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67" y="1620520"/>
            <a:ext cx="10943167" cy="1082675"/>
          </a:xfrm>
        </p:spPr>
        <p:txBody>
          <a:bodyPr/>
          <a:p>
            <a:r>
              <a:rPr lang="en-US" sz="4800" b="1"/>
              <a:t>Food Venues Analysis in Tunis and Vienna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643" y="4758690"/>
            <a:ext cx="10949517" cy="1752600"/>
          </a:xfrm>
        </p:spPr>
        <p:txBody>
          <a:bodyPr/>
          <a:p>
            <a:r>
              <a:rPr lang="" altLang="en-US">
                <a:solidFill>
                  <a:schemeClr val="tx1"/>
                </a:solidFill>
              </a:rPr>
              <a:t>IBM DataScience Capstone project</a:t>
            </a:r>
            <a:endParaRPr lang="" altLang="en-US">
              <a:solidFill>
                <a:schemeClr val="tx1"/>
              </a:solidFill>
            </a:endParaRPr>
          </a:p>
          <a:p>
            <a:r>
              <a:rPr lang="" altLang="en-US">
                <a:solidFill>
                  <a:schemeClr val="tx1"/>
                </a:solidFill>
              </a:rPr>
              <a:t>By : Hassen Harzallah</a:t>
            </a:r>
            <a:endParaRPr lang="" altLang="en-US">
              <a:solidFill>
                <a:schemeClr val="tx1"/>
              </a:solidFill>
            </a:endParaRPr>
          </a:p>
          <a:p>
            <a:r>
              <a:rPr lang="" altLang="en-US">
                <a:solidFill>
                  <a:schemeClr val="tx1"/>
                </a:solidFill>
              </a:rPr>
              <a:t>May 2020</a:t>
            </a:r>
            <a:endParaRPr lang="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</a:t>
            </a:r>
            <a:endParaRPr lang="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" altLang="en-US"/>
              <a:t>Use datascience skills to answer the following questions :</a:t>
            </a:r>
            <a:endParaRPr lang="" altLang="en-US"/>
          </a:p>
          <a:p>
            <a:r>
              <a:rPr lang="" altLang="en-US" sz="2800"/>
              <a:t>Which city provides easier access to food ?</a:t>
            </a:r>
            <a:endParaRPr lang="" altLang="en-US" sz="2800"/>
          </a:p>
          <a:p>
            <a:r>
              <a:rPr lang="" altLang="en-US" sz="2800"/>
              <a:t>In which city, a new food store has less competitors ?</a:t>
            </a:r>
            <a:endParaRPr lang="" altLang="en-US" sz="2800"/>
          </a:p>
          <a:p>
            <a:r>
              <a:rPr lang="" altLang="en-US" sz="2800"/>
              <a:t>Where in the city, one should launch his food business ?</a:t>
            </a:r>
            <a:endParaRPr lang="" altLang="en-US" sz="2800"/>
          </a:p>
        </p:txBody>
      </p:sp>
      <p:pic>
        <p:nvPicPr>
          <p:cNvPr id="6" name="Picture 1" descr="Tuni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2016125"/>
            <a:ext cx="5384800" cy="3269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Methodology</a:t>
            </a:r>
            <a:endParaRPr lang="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en-US" b="1"/>
              <a:t>Import Data:</a:t>
            </a:r>
            <a:r>
              <a:rPr lang="" altLang="en-US"/>
              <a:t> use Foursquare API + Geopy</a:t>
            </a:r>
            <a:endParaRPr lang="" altLang="en-US"/>
          </a:p>
          <a:p>
            <a:pPr marL="514350" indent="-514350">
              <a:buAutoNum type="arabicPeriod"/>
            </a:pPr>
            <a:r>
              <a:rPr lang="" altLang="en-US" b="1"/>
              <a:t>Clean Dataset: </a:t>
            </a:r>
            <a:r>
              <a:rPr lang="" altLang="en-US"/>
              <a:t>normalize JSON and make a pandas data frame</a:t>
            </a:r>
            <a:endParaRPr lang="" altLang="en-US"/>
          </a:p>
          <a:p>
            <a:pPr marL="514350" indent="-514350">
              <a:buAutoNum type="arabicPeriod"/>
            </a:pPr>
            <a:r>
              <a:rPr lang="" altLang="en-US" b="1"/>
              <a:t>Visualize Data: </a:t>
            </a:r>
            <a:r>
              <a:rPr lang="" altLang="en-US"/>
              <a:t>use </a:t>
            </a:r>
            <a:r>
              <a:rPr lang="" altLang="en-US"/>
              <a:t>Folium to create maps</a:t>
            </a:r>
            <a:endParaRPr lang="" altLang="en-US"/>
          </a:p>
          <a:p>
            <a:pPr marL="514350" indent="-514350">
              <a:buAutoNum type="arabicPeriod"/>
            </a:pPr>
            <a:r>
              <a:rPr lang="" altLang="en-US" b="1"/>
              <a:t>Clustering: </a:t>
            </a:r>
            <a:r>
              <a:rPr lang="" altLang="en-US"/>
              <a:t>calculate optimal number of clusters then clustering using Sklearn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Food venues comparison</a:t>
            </a:r>
            <a:endParaRPr lang="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Tunis</a:t>
            </a:r>
            <a:endParaRPr lang="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" altLang="en-US"/>
              <a:t>Vienna</a:t>
            </a:r>
            <a:endParaRPr lang="" altLang="en-US"/>
          </a:p>
        </p:txBody>
      </p:sp>
      <p:pic>
        <p:nvPicPr>
          <p:cNvPr id="9" name="Picture 4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583815"/>
            <a:ext cx="5331460" cy="3415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5" descr="IMG_25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1740" y="2505075"/>
            <a:ext cx="4667885" cy="3493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Calculating optimal number of clusters</a:t>
            </a:r>
            <a:endParaRPr lang="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" altLang="en-US" b="1"/>
              <a:t>Elbow Method:</a:t>
            </a:r>
            <a:r>
              <a:rPr lang="" altLang="en-US"/>
              <a:t> Squared-Root </a:t>
            </a:r>
            <a:r>
              <a:rPr lang="en-US" altLang="en-US">
                <a:sym typeface="+mn-ea"/>
              </a:rPr>
              <a:t>Sum </a:t>
            </a:r>
            <a:r>
              <a:rPr lang="" altLang="en-US">
                <a:sym typeface="+mn-ea"/>
              </a:rPr>
              <a:t>of Error (SSE) vs Number of clusters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The point of inflection (the “elbow”) indicates the optimal number of clusters</a:t>
            </a:r>
            <a:endParaRPr lang="" altLang="en-US">
              <a:sym typeface="+mn-ea"/>
            </a:endParaRPr>
          </a:p>
        </p:txBody>
      </p:sp>
      <p:pic>
        <p:nvPicPr>
          <p:cNvPr id="13" name="Picture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4270" y="1951355"/>
            <a:ext cx="5330825" cy="339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Calculating optimal number of clusters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" altLang="en-US" b="1"/>
              <a:t>Silhouette Coefficient score </a:t>
            </a:r>
            <a:r>
              <a:rPr lang="" altLang="en-US"/>
              <a:t>relates to a model with better-defined clusters.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=&gt; Using both methods, we get optimal </a:t>
            </a:r>
            <a:r>
              <a:rPr lang="" altLang="en-US" b="1"/>
              <a:t>k = 3.</a:t>
            </a:r>
            <a:endParaRPr lang="" altLang="en-US" b="1"/>
          </a:p>
        </p:txBody>
      </p:sp>
      <p:pic>
        <p:nvPicPr>
          <p:cNvPr id="12" name="Picture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6645" y="1174750"/>
            <a:ext cx="5633720" cy="1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Visualizing Clusters</a:t>
            </a:r>
            <a:endParaRPr lang="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Tunis</a:t>
            </a:r>
            <a:endParaRPr lang="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" altLang="en-US"/>
              <a:t>Vienna</a:t>
            </a:r>
            <a:endParaRPr lang="" altLang="en-US"/>
          </a:p>
        </p:txBody>
      </p:sp>
      <p:pic>
        <p:nvPicPr>
          <p:cNvPr id="10" name="Picture 2" descr="tunis_cluster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684780"/>
            <a:ext cx="5158105" cy="3324225"/>
          </a:xfrm>
          <a:prstGeom prst="rect">
            <a:avLst/>
          </a:prstGeom>
        </p:spPr>
      </p:pic>
      <p:pic>
        <p:nvPicPr>
          <p:cNvPr id="11" name="Picture 3" descr="vienna_clusters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93340"/>
            <a:ext cx="5183505" cy="3507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Results</a:t>
            </a:r>
            <a:endParaRPr lang="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Tunis</a:t>
            </a:r>
            <a:endParaRPr lang="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" altLang="en-US"/>
              <a:t>1 b</a:t>
            </a:r>
            <a:r>
              <a:rPr lang="en-US"/>
              <a:t>ig dense cluster in the </a:t>
            </a:r>
            <a:r>
              <a:rPr lang="" altLang="en-US"/>
              <a:t>center</a:t>
            </a:r>
            <a:r>
              <a:rPr lang="en-US"/>
              <a:t>, and 2 smaller clusters located in the north and the west</a:t>
            </a:r>
            <a:r>
              <a:rPr lang="" altLang="en-US"/>
              <a:t>.</a:t>
            </a:r>
            <a:endParaRPr lang="" altLang="en-US"/>
          </a:p>
          <a:p>
            <a:r>
              <a:rPr lang="" altLang="en-US"/>
              <a:t>Gap zones with no food venues.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=&gt; Easy acess to food venues in the center</a:t>
            </a:r>
            <a:endParaRPr lang="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" altLang="en-US"/>
              <a:t>Vienna</a:t>
            </a:r>
            <a:endParaRPr lang="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" altLang="en-US"/>
              <a:t>2</a:t>
            </a:r>
            <a:r>
              <a:rPr lang="en-US"/>
              <a:t> big dense clusters in the </a:t>
            </a:r>
            <a:r>
              <a:rPr lang="" altLang="en-US"/>
              <a:t>center</a:t>
            </a:r>
            <a:r>
              <a:rPr lang="en-US"/>
              <a:t>, and </a:t>
            </a:r>
            <a:r>
              <a:rPr lang="" altLang="en-US"/>
              <a:t>1</a:t>
            </a:r>
            <a:r>
              <a:rPr lang="en-US"/>
              <a:t> smaller cluster in the west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" altLang="en-US"/>
              <a:t>=&gt; Easy access to food everywhere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Conlusion</a:t>
            </a:r>
            <a:endParaRPr lang="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 b="1"/>
              <a:t>For a consumer : </a:t>
            </a:r>
            <a:endParaRPr lang="" altLang="en-US" b="1"/>
          </a:p>
          <a:p>
            <a:r>
              <a:rPr lang="" altLang="en-US"/>
              <a:t>Vienna provides easier access to food venues than Tunis</a:t>
            </a:r>
            <a:endParaRPr lang="" altLang="en-US"/>
          </a:p>
          <a:p>
            <a:pPr marL="0" indent="0">
              <a:buNone/>
            </a:pPr>
            <a:endParaRPr lang="" altLang="en-US" b="1"/>
          </a:p>
          <a:p>
            <a:pPr marL="0" indent="0">
              <a:buNone/>
            </a:pPr>
            <a:r>
              <a:rPr lang="" altLang="en-US" b="1"/>
              <a:t>For an investor:</a:t>
            </a:r>
            <a:endParaRPr lang="" altLang="en-US" b="1"/>
          </a:p>
          <a:p>
            <a:r>
              <a:rPr lang="" altLang="en-US"/>
              <a:t>Tunis has more food store opportunities than Vienna (especially in the west and in the north)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Presentation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Arial Black</vt:lpstr>
      <vt:lpstr>SimSun</vt:lpstr>
      <vt:lpstr>Droid Sans Fallback</vt:lpstr>
      <vt:lpstr>微软雅黑</vt:lpstr>
      <vt:lpstr>Times New Roman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hassen</dc:creator>
  <cp:lastModifiedBy>hassen</cp:lastModifiedBy>
  <cp:revision>8</cp:revision>
  <dcterms:created xsi:type="dcterms:W3CDTF">2020-05-28T11:03:15Z</dcterms:created>
  <dcterms:modified xsi:type="dcterms:W3CDTF">2020-05-28T11:03:15Z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