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3" r:id="rId4"/>
    <p:sldId id="264" r:id="rId5"/>
    <p:sldId id="265" r:id="rId6"/>
    <p:sldId id="267" r:id="rId7"/>
    <p:sldId id="266" r:id="rId8"/>
    <p:sldId id="269" r:id="rId9"/>
    <p:sldId id="268" r:id="rId1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4C00F81A-871E-4B6A-BEEF-165AE99C0733}">
          <p14:sldIdLst>
            <p14:sldId id="260"/>
            <p14:sldId id="261"/>
            <p14:sldId id="263"/>
            <p14:sldId id="264"/>
            <p14:sldId id="265"/>
            <p14:sldId id="267"/>
            <p14:sldId id="266"/>
            <p14:sldId id="269"/>
            <p14:sldId id="268"/>
          </p14:sldIdLst>
        </p14:section>
        <p14:section name="Başlıksız Bölüm" id="{12494986-ED8C-44F4-87FF-04C99CA7C24E}">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14" autoAdjust="0"/>
  </p:normalViewPr>
  <p:slideViewPr>
    <p:cSldViewPr>
      <p:cViewPr>
        <p:scale>
          <a:sx n="89" d="100"/>
          <a:sy n="89" d="100"/>
        </p:scale>
        <p:origin x="-1258" y="-5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4F8C3783-B6A8-4D0A-8663-76BE8FBC3E76}" type="datetimeFigureOut">
              <a:rPr lang="tr-TR" smtClean="0"/>
              <a:pPr/>
              <a:t>30.12.2023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628FC6B-82E0-4D2E-BFC7-2DFBC9F81237}" type="slidenum">
              <a:rPr lang="tr-TR" smtClean="0"/>
              <a:pPr/>
              <a:t>‹#›</a:t>
            </a:fld>
            <a:endParaRPr lang="tr-TR"/>
          </a:p>
        </p:txBody>
      </p:sp>
    </p:spTree>
    <p:extLst>
      <p:ext uri="{BB962C8B-B14F-4D97-AF65-F5344CB8AC3E}">
        <p14:creationId xmlns:p14="http://schemas.microsoft.com/office/powerpoint/2010/main" val="872229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4F8C3783-B6A8-4D0A-8663-76BE8FBC3E76}" type="datetimeFigureOut">
              <a:rPr lang="tr-TR" smtClean="0"/>
              <a:pPr/>
              <a:t>30.12.2023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628FC6B-82E0-4D2E-BFC7-2DFBC9F81237}" type="slidenum">
              <a:rPr lang="tr-TR" smtClean="0"/>
              <a:pPr/>
              <a:t>‹#›</a:t>
            </a:fld>
            <a:endParaRPr lang="tr-TR"/>
          </a:p>
        </p:txBody>
      </p:sp>
    </p:spTree>
    <p:extLst>
      <p:ext uri="{BB962C8B-B14F-4D97-AF65-F5344CB8AC3E}">
        <p14:creationId xmlns:p14="http://schemas.microsoft.com/office/powerpoint/2010/main" val="3375901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4F8C3783-B6A8-4D0A-8663-76BE8FBC3E76}" type="datetimeFigureOut">
              <a:rPr lang="tr-TR" smtClean="0"/>
              <a:pPr/>
              <a:t>30.12.2023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628FC6B-82E0-4D2E-BFC7-2DFBC9F81237}" type="slidenum">
              <a:rPr lang="tr-TR" smtClean="0"/>
              <a:pPr/>
              <a:t>‹#›</a:t>
            </a:fld>
            <a:endParaRPr lang="tr-TR"/>
          </a:p>
        </p:txBody>
      </p:sp>
    </p:spTree>
    <p:extLst>
      <p:ext uri="{BB962C8B-B14F-4D97-AF65-F5344CB8AC3E}">
        <p14:creationId xmlns:p14="http://schemas.microsoft.com/office/powerpoint/2010/main" val="3858246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4F8C3783-B6A8-4D0A-8663-76BE8FBC3E76}" type="datetimeFigureOut">
              <a:rPr lang="tr-TR" smtClean="0"/>
              <a:pPr/>
              <a:t>30.12.2023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628FC6B-82E0-4D2E-BFC7-2DFBC9F81237}" type="slidenum">
              <a:rPr lang="tr-TR" smtClean="0"/>
              <a:pPr/>
              <a:t>‹#›</a:t>
            </a:fld>
            <a:endParaRPr lang="tr-TR"/>
          </a:p>
        </p:txBody>
      </p:sp>
    </p:spTree>
    <p:extLst>
      <p:ext uri="{BB962C8B-B14F-4D97-AF65-F5344CB8AC3E}">
        <p14:creationId xmlns:p14="http://schemas.microsoft.com/office/powerpoint/2010/main" val="1674926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4F8C3783-B6A8-4D0A-8663-76BE8FBC3E76}" type="datetimeFigureOut">
              <a:rPr lang="tr-TR" smtClean="0"/>
              <a:pPr/>
              <a:t>30.12.2023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628FC6B-82E0-4D2E-BFC7-2DFBC9F81237}" type="slidenum">
              <a:rPr lang="tr-TR" smtClean="0"/>
              <a:pPr/>
              <a:t>‹#›</a:t>
            </a:fld>
            <a:endParaRPr lang="tr-TR"/>
          </a:p>
        </p:txBody>
      </p:sp>
    </p:spTree>
    <p:extLst>
      <p:ext uri="{BB962C8B-B14F-4D97-AF65-F5344CB8AC3E}">
        <p14:creationId xmlns:p14="http://schemas.microsoft.com/office/powerpoint/2010/main" val="2808302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4F8C3783-B6A8-4D0A-8663-76BE8FBC3E76}" type="datetimeFigureOut">
              <a:rPr lang="tr-TR" smtClean="0"/>
              <a:pPr/>
              <a:t>30.12.2023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5628FC6B-82E0-4D2E-BFC7-2DFBC9F81237}" type="slidenum">
              <a:rPr lang="tr-TR" smtClean="0"/>
              <a:pPr/>
              <a:t>‹#›</a:t>
            </a:fld>
            <a:endParaRPr lang="tr-TR"/>
          </a:p>
        </p:txBody>
      </p:sp>
    </p:spTree>
    <p:extLst>
      <p:ext uri="{BB962C8B-B14F-4D97-AF65-F5344CB8AC3E}">
        <p14:creationId xmlns:p14="http://schemas.microsoft.com/office/powerpoint/2010/main" val="256792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4F8C3783-B6A8-4D0A-8663-76BE8FBC3E76}" type="datetimeFigureOut">
              <a:rPr lang="tr-TR" smtClean="0"/>
              <a:pPr/>
              <a:t>30.12.2023</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5628FC6B-82E0-4D2E-BFC7-2DFBC9F81237}" type="slidenum">
              <a:rPr lang="tr-TR" smtClean="0"/>
              <a:pPr/>
              <a:t>‹#›</a:t>
            </a:fld>
            <a:endParaRPr lang="tr-TR"/>
          </a:p>
        </p:txBody>
      </p:sp>
    </p:spTree>
    <p:extLst>
      <p:ext uri="{BB962C8B-B14F-4D97-AF65-F5344CB8AC3E}">
        <p14:creationId xmlns:p14="http://schemas.microsoft.com/office/powerpoint/2010/main" val="368100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4F8C3783-B6A8-4D0A-8663-76BE8FBC3E76}" type="datetimeFigureOut">
              <a:rPr lang="tr-TR" smtClean="0"/>
              <a:pPr/>
              <a:t>30.12.2023</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5628FC6B-82E0-4D2E-BFC7-2DFBC9F81237}" type="slidenum">
              <a:rPr lang="tr-TR" smtClean="0"/>
              <a:pPr/>
              <a:t>‹#›</a:t>
            </a:fld>
            <a:endParaRPr lang="tr-TR"/>
          </a:p>
        </p:txBody>
      </p:sp>
    </p:spTree>
    <p:extLst>
      <p:ext uri="{BB962C8B-B14F-4D97-AF65-F5344CB8AC3E}">
        <p14:creationId xmlns:p14="http://schemas.microsoft.com/office/powerpoint/2010/main" val="4095823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4F8C3783-B6A8-4D0A-8663-76BE8FBC3E76}" type="datetimeFigureOut">
              <a:rPr lang="tr-TR" smtClean="0"/>
              <a:pPr/>
              <a:t>30.12.2023</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5628FC6B-82E0-4D2E-BFC7-2DFBC9F81237}" type="slidenum">
              <a:rPr lang="tr-TR" smtClean="0"/>
              <a:pPr/>
              <a:t>‹#›</a:t>
            </a:fld>
            <a:endParaRPr lang="tr-TR"/>
          </a:p>
        </p:txBody>
      </p:sp>
    </p:spTree>
    <p:extLst>
      <p:ext uri="{BB962C8B-B14F-4D97-AF65-F5344CB8AC3E}">
        <p14:creationId xmlns:p14="http://schemas.microsoft.com/office/powerpoint/2010/main" val="2566217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4F8C3783-B6A8-4D0A-8663-76BE8FBC3E76}" type="datetimeFigureOut">
              <a:rPr lang="tr-TR" smtClean="0"/>
              <a:pPr/>
              <a:t>30.12.2023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5628FC6B-82E0-4D2E-BFC7-2DFBC9F81237}" type="slidenum">
              <a:rPr lang="tr-TR" smtClean="0"/>
              <a:pPr/>
              <a:t>‹#›</a:t>
            </a:fld>
            <a:endParaRPr lang="tr-TR"/>
          </a:p>
        </p:txBody>
      </p:sp>
    </p:spTree>
    <p:extLst>
      <p:ext uri="{BB962C8B-B14F-4D97-AF65-F5344CB8AC3E}">
        <p14:creationId xmlns:p14="http://schemas.microsoft.com/office/powerpoint/2010/main" val="1283457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4F8C3783-B6A8-4D0A-8663-76BE8FBC3E76}" type="datetimeFigureOut">
              <a:rPr lang="tr-TR" smtClean="0"/>
              <a:pPr/>
              <a:t>30.12.2023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5628FC6B-82E0-4D2E-BFC7-2DFBC9F81237}" type="slidenum">
              <a:rPr lang="tr-TR" smtClean="0"/>
              <a:pPr/>
              <a:t>‹#›</a:t>
            </a:fld>
            <a:endParaRPr lang="tr-TR"/>
          </a:p>
        </p:txBody>
      </p:sp>
    </p:spTree>
    <p:extLst>
      <p:ext uri="{BB962C8B-B14F-4D97-AF65-F5344CB8AC3E}">
        <p14:creationId xmlns:p14="http://schemas.microsoft.com/office/powerpoint/2010/main" val="1118234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8C3783-B6A8-4D0A-8663-76BE8FBC3E76}" type="datetimeFigureOut">
              <a:rPr lang="tr-TR" smtClean="0"/>
              <a:pPr/>
              <a:t>30.12.2023</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28FC6B-82E0-4D2E-BFC7-2DFBC9F81237}" type="slidenum">
              <a:rPr lang="tr-TR" smtClean="0"/>
              <a:pPr/>
              <a:t>‹#›</a:t>
            </a:fld>
            <a:endParaRPr lang="tr-TR"/>
          </a:p>
        </p:txBody>
      </p:sp>
    </p:spTree>
    <p:extLst>
      <p:ext uri="{BB962C8B-B14F-4D97-AF65-F5344CB8AC3E}">
        <p14:creationId xmlns:p14="http://schemas.microsoft.com/office/powerpoint/2010/main" val="1860391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nature.org/en-us/get-involved/how-to-help/carbon-footprint-calculat" TargetMode="External"/><Relationship Id="rId13" Type="http://schemas.openxmlformats.org/officeDocument/2006/relationships/hyperlink" Target="https://www.otomerkezi.net/yakit-tuketimi-hesaplama" TargetMode="External"/><Relationship Id="rId18" Type="http://schemas.openxmlformats.org/officeDocument/2006/relationships/hyperlink" Target="https://dergipark.org.tr/tr/download/article-file/312184" TargetMode="External"/><Relationship Id="rId3" Type="http://schemas.openxmlformats.org/officeDocument/2006/relationships/hyperlink" Target="https://dergipark.org.tr/en/download/article-file/2639888" TargetMode="External"/><Relationship Id="rId7" Type="http://schemas.openxmlformats.org/officeDocument/2006/relationships/hyperlink" Target="https://www.teias.gov.tr/turkiye-elektrik-uretim-iletim-istatistikleri" TargetMode="External"/><Relationship Id="rId12" Type="http://schemas.openxmlformats.org/officeDocument/2006/relationships/hyperlink" Target="https://www.ozelbeslenme.com/blogs/blog/ikincil-karbon-ayak-izi-nedir" TargetMode="External"/><Relationship Id="rId17" Type="http://schemas.openxmlformats.org/officeDocument/2006/relationships/hyperlink" Target="https://www.hurriyet.com.tr/dunya/ucak-kullanirken-iki-kez-dusunun-bireysel-olarak-ne-kadar-karbon-harcayacaksiniz-41955438" TargetMode="External"/><Relationship Id="rId2" Type="http://schemas.openxmlformats.org/officeDocument/2006/relationships/hyperlink" Target="https://suyader.org.tr/kahve-tuketimi-ve-surdurulebilirlik/" TargetMode="External"/><Relationship Id="rId16" Type="http://schemas.openxmlformats.org/officeDocument/2006/relationships/hyperlink" Target="https://www.muhendisbeyinler.net/karbon-ayak-izi-nedir/" TargetMode="External"/><Relationship Id="rId1" Type="http://schemas.openxmlformats.org/officeDocument/2006/relationships/slideLayout" Target="../slideLayouts/slideLayout2.xml"/><Relationship Id="rId6" Type="http://schemas.openxmlformats.org/officeDocument/2006/relationships/hyperlink" Target="https://enerji.gov.tr/evced-cevre-ve-iklim-elektrik-uretim-tuketim-emisyon-faktorleri" TargetMode="External"/><Relationship Id="rId11" Type="http://schemas.openxmlformats.org/officeDocument/2006/relationships/hyperlink" Target="https://clevercarbon.io/carbon-footprint-of-common-items/" TargetMode="External"/><Relationship Id="rId5" Type="http://schemas.openxmlformats.org/officeDocument/2006/relationships/hyperlink" Target="https://enerji.gov.tr/evced-cevre-ve-iklim-turkiye-ulusal-elektrik-sebekesi-emisyon-faktoru" TargetMode="External"/><Relationship Id="rId15" Type="http://schemas.openxmlformats.org/officeDocument/2006/relationships/hyperlink" Target="https://www.dengesende.com/gida-israfi-ile-nasil-mucadele-edebiliriz/11360/" TargetMode="External"/><Relationship Id="rId10" Type="http://schemas.openxmlformats.org/officeDocument/2006/relationships/hyperlink" Target="https://www.visualcapitalist.com/carbon-footprint-daily-activities/" TargetMode="External"/><Relationship Id="rId19" Type="http://schemas.openxmlformats.org/officeDocument/2006/relationships/image" Target="../media/image12.jpeg"/><Relationship Id="rId4" Type="http://schemas.openxmlformats.org/officeDocument/2006/relationships/hyperlink" Target="https://bisiklopedi.com/madde/karbon-ayak-izi" TargetMode="External"/><Relationship Id="rId9" Type="http://schemas.openxmlformats.org/officeDocument/2006/relationships/hyperlink" Target="https://www.carbonfootprint.com/calculator.aspx" TargetMode="External"/><Relationship Id="rId14" Type="http://schemas.openxmlformats.org/officeDocument/2006/relationships/hyperlink" Target="https://eco.euwomanbg.com/tr/dunyanin-gundemi-cevre-kirliligi-ve-onlem-icin-10-oner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116632"/>
            <a:ext cx="8928992" cy="6624736"/>
          </a:xfrm>
        </p:spPr>
        <p:txBody>
          <a:bodyPr>
            <a:normAutofit fontScale="90000"/>
          </a:bodyPr>
          <a:lstStyle/>
          <a:p>
            <a:r>
              <a:rPr lang="tr-TR" sz="2400" b="1" dirty="0" smtClean="0"/>
              <a:t/>
            </a:r>
            <a:br>
              <a:rPr lang="tr-TR" sz="2400" b="1" dirty="0" smtClean="0"/>
            </a:br>
            <a:r>
              <a:rPr lang="tr-TR" sz="2400" b="1" dirty="0"/>
              <a:t/>
            </a:r>
            <a:br>
              <a:rPr lang="tr-TR" sz="2400" b="1" dirty="0"/>
            </a:br>
            <a:r>
              <a:rPr lang="tr-TR" sz="2400" b="1" dirty="0" smtClean="0"/>
              <a:t>T.C. </a:t>
            </a:r>
            <a:r>
              <a:rPr lang="tr-TR" sz="2400" dirty="0" smtClean="0"/>
              <a:t/>
            </a:r>
            <a:br>
              <a:rPr lang="tr-TR" sz="2400" dirty="0" smtClean="0"/>
            </a:br>
            <a:r>
              <a:rPr lang="tr-TR" sz="2400" b="1" dirty="0" err="1" smtClean="0"/>
              <a:t>İ.Ü.C</a:t>
            </a:r>
            <a:r>
              <a:rPr lang="tr-TR" sz="2400" b="1" dirty="0" smtClean="0"/>
              <a:t>. MÜHENDİSLİK FAKÜLTESİ </a:t>
            </a:r>
            <a:r>
              <a:rPr lang="tr-TR" sz="2400" dirty="0" smtClean="0"/>
              <a:t/>
            </a:r>
            <a:br>
              <a:rPr lang="tr-TR" sz="2400" dirty="0" smtClean="0"/>
            </a:br>
            <a:r>
              <a:rPr lang="tr-TR" sz="2400" b="1" dirty="0" smtClean="0"/>
              <a:t>ÇEVRE MÜHENDİSLİĞİ BÖLÜMÜ </a:t>
            </a:r>
            <a:br>
              <a:rPr lang="tr-TR" sz="2400" b="1" dirty="0" smtClean="0"/>
            </a:br>
            <a:r>
              <a:rPr lang="tr-TR" sz="2400" b="1" dirty="0" smtClean="0"/>
              <a:t>2023-2024 EĞİTİM YILI </a:t>
            </a:r>
            <a:br>
              <a:rPr lang="tr-TR" sz="2400" b="1" dirty="0" smtClean="0"/>
            </a:br>
            <a:r>
              <a:rPr lang="tr-TR" sz="2400" b="1" dirty="0" smtClean="0"/>
              <a:t>GÜZ DÖNEMİ</a:t>
            </a:r>
            <a:br>
              <a:rPr lang="tr-TR" sz="2400" b="1" dirty="0" smtClean="0"/>
            </a:br>
            <a:r>
              <a:rPr lang="tr-TR" sz="2400" b="1" dirty="0" smtClean="0"/>
              <a:t>GÜNCEL BİLGİSAYAR UYGULAMALARI</a:t>
            </a:r>
            <a:br>
              <a:rPr lang="tr-TR" sz="2400" b="1" dirty="0" smtClean="0"/>
            </a:br>
            <a:r>
              <a:rPr lang="tr-TR" sz="2400" b="1" dirty="0" smtClean="0"/>
              <a:t>PROJE ÖDEVİ</a:t>
            </a:r>
            <a:br>
              <a:rPr lang="tr-TR" sz="2400" b="1" dirty="0" smtClean="0"/>
            </a:br>
            <a:r>
              <a:rPr lang="tr-TR" sz="2400" dirty="0" smtClean="0"/>
              <a:t/>
            </a:r>
            <a:br>
              <a:rPr lang="tr-TR" sz="2400" dirty="0" smtClean="0"/>
            </a:br>
            <a:r>
              <a:rPr lang="tr-TR" sz="2400" dirty="0" smtClean="0"/>
              <a:t>``Bir günde oluşabilecek ‘Karbon Ayak İzi’ hesaplamasını ölçen bir araştırmadır.``</a:t>
            </a:r>
            <a:br>
              <a:rPr lang="tr-TR" sz="2400" dirty="0" smtClean="0"/>
            </a:br>
            <a:r>
              <a:rPr lang="tr-TR" sz="2400" b="1" dirty="0" smtClean="0"/>
              <a:t/>
            </a:r>
            <a:br>
              <a:rPr lang="tr-TR" sz="2400" b="1" dirty="0" smtClean="0"/>
            </a:br>
            <a:r>
              <a:rPr lang="tr-TR" sz="2800" b="1" dirty="0" smtClean="0"/>
              <a:t>HAZIRLAYANLAR</a:t>
            </a:r>
            <a:br>
              <a:rPr lang="tr-TR" sz="2800" b="1" dirty="0" smtClean="0"/>
            </a:br>
            <a:r>
              <a:rPr lang="tr-TR" sz="2400" dirty="0" smtClean="0"/>
              <a:t>HAYRUNNİSA KÖKÇÜ 1309220059</a:t>
            </a:r>
            <a:br>
              <a:rPr lang="tr-TR" sz="2400" dirty="0" smtClean="0"/>
            </a:br>
            <a:r>
              <a:rPr lang="tr-TR" sz="2400" dirty="0" smtClean="0"/>
              <a:t>İREM TOYDEMİR 1309220068</a:t>
            </a:r>
            <a:br>
              <a:rPr lang="tr-TR" sz="2400" dirty="0" smtClean="0"/>
            </a:br>
            <a:r>
              <a:rPr lang="tr-TR" sz="2400" dirty="0" smtClean="0"/>
              <a:t>BUSE </a:t>
            </a:r>
            <a:r>
              <a:rPr lang="tr-TR" sz="2400" dirty="0" err="1" smtClean="0"/>
              <a:t>DURGUT</a:t>
            </a:r>
            <a:r>
              <a:rPr lang="tr-TR" sz="2400" dirty="0" smtClean="0"/>
              <a:t> 1309230077</a:t>
            </a:r>
            <a:br>
              <a:rPr lang="tr-TR" sz="2400" dirty="0" smtClean="0"/>
            </a:br>
            <a:r>
              <a:rPr lang="tr-TR" sz="2400" dirty="0" smtClean="0"/>
              <a:t/>
            </a:r>
            <a:br>
              <a:rPr lang="tr-TR" sz="2400" dirty="0" smtClean="0"/>
            </a:br>
            <a:r>
              <a:rPr lang="tr-TR" sz="2400" b="1" dirty="0" smtClean="0"/>
              <a:t>DANIŞMAN</a:t>
            </a:r>
            <a:br>
              <a:rPr lang="tr-TR" sz="2400" b="1" dirty="0" smtClean="0"/>
            </a:br>
            <a:r>
              <a:rPr lang="tr-TR" sz="2400" dirty="0" smtClean="0"/>
              <a:t>ARŞ</a:t>
            </a:r>
            <a:r>
              <a:rPr lang="tr-TR" sz="2400" dirty="0" smtClean="0"/>
              <a:t>. GÖR. SÜMEYYE </a:t>
            </a:r>
            <a:r>
              <a:rPr lang="tr-TR" sz="2400" dirty="0" err="1" smtClean="0"/>
              <a:t>HASANOĞLU</a:t>
            </a:r>
            <a:r>
              <a:rPr lang="tr-TR" sz="2400" dirty="0" smtClean="0"/>
              <a:t/>
            </a:r>
            <a:br>
              <a:rPr lang="tr-TR" sz="2400" dirty="0" smtClean="0"/>
            </a:br>
            <a:r>
              <a:rPr lang="tr-TR" sz="2400" dirty="0" smtClean="0"/>
              <a:t/>
            </a:r>
            <a:br>
              <a:rPr lang="tr-TR" sz="2400" dirty="0" smtClean="0"/>
            </a:br>
            <a:r>
              <a:rPr lang="tr-TR" sz="2400" dirty="0" smtClean="0"/>
              <a:t/>
            </a:r>
            <a:br>
              <a:rPr lang="tr-TR" sz="2400" dirty="0" smtClean="0"/>
            </a:br>
            <a:endParaRPr lang="tr-TR" sz="2400" dirty="0"/>
          </a:p>
        </p:txBody>
      </p:sp>
      <p:pic>
        <p:nvPicPr>
          <p:cNvPr id="3" name="Resi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8264" y="476672"/>
            <a:ext cx="1763688" cy="1763688"/>
          </a:xfrm>
          <a:prstGeom prst="rect">
            <a:avLst/>
          </a:prstGeom>
        </p:spPr>
      </p:pic>
      <p:pic>
        <p:nvPicPr>
          <p:cNvPr id="4" name="Resi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30472"/>
            <a:ext cx="1932214" cy="1907704"/>
          </a:xfrm>
          <a:prstGeom prst="rect">
            <a:avLst/>
          </a:prstGeom>
        </p:spPr>
      </p:pic>
    </p:spTree>
    <p:extLst>
      <p:ext uri="{BB962C8B-B14F-4D97-AF65-F5344CB8AC3E}">
        <p14:creationId xmlns:p14="http://schemas.microsoft.com/office/powerpoint/2010/main" val="5362674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l"/>
            <a:r>
              <a:rPr lang="tr-TR" sz="3600" b="1" dirty="0" smtClean="0"/>
              <a:t>Karbon Ayak İzi nedir?</a:t>
            </a:r>
            <a:endParaRPr lang="tr-TR" sz="3600" b="1" dirty="0"/>
          </a:p>
        </p:txBody>
      </p:sp>
      <p:sp>
        <p:nvSpPr>
          <p:cNvPr id="3" name="İçerik Yer Tutucusu 2"/>
          <p:cNvSpPr>
            <a:spLocks noGrp="1"/>
          </p:cNvSpPr>
          <p:nvPr>
            <p:ph idx="1"/>
          </p:nvPr>
        </p:nvSpPr>
        <p:spPr>
          <a:xfrm>
            <a:off x="457200" y="1600200"/>
            <a:ext cx="8229600" cy="4925144"/>
          </a:xfrm>
        </p:spPr>
        <p:txBody>
          <a:bodyPr>
            <a:normAutofit/>
          </a:bodyPr>
          <a:lstStyle/>
          <a:p>
            <a:r>
              <a:rPr lang="tr-TR" sz="2500" dirty="0" smtClean="0"/>
              <a:t>İnsanların ortaya çıkardığı emisyon faaliyetleriyle , çevreye verdikleri zararı ifade eden sera gazı emisyonunun karbondioksit karşılığıdır.</a:t>
            </a:r>
            <a:endParaRPr lang="tr-TR" sz="2500" dirty="0" smtClean="0">
              <a:latin typeface="+mj-lt"/>
              <a:ea typeface="Arial Unicode MS"/>
              <a:cs typeface="Arial Unicode MS"/>
            </a:endParaRPr>
          </a:p>
          <a:p>
            <a:r>
              <a:rPr lang="tr-TR" sz="2500" dirty="0" smtClean="0">
                <a:latin typeface="+mj-lt"/>
                <a:ea typeface="Arial Unicode MS"/>
                <a:cs typeface="Arial Unicode MS"/>
              </a:rPr>
              <a:t>Basit bir dil ile doğaya verdiğimiz tahribatın sayısal karşılığı olarak ifade edilebilir.</a:t>
            </a:r>
          </a:p>
          <a:p>
            <a:r>
              <a:rPr lang="tr-TR" sz="2500" dirty="0" smtClean="0">
                <a:latin typeface="+mj-lt"/>
                <a:ea typeface="Arial Unicode MS"/>
                <a:cs typeface="Arial Unicode MS"/>
              </a:rPr>
              <a:t>Kendi içerisinde 2’ ye ayrılmaktadır;</a:t>
            </a:r>
          </a:p>
          <a:p>
            <a:r>
              <a:rPr lang="tr-TR" sz="2500" dirty="0" smtClean="0">
                <a:latin typeface="+mj-lt"/>
                <a:ea typeface="Arial Unicode MS"/>
                <a:cs typeface="Arial Unicode MS"/>
              </a:rPr>
              <a:t>Birincil ve İkincil karbon ayak izi.</a:t>
            </a:r>
            <a:endParaRPr lang="tr-TR" sz="2500" dirty="0">
              <a:latin typeface="+mj-lt"/>
            </a:endParaRPr>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2120" y="3641695"/>
            <a:ext cx="3084617" cy="2866580"/>
          </a:xfrm>
          <a:prstGeom prst="rect">
            <a:avLst/>
          </a:prstGeom>
        </p:spPr>
      </p:pic>
    </p:spTree>
    <p:extLst>
      <p:ext uri="{BB962C8B-B14F-4D97-AF65-F5344CB8AC3E}">
        <p14:creationId xmlns:p14="http://schemas.microsoft.com/office/powerpoint/2010/main" val="2444514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1138138"/>
          </a:xfrm>
        </p:spPr>
        <p:txBody>
          <a:bodyPr>
            <a:normAutofit/>
          </a:bodyPr>
          <a:lstStyle/>
          <a:p>
            <a:pPr algn="l"/>
            <a:r>
              <a:rPr lang="tr-TR" sz="3600" b="1" dirty="0" smtClean="0"/>
              <a:t>Birincil ve İkincil Karbon Ayak İzi nedir?</a:t>
            </a:r>
            <a:endParaRPr lang="tr-TR" sz="3600" b="1" dirty="0"/>
          </a:p>
        </p:txBody>
      </p:sp>
      <p:sp>
        <p:nvSpPr>
          <p:cNvPr id="3" name="Metin Yer Tutucusu 2"/>
          <p:cNvSpPr>
            <a:spLocks noGrp="1"/>
          </p:cNvSpPr>
          <p:nvPr>
            <p:ph type="body" idx="1"/>
          </p:nvPr>
        </p:nvSpPr>
        <p:spPr>
          <a:xfrm>
            <a:off x="467544" y="1556792"/>
            <a:ext cx="4040188" cy="639762"/>
          </a:xfrm>
        </p:spPr>
        <p:txBody>
          <a:bodyPr>
            <a:noAutofit/>
          </a:bodyPr>
          <a:lstStyle/>
          <a:p>
            <a:r>
              <a:rPr lang="tr-TR" sz="2500" dirty="0" smtClean="0"/>
              <a:t>Birincil (doğrudan) Karbon Ayak İzi</a:t>
            </a:r>
            <a:endParaRPr lang="tr-TR" sz="2500" dirty="0"/>
          </a:p>
        </p:txBody>
      </p:sp>
      <p:sp>
        <p:nvSpPr>
          <p:cNvPr id="4" name="İçerik Yer Tutucusu 3"/>
          <p:cNvSpPr>
            <a:spLocks noGrp="1"/>
          </p:cNvSpPr>
          <p:nvPr>
            <p:ph sz="half" idx="2"/>
          </p:nvPr>
        </p:nvSpPr>
        <p:spPr/>
        <p:txBody>
          <a:bodyPr>
            <a:normAutofit/>
          </a:bodyPr>
          <a:lstStyle/>
          <a:p>
            <a:pPr marL="0" indent="0">
              <a:buNone/>
            </a:pPr>
            <a:r>
              <a:rPr lang="tr-TR" sz="2000" dirty="0" smtClean="0"/>
              <a:t>Evsel </a:t>
            </a:r>
            <a:r>
              <a:rPr lang="tr-TR" sz="2000" dirty="0"/>
              <a:t>enerji tüketimi ve ulaşım dahil olmak üzere fosil yakıtlarının yanmasından ortaya çıkan doğrudan </a:t>
            </a:r>
            <a:r>
              <a:rPr lang="tr-TR" sz="2000" dirty="0" err="1" smtClean="0"/>
              <a:t>CO</a:t>
            </a:r>
            <a:r>
              <a:rPr lang="tr-TR" sz="2000" dirty="0" smtClean="0">
                <a:latin typeface="Arial Unicode MS"/>
                <a:ea typeface="Arial Unicode MS"/>
                <a:cs typeface="Arial Unicode MS"/>
              </a:rPr>
              <a:t>₂</a:t>
            </a:r>
            <a:r>
              <a:rPr lang="tr-TR" sz="2000" dirty="0" smtClean="0"/>
              <a:t> salınımlarının ölçüsüdür.</a:t>
            </a:r>
          </a:p>
          <a:p>
            <a:r>
              <a:rPr lang="tr-TR" sz="2000" dirty="0" smtClean="0"/>
              <a:t>Doğalgaz</a:t>
            </a:r>
          </a:p>
          <a:p>
            <a:r>
              <a:rPr lang="tr-TR" sz="2000" dirty="0" smtClean="0"/>
              <a:t>Yakıt </a:t>
            </a:r>
          </a:p>
        </p:txBody>
      </p:sp>
      <p:sp>
        <p:nvSpPr>
          <p:cNvPr id="5" name="Metin Yer Tutucusu 4"/>
          <p:cNvSpPr>
            <a:spLocks noGrp="1"/>
          </p:cNvSpPr>
          <p:nvPr>
            <p:ph type="body" sz="quarter" idx="3"/>
          </p:nvPr>
        </p:nvSpPr>
        <p:spPr/>
        <p:txBody>
          <a:bodyPr>
            <a:noAutofit/>
          </a:bodyPr>
          <a:lstStyle/>
          <a:p>
            <a:r>
              <a:rPr lang="tr-TR" sz="2500" dirty="0" smtClean="0"/>
              <a:t>İkincil (dolaylı) Karbon Ayak İzi</a:t>
            </a:r>
            <a:endParaRPr lang="tr-TR" sz="2500" dirty="0"/>
          </a:p>
        </p:txBody>
      </p:sp>
      <p:sp>
        <p:nvSpPr>
          <p:cNvPr id="6" name="İçerik Yer Tutucusu 5"/>
          <p:cNvSpPr>
            <a:spLocks noGrp="1"/>
          </p:cNvSpPr>
          <p:nvPr>
            <p:ph sz="quarter" idx="4"/>
          </p:nvPr>
        </p:nvSpPr>
        <p:spPr>
          <a:xfrm>
            <a:off x="4645025" y="2174875"/>
            <a:ext cx="4041775" cy="4350469"/>
          </a:xfrm>
        </p:spPr>
        <p:txBody>
          <a:bodyPr>
            <a:noAutofit/>
          </a:bodyPr>
          <a:lstStyle/>
          <a:p>
            <a:pPr marL="0" indent="0">
              <a:buNone/>
            </a:pPr>
            <a:r>
              <a:rPr lang="tr-TR" sz="2000" dirty="0" smtClean="0"/>
              <a:t>Kullandığımız </a:t>
            </a:r>
            <a:r>
              <a:rPr lang="tr-TR" sz="2000" dirty="0"/>
              <a:t>ürünlerin tüm yaşam döngüsüyle (ürünlerin imalatı ve en sonunda bozulmaları) ilgili olan dolaylı </a:t>
            </a:r>
            <a:r>
              <a:rPr lang="tr-TR" sz="2000" dirty="0" err="1" smtClean="0"/>
              <a:t>CO</a:t>
            </a:r>
            <a:r>
              <a:rPr lang="tr-TR" sz="2000" dirty="0" smtClean="0">
                <a:latin typeface="Arial Unicode MS"/>
                <a:ea typeface="Arial Unicode MS"/>
                <a:cs typeface="Arial Unicode MS"/>
              </a:rPr>
              <a:t>₂</a:t>
            </a:r>
            <a:r>
              <a:rPr lang="tr-TR" sz="2000" dirty="0" smtClean="0"/>
              <a:t> </a:t>
            </a:r>
            <a:r>
              <a:rPr lang="tr-TR" sz="2000" dirty="0"/>
              <a:t>salınımlarının ölçüsüdür</a:t>
            </a:r>
            <a:r>
              <a:rPr lang="tr-TR" sz="2000" dirty="0" smtClean="0"/>
              <a:t>.</a:t>
            </a:r>
          </a:p>
          <a:p>
            <a:r>
              <a:rPr lang="tr-TR" sz="2000" dirty="0" smtClean="0"/>
              <a:t>Ulaşım </a:t>
            </a:r>
            <a:r>
              <a:rPr lang="tr-TR" sz="2000" dirty="0"/>
              <a:t>(Toplu taşıma, Hava ulaşımı, Otomobil)</a:t>
            </a:r>
          </a:p>
          <a:p>
            <a:r>
              <a:rPr lang="tr-TR" sz="2000" dirty="0" smtClean="0"/>
              <a:t>Barınma </a:t>
            </a:r>
            <a:r>
              <a:rPr lang="tr-TR" sz="2000" dirty="0"/>
              <a:t>(Elektrik, Su ve Atık, Isınma)</a:t>
            </a:r>
          </a:p>
          <a:p>
            <a:r>
              <a:rPr lang="tr-TR" sz="2000" dirty="0" smtClean="0"/>
              <a:t>Gıda </a:t>
            </a:r>
            <a:r>
              <a:rPr lang="tr-TR" sz="2000" dirty="0"/>
              <a:t>(Tahıl, Sebze, Meyve, Et)</a:t>
            </a:r>
          </a:p>
          <a:p>
            <a:r>
              <a:rPr lang="tr-TR" sz="2000" dirty="0" smtClean="0"/>
              <a:t>Ürün </a:t>
            </a:r>
            <a:r>
              <a:rPr lang="tr-TR" sz="2000" dirty="0"/>
              <a:t>(Giyim, Ev ürünleri, Kişisel Bakım)</a:t>
            </a:r>
          </a:p>
          <a:p>
            <a:r>
              <a:rPr lang="tr-TR" sz="2000" dirty="0" smtClean="0"/>
              <a:t>Hizmet </a:t>
            </a:r>
            <a:r>
              <a:rPr lang="tr-TR" sz="2000" dirty="0"/>
              <a:t>(Sağlık, Eğlence, Eğitim</a:t>
            </a:r>
            <a:r>
              <a:rPr lang="tr-TR" sz="2000" dirty="0" smtClean="0"/>
              <a:t>)</a:t>
            </a:r>
            <a:endParaRPr lang="tr-TR" sz="2000"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4365104"/>
            <a:ext cx="3891823" cy="1891793"/>
          </a:xfrm>
          <a:prstGeom prst="rect">
            <a:avLst/>
          </a:prstGeom>
        </p:spPr>
      </p:pic>
    </p:spTree>
    <p:extLst>
      <p:ext uri="{BB962C8B-B14F-4D97-AF65-F5344CB8AC3E}">
        <p14:creationId xmlns:p14="http://schemas.microsoft.com/office/powerpoint/2010/main" val="17796990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dirty="0" smtClean="0"/>
              <a:t>İkincil Karbon Ayak İzine Sebep Olan Etkenler:</a:t>
            </a:r>
            <a:endParaRPr lang="tr-TR" dirty="0"/>
          </a:p>
        </p:txBody>
      </p:sp>
      <p:pic>
        <p:nvPicPr>
          <p:cNvPr id="5" name="İçerik Yer Tutucusu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211960" y="332656"/>
            <a:ext cx="3177069" cy="2008796"/>
          </a:xfrm>
        </p:spPr>
      </p:pic>
      <p:sp>
        <p:nvSpPr>
          <p:cNvPr id="4" name="Metin Yer Tutucusu 3"/>
          <p:cNvSpPr>
            <a:spLocks noGrp="1"/>
          </p:cNvSpPr>
          <p:nvPr>
            <p:ph type="body" sz="half" idx="2"/>
          </p:nvPr>
        </p:nvSpPr>
        <p:spPr/>
        <p:txBody>
          <a:bodyPr/>
          <a:lstStyle/>
          <a:p>
            <a:pPr marL="285750" indent="-285750">
              <a:buFont typeface="Arial" pitchFamily="34" charset="0"/>
              <a:buChar char="•"/>
            </a:pPr>
            <a:r>
              <a:rPr lang="tr-TR" sz="1800" dirty="0"/>
              <a:t>Yenilenemeyen enerjilerin yaygın kullanımı</a:t>
            </a:r>
          </a:p>
          <a:p>
            <a:pPr marL="285750" indent="-285750">
              <a:buFont typeface="Arial" pitchFamily="34" charset="0"/>
              <a:buChar char="•"/>
            </a:pPr>
            <a:r>
              <a:rPr lang="tr-TR" sz="1800" dirty="0"/>
              <a:t>Artan Sanayileşme</a:t>
            </a:r>
          </a:p>
          <a:p>
            <a:pPr marL="285750" indent="-285750">
              <a:buFont typeface="Arial" pitchFamily="34" charset="0"/>
              <a:buChar char="•"/>
            </a:pPr>
            <a:r>
              <a:rPr lang="tr-TR" sz="1800" dirty="0"/>
              <a:t>Nüfus Artışı</a:t>
            </a:r>
          </a:p>
          <a:p>
            <a:pPr marL="285750" indent="-285750">
              <a:buFont typeface="Arial" pitchFamily="34" charset="0"/>
              <a:buChar char="•"/>
            </a:pPr>
            <a:r>
              <a:rPr lang="tr-TR" sz="1800" dirty="0"/>
              <a:t>Gereksiz gıda tüketimi</a:t>
            </a:r>
          </a:p>
          <a:p>
            <a:pPr marL="285750" indent="-285750">
              <a:buFont typeface="Arial" pitchFamily="34" charset="0"/>
              <a:buChar char="•"/>
            </a:pPr>
            <a:r>
              <a:rPr lang="tr-TR" sz="1800" dirty="0"/>
              <a:t>Çevre Kirliliği</a:t>
            </a:r>
          </a:p>
          <a:p>
            <a:pPr marL="285750" indent="-285750">
              <a:buFont typeface="Arial" pitchFamily="34" charset="0"/>
              <a:buChar char="•"/>
            </a:pPr>
            <a:endParaRPr lang="tr-TR" dirty="0"/>
          </a:p>
        </p:txBody>
      </p:sp>
      <p:pic>
        <p:nvPicPr>
          <p:cNvPr id="7" name="Resim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4" y="3717032"/>
            <a:ext cx="4464496" cy="2201070"/>
          </a:xfrm>
          <a:prstGeom prst="rect">
            <a:avLst/>
          </a:prstGeom>
        </p:spPr>
      </p:pic>
      <p:pic>
        <p:nvPicPr>
          <p:cNvPr id="8" name="Resim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24128" y="2492896"/>
            <a:ext cx="3005187" cy="2052215"/>
          </a:xfrm>
          <a:prstGeom prst="rect">
            <a:avLst/>
          </a:prstGeom>
        </p:spPr>
      </p:pic>
      <p:pic>
        <p:nvPicPr>
          <p:cNvPr id="9" name="Resim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60032" y="4716220"/>
            <a:ext cx="2811673" cy="1964260"/>
          </a:xfrm>
          <a:prstGeom prst="rect">
            <a:avLst/>
          </a:prstGeom>
        </p:spPr>
      </p:pic>
    </p:spTree>
    <p:extLst>
      <p:ext uri="{BB962C8B-B14F-4D97-AF65-F5344CB8AC3E}">
        <p14:creationId xmlns:p14="http://schemas.microsoft.com/office/powerpoint/2010/main" val="34241372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pPr algn="l"/>
            <a:r>
              <a:rPr lang="tr-TR" sz="3600" b="1" dirty="0" smtClean="0"/>
              <a:t>Karbon ayak izini azaltmak için neler yapabiliriz?</a:t>
            </a:r>
            <a:endParaRPr lang="tr-TR" sz="3600" b="1" dirty="0"/>
          </a:p>
        </p:txBody>
      </p:sp>
      <p:sp>
        <p:nvSpPr>
          <p:cNvPr id="3" name="İçerik Yer Tutucusu 2"/>
          <p:cNvSpPr>
            <a:spLocks noGrp="1"/>
          </p:cNvSpPr>
          <p:nvPr>
            <p:ph idx="1"/>
          </p:nvPr>
        </p:nvSpPr>
        <p:spPr/>
        <p:txBody>
          <a:bodyPr>
            <a:normAutofit fontScale="77500" lnSpcReduction="20000"/>
          </a:bodyPr>
          <a:lstStyle/>
          <a:p>
            <a:r>
              <a:rPr lang="tr-TR" dirty="0"/>
              <a:t>Olabildiğince özel araç yerine toplu taşıma kullanarak,</a:t>
            </a:r>
          </a:p>
          <a:p>
            <a:r>
              <a:rPr lang="tr-TR" dirty="0"/>
              <a:t>Elektrik konusunda yenilenebilir enerjiyi kullanarak,</a:t>
            </a:r>
          </a:p>
          <a:p>
            <a:r>
              <a:rPr lang="tr-TR" dirty="0"/>
              <a:t>Sürdürülebilir beslenme ilkelerini benimsemek, özellikler kırmızı et tüketimini minimuma düşürerek,</a:t>
            </a:r>
          </a:p>
          <a:p>
            <a:r>
              <a:rPr lang="tr-TR" dirty="0"/>
              <a:t>Geri dönüştürülebilen ürünleri kullanmaya özen göstererek,</a:t>
            </a:r>
          </a:p>
          <a:p>
            <a:r>
              <a:rPr lang="tr-TR" dirty="0"/>
              <a:t>İthal ürünlerden kaçınarak size daha kolay ulaşabilen ürünler/gıdaları tercih ederek,</a:t>
            </a:r>
          </a:p>
          <a:p>
            <a:r>
              <a:rPr lang="tr-TR" dirty="0"/>
              <a:t>Giysi alışverişi yaparken çok uzak ülkelerden gelen giysileri tercih </a:t>
            </a:r>
            <a:r>
              <a:rPr lang="tr-TR" dirty="0" smtClean="0"/>
              <a:t>etmeyerek,</a:t>
            </a:r>
            <a:endParaRPr lang="tr-TR" dirty="0"/>
          </a:p>
          <a:p>
            <a:r>
              <a:rPr lang="tr-TR" dirty="0"/>
              <a:t>Gereksiz ambalajlanmış ürünleri tercih </a:t>
            </a:r>
            <a:r>
              <a:rPr lang="tr-TR" dirty="0" smtClean="0"/>
              <a:t>etmeyerek azaltabiliriz.</a:t>
            </a:r>
            <a:endParaRPr lang="tr-TR" dirty="0"/>
          </a:p>
          <a:p>
            <a:endParaRPr lang="tr-TR" dirty="0"/>
          </a:p>
        </p:txBody>
      </p:sp>
    </p:spTree>
    <p:extLst>
      <p:ext uri="{BB962C8B-B14F-4D97-AF65-F5344CB8AC3E}">
        <p14:creationId xmlns:p14="http://schemas.microsoft.com/office/powerpoint/2010/main" val="3953874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714202"/>
          </a:xfrm>
        </p:spPr>
        <p:txBody>
          <a:bodyPr>
            <a:normAutofit fontScale="90000"/>
          </a:bodyPr>
          <a:lstStyle/>
          <a:p>
            <a:pPr algn="l"/>
            <a:r>
              <a:rPr lang="tr-TR" sz="2800" b="1" dirty="0" smtClean="0"/>
              <a:t/>
            </a:r>
            <a:br>
              <a:rPr lang="tr-TR" sz="2800" b="1" dirty="0" smtClean="0"/>
            </a:br>
            <a:r>
              <a:rPr lang="tr-TR" sz="2800" b="1" dirty="0" smtClean="0"/>
              <a:t/>
            </a:r>
            <a:br>
              <a:rPr lang="tr-TR" sz="2800" b="1" dirty="0" smtClean="0"/>
            </a:br>
            <a:r>
              <a:rPr lang="tr-TR" sz="2800" b="1" dirty="0" smtClean="0"/>
              <a:t/>
            </a:r>
            <a:br>
              <a:rPr lang="tr-TR" sz="2800" b="1" dirty="0" smtClean="0"/>
            </a:br>
            <a:r>
              <a:rPr lang="tr-TR" sz="2800" b="1" dirty="0" smtClean="0"/>
              <a:t/>
            </a:r>
            <a:br>
              <a:rPr lang="tr-TR" sz="2800" b="1" dirty="0" smtClean="0"/>
            </a:br>
            <a:r>
              <a:rPr lang="tr-TR" sz="4000" b="1" dirty="0" smtClean="0"/>
              <a:t>Karbon ayak izi hesaplamaları:</a:t>
            </a:r>
            <a:r>
              <a:rPr lang="tr-TR" sz="2800" b="1" dirty="0" smtClean="0"/>
              <a:t/>
            </a:r>
            <a:br>
              <a:rPr lang="tr-TR" sz="2800" b="1" dirty="0" smtClean="0"/>
            </a:br>
            <a:r>
              <a:rPr lang="tr-TR" sz="2800" b="1" dirty="0" smtClean="0"/>
              <a:t/>
            </a:r>
            <a:br>
              <a:rPr lang="tr-TR" sz="2800" b="1" dirty="0" smtClean="0"/>
            </a:br>
            <a:r>
              <a:rPr lang="tr-TR" sz="2800" dirty="0" smtClean="0">
                <a:latin typeface="+mn-lt"/>
              </a:rPr>
              <a:t>Karbon ayak izi hesaplamaları bireylere veya kurumlara özel olarak iki farklı şekilde yapılmaktadır.</a:t>
            </a:r>
            <a:r>
              <a:rPr lang="tr-TR" sz="2800" b="1" dirty="0" smtClean="0"/>
              <a:t/>
            </a:r>
            <a:br>
              <a:rPr lang="tr-TR" sz="2800" b="1" dirty="0" smtClean="0"/>
            </a:br>
            <a:r>
              <a:rPr lang="tr-TR" sz="2800" b="1" dirty="0" smtClean="0"/>
              <a:t/>
            </a:r>
            <a:br>
              <a:rPr lang="tr-TR" sz="2800" b="1" dirty="0" smtClean="0"/>
            </a:br>
            <a:r>
              <a:rPr lang="tr-TR" sz="2800" b="1" dirty="0" smtClean="0"/>
              <a:t/>
            </a:r>
            <a:br>
              <a:rPr lang="tr-TR" sz="2800" b="1" dirty="0" smtClean="0"/>
            </a:br>
            <a:endParaRPr lang="tr-TR" sz="2800" dirty="0"/>
          </a:p>
        </p:txBody>
      </p:sp>
      <p:sp>
        <p:nvSpPr>
          <p:cNvPr id="3" name="2 İçerik Yer Tutucusu"/>
          <p:cNvSpPr>
            <a:spLocks noGrp="1"/>
          </p:cNvSpPr>
          <p:nvPr>
            <p:ph sz="half" idx="1"/>
          </p:nvPr>
        </p:nvSpPr>
        <p:spPr>
          <a:xfrm>
            <a:off x="457200" y="2276872"/>
            <a:ext cx="3610744" cy="3849291"/>
          </a:xfrm>
        </p:spPr>
        <p:txBody>
          <a:bodyPr>
            <a:normAutofit/>
          </a:bodyPr>
          <a:lstStyle/>
          <a:p>
            <a:r>
              <a:rPr lang="tr-TR" sz="2000" b="1" u="sng" dirty="0" smtClean="0"/>
              <a:t>Bireysel </a:t>
            </a:r>
            <a:r>
              <a:rPr lang="tr-TR" sz="2000" b="1" u="sng" dirty="0" smtClean="0"/>
              <a:t>Karbon Ayak </a:t>
            </a:r>
            <a:r>
              <a:rPr lang="tr-TR" sz="2000" b="1" u="sng" dirty="0" smtClean="0"/>
              <a:t>İzi</a:t>
            </a:r>
          </a:p>
          <a:p>
            <a:pPr>
              <a:buNone/>
            </a:pPr>
            <a:r>
              <a:rPr lang="tr-TR" sz="2000" dirty="0" smtClean="0"/>
              <a:t>    </a:t>
            </a:r>
            <a:r>
              <a:rPr lang="tr-TR" sz="2000" dirty="0" smtClean="0"/>
              <a:t>    </a:t>
            </a:r>
            <a:r>
              <a:rPr lang="tr-TR" sz="2000" dirty="0" smtClean="0"/>
              <a:t>Bireysel karbon </a:t>
            </a:r>
            <a:r>
              <a:rPr lang="tr-TR" sz="2000" dirty="0" smtClean="0"/>
              <a:t>ayak izi hesaplamalarında</a:t>
            </a:r>
            <a:r>
              <a:rPr lang="tr-TR" sz="2000" dirty="0" smtClean="0"/>
              <a:t>; kişisel enerji tüketimi, ulaşım ve tüketilen ürünler gibi değişkenler hesaba katılır.</a:t>
            </a:r>
          </a:p>
          <a:p>
            <a:endParaRPr lang="tr-TR" sz="2000" dirty="0"/>
          </a:p>
        </p:txBody>
      </p:sp>
      <p:sp>
        <p:nvSpPr>
          <p:cNvPr id="4" name="3 İçerik Yer Tutucusu"/>
          <p:cNvSpPr>
            <a:spLocks noGrp="1"/>
          </p:cNvSpPr>
          <p:nvPr>
            <p:ph sz="half" idx="2"/>
          </p:nvPr>
        </p:nvSpPr>
        <p:spPr>
          <a:xfrm>
            <a:off x="4648200" y="2276872"/>
            <a:ext cx="3380184" cy="3849291"/>
          </a:xfrm>
        </p:spPr>
        <p:txBody>
          <a:bodyPr>
            <a:normAutofit/>
          </a:bodyPr>
          <a:lstStyle/>
          <a:p>
            <a:r>
              <a:rPr lang="tr-TR" sz="2000" b="1" u="sng" dirty="0"/>
              <a:t>K</a:t>
            </a:r>
            <a:r>
              <a:rPr lang="tr-TR" sz="2000" b="1" u="sng" dirty="0" smtClean="0"/>
              <a:t>urumsal Karbon Ayak İzi </a:t>
            </a:r>
          </a:p>
          <a:p>
            <a:pPr>
              <a:buNone/>
            </a:pPr>
            <a:r>
              <a:rPr lang="tr-TR" sz="2000" dirty="0" smtClean="0"/>
              <a:t>     	  Kurumların faaliyetleri sonucunda ortaya çıkan sera gazlarının karbondioksit eşdeğeri cinsinden ortaya konmasıdır.</a:t>
            </a:r>
            <a:endParaRPr lang="tr-TR" sz="2000" dirty="0"/>
          </a:p>
        </p:txBody>
      </p:sp>
      <p:pic>
        <p:nvPicPr>
          <p:cNvPr id="8" name="7 Resim" descr="213403345-green-leaf-plant-garden-nature.jpg"/>
          <p:cNvPicPr>
            <a:picLocks noChangeAspect="1"/>
          </p:cNvPicPr>
          <p:nvPr/>
        </p:nvPicPr>
        <p:blipFill>
          <a:blip r:embed="rId2" cstate="print"/>
          <a:stretch>
            <a:fillRect/>
          </a:stretch>
        </p:blipFill>
        <p:spPr>
          <a:xfrm rot="7050421">
            <a:off x="7764295" y="204894"/>
            <a:ext cx="1174812" cy="1174812"/>
          </a:xfrm>
          <a:prstGeom prst="rect">
            <a:avLst/>
          </a:prstGeom>
        </p:spPr>
      </p:pic>
      <p:pic>
        <p:nvPicPr>
          <p:cNvPr id="5" name="Resi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7704" y="4647406"/>
            <a:ext cx="5040560" cy="1637083"/>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95536" y="260648"/>
            <a:ext cx="8229600" cy="1143000"/>
          </a:xfrm>
        </p:spPr>
        <p:txBody>
          <a:bodyPr>
            <a:normAutofit/>
          </a:bodyPr>
          <a:lstStyle/>
          <a:p>
            <a:pPr algn="l"/>
            <a:r>
              <a:rPr lang="tr-TR" sz="3600" b="1" dirty="0" smtClean="0"/>
              <a:t>Karbon ayak izi neden önemlidir?</a:t>
            </a:r>
            <a:endParaRPr lang="tr-TR" sz="3600" b="1" dirty="0"/>
          </a:p>
        </p:txBody>
      </p:sp>
      <p:sp>
        <p:nvSpPr>
          <p:cNvPr id="3" name="2 İçerik Yer Tutucusu"/>
          <p:cNvSpPr>
            <a:spLocks noGrp="1"/>
          </p:cNvSpPr>
          <p:nvPr>
            <p:ph idx="1"/>
          </p:nvPr>
        </p:nvSpPr>
        <p:spPr>
          <a:xfrm>
            <a:off x="457200" y="1600200"/>
            <a:ext cx="8363272" cy="4925144"/>
          </a:xfrm>
        </p:spPr>
        <p:txBody>
          <a:bodyPr>
            <a:normAutofit/>
          </a:bodyPr>
          <a:lstStyle/>
          <a:p>
            <a:pPr algn="just"/>
            <a:r>
              <a:rPr lang="tr-TR" sz="2400" dirty="0" smtClean="0"/>
              <a:t> </a:t>
            </a:r>
            <a:r>
              <a:rPr lang="tr-TR" sz="2500" dirty="0" smtClean="0"/>
              <a:t>Atmosferde biriken sera gazlarının neden olmasıyla  güneş ışınlarının geri yansımasını engelleyerek yeryüzündeki sıcaklığın artmasına yani küresel ısınmaya sebep olur. Bu nedenle karbon ayak izi dendiğinde akla iklim kriziyle mücadele gelmektedir</a:t>
            </a:r>
            <a:r>
              <a:rPr lang="tr-TR" sz="2500" dirty="0" smtClean="0"/>
              <a:t>. Karbon </a:t>
            </a:r>
            <a:r>
              <a:rPr lang="tr-TR" sz="2500" dirty="0" smtClean="0"/>
              <a:t>ayak izimizi acilen azaltmazsak bozulan mevsim döngüsü, iklim koşullarının ani değişimi mısır,pirinç gibi temel besin kaynaklarının üretiminde sıkıntılara yol açabilir. Diğer bir yandan artan kuraklık gelecekteki kıtlığın da  habercisidir. Buzulların erimesi gibi virüslere yol açabilecek etkenler de bunlardan sayılabilmektedir. Kısacası karbon ayak izi tüm yaşam döngüsünü etkilemektedir.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rot="1596424">
            <a:off x="7144373" y="248838"/>
            <a:ext cx="2386608" cy="796950"/>
          </a:xfrm>
        </p:spPr>
        <p:txBody>
          <a:bodyPr>
            <a:normAutofit/>
          </a:bodyPr>
          <a:lstStyle/>
          <a:p>
            <a:r>
              <a:rPr lang="tr-TR" sz="3600" b="1" u="sng" dirty="0" smtClean="0"/>
              <a:t>Örnek:</a:t>
            </a:r>
            <a:endParaRPr lang="tr-TR" sz="3600" b="1" u="sng" dirty="0"/>
          </a:p>
        </p:txBody>
      </p:sp>
      <p:sp>
        <p:nvSpPr>
          <p:cNvPr id="3" name="2 İçerik Yer Tutucusu"/>
          <p:cNvSpPr>
            <a:spLocks noGrp="1"/>
          </p:cNvSpPr>
          <p:nvPr>
            <p:ph idx="1"/>
          </p:nvPr>
        </p:nvSpPr>
        <p:spPr>
          <a:xfrm>
            <a:off x="0" y="0"/>
            <a:ext cx="8229600" cy="4525963"/>
          </a:xfrm>
        </p:spPr>
        <p:txBody>
          <a:bodyPr>
            <a:noAutofit/>
          </a:bodyPr>
          <a:lstStyle/>
          <a:p>
            <a:r>
              <a:rPr lang="tr-TR" sz="1200" dirty="0" err="1" smtClean="0"/>
              <a:t>print</a:t>
            </a:r>
            <a:r>
              <a:rPr lang="tr-TR" sz="1200" dirty="0" smtClean="0"/>
              <a:t>("1) Bir günde üç öğün yemek yenirse karbon </a:t>
            </a:r>
            <a:r>
              <a:rPr lang="tr-TR" sz="1200" dirty="0" err="1" smtClean="0"/>
              <a:t>ayakizi</a:t>
            </a:r>
            <a:r>
              <a:rPr lang="tr-TR" sz="1200" dirty="0" smtClean="0"/>
              <a:t> ne olur? ")</a:t>
            </a:r>
          </a:p>
          <a:p>
            <a:r>
              <a:rPr lang="tr-TR" sz="1200" dirty="0" smtClean="0"/>
              <a:t>a=(</a:t>
            </a:r>
            <a:r>
              <a:rPr lang="tr-TR" sz="1200" dirty="0" err="1" smtClean="0"/>
              <a:t>input</a:t>
            </a:r>
            <a:r>
              <a:rPr lang="tr-TR" sz="1200" dirty="0" smtClean="0"/>
              <a:t>("Et ve et ürünü tükettin mi?: "))</a:t>
            </a:r>
          </a:p>
          <a:p>
            <a:r>
              <a:rPr lang="tr-TR" sz="1200" dirty="0" err="1" smtClean="0"/>
              <a:t>if</a:t>
            </a:r>
            <a:r>
              <a:rPr lang="tr-TR" sz="1200" dirty="0" smtClean="0"/>
              <a:t> a =="Evet":</a:t>
            </a:r>
          </a:p>
          <a:p>
            <a:r>
              <a:rPr lang="tr-TR" sz="1200" dirty="0" smtClean="0"/>
              <a:t> b=</a:t>
            </a:r>
            <a:r>
              <a:rPr lang="tr-TR" sz="1200" dirty="0" err="1" smtClean="0"/>
              <a:t>float</a:t>
            </a:r>
            <a:r>
              <a:rPr lang="tr-TR" sz="1200" dirty="0" smtClean="0"/>
              <a:t>(</a:t>
            </a:r>
            <a:r>
              <a:rPr lang="tr-TR" sz="1200" dirty="0" err="1" smtClean="0"/>
              <a:t>input</a:t>
            </a:r>
            <a:r>
              <a:rPr lang="tr-TR" sz="1200" dirty="0" smtClean="0"/>
              <a:t>("Kaç porsiyon?: "))</a:t>
            </a:r>
          </a:p>
          <a:p>
            <a:r>
              <a:rPr lang="tr-TR" sz="1200" dirty="0" smtClean="0"/>
              <a:t> ayakizi1=(b*100)*2.2</a:t>
            </a:r>
          </a:p>
          <a:p>
            <a:r>
              <a:rPr lang="tr-TR" sz="1200" dirty="0" smtClean="0"/>
              <a:t>else:</a:t>
            </a:r>
          </a:p>
          <a:p>
            <a:r>
              <a:rPr lang="tr-TR" sz="1200" dirty="0" smtClean="0"/>
              <a:t>  ayakizi1=0</a:t>
            </a:r>
          </a:p>
          <a:p>
            <a:r>
              <a:rPr lang="tr-TR" sz="1200" dirty="0" smtClean="0"/>
              <a:t>  </a:t>
            </a:r>
            <a:r>
              <a:rPr lang="tr-TR" sz="1200" dirty="0" err="1" smtClean="0"/>
              <a:t>print</a:t>
            </a:r>
            <a:r>
              <a:rPr lang="tr-TR" sz="1200" dirty="0" smtClean="0"/>
              <a:t>("Tamam")</a:t>
            </a:r>
          </a:p>
          <a:p>
            <a:r>
              <a:rPr lang="tr-TR" sz="1200" dirty="0" smtClean="0"/>
              <a:t>c=(</a:t>
            </a:r>
            <a:r>
              <a:rPr lang="tr-TR" sz="1200" dirty="0" err="1" smtClean="0"/>
              <a:t>input</a:t>
            </a:r>
            <a:r>
              <a:rPr lang="tr-TR" sz="1200" dirty="0" smtClean="0"/>
              <a:t>(" Sebze ve Meyve tükettin mi?: "))</a:t>
            </a:r>
          </a:p>
          <a:p>
            <a:r>
              <a:rPr lang="tr-TR" sz="1200" dirty="0" err="1" smtClean="0"/>
              <a:t>if</a:t>
            </a:r>
            <a:r>
              <a:rPr lang="tr-TR" sz="1200" dirty="0" smtClean="0"/>
              <a:t> c == "Evet":</a:t>
            </a:r>
          </a:p>
          <a:p>
            <a:r>
              <a:rPr lang="tr-TR" sz="1200" dirty="0" smtClean="0"/>
              <a:t>  d=</a:t>
            </a:r>
            <a:r>
              <a:rPr lang="tr-TR" sz="1200" dirty="0" err="1" smtClean="0"/>
              <a:t>float</a:t>
            </a:r>
            <a:r>
              <a:rPr lang="tr-TR" sz="1200" dirty="0" smtClean="0"/>
              <a:t>(</a:t>
            </a:r>
            <a:r>
              <a:rPr lang="tr-TR" sz="1200" dirty="0" err="1" smtClean="0"/>
              <a:t>input</a:t>
            </a:r>
            <a:r>
              <a:rPr lang="tr-TR" sz="1200" dirty="0" smtClean="0"/>
              <a:t>("Kaç porsiyon?: "))</a:t>
            </a:r>
          </a:p>
          <a:p>
            <a:r>
              <a:rPr lang="tr-TR" sz="1200" dirty="0" smtClean="0"/>
              <a:t>  ayakizi2=(d*80)*0.5</a:t>
            </a:r>
          </a:p>
          <a:p>
            <a:r>
              <a:rPr lang="tr-TR" sz="1200" dirty="0" smtClean="0"/>
              <a:t>else:</a:t>
            </a:r>
          </a:p>
          <a:p>
            <a:r>
              <a:rPr lang="tr-TR" sz="1200" dirty="0" smtClean="0"/>
              <a:t>  ayakizi2=0</a:t>
            </a:r>
          </a:p>
          <a:p>
            <a:r>
              <a:rPr lang="tr-TR" sz="1200" dirty="0" smtClean="0"/>
              <a:t>  </a:t>
            </a:r>
            <a:r>
              <a:rPr lang="tr-TR" sz="1200" dirty="0" err="1" smtClean="0"/>
              <a:t>print</a:t>
            </a:r>
            <a:r>
              <a:rPr lang="tr-TR" sz="1200" dirty="0" smtClean="0"/>
              <a:t>("Tamam")</a:t>
            </a:r>
          </a:p>
          <a:p>
            <a:r>
              <a:rPr lang="tr-TR" sz="1200" dirty="0" smtClean="0"/>
              <a:t>e=(</a:t>
            </a:r>
            <a:r>
              <a:rPr lang="tr-TR" sz="1200" dirty="0" err="1" smtClean="0"/>
              <a:t>input</a:t>
            </a:r>
            <a:r>
              <a:rPr lang="tr-TR" sz="1200" dirty="0" smtClean="0"/>
              <a:t>("Süt ve süt ürünü tükettin mi?: "))</a:t>
            </a:r>
          </a:p>
          <a:p>
            <a:r>
              <a:rPr lang="tr-TR" sz="1200" dirty="0" err="1" smtClean="0"/>
              <a:t>if</a:t>
            </a:r>
            <a:r>
              <a:rPr lang="tr-TR" sz="1200" dirty="0" smtClean="0"/>
              <a:t> e == "Evet":</a:t>
            </a:r>
          </a:p>
          <a:p>
            <a:r>
              <a:rPr lang="tr-TR" sz="1200" dirty="0" smtClean="0"/>
              <a:t>  f=</a:t>
            </a:r>
            <a:r>
              <a:rPr lang="tr-TR" sz="1200" dirty="0" err="1" smtClean="0"/>
              <a:t>float</a:t>
            </a:r>
            <a:r>
              <a:rPr lang="tr-TR" sz="1200" dirty="0" smtClean="0"/>
              <a:t>(</a:t>
            </a:r>
            <a:r>
              <a:rPr lang="tr-TR" sz="1200" dirty="0" err="1" smtClean="0"/>
              <a:t>input</a:t>
            </a:r>
            <a:r>
              <a:rPr lang="tr-TR" sz="1200" dirty="0" smtClean="0"/>
              <a:t>("Kaç porsiyon?: "))</a:t>
            </a:r>
          </a:p>
          <a:p>
            <a:r>
              <a:rPr lang="tr-TR" sz="1200" dirty="0" smtClean="0"/>
              <a:t>  ayakizi3=(f*50)*1.8</a:t>
            </a:r>
          </a:p>
          <a:p>
            <a:r>
              <a:rPr lang="tr-TR" sz="1200" dirty="0" smtClean="0"/>
              <a:t>else:</a:t>
            </a:r>
          </a:p>
          <a:p>
            <a:r>
              <a:rPr lang="tr-TR" sz="1200" dirty="0" smtClean="0"/>
              <a:t>  ayakizi3=0</a:t>
            </a:r>
          </a:p>
          <a:p>
            <a:r>
              <a:rPr lang="tr-TR" sz="1200" dirty="0" smtClean="0"/>
              <a:t>  </a:t>
            </a:r>
            <a:r>
              <a:rPr lang="tr-TR" sz="1200" dirty="0" err="1" smtClean="0"/>
              <a:t>print</a:t>
            </a:r>
            <a:r>
              <a:rPr lang="tr-TR" sz="1200" dirty="0" smtClean="0"/>
              <a:t>("Tamam")</a:t>
            </a:r>
          </a:p>
          <a:p>
            <a:r>
              <a:rPr lang="tr-TR" sz="1200" dirty="0" smtClean="0"/>
              <a:t>h=(</a:t>
            </a:r>
            <a:r>
              <a:rPr lang="tr-TR" sz="1200" dirty="0" err="1" smtClean="0"/>
              <a:t>input</a:t>
            </a:r>
            <a:r>
              <a:rPr lang="tr-TR" sz="1200" dirty="0" smtClean="0"/>
              <a:t>("Tahıl ve </a:t>
            </a:r>
            <a:r>
              <a:rPr lang="tr-TR" sz="1200" dirty="0" err="1" smtClean="0"/>
              <a:t>baklagil</a:t>
            </a:r>
            <a:r>
              <a:rPr lang="tr-TR" sz="1200" dirty="0" smtClean="0"/>
              <a:t> tükettin mi?: "))</a:t>
            </a:r>
          </a:p>
          <a:p>
            <a:r>
              <a:rPr lang="tr-TR" sz="1200" dirty="0" err="1" smtClean="0"/>
              <a:t>if</a:t>
            </a:r>
            <a:r>
              <a:rPr lang="tr-TR" sz="1200" dirty="0" smtClean="0"/>
              <a:t> h == "Evet":</a:t>
            </a:r>
          </a:p>
          <a:p>
            <a:r>
              <a:rPr lang="tr-TR" sz="1200" dirty="0" smtClean="0"/>
              <a:t>  k=</a:t>
            </a:r>
            <a:r>
              <a:rPr lang="tr-TR" sz="1200" dirty="0" err="1" smtClean="0"/>
              <a:t>float</a:t>
            </a:r>
            <a:r>
              <a:rPr lang="tr-TR" sz="1200" dirty="0" smtClean="0"/>
              <a:t>(</a:t>
            </a:r>
            <a:r>
              <a:rPr lang="tr-TR" sz="1200" dirty="0" err="1" smtClean="0"/>
              <a:t>input</a:t>
            </a:r>
            <a:r>
              <a:rPr lang="tr-TR" sz="1200" dirty="0" smtClean="0"/>
              <a:t>("Kaç porsiyon?: "))</a:t>
            </a:r>
          </a:p>
          <a:p>
            <a:r>
              <a:rPr lang="tr-TR" sz="1200" dirty="0" smtClean="0"/>
              <a:t>  ayakizi4=(k*100)*0.2</a:t>
            </a:r>
          </a:p>
          <a:p>
            <a:r>
              <a:rPr lang="tr-TR" sz="1200" dirty="0" smtClean="0"/>
              <a:t>else:</a:t>
            </a:r>
          </a:p>
          <a:p>
            <a:r>
              <a:rPr lang="tr-TR" sz="1200" dirty="0" smtClean="0"/>
              <a:t>  ayakizi4=0</a:t>
            </a:r>
          </a:p>
          <a:p>
            <a:r>
              <a:rPr lang="tr-TR" sz="1200" dirty="0" smtClean="0"/>
              <a:t>  </a:t>
            </a:r>
            <a:r>
              <a:rPr lang="tr-TR" sz="1200" dirty="0" err="1" smtClean="0"/>
              <a:t>print</a:t>
            </a:r>
            <a:r>
              <a:rPr lang="tr-TR" sz="1200" dirty="0" smtClean="0"/>
              <a:t>("Tamam")</a:t>
            </a:r>
          </a:p>
          <a:p>
            <a:r>
              <a:rPr lang="tr-TR" sz="1200" dirty="0" err="1" smtClean="0"/>
              <a:t>print</a:t>
            </a:r>
            <a:r>
              <a:rPr lang="tr-TR" sz="1200" dirty="0" smtClean="0"/>
              <a:t>("Bir günde üç öğün yemekle karbon ayak iziniz:",</a:t>
            </a:r>
            <a:r>
              <a:rPr lang="tr-TR" sz="1200" dirty="0" err="1" smtClean="0"/>
              <a:t>int</a:t>
            </a:r>
            <a:r>
              <a:rPr lang="tr-TR" sz="1200" dirty="0" smtClean="0"/>
              <a:t>(ayakizi1 + ayakizi2 + ayakizi3 + ayakizi4)," gram CO2 ")</a:t>
            </a:r>
          </a:p>
          <a:p>
            <a:r>
              <a:rPr lang="tr-TR" sz="1200" dirty="0" smtClean="0"/>
              <a:t/>
            </a:r>
            <a:br>
              <a:rPr lang="tr-TR" sz="1200" dirty="0" smtClean="0"/>
            </a:br>
            <a:endParaRPr lang="tr-TR" sz="1200" dirty="0" smtClean="0"/>
          </a:p>
          <a:p>
            <a:endParaRPr lang="tr-TR" sz="1200"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032" y="1844824"/>
            <a:ext cx="3293178" cy="309634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sz="3600" b="1" dirty="0" smtClean="0"/>
              <a:t>Kaynakça</a:t>
            </a:r>
            <a:endParaRPr lang="tr-TR" sz="3600" b="1" dirty="0"/>
          </a:p>
        </p:txBody>
      </p:sp>
      <p:sp>
        <p:nvSpPr>
          <p:cNvPr id="3" name="2 İçerik Yer Tutucusu"/>
          <p:cNvSpPr>
            <a:spLocks noGrp="1"/>
          </p:cNvSpPr>
          <p:nvPr>
            <p:ph idx="1"/>
          </p:nvPr>
        </p:nvSpPr>
        <p:spPr>
          <a:xfrm>
            <a:off x="251520" y="1268760"/>
            <a:ext cx="8229600" cy="4525963"/>
          </a:xfrm>
        </p:spPr>
        <p:txBody>
          <a:bodyPr>
            <a:noAutofit/>
          </a:bodyPr>
          <a:lstStyle/>
          <a:p>
            <a:r>
              <a:rPr lang="tr-TR" sz="1000" dirty="0" smtClean="0"/>
              <a:t>Perakende,A, “Karbon Ayak İzi Nedir? Nasıl Azaltılır?”.https://www.aydemperakende.com.tr/blog/karbon-ayak-izi-nedir-nasil-azaltilir-2022 son erişim tarihi:02.06.2023</a:t>
            </a:r>
          </a:p>
          <a:p>
            <a:r>
              <a:rPr lang="tr-TR" sz="1000" dirty="0" err="1" smtClean="0"/>
              <a:t>Topay</a:t>
            </a:r>
            <a:r>
              <a:rPr lang="tr-TR" sz="1000" dirty="0" smtClean="0"/>
              <a:t>,E, “Kahve Tüketimi ve Sürdürülebilirlik”. </a:t>
            </a:r>
            <a:r>
              <a:rPr lang="tr-TR" sz="1000" dirty="0" smtClean="0">
                <a:hlinkClick r:id="rId2"/>
              </a:rPr>
              <a:t>https://suyader.org.tr/kahve-tuketimi-ve-surdurulebilirlik/</a:t>
            </a:r>
            <a:r>
              <a:rPr lang="tr-TR" sz="1000" dirty="0" smtClean="0"/>
              <a:t>  son erişim tarihi:15.01.2023</a:t>
            </a:r>
          </a:p>
          <a:p>
            <a:r>
              <a:rPr lang="tr-TR" sz="1000" dirty="0" smtClean="0"/>
              <a:t>Coşkun,E,“Karbon Ayak İzinin Hesaplanması”. İTÜ Dergisi-e. </a:t>
            </a:r>
            <a:r>
              <a:rPr lang="tr-TR" sz="1000" dirty="0" smtClean="0">
                <a:hlinkClick r:id="rId3"/>
              </a:rPr>
              <a:t>https://dergipark.org.tr/en/download/article-file/2639888</a:t>
            </a:r>
            <a:endParaRPr lang="tr-TR" sz="1000" dirty="0" smtClean="0"/>
          </a:p>
          <a:p>
            <a:pPr>
              <a:buNone/>
            </a:pPr>
            <a:r>
              <a:rPr lang="tr-TR" sz="1000" dirty="0" smtClean="0"/>
              <a:t>           Son erişim tarihi :24.11.2022</a:t>
            </a:r>
          </a:p>
          <a:p>
            <a:r>
              <a:rPr lang="tr-TR" sz="1000" dirty="0" smtClean="0"/>
              <a:t>“Karbon Ayak İzi”. </a:t>
            </a:r>
            <a:r>
              <a:rPr lang="tr-TR" sz="1000" dirty="0" smtClean="0">
                <a:hlinkClick r:id="rId4"/>
              </a:rPr>
              <a:t>https://bisiklopedi.com/madde/karbon-ayak-izi#google_vignette</a:t>
            </a:r>
            <a:r>
              <a:rPr lang="tr-TR" sz="1000" dirty="0" smtClean="0"/>
              <a:t> . Son erişim </a:t>
            </a:r>
            <a:r>
              <a:rPr lang="tr-TR" sz="1000" dirty="0" err="1" smtClean="0"/>
              <a:t>tariihi</a:t>
            </a:r>
            <a:r>
              <a:rPr lang="tr-TR" sz="1000" dirty="0" smtClean="0"/>
              <a:t>:17.08.2017,</a:t>
            </a:r>
          </a:p>
          <a:p>
            <a:r>
              <a:rPr lang="tr-TR" sz="1000" dirty="0" err="1" smtClean="0"/>
              <a:t>Özcengiz</a:t>
            </a:r>
            <a:r>
              <a:rPr lang="tr-TR" sz="1000" dirty="0" smtClean="0"/>
              <a:t>,Y,“TÜRKİYE ULUSAL ELEKTRİK ŞEBEKESİ EMİSYON FAKTÖRÜ BİLGİ FORMU”. Çevre ve İklim Daire Başkanlığı.https://enerji.gov.tr//Media/Dizin/EVCED/tr/%C3%87evreVe%C4%B0klim/%C4%B0klimDe%C4%9Fi%C5%9Fikli%C4%9Fi/TUESEmisyonFktr/Belgeler/Bform2020.pdf  son erişim tarihi: 20.09.2022</a:t>
            </a:r>
          </a:p>
          <a:p>
            <a:r>
              <a:rPr lang="tr-TR" sz="1000" dirty="0" smtClean="0"/>
              <a:t>“</a:t>
            </a:r>
            <a:r>
              <a:rPr lang="nn-NO" sz="1000" dirty="0" smtClean="0"/>
              <a:t>Türkiye Ulusal Elektrik Şebekesi Emisyon Faktörü</a:t>
            </a:r>
            <a:r>
              <a:rPr lang="tr-TR" sz="1000" dirty="0" smtClean="0"/>
              <a:t>”. </a:t>
            </a:r>
            <a:r>
              <a:rPr lang="tr-TR" sz="1000" dirty="0" smtClean="0">
                <a:hlinkClick r:id="rId5"/>
              </a:rPr>
              <a:t>https://enerji.gov.tr/evced-cevre-ve-iklim-turkiye-ulusal-elektrik-sebekesi-emisyon-faktoru</a:t>
            </a:r>
            <a:r>
              <a:rPr lang="tr-TR" sz="1000" dirty="0" smtClean="0"/>
              <a:t> son erişim tarihi : 20.09.2022</a:t>
            </a:r>
          </a:p>
          <a:p>
            <a:r>
              <a:rPr lang="tr-TR" sz="1000" dirty="0" smtClean="0"/>
              <a:t>“Türkiye Elektrik Üretimi ve Elektrik Tüketim Noktası Emisyon Faktörleri”. </a:t>
            </a:r>
            <a:r>
              <a:rPr lang="tr-TR" sz="1000" dirty="0" smtClean="0">
                <a:hlinkClick r:id="rId6"/>
              </a:rPr>
              <a:t>https://enerji.gov.tr/evced-cevre-ve-iklim-elektrik-uretim-tuketim-emisyon-faktorleri</a:t>
            </a:r>
            <a:r>
              <a:rPr lang="tr-TR" sz="1000" dirty="0" smtClean="0"/>
              <a:t>. son erişim tarihi:08.08.2022</a:t>
            </a:r>
          </a:p>
          <a:p>
            <a:r>
              <a:rPr lang="tr-TR" sz="1000" dirty="0" smtClean="0">
                <a:hlinkClick r:id="rId7"/>
              </a:rPr>
              <a:t>https://www.teias.gov.tr/turkiye-elektrik-uretim-iletim-istatistikleri</a:t>
            </a:r>
            <a:endParaRPr lang="tr-TR" sz="1000" dirty="0" smtClean="0"/>
          </a:p>
          <a:p>
            <a:r>
              <a:rPr lang="tr-TR" sz="1000" dirty="0" smtClean="0">
                <a:hlinkClick r:id="rId8"/>
              </a:rPr>
              <a:t>https://www.nature.org/en-us/get-involved/how-to-help/carbon-footprint-calculat</a:t>
            </a:r>
            <a:endParaRPr lang="tr-TR" sz="1000" dirty="0" smtClean="0"/>
          </a:p>
          <a:p>
            <a:r>
              <a:rPr lang="tr-TR" sz="1000" dirty="0" smtClean="0"/>
              <a:t>“</a:t>
            </a:r>
            <a:r>
              <a:rPr lang="tr-TR" sz="1000" cap="all" dirty="0" smtClean="0"/>
              <a:t>KARBON HESAPLAYICI”. </a:t>
            </a:r>
            <a:r>
              <a:rPr lang="tr-TR" sz="1000" cap="all" dirty="0" smtClean="0">
                <a:hlinkClick r:id="rId9"/>
              </a:rPr>
              <a:t>https://www.carbonfootprint.com/calculator.aspx</a:t>
            </a:r>
            <a:r>
              <a:rPr lang="tr-TR" sz="1000" cap="all" dirty="0" smtClean="0"/>
              <a:t> </a:t>
            </a:r>
          </a:p>
          <a:p>
            <a:r>
              <a:rPr lang="tr-TR" sz="1000" dirty="0" err="1" smtClean="0"/>
              <a:t>Alexander</a:t>
            </a:r>
            <a:r>
              <a:rPr lang="tr-TR" sz="1000" dirty="0" smtClean="0"/>
              <a:t>,A, “</a:t>
            </a:r>
            <a:r>
              <a:rPr lang="en-US" sz="1000" dirty="0" smtClean="0"/>
              <a:t>Can You Calculate Your Daily Carbon Footprint?</a:t>
            </a:r>
            <a:r>
              <a:rPr lang="tr-TR" sz="1000" dirty="0" smtClean="0"/>
              <a:t>”. </a:t>
            </a:r>
            <a:r>
              <a:rPr lang="tr-TR" sz="1000" dirty="0" smtClean="0">
                <a:hlinkClick r:id="rId10"/>
              </a:rPr>
              <a:t>https://www.visualcapitalist.com/carbon-footprint-daily-activities/</a:t>
            </a:r>
            <a:r>
              <a:rPr lang="tr-TR" sz="1000" dirty="0" smtClean="0"/>
              <a:t> son erişim tarihi:20.06.2023</a:t>
            </a:r>
          </a:p>
          <a:p>
            <a:r>
              <a:rPr lang="en-US" sz="1000" dirty="0" smtClean="0">
                <a:hlinkClick r:id="rId11"/>
              </a:rPr>
              <a:t>https://clevercarbon.io/carbon-footprint-of-common-items/</a:t>
            </a:r>
            <a:endParaRPr lang="tr-TR" sz="1000" dirty="0" smtClean="0"/>
          </a:p>
          <a:p>
            <a:r>
              <a:rPr lang="tr-TR" sz="1000" dirty="0" smtClean="0"/>
              <a:t>Kulaksız,Ş,“İkincil Karbon Ayak İzi Nedir?”. </a:t>
            </a:r>
            <a:r>
              <a:rPr lang="tr-TR" sz="1000" dirty="0" smtClean="0">
                <a:hlinkClick r:id="rId12"/>
              </a:rPr>
              <a:t>https://www.ozelbeslenme.com/blogs/blog/ikincil-karbon-ayak-izi-nedir</a:t>
            </a:r>
            <a:r>
              <a:rPr lang="tr-TR" sz="1000" dirty="0" smtClean="0"/>
              <a:t>. son erişim tarihi:28.03.2022</a:t>
            </a:r>
          </a:p>
          <a:p>
            <a:r>
              <a:rPr lang="tr-TR" sz="1000" dirty="0" smtClean="0"/>
              <a:t>“Arabam Kaç Yakar?”. </a:t>
            </a:r>
            <a:r>
              <a:rPr lang="tr-TR" sz="1000" dirty="0" smtClean="0">
                <a:hlinkClick r:id="rId13"/>
              </a:rPr>
              <a:t>https://www.otomerkezi.net/yakit-tuketimi-hesaplama</a:t>
            </a:r>
            <a:r>
              <a:rPr lang="tr-TR" sz="1000" dirty="0" smtClean="0"/>
              <a:t>. </a:t>
            </a:r>
          </a:p>
          <a:p>
            <a:r>
              <a:rPr lang="tr-TR" sz="1000" dirty="0" smtClean="0"/>
              <a:t>“DÜNYANIN GÜNDEMİ; ÇEVRE KİRLİLİĞİ VE ÖNLEM İÇİN 10 ÖNERİ”. </a:t>
            </a:r>
            <a:r>
              <a:rPr lang="tr-TR" sz="1000" dirty="0" smtClean="0">
                <a:hlinkClick r:id="rId14"/>
              </a:rPr>
              <a:t>https://eco.euwomanbg.com/tr/dunyanin-gundemi-cevre-kirliligi-ve-onlem-icin-10-oneri/</a:t>
            </a:r>
            <a:r>
              <a:rPr lang="tr-TR" sz="1000" dirty="0" smtClean="0"/>
              <a:t>. Son erişim tarihi:17.01.2020</a:t>
            </a:r>
          </a:p>
          <a:p>
            <a:r>
              <a:rPr lang="tr-TR" sz="1000" dirty="0" smtClean="0"/>
              <a:t>“Gıda israfı ile nasıl mücadele edebiliriz?”. </a:t>
            </a:r>
            <a:r>
              <a:rPr lang="tr-TR" sz="1000" dirty="0" smtClean="0">
                <a:hlinkClick r:id="rId15"/>
              </a:rPr>
              <a:t>https://www.dengesende.com/gida-israfi-ile-nasil-mucadele-edebiliriz/11360/</a:t>
            </a:r>
            <a:r>
              <a:rPr lang="tr-TR" sz="1000" dirty="0" smtClean="0"/>
              <a:t>. Son</a:t>
            </a:r>
          </a:p>
          <a:p>
            <a:r>
              <a:rPr lang="tr-TR" sz="1000" dirty="0" smtClean="0"/>
              <a:t>Köse,İ,“Karbon Ayak İzi Nedir?”. </a:t>
            </a:r>
            <a:r>
              <a:rPr lang="tr-TR" sz="1000" dirty="0" smtClean="0">
                <a:hlinkClick r:id="rId16"/>
              </a:rPr>
              <a:t>https://www.muhendisbeyinler.net/karbon-ayak-izi-nedir/</a:t>
            </a:r>
            <a:r>
              <a:rPr lang="tr-TR" sz="1000" dirty="0" smtClean="0"/>
              <a:t>. Son erişim tarihi:28/10/2021</a:t>
            </a:r>
          </a:p>
          <a:p>
            <a:r>
              <a:rPr lang="tr-TR" sz="1000" dirty="0" smtClean="0"/>
              <a:t>Mut,G,“Yolculukların karbonu... Hangi ulaşım seçeneği ile ne kadar ayak izi bırakıyoruz?”. </a:t>
            </a:r>
            <a:r>
              <a:rPr lang="tr-TR" sz="1000" dirty="0" smtClean="0">
                <a:hlinkClick r:id="rId17"/>
              </a:rPr>
              <a:t>https://www.hurriyet.com.tr/dunya/ucak-kullanirken-iki-kez-dusunun-bireysel-olarak-ne-kadar-karbon-harcayacaksiniz-41955438</a:t>
            </a:r>
            <a:r>
              <a:rPr lang="tr-TR" sz="1000" dirty="0" smtClean="0"/>
              <a:t> . son erişim tarihi: 13.12.2021</a:t>
            </a:r>
          </a:p>
          <a:p>
            <a:r>
              <a:rPr lang="tr-TR" sz="1000" dirty="0" smtClean="0"/>
              <a:t> </a:t>
            </a:r>
            <a:r>
              <a:rPr lang="tr-TR" sz="1000" dirty="0" err="1" smtClean="0"/>
              <a:t>Akbayır</a:t>
            </a:r>
            <a:r>
              <a:rPr lang="tr-TR" sz="1000" dirty="0" smtClean="0"/>
              <a:t>,Ö,“</a:t>
            </a:r>
            <a:r>
              <a:rPr lang="tr-TR" sz="1000" dirty="0" err="1" smtClean="0"/>
              <a:t>Metrobüs</a:t>
            </a:r>
            <a:r>
              <a:rPr lang="tr-TR" sz="1000" dirty="0" smtClean="0"/>
              <a:t> Sisteminin Enerji Kullanımı ve Çevreye Etkilerinin İncelenmesi, Elektrikli Araçlar ve </a:t>
            </a:r>
            <a:r>
              <a:rPr lang="tr-TR" sz="1000" dirty="0" err="1" smtClean="0"/>
              <a:t>Trolleybüslerin</a:t>
            </a:r>
            <a:r>
              <a:rPr lang="tr-TR" sz="1000" dirty="0" smtClean="0"/>
              <a:t> Kullanım Potansiyellerinin </a:t>
            </a:r>
            <a:r>
              <a:rPr lang="tr-TR" sz="1000" dirty="0" err="1" smtClean="0"/>
              <a:t>Araştırılmasıa</a:t>
            </a:r>
            <a:r>
              <a:rPr lang="tr-TR" sz="1000" dirty="0" smtClean="0"/>
              <a:t> “. </a:t>
            </a:r>
            <a:r>
              <a:rPr lang="tr-TR" sz="1000" dirty="0" smtClean="0">
                <a:hlinkClick r:id="rId18"/>
              </a:rPr>
              <a:t>https://dergipark.org.tr/tr/download/article-file/312184</a:t>
            </a:r>
            <a:r>
              <a:rPr lang="tr-TR" sz="1000" dirty="0" smtClean="0"/>
              <a:t>. son erişim tarihi:</a:t>
            </a:r>
            <a:br>
              <a:rPr lang="tr-TR" sz="1000" dirty="0" smtClean="0"/>
            </a:br>
            <a:r>
              <a:rPr lang="tr-TR" sz="1000" dirty="0" smtClean="0"/>
              <a:t>8.06.2017</a:t>
            </a:r>
          </a:p>
          <a:p>
            <a:endParaRPr lang="tr-TR" sz="1000" dirty="0" smtClean="0"/>
          </a:p>
          <a:p>
            <a:endParaRPr lang="tr-TR" sz="1000" b="1" dirty="0" smtClean="0"/>
          </a:p>
          <a:p>
            <a:endParaRPr lang="tr-TR" sz="1000" dirty="0" smtClean="0"/>
          </a:p>
          <a:p>
            <a:pPr>
              <a:buNone/>
            </a:pPr>
            <a:endParaRPr lang="tr-TR" sz="1000" dirty="0" smtClean="0"/>
          </a:p>
          <a:p>
            <a:pPr>
              <a:buNone/>
            </a:pPr>
            <a:r>
              <a:rPr lang="tr-TR" sz="1000" dirty="0" smtClean="0"/>
              <a:t/>
            </a:r>
            <a:br>
              <a:rPr lang="tr-TR" sz="1000" dirty="0" smtClean="0"/>
            </a:br>
            <a:endParaRPr lang="tr-TR" sz="1000" dirty="0"/>
          </a:p>
        </p:txBody>
      </p:sp>
      <p:pic>
        <p:nvPicPr>
          <p:cNvPr id="6" name="5 Resim" descr="1631869240721.jpg"/>
          <p:cNvPicPr>
            <a:picLocks noChangeAspect="1"/>
          </p:cNvPicPr>
          <p:nvPr/>
        </p:nvPicPr>
        <p:blipFill>
          <a:blip r:embed="rId19" cstate="print"/>
          <a:stretch>
            <a:fillRect/>
          </a:stretch>
        </p:blipFill>
        <p:spPr>
          <a:xfrm rot="719965">
            <a:off x="6893414" y="215602"/>
            <a:ext cx="2174760" cy="958004"/>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491</TotalTime>
  <Words>516</Words>
  <Application>Microsoft Office PowerPoint</Application>
  <PresentationFormat>Ekran Gösterisi (4:3)</PresentationFormat>
  <Paragraphs>97</Paragraphs>
  <Slides>9</Slides>
  <Notes>0</Notes>
  <HiddenSlides>0</HiddenSlides>
  <MMClips>0</MMClips>
  <ScaleCrop>false</ScaleCrop>
  <HeadingPairs>
    <vt:vector size="4" baseType="variant">
      <vt:variant>
        <vt:lpstr>Tema</vt:lpstr>
      </vt:variant>
      <vt:variant>
        <vt:i4>1</vt:i4>
      </vt:variant>
      <vt:variant>
        <vt:lpstr>Slayt Başlıkları</vt:lpstr>
      </vt:variant>
      <vt:variant>
        <vt:i4>9</vt:i4>
      </vt:variant>
    </vt:vector>
  </HeadingPairs>
  <TitlesOfParts>
    <vt:vector size="10" baseType="lpstr">
      <vt:lpstr>Ofis Teması</vt:lpstr>
      <vt:lpstr>  T.C.  İ.Ü.C. MÜHENDİSLİK FAKÜLTESİ  ÇEVRE MÜHENDİSLİĞİ BÖLÜMÜ  2023-2024 EĞİTİM YILI  GÜZ DÖNEMİ GÜNCEL BİLGİSAYAR UYGULAMALARI PROJE ÖDEVİ  ``Bir günde oluşabilecek ‘Karbon Ayak İzi’ hesaplamasını ölçen bir araştırmadır.``  HAZIRLAYANLAR HAYRUNNİSA KÖKÇÜ 1309220059 İREM TOYDEMİR 1309220068 BUSE DURGUT 1309230077  DANIŞMAN ARŞ. GÖR. SÜMEYYE HASANOĞLU   </vt:lpstr>
      <vt:lpstr>Karbon Ayak İzi nedir?</vt:lpstr>
      <vt:lpstr>Birincil ve İkincil Karbon Ayak İzi nedir?</vt:lpstr>
      <vt:lpstr>İkincil Karbon Ayak İzine Sebep Olan Etkenler:</vt:lpstr>
      <vt:lpstr>Karbon ayak izini azaltmak için neler yapabiliriz?</vt:lpstr>
      <vt:lpstr>    Karbon ayak izi hesaplamaları:  Karbon ayak izi hesaplamaları bireylere veya kurumlara özel olarak iki farklı şekilde yapılmaktadır.   </vt:lpstr>
      <vt:lpstr>Karbon ayak izi neden önemlidir?</vt:lpstr>
      <vt:lpstr>Örnek:</vt:lpstr>
      <vt:lpstr>Kaynakça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  İ.Ü.C. MÜHENDİSLİK FAKÜLTESİ  ÇEVRE MÜHENDİSLİĞİ BÖLÜMÜ</dc:title>
  <dc:creator>lenovo</dc:creator>
  <cp:lastModifiedBy>lenovo</cp:lastModifiedBy>
  <cp:revision>38</cp:revision>
  <dcterms:created xsi:type="dcterms:W3CDTF">2023-12-17T09:34:25Z</dcterms:created>
  <dcterms:modified xsi:type="dcterms:W3CDTF">2023-12-30T20:40:05Z</dcterms:modified>
</cp:coreProperties>
</file>