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5" r:id="rId6"/>
    <p:sldId id="266" r:id="rId7"/>
    <p:sldId id="258" r:id="rId8"/>
    <p:sldId id="263" r:id="rId9"/>
    <p:sldId id="259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C3740-0920-2471-8560-F1AF4C05FD62}" v="8" dt="2025-01-21T15:49:02.804"/>
    <p1510:client id="{18BAF5E4-6DEF-760F-011F-4630DAA0BB87}" v="12" dt="2025-01-20T18:28:06.355"/>
    <p1510:client id="{47744D3A-7B1A-684F-7347-483F7A2941D6}" v="471" dt="2025-01-20T23:39:07.312"/>
    <p1510:client id="{4C426C1F-86D4-7478-B604-A0768B9D2468}" v="650" dt="2025-01-20T07:04:26.961"/>
    <p1510:client id="{5EF0925B-6841-B2E1-E2DB-7105FE9253C5}" v="15" dt="2025-01-19T16:48:27.273"/>
    <p1510:client id="{DAC7059F-1B31-3401-2D8A-15D51C0DD0CF}" v="24" dt="2025-01-21T06:32:23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8B05-6FC7-4B5E-85C1-12912E8CB3E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8600-074D-40C1-B824-527388C4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9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8600-074D-40C1-B824-527388C47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8600-074D-40C1-B824-527388C47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8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8600-074D-40C1-B824-527388C47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D9A3-0016-D7A1-89D6-9EEC435E1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A8B0-C841-778B-FCC3-EC5570F1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767E-B971-EA0D-66FA-ADD019BD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5D94-1037-B0CE-3F43-E02A0024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637F-D7CA-908A-9F92-8884D2A9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D811-DCE6-762F-4C6A-BA9A59FF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6E29A-C8E2-3308-EEBC-7E575C418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B3E6-57F0-1F50-F82A-889B7073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4EB4-90B5-C4D9-FFB6-9E4272D2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C0A6-FD5F-2B48-6E11-1561E2D3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57553-855C-C3EE-2115-B4B464ECE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83EA4-5662-A082-740A-DD94B9F7B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FF4D-2ABB-15FE-CADB-430286BB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B81D-2391-E409-43EC-7B057E88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5479-BC24-21A9-1CCA-EA613056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0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379A-FFED-C298-B998-1BB2C2E7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1649-C348-2A78-B439-BFC778A5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7F53-F774-6905-095B-4A76862E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010-BC25-8EC7-2660-12CC24B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635E-A2FF-F69D-0EFA-5F905704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6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514D-B17F-EA12-C27E-CCC3F1D0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11DF-F632-3887-EE54-666FDDDE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E9F6D-92A9-2C02-86A4-1BA3EE59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1AF9-BB47-D6EC-2919-9CEE5518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1CD3-9534-C922-A69A-D3F15407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690D-8F43-4A32-09DE-5205CA75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CB9E-70B2-0116-BC45-1DF71F12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3405B-7050-BBE6-9466-CA9A14A6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1B68-3A5B-EDE3-FBA5-3A6E96F0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D0B0-C84F-236D-F876-7080A851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C04EA-E2CE-8350-82C4-43B6796F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570B-7E08-05D8-C99F-986AEE46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91DFF-E228-CA9A-EB56-F43921A5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C4EB9-E53B-B94B-8B14-2742B056E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8F31B-1DCF-814D-2ECE-9B5376882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378A9-E792-1D2E-0D26-13B9CA87B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DE480-E2FD-77C2-7FDC-AB6CB5A4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5490B-23B5-16E4-FF94-F1ED79F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18E7B-B07C-D141-88C7-E825F77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3EB-6F8D-640D-4A50-D89C63E6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68697-65C2-367B-58CE-58A3B617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CDE17-0ABD-5A1E-52A3-9BEC02F4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46018-2D15-4DAF-3DBE-226336D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3145B-960E-DAE4-33CB-CFF647E5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97F35-F3E1-7486-802D-7B6111A9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E6524-B69C-707F-444F-45106290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BE1B-D2B1-2CBF-0F9A-7332398D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4AD2-B0E6-43A6-E4EE-96C761A5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BABD2-993C-A752-E16F-6EB6823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0CED7-D325-9394-C874-CBD43247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59388-FAFD-C63D-0A72-B697B412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6566D-A84D-587F-6546-B3223ED2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7BCE-CF24-DD73-4F01-6DA94DA6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646E7-C80D-ACB5-4935-35F97E47A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745ED-3821-96B7-7991-B1A9DDB4E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872E-02C1-D12C-AE39-BC14087D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58B8-1766-381D-7ECE-F4C05D74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34DC-5E7C-661C-44D4-441A8747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5C542-9776-C608-C4A7-76F2C06A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F0AA-1782-C15D-BBB5-38FC61C1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3ECC-E38D-BE9F-17F0-4CC9BE9F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019BB-E712-4E45-8CCE-6AFEA1908D2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463F-3083-F588-5387-771E7635B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16930-E9E7-27E7-348C-1982B2A36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2CAA5-594C-4433-8B91-F7B35FC3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3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AF504-C26E-AB97-CA79-4EED4FEE3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ln w="22225">
                  <a:solidFill>
                    <a:schemeClr val="tx1"/>
                  </a:solidFill>
                  <a:miter lim="800000"/>
                </a:ln>
              </a:rPr>
              <a:t>Mentor Matching Project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44BC-3DAE-1CC3-324D-555927F6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800"/>
              <a:t>By: Andrew Hahn, Hannah Hazelwood, </a:t>
            </a:r>
            <a:r>
              <a:rPr lang="en-US" sz="2800" err="1"/>
              <a:t>Manjila</a:t>
            </a:r>
            <a:r>
              <a:rPr lang="en-US" sz="2800"/>
              <a:t> Singh, Gregory Nothnagel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00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6496-6736-5116-5F73-26FA4DCA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48" y="640080"/>
            <a:ext cx="5724170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General Motivation</a:t>
            </a:r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C8C0-CFE9-6318-2962-80D3FC7D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450631" cy="3912589"/>
          </a:xfrm>
        </p:spPr>
        <p:txBody>
          <a:bodyPr anchor="t">
            <a:normAutofit fontScale="92500" lnSpcReduction="20000"/>
          </a:bodyPr>
          <a:lstStyle/>
          <a:p>
            <a:r>
              <a:rPr lang="en-US"/>
              <a:t>Creation of this project will provide the necessary framework for a freshmen mentorship program in the CS department </a:t>
            </a:r>
          </a:p>
          <a:p>
            <a:r>
              <a:rPr lang="en-US"/>
              <a:t>Facilitate meetings between faculty and freshmen and house mentor/mentee information</a:t>
            </a:r>
          </a:p>
          <a:p>
            <a:r>
              <a:rPr lang="en-US"/>
              <a:t>Provide support for freshmen in the department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Professional Development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Academic Development 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College Transition</a:t>
            </a:r>
          </a:p>
        </p:txBody>
      </p:sp>
      <p:pic>
        <p:nvPicPr>
          <p:cNvPr id="8" name="Picture 7" descr="Mentorship programs for college students - CIS University">
            <a:extLst>
              <a:ext uri="{FF2B5EF4-FFF2-40B4-BE49-F238E27FC236}">
                <a16:creationId xmlns:a16="http://schemas.microsoft.com/office/drawing/2014/main" id="{8E40B2F7-4645-2ABF-8C0B-86722E16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93" y="428342"/>
            <a:ext cx="5194168" cy="3892180"/>
          </a:xfrm>
          <a:prstGeom prst="rect">
            <a:avLst/>
          </a:prstGeom>
        </p:spPr>
      </p:pic>
      <p:pic>
        <p:nvPicPr>
          <p:cNvPr id="6" name="Content Placeholder 3" descr="A Mentorship Program Could Super Charge Your Leadership Development Plan -  KnowledgeCity">
            <a:extLst>
              <a:ext uri="{FF2B5EF4-FFF2-40B4-BE49-F238E27FC236}">
                <a16:creationId xmlns:a16="http://schemas.microsoft.com/office/drawing/2014/main" id="{28AE38A8-3D27-D1DA-F81A-DAC0C1337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342" y="4172886"/>
            <a:ext cx="3775335" cy="25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8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6496-6736-5116-5F73-26FA4DCA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48" y="640080"/>
            <a:ext cx="5724170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Users</a:t>
            </a:r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C8C0-CFE9-6318-2962-80D3FC7D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769759" cy="3912589"/>
          </a:xfrm>
        </p:spPr>
        <p:txBody>
          <a:bodyPr anchor="t">
            <a:normAutofit lnSpcReduction="10000"/>
          </a:bodyPr>
          <a:lstStyle/>
          <a:p>
            <a:r>
              <a:rPr lang="en-US" sz="3200"/>
              <a:t>Faculty in the Computer Science Department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Utilize service to access their list of mentees, view form responses and see current meetings/meeting history</a:t>
            </a:r>
          </a:p>
          <a:p>
            <a:r>
              <a:rPr lang="en-US" sz="3200"/>
              <a:t>Freshmen in the Computer Science Department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Use service to find their mentor, find information about their mentor, and schedule mentor meetings</a:t>
            </a:r>
          </a:p>
        </p:txBody>
      </p:sp>
      <p:pic>
        <p:nvPicPr>
          <p:cNvPr id="4" name="Picture 3" descr="Freshman rgb color icon Royalty Free Vector Image">
            <a:extLst>
              <a:ext uri="{FF2B5EF4-FFF2-40B4-BE49-F238E27FC236}">
                <a16:creationId xmlns:a16="http://schemas.microsoft.com/office/drawing/2014/main" id="{F5DA4A08-7409-D2D6-02B4-32ACBD89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9" b="8488"/>
          <a:stretch/>
        </p:blipFill>
        <p:spPr>
          <a:xfrm>
            <a:off x="8395111" y="2930899"/>
            <a:ext cx="3406882" cy="3366674"/>
          </a:xfrm>
          <a:prstGeom prst="rect">
            <a:avLst/>
          </a:prstGeom>
        </p:spPr>
      </p:pic>
      <p:pic>
        <p:nvPicPr>
          <p:cNvPr id="5" name="Picture 4" descr="Faculty Icon Photos, Images &amp; Pictures | Shutterstock">
            <a:extLst>
              <a:ext uri="{FF2B5EF4-FFF2-40B4-BE49-F238E27FC236}">
                <a16:creationId xmlns:a16="http://schemas.microsoft.com/office/drawing/2014/main" id="{512DC665-182F-F115-8266-56C78CEDAB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568" t="13787" r="17626" b="25747"/>
          <a:stretch/>
        </p:blipFill>
        <p:spPr>
          <a:xfrm>
            <a:off x="6398138" y="1162167"/>
            <a:ext cx="3087867" cy="29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0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0B4FF-8F86-D4B1-4095-1DC9FC96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21042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Core Features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3FC6-23A0-017A-A16F-A89A54A9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98" y="2489454"/>
            <a:ext cx="6647689" cy="41622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sz="2100" b="1"/>
              <a:t> </a:t>
            </a:r>
            <a:r>
              <a:rPr lang="en-US" sz="2200"/>
              <a:t>Login System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en-US" sz="2200"/>
              <a:t>Login for mentors and students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en-US" sz="2200"/>
              <a:t>Secure authentication for user data protection</a:t>
            </a:r>
          </a:p>
          <a:p>
            <a:pPr marL="800100" lvl="1" indent="-342900">
              <a:buFont typeface="Wingdings" panose="020B0604020202020204" pitchFamily="34" charset="0"/>
              <a:buChar char="Ø"/>
            </a:pPr>
            <a:endParaRPr lang="en-US" sz="2200"/>
          </a:p>
          <a:p>
            <a:pPr marL="457200" indent="-457200"/>
            <a:r>
              <a:rPr lang="en-US" sz="2200"/>
              <a:t> Interest-Based Mentor-Mentee Matching</a:t>
            </a:r>
          </a:p>
          <a:p>
            <a:pPr marL="800100" lvl="1" indent="-342900">
              <a:buFont typeface="Wingdings" panose="020B0604020202020204" pitchFamily="34" charset="0"/>
              <a:buChar char="Ø"/>
            </a:pPr>
            <a:r>
              <a:rPr lang="en-US" sz="2200"/>
              <a:t>Students looking for a mentor fill out an interest form</a:t>
            </a:r>
          </a:p>
          <a:p>
            <a:pPr marL="800100" lvl="1" indent="-342900">
              <a:buFont typeface="Wingdings" panose="020B0604020202020204" pitchFamily="34" charset="0"/>
              <a:buChar char="Ø"/>
            </a:pPr>
            <a:r>
              <a:rPr lang="en-US" sz="2200"/>
              <a:t>Automated algorithm that matches students with mentors based on availability and subject expertise</a:t>
            </a:r>
          </a:p>
          <a:p>
            <a:pPr marL="800100" lvl="1" indent="-342900">
              <a:buFont typeface="Wingdings" panose="020B0604020202020204" pitchFamily="34" charset="0"/>
              <a:buChar char="Ø"/>
            </a:pPr>
            <a:endParaRPr lang="en-US" sz="2100"/>
          </a:p>
          <a:p>
            <a:pPr marL="457200" indent="-457200"/>
            <a:endParaRPr lang="en-US" sz="21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/>
          </a:p>
          <a:p>
            <a:pPr marL="457200" indent="-457200"/>
            <a:endParaRPr lang="en-US" sz="14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3953BC-3BE7-B64E-6FE2-9C226C45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931" y="1460858"/>
            <a:ext cx="4185418" cy="2570210"/>
          </a:xfrm>
          <a:prstGeom prst="rect">
            <a:avLst/>
          </a:prstGeom>
        </p:spPr>
      </p:pic>
      <p:pic>
        <p:nvPicPr>
          <p:cNvPr id="5" name="Picture 4" descr="A hand holding a piece of puzzle&#10;&#10;AI-generated content may be incorrect.">
            <a:extLst>
              <a:ext uri="{FF2B5EF4-FFF2-40B4-BE49-F238E27FC236}">
                <a16:creationId xmlns:a16="http://schemas.microsoft.com/office/drawing/2014/main" id="{523F56AC-BFD6-8A95-660B-1F567089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93" y="4572348"/>
            <a:ext cx="4163507" cy="17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8B21-89C8-C9C7-169B-BB6E681A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738"/>
            <a:ext cx="7015163" cy="5737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Font typeface="Wingdings" panose="020B0604020202020204" pitchFamily="34" charset="0"/>
              <a:buChar char="Ø"/>
            </a:pPr>
            <a:endParaRPr lang="en-US" sz="2400"/>
          </a:p>
          <a:p>
            <a:pPr marL="800100" lvl="1" indent="-342900">
              <a:buFont typeface="Wingdings,Sans-Serif" panose="020B0604020202020204" pitchFamily="34" charset="0"/>
              <a:buChar char="Ø"/>
            </a:pPr>
            <a:endParaRPr lang="en-US" sz="2200"/>
          </a:p>
          <a:p>
            <a:pPr marL="457200" indent="-457200"/>
            <a:r>
              <a:rPr lang="en-US" sz="2200"/>
              <a:t>Email notifications</a:t>
            </a:r>
          </a:p>
          <a:p>
            <a:pPr marL="800100" lvl="1" indent="-342900">
              <a:buFont typeface="Wingdings,Sans-Serif" panose="020B0604020202020204" pitchFamily="34" charset="0"/>
              <a:buChar char="Ø"/>
            </a:pPr>
            <a:r>
              <a:rPr lang="en-US" sz="2200"/>
              <a:t>Inform mentors about new mentees</a:t>
            </a:r>
          </a:p>
          <a:p>
            <a:pPr marL="800100" lvl="1" indent="-342900">
              <a:buFont typeface="Wingdings,Sans-Serif" panose="020B0604020202020204" pitchFamily="34" charset="0"/>
              <a:buChar char="Ø"/>
            </a:pPr>
            <a:r>
              <a:rPr lang="en-US" sz="2200"/>
              <a:t>Notify students about their assigned mentors</a:t>
            </a:r>
          </a:p>
          <a:p>
            <a:pPr marL="457200" lvl="1" indent="0">
              <a:buNone/>
            </a:pPr>
            <a:endParaRPr lang="en-US" sz="2200"/>
          </a:p>
          <a:p>
            <a:pPr marL="457200" indent="-457200"/>
            <a:r>
              <a:rPr lang="en-US" sz="2200"/>
              <a:t>Meeting Scheduling</a:t>
            </a:r>
          </a:p>
          <a:p>
            <a:pPr marL="971550" lvl="1" indent="-285750">
              <a:buFont typeface="Wingdings" panose="020B0604020202020204" pitchFamily="34" charset="0"/>
              <a:buChar char="Ø"/>
            </a:pPr>
            <a:r>
              <a:rPr lang="en-US" sz="2200"/>
              <a:t>Integrated calendar for students to book time slots with mentors</a:t>
            </a:r>
            <a:endParaRPr lang="en-US"/>
          </a:p>
          <a:p>
            <a:pPr marL="971550" lvl="1" indent="-285750">
              <a:buFont typeface="Wingdings" panose="020B0604020202020204" pitchFamily="34" charset="0"/>
              <a:buChar char="Ø"/>
            </a:pPr>
            <a:endParaRPr lang="en-US" sz="2200"/>
          </a:p>
          <a:p>
            <a:pPr marL="342900" indent="-457200"/>
            <a:r>
              <a:rPr lang="en-US" sz="2200"/>
              <a:t>Data Management</a:t>
            </a:r>
          </a:p>
          <a:p>
            <a:pPr marL="971550" lvl="1" indent="-285750">
              <a:buFont typeface="Wingdings" panose="020B0604020202020204" pitchFamily="34" charset="0"/>
              <a:buChar char="Ø"/>
            </a:pPr>
            <a:r>
              <a:rPr lang="en-US" sz="2200"/>
              <a:t>Centralized database to store mentor-mentee assignments, student profiles, mentor availability, meeting history and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/>
          </a:p>
          <a:p>
            <a:pPr marL="457200" indent="-457200"/>
            <a:endParaRPr lang="en-US" sz="2400"/>
          </a:p>
        </p:txBody>
      </p:sp>
      <p:pic>
        <p:nvPicPr>
          <p:cNvPr id="4" name="Picture 3" descr="A long shadow of a mail&#10;&#10;AI-generated content may be incorrect.">
            <a:extLst>
              <a:ext uri="{FF2B5EF4-FFF2-40B4-BE49-F238E27FC236}">
                <a16:creationId xmlns:a16="http://schemas.microsoft.com/office/drawing/2014/main" id="{9CF7BCCC-E35A-0BDA-5493-45B20F6F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103" y="1550935"/>
            <a:ext cx="1953706" cy="998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4C1AF-E532-2EC1-7B0A-15E79BDB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071" y="3040075"/>
            <a:ext cx="4281488" cy="2238376"/>
          </a:xfrm>
          <a:prstGeom prst="rect">
            <a:avLst/>
          </a:prstGeom>
        </p:spPr>
      </p:pic>
      <p:pic>
        <p:nvPicPr>
          <p:cNvPr id="7" name="Picture 6" descr="A hand touching a screen with a data icon&#10;&#10;AI-generated content may be incorrect.">
            <a:extLst>
              <a:ext uri="{FF2B5EF4-FFF2-40B4-BE49-F238E27FC236}">
                <a16:creationId xmlns:a16="http://schemas.microsoft.com/office/drawing/2014/main" id="{634911DC-DCF3-BC25-7943-0E96596F1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689" y="1546252"/>
            <a:ext cx="2108947" cy="9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6496-6736-5116-5F73-26FA4DCA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Technical Details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C8C0-CFE9-6318-2962-80D3FC7D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Format</a:t>
            </a:r>
            <a:endParaRPr lang="en-US" dirty="0"/>
          </a:p>
          <a:p>
            <a:pPr lvl="1"/>
            <a:r>
              <a:rPr lang="en-US" sz="2200" dirty="0"/>
              <a:t>Frontend/Backend/Database</a:t>
            </a:r>
          </a:p>
          <a:p>
            <a:r>
              <a:rPr lang="en-US" sz="2200" dirty="0"/>
              <a:t>Technologies</a:t>
            </a:r>
          </a:p>
          <a:p>
            <a:pPr lvl="1"/>
            <a:r>
              <a:rPr lang="en-US" sz="2200" dirty="0"/>
              <a:t>Database API</a:t>
            </a:r>
          </a:p>
          <a:p>
            <a:pPr lvl="1"/>
            <a:r>
              <a:rPr lang="en-US" sz="2200" dirty="0"/>
              <a:t>Matching Algorithm</a:t>
            </a:r>
          </a:p>
          <a:p>
            <a:pPr lvl="1"/>
            <a:r>
              <a:rPr lang="en-US" sz="2200" dirty="0"/>
              <a:t>Hosting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BB98D-EA07-9A30-15F7-34C8B416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42" b="813"/>
          <a:stretch/>
        </p:blipFill>
        <p:spPr>
          <a:xfrm>
            <a:off x="6099048" y="2338483"/>
            <a:ext cx="5458968" cy="21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85010-1B68-AE75-BA3B-E93342F0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Environment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93A9-CE66-16C1-1435-BCD7F68F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Frontend</a:t>
            </a:r>
          </a:p>
          <a:p>
            <a:pPr lvl="1"/>
            <a:r>
              <a:rPr lang="en-US" sz="2200"/>
              <a:t>Framework – React.js</a:t>
            </a:r>
          </a:p>
          <a:p>
            <a:pPr lvl="1"/>
            <a:r>
              <a:rPr lang="en-US" sz="2200"/>
              <a:t>Authentication – Firebase or similar library</a:t>
            </a:r>
          </a:p>
          <a:p>
            <a:r>
              <a:rPr lang="en-US" sz="2200"/>
              <a:t>Backend</a:t>
            </a:r>
          </a:p>
          <a:p>
            <a:pPr lvl="1"/>
            <a:r>
              <a:rPr lang="en-US" sz="2200"/>
              <a:t>Framework - Django (Python)</a:t>
            </a:r>
          </a:p>
          <a:p>
            <a:pPr lvl="1"/>
            <a:r>
              <a:rPr lang="en-US" sz="2200"/>
              <a:t>Database API – REST</a:t>
            </a:r>
          </a:p>
          <a:p>
            <a:r>
              <a:rPr lang="en-US" sz="2200"/>
              <a:t>Database</a:t>
            </a:r>
          </a:p>
          <a:p>
            <a:pPr lvl="1"/>
            <a:r>
              <a:rPr lang="en-US" sz="2200"/>
              <a:t>Framework - PostgreSQL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AB1D6-AE34-F4CA-FB92-F561B37C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8517"/>
            <a:ext cx="4014216" cy="31913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8D84DB-F322-E804-C8AA-AD10953C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471372"/>
            <a:ext cx="3995928" cy="139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8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85010-1B68-AE75-BA3B-E93342F0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Related Apps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93A9-CE66-16C1-1435-BCD7F68F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10900367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err="1"/>
              <a:t>mentorcliQ</a:t>
            </a:r>
            <a:endParaRPr lang="en-US" sz="2200" dirty="0"/>
          </a:p>
          <a:p>
            <a:pPr lvl="1"/>
            <a:r>
              <a:rPr lang="en-US" sz="2200" dirty="0"/>
              <a:t>Gale-Shepley algorithm</a:t>
            </a:r>
          </a:p>
          <a:p>
            <a:pPr lvl="1"/>
            <a:r>
              <a:rPr lang="en-US" sz="2200" dirty="0"/>
              <a:t>Suggested vs. self matching</a:t>
            </a:r>
            <a:endParaRPr lang="en-US" dirty="0"/>
          </a:p>
          <a:p>
            <a:r>
              <a:rPr lang="en-US" sz="2200" err="1"/>
              <a:t>Qooper</a:t>
            </a:r>
            <a:endParaRPr lang="en-US" sz="2200" dirty="0"/>
          </a:p>
          <a:p>
            <a:pPr lvl="1"/>
            <a:r>
              <a:rPr lang="en-US" sz="2200" dirty="0"/>
              <a:t>Flash mentoring</a:t>
            </a:r>
          </a:p>
          <a:p>
            <a:r>
              <a:rPr lang="en-US" sz="2200" dirty="0"/>
              <a:t>LinkedIn</a:t>
            </a:r>
          </a:p>
          <a:p>
            <a:pPr lvl="1"/>
            <a:r>
              <a:rPr lang="en-US" sz="2200" dirty="0"/>
              <a:t>Boolean / filtered search</a:t>
            </a:r>
          </a:p>
        </p:txBody>
      </p:sp>
      <p:pic>
        <p:nvPicPr>
          <p:cNvPr id="4" name="Picture 3" descr="A white letter in a circle&#10;&#10;AI-generated content may be incorrect.">
            <a:extLst>
              <a:ext uri="{FF2B5EF4-FFF2-40B4-BE49-F238E27FC236}">
                <a16:creationId xmlns:a16="http://schemas.microsoft.com/office/drawing/2014/main" id="{7C01F10D-DD58-9A79-35CE-E6E40A02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214" y="1375870"/>
            <a:ext cx="1781175" cy="1781175"/>
          </a:xfrm>
          <a:prstGeom prst="rect">
            <a:avLst/>
          </a:prstGeom>
        </p:spPr>
      </p:pic>
      <p:pic>
        <p:nvPicPr>
          <p:cNvPr id="6" name="Picture 5" descr="A purple circle with a white letter in the middle&#10;&#10;AI-generated content may be incorrect.">
            <a:extLst>
              <a:ext uri="{FF2B5EF4-FFF2-40B4-BE49-F238E27FC236}">
                <a16:creationId xmlns:a16="http://schemas.microsoft.com/office/drawing/2014/main" id="{9C44ED3D-5FBC-6C72-A15E-81A68E96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96" y="1017684"/>
            <a:ext cx="1683297" cy="1689866"/>
          </a:xfrm>
          <a:prstGeom prst="rect">
            <a:avLst/>
          </a:prstGeom>
        </p:spPr>
      </p:pic>
      <p:pic>
        <p:nvPicPr>
          <p:cNvPr id="7" name="Picture 6" descr="A blue and white logo&#10;&#10;AI-generated content may be incorrect.">
            <a:extLst>
              <a:ext uri="{FF2B5EF4-FFF2-40B4-BE49-F238E27FC236}">
                <a16:creationId xmlns:a16="http://schemas.microsoft.com/office/drawing/2014/main" id="{2856BA1C-CD7C-955C-4B8B-A9B80512A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236" y="3565394"/>
            <a:ext cx="2291255" cy="21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85010-1B68-AE75-BA3B-E93342F0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Challenges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93A9-CE66-16C1-1435-BCD7F68F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824149" cy="34838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Freshmen preferences evolving (Dynamic constraint satisfaction)</a:t>
            </a:r>
          </a:p>
          <a:p>
            <a:r>
              <a:rPr lang="en-US" dirty="0"/>
              <a:t>Modifying the Gale-Shepley algorithm</a:t>
            </a:r>
          </a:p>
          <a:p>
            <a:pPr lvl="1"/>
            <a:r>
              <a:rPr lang="en-US" dirty="0"/>
              <a:t>fairness, many-one relationships</a:t>
            </a:r>
          </a:p>
          <a:p>
            <a:r>
              <a:rPr lang="en-US" dirty="0"/>
              <a:t>Balancing:</a:t>
            </a:r>
          </a:p>
          <a:p>
            <a:pPr lvl="1"/>
            <a:r>
              <a:rPr lang="en-US" dirty="0"/>
              <a:t>Mentor workload and student needs</a:t>
            </a:r>
          </a:p>
          <a:p>
            <a:pPr lvl="1"/>
            <a:r>
              <a:rPr lang="en-US" dirty="0"/>
              <a:t>Ease of use and development time</a:t>
            </a:r>
          </a:p>
          <a:p>
            <a:pPr lvl="1"/>
            <a:r>
              <a:rPr lang="en-US" dirty="0"/>
              <a:t>Functionality and maintainability</a:t>
            </a: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3C8DFEAD-1BB8-9F64-C360-BF9012F0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2466" y="836990"/>
            <a:ext cx="1767114" cy="1748971"/>
          </a:xfrm>
          <a:prstGeom prst="rect">
            <a:avLst/>
          </a:prstGeom>
        </p:spPr>
      </p:pic>
      <p:pic>
        <p:nvPicPr>
          <p:cNvPr id="5" name="Graphic 4" descr="Handshake with solid fill">
            <a:extLst>
              <a:ext uri="{FF2B5EF4-FFF2-40B4-BE49-F238E27FC236}">
                <a16:creationId xmlns:a16="http://schemas.microsoft.com/office/drawing/2014/main" id="{E9BCC8F2-D501-0E3E-A4C3-2B233EF5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5085" y="2705705"/>
            <a:ext cx="1815495" cy="1815495"/>
          </a:xfrm>
          <a:prstGeom prst="rect">
            <a:avLst/>
          </a:prstGeom>
        </p:spPr>
      </p:pic>
      <p:pic>
        <p:nvPicPr>
          <p:cNvPr id="6" name="Graphic 5" descr="Scales of justice outline">
            <a:extLst>
              <a:ext uri="{FF2B5EF4-FFF2-40B4-BE49-F238E27FC236}">
                <a16:creationId xmlns:a16="http://schemas.microsoft.com/office/drawing/2014/main" id="{B1796A7F-81B4-9820-1932-6C87B4306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5419" y="4126896"/>
            <a:ext cx="1894114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4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3D6DA8FF4A9F44A64157A8237830D1" ma:contentTypeVersion="10" ma:contentTypeDescription="Create a new document." ma:contentTypeScope="" ma:versionID="54f6ecb6e7374b531d9a7d00c1faf8dc">
  <xsd:schema xmlns:xsd="http://www.w3.org/2001/XMLSchema" xmlns:xs="http://www.w3.org/2001/XMLSchema" xmlns:p="http://schemas.microsoft.com/office/2006/metadata/properties" xmlns:ns3="4487dc24-d7e0-446e-b6b8-721a2afdd754" targetNamespace="http://schemas.microsoft.com/office/2006/metadata/properties" ma:root="true" ma:fieldsID="8b503b1f906232195f402d7aef7e3c02" ns3:_="">
    <xsd:import namespace="4487dc24-d7e0-446e-b6b8-721a2afdd7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7dc24-d7e0-446e-b6b8-721a2afdd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487dc24-d7e0-446e-b6b8-721a2afdd754" xsi:nil="true"/>
  </documentManagement>
</p:properties>
</file>

<file path=customXml/itemProps1.xml><?xml version="1.0" encoding="utf-8"?>
<ds:datastoreItem xmlns:ds="http://schemas.openxmlformats.org/officeDocument/2006/customXml" ds:itemID="{BB72CF36-C1EE-4DF4-9FF2-B238163E02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E711AA-FF90-410E-8C82-62687BF10FAC}">
  <ds:schemaRefs>
    <ds:schemaRef ds:uri="4487dc24-d7e0-446e-b6b8-721a2afdd7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02D044A-BAA8-4419-AFA0-EC62EAAEA045}">
  <ds:schemaRefs>
    <ds:schemaRef ds:uri="4487dc24-d7e0-446e-b6b8-721a2afdd7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Mentor Matching Project Pitch</vt:lpstr>
      <vt:lpstr>General Motivation</vt:lpstr>
      <vt:lpstr>Users</vt:lpstr>
      <vt:lpstr>Core Features</vt:lpstr>
      <vt:lpstr>PowerPoint Presentation</vt:lpstr>
      <vt:lpstr>Technical Details</vt:lpstr>
      <vt:lpstr>Environment</vt:lpstr>
      <vt:lpstr>Related Apps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Hahn</dc:creator>
  <cp:revision>32</cp:revision>
  <dcterms:created xsi:type="dcterms:W3CDTF">2025-01-16T20:49:53Z</dcterms:created>
  <dcterms:modified xsi:type="dcterms:W3CDTF">2025-01-30T08:22:38Z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0x0101002B3D6DA8FF4A9F44A64157A8237830D1</vt:lpwstr>
  </property>
</Properties>
</file>