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0E7D1-9733-7B4E-947C-E7DE5E107C80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3374-B268-6848-9943-E6EFEBF2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08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1A7AB-FBED-4A10-A23D-B5C615A6E7D3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A4725-E8F5-44EA-B40B-6EAC6998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9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C6C5D-51F5-4ADC-B45C-AC473CEFA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6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C6C5D-51F5-4ADC-B45C-AC473CEFA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>
              <a:solidFill>
                <a:schemeClr val="tx2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195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93" y="939800"/>
            <a:ext cx="1121198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193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195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0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774701"/>
            <a:ext cx="12192000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42534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7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928" y="1642534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6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774700"/>
            <a:ext cx="12192000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The Globe Alone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8300"/>
            <a:ext cx="1121198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9024" y="6398261"/>
            <a:ext cx="1339297" cy="3133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AEB88C4F-1B84-4CAD-A8ED-AAC633CDB2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9025" y="1139826"/>
            <a:ext cx="11214026" cy="481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081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9024" y="6398260"/>
            <a:ext cx="11395502" cy="33942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fld id="{AEB88C4F-1B84-4CAD-A8ED-AAC633CDB2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629"/>
            <a:ext cx="1121198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590842" y="655052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endParaRPr lang="en-US" sz="14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5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9024" y="6398261"/>
            <a:ext cx="10793923" cy="3527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88C4F-1B84-4CAD-A8ED-AAC633CDB2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461674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41377" y="1139825"/>
            <a:ext cx="5461674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05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9024" y="6398261"/>
            <a:ext cx="1492569" cy="3133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AEB88C4F-1B84-4CAD-A8ED-AAC633CDB2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46167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9049" y="1206500"/>
            <a:ext cx="5476119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9024" y="6398260"/>
            <a:ext cx="1437829" cy="33519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AEB88C4F-1B84-4CAD-A8ED-AAC633CDB22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96001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789" y="1139546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1139825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9024" y="6398261"/>
            <a:ext cx="1547310" cy="280454"/>
          </a:xfrm>
          <a:prstGeom prst="rect">
            <a:avLst/>
          </a:prstGeom>
        </p:spPr>
        <p:txBody>
          <a:bodyPr/>
          <a:lstStyle/>
          <a:p>
            <a:fld id="{AEB88C4F-1B84-4CAD-A8ED-AAC633CDB2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43000"/>
            <a:ext cx="700117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27" y="1143000"/>
            <a:ext cx="395422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80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8827" y="1139825"/>
            <a:ext cx="395422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1068" y="1206502"/>
            <a:ext cx="6995884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93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0" y="594859"/>
            <a:ext cx="5611284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39802"/>
            <a:ext cx="1121198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928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9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609735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687386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7067" y="1139825"/>
            <a:ext cx="384598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6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6096001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1139825"/>
            <a:ext cx="536448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9141" y="1118312"/>
            <a:ext cx="5363911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2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789" y="1117916"/>
            <a:ext cx="11216217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6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" y="1206500"/>
            <a:ext cx="12192000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4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8192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206500"/>
            <a:ext cx="6095998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20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H="1">
            <a:off x="491067" y="3520578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8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788" y="1206500"/>
            <a:ext cx="2844800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5571"/>
            <a:ext cx="802640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788" y="3721100"/>
            <a:ext cx="2844800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6651" y="3632261"/>
            <a:ext cx="802640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8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H="1">
            <a:off x="491067" y="2690205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91067" y="4365061"/>
            <a:ext cx="1121198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1067" y="1209839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6651" y="1146867"/>
            <a:ext cx="802640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1067" y="2868174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6651" y="2778379"/>
            <a:ext cx="802640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1067" y="4546625"/>
            <a:ext cx="284480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6651" y="4465966"/>
            <a:ext cx="802640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0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6096001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4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41534" y="1209839"/>
            <a:ext cx="536151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4" y="3709990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3709990"/>
            <a:ext cx="5364480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5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143988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51796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3" y="1208088"/>
            <a:ext cx="340143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7398" y="1208088"/>
            <a:ext cx="340143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301613" y="1208088"/>
            <a:ext cx="3401438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834" y="3692709"/>
            <a:ext cx="3406501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1" y="3692709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1" y="3692709"/>
            <a:ext cx="3406501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1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168465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0234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021420" y="1208090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834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3311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4072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42325" y="1208088"/>
            <a:ext cx="2460727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834" y="3684589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3684589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2" y="3684589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3684589"/>
            <a:ext cx="2436787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81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 smtClean="0">
                <a:solidFill>
                  <a:schemeClr val="tx2"/>
                </a:solidFill>
              </a:rPr>
              <a:t> </a:t>
            </a:r>
            <a:endParaRPr lang="en-US" sz="600" dirty="0" smtClean="0">
              <a:solidFill>
                <a:schemeClr val="tx2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995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799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91987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995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799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91987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872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type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873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873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83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6096001" y="2686648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834" y="1118870"/>
            <a:ext cx="1121198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4" y="2624604"/>
            <a:ext cx="5364480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100"/>
            <a:ext cx="5364480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1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4143988" y="2686648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51796" y="2686648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834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4641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2451" y="2623098"/>
            <a:ext cx="3406501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7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168465" y="2690652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4942" y="2690652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21420" y="2690652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1067" y="1117981"/>
            <a:ext cx="1121198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834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3311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9788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6264" y="2623098"/>
            <a:ext cx="2436787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3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6096001" y="1769458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1"/>
            <a:ext cx="53742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4" y="1769551"/>
            <a:ext cx="53742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7" y="2624604"/>
            <a:ext cx="5364480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8571" y="2623100"/>
            <a:ext cx="5364480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9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143988" y="1769458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51796" y="1769458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1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4642" y="1769551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2451" y="1769551"/>
            <a:ext cx="3406501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1067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4641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2451" y="2623098"/>
            <a:ext cx="3406501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9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3168465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1" y="1769458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021420" y="1780314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1068" y="1210471"/>
            <a:ext cx="11216217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1067" y="1769551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3311" y="1769551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4073" y="1769551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7691" y="1769551"/>
            <a:ext cx="2451260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1067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3311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4072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7691" y="2623098"/>
            <a:ext cx="2436787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5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1066" y="1139825"/>
            <a:ext cx="7944813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6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3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60726" y="1206500"/>
            <a:ext cx="3042325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1067" y="1206500"/>
            <a:ext cx="7939618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8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9465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6353864" y="1458409"/>
            <a:ext cx="5349187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527" y="3217928"/>
            <a:ext cx="254000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65" y="522779"/>
            <a:ext cx="1121198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467" y="1142213"/>
            <a:ext cx="5349148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195" y="1587384"/>
            <a:ext cx="48768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3056" y="1142213"/>
            <a:ext cx="533999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8128" y="1587384"/>
            <a:ext cx="4876800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7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7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>
              <a:solidFill>
                <a:schemeClr val="tx2"/>
              </a:solidFill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" y="2"/>
            <a:ext cx="12192000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0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MSO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1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rnl_cnsmr_exp_2.jpg"/>
          <p:cNvPicPr>
            <a:picLocks noChangeAspect="1"/>
          </p:cNvPicPr>
          <p:nvPr userDrawn="1"/>
        </p:nvPicPr>
        <p:blipFill>
          <a:blip r:embed="rId2"/>
          <a:srcRect l="10534"/>
          <a:stretch>
            <a:fillRect/>
          </a:stretch>
        </p:blipFill>
        <p:spPr>
          <a:xfrm flipH="1">
            <a:off x="8866980" y="5649469"/>
            <a:ext cx="3325019" cy="1208532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3" y="6324608"/>
            <a:ext cx="4978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OpenECOMP MSO High-level design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0196" y="274644"/>
            <a:ext cx="10869005" cy="71596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4" y="6324608"/>
            <a:ext cx="14224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3200" y="6324608"/>
            <a:ext cx="1016000" cy="365125"/>
          </a:xfrm>
          <a:prstGeom prst="rect">
            <a:avLst/>
          </a:prstGeom>
        </p:spPr>
        <p:txBody>
          <a:bodyPr lIns="0" rIns="0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508002" y="1371608"/>
            <a:ext cx="10871200" cy="4754563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§"/>
              <a:defRPr sz="2500">
                <a:latin typeface="+mn-lt"/>
              </a:defRPr>
            </a:lvl1pPr>
            <a:lvl2pPr marL="946370" indent="-363988">
              <a:buClrTx/>
              <a:buFont typeface="Wingdings" pitchFamily="2" charset="2"/>
              <a:buChar char="§"/>
              <a:defRPr sz="2300">
                <a:latin typeface="Calibri" pitchFamily="34" charset="0"/>
              </a:defRPr>
            </a:lvl2pPr>
            <a:lvl3pPr>
              <a:buClr>
                <a:srgbClr val="C00000"/>
              </a:buClr>
              <a:buFont typeface="Arial" pitchFamily="34" charset="0"/>
              <a:buChar char="•"/>
              <a:defRPr sz="1800"/>
            </a:lvl3pPr>
            <a:lvl4pPr>
              <a:buClrTx/>
              <a:buFont typeface="Arial" pitchFamily="34" charset="0"/>
              <a:buChar char="–"/>
              <a:defRPr sz="1500"/>
            </a:lvl4pPr>
            <a:lvl5pPr>
              <a:buClr>
                <a:srgbClr val="C00000"/>
              </a:buClr>
              <a:buFont typeface="Arial" pitchFamily="34" charset="0"/>
              <a:buChar char="»"/>
              <a:defRPr sz="1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995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7991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91987" y="0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995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7991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91987" y="1719596"/>
            <a:ext cx="3000013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1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" y="2"/>
            <a:ext cx="12192000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3657600"/>
            <a:ext cx="1121198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581144"/>
            <a:ext cx="11216640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877" y="6075785"/>
            <a:ext cx="661956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192000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The Globe Alone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928" y="3276600"/>
            <a:ext cx="1121198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928" y="4809744"/>
            <a:ext cx="10888133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29" y="5303520"/>
            <a:ext cx="8654028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5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774701"/>
            <a:ext cx="12192000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161" y="1642534"/>
            <a:ext cx="1121198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774701"/>
            <a:ext cx="12192000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928" y="1634067"/>
            <a:ext cx="1121198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930" y="3608391"/>
            <a:ext cx="5611284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1067" y="226831"/>
            <a:ext cx="11211984" cy="1827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 lang="en-US" sz="1100" dirty="0" smtClean="0">
              <a:solidFill>
                <a:schemeClr val="tx2"/>
              </a:solidFill>
              <a:latin typeface="+mn-lt"/>
              <a:cs typeface="ATT Aleck Sans" panose="020B0503020203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8" r:id="rId40"/>
    <p:sldLayoutId id="2147483709" r:id="rId4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>
          <a:solidFill>
            <a:schemeClr val="tx2"/>
          </a:solidFill>
          <a:latin typeface="+mn-lt"/>
          <a:ea typeface="+mj-ea"/>
          <a:cs typeface="ATT Aleck Sans" panose="020B0503020203020204" pitchFamily="34" charset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Service Orchestrator (MSO)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High-level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8076" y="5583843"/>
            <a:ext cx="9163501" cy="8102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Copyright © 2017 AT&amp;T Intellectual Property. All rights reserved.</a:t>
            </a:r>
          </a:p>
          <a:p>
            <a:r>
              <a:rPr lang="en-US" sz="1400" dirty="0">
                <a:solidFill>
                  <a:schemeClr val="tx2"/>
                </a:solidFill>
              </a:rPr>
              <a:t>Licensed under the Creative Commons License, Attribution 4.0 Intl. (the "License"); you may not use this documentation except in compliance with the License.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27652" y="641109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 err="1" smtClean="0">
                <a:solidFill>
                  <a:schemeClr val="tx2"/>
                </a:solidFill>
              </a:rPr>
              <a:t>OpenECOMP</a:t>
            </a:r>
            <a:r>
              <a:rPr lang="en-US" sz="1200" b="1" dirty="0" smtClean="0">
                <a:solidFill>
                  <a:schemeClr val="tx2"/>
                </a:solidFill>
              </a:rPr>
              <a:t> MSO High-level design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281"/>
          <p:cNvSpPr>
            <a:spLocks/>
          </p:cNvSpPr>
          <p:nvPr/>
        </p:nvSpPr>
        <p:spPr bwMode="auto">
          <a:xfrm>
            <a:off x="3103155" y="4754058"/>
            <a:ext cx="7364820" cy="1060678"/>
          </a:xfrm>
          <a:custGeom>
            <a:avLst/>
            <a:gdLst>
              <a:gd name="T0" fmla="*/ 86 w 1363"/>
              <a:gd name="T1" fmla="*/ 394 h 1152"/>
              <a:gd name="T2" fmla="*/ 42 w 1363"/>
              <a:gd name="T3" fmla="*/ 424 h 1152"/>
              <a:gd name="T4" fmla="*/ 12 w 1363"/>
              <a:gd name="T5" fmla="*/ 470 h 1152"/>
              <a:gd name="T6" fmla="*/ 0 w 1363"/>
              <a:gd name="T7" fmla="*/ 526 h 1152"/>
              <a:gd name="T8" fmla="*/ 10 w 1363"/>
              <a:gd name="T9" fmla="*/ 602 h 1152"/>
              <a:gd name="T10" fmla="*/ 50 w 1363"/>
              <a:gd name="T11" fmla="*/ 666 h 1152"/>
              <a:gd name="T12" fmla="*/ 50 w 1363"/>
              <a:gd name="T13" fmla="*/ 699 h 1152"/>
              <a:gd name="T14" fmla="*/ 29 w 1363"/>
              <a:gd name="T15" fmla="*/ 754 h 1152"/>
              <a:gd name="T16" fmla="*/ 31 w 1363"/>
              <a:gd name="T17" fmla="*/ 816 h 1152"/>
              <a:gd name="T18" fmla="*/ 52 w 1363"/>
              <a:gd name="T19" fmla="*/ 871 h 1152"/>
              <a:gd name="T20" fmla="*/ 90 w 1363"/>
              <a:gd name="T21" fmla="*/ 913 h 1152"/>
              <a:gd name="T22" fmla="*/ 138 w 1363"/>
              <a:gd name="T23" fmla="*/ 939 h 1152"/>
              <a:gd name="T24" fmla="*/ 183 w 1363"/>
              <a:gd name="T25" fmla="*/ 941 h 1152"/>
              <a:gd name="T26" fmla="*/ 246 w 1363"/>
              <a:gd name="T27" fmla="*/ 1025 h 1152"/>
              <a:gd name="T28" fmla="*/ 300 w 1363"/>
              <a:gd name="T29" fmla="*/ 1062 h 1152"/>
              <a:gd name="T30" fmla="*/ 376 w 1363"/>
              <a:gd name="T31" fmla="*/ 1082 h 1152"/>
              <a:gd name="T32" fmla="*/ 441 w 1363"/>
              <a:gd name="T33" fmla="*/ 1076 h 1152"/>
              <a:gd name="T34" fmla="*/ 504 w 1363"/>
              <a:gd name="T35" fmla="*/ 1051 h 1152"/>
              <a:gd name="T36" fmla="*/ 552 w 1363"/>
              <a:gd name="T37" fmla="*/ 1089 h 1152"/>
              <a:gd name="T38" fmla="*/ 645 w 1363"/>
              <a:gd name="T39" fmla="*/ 1146 h 1152"/>
              <a:gd name="T40" fmla="*/ 731 w 1363"/>
              <a:gd name="T41" fmla="*/ 1150 h 1152"/>
              <a:gd name="T42" fmla="*/ 794 w 1363"/>
              <a:gd name="T43" fmla="*/ 1124 h 1152"/>
              <a:gd name="T44" fmla="*/ 849 w 1363"/>
              <a:gd name="T45" fmla="*/ 1078 h 1152"/>
              <a:gd name="T46" fmla="*/ 886 w 1363"/>
              <a:gd name="T47" fmla="*/ 1014 h 1152"/>
              <a:gd name="T48" fmla="*/ 922 w 1363"/>
              <a:gd name="T49" fmla="*/ 992 h 1152"/>
              <a:gd name="T50" fmla="*/ 998 w 1363"/>
              <a:gd name="T51" fmla="*/ 1010 h 1152"/>
              <a:gd name="T52" fmla="*/ 1069 w 1363"/>
              <a:gd name="T53" fmla="*/ 994 h 1152"/>
              <a:gd name="T54" fmla="*/ 1126 w 1363"/>
              <a:gd name="T55" fmla="*/ 950 h 1152"/>
              <a:gd name="T56" fmla="*/ 1164 w 1363"/>
              <a:gd name="T57" fmla="*/ 884 h 1152"/>
              <a:gd name="T58" fmla="*/ 1181 w 1363"/>
              <a:gd name="T59" fmla="*/ 803 h 1152"/>
              <a:gd name="T60" fmla="*/ 1235 w 1363"/>
              <a:gd name="T61" fmla="*/ 785 h 1152"/>
              <a:gd name="T62" fmla="*/ 1298 w 1363"/>
              <a:gd name="T63" fmla="*/ 735 h 1152"/>
              <a:gd name="T64" fmla="*/ 1342 w 1363"/>
              <a:gd name="T65" fmla="*/ 666 h 1152"/>
              <a:gd name="T66" fmla="*/ 1363 w 1363"/>
              <a:gd name="T67" fmla="*/ 581 h 1152"/>
              <a:gd name="T68" fmla="*/ 1357 w 1363"/>
              <a:gd name="T69" fmla="*/ 499 h 1152"/>
              <a:gd name="T70" fmla="*/ 1330 w 1363"/>
              <a:gd name="T71" fmla="*/ 427 h 1152"/>
              <a:gd name="T72" fmla="*/ 1330 w 1363"/>
              <a:gd name="T73" fmla="*/ 371 h 1152"/>
              <a:gd name="T74" fmla="*/ 1330 w 1363"/>
              <a:gd name="T75" fmla="*/ 301 h 1152"/>
              <a:gd name="T76" fmla="*/ 1313 w 1363"/>
              <a:gd name="T77" fmla="*/ 240 h 1152"/>
              <a:gd name="T78" fmla="*/ 1269 w 1363"/>
              <a:gd name="T79" fmla="*/ 182 h 1152"/>
              <a:gd name="T80" fmla="*/ 1221 w 1363"/>
              <a:gd name="T81" fmla="*/ 151 h 1152"/>
              <a:gd name="T82" fmla="*/ 1197 w 1363"/>
              <a:gd name="T83" fmla="*/ 99 h 1152"/>
              <a:gd name="T84" fmla="*/ 1166 w 1363"/>
              <a:gd name="T85" fmla="*/ 52 h 1152"/>
              <a:gd name="T86" fmla="*/ 1124 w 1363"/>
              <a:gd name="T87" fmla="*/ 17 h 1152"/>
              <a:gd name="T88" fmla="*/ 1071 w 1363"/>
              <a:gd name="T89" fmla="*/ 2 h 1152"/>
              <a:gd name="T90" fmla="*/ 1008 w 1363"/>
              <a:gd name="T91" fmla="*/ 9 h 1152"/>
              <a:gd name="T92" fmla="*/ 954 w 1363"/>
              <a:gd name="T93" fmla="*/ 48 h 1152"/>
              <a:gd name="T94" fmla="*/ 905 w 1363"/>
              <a:gd name="T95" fmla="*/ 26 h 1152"/>
              <a:gd name="T96" fmla="*/ 847 w 1363"/>
              <a:gd name="T97" fmla="*/ 2 h 1152"/>
              <a:gd name="T98" fmla="*/ 775 w 1363"/>
              <a:gd name="T99" fmla="*/ 15 h 1152"/>
              <a:gd name="T100" fmla="*/ 716 w 1363"/>
              <a:gd name="T101" fmla="*/ 70 h 1152"/>
              <a:gd name="T102" fmla="*/ 683 w 1363"/>
              <a:gd name="T103" fmla="*/ 68 h 1152"/>
              <a:gd name="T104" fmla="*/ 622 w 1363"/>
              <a:gd name="T105" fmla="*/ 39 h 1152"/>
              <a:gd name="T106" fmla="*/ 544 w 1363"/>
              <a:gd name="T107" fmla="*/ 42 h 1152"/>
              <a:gd name="T108" fmla="*/ 468 w 1363"/>
              <a:gd name="T109" fmla="*/ 94 h 1152"/>
              <a:gd name="T110" fmla="*/ 416 w 1363"/>
              <a:gd name="T111" fmla="*/ 125 h 1152"/>
              <a:gd name="T112" fmla="*/ 361 w 1363"/>
              <a:gd name="T113" fmla="*/ 108 h 1152"/>
              <a:gd name="T114" fmla="*/ 269 w 1363"/>
              <a:gd name="T115" fmla="*/ 116 h 1152"/>
              <a:gd name="T116" fmla="*/ 197 w 1363"/>
              <a:gd name="T117" fmla="*/ 162 h 1152"/>
              <a:gd name="T118" fmla="*/ 145 w 1363"/>
              <a:gd name="T119" fmla="*/ 233 h 1152"/>
              <a:gd name="T120" fmla="*/ 120 w 1363"/>
              <a:gd name="T121" fmla="*/ 327 h 1152"/>
              <a:gd name="T122" fmla="*/ 122 w 1363"/>
              <a:gd name="T123" fmla="*/ 383 h 115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363"/>
              <a:gd name="T187" fmla="*/ 0 h 1152"/>
              <a:gd name="T188" fmla="*/ 1363 w 1363"/>
              <a:gd name="T189" fmla="*/ 1152 h 1152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363" h="1152">
                <a:moveTo>
                  <a:pt x="122" y="383"/>
                </a:moveTo>
                <a:lnTo>
                  <a:pt x="109" y="385"/>
                </a:lnTo>
                <a:lnTo>
                  <a:pt x="96" y="391"/>
                </a:lnTo>
                <a:lnTo>
                  <a:pt x="86" y="394"/>
                </a:lnTo>
                <a:lnTo>
                  <a:pt x="73" y="400"/>
                </a:lnTo>
                <a:lnTo>
                  <a:pt x="63" y="407"/>
                </a:lnTo>
                <a:lnTo>
                  <a:pt x="52" y="415"/>
                </a:lnTo>
                <a:lnTo>
                  <a:pt x="42" y="424"/>
                </a:lnTo>
                <a:lnTo>
                  <a:pt x="36" y="435"/>
                </a:lnTo>
                <a:lnTo>
                  <a:pt x="27" y="446"/>
                </a:lnTo>
                <a:lnTo>
                  <a:pt x="19" y="459"/>
                </a:lnTo>
                <a:lnTo>
                  <a:pt x="12" y="470"/>
                </a:lnTo>
                <a:lnTo>
                  <a:pt x="8" y="482"/>
                </a:lnTo>
                <a:lnTo>
                  <a:pt x="4" y="497"/>
                </a:lnTo>
                <a:lnTo>
                  <a:pt x="0" y="510"/>
                </a:lnTo>
                <a:lnTo>
                  <a:pt x="0" y="526"/>
                </a:lnTo>
                <a:lnTo>
                  <a:pt x="0" y="541"/>
                </a:lnTo>
                <a:lnTo>
                  <a:pt x="0" y="561"/>
                </a:lnTo>
                <a:lnTo>
                  <a:pt x="4" y="583"/>
                </a:lnTo>
                <a:lnTo>
                  <a:pt x="10" y="602"/>
                </a:lnTo>
                <a:lnTo>
                  <a:pt x="17" y="620"/>
                </a:lnTo>
                <a:lnTo>
                  <a:pt x="27" y="636"/>
                </a:lnTo>
                <a:lnTo>
                  <a:pt x="38" y="651"/>
                </a:lnTo>
                <a:lnTo>
                  <a:pt x="50" y="666"/>
                </a:lnTo>
                <a:lnTo>
                  <a:pt x="65" y="677"/>
                </a:lnTo>
                <a:lnTo>
                  <a:pt x="65" y="675"/>
                </a:lnTo>
                <a:lnTo>
                  <a:pt x="57" y="686"/>
                </a:lnTo>
                <a:lnTo>
                  <a:pt x="50" y="699"/>
                </a:lnTo>
                <a:lnTo>
                  <a:pt x="44" y="712"/>
                </a:lnTo>
                <a:lnTo>
                  <a:pt x="38" y="726"/>
                </a:lnTo>
                <a:lnTo>
                  <a:pt x="36" y="739"/>
                </a:lnTo>
                <a:lnTo>
                  <a:pt x="29" y="754"/>
                </a:lnTo>
                <a:lnTo>
                  <a:pt x="29" y="768"/>
                </a:lnTo>
                <a:lnTo>
                  <a:pt x="29" y="785"/>
                </a:lnTo>
                <a:lnTo>
                  <a:pt x="29" y="800"/>
                </a:lnTo>
                <a:lnTo>
                  <a:pt x="31" y="816"/>
                </a:lnTo>
                <a:lnTo>
                  <a:pt x="36" y="831"/>
                </a:lnTo>
                <a:lnTo>
                  <a:pt x="40" y="845"/>
                </a:lnTo>
                <a:lnTo>
                  <a:pt x="46" y="858"/>
                </a:lnTo>
                <a:lnTo>
                  <a:pt x="52" y="871"/>
                </a:lnTo>
                <a:lnTo>
                  <a:pt x="61" y="884"/>
                </a:lnTo>
                <a:lnTo>
                  <a:pt x="69" y="895"/>
                </a:lnTo>
                <a:lnTo>
                  <a:pt x="78" y="906"/>
                </a:lnTo>
                <a:lnTo>
                  <a:pt x="90" y="913"/>
                </a:lnTo>
                <a:lnTo>
                  <a:pt x="101" y="922"/>
                </a:lnTo>
                <a:lnTo>
                  <a:pt x="113" y="928"/>
                </a:lnTo>
                <a:lnTo>
                  <a:pt x="126" y="933"/>
                </a:lnTo>
                <a:lnTo>
                  <a:pt x="138" y="939"/>
                </a:lnTo>
                <a:lnTo>
                  <a:pt x="151" y="941"/>
                </a:lnTo>
                <a:lnTo>
                  <a:pt x="166" y="941"/>
                </a:lnTo>
                <a:lnTo>
                  <a:pt x="174" y="941"/>
                </a:lnTo>
                <a:lnTo>
                  <a:pt x="183" y="941"/>
                </a:lnTo>
                <a:lnTo>
                  <a:pt x="191" y="957"/>
                </a:lnTo>
                <a:lnTo>
                  <a:pt x="199" y="972"/>
                </a:lnTo>
                <a:lnTo>
                  <a:pt x="220" y="999"/>
                </a:lnTo>
                <a:lnTo>
                  <a:pt x="246" y="1025"/>
                </a:lnTo>
                <a:lnTo>
                  <a:pt x="258" y="1034"/>
                </a:lnTo>
                <a:lnTo>
                  <a:pt x="271" y="1045"/>
                </a:lnTo>
                <a:lnTo>
                  <a:pt x="286" y="1053"/>
                </a:lnTo>
                <a:lnTo>
                  <a:pt x="300" y="1062"/>
                </a:lnTo>
                <a:lnTo>
                  <a:pt x="315" y="1069"/>
                </a:lnTo>
                <a:lnTo>
                  <a:pt x="330" y="1073"/>
                </a:lnTo>
                <a:lnTo>
                  <a:pt x="361" y="1080"/>
                </a:lnTo>
                <a:lnTo>
                  <a:pt x="376" y="1082"/>
                </a:lnTo>
                <a:lnTo>
                  <a:pt x="393" y="1084"/>
                </a:lnTo>
                <a:lnTo>
                  <a:pt x="409" y="1082"/>
                </a:lnTo>
                <a:lnTo>
                  <a:pt x="426" y="1080"/>
                </a:lnTo>
                <a:lnTo>
                  <a:pt x="441" y="1076"/>
                </a:lnTo>
                <a:lnTo>
                  <a:pt x="458" y="1073"/>
                </a:lnTo>
                <a:lnTo>
                  <a:pt x="475" y="1067"/>
                </a:lnTo>
                <a:lnTo>
                  <a:pt x="489" y="1060"/>
                </a:lnTo>
                <a:lnTo>
                  <a:pt x="504" y="1051"/>
                </a:lnTo>
                <a:lnTo>
                  <a:pt x="519" y="1043"/>
                </a:lnTo>
                <a:lnTo>
                  <a:pt x="533" y="1069"/>
                </a:lnTo>
                <a:lnTo>
                  <a:pt x="552" y="1089"/>
                </a:lnTo>
                <a:lnTo>
                  <a:pt x="573" y="1108"/>
                </a:lnTo>
                <a:lnTo>
                  <a:pt x="596" y="1124"/>
                </a:lnTo>
                <a:lnTo>
                  <a:pt x="620" y="1135"/>
                </a:lnTo>
                <a:lnTo>
                  <a:pt x="645" y="1146"/>
                </a:lnTo>
                <a:lnTo>
                  <a:pt x="670" y="1150"/>
                </a:lnTo>
                <a:lnTo>
                  <a:pt x="697" y="1152"/>
                </a:lnTo>
                <a:lnTo>
                  <a:pt x="714" y="1150"/>
                </a:lnTo>
                <a:lnTo>
                  <a:pt x="731" y="1150"/>
                </a:lnTo>
                <a:lnTo>
                  <a:pt x="748" y="1146"/>
                </a:lnTo>
                <a:lnTo>
                  <a:pt x="765" y="1139"/>
                </a:lnTo>
                <a:lnTo>
                  <a:pt x="779" y="1131"/>
                </a:lnTo>
                <a:lnTo>
                  <a:pt x="794" y="1124"/>
                </a:lnTo>
                <a:lnTo>
                  <a:pt x="809" y="1115"/>
                </a:lnTo>
                <a:lnTo>
                  <a:pt x="823" y="1104"/>
                </a:lnTo>
                <a:lnTo>
                  <a:pt x="836" y="1091"/>
                </a:lnTo>
                <a:lnTo>
                  <a:pt x="849" y="1078"/>
                </a:lnTo>
                <a:lnTo>
                  <a:pt x="859" y="1064"/>
                </a:lnTo>
                <a:lnTo>
                  <a:pt x="870" y="1049"/>
                </a:lnTo>
                <a:lnTo>
                  <a:pt x="880" y="1031"/>
                </a:lnTo>
                <a:lnTo>
                  <a:pt x="886" y="1014"/>
                </a:lnTo>
                <a:lnTo>
                  <a:pt x="895" y="996"/>
                </a:lnTo>
                <a:lnTo>
                  <a:pt x="901" y="977"/>
                </a:lnTo>
                <a:lnTo>
                  <a:pt x="901" y="979"/>
                </a:lnTo>
                <a:lnTo>
                  <a:pt x="922" y="992"/>
                </a:lnTo>
                <a:lnTo>
                  <a:pt x="947" y="1003"/>
                </a:lnTo>
                <a:lnTo>
                  <a:pt x="973" y="1009"/>
                </a:lnTo>
                <a:lnTo>
                  <a:pt x="983" y="1010"/>
                </a:lnTo>
                <a:lnTo>
                  <a:pt x="998" y="1010"/>
                </a:lnTo>
                <a:lnTo>
                  <a:pt x="1017" y="1009"/>
                </a:lnTo>
                <a:lnTo>
                  <a:pt x="1034" y="1007"/>
                </a:lnTo>
                <a:lnTo>
                  <a:pt x="1052" y="1003"/>
                </a:lnTo>
                <a:lnTo>
                  <a:pt x="1069" y="994"/>
                </a:lnTo>
                <a:lnTo>
                  <a:pt x="1084" y="987"/>
                </a:lnTo>
                <a:lnTo>
                  <a:pt x="1099" y="976"/>
                </a:lnTo>
                <a:lnTo>
                  <a:pt x="1113" y="963"/>
                </a:lnTo>
                <a:lnTo>
                  <a:pt x="1126" y="950"/>
                </a:lnTo>
                <a:lnTo>
                  <a:pt x="1136" y="935"/>
                </a:lnTo>
                <a:lnTo>
                  <a:pt x="1149" y="919"/>
                </a:lnTo>
                <a:lnTo>
                  <a:pt x="1157" y="902"/>
                </a:lnTo>
                <a:lnTo>
                  <a:pt x="1164" y="884"/>
                </a:lnTo>
                <a:lnTo>
                  <a:pt x="1170" y="866"/>
                </a:lnTo>
                <a:lnTo>
                  <a:pt x="1176" y="845"/>
                </a:lnTo>
                <a:lnTo>
                  <a:pt x="1181" y="825"/>
                </a:lnTo>
                <a:lnTo>
                  <a:pt x="1181" y="803"/>
                </a:lnTo>
                <a:lnTo>
                  <a:pt x="1181" y="801"/>
                </a:lnTo>
                <a:lnTo>
                  <a:pt x="1200" y="798"/>
                </a:lnTo>
                <a:lnTo>
                  <a:pt x="1218" y="792"/>
                </a:lnTo>
                <a:lnTo>
                  <a:pt x="1235" y="785"/>
                </a:lnTo>
                <a:lnTo>
                  <a:pt x="1252" y="774"/>
                </a:lnTo>
                <a:lnTo>
                  <a:pt x="1269" y="763"/>
                </a:lnTo>
                <a:lnTo>
                  <a:pt x="1284" y="748"/>
                </a:lnTo>
                <a:lnTo>
                  <a:pt x="1298" y="735"/>
                </a:lnTo>
                <a:lnTo>
                  <a:pt x="1311" y="719"/>
                </a:lnTo>
                <a:lnTo>
                  <a:pt x="1323" y="702"/>
                </a:lnTo>
                <a:lnTo>
                  <a:pt x="1334" y="686"/>
                </a:lnTo>
                <a:lnTo>
                  <a:pt x="1342" y="666"/>
                </a:lnTo>
                <a:lnTo>
                  <a:pt x="1351" y="646"/>
                </a:lnTo>
                <a:lnTo>
                  <a:pt x="1355" y="625"/>
                </a:lnTo>
                <a:lnTo>
                  <a:pt x="1359" y="603"/>
                </a:lnTo>
                <a:lnTo>
                  <a:pt x="1363" y="581"/>
                </a:lnTo>
                <a:lnTo>
                  <a:pt x="1363" y="558"/>
                </a:lnTo>
                <a:lnTo>
                  <a:pt x="1363" y="537"/>
                </a:lnTo>
                <a:lnTo>
                  <a:pt x="1359" y="519"/>
                </a:lnTo>
                <a:lnTo>
                  <a:pt x="1357" y="499"/>
                </a:lnTo>
                <a:lnTo>
                  <a:pt x="1353" y="481"/>
                </a:lnTo>
                <a:lnTo>
                  <a:pt x="1347" y="460"/>
                </a:lnTo>
                <a:lnTo>
                  <a:pt x="1338" y="444"/>
                </a:lnTo>
                <a:lnTo>
                  <a:pt x="1330" y="427"/>
                </a:lnTo>
                <a:lnTo>
                  <a:pt x="1319" y="409"/>
                </a:lnTo>
                <a:lnTo>
                  <a:pt x="1323" y="391"/>
                </a:lnTo>
                <a:lnTo>
                  <a:pt x="1330" y="371"/>
                </a:lnTo>
                <a:lnTo>
                  <a:pt x="1332" y="352"/>
                </a:lnTo>
                <a:lnTo>
                  <a:pt x="1332" y="332"/>
                </a:lnTo>
                <a:lnTo>
                  <a:pt x="1332" y="316"/>
                </a:lnTo>
                <a:lnTo>
                  <a:pt x="1330" y="301"/>
                </a:lnTo>
                <a:lnTo>
                  <a:pt x="1328" y="284"/>
                </a:lnTo>
                <a:lnTo>
                  <a:pt x="1323" y="272"/>
                </a:lnTo>
                <a:lnTo>
                  <a:pt x="1319" y="255"/>
                </a:lnTo>
                <a:lnTo>
                  <a:pt x="1313" y="240"/>
                </a:lnTo>
                <a:lnTo>
                  <a:pt x="1305" y="228"/>
                </a:lnTo>
                <a:lnTo>
                  <a:pt x="1288" y="204"/>
                </a:lnTo>
                <a:lnTo>
                  <a:pt x="1279" y="193"/>
                </a:lnTo>
                <a:lnTo>
                  <a:pt x="1269" y="182"/>
                </a:lnTo>
                <a:lnTo>
                  <a:pt x="1258" y="173"/>
                </a:lnTo>
                <a:lnTo>
                  <a:pt x="1248" y="163"/>
                </a:lnTo>
                <a:lnTo>
                  <a:pt x="1233" y="156"/>
                </a:lnTo>
                <a:lnTo>
                  <a:pt x="1221" y="151"/>
                </a:lnTo>
                <a:lnTo>
                  <a:pt x="1208" y="145"/>
                </a:lnTo>
                <a:lnTo>
                  <a:pt x="1206" y="130"/>
                </a:lnTo>
                <a:lnTo>
                  <a:pt x="1202" y="114"/>
                </a:lnTo>
                <a:lnTo>
                  <a:pt x="1197" y="99"/>
                </a:lnTo>
                <a:lnTo>
                  <a:pt x="1191" y="88"/>
                </a:lnTo>
                <a:lnTo>
                  <a:pt x="1183" y="75"/>
                </a:lnTo>
                <a:lnTo>
                  <a:pt x="1174" y="63"/>
                </a:lnTo>
                <a:lnTo>
                  <a:pt x="1166" y="52"/>
                </a:lnTo>
                <a:lnTo>
                  <a:pt x="1155" y="41"/>
                </a:lnTo>
                <a:lnTo>
                  <a:pt x="1147" y="33"/>
                </a:lnTo>
                <a:lnTo>
                  <a:pt x="1134" y="24"/>
                </a:lnTo>
                <a:lnTo>
                  <a:pt x="1124" y="17"/>
                </a:lnTo>
                <a:lnTo>
                  <a:pt x="1111" y="11"/>
                </a:lnTo>
                <a:lnTo>
                  <a:pt x="1099" y="8"/>
                </a:lnTo>
                <a:lnTo>
                  <a:pt x="1084" y="4"/>
                </a:lnTo>
                <a:lnTo>
                  <a:pt x="1071" y="2"/>
                </a:lnTo>
                <a:lnTo>
                  <a:pt x="1059" y="0"/>
                </a:lnTo>
                <a:lnTo>
                  <a:pt x="1042" y="2"/>
                </a:lnTo>
                <a:lnTo>
                  <a:pt x="1025" y="4"/>
                </a:lnTo>
                <a:lnTo>
                  <a:pt x="1008" y="9"/>
                </a:lnTo>
                <a:lnTo>
                  <a:pt x="991" y="15"/>
                </a:lnTo>
                <a:lnTo>
                  <a:pt x="977" y="26"/>
                </a:lnTo>
                <a:lnTo>
                  <a:pt x="964" y="35"/>
                </a:lnTo>
                <a:lnTo>
                  <a:pt x="954" y="48"/>
                </a:lnTo>
                <a:lnTo>
                  <a:pt x="941" y="63"/>
                </a:lnTo>
                <a:lnTo>
                  <a:pt x="931" y="50"/>
                </a:lnTo>
                <a:lnTo>
                  <a:pt x="918" y="35"/>
                </a:lnTo>
                <a:lnTo>
                  <a:pt x="905" y="26"/>
                </a:lnTo>
                <a:lnTo>
                  <a:pt x="891" y="17"/>
                </a:lnTo>
                <a:lnTo>
                  <a:pt x="878" y="9"/>
                </a:lnTo>
                <a:lnTo>
                  <a:pt x="863" y="4"/>
                </a:lnTo>
                <a:lnTo>
                  <a:pt x="847" y="2"/>
                </a:lnTo>
                <a:lnTo>
                  <a:pt x="830" y="0"/>
                </a:lnTo>
                <a:lnTo>
                  <a:pt x="813" y="2"/>
                </a:lnTo>
                <a:lnTo>
                  <a:pt x="794" y="8"/>
                </a:lnTo>
                <a:lnTo>
                  <a:pt x="775" y="15"/>
                </a:lnTo>
                <a:lnTo>
                  <a:pt x="758" y="24"/>
                </a:lnTo>
                <a:lnTo>
                  <a:pt x="744" y="35"/>
                </a:lnTo>
                <a:lnTo>
                  <a:pt x="729" y="53"/>
                </a:lnTo>
                <a:lnTo>
                  <a:pt x="716" y="70"/>
                </a:lnTo>
                <a:lnTo>
                  <a:pt x="708" y="88"/>
                </a:lnTo>
                <a:lnTo>
                  <a:pt x="708" y="92"/>
                </a:lnTo>
                <a:lnTo>
                  <a:pt x="695" y="77"/>
                </a:lnTo>
                <a:lnTo>
                  <a:pt x="683" y="68"/>
                </a:lnTo>
                <a:lnTo>
                  <a:pt x="668" y="57"/>
                </a:lnTo>
                <a:lnTo>
                  <a:pt x="653" y="52"/>
                </a:lnTo>
                <a:lnTo>
                  <a:pt x="639" y="42"/>
                </a:lnTo>
                <a:lnTo>
                  <a:pt x="622" y="39"/>
                </a:lnTo>
                <a:lnTo>
                  <a:pt x="607" y="35"/>
                </a:lnTo>
                <a:lnTo>
                  <a:pt x="590" y="35"/>
                </a:lnTo>
                <a:lnTo>
                  <a:pt x="567" y="37"/>
                </a:lnTo>
                <a:lnTo>
                  <a:pt x="544" y="42"/>
                </a:lnTo>
                <a:lnTo>
                  <a:pt x="523" y="52"/>
                </a:lnTo>
                <a:lnTo>
                  <a:pt x="504" y="63"/>
                </a:lnTo>
                <a:lnTo>
                  <a:pt x="483" y="77"/>
                </a:lnTo>
                <a:lnTo>
                  <a:pt x="468" y="94"/>
                </a:lnTo>
                <a:lnTo>
                  <a:pt x="454" y="116"/>
                </a:lnTo>
                <a:lnTo>
                  <a:pt x="441" y="138"/>
                </a:lnTo>
                <a:lnTo>
                  <a:pt x="428" y="132"/>
                </a:lnTo>
                <a:lnTo>
                  <a:pt x="416" y="125"/>
                </a:lnTo>
                <a:lnTo>
                  <a:pt x="403" y="118"/>
                </a:lnTo>
                <a:lnTo>
                  <a:pt x="388" y="114"/>
                </a:lnTo>
                <a:lnTo>
                  <a:pt x="374" y="112"/>
                </a:lnTo>
                <a:lnTo>
                  <a:pt x="361" y="108"/>
                </a:lnTo>
                <a:lnTo>
                  <a:pt x="332" y="107"/>
                </a:lnTo>
                <a:lnTo>
                  <a:pt x="311" y="107"/>
                </a:lnTo>
                <a:lnTo>
                  <a:pt x="290" y="112"/>
                </a:lnTo>
                <a:lnTo>
                  <a:pt x="269" y="116"/>
                </a:lnTo>
                <a:lnTo>
                  <a:pt x="250" y="125"/>
                </a:lnTo>
                <a:lnTo>
                  <a:pt x="231" y="136"/>
                </a:lnTo>
                <a:lnTo>
                  <a:pt x="214" y="149"/>
                </a:lnTo>
                <a:lnTo>
                  <a:pt x="197" y="162"/>
                </a:lnTo>
                <a:lnTo>
                  <a:pt x="183" y="176"/>
                </a:lnTo>
                <a:lnTo>
                  <a:pt x="168" y="195"/>
                </a:lnTo>
                <a:lnTo>
                  <a:pt x="155" y="213"/>
                </a:lnTo>
                <a:lnTo>
                  <a:pt x="145" y="233"/>
                </a:lnTo>
                <a:lnTo>
                  <a:pt x="136" y="255"/>
                </a:lnTo>
                <a:lnTo>
                  <a:pt x="128" y="277"/>
                </a:lnTo>
                <a:lnTo>
                  <a:pt x="124" y="301"/>
                </a:lnTo>
                <a:lnTo>
                  <a:pt x="120" y="327"/>
                </a:lnTo>
                <a:lnTo>
                  <a:pt x="120" y="350"/>
                </a:lnTo>
                <a:lnTo>
                  <a:pt x="120" y="369"/>
                </a:lnTo>
                <a:lnTo>
                  <a:pt x="122" y="383"/>
                </a:lnTo>
                <a:close/>
              </a:path>
            </a:pathLst>
          </a:custGeom>
          <a:solidFill>
            <a:srgbClr val="EEECE1">
              <a:lumMod val="90000"/>
            </a:srgbClr>
          </a:solidFill>
          <a:ln w="952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pPr marL="0" marR="0" lvl="0" indent="0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89024" y="6276501"/>
            <a:ext cx="10644032" cy="31611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200" b="1" dirty="0" err="1" smtClean="0">
                <a:solidFill>
                  <a:schemeClr val="tx2"/>
                </a:solidFill>
                <a:cs typeface="Calibri" panose="020F0502020204030204" pitchFamily="34" charset="0"/>
              </a:rPr>
              <a:t>OpenECOMP</a:t>
            </a:r>
            <a:r>
              <a:rPr lang="en-US" sz="12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 MSO High-level design</a:t>
            </a:r>
            <a:endParaRPr lang="en-US" sz="12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67AB4"/>
                </a:solidFill>
              </a:rPr>
              <a:t>MSO: High Level Architecture and Interfaces</a:t>
            </a:r>
            <a:endParaRPr lang="en-US" sz="2400" dirty="0">
              <a:solidFill>
                <a:srgbClr val="067AB4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63211" y="2080337"/>
            <a:ext cx="4211887" cy="1118001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 anchorCtr="0"/>
          <a:lstStyle/>
          <a:p>
            <a:pPr marL="0" marR="0" lvl="0" indent="0" algn="ctr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Master Service Orchestrator (MSO)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749931" y="1216744"/>
            <a:ext cx="2430152" cy="3606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OSS/BSS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518068" y="1565521"/>
            <a:ext cx="12213" cy="43996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>
          <a:xfrm>
            <a:off x="5329862" y="1565521"/>
            <a:ext cx="0" cy="43996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264583" y="1605862"/>
            <a:ext cx="954875" cy="338554"/>
          </a:xfrm>
          <a:prstGeom prst="rect">
            <a:avLst/>
          </a:prstGeom>
          <a:solidFill>
            <a:srgbClr val="FFFFCC">
              <a:alpha val="74902"/>
            </a:srgbClr>
          </a:solidFill>
        </p:spPr>
        <p:txBody>
          <a:bodyPr wrap="square" lIns="0" rIns="0" rtlCol="0" anchor="ctr" anchorCtr="0">
            <a:spAutoFit/>
          </a:bodyPr>
          <a:lstStyle/>
          <a:p>
            <a:pPr algn="ctr" defTabSz="1164763"/>
            <a:r>
              <a:rPr lang="en-US" sz="800" i="1" dirty="0" smtClean="0">
                <a:solidFill>
                  <a:prstClr val="black"/>
                </a:solidFill>
                <a:latin typeface="Arial"/>
              </a:rPr>
              <a:t>Service Order</a:t>
            </a:r>
          </a:p>
          <a:p>
            <a:pPr algn="ctr" defTabSz="1164763"/>
            <a:r>
              <a:rPr lang="en-US" sz="800" i="1" dirty="0" smtClean="0">
                <a:solidFill>
                  <a:prstClr val="black"/>
                </a:solidFill>
                <a:latin typeface="Arial"/>
              </a:rPr>
              <a:t>Requests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858601" y="4050414"/>
            <a:ext cx="1212491" cy="193743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OpenStack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2396854" y="3689682"/>
            <a:ext cx="3165483" cy="621598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Platform/Cloud</a:t>
            </a:r>
            <a:b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Orchestrator</a:t>
            </a:r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5255674" y="3247574"/>
            <a:ext cx="0" cy="34182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sp>
        <p:nvSpPr>
          <p:cNvPr id="204" name="TextBox 203"/>
          <p:cNvSpPr txBox="1"/>
          <p:nvPr/>
        </p:nvSpPr>
        <p:spPr>
          <a:xfrm>
            <a:off x="4294625" y="3230561"/>
            <a:ext cx="820298" cy="338554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rIns="0" rtlCol="0" anchor="ctr" anchorCtr="0">
            <a:spAutoFit/>
          </a:bodyPr>
          <a:lstStyle/>
          <a:p>
            <a:pPr algn="ctr" defTabSz="1164763"/>
            <a:r>
              <a:rPr lang="en-US" sz="800" i="1" dirty="0" smtClean="0">
                <a:solidFill>
                  <a:prstClr val="black"/>
                </a:solidFill>
                <a:latin typeface="Arial"/>
              </a:rPr>
              <a:t>Create/Update Virtual Resources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7027662" y="3254395"/>
            <a:ext cx="0" cy="47847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7168444" y="3243854"/>
            <a:ext cx="902622" cy="338554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rIns="0" rtlCol="0" anchor="ctr" anchorCtr="0">
            <a:spAutoFit/>
          </a:bodyPr>
          <a:lstStyle/>
          <a:p>
            <a:pPr algn="ctr" defTabSz="1164763"/>
            <a:r>
              <a:rPr lang="en-US" sz="800" i="1" dirty="0" smtClean="0">
                <a:solidFill>
                  <a:prstClr val="black"/>
                </a:solidFill>
                <a:latin typeface="Arial"/>
              </a:rPr>
              <a:t>Assign/Configure Resources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4742020" y="4271248"/>
            <a:ext cx="0" cy="57542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>
            <a:off x="6857228" y="4202935"/>
            <a:ext cx="0" cy="64373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sp>
        <p:nvSpPr>
          <p:cNvPr id="211" name="Rectangle 210"/>
          <p:cNvSpPr/>
          <p:nvPr/>
        </p:nvSpPr>
        <p:spPr>
          <a:xfrm>
            <a:off x="9415157" y="2080337"/>
            <a:ext cx="1195289" cy="1150224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AAI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2" name="Can 211"/>
          <p:cNvSpPr/>
          <p:nvPr/>
        </p:nvSpPr>
        <p:spPr>
          <a:xfrm>
            <a:off x="9550471" y="2483860"/>
            <a:ext cx="917504" cy="485475"/>
          </a:xfrm>
          <a:prstGeom prst="can">
            <a:avLst>
              <a:gd name="adj" fmla="val 1798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91440" rtlCol="0" anchor="ctr"/>
          <a:lstStyle/>
          <a:p>
            <a:pPr marL="0" marR="0" lvl="0" indent="0" algn="ctr" defTabSz="1164763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Inventory</a:t>
            </a:r>
          </a:p>
        </p:txBody>
      </p:sp>
      <p:cxnSp>
        <p:nvCxnSpPr>
          <p:cNvPr id="213" name="Straight Arrow Connector 212"/>
          <p:cNvCxnSpPr>
            <a:stCxn id="60" idx="3"/>
            <a:endCxn id="211" idx="1"/>
          </p:cNvCxnSpPr>
          <p:nvPr/>
        </p:nvCxnSpPr>
        <p:spPr>
          <a:xfrm>
            <a:off x="8375098" y="2639338"/>
            <a:ext cx="1040059" cy="1611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cxnSp>
        <p:nvCxnSpPr>
          <p:cNvPr id="156" name="Straight Arrow Connector 155"/>
          <p:cNvCxnSpPr/>
          <p:nvPr/>
        </p:nvCxnSpPr>
        <p:spPr>
          <a:xfrm>
            <a:off x="7374932" y="1607398"/>
            <a:ext cx="0" cy="43996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cxnSp>
        <p:nvCxnSpPr>
          <p:cNvPr id="157" name="Straight Arrow Connector 156"/>
          <p:cNvCxnSpPr/>
          <p:nvPr/>
        </p:nvCxnSpPr>
        <p:spPr>
          <a:xfrm>
            <a:off x="7114356" y="1578520"/>
            <a:ext cx="0" cy="43996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61" name="Rounded Rectangle 160"/>
          <p:cNvSpPr/>
          <p:nvPr/>
        </p:nvSpPr>
        <p:spPr bwMode="auto">
          <a:xfrm>
            <a:off x="5226579" y="5036892"/>
            <a:ext cx="494821" cy="3232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smtClean="0">
                <a:latin typeface="Arial" panose="020B0604020202020204" pitchFamily="34" charset="0"/>
                <a:ea typeface="Arial" pitchFamily="-111" charset="-52"/>
                <a:cs typeface="Arial" panose="020B0604020202020204" pitchFamily="34" charset="0"/>
              </a:rPr>
              <a:t>VM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itchFamily="-111" charset="-52"/>
              <a:cs typeface="Arial" panose="020B0604020202020204" pitchFamily="34" charset="0"/>
            </a:endParaRPr>
          </a:p>
        </p:txBody>
      </p:sp>
      <p:sp>
        <p:nvSpPr>
          <p:cNvPr id="167" name="Rounded Rectangle 166"/>
          <p:cNvSpPr/>
          <p:nvPr/>
        </p:nvSpPr>
        <p:spPr bwMode="auto">
          <a:xfrm>
            <a:off x="7669825" y="5009038"/>
            <a:ext cx="491783" cy="327002"/>
          </a:xfrm>
          <a:prstGeom prst="roundRect">
            <a:avLst/>
          </a:prstGeom>
          <a:solidFill>
            <a:srgbClr val="FF7200">
              <a:lumMod val="20000"/>
              <a:lumOff val="80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itchFamily="-111" charset="-52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65694" y="2823922"/>
            <a:ext cx="1163863" cy="1014781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rIns="0" rtlCol="0" anchor="ctr"/>
          <a:lstStyle/>
          <a:p>
            <a:pPr marL="0" marR="0" lvl="0" indent="0" algn="ctr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DCAE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79753" y="2983710"/>
            <a:ext cx="724083" cy="1600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 Collector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179754" y="3589400"/>
            <a:ext cx="724083" cy="16005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Fault Collector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2129557" y="3027828"/>
            <a:ext cx="2000796" cy="110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2367749" y="3027828"/>
            <a:ext cx="1123514" cy="33855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 defTabSz="1164763"/>
            <a:r>
              <a:rPr lang="en-US" sz="800" i="1" dirty="0" smtClean="0">
                <a:solidFill>
                  <a:prstClr val="black"/>
                </a:solidFill>
                <a:latin typeface="Arial"/>
              </a:rPr>
              <a:t>MSO metrics collection and fault monitoring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79755" y="1517914"/>
            <a:ext cx="1673897" cy="10225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SDC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400646" y="1217908"/>
            <a:ext cx="2282851" cy="3606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Infrastructure Portal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2879109" y="2415451"/>
            <a:ext cx="1289999" cy="449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sp>
        <p:nvSpPr>
          <p:cNvPr id="172" name="TextBox 171"/>
          <p:cNvSpPr txBox="1"/>
          <p:nvPr/>
        </p:nvSpPr>
        <p:spPr>
          <a:xfrm>
            <a:off x="2969424" y="2057159"/>
            <a:ext cx="945277" cy="338554"/>
          </a:xfrm>
          <a:prstGeom prst="rect">
            <a:avLst/>
          </a:prstGeom>
          <a:solidFill>
            <a:srgbClr val="FFFFCC">
              <a:alpha val="60000"/>
            </a:srgbClr>
          </a:solidFill>
        </p:spPr>
        <p:txBody>
          <a:bodyPr wrap="square" lIns="0" rIns="0" rtlCol="0" anchor="ctr" anchorCtr="0">
            <a:spAutoFit/>
          </a:bodyPr>
          <a:lstStyle/>
          <a:p>
            <a:pPr algn="ctr" defTabSz="1164763"/>
            <a:r>
              <a:rPr lang="en-US" sz="800" i="1" dirty="0" smtClean="0">
                <a:solidFill>
                  <a:prstClr val="black"/>
                </a:solidFill>
                <a:latin typeface="Arial"/>
              </a:rPr>
              <a:t>Service &amp; Resource Artifacts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467770" y="1708806"/>
            <a:ext cx="954875" cy="338554"/>
          </a:xfrm>
          <a:prstGeom prst="rect">
            <a:avLst/>
          </a:prstGeom>
          <a:solidFill>
            <a:srgbClr val="FFFFCC">
              <a:alpha val="74902"/>
            </a:srgbClr>
          </a:solidFill>
        </p:spPr>
        <p:txBody>
          <a:bodyPr wrap="square" lIns="0" rIns="0" rtlCol="0" anchor="ctr" anchorCtr="0">
            <a:spAutoFit/>
          </a:bodyPr>
          <a:lstStyle/>
          <a:p>
            <a:pPr algn="ctr" defTabSz="1164763"/>
            <a:r>
              <a:rPr lang="en-US" sz="800" i="1" dirty="0" smtClean="0">
                <a:solidFill>
                  <a:prstClr val="black"/>
                </a:solidFill>
                <a:latin typeface="Arial"/>
              </a:rPr>
              <a:t>VNF &amp; Network Requests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6532841" y="5102104"/>
            <a:ext cx="494821" cy="323233"/>
          </a:xfrm>
          <a:prstGeom prst="roundRect">
            <a:avLst/>
          </a:prstGeom>
          <a:solidFill>
            <a:srgbClr val="C4D82D">
              <a:lumMod val="20000"/>
              <a:lumOff val="80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err="1" smtClean="0">
                <a:latin typeface="Arial" panose="020B0604020202020204" pitchFamily="34" charset="0"/>
                <a:ea typeface="Arial" pitchFamily="-111" charset="-52"/>
                <a:cs typeface="Arial" panose="020B0604020202020204" pitchFamily="34" charset="0"/>
              </a:rPr>
              <a:t>vCE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itchFamily="-111" charset="-52"/>
              <a:cs typeface="Arial" panose="020B0604020202020204" pitchFamily="34" charset="0"/>
            </a:endParaRPr>
          </a:p>
        </p:txBody>
      </p:sp>
      <p:sp>
        <p:nvSpPr>
          <p:cNvPr id="158" name="Rounded Rectangle 157"/>
          <p:cNvSpPr/>
          <p:nvPr/>
        </p:nvSpPr>
        <p:spPr bwMode="auto">
          <a:xfrm>
            <a:off x="6453714" y="5183624"/>
            <a:ext cx="494821" cy="323233"/>
          </a:xfrm>
          <a:prstGeom prst="roundRect">
            <a:avLst/>
          </a:prstGeom>
          <a:solidFill>
            <a:srgbClr val="C4D82D">
              <a:lumMod val="20000"/>
              <a:lumOff val="80000"/>
            </a:srgb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smtClean="0">
                <a:latin typeface="Arial" panose="020B0604020202020204" pitchFamily="34" charset="0"/>
                <a:ea typeface="Arial" pitchFamily="-111" charset="-52"/>
                <a:cs typeface="Arial" panose="020B0604020202020204" pitchFamily="34" charset="0"/>
              </a:rPr>
              <a:t>VM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itchFamily="-111" charset="-52"/>
              <a:cs typeface="Arial" panose="020B0604020202020204" pitchFamily="34" charset="0"/>
            </a:endParaRPr>
          </a:p>
        </p:txBody>
      </p:sp>
      <p:cxnSp>
        <p:nvCxnSpPr>
          <p:cNvPr id="174" name="Straight Connector 173"/>
          <p:cNvCxnSpPr>
            <a:stCxn id="146" idx="3"/>
            <a:endCxn id="167" idx="1"/>
          </p:cNvCxnSpPr>
          <p:nvPr/>
        </p:nvCxnSpPr>
        <p:spPr>
          <a:xfrm flipV="1">
            <a:off x="7027662" y="5172539"/>
            <a:ext cx="642163" cy="9118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1" idx="3"/>
            <a:endCxn id="158" idx="1"/>
          </p:cNvCxnSpPr>
          <p:nvPr/>
        </p:nvCxnSpPr>
        <p:spPr>
          <a:xfrm>
            <a:off x="5721400" y="5198509"/>
            <a:ext cx="732314" cy="14673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423417" y="5172539"/>
            <a:ext cx="919247" cy="307777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 defTabSz="1164763"/>
            <a:r>
              <a:rPr lang="en-US" sz="1400" dirty="0" smtClean="0">
                <a:solidFill>
                  <a:prstClr val="black"/>
                </a:solidFill>
                <a:latin typeface="Arial"/>
              </a:rPr>
              <a:t>Cloud</a:t>
            </a:r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7" name="Rounded Rectangle 176"/>
          <p:cNvSpPr/>
          <p:nvPr/>
        </p:nvSpPr>
        <p:spPr bwMode="auto">
          <a:xfrm>
            <a:off x="8589562" y="5056513"/>
            <a:ext cx="494821" cy="32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 smtClean="0">
                <a:latin typeface="Arial" panose="020B0604020202020204" pitchFamily="34" charset="0"/>
                <a:ea typeface="Arial" pitchFamily="-111" charset="-52"/>
                <a:cs typeface="Arial" panose="020B0604020202020204" pitchFamily="34" charset="0"/>
              </a:rPr>
              <a:t>VM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itchFamily="-111" charset="-52"/>
              <a:cs typeface="Arial" panose="020B0604020202020204" pitchFamily="34" charset="0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997112" y="2234556"/>
            <a:ext cx="799482" cy="24930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Distribution Service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405474" y="1817477"/>
            <a:ext cx="874882" cy="26286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Design Studio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195698" y="3756965"/>
            <a:ext cx="2032424" cy="514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 anchorCtr="0"/>
          <a:lstStyle/>
          <a:p>
            <a:pPr marL="0" marR="0" lvl="0" indent="0" algn="ctr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 Controllers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933736" y="3743971"/>
            <a:ext cx="2062447" cy="514283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 anchorCtr="0"/>
          <a:lstStyle/>
          <a:p>
            <a:pPr marL="0" marR="0" lvl="0" indent="0" algn="ctr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SDN Controller</a:t>
            </a:r>
          </a:p>
        </p:txBody>
      </p:sp>
      <p:cxnSp>
        <p:nvCxnSpPr>
          <p:cNvPr id="191" name="Straight Arrow Connector 190"/>
          <p:cNvCxnSpPr/>
          <p:nvPr/>
        </p:nvCxnSpPr>
        <p:spPr>
          <a:xfrm flipH="1">
            <a:off x="8836972" y="4271248"/>
            <a:ext cx="340848" cy="76564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cxnSp>
        <p:nvCxnSpPr>
          <p:cNvPr id="192" name="Straight Arrow Connector 191"/>
          <p:cNvCxnSpPr>
            <a:endCxn id="167" idx="0"/>
          </p:cNvCxnSpPr>
          <p:nvPr/>
        </p:nvCxnSpPr>
        <p:spPr>
          <a:xfrm flipH="1">
            <a:off x="7915717" y="4271248"/>
            <a:ext cx="921255" cy="73779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cxnSp>
        <p:nvCxnSpPr>
          <p:cNvPr id="195" name="Straight Arrow Connector 194"/>
          <p:cNvCxnSpPr/>
          <p:nvPr/>
        </p:nvCxnSpPr>
        <p:spPr>
          <a:xfrm>
            <a:off x="8161608" y="3261197"/>
            <a:ext cx="675364" cy="47167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8836972" y="1250886"/>
            <a:ext cx="129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 and others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91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7487171" y="5668917"/>
            <a:ext cx="2100203" cy="514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b" anchorCtr="0"/>
          <a:lstStyle/>
          <a:p>
            <a:pPr algn="ctr" defTabSz="914134">
              <a:defRPr/>
            </a:pPr>
            <a:r>
              <a:rPr lang="en-US" sz="1200" kern="0" dirty="0" smtClean="0">
                <a:solidFill>
                  <a:prstClr val="black"/>
                </a:solidFill>
              </a:rPr>
              <a:t>APP Controller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89024" y="6398260"/>
            <a:ext cx="7634414" cy="34614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0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                                                                                   </a:t>
            </a:r>
            <a:r>
              <a:rPr lang="en-US" sz="1000" b="1" dirty="0" err="1" smtClean="0">
                <a:solidFill>
                  <a:schemeClr val="tx2"/>
                </a:solidFill>
                <a:cs typeface="Calibri" panose="020F0502020204030204" pitchFamily="34" charset="0"/>
              </a:rPr>
              <a:t>OpenECOMP</a:t>
            </a:r>
            <a:r>
              <a:rPr lang="en-US" sz="1000" b="1" dirty="0" smtClean="0">
                <a:solidFill>
                  <a:schemeClr val="tx2"/>
                </a:solidFill>
                <a:cs typeface="Calibri" panose="020F0502020204030204" pitchFamily="34" charset="0"/>
              </a:rPr>
              <a:t> MSO High-level design</a:t>
            </a:r>
            <a:endParaRPr lang="en-US" sz="10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67AB4"/>
                </a:solidFill>
              </a:rPr>
              <a:t>MSO: Software Architecture</a:t>
            </a:r>
            <a:endParaRPr lang="en-US" sz="2400" dirty="0">
              <a:solidFill>
                <a:srgbClr val="067AB4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99531" y="1875999"/>
            <a:ext cx="6705120" cy="320966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2880" tIns="45707" rIns="182880" bIns="45707" rtlCol="0" anchor="t" anchorCtr="0"/>
          <a:lstStyle/>
          <a:p>
            <a:pPr defTabSz="914134">
              <a:defRPr/>
            </a:pPr>
            <a:r>
              <a:rPr lang="en-US" sz="2400" kern="0" dirty="0" smtClean="0">
                <a:solidFill>
                  <a:prstClr val="white"/>
                </a:solidFill>
              </a:rPr>
              <a:t>MSO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44253" y="2737649"/>
            <a:ext cx="2907478" cy="1077853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13" tIns="0" rIns="91413" bIns="45707" rtlCol="0" anchor="t" anchorCtr="0"/>
          <a:lstStyle/>
          <a:p>
            <a:pPr defTabSz="914134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BPEL </a:t>
            </a:r>
            <a:r>
              <a:rPr lang="en-US" sz="1200" b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 Engine</a:t>
            </a:r>
            <a:endParaRPr lang="en-US" sz="1200" b="1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439060" y="1972857"/>
            <a:ext cx="5208369" cy="58797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13" tIns="0" rIns="91413" bIns="45707" rtlCol="0" anchor="t" anchorCtr="1"/>
          <a:lstStyle/>
          <a:p>
            <a:pPr algn="ctr" defTabSz="914134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1200" b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endParaRPr lang="en-US" sz="1200" b="1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09418" y="2801383"/>
            <a:ext cx="2100334" cy="866374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13" tIns="0" rIns="91413" bIns="45707" rtlCol="0" anchor="t" anchorCtr="0"/>
          <a:lstStyle/>
          <a:p>
            <a:pPr defTabSz="914134"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Data Stores</a:t>
            </a:r>
            <a:endParaRPr lang="en-US" sz="1200" b="1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845547" y="1491287"/>
            <a:ext cx="3578032" cy="304801"/>
          </a:xfrm>
          <a:prstGeom prst="roundRect">
            <a:avLst/>
          </a:prstGeom>
          <a:solidFill>
            <a:srgbClr val="EEECE1">
              <a:lumMod val="75000"/>
            </a:srgbClr>
          </a:solidFill>
          <a:ln w="127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63500"/>
          </a:effectLst>
        </p:spPr>
        <p:txBody>
          <a:bodyPr lIns="91413" tIns="45707" rIns="91413" bIns="45707" rtlCol="0" anchor="ctr"/>
          <a:lstStyle/>
          <a:p>
            <a:pPr algn="r" defTabSz="914134">
              <a:defRPr/>
            </a:pPr>
            <a:r>
              <a:rPr lang="en-US" sz="1200" kern="0" dirty="0">
                <a:solidFill>
                  <a:prstClr val="black"/>
                </a:solidFill>
              </a:rPr>
              <a:t>CSI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276210" y="1053801"/>
            <a:ext cx="2716706" cy="3606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/>
          <a:lstStyle/>
          <a:p>
            <a:pPr algn="ctr" defTabSz="914134">
              <a:defRPr/>
            </a:pPr>
            <a:r>
              <a:rPr lang="en-US" sz="1400" kern="0" dirty="0">
                <a:solidFill>
                  <a:prstClr val="black"/>
                </a:solidFill>
              </a:rPr>
              <a:t>OCX/OMX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655452" y="1396180"/>
            <a:ext cx="1" cy="49837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3576761" y="2248116"/>
            <a:ext cx="4917059" cy="238254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ts val="7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Request Handlers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06860" y="2901969"/>
            <a:ext cx="1040592" cy="426789"/>
            <a:chOff x="8036644" y="2484629"/>
            <a:chExt cx="1147459" cy="456105"/>
          </a:xfrm>
        </p:grpSpPr>
        <p:sp>
          <p:nvSpPr>
            <p:cNvPr id="58" name="Rectangle 57"/>
            <p:cNvSpPr/>
            <p:nvPr/>
          </p:nvSpPr>
          <p:spPr>
            <a:xfrm>
              <a:off x="8036644" y="2484629"/>
              <a:ext cx="1147459" cy="45610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lIns="0" tIns="34326" rIns="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ts val="75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rPr>
                <a:t>Service Recipe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266729" y="2623793"/>
              <a:ext cx="714703" cy="250564"/>
              <a:chOff x="9249089" y="4917258"/>
              <a:chExt cx="614837" cy="33373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506074" y="4917258"/>
                <a:ext cx="109728" cy="120498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9249089" y="4923188"/>
                <a:ext cx="109728" cy="120498"/>
              </a:xfrm>
              <a:prstGeom prst="ellipse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62" name="Straight Arrow Connector 61"/>
              <p:cNvCxnSpPr>
                <a:stCxn id="61" idx="6"/>
                <a:endCxn id="60" idx="1"/>
              </p:cNvCxnSpPr>
              <p:nvPr/>
            </p:nvCxnSpPr>
            <p:spPr>
              <a:xfrm flipV="1">
                <a:off x="9358817" y="4977507"/>
                <a:ext cx="147257" cy="593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>
                    <a:lumMod val="50000"/>
                  </a:srgbClr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9742815" y="4920223"/>
                <a:ext cx="109728" cy="120498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513075" y="5130497"/>
                <a:ext cx="109728" cy="120498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65" name="Straight Arrow Connector 64"/>
              <p:cNvCxnSpPr>
                <a:endCxn id="63" idx="1"/>
              </p:cNvCxnSpPr>
              <p:nvPr/>
            </p:nvCxnSpPr>
            <p:spPr>
              <a:xfrm flipV="1">
                <a:off x="9615802" y="4980472"/>
                <a:ext cx="127013" cy="296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>
                    <a:lumMod val="50000"/>
                  </a:srgbClr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66" name="Straight Arrow Connector 65"/>
              <p:cNvCxnSpPr>
                <a:stCxn id="61" idx="5"/>
                <a:endCxn id="64" idx="1"/>
              </p:cNvCxnSpPr>
              <p:nvPr/>
            </p:nvCxnSpPr>
            <p:spPr>
              <a:xfrm>
                <a:off x="9342748" y="5026039"/>
                <a:ext cx="170327" cy="16470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>
                    <a:lumMod val="50000"/>
                  </a:srgbClr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67" name="Rectangle 66"/>
              <p:cNvSpPr/>
              <p:nvPr/>
            </p:nvSpPr>
            <p:spPr>
              <a:xfrm>
                <a:off x="9754198" y="5130497"/>
                <a:ext cx="109728" cy="120498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4" idx="3"/>
                <a:endCxn id="67" idx="1"/>
              </p:cNvCxnSpPr>
              <p:nvPr/>
            </p:nvCxnSpPr>
            <p:spPr>
              <a:xfrm>
                <a:off x="9622803" y="5190746"/>
                <a:ext cx="131395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>
                    <a:lumMod val="50000"/>
                  </a:srgbClr>
                </a:solidFill>
                <a:prstDash val="solid"/>
                <a:tailEnd type="triangle" w="sm" len="sm"/>
              </a:ln>
              <a:effectLst/>
            </p:spPr>
          </p:cxnSp>
        </p:grpSp>
      </p:grpSp>
      <p:grpSp>
        <p:nvGrpSpPr>
          <p:cNvPr id="69" name="Group 68"/>
          <p:cNvGrpSpPr/>
          <p:nvPr/>
        </p:nvGrpSpPr>
        <p:grpSpPr>
          <a:xfrm>
            <a:off x="6500461" y="3257428"/>
            <a:ext cx="1001642" cy="456756"/>
            <a:chOff x="3844559" y="2368432"/>
            <a:chExt cx="987124" cy="592725"/>
          </a:xfrm>
        </p:grpSpPr>
        <p:sp>
          <p:nvSpPr>
            <p:cNvPr id="70" name="Rectangle 69"/>
            <p:cNvSpPr/>
            <p:nvPr/>
          </p:nvSpPr>
          <p:spPr>
            <a:xfrm>
              <a:off x="3844559" y="2368432"/>
              <a:ext cx="987124" cy="59272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square" lIns="0" tIns="34326" rIns="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ts val="75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rPr>
                <a:t>Service Recipe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892513" y="2573232"/>
              <a:ext cx="835326" cy="333737"/>
              <a:chOff x="9353174" y="5065671"/>
              <a:chExt cx="835326" cy="30390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9610159" y="5065671"/>
                <a:ext cx="109728" cy="10972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9353174" y="5071071"/>
                <a:ext cx="109728" cy="109728"/>
              </a:xfrm>
              <a:prstGeom prst="ellipse">
                <a:avLst/>
              </a:prstGeom>
              <a:solidFill>
                <a:srgbClr val="FFFF6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74" name="Straight Arrow Connector 73"/>
              <p:cNvCxnSpPr>
                <a:stCxn id="73" idx="6"/>
                <a:endCxn id="72" idx="1"/>
              </p:cNvCxnSpPr>
              <p:nvPr/>
            </p:nvCxnSpPr>
            <p:spPr>
              <a:xfrm flipV="1">
                <a:off x="9462902" y="5120535"/>
                <a:ext cx="147257" cy="540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>
                    <a:lumMod val="50000"/>
                  </a:srgbClr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75" name="Rectangle 74"/>
              <p:cNvSpPr/>
              <p:nvPr/>
            </p:nvSpPr>
            <p:spPr>
              <a:xfrm>
                <a:off x="9846900" y="5068371"/>
                <a:ext cx="109728" cy="10972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9845859" y="5259851"/>
                <a:ext cx="109728" cy="10972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77" name="Straight Arrow Connector 76"/>
              <p:cNvCxnSpPr>
                <a:endCxn id="75" idx="1"/>
              </p:cNvCxnSpPr>
              <p:nvPr/>
            </p:nvCxnSpPr>
            <p:spPr>
              <a:xfrm flipV="1">
                <a:off x="9719887" y="5123235"/>
                <a:ext cx="127013" cy="270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>
                    <a:lumMod val="50000"/>
                  </a:srgbClr>
                </a:solidFill>
                <a:prstDash val="solid"/>
                <a:tailEnd type="triangle" w="sm" len="sm"/>
              </a:ln>
              <a:effectLst/>
            </p:spPr>
          </p:cxnSp>
          <p:cxnSp>
            <p:nvCxnSpPr>
              <p:cNvPr id="78" name="Straight Arrow Connector 77"/>
              <p:cNvCxnSpPr>
                <a:stCxn id="72" idx="2"/>
                <a:endCxn id="76" idx="1"/>
              </p:cNvCxnSpPr>
              <p:nvPr/>
            </p:nvCxnSpPr>
            <p:spPr>
              <a:xfrm>
                <a:off x="9665023" y="5175399"/>
                <a:ext cx="180836" cy="13931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>
                    <a:lumMod val="50000"/>
                  </a:srgbClr>
                </a:solidFill>
                <a:prstDash val="solid"/>
                <a:tailEnd type="triangle" w="sm" len="sm"/>
              </a:ln>
              <a:effectLst/>
            </p:spPr>
          </p:cxnSp>
          <p:sp>
            <p:nvSpPr>
              <p:cNvPr id="79" name="Rectangle 78"/>
              <p:cNvSpPr/>
              <p:nvPr/>
            </p:nvSpPr>
            <p:spPr>
              <a:xfrm>
                <a:off x="10078772" y="5071071"/>
                <a:ext cx="109728" cy="109728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wrap="square"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ts val="751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80" name="Straight Arrow Connector 79"/>
              <p:cNvCxnSpPr>
                <a:endCxn id="79" idx="1"/>
              </p:cNvCxnSpPr>
              <p:nvPr/>
            </p:nvCxnSpPr>
            <p:spPr>
              <a:xfrm>
                <a:off x="9956628" y="5120535"/>
                <a:ext cx="122144" cy="540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F497D">
                    <a:lumMod val="50000"/>
                  </a:srgbClr>
                </a:solidFill>
                <a:prstDash val="solid"/>
                <a:tailEnd type="triangle" w="sm" len="sm"/>
              </a:ln>
              <a:effectLst/>
            </p:spPr>
          </p:cxnSp>
        </p:grpSp>
      </p:grpSp>
      <p:sp>
        <p:nvSpPr>
          <p:cNvPr id="81" name="Can 80"/>
          <p:cNvSpPr/>
          <p:nvPr/>
        </p:nvSpPr>
        <p:spPr bwMode="auto">
          <a:xfrm>
            <a:off x="4404169" y="3135927"/>
            <a:ext cx="581502" cy="411909"/>
          </a:xfrm>
          <a:prstGeom prst="can">
            <a:avLst/>
          </a:prstGeom>
          <a:solidFill>
            <a:srgbClr val="EEECE1">
              <a:lumMod val="40000"/>
              <a:lumOff val="60000"/>
            </a:srgb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652" tIns="34326" rIns="68652" bIns="3432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Request DB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3034029" y="4131845"/>
            <a:ext cx="5923606" cy="790081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13" tIns="0" rIns="91413" bIns="45707" rtlCol="0" anchor="ctr" anchorCtr="0"/>
          <a:lstStyle/>
          <a:p>
            <a:pPr defTabSz="914134"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Resource/Controller</a:t>
            </a:r>
          </a:p>
          <a:p>
            <a:pPr defTabSz="914134"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Adapters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510661" y="4283335"/>
            <a:ext cx="856924" cy="40733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ts val="7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Controller Adapter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63169" y="3503433"/>
            <a:ext cx="625991" cy="451747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lIns="0" tIns="34326" rIns="0" rtlCol="0" anchor="ctr" anchorCtr="1"/>
          <a:lstStyle/>
          <a:p>
            <a:pPr marL="0" marR="0" lvl="0" indent="0" algn="ctr" defTabSz="914400" eaLnBrk="1" fontAlgn="auto" latinLnBrk="0" hangingPunct="1">
              <a:lnSpc>
                <a:spcPts val="7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HEAT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Templates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603883" y="4297477"/>
            <a:ext cx="823158" cy="430304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ts val="7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VNF Resource Adapter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181841" y="4297477"/>
            <a:ext cx="784021" cy="412394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/>
          <a:lstStyle/>
          <a:p>
            <a:pPr marL="0" marR="0" lvl="0" indent="0" algn="ctr" defTabSz="914400" eaLnBrk="1" fontAlgn="auto" latinLnBrk="0" hangingPunct="1">
              <a:lnSpc>
                <a:spcPts val="75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Network Adapter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4543596" y="5444094"/>
            <a:ext cx="1940646" cy="51428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>
              <a:defRPr/>
            </a:pPr>
            <a:r>
              <a:rPr lang="en-US" sz="1200" kern="0" dirty="0" smtClean="0">
                <a:solidFill>
                  <a:prstClr val="black"/>
                </a:solidFill>
              </a:rPr>
              <a:t>Cloud Platform</a:t>
            </a:r>
            <a:r>
              <a:rPr lang="en-US" sz="1200" kern="0" dirty="0">
                <a:solidFill>
                  <a:prstClr val="black"/>
                </a:solidFill>
              </a:rPr>
              <a:t/>
            </a:r>
            <a:br>
              <a:rPr lang="en-US" sz="1200" kern="0" dirty="0">
                <a:solidFill>
                  <a:prstClr val="black"/>
                </a:solidFill>
              </a:rPr>
            </a:br>
            <a:r>
              <a:rPr lang="en-US" sz="1200" kern="0" dirty="0">
                <a:solidFill>
                  <a:prstClr val="black"/>
                </a:solidFill>
              </a:rPr>
              <a:t>Orchestrator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00698" y="5392793"/>
            <a:ext cx="2100203" cy="514283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 anchorCtr="0"/>
          <a:lstStyle/>
          <a:p>
            <a:pPr algn="ctr" defTabSz="914134">
              <a:defRPr/>
            </a:pPr>
            <a:r>
              <a:rPr lang="en-US" sz="1200" kern="0" dirty="0">
                <a:solidFill>
                  <a:prstClr val="black"/>
                </a:solidFill>
              </a:rPr>
              <a:t>SDN Controller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772923" y="3055073"/>
            <a:ext cx="1195289" cy="861466"/>
          </a:xfrm>
          <a:prstGeom prst="rect">
            <a:avLst/>
          </a:prstGeom>
          <a:solidFill>
            <a:srgbClr val="FFCC0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 anchorCtr="0"/>
          <a:lstStyle/>
          <a:p>
            <a:pPr algn="ctr" defTabSz="914134">
              <a:defRPr/>
            </a:pPr>
            <a:r>
              <a:rPr lang="en-US" sz="1200" kern="0" dirty="0" smtClean="0">
                <a:solidFill>
                  <a:prstClr val="black"/>
                </a:solidFill>
              </a:rPr>
              <a:t>AAI</a:t>
            </a:r>
            <a:endParaRPr lang="en-US" sz="1200" kern="0" dirty="0">
              <a:solidFill>
                <a:prstClr val="black"/>
              </a:solidFill>
            </a:endParaRPr>
          </a:p>
        </p:txBody>
      </p:sp>
      <p:cxnSp>
        <p:nvCxnSpPr>
          <p:cNvPr id="91" name="Elbow Connector 90"/>
          <p:cNvCxnSpPr>
            <a:endCxn id="45" idx="1"/>
          </p:cNvCxnSpPr>
          <p:nvPr/>
        </p:nvCxnSpPr>
        <p:spPr>
          <a:xfrm rot="16200000" flipH="1">
            <a:off x="5600804" y="2833127"/>
            <a:ext cx="715742" cy="1711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309751" y="2367243"/>
            <a:ext cx="141613" cy="1191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70" idx="2"/>
          </p:cNvCxnSpPr>
          <p:nvPr/>
        </p:nvCxnSpPr>
        <p:spPr>
          <a:xfrm>
            <a:off x="7001282" y="3714184"/>
            <a:ext cx="0" cy="4176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e 100"/>
          <p:cNvSpPr/>
          <p:nvPr/>
        </p:nvSpPr>
        <p:spPr>
          <a:xfrm rot="5400000">
            <a:off x="5403842" y="3315927"/>
            <a:ext cx="231261" cy="2980737"/>
          </a:xfrm>
          <a:prstGeom prst="rightBrace">
            <a:avLst>
              <a:gd name="adj1" fmla="val 5277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1" idx="1"/>
            <a:endCxn id="88" idx="0"/>
          </p:cNvCxnSpPr>
          <p:nvPr/>
        </p:nvCxnSpPr>
        <p:spPr>
          <a:xfrm flipH="1">
            <a:off x="5513919" y="4921926"/>
            <a:ext cx="5553" cy="522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90" idx="1"/>
          </p:cNvCxnSpPr>
          <p:nvPr/>
        </p:nvCxnSpPr>
        <p:spPr>
          <a:xfrm>
            <a:off x="9000901" y="3485806"/>
            <a:ext cx="7720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368254" y="2367242"/>
            <a:ext cx="141613" cy="1191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996907" y="2367242"/>
            <a:ext cx="141613" cy="1191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4428931" y="2486370"/>
            <a:ext cx="1" cy="30231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387763" y="3667756"/>
            <a:ext cx="141613" cy="1191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624114" y="3299184"/>
            <a:ext cx="141613" cy="1191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125817" y="3398789"/>
            <a:ext cx="141613" cy="1191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rot="10800000" flipV="1">
            <a:off x="5309752" y="3517913"/>
            <a:ext cx="72554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972025" y="1552858"/>
            <a:ext cx="571571" cy="230806"/>
          </a:xfrm>
          <a:prstGeom prst="rect">
            <a:avLst/>
          </a:prstGeom>
          <a:solidFill>
            <a:schemeClr val="bg1">
              <a:lumMod val="95000"/>
              <a:alpha val="74902"/>
            </a:schemeClr>
          </a:solidFill>
        </p:spPr>
        <p:txBody>
          <a:bodyPr wrap="square" lIns="0" tIns="45707" rIns="0" bIns="45707" rtlCol="0" anchor="ctr" anchorCtr="0">
            <a:spAutoFit/>
          </a:bodyPr>
          <a:lstStyle/>
          <a:p>
            <a:pPr algn="ctr" defTabSz="914134">
              <a:defRPr/>
            </a:pPr>
            <a:r>
              <a:rPr lang="en-US" sz="900" b="1" i="1" kern="0" dirty="0" smtClean="0">
                <a:solidFill>
                  <a:prstClr val="black"/>
                </a:solidFill>
              </a:rPr>
              <a:t>REST</a:t>
            </a:r>
            <a:endParaRPr lang="en-US" sz="900" b="1" i="1" kern="0" dirty="0">
              <a:solidFill>
                <a:prstClr val="black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06672" y="2570576"/>
            <a:ext cx="481760" cy="23080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 lIns="0" tIns="45707" rIns="0" bIns="45707" rtlCol="0" anchor="ctr" anchorCtr="0">
            <a:spAutoFit/>
          </a:bodyPr>
          <a:lstStyle/>
          <a:p>
            <a:pPr algn="ctr" defTabSz="914134">
              <a:defRPr/>
            </a:pPr>
            <a:r>
              <a:rPr lang="en-US" sz="900" b="1" i="1" kern="0" dirty="0" smtClean="0">
                <a:solidFill>
                  <a:prstClr val="black"/>
                </a:solidFill>
              </a:rPr>
              <a:t>REST</a:t>
            </a:r>
            <a:endParaRPr lang="en-US" sz="900" b="1" i="1" kern="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87762" y="3932766"/>
            <a:ext cx="594459" cy="23080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 lIns="0" tIns="45707" rIns="0" bIns="45707" rtlCol="0" anchor="ctr" anchorCtr="0">
            <a:spAutoFit/>
          </a:bodyPr>
          <a:lstStyle/>
          <a:p>
            <a:pPr algn="ctr" defTabSz="914134">
              <a:defRPr/>
            </a:pPr>
            <a:r>
              <a:rPr lang="en-US" sz="900" b="1" i="1" kern="0" dirty="0" smtClean="0">
                <a:solidFill>
                  <a:prstClr val="black"/>
                </a:solidFill>
              </a:rPr>
              <a:t>SOAP</a:t>
            </a:r>
            <a:endParaRPr lang="en-US" sz="900" b="1" i="1" kern="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91163" y="3272627"/>
            <a:ext cx="481760" cy="230806"/>
          </a:xfrm>
          <a:prstGeom prst="rect">
            <a:avLst/>
          </a:prstGeom>
          <a:noFill/>
        </p:spPr>
        <p:txBody>
          <a:bodyPr wrap="square" lIns="0" tIns="45707" rIns="0" bIns="45707" rtlCol="0" anchor="ctr" anchorCtr="0">
            <a:spAutoFit/>
          </a:bodyPr>
          <a:lstStyle/>
          <a:p>
            <a:pPr algn="ctr" defTabSz="914134">
              <a:defRPr/>
            </a:pPr>
            <a:r>
              <a:rPr lang="en-US" sz="900" b="1" i="1" kern="0" dirty="0" smtClean="0">
                <a:solidFill>
                  <a:prstClr val="black"/>
                </a:solidFill>
              </a:rPr>
              <a:t>REST</a:t>
            </a:r>
            <a:endParaRPr lang="en-US" sz="900" b="1" i="1" kern="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94920" y="5076559"/>
            <a:ext cx="756444" cy="369306"/>
          </a:xfrm>
          <a:prstGeom prst="rect">
            <a:avLst/>
          </a:prstGeom>
          <a:solidFill>
            <a:schemeClr val="bg1">
              <a:lumMod val="95000"/>
              <a:alpha val="74902"/>
            </a:schemeClr>
          </a:solidFill>
        </p:spPr>
        <p:txBody>
          <a:bodyPr wrap="square" lIns="0" tIns="45707" rIns="0" bIns="45707" rtlCol="0" anchor="ctr" anchorCtr="0">
            <a:spAutoFit/>
          </a:bodyPr>
          <a:lstStyle/>
          <a:p>
            <a:pPr algn="ctr" defTabSz="914134">
              <a:defRPr/>
            </a:pPr>
            <a:r>
              <a:rPr lang="en-US" sz="900" b="1" i="1" kern="0" dirty="0" smtClean="0">
                <a:solidFill>
                  <a:prstClr val="black"/>
                </a:solidFill>
              </a:rPr>
              <a:t>KEYSTONE/ HEAT</a:t>
            </a:r>
            <a:endParaRPr lang="en-US" sz="900" b="1" i="1" kern="0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16645" y="5161987"/>
            <a:ext cx="481760" cy="230806"/>
          </a:xfrm>
          <a:prstGeom prst="rect">
            <a:avLst/>
          </a:prstGeom>
          <a:solidFill>
            <a:schemeClr val="bg1">
              <a:lumMod val="95000"/>
              <a:alpha val="74902"/>
            </a:schemeClr>
          </a:solidFill>
        </p:spPr>
        <p:txBody>
          <a:bodyPr wrap="square" lIns="0" tIns="45707" rIns="0" bIns="45707" rtlCol="0" anchor="ctr" anchorCtr="0">
            <a:spAutoFit/>
          </a:bodyPr>
          <a:lstStyle/>
          <a:p>
            <a:pPr algn="ctr" defTabSz="914134">
              <a:defRPr/>
            </a:pPr>
            <a:r>
              <a:rPr lang="en-US" sz="900" b="1" i="1" kern="0" dirty="0" smtClean="0">
                <a:solidFill>
                  <a:prstClr val="black"/>
                </a:solidFill>
              </a:rPr>
              <a:t>REST</a:t>
            </a:r>
            <a:endParaRPr lang="en-US" sz="900" b="1" i="1" kern="0" dirty="0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063169" y="2737649"/>
            <a:ext cx="618907" cy="432777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br>
              <a:rPr lang="en-US" sz="9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Recipes</a:t>
            </a:r>
          </a:p>
        </p:txBody>
      </p:sp>
      <p:cxnSp>
        <p:nvCxnSpPr>
          <p:cNvPr id="209" name="Straight Arrow Connector 208"/>
          <p:cNvCxnSpPr/>
          <p:nvPr/>
        </p:nvCxnSpPr>
        <p:spPr>
          <a:xfrm flipV="1">
            <a:off x="4259585" y="3677821"/>
            <a:ext cx="0" cy="45402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n 111"/>
          <p:cNvSpPr/>
          <p:nvPr/>
        </p:nvSpPr>
        <p:spPr bwMode="auto">
          <a:xfrm>
            <a:off x="3509867" y="3135928"/>
            <a:ext cx="669324" cy="411909"/>
          </a:xfrm>
          <a:prstGeom prst="can">
            <a:avLst/>
          </a:prstGeom>
          <a:solidFill>
            <a:srgbClr val="EEECE1">
              <a:lumMod val="40000"/>
              <a:lumOff val="60000"/>
            </a:srgb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Catalog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DB</a:t>
            </a:r>
          </a:p>
        </p:txBody>
      </p:sp>
      <p:cxnSp>
        <p:nvCxnSpPr>
          <p:cNvPr id="103" name="Straight Arrow Connector 102"/>
          <p:cNvCxnSpPr>
            <a:stCxn id="83" idx="2"/>
            <a:endCxn id="89" idx="0"/>
          </p:cNvCxnSpPr>
          <p:nvPr/>
        </p:nvCxnSpPr>
        <p:spPr>
          <a:xfrm>
            <a:off x="7939123" y="4690665"/>
            <a:ext cx="11677" cy="7021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00110" y="1447640"/>
            <a:ext cx="0" cy="43996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tailEnd type="arrow"/>
          </a:ln>
          <a:effectLst/>
        </p:spPr>
      </p:cxnSp>
      <p:sp>
        <p:nvSpPr>
          <p:cNvPr id="98" name="Rectangle 97"/>
          <p:cNvSpPr/>
          <p:nvPr/>
        </p:nvSpPr>
        <p:spPr>
          <a:xfrm>
            <a:off x="6525824" y="1050796"/>
            <a:ext cx="2621412" cy="36061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11647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Infrastructure Portal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819424" y="1529962"/>
            <a:ext cx="571571" cy="230806"/>
          </a:xfrm>
          <a:prstGeom prst="rect">
            <a:avLst/>
          </a:prstGeom>
          <a:noFill/>
        </p:spPr>
        <p:txBody>
          <a:bodyPr wrap="square" lIns="0" tIns="45707" rIns="0" bIns="45707" rtlCol="0" anchor="ctr" anchorCtr="0">
            <a:spAutoFit/>
          </a:bodyPr>
          <a:lstStyle/>
          <a:p>
            <a:pPr algn="ctr" defTabSz="914134">
              <a:defRPr/>
            </a:pPr>
            <a:r>
              <a:rPr lang="en-US" sz="900" b="1" i="1" kern="0" dirty="0" smtClean="0">
                <a:solidFill>
                  <a:prstClr val="black"/>
                </a:solidFill>
              </a:rPr>
              <a:t>REST</a:t>
            </a:r>
            <a:endParaRPr lang="en-US" sz="900" b="1" i="1" kern="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50350" y="1858934"/>
            <a:ext cx="1196622" cy="8951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SDC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291163" y="1096997"/>
            <a:ext cx="129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…</a:t>
            </a:r>
            <a:endParaRPr lang="en-US" sz="1400" b="1" dirty="0"/>
          </a:p>
        </p:txBody>
      </p:sp>
      <p:cxnSp>
        <p:nvCxnSpPr>
          <p:cNvPr id="99" name="Elbow Connector 98"/>
          <p:cNvCxnSpPr>
            <a:stCxn id="104" idx="2"/>
          </p:cNvCxnSpPr>
          <p:nvPr/>
        </p:nvCxnSpPr>
        <p:spPr>
          <a:xfrm rot="16200000" flipH="1">
            <a:off x="2114795" y="2087979"/>
            <a:ext cx="282241" cy="1614508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4" idx="2"/>
          </p:cNvCxnSpPr>
          <p:nvPr/>
        </p:nvCxnSpPr>
        <p:spPr>
          <a:xfrm rot="16200000" flipH="1">
            <a:off x="1753748" y="2449026"/>
            <a:ext cx="975194" cy="158536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  <a:cs typeface="Calibri" panose="020F0502020204030204" pitchFamily="34" charset="0"/>
              </a:rPr>
              <a:t>OpenECOMP MSO High-level design</a:t>
            </a:r>
            <a:endParaRPr lang="en-US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196" y="416049"/>
            <a:ext cx="10869005" cy="54071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67AB4"/>
                </a:solidFill>
              </a:rPr>
              <a:t>MSO Interfaces – Other </a:t>
            </a:r>
            <a:r>
              <a:rPr lang="en-US" sz="2400" dirty="0" err="1" smtClean="0">
                <a:solidFill>
                  <a:srgbClr val="067AB4"/>
                </a:solidFill>
              </a:rPr>
              <a:t>OpenECOMP</a:t>
            </a:r>
            <a:r>
              <a:rPr lang="en-US" sz="2400" dirty="0" smtClean="0">
                <a:solidFill>
                  <a:srgbClr val="067AB4"/>
                </a:solidFill>
              </a:rPr>
              <a:t> Components</a:t>
            </a:r>
            <a:endParaRPr lang="en-US" sz="2400" dirty="0">
              <a:solidFill>
                <a:srgbClr val="067AB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7880" y="1192704"/>
            <a:ext cx="108712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SDC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Distribution of orchestration artifacts (service &amp; resource recipes and templates)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UEB event notifications, HTTP artifact retrieval</a:t>
            </a:r>
          </a:p>
          <a:p>
            <a:pPr marL="0" indent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AAI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and update inventory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(Platform Orchestrator)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Instantiation of virtual resources in the cloud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Openstack APIs (primarily Heat and Keystone)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SDN Controller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 and configure network resources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Yang-based RPC and REST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Controller (pending)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Assign and configure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resources</a:t>
            </a:r>
          </a:p>
          <a:p>
            <a:pPr marL="285750" indent="-285750">
              <a:spcBef>
                <a:spcPts val="0"/>
              </a:spcBef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and/or event based API</a:t>
            </a:r>
            <a:endParaRPr lang="en-US" dirty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00"/>
                </a:solidFill>
                <a:cs typeface="Calibri" panose="020F0502020204030204" pitchFamily="34" charset="0"/>
              </a:rPr>
              <a:t>OpenECOMP MSO High-level design</a:t>
            </a:r>
            <a:endParaRPr lang="en-US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196" y="453755"/>
            <a:ext cx="10869005" cy="48892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67AB4"/>
                </a:solidFill>
              </a:rPr>
              <a:t>MSO Sub-components(1)</a:t>
            </a:r>
            <a:endParaRPr lang="en-US" sz="2400" dirty="0">
              <a:solidFill>
                <a:srgbClr val="067AB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Handler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interface to northbound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</a:p>
          <a:p>
            <a:pPr marL="795334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cs typeface="Calibri" panose="020F0502020204030204" pitchFamily="34" charset="0"/>
              </a:rPr>
              <a:t>Handle service-level and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infrastructure (VNF &amp; network) requests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MSO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Catalog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map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requests to recipes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(BPEL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flows)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open and completed requests via MSO Request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BPEL Execution Engine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Execute BPEL service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recipes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Sequence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orchestration steps by invoking Adapters for each Resource in the recipe</a:t>
            </a:r>
          </a:p>
          <a:p>
            <a:pPr marL="868131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cs typeface="Calibri" panose="020F0502020204030204" pitchFamily="34" charset="0"/>
              </a:rPr>
              <a:t>request </a:t>
            </a:r>
            <a:r>
              <a:rPr lang="en-US" sz="1200" dirty="0">
                <a:cs typeface="Calibri" panose="020F0502020204030204" pitchFamily="34" charset="0"/>
              </a:rPr>
              <a:t>and configure network resources via SDN-C</a:t>
            </a:r>
          </a:p>
          <a:p>
            <a:pPr marL="868131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cs typeface="Calibri" panose="020F0502020204030204" pitchFamily="34" charset="0"/>
              </a:rPr>
              <a:t>manage cloud resources via PO (OpenStack)</a:t>
            </a:r>
          </a:p>
          <a:p>
            <a:pPr marL="868131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cs typeface="Calibri" panose="020F0502020204030204" pitchFamily="34" charset="0"/>
              </a:rPr>
              <a:t>configure </a:t>
            </a:r>
            <a:r>
              <a:rPr lang="en-US" sz="1200" dirty="0">
                <a:cs typeface="Calibri" panose="020F0502020204030204" pitchFamily="34" charset="0"/>
              </a:rPr>
              <a:t>Application VNFs via </a:t>
            </a:r>
            <a:r>
              <a:rPr lang="en-US" sz="1200" dirty="0" smtClean="0">
                <a:cs typeface="Calibri" panose="020F0502020204030204" pitchFamily="34" charset="0"/>
              </a:rPr>
              <a:t>APP-C</a:t>
            </a:r>
          </a:p>
          <a:p>
            <a:pPr marL="868131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cs typeface="Calibri" panose="020F0502020204030204" pitchFamily="34" charset="0"/>
              </a:rPr>
              <a:t>u</a:t>
            </a:r>
            <a:r>
              <a:rPr lang="en-US" sz="1200" dirty="0" smtClean="0">
                <a:cs typeface="Calibri" panose="020F0502020204030204" pitchFamily="34" charset="0"/>
              </a:rPr>
              <a:t>pdate inventory via AAI</a:t>
            </a:r>
            <a:endParaRPr lang="en-US" sz="1200" dirty="0">
              <a:cs typeface="Calibri" panose="020F0502020204030204" pitchFamily="34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 additional orchestration steps (consult policy, etc.)  per individual recipes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handling/rollback</a:t>
            </a:r>
          </a:p>
          <a:p>
            <a:endParaRPr lang="en-US" dirty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00"/>
                </a:solidFill>
                <a:cs typeface="Calibri" panose="020F0502020204030204" pitchFamily="34" charset="0"/>
              </a:rPr>
              <a:t>OpenECOMP MSO High-level design</a:t>
            </a:r>
            <a:endParaRPr lang="en-US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0196" y="482038"/>
            <a:ext cx="10869005" cy="50778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67AB4"/>
                </a:solidFill>
              </a:rPr>
              <a:t>MSO Sub-components(2)</a:t>
            </a:r>
            <a:endParaRPr lang="en-US" sz="2400" dirty="0">
              <a:solidFill>
                <a:srgbClr val="067AB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8002" y="1191499"/>
            <a:ext cx="10871200" cy="4977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 Adapters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interfaces to lower level controllers and other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OpenECOMP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cs typeface="Calibri" panose="020F0502020204030204" pitchFamily="34" charset="0"/>
              </a:rPr>
              <a:t>Platform Orchestrator, </a:t>
            </a:r>
            <a:r>
              <a:rPr lang="en-US" sz="1200" dirty="0" smtClean="0">
                <a:cs typeface="Calibri" panose="020F0502020204030204" pitchFamily="34" charset="0"/>
              </a:rPr>
              <a:t>SDN-Controller, APP Controller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cs typeface="Calibri" panose="020F0502020204030204" pitchFamily="34" charset="0"/>
              </a:rPr>
              <a:t>Hides the details of complex interfaces (e.g. OpenStack APIs) via higher-level calls</a:t>
            </a:r>
          </a:p>
          <a:p>
            <a:pPr marL="795334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Expose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interfaces to BPEL flows as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SOAP or REST APIs (synchronous/asynchronous)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MSO Catalog to map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 requests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a recipe/template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cs typeface="Calibri" panose="020F0502020204030204" pitchFamily="34" charset="0"/>
              </a:rPr>
              <a:t>VNF  &gt;  Heat templates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cs typeface="Calibri" panose="020F0502020204030204" pitchFamily="34" charset="0"/>
              </a:rPr>
              <a:t>SDN Resource &gt;  Yang models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cs typeface="Calibri" panose="020F0502020204030204" pitchFamily="34" charset="0"/>
              </a:rPr>
              <a:t>Merge </a:t>
            </a:r>
            <a:r>
              <a:rPr lang="en-US" sz="1200" dirty="0">
                <a:cs typeface="Calibri" panose="020F0502020204030204" pitchFamily="34" charset="0"/>
              </a:rPr>
              <a:t>input parameters with templates at run-time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Request DB</a:t>
            </a:r>
          </a:p>
          <a:p>
            <a:pPr marL="868131" lvl="1" indent="-285750">
              <a:spcBef>
                <a:spcPts val="0"/>
              </a:spcBef>
              <a:spcAft>
                <a:spcPts val="200"/>
              </a:spcAft>
            </a:pPr>
            <a:r>
              <a:rPr lang="en-US" sz="1200" dirty="0">
                <a:cs typeface="Calibri" panose="020F0502020204030204" pitchFamily="34" charset="0"/>
              </a:rPr>
              <a:t>Tracks open and completed requests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MSO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Catalog</a:t>
            </a:r>
          </a:p>
          <a:p>
            <a:pPr marL="868131" lvl="1" indent="-285750">
              <a:spcBef>
                <a:spcPts val="0"/>
              </a:spcBef>
              <a:spcAft>
                <a:spcPts val="200"/>
              </a:spcAft>
            </a:pPr>
            <a:r>
              <a:rPr lang="en-US" sz="1200" dirty="0">
                <a:cs typeface="Calibri" panose="020F0502020204030204" pitchFamily="34" charset="0"/>
              </a:rPr>
              <a:t>MSO view of the </a:t>
            </a:r>
            <a:r>
              <a:rPr lang="en-US" sz="1200" dirty="0" smtClean="0">
                <a:cs typeface="Calibri" panose="020F0502020204030204" pitchFamily="34" charset="0"/>
              </a:rPr>
              <a:t>SDC </a:t>
            </a:r>
            <a:r>
              <a:rPr lang="en-US" sz="1200" dirty="0">
                <a:cs typeface="Calibri" panose="020F0502020204030204" pitchFamily="34" charset="0"/>
              </a:rPr>
              <a:t>Catalog</a:t>
            </a:r>
          </a:p>
          <a:p>
            <a:pPr marL="1377714" lvl="2" indent="-285750">
              <a:spcBef>
                <a:spcPts val="0"/>
              </a:spcBef>
              <a:spcAft>
                <a:spcPts val="20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ervice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and resource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recipes, templates, and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</a:p>
          <a:p>
            <a:pPr marL="868131" lvl="1" indent="-285750">
              <a:spcBef>
                <a:spcPts val="0"/>
              </a:spcBef>
              <a:spcAft>
                <a:spcPts val="200"/>
              </a:spcAft>
            </a:pPr>
            <a:r>
              <a:rPr lang="en-US" sz="1200" dirty="0">
                <a:cs typeface="Calibri" panose="020F0502020204030204" pitchFamily="34" charset="0"/>
              </a:rPr>
              <a:t>Populated via </a:t>
            </a:r>
            <a:r>
              <a:rPr lang="en-US" sz="1200" dirty="0" smtClean="0">
                <a:cs typeface="Calibri" panose="020F0502020204030204" pitchFamily="34" charset="0"/>
              </a:rPr>
              <a:t>SDC </a:t>
            </a:r>
            <a:r>
              <a:rPr lang="en-US" sz="1200" dirty="0">
                <a:cs typeface="Calibri" panose="020F0502020204030204" pitchFamily="34" charset="0"/>
              </a:rPr>
              <a:t>distribution service</a:t>
            </a: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Page </a:t>
            </a:r>
            <a:fld id="{56A75247-BA70-4C28-91BB-23DDA07DA0B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_int_wde_globe_alone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wide_globe_alone_template_151211" id="{EB61EA07-C7E1-4747-8072-CD5B43E7FA35}" vid="{41019A98-0322-475F-B78D-0569D5665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internal_wide_template</Template>
  <TotalTime>158</TotalTime>
  <Words>489</Words>
  <Application>Microsoft Office PowerPoint</Application>
  <PresentationFormat>Widescreen</PresentationFormat>
  <Paragraphs>129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ATT Aleck Sans</vt:lpstr>
      <vt:lpstr>Lucida Grande</vt:lpstr>
      <vt:lpstr>Arial</vt:lpstr>
      <vt:lpstr>Calibri</vt:lpstr>
      <vt:lpstr>Wingdings</vt:lpstr>
      <vt:lpstr>att_int_wde_globe_alone</vt:lpstr>
      <vt:lpstr>Master Service Orchestrator (MSO)</vt:lpstr>
      <vt:lpstr>MSO: High Level Architecture and Interfaces</vt:lpstr>
      <vt:lpstr>MSO: Software Architecture</vt:lpstr>
      <vt:lpstr>MSO Interfaces – Other OpenECOMP Components</vt:lpstr>
      <vt:lpstr>MSO Sub-components(1)</vt:lpstr>
      <vt:lpstr>MSO Sub-components(2)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MSO overview</dc:title>
  <dc:creator>Ngueko, Gervais-Martial</dc:creator>
  <cp:lastModifiedBy>Huang, Haibin</cp:lastModifiedBy>
  <cp:revision>22</cp:revision>
  <dcterms:created xsi:type="dcterms:W3CDTF">2017-01-12T14:48:25Z</dcterms:created>
  <dcterms:modified xsi:type="dcterms:W3CDTF">2017-10-13T05:42:40Z</dcterms:modified>
</cp:coreProperties>
</file>