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1"/>
  </p:notesMasterIdLst>
  <p:handoutMasterIdLst>
    <p:handoutMasterId r:id="rId22"/>
  </p:handoutMasterIdLst>
  <p:sldIdLst>
    <p:sldId id="317" r:id="rId2"/>
    <p:sldId id="427" r:id="rId3"/>
    <p:sldId id="438" r:id="rId4"/>
    <p:sldId id="446" r:id="rId5"/>
    <p:sldId id="447" r:id="rId6"/>
    <p:sldId id="449" r:id="rId7"/>
    <p:sldId id="439" r:id="rId8"/>
    <p:sldId id="453" r:id="rId9"/>
    <p:sldId id="444" r:id="rId10"/>
    <p:sldId id="442" r:id="rId11"/>
    <p:sldId id="443" r:id="rId12"/>
    <p:sldId id="454" r:id="rId13"/>
    <p:sldId id="455" r:id="rId14"/>
    <p:sldId id="436" r:id="rId15"/>
    <p:sldId id="437" r:id="rId16"/>
    <p:sldId id="450" r:id="rId17"/>
    <p:sldId id="451" r:id="rId18"/>
    <p:sldId id="452" r:id="rId19"/>
    <p:sldId id="412"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7487"/>
    <a:srgbClr val="3E9869"/>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3818" autoAdjust="0"/>
  </p:normalViewPr>
  <p:slideViewPr>
    <p:cSldViewPr snapToGrid="0">
      <p:cViewPr varScale="1">
        <p:scale>
          <a:sx n="110" d="100"/>
          <a:sy n="110" d="100"/>
        </p:scale>
        <p:origin x="778" y="77"/>
      </p:cViewPr>
      <p:guideLst>
        <p:guide orient="horz" pos="1620"/>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Intel Cle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Intel Clear"/>
              </a:rPr>
              <a:pPr/>
              <a:t>3/5/2018</a:t>
            </a:fld>
            <a:endParaRPr lang="en-US" dirty="0">
              <a:latin typeface="Intel Cle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Intel Cle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Intel Clear"/>
              </a:rPr>
              <a:pPr/>
              <a:t>‹#›</a:t>
            </a:fld>
            <a:endParaRPr lang="en-US" dirty="0">
              <a:latin typeface="Intel Clear"/>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Intel Cle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Intel Clear"/>
              </a:defRPr>
            </a:lvl1pPr>
          </a:lstStyle>
          <a:p>
            <a:fld id="{ED7FC5FE-6F0D-D34A-8EE6-C95B4F5F4DC8}" type="datetimeFigureOut">
              <a:rPr lang="en-US" smtClean="0"/>
              <a:pPr/>
              <a:t>3/5/2018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Intel Cle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Intel Clear"/>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Intel Clear"/>
        <a:ea typeface="+mn-ea"/>
        <a:cs typeface="+mn-cs"/>
      </a:defRPr>
    </a:lvl1pPr>
    <a:lvl2pPr marL="457200" algn="l" defTabSz="457200" rtl="0" eaLnBrk="1" latinLnBrk="0" hangingPunct="1">
      <a:defRPr sz="1200" kern="1200">
        <a:solidFill>
          <a:schemeClr val="tx1"/>
        </a:solidFill>
        <a:latin typeface="Intel Clear"/>
        <a:ea typeface="+mn-ea"/>
        <a:cs typeface="+mn-cs"/>
      </a:defRPr>
    </a:lvl2pPr>
    <a:lvl3pPr marL="914400" algn="l" defTabSz="457200" rtl="0" eaLnBrk="1" latinLnBrk="0" hangingPunct="1">
      <a:defRPr sz="1200" kern="1200">
        <a:solidFill>
          <a:schemeClr val="tx1"/>
        </a:solidFill>
        <a:latin typeface="Intel Clear"/>
        <a:ea typeface="+mn-ea"/>
        <a:cs typeface="+mn-cs"/>
      </a:defRPr>
    </a:lvl3pPr>
    <a:lvl4pPr marL="1371600" algn="l" defTabSz="457200" rtl="0" eaLnBrk="1" latinLnBrk="0" hangingPunct="1">
      <a:defRPr sz="1200" kern="1200">
        <a:solidFill>
          <a:schemeClr val="tx1"/>
        </a:solidFill>
        <a:latin typeface="Intel Clear"/>
        <a:ea typeface="+mn-ea"/>
        <a:cs typeface="+mn-cs"/>
      </a:defRPr>
    </a:lvl4pPr>
    <a:lvl5pPr marL="1828800" algn="l" defTabSz="457200" rtl="0" eaLnBrk="1" latinLnBrk="0" hangingPunct="1">
      <a:defRPr sz="1200" kern="1200">
        <a:solidFill>
          <a:schemeClr val="tx1"/>
        </a:solidFill>
        <a:latin typeface="Intel Cle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E0C05E08-6E66-475D-83AE-280FA61C0B2F}" type="slidenum">
              <a:rPr lang="en-US" smtClean="0">
                <a:cs typeface="Arial" charset="0"/>
              </a:rPr>
              <a:pPr/>
              <a:t>1</a:t>
            </a:fld>
            <a:endParaRPr lang="en-US" smtClean="0">
              <a:cs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25957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2497187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dirty="0"/>
          </a:p>
        </p:txBody>
      </p:sp>
    </p:spTree>
    <p:extLst>
      <p:ext uri="{BB962C8B-B14F-4D97-AF65-F5344CB8AC3E}">
        <p14:creationId xmlns:p14="http://schemas.microsoft.com/office/powerpoint/2010/main" val="814803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dirty="0"/>
          </a:p>
        </p:txBody>
      </p:sp>
    </p:spTree>
    <p:extLst>
      <p:ext uri="{BB962C8B-B14F-4D97-AF65-F5344CB8AC3E}">
        <p14:creationId xmlns:p14="http://schemas.microsoft.com/office/powerpoint/2010/main" val="4267155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dirty="0"/>
          </a:p>
        </p:txBody>
      </p:sp>
    </p:spTree>
    <p:extLst>
      <p:ext uri="{BB962C8B-B14F-4D97-AF65-F5344CB8AC3E}">
        <p14:creationId xmlns:p14="http://schemas.microsoft.com/office/powerpoint/2010/main" val="353405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87593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a:spLocks noGrp="1" noRot="1" noChangeAspect="1"/>
          </p:cNvSpPr>
          <p:nvPr>
            <p:ph type="sldImg" idx="2"/>
          </p:nvPr>
        </p:nvSpPr>
        <p:spPr>
          <a:xfrm>
            <a:off x="615950" y="692150"/>
            <a:ext cx="5813425" cy="32702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7" name="Shape 627"/>
          <p:cNvSpPr txBox="1">
            <a:spLocks noGrp="1"/>
          </p:cNvSpPr>
          <p:nvPr>
            <p:ph type="body" idx="1"/>
          </p:nvPr>
        </p:nvSpPr>
        <p:spPr>
          <a:xfrm>
            <a:off x="609600" y="4421188"/>
            <a:ext cx="5814646" cy="4189412"/>
          </a:xfrm>
          <a:prstGeom prst="rect">
            <a:avLst/>
          </a:prstGeom>
          <a:noFill/>
          <a:ln>
            <a:noFill/>
          </a:ln>
        </p:spPr>
        <p:txBody>
          <a:bodyPr wrap="square" lIns="91425" tIns="45700" rIns="91425" bIns="45700" anchor="t" anchorCtr="0">
            <a:noAutofit/>
          </a:bodyPr>
          <a:lstStyle/>
          <a:p>
            <a:pPr marL="0" marR="0" lvl="0" indent="-76200" algn="l" rtl="0">
              <a:lnSpc>
                <a:spcPct val="90000"/>
              </a:lnSpc>
              <a:spcBef>
                <a:spcPts val="900"/>
              </a:spcBef>
              <a:spcAft>
                <a:spcPts val="0"/>
              </a:spcAft>
              <a:buClr>
                <a:schemeClr val="dk2"/>
              </a:buClr>
              <a:buSzPts val="1200"/>
              <a:buFont typeface="Arial"/>
              <a:buNone/>
            </a:pPr>
            <a:r>
              <a:rPr lang="en-US" sz="1200" b="0" i="0" u="none" strike="noStrike" cap="none" dirty="0">
                <a:solidFill>
                  <a:schemeClr val="dk2"/>
                </a:solidFill>
                <a:latin typeface="Arial"/>
                <a:ea typeface="Arial"/>
                <a:cs typeface="Arial"/>
                <a:sym typeface="Arial"/>
              </a:rPr>
              <a:t>Detailed</a:t>
            </a:r>
            <a:r>
              <a:rPr lang="en-US" sz="1200" b="0" i="0" u="none" strike="noStrike" cap="none" baseline="0" dirty="0">
                <a:solidFill>
                  <a:schemeClr val="dk2"/>
                </a:solidFill>
                <a:latin typeface="Arial"/>
                <a:ea typeface="Arial"/>
                <a:cs typeface="Arial"/>
                <a:sym typeface="Arial"/>
              </a:rPr>
              <a:t> project names in “Initial” slide and </a:t>
            </a:r>
            <a:r>
              <a:rPr lang="en-US" sz="1200" b="0" i="0" u="none" strike="noStrike" cap="none" baseline="0" dirty="0" err="1">
                <a:solidFill>
                  <a:schemeClr val="dk2"/>
                </a:solidFill>
                <a:latin typeface="Arial"/>
                <a:ea typeface="Arial"/>
                <a:cs typeface="Arial"/>
                <a:sym typeface="Arial"/>
              </a:rPr>
              <a:t>upleveled</a:t>
            </a:r>
            <a:r>
              <a:rPr lang="en-US" sz="1200" b="0" i="0" u="none" strike="noStrike" cap="none" baseline="0" dirty="0">
                <a:solidFill>
                  <a:schemeClr val="dk2"/>
                </a:solidFill>
                <a:latin typeface="Arial"/>
                <a:ea typeface="Arial"/>
                <a:cs typeface="Arial"/>
                <a:sym typeface="Arial"/>
              </a:rPr>
              <a:t> terms in target architecture do NOT indicate that projects are being removed in Target, but that changes will need to be made in those projects for the target, so we are just listing the functionality, not the projects in the target.</a:t>
            </a:r>
            <a:endParaRPr sz="1200" b="0" i="0" u="none" strike="noStrike" cap="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3972084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Shape 626"/>
          <p:cNvSpPr>
            <a:spLocks noGrp="1" noRot="1" noChangeAspect="1"/>
          </p:cNvSpPr>
          <p:nvPr>
            <p:ph type="sldImg" idx="2"/>
          </p:nvPr>
        </p:nvSpPr>
        <p:spPr>
          <a:xfrm>
            <a:off x="615950" y="692150"/>
            <a:ext cx="5813425" cy="32702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7" name="Shape 627"/>
          <p:cNvSpPr txBox="1">
            <a:spLocks noGrp="1"/>
          </p:cNvSpPr>
          <p:nvPr>
            <p:ph type="body" idx="1"/>
          </p:nvPr>
        </p:nvSpPr>
        <p:spPr>
          <a:xfrm>
            <a:off x="609600" y="4421188"/>
            <a:ext cx="5814646" cy="4189412"/>
          </a:xfrm>
          <a:prstGeom prst="rect">
            <a:avLst/>
          </a:prstGeom>
          <a:noFill/>
          <a:ln>
            <a:noFill/>
          </a:ln>
        </p:spPr>
        <p:txBody>
          <a:bodyPr wrap="square" lIns="91425" tIns="45700" rIns="91425" bIns="45700" anchor="t" anchorCtr="0">
            <a:noAutofit/>
          </a:bodyPr>
          <a:lstStyle/>
          <a:p>
            <a:pPr marL="0" marR="0" lvl="0" indent="-76200" algn="l" defTabSz="457200" rtl="0" eaLnBrk="1" fontAlgn="auto" latinLnBrk="0" hangingPunct="1">
              <a:lnSpc>
                <a:spcPct val="90000"/>
              </a:lnSpc>
              <a:spcBef>
                <a:spcPts val="900"/>
              </a:spcBef>
              <a:spcAft>
                <a:spcPts val="0"/>
              </a:spcAft>
              <a:buClr>
                <a:schemeClr val="dk2"/>
              </a:buClr>
              <a:buSzPts val="1200"/>
              <a:buFont typeface="Arial"/>
              <a:buNone/>
              <a:tabLst/>
              <a:defRPr/>
            </a:pPr>
            <a:r>
              <a:rPr lang="en-US" sz="1200" b="0" i="0" u="none" strike="noStrike" cap="none" dirty="0">
                <a:solidFill>
                  <a:schemeClr val="dk2"/>
                </a:solidFill>
                <a:latin typeface="Arial"/>
                <a:ea typeface="Arial"/>
                <a:cs typeface="Arial"/>
                <a:sym typeface="Arial"/>
              </a:rPr>
              <a:t>Detailed</a:t>
            </a:r>
            <a:r>
              <a:rPr lang="en-US" sz="1200" b="0" i="0" u="none" strike="noStrike" cap="none" baseline="0" dirty="0">
                <a:solidFill>
                  <a:schemeClr val="dk2"/>
                </a:solidFill>
                <a:latin typeface="Arial"/>
                <a:ea typeface="Arial"/>
                <a:cs typeface="Arial"/>
                <a:sym typeface="Arial"/>
              </a:rPr>
              <a:t> project names in “Initial” slide and </a:t>
            </a:r>
            <a:r>
              <a:rPr lang="en-US" sz="1200" b="0" i="0" u="none" strike="noStrike" cap="none" baseline="0" dirty="0" err="1">
                <a:solidFill>
                  <a:schemeClr val="dk2"/>
                </a:solidFill>
                <a:latin typeface="Arial"/>
                <a:ea typeface="Arial"/>
                <a:cs typeface="Arial"/>
                <a:sym typeface="Arial"/>
              </a:rPr>
              <a:t>upleveled</a:t>
            </a:r>
            <a:r>
              <a:rPr lang="en-US" sz="1200" b="0" i="0" u="none" strike="noStrike" cap="none" baseline="0" dirty="0">
                <a:solidFill>
                  <a:schemeClr val="dk2"/>
                </a:solidFill>
                <a:latin typeface="Arial"/>
                <a:ea typeface="Arial"/>
                <a:cs typeface="Arial"/>
                <a:sym typeface="Arial"/>
              </a:rPr>
              <a:t> terms in target architecture do NOT indicate that projects are being removed in Target, but that changes will need to be made in those projects for the target, so we are just listing the functionality, not the projects in the target.</a:t>
            </a:r>
            <a:endParaRPr lang="en-US" sz="1200" b="0" i="0" u="none" strike="noStrike" cap="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11766824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p:cNvSpPr>
            <a:spLocks noGrp="1"/>
          </p:cNvSpPr>
          <p:nvPr>
            <p:ph type="sldNum" sz="quarter" idx="4"/>
          </p:nvPr>
        </p:nvSpPr>
        <p:spPr>
          <a:xfrm>
            <a:off x="319596" y="4824510"/>
            <a:ext cx="8579825" cy="273844"/>
          </a:xfrm>
          <a:prstGeom prst="rect">
            <a:avLst/>
          </a:prstGeom>
        </p:spPr>
        <p:txBody>
          <a:bodyPr vert="horz" lIns="0" tIns="0" rIns="0" bIns="0" rtlCol="0" anchor="ctr"/>
          <a:lstStyle>
            <a:lvl1pPr algn="r">
              <a:defRPr sz="800">
                <a:solidFill>
                  <a:schemeClr val="bg1"/>
                </a:solidFill>
                <a:latin typeface="+mn-lt"/>
                <a:cs typeface="Intel Clear"/>
              </a:defRPr>
            </a:lvl1pPr>
          </a:lstStyle>
          <a:p>
            <a:r>
              <a:rPr lang="en-US"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Intel Clear"/>
                <a:cs typeface="Intel Clear"/>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7" name="Slide Number Placeholder 5"/>
          <p:cNvSpPr txBox="1">
            <a:spLocks/>
          </p:cNvSpPr>
          <p:nvPr userDrawn="1"/>
        </p:nvSpPr>
        <p:spPr>
          <a:xfrm>
            <a:off x="319596" y="4824510"/>
            <a:ext cx="8579825"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Slide Number Placeholder 5"/>
          <p:cNvSpPr txBox="1">
            <a:spLocks/>
          </p:cNvSpPr>
          <p:nvPr userDrawn="1"/>
        </p:nvSpPr>
        <p:spPr>
          <a:xfrm>
            <a:off x="403864" y="4819132"/>
            <a:ext cx="8579825"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4" name="Slide Number Placeholder 5"/>
          <p:cNvSpPr>
            <a:spLocks noGrp="1"/>
          </p:cNvSpPr>
          <p:nvPr>
            <p:ph type="sldNum" sz="quarter" idx="4"/>
          </p:nvPr>
        </p:nvSpPr>
        <p:spPr>
          <a:xfrm>
            <a:off x="319596" y="4824510"/>
            <a:ext cx="8579825" cy="273844"/>
          </a:xfrm>
          <a:prstGeom prst="rect">
            <a:avLst/>
          </a:prstGeom>
        </p:spPr>
        <p:txBody>
          <a:bodyPr vert="horz" lIns="0" tIns="0" rIns="0" bIns="0" rtlCol="0" anchor="ctr"/>
          <a:lstStyle>
            <a:lvl1pPr algn="r">
              <a:defRPr sz="800">
                <a:solidFill>
                  <a:schemeClr val="bg1"/>
                </a:solidFill>
                <a:latin typeface="+mn-lt"/>
                <a:cs typeface="Intel Clear"/>
              </a:defRPr>
            </a:lvl1pPr>
          </a:lstStyle>
          <a:p>
            <a:r>
              <a:rPr lang="en-US"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Intel Clear"/>
                <a:ea typeface="Intel Clear"/>
                <a:cs typeface="Intel Cle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smtClean="0"/>
              <a:t>40pt Intel Clear Heading</a:t>
            </a:r>
            <a:endParaRPr lang="en-US" dirty="0"/>
          </a:p>
        </p:txBody>
      </p:sp>
      <p:sp>
        <p:nvSpPr>
          <p:cNvPr id="5" name="Slide Number Placeholder 5"/>
          <p:cNvSpPr txBox="1">
            <a:spLocks/>
          </p:cNvSpPr>
          <p:nvPr userDrawn="1"/>
        </p:nvSpPr>
        <p:spPr>
          <a:xfrm>
            <a:off x="339319" y="4822717"/>
            <a:ext cx="8579825"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54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54pt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Intel Clear" panose="020B0604020203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4"/>
          </p:nvPr>
        </p:nvSpPr>
        <p:spPr>
          <a:xfrm>
            <a:off x="319596" y="4824510"/>
            <a:ext cx="8579825" cy="273844"/>
          </a:xfrm>
          <a:prstGeom prst="rect">
            <a:avLst/>
          </a:prstGeom>
        </p:spPr>
        <p:txBody>
          <a:bodyPr vert="horz" lIns="0" tIns="0" rIns="0" bIns="0" rtlCol="0" anchor="ctr"/>
          <a:lstStyle>
            <a:lvl1pPr algn="r">
              <a:defRPr sz="800">
                <a:solidFill>
                  <a:schemeClr val="bg1"/>
                </a:solidFill>
                <a:latin typeface="+mn-lt"/>
                <a:cs typeface="Intel Clear"/>
              </a:defRPr>
            </a:lvl1pPr>
          </a:lstStyle>
          <a:p>
            <a:r>
              <a:rPr lang="en-US"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4" name="Slide Number Placeholder 5"/>
          <p:cNvSpPr txBox="1">
            <a:spLocks/>
          </p:cNvSpPr>
          <p:nvPr userDrawn="1"/>
        </p:nvSpPr>
        <p:spPr>
          <a:xfrm>
            <a:off x="400278" y="4819131"/>
            <a:ext cx="8579825"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
        <p:nvSpPr>
          <p:cNvPr id="3" name="Slide Number Placeholder 5"/>
          <p:cNvSpPr txBox="1">
            <a:spLocks/>
          </p:cNvSpPr>
          <p:nvPr userDrawn="1"/>
        </p:nvSpPr>
        <p:spPr>
          <a:xfrm>
            <a:off x="106236" y="4824510"/>
            <a:ext cx="8579825"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smtClean="0"/>
              <a:t>Intel Confidential – Do Not Forward</a:t>
            </a:r>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8779" y="1874822"/>
            <a:ext cx="3646443" cy="151449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5" name="Picture 4" descr="int_experience_hrz_wht_rgb_1500.pn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460693" y="389228"/>
            <a:ext cx="2121766" cy="887284"/>
          </a:xfrm>
          <a:prstGeom prst="rect">
            <a:avLst/>
          </a:prstGeom>
        </p:spPr>
      </p:pic>
      <p:sp>
        <p:nvSpPr>
          <p:cNvPr id="6" name="Slide Number Placeholder 5"/>
          <p:cNvSpPr>
            <a:spLocks noGrp="1"/>
          </p:cNvSpPr>
          <p:nvPr>
            <p:ph type="sldNum" sz="quarter" idx="4"/>
          </p:nvPr>
        </p:nvSpPr>
        <p:spPr>
          <a:xfrm>
            <a:off x="319596" y="4824510"/>
            <a:ext cx="8579825" cy="273844"/>
          </a:xfrm>
          <a:prstGeom prst="rect">
            <a:avLst/>
          </a:prstGeom>
        </p:spPr>
        <p:txBody>
          <a:bodyPr vert="horz" lIns="0" tIns="0" rIns="0" bIns="0" rtlCol="0" anchor="ctr"/>
          <a:lstStyle>
            <a:lvl1pPr algn="r">
              <a:defRPr sz="800">
                <a:solidFill>
                  <a:schemeClr val="bg1"/>
                </a:solidFill>
                <a:latin typeface="+mn-lt"/>
                <a:cs typeface="Intel Clear"/>
              </a:defRPr>
            </a:lvl1pPr>
          </a:lstStyle>
          <a:p>
            <a:r>
              <a:rPr lang="en-US"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6500"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smtClean="0"/>
              <a:t>65pt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sp>
        <p:nvSpPr>
          <p:cNvPr id="6" name="Slide Number Placeholder 5"/>
          <p:cNvSpPr>
            <a:spLocks noGrp="1"/>
          </p:cNvSpPr>
          <p:nvPr>
            <p:ph type="sldNum" sz="quarter" idx="4"/>
          </p:nvPr>
        </p:nvSpPr>
        <p:spPr>
          <a:xfrm>
            <a:off x="319596" y="4824510"/>
            <a:ext cx="8579825" cy="273844"/>
          </a:xfrm>
          <a:prstGeom prst="rect">
            <a:avLst/>
          </a:prstGeom>
        </p:spPr>
        <p:txBody>
          <a:bodyPr vert="horz" lIns="0" tIns="0" rIns="0" bIns="0" rtlCol="0" anchor="ctr"/>
          <a:lstStyle>
            <a:lvl1pPr algn="r">
              <a:defRPr sz="800">
                <a:solidFill>
                  <a:schemeClr val="bg1"/>
                </a:solidFill>
                <a:latin typeface="+mn-lt"/>
                <a:cs typeface="Intel Clear"/>
              </a:defRPr>
            </a:lvl1pPr>
          </a:lstStyle>
          <a:p>
            <a:r>
              <a:rPr lang="en-US"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defRPr sz="1800">
                <a:solidFill>
                  <a:schemeClr val="tx2"/>
                </a:solidFill>
              </a:defRPr>
            </a:lvl3pPr>
            <a:lvl4pPr>
              <a:defRPr sz="1600">
                <a:solidFill>
                  <a:schemeClr val="tx2"/>
                </a:solidFill>
              </a:defRPr>
            </a:lvl4pPr>
            <a:lvl5pPr>
              <a:defRPr>
                <a:solidFill>
                  <a:schemeClr val="tx2"/>
                </a:solidFill>
              </a:defRPr>
            </a:lvl5pPr>
          </a:lstStyle>
          <a:p>
            <a:pPr lvl="0"/>
            <a:r>
              <a:rPr lang="en-US" dirty="0" smtClean="0"/>
              <a:t>18pt Intel Clear body text</a:t>
            </a:r>
          </a:p>
          <a:p>
            <a:pPr lvl="1"/>
            <a:r>
              <a:rPr lang="en-US" dirty="0" smtClean="0"/>
              <a:t>18pt Intel Clear bullet one</a:t>
            </a:r>
          </a:p>
          <a:p>
            <a:pPr lvl="2"/>
            <a:r>
              <a:rPr lang="en-US" dirty="0" smtClean="0"/>
              <a:t>18pt Intel Clear sub-bullet</a:t>
            </a:r>
          </a:p>
          <a:p>
            <a:pPr lvl="3"/>
            <a:r>
              <a:rPr lang="en-US" dirty="0" smtClean="0"/>
              <a:t>16pt Intel Clear fourth level</a:t>
            </a:r>
          </a:p>
          <a:p>
            <a:pPr lvl="4"/>
            <a:r>
              <a:rPr lang="en-US" dirty="0" err="1" smtClean="0"/>
              <a:t>14pt</a:t>
            </a:r>
            <a:r>
              <a:rPr lang="en-US" dirty="0" smtClean="0"/>
              <a:t> Intel Clear fifth level</a:t>
            </a:r>
            <a:endParaRPr lang="en-US" dirty="0"/>
          </a:p>
        </p:txBody>
      </p:sp>
      <p:sp>
        <p:nvSpPr>
          <p:cNvPr id="5" name="Slide Number Placeholder 5"/>
          <p:cNvSpPr txBox="1">
            <a:spLocks/>
          </p:cNvSpPr>
          <p:nvPr userDrawn="1"/>
        </p:nvSpPr>
        <p:spPr>
          <a:xfrm>
            <a:off x="382349" y="4829889"/>
            <a:ext cx="8579825"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endParaRPr lang="en-US" sz="1100" dirty="0">
              <a:latin typeface="Arial"/>
            </a:endParaRPr>
          </a:p>
        </p:txBody>
      </p:sp>
      <p:sp>
        <p:nvSpPr>
          <p:cNvPr id="11" name="Slide Number Placeholder 5"/>
          <p:cNvSpPr txBox="1">
            <a:spLocks/>
          </p:cNvSpPr>
          <p:nvPr userDrawn="1"/>
        </p:nvSpPr>
        <p:spPr>
          <a:xfrm>
            <a:off x="353662" y="4826303"/>
            <a:ext cx="8579825"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5" name="Slide Number Placeholder 5"/>
          <p:cNvSpPr txBox="1">
            <a:spLocks/>
          </p:cNvSpPr>
          <p:nvPr userDrawn="1"/>
        </p:nvSpPr>
        <p:spPr>
          <a:xfrm>
            <a:off x="455613" y="4833475"/>
            <a:ext cx="8579825"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5" name="Slide Number Placeholder 5"/>
          <p:cNvSpPr txBox="1">
            <a:spLocks/>
          </p:cNvSpPr>
          <p:nvPr userDrawn="1"/>
        </p:nvSpPr>
        <p:spPr>
          <a:xfrm>
            <a:off x="319596" y="4824510"/>
            <a:ext cx="8579825"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Intel Clear"/>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smtClean="0"/>
              <a:t>28pt Intel Clear Headline</a:t>
            </a:r>
            <a:endParaRPr lang="en-US" dirty="0"/>
          </a:p>
        </p:txBody>
      </p:sp>
      <p:sp>
        <p:nvSpPr>
          <p:cNvPr id="8" name="Slide Number Placeholder 5"/>
          <p:cNvSpPr txBox="1">
            <a:spLocks/>
          </p:cNvSpPr>
          <p:nvPr userDrawn="1"/>
        </p:nvSpPr>
        <p:spPr>
          <a:xfrm>
            <a:off x="319596" y="4824510"/>
            <a:ext cx="8579825" cy="273844"/>
          </a:xfrm>
          <a:prstGeom prst="rect">
            <a:avLst/>
          </a:prstGeom>
        </p:spPr>
        <p:txBody>
          <a:bodyPr vert="horz" lIns="0" tIns="0" rIns="0" bIns="0" rtlCol="0" anchor="ctr"/>
          <a:lstStyle>
            <a:defPPr>
              <a:defRPr lang="en-US"/>
            </a:defPPr>
            <a:lvl1pPr marL="0" algn="r" defTabSz="457200" rtl="0" eaLnBrk="1" latinLnBrk="0" hangingPunct="1">
              <a:defRPr sz="800" kern="1200">
                <a:solidFill>
                  <a:schemeClr val="bg1"/>
                </a:solidFill>
                <a:latin typeface="+mn-lt"/>
                <a:ea typeface="+mn-ea"/>
                <a:cs typeface="Intel Clear"/>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6" name="Slide Number Placeholder 5"/>
          <p:cNvSpPr>
            <a:spLocks noGrp="1"/>
          </p:cNvSpPr>
          <p:nvPr>
            <p:ph type="sldNum" sz="quarter" idx="4"/>
          </p:nvPr>
        </p:nvSpPr>
        <p:spPr>
          <a:xfrm>
            <a:off x="319596" y="4824510"/>
            <a:ext cx="8579825" cy="273844"/>
          </a:xfrm>
          <a:prstGeom prst="rect">
            <a:avLst/>
          </a:prstGeom>
        </p:spPr>
        <p:txBody>
          <a:bodyPr vert="horz" lIns="0" tIns="0" rIns="0" bIns="0" rtlCol="0" anchor="ctr"/>
          <a:lstStyle>
            <a:lvl1pPr algn="r">
              <a:defRPr sz="800">
                <a:solidFill>
                  <a:schemeClr val="bg1"/>
                </a:solidFill>
                <a:latin typeface="+mn-lt"/>
                <a:cs typeface="Intel Clear"/>
              </a:defRPr>
            </a:lvl1pPr>
          </a:lstStyle>
          <a:p>
            <a:r>
              <a:rPr lang="en-US" smtClean="0"/>
              <a:t>Intel Confidential – Do Not Forward                                                                                                                                     </a:t>
            </a:r>
            <a:fld id="{EE2556C5-CE8C-6547-B838-EA80C61A4AF7}" type="slidenum">
              <a:rPr lang="en-US" smtClean="0"/>
              <a:pPr/>
              <a:t>‹#›</a:t>
            </a:fld>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457200" rtl="0" eaLnBrk="1" latinLnBrk="0" hangingPunct="1">
        <a:lnSpc>
          <a:spcPct val="100000"/>
        </a:lnSpc>
        <a:spcBef>
          <a:spcPct val="0"/>
        </a:spcBef>
        <a:buNone/>
        <a:defRPr sz="2800" b="0" i="0" kern="1200" spc="0" baseline="0">
          <a:solidFill>
            <a:schemeClr val="tx2"/>
          </a:solidFill>
          <a:latin typeface="Intel Clear"/>
          <a:ea typeface="Intel Clear"/>
          <a:cs typeface="Intel Clear"/>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6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4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7.jpeg"/><Relationship Id="rId7" Type="http://schemas.openxmlformats.org/officeDocument/2006/relationships/image" Target="../media/image71.jpeg"/><Relationship Id="rId2" Type="http://schemas.openxmlformats.org/officeDocument/2006/relationships/image" Target="../media/image66.png"/><Relationship Id="rId1" Type="http://schemas.openxmlformats.org/officeDocument/2006/relationships/slideLayout" Target="../slideLayouts/slideLayout4.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12.tiff"/><Relationship Id="rId3" Type="http://schemas.openxmlformats.org/officeDocument/2006/relationships/image" Target="../media/image7.tiff"/><Relationship Id="rId7" Type="http://schemas.openxmlformats.org/officeDocument/2006/relationships/image" Target="../media/image11.tiff"/><Relationship Id="rId2" Type="http://schemas.openxmlformats.org/officeDocument/2006/relationships/image" Target="../media/image6.tiff"/><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3.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3.jpeg"/><Relationship Id="rId3" Type="http://schemas.openxmlformats.org/officeDocument/2006/relationships/image" Target="../media/image13.jpeg"/><Relationship Id="rId7" Type="http://schemas.openxmlformats.org/officeDocument/2006/relationships/image" Target="../media/image17.jpeg"/><Relationship Id="rId12" Type="http://schemas.openxmlformats.org/officeDocument/2006/relationships/image" Target="../media/image22.jpeg"/><Relationship Id="rId17" Type="http://schemas.openxmlformats.org/officeDocument/2006/relationships/image" Target="../media/image27.jpeg"/><Relationship Id="rId2" Type="http://schemas.openxmlformats.org/officeDocument/2006/relationships/notesSlide" Target="../notesSlides/notesSlide2.xml"/><Relationship Id="rId16" Type="http://schemas.openxmlformats.org/officeDocument/2006/relationships/image" Target="../media/image26.jpeg"/><Relationship Id="rId1" Type="http://schemas.openxmlformats.org/officeDocument/2006/relationships/slideLayout" Target="../slideLayouts/slideLayout4.xml"/><Relationship Id="rId6" Type="http://schemas.openxmlformats.org/officeDocument/2006/relationships/image" Target="../media/image16.png"/><Relationship Id="rId11" Type="http://schemas.openxmlformats.org/officeDocument/2006/relationships/image" Target="../media/image21.jpeg"/><Relationship Id="rId5" Type="http://schemas.openxmlformats.org/officeDocument/2006/relationships/image" Target="../media/image15.jpeg"/><Relationship Id="rId15" Type="http://schemas.openxmlformats.org/officeDocument/2006/relationships/image" Target="../media/image25.jpeg"/><Relationship Id="rId10" Type="http://schemas.openxmlformats.org/officeDocument/2006/relationships/image" Target="../media/image20.jpeg"/><Relationship Id="rId4" Type="http://schemas.openxmlformats.org/officeDocument/2006/relationships/image" Target="../media/image14.png"/><Relationship Id="rId9" Type="http://schemas.openxmlformats.org/officeDocument/2006/relationships/image" Target="../media/image19.jpeg"/><Relationship Id="rId14" Type="http://schemas.openxmlformats.org/officeDocument/2006/relationships/image" Target="../media/image24.jpeg"/></Relationships>
</file>

<file path=ppt/slides/_rels/slide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 Id="rId5" Type="http://schemas.openxmlformats.org/officeDocument/2006/relationships/image" Target="../media/image31.jpeg"/><Relationship Id="rId4" Type="http://schemas.openxmlformats.org/officeDocument/2006/relationships/image" Target="../media/image30.jpeg"/></Relationships>
</file>

<file path=ppt/slides/_rels/slide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wmf"/><Relationship Id="rId3" Type="http://schemas.openxmlformats.org/officeDocument/2006/relationships/image" Target="../media/image32.jpe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jpeg"/><Relationship Id="rId2" Type="http://schemas.openxmlformats.org/officeDocument/2006/relationships/notesSlide" Target="../notesSlides/notesSlide3.xml"/><Relationship Id="rId16" Type="http://schemas.openxmlformats.org/officeDocument/2006/relationships/image" Target="../media/image45.jpeg"/><Relationship Id="rId1" Type="http://schemas.openxmlformats.org/officeDocument/2006/relationships/slideLayout" Target="../slideLayouts/slideLayout4.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jpe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jpeg"/><Relationship Id="rId14" Type="http://schemas.openxmlformats.org/officeDocument/2006/relationships/image" Target="../media/image43.png"/></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7.png"/><Relationship Id="rId1" Type="http://schemas.openxmlformats.org/officeDocument/2006/relationships/slideLayout" Target="../slideLayouts/slideLayout4.xml"/><Relationship Id="rId5" Type="http://schemas.openxmlformats.org/officeDocument/2006/relationships/image" Target="../media/image49.jpeg"/><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jpeg"/><Relationship Id="rId7" Type="http://schemas.openxmlformats.org/officeDocument/2006/relationships/image" Target="../media/image5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jpe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emf"/></Relationships>
</file>

<file path=ppt/slides/_rels/slide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2" name="Rectangle 4"/>
          <p:cNvSpPr>
            <a:spLocks noGrp="1" noChangeArrowheads="1"/>
          </p:cNvSpPr>
          <p:nvPr>
            <p:ph type="ctrTitle"/>
          </p:nvPr>
        </p:nvSpPr>
        <p:spPr>
          <a:xfrm>
            <a:off x="455613" y="2313167"/>
            <a:ext cx="8212886" cy="1102519"/>
          </a:xfrm>
        </p:spPr>
        <p:txBody>
          <a:bodyPr/>
          <a:lstStyle/>
          <a:p>
            <a:r>
              <a:rPr lang="en-US" dirty="0" smtClean="0"/>
              <a:t>Edge computing project overview</a:t>
            </a:r>
          </a:p>
        </p:txBody>
      </p:sp>
      <p:sp>
        <p:nvSpPr>
          <p:cNvPr id="2" name="Subtitle 1"/>
          <p:cNvSpPr>
            <a:spLocks noGrp="1"/>
          </p:cNvSpPr>
          <p:nvPr>
            <p:ph type="subTitle" idx="1"/>
          </p:nvPr>
        </p:nvSpPr>
        <p:spPr>
          <a:xfrm>
            <a:off x="455612" y="3493008"/>
            <a:ext cx="7320763" cy="925360"/>
          </a:xfrm>
        </p:spPr>
        <p:txBody>
          <a:bodyPr/>
          <a:lstStyle/>
          <a:p>
            <a:r>
              <a:rPr lang="en-US" sz="2000" dirty="0" smtClean="0"/>
              <a:t>Shane Wang (</a:t>
            </a:r>
            <a:r>
              <a:rPr lang="zh-CN" altLang="en-US" sz="2000" dirty="0" smtClean="0"/>
              <a:t>王庆</a:t>
            </a:r>
            <a:r>
              <a:rPr lang="en-US" altLang="zh-CN" sz="2000" dirty="0" smtClean="0"/>
              <a:t>)</a:t>
            </a:r>
            <a:r>
              <a:rPr lang="en-US" sz="2000" dirty="0" smtClean="0"/>
              <a:t>, SSG/OTC/DSS/NST</a:t>
            </a:r>
            <a:endParaRPr lang="en-US" sz="2000" dirty="0" smtClean="0"/>
          </a:p>
          <a:p>
            <a:pPr>
              <a:lnSpc>
                <a:spcPts val="600"/>
              </a:lnSpc>
            </a:pPr>
            <a:endParaRPr lang="en-US" sz="1100" dirty="0" smtClean="0"/>
          </a:p>
          <a:p>
            <a:pPr>
              <a:lnSpc>
                <a:spcPts val="600"/>
              </a:lnSpc>
            </a:pPr>
            <a:endParaRPr lang="en-US" sz="1100" dirty="0"/>
          </a:p>
          <a:p>
            <a:pPr>
              <a:lnSpc>
                <a:spcPts val="600"/>
              </a:lnSpc>
            </a:pPr>
            <a:endParaRPr lang="en-US" sz="1100" dirty="0" smtClean="0"/>
          </a:p>
          <a:p>
            <a:pPr>
              <a:lnSpc>
                <a:spcPts val="600"/>
              </a:lnSpc>
            </a:pPr>
            <a:r>
              <a:rPr lang="en-US" sz="1100" dirty="0" smtClean="0"/>
              <a:t>DSS</a:t>
            </a:r>
            <a:r>
              <a:rPr lang="en-US" sz="1100" dirty="0" smtClean="0"/>
              <a:t>: Datacenter System Software</a:t>
            </a:r>
          </a:p>
          <a:p>
            <a:pPr>
              <a:lnSpc>
                <a:spcPts val="600"/>
              </a:lnSpc>
            </a:pPr>
            <a:r>
              <a:rPr lang="en-US" sz="1100" dirty="0" smtClean="0"/>
              <a:t>NST: Networking and Storage Team</a:t>
            </a:r>
          </a:p>
        </p:txBody>
      </p:sp>
    </p:spTree>
    <p:extLst>
      <p:ext uri="{BB962C8B-B14F-4D97-AF65-F5344CB8AC3E}">
        <p14:creationId xmlns:p14="http://schemas.microsoft.com/office/powerpoint/2010/main" val="1277134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Multi-access edge computing - Ra </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pic>
        <p:nvPicPr>
          <p:cNvPr id="8" name="Picture 7"/>
          <p:cNvPicPr>
            <a:picLocks noChangeAspect="1"/>
          </p:cNvPicPr>
          <p:nvPr/>
        </p:nvPicPr>
        <p:blipFill>
          <a:blip r:embed="rId2"/>
          <a:stretch>
            <a:fillRect/>
          </a:stretch>
        </p:blipFill>
        <p:spPr>
          <a:xfrm>
            <a:off x="3618564" y="949036"/>
            <a:ext cx="5899508" cy="3768239"/>
          </a:xfrm>
          <a:prstGeom prst="rect">
            <a:avLst/>
          </a:prstGeom>
        </p:spPr>
      </p:pic>
      <p:sp>
        <p:nvSpPr>
          <p:cNvPr id="6" name="Content Placeholder 5"/>
          <p:cNvSpPr>
            <a:spLocks noGrp="1"/>
          </p:cNvSpPr>
          <p:nvPr>
            <p:ph sz="quarter" idx="13"/>
          </p:nvPr>
        </p:nvSpPr>
        <p:spPr>
          <a:xfrm>
            <a:off x="455613" y="1203325"/>
            <a:ext cx="3444442" cy="3425825"/>
          </a:xfrm>
        </p:spPr>
        <p:txBody>
          <a:bodyPr/>
          <a:lstStyle/>
          <a:p>
            <a:pPr lvl="1" fontAlgn="base"/>
            <a:r>
              <a:rPr lang="en-US" altLang="zh-CN" sz="1400" dirty="0" smtClean="0"/>
              <a:t>Multi-access</a:t>
            </a:r>
          </a:p>
          <a:p>
            <a:pPr lvl="2" fontAlgn="base"/>
            <a:r>
              <a:rPr lang="en-US" altLang="zh-CN" sz="1400" dirty="0" smtClean="0"/>
              <a:t>Multiple access modes: LTE, </a:t>
            </a:r>
            <a:r>
              <a:rPr lang="en-US" altLang="zh-CN" sz="1400" dirty="0" err="1" smtClean="0"/>
              <a:t>WiFi</a:t>
            </a:r>
            <a:r>
              <a:rPr lang="en-US" altLang="zh-CN" sz="1400" dirty="0" smtClean="0"/>
              <a:t>, Wired, </a:t>
            </a:r>
            <a:r>
              <a:rPr lang="en-US" altLang="zh-CN" sz="1400" dirty="0" err="1" smtClean="0"/>
              <a:t>Zigbee</a:t>
            </a:r>
            <a:r>
              <a:rPr lang="en-US" altLang="zh-CN" sz="1400" dirty="0" smtClean="0"/>
              <a:t>, </a:t>
            </a:r>
            <a:r>
              <a:rPr lang="en-US" altLang="zh-CN" sz="1400" dirty="0" err="1" smtClean="0"/>
              <a:t>LoRa</a:t>
            </a:r>
            <a:r>
              <a:rPr lang="en-US" altLang="zh-CN" sz="1400" dirty="0" smtClean="0"/>
              <a:t>, NB-</a:t>
            </a:r>
            <a:r>
              <a:rPr lang="en-US" altLang="zh-CN" sz="1400" dirty="0" err="1" smtClean="0"/>
              <a:t>IoT</a:t>
            </a:r>
            <a:endParaRPr lang="en-US" altLang="zh-CN" sz="1400" dirty="0" smtClean="0"/>
          </a:p>
          <a:p>
            <a:pPr lvl="2" fontAlgn="base"/>
            <a:r>
              <a:rPr lang="en-US" altLang="zh-CN" sz="1400" dirty="0" smtClean="0"/>
              <a:t>Uniform user experience everywhere</a:t>
            </a:r>
          </a:p>
          <a:p>
            <a:pPr lvl="1" fontAlgn="base"/>
            <a:r>
              <a:rPr lang="en-US" sz="1400" dirty="0" smtClean="0"/>
              <a:t>Edge</a:t>
            </a:r>
          </a:p>
          <a:p>
            <a:pPr lvl="2" fontAlgn="base"/>
            <a:r>
              <a:rPr lang="en-US" sz="1400" dirty="0" smtClean="0"/>
              <a:t>Network and application are at edge, close to users</a:t>
            </a:r>
          </a:p>
          <a:p>
            <a:pPr lvl="1" fontAlgn="base"/>
            <a:r>
              <a:rPr lang="en-US" sz="1400" dirty="0" smtClean="0"/>
              <a:t>Computing</a:t>
            </a:r>
          </a:p>
          <a:p>
            <a:pPr lvl="2" fontAlgn="base"/>
            <a:r>
              <a:rPr lang="en-US" sz="1400" dirty="0" smtClean="0"/>
              <a:t>Adopt Cloud and Fog computing to reduce the cost</a:t>
            </a:r>
          </a:p>
        </p:txBody>
      </p:sp>
    </p:spTree>
    <p:extLst>
      <p:ext uri="{BB962C8B-B14F-4D97-AF65-F5344CB8AC3E}">
        <p14:creationId xmlns:p14="http://schemas.microsoft.com/office/powerpoint/2010/main" val="102739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Edge computing challenges and concerns</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6" name="Content Placeholder 5"/>
          <p:cNvSpPr>
            <a:spLocks noGrp="1"/>
          </p:cNvSpPr>
          <p:nvPr>
            <p:ph sz="quarter" idx="13"/>
          </p:nvPr>
        </p:nvSpPr>
        <p:spPr/>
        <p:txBody>
          <a:bodyPr/>
          <a:lstStyle/>
          <a:p>
            <a:pPr lvl="1" fontAlgn="base"/>
            <a:r>
              <a:rPr lang="en-US" sz="1600" dirty="0"/>
              <a:t>Use case specific workload characterization to identify any gaps to fill in future silicon (NPG formed a group to work on this, but for RAN, EPC use cases)  </a:t>
            </a:r>
          </a:p>
          <a:p>
            <a:pPr lvl="1" fontAlgn="base"/>
            <a:r>
              <a:rPr lang="en-US" sz="1600" dirty="0" smtClean="0"/>
              <a:t>Orchestration </a:t>
            </a:r>
            <a:r>
              <a:rPr lang="en-US" sz="1600" dirty="0"/>
              <a:t>&amp; Management</a:t>
            </a:r>
          </a:p>
          <a:p>
            <a:pPr lvl="1" fontAlgn="base"/>
            <a:r>
              <a:rPr lang="en-US" sz="1600" dirty="0"/>
              <a:t>Central operations</a:t>
            </a:r>
          </a:p>
          <a:p>
            <a:pPr lvl="1" fontAlgn="base"/>
            <a:r>
              <a:rPr lang="en-US" sz="1600" dirty="0"/>
              <a:t>Local closed loop control</a:t>
            </a:r>
          </a:p>
          <a:p>
            <a:pPr lvl="1" fontAlgn="base"/>
            <a:r>
              <a:rPr lang="en-US" sz="1600" dirty="0"/>
              <a:t>Secure infrastructure (to store secrets and secure workloads at the edge)</a:t>
            </a:r>
          </a:p>
          <a:p>
            <a:pPr lvl="1" fontAlgn="base"/>
            <a:r>
              <a:rPr lang="en-US" sz="1600" dirty="0"/>
              <a:t>Network connectivity and Secure communication  </a:t>
            </a:r>
          </a:p>
          <a:p>
            <a:pPr lvl="1" fontAlgn="base"/>
            <a:r>
              <a:rPr lang="en-US" sz="1600" dirty="0"/>
              <a:t>Orchestration of Functions</a:t>
            </a:r>
          </a:p>
          <a:p>
            <a:pPr lvl="1" fontAlgn="base"/>
            <a:r>
              <a:rPr lang="en-US" sz="1600" dirty="0"/>
              <a:t>Securing </a:t>
            </a:r>
            <a:r>
              <a:rPr lang="en-US" sz="1600" dirty="0" err="1"/>
              <a:t>FaaS</a:t>
            </a:r>
            <a:r>
              <a:rPr lang="en-US" sz="1600" dirty="0"/>
              <a:t> workloads (New working group formed, first discussion is on Dec 14th)</a:t>
            </a:r>
          </a:p>
          <a:p>
            <a:pPr lvl="1" fontAlgn="base"/>
            <a:endParaRPr lang="en-US" sz="1600" dirty="0"/>
          </a:p>
        </p:txBody>
      </p:sp>
    </p:spTree>
    <p:extLst>
      <p:ext uri="{BB962C8B-B14F-4D97-AF65-F5344CB8AC3E}">
        <p14:creationId xmlns:p14="http://schemas.microsoft.com/office/powerpoint/2010/main" val="229920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err="1" smtClean="0">
                <a:latin typeface="Intel Clear Pro" panose="020B0804020202060201" pitchFamily="34" charset="0"/>
                <a:ea typeface="Intel Clear Pro" panose="020B0804020202060201" pitchFamily="34" charset="0"/>
                <a:cs typeface="Intel Clear Pro" panose="020B0804020202060201" pitchFamily="34" charset="0"/>
              </a:rPr>
              <a:t>akraino</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pic>
        <p:nvPicPr>
          <p:cNvPr id="3" name="Picture 2"/>
          <p:cNvPicPr>
            <a:picLocks noChangeAspect="1"/>
          </p:cNvPicPr>
          <p:nvPr/>
        </p:nvPicPr>
        <p:blipFill>
          <a:blip r:embed="rId2"/>
          <a:stretch>
            <a:fillRect/>
          </a:stretch>
        </p:blipFill>
        <p:spPr>
          <a:xfrm>
            <a:off x="3046199" y="55418"/>
            <a:ext cx="4212026" cy="4426527"/>
          </a:xfrm>
          <a:prstGeom prst="rect">
            <a:avLst/>
          </a:prstGeom>
        </p:spPr>
      </p:pic>
      <p:pic>
        <p:nvPicPr>
          <p:cNvPr id="4" name="Picture 3"/>
          <p:cNvPicPr>
            <a:picLocks noChangeAspect="1"/>
          </p:cNvPicPr>
          <p:nvPr/>
        </p:nvPicPr>
        <p:blipFill>
          <a:blip r:embed="rId3"/>
          <a:stretch>
            <a:fillRect/>
          </a:stretch>
        </p:blipFill>
        <p:spPr>
          <a:xfrm>
            <a:off x="3801081" y="225720"/>
            <a:ext cx="4320787" cy="4540827"/>
          </a:xfrm>
          <a:prstGeom prst="rect">
            <a:avLst/>
          </a:prstGeom>
        </p:spPr>
      </p:pic>
      <p:pic>
        <p:nvPicPr>
          <p:cNvPr id="7" name="Picture 6"/>
          <p:cNvPicPr>
            <a:picLocks noChangeAspect="1"/>
          </p:cNvPicPr>
          <p:nvPr/>
        </p:nvPicPr>
        <p:blipFill>
          <a:blip r:embed="rId4"/>
          <a:stretch>
            <a:fillRect/>
          </a:stretch>
        </p:blipFill>
        <p:spPr>
          <a:xfrm>
            <a:off x="4664724" y="382168"/>
            <a:ext cx="4320788" cy="4540827"/>
          </a:xfrm>
          <a:prstGeom prst="rect">
            <a:avLst/>
          </a:prstGeom>
        </p:spPr>
      </p:pic>
      <p:pic>
        <p:nvPicPr>
          <p:cNvPr id="3074" name="Picture 2" descr="See the source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108" y="2576229"/>
            <a:ext cx="2261658" cy="137231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2108" y="1478388"/>
            <a:ext cx="2261658" cy="1017745"/>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59179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smtClean="0"/>
              <a:t>Intel Confidential – Do Not Forward                                                                                                                                     </a:t>
            </a:r>
            <a:fld id="{EE2556C5-CE8C-6547-B838-EA80C61A4AF7}" type="slidenum">
              <a:rPr lang="en-US" smtClean="0"/>
              <a:pPr/>
              <a:t>13</a:t>
            </a:fld>
            <a:endParaRPr lang="en-US" dirty="0"/>
          </a:p>
        </p:txBody>
      </p:sp>
      <p:sp>
        <p:nvSpPr>
          <p:cNvPr id="2" name="Content Placeholder 1"/>
          <p:cNvSpPr>
            <a:spLocks noGrp="1"/>
          </p:cNvSpPr>
          <p:nvPr>
            <p:ph sz="half" idx="1"/>
          </p:nvPr>
        </p:nvSpPr>
        <p:spPr>
          <a:xfrm>
            <a:off x="455613" y="1119856"/>
            <a:ext cx="4006851" cy="3425825"/>
          </a:xfrm>
        </p:spPr>
        <p:txBody>
          <a:bodyPr/>
          <a:lstStyle/>
          <a:p>
            <a:r>
              <a:rPr lang="en-US" sz="1600" dirty="0" smtClean="0"/>
              <a:t>Today SDI has many complexities</a:t>
            </a:r>
          </a:p>
          <a:p>
            <a:pPr marL="285750" indent="-285750">
              <a:buFont typeface="Arial" panose="020B0604020202020204" pitchFamily="34" charset="0"/>
              <a:buChar char="•"/>
            </a:pPr>
            <a:r>
              <a:rPr lang="en-US" sz="1600" dirty="0" smtClean="0"/>
              <a:t>Proprietary HW/SW</a:t>
            </a:r>
          </a:p>
          <a:p>
            <a:pPr marL="285750" indent="-285750">
              <a:buFont typeface="Arial" panose="020B0604020202020204" pitchFamily="34" charset="0"/>
              <a:buChar char="•"/>
            </a:pPr>
            <a:r>
              <a:rPr lang="en-US" sz="1600" dirty="0" smtClean="0"/>
              <a:t>Diverse Networks</a:t>
            </a:r>
          </a:p>
          <a:p>
            <a:pPr marL="285750" indent="-285750">
              <a:buFont typeface="Arial" panose="020B0604020202020204" pitchFamily="34" charset="0"/>
              <a:buChar char="•"/>
            </a:pPr>
            <a:r>
              <a:rPr lang="en-US" sz="1600" dirty="0" smtClean="0"/>
              <a:t>Time consuming to deploy equipment and services</a:t>
            </a:r>
          </a:p>
          <a:p>
            <a:pPr marL="285750" indent="-285750">
              <a:buFont typeface="Arial" panose="020B0604020202020204" pitchFamily="34" charset="0"/>
              <a:buChar char="•"/>
            </a:pPr>
            <a:r>
              <a:rPr lang="en-US" sz="1600" dirty="0" smtClean="0"/>
              <a:t>Multiple open source distributions</a:t>
            </a:r>
          </a:p>
          <a:p>
            <a:pPr marL="285750" indent="-285750">
              <a:buFont typeface="Arial" panose="020B0604020202020204" pitchFamily="34" charset="0"/>
              <a:buChar char="•"/>
            </a:pPr>
            <a:r>
              <a:rPr lang="en-US" sz="1600" dirty="0"/>
              <a:t>N</a:t>
            </a:r>
            <a:r>
              <a:rPr lang="en-US" sz="1600" dirty="0" smtClean="0"/>
              <a:t>ot meeting carrier grade demands</a:t>
            </a:r>
          </a:p>
          <a:p>
            <a:pPr marL="285750" indent="-285750">
              <a:buFont typeface="Arial" panose="020B0604020202020204" pitchFamily="34" charset="0"/>
              <a:buChar char="•"/>
            </a:pPr>
            <a:endParaRPr lang="en-US" sz="1600" dirty="0"/>
          </a:p>
        </p:txBody>
      </p:sp>
      <p:sp>
        <p:nvSpPr>
          <p:cNvPr id="3" name="Content Placeholder 2"/>
          <p:cNvSpPr>
            <a:spLocks noGrp="1"/>
          </p:cNvSpPr>
          <p:nvPr>
            <p:ph sz="half" idx="13"/>
          </p:nvPr>
        </p:nvSpPr>
        <p:spPr>
          <a:xfrm>
            <a:off x="4395304" y="1119856"/>
            <a:ext cx="4461566" cy="3425825"/>
          </a:xfrm>
        </p:spPr>
        <p:txBody>
          <a:bodyPr/>
          <a:lstStyle/>
          <a:p>
            <a:pPr>
              <a:spcBef>
                <a:spcPts val="600"/>
              </a:spcBef>
            </a:pPr>
            <a:r>
              <a:rPr lang="en-US" sz="1600" dirty="0" smtClean="0"/>
              <a:t>Our Solution</a:t>
            </a:r>
          </a:p>
          <a:p>
            <a:pPr marL="285750" indent="-285750">
              <a:spcBef>
                <a:spcPts val="600"/>
              </a:spcBef>
              <a:buFont typeface="Arial" panose="020B0604020202020204" pitchFamily="34" charset="0"/>
              <a:buChar char="•"/>
            </a:pPr>
            <a:r>
              <a:rPr lang="en-US" sz="1600" dirty="0" smtClean="0"/>
              <a:t>Scalable, standardized software framework</a:t>
            </a:r>
          </a:p>
          <a:p>
            <a:pPr marL="285750" indent="-285750">
              <a:spcBef>
                <a:spcPts val="600"/>
              </a:spcBef>
              <a:buFont typeface="Arial" panose="020B0604020202020204" pitchFamily="34" charset="0"/>
              <a:buChar char="•"/>
            </a:pPr>
            <a:r>
              <a:rPr lang="en-US" sz="1600" dirty="0" smtClean="0"/>
              <a:t>Seeded with code from current production solutions </a:t>
            </a:r>
            <a:endParaRPr lang="en-US" sz="1600" dirty="0"/>
          </a:p>
          <a:p>
            <a:pPr marL="285750" indent="-285750">
              <a:spcBef>
                <a:spcPts val="600"/>
              </a:spcBef>
              <a:buFont typeface="Arial" panose="020B0604020202020204" pitchFamily="34" charset="0"/>
              <a:buChar char="•"/>
            </a:pPr>
            <a:r>
              <a:rPr lang="en-US" sz="1600" dirty="0" smtClean="0"/>
              <a:t>Delivering mature, proven features required </a:t>
            </a:r>
            <a:r>
              <a:rPr lang="en-US" sz="1600" dirty="0"/>
              <a:t>for </a:t>
            </a:r>
            <a:r>
              <a:rPr lang="en-US" sz="1600" dirty="0" smtClean="0"/>
              <a:t>carrier grade performance, management and reliability</a:t>
            </a:r>
            <a:endParaRPr lang="en-US" sz="1600" dirty="0"/>
          </a:p>
        </p:txBody>
      </p:sp>
      <p:sp>
        <p:nvSpPr>
          <p:cNvPr id="5" name="Title 4"/>
          <p:cNvSpPr>
            <a:spLocks noGrp="1"/>
          </p:cNvSpPr>
          <p:nvPr>
            <p:ph type="title"/>
          </p:nvPr>
        </p:nvSpPr>
        <p:spPr/>
        <p:txBody>
          <a:bodyPr/>
          <a:lstStyle/>
          <a:p>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the industry needs to advance to support Edge &amp; Fog</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spTree>
    <p:extLst>
      <p:ext uri="{BB962C8B-B14F-4D97-AF65-F5344CB8AC3E}">
        <p14:creationId xmlns:p14="http://schemas.microsoft.com/office/powerpoint/2010/main" val="356669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101" name="Shape 649"/>
          <p:cNvSpPr/>
          <p:nvPr/>
        </p:nvSpPr>
        <p:spPr>
          <a:xfrm>
            <a:off x="1082881" y="2111046"/>
            <a:ext cx="6377793" cy="2190747"/>
          </a:xfrm>
          <a:prstGeom prst="roundRect">
            <a:avLst>
              <a:gd name="adj" fmla="val 0"/>
            </a:avLst>
          </a:prstGeom>
          <a:solidFill>
            <a:schemeClr val="accent2"/>
          </a:solidFill>
          <a:ln w="9525" cap="flat" cmpd="sng">
            <a:solidFill>
              <a:srgbClr val="FFFFFF"/>
            </a:solidFill>
            <a:prstDash val="solid"/>
            <a:round/>
            <a:headEnd type="none" w="med" len="med"/>
            <a:tailEnd type="none" w="med" len="med"/>
          </a:ln>
        </p:spPr>
        <p:txBody>
          <a:bodyPr wrap="square" lIns="45700" tIns="45700" rIns="45700" bIns="45700" anchor="t" anchorCtr="0">
            <a:noAutofit/>
          </a:bodyPr>
          <a:lstStyle/>
          <a:p>
            <a:pPr marL="0" marR="0" lvl="0" indent="0" rtl="0">
              <a:spcBef>
                <a:spcPts val="0"/>
              </a:spcBef>
              <a:spcAft>
                <a:spcPts val="0"/>
              </a:spcAft>
              <a:buNone/>
            </a:pPr>
            <a:endParaRPr lang="en-US" sz="900" b="1" dirty="0">
              <a:solidFill>
                <a:srgbClr val="FFFFFF"/>
              </a:solidFill>
              <a:latin typeface="Arial"/>
              <a:ea typeface="Arial"/>
              <a:cs typeface="Arial"/>
              <a:sym typeface="Arial"/>
            </a:endParaRPr>
          </a:p>
        </p:txBody>
      </p:sp>
      <p:sp>
        <p:nvSpPr>
          <p:cNvPr id="649" name="Shape 649"/>
          <p:cNvSpPr/>
          <p:nvPr/>
        </p:nvSpPr>
        <p:spPr>
          <a:xfrm>
            <a:off x="930481" y="1935246"/>
            <a:ext cx="6377793" cy="2214147"/>
          </a:xfrm>
          <a:prstGeom prst="roundRect">
            <a:avLst>
              <a:gd name="adj" fmla="val 0"/>
            </a:avLst>
          </a:prstGeom>
          <a:solidFill>
            <a:schemeClr val="accent2"/>
          </a:solidFill>
          <a:ln w="9525" cap="flat" cmpd="sng">
            <a:solidFill>
              <a:srgbClr val="FFFFFF"/>
            </a:solidFill>
            <a:prstDash val="solid"/>
            <a:round/>
            <a:headEnd type="none" w="med" len="med"/>
            <a:tailEnd type="none" w="med" len="med"/>
          </a:ln>
        </p:spPr>
        <p:txBody>
          <a:bodyPr wrap="square" lIns="45700" tIns="45700" rIns="45700" bIns="45700" anchor="t" anchorCtr="0">
            <a:noAutofit/>
          </a:bodyPr>
          <a:lstStyle/>
          <a:p>
            <a:pPr marL="0" marR="0" lvl="0" indent="0" rtl="0">
              <a:spcBef>
                <a:spcPts val="0"/>
              </a:spcBef>
              <a:spcAft>
                <a:spcPts val="0"/>
              </a:spcAft>
              <a:buNone/>
            </a:pPr>
            <a:endParaRPr lang="en-US" sz="900" b="1" dirty="0">
              <a:solidFill>
                <a:srgbClr val="FFFFFF"/>
              </a:solidFill>
              <a:latin typeface="Arial"/>
              <a:ea typeface="Arial"/>
              <a:cs typeface="Arial"/>
              <a:sym typeface="Arial"/>
            </a:endParaRPr>
          </a:p>
        </p:txBody>
      </p:sp>
      <p:sp>
        <p:nvSpPr>
          <p:cNvPr id="629" name="Shape 629"/>
          <p:cNvSpPr txBox="1">
            <a:spLocks noGrp="1"/>
          </p:cNvSpPr>
          <p:nvPr>
            <p:ph type="title"/>
          </p:nvPr>
        </p:nvSpPr>
        <p:spPr>
          <a:xfrm>
            <a:off x="99207" y="147774"/>
            <a:ext cx="8572501" cy="366254"/>
          </a:xfrm>
          <a:prstGeom prst="rect">
            <a:avLst/>
          </a:prstGeom>
          <a:noFill/>
          <a:ln>
            <a:noFill/>
          </a:ln>
        </p:spPr>
        <p:txBody>
          <a:bodyPr wrap="square" lIns="0" tIns="0" rIns="0" bIns="0" anchor="b" anchorCtr="0">
            <a:noAutofit/>
          </a:bodyPr>
          <a:lstStyle/>
          <a:p>
            <a:pPr marL="0" marR="0" lvl="0" indent="0" algn="l" rtl="0">
              <a:lnSpc>
                <a:spcPct val="85000"/>
              </a:lnSpc>
              <a:spcBef>
                <a:spcPts val="0"/>
              </a:spcBef>
              <a:spcAft>
                <a:spcPts val="0"/>
              </a:spcAft>
              <a:buNone/>
            </a:pPr>
            <a:r>
              <a:rPr lang="en-US" sz="4000" b="1" i="0" u="none" strike="noStrike" cap="none" dirty="0">
                <a:latin typeface="Intel Clear Pro" panose="020B0804020202060201" pitchFamily="34" charset="0"/>
                <a:ea typeface="Intel Clear Pro" panose="020B0804020202060201" pitchFamily="34" charset="0"/>
                <a:cs typeface="Intel Clear Pro" panose="020B0804020202060201" pitchFamily="34" charset="0"/>
                <a:sym typeface="Arial"/>
              </a:rPr>
              <a:t>Architecture Details- In progress </a:t>
            </a:r>
            <a:r>
              <a:rPr lang="en-US" sz="4000" b="1" i="0" u="none" strike="noStrike" cap="none" dirty="0" smtClean="0">
                <a:latin typeface="Intel Clear Pro" panose="020B0804020202060201" pitchFamily="34" charset="0"/>
                <a:ea typeface="Intel Clear Pro" panose="020B0804020202060201" pitchFamily="34" charset="0"/>
                <a:cs typeface="Intel Clear Pro" panose="020B0804020202060201" pitchFamily="34" charset="0"/>
                <a:sym typeface="Arial"/>
              </a:rPr>
              <a:t>(INITIAL TARGET)</a:t>
            </a:r>
            <a:endParaRPr lang="en-US" sz="4000" b="1" i="0" u="none" strike="noStrike" cap="none" dirty="0">
              <a:latin typeface="Intel Clear Pro" panose="020B0804020202060201" pitchFamily="34" charset="0"/>
              <a:ea typeface="Intel Clear Pro" panose="020B0804020202060201" pitchFamily="34" charset="0"/>
              <a:cs typeface="Intel Clear Pro" panose="020B0804020202060201" pitchFamily="34" charset="0"/>
              <a:sym typeface="Arial"/>
            </a:endParaRPr>
          </a:p>
        </p:txBody>
      </p:sp>
      <p:sp>
        <p:nvSpPr>
          <p:cNvPr id="643" name="Shape 643" descr="Image result for kvm logo"/>
          <p:cNvSpPr/>
          <p:nvPr/>
        </p:nvSpPr>
        <p:spPr>
          <a:xfrm>
            <a:off x="155575" y="-365125"/>
            <a:ext cx="1914525" cy="7715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4" name="Shape 644" descr="Image result for kvm logo"/>
          <p:cNvSpPr/>
          <p:nvPr/>
        </p:nvSpPr>
        <p:spPr>
          <a:xfrm>
            <a:off x="307975" y="-212725"/>
            <a:ext cx="1914525" cy="7715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1" name="Shape 651"/>
          <p:cNvSpPr/>
          <p:nvPr/>
        </p:nvSpPr>
        <p:spPr>
          <a:xfrm>
            <a:off x="1514569" y="633507"/>
            <a:ext cx="843444" cy="587497"/>
          </a:xfrm>
          <a:prstGeom prst="roundRect">
            <a:avLst>
              <a:gd name="adj" fmla="val 0"/>
            </a:avLst>
          </a:prstGeom>
          <a:solidFill>
            <a:srgbClr val="BFBFBF"/>
          </a:solidFill>
          <a:ln w="9525" cap="flat" cmpd="sng">
            <a:solidFill>
              <a:srgbClr val="FFFFFF"/>
            </a:solidFill>
            <a:prstDash val="solid"/>
            <a:round/>
            <a:headEnd type="none" w="med" len="med"/>
            <a:tailEnd type="none" w="med" len="med"/>
          </a:ln>
        </p:spPr>
        <p:txBody>
          <a:bodyPr wrap="square" lIns="45700" tIns="45700" rIns="45700" bIns="45700" anchor="ctr" anchorCtr="0">
            <a:noAutofit/>
          </a:bodyPr>
          <a:lstStyle/>
          <a:p>
            <a:pPr marL="0" marR="0" lvl="0" indent="0" algn="ctr" rtl="0">
              <a:spcBef>
                <a:spcPts val="0"/>
              </a:spcBef>
              <a:spcAft>
                <a:spcPts val="0"/>
              </a:spcAft>
              <a:buNone/>
            </a:pPr>
            <a:r>
              <a:rPr lang="en-US" sz="900" dirty="0">
                <a:solidFill>
                  <a:schemeClr val="dk1"/>
                </a:solidFill>
                <a:latin typeface="Arial"/>
                <a:ea typeface="Arial"/>
                <a:cs typeface="Arial"/>
                <a:sym typeface="Arial"/>
              </a:rPr>
              <a:t>OSS/BSS**</a:t>
            </a:r>
          </a:p>
        </p:txBody>
      </p:sp>
      <p:sp>
        <p:nvSpPr>
          <p:cNvPr id="652" name="Shape 652"/>
          <p:cNvSpPr/>
          <p:nvPr/>
        </p:nvSpPr>
        <p:spPr>
          <a:xfrm>
            <a:off x="2664672" y="1286547"/>
            <a:ext cx="2438400" cy="220514"/>
          </a:xfrm>
          <a:prstGeom prst="roundRect">
            <a:avLst>
              <a:gd name="adj" fmla="val 0"/>
            </a:avLst>
          </a:prstGeom>
          <a:solidFill>
            <a:srgbClr val="BFBFBF"/>
          </a:solidFill>
          <a:ln w="9525" cap="flat" cmpd="sng">
            <a:solidFill>
              <a:srgbClr val="FFFFFF"/>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r>
              <a:rPr lang="en-US" sz="900" dirty="0">
                <a:solidFill>
                  <a:schemeClr val="dk1"/>
                </a:solidFill>
                <a:latin typeface="Arial"/>
                <a:ea typeface="Arial"/>
                <a:cs typeface="Arial"/>
                <a:sym typeface="Arial"/>
              </a:rPr>
              <a:t>ONAP** </a:t>
            </a:r>
          </a:p>
        </p:txBody>
      </p:sp>
      <p:sp>
        <p:nvSpPr>
          <p:cNvPr id="659" name="Shape 659"/>
          <p:cNvSpPr/>
          <p:nvPr/>
        </p:nvSpPr>
        <p:spPr>
          <a:xfrm>
            <a:off x="1125627" y="2166243"/>
            <a:ext cx="2015274" cy="1831502"/>
          </a:xfrm>
          <a:prstGeom prst="roundRect">
            <a:avLst>
              <a:gd name="adj" fmla="val 0"/>
            </a:avLst>
          </a:prstGeom>
          <a:solidFill>
            <a:schemeClr val="lt1"/>
          </a:solidFill>
          <a:ln>
            <a:noFill/>
          </a:ln>
        </p:spPr>
        <p:txBody>
          <a:bodyPr wrap="square" lIns="45700" tIns="45700" rIns="45700" bIns="45700" anchor="t" anchorCtr="1">
            <a:noAutofit/>
          </a:bodyPr>
          <a:lstStyle/>
          <a:p>
            <a:pPr lvl="0" algn="ctr"/>
            <a:r>
              <a:rPr lang="en-US" sz="800" b="1" dirty="0">
                <a:solidFill>
                  <a:schemeClr val="accent1"/>
                </a:solidFill>
                <a:latin typeface="Arial"/>
                <a:ea typeface="Arial"/>
                <a:cs typeface="Arial"/>
                <a:sym typeface="Arial"/>
              </a:rPr>
              <a:t>Control Node</a:t>
            </a:r>
            <a:r>
              <a:rPr lang="en-US" sz="800" dirty="0">
                <a:latin typeface="Arial"/>
                <a:ea typeface="Arial"/>
                <a:cs typeface="Arial"/>
                <a:sym typeface="Arial"/>
              </a:rPr>
              <a:t> </a:t>
            </a:r>
            <a:endParaRPr lang="en-US" sz="800" b="1" dirty="0">
              <a:solidFill>
                <a:schemeClr val="accent1"/>
              </a:solidFill>
              <a:latin typeface="Arial"/>
              <a:ea typeface="Arial"/>
              <a:cs typeface="Arial"/>
              <a:sym typeface="Arial"/>
            </a:endParaRPr>
          </a:p>
        </p:txBody>
      </p:sp>
      <p:sp>
        <p:nvSpPr>
          <p:cNvPr id="667" name="Shape 667"/>
          <p:cNvSpPr/>
          <p:nvPr/>
        </p:nvSpPr>
        <p:spPr>
          <a:xfrm>
            <a:off x="3170613" y="2166243"/>
            <a:ext cx="2590800" cy="1835404"/>
          </a:xfrm>
          <a:prstGeom prst="roundRect">
            <a:avLst>
              <a:gd name="adj" fmla="val 0"/>
            </a:avLst>
          </a:prstGeom>
          <a:solidFill>
            <a:schemeClr val="lt1"/>
          </a:solidFill>
          <a:ln>
            <a:noFill/>
          </a:ln>
        </p:spPr>
        <p:txBody>
          <a:bodyPr wrap="square" lIns="45700" tIns="45700" rIns="45700" bIns="45700" anchor="t" anchorCtr="1">
            <a:noAutofit/>
          </a:bodyPr>
          <a:lstStyle/>
          <a:p>
            <a:pPr marL="0" marR="0" lvl="0" indent="0" algn="ctr" rtl="0">
              <a:spcBef>
                <a:spcPts val="0"/>
              </a:spcBef>
              <a:spcAft>
                <a:spcPts val="0"/>
              </a:spcAft>
              <a:buNone/>
            </a:pPr>
            <a:r>
              <a:rPr lang="en-US" sz="800" b="1" dirty="0">
                <a:solidFill>
                  <a:schemeClr val="accent1"/>
                </a:solidFill>
                <a:latin typeface="Arial"/>
                <a:ea typeface="Arial"/>
                <a:cs typeface="Arial"/>
                <a:sym typeface="Arial"/>
              </a:rPr>
              <a:t>Compute Nodes</a:t>
            </a:r>
          </a:p>
        </p:txBody>
      </p:sp>
      <p:sp>
        <p:nvSpPr>
          <p:cNvPr id="673" name="Shape 673"/>
          <p:cNvSpPr/>
          <p:nvPr/>
        </p:nvSpPr>
        <p:spPr>
          <a:xfrm>
            <a:off x="5813417" y="2166243"/>
            <a:ext cx="1384020" cy="1831501"/>
          </a:xfrm>
          <a:prstGeom prst="roundRect">
            <a:avLst>
              <a:gd name="adj" fmla="val 0"/>
            </a:avLst>
          </a:prstGeom>
          <a:solidFill>
            <a:schemeClr val="lt1"/>
          </a:solidFill>
          <a:ln>
            <a:noFill/>
          </a:ln>
        </p:spPr>
        <p:txBody>
          <a:bodyPr wrap="square" lIns="45700" tIns="45700" rIns="45700" bIns="45700" anchor="t" anchorCtr="1">
            <a:noAutofit/>
          </a:bodyPr>
          <a:lstStyle/>
          <a:p>
            <a:pPr marL="0" marR="0" lvl="0" indent="0" algn="ctr" rtl="0">
              <a:spcBef>
                <a:spcPts val="0"/>
              </a:spcBef>
              <a:spcAft>
                <a:spcPts val="0"/>
              </a:spcAft>
              <a:buNone/>
            </a:pPr>
            <a:r>
              <a:rPr lang="en-US" sz="800" b="1" dirty="0">
                <a:solidFill>
                  <a:schemeClr val="accent1"/>
                </a:solidFill>
                <a:latin typeface="Arial"/>
                <a:ea typeface="Arial"/>
                <a:cs typeface="Arial"/>
                <a:sym typeface="Arial"/>
              </a:rPr>
              <a:t>Storage Node</a:t>
            </a:r>
          </a:p>
        </p:txBody>
      </p:sp>
      <p:sp>
        <p:nvSpPr>
          <p:cNvPr id="675" name="Shape 675"/>
          <p:cNvSpPr/>
          <p:nvPr/>
        </p:nvSpPr>
        <p:spPr>
          <a:xfrm>
            <a:off x="5905124" y="2476328"/>
            <a:ext cx="1143000" cy="964112"/>
          </a:xfrm>
          <a:prstGeom prst="roundRect">
            <a:avLst>
              <a:gd name="adj" fmla="val 0"/>
            </a:avLst>
          </a:prstGeom>
          <a:solidFill>
            <a:schemeClr val="tx1">
              <a:lumMod val="50000"/>
              <a:lumOff val="50000"/>
            </a:schemeClr>
          </a:solidFill>
          <a:ln w="9525" cap="flat" cmpd="sng">
            <a:solidFill>
              <a:schemeClr val="tx1"/>
            </a:solidFill>
            <a:prstDash val="solid"/>
            <a:round/>
            <a:headEnd type="none" w="med" len="med"/>
            <a:tailEnd type="none" w="med" len="med"/>
          </a:ln>
        </p:spPr>
        <p:txBody>
          <a:bodyPr wrap="square" lIns="91425" tIns="45700" rIns="91425" bIns="45700" anchor="t" anchorCtr="1">
            <a:noAutofit/>
          </a:bodyPr>
          <a:lstStyle/>
          <a:p>
            <a:pPr marL="0" marR="0" lvl="0" indent="0" algn="ctr" rtl="0">
              <a:spcBef>
                <a:spcPts val="0"/>
              </a:spcBef>
              <a:spcAft>
                <a:spcPts val="0"/>
              </a:spcAft>
              <a:buNone/>
            </a:pPr>
            <a:r>
              <a:rPr lang="en-US" sz="800" dirty="0">
                <a:solidFill>
                  <a:srgbClr val="FFFFFF"/>
                </a:solidFill>
                <a:latin typeface="Arial"/>
                <a:ea typeface="Arial"/>
                <a:cs typeface="Arial"/>
                <a:sym typeface="Arial"/>
              </a:rPr>
              <a:t>Carrier Grade Storage Cluster</a:t>
            </a:r>
          </a:p>
          <a:p>
            <a:pPr marL="0" marR="0" lvl="0" indent="0" algn="ctr" rtl="0">
              <a:spcBef>
                <a:spcPts val="0"/>
              </a:spcBef>
              <a:spcAft>
                <a:spcPts val="0"/>
              </a:spcAft>
              <a:buNone/>
            </a:pPr>
            <a:endParaRPr sz="500" i="1" dirty="0">
              <a:solidFill>
                <a:srgbClr val="FFFFFF"/>
              </a:solidFill>
              <a:latin typeface="Arial"/>
              <a:ea typeface="Arial"/>
              <a:cs typeface="Arial"/>
              <a:sym typeface="Arial"/>
            </a:endParaRPr>
          </a:p>
          <a:p>
            <a:pPr marL="0" marR="0" lvl="0" indent="0" algn="ctr" rtl="0">
              <a:spcBef>
                <a:spcPts val="0"/>
              </a:spcBef>
              <a:spcAft>
                <a:spcPts val="0"/>
              </a:spcAft>
              <a:buNone/>
            </a:pPr>
            <a:r>
              <a:rPr lang="en-US" sz="800" i="1" dirty="0">
                <a:solidFill>
                  <a:srgbClr val="FFFFFF"/>
                </a:solidFill>
                <a:latin typeface="Arial"/>
                <a:ea typeface="Arial"/>
                <a:cs typeface="Arial"/>
                <a:sym typeface="Arial"/>
              </a:rPr>
              <a:t>Centralized, Local, or SAN</a:t>
            </a:r>
          </a:p>
        </p:txBody>
      </p:sp>
      <p:grpSp>
        <p:nvGrpSpPr>
          <p:cNvPr id="694" name="Shape 694"/>
          <p:cNvGrpSpPr/>
          <p:nvPr/>
        </p:nvGrpSpPr>
        <p:grpSpPr>
          <a:xfrm>
            <a:off x="6042745" y="3127634"/>
            <a:ext cx="879050" cy="277608"/>
            <a:chOff x="5257800" y="3867150"/>
            <a:chExt cx="990600" cy="228600"/>
          </a:xfrm>
        </p:grpSpPr>
        <p:sp>
          <p:nvSpPr>
            <p:cNvPr id="695" name="Shape 695"/>
            <p:cNvSpPr/>
            <p:nvPr/>
          </p:nvSpPr>
          <p:spPr>
            <a:xfrm>
              <a:off x="5257800" y="3867150"/>
              <a:ext cx="990600" cy="228600"/>
            </a:xfrm>
            <a:prstGeom prst="rect">
              <a:avLst/>
            </a:prstGeom>
            <a:solidFill>
              <a:schemeClr val="lt1"/>
            </a:solidFill>
            <a:ln>
              <a:noFill/>
            </a:ln>
          </p:spPr>
          <p:txBody>
            <a:bodyPr wrap="square" lIns="91425" tIns="45700" rIns="91425" bIns="45700" anchor="ctr" anchorCtr="0">
              <a:noAutofit/>
            </a:bodyPr>
            <a:lstStyle/>
            <a:p>
              <a:pPr marL="0" marR="0" lvl="0" indent="0" algn="ctr" rtl="0">
                <a:lnSpc>
                  <a:spcPct val="90000"/>
                </a:lnSpc>
                <a:spcBef>
                  <a:spcPts val="0"/>
                </a:spcBef>
                <a:spcAft>
                  <a:spcPts val="0"/>
                </a:spcAft>
                <a:buNone/>
              </a:pPr>
              <a:endParaRPr sz="800">
                <a:solidFill>
                  <a:schemeClr val="lt1"/>
                </a:solidFill>
                <a:latin typeface="Arial"/>
                <a:ea typeface="Arial"/>
                <a:cs typeface="Arial"/>
                <a:sym typeface="Arial"/>
              </a:endParaRPr>
            </a:p>
          </p:txBody>
        </p:sp>
        <p:pic>
          <p:nvPicPr>
            <p:cNvPr id="696" name="Shape 696"/>
            <p:cNvPicPr preferRelativeResize="0"/>
            <p:nvPr/>
          </p:nvPicPr>
          <p:blipFill rotWithShape="1">
            <a:blip r:embed="rId3">
              <a:alphaModFix/>
            </a:blip>
            <a:srcRect/>
            <a:stretch/>
          </p:blipFill>
          <p:spPr>
            <a:xfrm>
              <a:off x="5379197" y="3879615"/>
              <a:ext cx="746572" cy="203666"/>
            </a:xfrm>
            <a:prstGeom prst="rect">
              <a:avLst/>
            </a:prstGeom>
            <a:noFill/>
            <a:ln>
              <a:noFill/>
            </a:ln>
          </p:spPr>
        </p:pic>
      </p:grpSp>
      <p:cxnSp>
        <p:nvCxnSpPr>
          <p:cNvPr id="709" name="Shape 709"/>
          <p:cNvCxnSpPr/>
          <p:nvPr/>
        </p:nvCxnSpPr>
        <p:spPr>
          <a:xfrm flipH="1" flipV="1">
            <a:off x="2826329" y="1472876"/>
            <a:ext cx="6926" cy="736924"/>
          </a:xfrm>
          <a:prstGeom prst="straightConnector1">
            <a:avLst/>
          </a:prstGeom>
          <a:solidFill>
            <a:schemeClr val="accent2"/>
          </a:solidFill>
          <a:ln w="9525" cap="flat" cmpd="sng">
            <a:solidFill>
              <a:schemeClr val="dk2"/>
            </a:solidFill>
            <a:prstDash val="solid"/>
            <a:round/>
            <a:headEnd type="triangle" w="lg" len="lg"/>
            <a:tailEnd type="triangle" w="lg" len="lg"/>
          </a:ln>
        </p:spPr>
      </p:cxnSp>
      <p:sp>
        <p:nvSpPr>
          <p:cNvPr id="73" name="Shape 669">
            <a:extLst>
              <a:ext uri="{FF2B5EF4-FFF2-40B4-BE49-F238E27FC236}">
                <a16:creationId xmlns:a16="http://schemas.microsoft.com/office/drawing/2014/main" xmlns="" id="{E7346994-983C-49C5-BFEE-C9218C726D79}"/>
              </a:ext>
            </a:extLst>
          </p:cNvPr>
          <p:cNvSpPr/>
          <p:nvPr/>
        </p:nvSpPr>
        <p:spPr>
          <a:xfrm>
            <a:off x="1187362" y="3773160"/>
            <a:ext cx="1849350" cy="198471"/>
          </a:xfrm>
          <a:prstGeom prst="roundRect">
            <a:avLst>
              <a:gd name="adj" fmla="val 0"/>
            </a:avLst>
          </a:prstGeom>
          <a:solidFill>
            <a:schemeClr val="dk1"/>
          </a:solidFill>
          <a:ln w="9525" cap="flat" cmpd="sng">
            <a:solidFill>
              <a:srgbClr val="FFFFFF"/>
            </a:solidFill>
            <a:prstDash val="solid"/>
            <a:round/>
            <a:headEnd type="none" w="med" len="med"/>
            <a:tailEnd type="none" w="med" len="med"/>
          </a:ln>
        </p:spPr>
        <p:txBody>
          <a:bodyPr wrap="square" lIns="45700" tIns="45700" rIns="45700" bIns="45700" anchor="ctr" anchorCtr="0">
            <a:noAutofit/>
          </a:bodyPr>
          <a:lstStyle/>
          <a:p>
            <a:pPr marL="0" marR="0" lvl="0" indent="0" algn="ctr" rtl="0">
              <a:spcBef>
                <a:spcPts val="0"/>
              </a:spcBef>
              <a:spcAft>
                <a:spcPts val="0"/>
              </a:spcAft>
              <a:buNone/>
            </a:pPr>
            <a:r>
              <a:rPr lang="en-US" sz="800" dirty="0">
                <a:solidFill>
                  <a:srgbClr val="FFFFFF"/>
                </a:solidFill>
                <a:latin typeface="Arial"/>
                <a:ea typeface="Arial"/>
                <a:cs typeface="Arial"/>
                <a:sym typeface="Arial"/>
              </a:rPr>
              <a:t>Linux </a:t>
            </a:r>
            <a:r>
              <a:rPr lang="en-US" sz="800" dirty="0" smtClean="0">
                <a:solidFill>
                  <a:srgbClr val="FFFFFF"/>
                </a:solidFill>
                <a:latin typeface="Arial"/>
                <a:ea typeface="Arial"/>
                <a:cs typeface="Arial"/>
                <a:sym typeface="Arial"/>
              </a:rPr>
              <a:t>OS + K8S + CRI</a:t>
            </a:r>
            <a:endParaRPr lang="en-US" sz="800" dirty="0">
              <a:solidFill>
                <a:srgbClr val="FFFFFF"/>
              </a:solidFill>
              <a:latin typeface="Arial"/>
              <a:ea typeface="Arial"/>
              <a:cs typeface="Arial"/>
              <a:sym typeface="Arial"/>
            </a:endParaRPr>
          </a:p>
        </p:txBody>
      </p:sp>
      <p:sp>
        <p:nvSpPr>
          <p:cNvPr id="78" name="Shape 669">
            <a:extLst>
              <a:ext uri="{FF2B5EF4-FFF2-40B4-BE49-F238E27FC236}">
                <a16:creationId xmlns:a16="http://schemas.microsoft.com/office/drawing/2014/main" xmlns="" id="{21C4A91C-1651-4FBA-944A-D751A83B7425}"/>
              </a:ext>
            </a:extLst>
          </p:cNvPr>
          <p:cNvSpPr/>
          <p:nvPr/>
        </p:nvSpPr>
        <p:spPr>
          <a:xfrm>
            <a:off x="1205114" y="2880346"/>
            <a:ext cx="594360" cy="198471"/>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ctr" rtl="0">
              <a:spcBef>
                <a:spcPts val="0"/>
              </a:spcBef>
              <a:spcAft>
                <a:spcPts val="0"/>
              </a:spcAft>
              <a:buNone/>
            </a:pPr>
            <a:r>
              <a:rPr lang="pl-PL" sz="800" dirty="0">
                <a:solidFill>
                  <a:srgbClr val="FFFFFF"/>
                </a:solidFill>
                <a:latin typeface="Arial"/>
                <a:ea typeface="Arial"/>
                <a:cs typeface="Arial"/>
                <a:sym typeface="Arial"/>
              </a:rPr>
              <a:t>Nova</a:t>
            </a:r>
            <a:r>
              <a:rPr lang="en-US" sz="800" dirty="0">
                <a:solidFill>
                  <a:srgbClr val="FFFFFF"/>
                </a:solidFill>
                <a:latin typeface="Arial"/>
                <a:ea typeface="Arial"/>
                <a:cs typeface="Arial"/>
                <a:sym typeface="Arial"/>
              </a:rPr>
              <a:t>*</a:t>
            </a:r>
          </a:p>
        </p:txBody>
      </p:sp>
      <p:sp>
        <p:nvSpPr>
          <p:cNvPr id="79" name="Shape 669">
            <a:extLst>
              <a:ext uri="{FF2B5EF4-FFF2-40B4-BE49-F238E27FC236}">
                <a16:creationId xmlns:a16="http://schemas.microsoft.com/office/drawing/2014/main" xmlns="" id="{B540F177-1DDC-4946-A02C-9C4223D04A0E}"/>
              </a:ext>
            </a:extLst>
          </p:cNvPr>
          <p:cNvSpPr/>
          <p:nvPr/>
        </p:nvSpPr>
        <p:spPr>
          <a:xfrm>
            <a:off x="1814857" y="2880000"/>
            <a:ext cx="594360" cy="198471"/>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ctr" rtl="0">
              <a:spcBef>
                <a:spcPts val="0"/>
              </a:spcBef>
              <a:spcAft>
                <a:spcPts val="0"/>
              </a:spcAft>
              <a:buNone/>
            </a:pPr>
            <a:r>
              <a:rPr lang="pl-PL" sz="800" dirty="0">
                <a:solidFill>
                  <a:srgbClr val="FFFFFF"/>
                </a:solidFill>
                <a:latin typeface="Arial"/>
                <a:ea typeface="Arial"/>
                <a:cs typeface="Arial"/>
                <a:sym typeface="Arial"/>
              </a:rPr>
              <a:t>Neutron</a:t>
            </a:r>
            <a:r>
              <a:rPr lang="en-US" sz="800" dirty="0">
                <a:solidFill>
                  <a:srgbClr val="FFFFFF"/>
                </a:solidFill>
                <a:latin typeface="Arial"/>
                <a:ea typeface="Arial"/>
                <a:cs typeface="Arial"/>
                <a:sym typeface="Arial"/>
              </a:rPr>
              <a:t>*</a:t>
            </a:r>
          </a:p>
        </p:txBody>
      </p:sp>
      <p:sp>
        <p:nvSpPr>
          <p:cNvPr id="80" name="Shape 669">
            <a:extLst>
              <a:ext uri="{FF2B5EF4-FFF2-40B4-BE49-F238E27FC236}">
                <a16:creationId xmlns:a16="http://schemas.microsoft.com/office/drawing/2014/main" xmlns="" id="{2A9CD62A-096C-4CA5-8D18-BABD0660C05B}"/>
              </a:ext>
            </a:extLst>
          </p:cNvPr>
          <p:cNvSpPr/>
          <p:nvPr/>
        </p:nvSpPr>
        <p:spPr>
          <a:xfrm>
            <a:off x="1198484" y="2652572"/>
            <a:ext cx="594360" cy="198471"/>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ctr" rtl="0">
              <a:spcBef>
                <a:spcPts val="0"/>
              </a:spcBef>
              <a:spcAft>
                <a:spcPts val="0"/>
              </a:spcAft>
              <a:buNone/>
            </a:pPr>
            <a:r>
              <a:rPr lang="pl-PL" sz="800" dirty="0">
                <a:solidFill>
                  <a:srgbClr val="FFFFFF"/>
                </a:solidFill>
                <a:latin typeface="Arial"/>
                <a:ea typeface="Arial"/>
                <a:cs typeface="Arial"/>
                <a:sym typeface="Arial"/>
              </a:rPr>
              <a:t>Keystone</a:t>
            </a:r>
            <a:r>
              <a:rPr lang="en-US" sz="800" dirty="0">
                <a:solidFill>
                  <a:srgbClr val="FFFFFF"/>
                </a:solidFill>
                <a:latin typeface="Arial"/>
                <a:ea typeface="Arial"/>
                <a:cs typeface="Arial"/>
                <a:sym typeface="Arial"/>
              </a:rPr>
              <a:t>*</a:t>
            </a:r>
          </a:p>
        </p:txBody>
      </p:sp>
      <p:sp>
        <p:nvSpPr>
          <p:cNvPr id="81" name="Shape 669">
            <a:extLst>
              <a:ext uri="{FF2B5EF4-FFF2-40B4-BE49-F238E27FC236}">
                <a16:creationId xmlns:a16="http://schemas.microsoft.com/office/drawing/2014/main" xmlns="" id="{347D8F54-7FC2-4F64-AF90-A335A2FE9325}"/>
              </a:ext>
            </a:extLst>
          </p:cNvPr>
          <p:cNvSpPr/>
          <p:nvPr/>
        </p:nvSpPr>
        <p:spPr>
          <a:xfrm>
            <a:off x="1200931" y="2423270"/>
            <a:ext cx="594360" cy="198471"/>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ctr" rtl="0">
              <a:spcBef>
                <a:spcPts val="0"/>
              </a:spcBef>
              <a:spcAft>
                <a:spcPts val="0"/>
              </a:spcAft>
              <a:buNone/>
            </a:pPr>
            <a:r>
              <a:rPr lang="pl-PL" sz="800" dirty="0">
                <a:solidFill>
                  <a:srgbClr val="FFFFFF"/>
                </a:solidFill>
                <a:latin typeface="Arial"/>
                <a:ea typeface="Arial"/>
                <a:cs typeface="Arial"/>
                <a:sym typeface="Arial"/>
              </a:rPr>
              <a:t>Glance</a:t>
            </a:r>
            <a:r>
              <a:rPr lang="en-US" sz="800" dirty="0">
                <a:solidFill>
                  <a:srgbClr val="FFFFFF"/>
                </a:solidFill>
                <a:latin typeface="Arial"/>
                <a:ea typeface="Arial"/>
                <a:cs typeface="Arial"/>
                <a:sym typeface="Arial"/>
              </a:rPr>
              <a:t>*</a:t>
            </a:r>
          </a:p>
        </p:txBody>
      </p:sp>
      <p:sp>
        <p:nvSpPr>
          <p:cNvPr id="82" name="Shape 669">
            <a:extLst>
              <a:ext uri="{FF2B5EF4-FFF2-40B4-BE49-F238E27FC236}">
                <a16:creationId xmlns:a16="http://schemas.microsoft.com/office/drawing/2014/main" xmlns="" id="{B377D33E-B4B6-4AF2-BEEE-C5BF1F72EF0B}"/>
              </a:ext>
            </a:extLst>
          </p:cNvPr>
          <p:cNvSpPr/>
          <p:nvPr/>
        </p:nvSpPr>
        <p:spPr>
          <a:xfrm>
            <a:off x="1815532" y="2421162"/>
            <a:ext cx="594360" cy="198471"/>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ctr" rtl="0">
              <a:spcBef>
                <a:spcPts val="0"/>
              </a:spcBef>
              <a:spcAft>
                <a:spcPts val="0"/>
              </a:spcAft>
              <a:buNone/>
            </a:pPr>
            <a:r>
              <a:rPr lang="pl-PL" sz="800" dirty="0">
                <a:solidFill>
                  <a:srgbClr val="FFFFFF"/>
                </a:solidFill>
                <a:latin typeface="Arial"/>
                <a:ea typeface="Arial"/>
                <a:cs typeface="Arial"/>
                <a:sym typeface="Arial"/>
              </a:rPr>
              <a:t>Cinder</a:t>
            </a:r>
            <a:r>
              <a:rPr lang="en-US" sz="800" dirty="0">
                <a:solidFill>
                  <a:srgbClr val="FFFFFF"/>
                </a:solidFill>
                <a:latin typeface="Arial"/>
                <a:ea typeface="Arial"/>
                <a:cs typeface="Arial"/>
                <a:sym typeface="Arial"/>
              </a:rPr>
              <a:t>*</a:t>
            </a:r>
          </a:p>
        </p:txBody>
      </p:sp>
      <p:sp>
        <p:nvSpPr>
          <p:cNvPr id="83" name="Shape 669">
            <a:extLst>
              <a:ext uri="{FF2B5EF4-FFF2-40B4-BE49-F238E27FC236}">
                <a16:creationId xmlns:a16="http://schemas.microsoft.com/office/drawing/2014/main" xmlns="" id="{4728B530-0A72-425D-9441-6CC9522B8384}"/>
              </a:ext>
            </a:extLst>
          </p:cNvPr>
          <p:cNvSpPr/>
          <p:nvPr/>
        </p:nvSpPr>
        <p:spPr>
          <a:xfrm>
            <a:off x="1808084" y="2652571"/>
            <a:ext cx="594360" cy="198471"/>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ctr" rtl="0">
              <a:spcBef>
                <a:spcPts val="0"/>
              </a:spcBef>
              <a:spcAft>
                <a:spcPts val="0"/>
              </a:spcAft>
              <a:buNone/>
            </a:pPr>
            <a:r>
              <a:rPr lang="pl-PL" sz="800" dirty="0">
                <a:solidFill>
                  <a:srgbClr val="FFFFFF"/>
                </a:solidFill>
                <a:latin typeface="Arial"/>
                <a:ea typeface="Arial"/>
                <a:cs typeface="Arial"/>
                <a:sym typeface="Arial"/>
              </a:rPr>
              <a:t>Horizon</a:t>
            </a:r>
            <a:r>
              <a:rPr lang="en-US" sz="800" dirty="0">
                <a:solidFill>
                  <a:srgbClr val="FFFFFF"/>
                </a:solidFill>
                <a:latin typeface="Arial"/>
                <a:ea typeface="Arial"/>
                <a:cs typeface="Arial"/>
                <a:sym typeface="Arial"/>
              </a:rPr>
              <a:t>*</a:t>
            </a:r>
          </a:p>
        </p:txBody>
      </p:sp>
      <p:sp>
        <p:nvSpPr>
          <p:cNvPr id="84" name="Shape 669">
            <a:extLst>
              <a:ext uri="{FF2B5EF4-FFF2-40B4-BE49-F238E27FC236}">
                <a16:creationId xmlns:a16="http://schemas.microsoft.com/office/drawing/2014/main" xmlns="" id="{97FFBBF8-FA80-4836-99A8-C21450548F61}"/>
              </a:ext>
            </a:extLst>
          </p:cNvPr>
          <p:cNvSpPr/>
          <p:nvPr/>
        </p:nvSpPr>
        <p:spPr>
          <a:xfrm>
            <a:off x="3246813" y="3662304"/>
            <a:ext cx="2438400" cy="198471"/>
          </a:xfrm>
          <a:prstGeom prst="roundRect">
            <a:avLst>
              <a:gd name="adj" fmla="val 0"/>
            </a:avLst>
          </a:prstGeom>
          <a:solidFill>
            <a:schemeClr val="dk1"/>
          </a:solidFill>
          <a:ln w="9525" cap="flat" cmpd="sng">
            <a:solidFill>
              <a:srgbClr val="FFFFFF"/>
            </a:solidFill>
            <a:prstDash val="solid"/>
            <a:round/>
            <a:headEnd type="none" w="med" len="med"/>
            <a:tailEnd type="none" w="med" len="med"/>
          </a:ln>
        </p:spPr>
        <p:txBody>
          <a:bodyPr wrap="square" lIns="45700" tIns="45700" rIns="45700" bIns="45700" anchor="ctr" anchorCtr="0">
            <a:noAutofit/>
          </a:bodyPr>
          <a:lstStyle/>
          <a:p>
            <a:pPr marL="0" marR="0" lvl="0" indent="0" algn="ctr" rtl="0">
              <a:spcBef>
                <a:spcPts val="0"/>
              </a:spcBef>
              <a:spcAft>
                <a:spcPts val="0"/>
              </a:spcAft>
              <a:buNone/>
            </a:pPr>
            <a:r>
              <a:rPr lang="en-US" sz="800" dirty="0">
                <a:solidFill>
                  <a:srgbClr val="FFFFFF"/>
                </a:solidFill>
                <a:latin typeface="Arial"/>
                <a:ea typeface="Arial"/>
                <a:cs typeface="Arial"/>
                <a:sym typeface="Arial"/>
              </a:rPr>
              <a:t>Linux </a:t>
            </a:r>
            <a:r>
              <a:rPr lang="en-US" sz="800" dirty="0" smtClean="0">
                <a:solidFill>
                  <a:srgbClr val="FFFFFF"/>
                </a:solidFill>
                <a:latin typeface="Arial"/>
                <a:ea typeface="Arial"/>
                <a:cs typeface="Arial"/>
                <a:sym typeface="Arial"/>
              </a:rPr>
              <a:t>OS + </a:t>
            </a:r>
            <a:r>
              <a:rPr lang="en-US" sz="800" dirty="0" err="1" smtClean="0">
                <a:solidFill>
                  <a:srgbClr val="FFFFFF"/>
                </a:solidFill>
                <a:latin typeface="Arial"/>
                <a:ea typeface="Arial"/>
                <a:cs typeface="Arial"/>
                <a:sym typeface="Arial"/>
              </a:rPr>
              <a:t>Kubelet</a:t>
            </a:r>
            <a:r>
              <a:rPr lang="en-US" sz="800" dirty="0" smtClean="0">
                <a:solidFill>
                  <a:srgbClr val="FFFFFF"/>
                </a:solidFill>
                <a:latin typeface="Arial"/>
                <a:ea typeface="Arial"/>
                <a:cs typeface="Arial"/>
                <a:sym typeface="Arial"/>
              </a:rPr>
              <a:t> + CRI</a:t>
            </a:r>
            <a:endParaRPr lang="en-US" sz="800" dirty="0">
              <a:solidFill>
                <a:srgbClr val="FFFFFF"/>
              </a:solidFill>
              <a:latin typeface="Arial"/>
              <a:ea typeface="Arial"/>
              <a:cs typeface="Arial"/>
              <a:sym typeface="Arial"/>
            </a:endParaRPr>
          </a:p>
        </p:txBody>
      </p:sp>
      <p:sp>
        <p:nvSpPr>
          <p:cNvPr id="86" name="Shape 669">
            <a:extLst>
              <a:ext uri="{FF2B5EF4-FFF2-40B4-BE49-F238E27FC236}">
                <a16:creationId xmlns:a16="http://schemas.microsoft.com/office/drawing/2014/main" xmlns="" id="{8217D199-3C7D-44E7-A054-0A2FB568F960}"/>
              </a:ext>
            </a:extLst>
          </p:cNvPr>
          <p:cNvSpPr/>
          <p:nvPr/>
        </p:nvSpPr>
        <p:spPr>
          <a:xfrm>
            <a:off x="3274104" y="2740257"/>
            <a:ext cx="822960" cy="137160"/>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l" rtl="0">
              <a:spcBef>
                <a:spcPts val="0"/>
              </a:spcBef>
              <a:spcAft>
                <a:spcPts val="0"/>
              </a:spcAft>
              <a:buNone/>
            </a:pPr>
            <a:r>
              <a:rPr lang="pl-PL" sz="800" dirty="0">
                <a:solidFill>
                  <a:srgbClr val="FFFFFF"/>
                </a:solidFill>
                <a:latin typeface="Arial"/>
                <a:ea typeface="Arial"/>
                <a:cs typeface="Arial"/>
                <a:sym typeface="Arial"/>
              </a:rPr>
              <a:t>Nova </a:t>
            </a:r>
            <a:r>
              <a:rPr lang="en-US" sz="800" dirty="0">
                <a:solidFill>
                  <a:srgbClr val="FFFFFF"/>
                </a:solidFill>
                <a:latin typeface="Arial"/>
                <a:ea typeface="Arial"/>
                <a:cs typeface="Arial"/>
                <a:sym typeface="Arial"/>
              </a:rPr>
              <a:t>Compute*</a:t>
            </a:r>
          </a:p>
        </p:txBody>
      </p:sp>
      <p:sp>
        <p:nvSpPr>
          <p:cNvPr id="87" name="Shape 669">
            <a:extLst>
              <a:ext uri="{FF2B5EF4-FFF2-40B4-BE49-F238E27FC236}">
                <a16:creationId xmlns:a16="http://schemas.microsoft.com/office/drawing/2014/main" xmlns="" id="{4C6B9E53-2379-47FA-A7F0-DE8876502D1E}"/>
              </a:ext>
            </a:extLst>
          </p:cNvPr>
          <p:cNvSpPr/>
          <p:nvPr/>
        </p:nvSpPr>
        <p:spPr>
          <a:xfrm>
            <a:off x="3274041" y="2921812"/>
            <a:ext cx="822960" cy="137160"/>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l" rtl="0">
              <a:spcBef>
                <a:spcPts val="0"/>
              </a:spcBef>
              <a:spcAft>
                <a:spcPts val="0"/>
              </a:spcAft>
              <a:buNone/>
            </a:pPr>
            <a:r>
              <a:rPr lang="pl-PL" sz="800" dirty="0">
                <a:solidFill>
                  <a:srgbClr val="FFFFFF"/>
                </a:solidFill>
                <a:latin typeface="Arial"/>
                <a:ea typeface="Arial"/>
                <a:cs typeface="Arial"/>
                <a:sym typeface="Arial"/>
              </a:rPr>
              <a:t>Neutron </a:t>
            </a:r>
            <a:r>
              <a:rPr lang="en-US" sz="800" dirty="0">
                <a:solidFill>
                  <a:srgbClr val="FFFFFF"/>
                </a:solidFill>
                <a:latin typeface="Arial"/>
                <a:ea typeface="Arial"/>
                <a:cs typeface="Arial"/>
                <a:sym typeface="Arial"/>
              </a:rPr>
              <a:t>Agent*</a:t>
            </a:r>
          </a:p>
        </p:txBody>
      </p:sp>
      <p:sp>
        <p:nvSpPr>
          <p:cNvPr id="88" name="Shape 669">
            <a:extLst>
              <a:ext uri="{FF2B5EF4-FFF2-40B4-BE49-F238E27FC236}">
                <a16:creationId xmlns:a16="http://schemas.microsoft.com/office/drawing/2014/main" xmlns="" id="{9FB1006B-D348-41D4-9884-9C76C4698F51}"/>
              </a:ext>
            </a:extLst>
          </p:cNvPr>
          <p:cNvSpPr/>
          <p:nvPr/>
        </p:nvSpPr>
        <p:spPr>
          <a:xfrm>
            <a:off x="5873037" y="3548413"/>
            <a:ext cx="1237213" cy="279163"/>
          </a:xfrm>
          <a:prstGeom prst="roundRect">
            <a:avLst>
              <a:gd name="adj" fmla="val 0"/>
            </a:avLst>
          </a:prstGeom>
          <a:solidFill>
            <a:schemeClr val="dk1"/>
          </a:solidFill>
          <a:ln w="9525" cap="flat" cmpd="sng">
            <a:solidFill>
              <a:srgbClr val="FFFFFF"/>
            </a:solidFill>
            <a:prstDash val="solid"/>
            <a:round/>
            <a:headEnd type="none" w="med" len="med"/>
            <a:tailEnd type="none" w="med" len="med"/>
          </a:ln>
        </p:spPr>
        <p:txBody>
          <a:bodyPr wrap="square" lIns="45700" tIns="45700" rIns="45700" bIns="45700" anchor="ctr" anchorCtr="0">
            <a:noAutofit/>
          </a:bodyPr>
          <a:lstStyle/>
          <a:p>
            <a:pPr marL="0" marR="0" lvl="0" indent="0" algn="ctr" rtl="0">
              <a:spcBef>
                <a:spcPts val="0"/>
              </a:spcBef>
              <a:spcAft>
                <a:spcPts val="0"/>
              </a:spcAft>
              <a:buNone/>
            </a:pPr>
            <a:r>
              <a:rPr lang="en-US" sz="800" dirty="0">
                <a:solidFill>
                  <a:srgbClr val="FFFFFF"/>
                </a:solidFill>
                <a:latin typeface="Arial"/>
                <a:ea typeface="Arial"/>
                <a:cs typeface="Arial"/>
                <a:sym typeface="Arial"/>
              </a:rPr>
              <a:t>Linux </a:t>
            </a:r>
            <a:r>
              <a:rPr lang="en-US" sz="800" dirty="0" smtClean="0">
                <a:solidFill>
                  <a:srgbClr val="FFFFFF"/>
                </a:solidFill>
                <a:latin typeface="Arial"/>
                <a:ea typeface="Arial"/>
                <a:cs typeface="Arial"/>
                <a:sym typeface="Arial"/>
              </a:rPr>
              <a:t>OS + </a:t>
            </a:r>
            <a:r>
              <a:rPr lang="en-US" sz="800" dirty="0" err="1" smtClean="0">
                <a:solidFill>
                  <a:srgbClr val="FFFFFF"/>
                </a:solidFill>
                <a:latin typeface="Arial"/>
                <a:ea typeface="Arial"/>
                <a:cs typeface="Arial"/>
                <a:sym typeface="Arial"/>
              </a:rPr>
              <a:t>Kubelet</a:t>
            </a:r>
            <a:r>
              <a:rPr lang="en-US" sz="800" dirty="0" smtClean="0">
                <a:solidFill>
                  <a:srgbClr val="FFFFFF"/>
                </a:solidFill>
                <a:latin typeface="Arial"/>
                <a:ea typeface="Arial"/>
                <a:cs typeface="Arial"/>
                <a:sym typeface="Arial"/>
              </a:rPr>
              <a:t> + CRI</a:t>
            </a:r>
            <a:endParaRPr lang="en-US" sz="800" dirty="0">
              <a:solidFill>
                <a:srgbClr val="FFFFFF"/>
              </a:solidFill>
              <a:latin typeface="Arial"/>
              <a:ea typeface="Arial"/>
              <a:cs typeface="Arial"/>
              <a:sym typeface="Arial"/>
            </a:endParaRPr>
          </a:p>
        </p:txBody>
      </p:sp>
      <p:sp>
        <p:nvSpPr>
          <p:cNvPr id="103" name="Shape 651">
            <a:extLst>
              <a:ext uri="{FF2B5EF4-FFF2-40B4-BE49-F238E27FC236}">
                <a16:creationId xmlns:a16="http://schemas.microsoft.com/office/drawing/2014/main" xmlns="" id="{FC8B3847-CDFF-4E5A-A255-54831D346851}"/>
              </a:ext>
            </a:extLst>
          </p:cNvPr>
          <p:cNvSpPr/>
          <p:nvPr/>
        </p:nvSpPr>
        <p:spPr>
          <a:xfrm>
            <a:off x="102335" y="766899"/>
            <a:ext cx="1093630" cy="1126699"/>
          </a:xfrm>
          <a:prstGeom prst="roundRect">
            <a:avLst>
              <a:gd name="adj" fmla="val 0"/>
            </a:avLst>
          </a:prstGeom>
          <a:solidFill>
            <a:schemeClr val="accent2"/>
          </a:solidFill>
          <a:ln w="9525" cap="flat" cmpd="sng">
            <a:solidFill>
              <a:srgbClr val="FFFFFF"/>
            </a:solidFill>
            <a:prstDash val="solid"/>
            <a:round/>
            <a:headEnd type="none" w="med" len="med"/>
            <a:tailEnd type="none" w="med" len="med"/>
          </a:ln>
        </p:spPr>
        <p:txBody>
          <a:bodyPr wrap="square" lIns="45700" tIns="45700" rIns="45700" bIns="45700" anchor="ctr" anchorCtr="0">
            <a:noAutofit/>
          </a:bodyPr>
          <a:lstStyle/>
          <a:p>
            <a:pPr marL="0" marR="0" lvl="0" indent="0" rtl="0">
              <a:spcBef>
                <a:spcPts val="0"/>
              </a:spcBef>
              <a:spcAft>
                <a:spcPts val="0"/>
              </a:spcAft>
              <a:buNone/>
            </a:pPr>
            <a:r>
              <a:rPr lang="en-US" sz="900" dirty="0">
                <a:solidFill>
                  <a:schemeClr val="dk1"/>
                </a:solidFill>
                <a:latin typeface="Arial"/>
                <a:ea typeface="Arial"/>
                <a:cs typeface="Arial"/>
                <a:sym typeface="Arial"/>
              </a:rPr>
              <a:t>Zero touch provisioning (Edge commissioning)</a:t>
            </a:r>
          </a:p>
          <a:p>
            <a:pPr marL="0" marR="0" lvl="0" indent="0" rtl="0">
              <a:spcBef>
                <a:spcPts val="0"/>
              </a:spcBef>
              <a:spcAft>
                <a:spcPts val="0"/>
              </a:spcAft>
              <a:buNone/>
            </a:pPr>
            <a:endParaRPr lang="pl-PL" sz="900" dirty="0">
              <a:solidFill>
                <a:schemeClr val="dk1"/>
              </a:solidFill>
              <a:latin typeface="Arial"/>
              <a:ea typeface="Arial"/>
              <a:cs typeface="Arial"/>
              <a:sym typeface="Arial"/>
            </a:endParaRPr>
          </a:p>
        </p:txBody>
      </p:sp>
      <p:cxnSp>
        <p:nvCxnSpPr>
          <p:cNvPr id="17" name="Connector: Elbow 16">
            <a:extLst>
              <a:ext uri="{FF2B5EF4-FFF2-40B4-BE49-F238E27FC236}">
                <a16:creationId xmlns:a16="http://schemas.microsoft.com/office/drawing/2014/main" xmlns="" id="{7D95E9E5-DD45-4F9E-BF66-4BBE953A2CED}"/>
              </a:ext>
            </a:extLst>
          </p:cNvPr>
          <p:cNvCxnSpPr>
            <a:cxnSpLocks/>
            <a:stCxn id="103" idx="2"/>
            <a:endCxn id="649" idx="1"/>
          </p:cNvCxnSpPr>
          <p:nvPr/>
        </p:nvCxnSpPr>
        <p:spPr>
          <a:xfrm rot="16200000" flipH="1">
            <a:off x="215454" y="2327293"/>
            <a:ext cx="1148722" cy="281331"/>
          </a:xfrm>
          <a:prstGeom prst="bentConnector2">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94" name="Shape 669">
            <a:extLst>
              <a:ext uri="{FF2B5EF4-FFF2-40B4-BE49-F238E27FC236}">
                <a16:creationId xmlns:a16="http://schemas.microsoft.com/office/drawing/2014/main" xmlns="" id="{8217D199-3C7D-44E7-A054-0A2FB568F960}"/>
              </a:ext>
            </a:extLst>
          </p:cNvPr>
          <p:cNvSpPr/>
          <p:nvPr/>
        </p:nvSpPr>
        <p:spPr>
          <a:xfrm>
            <a:off x="4176021" y="2742301"/>
            <a:ext cx="1367530" cy="315270"/>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l" rtl="0">
              <a:spcBef>
                <a:spcPts val="0"/>
              </a:spcBef>
              <a:spcAft>
                <a:spcPts val="0"/>
              </a:spcAft>
              <a:buNone/>
            </a:pPr>
            <a:r>
              <a:rPr lang="en-US" sz="800" dirty="0">
                <a:solidFill>
                  <a:srgbClr val="FFFFFF"/>
                </a:solidFill>
                <a:latin typeface="Arial"/>
                <a:ea typeface="Arial"/>
                <a:cs typeface="Arial"/>
                <a:sym typeface="Arial"/>
              </a:rPr>
              <a:t> MEC EDGE Platform</a:t>
            </a:r>
          </a:p>
          <a:p>
            <a:pPr marL="0" marR="0" lvl="0" indent="0" algn="l" rtl="0">
              <a:spcBef>
                <a:spcPts val="0"/>
              </a:spcBef>
              <a:spcAft>
                <a:spcPts val="0"/>
              </a:spcAft>
              <a:buNone/>
            </a:pPr>
            <a:r>
              <a:rPr lang="en-US" sz="800" dirty="0">
                <a:solidFill>
                  <a:srgbClr val="FFFFFF"/>
                </a:solidFill>
                <a:latin typeface="Arial"/>
                <a:ea typeface="Arial"/>
                <a:cs typeface="Arial"/>
                <a:sym typeface="Arial"/>
              </a:rPr>
              <a:t>  (Intel NEV SDK )</a:t>
            </a:r>
          </a:p>
        </p:txBody>
      </p:sp>
      <p:sp>
        <p:nvSpPr>
          <p:cNvPr id="2" name="TextBox 1"/>
          <p:cNvSpPr txBox="1"/>
          <p:nvPr/>
        </p:nvSpPr>
        <p:spPr>
          <a:xfrm>
            <a:off x="7592291" y="874527"/>
            <a:ext cx="1620980" cy="969496"/>
          </a:xfrm>
          <a:prstGeom prst="rect">
            <a:avLst/>
          </a:prstGeom>
          <a:noFill/>
        </p:spPr>
        <p:txBody>
          <a:bodyPr vert="horz" wrap="square" lIns="0" tIns="0" rIns="0" bIns="0" rtlCol="0">
            <a:spAutoFit/>
          </a:bodyPr>
          <a:lstStyle/>
          <a:p>
            <a:r>
              <a:rPr lang="en-US" sz="900" i="1" dirty="0">
                <a:solidFill>
                  <a:srgbClr val="003C71"/>
                </a:solidFill>
              </a:rPr>
              <a:t>* Patched for features and performance</a:t>
            </a:r>
          </a:p>
          <a:p>
            <a:r>
              <a:rPr lang="en-US" sz="900" i="1" dirty="0">
                <a:solidFill>
                  <a:srgbClr val="003C71"/>
                </a:solidFill>
              </a:rPr>
              <a:t>**  Added for completeness - Outside of Madawaska at this time</a:t>
            </a:r>
          </a:p>
          <a:p>
            <a:endParaRPr lang="en-US" sz="900" i="1" dirty="0">
              <a:solidFill>
                <a:srgbClr val="003C71"/>
              </a:solidFill>
            </a:endParaRPr>
          </a:p>
          <a:p>
            <a:endParaRPr lang="en-US" sz="900" i="1" dirty="0">
              <a:solidFill>
                <a:srgbClr val="003C71"/>
              </a:solidFill>
            </a:endParaRPr>
          </a:p>
        </p:txBody>
      </p:sp>
      <p:sp>
        <p:nvSpPr>
          <p:cNvPr id="95" name="Shape 669">
            <a:extLst>
              <a:ext uri="{FF2B5EF4-FFF2-40B4-BE49-F238E27FC236}">
                <a16:creationId xmlns:a16="http://schemas.microsoft.com/office/drawing/2014/main" xmlns="" id="{B540F177-1DDC-4946-A02C-9C4223D04A0E}"/>
              </a:ext>
            </a:extLst>
          </p:cNvPr>
          <p:cNvSpPr/>
          <p:nvPr/>
        </p:nvSpPr>
        <p:spPr>
          <a:xfrm>
            <a:off x="1209909" y="3407753"/>
            <a:ext cx="1525408" cy="217870"/>
          </a:xfrm>
          <a:prstGeom prst="roundRect">
            <a:avLst>
              <a:gd name="adj" fmla="val 0"/>
            </a:avLst>
          </a:prstGeom>
          <a:solidFill>
            <a:schemeClr val="accent3"/>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ctr" rtl="0">
              <a:spcBef>
                <a:spcPts val="0"/>
              </a:spcBef>
              <a:spcAft>
                <a:spcPts val="0"/>
              </a:spcAft>
              <a:buNone/>
            </a:pPr>
            <a:r>
              <a:rPr lang="en-US" sz="800" dirty="0" smtClean="0">
                <a:solidFill>
                  <a:schemeClr val="tx1"/>
                </a:solidFill>
                <a:latin typeface="Arial"/>
                <a:ea typeface="Arial"/>
                <a:cs typeface="Arial"/>
                <a:sym typeface="Arial"/>
              </a:rPr>
              <a:t>VNF HA </a:t>
            </a:r>
            <a:r>
              <a:rPr lang="en-US" sz="800" dirty="0" err="1" smtClean="0">
                <a:solidFill>
                  <a:schemeClr val="tx1"/>
                </a:solidFill>
                <a:latin typeface="Arial"/>
                <a:ea typeface="Arial"/>
                <a:cs typeface="Arial"/>
                <a:sym typeface="Arial"/>
              </a:rPr>
              <a:t>Mgmt</a:t>
            </a:r>
            <a:endParaRPr lang="en-US" sz="800" dirty="0">
              <a:solidFill>
                <a:schemeClr val="tx1"/>
              </a:solidFill>
              <a:latin typeface="Arial"/>
              <a:ea typeface="Arial"/>
              <a:cs typeface="Arial"/>
              <a:sym typeface="Arial"/>
            </a:endParaRPr>
          </a:p>
        </p:txBody>
      </p:sp>
      <p:sp>
        <p:nvSpPr>
          <p:cNvPr id="96" name="Shape 669">
            <a:extLst>
              <a:ext uri="{FF2B5EF4-FFF2-40B4-BE49-F238E27FC236}">
                <a16:creationId xmlns:a16="http://schemas.microsoft.com/office/drawing/2014/main" xmlns="" id="{B540F177-1DDC-4946-A02C-9C4223D04A0E}"/>
              </a:ext>
            </a:extLst>
          </p:cNvPr>
          <p:cNvSpPr/>
          <p:nvPr/>
        </p:nvSpPr>
        <p:spPr>
          <a:xfrm>
            <a:off x="1205114" y="3134612"/>
            <a:ext cx="522911" cy="228098"/>
          </a:xfrm>
          <a:prstGeom prst="roundRect">
            <a:avLst>
              <a:gd name="adj" fmla="val 0"/>
            </a:avLst>
          </a:prstGeom>
          <a:solidFill>
            <a:schemeClr val="accent3"/>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ctr" rtl="0">
              <a:spcBef>
                <a:spcPts val="0"/>
              </a:spcBef>
              <a:spcAft>
                <a:spcPts val="0"/>
              </a:spcAft>
              <a:buNone/>
            </a:pPr>
            <a:r>
              <a:rPr lang="en-US" sz="800" dirty="0">
                <a:solidFill>
                  <a:schemeClr val="tx1"/>
                </a:solidFill>
                <a:latin typeface="Arial"/>
                <a:ea typeface="Arial"/>
                <a:cs typeface="Arial"/>
                <a:sym typeface="Arial"/>
              </a:rPr>
              <a:t>System Inventory</a:t>
            </a:r>
          </a:p>
        </p:txBody>
      </p:sp>
      <p:sp>
        <p:nvSpPr>
          <p:cNvPr id="90" name="Shape 669">
            <a:extLst>
              <a:ext uri="{FF2B5EF4-FFF2-40B4-BE49-F238E27FC236}">
                <a16:creationId xmlns:a16="http://schemas.microsoft.com/office/drawing/2014/main" xmlns="" id="{B377D33E-B4B6-4AF2-BEEE-C5BF1F72EF0B}"/>
              </a:ext>
            </a:extLst>
          </p:cNvPr>
          <p:cNvSpPr/>
          <p:nvPr/>
        </p:nvSpPr>
        <p:spPr>
          <a:xfrm>
            <a:off x="2423656" y="2424340"/>
            <a:ext cx="594360" cy="464979"/>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ctr" rtl="0">
              <a:spcBef>
                <a:spcPts val="0"/>
              </a:spcBef>
              <a:spcAft>
                <a:spcPts val="0"/>
              </a:spcAft>
              <a:buNone/>
            </a:pPr>
            <a:r>
              <a:rPr lang="en-US" sz="800" dirty="0">
                <a:solidFill>
                  <a:srgbClr val="FFFFFF"/>
                </a:solidFill>
                <a:latin typeface="Arial"/>
                <a:ea typeface="Arial"/>
                <a:cs typeface="Arial"/>
                <a:sym typeface="Arial"/>
              </a:rPr>
              <a:t>MEC Platform Manager**</a:t>
            </a:r>
          </a:p>
        </p:txBody>
      </p:sp>
      <p:sp>
        <p:nvSpPr>
          <p:cNvPr id="89" name="Shape 652"/>
          <p:cNvSpPr/>
          <p:nvPr/>
        </p:nvSpPr>
        <p:spPr>
          <a:xfrm>
            <a:off x="3096757" y="1066470"/>
            <a:ext cx="2438400" cy="220514"/>
          </a:xfrm>
          <a:prstGeom prst="roundRect">
            <a:avLst>
              <a:gd name="adj" fmla="val 0"/>
            </a:avLst>
          </a:prstGeom>
          <a:solidFill>
            <a:srgbClr val="BFBFBF"/>
          </a:solidFill>
          <a:ln w="9525" cap="flat" cmpd="sng">
            <a:solidFill>
              <a:srgbClr val="FFFFFF"/>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r>
              <a:rPr lang="en-US" sz="900" dirty="0">
                <a:solidFill>
                  <a:schemeClr val="dk1"/>
                </a:solidFill>
                <a:latin typeface="Arial"/>
                <a:ea typeface="Arial"/>
                <a:cs typeface="Arial"/>
                <a:sym typeface="Arial"/>
              </a:rPr>
              <a:t>MEC Orchestrator **</a:t>
            </a:r>
          </a:p>
        </p:txBody>
      </p:sp>
      <p:sp>
        <p:nvSpPr>
          <p:cNvPr id="92" name="Shape 669">
            <a:extLst>
              <a:ext uri="{FF2B5EF4-FFF2-40B4-BE49-F238E27FC236}">
                <a16:creationId xmlns:a16="http://schemas.microsoft.com/office/drawing/2014/main" xmlns="" id="{B540F177-1DDC-4946-A02C-9C4223D04A0E}"/>
              </a:ext>
            </a:extLst>
          </p:cNvPr>
          <p:cNvSpPr/>
          <p:nvPr/>
        </p:nvSpPr>
        <p:spPr>
          <a:xfrm>
            <a:off x="1771370" y="3138903"/>
            <a:ext cx="522911" cy="228098"/>
          </a:xfrm>
          <a:prstGeom prst="roundRect">
            <a:avLst>
              <a:gd name="adj" fmla="val 0"/>
            </a:avLst>
          </a:prstGeom>
          <a:solidFill>
            <a:schemeClr val="accent3"/>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ctr" rtl="0">
              <a:spcBef>
                <a:spcPts val="0"/>
              </a:spcBef>
              <a:spcAft>
                <a:spcPts val="0"/>
              </a:spcAft>
              <a:buNone/>
            </a:pPr>
            <a:r>
              <a:rPr lang="en-US" sz="800" dirty="0">
                <a:solidFill>
                  <a:schemeClr val="tx1"/>
                </a:solidFill>
                <a:latin typeface="Arial"/>
                <a:ea typeface="Arial"/>
                <a:cs typeface="Arial"/>
                <a:sym typeface="Arial"/>
              </a:rPr>
              <a:t>Fault </a:t>
            </a:r>
            <a:r>
              <a:rPr lang="en-US" sz="800" dirty="0" err="1">
                <a:solidFill>
                  <a:schemeClr val="tx1"/>
                </a:solidFill>
                <a:latin typeface="Arial"/>
                <a:ea typeface="Arial"/>
                <a:cs typeface="Arial"/>
                <a:sym typeface="Arial"/>
              </a:rPr>
              <a:t>Mgmt</a:t>
            </a:r>
            <a:endParaRPr lang="en-US" sz="800" dirty="0">
              <a:solidFill>
                <a:schemeClr val="tx1"/>
              </a:solidFill>
              <a:latin typeface="Arial"/>
              <a:ea typeface="Arial"/>
              <a:cs typeface="Arial"/>
              <a:sym typeface="Arial"/>
            </a:endParaRPr>
          </a:p>
        </p:txBody>
      </p:sp>
      <p:sp>
        <p:nvSpPr>
          <p:cNvPr id="93" name="Shape 669">
            <a:extLst>
              <a:ext uri="{FF2B5EF4-FFF2-40B4-BE49-F238E27FC236}">
                <a16:creationId xmlns:a16="http://schemas.microsoft.com/office/drawing/2014/main" xmlns="" id="{B540F177-1DDC-4946-A02C-9C4223D04A0E}"/>
              </a:ext>
            </a:extLst>
          </p:cNvPr>
          <p:cNvSpPr/>
          <p:nvPr/>
        </p:nvSpPr>
        <p:spPr>
          <a:xfrm>
            <a:off x="2333558" y="3135777"/>
            <a:ext cx="720018" cy="228098"/>
          </a:xfrm>
          <a:prstGeom prst="roundRect">
            <a:avLst>
              <a:gd name="adj" fmla="val 0"/>
            </a:avLst>
          </a:prstGeom>
          <a:solidFill>
            <a:schemeClr val="accent3"/>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ctr" rtl="0">
              <a:spcBef>
                <a:spcPts val="0"/>
              </a:spcBef>
              <a:spcAft>
                <a:spcPts val="0"/>
              </a:spcAft>
              <a:buNone/>
            </a:pPr>
            <a:r>
              <a:rPr lang="en-US" sz="800" dirty="0">
                <a:solidFill>
                  <a:schemeClr val="tx1"/>
                </a:solidFill>
                <a:latin typeface="Arial"/>
                <a:ea typeface="Arial"/>
                <a:cs typeface="Arial"/>
                <a:sym typeface="Arial"/>
              </a:rPr>
              <a:t>Performance </a:t>
            </a:r>
            <a:r>
              <a:rPr lang="en-US" sz="800" dirty="0" err="1">
                <a:solidFill>
                  <a:schemeClr val="tx1"/>
                </a:solidFill>
                <a:latin typeface="Arial"/>
                <a:ea typeface="Arial"/>
                <a:cs typeface="Arial"/>
                <a:sym typeface="Arial"/>
              </a:rPr>
              <a:t>Mgmt</a:t>
            </a:r>
            <a:endParaRPr lang="en-US" sz="800" dirty="0">
              <a:solidFill>
                <a:schemeClr val="tx1"/>
              </a:solidFill>
              <a:latin typeface="Arial"/>
              <a:ea typeface="Arial"/>
              <a:cs typeface="Arial"/>
              <a:sym typeface="Arial"/>
            </a:endParaRPr>
          </a:p>
        </p:txBody>
      </p:sp>
      <p:sp>
        <p:nvSpPr>
          <p:cNvPr id="97" name="Shape 669">
            <a:extLst>
              <a:ext uri="{FF2B5EF4-FFF2-40B4-BE49-F238E27FC236}">
                <a16:creationId xmlns:a16="http://schemas.microsoft.com/office/drawing/2014/main" xmlns="" id="{4C6B9E53-2379-47FA-A7F0-DE8876502D1E}"/>
              </a:ext>
            </a:extLst>
          </p:cNvPr>
          <p:cNvSpPr/>
          <p:nvPr/>
        </p:nvSpPr>
        <p:spPr>
          <a:xfrm>
            <a:off x="3281018" y="3106096"/>
            <a:ext cx="822960" cy="137160"/>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l" rtl="0">
              <a:spcBef>
                <a:spcPts val="0"/>
              </a:spcBef>
              <a:spcAft>
                <a:spcPts val="0"/>
              </a:spcAft>
              <a:buNone/>
            </a:pPr>
            <a:r>
              <a:rPr lang="en-US" sz="800" dirty="0">
                <a:solidFill>
                  <a:srgbClr val="FFFFFF"/>
                </a:solidFill>
                <a:latin typeface="Arial"/>
                <a:ea typeface="Arial"/>
                <a:cs typeface="Arial"/>
                <a:sym typeface="Arial"/>
              </a:rPr>
              <a:t>OVS DPDK</a:t>
            </a:r>
          </a:p>
        </p:txBody>
      </p:sp>
      <p:sp>
        <p:nvSpPr>
          <p:cNvPr id="98" name="Shape 669">
            <a:extLst>
              <a:ext uri="{FF2B5EF4-FFF2-40B4-BE49-F238E27FC236}">
                <a16:creationId xmlns:a16="http://schemas.microsoft.com/office/drawing/2014/main" xmlns="" id="{4C6B9E53-2379-47FA-A7F0-DE8876502D1E}"/>
              </a:ext>
            </a:extLst>
          </p:cNvPr>
          <p:cNvSpPr/>
          <p:nvPr/>
        </p:nvSpPr>
        <p:spPr>
          <a:xfrm>
            <a:off x="4172310" y="3105643"/>
            <a:ext cx="1064854" cy="138089"/>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l" rtl="0">
              <a:spcBef>
                <a:spcPts val="0"/>
              </a:spcBef>
              <a:spcAft>
                <a:spcPts val="0"/>
              </a:spcAft>
              <a:buNone/>
            </a:pPr>
            <a:r>
              <a:rPr lang="en-US" sz="800" dirty="0">
                <a:solidFill>
                  <a:srgbClr val="FFFFFF"/>
                </a:solidFill>
                <a:latin typeface="Arial"/>
                <a:ea typeface="Arial"/>
                <a:cs typeface="Arial"/>
                <a:sym typeface="Arial"/>
              </a:rPr>
              <a:t>SRIOV networking</a:t>
            </a:r>
          </a:p>
        </p:txBody>
      </p:sp>
      <p:sp>
        <p:nvSpPr>
          <p:cNvPr id="99" name="Shape 669">
            <a:extLst>
              <a:ext uri="{FF2B5EF4-FFF2-40B4-BE49-F238E27FC236}">
                <a16:creationId xmlns:a16="http://schemas.microsoft.com/office/drawing/2014/main" xmlns="" id="{4C6B9E53-2379-47FA-A7F0-DE8876502D1E}"/>
              </a:ext>
            </a:extLst>
          </p:cNvPr>
          <p:cNvSpPr/>
          <p:nvPr/>
        </p:nvSpPr>
        <p:spPr>
          <a:xfrm>
            <a:off x="3251093" y="3437399"/>
            <a:ext cx="2409924" cy="172957"/>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ctr" rtl="0">
              <a:spcBef>
                <a:spcPts val="0"/>
              </a:spcBef>
              <a:spcAft>
                <a:spcPts val="0"/>
              </a:spcAft>
              <a:buNone/>
            </a:pPr>
            <a:r>
              <a:rPr lang="en-US" sz="800" dirty="0">
                <a:solidFill>
                  <a:srgbClr val="FFFFFF"/>
                </a:solidFill>
                <a:latin typeface="Arial"/>
                <a:ea typeface="Arial"/>
                <a:cs typeface="Arial"/>
                <a:sym typeface="Arial"/>
              </a:rPr>
              <a:t>KVM – Real time</a:t>
            </a:r>
          </a:p>
        </p:txBody>
      </p:sp>
      <p:cxnSp>
        <p:nvCxnSpPr>
          <p:cNvPr id="7" name="Elbow Connector 6"/>
          <p:cNvCxnSpPr>
            <a:stCxn id="651" idx="3"/>
            <a:endCxn id="652" idx="1"/>
          </p:cNvCxnSpPr>
          <p:nvPr/>
        </p:nvCxnSpPr>
        <p:spPr>
          <a:xfrm>
            <a:off x="2358013" y="927256"/>
            <a:ext cx="306659" cy="469548"/>
          </a:xfrm>
          <a:prstGeom prst="bentConnector3">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802582" y="1990676"/>
            <a:ext cx="789709" cy="169277"/>
          </a:xfrm>
          <a:prstGeom prst="rect">
            <a:avLst/>
          </a:prstGeom>
          <a:noFill/>
        </p:spPr>
        <p:txBody>
          <a:bodyPr vert="horz" wrap="square" lIns="0" tIns="0" rIns="0" bIns="0" rtlCol="0">
            <a:spAutoFit/>
          </a:bodyPr>
          <a:lstStyle/>
          <a:p>
            <a:r>
              <a:rPr lang="en-US" sz="1100" b="1" i="1" dirty="0">
                <a:solidFill>
                  <a:srgbClr val="003C71"/>
                </a:solidFill>
              </a:rPr>
              <a:t>Edge</a:t>
            </a:r>
          </a:p>
        </p:txBody>
      </p:sp>
      <p:sp>
        <p:nvSpPr>
          <p:cNvPr id="12" name="Rounded Rectangle 11"/>
          <p:cNvSpPr/>
          <p:nvPr/>
        </p:nvSpPr>
        <p:spPr>
          <a:xfrm>
            <a:off x="3248363" y="2358386"/>
            <a:ext cx="2306726" cy="285061"/>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000" dirty="0"/>
              <a:t>VNFs**</a:t>
            </a:r>
          </a:p>
        </p:txBody>
      </p:sp>
      <p:cxnSp>
        <p:nvCxnSpPr>
          <p:cNvPr id="24" name="Elbow Connector 23"/>
          <p:cNvCxnSpPr>
            <a:stCxn id="651" idx="3"/>
            <a:endCxn id="89" idx="1"/>
          </p:cNvCxnSpPr>
          <p:nvPr/>
        </p:nvCxnSpPr>
        <p:spPr>
          <a:xfrm>
            <a:off x="2358013" y="927256"/>
            <a:ext cx="738744" cy="249471"/>
          </a:xfrm>
          <a:prstGeom prst="bentConnector3">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3750982" y="1969291"/>
            <a:ext cx="1642036" cy="17580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Fabric (Switching)</a:t>
            </a:r>
          </a:p>
        </p:txBody>
      </p:sp>
      <p:cxnSp>
        <p:nvCxnSpPr>
          <p:cNvPr id="124" name="Shape 709"/>
          <p:cNvCxnSpPr/>
          <p:nvPr/>
        </p:nvCxnSpPr>
        <p:spPr>
          <a:xfrm flipV="1">
            <a:off x="4627519" y="1503361"/>
            <a:ext cx="0" cy="475987"/>
          </a:xfrm>
          <a:prstGeom prst="straightConnector1">
            <a:avLst/>
          </a:prstGeom>
          <a:solidFill>
            <a:schemeClr val="accent2"/>
          </a:solidFill>
          <a:ln w="9525" cap="flat" cmpd="sng">
            <a:solidFill>
              <a:schemeClr val="dk2"/>
            </a:solidFill>
            <a:prstDash val="solid"/>
            <a:round/>
            <a:headEnd type="triangle" w="lg" len="lg"/>
            <a:tailEnd type="triangle" w="lg" len="lg"/>
          </a:ln>
        </p:spPr>
      </p:cxnSp>
    </p:spTree>
    <p:extLst>
      <p:ext uri="{BB962C8B-B14F-4D97-AF65-F5344CB8AC3E}">
        <p14:creationId xmlns:p14="http://schemas.microsoft.com/office/powerpoint/2010/main" val="203037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47" name="Shape 651">
            <a:extLst>
              <a:ext uri="{FF2B5EF4-FFF2-40B4-BE49-F238E27FC236}">
                <a16:creationId xmlns:a16="http://schemas.microsoft.com/office/drawing/2014/main" xmlns="" id="{FC8B3847-CDFF-4E5A-A255-54831D346851}"/>
              </a:ext>
            </a:extLst>
          </p:cNvPr>
          <p:cNvSpPr/>
          <p:nvPr/>
        </p:nvSpPr>
        <p:spPr>
          <a:xfrm>
            <a:off x="1016556" y="1485041"/>
            <a:ext cx="5176426" cy="1126699"/>
          </a:xfrm>
          <a:prstGeom prst="roundRect">
            <a:avLst>
              <a:gd name="adj" fmla="val 0"/>
            </a:avLst>
          </a:prstGeom>
          <a:solidFill>
            <a:schemeClr val="accent2"/>
          </a:solidFill>
          <a:ln w="9525" cap="flat" cmpd="sng">
            <a:solidFill>
              <a:srgbClr val="FFFFFF"/>
            </a:solidFill>
            <a:prstDash val="solid"/>
            <a:round/>
            <a:headEnd type="none" w="med" len="med"/>
            <a:tailEnd type="none" w="med" len="med"/>
          </a:ln>
        </p:spPr>
        <p:txBody>
          <a:bodyPr wrap="square" lIns="45700" tIns="45700" rIns="45700" bIns="45700" anchor="ctr" anchorCtr="0">
            <a:noAutofit/>
          </a:bodyPr>
          <a:lstStyle/>
          <a:p>
            <a:pPr marL="0" marR="0" lvl="0" indent="0" rtl="0">
              <a:spcBef>
                <a:spcPts val="0"/>
              </a:spcBef>
              <a:spcAft>
                <a:spcPts val="0"/>
              </a:spcAft>
              <a:buNone/>
            </a:pPr>
            <a:endParaRPr lang="pl-PL" sz="900" dirty="0">
              <a:solidFill>
                <a:schemeClr val="dk1"/>
              </a:solidFill>
              <a:latin typeface="Arial"/>
              <a:ea typeface="Arial"/>
              <a:cs typeface="Arial"/>
              <a:sym typeface="Arial"/>
            </a:endParaRPr>
          </a:p>
        </p:txBody>
      </p:sp>
      <p:sp>
        <p:nvSpPr>
          <p:cNvPr id="58" name="Shape 649"/>
          <p:cNvSpPr/>
          <p:nvPr/>
        </p:nvSpPr>
        <p:spPr>
          <a:xfrm>
            <a:off x="1228355" y="2849482"/>
            <a:ext cx="5228088" cy="1910203"/>
          </a:xfrm>
          <a:prstGeom prst="roundRect">
            <a:avLst>
              <a:gd name="adj" fmla="val 0"/>
            </a:avLst>
          </a:prstGeom>
          <a:solidFill>
            <a:schemeClr val="accent2"/>
          </a:solidFill>
          <a:ln w="9525" cap="flat" cmpd="sng">
            <a:solidFill>
              <a:srgbClr val="FFFFFF"/>
            </a:solidFill>
            <a:prstDash val="solid"/>
            <a:round/>
            <a:headEnd type="none" w="med" len="med"/>
            <a:tailEnd type="none" w="med" len="med"/>
          </a:ln>
        </p:spPr>
        <p:txBody>
          <a:bodyPr wrap="square" lIns="45700" tIns="45700" rIns="45700" bIns="45700" anchor="t" anchorCtr="0">
            <a:noAutofit/>
          </a:bodyPr>
          <a:lstStyle/>
          <a:p>
            <a:pPr marL="0" marR="0" lvl="0" indent="0" rtl="0">
              <a:spcBef>
                <a:spcPts val="0"/>
              </a:spcBef>
              <a:spcAft>
                <a:spcPts val="0"/>
              </a:spcAft>
              <a:buNone/>
            </a:pPr>
            <a:endParaRPr lang="en-US" sz="900" b="1" dirty="0">
              <a:solidFill>
                <a:srgbClr val="FFFFFF"/>
              </a:solidFill>
              <a:latin typeface="Arial"/>
              <a:ea typeface="Arial"/>
              <a:cs typeface="Arial"/>
              <a:sym typeface="Arial"/>
            </a:endParaRPr>
          </a:p>
        </p:txBody>
      </p:sp>
      <p:sp>
        <p:nvSpPr>
          <p:cNvPr id="101" name="Shape 649"/>
          <p:cNvSpPr/>
          <p:nvPr/>
        </p:nvSpPr>
        <p:spPr>
          <a:xfrm>
            <a:off x="1075955" y="2697082"/>
            <a:ext cx="5228088" cy="2041129"/>
          </a:xfrm>
          <a:prstGeom prst="roundRect">
            <a:avLst>
              <a:gd name="adj" fmla="val 0"/>
            </a:avLst>
          </a:prstGeom>
          <a:solidFill>
            <a:schemeClr val="accent2"/>
          </a:solidFill>
          <a:ln w="9525" cap="flat" cmpd="sng">
            <a:solidFill>
              <a:srgbClr val="FFFFFF"/>
            </a:solidFill>
            <a:prstDash val="solid"/>
            <a:round/>
            <a:headEnd type="none" w="med" len="med"/>
            <a:tailEnd type="none" w="med" len="med"/>
          </a:ln>
        </p:spPr>
        <p:txBody>
          <a:bodyPr wrap="square" lIns="45700" tIns="45700" rIns="45700" bIns="45700" anchor="t" anchorCtr="0">
            <a:noAutofit/>
          </a:bodyPr>
          <a:lstStyle/>
          <a:p>
            <a:pPr marL="0" marR="0" lvl="0" indent="0" rtl="0">
              <a:spcBef>
                <a:spcPts val="0"/>
              </a:spcBef>
              <a:spcAft>
                <a:spcPts val="0"/>
              </a:spcAft>
              <a:buNone/>
            </a:pPr>
            <a:endParaRPr lang="en-US" sz="900" dirty="0">
              <a:solidFill>
                <a:srgbClr val="FFFFFF"/>
              </a:solidFill>
              <a:latin typeface="Arial"/>
              <a:ea typeface="Arial"/>
              <a:cs typeface="Arial"/>
              <a:sym typeface="Arial"/>
            </a:endParaRPr>
          </a:p>
        </p:txBody>
      </p:sp>
      <p:sp>
        <p:nvSpPr>
          <p:cNvPr id="649" name="Shape 649"/>
          <p:cNvSpPr/>
          <p:nvPr/>
        </p:nvSpPr>
        <p:spPr>
          <a:xfrm>
            <a:off x="881991" y="2633214"/>
            <a:ext cx="5310991" cy="1975348"/>
          </a:xfrm>
          <a:prstGeom prst="roundRect">
            <a:avLst>
              <a:gd name="adj" fmla="val 0"/>
            </a:avLst>
          </a:prstGeom>
          <a:solidFill>
            <a:schemeClr val="accent2"/>
          </a:solidFill>
          <a:ln w="9525" cap="flat" cmpd="sng">
            <a:solidFill>
              <a:srgbClr val="FFFFFF"/>
            </a:solidFill>
            <a:prstDash val="solid"/>
            <a:round/>
            <a:headEnd type="none" w="med" len="med"/>
            <a:tailEnd type="none" w="med" len="med"/>
          </a:ln>
        </p:spPr>
        <p:txBody>
          <a:bodyPr wrap="square" lIns="45700" tIns="45700" rIns="45700" bIns="45700" anchor="t" anchorCtr="0">
            <a:noAutofit/>
          </a:bodyPr>
          <a:lstStyle/>
          <a:p>
            <a:pPr marL="0" marR="0" lvl="0" indent="0" rtl="0">
              <a:spcBef>
                <a:spcPts val="0"/>
              </a:spcBef>
              <a:spcAft>
                <a:spcPts val="0"/>
              </a:spcAft>
              <a:buNone/>
            </a:pPr>
            <a:endParaRPr lang="en-US" sz="900" b="1" dirty="0">
              <a:solidFill>
                <a:srgbClr val="FFFFFF"/>
              </a:solidFill>
              <a:latin typeface="Arial"/>
              <a:ea typeface="Arial"/>
              <a:cs typeface="Arial"/>
              <a:sym typeface="Arial"/>
            </a:endParaRPr>
          </a:p>
        </p:txBody>
      </p:sp>
      <p:sp>
        <p:nvSpPr>
          <p:cNvPr id="629" name="Shape 629"/>
          <p:cNvSpPr txBox="1">
            <a:spLocks noGrp="1"/>
          </p:cNvSpPr>
          <p:nvPr>
            <p:ph type="title"/>
          </p:nvPr>
        </p:nvSpPr>
        <p:spPr>
          <a:xfrm>
            <a:off x="99207" y="147774"/>
            <a:ext cx="8572501" cy="366254"/>
          </a:xfrm>
          <a:prstGeom prst="rect">
            <a:avLst/>
          </a:prstGeom>
          <a:noFill/>
          <a:ln>
            <a:noFill/>
          </a:ln>
        </p:spPr>
        <p:txBody>
          <a:bodyPr wrap="square" lIns="0" tIns="0" rIns="0" bIns="0" anchor="b" anchorCtr="0">
            <a:noAutofit/>
          </a:bodyPr>
          <a:lstStyle/>
          <a:p>
            <a:pPr marL="0" marR="0" lvl="0" indent="0" algn="l" rtl="0">
              <a:lnSpc>
                <a:spcPct val="85000"/>
              </a:lnSpc>
              <a:spcBef>
                <a:spcPts val="0"/>
              </a:spcBef>
              <a:spcAft>
                <a:spcPts val="0"/>
              </a:spcAft>
              <a:buNone/>
            </a:pPr>
            <a:r>
              <a:rPr lang="en-US" sz="4000" b="1" i="0" u="none" strike="noStrike" cap="none" dirty="0">
                <a:latin typeface="Intel Clear Pro" panose="020B0804020202060201" pitchFamily="34" charset="0"/>
                <a:ea typeface="Intel Clear Pro" panose="020B0804020202060201" pitchFamily="34" charset="0"/>
                <a:cs typeface="Intel Clear Pro" panose="020B0804020202060201" pitchFamily="34" charset="0"/>
                <a:sym typeface="Arial"/>
              </a:rPr>
              <a:t>Architecture Details- In progress </a:t>
            </a:r>
            <a:r>
              <a:rPr lang="en-US" sz="4000" b="1" i="0" u="none" strike="noStrike" cap="none" dirty="0" smtClean="0">
                <a:latin typeface="Intel Clear Pro" panose="020B0804020202060201" pitchFamily="34" charset="0"/>
                <a:ea typeface="Intel Clear Pro" panose="020B0804020202060201" pitchFamily="34" charset="0"/>
                <a:cs typeface="Intel Clear Pro" panose="020B0804020202060201" pitchFamily="34" charset="0"/>
                <a:sym typeface="Arial"/>
              </a:rPr>
              <a:t>(Future TARGET)</a:t>
            </a:r>
            <a:endParaRPr lang="en-US" sz="4000" b="1" i="0" u="none" strike="noStrike" cap="none" dirty="0">
              <a:latin typeface="Intel Clear Pro" panose="020B0804020202060201" pitchFamily="34" charset="0"/>
              <a:ea typeface="Intel Clear Pro" panose="020B0804020202060201" pitchFamily="34" charset="0"/>
              <a:cs typeface="Intel Clear Pro" panose="020B0804020202060201" pitchFamily="34" charset="0"/>
              <a:sym typeface="Arial"/>
            </a:endParaRPr>
          </a:p>
        </p:txBody>
      </p:sp>
      <p:sp>
        <p:nvSpPr>
          <p:cNvPr id="643" name="Shape 643" descr="Image result for kvm logo"/>
          <p:cNvSpPr/>
          <p:nvPr/>
        </p:nvSpPr>
        <p:spPr>
          <a:xfrm>
            <a:off x="155575" y="-365125"/>
            <a:ext cx="1914525" cy="7715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4" name="Shape 644" descr="Image result for kvm logo"/>
          <p:cNvSpPr/>
          <p:nvPr/>
        </p:nvSpPr>
        <p:spPr>
          <a:xfrm>
            <a:off x="307975" y="-212725"/>
            <a:ext cx="1914525" cy="771525"/>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1" name="Shape 651"/>
          <p:cNvSpPr/>
          <p:nvPr/>
        </p:nvSpPr>
        <p:spPr>
          <a:xfrm>
            <a:off x="1514569" y="633507"/>
            <a:ext cx="843444" cy="587497"/>
          </a:xfrm>
          <a:prstGeom prst="roundRect">
            <a:avLst>
              <a:gd name="adj" fmla="val 0"/>
            </a:avLst>
          </a:prstGeom>
          <a:solidFill>
            <a:srgbClr val="BFBFBF"/>
          </a:solidFill>
          <a:ln w="9525" cap="flat" cmpd="sng">
            <a:solidFill>
              <a:srgbClr val="FFFFFF"/>
            </a:solidFill>
            <a:prstDash val="solid"/>
            <a:round/>
            <a:headEnd type="none" w="med" len="med"/>
            <a:tailEnd type="none" w="med" len="med"/>
          </a:ln>
        </p:spPr>
        <p:txBody>
          <a:bodyPr wrap="square" lIns="45700" tIns="45700" rIns="45700" bIns="45700" anchor="ctr" anchorCtr="0">
            <a:noAutofit/>
          </a:bodyPr>
          <a:lstStyle/>
          <a:p>
            <a:pPr marL="0" marR="0" lvl="0" indent="0" algn="ctr" rtl="0">
              <a:spcBef>
                <a:spcPts val="0"/>
              </a:spcBef>
              <a:spcAft>
                <a:spcPts val="0"/>
              </a:spcAft>
              <a:buNone/>
            </a:pPr>
            <a:r>
              <a:rPr lang="en-US" sz="900" dirty="0">
                <a:solidFill>
                  <a:schemeClr val="dk1"/>
                </a:solidFill>
                <a:latin typeface="Arial"/>
                <a:ea typeface="Arial"/>
                <a:cs typeface="Arial"/>
                <a:sym typeface="Arial"/>
              </a:rPr>
              <a:t>OSS/BSS**</a:t>
            </a:r>
          </a:p>
        </p:txBody>
      </p:sp>
      <p:sp>
        <p:nvSpPr>
          <p:cNvPr id="652" name="Shape 652"/>
          <p:cNvSpPr/>
          <p:nvPr/>
        </p:nvSpPr>
        <p:spPr>
          <a:xfrm>
            <a:off x="2726920" y="968283"/>
            <a:ext cx="2438400" cy="220514"/>
          </a:xfrm>
          <a:prstGeom prst="roundRect">
            <a:avLst>
              <a:gd name="adj" fmla="val 0"/>
            </a:avLst>
          </a:prstGeom>
          <a:solidFill>
            <a:srgbClr val="BFBFBF"/>
          </a:solidFill>
          <a:ln w="9525" cap="flat" cmpd="sng">
            <a:solidFill>
              <a:srgbClr val="FFFFFF"/>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r>
              <a:rPr lang="en-US" sz="900" dirty="0">
                <a:solidFill>
                  <a:schemeClr val="dk1"/>
                </a:solidFill>
                <a:latin typeface="Arial"/>
                <a:ea typeface="Arial"/>
                <a:cs typeface="Arial"/>
                <a:sym typeface="Arial"/>
              </a:rPr>
              <a:t>ONAP** </a:t>
            </a:r>
          </a:p>
        </p:txBody>
      </p:sp>
      <p:sp>
        <p:nvSpPr>
          <p:cNvPr id="667" name="Shape 667"/>
          <p:cNvSpPr/>
          <p:nvPr/>
        </p:nvSpPr>
        <p:spPr>
          <a:xfrm>
            <a:off x="1274618" y="2940682"/>
            <a:ext cx="2796270" cy="1595266"/>
          </a:xfrm>
          <a:prstGeom prst="roundRect">
            <a:avLst>
              <a:gd name="adj" fmla="val 0"/>
            </a:avLst>
          </a:prstGeom>
          <a:solidFill>
            <a:schemeClr val="lt1"/>
          </a:solidFill>
          <a:ln>
            <a:noFill/>
          </a:ln>
        </p:spPr>
        <p:txBody>
          <a:bodyPr wrap="square" lIns="45700" tIns="45700" rIns="45700" bIns="45700" anchor="t" anchorCtr="1">
            <a:noAutofit/>
          </a:bodyPr>
          <a:lstStyle/>
          <a:p>
            <a:pPr marL="0" marR="0" lvl="0" indent="0" algn="ctr" rtl="0">
              <a:spcBef>
                <a:spcPts val="0"/>
              </a:spcBef>
              <a:spcAft>
                <a:spcPts val="0"/>
              </a:spcAft>
              <a:buNone/>
            </a:pPr>
            <a:r>
              <a:rPr lang="en-US" sz="800" b="1" dirty="0">
                <a:solidFill>
                  <a:schemeClr val="accent1"/>
                </a:solidFill>
                <a:latin typeface="Arial"/>
                <a:ea typeface="Arial"/>
                <a:cs typeface="Arial"/>
                <a:sym typeface="Arial"/>
              </a:rPr>
              <a:t>Compute Nodes</a:t>
            </a:r>
          </a:p>
        </p:txBody>
      </p:sp>
      <p:sp>
        <p:nvSpPr>
          <p:cNvPr id="673" name="Shape 673"/>
          <p:cNvSpPr/>
          <p:nvPr/>
        </p:nvSpPr>
        <p:spPr>
          <a:xfrm>
            <a:off x="4130313" y="2933897"/>
            <a:ext cx="1384020" cy="1602052"/>
          </a:xfrm>
          <a:prstGeom prst="roundRect">
            <a:avLst>
              <a:gd name="adj" fmla="val 0"/>
            </a:avLst>
          </a:prstGeom>
          <a:solidFill>
            <a:schemeClr val="lt1"/>
          </a:solidFill>
          <a:ln>
            <a:noFill/>
          </a:ln>
        </p:spPr>
        <p:txBody>
          <a:bodyPr wrap="square" lIns="45700" tIns="45700" rIns="45700" bIns="45700" anchor="t" anchorCtr="1">
            <a:noAutofit/>
          </a:bodyPr>
          <a:lstStyle/>
          <a:p>
            <a:pPr marL="0" marR="0" lvl="0" indent="0" algn="ctr" rtl="0">
              <a:spcBef>
                <a:spcPts val="0"/>
              </a:spcBef>
              <a:spcAft>
                <a:spcPts val="0"/>
              </a:spcAft>
              <a:buNone/>
            </a:pPr>
            <a:r>
              <a:rPr lang="en-US" sz="800" b="1" dirty="0">
                <a:solidFill>
                  <a:schemeClr val="accent1"/>
                </a:solidFill>
                <a:latin typeface="Arial"/>
                <a:ea typeface="Arial"/>
                <a:cs typeface="Arial"/>
                <a:sym typeface="Arial"/>
              </a:rPr>
              <a:t>Storage Node</a:t>
            </a:r>
          </a:p>
        </p:txBody>
      </p:sp>
      <p:sp>
        <p:nvSpPr>
          <p:cNvPr id="675" name="Shape 675"/>
          <p:cNvSpPr/>
          <p:nvPr/>
        </p:nvSpPr>
        <p:spPr>
          <a:xfrm>
            <a:off x="4281321" y="3133718"/>
            <a:ext cx="1143000" cy="964112"/>
          </a:xfrm>
          <a:prstGeom prst="roundRect">
            <a:avLst>
              <a:gd name="adj" fmla="val 0"/>
            </a:avLst>
          </a:prstGeom>
          <a:solidFill>
            <a:schemeClr val="tx1">
              <a:lumMod val="50000"/>
              <a:lumOff val="50000"/>
            </a:schemeClr>
          </a:solidFill>
          <a:ln w="9525" cap="flat" cmpd="sng">
            <a:solidFill>
              <a:schemeClr val="tx1"/>
            </a:solidFill>
            <a:prstDash val="solid"/>
            <a:round/>
            <a:headEnd type="none" w="med" len="med"/>
            <a:tailEnd type="none" w="med" len="med"/>
          </a:ln>
        </p:spPr>
        <p:txBody>
          <a:bodyPr wrap="square" lIns="91425" tIns="45700" rIns="91425" bIns="45700" anchor="t" anchorCtr="1">
            <a:noAutofit/>
          </a:bodyPr>
          <a:lstStyle/>
          <a:p>
            <a:pPr marL="0" marR="0" lvl="0" indent="0" algn="ctr" rtl="0">
              <a:spcBef>
                <a:spcPts val="0"/>
              </a:spcBef>
              <a:spcAft>
                <a:spcPts val="0"/>
              </a:spcAft>
              <a:buNone/>
            </a:pPr>
            <a:r>
              <a:rPr lang="en-US" sz="800" dirty="0">
                <a:solidFill>
                  <a:srgbClr val="FFFFFF"/>
                </a:solidFill>
                <a:latin typeface="Arial"/>
                <a:ea typeface="Arial"/>
                <a:cs typeface="Arial"/>
                <a:sym typeface="Arial"/>
              </a:rPr>
              <a:t>Carrier Grade Storage Cluster</a:t>
            </a:r>
          </a:p>
          <a:p>
            <a:pPr marL="0" marR="0" lvl="0" indent="0" algn="ctr" rtl="0">
              <a:spcBef>
                <a:spcPts val="0"/>
              </a:spcBef>
              <a:spcAft>
                <a:spcPts val="0"/>
              </a:spcAft>
              <a:buNone/>
            </a:pPr>
            <a:endParaRPr sz="500" i="1" dirty="0">
              <a:solidFill>
                <a:srgbClr val="FFFFFF"/>
              </a:solidFill>
              <a:latin typeface="Arial"/>
              <a:ea typeface="Arial"/>
              <a:cs typeface="Arial"/>
              <a:sym typeface="Arial"/>
            </a:endParaRPr>
          </a:p>
          <a:p>
            <a:pPr marL="0" marR="0" lvl="0" indent="0" algn="ctr" rtl="0">
              <a:spcBef>
                <a:spcPts val="0"/>
              </a:spcBef>
              <a:spcAft>
                <a:spcPts val="0"/>
              </a:spcAft>
              <a:buNone/>
            </a:pPr>
            <a:r>
              <a:rPr lang="en-US" sz="800" i="1" dirty="0">
                <a:solidFill>
                  <a:srgbClr val="FFFFFF"/>
                </a:solidFill>
                <a:latin typeface="Arial"/>
                <a:ea typeface="Arial"/>
                <a:cs typeface="Arial"/>
                <a:sym typeface="Arial"/>
              </a:rPr>
              <a:t>Centralized, Local, or SAN</a:t>
            </a:r>
          </a:p>
        </p:txBody>
      </p:sp>
      <p:grpSp>
        <p:nvGrpSpPr>
          <p:cNvPr id="694" name="Shape 694"/>
          <p:cNvGrpSpPr/>
          <p:nvPr/>
        </p:nvGrpSpPr>
        <p:grpSpPr>
          <a:xfrm>
            <a:off x="4394894" y="3804583"/>
            <a:ext cx="937381" cy="266397"/>
            <a:chOff x="5257800" y="3867150"/>
            <a:chExt cx="990600" cy="228600"/>
          </a:xfrm>
        </p:grpSpPr>
        <p:sp>
          <p:nvSpPr>
            <p:cNvPr id="695" name="Shape 695"/>
            <p:cNvSpPr/>
            <p:nvPr/>
          </p:nvSpPr>
          <p:spPr>
            <a:xfrm>
              <a:off x="5257800" y="3867150"/>
              <a:ext cx="990600" cy="228600"/>
            </a:xfrm>
            <a:prstGeom prst="rect">
              <a:avLst/>
            </a:prstGeom>
            <a:solidFill>
              <a:schemeClr val="lt1"/>
            </a:solidFill>
            <a:ln>
              <a:noFill/>
            </a:ln>
          </p:spPr>
          <p:txBody>
            <a:bodyPr wrap="square" lIns="91425" tIns="45700" rIns="91425" bIns="45700" anchor="ctr" anchorCtr="0">
              <a:noAutofit/>
            </a:bodyPr>
            <a:lstStyle/>
            <a:p>
              <a:pPr marL="0" marR="0" lvl="0" indent="0" algn="ctr" rtl="0">
                <a:lnSpc>
                  <a:spcPct val="90000"/>
                </a:lnSpc>
                <a:spcBef>
                  <a:spcPts val="0"/>
                </a:spcBef>
                <a:spcAft>
                  <a:spcPts val="0"/>
                </a:spcAft>
                <a:buNone/>
              </a:pPr>
              <a:endParaRPr sz="800">
                <a:solidFill>
                  <a:schemeClr val="lt1"/>
                </a:solidFill>
                <a:latin typeface="Arial"/>
                <a:ea typeface="Arial"/>
                <a:cs typeface="Arial"/>
                <a:sym typeface="Arial"/>
              </a:endParaRPr>
            </a:p>
          </p:txBody>
        </p:sp>
        <p:pic>
          <p:nvPicPr>
            <p:cNvPr id="696" name="Shape 696"/>
            <p:cNvPicPr preferRelativeResize="0"/>
            <p:nvPr/>
          </p:nvPicPr>
          <p:blipFill rotWithShape="1">
            <a:blip r:embed="rId3">
              <a:alphaModFix/>
            </a:blip>
            <a:srcRect/>
            <a:stretch/>
          </p:blipFill>
          <p:spPr>
            <a:xfrm>
              <a:off x="5379197" y="3879615"/>
              <a:ext cx="746572" cy="203666"/>
            </a:xfrm>
            <a:prstGeom prst="rect">
              <a:avLst/>
            </a:prstGeom>
            <a:noFill/>
            <a:ln>
              <a:noFill/>
            </a:ln>
          </p:spPr>
        </p:pic>
      </p:grpSp>
      <p:sp>
        <p:nvSpPr>
          <p:cNvPr id="84" name="Shape 669">
            <a:extLst>
              <a:ext uri="{FF2B5EF4-FFF2-40B4-BE49-F238E27FC236}">
                <a16:creationId xmlns:a16="http://schemas.microsoft.com/office/drawing/2014/main" xmlns="" id="{97FFBBF8-FA80-4836-99A8-C21450548F61}"/>
              </a:ext>
            </a:extLst>
          </p:cNvPr>
          <p:cNvSpPr/>
          <p:nvPr/>
        </p:nvSpPr>
        <p:spPr>
          <a:xfrm>
            <a:off x="1470368" y="4214015"/>
            <a:ext cx="2438400" cy="198471"/>
          </a:xfrm>
          <a:prstGeom prst="roundRect">
            <a:avLst>
              <a:gd name="adj" fmla="val 0"/>
            </a:avLst>
          </a:prstGeom>
          <a:solidFill>
            <a:schemeClr val="dk1"/>
          </a:solidFill>
          <a:ln w="9525" cap="flat" cmpd="sng">
            <a:solidFill>
              <a:srgbClr val="FFFFFF"/>
            </a:solidFill>
            <a:prstDash val="solid"/>
            <a:round/>
            <a:headEnd type="none" w="med" len="med"/>
            <a:tailEnd type="none" w="med" len="med"/>
          </a:ln>
        </p:spPr>
        <p:txBody>
          <a:bodyPr wrap="square" lIns="45700" tIns="45700" rIns="45700" bIns="45700" anchor="ctr" anchorCtr="0">
            <a:noAutofit/>
          </a:bodyPr>
          <a:lstStyle/>
          <a:p>
            <a:pPr marL="0" marR="0" lvl="0" indent="0" algn="ctr" rtl="0">
              <a:spcBef>
                <a:spcPts val="0"/>
              </a:spcBef>
              <a:spcAft>
                <a:spcPts val="0"/>
              </a:spcAft>
              <a:buNone/>
            </a:pPr>
            <a:r>
              <a:rPr lang="en-US" sz="800" dirty="0">
                <a:solidFill>
                  <a:srgbClr val="FFFFFF"/>
                </a:solidFill>
                <a:latin typeface="Arial"/>
                <a:ea typeface="Arial"/>
                <a:cs typeface="Arial"/>
                <a:sym typeface="Arial"/>
              </a:rPr>
              <a:t>Linux </a:t>
            </a:r>
            <a:r>
              <a:rPr lang="pl-PL" sz="800" dirty="0">
                <a:solidFill>
                  <a:srgbClr val="FFFFFF"/>
                </a:solidFill>
                <a:latin typeface="Arial"/>
                <a:ea typeface="Arial"/>
                <a:cs typeface="Arial"/>
                <a:sym typeface="Arial"/>
              </a:rPr>
              <a:t> OS</a:t>
            </a:r>
            <a:endParaRPr lang="en-US" sz="800" dirty="0">
              <a:solidFill>
                <a:srgbClr val="FFFFFF"/>
              </a:solidFill>
              <a:latin typeface="Arial"/>
              <a:ea typeface="Arial"/>
              <a:cs typeface="Arial"/>
              <a:sym typeface="Arial"/>
            </a:endParaRPr>
          </a:p>
        </p:txBody>
      </p:sp>
      <p:sp>
        <p:nvSpPr>
          <p:cNvPr id="86" name="Shape 669">
            <a:extLst>
              <a:ext uri="{FF2B5EF4-FFF2-40B4-BE49-F238E27FC236}">
                <a16:creationId xmlns:a16="http://schemas.microsoft.com/office/drawing/2014/main" xmlns="" id="{8217D199-3C7D-44E7-A054-0A2FB568F960}"/>
              </a:ext>
            </a:extLst>
          </p:cNvPr>
          <p:cNvSpPr/>
          <p:nvPr/>
        </p:nvSpPr>
        <p:spPr>
          <a:xfrm>
            <a:off x="1459998" y="3457178"/>
            <a:ext cx="822960" cy="330093"/>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l" rtl="0">
              <a:spcBef>
                <a:spcPts val="0"/>
              </a:spcBef>
              <a:spcAft>
                <a:spcPts val="0"/>
              </a:spcAft>
              <a:buNone/>
            </a:pPr>
            <a:r>
              <a:rPr lang="en-US" sz="800" dirty="0">
                <a:solidFill>
                  <a:srgbClr val="FFFFFF"/>
                </a:solidFill>
                <a:latin typeface="Arial"/>
                <a:ea typeface="Arial"/>
                <a:cs typeface="Arial"/>
                <a:sym typeface="Arial"/>
              </a:rPr>
              <a:t>Agents </a:t>
            </a:r>
          </a:p>
        </p:txBody>
      </p:sp>
      <p:sp>
        <p:nvSpPr>
          <p:cNvPr id="88" name="Shape 669">
            <a:extLst>
              <a:ext uri="{FF2B5EF4-FFF2-40B4-BE49-F238E27FC236}">
                <a16:creationId xmlns:a16="http://schemas.microsoft.com/office/drawing/2014/main" xmlns="" id="{9FB1006B-D348-41D4-9884-9C76C4698F51}"/>
              </a:ext>
            </a:extLst>
          </p:cNvPr>
          <p:cNvSpPr/>
          <p:nvPr/>
        </p:nvSpPr>
        <p:spPr>
          <a:xfrm>
            <a:off x="4205121" y="4147264"/>
            <a:ext cx="1237213" cy="279163"/>
          </a:xfrm>
          <a:prstGeom prst="roundRect">
            <a:avLst>
              <a:gd name="adj" fmla="val 0"/>
            </a:avLst>
          </a:prstGeom>
          <a:solidFill>
            <a:schemeClr val="dk1"/>
          </a:solidFill>
          <a:ln w="9525" cap="flat" cmpd="sng">
            <a:solidFill>
              <a:srgbClr val="FFFFFF"/>
            </a:solidFill>
            <a:prstDash val="solid"/>
            <a:round/>
            <a:headEnd type="none" w="med" len="med"/>
            <a:tailEnd type="none" w="med" len="med"/>
          </a:ln>
        </p:spPr>
        <p:txBody>
          <a:bodyPr wrap="square" lIns="45700" tIns="45700" rIns="45700" bIns="45700" anchor="ctr" anchorCtr="0">
            <a:noAutofit/>
          </a:bodyPr>
          <a:lstStyle/>
          <a:p>
            <a:pPr marL="0" marR="0" lvl="0" indent="0" algn="ctr" rtl="0">
              <a:spcBef>
                <a:spcPts val="0"/>
              </a:spcBef>
              <a:spcAft>
                <a:spcPts val="0"/>
              </a:spcAft>
              <a:buNone/>
            </a:pPr>
            <a:r>
              <a:rPr lang="en-US" sz="800" dirty="0">
                <a:solidFill>
                  <a:srgbClr val="FFFFFF"/>
                </a:solidFill>
                <a:latin typeface="Arial"/>
                <a:ea typeface="Arial"/>
                <a:cs typeface="Arial"/>
                <a:sym typeface="Arial"/>
              </a:rPr>
              <a:t>Linux </a:t>
            </a:r>
            <a:r>
              <a:rPr lang="en-US" sz="800" dirty="0" smtClean="0">
                <a:solidFill>
                  <a:srgbClr val="FFFFFF"/>
                </a:solidFill>
                <a:latin typeface="Arial"/>
                <a:ea typeface="Arial"/>
                <a:cs typeface="Arial"/>
                <a:sym typeface="Arial"/>
              </a:rPr>
              <a:t>OS, CRI</a:t>
            </a:r>
            <a:endParaRPr lang="en-US" sz="800" dirty="0">
              <a:solidFill>
                <a:srgbClr val="FFFFFF"/>
              </a:solidFill>
              <a:latin typeface="Arial"/>
              <a:ea typeface="Arial"/>
              <a:cs typeface="Arial"/>
              <a:sym typeface="Arial"/>
            </a:endParaRPr>
          </a:p>
        </p:txBody>
      </p:sp>
      <p:cxnSp>
        <p:nvCxnSpPr>
          <p:cNvPr id="17" name="Connector: Elbow 16">
            <a:extLst>
              <a:ext uri="{FF2B5EF4-FFF2-40B4-BE49-F238E27FC236}">
                <a16:creationId xmlns:a16="http://schemas.microsoft.com/office/drawing/2014/main" xmlns="" id="{7D95E9E5-DD45-4F9E-BF66-4BBE953A2CED}"/>
              </a:ext>
            </a:extLst>
          </p:cNvPr>
          <p:cNvCxnSpPr>
            <a:cxnSpLocks/>
            <a:endCxn id="57" idx="1"/>
          </p:cNvCxnSpPr>
          <p:nvPr/>
        </p:nvCxnSpPr>
        <p:spPr>
          <a:xfrm rot="16200000" flipH="1">
            <a:off x="391211" y="1512858"/>
            <a:ext cx="680283" cy="245868"/>
          </a:xfrm>
          <a:prstGeom prst="bentConnector2">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94" name="Shape 669">
            <a:extLst>
              <a:ext uri="{FF2B5EF4-FFF2-40B4-BE49-F238E27FC236}">
                <a16:creationId xmlns:a16="http://schemas.microsoft.com/office/drawing/2014/main" xmlns="" id="{8217D199-3C7D-44E7-A054-0A2FB568F960}"/>
              </a:ext>
            </a:extLst>
          </p:cNvPr>
          <p:cNvSpPr/>
          <p:nvPr/>
        </p:nvSpPr>
        <p:spPr>
          <a:xfrm>
            <a:off x="2347557" y="3469673"/>
            <a:ext cx="1467536" cy="315270"/>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l" rtl="0">
              <a:spcBef>
                <a:spcPts val="0"/>
              </a:spcBef>
              <a:spcAft>
                <a:spcPts val="0"/>
              </a:spcAft>
              <a:buNone/>
            </a:pPr>
            <a:r>
              <a:rPr lang="en-US" sz="800" dirty="0">
                <a:solidFill>
                  <a:srgbClr val="FFFFFF"/>
                </a:solidFill>
                <a:latin typeface="Arial"/>
                <a:ea typeface="Arial"/>
                <a:cs typeface="Arial"/>
                <a:sym typeface="Arial"/>
              </a:rPr>
              <a:t> MEC EDGE Platform</a:t>
            </a:r>
          </a:p>
          <a:p>
            <a:pPr marL="0" marR="0" lvl="0" indent="0" algn="l" rtl="0">
              <a:spcBef>
                <a:spcPts val="0"/>
              </a:spcBef>
              <a:spcAft>
                <a:spcPts val="0"/>
              </a:spcAft>
              <a:buNone/>
            </a:pPr>
            <a:r>
              <a:rPr lang="en-US" sz="800" dirty="0">
                <a:solidFill>
                  <a:srgbClr val="FFFFFF"/>
                </a:solidFill>
                <a:latin typeface="Arial"/>
                <a:ea typeface="Arial"/>
                <a:cs typeface="Arial"/>
                <a:sym typeface="Arial"/>
              </a:rPr>
              <a:t>  (Intel NEV SDK )</a:t>
            </a:r>
          </a:p>
        </p:txBody>
      </p:sp>
      <p:sp>
        <p:nvSpPr>
          <p:cNvPr id="2" name="TextBox 1"/>
          <p:cNvSpPr txBox="1"/>
          <p:nvPr/>
        </p:nvSpPr>
        <p:spPr>
          <a:xfrm>
            <a:off x="7592291" y="874527"/>
            <a:ext cx="1620980" cy="969496"/>
          </a:xfrm>
          <a:prstGeom prst="rect">
            <a:avLst/>
          </a:prstGeom>
          <a:noFill/>
        </p:spPr>
        <p:txBody>
          <a:bodyPr vert="horz" wrap="square" lIns="0" tIns="0" rIns="0" bIns="0" rtlCol="0">
            <a:spAutoFit/>
          </a:bodyPr>
          <a:lstStyle/>
          <a:p>
            <a:r>
              <a:rPr lang="en-US" sz="900" i="1" dirty="0">
                <a:solidFill>
                  <a:srgbClr val="003C71"/>
                </a:solidFill>
              </a:rPr>
              <a:t>* Patched for features and bug fixes &amp; performance</a:t>
            </a:r>
          </a:p>
          <a:p>
            <a:r>
              <a:rPr lang="en-US" sz="900" i="1" dirty="0">
                <a:solidFill>
                  <a:srgbClr val="003C71"/>
                </a:solidFill>
              </a:rPr>
              <a:t>**  Added for completeness - Outside of Madawaska at this time</a:t>
            </a:r>
          </a:p>
          <a:p>
            <a:endParaRPr lang="en-US" sz="900" i="1" dirty="0">
              <a:solidFill>
                <a:srgbClr val="003C71"/>
              </a:solidFill>
            </a:endParaRPr>
          </a:p>
          <a:p>
            <a:endParaRPr lang="en-US" sz="900" i="1" dirty="0">
              <a:solidFill>
                <a:srgbClr val="003C71"/>
              </a:solidFill>
            </a:endParaRPr>
          </a:p>
        </p:txBody>
      </p:sp>
      <p:sp>
        <p:nvSpPr>
          <p:cNvPr id="89" name="Shape 652"/>
          <p:cNvSpPr/>
          <p:nvPr/>
        </p:nvSpPr>
        <p:spPr>
          <a:xfrm>
            <a:off x="2992848" y="721506"/>
            <a:ext cx="2438400" cy="220514"/>
          </a:xfrm>
          <a:prstGeom prst="roundRect">
            <a:avLst>
              <a:gd name="adj" fmla="val 0"/>
            </a:avLst>
          </a:prstGeom>
          <a:solidFill>
            <a:srgbClr val="BFBFBF"/>
          </a:solidFill>
          <a:ln w="9525" cap="flat" cmpd="sng">
            <a:solidFill>
              <a:srgbClr val="FFFFFF"/>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None/>
            </a:pPr>
            <a:r>
              <a:rPr lang="en-US" sz="900" dirty="0">
                <a:solidFill>
                  <a:schemeClr val="dk1"/>
                </a:solidFill>
                <a:latin typeface="Arial"/>
                <a:ea typeface="Arial"/>
                <a:cs typeface="Arial"/>
                <a:sym typeface="Arial"/>
              </a:rPr>
              <a:t>MEC Orchestrator **</a:t>
            </a:r>
          </a:p>
        </p:txBody>
      </p:sp>
      <p:sp>
        <p:nvSpPr>
          <p:cNvPr id="97" name="Shape 669">
            <a:extLst>
              <a:ext uri="{FF2B5EF4-FFF2-40B4-BE49-F238E27FC236}">
                <a16:creationId xmlns:a16="http://schemas.microsoft.com/office/drawing/2014/main" xmlns="" id="{4C6B9E53-2379-47FA-A7F0-DE8876502D1E}"/>
              </a:ext>
            </a:extLst>
          </p:cNvPr>
          <p:cNvSpPr/>
          <p:nvPr/>
        </p:nvSpPr>
        <p:spPr>
          <a:xfrm>
            <a:off x="1468366" y="3844486"/>
            <a:ext cx="822960" cy="137160"/>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l" rtl="0">
              <a:spcBef>
                <a:spcPts val="0"/>
              </a:spcBef>
              <a:spcAft>
                <a:spcPts val="0"/>
              </a:spcAft>
              <a:buNone/>
            </a:pPr>
            <a:r>
              <a:rPr lang="en-US" sz="800" dirty="0">
                <a:solidFill>
                  <a:srgbClr val="FFFFFF"/>
                </a:solidFill>
                <a:latin typeface="Arial"/>
                <a:ea typeface="Arial"/>
                <a:cs typeface="Arial"/>
                <a:sym typeface="Arial"/>
              </a:rPr>
              <a:t>OVS DPDK</a:t>
            </a:r>
          </a:p>
        </p:txBody>
      </p:sp>
      <p:sp>
        <p:nvSpPr>
          <p:cNvPr id="98" name="Shape 669">
            <a:extLst>
              <a:ext uri="{FF2B5EF4-FFF2-40B4-BE49-F238E27FC236}">
                <a16:creationId xmlns:a16="http://schemas.microsoft.com/office/drawing/2014/main" xmlns="" id="{4C6B9E53-2379-47FA-A7F0-DE8876502D1E}"/>
              </a:ext>
            </a:extLst>
          </p:cNvPr>
          <p:cNvSpPr/>
          <p:nvPr/>
        </p:nvSpPr>
        <p:spPr>
          <a:xfrm>
            <a:off x="2346250" y="3842023"/>
            <a:ext cx="1064854" cy="138089"/>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l" rtl="0">
              <a:spcBef>
                <a:spcPts val="0"/>
              </a:spcBef>
              <a:spcAft>
                <a:spcPts val="0"/>
              </a:spcAft>
              <a:buNone/>
            </a:pPr>
            <a:r>
              <a:rPr lang="en-US" sz="800" dirty="0">
                <a:solidFill>
                  <a:srgbClr val="FFFFFF"/>
                </a:solidFill>
                <a:latin typeface="Arial"/>
                <a:ea typeface="Arial"/>
                <a:cs typeface="Arial"/>
                <a:sym typeface="Arial"/>
              </a:rPr>
              <a:t>SRIOV networking</a:t>
            </a:r>
          </a:p>
        </p:txBody>
      </p:sp>
      <p:sp>
        <p:nvSpPr>
          <p:cNvPr id="99" name="Shape 669">
            <a:extLst>
              <a:ext uri="{FF2B5EF4-FFF2-40B4-BE49-F238E27FC236}">
                <a16:creationId xmlns:a16="http://schemas.microsoft.com/office/drawing/2014/main" xmlns="" id="{4C6B9E53-2379-47FA-A7F0-DE8876502D1E}"/>
              </a:ext>
            </a:extLst>
          </p:cNvPr>
          <p:cNvSpPr/>
          <p:nvPr/>
        </p:nvSpPr>
        <p:spPr>
          <a:xfrm>
            <a:off x="1496812" y="4011352"/>
            <a:ext cx="2411955" cy="166215"/>
          </a:xfrm>
          <a:prstGeom prst="roundRect">
            <a:avLst>
              <a:gd name="adj" fmla="val 0"/>
            </a:avLst>
          </a:prstGeom>
          <a:solidFill>
            <a:schemeClr val="tx1">
              <a:lumMod val="50000"/>
              <a:lumOff val="50000"/>
            </a:schemeClr>
          </a:solidFill>
          <a:ln>
            <a:solidFill>
              <a:schemeClr val="tx1"/>
            </a:solidFill>
            <a:prstDash val="solid"/>
            <a:headEnd type="none" w="med" len="med"/>
            <a:tailEnd type="none" w="med" len="med"/>
          </a:ln>
        </p:spPr>
        <p:style>
          <a:lnRef idx="1">
            <a:schemeClr val="dk1"/>
          </a:lnRef>
          <a:fillRef idx="2">
            <a:schemeClr val="dk1"/>
          </a:fillRef>
          <a:effectRef idx="1">
            <a:schemeClr val="dk1"/>
          </a:effectRef>
          <a:fontRef idx="minor">
            <a:schemeClr val="dk1"/>
          </a:fontRef>
        </p:style>
        <p:txBody>
          <a:bodyPr wrap="square" lIns="45700" tIns="45700" rIns="45700" bIns="45700" anchor="ctr" anchorCtr="0">
            <a:noAutofit/>
          </a:bodyPr>
          <a:lstStyle/>
          <a:p>
            <a:pPr marL="0" marR="0" lvl="0" indent="0" algn="ctr" rtl="0">
              <a:spcBef>
                <a:spcPts val="0"/>
              </a:spcBef>
              <a:spcAft>
                <a:spcPts val="0"/>
              </a:spcAft>
              <a:buNone/>
            </a:pPr>
            <a:r>
              <a:rPr lang="en-US" sz="800" dirty="0">
                <a:solidFill>
                  <a:srgbClr val="FFFFFF"/>
                </a:solidFill>
                <a:latin typeface="Arial"/>
                <a:ea typeface="Arial"/>
                <a:cs typeface="Arial"/>
                <a:sym typeface="Arial"/>
              </a:rPr>
              <a:t>Virtualization &amp; </a:t>
            </a:r>
            <a:r>
              <a:rPr lang="en-US" sz="800" dirty="0" smtClean="0">
                <a:solidFill>
                  <a:srgbClr val="FFFFFF"/>
                </a:solidFill>
                <a:latin typeface="Arial"/>
                <a:ea typeface="Arial"/>
                <a:cs typeface="Arial"/>
                <a:sym typeface="Arial"/>
              </a:rPr>
              <a:t>CRI (</a:t>
            </a:r>
            <a:r>
              <a:rPr lang="en-US" sz="800" dirty="0" err="1" smtClean="0">
                <a:solidFill>
                  <a:srgbClr val="FFFFFF"/>
                </a:solidFill>
                <a:latin typeface="Arial"/>
                <a:ea typeface="Arial"/>
                <a:cs typeface="Arial"/>
                <a:sym typeface="Arial"/>
              </a:rPr>
              <a:t>eg</a:t>
            </a:r>
            <a:r>
              <a:rPr lang="en-US" sz="800" dirty="0" smtClean="0">
                <a:solidFill>
                  <a:srgbClr val="FFFFFF"/>
                </a:solidFill>
                <a:latin typeface="Arial"/>
                <a:ea typeface="Arial"/>
                <a:cs typeface="Arial"/>
                <a:sym typeface="Arial"/>
              </a:rPr>
              <a:t>. Docker)</a:t>
            </a:r>
            <a:endParaRPr lang="en-US" sz="800" dirty="0">
              <a:solidFill>
                <a:srgbClr val="FFFFFF"/>
              </a:solidFill>
              <a:latin typeface="Arial"/>
              <a:ea typeface="Arial"/>
              <a:cs typeface="Arial"/>
              <a:sym typeface="Arial"/>
            </a:endParaRPr>
          </a:p>
        </p:txBody>
      </p:sp>
      <p:cxnSp>
        <p:nvCxnSpPr>
          <p:cNvPr id="7" name="Elbow Connector 6"/>
          <p:cNvCxnSpPr>
            <a:stCxn id="651" idx="3"/>
            <a:endCxn id="652" idx="1"/>
          </p:cNvCxnSpPr>
          <p:nvPr/>
        </p:nvCxnSpPr>
        <p:spPr>
          <a:xfrm>
            <a:off x="2358013" y="927256"/>
            <a:ext cx="368907" cy="151284"/>
          </a:xfrm>
          <a:prstGeom prst="bentConnector3">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514333" y="2697082"/>
            <a:ext cx="789709" cy="169277"/>
          </a:xfrm>
          <a:prstGeom prst="rect">
            <a:avLst/>
          </a:prstGeom>
          <a:noFill/>
        </p:spPr>
        <p:txBody>
          <a:bodyPr vert="horz" wrap="square" lIns="0" tIns="0" rIns="0" bIns="0" rtlCol="0">
            <a:spAutoFit/>
          </a:bodyPr>
          <a:lstStyle/>
          <a:p>
            <a:r>
              <a:rPr lang="en-US" sz="1100" b="1" i="1" dirty="0">
                <a:solidFill>
                  <a:srgbClr val="003C71"/>
                </a:solidFill>
              </a:rPr>
              <a:t>Edge</a:t>
            </a:r>
          </a:p>
        </p:txBody>
      </p:sp>
      <p:sp>
        <p:nvSpPr>
          <p:cNvPr id="12" name="Rounded Rectangle 11"/>
          <p:cNvSpPr/>
          <p:nvPr/>
        </p:nvSpPr>
        <p:spPr>
          <a:xfrm>
            <a:off x="1507642" y="3098886"/>
            <a:ext cx="2306726" cy="285061"/>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1000" dirty="0"/>
              <a:t>VNFs** (VMs &amp; Containers)</a:t>
            </a:r>
          </a:p>
        </p:txBody>
      </p:sp>
      <p:cxnSp>
        <p:nvCxnSpPr>
          <p:cNvPr id="24" name="Elbow Connector 23"/>
          <p:cNvCxnSpPr>
            <a:stCxn id="651" idx="3"/>
            <a:endCxn id="89" idx="1"/>
          </p:cNvCxnSpPr>
          <p:nvPr/>
        </p:nvCxnSpPr>
        <p:spPr>
          <a:xfrm flipV="1">
            <a:off x="2358013" y="831763"/>
            <a:ext cx="634835" cy="95493"/>
          </a:xfrm>
          <a:prstGeom prst="bentConnector3">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3041843" y="2710483"/>
            <a:ext cx="2278526" cy="168816"/>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Fabric (Switching)</a:t>
            </a:r>
          </a:p>
        </p:txBody>
      </p:sp>
      <p:sp>
        <p:nvSpPr>
          <p:cNvPr id="57" name="Shape 651">
            <a:extLst>
              <a:ext uri="{FF2B5EF4-FFF2-40B4-BE49-F238E27FC236}">
                <a16:creationId xmlns:a16="http://schemas.microsoft.com/office/drawing/2014/main" xmlns="" id="{FC8B3847-CDFF-4E5A-A255-54831D346851}"/>
              </a:ext>
            </a:extLst>
          </p:cNvPr>
          <p:cNvSpPr/>
          <p:nvPr/>
        </p:nvSpPr>
        <p:spPr>
          <a:xfrm>
            <a:off x="854286" y="1412584"/>
            <a:ext cx="5310990" cy="1126699"/>
          </a:xfrm>
          <a:prstGeom prst="roundRect">
            <a:avLst>
              <a:gd name="adj" fmla="val 0"/>
            </a:avLst>
          </a:prstGeom>
          <a:solidFill>
            <a:schemeClr val="accent2"/>
          </a:solidFill>
          <a:ln w="9525" cap="flat" cmpd="sng">
            <a:solidFill>
              <a:srgbClr val="FFFFFF"/>
            </a:solidFill>
            <a:prstDash val="solid"/>
            <a:round/>
            <a:headEnd type="none" w="med" len="med"/>
            <a:tailEnd type="none" w="med" len="med"/>
          </a:ln>
        </p:spPr>
        <p:txBody>
          <a:bodyPr wrap="square" lIns="45700" tIns="45700" rIns="45700" bIns="45700" anchor="ctr" anchorCtr="0">
            <a:noAutofit/>
          </a:bodyPr>
          <a:lstStyle/>
          <a:p>
            <a:pPr marL="0" marR="0" lvl="0" indent="0" rtl="0">
              <a:spcBef>
                <a:spcPts val="0"/>
              </a:spcBef>
              <a:spcAft>
                <a:spcPts val="0"/>
              </a:spcAft>
              <a:buNone/>
            </a:pPr>
            <a:endParaRPr lang="pl-PL" sz="900" dirty="0">
              <a:solidFill>
                <a:schemeClr val="dk1"/>
              </a:solidFill>
              <a:latin typeface="Arial"/>
              <a:ea typeface="Arial"/>
              <a:cs typeface="Arial"/>
              <a:sym typeface="Arial"/>
            </a:endParaRPr>
          </a:p>
        </p:txBody>
      </p:sp>
      <p:cxnSp>
        <p:nvCxnSpPr>
          <p:cNvPr id="124" name="Shape 709"/>
          <p:cNvCxnSpPr/>
          <p:nvPr/>
        </p:nvCxnSpPr>
        <p:spPr>
          <a:xfrm flipV="1">
            <a:off x="5045472" y="1188797"/>
            <a:ext cx="0" cy="1521687"/>
          </a:xfrm>
          <a:prstGeom prst="straightConnector1">
            <a:avLst/>
          </a:prstGeom>
          <a:solidFill>
            <a:schemeClr val="accent2"/>
          </a:solidFill>
          <a:ln w="9525" cap="flat" cmpd="sng">
            <a:solidFill>
              <a:schemeClr val="dk2"/>
            </a:solidFill>
            <a:prstDash val="solid"/>
            <a:round/>
            <a:headEnd type="triangle" w="lg" len="lg"/>
            <a:tailEnd type="triangle" w="lg" len="lg"/>
          </a:ln>
        </p:spPr>
      </p:cxnSp>
      <p:sp>
        <p:nvSpPr>
          <p:cNvPr id="59" name="TextBox 58"/>
          <p:cNvSpPr txBox="1"/>
          <p:nvPr/>
        </p:nvSpPr>
        <p:spPr>
          <a:xfrm>
            <a:off x="5637704" y="1444717"/>
            <a:ext cx="472152" cy="369332"/>
          </a:xfrm>
          <a:prstGeom prst="rect">
            <a:avLst/>
          </a:prstGeom>
          <a:noFill/>
        </p:spPr>
        <p:txBody>
          <a:bodyPr vert="horz" wrap="square" lIns="0" tIns="0" rIns="0" bIns="0" rtlCol="0">
            <a:spAutoFit/>
          </a:bodyPr>
          <a:lstStyle/>
          <a:p>
            <a:r>
              <a:rPr lang="en-US" sz="800" b="1" i="1" dirty="0">
                <a:solidFill>
                  <a:srgbClr val="003C71"/>
                </a:solidFill>
              </a:rPr>
              <a:t>Regional Cloud controller</a:t>
            </a:r>
          </a:p>
        </p:txBody>
      </p:sp>
      <p:sp>
        <p:nvSpPr>
          <p:cNvPr id="13" name="Rounded Rectangle 12"/>
          <p:cNvSpPr/>
          <p:nvPr/>
        </p:nvSpPr>
        <p:spPr>
          <a:xfrm>
            <a:off x="99207" y="633507"/>
            <a:ext cx="1129148" cy="668820"/>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Zero touch provisioning</a:t>
            </a:r>
          </a:p>
        </p:txBody>
      </p:sp>
      <p:cxnSp>
        <p:nvCxnSpPr>
          <p:cNvPr id="62" name="Connector: Elbow 16">
            <a:extLst>
              <a:ext uri="{FF2B5EF4-FFF2-40B4-BE49-F238E27FC236}">
                <a16:creationId xmlns:a16="http://schemas.microsoft.com/office/drawing/2014/main" xmlns="" id="{7D95E9E5-DD45-4F9E-BF66-4BBE953A2CED}"/>
              </a:ext>
            </a:extLst>
          </p:cNvPr>
          <p:cNvCxnSpPr>
            <a:cxnSpLocks/>
          </p:cNvCxnSpPr>
          <p:nvPr/>
        </p:nvCxnSpPr>
        <p:spPr>
          <a:xfrm rot="16200000" flipH="1">
            <a:off x="-443107" y="2352444"/>
            <a:ext cx="2346380" cy="248148"/>
          </a:xfrm>
          <a:prstGeom prst="bentConnector2">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Shape 667"/>
          <p:cNvSpPr/>
          <p:nvPr/>
        </p:nvSpPr>
        <p:spPr>
          <a:xfrm>
            <a:off x="1009960" y="1564033"/>
            <a:ext cx="1334200" cy="682337"/>
          </a:xfrm>
          <a:prstGeom prst="roundRect">
            <a:avLst>
              <a:gd name="adj" fmla="val 0"/>
            </a:avLst>
          </a:prstGeom>
          <a:solidFill>
            <a:schemeClr val="lt1"/>
          </a:solidFill>
          <a:ln>
            <a:noFill/>
          </a:ln>
        </p:spPr>
        <p:txBody>
          <a:bodyPr wrap="square" lIns="45700" tIns="45700" rIns="45700" bIns="45700" anchor="ctr" anchorCtr="1">
            <a:noAutofit/>
          </a:bodyPr>
          <a:lstStyle/>
          <a:p>
            <a:pPr marL="0" marR="0" lvl="0" indent="0" algn="ctr" rtl="0">
              <a:spcBef>
                <a:spcPts val="0"/>
              </a:spcBef>
              <a:spcAft>
                <a:spcPts val="0"/>
              </a:spcAft>
              <a:buNone/>
            </a:pPr>
            <a:r>
              <a:rPr lang="en-US" sz="800" b="1" dirty="0">
                <a:solidFill>
                  <a:schemeClr val="accent1"/>
                </a:solidFill>
                <a:latin typeface="Arial"/>
                <a:ea typeface="Arial"/>
                <a:cs typeface="Arial"/>
                <a:sym typeface="Arial"/>
              </a:rPr>
              <a:t>Workload Control &amp; Scheduling</a:t>
            </a:r>
          </a:p>
        </p:txBody>
      </p:sp>
      <p:sp>
        <p:nvSpPr>
          <p:cNvPr id="66" name="Shape 667"/>
          <p:cNvSpPr/>
          <p:nvPr/>
        </p:nvSpPr>
        <p:spPr>
          <a:xfrm>
            <a:off x="2390567" y="1568750"/>
            <a:ext cx="1334200" cy="218611"/>
          </a:xfrm>
          <a:prstGeom prst="roundRect">
            <a:avLst>
              <a:gd name="adj" fmla="val 0"/>
            </a:avLst>
          </a:prstGeom>
          <a:solidFill>
            <a:schemeClr val="lt1"/>
          </a:solidFill>
          <a:ln>
            <a:noFill/>
          </a:ln>
        </p:spPr>
        <p:txBody>
          <a:bodyPr wrap="square" lIns="45700" tIns="45700" rIns="45700" bIns="45700" anchor="t" anchorCtr="1">
            <a:noAutofit/>
          </a:bodyPr>
          <a:lstStyle/>
          <a:p>
            <a:pPr marL="0" marR="0" lvl="0" indent="0" algn="ctr" rtl="0">
              <a:spcBef>
                <a:spcPts val="0"/>
              </a:spcBef>
              <a:spcAft>
                <a:spcPts val="0"/>
              </a:spcAft>
              <a:buNone/>
            </a:pPr>
            <a:r>
              <a:rPr lang="en-US" sz="800" b="1" dirty="0">
                <a:solidFill>
                  <a:schemeClr val="accent1"/>
                </a:solidFill>
                <a:latin typeface="Arial"/>
                <a:ea typeface="Arial"/>
                <a:cs typeface="Arial"/>
                <a:sym typeface="Arial"/>
              </a:rPr>
              <a:t>Logging</a:t>
            </a:r>
          </a:p>
        </p:txBody>
      </p:sp>
      <p:sp>
        <p:nvSpPr>
          <p:cNvPr id="67" name="Shape 667"/>
          <p:cNvSpPr/>
          <p:nvPr/>
        </p:nvSpPr>
        <p:spPr>
          <a:xfrm>
            <a:off x="2383820" y="1809822"/>
            <a:ext cx="1334200" cy="218611"/>
          </a:xfrm>
          <a:prstGeom prst="roundRect">
            <a:avLst>
              <a:gd name="adj" fmla="val 0"/>
            </a:avLst>
          </a:prstGeom>
          <a:solidFill>
            <a:schemeClr val="lt1"/>
          </a:solidFill>
          <a:ln>
            <a:noFill/>
          </a:ln>
        </p:spPr>
        <p:txBody>
          <a:bodyPr wrap="square" lIns="45700" tIns="45700" rIns="45700" bIns="45700" anchor="t" anchorCtr="1">
            <a:noAutofit/>
          </a:bodyPr>
          <a:lstStyle/>
          <a:p>
            <a:pPr marL="0" marR="0" lvl="0" indent="0" algn="ctr" rtl="0">
              <a:spcBef>
                <a:spcPts val="0"/>
              </a:spcBef>
              <a:spcAft>
                <a:spcPts val="0"/>
              </a:spcAft>
              <a:buNone/>
            </a:pPr>
            <a:r>
              <a:rPr lang="en-US" sz="800" b="1" dirty="0">
                <a:solidFill>
                  <a:schemeClr val="accent1"/>
                </a:solidFill>
                <a:latin typeface="Arial"/>
                <a:ea typeface="Arial"/>
                <a:cs typeface="Arial"/>
                <a:sym typeface="Arial"/>
              </a:rPr>
              <a:t>Monitoring</a:t>
            </a:r>
          </a:p>
        </p:txBody>
      </p:sp>
      <p:sp>
        <p:nvSpPr>
          <p:cNvPr id="68" name="Shape 667"/>
          <p:cNvSpPr/>
          <p:nvPr/>
        </p:nvSpPr>
        <p:spPr>
          <a:xfrm>
            <a:off x="2383820" y="2046568"/>
            <a:ext cx="1334200" cy="218611"/>
          </a:xfrm>
          <a:prstGeom prst="roundRect">
            <a:avLst>
              <a:gd name="adj" fmla="val 0"/>
            </a:avLst>
          </a:prstGeom>
          <a:solidFill>
            <a:schemeClr val="lt1"/>
          </a:solidFill>
          <a:ln>
            <a:noFill/>
          </a:ln>
        </p:spPr>
        <p:txBody>
          <a:bodyPr wrap="square" lIns="45700" tIns="45700" rIns="45700" bIns="45700" anchor="t" anchorCtr="1">
            <a:noAutofit/>
          </a:bodyPr>
          <a:lstStyle/>
          <a:p>
            <a:pPr marL="0" marR="0" lvl="0" indent="0" algn="ctr" rtl="0">
              <a:spcBef>
                <a:spcPts val="0"/>
              </a:spcBef>
              <a:spcAft>
                <a:spcPts val="0"/>
              </a:spcAft>
              <a:buNone/>
            </a:pPr>
            <a:r>
              <a:rPr lang="en-US" sz="800" b="1" dirty="0">
                <a:solidFill>
                  <a:schemeClr val="accent1"/>
                </a:solidFill>
                <a:latin typeface="Arial"/>
                <a:ea typeface="Arial"/>
                <a:cs typeface="Arial"/>
                <a:sym typeface="Arial"/>
              </a:rPr>
              <a:t>Security/CA</a:t>
            </a:r>
          </a:p>
        </p:txBody>
      </p:sp>
      <p:sp>
        <p:nvSpPr>
          <p:cNvPr id="69" name="Shape 667"/>
          <p:cNvSpPr/>
          <p:nvPr/>
        </p:nvSpPr>
        <p:spPr>
          <a:xfrm>
            <a:off x="2390567" y="2289970"/>
            <a:ext cx="1334200" cy="218611"/>
          </a:xfrm>
          <a:prstGeom prst="roundRect">
            <a:avLst>
              <a:gd name="adj" fmla="val 0"/>
            </a:avLst>
          </a:prstGeom>
          <a:solidFill>
            <a:schemeClr val="lt1"/>
          </a:solidFill>
          <a:ln>
            <a:noFill/>
          </a:ln>
        </p:spPr>
        <p:txBody>
          <a:bodyPr wrap="square" lIns="45700" tIns="45700" rIns="45700" bIns="45700" anchor="t" anchorCtr="1">
            <a:noAutofit/>
          </a:bodyPr>
          <a:lstStyle/>
          <a:p>
            <a:pPr marL="0" marR="0" lvl="0" indent="0" algn="ctr" rtl="0">
              <a:spcBef>
                <a:spcPts val="0"/>
              </a:spcBef>
              <a:spcAft>
                <a:spcPts val="0"/>
              </a:spcAft>
              <a:buNone/>
            </a:pPr>
            <a:r>
              <a:rPr lang="en-US" sz="800" b="1" dirty="0">
                <a:solidFill>
                  <a:schemeClr val="accent1"/>
                </a:solidFill>
                <a:latin typeface="Arial"/>
                <a:ea typeface="Arial"/>
                <a:cs typeface="Arial"/>
                <a:sym typeface="Arial"/>
              </a:rPr>
              <a:t>Fault, Perf Mgmt.</a:t>
            </a:r>
          </a:p>
        </p:txBody>
      </p:sp>
      <p:sp>
        <p:nvSpPr>
          <p:cNvPr id="70" name="Shape 667"/>
          <p:cNvSpPr/>
          <p:nvPr/>
        </p:nvSpPr>
        <p:spPr>
          <a:xfrm>
            <a:off x="3825665" y="1581422"/>
            <a:ext cx="1026920" cy="344359"/>
          </a:xfrm>
          <a:prstGeom prst="roundRect">
            <a:avLst>
              <a:gd name="adj" fmla="val 0"/>
            </a:avLst>
          </a:prstGeom>
          <a:solidFill>
            <a:schemeClr val="lt1"/>
          </a:solidFill>
          <a:ln>
            <a:noFill/>
          </a:ln>
        </p:spPr>
        <p:txBody>
          <a:bodyPr wrap="square" lIns="45700" tIns="45700" rIns="45700" bIns="45700" anchor="t" anchorCtr="1">
            <a:noAutofit/>
          </a:bodyPr>
          <a:lstStyle/>
          <a:p>
            <a:pPr marL="0" marR="0" lvl="0" indent="0" algn="ctr" rtl="0">
              <a:spcBef>
                <a:spcPts val="0"/>
              </a:spcBef>
              <a:spcAft>
                <a:spcPts val="0"/>
              </a:spcAft>
              <a:buNone/>
            </a:pPr>
            <a:r>
              <a:rPr lang="en-US" sz="800" b="1" dirty="0">
                <a:solidFill>
                  <a:schemeClr val="accent1"/>
                </a:solidFill>
                <a:latin typeface="Arial"/>
                <a:ea typeface="Arial"/>
                <a:cs typeface="Arial"/>
                <a:sym typeface="Arial"/>
              </a:rPr>
              <a:t>System Inventory</a:t>
            </a:r>
          </a:p>
          <a:p>
            <a:pPr marL="0" marR="0" lvl="0" indent="0" algn="ctr" rtl="0">
              <a:spcBef>
                <a:spcPts val="0"/>
              </a:spcBef>
              <a:spcAft>
                <a:spcPts val="0"/>
              </a:spcAft>
              <a:buNone/>
            </a:pPr>
            <a:r>
              <a:rPr lang="en-US" sz="800" b="1" dirty="0">
                <a:solidFill>
                  <a:schemeClr val="accent1"/>
                </a:solidFill>
                <a:latin typeface="Arial"/>
                <a:ea typeface="Arial"/>
                <a:cs typeface="Arial"/>
                <a:sym typeface="Arial"/>
              </a:rPr>
              <a:t>Management </a:t>
            </a:r>
          </a:p>
        </p:txBody>
      </p:sp>
      <p:sp>
        <p:nvSpPr>
          <p:cNvPr id="71" name="Shape 667"/>
          <p:cNvSpPr/>
          <p:nvPr/>
        </p:nvSpPr>
        <p:spPr>
          <a:xfrm>
            <a:off x="3817843" y="1949640"/>
            <a:ext cx="1026920" cy="344359"/>
          </a:xfrm>
          <a:prstGeom prst="roundRect">
            <a:avLst>
              <a:gd name="adj" fmla="val 0"/>
            </a:avLst>
          </a:prstGeom>
          <a:solidFill>
            <a:schemeClr val="lt1"/>
          </a:solidFill>
          <a:ln>
            <a:noFill/>
          </a:ln>
        </p:spPr>
        <p:txBody>
          <a:bodyPr wrap="square" lIns="45700" tIns="45700" rIns="45700" bIns="45700" anchor="t" anchorCtr="1">
            <a:noAutofit/>
          </a:bodyPr>
          <a:lstStyle/>
          <a:p>
            <a:pPr marL="0" marR="0" lvl="0" indent="0" algn="ctr" rtl="0">
              <a:spcBef>
                <a:spcPts val="0"/>
              </a:spcBef>
              <a:spcAft>
                <a:spcPts val="0"/>
              </a:spcAft>
              <a:buNone/>
            </a:pPr>
            <a:r>
              <a:rPr lang="en-US" sz="800" b="1" dirty="0">
                <a:solidFill>
                  <a:schemeClr val="accent1"/>
                </a:solidFill>
                <a:latin typeface="Arial"/>
                <a:ea typeface="Arial"/>
                <a:cs typeface="Arial"/>
                <a:sym typeface="Arial"/>
              </a:rPr>
              <a:t>VNF </a:t>
            </a:r>
          </a:p>
          <a:p>
            <a:pPr marL="0" marR="0" lvl="0" indent="0" algn="ctr" rtl="0">
              <a:spcBef>
                <a:spcPts val="0"/>
              </a:spcBef>
              <a:spcAft>
                <a:spcPts val="0"/>
              </a:spcAft>
              <a:buNone/>
            </a:pPr>
            <a:r>
              <a:rPr lang="en-US" sz="800" b="1" dirty="0">
                <a:solidFill>
                  <a:schemeClr val="accent1"/>
                </a:solidFill>
                <a:latin typeface="Arial"/>
                <a:ea typeface="Arial"/>
                <a:cs typeface="Arial"/>
                <a:sym typeface="Arial"/>
              </a:rPr>
              <a:t>Management</a:t>
            </a:r>
          </a:p>
        </p:txBody>
      </p:sp>
      <p:cxnSp>
        <p:nvCxnSpPr>
          <p:cNvPr id="72" name="Shape 709"/>
          <p:cNvCxnSpPr/>
          <p:nvPr/>
        </p:nvCxnSpPr>
        <p:spPr>
          <a:xfrm flipV="1">
            <a:off x="3290427" y="1158455"/>
            <a:ext cx="16272" cy="286262"/>
          </a:xfrm>
          <a:prstGeom prst="straightConnector1">
            <a:avLst/>
          </a:prstGeom>
          <a:solidFill>
            <a:schemeClr val="accent2"/>
          </a:solidFill>
          <a:ln w="9525" cap="flat" cmpd="sng">
            <a:solidFill>
              <a:schemeClr val="dk2"/>
            </a:solidFill>
            <a:prstDash val="solid"/>
            <a:round/>
            <a:headEnd type="triangle" w="lg" len="lg"/>
            <a:tailEnd type="triangle" w="lg" len="lg"/>
          </a:ln>
        </p:spPr>
      </p:cxnSp>
      <p:sp>
        <p:nvSpPr>
          <p:cNvPr id="46" name="Shape 667">
            <a:extLst>
              <a:ext uri="{FF2B5EF4-FFF2-40B4-BE49-F238E27FC236}">
                <a16:creationId xmlns:a16="http://schemas.microsoft.com/office/drawing/2014/main" xmlns="" id="{C2155DE1-D3BD-3941-9362-6F505BA966E8}"/>
              </a:ext>
            </a:extLst>
          </p:cNvPr>
          <p:cNvSpPr/>
          <p:nvPr/>
        </p:nvSpPr>
        <p:spPr>
          <a:xfrm>
            <a:off x="1016556" y="2283521"/>
            <a:ext cx="1334200" cy="218611"/>
          </a:xfrm>
          <a:prstGeom prst="roundRect">
            <a:avLst>
              <a:gd name="adj" fmla="val 0"/>
            </a:avLst>
          </a:prstGeom>
          <a:solidFill>
            <a:schemeClr val="lt1"/>
          </a:solidFill>
          <a:ln>
            <a:noFill/>
          </a:ln>
        </p:spPr>
        <p:txBody>
          <a:bodyPr wrap="square" lIns="45700" tIns="45700" rIns="45700" bIns="45700" anchor="t" anchorCtr="1">
            <a:noAutofit/>
          </a:bodyPr>
          <a:lstStyle/>
          <a:p>
            <a:pPr marL="0" marR="0" lvl="0" indent="0" algn="ctr" rtl="0">
              <a:spcBef>
                <a:spcPts val="0"/>
              </a:spcBef>
              <a:spcAft>
                <a:spcPts val="0"/>
              </a:spcAft>
              <a:buNone/>
            </a:pPr>
            <a:r>
              <a:rPr lang="en-US" sz="800" b="1" dirty="0">
                <a:solidFill>
                  <a:schemeClr val="accent1"/>
                </a:solidFill>
                <a:latin typeface="Arial"/>
                <a:ea typeface="Arial"/>
                <a:cs typeface="Arial"/>
                <a:sym typeface="Arial"/>
              </a:rPr>
              <a:t>Authentication / Policy</a:t>
            </a:r>
          </a:p>
        </p:txBody>
      </p:sp>
      <p:sp>
        <p:nvSpPr>
          <p:cNvPr id="3" name="Rounded Rectangle 2">
            <a:extLst>
              <a:ext uri="{FF2B5EF4-FFF2-40B4-BE49-F238E27FC236}">
                <a16:creationId xmlns:a16="http://schemas.microsoft.com/office/drawing/2014/main" xmlns="" id="{14CE9798-8EAE-5E42-9FD8-83BEE4686941}"/>
              </a:ext>
            </a:extLst>
          </p:cNvPr>
          <p:cNvSpPr/>
          <p:nvPr/>
        </p:nvSpPr>
        <p:spPr>
          <a:xfrm>
            <a:off x="1408337" y="3413993"/>
            <a:ext cx="2554164" cy="800021"/>
          </a:xfrm>
          <a:prstGeom prst="roundRect">
            <a:avLst/>
          </a:prstGeom>
          <a:noFill/>
          <a:ln w="12700">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0" y="3842023"/>
            <a:ext cx="854157" cy="307777"/>
          </a:xfrm>
          <a:prstGeom prst="rect">
            <a:avLst/>
          </a:prstGeom>
          <a:noFill/>
        </p:spPr>
        <p:txBody>
          <a:bodyPr vert="horz" wrap="square" lIns="0" tIns="0" rIns="0" bIns="0" rtlCol="0">
            <a:spAutoFit/>
          </a:bodyPr>
          <a:lstStyle/>
          <a:p>
            <a:r>
              <a:rPr lang="en-US" sz="1000" dirty="0" smtClean="0">
                <a:solidFill>
                  <a:srgbClr val="003C71"/>
                </a:solidFill>
              </a:rPr>
              <a:t>Containerized Services</a:t>
            </a:r>
          </a:p>
        </p:txBody>
      </p:sp>
      <p:cxnSp>
        <p:nvCxnSpPr>
          <p:cNvPr id="6" name="Straight Arrow Connector 5"/>
          <p:cNvCxnSpPr>
            <a:endCxn id="3" idx="1"/>
          </p:cNvCxnSpPr>
          <p:nvPr/>
        </p:nvCxnSpPr>
        <p:spPr>
          <a:xfrm flipV="1">
            <a:off x="729591" y="3814004"/>
            <a:ext cx="678746" cy="197348"/>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3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Intel – Overall Approach</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3" name="Content Placeholder 2"/>
          <p:cNvSpPr>
            <a:spLocks noGrp="1"/>
          </p:cNvSpPr>
          <p:nvPr>
            <p:ph sz="quarter" idx="13"/>
          </p:nvPr>
        </p:nvSpPr>
        <p:spPr>
          <a:xfrm>
            <a:off x="4604657" y="1153705"/>
            <a:ext cx="3931920" cy="1582076"/>
          </a:xfrm>
          <a:ln>
            <a:solidFill>
              <a:schemeClr val="accent1"/>
            </a:solidFill>
          </a:ln>
        </p:spPr>
        <p:txBody>
          <a:bodyPr lIns="91440" rIns="91440"/>
          <a:lstStyle/>
          <a:p>
            <a:pPr>
              <a:spcBef>
                <a:spcPts val="0"/>
              </a:spcBef>
            </a:pPr>
            <a:r>
              <a:rPr lang="en-US" sz="1600" dirty="0" smtClean="0"/>
              <a:t>Ingredients:</a:t>
            </a:r>
          </a:p>
          <a:p>
            <a:pPr marL="511175" lvl="1" indent="-285750">
              <a:spcBef>
                <a:spcPts val="0"/>
              </a:spcBef>
              <a:buFont typeface="Arial" panose="020B0604020202020204" pitchFamily="34" charset="0"/>
              <a:buChar char="•"/>
            </a:pPr>
            <a:r>
              <a:rPr lang="en-US" sz="1400" dirty="0" smtClean="0"/>
              <a:t>OpenStack core</a:t>
            </a:r>
          </a:p>
          <a:p>
            <a:pPr marL="511175" lvl="1" indent="-285750">
              <a:spcBef>
                <a:spcPts val="0"/>
              </a:spcBef>
              <a:buFont typeface="Arial" panose="020B0604020202020204" pitchFamily="34" charset="0"/>
              <a:buChar char="•"/>
            </a:pPr>
            <a:r>
              <a:rPr lang="en-US" sz="1400" dirty="0" smtClean="0"/>
              <a:t>Kubernetes / Docker</a:t>
            </a:r>
          </a:p>
          <a:p>
            <a:pPr marL="511175" lvl="1" indent="-285750">
              <a:spcBef>
                <a:spcPts val="0"/>
              </a:spcBef>
              <a:buFont typeface="Arial" panose="020B0604020202020204" pitchFamily="34" charset="0"/>
              <a:buChar char="•"/>
            </a:pPr>
            <a:r>
              <a:rPr lang="en-US" sz="1400" dirty="0" err="1" smtClean="0"/>
              <a:t>Ceph</a:t>
            </a:r>
            <a:endParaRPr lang="en-US" sz="1400" dirty="0" smtClean="0"/>
          </a:p>
          <a:p>
            <a:pPr marL="511175" lvl="1" indent="-285750">
              <a:spcBef>
                <a:spcPts val="0"/>
              </a:spcBef>
              <a:buFont typeface="Arial" panose="020B0604020202020204" pitchFamily="34" charset="0"/>
              <a:buChar char="•"/>
            </a:pPr>
            <a:r>
              <a:rPr lang="en-US" sz="1400" dirty="0" smtClean="0"/>
              <a:t>ONAP</a:t>
            </a:r>
          </a:p>
          <a:p>
            <a:pPr marL="511175" lvl="1" indent="-285750">
              <a:spcBef>
                <a:spcPts val="0"/>
              </a:spcBef>
              <a:buFont typeface="Arial" panose="020B0604020202020204" pitchFamily="34" charset="0"/>
              <a:buChar char="•"/>
            </a:pPr>
            <a:r>
              <a:rPr lang="en-US" sz="1400" dirty="0" smtClean="0"/>
              <a:t>Hypervisor projects</a:t>
            </a:r>
          </a:p>
        </p:txBody>
      </p:sp>
      <p:sp>
        <p:nvSpPr>
          <p:cNvPr id="4" name="Content Placeholder 2"/>
          <p:cNvSpPr txBox="1">
            <a:spLocks/>
          </p:cNvSpPr>
          <p:nvPr/>
        </p:nvSpPr>
        <p:spPr>
          <a:xfrm>
            <a:off x="611633" y="1153705"/>
            <a:ext cx="3931337" cy="1582076"/>
          </a:xfrm>
          <a:prstGeom prst="rect">
            <a:avLst/>
          </a:prstGeom>
          <a:ln>
            <a:solidFill>
              <a:schemeClr val="accent1"/>
            </a:solidFill>
          </a:ln>
        </p:spPr>
        <p:txBody>
          <a:bodyPr vert="horz" lIns="91440" tIns="0" rIns="9144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8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600" dirty="0" smtClean="0"/>
              <a:t>Goals:</a:t>
            </a:r>
          </a:p>
          <a:p>
            <a:pPr marL="511175" lvl="1" indent="-285750">
              <a:spcBef>
                <a:spcPts val="0"/>
              </a:spcBef>
              <a:buFont typeface="Arial" panose="020B0604020202020204" pitchFamily="34" charset="0"/>
              <a:buChar char="•"/>
            </a:pPr>
            <a:r>
              <a:rPr lang="en-US" sz="1400" dirty="0" smtClean="0"/>
              <a:t>Scalable, flexible platform suitable for CSP, Edge, </a:t>
            </a:r>
            <a:r>
              <a:rPr lang="en-US" sz="1400" dirty="0" err="1" smtClean="0"/>
              <a:t>IoT</a:t>
            </a:r>
            <a:r>
              <a:rPr lang="en-US" sz="1400" dirty="0" smtClean="0"/>
              <a:t>, and Fog use cases</a:t>
            </a:r>
          </a:p>
          <a:p>
            <a:pPr marL="511175" lvl="1" indent="-285750">
              <a:spcBef>
                <a:spcPts val="0"/>
              </a:spcBef>
              <a:buFont typeface="Arial" panose="020B0604020202020204" pitchFamily="34" charset="0"/>
              <a:buChar char="•"/>
            </a:pPr>
            <a:r>
              <a:rPr lang="en-US" sz="1400" dirty="0" smtClean="0"/>
              <a:t>Support for VM, container, and bare metal workloads</a:t>
            </a:r>
          </a:p>
          <a:p>
            <a:pPr marL="511175" lvl="1" indent="-285750">
              <a:spcBef>
                <a:spcPts val="0"/>
              </a:spcBef>
              <a:buFont typeface="Arial" panose="020B0604020202020204" pitchFamily="34" charset="0"/>
              <a:buChar char="•"/>
            </a:pPr>
            <a:r>
              <a:rPr lang="en-US" sz="1400" dirty="0" smtClean="0"/>
              <a:t>Product-grade code</a:t>
            </a:r>
          </a:p>
          <a:p>
            <a:pPr marL="511175" lvl="1" indent="-285750">
              <a:spcBef>
                <a:spcPts val="0"/>
              </a:spcBef>
              <a:buFont typeface="Arial" panose="020B0604020202020204" pitchFamily="34" charset="0"/>
              <a:buChar char="•"/>
            </a:pPr>
            <a:r>
              <a:rPr lang="en-US" sz="1400" dirty="0" smtClean="0"/>
              <a:t>Zero-touch provisioning and operations</a:t>
            </a:r>
          </a:p>
          <a:p>
            <a:pPr marL="285750" indent="-285750">
              <a:spcBef>
                <a:spcPts val="0"/>
              </a:spcBef>
              <a:buFont typeface="Arial" panose="020B0604020202020204" pitchFamily="34" charset="0"/>
              <a:buChar char="•"/>
            </a:pPr>
            <a:endParaRPr lang="en-US" sz="1400" dirty="0" smtClean="0"/>
          </a:p>
          <a:p>
            <a:pPr>
              <a:spcBef>
                <a:spcPts val="0"/>
              </a:spcBef>
            </a:pPr>
            <a:endParaRPr lang="en-US" sz="1400" dirty="0"/>
          </a:p>
        </p:txBody>
      </p:sp>
      <p:sp>
        <p:nvSpPr>
          <p:cNvPr id="5" name="Content Placeholder 2"/>
          <p:cNvSpPr txBox="1">
            <a:spLocks/>
          </p:cNvSpPr>
          <p:nvPr/>
        </p:nvSpPr>
        <p:spPr>
          <a:xfrm>
            <a:off x="4604657" y="2827833"/>
            <a:ext cx="3931920" cy="1694562"/>
          </a:xfrm>
          <a:prstGeom prst="rect">
            <a:avLst/>
          </a:prstGeom>
          <a:ln>
            <a:solidFill>
              <a:schemeClr val="accent1"/>
            </a:solidFill>
          </a:ln>
        </p:spPr>
        <p:txBody>
          <a:bodyPr vert="horz" lIns="91440" tIns="0" rIns="9144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8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Benefits:</a:t>
            </a:r>
          </a:p>
          <a:p>
            <a:pPr marL="511175" lvl="1" indent="-285750">
              <a:spcBef>
                <a:spcPts val="0"/>
              </a:spcBef>
              <a:buFont typeface="Arial" panose="020B0604020202020204" pitchFamily="34" charset="0"/>
              <a:buChar char="•"/>
            </a:pPr>
            <a:r>
              <a:rPr lang="en-US" sz="1400" dirty="0" smtClean="0"/>
              <a:t>Ease of deployment </a:t>
            </a:r>
          </a:p>
          <a:p>
            <a:pPr marL="511175" lvl="1" indent="-285750">
              <a:spcBef>
                <a:spcPts val="0"/>
              </a:spcBef>
              <a:buFont typeface="Arial" panose="020B0604020202020204" pitchFamily="34" charset="0"/>
              <a:buChar char="•"/>
            </a:pPr>
            <a:r>
              <a:rPr lang="en-US" sz="1400" dirty="0" smtClean="0"/>
              <a:t>Ability to provision and update</a:t>
            </a:r>
          </a:p>
          <a:p>
            <a:pPr marL="511175" lvl="1" indent="-285750">
              <a:spcBef>
                <a:spcPts val="0"/>
              </a:spcBef>
              <a:buFont typeface="Arial" panose="020B0604020202020204" pitchFamily="34" charset="0"/>
              <a:buChar char="•"/>
            </a:pPr>
            <a:r>
              <a:rPr lang="en-US" sz="1400" dirty="0" smtClean="0"/>
              <a:t>Secure</a:t>
            </a:r>
          </a:p>
          <a:p>
            <a:pPr marL="511175" lvl="1" indent="-285750">
              <a:spcBef>
                <a:spcPts val="0"/>
              </a:spcBef>
              <a:buFont typeface="Arial" panose="020B0604020202020204" pitchFamily="34" charset="0"/>
              <a:buChar char="•"/>
            </a:pPr>
            <a:r>
              <a:rPr lang="en-US" sz="1400" dirty="0" smtClean="0"/>
              <a:t>Lower TCO</a:t>
            </a:r>
          </a:p>
          <a:p>
            <a:pPr lvl="1" indent="0">
              <a:spcBef>
                <a:spcPts val="0"/>
              </a:spcBef>
              <a:buNone/>
            </a:pPr>
            <a:endParaRPr lang="en-US" sz="1400" dirty="0"/>
          </a:p>
        </p:txBody>
      </p:sp>
      <p:sp>
        <p:nvSpPr>
          <p:cNvPr id="6" name="Content Placeholder 2"/>
          <p:cNvSpPr txBox="1">
            <a:spLocks/>
          </p:cNvSpPr>
          <p:nvPr/>
        </p:nvSpPr>
        <p:spPr>
          <a:xfrm>
            <a:off x="611634" y="2824204"/>
            <a:ext cx="3931337" cy="1694562"/>
          </a:xfrm>
          <a:prstGeom prst="rect">
            <a:avLst/>
          </a:prstGeom>
          <a:ln>
            <a:solidFill>
              <a:schemeClr val="accent1"/>
            </a:solidFill>
          </a:ln>
        </p:spPr>
        <p:txBody>
          <a:bodyPr vert="horz" lIns="91440" tIns="0" rIns="9144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Intel Clear" panose="020B0604020203020204" pitchFamily="34" charset="0"/>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800"/>
              </a:spcBef>
              <a:buFont typeface="Intel Clear" panose="020B0604020203020204" pitchFamily="34" charset="0"/>
              <a:buChar char="–"/>
              <a:defRPr sz="1800" kern="1200">
                <a:solidFill>
                  <a:schemeClr val="tx2"/>
                </a:solidFill>
                <a:latin typeface="+mn-lt"/>
                <a:ea typeface="+mn-ea"/>
                <a:cs typeface="Intel Clear" panose="020B0604020203020204" pitchFamily="34" charset="0"/>
              </a:defRPr>
            </a:lvl3pPr>
            <a:lvl4pPr marL="969963" indent="-228600" algn="l" defTabSz="457200" rtl="0" eaLnBrk="1" latinLnBrk="0" hangingPunct="1">
              <a:spcBef>
                <a:spcPct val="20000"/>
              </a:spcBef>
              <a:buFont typeface="Arial"/>
              <a:buChar char="–"/>
              <a:defRPr sz="1600" kern="1200">
                <a:solidFill>
                  <a:schemeClr val="tx2"/>
                </a:solidFill>
                <a:latin typeface="+mn-lt"/>
                <a:ea typeface="+mn-ea"/>
                <a:cs typeface="Intel Clear" panose="020B0604020203020204" pitchFamily="34" charset="0"/>
              </a:defRPr>
            </a:lvl4pPr>
            <a:lvl5pPr marL="1319213" indent="-228600" algn="l" defTabSz="457200" rtl="0" eaLnBrk="1" latinLnBrk="0" hangingPunct="1">
              <a:spcBef>
                <a:spcPct val="20000"/>
              </a:spcBef>
              <a:buFont typeface="Intel Clear" panose="020B0604020203020204" pitchFamily="34" charset="0"/>
              <a:buChar char="–"/>
              <a:defRPr sz="1400" kern="1200">
                <a:solidFill>
                  <a:schemeClr val="tx2"/>
                </a:solidFill>
                <a:latin typeface="+mn-lt"/>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Approach:</a:t>
            </a:r>
          </a:p>
          <a:p>
            <a:pPr marL="511175" lvl="1" indent="-285750">
              <a:spcBef>
                <a:spcPts val="0"/>
              </a:spcBef>
              <a:buFont typeface="Arial" panose="020B0604020202020204" pitchFamily="34" charset="0"/>
              <a:buChar char="•"/>
            </a:pPr>
            <a:r>
              <a:rPr lang="en-US" sz="1400" dirty="0"/>
              <a:t>Contribute Wind River Titanium Cloud </a:t>
            </a:r>
            <a:r>
              <a:rPr lang="en-US" sz="1400" dirty="0" smtClean="0"/>
              <a:t>portfolio and Intel NEV SDK</a:t>
            </a:r>
            <a:endParaRPr lang="en-US" sz="1400" dirty="0"/>
          </a:p>
          <a:p>
            <a:pPr marL="511175" lvl="1" indent="-285750">
              <a:spcBef>
                <a:spcPts val="0"/>
              </a:spcBef>
              <a:buFont typeface="Arial" panose="020B0604020202020204" pitchFamily="34" charset="0"/>
              <a:buChar char="•"/>
            </a:pPr>
            <a:r>
              <a:rPr lang="en-US" sz="1400" dirty="0" smtClean="0"/>
              <a:t>Collaborate with broad industry support under open governance</a:t>
            </a:r>
          </a:p>
          <a:p>
            <a:pPr marL="511175" lvl="1" indent="-285750">
              <a:spcBef>
                <a:spcPts val="0"/>
              </a:spcBef>
              <a:buFont typeface="Arial" panose="020B0604020202020204" pitchFamily="34" charset="0"/>
              <a:buChar char="•"/>
            </a:pPr>
            <a:r>
              <a:rPr lang="en-US" sz="1400" dirty="0" smtClean="0"/>
              <a:t>Work with existing communities, upstreaming enhancements and fixes</a:t>
            </a:r>
          </a:p>
          <a:p>
            <a:pPr marL="511175" lvl="1" indent="-285750">
              <a:spcBef>
                <a:spcPts val="0"/>
              </a:spcBef>
              <a:buFont typeface="Arial" panose="020B0604020202020204" pitchFamily="34" charset="0"/>
              <a:buChar char="•"/>
            </a:pPr>
            <a:r>
              <a:rPr lang="en-US" sz="1400" dirty="0"/>
              <a:t>Drive scale and support new </a:t>
            </a:r>
            <a:r>
              <a:rPr lang="en-US" sz="1400" dirty="0" smtClean="0"/>
              <a:t>industries</a:t>
            </a:r>
            <a:endParaRPr lang="en-US" sz="1400" dirty="0"/>
          </a:p>
        </p:txBody>
      </p:sp>
    </p:spTree>
    <p:extLst>
      <p:ext uri="{BB962C8B-B14F-4D97-AF65-F5344CB8AC3E}">
        <p14:creationId xmlns:p14="http://schemas.microsoft.com/office/powerpoint/2010/main" val="70032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Edge computing for </a:t>
            </a:r>
            <a:r>
              <a:rPr lang="en-US" sz="4000" dirty="0" err="1" smtClean="0">
                <a:latin typeface="Intel Clear Pro" panose="020B0804020202060201" pitchFamily="34" charset="0"/>
                <a:ea typeface="Intel Clear Pro" panose="020B0804020202060201" pitchFamily="34" charset="0"/>
                <a:cs typeface="Intel Clear Pro" panose="020B0804020202060201" pitchFamily="34" charset="0"/>
              </a:rPr>
              <a:t>ai</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6" name="Content Placeholder 5"/>
          <p:cNvSpPr>
            <a:spLocks noGrp="1"/>
          </p:cNvSpPr>
          <p:nvPr>
            <p:ph sz="quarter" idx="13"/>
          </p:nvPr>
        </p:nvSpPr>
        <p:spPr>
          <a:xfrm>
            <a:off x="455613" y="1203325"/>
            <a:ext cx="5794455" cy="3425825"/>
          </a:xfrm>
        </p:spPr>
        <p:txBody>
          <a:bodyPr/>
          <a:lstStyle/>
          <a:p>
            <a:pPr lvl="1" fontAlgn="base"/>
            <a:r>
              <a:rPr lang="en-US" sz="1400" dirty="0"/>
              <a:t>Edge Computing &amp; 5G support AI by offering infra </a:t>
            </a:r>
            <a:r>
              <a:rPr lang="en-US" sz="1400" dirty="0" smtClean="0"/>
              <a:t>elements:</a:t>
            </a:r>
          </a:p>
          <a:p>
            <a:pPr lvl="2" fontAlgn="base"/>
            <a:r>
              <a:rPr lang="en-US" sz="1400" dirty="0" smtClean="0"/>
              <a:t>Edge </a:t>
            </a:r>
            <a:r>
              <a:rPr lang="en-US" sz="1400" dirty="0"/>
              <a:t>computing provides the fundamental infrastructure for AI computing, including data storage localization and fog computing in the scenarios, such as autonomous vehicles, intelligent surveillance, </a:t>
            </a:r>
            <a:r>
              <a:rPr lang="en-US" sz="1400" dirty="0" smtClean="0"/>
              <a:t>etc.</a:t>
            </a:r>
          </a:p>
          <a:p>
            <a:pPr lvl="2" fontAlgn="base"/>
            <a:r>
              <a:rPr lang="en-US" sz="1400" dirty="0" smtClean="0"/>
              <a:t>5G </a:t>
            </a:r>
            <a:r>
              <a:rPr lang="en-US" sz="1400" dirty="0"/>
              <a:t>provides low-latency high-throughput connectivity for everyone and everywhere with </a:t>
            </a:r>
            <a:r>
              <a:rPr lang="en-US" sz="1400" dirty="0" smtClean="0"/>
              <a:t>multi-access.</a:t>
            </a:r>
          </a:p>
          <a:p>
            <a:pPr lvl="2" fontAlgn="base"/>
            <a:r>
              <a:rPr lang="en-US" sz="1400" dirty="0" smtClean="0"/>
              <a:t>With </a:t>
            </a:r>
            <a:r>
              <a:rPr lang="en-US" sz="1400" dirty="0"/>
              <a:t>IA technologies such as FPGA, GPU, </a:t>
            </a:r>
            <a:r>
              <a:rPr lang="en-US" sz="1400" dirty="0" err="1"/>
              <a:t>etc</a:t>
            </a:r>
            <a:r>
              <a:rPr lang="en-US" sz="1400" dirty="0"/>
              <a:t>, the hardware of edge computing is optimizing the performance and accelerating the solution of AI </a:t>
            </a:r>
            <a:r>
              <a:rPr lang="en-US" sz="1400" dirty="0" smtClean="0"/>
              <a:t>infrastructure.</a:t>
            </a:r>
          </a:p>
          <a:p>
            <a:pPr lvl="2" fontAlgn="base"/>
            <a:r>
              <a:rPr lang="en-US" sz="1400" dirty="0" smtClean="0"/>
              <a:t>Madawaska </a:t>
            </a:r>
            <a:r>
              <a:rPr lang="en-US" sz="1400" dirty="0"/>
              <a:t>community joint effort, China Unicom and China Mobile to be core members of governance, adopt Madawaska, contribute back</a:t>
            </a:r>
            <a:r>
              <a:rPr lang="en-US" sz="1400" dirty="0" smtClean="0"/>
              <a:t>.</a:t>
            </a:r>
            <a:endParaRPr lang="en-US" sz="1400" dirty="0"/>
          </a:p>
        </p:txBody>
      </p:sp>
      <p:grpSp>
        <p:nvGrpSpPr>
          <p:cNvPr id="4" name="Group 3"/>
          <p:cNvGrpSpPr/>
          <p:nvPr/>
        </p:nvGrpSpPr>
        <p:grpSpPr>
          <a:xfrm>
            <a:off x="6280889" y="1177528"/>
            <a:ext cx="2541913" cy="3390010"/>
            <a:chOff x="7030455" y="100506"/>
            <a:chExt cx="2103085" cy="3067082"/>
          </a:xfrm>
        </p:grpSpPr>
        <p:pic>
          <p:nvPicPr>
            <p:cNvPr id="7" name="Picture 3"/>
            <p:cNvPicPr>
              <a:picLocks noChangeAspect="1" noChangeArrowheads="1"/>
            </p:cNvPicPr>
            <p:nvPr/>
          </p:nvPicPr>
          <p:blipFill>
            <a:blip r:embed="rId2" cstate="print"/>
            <a:srcRect/>
            <a:stretch>
              <a:fillRect/>
            </a:stretch>
          </p:blipFill>
          <p:spPr bwMode="auto">
            <a:xfrm>
              <a:off x="7230151" y="1146352"/>
              <a:ext cx="568891" cy="451302"/>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8205729" y="100506"/>
              <a:ext cx="584132" cy="478205"/>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7256879" y="2414527"/>
              <a:ext cx="415103" cy="353828"/>
            </a:xfrm>
            <a:prstGeom prst="rect">
              <a:avLst/>
            </a:prstGeom>
            <a:noFill/>
            <a:ln w="9525">
              <a:noFill/>
              <a:miter lim="800000"/>
              <a:headEnd/>
              <a:tailEnd/>
            </a:ln>
          </p:spPr>
        </p:pic>
        <p:sp>
          <p:nvSpPr>
            <p:cNvPr id="10" name="矩形 161"/>
            <p:cNvSpPr>
              <a:spLocks noChangeArrowheads="1"/>
            </p:cNvSpPr>
            <p:nvPr/>
          </p:nvSpPr>
          <p:spPr bwMode="auto">
            <a:xfrm>
              <a:off x="7959904" y="1637464"/>
              <a:ext cx="1044136" cy="379463"/>
            </a:xfrm>
            <a:prstGeom prst="rect">
              <a:avLst/>
            </a:prstGeom>
            <a:noFill/>
            <a:ln w="9525">
              <a:noFill/>
              <a:miter lim="800000"/>
              <a:headEnd/>
              <a:tailEnd/>
            </a:ln>
          </p:spPr>
          <p:txBody>
            <a:bodyPr>
              <a:spAutoFit/>
            </a:bodyPr>
            <a:lstStyle/>
            <a:p>
              <a:pPr algn="ctr">
                <a:buFont typeface="Arial" pitchFamily="34" charset="0"/>
                <a:buNone/>
              </a:pPr>
              <a:r>
                <a:rPr lang="en-US" altLang="zh-CN" sz="933" b="1" dirty="0"/>
                <a:t>Intelligent Home</a:t>
              </a:r>
              <a:endParaRPr lang="zh-CN" altLang="en-US" sz="933" b="1" dirty="0"/>
            </a:p>
          </p:txBody>
        </p:sp>
        <p:sp>
          <p:nvSpPr>
            <p:cNvPr id="11" name="矩形 161"/>
            <p:cNvSpPr>
              <a:spLocks noChangeArrowheads="1"/>
            </p:cNvSpPr>
            <p:nvPr/>
          </p:nvSpPr>
          <p:spPr bwMode="auto">
            <a:xfrm>
              <a:off x="7030455" y="1599382"/>
              <a:ext cx="912847" cy="379463"/>
            </a:xfrm>
            <a:prstGeom prst="rect">
              <a:avLst/>
            </a:prstGeom>
            <a:noFill/>
            <a:ln w="9525">
              <a:noFill/>
              <a:miter lim="800000"/>
              <a:headEnd/>
              <a:tailEnd/>
            </a:ln>
          </p:spPr>
          <p:txBody>
            <a:bodyPr>
              <a:spAutoFit/>
            </a:bodyPr>
            <a:lstStyle/>
            <a:p>
              <a:pPr algn="ctr">
                <a:buFont typeface="Arial" pitchFamily="34" charset="0"/>
                <a:buNone/>
              </a:pPr>
              <a:r>
                <a:rPr lang="en-US" altLang="zh-CN" sz="933" b="1" dirty="0"/>
                <a:t>Intelligent</a:t>
              </a:r>
            </a:p>
            <a:p>
              <a:pPr algn="ctr">
                <a:buFont typeface="Arial" pitchFamily="34" charset="0"/>
                <a:buNone/>
              </a:pPr>
              <a:r>
                <a:rPr lang="en-US" altLang="zh-CN" sz="933" b="1" dirty="0"/>
                <a:t>City</a:t>
              </a:r>
              <a:endParaRPr lang="zh-CN" altLang="en-US" sz="933" b="1" dirty="0"/>
            </a:p>
          </p:txBody>
        </p:sp>
        <p:sp>
          <p:nvSpPr>
            <p:cNvPr id="12" name="矩形 161"/>
            <p:cNvSpPr>
              <a:spLocks noChangeArrowheads="1"/>
            </p:cNvSpPr>
            <p:nvPr/>
          </p:nvSpPr>
          <p:spPr bwMode="auto">
            <a:xfrm>
              <a:off x="7938577" y="2788125"/>
              <a:ext cx="1194963" cy="379463"/>
            </a:xfrm>
            <a:prstGeom prst="rect">
              <a:avLst/>
            </a:prstGeom>
            <a:noFill/>
            <a:ln w="9525">
              <a:noFill/>
              <a:miter lim="800000"/>
              <a:headEnd/>
              <a:tailEnd/>
            </a:ln>
          </p:spPr>
          <p:txBody>
            <a:bodyPr wrap="square">
              <a:spAutoFit/>
            </a:bodyPr>
            <a:lstStyle/>
            <a:p>
              <a:pPr algn="ctr">
                <a:buFont typeface="Arial" pitchFamily="34" charset="0"/>
                <a:buNone/>
              </a:pPr>
              <a:r>
                <a:rPr lang="en-US" altLang="zh-CN" sz="933" b="1" dirty="0"/>
                <a:t>Intelligent Transportation</a:t>
              </a:r>
              <a:endParaRPr lang="zh-CN" altLang="en-US" sz="933" b="1" dirty="0"/>
            </a:p>
          </p:txBody>
        </p:sp>
        <p:sp>
          <p:nvSpPr>
            <p:cNvPr id="13" name="矩形 161"/>
            <p:cNvSpPr>
              <a:spLocks noChangeArrowheads="1"/>
            </p:cNvSpPr>
            <p:nvPr/>
          </p:nvSpPr>
          <p:spPr bwMode="auto">
            <a:xfrm>
              <a:off x="7079237" y="2754363"/>
              <a:ext cx="866261" cy="379463"/>
            </a:xfrm>
            <a:prstGeom prst="rect">
              <a:avLst/>
            </a:prstGeom>
            <a:noFill/>
            <a:ln w="9525">
              <a:noFill/>
              <a:miter lim="800000"/>
              <a:headEnd/>
              <a:tailEnd/>
            </a:ln>
          </p:spPr>
          <p:txBody>
            <a:bodyPr wrap="square">
              <a:spAutoFit/>
            </a:bodyPr>
            <a:lstStyle/>
            <a:p>
              <a:pPr algn="ctr">
                <a:buFont typeface="Arial" pitchFamily="34" charset="0"/>
                <a:buNone/>
              </a:pPr>
              <a:r>
                <a:rPr lang="en-US" altLang="zh-CN" sz="933" b="1" dirty="0"/>
                <a:t>Intelligent </a:t>
              </a:r>
            </a:p>
            <a:p>
              <a:pPr algn="ctr">
                <a:buFont typeface="Arial" pitchFamily="34" charset="0"/>
                <a:buNone/>
              </a:pPr>
              <a:r>
                <a:rPr lang="en-US" altLang="zh-CN" sz="933" b="1" dirty="0"/>
                <a:t>Factory</a:t>
              </a:r>
            </a:p>
          </p:txBody>
        </p:sp>
        <p:sp>
          <p:nvSpPr>
            <p:cNvPr id="14" name="矩形 161"/>
            <p:cNvSpPr>
              <a:spLocks noChangeArrowheads="1"/>
            </p:cNvSpPr>
            <p:nvPr/>
          </p:nvSpPr>
          <p:spPr bwMode="auto">
            <a:xfrm>
              <a:off x="8082158" y="514701"/>
              <a:ext cx="812164" cy="379463"/>
            </a:xfrm>
            <a:prstGeom prst="rect">
              <a:avLst/>
            </a:prstGeom>
            <a:noFill/>
            <a:ln w="9525">
              <a:noFill/>
              <a:miter lim="800000"/>
              <a:headEnd/>
              <a:tailEnd/>
            </a:ln>
          </p:spPr>
          <p:txBody>
            <a:bodyPr wrap="square">
              <a:spAutoFit/>
            </a:bodyPr>
            <a:lstStyle/>
            <a:p>
              <a:pPr algn="ctr">
                <a:buFont typeface="Arial" pitchFamily="34" charset="0"/>
                <a:buNone/>
              </a:pPr>
              <a:r>
                <a:rPr lang="en-US" altLang="zh-CN" sz="933" b="1" dirty="0"/>
                <a:t>Intelligent Health</a:t>
              </a:r>
              <a:endParaRPr lang="zh-CN" altLang="en-US" sz="933" b="1" dirty="0"/>
            </a:p>
          </p:txBody>
        </p:sp>
        <p:pic>
          <p:nvPicPr>
            <p:cNvPr id="15" name="Picture 6"/>
            <p:cNvPicPr>
              <a:picLocks noChangeAspect="1" noChangeArrowheads="1"/>
            </p:cNvPicPr>
            <p:nvPr/>
          </p:nvPicPr>
          <p:blipFill>
            <a:blip r:embed="rId5" cstate="print"/>
            <a:srcRect/>
            <a:stretch>
              <a:fillRect/>
            </a:stretch>
          </p:blipFill>
          <p:spPr bwMode="auto">
            <a:xfrm>
              <a:off x="8240894" y="1198903"/>
              <a:ext cx="466283" cy="396280"/>
            </a:xfrm>
            <a:prstGeom prst="rect">
              <a:avLst/>
            </a:prstGeom>
            <a:noFill/>
            <a:ln w="9525">
              <a:noFill/>
              <a:miter lim="800000"/>
              <a:headEnd/>
              <a:tailEnd/>
            </a:ln>
          </p:spPr>
        </p:pic>
        <p:pic>
          <p:nvPicPr>
            <p:cNvPr id="16" name="Picture 7"/>
            <p:cNvPicPr>
              <a:picLocks noChangeAspect="1" noChangeArrowheads="1"/>
            </p:cNvPicPr>
            <p:nvPr/>
          </p:nvPicPr>
          <p:blipFill>
            <a:blip r:embed="rId6" cstate="print"/>
            <a:srcRect/>
            <a:stretch>
              <a:fillRect/>
            </a:stretch>
          </p:blipFill>
          <p:spPr bwMode="auto">
            <a:xfrm>
              <a:off x="8224418" y="2373930"/>
              <a:ext cx="592177" cy="386297"/>
            </a:xfrm>
            <a:prstGeom prst="rect">
              <a:avLst/>
            </a:prstGeom>
            <a:noFill/>
            <a:ln w="9525">
              <a:noFill/>
              <a:miter lim="800000"/>
              <a:headEnd/>
              <a:tailEnd/>
            </a:ln>
          </p:spPr>
        </p:pic>
        <p:pic>
          <p:nvPicPr>
            <p:cNvPr id="17" name="Picture 3" descr="E:\u=1756486447,4115536515&amp;fm=200&amp;gp=0.jpg"/>
            <p:cNvPicPr>
              <a:picLocks noChangeAspect="1" noChangeArrowheads="1"/>
            </p:cNvPicPr>
            <p:nvPr/>
          </p:nvPicPr>
          <p:blipFill>
            <a:blip r:embed="rId7" cstate="print"/>
            <a:srcRect/>
            <a:stretch>
              <a:fillRect/>
            </a:stretch>
          </p:blipFill>
          <p:spPr bwMode="auto">
            <a:xfrm>
              <a:off x="7200573" y="165604"/>
              <a:ext cx="576085" cy="383205"/>
            </a:xfrm>
            <a:prstGeom prst="rect">
              <a:avLst/>
            </a:prstGeom>
            <a:noFill/>
          </p:spPr>
        </p:pic>
        <p:sp>
          <p:nvSpPr>
            <p:cNvPr id="18" name="矩形 161"/>
            <p:cNvSpPr>
              <a:spLocks noChangeArrowheads="1"/>
            </p:cNvSpPr>
            <p:nvPr/>
          </p:nvSpPr>
          <p:spPr bwMode="auto">
            <a:xfrm>
              <a:off x="7134285" y="610718"/>
              <a:ext cx="767689" cy="235899"/>
            </a:xfrm>
            <a:prstGeom prst="rect">
              <a:avLst/>
            </a:prstGeom>
            <a:noFill/>
            <a:ln w="9525">
              <a:noFill/>
              <a:miter lim="800000"/>
              <a:headEnd/>
              <a:tailEnd/>
            </a:ln>
          </p:spPr>
          <p:txBody>
            <a:bodyPr wrap="square">
              <a:spAutoFit/>
            </a:bodyPr>
            <a:lstStyle/>
            <a:p>
              <a:pPr algn="ctr">
                <a:buFont typeface="Arial" pitchFamily="34" charset="0"/>
                <a:buNone/>
              </a:pPr>
              <a:r>
                <a:rPr lang="en-US" altLang="zh-CN" sz="933" b="1" dirty="0"/>
                <a:t>AR/VR</a:t>
              </a:r>
              <a:endParaRPr lang="zh-CN" altLang="en-US" sz="933" b="1" dirty="0"/>
            </a:p>
          </p:txBody>
        </p:sp>
      </p:grpSp>
    </p:spTree>
    <p:extLst>
      <p:ext uri="{BB962C8B-B14F-4D97-AF65-F5344CB8AC3E}">
        <p14:creationId xmlns:p14="http://schemas.microsoft.com/office/powerpoint/2010/main" val="383344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We’re hiring, please </a:t>
            </a:r>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refer friends</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6" name="Content Placeholder 5"/>
          <p:cNvSpPr>
            <a:spLocks noGrp="1"/>
          </p:cNvSpPr>
          <p:nvPr>
            <p:ph sz="quarter" idx="13"/>
          </p:nvPr>
        </p:nvSpPr>
        <p:spPr/>
        <p:txBody>
          <a:bodyPr/>
          <a:lstStyle/>
          <a:p>
            <a:pPr lvl="1" fontAlgn="base"/>
            <a:r>
              <a:rPr lang="en-US" dirty="0" smtClean="0"/>
              <a:t>Networking Engineers</a:t>
            </a:r>
          </a:p>
          <a:p>
            <a:pPr lvl="2" fontAlgn="base"/>
            <a:r>
              <a:rPr lang="en-US" dirty="0" smtClean="0"/>
              <a:t>Python, Java, C/C++</a:t>
            </a:r>
          </a:p>
          <a:p>
            <a:pPr lvl="2" fontAlgn="base"/>
            <a:r>
              <a:rPr lang="en-US" dirty="0" smtClean="0"/>
              <a:t>Networking background</a:t>
            </a:r>
          </a:p>
          <a:p>
            <a:pPr lvl="2" fontAlgn="base"/>
            <a:r>
              <a:rPr lang="en-US" dirty="0" smtClean="0"/>
              <a:t>OpenStack Neutron, Open </a:t>
            </a:r>
            <a:r>
              <a:rPr lang="en-US" dirty="0" err="1" smtClean="0"/>
              <a:t>DayLight</a:t>
            </a:r>
            <a:r>
              <a:rPr lang="en-US" dirty="0" smtClean="0"/>
              <a:t>, ONAP, OPNFV, Container Networks</a:t>
            </a:r>
          </a:p>
          <a:p>
            <a:pPr lvl="1" fontAlgn="base"/>
            <a:r>
              <a:rPr lang="en-US" dirty="0" smtClean="0"/>
              <a:t>DOT Assignments</a:t>
            </a:r>
            <a:endParaRPr lang="en-US" dirty="0" smtClean="0"/>
          </a:p>
          <a:p>
            <a:pPr marL="0" lvl="1" indent="0" fontAlgn="base">
              <a:buNone/>
            </a:pPr>
            <a:endParaRPr lang="en-US" dirty="0" smtClean="0"/>
          </a:p>
          <a:p>
            <a:pPr marL="0" lvl="1" indent="0" fontAlgn="base">
              <a:buNone/>
            </a:pPr>
            <a:endParaRPr lang="en-US" dirty="0" smtClean="0"/>
          </a:p>
          <a:p>
            <a:pPr marL="0" lvl="1" indent="0" fontAlgn="base">
              <a:buNone/>
            </a:pPr>
            <a:r>
              <a:rPr lang="en-US" dirty="0" smtClean="0"/>
              <a:t>Contact: shane.wang@intel.com</a:t>
            </a:r>
          </a:p>
        </p:txBody>
      </p:sp>
    </p:spTree>
    <p:extLst>
      <p:ext uri="{BB962C8B-B14F-4D97-AF65-F5344CB8AC3E}">
        <p14:creationId xmlns:p14="http://schemas.microsoft.com/office/powerpoint/2010/main" val="141815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715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Agenda</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21" name="Rounded Rectangle 20"/>
          <p:cNvSpPr/>
          <p:nvPr/>
        </p:nvSpPr>
        <p:spPr>
          <a:xfrm>
            <a:off x="2514166" y="1310622"/>
            <a:ext cx="4112494" cy="551713"/>
          </a:xfrm>
          <a:prstGeom prst="roundRect">
            <a:avLst>
              <a:gd name="adj" fmla="val 7014"/>
            </a:avLst>
          </a:prstGeo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16200000" scaled="1"/>
            <a:tileRect/>
          </a:gradFill>
          <a:ln/>
        </p:spPr>
        <p:style>
          <a:lnRef idx="0">
            <a:schemeClr val="dk1"/>
          </a:lnRef>
          <a:fillRef idx="3">
            <a:schemeClr val="dk1"/>
          </a:fillRef>
          <a:effectRef idx="3">
            <a:schemeClr val="dk1"/>
          </a:effectRef>
          <a:fontRef idx="minor">
            <a:schemeClr val="lt1"/>
          </a:fontRef>
        </p:style>
        <p:txBody>
          <a:bodyPr tIns="91440" bIns="91440" rtlCol="0" anchor="b" anchorCtr="0"/>
          <a:lstStyle/>
          <a:p>
            <a:pPr fontAlgn="base">
              <a:spcBef>
                <a:spcPct val="0"/>
              </a:spcBef>
              <a:spcAft>
                <a:spcPct val="0"/>
              </a:spcAft>
            </a:pPr>
            <a:r>
              <a:rPr lang="en-US" dirty="0" smtClean="0">
                <a:solidFill>
                  <a:schemeClr val="tx1"/>
                </a:solidFill>
                <a:latin typeface="+mj-lt"/>
                <a:cs typeface="Arial" pitchFamily="34" charset="0"/>
              </a:rPr>
              <a:t>	Why Edge Computing?</a:t>
            </a:r>
            <a:endParaRPr lang="en-US" baseline="30000" dirty="0">
              <a:solidFill>
                <a:schemeClr val="tx1"/>
              </a:solidFill>
              <a:latin typeface="+mj-lt"/>
              <a:cs typeface="Arial" pitchFamily="34" charset="0"/>
            </a:endParaRPr>
          </a:p>
        </p:txBody>
      </p:sp>
      <p:grpSp>
        <p:nvGrpSpPr>
          <p:cNvPr id="31" name="Group 30"/>
          <p:cNvGrpSpPr/>
          <p:nvPr/>
        </p:nvGrpSpPr>
        <p:grpSpPr>
          <a:xfrm>
            <a:off x="2615363" y="1333688"/>
            <a:ext cx="353610" cy="492018"/>
            <a:chOff x="1099376" y="4194209"/>
            <a:chExt cx="582617" cy="774934"/>
          </a:xfrm>
        </p:grpSpPr>
        <p:pic>
          <p:nvPicPr>
            <p:cNvPr id="32" name="Picture 3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99376" y="4386526"/>
              <a:ext cx="582617" cy="582617"/>
            </a:xfrm>
            <a:prstGeom prst="rect">
              <a:avLst/>
            </a:prstGeom>
          </p:spPr>
        </p:pic>
        <p:pic>
          <p:nvPicPr>
            <p:cNvPr id="33" name="Picture 3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17987" y="4194209"/>
              <a:ext cx="178899" cy="178899"/>
            </a:xfrm>
            <a:prstGeom prst="rect">
              <a:avLst/>
            </a:prstGeom>
          </p:spPr>
        </p:pic>
      </p:grpSp>
      <p:sp>
        <p:nvSpPr>
          <p:cNvPr id="34" name="Rounded Rectangle 33"/>
          <p:cNvSpPr/>
          <p:nvPr/>
        </p:nvSpPr>
        <p:spPr>
          <a:xfrm>
            <a:off x="2514166" y="1938271"/>
            <a:ext cx="4112494" cy="551713"/>
          </a:xfrm>
          <a:prstGeom prst="roundRect">
            <a:avLst>
              <a:gd name="adj" fmla="val 7014"/>
            </a:avLst>
          </a:prstGeo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16200000" scaled="1"/>
            <a:tileRect/>
          </a:gradFill>
          <a:ln/>
        </p:spPr>
        <p:style>
          <a:lnRef idx="0">
            <a:schemeClr val="dk1"/>
          </a:lnRef>
          <a:fillRef idx="3">
            <a:schemeClr val="dk1"/>
          </a:fillRef>
          <a:effectRef idx="3">
            <a:schemeClr val="dk1"/>
          </a:effectRef>
          <a:fontRef idx="minor">
            <a:schemeClr val="lt1"/>
          </a:fontRef>
        </p:style>
        <p:txBody>
          <a:bodyPr tIns="91440" bIns="91440" rtlCol="0" anchor="b" anchorCtr="0"/>
          <a:lstStyle/>
          <a:p>
            <a:pPr fontAlgn="base">
              <a:spcBef>
                <a:spcPct val="0"/>
              </a:spcBef>
              <a:spcAft>
                <a:spcPct val="0"/>
              </a:spcAft>
            </a:pPr>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Case Studies</a:t>
            </a:r>
            <a:endParaRPr lang="en-US" baseline="30000" dirty="0">
              <a:solidFill>
                <a:schemeClr val="tx1"/>
              </a:solidFill>
              <a:latin typeface="+mj-lt"/>
              <a:cs typeface="Arial" pitchFamily="34" charset="0"/>
            </a:endParaRPr>
          </a:p>
        </p:txBody>
      </p:sp>
      <p:sp>
        <p:nvSpPr>
          <p:cNvPr id="35" name="Rounded Rectangle 34"/>
          <p:cNvSpPr/>
          <p:nvPr/>
        </p:nvSpPr>
        <p:spPr>
          <a:xfrm>
            <a:off x="2514166" y="2567498"/>
            <a:ext cx="4112494" cy="551713"/>
          </a:xfrm>
          <a:prstGeom prst="roundRect">
            <a:avLst>
              <a:gd name="adj" fmla="val 7014"/>
            </a:avLst>
          </a:prstGeo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16200000" scaled="1"/>
            <a:tileRect/>
          </a:gradFill>
          <a:ln/>
        </p:spPr>
        <p:style>
          <a:lnRef idx="0">
            <a:schemeClr val="dk1"/>
          </a:lnRef>
          <a:fillRef idx="3">
            <a:schemeClr val="dk1"/>
          </a:fillRef>
          <a:effectRef idx="3">
            <a:schemeClr val="dk1"/>
          </a:effectRef>
          <a:fontRef idx="minor">
            <a:schemeClr val="lt1"/>
          </a:fontRef>
        </p:style>
        <p:txBody>
          <a:bodyPr tIns="91440" bIns="91440" rtlCol="0" anchor="b" anchorCtr="0"/>
          <a:lstStyle/>
          <a:p>
            <a:pPr fontAlgn="base">
              <a:spcBef>
                <a:spcPct val="0"/>
              </a:spcBef>
              <a:spcAft>
                <a:spcPct val="0"/>
              </a:spcAft>
            </a:pPr>
            <a:r>
              <a:rPr lang="en-US" dirty="0" smtClean="0">
                <a:solidFill>
                  <a:schemeClr val="tx1"/>
                </a:solidFill>
                <a:latin typeface="+mj-lt"/>
                <a:cs typeface="Arial" pitchFamily="34" charset="0"/>
              </a:rPr>
              <a:t>	Multi-Access Edge Computing</a:t>
            </a:r>
            <a:endParaRPr lang="en-US" baseline="30000" dirty="0">
              <a:solidFill>
                <a:schemeClr val="tx1"/>
              </a:solidFill>
              <a:latin typeface="+mj-lt"/>
              <a:cs typeface="Arial" pitchFamily="34" charset="0"/>
            </a:endParaRPr>
          </a:p>
        </p:txBody>
      </p:sp>
      <p:sp>
        <p:nvSpPr>
          <p:cNvPr id="36" name="Rounded Rectangle 35"/>
          <p:cNvSpPr/>
          <p:nvPr/>
        </p:nvSpPr>
        <p:spPr>
          <a:xfrm>
            <a:off x="2514166" y="3196725"/>
            <a:ext cx="4112494" cy="551713"/>
          </a:xfrm>
          <a:prstGeom prst="roundRect">
            <a:avLst>
              <a:gd name="adj" fmla="val 7014"/>
            </a:avLst>
          </a:prstGeom>
          <a:gradFill flip="none" rotWithShape="1">
            <a:gsLst>
              <a:gs pos="0">
                <a:schemeClr val="tx1">
                  <a:lumMod val="75000"/>
                  <a:tint val="66000"/>
                  <a:satMod val="160000"/>
                </a:schemeClr>
              </a:gs>
              <a:gs pos="50000">
                <a:schemeClr val="tx1">
                  <a:lumMod val="75000"/>
                  <a:tint val="44500"/>
                  <a:satMod val="160000"/>
                </a:schemeClr>
              </a:gs>
              <a:gs pos="100000">
                <a:schemeClr val="tx1">
                  <a:lumMod val="75000"/>
                  <a:tint val="23500"/>
                  <a:satMod val="160000"/>
                </a:schemeClr>
              </a:gs>
            </a:gsLst>
            <a:lin ang="16200000" scaled="1"/>
            <a:tileRect/>
          </a:gradFill>
          <a:ln/>
        </p:spPr>
        <p:style>
          <a:lnRef idx="0">
            <a:schemeClr val="dk1"/>
          </a:lnRef>
          <a:fillRef idx="3">
            <a:schemeClr val="dk1"/>
          </a:fillRef>
          <a:effectRef idx="3">
            <a:schemeClr val="dk1"/>
          </a:effectRef>
          <a:fontRef idx="minor">
            <a:schemeClr val="lt1"/>
          </a:fontRef>
        </p:style>
        <p:txBody>
          <a:bodyPr tIns="91440" bIns="91440" rtlCol="0" anchor="b" anchorCtr="0"/>
          <a:lstStyle/>
          <a:p>
            <a:pPr fontAlgn="base">
              <a:spcBef>
                <a:spcPct val="0"/>
              </a:spcBef>
              <a:spcAft>
                <a:spcPct val="0"/>
              </a:spcAft>
            </a:pPr>
            <a:r>
              <a:rPr lang="en-US" dirty="0" smtClean="0">
                <a:solidFill>
                  <a:schemeClr val="tx1"/>
                </a:solidFill>
                <a:latin typeface="+mj-lt"/>
                <a:cs typeface="Arial" pitchFamily="34" charset="0"/>
              </a:rPr>
              <a:t>	Intel Proposals</a:t>
            </a:r>
            <a:endParaRPr lang="en-US" baseline="30000" dirty="0">
              <a:solidFill>
                <a:schemeClr val="tx1"/>
              </a:solidFill>
              <a:latin typeface="+mj-lt"/>
              <a:cs typeface="Arial" pitchFamily="34" charset="0"/>
            </a:endParaRPr>
          </a:p>
        </p:txBody>
      </p:sp>
      <p:grpSp>
        <p:nvGrpSpPr>
          <p:cNvPr id="37" name="Group 36"/>
          <p:cNvGrpSpPr/>
          <p:nvPr/>
        </p:nvGrpSpPr>
        <p:grpSpPr>
          <a:xfrm>
            <a:off x="2559970" y="3236495"/>
            <a:ext cx="471921" cy="534811"/>
            <a:chOff x="998426" y="3207230"/>
            <a:chExt cx="929241" cy="929241"/>
          </a:xfrm>
        </p:grpSpPr>
        <p:pic>
          <p:nvPicPr>
            <p:cNvPr id="38" name="Picture 37"/>
            <p:cNvPicPr>
              <a:picLocks noChangeAspect="1"/>
            </p:cNvPicPr>
            <p:nvPr/>
          </p:nvPicPr>
          <p:blipFill>
            <a:blip r:embed="rId4"/>
            <a:stretch>
              <a:fillRect/>
            </a:stretch>
          </p:blipFill>
          <p:spPr>
            <a:xfrm>
              <a:off x="998426" y="3207230"/>
              <a:ext cx="929241" cy="929241"/>
            </a:xfrm>
            <a:prstGeom prst="rect">
              <a:avLst/>
            </a:prstGeom>
          </p:spPr>
        </p:pic>
        <p:pic>
          <p:nvPicPr>
            <p:cNvPr id="39" name="Picture 3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388602" y="3352371"/>
              <a:ext cx="168453" cy="168453"/>
            </a:xfrm>
            <a:prstGeom prst="rect">
              <a:avLst/>
            </a:prstGeom>
          </p:spPr>
        </p:pic>
      </p:grpSp>
      <p:grpSp>
        <p:nvGrpSpPr>
          <p:cNvPr id="40" name="Group 39"/>
          <p:cNvGrpSpPr/>
          <p:nvPr/>
        </p:nvGrpSpPr>
        <p:grpSpPr>
          <a:xfrm>
            <a:off x="2607844" y="2007506"/>
            <a:ext cx="361129" cy="409810"/>
            <a:chOff x="1444860" y="4116196"/>
            <a:chExt cx="965603" cy="1001447"/>
          </a:xfrm>
        </p:grpSpPr>
        <p:pic>
          <p:nvPicPr>
            <p:cNvPr id="41" name="Picture 4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1521" y="4116196"/>
              <a:ext cx="258763" cy="258763"/>
            </a:xfrm>
            <a:prstGeom prst="rect">
              <a:avLst/>
            </a:prstGeom>
          </p:spPr>
        </p:pic>
        <p:pic>
          <p:nvPicPr>
            <p:cNvPr id="42" name="Picture 41"/>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444860" y="4343961"/>
              <a:ext cx="965603" cy="773682"/>
            </a:xfrm>
            <a:prstGeom prst="rect">
              <a:avLst/>
            </a:prstGeom>
          </p:spPr>
        </p:pic>
      </p:grpSp>
      <p:grpSp>
        <p:nvGrpSpPr>
          <p:cNvPr id="43" name="Group 42"/>
          <p:cNvGrpSpPr/>
          <p:nvPr/>
        </p:nvGrpSpPr>
        <p:grpSpPr>
          <a:xfrm>
            <a:off x="2622715" y="2623460"/>
            <a:ext cx="346433" cy="439788"/>
            <a:chOff x="1262514" y="4763419"/>
            <a:chExt cx="798512" cy="927894"/>
          </a:xfrm>
        </p:grpSpPr>
        <p:pic>
          <p:nvPicPr>
            <p:cNvPr id="44" name="Picture 4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H="1">
              <a:off x="1262514" y="4892801"/>
              <a:ext cx="798512" cy="798512"/>
            </a:xfrm>
            <a:prstGeom prst="rect">
              <a:avLst/>
            </a:prstGeom>
          </p:spPr>
        </p:pic>
        <p:pic>
          <p:nvPicPr>
            <p:cNvPr id="45" name="Picture 4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802263" y="4763419"/>
              <a:ext cx="258763" cy="258763"/>
            </a:xfrm>
            <a:prstGeom prst="rect">
              <a:avLst/>
            </a:prstGeom>
          </p:spPr>
        </p:pic>
      </p:grpSp>
    </p:spTree>
    <p:extLst>
      <p:ext uri="{BB962C8B-B14F-4D97-AF65-F5344CB8AC3E}">
        <p14:creationId xmlns:p14="http://schemas.microsoft.com/office/powerpoint/2010/main" val="152838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5613" y="4046"/>
            <a:ext cx="8229600" cy="868680"/>
          </a:xfrm>
        </p:spPr>
        <p:txBody>
          <a:bodyPr/>
          <a:lstStyle/>
          <a:p>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Why </a:t>
            </a:r>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Edge computing?</a:t>
            </a:r>
            <a:b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br>
            <a:r>
              <a:rPr lang="en-US" sz="2400" dirty="0" smtClean="0">
                <a:latin typeface="Intel Clear Pro" panose="020B0804020202060201" pitchFamily="34" charset="0"/>
                <a:ea typeface="Intel Clear Pro" panose="020B0804020202060201" pitchFamily="34" charset="0"/>
                <a:cs typeface="Intel Clear Pro" panose="020B0804020202060201" pitchFamily="34" charset="0"/>
              </a:rPr>
              <a:t>new </a:t>
            </a:r>
            <a:r>
              <a:rPr lang="en-US" sz="2400" dirty="0" smtClean="0">
                <a:latin typeface="Intel Clear Pro" panose="020B0804020202060201" pitchFamily="34" charset="0"/>
                <a:ea typeface="Intel Clear Pro" panose="020B0804020202060201" pitchFamily="34" charset="0"/>
                <a:cs typeface="Intel Clear Pro" panose="020B0804020202060201" pitchFamily="34" charset="0"/>
              </a:rPr>
              <a:t>demands </a:t>
            </a:r>
            <a:r>
              <a:rPr lang="en-US" sz="2400" dirty="0" smtClean="0">
                <a:latin typeface="Intel Clear Pro" panose="020B0804020202060201" pitchFamily="34" charset="0"/>
                <a:ea typeface="Intel Clear Pro" panose="020B0804020202060201" pitchFamily="34" charset="0"/>
                <a:cs typeface="Intel Clear Pro" panose="020B0804020202060201" pitchFamily="34" charset="0"/>
              </a:rPr>
              <a:t>of information communication technology</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grpSp>
        <p:nvGrpSpPr>
          <p:cNvPr id="2" name="Group 1"/>
          <p:cNvGrpSpPr/>
          <p:nvPr/>
        </p:nvGrpSpPr>
        <p:grpSpPr>
          <a:xfrm>
            <a:off x="157670" y="1150704"/>
            <a:ext cx="2177560" cy="3765646"/>
            <a:chOff x="439044" y="1177529"/>
            <a:chExt cx="2177560" cy="3765646"/>
          </a:xfrm>
        </p:grpSpPr>
        <p:sp>
          <p:nvSpPr>
            <p:cNvPr id="7" name="AutoShape 108"/>
            <p:cNvSpPr>
              <a:spLocks noChangeAspect="1"/>
            </p:cNvSpPr>
            <p:nvPr/>
          </p:nvSpPr>
          <p:spPr bwMode="auto">
            <a:xfrm rot="21191951">
              <a:off x="555152" y="1952170"/>
              <a:ext cx="1733226" cy="1137744"/>
            </a:xfrm>
            <a:custGeom>
              <a:avLst/>
              <a:gdLst>
                <a:gd name="T0" fmla="*/ 10800 w 21600"/>
                <a:gd name="T1" fmla="*/ 10800 h 21600"/>
              </a:gdLst>
              <a:ahLst/>
              <a:cxnLst>
                <a:cxn ang="0">
                  <a:pos x="T0" y="T1"/>
                </a:cxn>
              </a:cxnLst>
              <a:rect l="0" t="0" r="r" b="b"/>
              <a:pathLst>
                <a:path w="21600" h="21600">
                  <a:moveTo>
                    <a:pt x="17025" y="16950"/>
                  </a:moveTo>
                  <a:lnTo>
                    <a:pt x="17025" y="16950"/>
                  </a:lnTo>
                  <a:lnTo>
                    <a:pt x="16479" y="16797"/>
                  </a:lnTo>
                  <a:lnTo>
                    <a:pt x="15921" y="16644"/>
                  </a:lnTo>
                  <a:lnTo>
                    <a:pt x="14855" y="16246"/>
                  </a:lnTo>
                  <a:lnTo>
                    <a:pt x="13828" y="15818"/>
                  </a:lnTo>
                  <a:lnTo>
                    <a:pt x="12853" y="15328"/>
                  </a:lnTo>
                  <a:lnTo>
                    <a:pt x="11905" y="14808"/>
                  </a:lnTo>
                  <a:lnTo>
                    <a:pt x="10995" y="14227"/>
                  </a:lnTo>
                  <a:lnTo>
                    <a:pt x="10124" y="13615"/>
                  </a:lnTo>
                  <a:lnTo>
                    <a:pt x="9305" y="12942"/>
                  </a:lnTo>
                  <a:lnTo>
                    <a:pt x="8513" y="12269"/>
                  </a:lnTo>
                  <a:lnTo>
                    <a:pt x="7759" y="11565"/>
                  </a:lnTo>
                  <a:lnTo>
                    <a:pt x="7044" y="10861"/>
                  </a:lnTo>
                  <a:lnTo>
                    <a:pt x="6368" y="10127"/>
                  </a:lnTo>
                  <a:lnTo>
                    <a:pt x="5718" y="9393"/>
                  </a:lnTo>
                  <a:lnTo>
                    <a:pt x="5121" y="8628"/>
                  </a:lnTo>
                  <a:lnTo>
                    <a:pt x="4549" y="7893"/>
                  </a:lnTo>
                  <a:lnTo>
                    <a:pt x="4016" y="7159"/>
                  </a:lnTo>
                  <a:lnTo>
                    <a:pt x="3522" y="6425"/>
                  </a:lnTo>
                  <a:lnTo>
                    <a:pt x="3054" y="5721"/>
                  </a:lnTo>
                  <a:lnTo>
                    <a:pt x="2625" y="5018"/>
                  </a:lnTo>
                  <a:lnTo>
                    <a:pt x="2222" y="4344"/>
                  </a:lnTo>
                  <a:lnTo>
                    <a:pt x="1871" y="3733"/>
                  </a:lnTo>
                  <a:lnTo>
                    <a:pt x="1534" y="3121"/>
                  </a:lnTo>
                  <a:lnTo>
                    <a:pt x="975" y="2019"/>
                  </a:lnTo>
                  <a:lnTo>
                    <a:pt x="546" y="1132"/>
                  </a:lnTo>
                  <a:lnTo>
                    <a:pt x="247" y="490"/>
                  </a:lnTo>
                  <a:lnTo>
                    <a:pt x="65" y="92"/>
                  </a:lnTo>
                  <a:lnTo>
                    <a:pt x="13" y="0"/>
                  </a:lnTo>
                  <a:lnTo>
                    <a:pt x="0" y="0"/>
                  </a:lnTo>
                  <a:lnTo>
                    <a:pt x="13" y="92"/>
                  </a:lnTo>
                  <a:lnTo>
                    <a:pt x="52" y="275"/>
                  </a:lnTo>
                  <a:lnTo>
                    <a:pt x="247" y="826"/>
                  </a:lnTo>
                  <a:lnTo>
                    <a:pt x="572" y="1652"/>
                  </a:lnTo>
                  <a:lnTo>
                    <a:pt x="1040" y="2723"/>
                  </a:lnTo>
                  <a:lnTo>
                    <a:pt x="1326" y="3335"/>
                  </a:lnTo>
                  <a:lnTo>
                    <a:pt x="1638" y="3977"/>
                  </a:lnTo>
                  <a:lnTo>
                    <a:pt x="1988" y="4681"/>
                  </a:lnTo>
                  <a:lnTo>
                    <a:pt x="2365" y="5415"/>
                  </a:lnTo>
                  <a:lnTo>
                    <a:pt x="2781" y="6150"/>
                  </a:lnTo>
                  <a:lnTo>
                    <a:pt x="3236" y="6945"/>
                  </a:lnTo>
                  <a:lnTo>
                    <a:pt x="3717" y="7741"/>
                  </a:lnTo>
                  <a:lnTo>
                    <a:pt x="4224" y="8567"/>
                  </a:lnTo>
                  <a:lnTo>
                    <a:pt x="4783" y="9393"/>
                  </a:lnTo>
                  <a:lnTo>
                    <a:pt x="5368" y="10219"/>
                  </a:lnTo>
                  <a:lnTo>
                    <a:pt x="5991" y="11045"/>
                  </a:lnTo>
                  <a:lnTo>
                    <a:pt x="6641" y="11901"/>
                  </a:lnTo>
                  <a:lnTo>
                    <a:pt x="7330" y="12727"/>
                  </a:lnTo>
                  <a:lnTo>
                    <a:pt x="8045" y="13523"/>
                  </a:lnTo>
                  <a:lnTo>
                    <a:pt x="8799" y="14318"/>
                  </a:lnTo>
                  <a:lnTo>
                    <a:pt x="9591" y="15083"/>
                  </a:lnTo>
                  <a:lnTo>
                    <a:pt x="10410" y="15818"/>
                  </a:lnTo>
                  <a:lnTo>
                    <a:pt x="11268" y="16552"/>
                  </a:lnTo>
                  <a:lnTo>
                    <a:pt x="12165" y="17225"/>
                  </a:lnTo>
                  <a:lnTo>
                    <a:pt x="13087" y="17837"/>
                  </a:lnTo>
                  <a:lnTo>
                    <a:pt x="14049" y="18418"/>
                  </a:lnTo>
                  <a:lnTo>
                    <a:pt x="15050" y="18969"/>
                  </a:lnTo>
                  <a:lnTo>
                    <a:pt x="15557" y="19214"/>
                  </a:lnTo>
                  <a:lnTo>
                    <a:pt x="16077" y="19428"/>
                  </a:lnTo>
                  <a:lnTo>
                    <a:pt x="16609" y="19642"/>
                  </a:lnTo>
                  <a:lnTo>
                    <a:pt x="17142" y="19856"/>
                  </a:lnTo>
                  <a:lnTo>
                    <a:pt x="17155" y="19948"/>
                  </a:lnTo>
                  <a:lnTo>
                    <a:pt x="17168" y="20162"/>
                  </a:lnTo>
                  <a:lnTo>
                    <a:pt x="17194" y="20774"/>
                  </a:lnTo>
                  <a:lnTo>
                    <a:pt x="17220" y="21600"/>
                  </a:lnTo>
                  <a:lnTo>
                    <a:pt x="21600" y="19061"/>
                  </a:lnTo>
                  <a:lnTo>
                    <a:pt x="16947" y="15083"/>
                  </a:lnTo>
                  <a:lnTo>
                    <a:pt x="17025" y="16950"/>
                  </a:lnTo>
                  <a:close/>
                  <a:moveTo>
                    <a:pt x="17025" y="16950"/>
                  </a:moveTo>
                </a:path>
              </a:pathLst>
            </a:custGeom>
            <a:gradFill flip="none" rotWithShape="1">
              <a:gsLst>
                <a:gs pos="0">
                  <a:srgbClr val="FFFFFF">
                    <a:lumMod val="75000"/>
                    <a:shade val="30000"/>
                    <a:satMod val="115000"/>
                  </a:srgbClr>
                </a:gs>
                <a:gs pos="50000">
                  <a:srgbClr val="FFFFFF">
                    <a:lumMod val="75000"/>
                    <a:shade val="67500"/>
                    <a:satMod val="115000"/>
                  </a:srgbClr>
                </a:gs>
                <a:gs pos="100000">
                  <a:srgbClr val="FFFFFF">
                    <a:lumMod val="75000"/>
                    <a:shade val="100000"/>
                    <a:satMod val="115000"/>
                  </a:srgbClr>
                </a:gs>
              </a:gsLst>
              <a:lin ang="0" scaled="1"/>
              <a:tileRect/>
            </a:gradFill>
            <a:ln w="12700" cap="flat">
              <a:noFill/>
              <a:round/>
              <a:headEnd type="none" w="med" len="med"/>
              <a:tailEnd type="none" w="med" len="med"/>
            </a:ln>
          </p:spPr>
          <p:txBody>
            <a:bodyPr lIns="0" tIns="0" rIns="0" bIns="0"/>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85094" fontAlgn="auto">
                <a:spcBef>
                  <a:spcPts val="0"/>
                </a:spcBef>
                <a:spcAft>
                  <a:spcPts val="0"/>
                </a:spcAft>
                <a:buClrTx/>
                <a:buNone/>
                <a:defRPr/>
              </a:pPr>
              <a:endParaRPr lang="zh-CN" altLang="en-US" sz="933" b="0" kern="0" dirty="0">
                <a:solidFill>
                  <a:sysClr val="windowText" lastClr="000000"/>
                </a:solidFill>
                <a:latin typeface="微软雅黑" pitchFamily="34" charset="-122"/>
                <a:ea typeface="微软雅黑" pitchFamily="34" charset="-122"/>
                <a:cs typeface="Arial" pitchFamily="34" charset="0"/>
              </a:endParaRPr>
            </a:p>
          </p:txBody>
        </p:sp>
        <p:grpSp>
          <p:nvGrpSpPr>
            <p:cNvPr id="8" name="组合 24"/>
            <p:cNvGrpSpPr/>
            <p:nvPr/>
          </p:nvGrpSpPr>
          <p:grpSpPr>
            <a:xfrm>
              <a:off x="1946711" y="1722056"/>
              <a:ext cx="441083" cy="917172"/>
              <a:chOff x="2475681" y="2018674"/>
              <a:chExt cx="553124" cy="826507"/>
            </a:xfrm>
          </p:grpSpPr>
          <p:pic>
            <p:nvPicPr>
              <p:cNvPr id="18" name="图片 74" descr="u=4044997990,357299753&amp;fm=21&amp;gp=0.jpg"/>
              <p:cNvPicPr>
                <a:picLocks noChangeAspect="1"/>
              </p:cNvPicPr>
              <p:nvPr/>
            </p:nvPicPr>
            <p:blipFill>
              <a:blip r:embed="rId3" cstate="print">
                <a:grayscl/>
              </a:blip>
              <a:srcRect l="13581" r="11018" b="23298"/>
              <a:stretch>
                <a:fillRect/>
              </a:stretch>
            </p:blipFill>
            <p:spPr>
              <a:xfrm>
                <a:off x="2475681" y="2018674"/>
                <a:ext cx="539845" cy="549162"/>
              </a:xfrm>
              <a:prstGeom prst="rect">
                <a:avLst/>
              </a:prstGeom>
            </p:spPr>
          </p:pic>
          <p:sp>
            <p:nvSpPr>
              <p:cNvPr id="19" name="TextBox 70"/>
              <p:cNvSpPr txBox="1"/>
              <p:nvPr/>
            </p:nvSpPr>
            <p:spPr>
              <a:xfrm>
                <a:off x="2547222" y="2573556"/>
                <a:ext cx="481583" cy="271625"/>
              </a:xfrm>
              <a:prstGeom prst="rect">
                <a:avLst/>
              </a:prstGeom>
            </p:spPr>
            <p:txBody>
              <a:bodyPr vert="horz" wrap="square" lIns="0" tIns="0" rIns="0" bIns="0" rtlCol="0" anchor="t">
                <a:noAutofit/>
              </a:bodyPr>
              <a:lstStyle/>
              <a:p>
                <a:pPr defTabSz="914377">
                  <a:defRPr/>
                </a:pPr>
                <a:r>
                  <a:rPr kumimoji="1" lang="en-US" altLang="zh-CN" sz="1000" b="1" kern="0" dirty="0" smtClean="0">
                    <a:solidFill>
                      <a:srgbClr val="000000">
                        <a:lumMod val="85000"/>
                        <a:lumOff val="15000"/>
                      </a:srgbClr>
                    </a:solidFill>
                    <a:latin typeface="微软雅黑" pitchFamily="34" charset="-122"/>
                    <a:ea typeface="微软雅黑" pitchFamily="34" charset="-122"/>
                  </a:rPr>
                  <a:t>MMS</a:t>
                </a:r>
                <a:endParaRPr kumimoji="1" lang="zh-CN" altLang="en-US" sz="1000" b="1" kern="0" dirty="0">
                  <a:solidFill>
                    <a:srgbClr val="000000">
                      <a:lumMod val="85000"/>
                      <a:lumOff val="15000"/>
                    </a:srgbClr>
                  </a:solidFill>
                  <a:latin typeface="微软雅黑" pitchFamily="34" charset="-122"/>
                  <a:ea typeface="微软雅黑" pitchFamily="34" charset="-122"/>
                </a:endParaRPr>
              </a:p>
            </p:txBody>
          </p:sp>
        </p:grpSp>
        <p:grpSp>
          <p:nvGrpSpPr>
            <p:cNvPr id="9" name="组合 31"/>
            <p:cNvGrpSpPr/>
            <p:nvPr/>
          </p:nvGrpSpPr>
          <p:grpSpPr>
            <a:xfrm>
              <a:off x="1163032" y="1386414"/>
              <a:ext cx="675672" cy="963084"/>
              <a:chOff x="1565753" y="1336538"/>
              <a:chExt cx="807373" cy="866143"/>
            </a:xfrm>
          </p:grpSpPr>
          <p:sp>
            <p:nvSpPr>
              <p:cNvPr id="16" name="TextBox 67"/>
              <p:cNvSpPr txBox="1"/>
              <p:nvPr/>
            </p:nvSpPr>
            <p:spPr>
              <a:xfrm>
                <a:off x="1740085" y="1931056"/>
                <a:ext cx="633041" cy="271625"/>
              </a:xfrm>
              <a:prstGeom prst="rect">
                <a:avLst/>
              </a:prstGeom>
            </p:spPr>
            <p:txBody>
              <a:bodyPr vert="horz" wrap="square" lIns="0" tIns="0" rIns="0" bIns="0" rtlCol="0" anchor="t">
                <a:noAutofit/>
              </a:bodyPr>
              <a:lstStyle/>
              <a:p>
                <a:pPr defTabSz="914377">
                  <a:defRPr/>
                </a:pPr>
                <a:r>
                  <a:rPr kumimoji="1" lang="en-US" altLang="zh-CN" sz="1000" b="1" kern="0" dirty="0" smtClean="0">
                    <a:solidFill>
                      <a:srgbClr val="000000">
                        <a:lumMod val="85000"/>
                        <a:lumOff val="15000"/>
                      </a:srgbClr>
                    </a:solidFill>
                    <a:latin typeface="微软雅黑" pitchFamily="34" charset="-122"/>
                    <a:ea typeface="微软雅黑" pitchFamily="34" charset="-122"/>
                  </a:rPr>
                  <a:t>SMS</a:t>
                </a:r>
                <a:endParaRPr kumimoji="1" lang="zh-CN" altLang="en-US" sz="1000" b="1" kern="0" dirty="0">
                  <a:solidFill>
                    <a:srgbClr val="000000">
                      <a:lumMod val="85000"/>
                      <a:lumOff val="15000"/>
                    </a:srgbClr>
                  </a:solidFill>
                  <a:latin typeface="微软雅黑" pitchFamily="34" charset="-122"/>
                  <a:ea typeface="微软雅黑" pitchFamily="34" charset="-122"/>
                </a:endParaRPr>
              </a:p>
            </p:txBody>
          </p:sp>
          <p:pic>
            <p:nvPicPr>
              <p:cNvPr id="17" name="图片 73" descr="t01c9372a96a27210f2.png"/>
              <p:cNvPicPr>
                <a:picLocks noChangeAspect="1"/>
              </p:cNvPicPr>
              <p:nvPr/>
            </p:nvPicPr>
            <p:blipFill>
              <a:blip r:embed="rId4" cstate="print">
                <a:grayscl/>
              </a:blip>
              <a:stretch>
                <a:fillRect/>
              </a:stretch>
            </p:blipFill>
            <p:spPr>
              <a:xfrm>
                <a:off x="1565753" y="1336538"/>
                <a:ext cx="687988" cy="687988"/>
              </a:xfrm>
              <a:prstGeom prst="rect">
                <a:avLst/>
              </a:prstGeom>
            </p:spPr>
          </p:pic>
        </p:grpSp>
        <p:grpSp>
          <p:nvGrpSpPr>
            <p:cNvPr id="10" name="组合 35"/>
            <p:cNvGrpSpPr/>
            <p:nvPr/>
          </p:nvGrpSpPr>
          <p:grpSpPr>
            <a:xfrm>
              <a:off x="567109" y="1177529"/>
              <a:ext cx="531101" cy="926848"/>
              <a:chOff x="958836" y="1057434"/>
              <a:chExt cx="628138" cy="922011"/>
            </a:xfrm>
          </p:grpSpPr>
          <p:sp>
            <p:nvSpPr>
              <p:cNvPr id="14" name="TextBox 65"/>
              <p:cNvSpPr txBox="1"/>
              <p:nvPr/>
            </p:nvSpPr>
            <p:spPr>
              <a:xfrm>
                <a:off x="1044572" y="1697251"/>
                <a:ext cx="542402" cy="282194"/>
              </a:xfrm>
              <a:prstGeom prst="rect">
                <a:avLst/>
              </a:prstGeom>
            </p:spPr>
            <p:txBody>
              <a:bodyPr vert="horz" wrap="square" lIns="0" tIns="0" rIns="0" bIns="0" rtlCol="0" anchor="t">
                <a:noAutofit/>
              </a:bodyPr>
              <a:lstStyle/>
              <a:p>
                <a:pPr defTabSz="914377">
                  <a:defRPr/>
                </a:pPr>
                <a:r>
                  <a:rPr kumimoji="1" lang="en-US" altLang="zh-CN" sz="1000" b="1" kern="0" dirty="0" smtClean="0">
                    <a:solidFill>
                      <a:srgbClr val="000000">
                        <a:lumMod val="85000"/>
                        <a:lumOff val="15000"/>
                      </a:srgbClr>
                    </a:solidFill>
                    <a:latin typeface="微软雅黑" pitchFamily="34" charset="-122"/>
                    <a:ea typeface="微软雅黑" pitchFamily="34" charset="-122"/>
                  </a:rPr>
                  <a:t>Voice</a:t>
                </a:r>
                <a:endParaRPr kumimoji="1" lang="zh-CN" altLang="en-US" sz="1000" b="1" kern="0" dirty="0">
                  <a:solidFill>
                    <a:srgbClr val="000000">
                      <a:lumMod val="85000"/>
                      <a:lumOff val="15000"/>
                    </a:srgbClr>
                  </a:solidFill>
                  <a:latin typeface="微软雅黑" pitchFamily="34" charset="-122"/>
                  <a:ea typeface="微软雅黑" pitchFamily="34" charset="-122"/>
                </a:endParaRPr>
              </a:p>
            </p:txBody>
          </p:sp>
          <p:pic>
            <p:nvPicPr>
              <p:cNvPr id="15" name="Picture 2"/>
              <p:cNvPicPr>
                <a:picLocks noChangeAspect="1" noChangeArrowheads="1"/>
              </p:cNvPicPr>
              <p:nvPr/>
            </p:nvPicPr>
            <p:blipFill>
              <a:blip r:embed="rId5" cstate="print">
                <a:grayscl/>
                <a:lum bright="20000"/>
              </a:blip>
              <a:srcRect/>
              <a:stretch>
                <a:fillRect/>
              </a:stretch>
            </p:blipFill>
            <p:spPr bwMode="auto">
              <a:xfrm>
                <a:off x="958836" y="1057434"/>
                <a:ext cx="577441" cy="586755"/>
              </a:xfrm>
              <a:prstGeom prst="rect">
                <a:avLst/>
              </a:prstGeom>
              <a:noFill/>
              <a:ln w="9525">
                <a:noFill/>
                <a:miter lim="800000"/>
                <a:headEnd/>
                <a:tailEnd/>
              </a:ln>
            </p:spPr>
          </p:pic>
        </p:grpSp>
        <p:grpSp>
          <p:nvGrpSpPr>
            <p:cNvPr id="11" name="组合 38"/>
            <p:cNvGrpSpPr/>
            <p:nvPr/>
          </p:nvGrpSpPr>
          <p:grpSpPr>
            <a:xfrm>
              <a:off x="439044" y="3116245"/>
              <a:ext cx="2177560" cy="1826930"/>
              <a:chOff x="1021465" y="2940610"/>
              <a:chExt cx="1563722" cy="1188147"/>
            </a:xfrm>
          </p:grpSpPr>
          <p:sp>
            <p:nvSpPr>
              <p:cNvPr id="12" name="TextBox 58"/>
              <p:cNvSpPr txBox="1"/>
              <p:nvPr/>
            </p:nvSpPr>
            <p:spPr>
              <a:xfrm>
                <a:off x="1048549" y="3948610"/>
                <a:ext cx="1536638" cy="180147"/>
              </a:xfrm>
              <a:prstGeom prst="rect">
                <a:avLst/>
              </a:prstGeom>
              <a:solidFill>
                <a:srgbClr val="FFFFFF">
                  <a:lumMod val="75000"/>
                </a:srgbClr>
              </a:solidFill>
            </p:spPr>
            <p:txBody>
              <a:bodyPr wrap="square" rtlCol="0">
                <a:spAutoFit/>
              </a:bodyPr>
              <a:lstStyle/>
              <a:p>
                <a:pPr algn="ctr" defTabSz="767190">
                  <a:defRPr/>
                </a:pPr>
                <a:r>
                  <a:rPr lang="en-US" altLang="zh-CN" sz="1200" kern="0" dirty="0" smtClean="0">
                    <a:solidFill>
                      <a:srgbClr val="000000">
                        <a:lumMod val="85000"/>
                        <a:lumOff val="15000"/>
                      </a:srgbClr>
                    </a:solidFill>
                    <a:latin typeface="微软雅黑" pitchFamily="34" charset="-122"/>
                    <a:ea typeface="微软雅黑" pitchFamily="34" charset="-122"/>
                    <a:cs typeface="Calibri" pitchFamily="34" charset="0"/>
                  </a:rPr>
                  <a:t>Past on Voice</a:t>
                </a:r>
                <a:endParaRPr lang="zh-CN" altLang="en-US" sz="1200" kern="0" dirty="0">
                  <a:solidFill>
                    <a:srgbClr val="000000">
                      <a:lumMod val="85000"/>
                      <a:lumOff val="15000"/>
                    </a:srgbClr>
                  </a:solidFill>
                  <a:latin typeface="微软雅黑" pitchFamily="34" charset="-122"/>
                  <a:ea typeface="微软雅黑" pitchFamily="34" charset="-122"/>
                  <a:cs typeface="Calibri" pitchFamily="34" charset="0"/>
                </a:endParaRPr>
              </a:p>
            </p:txBody>
          </p:sp>
          <p:pic>
            <p:nvPicPr>
              <p:cNvPr id="13" name="Picture 3"/>
              <p:cNvPicPr>
                <a:picLocks noChangeArrowheads="1"/>
              </p:cNvPicPr>
              <p:nvPr/>
            </p:nvPicPr>
            <p:blipFill>
              <a:blip r:embed="rId6" cstate="print">
                <a:grayscl/>
              </a:blip>
              <a:srcRect/>
              <a:stretch>
                <a:fillRect/>
              </a:stretch>
            </p:blipFill>
            <p:spPr bwMode="auto">
              <a:xfrm>
                <a:off x="1021465" y="2940610"/>
                <a:ext cx="1558800" cy="1008000"/>
              </a:xfrm>
              <a:prstGeom prst="rect">
                <a:avLst/>
              </a:prstGeom>
              <a:noFill/>
              <a:ln w="9525">
                <a:noFill/>
                <a:miter lim="800000"/>
                <a:headEnd/>
                <a:tailEnd/>
              </a:ln>
            </p:spPr>
          </p:pic>
        </p:grpSp>
      </p:grpSp>
      <p:cxnSp>
        <p:nvCxnSpPr>
          <p:cNvPr id="33" name="直接连接符 89"/>
          <p:cNvCxnSpPr/>
          <p:nvPr/>
        </p:nvCxnSpPr>
        <p:spPr>
          <a:xfrm flipV="1">
            <a:off x="8704574" y="6062750"/>
            <a:ext cx="713141" cy="7519"/>
          </a:xfrm>
          <a:prstGeom prst="line">
            <a:avLst/>
          </a:prstGeom>
          <a:noFill/>
          <a:ln w="12700" cap="flat" cmpd="sng" algn="ctr">
            <a:solidFill>
              <a:srgbClr val="8CC63E"/>
            </a:solidFill>
            <a:prstDash val="dash"/>
          </a:ln>
          <a:effectLst>
            <a:outerShdw blurRad="40000" dist="20000" dir="5400000" rotWithShape="0">
              <a:srgbClr val="000000">
                <a:alpha val="38000"/>
              </a:srgbClr>
            </a:outerShdw>
          </a:effectLst>
        </p:spPr>
      </p:cxnSp>
      <p:grpSp>
        <p:nvGrpSpPr>
          <p:cNvPr id="43" name="组合 134"/>
          <p:cNvGrpSpPr/>
          <p:nvPr/>
        </p:nvGrpSpPr>
        <p:grpSpPr>
          <a:xfrm>
            <a:off x="5971630" y="1753293"/>
            <a:ext cx="1144740" cy="931340"/>
            <a:chOff x="4231622" y="1257858"/>
            <a:chExt cx="828299" cy="609039"/>
          </a:xfrm>
        </p:grpSpPr>
        <p:pic>
          <p:nvPicPr>
            <p:cNvPr id="45" name="图片 101" descr="hackerscould.jpg"/>
            <p:cNvPicPr>
              <a:picLocks noChangeAspect="1"/>
            </p:cNvPicPr>
            <p:nvPr/>
          </p:nvPicPr>
          <p:blipFill>
            <a:blip r:embed="rId7" cstate="print"/>
            <a:srcRect/>
            <a:stretch>
              <a:fillRect/>
            </a:stretch>
          </p:blipFill>
          <p:spPr>
            <a:xfrm>
              <a:off x="4232895" y="1257858"/>
              <a:ext cx="533456" cy="275822"/>
            </a:xfrm>
            <a:prstGeom prst="rect">
              <a:avLst/>
            </a:prstGeom>
          </p:spPr>
        </p:pic>
        <p:sp>
          <p:nvSpPr>
            <p:cNvPr id="46" name="TextBox 80"/>
            <p:cNvSpPr txBox="1"/>
            <p:nvPr/>
          </p:nvSpPr>
          <p:spPr>
            <a:xfrm>
              <a:off x="4231622" y="1540332"/>
              <a:ext cx="828299" cy="326565"/>
            </a:xfrm>
            <a:prstGeom prst="rect">
              <a:avLst/>
            </a:prstGeom>
          </p:spPr>
          <p:txBody>
            <a:bodyPr vert="horz" wrap="square" lIns="0" tIns="0" rIns="0" bIns="0" rtlCol="0" anchor="t">
              <a:noAutofit/>
            </a:bodyPr>
            <a:lstStyle/>
            <a:p>
              <a:pPr defTabSz="914377">
                <a:defRPr/>
              </a:pPr>
              <a:r>
                <a:rPr kumimoji="1" lang="en-US" altLang="zh-CN" sz="1000" b="1" kern="0" dirty="0" smtClean="0">
                  <a:solidFill>
                    <a:srgbClr val="C00000"/>
                  </a:solidFill>
                  <a:latin typeface="微软雅黑" pitchFamily="34" charset="-122"/>
                  <a:ea typeface="微软雅黑" pitchFamily="34" charset="-122"/>
                </a:rPr>
                <a:t>Intelligent</a:t>
              </a:r>
            </a:p>
            <a:p>
              <a:pPr defTabSz="914377">
                <a:defRPr/>
              </a:pPr>
              <a:r>
                <a:rPr kumimoji="1" lang="en-US" altLang="zh-CN" sz="1000" b="1" kern="0" dirty="0" smtClean="0">
                  <a:solidFill>
                    <a:srgbClr val="C00000"/>
                  </a:solidFill>
                  <a:latin typeface="微软雅黑" pitchFamily="34" charset="-122"/>
                  <a:ea typeface="微软雅黑" pitchFamily="34" charset="-122"/>
                </a:rPr>
                <a:t>Home</a:t>
              </a:r>
              <a:endParaRPr kumimoji="1" lang="zh-CN" altLang="en-US" sz="1000" b="1" kern="0" dirty="0">
                <a:solidFill>
                  <a:srgbClr val="C00000"/>
                </a:solidFill>
                <a:latin typeface="微软雅黑" pitchFamily="34" charset="-122"/>
                <a:ea typeface="微软雅黑" pitchFamily="34" charset="-122"/>
              </a:endParaRPr>
            </a:p>
          </p:txBody>
        </p:sp>
      </p:grpSp>
      <p:grpSp>
        <p:nvGrpSpPr>
          <p:cNvPr id="62" name="Group 61"/>
          <p:cNvGrpSpPr/>
          <p:nvPr/>
        </p:nvGrpSpPr>
        <p:grpSpPr>
          <a:xfrm>
            <a:off x="4662406" y="1254967"/>
            <a:ext cx="2175146" cy="3646689"/>
            <a:chOff x="4662406" y="1254967"/>
            <a:chExt cx="2175146" cy="3646689"/>
          </a:xfrm>
        </p:grpSpPr>
        <p:grpSp>
          <p:nvGrpSpPr>
            <p:cNvPr id="38" name="组合 109"/>
            <p:cNvGrpSpPr/>
            <p:nvPr/>
          </p:nvGrpSpPr>
          <p:grpSpPr>
            <a:xfrm>
              <a:off x="4662406" y="3088172"/>
              <a:ext cx="2175146" cy="1813484"/>
              <a:chOff x="5720111" y="2821091"/>
              <a:chExt cx="1573870" cy="1185908"/>
            </a:xfrm>
          </p:grpSpPr>
          <p:sp>
            <p:nvSpPr>
              <p:cNvPr id="55" name="TextBox 58"/>
              <p:cNvSpPr txBox="1"/>
              <p:nvPr/>
            </p:nvSpPr>
            <p:spPr>
              <a:xfrm>
                <a:off x="5720111" y="3825859"/>
                <a:ext cx="1570930" cy="181140"/>
              </a:xfrm>
              <a:prstGeom prst="rect">
                <a:avLst/>
              </a:prstGeom>
              <a:gradFill flip="none" rotWithShape="1">
                <a:gsLst>
                  <a:gs pos="0">
                    <a:srgbClr val="8CC63E">
                      <a:shade val="30000"/>
                      <a:satMod val="115000"/>
                    </a:srgbClr>
                  </a:gs>
                  <a:gs pos="50000">
                    <a:srgbClr val="8CC63E">
                      <a:shade val="67500"/>
                      <a:satMod val="115000"/>
                    </a:srgbClr>
                  </a:gs>
                  <a:gs pos="100000">
                    <a:srgbClr val="8CC63E">
                      <a:shade val="100000"/>
                      <a:satMod val="115000"/>
                    </a:srgbClr>
                  </a:gs>
                </a:gsLst>
                <a:lin ang="16200000" scaled="1"/>
                <a:tileRect/>
              </a:gradFill>
            </p:spPr>
            <p:txBody>
              <a:bodyPr wrap="square" rtlCol="0">
                <a:spAutoFit/>
              </a:bodyPr>
              <a:lstStyle/>
              <a:p>
                <a:pPr algn="ctr" defTabSz="767190">
                  <a:defRPr/>
                </a:pPr>
                <a:r>
                  <a:rPr lang="en-US" altLang="zh-CN" sz="1200" b="1" kern="0" dirty="0" smtClean="0">
                    <a:solidFill>
                      <a:prstClr val="white"/>
                    </a:solidFill>
                    <a:latin typeface="微软雅黑" pitchFamily="34" charset="-122"/>
                    <a:ea typeface="微软雅黑" pitchFamily="34" charset="-122"/>
                    <a:cs typeface="Calibri" pitchFamily="34" charset="0"/>
                  </a:rPr>
                  <a:t>Future ICT</a:t>
                </a:r>
                <a:endParaRPr lang="zh-CN" altLang="en-US" sz="1200" b="1" kern="0" dirty="0">
                  <a:solidFill>
                    <a:prstClr val="white"/>
                  </a:solidFill>
                  <a:latin typeface="微软雅黑" pitchFamily="34" charset="-122"/>
                  <a:ea typeface="微软雅黑" pitchFamily="34" charset="-122"/>
                  <a:cs typeface="Calibri" pitchFamily="34" charset="0"/>
                </a:endParaRPr>
              </a:p>
            </p:txBody>
          </p:sp>
          <p:pic>
            <p:nvPicPr>
              <p:cNvPr id="56" name="图片 112" descr="w_201512171435483548.jpg"/>
              <p:cNvPicPr>
                <a:picLocks/>
              </p:cNvPicPr>
              <p:nvPr/>
            </p:nvPicPr>
            <p:blipFill>
              <a:blip r:embed="rId8" cstate="print"/>
              <a:srcRect/>
              <a:stretch>
                <a:fillRect/>
              </a:stretch>
            </p:blipFill>
            <p:spPr>
              <a:xfrm>
                <a:off x="5723051" y="2821091"/>
                <a:ext cx="1570930" cy="1008001"/>
              </a:xfrm>
              <a:prstGeom prst="rect">
                <a:avLst/>
              </a:prstGeom>
            </p:spPr>
          </p:pic>
        </p:grpSp>
        <p:grpSp>
          <p:nvGrpSpPr>
            <p:cNvPr id="39" name="组合 65"/>
            <p:cNvGrpSpPr/>
            <p:nvPr/>
          </p:nvGrpSpPr>
          <p:grpSpPr>
            <a:xfrm>
              <a:off x="4717416" y="2234617"/>
              <a:ext cx="569847" cy="760546"/>
              <a:chOff x="5189616" y="989969"/>
              <a:chExt cx="644070" cy="683164"/>
            </a:xfrm>
          </p:grpSpPr>
          <p:pic>
            <p:nvPicPr>
              <p:cNvPr id="53" name="图片 109" descr="customer-journey-map.jpg"/>
              <p:cNvPicPr>
                <a:picLocks/>
              </p:cNvPicPr>
              <p:nvPr/>
            </p:nvPicPr>
            <p:blipFill>
              <a:blip r:embed="rId9" cstate="print">
                <a:clrChange>
                  <a:clrFrom>
                    <a:srgbClr val="FFFFFF"/>
                  </a:clrFrom>
                  <a:clrTo>
                    <a:srgbClr val="FFFFFF">
                      <a:alpha val="0"/>
                    </a:srgbClr>
                  </a:clrTo>
                </a:clrChange>
              </a:blip>
              <a:stretch>
                <a:fillRect/>
              </a:stretch>
            </p:blipFill>
            <p:spPr>
              <a:xfrm>
                <a:off x="5189616" y="989969"/>
                <a:ext cx="644070" cy="328923"/>
              </a:xfrm>
              <a:prstGeom prst="rect">
                <a:avLst/>
              </a:prstGeom>
            </p:spPr>
          </p:pic>
          <p:sp>
            <p:nvSpPr>
              <p:cNvPr id="54" name="TextBox 88"/>
              <p:cNvSpPr txBox="1"/>
              <p:nvPr/>
            </p:nvSpPr>
            <p:spPr>
              <a:xfrm>
                <a:off x="5424676" y="1346568"/>
                <a:ext cx="329113" cy="326565"/>
              </a:xfrm>
              <a:prstGeom prst="rect">
                <a:avLst/>
              </a:prstGeom>
            </p:spPr>
            <p:txBody>
              <a:bodyPr vert="horz" wrap="square" lIns="0" tIns="0" rIns="0" bIns="0" rtlCol="0" anchor="t">
                <a:noAutofit/>
              </a:bodyPr>
              <a:lstStyle/>
              <a:p>
                <a:pPr defTabSz="914377">
                  <a:defRPr/>
                </a:pPr>
                <a:r>
                  <a:rPr kumimoji="1" lang="en-US" altLang="zh-CN" sz="1000" b="1" kern="0" dirty="0" err="1">
                    <a:solidFill>
                      <a:srgbClr val="C00000"/>
                    </a:solidFill>
                    <a:latin typeface="微软雅黑" pitchFamily="34" charset="-122"/>
                    <a:ea typeface="微软雅黑" pitchFamily="34" charset="-122"/>
                  </a:rPr>
                  <a:t>IoT</a:t>
                </a:r>
                <a:endParaRPr kumimoji="1" lang="zh-CN" altLang="en-US" sz="1000" b="1" kern="0" dirty="0">
                  <a:solidFill>
                    <a:srgbClr val="C00000"/>
                  </a:solidFill>
                  <a:latin typeface="微软雅黑" pitchFamily="34" charset="-122"/>
                  <a:ea typeface="微软雅黑" pitchFamily="34" charset="-122"/>
                </a:endParaRPr>
              </a:p>
            </p:txBody>
          </p:sp>
        </p:grpSp>
        <p:grpSp>
          <p:nvGrpSpPr>
            <p:cNvPr id="40" name="组合 68"/>
            <p:cNvGrpSpPr/>
            <p:nvPr/>
          </p:nvGrpSpPr>
          <p:grpSpPr>
            <a:xfrm>
              <a:off x="5315433" y="1254967"/>
              <a:ext cx="963786" cy="842711"/>
              <a:chOff x="4652897" y="1380995"/>
              <a:chExt cx="612733" cy="499000"/>
            </a:xfrm>
          </p:grpSpPr>
          <p:pic>
            <p:nvPicPr>
              <p:cNvPr id="51" name="图片 107" descr="2016032908574738nb_o.jpg"/>
              <p:cNvPicPr>
                <a:picLocks noChangeAspect="1"/>
              </p:cNvPicPr>
              <p:nvPr/>
            </p:nvPicPr>
            <p:blipFill>
              <a:blip r:embed="rId10" cstate="print"/>
              <a:stretch>
                <a:fillRect/>
              </a:stretch>
            </p:blipFill>
            <p:spPr>
              <a:xfrm>
                <a:off x="4652897" y="1380995"/>
                <a:ext cx="445992" cy="274732"/>
              </a:xfrm>
              <a:prstGeom prst="rect">
                <a:avLst/>
              </a:prstGeom>
            </p:spPr>
          </p:pic>
          <p:sp>
            <p:nvSpPr>
              <p:cNvPr id="52" name="TextBox 86"/>
              <p:cNvSpPr txBox="1"/>
              <p:nvPr/>
            </p:nvSpPr>
            <p:spPr>
              <a:xfrm>
                <a:off x="4758563" y="1681194"/>
                <a:ext cx="507067" cy="198801"/>
              </a:xfrm>
              <a:prstGeom prst="rect">
                <a:avLst/>
              </a:prstGeom>
            </p:spPr>
            <p:txBody>
              <a:bodyPr vert="horz" wrap="square" lIns="0" tIns="0" rIns="0" bIns="0" rtlCol="0" anchor="t">
                <a:noAutofit/>
              </a:bodyPr>
              <a:lstStyle/>
              <a:p>
                <a:pPr defTabSz="914377">
                  <a:defRPr/>
                </a:pPr>
                <a:r>
                  <a:rPr kumimoji="1" lang="en-US" altLang="zh-CN" sz="1000" b="1" kern="0" dirty="0">
                    <a:solidFill>
                      <a:srgbClr val="C00000"/>
                    </a:solidFill>
                    <a:latin typeface="微软雅黑" pitchFamily="34" charset="-122"/>
                    <a:ea typeface="微软雅黑" pitchFamily="34" charset="-122"/>
                  </a:rPr>
                  <a:t>VR/AR</a:t>
                </a:r>
                <a:endParaRPr kumimoji="1" lang="zh-CN" altLang="en-US" sz="1000" b="1" kern="0" dirty="0">
                  <a:solidFill>
                    <a:srgbClr val="C00000"/>
                  </a:solidFill>
                  <a:latin typeface="微软雅黑" pitchFamily="34" charset="-122"/>
                  <a:ea typeface="微软雅黑" pitchFamily="34" charset="-122"/>
                </a:endParaRPr>
              </a:p>
            </p:txBody>
          </p:sp>
        </p:grpSp>
        <p:grpSp>
          <p:nvGrpSpPr>
            <p:cNvPr id="41" name="组合 71"/>
            <p:cNvGrpSpPr/>
            <p:nvPr/>
          </p:nvGrpSpPr>
          <p:grpSpPr>
            <a:xfrm>
              <a:off x="4670803" y="1489159"/>
              <a:ext cx="682465" cy="941685"/>
              <a:chOff x="6268062" y="651404"/>
              <a:chExt cx="602398" cy="697401"/>
            </a:xfrm>
          </p:grpSpPr>
          <p:pic>
            <p:nvPicPr>
              <p:cNvPr id="49" name="图片 105" descr="12.jpg"/>
              <p:cNvPicPr>
                <a:picLocks noChangeAspect="1"/>
              </p:cNvPicPr>
              <p:nvPr/>
            </p:nvPicPr>
            <p:blipFill>
              <a:blip r:embed="rId11" cstate="print"/>
              <a:stretch>
                <a:fillRect/>
              </a:stretch>
            </p:blipFill>
            <p:spPr>
              <a:xfrm>
                <a:off x="6268062" y="651404"/>
                <a:ext cx="505991" cy="338607"/>
              </a:xfrm>
              <a:prstGeom prst="rect">
                <a:avLst/>
              </a:prstGeom>
            </p:spPr>
          </p:pic>
          <p:sp>
            <p:nvSpPr>
              <p:cNvPr id="50" name="TextBox 84"/>
              <p:cNvSpPr txBox="1"/>
              <p:nvPr/>
            </p:nvSpPr>
            <p:spPr>
              <a:xfrm>
                <a:off x="6363393" y="1022240"/>
                <a:ext cx="507067" cy="326565"/>
              </a:xfrm>
              <a:prstGeom prst="rect">
                <a:avLst/>
              </a:prstGeom>
            </p:spPr>
            <p:txBody>
              <a:bodyPr vert="horz" wrap="square" lIns="0" tIns="0" rIns="0" bIns="0" rtlCol="0" anchor="t">
                <a:noAutofit/>
              </a:bodyPr>
              <a:lstStyle/>
              <a:p>
                <a:pPr defTabSz="914377">
                  <a:defRPr/>
                </a:pPr>
                <a:r>
                  <a:rPr kumimoji="1" lang="en-US" altLang="zh-CN" sz="1000" b="1" kern="0" dirty="0" smtClean="0">
                    <a:solidFill>
                      <a:srgbClr val="C00000"/>
                    </a:solidFill>
                    <a:latin typeface="微软雅黑" pitchFamily="34" charset="-122"/>
                    <a:ea typeface="微软雅黑" pitchFamily="34" charset="-122"/>
                  </a:rPr>
                  <a:t>Video</a:t>
                </a:r>
                <a:endParaRPr kumimoji="1" lang="zh-CN" altLang="en-US" sz="1000" b="1" kern="0" dirty="0">
                  <a:solidFill>
                    <a:srgbClr val="C00000"/>
                  </a:solidFill>
                  <a:latin typeface="微软雅黑" pitchFamily="34" charset="-122"/>
                  <a:ea typeface="微软雅黑" pitchFamily="34" charset="-122"/>
                </a:endParaRPr>
              </a:p>
            </p:txBody>
          </p:sp>
        </p:grpSp>
        <p:grpSp>
          <p:nvGrpSpPr>
            <p:cNvPr id="42" name="组合 129"/>
            <p:cNvGrpSpPr/>
            <p:nvPr/>
          </p:nvGrpSpPr>
          <p:grpSpPr>
            <a:xfrm>
              <a:off x="5330458" y="2059091"/>
              <a:ext cx="632948" cy="805202"/>
              <a:chOff x="3543379" y="903628"/>
              <a:chExt cx="628636" cy="719186"/>
            </a:xfrm>
          </p:grpSpPr>
          <p:pic>
            <p:nvPicPr>
              <p:cNvPr id="47" name="图片 103" descr="13.jpg"/>
              <p:cNvPicPr>
                <a:picLocks noChangeAspect="1"/>
              </p:cNvPicPr>
              <p:nvPr/>
            </p:nvPicPr>
            <p:blipFill>
              <a:blip r:embed="rId12" cstate="print"/>
              <a:stretch>
                <a:fillRect/>
              </a:stretch>
            </p:blipFill>
            <p:spPr>
              <a:xfrm>
                <a:off x="3543379" y="903628"/>
                <a:ext cx="589130" cy="354951"/>
              </a:xfrm>
              <a:prstGeom prst="rect">
                <a:avLst/>
              </a:prstGeom>
            </p:spPr>
          </p:pic>
          <p:sp>
            <p:nvSpPr>
              <p:cNvPr id="48" name="TextBox 82"/>
              <p:cNvSpPr txBox="1"/>
              <p:nvPr/>
            </p:nvSpPr>
            <p:spPr>
              <a:xfrm>
                <a:off x="3664947" y="1296249"/>
                <a:ext cx="507068" cy="326565"/>
              </a:xfrm>
              <a:prstGeom prst="rect">
                <a:avLst/>
              </a:prstGeom>
            </p:spPr>
            <p:txBody>
              <a:bodyPr vert="horz" wrap="square" lIns="0" tIns="0" rIns="0" bIns="0" rtlCol="0" anchor="t">
                <a:noAutofit/>
              </a:bodyPr>
              <a:lstStyle/>
              <a:p>
                <a:pPr defTabSz="914377">
                  <a:defRPr/>
                </a:pPr>
                <a:r>
                  <a:rPr kumimoji="1" lang="en-US" altLang="zh-CN" sz="1000" b="1" kern="0" dirty="0">
                    <a:solidFill>
                      <a:srgbClr val="C00000"/>
                    </a:solidFill>
                    <a:latin typeface="微软雅黑" pitchFamily="34" charset="-122"/>
                    <a:ea typeface="微软雅黑" pitchFamily="34" charset="-122"/>
                  </a:rPr>
                  <a:t>M2M</a:t>
                </a:r>
                <a:endParaRPr kumimoji="1" lang="zh-CN" altLang="en-US" sz="1000" b="1" kern="0" dirty="0">
                  <a:solidFill>
                    <a:srgbClr val="C00000"/>
                  </a:solidFill>
                  <a:latin typeface="微软雅黑" pitchFamily="34" charset="-122"/>
                  <a:ea typeface="微软雅黑" pitchFamily="34" charset="-122"/>
                </a:endParaRPr>
              </a:p>
            </p:txBody>
          </p:sp>
        </p:grpSp>
        <p:sp>
          <p:nvSpPr>
            <p:cNvPr id="44" name="AutoShape 108"/>
            <p:cNvSpPr>
              <a:spLocks noChangeAspect="1"/>
            </p:cNvSpPr>
            <p:nvPr/>
          </p:nvSpPr>
          <p:spPr bwMode="auto">
            <a:xfrm rot="18435284">
              <a:off x="5039499" y="2044531"/>
              <a:ext cx="1755492" cy="1254186"/>
            </a:xfrm>
            <a:custGeom>
              <a:avLst/>
              <a:gdLst>
                <a:gd name="T0" fmla="*/ 10800 w 21600"/>
                <a:gd name="T1" fmla="*/ 10800 h 21600"/>
              </a:gdLst>
              <a:ahLst/>
              <a:cxnLst>
                <a:cxn ang="0">
                  <a:pos x="T0" y="T1"/>
                </a:cxn>
              </a:cxnLst>
              <a:rect l="0" t="0" r="r" b="b"/>
              <a:pathLst>
                <a:path w="21600" h="21600">
                  <a:moveTo>
                    <a:pt x="17025" y="16950"/>
                  </a:moveTo>
                  <a:lnTo>
                    <a:pt x="17025" y="16950"/>
                  </a:lnTo>
                  <a:lnTo>
                    <a:pt x="16479" y="16797"/>
                  </a:lnTo>
                  <a:lnTo>
                    <a:pt x="15921" y="16644"/>
                  </a:lnTo>
                  <a:lnTo>
                    <a:pt x="14855" y="16246"/>
                  </a:lnTo>
                  <a:lnTo>
                    <a:pt x="13828" y="15818"/>
                  </a:lnTo>
                  <a:lnTo>
                    <a:pt x="12853" y="15328"/>
                  </a:lnTo>
                  <a:lnTo>
                    <a:pt x="11905" y="14808"/>
                  </a:lnTo>
                  <a:lnTo>
                    <a:pt x="10995" y="14227"/>
                  </a:lnTo>
                  <a:lnTo>
                    <a:pt x="10124" y="13615"/>
                  </a:lnTo>
                  <a:lnTo>
                    <a:pt x="9305" y="12942"/>
                  </a:lnTo>
                  <a:lnTo>
                    <a:pt x="8513" y="12269"/>
                  </a:lnTo>
                  <a:lnTo>
                    <a:pt x="7759" y="11565"/>
                  </a:lnTo>
                  <a:lnTo>
                    <a:pt x="7044" y="10861"/>
                  </a:lnTo>
                  <a:lnTo>
                    <a:pt x="6368" y="10127"/>
                  </a:lnTo>
                  <a:lnTo>
                    <a:pt x="5718" y="9393"/>
                  </a:lnTo>
                  <a:lnTo>
                    <a:pt x="5121" y="8628"/>
                  </a:lnTo>
                  <a:lnTo>
                    <a:pt x="4549" y="7893"/>
                  </a:lnTo>
                  <a:lnTo>
                    <a:pt x="4016" y="7159"/>
                  </a:lnTo>
                  <a:lnTo>
                    <a:pt x="3522" y="6425"/>
                  </a:lnTo>
                  <a:lnTo>
                    <a:pt x="3054" y="5721"/>
                  </a:lnTo>
                  <a:lnTo>
                    <a:pt x="2625" y="5018"/>
                  </a:lnTo>
                  <a:lnTo>
                    <a:pt x="2222" y="4344"/>
                  </a:lnTo>
                  <a:lnTo>
                    <a:pt x="1871" y="3733"/>
                  </a:lnTo>
                  <a:lnTo>
                    <a:pt x="1534" y="3121"/>
                  </a:lnTo>
                  <a:lnTo>
                    <a:pt x="975" y="2019"/>
                  </a:lnTo>
                  <a:lnTo>
                    <a:pt x="546" y="1132"/>
                  </a:lnTo>
                  <a:lnTo>
                    <a:pt x="247" y="490"/>
                  </a:lnTo>
                  <a:lnTo>
                    <a:pt x="65" y="92"/>
                  </a:lnTo>
                  <a:lnTo>
                    <a:pt x="13" y="0"/>
                  </a:lnTo>
                  <a:lnTo>
                    <a:pt x="0" y="0"/>
                  </a:lnTo>
                  <a:lnTo>
                    <a:pt x="13" y="92"/>
                  </a:lnTo>
                  <a:lnTo>
                    <a:pt x="52" y="275"/>
                  </a:lnTo>
                  <a:lnTo>
                    <a:pt x="247" y="826"/>
                  </a:lnTo>
                  <a:lnTo>
                    <a:pt x="572" y="1652"/>
                  </a:lnTo>
                  <a:lnTo>
                    <a:pt x="1040" y="2723"/>
                  </a:lnTo>
                  <a:lnTo>
                    <a:pt x="1326" y="3335"/>
                  </a:lnTo>
                  <a:lnTo>
                    <a:pt x="1638" y="3977"/>
                  </a:lnTo>
                  <a:lnTo>
                    <a:pt x="1988" y="4681"/>
                  </a:lnTo>
                  <a:lnTo>
                    <a:pt x="2365" y="5415"/>
                  </a:lnTo>
                  <a:lnTo>
                    <a:pt x="2781" y="6150"/>
                  </a:lnTo>
                  <a:lnTo>
                    <a:pt x="3236" y="6945"/>
                  </a:lnTo>
                  <a:lnTo>
                    <a:pt x="3717" y="7741"/>
                  </a:lnTo>
                  <a:lnTo>
                    <a:pt x="4224" y="8567"/>
                  </a:lnTo>
                  <a:lnTo>
                    <a:pt x="4783" y="9393"/>
                  </a:lnTo>
                  <a:lnTo>
                    <a:pt x="5368" y="10219"/>
                  </a:lnTo>
                  <a:lnTo>
                    <a:pt x="5991" y="11045"/>
                  </a:lnTo>
                  <a:lnTo>
                    <a:pt x="6641" y="11901"/>
                  </a:lnTo>
                  <a:lnTo>
                    <a:pt x="7330" y="12727"/>
                  </a:lnTo>
                  <a:lnTo>
                    <a:pt x="8045" y="13523"/>
                  </a:lnTo>
                  <a:lnTo>
                    <a:pt x="8799" y="14318"/>
                  </a:lnTo>
                  <a:lnTo>
                    <a:pt x="9591" y="15083"/>
                  </a:lnTo>
                  <a:lnTo>
                    <a:pt x="10410" y="15818"/>
                  </a:lnTo>
                  <a:lnTo>
                    <a:pt x="11268" y="16552"/>
                  </a:lnTo>
                  <a:lnTo>
                    <a:pt x="12165" y="17225"/>
                  </a:lnTo>
                  <a:lnTo>
                    <a:pt x="13087" y="17837"/>
                  </a:lnTo>
                  <a:lnTo>
                    <a:pt x="14049" y="18418"/>
                  </a:lnTo>
                  <a:lnTo>
                    <a:pt x="15050" y="18969"/>
                  </a:lnTo>
                  <a:lnTo>
                    <a:pt x="15557" y="19214"/>
                  </a:lnTo>
                  <a:lnTo>
                    <a:pt x="16077" y="19428"/>
                  </a:lnTo>
                  <a:lnTo>
                    <a:pt x="16609" y="19642"/>
                  </a:lnTo>
                  <a:lnTo>
                    <a:pt x="17142" y="19856"/>
                  </a:lnTo>
                  <a:lnTo>
                    <a:pt x="17155" y="19948"/>
                  </a:lnTo>
                  <a:lnTo>
                    <a:pt x="17168" y="20162"/>
                  </a:lnTo>
                  <a:lnTo>
                    <a:pt x="17194" y="20774"/>
                  </a:lnTo>
                  <a:lnTo>
                    <a:pt x="17220" y="21600"/>
                  </a:lnTo>
                  <a:lnTo>
                    <a:pt x="21600" y="19061"/>
                  </a:lnTo>
                  <a:lnTo>
                    <a:pt x="16947" y="15083"/>
                  </a:lnTo>
                  <a:lnTo>
                    <a:pt x="17025" y="16950"/>
                  </a:lnTo>
                  <a:close/>
                  <a:moveTo>
                    <a:pt x="17025" y="16950"/>
                  </a:moveTo>
                </a:path>
              </a:pathLst>
            </a:custGeom>
            <a:solidFill>
              <a:srgbClr val="8CC63E"/>
            </a:solidFill>
            <a:ln w="12700" cap="flat">
              <a:noFill/>
              <a:round/>
              <a:headEnd type="none" w="med" len="med"/>
              <a:tailEnd type="none" w="med" len="med"/>
            </a:ln>
          </p:spPr>
          <p:txBody>
            <a:bodyPr lIns="0" tIns="0" rIns="0" bIns="0"/>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914377" fontAlgn="auto">
                <a:spcBef>
                  <a:spcPts val="0"/>
                </a:spcBef>
                <a:spcAft>
                  <a:spcPts val="0"/>
                </a:spcAft>
                <a:buClrTx/>
                <a:buNone/>
                <a:defRPr/>
              </a:pPr>
              <a:endParaRPr lang="zh-CN" altLang="en-US" sz="1200" b="0" kern="0" dirty="0">
                <a:solidFill>
                  <a:sysClr val="windowText" lastClr="000000"/>
                </a:solidFill>
                <a:latin typeface="微软雅黑" pitchFamily="34" charset="-122"/>
                <a:ea typeface="微软雅黑" pitchFamily="34" charset="-122"/>
                <a:cs typeface="Arial" pitchFamily="34" charset="0"/>
              </a:endParaRPr>
            </a:p>
          </p:txBody>
        </p:sp>
      </p:grpSp>
      <p:grpSp>
        <p:nvGrpSpPr>
          <p:cNvPr id="57" name="组合 111"/>
          <p:cNvGrpSpPr/>
          <p:nvPr/>
        </p:nvGrpSpPr>
        <p:grpSpPr>
          <a:xfrm>
            <a:off x="5784607" y="991223"/>
            <a:ext cx="1409756" cy="737883"/>
            <a:chOff x="6990102" y="1481108"/>
            <a:chExt cx="1409573" cy="738055"/>
          </a:xfrm>
        </p:grpSpPr>
        <p:sp>
          <p:nvSpPr>
            <p:cNvPr id="58" name="TextBox 112"/>
            <p:cNvSpPr txBox="1"/>
            <p:nvPr/>
          </p:nvSpPr>
          <p:spPr>
            <a:xfrm>
              <a:off x="6990102" y="1970763"/>
              <a:ext cx="1409573" cy="248400"/>
            </a:xfrm>
            <a:prstGeom prst="rect">
              <a:avLst/>
            </a:prstGeom>
          </p:spPr>
          <p:txBody>
            <a:bodyPr vert="horz" wrap="square" lIns="0" tIns="0" rIns="0" bIns="0" rtlCol="0" anchor="t">
              <a:noAutofit/>
            </a:bodyPr>
            <a:lstStyle/>
            <a:p>
              <a:pPr algn="ctr" defTabSz="457167"/>
              <a:r>
                <a:rPr kumimoji="1" lang="en-US" altLang="zh-CN" sz="1000" b="1" dirty="0" smtClean="0">
                  <a:solidFill>
                    <a:srgbClr val="C00000"/>
                  </a:solidFill>
                  <a:latin typeface="微软雅黑" pitchFamily="34" charset="-122"/>
                  <a:ea typeface="微软雅黑" pitchFamily="34" charset="-122"/>
                </a:rPr>
                <a:t>Autonomous</a:t>
              </a:r>
            </a:p>
            <a:p>
              <a:pPr algn="ctr" defTabSz="457167"/>
              <a:r>
                <a:rPr kumimoji="1" lang="en-US" altLang="zh-CN" sz="1000" b="1" dirty="0" smtClean="0">
                  <a:solidFill>
                    <a:srgbClr val="C00000"/>
                  </a:solidFill>
                  <a:latin typeface="微软雅黑" pitchFamily="34" charset="-122"/>
                  <a:ea typeface="微软雅黑" pitchFamily="34" charset="-122"/>
                </a:rPr>
                <a:t>vehicles</a:t>
              </a:r>
              <a:endParaRPr kumimoji="1" lang="zh-CN" altLang="en-US" sz="1000" b="1" dirty="0">
                <a:solidFill>
                  <a:srgbClr val="C00000"/>
                </a:solidFill>
                <a:latin typeface="微软雅黑" pitchFamily="34" charset="-122"/>
                <a:ea typeface="微软雅黑" pitchFamily="34" charset="-122"/>
              </a:endParaRPr>
            </a:p>
          </p:txBody>
        </p:sp>
        <p:pic>
          <p:nvPicPr>
            <p:cNvPr id="59" name="图片 115" descr="17.jpg"/>
            <p:cNvPicPr>
              <a:picLocks noChangeAspect="1"/>
            </p:cNvPicPr>
            <p:nvPr/>
          </p:nvPicPr>
          <p:blipFill>
            <a:blip r:embed="rId13" cstate="print"/>
            <a:stretch>
              <a:fillRect/>
            </a:stretch>
          </p:blipFill>
          <p:spPr>
            <a:xfrm>
              <a:off x="7352011" y="1481108"/>
              <a:ext cx="685755" cy="459780"/>
            </a:xfrm>
            <a:prstGeom prst="rect">
              <a:avLst/>
            </a:prstGeom>
          </p:spPr>
        </p:pic>
      </p:grpSp>
      <p:grpSp>
        <p:nvGrpSpPr>
          <p:cNvPr id="21" name="组合 59"/>
          <p:cNvGrpSpPr/>
          <p:nvPr/>
        </p:nvGrpSpPr>
        <p:grpSpPr>
          <a:xfrm>
            <a:off x="2406723" y="3088172"/>
            <a:ext cx="2167929" cy="1828178"/>
            <a:chOff x="2273367" y="2845503"/>
            <a:chExt cx="1537200" cy="1184922"/>
          </a:xfrm>
        </p:grpSpPr>
        <p:sp>
          <p:nvSpPr>
            <p:cNvPr id="30" name="TextBox 58"/>
            <p:cNvSpPr txBox="1"/>
            <p:nvPr/>
          </p:nvSpPr>
          <p:spPr>
            <a:xfrm>
              <a:off x="2273367" y="3850890"/>
              <a:ext cx="1537200" cy="179535"/>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p:spPr>
          <p:txBody>
            <a:bodyPr wrap="square" rtlCol="0">
              <a:spAutoFit/>
            </a:bodyPr>
            <a:lstStyle/>
            <a:p>
              <a:pPr algn="ctr" defTabSz="767190">
                <a:defRPr/>
              </a:pPr>
              <a:r>
                <a:rPr lang="en-US" altLang="zh-CN" sz="1200" b="1" kern="0" dirty="0" smtClean="0">
                  <a:solidFill>
                    <a:prstClr val="white"/>
                  </a:solidFill>
                  <a:latin typeface="微软雅黑" pitchFamily="34" charset="-122"/>
                  <a:ea typeface="微软雅黑" pitchFamily="34" charset="-122"/>
                  <a:cs typeface="Calibri" pitchFamily="34" charset="0"/>
                </a:rPr>
                <a:t>Present on Data</a:t>
              </a:r>
              <a:endParaRPr lang="zh-CN" altLang="en-US" sz="1200" b="1" kern="0" dirty="0">
                <a:solidFill>
                  <a:prstClr val="white"/>
                </a:solidFill>
                <a:latin typeface="微软雅黑" pitchFamily="34" charset="-122"/>
                <a:ea typeface="微软雅黑" pitchFamily="34" charset="-122"/>
                <a:cs typeface="Calibri" pitchFamily="34" charset="0"/>
              </a:endParaRPr>
            </a:p>
          </p:txBody>
        </p:sp>
        <p:pic>
          <p:nvPicPr>
            <p:cNvPr id="31" name="图片 87" descr="u=936360763,4190895335&amp;fm=21&amp;gp=0.jpg"/>
            <p:cNvPicPr>
              <a:picLocks/>
            </p:cNvPicPr>
            <p:nvPr/>
          </p:nvPicPr>
          <p:blipFill>
            <a:blip r:embed="rId14" cstate="print">
              <a:duotone>
                <a:schemeClr val="accent1">
                  <a:shade val="45000"/>
                  <a:satMod val="135000"/>
                </a:schemeClr>
                <a:prstClr val="white"/>
              </a:duotone>
            </a:blip>
            <a:srcRect b="15517"/>
            <a:stretch>
              <a:fillRect/>
            </a:stretch>
          </p:blipFill>
          <p:spPr>
            <a:xfrm>
              <a:off x="2273367" y="2845503"/>
              <a:ext cx="1537200" cy="1008001"/>
            </a:xfrm>
            <a:prstGeom prst="rect">
              <a:avLst/>
            </a:prstGeom>
          </p:spPr>
        </p:pic>
      </p:grpSp>
      <p:sp>
        <p:nvSpPr>
          <p:cNvPr id="22" name="TextBox 102"/>
          <p:cNvSpPr txBox="1"/>
          <p:nvPr/>
        </p:nvSpPr>
        <p:spPr>
          <a:xfrm>
            <a:off x="3304971" y="2728707"/>
            <a:ext cx="367784" cy="276038"/>
          </a:xfrm>
          <a:prstGeom prst="rect">
            <a:avLst/>
          </a:prstGeom>
        </p:spPr>
        <p:txBody>
          <a:bodyPr vert="horz" wrap="square" lIns="0" tIns="0" rIns="0" bIns="0" rtlCol="0" anchor="t">
            <a:noAutofit/>
          </a:bodyPr>
          <a:lstStyle/>
          <a:p>
            <a:pPr defTabSz="914377">
              <a:defRPr/>
            </a:pPr>
            <a:r>
              <a:rPr kumimoji="1" lang="en-US" altLang="zh-CN" sz="1000" b="1" kern="0" dirty="0" smtClean="0">
                <a:solidFill>
                  <a:srgbClr val="008ED3">
                    <a:lumMod val="50000"/>
                  </a:srgbClr>
                </a:solidFill>
                <a:latin typeface="微软雅黑" pitchFamily="34" charset="-122"/>
                <a:ea typeface="微软雅黑" pitchFamily="34" charset="-122"/>
              </a:rPr>
              <a:t>IM</a:t>
            </a:r>
            <a:endParaRPr kumimoji="1" lang="zh-CN" altLang="en-US" sz="1000" b="1" kern="0" dirty="0">
              <a:solidFill>
                <a:srgbClr val="008ED3">
                  <a:lumMod val="50000"/>
                </a:srgbClr>
              </a:solidFill>
              <a:latin typeface="微软雅黑" pitchFamily="34" charset="-122"/>
              <a:ea typeface="微软雅黑" pitchFamily="34" charset="-122"/>
            </a:endParaRPr>
          </a:p>
        </p:txBody>
      </p:sp>
      <p:grpSp>
        <p:nvGrpSpPr>
          <p:cNvPr id="23" name="组合 143"/>
          <p:cNvGrpSpPr/>
          <p:nvPr/>
        </p:nvGrpSpPr>
        <p:grpSpPr>
          <a:xfrm>
            <a:off x="2588286" y="1329114"/>
            <a:ext cx="1067340" cy="823438"/>
            <a:chOff x="2374011" y="1251637"/>
            <a:chExt cx="756812" cy="533706"/>
          </a:xfrm>
        </p:grpSpPr>
        <p:pic>
          <p:nvPicPr>
            <p:cNvPr id="28" name="图片 84" descr="u=2453749346,2680411165&amp;fm=21&amp;gp=0.jpg"/>
            <p:cNvPicPr>
              <a:picLocks noChangeAspect="1"/>
            </p:cNvPicPr>
            <p:nvPr/>
          </p:nvPicPr>
          <p:blipFill>
            <a:blip r:embed="rId15" cstate="print"/>
            <a:stretch>
              <a:fillRect/>
            </a:stretch>
          </p:blipFill>
          <p:spPr>
            <a:xfrm>
              <a:off x="2558706" y="1251637"/>
              <a:ext cx="362136" cy="343405"/>
            </a:xfrm>
            <a:prstGeom prst="rect">
              <a:avLst/>
            </a:prstGeom>
          </p:spPr>
        </p:pic>
        <p:sp>
          <p:nvSpPr>
            <p:cNvPr id="29" name="TextBox 100"/>
            <p:cNvSpPr txBox="1"/>
            <p:nvPr/>
          </p:nvSpPr>
          <p:spPr>
            <a:xfrm>
              <a:off x="2374011" y="1607504"/>
              <a:ext cx="756812" cy="177839"/>
            </a:xfrm>
            <a:prstGeom prst="rect">
              <a:avLst/>
            </a:prstGeom>
          </p:spPr>
          <p:txBody>
            <a:bodyPr vert="horz" wrap="square" lIns="0" tIns="0" rIns="0" bIns="0" rtlCol="0" anchor="t">
              <a:noAutofit/>
            </a:bodyPr>
            <a:lstStyle/>
            <a:p>
              <a:pPr defTabSz="914377">
                <a:defRPr/>
              </a:pPr>
              <a:r>
                <a:rPr kumimoji="1" lang="en-US" altLang="zh-CN" sz="1000" b="1" kern="0" dirty="0" smtClean="0">
                  <a:solidFill>
                    <a:srgbClr val="008ED3">
                      <a:lumMod val="50000"/>
                    </a:srgbClr>
                  </a:solidFill>
                  <a:latin typeface="微软雅黑" pitchFamily="34" charset="-122"/>
                  <a:ea typeface="微软雅黑" pitchFamily="34" charset="-122"/>
                </a:rPr>
                <a:t>Online shopping</a:t>
              </a:r>
              <a:endParaRPr kumimoji="1" lang="zh-CN" altLang="en-US" sz="1000" b="1" kern="0" dirty="0">
                <a:solidFill>
                  <a:srgbClr val="008ED3">
                    <a:lumMod val="50000"/>
                  </a:srgbClr>
                </a:solidFill>
                <a:latin typeface="微软雅黑" pitchFamily="34" charset="-122"/>
                <a:ea typeface="微软雅黑" pitchFamily="34" charset="-122"/>
              </a:endParaRPr>
            </a:p>
          </p:txBody>
        </p:sp>
      </p:grpSp>
      <p:grpSp>
        <p:nvGrpSpPr>
          <p:cNvPr id="24" name="组合 140"/>
          <p:cNvGrpSpPr/>
          <p:nvPr/>
        </p:nvGrpSpPr>
        <p:grpSpPr>
          <a:xfrm>
            <a:off x="3804518" y="1795714"/>
            <a:ext cx="571906" cy="787555"/>
            <a:chOff x="2758304" y="1332605"/>
            <a:chExt cx="405518" cy="510449"/>
          </a:xfrm>
        </p:grpSpPr>
        <p:pic>
          <p:nvPicPr>
            <p:cNvPr id="26" name="图片 82" descr="u=3130330227,603771025&amp;fm=21&amp;gp=0.jpg"/>
            <p:cNvPicPr>
              <a:picLocks noChangeAspect="1"/>
            </p:cNvPicPr>
            <p:nvPr/>
          </p:nvPicPr>
          <p:blipFill>
            <a:blip r:embed="rId16" cstate="print"/>
            <a:srcRect l="30213" t="25677" r="30895" b="25092"/>
            <a:stretch>
              <a:fillRect/>
            </a:stretch>
          </p:blipFill>
          <p:spPr>
            <a:xfrm>
              <a:off x="2758304" y="1332605"/>
              <a:ext cx="299296" cy="284472"/>
            </a:xfrm>
            <a:prstGeom prst="rect">
              <a:avLst/>
            </a:prstGeom>
          </p:spPr>
        </p:pic>
        <p:sp>
          <p:nvSpPr>
            <p:cNvPr id="27" name="TextBox 98"/>
            <p:cNvSpPr txBox="1"/>
            <p:nvPr/>
          </p:nvSpPr>
          <p:spPr>
            <a:xfrm>
              <a:off x="2776865" y="1666002"/>
              <a:ext cx="386957" cy="177052"/>
            </a:xfrm>
            <a:prstGeom prst="rect">
              <a:avLst/>
            </a:prstGeom>
          </p:spPr>
          <p:txBody>
            <a:bodyPr vert="horz" wrap="square" lIns="0" tIns="0" rIns="0" bIns="0" rtlCol="0" anchor="t">
              <a:noAutofit/>
            </a:bodyPr>
            <a:lstStyle/>
            <a:p>
              <a:pPr defTabSz="914377">
                <a:defRPr/>
              </a:pPr>
              <a:r>
                <a:rPr kumimoji="1" lang="en-US" altLang="zh-CN" sz="1000" b="1" kern="0" dirty="0" smtClean="0">
                  <a:solidFill>
                    <a:srgbClr val="008ED3">
                      <a:lumMod val="50000"/>
                    </a:srgbClr>
                  </a:solidFill>
                  <a:latin typeface="微软雅黑" pitchFamily="34" charset="-122"/>
                  <a:ea typeface="微软雅黑" pitchFamily="34" charset="-122"/>
                </a:rPr>
                <a:t>Music</a:t>
              </a:r>
              <a:endParaRPr kumimoji="1" lang="zh-CN" altLang="en-US" sz="1000" b="1" kern="0" dirty="0">
                <a:solidFill>
                  <a:srgbClr val="008ED3">
                    <a:lumMod val="50000"/>
                  </a:srgbClr>
                </a:solidFill>
                <a:latin typeface="微软雅黑" pitchFamily="34" charset="-122"/>
                <a:ea typeface="微软雅黑" pitchFamily="34" charset="-122"/>
              </a:endParaRPr>
            </a:p>
          </p:txBody>
        </p:sp>
      </p:grpSp>
      <p:sp>
        <p:nvSpPr>
          <p:cNvPr id="25" name="AutoShape 108"/>
          <p:cNvSpPr>
            <a:spLocks noChangeAspect="1"/>
          </p:cNvSpPr>
          <p:nvPr/>
        </p:nvSpPr>
        <p:spPr bwMode="auto">
          <a:xfrm rot="19592979">
            <a:off x="2672845" y="2176426"/>
            <a:ext cx="1617882" cy="1161563"/>
          </a:xfrm>
          <a:custGeom>
            <a:avLst/>
            <a:gdLst>
              <a:gd name="T0" fmla="*/ 10800 w 21600"/>
              <a:gd name="T1" fmla="*/ 10800 h 21600"/>
            </a:gdLst>
            <a:ahLst/>
            <a:cxnLst>
              <a:cxn ang="0">
                <a:pos x="T0" y="T1"/>
              </a:cxn>
            </a:cxnLst>
            <a:rect l="0" t="0" r="r" b="b"/>
            <a:pathLst>
              <a:path w="21600" h="21600">
                <a:moveTo>
                  <a:pt x="17025" y="16950"/>
                </a:moveTo>
                <a:lnTo>
                  <a:pt x="17025" y="16950"/>
                </a:lnTo>
                <a:lnTo>
                  <a:pt x="16479" y="16797"/>
                </a:lnTo>
                <a:lnTo>
                  <a:pt x="15921" y="16644"/>
                </a:lnTo>
                <a:lnTo>
                  <a:pt x="14855" y="16246"/>
                </a:lnTo>
                <a:lnTo>
                  <a:pt x="13828" y="15818"/>
                </a:lnTo>
                <a:lnTo>
                  <a:pt x="12853" y="15328"/>
                </a:lnTo>
                <a:lnTo>
                  <a:pt x="11905" y="14808"/>
                </a:lnTo>
                <a:lnTo>
                  <a:pt x="10995" y="14227"/>
                </a:lnTo>
                <a:lnTo>
                  <a:pt x="10124" y="13615"/>
                </a:lnTo>
                <a:lnTo>
                  <a:pt x="9305" y="12942"/>
                </a:lnTo>
                <a:lnTo>
                  <a:pt x="8513" y="12269"/>
                </a:lnTo>
                <a:lnTo>
                  <a:pt x="7759" y="11565"/>
                </a:lnTo>
                <a:lnTo>
                  <a:pt x="7044" y="10861"/>
                </a:lnTo>
                <a:lnTo>
                  <a:pt x="6368" y="10127"/>
                </a:lnTo>
                <a:lnTo>
                  <a:pt x="5718" y="9393"/>
                </a:lnTo>
                <a:lnTo>
                  <a:pt x="5121" y="8628"/>
                </a:lnTo>
                <a:lnTo>
                  <a:pt x="4549" y="7893"/>
                </a:lnTo>
                <a:lnTo>
                  <a:pt x="4016" y="7159"/>
                </a:lnTo>
                <a:lnTo>
                  <a:pt x="3522" y="6425"/>
                </a:lnTo>
                <a:lnTo>
                  <a:pt x="3054" y="5721"/>
                </a:lnTo>
                <a:lnTo>
                  <a:pt x="2625" y="5018"/>
                </a:lnTo>
                <a:lnTo>
                  <a:pt x="2222" y="4344"/>
                </a:lnTo>
                <a:lnTo>
                  <a:pt x="1871" y="3733"/>
                </a:lnTo>
                <a:lnTo>
                  <a:pt x="1534" y="3121"/>
                </a:lnTo>
                <a:lnTo>
                  <a:pt x="975" y="2019"/>
                </a:lnTo>
                <a:lnTo>
                  <a:pt x="546" y="1132"/>
                </a:lnTo>
                <a:lnTo>
                  <a:pt x="247" y="490"/>
                </a:lnTo>
                <a:lnTo>
                  <a:pt x="65" y="92"/>
                </a:lnTo>
                <a:lnTo>
                  <a:pt x="13" y="0"/>
                </a:lnTo>
                <a:lnTo>
                  <a:pt x="0" y="0"/>
                </a:lnTo>
                <a:lnTo>
                  <a:pt x="13" y="92"/>
                </a:lnTo>
                <a:lnTo>
                  <a:pt x="52" y="275"/>
                </a:lnTo>
                <a:lnTo>
                  <a:pt x="247" y="826"/>
                </a:lnTo>
                <a:lnTo>
                  <a:pt x="572" y="1652"/>
                </a:lnTo>
                <a:lnTo>
                  <a:pt x="1040" y="2723"/>
                </a:lnTo>
                <a:lnTo>
                  <a:pt x="1326" y="3335"/>
                </a:lnTo>
                <a:lnTo>
                  <a:pt x="1638" y="3977"/>
                </a:lnTo>
                <a:lnTo>
                  <a:pt x="1988" y="4681"/>
                </a:lnTo>
                <a:lnTo>
                  <a:pt x="2365" y="5415"/>
                </a:lnTo>
                <a:lnTo>
                  <a:pt x="2781" y="6150"/>
                </a:lnTo>
                <a:lnTo>
                  <a:pt x="3236" y="6945"/>
                </a:lnTo>
                <a:lnTo>
                  <a:pt x="3717" y="7741"/>
                </a:lnTo>
                <a:lnTo>
                  <a:pt x="4224" y="8567"/>
                </a:lnTo>
                <a:lnTo>
                  <a:pt x="4783" y="9393"/>
                </a:lnTo>
                <a:lnTo>
                  <a:pt x="5368" y="10219"/>
                </a:lnTo>
                <a:lnTo>
                  <a:pt x="5991" y="11045"/>
                </a:lnTo>
                <a:lnTo>
                  <a:pt x="6641" y="11901"/>
                </a:lnTo>
                <a:lnTo>
                  <a:pt x="7330" y="12727"/>
                </a:lnTo>
                <a:lnTo>
                  <a:pt x="8045" y="13523"/>
                </a:lnTo>
                <a:lnTo>
                  <a:pt x="8799" y="14318"/>
                </a:lnTo>
                <a:lnTo>
                  <a:pt x="9591" y="15083"/>
                </a:lnTo>
                <a:lnTo>
                  <a:pt x="10410" y="15818"/>
                </a:lnTo>
                <a:lnTo>
                  <a:pt x="11268" y="16552"/>
                </a:lnTo>
                <a:lnTo>
                  <a:pt x="12165" y="17225"/>
                </a:lnTo>
                <a:lnTo>
                  <a:pt x="13087" y="17837"/>
                </a:lnTo>
                <a:lnTo>
                  <a:pt x="14049" y="18418"/>
                </a:lnTo>
                <a:lnTo>
                  <a:pt x="15050" y="18969"/>
                </a:lnTo>
                <a:lnTo>
                  <a:pt x="15557" y="19214"/>
                </a:lnTo>
                <a:lnTo>
                  <a:pt x="16077" y="19428"/>
                </a:lnTo>
                <a:lnTo>
                  <a:pt x="16609" y="19642"/>
                </a:lnTo>
                <a:lnTo>
                  <a:pt x="17142" y="19856"/>
                </a:lnTo>
                <a:lnTo>
                  <a:pt x="17155" y="19948"/>
                </a:lnTo>
                <a:lnTo>
                  <a:pt x="17168" y="20162"/>
                </a:lnTo>
                <a:lnTo>
                  <a:pt x="17194" y="20774"/>
                </a:lnTo>
                <a:lnTo>
                  <a:pt x="17220" y="21600"/>
                </a:lnTo>
                <a:lnTo>
                  <a:pt x="21600" y="19061"/>
                </a:lnTo>
                <a:lnTo>
                  <a:pt x="16947" y="15083"/>
                </a:lnTo>
                <a:lnTo>
                  <a:pt x="17025" y="16950"/>
                </a:lnTo>
                <a:close/>
                <a:moveTo>
                  <a:pt x="17025" y="16950"/>
                </a:moveTo>
              </a:path>
            </a:pathLst>
          </a:custGeom>
          <a:solidFill>
            <a:srgbClr val="00B0F0"/>
          </a:solidFill>
          <a:ln w="12700" cap="flat">
            <a:noFill/>
            <a:round/>
            <a:headEnd type="none" w="med" len="med"/>
            <a:tailEnd type="none" w="med" len="med"/>
          </a:ln>
        </p:spPr>
        <p:txBody>
          <a:bodyPr lIns="0" tIns="0" rIns="0" bIns="0"/>
          <a:lstStyle>
            <a:defPPr>
              <a:defRPr lang="zh-CN"/>
            </a:defPPr>
            <a:lvl1pPr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1pPr>
            <a:lvl2pPr marL="4572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2pPr>
            <a:lvl3pPr marL="9144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3pPr>
            <a:lvl4pPr marL="13716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4pPr>
            <a:lvl5pPr marL="1828800" algn="l" rtl="0" fontAlgn="base">
              <a:spcBef>
                <a:spcPct val="0"/>
              </a:spcBef>
              <a:spcAft>
                <a:spcPct val="0"/>
              </a:spcAft>
              <a:buClr>
                <a:srgbClr val="CC9900"/>
              </a:buClr>
              <a:buFont typeface="Wingdings" pitchFamily="2" charset="2"/>
              <a:buChar char="n"/>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a:lstStyle>
          <a:p>
            <a:pPr defTabSz="685094" fontAlgn="auto">
              <a:spcBef>
                <a:spcPts val="0"/>
              </a:spcBef>
              <a:spcAft>
                <a:spcPts val="0"/>
              </a:spcAft>
              <a:buClrTx/>
              <a:buNone/>
              <a:defRPr/>
            </a:pPr>
            <a:endParaRPr lang="zh-CN" altLang="en-US" sz="933" b="0" kern="0" dirty="0">
              <a:solidFill>
                <a:sysClr val="windowText" lastClr="000000"/>
              </a:solidFill>
              <a:latin typeface="微软雅黑" pitchFamily="34" charset="-122"/>
              <a:ea typeface="微软雅黑" pitchFamily="34" charset="-122"/>
              <a:cs typeface="Arial" pitchFamily="34" charset="0"/>
            </a:endParaRPr>
          </a:p>
        </p:txBody>
      </p:sp>
      <p:pic>
        <p:nvPicPr>
          <p:cNvPr id="60" name="图片 116" descr="timg.jpg"/>
          <p:cNvPicPr>
            <a:picLocks noChangeAspect="1"/>
          </p:cNvPicPr>
          <p:nvPr/>
        </p:nvPicPr>
        <p:blipFill>
          <a:blip r:embed="rId17" cstate="print"/>
          <a:stretch>
            <a:fillRect/>
          </a:stretch>
        </p:blipFill>
        <p:spPr>
          <a:xfrm>
            <a:off x="3136990" y="2256689"/>
            <a:ext cx="541555" cy="443915"/>
          </a:xfrm>
          <a:prstGeom prst="rect">
            <a:avLst/>
          </a:prstGeom>
        </p:spPr>
      </p:pic>
      <p:sp>
        <p:nvSpPr>
          <p:cNvPr id="63" name="Rectangle 62"/>
          <p:cNvSpPr/>
          <p:nvPr/>
        </p:nvSpPr>
        <p:spPr>
          <a:xfrm>
            <a:off x="7058365" y="1926045"/>
            <a:ext cx="2016790" cy="16601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solidFill>
                  <a:schemeClr val="tx2"/>
                </a:solidFill>
              </a:rPr>
              <a:t>Low latency</a:t>
            </a:r>
          </a:p>
          <a:p>
            <a:pPr marL="285750" indent="-285750">
              <a:buFont typeface="Arial" panose="020B0604020202020204" pitchFamily="34" charset="0"/>
              <a:buChar char="•"/>
            </a:pPr>
            <a:r>
              <a:rPr lang="en-US" sz="1600" dirty="0" smtClean="0">
                <a:solidFill>
                  <a:schemeClr val="tx2"/>
                </a:solidFill>
              </a:rPr>
              <a:t>High </a:t>
            </a:r>
            <a:r>
              <a:rPr lang="en-US" altLang="zh-CN" sz="1600" dirty="0" smtClean="0">
                <a:solidFill>
                  <a:schemeClr val="tx2"/>
                </a:solidFill>
              </a:rPr>
              <a:t>throughput</a:t>
            </a:r>
            <a:endParaRPr lang="en-US" sz="1600" dirty="0" smtClean="0">
              <a:solidFill>
                <a:schemeClr val="tx2"/>
              </a:solidFill>
            </a:endParaRPr>
          </a:p>
          <a:p>
            <a:pPr marL="285750" indent="-285750">
              <a:buFont typeface="Arial" panose="020B0604020202020204" pitchFamily="34" charset="0"/>
              <a:buChar char="•"/>
            </a:pPr>
            <a:r>
              <a:rPr lang="en-US" sz="1600" dirty="0" smtClean="0">
                <a:solidFill>
                  <a:schemeClr val="tx2"/>
                </a:solidFill>
              </a:rPr>
              <a:t>Localization</a:t>
            </a:r>
            <a:endParaRPr lang="en-US" sz="1600" dirty="0">
              <a:solidFill>
                <a:schemeClr val="tx2"/>
              </a:solidFill>
            </a:endParaRPr>
          </a:p>
        </p:txBody>
      </p:sp>
    </p:spTree>
    <p:extLst>
      <p:ext uri="{BB962C8B-B14F-4D97-AF65-F5344CB8AC3E}">
        <p14:creationId xmlns:p14="http://schemas.microsoft.com/office/powerpoint/2010/main" val="375833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Case study 1: intelligent rest rooms at KMG airport</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4" name="Content Placeholder 3"/>
          <p:cNvSpPr>
            <a:spLocks noGrp="1"/>
          </p:cNvSpPr>
          <p:nvPr>
            <p:ph sz="quarter" idx="13"/>
          </p:nvPr>
        </p:nvSpPr>
        <p:spPr>
          <a:xfrm>
            <a:off x="455613" y="1203325"/>
            <a:ext cx="4234151" cy="3425825"/>
          </a:xfrm>
        </p:spPr>
        <p:txBody>
          <a:bodyPr/>
          <a:lstStyle/>
          <a:p>
            <a:r>
              <a:rPr lang="en-US" altLang="zh-CN" sz="1400" i="1" dirty="0" smtClean="0"/>
              <a:t>News on Jan 17, 2018:</a:t>
            </a:r>
          </a:p>
          <a:p>
            <a:r>
              <a:rPr lang="zh-CN" altLang="en-US" sz="1400" dirty="0" smtClean="0">
                <a:solidFill>
                  <a:schemeClr val="tx2"/>
                </a:solidFill>
              </a:rPr>
              <a:t>试</a:t>
            </a:r>
            <a:r>
              <a:rPr lang="zh-CN" altLang="en-US" sz="1400" dirty="0">
                <a:solidFill>
                  <a:schemeClr val="tx2"/>
                </a:solidFill>
              </a:rPr>
              <a:t>点洗手间的智能系统目前具备多种创新功能：对洗手间厕位的占用情况进行一目了然的显示，为旅客寻找空位如厕提供便利；为旅客提供高峰时期寻找空余洗手间的智能引导，指引旅客前往附近最近的有空余厕位的洗手间如厕；厕位使用频率统计：包涵单个厕位的统计和整体洗手间的统计，并且可以进行科学分析得出某时段使用频率最高的洗手间或者某个厕位；洗手间使用评价系统；旅客可以在使用后扫描门口的二维码进行满意度评价。除了以上功能外，该系统还可以根据需求进行水电计量、气味监测、保洁管控、节能减排等进一步的完善升级，以满足更多的智能洗手间功能要求。</a:t>
            </a:r>
            <a:endParaRPr lang="en-US" sz="1400" dirty="0">
              <a:solidFill>
                <a:schemeClr val="tx2"/>
              </a:solidFill>
            </a:endParaRPr>
          </a:p>
        </p:txBody>
      </p:sp>
      <p:pic>
        <p:nvPicPr>
          <p:cNvPr id="1026" name="Picture 2" descr="http://5b0988e595225.cdn.sohucs.com/images/20180117/1d0145def3bf48c99d9936987241f0a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764" y="1203325"/>
            <a:ext cx="4347750" cy="32647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5b0988e595225.cdn.sohucs.com/images/20180117/1e560e976dc4493881b72122f534827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910" y="974581"/>
            <a:ext cx="2827424" cy="37698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5b0988e595225.cdn.sohucs.com/images/20180117/438b44f9fbc8474686797e077dea5d6c.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764" y="1203325"/>
            <a:ext cx="4347750" cy="32647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5b0988e595225.cdn.sohucs.com/images/20180117/c1816cf6b1f64db793f6d1c0a2953dc9.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7884" y="1215519"/>
            <a:ext cx="4331510" cy="325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66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32"/>
                                        </p:tgtEl>
                                        <p:attrNameLst>
                                          <p:attrName>style.visibility</p:attrName>
                                        </p:attrNameLst>
                                      </p:cBhvr>
                                      <p:to>
                                        <p:strVal val="visible"/>
                                      </p:to>
                                    </p:set>
                                    <p:animEffect transition="in" filter="fade">
                                      <p:cBhvr>
                                        <p:cTn id="25" dur="500"/>
                                        <p:tgtEl>
                                          <p:spTgt spid="103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103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030"/>
                                        </p:tgtEl>
                                        <p:attrNameLst>
                                          <p:attrName>style.visibility</p:attrName>
                                        </p:attrNameLst>
                                      </p:cBhvr>
                                      <p:to>
                                        <p:strVal val="visible"/>
                                      </p:to>
                                    </p:set>
                                    <p:animEffect transition="in" filter="fade">
                                      <p:cBhvr>
                                        <p:cTn id="34"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Case study 2: Live broadcasting</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6" name="Content Placeholder 5"/>
          <p:cNvSpPr>
            <a:spLocks noGrp="1"/>
          </p:cNvSpPr>
          <p:nvPr>
            <p:ph sz="quarter" idx="13"/>
          </p:nvPr>
        </p:nvSpPr>
        <p:spPr>
          <a:xfrm>
            <a:off x="455613" y="1203326"/>
            <a:ext cx="4263225" cy="1186584"/>
          </a:xfrm>
        </p:spPr>
        <p:txBody>
          <a:bodyPr/>
          <a:lstStyle/>
          <a:p>
            <a:pPr marL="0" lvl="1" indent="0" fontAlgn="base">
              <a:lnSpc>
                <a:spcPts val="1200"/>
              </a:lnSpc>
              <a:buNone/>
            </a:pPr>
            <a:r>
              <a:rPr lang="en-US" sz="1400" dirty="0" smtClean="0"/>
              <a:t>Edge computing provides local matches with:</a:t>
            </a:r>
          </a:p>
          <a:p>
            <a:pPr lvl="1" fontAlgn="base">
              <a:lnSpc>
                <a:spcPts val="1200"/>
              </a:lnSpc>
            </a:pPr>
            <a:r>
              <a:rPr lang="en-US" sz="1400" dirty="0" smtClean="0"/>
              <a:t>Video on Demand (</a:t>
            </a:r>
            <a:r>
              <a:rPr lang="en-US" altLang="zh-CN" sz="1400" dirty="0" err="1" smtClean="0"/>
              <a:t>VoD</a:t>
            </a:r>
            <a:r>
              <a:rPr lang="en-US" altLang="zh-CN" sz="1400" dirty="0" smtClean="0"/>
              <a:t>)</a:t>
            </a:r>
            <a:endParaRPr lang="en-US" sz="1400" dirty="0" smtClean="0"/>
          </a:p>
          <a:p>
            <a:pPr lvl="1" fontAlgn="base">
              <a:lnSpc>
                <a:spcPts val="1200"/>
              </a:lnSpc>
            </a:pPr>
            <a:r>
              <a:rPr lang="en-US" sz="1400" dirty="0" smtClean="0"/>
              <a:t>Video live broadcasting</a:t>
            </a:r>
          </a:p>
        </p:txBody>
      </p:sp>
      <p:grpSp>
        <p:nvGrpSpPr>
          <p:cNvPr id="2" name="Group 1"/>
          <p:cNvGrpSpPr/>
          <p:nvPr/>
        </p:nvGrpSpPr>
        <p:grpSpPr>
          <a:xfrm>
            <a:off x="676013" y="2049279"/>
            <a:ext cx="3366150" cy="2919039"/>
            <a:chOff x="593201" y="1700690"/>
            <a:chExt cx="4979687" cy="4273643"/>
          </a:xfrm>
        </p:grpSpPr>
        <p:sp>
          <p:nvSpPr>
            <p:cNvPr id="45" name="矩形 4"/>
            <p:cNvSpPr/>
            <p:nvPr/>
          </p:nvSpPr>
          <p:spPr bwMode="auto">
            <a:xfrm>
              <a:off x="903021" y="1700690"/>
              <a:ext cx="4542351" cy="3765772"/>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defTabSz="609585" fontAlgn="base">
                <a:spcBef>
                  <a:spcPct val="0"/>
                </a:spcBef>
                <a:spcAft>
                  <a:spcPct val="0"/>
                </a:spcAft>
              </a:pPr>
              <a:endParaRPr lang="zh-CN" altLang="en-US" sz="1200" dirty="0">
                <a:latin typeface="Calibri" pitchFamily="34" charset="0"/>
                <a:ea typeface="宋体" pitchFamily="2" charset="-122"/>
                <a:cs typeface="Arial" pitchFamily="34" charset="0"/>
              </a:endParaRPr>
            </a:p>
          </p:txBody>
        </p:sp>
        <p:pic>
          <p:nvPicPr>
            <p:cNvPr id="46" name="图片 5" descr="2014099_180852218115_2.jpg"/>
            <p:cNvPicPr>
              <a:picLocks noChangeAspect="1"/>
            </p:cNvPicPr>
            <p:nvPr/>
          </p:nvPicPr>
          <p:blipFill>
            <a:blip r:embed="rId3" cstate="print"/>
            <a:stretch>
              <a:fillRect/>
            </a:stretch>
          </p:blipFill>
          <p:spPr>
            <a:xfrm>
              <a:off x="903022" y="2937431"/>
              <a:ext cx="4542349" cy="2529029"/>
            </a:xfrm>
            <a:prstGeom prst="rect">
              <a:avLst/>
            </a:prstGeom>
          </p:spPr>
        </p:pic>
        <p:pic>
          <p:nvPicPr>
            <p:cNvPr id="47" name="Picture 22" descr="\\DML-NAS\DML_Data\1 Live Jobs\Nokia\19044 - Nokia brand Site\MASTER TEMPLATES\Network graphics\PNGs\Network Graphic Final PNGs\video camera-100x100mm_RGB_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330435">
              <a:off x="2965600" y="3228542"/>
              <a:ext cx="472833" cy="37516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2" descr="\\DML-NAS\DML_Data\1 Live Jobs\Nokia\19044 - Nokia brand Site\MASTER TEMPLATES\Network graphics\PNGs\Network Graphic Final PNGs\video camera-100x100mm_RGB_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051189">
              <a:off x="4183108" y="3462782"/>
              <a:ext cx="472833" cy="37516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2" descr="\\DML-NAS\DML_Data\1 Live Jobs\Nokia\19044 - Nokia brand Site\MASTER TEMPLATES\Network graphics\PNGs\Network Graphic Final PNGs\video camera-100x100mm_RGB_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496845">
              <a:off x="4810544" y="2994125"/>
              <a:ext cx="399729" cy="50026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5" descr="\\DML-NAS\DML_Data\1 Live Jobs\Nokia\19044 - Nokia brand Site\MASTER TEMPLATES\Network graphics\PNGs\Network Graphic Final PNGs\Transmitter-100x100mm_RGB_4.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34387" y="2231080"/>
              <a:ext cx="541111" cy="430851"/>
            </a:xfrm>
            <a:prstGeom prst="rect">
              <a:avLst/>
            </a:prstGeom>
            <a:noFill/>
            <a:extLst>
              <a:ext uri="{909E8E84-426E-40dd-AFC4-6F175D3DCCD1}">
                <a14:hiddenFill xmlns:a14="http://schemas.microsoft.com/office/drawing/2010/main" xmlns="">
                  <a:solidFill>
                    <a:srgbClr val="FFFFFF"/>
                  </a:solidFill>
                </a14:hiddenFill>
              </a:ext>
            </a:extLst>
          </p:spPr>
        </p:pic>
        <p:cxnSp>
          <p:nvCxnSpPr>
            <p:cNvPr id="51" name="Straight Connector 60"/>
            <p:cNvCxnSpPr>
              <a:stCxn id="55" idx="2"/>
              <a:endCxn id="49" idx="2"/>
            </p:cNvCxnSpPr>
            <p:nvPr/>
          </p:nvCxnSpPr>
          <p:spPr>
            <a:xfrm>
              <a:off x="3435491" y="2631719"/>
              <a:ext cx="1369888" cy="469256"/>
            </a:xfrm>
            <a:prstGeom prst="line">
              <a:avLst/>
            </a:prstGeom>
            <a:noFill/>
            <a:ln w="19050" cmpd="sng">
              <a:solidFill>
                <a:srgbClr val="12418F"/>
              </a:solidFill>
              <a:prstDash val="sys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2" name="Straight Connector 60"/>
            <p:cNvCxnSpPr/>
            <p:nvPr/>
          </p:nvCxnSpPr>
          <p:spPr>
            <a:xfrm>
              <a:off x="3462335" y="2631719"/>
              <a:ext cx="847884" cy="919645"/>
            </a:xfrm>
            <a:prstGeom prst="line">
              <a:avLst/>
            </a:prstGeom>
            <a:noFill/>
            <a:ln w="19050" cmpd="sng">
              <a:solidFill>
                <a:srgbClr val="12418F"/>
              </a:solidFill>
              <a:prstDash val="sys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3" name="Straight Connector 60"/>
            <p:cNvCxnSpPr>
              <a:stCxn id="50" idx="2"/>
            </p:cNvCxnSpPr>
            <p:nvPr/>
          </p:nvCxnSpPr>
          <p:spPr>
            <a:xfrm>
              <a:off x="2004943" y="2661931"/>
              <a:ext cx="1937776" cy="399968"/>
            </a:xfrm>
            <a:prstGeom prst="line">
              <a:avLst/>
            </a:prstGeom>
            <a:noFill/>
            <a:ln w="19050" cmpd="sng">
              <a:solidFill>
                <a:srgbClr val="12418F"/>
              </a:solidFill>
              <a:prstDash val="sys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4" name="Straight Connector 60"/>
            <p:cNvCxnSpPr>
              <a:stCxn id="55" idx="2"/>
              <a:endCxn id="47" idx="0"/>
            </p:cNvCxnSpPr>
            <p:nvPr/>
          </p:nvCxnSpPr>
          <p:spPr>
            <a:xfrm flipH="1">
              <a:off x="3319659" y="2631719"/>
              <a:ext cx="115832" cy="638299"/>
            </a:xfrm>
            <a:prstGeom prst="line">
              <a:avLst/>
            </a:prstGeom>
            <a:noFill/>
            <a:ln w="19050" cmpd="sng">
              <a:solidFill>
                <a:srgbClr val="12418F"/>
              </a:solidFill>
              <a:prstDash val="sys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55" name="Picture 4" descr="\\DML-NAS\DML_Data\1 Live Jobs\Nokia\19044 - Nokia brand Site\MASTER TEMPLATES\Network graphics\PNGs\Network Graphic Final PNGs\Monitor-100x100mm_RGB_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2521" y="2197025"/>
              <a:ext cx="545940" cy="434695"/>
            </a:xfrm>
            <a:prstGeom prst="rect">
              <a:avLst/>
            </a:prstGeom>
            <a:noFill/>
            <a:extLst>
              <a:ext uri="{909E8E84-426E-40dd-AFC4-6F175D3DCCD1}">
                <a14:hiddenFill xmlns:a14="http://schemas.microsoft.com/office/drawing/2010/main" xmlns="">
                  <a:solidFill>
                    <a:srgbClr val="FFFFFF"/>
                  </a:solidFill>
                </a14:hiddenFill>
              </a:ext>
            </a:extLst>
          </p:spPr>
        </p:pic>
        <p:sp>
          <p:nvSpPr>
            <p:cNvPr id="56" name="Freeform 84"/>
            <p:cNvSpPr>
              <a:spLocks noEditPoints="1"/>
            </p:cNvSpPr>
            <p:nvPr/>
          </p:nvSpPr>
          <p:spPr bwMode="auto">
            <a:xfrm>
              <a:off x="4310218" y="2092658"/>
              <a:ext cx="1118732" cy="569273"/>
            </a:xfrm>
            <a:custGeom>
              <a:avLst/>
              <a:gdLst>
                <a:gd name="T0" fmla="*/ 607 w 1774"/>
                <a:gd name="T1" fmla="*/ 418 h 1132"/>
                <a:gd name="T2" fmla="*/ 373 w 1774"/>
                <a:gd name="T3" fmla="*/ 320 h 1132"/>
                <a:gd name="T4" fmla="*/ 0 w 1774"/>
                <a:gd name="T5" fmla="*/ 738 h 1132"/>
                <a:gd name="T6" fmla="*/ 373 w 1774"/>
                <a:gd name="T7" fmla="*/ 1132 h 1132"/>
                <a:gd name="T8" fmla="*/ 1377 w 1774"/>
                <a:gd name="T9" fmla="*/ 1132 h 1132"/>
                <a:gd name="T10" fmla="*/ 1401 w 1774"/>
                <a:gd name="T11" fmla="*/ 1132 h 1132"/>
                <a:gd name="T12" fmla="*/ 1774 w 1774"/>
                <a:gd name="T13" fmla="*/ 763 h 1132"/>
                <a:gd name="T14" fmla="*/ 1577 w 1774"/>
                <a:gd name="T15" fmla="*/ 405 h 1132"/>
                <a:gd name="T16" fmla="*/ 1377 w 1774"/>
                <a:gd name="T17" fmla="*/ 369 h 1132"/>
                <a:gd name="T18" fmla="*/ 1401 w 1774"/>
                <a:gd name="T19" fmla="*/ 492 h 1132"/>
                <a:gd name="T20" fmla="*/ 887 w 1774"/>
                <a:gd name="T21" fmla="*/ 0 h 1132"/>
                <a:gd name="T22" fmla="*/ 373 w 1774"/>
                <a:gd name="T23" fmla="*/ 32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74" h="1132">
                  <a:moveTo>
                    <a:pt x="607" y="418"/>
                  </a:moveTo>
                  <a:cubicBezTo>
                    <a:pt x="537" y="369"/>
                    <a:pt x="467" y="320"/>
                    <a:pt x="373" y="320"/>
                  </a:cubicBezTo>
                  <a:cubicBezTo>
                    <a:pt x="163" y="320"/>
                    <a:pt x="0" y="517"/>
                    <a:pt x="0" y="738"/>
                  </a:cubicBezTo>
                  <a:cubicBezTo>
                    <a:pt x="0" y="960"/>
                    <a:pt x="163" y="1132"/>
                    <a:pt x="373" y="1132"/>
                  </a:cubicBezTo>
                  <a:cubicBezTo>
                    <a:pt x="1377" y="1132"/>
                    <a:pt x="1377" y="1132"/>
                    <a:pt x="1377" y="1132"/>
                  </a:cubicBezTo>
                  <a:cubicBezTo>
                    <a:pt x="1401" y="1132"/>
                    <a:pt x="1401" y="1132"/>
                    <a:pt x="1401" y="1132"/>
                  </a:cubicBezTo>
                  <a:cubicBezTo>
                    <a:pt x="1611" y="1132"/>
                    <a:pt x="1774" y="960"/>
                    <a:pt x="1774" y="763"/>
                  </a:cubicBezTo>
                  <a:cubicBezTo>
                    <a:pt x="1774" y="626"/>
                    <a:pt x="1701" y="473"/>
                    <a:pt x="1577" y="405"/>
                  </a:cubicBezTo>
                  <a:cubicBezTo>
                    <a:pt x="1511" y="370"/>
                    <a:pt x="1450" y="369"/>
                    <a:pt x="1377" y="369"/>
                  </a:cubicBezTo>
                  <a:moveTo>
                    <a:pt x="1401" y="492"/>
                  </a:moveTo>
                  <a:cubicBezTo>
                    <a:pt x="1377" y="221"/>
                    <a:pt x="1144" y="0"/>
                    <a:pt x="887" y="0"/>
                  </a:cubicBezTo>
                  <a:cubicBezTo>
                    <a:pt x="653" y="0"/>
                    <a:pt x="467" y="123"/>
                    <a:pt x="373" y="320"/>
                  </a:cubicBezTo>
                </a:path>
              </a:pathLst>
            </a:custGeom>
            <a:noFill/>
            <a:ln w="25400" cap="rnd">
              <a:solidFill>
                <a:srgbClr val="68717A"/>
              </a:solidFill>
              <a:prstDash val="solid"/>
              <a:round/>
              <a:headEnd/>
              <a:tailEnd/>
            </a:ln>
            <a:extLst/>
          </p:spPr>
          <p:txBody>
            <a:bodyPr vert="horz" wrap="square" lIns="121920" tIns="60960" rIns="121920" bIns="60960" numCol="1" anchor="t" anchorCtr="0" compatLnSpc="1">
              <a:prstTxWarp prst="textNoShape">
                <a:avLst/>
              </a:prstTxWarp>
            </a:bodyPr>
            <a:lstStyle/>
            <a:p>
              <a:endParaRPr lang="en-US" sz="1200"/>
            </a:p>
          </p:txBody>
        </p:sp>
        <p:pic>
          <p:nvPicPr>
            <p:cNvPr id="57" name="Picture 14" descr="\\DML-NAS\DML_Data\1 Live Jobs\Nokia\19044 - Nokia brand Site\MASTER TEMPLATES\Network graphics\PNGs\Network Graphic Final PNGs\cameraphone 2-100x100mm_RGB_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93339" y="2198740"/>
              <a:ext cx="523636" cy="43297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58" name="Straight Connector 60"/>
            <p:cNvCxnSpPr/>
            <p:nvPr/>
          </p:nvCxnSpPr>
          <p:spPr>
            <a:xfrm flipH="1">
              <a:off x="3708460" y="2448656"/>
              <a:ext cx="809925" cy="0"/>
            </a:xfrm>
            <a:prstGeom prst="line">
              <a:avLst/>
            </a:prstGeom>
            <a:noFill/>
            <a:ln w="19050" cmpd="sng">
              <a:solidFill>
                <a:srgbClr val="12418F"/>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4033381" y="1776894"/>
              <a:ext cx="1539507" cy="360482"/>
            </a:xfrm>
            <a:prstGeom prst="rect">
              <a:avLst/>
            </a:prstGeom>
            <a:noFill/>
          </p:spPr>
          <p:txBody>
            <a:bodyPr wrap="none" rtlCol="0">
              <a:spAutoFit/>
            </a:bodyPr>
            <a:lstStyle/>
            <a:p>
              <a:r>
                <a:rPr lang="en-US" altLang="zh-CN" sz="1000" dirty="0" smtClean="0">
                  <a:solidFill>
                    <a:srgbClr val="002060"/>
                  </a:solidFill>
                  <a:latin typeface="微软雅黑" pitchFamily="34" charset="-122"/>
                  <a:ea typeface="微软雅黑" pitchFamily="34" charset="-122"/>
                </a:rPr>
                <a:t>Core Network</a:t>
              </a:r>
              <a:endParaRPr lang="zh-CN" altLang="en-US" sz="1000" dirty="0">
                <a:solidFill>
                  <a:srgbClr val="002060"/>
                </a:solidFill>
                <a:latin typeface="微软雅黑" pitchFamily="34" charset="-122"/>
                <a:ea typeface="微软雅黑" pitchFamily="34" charset="-122"/>
              </a:endParaRPr>
            </a:p>
          </p:txBody>
        </p:sp>
        <p:sp>
          <p:nvSpPr>
            <p:cNvPr id="60" name="TextBox 59"/>
            <p:cNvSpPr txBox="1"/>
            <p:nvPr/>
          </p:nvSpPr>
          <p:spPr>
            <a:xfrm>
              <a:off x="1466937" y="1906906"/>
              <a:ext cx="1001201" cy="360482"/>
            </a:xfrm>
            <a:prstGeom prst="rect">
              <a:avLst/>
            </a:prstGeom>
            <a:noFill/>
          </p:spPr>
          <p:txBody>
            <a:bodyPr wrap="none" rtlCol="0">
              <a:spAutoFit/>
            </a:bodyPr>
            <a:lstStyle/>
            <a:p>
              <a:r>
                <a:rPr lang="en-US" altLang="zh-CN" sz="1000" dirty="0" err="1">
                  <a:solidFill>
                    <a:srgbClr val="002060"/>
                  </a:solidFill>
                  <a:latin typeface="微软雅黑" pitchFamily="34" charset="-122"/>
                  <a:ea typeface="微软雅黑" pitchFamily="34" charset="-122"/>
                </a:rPr>
                <a:t>eNodeB</a:t>
              </a:r>
              <a:endParaRPr lang="zh-CN" altLang="en-US" sz="1000" dirty="0">
                <a:solidFill>
                  <a:srgbClr val="002060"/>
                </a:solidFill>
                <a:latin typeface="微软雅黑" pitchFamily="34" charset="-122"/>
                <a:ea typeface="微软雅黑" pitchFamily="34" charset="-122"/>
              </a:endParaRPr>
            </a:p>
          </p:txBody>
        </p:sp>
        <p:sp>
          <p:nvSpPr>
            <p:cNvPr id="61" name="TextBox 60"/>
            <p:cNvSpPr txBox="1"/>
            <p:nvPr/>
          </p:nvSpPr>
          <p:spPr>
            <a:xfrm>
              <a:off x="2723171" y="1909706"/>
              <a:ext cx="1461251" cy="360482"/>
            </a:xfrm>
            <a:prstGeom prst="rect">
              <a:avLst/>
            </a:prstGeom>
            <a:noFill/>
          </p:spPr>
          <p:txBody>
            <a:bodyPr wrap="none" rtlCol="0">
              <a:spAutoFit/>
            </a:bodyPr>
            <a:lstStyle/>
            <a:p>
              <a:r>
                <a:rPr lang="en-US" altLang="zh-CN" sz="1000" dirty="0">
                  <a:solidFill>
                    <a:srgbClr val="002060"/>
                  </a:solidFill>
                  <a:latin typeface="微软雅黑" pitchFamily="34" charset="-122"/>
                  <a:ea typeface="微软雅黑" pitchFamily="34" charset="-122"/>
                </a:rPr>
                <a:t>MEC </a:t>
              </a:r>
              <a:r>
                <a:rPr lang="en-US" altLang="zh-CN" sz="1000" dirty="0" err="1">
                  <a:solidFill>
                    <a:srgbClr val="002060"/>
                  </a:solidFill>
                  <a:latin typeface="微软雅黑" pitchFamily="34" charset="-122"/>
                  <a:ea typeface="微软雅黑" pitchFamily="34" charset="-122"/>
                </a:rPr>
                <a:t>OneBox</a:t>
              </a:r>
              <a:endParaRPr lang="zh-CN" altLang="en-US" sz="1000" dirty="0">
                <a:solidFill>
                  <a:srgbClr val="002060"/>
                </a:solidFill>
                <a:latin typeface="微软雅黑" pitchFamily="34" charset="-122"/>
                <a:ea typeface="微软雅黑" pitchFamily="34" charset="-122"/>
              </a:endParaRPr>
            </a:p>
          </p:txBody>
        </p:sp>
        <p:cxnSp>
          <p:nvCxnSpPr>
            <p:cNvPr id="62" name="Straight Connector 60"/>
            <p:cNvCxnSpPr/>
            <p:nvPr/>
          </p:nvCxnSpPr>
          <p:spPr>
            <a:xfrm flipH="1">
              <a:off x="2288213" y="2448656"/>
              <a:ext cx="874307" cy="0"/>
            </a:xfrm>
            <a:prstGeom prst="line">
              <a:avLst/>
            </a:prstGeom>
            <a:noFill/>
            <a:ln w="19050" cmpd="sng">
              <a:solidFill>
                <a:srgbClr val="12418F"/>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63" name="Picture 3" descr="\\DML-NAS\DML_Data\1 Live Jobs\Nokia\19044 - Nokia brand Site\MASTER TEMPLATES\Network graphics\PNGs\Network Graphic Final PNGs\Tablet-100x100mm_RGB_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30150" y="5027687"/>
              <a:ext cx="529131" cy="42131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3" descr="\\DML-NAS\DML_Data\1 Live Jobs\Nokia\19044 - Nokia brand Site\MASTER TEMPLATES\Network graphics\PNGs\Network Graphic Final PNGs\Tablet-100x100mm_RGB_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74081" y="5030861"/>
              <a:ext cx="529131" cy="42131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3" descr="\\DML-NAS\DML_Data\1 Live Jobs\Nokia\19044 - Nokia brand Site\MASTER TEMPLATES\Network graphics\PNGs\Network Graphic Final PNGs\Tablet-100x100mm_RGB_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7791" y="5034462"/>
              <a:ext cx="529131" cy="421311"/>
            </a:xfrm>
            <a:prstGeom prst="rect">
              <a:avLst/>
            </a:prstGeom>
            <a:noFill/>
            <a:extLst>
              <a:ext uri="{909E8E84-426E-40DD-AFC4-6F175D3DCCD1}">
                <a14:hiddenFill xmlns:a14="http://schemas.microsoft.com/office/drawing/2010/main">
                  <a:solidFill>
                    <a:srgbClr val="FFFFFF"/>
                  </a:solidFill>
                </a14:hiddenFill>
              </a:ext>
            </a:extLst>
          </p:spPr>
        </p:pic>
        <p:cxnSp>
          <p:nvCxnSpPr>
            <p:cNvPr id="66" name="Straight Connector 60"/>
            <p:cNvCxnSpPr>
              <a:stCxn id="50" idx="2"/>
              <a:endCxn id="67" idx="0"/>
            </p:cNvCxnSpPr>
            <p:nvPr/>
          </p:nvCxnSpPr>
          <p:spPr>
            <a:xfrm>
              <a:off x="2004943" y="2661931"/>
              <a:ext cx="1721956" cy="2000092"/>
            </a:xfrm>
            <a:prstGeom prst="line">
              <a:avLst/>
            </a:prstGeom>
            <a:noFill/>
            <a:ln w="19050" cmpd="sng">
              <a:solidFill>
                <a:schemeClr val="tx1"/>
              </a:solidFill>
              <a:prstDash val="sys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pic>
          <p:nvPicPr>
            <p:cNvPr id="67" name="Picture 3" descr="\\DML-NAS\DML_Data\1 Live Jobs\Nokia\19044 - Nokia brand Site\MASTER TEMPLATES\Network graphics\PNGs\Network Graphic Final PNGs\Tablet-100x100mm_RGB_4.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62335" y="4662023"/>
              <a:ext cx="529131" cy="421311"/>
            </a:xfrm>
            <a:prstGeom prst="rect">
              <a:avLst/>
            </a:prstGeom>
            <a:noFill/>
            <a:extLst>
              <a:ext uri="{909E8E84-426E-40DD-AFC4-6F175D3DCCD1}">
                <a14:hiddenFill xmlns:a14="http://schemas.microsoft.com/office/drawing/2010/main">
                  <a:solidFill>
                    <a:srgbClr val="FFFFFF"/>
                  </a:solidFill>
                </a14:hiddenFill>
              </a:ext>
            </a:extLst>
          </p:spPr>
        </p:pic>
        <p:sp>
          <p:nvSpPr>
            <p:cNvPr id="68" name="等腰三角形 27"/>
            <p:cNvSpPr/>
            <p:nvPr/>
          </p:nvSpPr>
          <p:spPr>
            <a:xfrm rot="296673">
              <a:off x="1288922" y="2882958"/>
              <a:ext cx="1322825" cy="1755151"/>
            </a:xfrm>
            <a:prstGeom prst="triangle">
              <a:avLst/>
            </a:prstGeom>
            <a:gradFill>
              <a:gsLst>
                <a:gs pos="71000">
                  <a:schemeClr val="tx1">
                    <a:lumMod val="40000"/>
                    <a:lumOff val="60000"/>
                    <a:alpha val="19000"/>
                  </a:schemeClr>
                </a:gs>
                <a:gs pos="39999">
                  <a:srgbClr val="85C2FF"/>
                </a:gs>
                <a:gs pos="70000">
                  <a:srgbClr val="C4D6EB"/>
                </a:gs>
                <a:gs pos="100000">
                  <a:srgbClr val="FFEBFA"/>
                </a:gs>
              </a:gsLst>
              <a:lin ang="5400000" scaled="0"/>
            </a:gradFill>
            <a:ln w="9525" cap="flat" cmpd="sng" algn="ctr">
              <a:noFill/>
              <a:prstDash val="solid"/>
            </a:ln>
            <a:effectLst/>
          </p:spPr>
          <p:txBody>
            <a:bodyPr wrap="square" lIns="161608" tIns="127381" rIns="161608" bIns="127381" rtlCol="0" anchor="ctr">
              <a:spAutoFit/>
            </a:bodyPr>
            <a:lstStyle/>
            <a:p>
              <a:pPr indent="-609109" algn="ctr" defTabSz="1208104">
                <a:lnSpc>
                  <a:spcPts val="2667"/>
                </a:lnSpc>
                <a:buClr>
                  <a:prstClr val="white"/>
                </a:buClr>
                <a:buSzPct val="60000"/>
              </a:pPr>
              <a:endParaRPr lang="zh-CN" altLang="en-US" sz="1100" b="1" kern="0" dirty="0">
                <a:solidFill>
                  <a:srgbClr val="FFFF00"/>
                </a:solidFill>
                <a:latin typeface="微软雅黑" pitchFamily="34" charset="-122"/>
                <a:ea typeface="微软雅黑" pitchFamily="34" charset="-122"/>
                <a:cs typeface="Arial" pitchFamily="34" charset="0"/>
              </a:endParaRPr>
            </a:p>
          </p:txBody>
        </p:sp>
        <p:sp>
          <p:nvSpPr>
            <p:cNvPr id="69" name="TextBox 68"/>
            <p:cNvSpPr txBox="1"/>
            <p:nvPr/>
          </p:nvSpPr>
          <p:spPr>
            <a:xfrm>
              <a:off x="1459282" y="4255683"/>
              <a:ext cx="941916" cy="360482"/>
            </a:xfrm>
            <a:prstGeom prst="rect">
              <a:avLst/>
            </a:prstGeom>
            <a:noFill/>
          </p:spPr>
          <p:txBody>
            <a:bodyPr wrap="none" rtlCol="0">
              <a:spAutoFit/>
            </a:bodyPr>
            <a:lstStyle/>
            <a:p>
              <a:r>
                <a:rPr lang="en-US" altLang="zh-CN" sz="1000" dirty="0">
                  <a:solidFill>
                    <a:srgbClr val="002060"/>
                  </a:solidFill>
                  <a:latin typeface="微软雅黑" pitchFamily="34" charset="-122"/>
                  <a:ea typeface="微软雅黑" pitchFamily="34" charset="-122"/>
                </a:rPr>
                <a:t>MBSFN</a:t>
              </a:r>
              <a:endParaRPr lang="zh-CN" altLang="en-US" sz="1000" dirty="0">
                <a:solidFill>
                  <a:srgbClr val="002060"/>
                </a:solidFill>
                <a:latin typeface="微软雅黑" pitchFamily="34" charset="-122"/>
                <a:ea typeface="微软雅黑" pitchFamily="34" charset="-122"/>
              </a:endParaRPr>
            </a:p>
          </p:txBody>
        </p:sp>
        <p:sp>
          <p:nvSpPr>
            <p:cNvPr id="70" name="TextBox 18"/>
            <p:cNvSpPr txBox="1"/>
            <p:nvPr/>
          </p:nvSpPr>
          <p:spPr>
            <a:xfrm>
              <a:off x="593201" y="5534995"/>
              <a:ext cx="4629303" cy="439338"/>
            </a:xfrm>
            <a:prstGeom prst="rect">
              <a:avLst/>
            </a:prstGeom>
            <a:noFill/>
          </p:spPr>
          <p:txBody>
            <a:bodyPr wrap="square" lIns="91440" tIns="45720" rIns="91440" bIns="45720" rtlCol="0">
              <a:spAutoFit/>
            </a:bodyPr>
            <a:ls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nSpc>
                  <a:spcPct val="150000"/>
                </a:lnSpc>
              </a:pPr>
              <a:r>
                <a:rPr lang="zh-CN" altLang="en-US" sz="800" b="1" dirty="0">
                  <a:solidFill>
                    <a:schemeClr val="bg1"/>
                  </a:solidFill>
                  <a:latin typeface="微软雅黑"/>
                  <a:ea typeface="微软雅黑"/>
                </a:rPr>
                <a:t>  </a:t>
              </a:r>
              <a:r>
                <a:rPr lang="en-US" altLang="zh-CN" sz="900" b="1" dirty="0" smtClean="0">
                  <a:solidFill>
                    <a:schemeClr val="bg1"/>
                  </a:solidFill>
                  <a:latin typeface="微软雅黑"/>
                  <a:ea typeface="微软雅黑"/>
                </a:rPr>
                <a:t>Live broadcasting for sport games</a:t>
              </a:r>
              <a:endParaRPr lang="en-US" altLang="zh-CN" sz="900" b="1" dirty="0">
                <a:solidFill>
                  <a:schemeClr val="bg1"/>
                </a:solidFill>
                <a:latin typeface="微软雅黑"/>
                <a:ea typeface="微软雅黑"/>
              </a:endParaRPr>
            </a:p>
          </p:txBody>
        </p:sp>
        <p:pic>
          <p:nvPicPr>
            <p:cNvPr id="71" name="Picture 6"/>
            <p:cNvPicPr>
              <a:picLocks noChangeAspect="1" noChangeArrowheads="1"/>
            </p:cNvPicPr>
            <p:nvPr/>
          </p:nvPicPr>
          <p:blipFill>
            <a:blip r:embed="rId9" cstate="print"/>
            <a:srcRect/>
            <a:stretch>
              <a:fillRect/>
            </a:stretch>
          </p:blipFill>
          <p:spPr bwMode="auto">
            <a:xfrm>
              <a:off x="3842925" y="4725729"/>
              <a:ext cx="1500827" cy="1149547"/>
            </a:xfrm>
            <a:prstGeom prst="rect">
              <a:avLst/>
            </a:prstGeom>
            <a:noFill/>
            <a:ln w="9525">
              <a:noFill/>
              <a:miter lim="800000"/>
              <a:headEnd/>
              <a:tailEnd/>
            </a:ln>
            <a:effectLst/>
          </p:spPr>
        </p:pic>
      </p:grpSp>
      <p:grpSp>
        <p:nvGrpSpPr>
          <p:cNvPr id="72" name="组合 33"/>
          <p:cNvGrpSpPr/>
          <p:nvPr/>
        </p:nvGrpSpPr>
        <p:grpSpPr>
          <a:xfrm>
            <a:off x="4161659" y="900545"/>
            <a:ext cx="4930327" cy="3459191"/>
            <a:chOff x="104132" y="10414"/>
            <a:chExt cx="7694864" cy="4303161"/>
          </a:xfrm>
        </p:grpSpPr>
        <p:sp>
          <p:nvSpPr>
            <p:cNvPr id="73" name="任意多边形 34"/>
            <p:cNvSpPr/>
            <p:nvPr/>
          </p:nvSpPr>
          <p:spPr>
            <a:xfrm>
              <a:off x="1143000" y="789552"/>
              <a:ext cx="6013923" cy="3441049"/>
            </a:xfrm>
            <a:custGeom>
              <a:avLst/>
              <a:gdLst>
                <a:gd name="connsiteX0" fmla="*/ 1697644 w 7745894"/>
                <a:gd name="connsiteY0" fmla="*/ 1111093 h 4269951"/>
                <a:gd name="connsiteX1" fmla="*/ 1512587 w 7745894"/>
                <a:gd name="connsiteY1" fmla="*/ 1187293 h 4269951"/>
                <a:gd name="connsiteX2" fmla="*/ 1381959 w 7745894"/>
                <a:gd name="connsiteY2" fmla="*/ 1230836 h 4269951"/>
                <a:gd name="connsiteX3" fmla="*/ 1316644 w 7745894"/>
                <a:gd name="connsiteY3" fmla="*/ 1263493 h 4269951"/>
                <a:gd name="connsiteX4" fmla="*/ 1098930 w 7745894"/>
                <a:gd name="connsiteY4" fmla="*/ 1361464 h 4269951"/>
                <a:gd name="connsiteX5" fmla="*/ 1011844 w 7745894"/>
                <a:gd name="connsiteY5" fmla="*/ 1426779 h 4269951"/>
                <a:gd name="connsiteX6" fmla="*/ 881216 w 7745894"/>
                <a:gd name="connsiteY6" fmla="*/ 1513864 h 4269951"/>
                <a:gd name="connsiteX7" fmla="*/ 652616 w 7745894"/>
                <a:gd name="connsiteY7" fmla="*/ 1688036 h 4269951"/>
                <a:gd name="connsiteX8" fmla="*/ 467559 w 7745894"/>
                <a:gd name="connsiteY8" fmla="*/ 1818664 h 4269951"/>
                <a:gd name="connsiteX9" fmla="*/ 445787 w 7745894"/>
                <a:gd name="connsiteY9" fmla="*/ 1840436 h 4269951"/>
                <a:gd name="connsiteX10" fmla="*/ 402244 w 7745894"/>
                <a:gd name="connsiteY10" fmla="*/ 1873093 h 4269951"/>
                <a:gd name="connsiteX11" fmla="*/ 336930 w 7745894"/>
                <a:gd name="connsiteY11" fmla="*/ 1981950 h 4269951"/>
                <a:gd name="connsiteX12" fmla="*/ 282501 w 7745894"/>
                <a:gd name="connsiteY12" fmla="*/ 2123464 h 4269951"/>
                <a:gd name="connsiteX13" fmla="*/ 228073 w 7745894"/>
                <a:gd name="connsiteY13" fmla="*/ 2188779 h 4269951"/>
                <a:gd name="connsiteX14" fmla="*/ 206301 w 7745894"/>
                <a:gd name="connsiteY14" fmla="*/ 2254093 h 4269951"/>
                <a:gd name="connsiteX15" fmla="*/ 184530 w 7745894"/>
                <a:gd name="connsiteY15" fmla="*/ 2308521 h 4269951"/>
                <a:gd name="connsiteX16" fmla="*/ 151873 w 7745894"/>
                <a:gd name="connsiteY16" fmla="*/ 2450036 h 4269951"/>
                <a:gd name="connsiteX17" fmla="*/ 140987 w 7745894"/>
                <a:gd name="connsiteY17" fmla="*/ 2504464 h 4269951"/>
                <a:gd name="connsiteX18" fmla="*/ 97444 w 7745894"/>
                <a:gd name="connsiteY18" fmla="*/ 2591550 h 4269951"/>
                <a:gd name="connsiteX19" fmla="*/ 64787 w 7745894"/>
                <a:gd name="connsiteY19" fmla="*/ 2689521 h 4269951"/>
                <a:gd name="connsiteX20" fmla="*/ 21244 w 7745894"/>
                <a:gd name="connsiteY20" fmla="*/ 2918121 h 4269951"/>
                <a:gd name="connsiteX21" fmla="*/ 21244 w 7745894"/>
                <a:gd name="connsiteY21" fmla="*/ 3397093 h 4269951"/>
                <a:gd name="connsiteX22" fmla="*/ 32130 w 7745894"/>
                <a:gd name="connsiteY22" fmla="*/ 3429750 h 4269951"/>
                <a:gd name="connsiteX23" fmla="*/ 108330 w 7745894"/>
                <a:gd name="connsiteY23" fmla="*/ 3505950 h 4269951"/>
                <a:gd name="connsiteX24" fmla="*/ 151873 w 7745894"/>
                <a:gd name="connsiteY24" fmla="*/ 3538607 h 4269951"/>
                <a:gd name="connsiteX25" fmla="*/ 402244 w 7745894"/>
                <a:gd name="connsiteY25" fmla="*/ 3625693 h 4269951"/>
                <a:gd name="connsiteX26" fmla="*/ 489330 w 7745894"/>
                <a:gd name="connsiteY26" fmla="*/ 3669236 h 4269951"/>
                <a:gd name="connsiteX27" fmla="*/ 609073 w 7745894"/>
                <a:gd name="connsiteY27" fmla="*/ 3712779 h 4269951"/>
                <a:gd name="connsiteX28" fmla="*/ 663501 w 7745894"/>
                <a:gd name="connsiteY28" fmla="*/ 3723664 h 4269951"/>
                <a:gd name="connsiteX29" fmla="*/ 1186016 w 7745894"/>
                <a:gd name="connsiteY29" fmla="*/ 3734550 h 4269951"/>
                <a:gd name="connsiteX30" fmla="*/ 1240444 w 7745894"/>
                <a:gd name="connsiteY30" fmla="*/ 3756321 h 4269951"/>
                <a:gd name="connsiteX31" fmla="*/ 1447273 w 7745894"/>
                <a:gd name="connsiteY31" fmla="*/ 3788979 h 4269951"/>
                <a:gd name="connsiteX32" fmla="*/ 1588787 w 7745894"/>
                <a:gd name="connsiteY32" fmla="*/ 3832521 h 4269951"/>
                <a:gd name="connsiteX33" fmla="*/ 1719416 w 7745894"/>
                <a:gd name="connsiteY33" fmla="*/ 3876064 h 4269951"/>
                <a:gd name="connsiteX34" fmla="*/ 1850044 w 7745894"/>
                <a:gd name="connsiteY34" fmla="*/ 3886950 h 4269951"/>
                <a:gd name="connsiteX35" fmla="*/ 1926244 w 7745894"/>
                <a:gd name="connsiteY35" fmla="*/ 3897836 h 4269951"/>
                <a:gd name="connsiteX36" fmla="*/ 2024216 w 7745894"/>
                <a:gd name="connsiteY36" fmla="*/ 3908721 h 4269951"/>
                <a:gd name="connsiteX37" fmla="*/ 2187501 w 7745894"/>
                <a:gd name="connsiteY37" fmla="*/ 3930493 h 4269951"/>
                <a:gd name="connsiteX38" fmla="*/ 2285473 w 7745894"/>
                <a:gd name="connsiteY38" fmla="*/ 3941379 h 4269951"/>
                <a:gd name="connsiteX39" fmla="*/ 2383444 w 7745894"/>
                <a:gd name="connsiteY39" fmla="*/ 3963150 h 4269951"/>
                <a:gd name="connsiteX40" fmla="*/ 2459644 w 7745894"/>
                <a:gd name="connsiteY40" fmla="*/ 3974036 h 4269951"/>
                <a:gd name="connsiteX41" fmla="*/ 2601159 w 7745894"/>
                <a:gd name="connsiteY41" fmla="*/ 4028464 h 4269951"/>
                <a:gd name="connsiteX42" fmla="*/ 2753559 w 7745894"/>
                <a:gd name="connsiteY42" fmla="*/ 4050236 h 4269951"/>
                <a:gd name="connsiteX43" fmla="*/ 2840644 w 7745894"/>
                <a:gd name="connsiteY43" fmla="*/ 4072007 h 4269951"/>
                <a:gd name="connsiteX44" fmla="*/ 3058359 w 7745894"/>
                <a:gd name="connsiteY44" fmla="*/ 4093779 h 4269951"/>
                <a:gd name="connsiteX45" fmla="*/ 3178101 w 7745894"/>
                <a:gd name="connsiteY45" fmla="*/ 4126436 h 4269951"/>
                <a:gd name="connsiteX46" fmla="*/ 3210759 w 7745894"/>
                <a:gd name="connsiteY46" fmla="*/ 4137321 h 4269951"/>
                <a:gd name="connsiteX47" fmla="*/ 3276073 w 7745894"/>
                <a:gd name="connsiteY47" fmla="*/ 4148207 h 4269951"/>
                <a:gd name="connsiteX48" fmla="*/ 3384930 w 7745894"/>
                <a:gd name="connsiteY48" fmla="*/ 4169979 h 4269951"/>
                <a:gd name="connsiteX49" fmla="*/ 3450244 w 7745894"/>
                <a:gd name="connsiteY49" fmla="*/ 4180864 h 4269951"/>
                <a:gd name="connsiteX50" fmla="*/ 3504673 w 7745894"/>
                <a:gd name="connsiteY50" fmla="*/ 4191750 h 4269951"/>
                <a:gd name="connsiteX51" fmla="*/ 3765930 w 7745894"/>
                <a:gd name="connsiteY51" fmla="*/ 4202636 h 4269951"/>
                <a:gd name="connsiteX52" fmla="*/ 4680330 w 7745894"/>
                <a:gd name="connsiteY52" fmla="*/ 4224407 h 4269951"/>
                <a:gd name="connsiteX53" fmla="*/ 4745644 w 7745894"/>
                <a:gd name="connsiteY53" fmla="*/ 4235293 h 4269951"/>
                <a:gd name="connsiteX54" fmla="*/ 4996016 w 7745894"/>
                <a:gd name="connsiteY54" fmla="*/ 4246179 h 4269951"/>
                <a:gd name="connsiteX55" fmla="*/ 5518530 w 7745894"/>
                <a:gd name="connsiteY55" fmla="*/ 4267950 h 4269951"/>
                <a:gd name="connsiteX56" fmla="*/ 6302301 w 7745894"/>
                <a:gd name="connsiteY56" fmla="*/ 4257064 h 4269951"/>
                <a:gd name="connsiteX57" fmla="*/ 6400273 w 7745894"/>
                <a:gd name="connsiteY57" fmla="*/ 4224407 h 4269951"/>
                <a:gd name="connsiteX58" fmla="*/ 6520016 w 7745894"/>
                <a:gd name="connsiteY58" fmla="*/ 4169979 h 4269951"/>
                <a:gd name="connsiteX59" fmla="*/ 6552673 w 7745894"/>
                <a:gd name="connsiteY59" fmla="*/ 4148207 h 4269951"/>
                <a:gd name="connsiteX60" fmla="*/ 6650644 w 7745894"/>
                <a:gd name="connsiteY60" fmla="*/ 4104664 h 4269951"/>
                <a:gd name="connsiteX61" fmla="*/ 6672416 w 7745894"/>
                <a:gd name="connsiteY61" fmla="*/ 4072007 h 4269951"/>
                <a:gd name="connsiteX62" fmla="*/ 6705073 w 7745894"/>
                <a:gd name="connsiteY62" fmla="*/ 4061121 h 4269951"/>
                <a:gd name="connsiteX63" fmla="*/ 6748616 w 7745894"/>
                <a:gd name="connsiteY63" fmla="*/ 4039350 h 4269951"/>
                <a:gd name="connsiteX64" fmla="*/ 6770387 w 7745894"/>
                <a:gd name="connsiteY64" fmla="*/ 4006693 h 4269951"/>
                <a:gd name="connsiteX65" fmla="*/ 6846587 w 7745894"/>
                <a:gd name="connsiteY65" fmla="*/ 3919607 h 4269951"/>
                <a:gd name="connsiteX66" fmla="*/ 6988101 w 7745894"/>
                <a:gd name="connsiteY66" fmla="*/ 3712779 h 4269951"/>
                <a:gd name="connsiteX67" fmla="*/ 7009873 w 7745894"/>
                <a:gd name="connsiteY67" fmla="*/ 3691007 h 4269951"/>
                <a:gd name="connsiteX68" fmla="*/ 7042530 w 7745894"/>
                <a:gd name="connsiteY68" fmla="*/ 3636579 h 4269951"/>
                <a:gd name="connsiteX69" fmla="*/ 7086073 w 7745894"/>
                <a:gd name="connsiteY69" fmla="*/ 3582150 h 4269951"/>
                <a:gd name="connsiteX70" fmla="*/ 7107844 w 7745894"/>
                <a:gd name="connsiteY70" fmla="*/ 3549493 h 4269951"/>
                <a:gd name="connsiteX71" fmla="*/ 7184044 w 7745894"/>
                <a:gd name="connsiteY71" fmla="*/ 3451521 h 4269951"/>
                <a:gd name="connsiteX72" fmla="*/ 7238473 w 7745894"/>
                <a:gd name="connsiteY72" fmla="*/ 3342664 h 4269951"/>
                <a:gd name="connsiteX73" fmla="*/ 7292901 w 7745894"/>
                <a:gd name="connsiteY73" fmla="*/ 3266464 h 4269951"/>
                <a:gd name="connsiteX74" fmla="*/ 7390873 w 7745894"/>
                <a:gd name="connsiteY74" fmla="*/ 3168493 h 4269951"/>
                <a:gd name="connsiteX75" fmla="*/ 7412644 w 7745894"/>
                <a:gd name="connsiteY75" fmla="*/ 3146721 h 4269951"/>
                <a:gd name="connsiteX76" fmla="*/ 7445301 w 7745894"/>
                <a:gd name="connsiteY76" fmla="*/ 3092293 h 4269951"/>
                <a:gd name="connsiteX77" fmla="*/ 7521501 w 7745894"/>
                <a:gd name="connsiteY77" fmla="*/ 3016093 h 4269951"/>
                <a:gd name="connsiteX78" fmla="*/ 7532387 w 7745894"/>
                <a:gd name="connsiteY78" fmla="*/ 2983436 h 4269951"/>
                <a:gd name="connsiteX79" fmla="*/ 7575930 w 7745894"/>
                <a:gd name="connsiteY79" fmla="*/ 2929007 h 4269951"/>
                <a:gd name="connsiteX80" fmla="*/ 7597701 w 7745894"/>
                <a:gd name="connsiteY80" fmla="*/ 2885464 h 4269951"/>
                <a:gd name="connsiteX81" fmla="*/ 7619473 w 7745894"/>
                <a:gd name="connsiteY81" fmla="*/ 2820150 h 4269951"/>
                <a:gd name="connsiteX82" fmla="*/ 7663016 w 7745894"/>
                <a:gd name="connsiteY82" fmla="*/ 2711293 h 4269951"/>
                <a:gd name="connsiteX83" fmla="*/ 7684787 w 7745894"/>
                <a:gd name="connsiteY83" fmla="*/ 2635093 h 4269951"/>
                <a:gd name="connsiteX84" fmla="*/ 7695673 w 7745894"/>
                <a:gd name="connsiteY84" fmla="*/ 2602436 h 4269951"/>
                <a:gd name="connsiteX85" fmla="*/ 7728330 w 7745894"/>
                <a:gd name="connsiteY85" fmla="*/ 2548007 h 4269951"/>
                <a:gd name="connsiteX86" fmla="*/ 7728330 w 7745894"/>
                <a:gd name="connsiteY86" fmla="*/ 2069036 h 4269951"/>
                <a:gd name="connsiteX87" fmla="*/ 7717444 w 7745894"/>
                <a:gd name="connsiteY87" fmla="*/ 2014607 h 4269951"/>
                <a:gd name="connsiteX88" fmla="*/ 7684787 w 7745894"/>
                <a:gd name="connsiteY88" fmla="*/ 1883979 h 4269951"/>
                <a:gd name="connsiteX89" fmla="*/ 7673901 w 7745894"/>
                <a:gd name="connsiteY89" fmla="*/ 1796893 h 4269951"/>
                <a:gd name="connsiteX90" fmla="*/ 7663016 w 7745894"/>
                <a:gd name="connsiteY90" fmla="*/ 1698921 h 4269951"/>
                <a:gd name="connsiteX91" fmla="*/ 7630359 w 7745894"/>
                <a:gd name="connsiteY91" fmla="*/ 1644493 h 4269951"/>
                <a:gd name="connsiteX92" fmla="*/ 7619473 w 7745894"/>
                <a:gd name="connsiteY92" fmla="*/ 1600950 h 4269951"/>
                <a:gd name="connsiteX93" fmla="*/ 7608587 w 7745894"/>
                <a:gd name="connsiteY93" fmla="*/ 1546521 h 4269951"/>
                <a:gd name="connsiteX94" fmla="*/ 7586816 w 7745894"/>
                <a:gd name="connsiteY94" fmla="*/ 1502979 h 4269951"/>
                <a:gd name="connsiteX95" fmla="*/ 7554159 w 7745894"/>
                <a:gd name="connsiteY95" fmla="*/ 1405007 h 4269951"/>
                <a:gd name="connsiteX96" fmla="*/ 7543273 w 7745894"/>
                <a:gd name="connsiteY96" fmla="*/ 1361464 h 4269951"/>
                <a:gd name="connsiteX97" fmla="*/ 7521501 w 7745894"/>
                <a:gd name="connsiteY97" fmla="*/ 1328807 h 4269951"/>
                <a:gd name="connsiteX98" fmla="*/ 7456187 w 7745894"/>
                <a:gd name="connsiteY98" fmla="*/ 1219950 h 4269951"/>
                <a:gd name="connsiteX99" fmla="*/ 7434416 w 7745894"/>
                <a:gd name="connsiteY99" fmla="*/ 1143750 h 4269951"/>
                <a:gd name="connsiteX100" fmla="*/ 7412644 w 7745894"/>
                <a:gd name="connsiteY100" fmla="*/ 1111093 h 4269951"/>
                <a:gd name="connsiteX101" fmla="*/ 7369101 w 7745894"/>
                <a:gd name="connsiteY101" fmla="*/ 1034893 h 4269951"/>
                <a:gd name="connsiteX102" fmla="*/ 7314673 w 7745894"/>
                <a:gd name="connsiteY102" fmla="*/ 980464 h 4269951"/>
                <a:gd name="connsiteX103" fmla="*/ 7227587 w 7745894"/>
                <a:gd name="connsiteY103" fmla="*/ 860721 h 4269951"/>
                <a:gd name="connsiteX104" fmla="*/ 7205816 w 7745894"/>
                <a:gd name="connsiteY104" fmla="*/ 828064 h 4269951"/>
                <a:gd name="connsiteX105" fmla="*/ 7162273 w 7745894"/>
                <a:gd name="connsiteY105" fmla="*/ 795407 h 4269951"/>
                <a:gd name="connsiteX106" fmla="*/ 7118730 w 7745894"/>
                <a:gd name="connsiteY106" fmla="*/ 751864 h 4269951"/>
                <a:gd name="connsiteX107" fmla="*/ 7009873 w 7745894"/>
                <a:gd name="connsiteY107" fmla="*/ 664779 h 4269951"/>
                <a:gd name="connsiteX108" fmla="*/ 6944559 w 7745894"/>
                <a:gd name="connsiteY108" fmla="*/ 632121 h 4269951"/>
                <a:gd name="connsiteX109" fmla="*/ 6879244 w 7745894"/>
                <a:gd name="connsiteY109" fmla="*/ 577693 h 4269951"/>
                <a:gd name="connsiteX110" fmla="*/ 6857473 w 7745894"/>
                <a:gd name="connsiteY110" fmla="*/ 545036 h 4269951"/>
                <a:gd name="connsiteX111" fmla="*/ 6803044 w 7745894"/>
                <a:gd name="connsiteY111" fmla="*/ 512379 h 4269951"/>
                <a:gd name="connsiteX112" fmla="*/ 6770387 w 7745894"/>
                <a:gd name="connsiteY112" fmla="*/ 490607 h 4269951"/>
                <a:gd name="connsiteX113" fmla="*/ 6683301 w 7745894"/>
                <a:gd name="connsiteY113" fmla="*/ 436179 h 4269951"/>
                <a:gd name="connsiteX114" fmla="*/ 6617987 w 7745894"/>
                <a:gd name="connsiteY114" fmla="*/ 403521 h 4269951"/>
                <a:gd name="connsiteX115" fmla="*/ 6487359 w 7745894"/>
                <a:gd name="connsiteY115" fmla="*/ 381750 h 4269951"/>
                <a:gd name="connsiteX116" fmla="*/ 6411159 w 7745894"/>
                <a:gd name="connsiteY116" fmla="*/ 349093 h 4269951"/>
                <a:gd name="connsiteX117" fmla="*/ 6084587 w 7745894"/>
                <a:gd name="connsiteY117" fmla="*/ 272893 h 4269951"/>
                <a:gd name="connsiteX118" fmla="*/ 5964844 w 7745894"/>
                <a:gd name="connsiteY118" fmla="*/ 229350 h 4269951"/>
                <a:gd name="connsiteX119" fmla="*/ 5855987 w 7745894"/>
                <a:gd name="connsiteY119" fmla="*/ 207579 h 4269951"/>
                <a:gd name="connsiteX120" fmla="*/ 5714473 w 7745894"/>
                <a:gd name="connsiteY120" fmla="*/ 174921 h 4269951"/>
                <a:gd name="connsiteX121" fmla="*/ 5583844 w 7745894"/>
                <a:gd name="connsiteY121" fmla="*/ 153150 h 4269951"/>
                <a:gd name="connsiteX122" fmla="*/ 5387901 w 7745894"/>
                <a:gd name="connsiteY122" fmla="*/ 98721 h 4269951"/>
                <a:gd name="connsiteX123" fmla="*/ 5224616 w 7745894"/>
                <a:gd name="connsiteY123" fmla="*/ 87836 h 4269951"/>
                <a:gd name="connsiteX124" fmla="*/ 5104873 w 7745894"/>
                <a:gd name="connsiteY124" fmla="*/ 76950 h 4269951"/>
                <a:gd name="connsiteX125" fmla="*/ 4941587 w 7745894"/>
                <a:gd name="connsiteY125" fmla="*/ 33407 h 4269951"/>
                <a:gd name="connsiteX126" fmla="*/ 4789187 w 7745894"/>
                <a:gd name="connsiteY126" fmla="*/ 22521 h 4269951"/>
                <a:gd name="connsiteX127" fmla="*/ 4593244 w 7745894"/>
                <a:gd name="connsiteY127" fmla="*/ 750 h 4269951"/>
                <a:gd name="connsiteX128" fmla="*/ 4016301 w 7745894"/>
                <a:gd name="connsiteY128" fmla="*/ 11636 h 4269951"/>
                <a:gd name="connsiteX129" fmla="*/ 3874787 w 7745894"/>
                <a:gd name="connsiteY129" fmla="*/ 44293 h 4269951"/>
                <a:gd name="connsiteX130" fmla="*/ 3733273 w 7745894"/>
                <a:gd name="connsiteY130" fmla="*/ 55179 h 4269951"/>
                <a:gd name="connsiteX131" fmla="*/ 3559101 w 7745894"/>
                <a:gd name="connsiteY131" fmla="*/ 76950 h 4269951"/>
                <a:gd name="connsiteX132" fmla="*/ 3417587 w 7745894"/>
                <a:gd name="connsiteY132" fmla="*/ 120493 h 4269951"/>
                <a:gd name="connsiteX133" fmla="*/ 3352273 w 7745894"/>
                <a:gd name="connsiteY133" fmla="*/ 153150 h 4269951"/>
                <a:gd name="connsiteX134" fmla="*/ 3308730 w 7745894"/>
                <a:gd name="connsiteY134" fmla="*/ 164036 h 4269951"/>
                <a:gd name="connsiteX135" fmla="*/ 3232530 w 7745894"/>
                <a:gd name="connsiteY135" fmla="*/ 196693 h 4269951"/>
                <a:gd name="connsiteX136" fmla="*/ 3188987 w 7745894"/>
                <a:gd name="connsiteY136" fmla="*/ 207579 h 4269951"/>
                <a:gd name="connsiteX137" fmla="*/ 3112787 w 7745894"/>
                <a:gd name="connsiteY137" fmla="*/ 229350 h 4269951"/>
                <a:gd name="connsiteX138" fmla="*/ 3047473 w 7745894"/>
                <a:gd name="connsiteY138" fmla="*/ 251121 h 4269951"/>
                <a:gd name="connsiteX139" fmla="*/ 2938616 w 7745894"/>
                <a:gd name="connsiteY139" fmla="*/ 262007 h 4269951"/>
                <a:gd name="connsiteX140" fmla="*/ 2884187 w 7745894"/>
                <a:gd name="connsiteY140" fmla="*/ 272893 h 4269951"/>
                <a:gd name="connsiteX141" fmla="*/ 2786216 w 7745894"/>
                <a:gd name="connsiteY141" fmla="*/ 305550 h 4269951"/>
                <a:gd name="connsiteX142" fmla="*/ 2655587 w 7745894"/>
                <a:gd name="connsiteY142" fmla="*/ 327321 h 4269951"/>
                <a:gd name="connsiteX143" fmla="*/ 2557616 w 7745894"/>
                <a:gd name="connsiteY143" fmla="*/ 381750 h 4269951"/>
                <a:gd name="connsiteX144" fmla="*/ 2492301 w 7745894"/>
                <a:gd name="connsiteY144" fmla="*/ 425293 h 4269951"/>
                <a:gd name="connsiteX145" fmla="*/ 2426987 w 7745894"/>
                <a:gd name="connsiteY145" fmla="*/ 479721 h 4269951"/>
                <a:gd name="connsiteX146" fmla="*/ 2339901 w 7745894"/>
                <a:gd name="connsiteY146" fmla="*/ 555921 h 4269951"/>
                <a:gd name="connsiteX147" fmla="*/ 2285473 w 7745894"/>
                <a:gd name="connsiteY147" fmla="*/ 588579 h 4269951"/>
                <a:gd name="connsiteX148" fmla="*/ 2241930 w 7745894"/>
                <a:gd name="connsiteY148" fmla="*/ 610350 h 4269951"/>
                <a:gd name="connsiteX149" fmla="*/ 2187501 w 7745894"/>
                <a:gd name="connsiteY149" fmla="*/ 653893 h 4269951"/>
                <a:gd name="connsiteX150" fmla="*/ 2143959 w 7745894"/>
                <a:gd name="connsiteY150" fmla="*/ 675664 h 4269951"/>
                <a:gd name="connsiteX151" fmla="*/ 2111301 w 7745894"/>
                <a:gd name="connsiteY151" fmla="*/ 708321 h 4269951"/>
                <a:gd name="connsiteX152" fmla="*/ 2045987 w 7745894"/>
                <a:gd name="connsiteY152" fmla="*/ 751864 h 4269951"/>
                <a:gd name="connsiteX153" fmla="*/ 1958901 w 7745894"/>
                <a:gd name="connsiteY153" fmla="*/ 817179 h 4269951"/>
                <a:gd name="connsiteX154" fmla="*/ 1882701 w 7745894"/>
                <a:gd name="connsiteY154" fmla="*/ 871607 h 4269951"/>
                <a:gd name="connsiteX155" fmla="*/ 1839159 w 7745894"/>
                <a:gd name="connsiteY155" fmla="*/ 893379 h 4269951"/>
                <a:gd name="connsiteX156" fmla="*/ 1730301 w 7745894"/>
                <a:gd name="connsiteY156" fmla="*/ 947807 h 4269951"/>
                <a:gd name="connsiteX157" fmla="*/ 1708530 w 7745894"/>
                <a:gd name="connsiteY157" fmla="*/ 969579 h 4269951"/>
                <a:gd name="connsiteX158" fmla="*/ 1675873 w 7745894"/>
                <a:gd name="connsiteY158" fmla="*/ 991350 h 4269951"/>
                <a:gd name="connsiteX159" fmla="*/ 1654101 w 7745894"/>
                <a:gd name="connsiteY159" fmla="*/ 1024007 h 4269951"/>
                <a:gd name="connsiteX160" fmla="*/ 1643216 w 7745894"/>
                <a:gd name="connsiteY160" fmla="*/ 1078436 h 4269951"/>
                <a:gd name="connsiteX161" fmla="*/ 1610559 w 7745894"/>
                <a:gd name="connsiteY161" fmla="*/ 1100207 h 4269951"/>
                <a:gd name="connsiteX162" fmla="*/ 1588787 w 7745894"/>
                <a:gd name="connsiteY162" fmla="*/ 1121979 h 4269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7745894" h="4269951">
                  <a:moveTo>
                    <a:pt x="1697644" y="1111093"/>
                  </a:moveTo>
                  <a:cubicBezTo>
                    <a:pt x="1385282" y="1204801"/>
                    <a:pt x="1757192" y="1084301"/>
                    <a:pt x="1512587" y="1187293"/>
                  </a:cubicBezTo>
                  <a:cubicBezTo>
                    <a:pt x="1470286" y="1205104"/>
                    <a:pt x="1424736" y="1214200"/>
                    <a:pt x="1381959" y="1230836"/>
                  </a:cubicBezTo>
                  <a:cubicBezTo>
                    <a:pt x="1359273" y="1239658"/>
                    <a:pt x="1338945" y="1253737"/>
                    <a:pt x="1316644" y="1263493"/>
                  </a:cubicBezTo>
                  <a:cubicBezTo>
                    <a:pt x="1227142" y="1302650"/>
                    <a:pt x="1183550" y="1309752"/>
                    <a:pt x="1098930" y="1361464"/>
                  </a:cubicBezTo>
                  <a:cubicBezTo>
                    <a:pt x="1067968" y="1380385"/>
                    <a:pt x="1041571" y="1405970"/>
                    <a:pt x="1011844" y="1426779"/>
                  </a:cubicBezTo>
                  <a:cubicBezTo>
                    <a:pt x="968972" y="1456789"/>
                    <a:pt x="923539" y="1483084"/>
                    <a:pt x="881216" y="1513864"/>
                  </a:cubicBezTo>
                  <a:cubicBezTo>
                    <a:pt x="803741" y="1570209"/>
                    <a:pt x="730879" y="1632792"/>
                    <a:pt x="652616" y="1688036"/>
                  </a:cubicBezTo>
                  <a:lnTo>
                    <a:pt x="467559" y="1818664"/>
                  </a:lnTo>
                  <a:cubicBezTo>
                    <a:pt x="459174" y="1824583"/>
                    <a:pt x="453672" y="1833866"/>
                    <a:pt x="445787" y="1840436"/>
                  </a:cubicBezTo>
                  <a:cubicBezTo>
                    <a:pt x="431849" y="1852051"/>
                    <a:pt x="416758" y="1862207"/>
                    <a:pt x="402244" y="1873093"/>
                  </a:cubicBezTo>
                  <a:cubicBezTo>
                    <a:pt x="380473" y="1909379"/>
                    <a:pt x="350311" y="1941805"/>
                    <a:pt x="336930" y="1981950"/>
                  </a:cubicBezTo>
                  <a:cubicBezTo>
                    <a:pt x="324257" y="2019970"/>
                    <a:pt x="302721" y="2090607"/>
                    <a:pt x="282501" y="2123464"/>
                  </a:cubicBezTo>
                  <a:cubicBezTo>
                    <a:pt x="267648" y="2147600"/>
                    <a:pt x="246216" y="2167007"/>
                    <a:pt x="228073" y="2188779"/>
                  </a:cubicBezTo>
                  <a:cubicBezTo>
                    <a:pt x="220816" y="2210550"/>
                    <a:pt x="214144" y="2232526"/>
                    <a:pt x="206301" y="2254093"/>
                  </a:cubicBezTo>
                  <a:cubicBezTo>
                    <a:pt x="199623" y="2272457"/>
                    <a:pt x="189760" y="2289694"/>
                    <a:pt x="184530" y="2308521"/>
                  </a:cubicBezTo>
                  <a:cubicBezTo>
                    <a:pt x="171573" y="2355166"/>
                    <a:pt x="162375" y="2402777"/>
                    <a:pt x="151873" y="2450036"/>
                  </a:cubicBezTo>
                  <a:cubicBezTo>
                    <a:pt x="147859" y="2468097"/>
                    <a:pt x="147629" y="2487195"/>
                    <a:pt x="140987" y="2504464"/>
                  </a:cubicBezTo>
                  <a:cubicBezTo>
                    <a:pt x="129336" y="2534756"/>
                    <a:pt x="109801" y="2561540"/>
                    <a:pt x="97444" y="2591550"/>
                  </a:cubicBezTo>
                  <a:cubicBezTo>
                    <a:pt x="84337" y="2623381"/>
                    <a:pt x="75673" y="2656864"/>
                    <a:pt x="64787" y="2689521"/>
                  </a:cubicBezTo>
                  <a:cubicBezTo>
                    <a:pt x="39280" y="2868072"/>
                    <a:pt x="57114" y="2792580"/>
                    <a:pt x="21244" y="2918121"/>
                  </a:cubicBezTo>
                  <a:cubicBezTo>
                    <a:pt x="0" y="3130575"/>
                    <a:pt x="2783" y="3055567"/>
                    <a:pt x="21244" y="3397093"/>
                  </a:cubicBezTo>
                  <a:cubicBezTo>
                    <a:pt x="21863" y="3408551"/>
                    <a:pt x="26048" y="3420020"/>
                    <a:pt x="32130" y="3429750"/>
                  </a:cubicBezTo>
                  <a:cubicBezTo>
                    <a:pt x="68375" y="3487741"/>
                    <a:pt x="65052" y="3475038"/>
                    <a:pt x="108330" y="3505950"/>
                  </a:cubicBezTo>
                  <a:cubicBezTo>
                    <a:pt x="123094" y="3516495"/>
                    <a:pt x="135457" y="3530882"/>
                    <a:pt x="151873" y="3538607"/>
                  </a:cubicBezTo>
                  <a:cubicBezTo>
                    <a:pt x="268911" y="3593684"/>
                    <a:pt x="289828" y="3588222"/>
                    <a:pt x="402244" y="3625693"/>
                  </a:cubicBezTo>
                  <a:cubicBezTo>
                    <a:pt x="515259" y="3663364"/>
                    <a:pt x="409322" y="3629232"/>
                    <a:pt x="489330" y="3669236"/>
                  </a:cubicBezTo>
                  <a:cubicBezTo>
                    <a:pt x="512696" y="3680919"/>
                    <a:pt x="586727" y="3706685"/>
                    <a:pt x="609073" y="3712779"/>
                  </a:cubicBezTo>
                  <a:cubicBezTo>
                    <a:pt x="626923" y="3717647"/>
                    <a:pt x="645012" y="3722966"/>
                    <a:pt x="663501" y="3723664"/>
                  </a:cubicBezTo>
                  <a:cubicBezTo>
                    <a:pt x="837587" y="3730233"/>
                    <a:pt x="1011844" y="3730921"/>
                    <a:pt x="1186016" y="3734550"/>
                  </a:cubicBezTo>
                  <a:cubicBezTo>
                    <a:pt x="1204159" y="3741807"/>
                    <a:pt x="1221423" y="3751846"/>
                    <a:pt x="1240444" y="3756321"/>
                  </a:cubicBezTo>
                  <a:cubicBezTo>
                    <a:pt x="1280611" y="3765772"/>
                    <a:pt x="1394663" y="3781463"/>
                    <a:pt x="1447273" y="3788979"/>
                  </a:cubicBezTo>
                  <a:cubicBezTo>
                    <a:pt x="1564111" y="3835714"/>
                    <a:pt x="1429718" y="3784801"/>
                    <a:pt x="1588787" y="3832521"/>
                  </a:cubicBezTo>
                  <a:cubicBezTo>
                    <a:pt x="1632750" y="3845710"/>
                    <a:pt x="1675873" y="3861550"/>
                    <a:pt x="1719416" y="3876064"/>
                  </a:cubicBezTo>
                  <a:cubicBezTo>
                    <a:pt x="1760867" y="3889881"/>
                    <a:pt x="1806590" y="3882376"/>
                    <a:pt x="1850044" y="3886950"/>
                  </a:cubicBezTo>
                  <a:cubicBezTo>
                    <a:pt x="1875561" y="3889636"/>
                    <a:pt x="1900784" y="3894654"/>
                    <a:pt x="1926244" y="3897836"/>
                  </a:cubicBezTo>
                  <a:cubicBezTo>
                    <a:pt x="1958849" y="3901911"/>
                    <a:pt x="1991583" y="3904882"/>
                    <a:pt x="2024216" y="3908721"/>
                  </a:cubicBezTo>
                  <a:cubicBezTo>
                    <a:pt x="2315193" y="3942953"/>
                    <a:pt x="1925844" y="3897785"/>
                    <a:pt x="2187501" y="3930493"/>
                  </a:cubicBezTo>
                  <a:cubicBezTo>
                    <a:pt x="2220106" y="3934569"/>
                    <a:pt x="2253062" y="3935977"/>
                    <a:pt x="2285473" y="3941379"/>
                  </a:cubicBezTo>
                  <a:cubicBezTo>
                    <a:pt x="2318471" y="3946879"/>
                    <a:pt x="2350563" y="3956985"/>
                    <a:pt x="2383444" y="3963150"/>
                  </a:cubicBezTo>
                  <a:cubicBezTo>
                    <a:pt x="2408662" y="3967878"/>
                    <a:pt x="2434244" y="3970407"/>
                    <a:pt x="2459644" y="3974036"/>
                  </a:cubicBezTo>
                  <a:cubicBezTo>
                    <a:pt x="2506816" y="3992179"/>
                    <a:pt x="2552236" y="4015780"/>
                    <a:pt x="2601159" y="4028464"/>
                  </a:cubicBezTo>
                  <a:cubicBezTo>
                    <a:pt x="2650833" y="4041342"/>
                    <a:pt x="2702759" y="4042979"/>
                    <a:pt x="2753559" y="4050236"/>
                  </a:cubicBezTo>
                  <a:cubicBezTo>
                    <a:pt x="2783180" y="4054468"/>
                    <a:pt x="2811386" y="4065738"/>
                    <a:pt x="2840644" y="4072007"/>
                  </a:cubicBezTo>
                  <a:cubicBezTo>
                    <a:pt x="2917680" y="4088515"/>
                    <a:pt x="2972814" y="4087668"/>
                    <a:pt x="3058359" y="4093779"/>
                  </a:cubicBezTo>
                  <a:cubicBezTo>
                    <a:pt x="3112885" y="4107410"/>
                    <a:pt x="3113373" y="4107018"/>
                    <a:pt x="3178101" y="4126436"/>
                  </a:cubicBezTo>
                  <a:cubicBezTo>
                    <a:pt x="3189092" y="4129733"/>
                    <a:pt x="3199557" y="4134832"/>
                    <a:pt x="3210759" y="4137321"/>
                  </a:cubicBezTo>
                  <a:cubicBezTo>
                    <a:pt x="3232305" y="4142109"/>
                    <a:pt x="3254379" y="4144139"/>
                    <a:pt x="3276073" y="4148207"/>
                  </a:cubicBezTo>
                  <a:cubicBezTo>
                    <a:pt x="3312443" y="4155027"/>
                    <a:pt x="3348559" y="4163160"/>
                    <a:pt x="3384930" y="4169979"/>
                  </a:cubicBezTo>
                  <a:cubicBezTo>
                    <a:pt x="3406624" y="4174047"/>
                    <a:pt x="3428528" y="4176916"/>
                    <a:pt x="3450244" y="4180864"/>
                  </a:cubicBezTo>
                  <a:cubicBezTo>
                    <a:pt x="3468448" y="4184174"/>
                    <a:pt x="3486215" y="4190477"/>
                    <a:pt x="3504673" y="4191750"/>
                  </a:cubicBezTo>
                  <a:cubicBezTo>
                    <a:pt x="3591628" y="4197747"/>
                    <a:pt x="3678844" y="4199007"/>
                    <a:pt x="3765930" y="4202636"/>
                  </a:cubicBezTo>
                  <a:cubicBezTo>
                    <a:pt x="4136827" y="4248995"/>
                    <a:pt x="3728123" y="4201182"/>
                    <a:pt x="4680330" y="4224407"/>
                  </a:cubicBezTo>
                  <a:cubicBezTo>
                    <a:pt x="4702395" y="4224945"/>
                    <a:pt x="4723625" y="4233774"/>
                    <a:pt x="4745644" y="4235293"/>
                  </a:cubicBezTo>
                  <a:cubicBezTo>
                    <a:pt x="4828982" y="4241041"/>
                    <a:pt x="4912549" y="4242772"/>
                    <a:pt x="4996016" y="4246179"/>
                  </a:cubicBezTo>
                  <a:cubicBezTo>
                    <a:pt x="5543179" y="4268512"/>
                    <a:pt x="5028751" y="4245687"/>
                    <a:pt x="5518530" y="4267950"/>
                  </a:cubicBezTo>
                  <a:cubicBezTo>
                    <a:pt x="5779787" y="4264321"/>
                    <a:pt x="6041337" y="4269951"/>
                    <a:pt x="6302301" y="4257064"/>
                  </a:cubicBezTo>
                  <a:cubicBezTo>
                    <a:pt x="6336683" y="4255366"/>
                    <a:pt x="6367855" y="4235985"/>
                    <a:pt x="6400273" y="4224407"/>
                  </a:cubicBezTo>
                  <a:cubicBezTo>
                    <a:pt x="6442052" y="4209486"/>
                    <a:pt x="6481134" y="4191580"/>
                    <a:pt x="6520016" y="4169979"/>
                  </a:cubicBezTo>
                  <a:cubicBezTo>
                    <a:pt x="6531453" y="4163625"/>
                    <a:pt x="6541236" y="4154561"/>
                    <a:pt x="6552673" y="4148207"/>
                  </a:cubicBezTo>
                  <a:cubicBezTo>
                    <a:pt x="6609353" y="4116718"/>
                    <a:pt x="6603803" y="4120278"/>
                    <a:pt x="6650644" y="4104664"/>
                  </a:cubicBezTo>
                  <a:cubicBezTo>
                    <a:pt x="6657901" y="4093778"/>
                    <a:pt x="6662200" y="4080180"/>
                    <a:pt x="6672416" y="4072007"/>
                  </a:cubicBezTo>
                  <a:cubicBezTo>
                    <a:pt x="6681376" y="4064839"/>
                    <a:pt x="6694526" y="4065641"/>
                    <a:pt x="6705073" y="4061121"/>
                  </a:cubicBezTo>
                  <a:cubicBezTo>
                    <a:pt x="6719988" y="4054729"/>
                    <a:pt x="6734102" y="4046607"/>
                    <a:pt x="6748616" y="4039350"/>
                  </a:cubicBezTo>
                  <a:cubicBezTo>
                    <a:pt x="6755873" y="4028464"/>
                    <a:pt x="6762012" y="4016744"/>
                    <a:pt x="6770387" y="4006693"/>
                  </a:cubicBezTo>
                  <a:cubicBezTo>
                    <a:pt x="6846973" y="3914790"/>
                    <a:pt x="6751923" y="4050679"/>
                    <a:pt x="6846587" y="3919607"/>
                  </a:cubicBezTo>
                  <a:cubicBezTo>
                    <a:pt x="6900950" y="3844336"/>
                    <a:pt x="6939416" y="3785808"/>
                    <a:pt x="6988101" y="3712779"/>
                  </a:cubicBezTo>
                  <a:cubicBezTo>
                    <a:pt x="6993794" y="3704239"/>
                    <a:pt x="7003907" y="3699359"/>
                    <a:pt x="7009873" y="3691007"/>
                  </a:cubicBezTo>
                  <a:cubicBezTo>
                    <a:pt x="7022171" y="3673790"/>
                    <a:pt x="7030397" y="3653912"/>
                    <a:pt x="7042530" y="3636579"/>
                  </a:cubicBezTo>
                  <a:cubicBezTo>
                    <a:pt x="7055854" y="3617545"/>
                    <a:pt x="7072132" y="3600738"/>
                    <a:pt x="7086073" y="3582150"/>
                  </a:cubicBezTo>
                  <a:cubicBezTo>
                    <a:pt x="7093923" y="3571684"/>
                    <a:pt x="7099994" y="3559959"/>
                    <a:pt x="7107844" y="3549493"/>
                  </a:cubicBezTo>
                  <a:cubicBezTo>
                    <a:pt x="7132667" y="3516395"/>
                    <a:pt x="7165542" y="3488525"/>
                    <a:pt x="7184044" y="3451521"/>
                  </a:cubicBezTo>
                  <a:cubicBezTo>
                    <a:pt x="7202187" y="3415235"/>
                    <a:pt x="7217904" y="3377632"/>
                    <a:pt x="7238473" y="3342664"/>
                  </a:cubicBezTo>
                  <a:cubicBezTo>
                    <a:pt x="7254299" y="3315760"/>
                    <a:pt x="7272346" y="3289955"/>
                    <a:pt x="7292901" y="3266464"/>
                  </a:cubicBezTo>
                  <a:cubicBezTo>
                    <a:pt x="7323314" y="3231707"/>
                    <a:pt x="7358216" y="3201150"/>
                    <a:pt x="7390873" y="3168493"/>
                  </a:cubicBezTo>
                  <a:lnTo>
                    <a:pt x="7412644" y="3146721"/>
                  </a:lnTo>
                  <a:cubicBezTo>
                    <a:pt x="7427605" y="3131760"/>
                    <a:pt x="7431756" y="3108547"/>
                    <a:pt x="7445301" y="3092293"/>
                  </a:cubicBezTo>
                  <a:cubicBezTo>
                    <a:pt x="7468297" y="3064698"/>
                    <a:pt x="7521501" y="3016093"/>
                    <a:pt x="7521501" y="3016093"/>
                  </a:cubicBezTo>
                  <a:cubicBezTo>
                    <a:pt x="7525130" y="3005207"/>
                    <a:pt x="7527255" y="2993699"/>
                    <a:pt x="7532387" y="2983436"/>
                  </a:cubicBezTo>
                  <a:cubicBezTo>
                    <a:pt x="7571936" y="2904341"/>
                    <a:pt x="7535429" y="2989761"/>
                    <a:pt x="7575930" y="2929007"/>
                  </a:cubicBezTo>
                  <a:cubicBezTo>
                    <a:pt x="7584931" y="2915505"/>
                    <a:pt x="7591674" y="2900531"/>
                    <a:pt x="7597701" y="2885464"/>
                  </a:cubicBezTo>
                  <a:cubicBezTo>
                    <a:pt x="7606224" y="2864156"/>
                    <a:pt x="7610950" y="2841458"/>
                    <a:pt x="7619473" y="2820150"/>
                  </a:cubicBezTo>
                  <a:cubicBezTo>
                    <a:pt x="7633987" y="2783864"/>
                    <a:pt x="7652280" y="2748870"/>
                    <a:pt x="7663016" y="2711293"/>
                  </a:cubicBezTo>
                  <a:cubicBezTo>
                    <a:pt x="7670273" y="2685893"/>
                    <a:pt x="7677196" y="2660395"/>
                    <a:pt x="7684787" y="2635093"/>
                  </a:cubicBezTo>
                  <a:cubicBezTo>
                    <a:pt x="7688084" y="2624102"/>
                    <a:pt x="7690541" y="2612699"/>
                    <a:pt x="7695673" y="2602436"/>
                  </a:cubicBezTo>
                  <a:cubicBezTo>
                    <a:pt x="7705135" y="2583512"/>
                    <a:pt x="7717444" y="2566150"/>
                    <a:pt x="7728330" y="2548007"/>
                  </a:cubicBezTo>
                  <a:cubicBezTo>
                    <a:pt x="7742206" y="2312129"/>
                    <a:pt x="7745894" y="2350055"/>
                    <a:pt x="7728330" y="2069036"/>
                  </a:cubicBezTo>
                  <a:cubicBezTo>
                    <a:pt x="7727176" y="2050570"/>
                    <a:pt x="7720257" y="2032894"/>
                    <a:pt x="7717444" y="2014607"/>
                  </a:cubicBezTo>
                  <a:cubicBezTo>
                    <a:pt x="7700246" y="1902819"/>
                    <a:pt x="7722028" y="1958457"/>
                    <a:pt x="7684787" y="1883979"/>
                  </a:cubicBezTo>
                  <a:cubicBezTo>
                    <a:pt x="7681158" y="1854950"/>
                    <a:pt x="7677319" y="1825947"/>
                    <a:pt x="7673901" y="1796893"/>
                  </a:cubicBezTo>
                  <a:cubicBezTo>
                    <a:pt x="7670062" y="1764260"/>
                    <a:pt x="7672043" y="1730515"/>
                    <a:pt x="7663016" y="1698921"/>
                  </a:cubicBezTo>
                  <a:cubicBezTo>
                    <a:pt x="7657204" y="1678577"/>
                    <a:pt x="7641245" y="1662636"/>
                    <a:pt x="7630359" y="1644493"/>
                  </a:cubicBezTo>
                  <a:cubicBezTo>
                    <a:pt x="7626730" y="1629979"/>
                    <a:pt x="7622719" y="1615555"/>
                    <a:pt x="7619473" y="1600950"/>
                  </a:cubicBezTo>
                  <a:cubicBezTo>
                    <a:pt x="7615459" y="1582888"/>
                    <a:pt x="7614438" y="1564074"/>
                    <a:pt x="7608587" y="1546521"/>
                  </a:cubicBezTo>
                  <a:cubicBezTo>
                    <a:pt x="7603456" y="1531127"/>
                    <a:pt x="7594073" y="1517493"/>
                    <a:pt x="7586816" y="1502979"/>
                  </a:cubicBezTo>
                  <a:cubicBezTo>
                    <a:pt x="7562960" y="1383699"/>
                    <a:pt x="7592789" y="1508021"/>
                    <a:pt x="7554159" y="1405007"/>
                  </a:cubicBezTo>
                  <a:cubicBezTo>
                    <a:pt x="7548906" y="1390999"/>
                    <a:pt x="7549167" y="1375215"/>
                    <a:pt x="7543273" y="1361464"/>
                  </a:cubicBezTo>
                  <a:cubicBezTo>
                    <a:pt x="7538119" y="1349439"/>
                    <a:pt x="7527855" y="1340244"/>
                    <a:pt x="7521501" y="1328807"/>
                  </a:cubicBezTo>
                  <a:cubicBezTo>
                    <a:pt x="7463254" y="1223964"/>
                    <a:pt x="7516475" y="1300334"/>
                    <a:pt x="7456187" y="1219950"/>
                  </a:cubicBezTo>
                  <a:cubicBezTo>
                    <a:pt x="7452701" y="1206005"/>
                    <a:pt x="7442222" y="1159362"/>
                    <a:pt x="7434416" y="1143750"/>
                  </a:cubicBezTo>
                  <a:cubicBezTo>
                    <a:pt x="7428565" y="1132048"/>
                    <a:pt x="7419901" y="1121979"/>
                    <a:pt x="7412644" y="1111093"/>
                  </a:cubicBezTo>
                  <a:cubicBezTo>
                    <a:pt x="7398800" y="1069558"/>
                    <a:pt x="7404251" y="1074437"/>
                    <a:pt x="7369101" y="1034893"/>
                  </a:cubicBezTo>
                  <a:cubicBezTo>
                    <a:pt x="7352055" y="1015716"/>
                    <a:pt x="7327874" y="1002465"/>
                    <a:pt x="7314673" y="980464"/>
                  </a:cubicBezTo>
                  <a:cubicBezTo>
                    <a:pt x="7256016" y="882703"/>
                    <a:pt x="7310856" y="967782"/>
                    <a:pt x="7227587" y="860721"/>
                  </a:cubicBezTo>
                  <a:cubicBezTo>
                    <a:pt x="7219555" y="850394"/>
                    <a:pt x="7215067" y="837315"/>
                    <a:pt x="7205816" y="828064"/>
                  </a:cubicBezTo>
                  <a:cubicBezTo>
                    <a:pt x="7192987" y="815235"/>
                    <a:pt x="7175927" y="807354"/>
                    <a:pt x="7162273" y="795407"/>
                  </a:cubicBezTo>
                  <a:cubicBezTo>
                    <a:pt x="7146825" y="781890"/>
                    <a:pt x="7134315" y="765222"/>
                    <a:pt x="7118730" y="751864"/>
                  </a:cubicBezTo>
                  <a:cubicBezTo>
                    <a:pt x="7083449" y="721623"/>
                    <a:pt x="7046159" y="693807"/>
                    <a:pt x="7009873" y="664779"/>
                  </a:cubicBezTo>
                  <a:cubicBezTo>
                    <a:pt x="6990866" y="649573"/>
                    <a:pt x="6964812" y="645623"/>
                    <a:pt x="6944559" y="632121"/>
                  </a:cubicBezTo>
                  <a:cubicBezTo>
                    <a:pt x="6920979" y="616401"/>
                    <a:pt x="6899284" y="597732"/>
                    <a:pt x="6879244" y="577693"/>
                  </a:cubicBezTo>
                  <a:cubicBezTo>
                    <a:pt x="6869993" y="568442"/>
                    <a:pt x="6867406" y="553550"/>
                    <a:pt x="6857473" y="545036"/>
                  </a:cubicBezTo>
                  <a:cubicBezTo>
                    <a:pt x="6841409" y="531267"/>
                    <a:pt x="6820986" y="523593"/>
                    <a:pt x="6803044" y="512379"/>
                  </a:cubicBezTo>
                  <a:cubicBezTo>
                    <a:pt x="6791950" y="505445"/>
                    <a:pt x="6780853" y="498457"/>
                    <a:pt x="6770387" y="490607"/>
                  </a:cubicBezTo>
                  <a:cubicBezTo>
                    <a:pt x="6656344" y="405073"/>
                    <a:pt x="6763018" y="471609"/>
                    <a:pt x="6683301" y="436179"/>
                  </a:cubicBezTo>
                  <a:cubicBezTo>
                    <a:pt x="6661058" y="426293"/>
                    <a:pt x="6641440" y="410036"/>
                    <a:pt x="6617987" y="403521"/>
                  </a:cubicBezTo>
                  <a:cubicBezTo>
                    <a:pt x="6575454" y="391706"/>
                    <a:pt x="6530902" y="389007"/>
                    <a:pt x="6487359" y="381750"/>
                  </a:cubicBezTo>
                  <a:cubicBezTo>
                    <a:pt x="6461959" y="370864"/>
                    <a:pt x="6437218" y="358290"/>
                    <a:pt x="6411159" y="349093"/>
                  </a:cubicBezTo>
                  <a:cubicBezTo>
                    <a:pt x="6293635" y="307614"/>
                    <a:pt x="6217894" y="299555"/>
                    <a:pt x="6084587" y="272893"/>
                  </a:cubicBezTo>
                  <a:cubicBezTo>
                    <a:pt x="6042940" y="264564"/>
                    <a:pt x="6005681" y="241018"/>
                    <a:pt x="5964844" y="229350"/>
                  </a:cubicBezTo>
                  <a:cubicBezTo>
                    <a:pt x="5929264" y="219184"/>
                    <a:pt x="5892147" y="215440"/>
                    <a:pt x="5855987" y="207579"/>
                  </a:cubicBezTo>
                  <a:cubicBezTo>
                    <a:pt x="5808681" y="197295"/>
                    <a:pt x="5761944" y="184415"/>
                    <a:pt x="5714473" y="174921"/>
                  </a:cubicBezTo>
                  <a:cubicBezTo>
                    <a:pt x="5671187" y="166264"/>
                    <a:pt x="5626833" y="163181"/>
                    <a:pt x="5583844" y="153150"/>
                  </a:cubicBezTo>
                  <a:cubicBezTo>
                    <a:pt x="5517830" y="137747"/>
                    <a:pt x="5454595" y="110847"/>
                    <a:pt x="5387901" y="98721"/>
                  </a:cubicBezTo>
                  <a:cubicBezTo>
                    <a:pt x="5334232" y="88963"/>
                    <a:pt x="5279004" y="92020"/>
                    <a:pt x="5224616" y="87836"/>
                  </a:cubicBezTo>
                  <a:cubicBezTo>
                    <a:pt x="5184655" y="84762"/>
                    <a:pt x="5144787" y="80579"/>
                    <a:pt x="5104873" y="76950"/>
                  </a:cubicBezTo>
                  <a:cubicBezTo>
                    <a:pt x="5050444" y="62436"/>
                    <a:pt x="4997099" y="42978"/>
                    <a:pt x="4941587" y="33407"/>
                  </a:cubicBezTo>
                  <a:cubicBezTo>
                    <a:pt x="4891398" y="24754"/>
                    <a:pt x="4839941" y="26750"/>
                    <a:pt x="4789187" y="22521"/>
                  </a:cubicBezTo>
                  <a:cubicBezTo>
                    <a:pt x="4706385" y="15621"/>
                    <a:pt x="4672260" y="10627"/>
                    <a:pt x="4593244" y="750"/>
                  </a:cubicBezTo>
                  <a:cubicBezTo>
                    <a:pt x="4400930" y="4379"/>
                    <a:pt x="4208297" y="0"/>
                    <a:pt x="4016301" y="11636"/>
                  </a:cubicBezTo>
                  <a:cubicBezTo>
                    <a:pt x="3967979" y="14565"/>
                    <a:pt x="3922635" y="36932"/>
                    <a:pt x="3874787" y="44293"/>
                  </a:cubicBezTo>
                  <a:cubicBezTo>
                    <a:pt x="3828026" y="51487"/>
                    <a:pt x="3780333" y="50311"/>
                    <a:pt x="3733273" y="55179"/>
                  </a:cubicBezTo>
                  <a:cubicBezTo>
                    <a:pt x="3675074" y="61200"/>
                    <a:pt x="3559101" y="76950"/>
                    <a:pt x="3559101" y="76950"/>
                  </a:cubicBezTo>
                  <a:cubicBezTo>
                    <a:pt x="3389282" y="161860"/>
                    <a:pt x="3603851" y="63181"/>
                    <a:pt x="3417587" y="120493"/>
                  </a:cubicBezTo>
                  <a:cubicBezTo>
                    <a:pt x="3394322" y="127651"/>
                    <a:pt x="3374873" y="144110"/>
                    <a:pt x="3352273" y="153150"/>
                  </a:cubicBezTo>
                  <a:cubicBezTo>
                    <a:pt x="3338382" y="158706"/>
                    <a:pt x="3322790" y="158923"/>
                    <a:pt x="3308730" y="164036"/>
                  </a:cubicBezTo>
                  <a:cubicBezTo>
                    <a:pt x="3282759" y="173480"/>
                    <a:pt x="3258501" y="187249"/>
                    <a:pt x="3232530" y="196693"/>
                  </a:cubicBezTo>
                  <a:cubicBezTo>
                    <a:pt x="3218470" y="201806"/>
                    <a:pt x="3203421" y="203643"/>
                    <a:pt x="3188987" y="207579"/>
                  </a:cubicBezTo>
                  <a:cubicBezTo>
                    <a:pt x="3163501" y="214530"/>
                    <a:pt x="3138035" y="221581"/>
                    <a:pt x="3112787" y="229350"/>
                  </a:cubicBezTo>
                  <a:cubicBezTo>
                    <a:pt x="3090853" y="236099"/>
                    <a:pt x="3070029" y="246892"/>
                    <a:pt x="3047473" y="251121"/>
                  </a:cubicBezTo>
                  <a:cubicBezTo>
                    <a:pt x="3011631" y="257841"/>
                    <a:pt x="2974763" y="257187"/>
                    <a:pt x="2938616" y="262007"/>
                  </a:cubicBezTo>
                  <a:cubicBezTo>
                    <a:pt x="2920276" y="264452"/>
                    <a:pt x="2902249" y="268879"/>
                    <a:pt x="2884187" y="272893"/>
                  </a:cubicBezTo>
                  <a:cubicBezTo>
                    <a:pt x="2776754" y="296767"/>
                    <a:pt x="2913221" y="267449"/>
                    <a:pt x="2786216" y="305550"/>
                  </a:cubicBezTo>
                  <a:cubicBezTo>
                    <a:pt x="2757270" y="314234"/>
                    <a:pt x="2679876" y="323851"/>
                    <a:pt x="2655587" y="327321"/>
                  </a:cubicBezTo>
                  <a:cubicBezTo>
                    <a:pt x="2598107" y="346482"/>
                    <a:pt x="2632477" y="331842"/>
                    <a:pt x="2557616" y="381750"/>
                  </a:cubicBezTo>
                  <a:cubicBezTo>
                    <a:pt x="2476075" y="436111"/>
                    <a:pt x="2569953" y="399409"/>
                    <a:pt x="2492301" y="425293"/>
                  </a:cubicBezTo>
                  <a:cubicBezTo>
                    <a:pt x="2396883" y="520711"/>
                    <a:pt x="2517928" y="403936"/>
                    <a:pt x="2426987" y="479721"/>
                  </a:cubicBezTo>
                  <a:cubicBezTo>
                    <a:pt x="2349553" y="544250"/>
                    <a:pt x="2449134" y="479458"/>
                    <a:pt x="2339901" y="555921"/>
                  </a:cubicBezTo>
                  <a:cubicBezTo>
                    <a:pt x="2322568" y="568054"/>
                    <a:pt x="2303968" y="578304"/>
                    <a:pt x="2285473" y="588579"/>
                  </a:cubicBezTo>
                  <a:cubicBezTo>
                    <a:pt x="2271288" y="596460"/>
                    <a:pt x="2255432" y="601349"/>
                    <a:pt x="2241930" y="610350"/>
                  </a:cubicBezTo>
                  <a:cubicBezTo>
                    <a:pt x="2222598" y="623238"/>
                    <a:pt x="2206833" y="641005"/>
                    <a:pt x="2187501" y="653893"/>
                  </a:cubicBezTo>
                  <a:cubicBezTo>
                    <a:pt x="2173999" y="662894"/>
                    <a:pt x="2157164" y="666232"/>
                    <a:pt x="2143959" y="675664"/>
                  </a:cubicBezTo>
                  <a:cubicBezTo>
                    <a:pt x="2131432" y="684612"/>
                    <a:pt x="2123453" y="698869"/>
                    <a:pt x="2111301" y="708321"/>
                  </a:cubicBezTo>
                  <a:cubicBezTo>
                    <a:pt x="2090647" y="724385"/>
                    <a:pt x="2064489" y="733361"/>
                    <a:pt x="2045987" y="751864"/>
                  </a:cubicBezTo>
                  <a:cubicBezTo>
                    <a:pt x="1996058" y="801796"/>
                    <a:pt x="2057375" y="743322"/>
                    <a:pt x="1958901" y="817179"/>
                  </a:cubicBezTo>
                  <a:cubicBezTo>
                    <a:pt x="1940196" y="831208"/>
                    <a:pt x="1904996" y="858867"/>
                    <a:pt x="1882701" y="871607"/>
                  </a:cubicBezTo>
                  <a:cubicBezTo>
                    <a:pt x="1868612" y="879658"/>
                    <a:pt x="1853074" y="885030"/>
                    <a:pt x="1839159" y="893379"/>
                  </a:cubicBezTo>
                  <a:cubicBezTo>
                    <a:pt x="1746587" y="948922"/>
                    <a:pt x="1807696" y="928458"/>
                    <a:pt x="1730301" y="947807"/>
                  </a:cubicBezTo>
                  <a:cubicBezTo>
                    <a:pt x="1723044" y="955064"/>
                    <a:pt x="1716544" y="963168"/>
                    <a:pt x="1708530" y="969579"/>
                  </a:cubicBezTo>
                  <a:cubicBezTo>
                    <a:pt x="1698314" y="977752"/>
                    <a:pt x="1685124" y="982099"/>
                    <a:pt x="1675873" y="991350"/>
                  </a:cubicBezTo>
                  <a:cubicBezTo>
                    <a:pt x="1666622" y="1000601"/>
                    <a:pt x="1661358" y="1013121"/>
                    <a:pt x="1654101" y="1024007"/>
                  </a:cubicBezTo>
                  <a:cubicBezTo>
                    <a:pt x="1650473" y="1042150"/>
                    <a:pt x="1652396" y="1062371"/>
                    <a:pt x="1643216" y="1078436"/>
                  </a:cubicBezTo>
                  <a:cubicBezTo>
                    <a:pt x="1636725" y="1089795"/>
                    <a:pt x="1620775" y="1092034"/>
                    <a:pt x="1610559" y="1100207"/>
                  </a:cubicBezTo>
                  <a:cubicBezTo>
                    <a:pt x="1602545" y="1106618"/>
                    <a:pt x="1588787" y="1121979"/>
                    <a:pt x="1588787" y="1121979"/>
                  </a:cubicBezTo>
                </a:path>
              </a:pathLst>
            </a:custGeom>
            <a:ln w="76200"/>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sz="1600"/>
            </a:p>
          </p:txBody>
        </p:sp>
        <p:pic>
          <p:nvPicPr>
            <p:cNvPr id="74" name="Picture 3"/>
            <p:cNvPicPr>
              <a:picLocks noChangeAspect="1" noChangeArrowheads="1"/>
            </p:cNvPicPr>
            <p:nvPr/>
          </p:nvPicPr>
          <p:blipFill>
            <a:blip r:embed="rId10" cstate="print">
              <a:clrChange>
                <a:clrFrom>
                  <a:srgbClr val="FCFEFB"/>
                </a:clrFrom>
                <a:clrTo>
                  <a:srgbClr val="FCFEFB">
                    <a:alpha val="0"/>
                  </a:srgbClr>
                </a:clrTo>
              </a:clrChange>
            </a:blip>
            <a:srcRect/>
            <a:stretch>
              <a:fillRect/>
            </a:stretch>
          </p:blipFill>
          <p:spPr bwMode="auto">
            <a:xfrm>
              <a:off x="1928700" y="2900506"/>
              <a:ext cx="243000" cy="362508"/>
            </a:xfrm>
            <a:prstGeom prst="rect">
              <a:avLst/>
            </a:prstGeom>
            <a:noFill/>
            <a:ln w="9525">
              <a:noFill/>
              <a:miter lim="800000"/>
              <a:headEnd/>
              <a:tailEnd/>
            </a:ln>
          </p:spPr>
        </p:pic>
        <p:pic>
          <p:nvPicPr>
            <p:cNvPr id="75" name="Picture 3"/>
            <p:cNvPicPr>
              <a:picLocks noChangeAspect="1" noChangeArrowheads="1"/>
            </p:cNvPicPr>
            <p:nvPr/>
          </p:nvPicPr>
          <p:blipFill>
            <a:blip r:embed="rId10" cstate="print">
              <a:clrChange>
                <a:clrFrom>
                  <a:srgbClr val="FCFEFB"/>
                </a:clrFrom>
                <a:clrTo>
                  <a:srgbClr val="FCFEFB">
                    <a:alpha val="0"/>
                  </a:srgbClr>
                </a:clrTo>
              </a:clrChange>
            </a:blip>
            <a:srcRect/>
            <a:stretch>
              <a:fillRect/>
            </a:stretch>
          </p:blipFill>
          <p:spPr bwMode="auto">
            <a:xfrm>
              <a:off x="3887251" y="1444665"/>
              <a:ext cx="243000" cy="362508"/>
            </a:xfrm>
            <a:prstGeom prst="rect">
              <a:avLst/>
            </a:prstGeom>
            <a:noFill/>
            <a:ln w="9525">
              <a:noFill/>
              <a:miter lim="800000"/>
              <a:headEnd/>
              <a:tailEnd/>
            </a:ln>
          </p:spPr>
        </p:pic>
        <p:pic>
          <p:nvPicPr>
            <p:cNvPr id="76" name="Picture 3"/>
            <p:cNvPicPr>
              <a:picLocks noChangeAspect="1" noChangeArrowheads="1"/>
            </p:cNvPicPr>
            <p:nvPr/>
          </p:nvPicPr>
          <p:blipFill>
            <a:blip r:embed="rId10" cstate="print">
              <a:clrChange>
                <a:clrFrom>
                  <a:srgbClr val="FCFEFB"/>
                </a:clrFrom>
                <a:clrTo>
                  <a:srgbClr val="FCFEFB">
                    <a:alpha val="0"/>
                  </a:srgbClr>
                </a:clrTo>
              </a:clrChange>
            </a:blip>
            <a:srcRect/>
            <a:stretch>
              <a:fillRect/>
            </a:stretch>
          </p:blipFill>
          <p:spPr bwMode="auto">
            <a:xfrm>
              <a:off x="5756078" y="2641078"/>
              <a:ext cx="243000" cy="362508"/>
            </a:xfrm>
            <a:prstGeom prst="rect">
              <a:avLst/>
            </a:prstGeom>
            <a:noFill/>
            <a:ln w="9525">
              <a:noFill/>
              <a:miter lim="800000"/>
              <a:headEnd/>
              <a:tailEnd/>
            </a:ln>
          </p:spPr>
        </p:pic>
        <p:grpSp>
          <p:nvGrpSpPr>
            <p:cNvPr id="77" name="组合 38"/>
            <p:cNvGrpSpPr/>
            <p:nvPr/>
          </p:nvGrpSpPr>
          <p:grpSpPr>
            <a:xfrm>
              <a:off x="3464822" y="2761659"/>
              <a:ext cx="1216952" cy="565555"/>
              <a:chOff x="882471" y="3898237"/>
              <a:chExt cx="1451802" cy="754073"/>
            </a:xfrm>
          </p:grpSpPr>
          <p:sp>
            <p:nvSpPr>
              <p:cNvPr id="106" name="圆角矩形 67"/>
              <p:cNvSpPr/>
              <p:nvPr/>
            </p:nvSpPr>
            <p:spPr>
              <a:xfrm>
                <a:off x="920095" y="3898237"/>
                <a:ext cx="1399320" cy="75407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600"/>
              </a:p>
            </p:txBody>
          </p:sp>
          <p:sp>
            <p:nvSpPr>
              <p:cNvPr id="107" name="圆角矩形 68"/>
              <p:cNvSpPr/>
              <p:nvPr/>
            </p:nvSpPr>
            <p:spPr>
              <a:xfrm>
                <a:off x="882471" y="4029036"/>
                <a:ext cx="1451802" cy="1886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a:t>MEC Server</a:t>
                </a:r>
                <a:endParaRPr lang="zh-CN" altLang="en-US" sz="800" dirty="0"/>
              </a:p>
            </p:txBody>
          </p:sp>
          <p:pic>
            <p:nvPicPr>
              <p:cNvPr id="108" name="Picture 11"/>
              <p:cNvPicPr>
                <a:picLocks noChangeAspect="1" noChangeArrowheads="1"/>
              </p:cNvPicPr>
              <p:nvPr/>
            </p:nvPicPr>
            <p:blipFill>
              <a:blip r:embed="rId11" cstate="print"/>
              <a:srcRect/>
              <a:stretch>
                <a:fillRect/>
              </a:stretch>
            </p:blipFill>
            <p:spPr bwMode="auto">
              <a:xfrm>
                <a:off x="1138052" y="4378325"/>
                <a:ext cx="1008112" cy="255311"/>
              </a:xfrm>
              <a:prstGeom prst="rect">
                <a:avLst/>
              </a:prstGeom>
              <a:ln>
                <a:headEnd/>
                <a:tailEnd/>
              </a:ln>
            </p:spPr>
            <p:style>
              <a:lnRef idx="3">
                <a:schemeClr val="lt1"/>
              </a:lnRef>
              <a:fillRef idx="1">
                <a:schemeClr val="accent1"/>
              </a:fillRef>
              <a:effectRef idx="1">
                <a:schemeClr val="accent1"/>
              </a:effectRef>
              <a:fontRef idx="minor">
                <a:schemeClr val="lt1"/>
              </a:fontRef>
            </p:style>
          </p:pic>
        </p:grpSp>
        <p:pic>
          <p:nvPicPr>
            <p:cNvPr id="78" name="Picture 3"/>
            <p:cNvPicPr>
              <a:picLocks noChangeAspect="1" noChangeArrowheads="1"/>
            </p:cNvPicPr>
            <p:nvPr/>
          </p:nvPicPr>
          <p:blipFill>
            <a:blip r:embed="rId12" cstate="print"/>
            <a:srcRect/>
            <a:stretch>
              <a:fillRect/>
            </a:stretch>
          </p:blipFill>
          <p:spPr bwMode="auto">
            <a:xfrm>
              <a:off x="2551057" y="1445870"/>
              <a:ext cx="528638" cy="342900"/>
            </a:xfrm>
            <a:prstGeom prst="rect">
              <a:avLst/>
            </a:prstGeom>
            <a:noFill/>
            <a:ln w="9525">
              <a:noFill/>
              <a:miter lim="800000"/>
              <a:headEnd/>
              <a:tailEnd/>
            </a:ln>
          </p:spPr>
        </p:pic>
        <p:pic>
          <p:nvPicPr>
            <p:cNvPr id="79" name="Picture 3"/>
            <p:cNvPicPr>
              <a:picLocks noChangeAspect="1" noChangeArrowheads="1"/>
            </p:cNvPicPr>
            <p:nvPr/>
          </p:nvPicPr>
          <p:blipFill>
            <a:blip r:embed="rId12" cstate="print"/>
            <a:srcRect/>
            <a:stretch>
              <a:fillRect/>
            </a:stretch>
          </p:blipFill>
          <p:spPr bwMode="auto">
            <a:xfrm>
              <a:off x="5594385" y="1071163"/>
              <a:ext cx="528638" cy="342900"/>
            </a:xfrm>
            <a:prstGeom prst="rect">
              <a:avLst/>
            </a:prstGeom>
            <a:noFill/>
            <a:ln w="9525">
              <a:noFill/>
              <a:miter lim="800000"/>
              <a:headEnd/>
              <a:tailEnd/>
            </a:ln>
          </p:spPr>
        </p:pic>
        <p:pic>
          <p:nvPicPr>
            <p:cNvPr id="80" name="Picture 3"/>
            <p:cNvPicPr>
              <a:picLocks noChangeAspect="1" noChangeArrowheads="1"/>
            </p:cNvPicPr>
            <p:nvPr/>
          </p:nvPicPr>
          <p:blipFill>
            <a:blip r:embed="rId12" cstate="print"/>
            <a:srcRect/>
            <a:stretch>
              <a:fillRect/>
            </a:stretch>
          </p:blipFill>
          <p:spPr bwMode="auto">
            <a:xfrm>
              <a:off x="5154914" y="3782107"/>
              <a:ext cx="528638" cy="342900"/>
            </a:xfrm>
            <a:prstGeom prst="rect">
              <a:avLst/>
            </a:prstGeom>
            <a:noFill/>
            <a:ln w="9525">
              <a:noFill/>
              <a:miter lim="800000"/>
              <a:headEnd/>
              <a:tailEnd/>
            </a:ln>
          </p:spPr>
        </p:pic>
        <p:cxnSp>
          <p:nvCxnSpPr>
            <p:cNvPr id="81" name="直接连接符 42"/>
            <p:cNvCxnSpPr>
              <a:stCxn id="76" idx="2"/>
            </p:cNvCxnSpPr>
            <p:nvPr/>
          </p:nvCxnSpPr>
          <p:spPr>
            <a:xfrm flipH="1">
              <a:off x="4686366" y="3003586"/>
              <a:ext cx="1191212" cy="51085"/>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直接连接符 43"/>
            <p:cNvCxnSpPr/>
            <p:nvPr/>
          </p:nvCxnSpPr>
          <p:spPr>
            <a:xfrm flipV="1">
              <a:off x="2199093" y="3066150"/>
              <a:ext cx="1373405" cy="55124"/>
            </a:xfrm>
            <a:prstGeom prst="line">
              <a:avLst/>
            </a:prstGeom>
          </p:spPr>
          <p:style>
            <a:lnRef idx="2">
              <a:schemeClr val="accent1"/>
            </a:lnRef>
            <a:fillRef idx="0">
              <a:schemeClr val="accent1"/>
            </a:fillRef>
            <a:effectRef idx="1">
              <a:schemeClr val="accent1"/>
            </a:effectRef>
            <a:fontRef idx="minor">
              <a:schemeClr val="tx1"/>
            </a:fontRef>
          </p:style>
        </p:cxnSp>
        <p:sp>
          <p:nvSpPr>
            <p:cNvPr id="83" name="任意多边形 44"/>
            <p:cNvSpPr/>
            <p:nvPr/>
          </p:nvSpPr>
          <p:spPr>
            <a:xfrm>
              <a:off x="4626006" y="1369294"/>
              <a:ext cx="1130071" cy="1094231"/>
            </a:xfrm>
            <a:custGeom>
              <a:avLst/>
              <a:gdLst>
                <a:gd name="connsiteX0" fmla="*/ 438150 w 438150"/>
                <a:gd name="connsiteY0" fmla="*/ 0 h 76200"/>
                <a:gd name="connsiteX1" fmla="*/ 142875 w 438150"/>
                <a:gd name="connsiteY1" fmla="*/ 57150 h 76200"/>
                <a:gd name="connsiteX2" fmla="*/ 57150 w 438150"/>
                <a:gd name="connsiteY2" fmla="*/ 66675 h 76200"/>
                <a:gd name="connsiteX3" fmla="*/ 0 w 43815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438150" h="76200">
                  <a:moveTo>
                    <a:pt x="438150" y="0"/>
                  </a:moveTo>
                  <a:lnTo>
                    <a:pt x="142875" y="57150"/>
                  </a:lnTo>
                  <a:cubicBezTo>
                    <a:pt x="114555" y="62106"/>
                    <a:pt x="85649" y="62875"/>
                    <a:pt x="57150" y="66675"/>
                  </a:cubicBezTo>
                  <a:cubicBezTo>
                    <a:pt x="38007" y="69227"/>
                    <a:pt x="0" y="76200"/>
                    <a:pt x="0" y="762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84" name="任意多边形 45"/>
            <p:cNvSpPr/>
            <p:nvPr/>
          </p:nvSpPr>
          <p:spPr>
            <a:xfrm flipH="1">
              <a:off x="4626006" y="3173239"/>
              <a:ext cx="917545" cy="605805"/>
            </a:xfrm>
            <a:custGeom>
              <a:avLst/>
              <a:gdLst>
                <a:gd name="connsiteX0" fmla="*/ 0 w 219075"/>
                <a:gd name="connsiteY0" fmla="*/ 575066 h 575066"/>
                <a:gd name="connsiteX1" fmla="*/ 76200 w 219075"/>
                <a:gd name="connsiteY1" fmla="*/ 422666 h 575066"/>
                <a:gd name="connsiteX2" fmla="*/ 142875 w 219075"/>
                <a:gd name="connsiteY2" fmla="*/ 336941 h 575066"/>
                <a:gd name="connsiteX3" fmla="*/ 161925 w 219075"/>
                <a:gd name="connsiteY3" fmla="*/ 289316 h 575066"/>
                <a:gd name="connsiteX4" fmla="*/ 171450 w 219075"/>
                <a:gd name="connsiteY4" fmla="*/ 251216 h 575066"/>
                <a:gd name="connsiteX5" fmla="*/ 180975 w 219075"/>
                <a:gd name="connsiteY5" fmla="*/ 222641 h 575066"/>
                <a:gd name="connsiteX6" fmla="*/ 190500 w 219075"/>
                <a:gd name="connsiteY6" fmla="*/ 146441 h 575066"/>
                <a:gd name="connsiteX7" fmla="*/ 209550 w 219075"/>
                <a:gd name="connsiteY7" fmla="*/ 89291 h 575066"/>
                <a:gd name="connsiteX8" fmla="*/ 219075 w 219075"/>
                <a:gd name="connsiteY8" fmla="*/ 13091 h 575066"/>
                <a:gd name="connsiteX9" fmla="*/ 209550 w 219075"/>
                <a:gd name="connsiteY9" fmla="*/ 51191 h 57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075" h="575066">
                  <a:moveTo>
                    <a:pt x="0" y="575066"/>
                  </a:moveTo>
                  <a:cubicBezTo>
                    <a:pt x="18359" y="501630"/>
                    <a:pt x="9209" y="523152"/>
                    <a:pt x="76200" y="422666"/>
                  </a:cubicBezTo>
                  <a:cubicBezTo>
                    <a:pt x="96280" y="392545"/>
                    <a:pt x="129430" y="370552"/>
                    <a:pt x="142875" y="336941"/>
                  </a:cubicBezTo>
                  <a:cubicBezTo>
                    <a:pt x="149225" y="321066"/>
                    <a:pt x="156518" y="305536"/>
                    <a:pt x="161925" y="289316"/>
                  </a:cubicBezTo>
                  <a:cubicBezTo>
                    <a:pt x="166065" y="276897"/>
                    <a:pt x="167854" y="263803"/>
                    <a:pt x="171450" y="251216"/>
                  </a:cubicBezTo>
                  <a:cubicBezTo>
                    <a:pt x="174208" y="241562"/>
                    <a:pt x="177800" y="232166"/>
                    <a:pt x="180975" y="222641"/>
                  </a:cubicBezTo>
                  <a:cubicBezTo>
                    <a:pt x="184150" y="197241"/>
                    <a:pt x="185137" y="171470"/>
                    <a:pt x="190500" y="146441"/>
                  </a:cubicBezTo>
                  <a:cubicBezTo>
                    <a:pt x="194707" y="126806"/>
                    <a:pt x="209550" y="89291"/>
                    <a:pt x="209550" y="89291"/>
                  </a:cubicBezTo>
                  <a:cubicBezTo>
                    <a:pt x="212725" y="63891"/>
                    <a:pt x="219075" y="38689"/>
                    <a:pt x="219075" y="13091"/>
                  </a:cubicBezTo>
                  <a:cubicBezTo>
                    <a:pt x="219075" y="0"/>
                    <a:pt x="209550" y="51191"/>
                    <a:pt x="209550" y="5119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85" name="任意多边形 46"/>
            <p:cNvSpPr/>
            <p:nvPr/>
          </p:nvSpPr>
          <p:spPr>
            <a:xfrm flipH="1">
              <a:off x="2885794" y="1734068"/>
              <a:ext cx="774457" cy="657261"/>
            </a:xfrm>
            <a:custGeom>
              <a:avLst/>
              <a:gdLst>
                <a:gd name="connsiteX0" fmla="*/ 314325 w 314325"/>
                <a:gd name="connsiteY0" fmla="*/ 0 h 409575"/>
                <a:gd name="connsiteX1" fmla="*/ 200025 w 314325"/>
                <a:gd name="connsiteY1" fmla="*/ 152400 h 409575"/>
                <a:gd name="connsiteX2" fmla="*/ 152400 w 314325"/>
                <a:gd name="connsiteY2" fmla="*/ 200025 h 409575"/>
                <a:gd name="connsiteX3" fmla="*/ 85725 w 314325"/>
                <a:gd name="connsiteY3" fmla="*/ 295275 h 409575"/>
                <a:gd name="connsiteX4" fmla="*/ 66675 w 314325"/>
                <a:gd name="connsiteY4" fmla="*/ 333375 h 409575"/>
                <a:gd name="connsiteX5" fmla="*/ 38100 w 314325"/>
                <a:gd name="connsiteY5" fmla="*/ 352425 h 409575"/>
                <a:gd name="connsiteX6" fmla="*/ 28575 w 314325"/>
                <a:gd name="connsiteY6" fmla="*/ 381000 h 409575"/>
                <a:gd name="connsiteX7" fmla="*/ 0 w 314325"/>
                <a:gd name="connsiteY7" fmla="*/ 40957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325" h="409575">
                  <a:moveTo>
                    <a:pt x="314325" y="0"/>
                  </a:moveTo>
                  <a:cubicBezTo>
                    <a:pt x="288328" y="77990"/>
                    <a:pt x="307914" y="31025"/>
                    <a:pt x="200025" y="152400"/>
                  </a:cubicBezTo>
                  <a:cubicBezTo>
                    <a:pt x="185110" y="169180"/>
                    <a:pt x="166425" y="182494"/>
                    <a:pt x="152400" y="200025"/>
                  </a:cubicBezTo>
                  <a:cubicBezTo>
                    <a:pt x="128189" y="230288"/>
                    <a:pt x="103057" y="260611"/>
                    <a:pt x="85725" y="295275"/>
                  </a:cubicBezTo>
                  <a:cubicBezTo>
                    <a:pt x="79375" y="307975"/>
                    <a:pt x="75765" y="322467"/>
                    <a:pt x="66675" y="333375"/>
                  </a:cubicBezTo>
                  <a:cubicBezTo>
                    <a:pt x="59346" y="342169"/>
                    <a:pt x="47625" y="346075"/>
                    <a:pt x="38100" y="352425"/>
                  </a:cubicBezTo>
                  <a:cubicBezTo>
                    <a:pt x="34925" y="361950"/>
                    <a:pt x="34144" y="372646"/>
                    <a:pt x="28575" y="381000"/>
                  </a:cubicBezTo>
                  <a:cubicBezTo>
                    <a:pt x="21103" y="392208"/>
                    <a:pt x="0" y="409575"/>
                    <a:pt x="0" y="409575"/>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86" name="任意多边形 47"/>
            <p:cNvSpPr/>
            <p:nvPr/>
          </p:nvSpPr>
          <p:spPr>
            <a:xfrm>
              <a:off x="2171700" y="2486025"/>
              <a:ext cx="0" cy="92869"/>
            </a:xfrm>
            <a:custGeom>
              <a:avLst/>
              <a:gdLst>
                <a:gd name="connsiteX0" fmla="*/ 0 w 0"/>
                <a:gd name="connsiteY0" fmla="*/ 0 h 123825"/>
                <a:gd name="connsiteX1" fmla="*/ 0 w 0"/>
                <a:gd name="connsiteY1" fmla="*/ 123825 h 123825"/>
              </a:gdLst>
              <a:ahLst/>
              <a:cxnLst>
                <a:cxn ang="0">
                  <a:pos x="connsiteX0" y="connsiteY0"/>
                </a:cxn>
                <a:cxn ang="0">
                  <a:pos x="connsiteX1" y="connsiteY1"/>
                </a:cxn>
              </a:cxnLst>
              <a:rect l="l" t="t" r="r" b="b"/>
              <a:pathLst>
                <a:path h="123825">
                  <a:moveTo>
                    <a:pt x="0" y="0"/>
                  </a:moveTo>
                  <a:lnTo>
                    <a:pt x="0" y="123825"/>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grpSp>
          <p:nvGrpSpPr>
            <p:cNvPr id="87" name="组合 434"/>
            <p:cNvGrpSpPr/>
            <p:nvPr/>
          </p:nvGrpSpPr>
          <p:grpSpPr>
            <a:xfrm>
              <a:off x="6063766" y="2510076"/>
              <a:ext cx="600578" cy="535164"/>
              <a:chOff x="474656" y="1666465"/>
              <a:chExt cx="600578" cy="535164"/>
            </a:xfrm>
          </p:grpSpPr>
          <p:pic>
            <p:nvPicPr>
              <p:cNvPr id="104" name="图片 65" descr="人群蓝.wmf"/>
              <p:cNvPicPr>
                <a:picLocks noChangeAspect="1"/>
              </p:cNvPicPr>
              <p:nvPr/>
            </p:nvPicPr>
            <p:blipFill>
              <a:blip r:embed="rId13" cstate="print"/>
              <a:stretch>
                <a:fillRect/>
              </a:stretch>
            </p:blipFill>
            <p:spPr>
              <a:xfrm>
                <a:off x="474656" y="1861318"/>
                <a:ext cx="510467" cy="340311"/>
              </a:xfrm>
              <a:prstGeom prst="rect">
                <a:avLst/>
              </a:prstGeom>
            </p:spPr>
          </p:pic>
          <p:pic>
            <p:nvPicPr>
              <p:cNvPr id="105" name="Picture 2"/>
              <p:cNvPicPr>
                <a:picLocks noChangeAspect="1" noChangeArrowheads="1"/>
              </p:cNvPicPr>
              <p:nvPr/>
            </p:nvPicPr>
            <p:blipFill>
              <a:blip r:embed="rId14" cstate="print"/>
              <a:srcRect/>
              <a:stretch>
                <a:fillRect/>
              </a:stretch>
            </p:blipFill>
            <p:spPr bwMode="auto">
              <a:xfrm>
                <a:off x="876829" y="1666465"/>
                <a:ext cx="198405" cy="392760"/>
              </a:xfrm>
              <a:prstGeom prst="rect">
                <a:avLst/>
              </a:prstGeom>
              <a:noFill/>
              <a:ln w="9525">
                <a:noFill/>
                <a:miter lim="800000"/>
                <a:headEnd/>
                <a:tailEnd/>
              </a:ln>
            </p:spPr>
          </p:pic>
        </p:grpSp>
        <p:grpSp>
          <p:nvGrpSpPr>
            <p:cNvPr id="88" name="组合 434"/>
            <p:cNvGrpSpPr/>
            <p:nvPr/>
          </p:nvGrpSpPr>
          <p:grpSpPr>
            <a:xfrm>
              <a:off x="3938175" y="770211"/>
              <a:ext cx="643718" cy="588863"/>
              <a:chOff x="431516" y="1698682"/>
              <a:chExt cx="643718" cy="588863"/>
            </a:xfrm>
          </p:grpSpPr>
          <p:pic>
            <p:nvPicPr>
              <p:cNvPr id="102" name="图片 63" descr="人群蓝.wmf"/>
              <p:cNvPicPr>
                <a:picLocks noChangeAspect="1"/>
              </p:cNvPicPr>
              <p:nvPr/>
            </p:nvPicPr>
            <p:blipFill>
              <a:blip r:embed="rId13" cstate="print"/>
              <a:stretch>
                <a:fillRect/>
              </a:stretch>
            </p:blipFill>
            <p:spPr>
              <a:xfrm>
                <a:off x="431516" y="1947231"/>
                <a:ext cx="510467" cy="340314"/>
              </a:xfrm>
              <a:prstGeom prst="rect">
                <a:avLst/>
              </a:prstGeom>
            </p:spPr>
          </p:pic>
          <p:pic>
            <p:nvPicPr>
              <p:cNvPr id="103" name="Picture 2"/>
              <p:cNvPicPr>
                <a:picLocks noChangeAspect="1" noChangeArrowheads="1"/>
              </p:cNvPicPr>
              <p:nvPr/>
            </p:nvPicPr>
            <p:blipFill>
              <a:blip r:embed="rId14" cstate="print"/>
              <a:srcRect/>
              <a:stretch>
                <a:fillRect/>
              </a:stretch>
            </p:blipFill>
            <p:spPr bwMode="auto">
              <a:xfrm>
                <a:off x="876829" y="1698682"/>
                <a:ext cx="198405" cy="392760"/>
              </a:xfrm>
              <a:prstGeom prst="rect">
                <a:avLst/>
              </a:prstGeom>
              <a:noFill/>
              <a:ln w="9525">
                <a:noFill/>
                <a:miter lim="800000"/>
                <a:headEnd/>
                <a:tailEnd/>
              </a:ln>
            </p:spPr>
          </p:pic>
        </p:grpSp>
        <p:grpSp>
          <p:nvGrpSpPr>
            <p:cNvPr id="89" name="组合 434"/>
            <p:cNvGrpSpPr/>
            <p:nvPr/>
          </p:nvGrpSpPr>
          <p:grpSpPr>
            <a:xfrm>
              <a:off x="1263434" y="2798568"/>
              <a:ext cx="535868" cy="535164"/>
              <a:chOff x="539366" y="1666465"/>
              <a:chExt cx="535868" cy="535164"/>
            </a:xfrm>
          </p:grpSpPr>
          <p:pic>
            <p:nvPicPr>
              <p:cNvPr id="100" name="图片 61" descr="人群蓝.wmf"/>
              <p:cNvPicPr>
                <a:picLocks noChangeAspect="1"/>
              </p:cNvPicPr>
              <p:nvPr/>
            </p:nvPicPr>
            <p:blipFill>
              <a:blip r:embed="rId13" cstate="print"/>
              <a:stretch>
                <a:fillRect/>
              </a:stretch>
            </p:blipFill>
            <p:spPr>
              <a:xfrm>
                <a:off x="539366" y="1861318"/>
                <a:ext cx="510467" cy="340311"/>
              </a:xfrm>
              <a:prstGeom prst="rect">
                <a:avLst/>
              </a:prstGeom>
            </p:spPr>
          </p:pic>
          <p:pic>
            <p:nvPicPr>
              <p:cNvPr id="101" name="Picture 2"/>
              <p:cNvPicPr>
                <a:picLocks noChangeAspect="1" noChangeArrowheads="1"/>
              </p:cNvPicPr>
              <p:nvPr/>
            </p:nvPicPr>
            <p:blipFill>
              <a:blip r:embed="rId14" cstate="print"/>
              <a:srcRect/>
              <a:stretch>
                <a:fillRect/>
              </a:stretch>
            </p:blipFill>
            <p:spPr bwMode="auto">
              <a:xfrm>
                <a:off x="876829" y="1666465"/>
                <a:ext cx="198405" cy="392760"/>
              </a:xfrm>
              <a:prstGeom prst="rect">
                <a:avLst/>
              </a:prstGeom>
              <a:noFill/>
              <a:ln w="9525">
                <a:noFill/>
                <a:miter lim="800000"/>
                <a:headEnd/>
                <a:tailEnd/>
              </a:ln>
            </p:spPr>
          </p:pic>
        </p:grpSp>
        <p:pic>
          <p:nvPicPr>
            <p:cNvPr id="90" name="Picture 4" descr="https://ss2.bdstatic.com/70cFvnSh_Q1YnxGkpoWK1HF6hhy/it/u=84183416,2450434800&amp;fm=27&amp;gp=0.jpg"/>
            <p:cNvPicPr>
              <a:picLocks noChangeAspect="1" noChangeArrowheads="1"/>
            </p:cNvPicPr>
            <p:nvPr/>
          </p:nvPicPr>
          <p:blipFill>
            <a:blip r:embed="rId15" cstate="print"/>
            <a:srcRect/>
            <a:stretch>
              <a:fillRect/>
            </a:stretch>
          </p:blipFill>
          <p:spPr bwMode="auto">
            <a:xfrm>
              <a:off x="104132" y="2409732"/>
              <a:ext cx="1072279" cy="711993"/>
            </a:xfrm>
            <a:prstGeom prst="rect">
              <a:avLst/>
            </a:prstGeom>
            <a:noFill/>
          </p:spPr>
        </p:pic>
        <p:sp>
          <p:nvSpPr>
            <p:cNvPr id="91" name="等腰三角形 52"/>
            <p:cNvSpPr/>
            <p:nvPr/>
          </p:nvSpPr>
          <p:spPr bwMode="auto">
            <a:xfrm rot="16200000" flipH="1" flipV="1">
              <a:off x="920951" y="2623568"/>
              <a:ext cx="889536" cy="327816"/>
            </a:xfrm>
            <a:prstGeom prst="triangle">
              <a:avLst>
                <a:gd name="adj" fmla="val 48438"/>
              </a:avLst>
            </a:prstGeom>
            <a:gradFill flip="none" rotWithShape="1">
              <a:gsLst>
                <a:gs pos="0">
                  <a:srgbClr val="008ED3"/>
                </a:gs>
                <a:gs pos="100000">
                  <a:srgbClr val="6699FF">
                    <a:gamma/>
                    <a:shade val="46275"/>
                    <a:invGamma/>
                    <a:alpha val="0"/>
                  </a:srgbClr>
                </a:gs>
              </a:gsLst>
              <a:lin ang="5400000" scaled="1"/>
              <a:tileRect/>
            </a:gradFill>
            <a:ln w="12700" algn="ctr">
              <a:noFill/>
              <a:miter lim="800000"/>
            </a:ln>
            <a:effectLst/>
          </p:spPr>
          <p:txBody>
            <a:bodyPr rot="10800000" vert="eaVert" lIns="162531" tIns="81264" rIns="162531" bIns="81264" anchor="ctr"/>
            <a:lstStyle/>
            <a:p>
              <a:pPr defTabSz="1624633">
                <a:defRPr/>
              </a:pPr>
              <a:endParaRPr lang="zh-CN" altLang="en-US" sz="1600" kern="0" dirty="0">
                <a:solidFill>
                  <a:srgbClr val="008ED3">
                    <a:lumMod val="75000"/>
                    <a:lumOff val="25000"/>
                  </a:srgbClr>
                </a:solidFill>
                <a:latin typeface="微软雅黑" panose="020B0503020204020204" charset="-122"/>
                <a:ea typeface="微软雅黑" panose="020B0503020204020204" charset="-122"/>
              </a:endParaRPr>
            </a:p>
          </p:txBody>
        </p:sp>
        <p:sp>
          <p:nvSpPr>
            <p:cNvPr id="92" name="等腰三角形 53"/>
            <p:cNvSpPr/>
            <p:nvPr/>
          </p:nvSpPr>
          <p:spPr bwMode="auto">
            <a:xfrm rot="5400000" flipV="1">
              <a:off x="6508774" y="2520265"/>
              <a:ext cx="685998" cy="327816"/>
            </a:xfrm>
            <a:prstGeom prst="triangle">
              <a:avLst>
                <a:gd name="adj" fmla="val 48438"/>
              </a:avLst>
            </a:prstGeom>
            <a:gradFill flip="none" rotWithShape="1">
              <a:gsLst>
                <a:gs pos="0">
                  <a:srgbClr val="008ED3"/>
                </a:gs>
                <a:gs pos="100000">
                  <a:srgbClr val="6699FF">
                    <a:gamma/>
                    <a:shade val="46275"/>
                    <a:invGamma/>
                    <a:alpha val="0"/>
                  </a:srgbClr>
                </a:gs>
              </a:gsLst>
              <a:lin ang="5400000" scaled="1"/>
              <a:tileRect/>
            </a:gradFill>
            <a:ln w="12700" algn="ctr">
              <a:noFill/>
              <a:miter lim="800000"/>
            </a:ln>
            <a:effectLst/>
          </p:spPr>
          <p:txBody>
            <a:bodyPr rot="10800000" vert="eaVert" lIns="162531" tIns="81264" rIns="162531" bIns="81264" anchor="ctr"/>
            <a:lstStyle/>
            <a:p>
              <a:pPr defTabSz="1624633">
                <a:defRPr/>
              </a:pPr>
              <a:endParaRPr lang="zh-CN" altLang="en-US" sz="1600" kern="0" dirty="0">
                <a:solidFill>
                  <a:srgbClr val="008ED3">
                    <a:lumMod val="75000"/>
                    <a:lumOff val="25000"/>
                  </a:srgbClr>
                </a:solidFill>
                <a:latin typeface="微软雅黑" panose="020B0503020204020204" charset="-122"/>
                <a:ea typeface="微软雅黑" panose="020B0503020204020204" charset="-122"/>
              </a:endParaRPr>
            </a:p>
          </p:txBody>
        </p:sp>
        <p:pic>
          <p:nvPicPr>
            <p:cNvPr id="93" name="Picture 6" descr="https://ss2.bdstatic.com/70cFvnSh_Q1YnxGkpoWK1HF6hhy/it/u=3792657824,2010904822&amp;fm=27&amp;gp=0.jpg"/>
            <p:cNvPicPr>
              <a:picLocks noChangeAspect="1" noChangeArrowheads="1"/>
            </p:cNvPicPr>
            <p:nvPr/>
          </p:nvPicPr>
          <p:blipFill>
            <a:blip r:embed="rId16" cstate="print"/>
            <a:srcRect/>
            <a:stretch>
              <a:fillRect/>
            </a:stretch>
          </p:blipFill>
          <p:spPr bwMode="auto">
            <a:xfrm>
              <a:off x="6993920" y="2430195"/>
              <a:ext cx="805076" cy="536181"/>
            </a:xfrm>
            <a:prstGeom prst="rect">
              <a:avLst/>
            </a:prstGeom>
            <a:noFill/>
          </p:spPr>
        </p:pic>
        <p:sp>
          <p:nvSpPr>
            <p:cNvPr id="94" name="等腰三角形 55"/>
            <p:cNvSpPr/>
            <p:nvPr/>
          </p:nvSpPr>
          <p:spPr bwMode="auto">
            <a:xfrm rot="5400000" flipV="1">
              <a:off x="4163338" y="230564"/>
              <a:ext cx="726132" cy="285831"/>
            </a:xfrm>
            <a:prstGeom prst="triangle">
              <a:avLst>
                <a:gd name="adj" fmla="val 48438"/>
              </a:avLst>
            </a:prstGeom>
            <a:gradFill flip="none" rotWithShape="1">
              <a:gsLst>
                <a:gs pos="0">
                  <a:srgbClr val="008ED3"/>
                </a:gs>
                <a:gs pos="100000">
                  <a:srgbClr val="6699FF">
                    <a:gamma/>
                    <a:shade val="46275"/>
                    <a:invGamma/>
                    <a:alpha val="0"/>
                  </a:srgbClr>
                </a:gs>
              </a:gsLst>
              <a:lin ang="5400000" scaled="1"/>
              <a:tileRect/>
            </a:gradFill>
            <a:ln w="12700" algn="ctr">
              <a:noFill/>
              <a:miter lim="800000"/>
            </a:ln>
            <a:effectLst/>
          </p:spPr>
          <p:txBody>
            <a:bodyPr rot="10800000" vert="eaVert" lIns="162531" tIns="81264" rIns="162531" bIns="81264" anchor="ctr"/>
            <a:lstStyle/>
            <a:p>
              <a:pPr defTabSz="1624633">
                <a:defRPr/>
              </a:pPr>
              <a:endParaRPr lang="zh-CN" altLang="en-US" sz="1600" kern="0" dirty="0">
                <a:solidFill>
                  <a:srgbClr val="008ED3">
                    <a:lumMod val="75000"/>
                    <a:lumOff val="25000"/>
                  </a:srgbClr>
                </a:solidFill>
                <a:latin typeface="微软雅黑" panose="020B0503020204020204" charset="-122"/>
                <a:ea typeface="微软雅黑" panose="020B0503020204020204" charset="-122"/>
              </a:endParaRPr>
            </a:p>
          </p:txBody>
        </p:sp>
        <p:pic>
          <p:nvPicPr>
            <p:cNvPr id="95" name="Picture 8" descr="https://ss0.bdstatic.com/70cFvHSh_Q1YnxGkpoWK1HF6hhy/it/u=601548026,2735299558&amp;fm=27&amp;gp=0.jpg"/>
            <p:cNvPicPr>
              <a:picLocks noChangeAspect="1" noChangeArrowheads="1"/>
            </p:cNvPicPr>
            <p:nvPr/>
          </p:nvPicPr>
          <p:blipFill>
            <a:blip r:embed="rId17" cstate="print"/>
            <a:srcRect/>
            <a:stretch>
              <a:fillRect/>
            </a:stretch>
          </p:blipFill>
          <p:spPr bwMode="auto">
            <a:xfrm>
              <a:off x="4642698" y="29925"/>
              <a:ext cx="897262" cy="611933"/>
            </a:xfrm>
            <a:prstGeom prst="rect">
              <a:avLst/>
            </a:prstGeom>
            <a:noFill/>
          </p:spPr>
        </p:pic>
        <p:pic>
          <p:nvPicPr>
            <p:cNvPr id="96" name="Picture 4" descr="https://ss2.bdstatic.com/70cFvnSh_Q1YnxGkpoWK1HF6hhy/it/u=84183416,2450434800&amp;fm=27&amp;gp=0.jpg"/>
            <p:cNvPicPr>
              <a:picLocks noChangeAspect="1" noChangeArrowheads="1"/>
            </p:cNvPicPr>
            <p:nvPr/>
          </p:nvPicPr>
          <p:blipFill>
            <a:blip r:embed="rId15" cstate="print"/>
            <a:srcRect/>
            <a:stretch>
              <a:fillRect/>
            </a:stretch>
          </p:blipFill>
          <p:spPr bwMode="auto">
            <a:xfrm>
              <a:off x="6082966" y="803597"/>
              <a:ext cx="770811" cy="511818"/>
            </a:xfrm>
            <a:prstGeom prst="rect">
              <a:avLst/>
            </a:prstGeom>
            <a:noFill/>
          </p:spPr>
        </p:pic>
        <p:pic>
          <p:nvPicPr>
            <p:cNvPr id="97" name="Picture 8" descr="https://ss0.bdstatic.com/70cFvHSh_Q1YnxGkpoWK1HF6hhy/it/u=601548026,2735299558&amp;fm=27&amp;gp=0.jpg"/>
            <p:cNvPicPr>
              <a:picLocks noChangeAspect="1" noChangeArrowheads="1"/>
            </p:cNvPicPr>
            <p:nvPr/>
          </p:nvPicPr>
          <p:blipFill>
            <a:blip r:embed="rId17" cstate="print"/>
            <a:srcRect/>
            <a:stretch>
              <a:fillRect/>
            </a:stretch>
          </p:blipFill>
          <p:spPr bwMode="auto">
            <a:xfrm>
              <a:off x="1741892" y="1226310"/>
              <a:ext cx="744513" cy="507758"/>
            </a:xfrm>
            <a:prstGeom prst="rect">
              <a:avLst/>
            </a:prstGeom>
            <a:noFill/>
          </p:spPr>
        </p:pic>
        <p:pic>
          <p:nvPicPr>
            <p:cNvPr id="98" name="Picture 6" descr="https://ss2.bdstatic.com/70cFvnSh_Q1YnxGkpoWK1HF6hhy/it/u=3792657824,2010904822&amp;fm=27&amp;gp=0.jpg"/>
            <p:cNvPicPr>
              <a:picLocks noChangeAspect="1" noChangeArrowheads="1"/>
            </p:cNvPicPr>
            <p:nvPr/>
          </p:nvPicPr>
          <p:blipFill>
            <a:blip r:embed="rId16" cstate="print"/>
            <a:srcRect/>
            <a:stretch>
              <a:fillRect/>
            </a:stretch>
          </p:blipFill>
          <p:spPr bwMode="auto">
            <a:xfrm>
              <a:off x="4320583" y="3849058"/>
              <a:ext cx="697473" cy="464517"/>
            </a:xfrm>
            <a:prstGeom prst="rect">
              <a:avLst/>
            </a:prstGeom>
            <a:noFill/>
          </p:spPr>
        </p:pic>
        <p:cxnSp>
          <p:nvCxnSpPr>
            <p:cNvPr id="99" name="直接连接符 60"/>
            <p:cNvCxnSpPr>
              <a:endCxn id="106" idx="0"/>
            </p:cNvCxnSpPr>
            <p:nvPr/>
          </p:nvCxnSpPr>
          <p:spPr>
            <a:xfrm flipH="1">
              <a:off x="4082840" y="1896585"/>
              <a:ext cx="4835" cy="865072"/>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8109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plosion 2 1"/>
          <p:cNvSpPr/>
          <p:nvPr/>
        </p:nvSpPr>
        <p:spPr>
          <a:xfrm>
            <a:off x="1255074" y="3689210"/>
            <a:ext cx="2268592" cy="1378527"/>
          </a:xfrm>
          <a:prstGeom prst="irregularSeal2">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Case study 3: </a:t>
            </a:r>
            <a:r>
              <a:rPr lang="en-US" sz="4000" dirty="0">
                <a:latin typeface="Intel Clear Pro" panose="020B0804020202060201" pitchFamily="34" charset="0"/>
                <a:ea typeface="Intel Clear Pro" panose="020B0804020202060201" pitchFamily="34" charset="0"/>
                <a:cs typeface="Intel Clear Pro" panose="020B0804020202060201" pitchFamily="34" charset="0"/>
              </a:rPr>
              <a:t>Intelligent Surveillance</a:t>
            </a:r>
          </a:p>
        </p:txBody>
      </p:sp>
      <p:pic>
        <p:nvPicPr>
          <p:cNvPr id="2050" name="Picture 2" descr="http://www.porsche-shanghai-waigaoqiao.com/UploadFile/CarS/20151016af5816ac3d6f4689a5945c842bd753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73" y="1412732"/>
            <a:ext cx="1574774" cy="887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3" cstate="print"/>
          <a:srcRect/>
          <a:stretch>
            <a:fillRect/>
          </a:stretch>
        </p:blipFill>
        <p:spPr bwMode="auto">
          <a:xfrm>
            <a:off x="2532956" y="1272233"/>
            <a:ext cx="383459" cy="280998"/>
          </a:xfrm>
          <a:prstGeom prst="rect">
            <a:avLst/>
          </a:prstGeom>
          <a:noFill/>
          <a:ln w="9525">
            <a:noFill/>
            <a:miter lim="800000"/>
            <a:headEnd/>
            <a:tailEnd/>
          </a:ln>
        </p:spPr>
      </p:pic>
      <p:cxnSp>
        <p:nvCxnSpPr>
          <p:cNvPr id="4" name="Straight Connector 3"/>
          <p:cNvCxnSpPr/>
          <p:nvPr/>
        </p:nvCxnSpPr>
        <p:spPr>
          <a:xfrm flipV="1">
            <a:off x="1698093" y="1553231"/>
            <a:ext cx="834863" cy="67752"/>
          </a:xfrm>
          <a:prstGeom prst="line">
            <a:avLst/>
          </a:prstGeom>
          <a:ln>
            <a:solidFill>
              <a:schemeClr val="tx2"/>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1836640" y="1553231"/>
            <a:ext cx="696316" cy="483387"/>
          </a:xfrm>
          <a:prstGeom prst="line">
            <a:avLst/>
          </a:prstGeom>
          <a:ln>
            <a:solidFill>
              <a:schemeClr val="tx2"/>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588249" y="1874267"/>
            <a:ext cx="1392381" cy="6927"/>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3980629" y="1569468"/>
            <a:ext cx="1503219" cy="59574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Image Collection</a:t>
            </a:r>
            <a:endParaRPr lang="en-US" sz="1200" dirty="0"/>
          </a:p>
        </p:txBody>
      </p:sp>
      <p:cxnSp>
        <p:nvCxnSpPr>
          <p:cNvPr id="17" name="Straight Arrow Connector 16"/>
          <p:cNvCxnSpPr>
            <a:stCxn id="15" idx="3"/>
          </p:cNvCxnSpPr>
          <p:nvPr/>
        </p:nvCxnSpPr>
        <p:spPr>
          <a:xfrm>
            <a:off x="5483848" y="1867340"/>
            <a:ext cx="955964"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956203" y="1705376"/>
            <a:ext cx="567463" cy="123111"/>
          </a:xfrm>
          <a:prstGeom prst="rect">
            <a:avLst/>
          </a:prstGeom>
          <a:noFill/>
        </p:spPr>
        <p:txBody>
          <a:bodyPr vert="horz" wrap="none" lIns="0" tIns="0" rIns="0" bIns="0" rtlCol="0">
            <a:spAutoFit/>
          </a:bodyPr>
          <a:lstStyle/>
          <a:p>
            <a:r>
              <a:rPr lang="en-US" sz="800" dirty="0" smtClean="0">
                <a:solidFill>
                  <a:srgbClr val="003C71"/>
                </a:solidFill>
              </a:rPr>
              <a:t>Video signal</a:t>
            </a:r>
          </a:p>
        </p:txBody>
      </p:sp>
      <p:sp>
        <p:nvSpPr>
          <p:cNvPr id="24" name="TextBox 23"/>
          <p:cNvSpPr txBox="1"/>
          <p:nvPr/>
        </p:nvSpPr>
        <p:spPr>
          <a:xfrm>
            <a:off x="5570696" y="1697836"/>
            <a:ext cx="782265" cy="123111"/>
          </a:xfrm>
          <a:prstGeom prst="rect">
            <a:avLst/>
          </a:prstGeom>
          <a:noFill/>
        </p:spPr>
        <p:txBody>
          <a:bodyPr vert="horz" wrap="none" lIns="0" tIns="0" rIns="0" bIns="0" rtlCol="0">
            <a:spAutoFit/>
          </a:bodyPr>
          <a:lstStyle/>
          <a:p>
            <a:r>
              <a:rPr lang="en-US" sz="800" dirty="0" smtClean="0">
                <a:solidFill>
                  <a:srgbClr val="003C71"/>
                </a:solidFill>
              </a:rPr>
              <a:t>Digital streaming</a:t>
            </a:r>
          </a:p>
        </p:txBody>
      </p:sp>
      <p:sp>
        <p:nvSpPr>
          <p:cNvPr id="25" name="Rectangle 24"/>
          <p:cNvSpPr/>
          <p:nvPr/>
        </p:nvSpPr>
        <p:spPr>
          <a:xfrm>
            <a:off x="6439812" y="1566654"/>
            <a:ext cx="1503219" cy="59574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Violation Detection</a:t>
            </a:r>
            <a:endParaRPr lang="en-US" sz="1200" dirty="0"/>
          </a:p>
        </p:txBody>
      </p:sp>
      <p:cxnSp>
        <p:nvCxnSpPr>
          <p:cNvPr id="26" name="Straight Arrow Connector 25"/>
          <p:cNvCxnSpPr>
            <a:stCxn id="25" idx="2"/>
          </p:cNvCxnSpPr>
          <p:nvPr/>
        </p:nvCxnSpPr>
        <p:spPr>
          <a:xfrm flipH="1">
            <a:off x="7191421" y="2162398"/>
            <a:ext cx="1" cy="633196"/>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6439811" y="2798185"/>
            <a:ext cx="1503219" cy="59574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Plate Location</a:t>
            </a:r>
            <a:endParaRPr lang="en-US" sz="1200" dirty="0"/>
          </a:p>
        </p:txBody>
      </p:sp>
      <p:pic>
        <p:nvPicPr>
          <p:cNvPr id="27" name="Picture 26"/>
          <p:cNvPicPr>
            <a:picLocks noChangeAspect="1"/>
          </p:cNvPicPr>
          <p:nvPr/>
        </p:nvPicPr>
        <p:blipFill>
          <a:blip r:embed="rId4"/>
          <a:stretch>
            <a:fillRect/>
          </a:stretch>
        </p:blipFill>
        <p:spPr>
          <a:xfrm>
            <a:off x="8057476" y="1553231"/>
            <a:ext cx="841519" cy="583052"/>
          </a:xfrm>
          <a:prstGeom prst="rect">
            <a:avLst/>
          </a:prstGeom>
        </p:spPr>
      </p:pic>
      <p:cxnSp>
        <p:nvCxnSpPr>
          <p:cNvPr id="30" name="Straight Arrow Connector 29"/>
          <p:cNvCxnSpPr>
            <a:stCxn id="28" idx="1"/>
          </p:cNvCxnSpPr>
          <p:nvPr/>
        </p:nvCxnSpPr>
        <p:spPr>
          <a:xfrm flipH="1">
            <a:off x="5483848" y="3096057"/>
            <a:ext cx="955963"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980629" y="2795594"/>
            <a:ext cx="1503219" cy="59574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Character Split</a:t>
            </a:r>
            <a:endParaRPr lang="en-US" sz="1200" dirty="0"/>
          </a:p>
        </p:txBody>
      </p:sp>
      <p:sp>
        <p:nvSpPr>
          <p:cNvPr id="34" name="Rectangle 33"/>
          <p:cNvSpPr/>
          <p:nvPr/>
        </p:nvSpPr>
        <p:spPr>
          <a:xfrm>
            <a:off x="1479946" y="2795594"/>
            <a:ext cx="1503219" cy="59574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Optical Character </a:t>
            </a:r>
            <a:r>
              <a:rPr lang="en-US" sz="1200" dirty="0" smtClean="0"/>
              <a:t>Recognition (OCR)</a:t>
            </a:r>
            <a:endParaRPr lang="en-US" sz="1200" dirty="0"/>
          </a:p>
        </p:txBody>
      </p:sp>
      <p:cxnSp>
        <p:nvCxnSpPr>
          <p:cNvPr id="2048" name="Straight Arrow Connector 2047"/>
          <p:cNvCxnSpPr>
            <a:stCxn id="34" idx="2"/>
          </p:cNvCxnSpPr>
          <p:nvPr/>
        </p:nvCxnSpPr>
        <p:spPr>
          <a:xfrm flipH="1">
            <a:off x="2231555" y="3391338"/>
            <a:ext cx="1" cy="619553"/>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049" name="TextBox 2048"/>
          <p:cNvSpPr txBox="1"/>
          <p:nvPr/>
        </p:nvSpPr>
        <p:spPr>
          <a:xfrm>
            <a:off x="1626593" y="4237302"/>
            <a:ext cx="1513235" cy="369332"/>
          </a:xfrm>
          <a:prstGeom prst="rect">
            <a:avLst/>
          </a:prstGeom>
          <a:noFill/>
        </p:spPr>
        <p:txBody>
          <a:bodyPr vert="horz" wrap="none" lIns="0" tIns="0" rIns="0" bIns="0" rtlCol="0">
            <a:spAutoFit/>
          </a:bodyPr>
          <a:lstStyle/>
          <a:p>
            <a:r>
              <a:rPr lang="en-US" sz="800" i="1" dirty="0" smtClean="0">
                <a:solidFill>
                  <a:schemeClr val="bg1"/>
                </a:solidFill>
              </a:rPr>
              <a:t>Violation plate: </a:t>
            </a:r>
            <a:r>
              <a:rPr lang="zh-CN" altLang="en-US" sz="800" i="1" dirty="0" smtClean="0">
                <a:solidFill>
                  <a:schemeClr val="bg1"/>
                </a:solidFill>
              </a:rPr>
              <a:t>沪</a:t>
            </a:r>
            <a:r>
              <a:rPr lang="en-US" altLang="zh-CN" sz="800" i="1" dirty="0" smtClean="0">
                <a:solidFill>
                  <a:schemeClr val="bg1"/>
                </a:solidFill>
              </a:rPr>
              <a:t>A88888</a:t>
            </a:r>
            <a:endParaRPr lang="en-US" sz="800" i="1" dirty="0" smtClean="0">
              <a:solidFill>
                <a:schemeClr val="bg1"/>
              </a:solidFill>
            </a:endParaRPr>
          </a:p>
          <a:p>
            <a:r>
              <a:rPr lang="en-US" sz="800" i="1" dirty="0" smtClean="0">
                <a:solidFill>
                  <a:schemeClr val="bg1"/>
                </a:solidFill>
              </a:rPr>
              <a:t>Timestamp: 2018/03/15 3:00pm</a:t>
            </a:r>
          </a:p>
          <a:p>
            <a:r>
              <a:rPr lang="en-US" sz="800" i="1" dirty="0" smtClean="0">
                <a:solidFill>
                  <a:schemeClr val="bg1"/>
                </a:solidFill>
              </a:rPr>
              <a:t>Location: 880 </a:t>
            </a:r>
            <a:r>
              <a:rPr lang="en-US" sz="800" i="1" dirty="0" err="1" smtClean="0">
                <a:solidFill>
                  <a:schemeClr val="bg1"/>
                </a:solidFill>
              </a:rPr>
              <a:t>Zixing</a:t>
            </a:r>
            <a:r>
              <a:rPr lang="en-US" sz="800" i="1" dirty="0" smtClean="0">
                <a:solidFill>
                  <a:schemeClr val="bg1"/>
                </a:solidFill>
              </a:rPr>
              <a:t> Road</a:t>
            </a:r>
          </a:p>
        </p:txBody>
      </p:sp>
      <p:cxnSp>
        <p:nvCxnSpPr>
          <p:cNvPr id="2053" name="Straight Arrow Connector 2052"/>
          <p:cNvCxnSpPr>
            <a:stCxn id="33" idx="1"/>
            <a:endCxn id="34" idx="3"/>
          </p:cNvCxnSpPr>
          <p:nvPr/>
        </p:nvCxnSpPr>
        <p:spPr>
          <a:xfrm flipH="1">
            <a:off x="2983165" y="3093466"/>
            <a:ext cx="997464" cy="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2054" name="Rectangle 2053"/>
          <p:cNvSpPr/>
          <p:nvPr/>
        </p:nvSpPr>
        <p:spPr>
          <a:xfrm>
            <a:off x="1087582" y="2556164"/>
            <a:ext cx="6969894" cy="2098963"/>
          </a:xfrm>
          <a:prstGeom prst="rect">
            <a:avLst/>
          </a:prstGeom>
          <a:noFill/>
          <a:ln w="19050">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noFill/>
            </a:endParaRPr>
          </a:p>
        </p:txBody>
      </p:sp>
      <p:sp>
        <p:nvSpPr>
          <p:cNvPr id="2055" name="TextBox 2054"/>
          <p:cNvSpPr txBox="1"/>
          <p:nvPr/>
        </p:nvSpPr>
        <p:spPr>
          <a:xfrm>
            <a:off x="7273141" y="4289927"/>
            <a:ext cx="734175" cy="338554"/>
          </a:xfrm>
          <a:prstGeom prst="rect">
            <a:avLst/>
          </a:prstGeom>
          <a:noFill/>
        </p:spPr>
        <p:txBody>
          <a:bodyPr vert="horz" wrap="none" lIns="0" tIns="0" rIns="0" bIns="0" rtlCol="0">
            <a:spAutoFit/>
          </a:bodyPr>
          <a:lstStyle/>
          <a:p>
            <a:r>
              <a:rPr lang="en-US" sz="1100" dirty="0" smtClean="0">
                <a:solidFill>
                  <a:srgbClr val="003C71"/>
                </a:solidFill>
              </a:rPr>
              <a:t>MEC Server</a:t>
            </a:r>
          </a:p>
          <a:p>
            <a:r>
              <a:rPr lang="en-US" sz="1100" dirty="0" smtClean="0">
                <a:solidFill>
                  <a:srgbClr val="003C71"/>
                </a:solidFill>
              </a:rPr>
              <a:t>NVR/DVR</a:t>
            </a:r>
            <a:endParaRPr lang="en-US" sz="1100" dirty="0" smtClean="0">
              <a:solidFill>
                <a:srgbClr val="003C71"/>
              </a:solidFill>
            </a:endParaRPr>
          </a:p>
        </p:txBody>
      </p:sp>
      <p:pic>
        <p:nvPicPr>
          <p:cNvPr id="2056" name="Picture 6" descr="https://timgsa.baidu.com/timg?image&amp;quality=80&amp;size=b9999_10000&amp;sec=1520267225012&amp;di=c0fbc2fc6998f66922465d20a8e6cbe0&amp;imgtype=0&amp;src=http%3A%2F%2Flife.online.sh.cn%2Fgb%2Fcontent%2Fattachement%2Fjpg%2Fsite1%2F20160118%2F0025116ac7a118074b2d4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5338" y="3457667"/>
            <a:ext cx="1332163" cy="42481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2302293" y="3523334"/>
            <a:ext cx="615553" cy="246221"/>
          </a:xfrm>
          <a:prstGeom prst="rect">
            <a:avLst/>
          </a:prstGeom>
          <a:noFill/>
        </p:spPr>
        <p:txBody>
          <a:bodyPr vert="horz" wrap="none" lIns="0" tIns="0" rIns="0" bIns="0" rtlCol="0">
            <a:spAutoFit/>
          </a:bodyPr>
          <a:lstStyle/>
          <a:p>
            <a:r>
              <a:rPr lang="en-US" sz="800" dirty="0" smtClean="0">
                <a:solidFill>
                  <a:srgbClr val="003C71"/>
                </a:solidFill>
              </a:rPr>
              <a:t>Output being</a:t>
            </a:r>
          </a:p>
          <a:p>
            <a:r>
              <a:rPr lang="en-US" sz="800" dirty="0" smtClean="0">
                <a:solidFill>
                  <a:srgbClr val="003C71"/>
                </a:solidFill>
              </a:rPr>
              <a:t>sent to DC</a:t>
            </a:r>
          </a:p>
        </p:txBody>
      </p:sp>
    </p:spTree>
    <p:extLst>
      <p:ext uri="{BB962C8B-B14F-4D97-AF65-F5344CB8AC3E}">
        <p14:creationId xmlns:p14="http://schemas.microsoft.com/office/powerpoint/2010/main" val="93353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Status of edge computing development</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grpSp>
        <p:nvGrpSpPr>
          <p:cNvPr id="3" name="Group 2"/>
          <p:cNvGrpSpPr/>
          <p:nvPr/>
        </p:nvGrpSpPr>
        <p:grpSpPr>
          <a:xfrm>
            <a:off x="344022" y="1344930"/>
            <a:ext cx="8341191" cy="3206289"/>
            <a:chOff x="-76956" y="915438"/>
            <a:chExt cx="11093391" cy="4113091"/>
          </a:xfrm>
        </p:grpSpPr>
        <p:grpSp>
          <p:nvGrpSpPr>
            <p:cNvPr id="7" name="组合 61"/>
            <p:cNvGrpSpPr/>
            <p:nvPr/>
          </p:nvGrpSpPr>
          <p:grpSpPr>
            <a:xfrm>
              <a:off x="21933" y="915438"/>
              <a:ext cx="9670008" cy="4113091"/>
              <a:chOff x="1053786" y="1461558"/>
              <a:chExt cx="9670008" cy="4113085"/>
            </a:xfrm>
          </p:grpSpPr>
          <p:grpSp>
            <p:nvGrpSpPr>
              <p:cNvPr id="8" name="组合 26"/>
              <p:cNvGrpSpPr/>
              <p:nvPr/>
            </p:nvGrpSpPr>
            <p:grpSpPr>
              <a:xfrm>
                <a:off x="4234354" y="1461558"/>
                <a:ext cx="3489448" cy="3716518"/>
                <a:chOff x="2669056" y="1289723"/>
                <a:chExt cx="2928814" cy="2880000"/>
              </a:xfrm>
            </p:grpSpPr>
            <p:pic>
              <p:nvPicPr>
                <p:cNvPr id="38" name="图片 27" descr="u=3713213935,3775721132&amp;fm=21&amp;gp=0.jpg"/>
                <p:cNvPicPr>
                  <a:picLocks noChangeAspect="1"/>
                </p:cNvPicPr>
                <p:nvPr/>
              </p:nvPicPr>
              <p:blipFill>
                <a:blip r:embed="rId3" cstate="print">
                  <a:duotone>
                    <a:srgbClr val="4BACC6">
                      <a:shade val="45000"/>
                      <a:satMod val="135000"/>
                    </a:srgbClr>
                    <a:prstClr val="white"/>
                  </a:duotone>
                </a:blip>
                <a:stretch>
                  <a:fillRect/>
                </a:stretch>
              </p:blipFill>
              <p:spPr>
                <a:xfrm rot="2635644">
                  <a:off x="2669056" y="1289723"/>
                  <a:ext cx="2928814" cy="2880000"/>
                </a:xfrm>
                <a:prstGeom prst="rect">
                  <a:avLst/>
                </a:prstGeom>
              </p:spPr>
            </p:pic>
            <p:pic>
              <p:nvPicPr>
                <p:cNvPr id="39"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447724" y="3422084"/>
                  <a:ext cx="1071570" cy="357191"/>
                </a:xfrm>
                <a:prstGeom prst="rect">
                  <a:avLst/>
                </a:prstGeom>
                <a:noFill/>
                <a:ln w="9525">
                  <a:noFill/>
                  <a:miter lim="800000"/>
                  <a:headEnd/>
                  <a:tailEnd/>
                </a:ln>
              </p:spPr>
            </p:pic>
            <p:pic>
              <p:nvPicPr>
                <p:cNvPr id="40" name="图片 29" descr="1454688737722168.jpg"/>
                <p:cNvPicPr>
                  <a:picLocks noChangeAspect="1"/>
                </p:cNvPicPr>
                <p:nvPr/>
              </p:nvPicPr>
              <p:blipFill>
                <a:blip r:embed="rId5" cstate="print">
                  <a:clrChange>
                    <a:clrFrom>
                      <a:srgbClr val="FFFFFF"/>
                    </a:clrFrom>
                    <a:clrTo>
                      <a:srgbClr val="FFFFFF">
                        <a:alpha val="0"/>
                      </a:srgbClr>
                    </a:clrTo>
                  </a:clrChange>
                </a:blip>
                <a:srcRect l="8475" t="30509" r="6779" b="30508"/>
                <a:stretch>
                  <a:fillRect/>
                </a:stretch>
              </p:blipFill>
              <p:spPr>
                <a:xfrm>
                  <a:off x="2928835" y="2192189"/>
                  <a:ext cx="1000132" cy="427199"/>
                </a:xfrm>
                <a:prstGeom prst="rect">
                  <a:avLst/>
                </a:prstGeom>
              </p:spPr>
            </p:pic>
          </p:grpSp>
          <p:grpSp>
            <p:nvGrpSpPr>
              <p:cNvPr id="9" name="组合 268"/>
              <p:cNvGrpSpPr/>
              <p:nvPr/>
            </p:nvGrpSpPr>
            <p:grpSpPr>
              <a:xfrm>
                <a:off x="3645325" y="1965852"/>
                <a:ext cx="1636123" cy="550796"/>
                <a:chOff x="1856776" y="1493553"/>
                <a:chExt cx="1131048" cy="432113"/>
              </a:xfrm>
            </p:grpSpPr>
            <p:cxnSp>
              <p:nvCxnSpPr>
                <p:cNvPr id="36" name="直接连接符 25"/>
                <p:cNvCxnSpPr/>
                <p:nvPr/>
              </p:nvCxnSpPr>
              <p:spPr>
                <a:xfrm>
                  <a:off x="1856776" y="1493553"/>
                  <a:ext cx="1048526" cy="374786"/>
                </a:xfrm>
                <a:prstGeom prst="line">
                  <a:avLst/>
                </a:prstGeom>
                <a:noFill/>
                <a:ln w="28575" cap="flat" cmpd="sng" algn="ctr">
                  <a:solidFill>
                    <a:srgbClr val="1A7BAE"/>
                  </a:solidFill>
                  <a:prstDash val="solid"/>
                </a:ln>
                <a:effectLst/>
              </p:spPr>
            </p:cxnSp>
            <p:sp>
              <p:nvSpPr>
                <p:cNvPr id="37" name="椭圆 26"/>
                <p:cNvSpPr/>
                <p:nvPr/>
              </p:nvSpPr>
              <p:spPr>
                <a:xfrm>
                  <a:off x="2868716" y="1806558"/>
                  <a:ext cx="119108" cy="119108"/>
                </a:xfrm>
                <a:prstGeom prst="ellipse">
                  <a:avLst/>
                </a:prstGeom>
                <a:solidFill>
                  <a:srgbClr val="FFFFFF"/>
                </a:solidFill>
                <a:ln w="38100" cap="flat" cmpd="sng" algn="ctr">
                  <a:solidFill>
                    <a:srgbClr val="1A7BAE"/>
                  </a:solidFill>
                  <a:prstDash val="solid"/>
                </a:ln>
                <a:effectLst/>
              </p:spPr>
              <p:txBody>
                <a:bodyPr rtlCol="0" anchor="ctr"/>
                <a:lstStyle>
                  <a:defPPr>
                    <a:defRPr lang="zh-CN"/>
                  </a:defPPr>
                  <a:lvl1pPr algn="l" defTabSz="457200" rtl="0" fontAlgn="base">
                    <a:spcBef>
                      <a:spcPct val="0"/>
                    </a:spcBef>
                    <a:spcAft>
                      <a:spcPct val="0"/>
                    </a:spcAft>
                    <a:buFont typeface="Arial" pitchFamily="34" charset="0"/>
                    <a:defRPr kern="1200">
                      <a:solidFill>
                        <a:schemeClr val="lt1"/>
                      </a:solidFill>
                      <a:latin typeface="+mn-lt"/>
                      <a:ea typeface="+mn-ea"/>
                      <a:cs typeface="+mn-cs"/>
                    </a:defRPr>
                  </a:lvl1pPr>
                  <a:lvl2pPr marL="457200" algn="l" defTabSz="457200" rtl="0" fontAlgn="base">
                    <a:spcBef>
                      <a:spcPct val="0"/>
                    </a:spcBef>
                    <a:spcAft>
                      <a:spcPct val="0"/>
                    </a:spcAft>
                    <a:buFont typeface="Arial" pitchFamily="34" charset="0"/>
                    <a:defRPr kern="1200">
                      <a:solidFill>
                        <a:schemeClr val="lt1"/>
                      </a:solidFill>
                      <a:latin typeface="+mn-lt"/>
                      <a:ea typeface="+mn-ea"/>
                      <a:cs typeface="+mn-cs"/>
                    </a:defRPr>
                  </a:lvl2pPr>
                  <a:lvl3pPr marL="914400" algn="l" defTabSz="457200" rtl="0" fontAlgn="base">
                    <a:spcBef>
                      <a:spcPct val="0"/>
                    </a:spcBef>
                    <a:spcAft>
                      <a:spcPct val="0"/>
                    </a:spcAft>
                    <a:buFont typeface="Arial" pitchFamily="34" charset="0"/>
                    <a:defRPr kern="1200">
                      <a:solidFill>
                        <a:schemeClr val="lt1"/>
                      </a:solidFill>
                      <a:latin typeface="+mn-lt"/>
                      <a:ea typeface="+mn-ea"/>
                      <a:cs typeface="+mn-cs"/>
                    </a:defRPr>
                  </a:lvl3pPr>
                  <a:lvl4pPr marL="1371600" algn="l" defTabSz="457200" rtl="0" fontAlgn="base">
                    <a:spcBef>
                      <a:spcPct val="0"/>
                    </a:spcBef>
                    <a:spcAft>
                      <a:spcPct val="0"/>
                    </a:spcAft>
                    <a:buFont typeface="Arial" pitchFamily="34" charset="0"/>
                    <a:defRPr kern="1200">
                      <a:solidFill>
                        <a:schemeClr val="lt1"/>
                      </a:solidFill>
                      <a:latin typeface="+mn-lt"/>
                      <a:ea typeface="+mn-ea"/>
                      <a:cs typeface="+mn-cs"/>
                    </a:defRPr>
                  </a:lvl4pPr>
                  <a:lvl5pPr marL="1828800" algn="l" defTabSz="457200" rtl="0" fontAlgn="base">
                    <a:spcBef>
                      <a:spcPct val="0"/>
                    </a:spcBef>
                    <a:spcAft>
                      <a:spcPct val="0"/>
                    </a:spcAft>
                    <a:buFont typeface="Arial" pitchFamily="34"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236911" indent="-236911" algn="ctr" defTabSz="456935">
                    <a:lnSpc>
                      <a:spcPct val="120000"/>
                    </a:lnSpc>
                    <a:defRPr/>
                  </a:pPr>
                  <a:endParaRPr lang="zh-CN" altLang="en-US" sz="1200" b="1" i="1" dirty="0">
                    <a:solidFill>
                      <a:srgbClr val="FFFFFF"/>
                    </a:solidFill>
                    <a:latin typeface="微软雅黑"/>
                    <a:ea typeface="微软雅黑"/>
                  </a:endParaRPr>
                </a:p>
              </p:txBody>
            </p:sp>
          </p:grpSp>
          <p:sp>
            <p:nvSpPr>
              <p:cNvPr id="10" name="TextBox 17"/>
              <p:cNvSpPr txBox="1"/>
              <p:nvPr/>
            </p:nvSpPr>
            <p:spPr>
              <a:xfrm>
                <a:off x="1177833" y="1621844"/>
                <a:ext cx="2417952" cy="394769"/>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wrap="square" lIns="121881" tIns="60940" rIns="121881" bIns="60940" rtlCol="0">
                <a:spAutoFit/>
              </a:bodyPr>
              <a:lstStyle/>
              <a:p>
                <a:pPr defTabSz="913921">
                  <a:defRPr/>
                </a:pPr>
                <a:r>
                  <a:rPr lang="en-US" altLang="zh-CN" sz="1200" b="1" kern="0" dirty="0">
                    <a:solidFill>
                      <a:schemeClr val="tx1">
                        <a:lumMod val="95000"/>
                        <a:lumOff val="5000"/>
                      </a:schemeClr>
                    </a:solidFill>
                    <a:latin typeface="微软雅黑" pitchFamily="34" charset="-122"/>
                    <a:ea typeface="微软雅黑" pitchFamily="34" charset="-122"/>
                  </a:rPr>
                  <a:t>ETSI: MEC</a:t>
                </a:r>
                <a:endParaRPr lang="en-US" altLang="zh-CN" sz="1200" kern="0" dirty="0">
                  <a:solidFill>
                    <a:schemeClr val="tx1">
                      <a:lumMod val="95000"/>
                      <a:lumOff val="5000"/>
                    </a:schemeClr>
                  </a:solidFill>
                  <a:latin typeface="微软雅黑" pitchFamily="34" charset="-122"/>
                  <a:ea typeface="微软雅黑" pitchFamily="34" charset="-122"/>
                </a:endParaRPr>
              </a:p>
            </p:txBody>
          </p:sp>
          <p:grpSp>
            <p:nvGrpSpPr>
              <p:cNvPr id="11" name="组合 272"/>
              <p:cNvGrpSpPr/>
              <p:nvPr/>
            </p:nvGrpSpPr>
            <p:grpSpPr>
              <a:xfrm rot="10800000">
                <a:off x="3472481" y="4373901"/>
                <a:ext cx="1754521" cy="261814"/>
                <a:chOff x="3977163" y="422050"/>
                <a:chExt cx="1196214" cy="179587"/>
              </a:xfrm>
            </p:grpSpPr>
            <p:cxnSp>
              <p:nvCxnSpPr>
                <p:cNvPr id="34" name="直接连接符 23"/>
                <p:cNvCxnSpPr>
                  <a:stCxn id="12" idx="3"/>
                  <a:endCxn id="35" idx="7"/>
                </p:cNvCxnSpPr>
                <p:nvPr/>
              </p:nvCxnSpPr>
              <p:spPr>
                <a:xfrm rot="10800000" flipV="1">
                  <a:off x="4078828" y="422050"/>
                  <a:ext cx="1094549" cy="77921"/>
                </a:xfrm>
                <a:prstGeom prst="line">
                  <a:avLst/>
                </a:prstGeom>
                <a:noFill/>
                <a:ln w="28575" cap="flat" cmpd="sng" algn="ctr">
                  <a:solidFill>
                    <a:srgbClr val="1A7BAE"/>
                  </a:solidFill>
                  <a:prstDash val="solid"/>
                </a:ln>
                <a:effectLst/>
              </p:spPr>
            </p:cxnSp>
            <p:sp>
              <p:nvSpPr>
                <p:cNvPr id="35" name="椭圆 24"/>
                <p:cNvSpPr/>
                <p:nvPr/>
              </p:nvSpPr>
              <p:spPr>
                <a:xfrm>
                  <a:off x="3977163" y="482529"/>
                  <a:ext cx="119108" cy="119108"/>
                </a:xfrm>
                <a:prstGeom prst="ellipse">
                  <a:avLst/>
                </a:prstGeom>
                <a:solidFill>
                  <a:srgbClr val="FFFFFF"/>
                </a:solidFill>
                <a:ln w="38100" cap="flat" cmpd="sng" algn="ctr">
                  <a:solidFill>
                    <a:srgbClr val="1A7BAE"/>
                  </a:solidFill>
                  <a:prstDash val="solid"/>
                </a:ln>
                <a:effectLst/>
              </p:spPr>
              <p:txBody>
                <a:bodyPr rtlCol="0" anchor="ctr"/>
                <a:lstStyle>
                  <a:defPPr>
                    <a:defRPr lang="zh-CN"/>
                  </a:defPPr>
                  <a:lvl1pPr algn="l" defTabSz="457200" rtl="0" fontAlgn="base">
                    <a:spcBef>
                      <a:spcPct val="0"/>
                    </a:spcBef>
                    <a:spcAft>
                      <a:spcPct val="0"/>
                    </a:spcAft>
                    <a:buFont typeface="Arial" pitchFamily="34" charset="0"/>
                    <a:defRPr kern="1200">
                      <a:solidFill>
                        <a:schemeClr val="lt1"/>
                      </a:solidFill>
                      <a:latin typeface="+mn-lt"/>
                      <a:ea typeface="+mn-ea"/>
                      <a:cs typeface="+mn-cs"/>
                    </a:defRPr>
                  </a:lvl1pPr>
                  <a:lvl2pPr marL="457200" algn="l" defTabSz="457200" rtl="0" fontAlgn="base">
                    <a:spcBef>
                      <a:spcPct val="0"/>
                    </a:spcBef>
                    <a:spcAft>
                      <a:spcPct val="0"/>
                    </a:spcAft>
                    <a:buFont typeface="Arial" pitchFamily="34" charset="0"/>
                    <a:defRPr kern="1200">
                      <a:solidFill>
                        <a:schemeClr val="lt1"/>
                      </a:solidFill>
                      <a:latin typeface="+mn-lt"/>
                      <a:ea typeface="+mn-ea"/>
                      <a:cs typeface="+mn-cs"/>
                    </a:defRPr>
                  </a:lvl2pPr>
                  <a:lvl3pPr marL="914400" algn="l" defTabSz="457200" rtl="0" fontAlgn="base">
                    <a:spcBef>
                      <a:spcPct val="0"/>
                    </a:spcBef>
                    <a:spcAft>
                      <a:spcPct val="0"/>
                    </a:spcAft>
                    <a:buFont typeface="Arial" pitchFamily="34" charset="0"/>
                    <a:defRPr kern="1200">
                      <a:solidFill>
                        <a:schemeClr val="lt1"/>
                      </a:solidFill>
                      <a:latin typeface="+mn-lt"/>
                      <a:ea typeface="+mn-ea"/>
                      <a:cs typeface="+mn-cs"/>
                    </a:defRPr>
                  </a:lvl3pPr>
                  <a:lvl4pPr marL="1371600" algn="l" defTabSz="457200" rtl="0" fontAlgn="base">
                    <a:spcBef>
                      <a:spcPct val="0"/>
                    </a:spcBef>
                    <a:spcAft>
                      <a:spcPct val="0"/>
                    </a:spcAft>
                    <a:buFont typeface="Arial" pitchFamily="34" charset="0"/>
                    <a:defRPr kern="1200">
                      <a:solidFill>
                        <a:schemeClr val="lt1"/>
                      </a:solidFill>
                      <a:latin typeface="+mn-lt"/>
                      <a:ea typeface="+mn-ea"/>
                      <a:cs typeface="+mn-cs"/>
                    </a:defRPr>
                  </a:lvl4pPr>
                  <a:lvl5pPr marL="1828800" algn="l" defTabSz="457200" rtl="0" fontAlgn="base">
                    <a:spcBef>
                      <a:spcPct val="0"/>
                    </a:spcBef>
                    <a:spcAft>
                      <a:spcPct val="0"/>
                    </a:spcAft>
                    <a:buFont typeface="Arial" pitchFamily="34"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236911" indent="-236911" algn="ctr" defTabSz="456935">
                    <a:lnSpc>
                      <a:spcPct val="120000"/>
                    </a:lnSpc>
                    <a:defRPr/>
                  </a:pPr>
                  <a:endParaRPr lang="zh-CN" altLang="en-US" sz="1200" b="1" i="1" dirty="0">
                    <a:solidFill>
                      <a:srgbClr val="FFFFFF"/>
                    </a:solidFill>
                    <a:latin typeface="微软雅黑"/>
                    <a:ea typeface="微软雅黑"/>
                  </a:endParaRPr>
                </a:p>
              </p:txBody>
            </p:sp>
          </p:grpSp>
          <p:sp>
            <p:nvSpPr>
              <p:cNvPr id="12" name="TextBox 21"/>
              <p:cNvSpPr txBox="1"/>
              <p:nvPr/>
            </p:nvSpPr>
            <p:spPr>
              <a:xfrm>
                <a:off x="1053786" y="4438331"/>
                <a:ext cx="2418695" cy="394769"/>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wrap="square" lIns="121881" tIns="60940" rIns="121881" bIns="60940" rtlCol="0">
                <a:spAutoFit/>
              </a:bodyPr>
              <a:lstStyle/>
              <a:p>
                <a:pPr defTabSz="913921">
                  <a:buFont typeface="Arial" panose="020B0604020202020204" pitchFamily="34" charset="0"/>
                  <a:buChar char="•"/>
                  <a:defRPr/>
                </a:pPr>
                <a:r>
                  <a:rPr lang="en-US" altLang="zh-CN" sz="1200" b="1" kern="0" dirty="0">
                    <a:solidFill>
                      <a:schemeClr val="tx1">
                        <a:lumMod val="95000"/>
                        <a:lumOff val="5000"/>
                      </a:schemeClr>
                    </a:solidFill>
                    <a:latin typeface="微软雅黑" pitchFamily="34" charset="-122"/>
                    <a:ea typeface="微软雅黑" pitchFamily="34" charset="-122"/>
                  </a:rPr>
                  <a:t>NGMN</a:t>
                </a:r>
              </a:p>
            </p:txBody>
          </p:sp>
          <p:pic>
            <p:nvPicPr>
              <p:cNvPr id="13" name="Picture 91" descr="220px-NGMN_logo"/>
              <p:cNvPicPr>
                <a:picLocks noChangeAspect="1" noChangeArrowheads="1"/>
              </p:cNvPicPr>
              <p:nvPr/>
            </p:nvPicPr>
            <p:blipFill>
              <a:blip r:embed="rId6" cstate="print">
                <a:clrChange>
                  <a:clrFrom>
                    <a:srgbClr val="FEFEFE"/>
                  </a:clrFrom>
                  <a:clrTo>
                    <a:srgbClr val="FEFEFE">
                      <a:alpha val="0"/>
                    </a:srgbClr>
                  </a:clrTo>
                </a:clrChange>
              </a:blip>
              <a:srcRect/>
              <a:stretch>
                <a:fillRect/>
              </a:stretch>
            </p:blipFill>
            <p:spPr bwMode="auto">
              <a:xfrm>
                <a:off x="3850758" y="5027156"/>
                <a:ext cx="1532028" cy="547487"/>
              </a:xfrm>
              <a:prstGeom prst="rect">
                <a:avLst/>
              </a:prstGeom>
              <a:noFill/>
              <a:ln w="9525">
                <a:noFill/>
                <a:miter lim="800000"/>
                <a:headEnd/>
                <a:tailEnd/>
              </a:ln>
            </p:spPr>
          </p:pic>
          <p:pic>
            <p:nvPicPr>
              <p:cNvPr id="14" name="Content Placeholder 19"/>
              <p:cNvPicPr>
                <a:picLocks noChangeAspect="1"/>
              </p:cNvPicPr>
              <p:nvPr/>
            </p:nvPicPr>
            <p:blipFill>
              <a:blip r:embed="rId7" cstate="print">
                <a:clrChange>
                  <a:clrFrom>
                    <a:srgbClr val="FFFFFF"/>
                  </a:clrFrom>
                  <a:clrTo>
                    <a:srgbClr val="FFFFFF">
                      <a:alpha val="0"/>
                    </a:srgbClr>
                  </a:clrTo>
                </a:clrChange>
              </a:blip>
              <a:srcRect/>
              <a:stretch>
                <a:fillRect/>
              </a:stretch>
            </p:blipFill>
            <p:spPr>
              <a:xfrm>
                <a:off x="5725378" y="4447033"/>
                <a:ext cx="1091664" cy="689923"/>
              </a:xfrm>
              <a:prstGeom prst="rect">
                <a:avLst/>
              </a:prstGeom>
            </p:spPr>
          </p:pic>
          <p:pic>
            <p:nvPicPr>
              <p:cNvPr id="15" name="Picture 2" descr="http://images.intomobile.com/wp-content/uploads/2008/12/3gpp-logo.png"/>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713890" y="3815255"/>
                <a:ext cx="871368" cy="457200"/>
              </a:xfrm>
              <a:prstGeom prst="rect">
                <a:avLst/>
              </a:prstGeom>
              <a:noFill/>
              <a:ln w="9525">
                <a:noFill/>
                <a:miter lim="800000"/>
                <a:headEnd/>
                <a:tailEnd/>
              </a:ln>
            </p:spPr>
          </p:pic>
          <p:sp>
            <p:nvSpPr>
              <p:cNvPr id="16" name="TextBox 31"/>
              <p:cNvSpPr txBox="1"/>
              <p:nvPr/>
            </p:nvSpPr>
            <p:spPr>
              <a:xfrm>
                <a:off x="1140613" y="3145430"/>
                <a:ext cx="2406193" cy="394769"/>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wrap="square" lIns="121881" tIns="60940" rIns="121881" bIns="60940" rtlCol="0">
                <a:spAutoFit/>
              </a:bodyPr>
              <a:lstStyle/>
              <a:p>
                <a:pPr defTabSz="913921">
                  <a:defRPr/>
                </a:pPr>
                <a:r>
                  <a:rPr lang="en-US" altLang="zh-CN" sz="1200" b="1" kern="0" dirty="0">
                    <a:solidFill>
                      <a:schemeClr val="tx1">
                        <a:lumMod val="95000"/>
                        <a:lumOff val="5000"/>
                      </a:schemeClr>
                    </a:solidFill>
                    <a:latin typeface="微软雅黑" pitchFamily="34" charset="-122"/>
                    <a:ea typeface="微软雅黑" pitchFamily="34" charset="-122"/>
                  </a:rPr>
                  <a:t>5G : 3GPP</a:t>
                </a:r>
                <a:endParaRPr lang="zh-CN" altLang="en-US" sz="1200" kern="0" dirty="0">
                  <a:solidFill>
                    <a:schemeClr val="tx1">
                      <a:lumMod val="95000"/>
                      <a:lumOff val="5000"/>
                    </a:schemeClr>
                  </a:solidFill>
                  <a:latin typeface="微软雅黑" pitchFamily="34" charset="-122"/>
                  <a:ea typeface="微软雅黑" pitchFamily="34" charset="-122"/>
                </a:endParaRPr>
              </a:p>
            </p:txBody>
          </p:sp>
          <p:grpSp>
            <p:nvGrpSpPr>
              <p:cNvPr id="17" name="组合 268"/>
              <p:cNvGrpSpPr/>
              <p:nvPr/>
            </p:nvGrpSpPr>
            <p:grpSpPr>
              <a:xfrm>
                <a:off x="3595785" y="3394106"/>
                <a:ext cx="1696174" cy="378533"/>
                <a:chOff x="1815263" y="1647930"/>
                <a:chExt cx="1172561" cy="277736"/>
              </a:xfrm>
            </p:grpSpPr>
            <p:cxnSp>
              <p:nvCxnSpPr>
                <p:cNvPr id="32" name="直接连接符 21"/>
                <p:cNvCxnSpPr/>
                <p:nvPr/>
              </p:nvCxnSpPr>
              <p:spPr>
                <a:xfrm>
                  <a:off x="1815263" y="1647930"/>
                  <a:ext cx="1090039" cy="220408"/>
                </a:xfrm>
                <a:prstGeom prst="line">
                  <a:avLst/>
                </a:prstGeom>
                <a:noFill/>
                <a:ln w="28575" cap="flat" cmpd="sng" algn="ctr">
                  <a:solidFill>
                    <a:srgbClr val="1A7BAE"/>
                  </a:solidFill>
                  <a:prstDash val="solid"/>
                </a:ln>
                <a:effectLst/>
              </p:spPr>
            </p:cxnSp>
            <p:sp>
              <p:nvSpPr>
                <p:cNvPr id="33" name="椭圆 22"/>
                <p:cNvSpPr/>
                <p:nvPr/>
              </p:nvSpPr>
              <p:spPr>
                <a:xfrm>
                  <a:off x="2868716" y="1806558"/>
                  <a:ext cx="119108" cy="119108"/>
                </a:xfrm>
                <a:prstGeom prst="ellipse">
                  <a:avLst/>
                </a:prstGeom>
                <a:solidFill>
                  <a:srgbClr val="FFFFFF"/>
                </a:solidFill>
                <a:ln w="38100" cap="flat" cmpd="sng" algn="ctr">
                  <a:solidFill>
                    <a:srgbClr val="1A7BAE"/>
                  </a:solidFill>
                  <a:prstDash val="solid"/>
                </a:ln>
                <a:effectLst/>
              </p:spPr>
              <p:txBody>
                <a:bodyPr rtlCol="0" anchor="ctr"/>
                <a:lstStyle>
                  <a:defPPr>
                    <a:defRPr lang="zh-CN"/>
                  </a:defPPr>
                  <a:lvl1pPr algn="l" defTabSz="457200" rtl="0" fontAlgn="base">
                    <a:spcBef>
                      <a:spcPct val="0"/>
                    </a:spcBef>
                    <a:spcAft>
                      <a:spcPct val="0"/>
                    </a:spcAft>
                    <a:buFont typeface="Arial" pitchFamily="34" charset="0"/>
                    <a:defRPr kern="1200">
                      <a:solidFill>
                        <a:schemeClr val="lt1"/>
                      </a:solidFill>
                      <a:latin typeface="+mn-lt"/>
                      <a:ea typeface="+mn-ea"/>
                      <a:cs typeface="+mn-cs"/>
                    </a:defRPr>
                  </a:lvl1pPr>
                  <a:lvl2pPr marL="457200" algn="l" defTabSz="457200" rtl="0" fontAlgn="base">
                    <a:spcBef>
                      <a:spcPct val="0"/>
                    </a:spcBef>
                    <a:spcAft>
                      <a:spcPct val="0"/>
                    </a:spcAft>
                    <a:buFont typeface="Arial" pitchFamily="34" charset="0"/>
                    <a:defRPr kern="1200">
                      <a:solidFill>
                        <a:schemeClr val="lt1"/>
                      </a:solidFill>
                      <a:latin typeface="+mn-lt"/>
                      <a:ea typeface="+mn-ea"/>
                      <a:cs typeface="+mn-cs"/>
                    </a:defRPr>
                  </a:lvl2pPr>
                  <a:lvl3pPr marL="914400" algn="l" defTabSz="457200" rtl="0" fontAlgn="base">
                    <a:spcBef>
                      <a:spcPct val="0"/>
                    </a:spcBef>
                    <a:spcAft>
                      <a:spcPct val="0"/>
                    </a:spcAft>
                    <a:buFont typeface="Arial" pitchFamily="34" charset="0"/>
                    <a:defRPr kern="1200">
                      <a:solidFill>
                        <a:schemeClr val="lt1"/>
                      </a:solidFill>
                      <a:latin typeface="+mn-lt"/>
                      <a:ea typeface="+mn-ea"/>
                      <a:cs typeface="+mn-cs"/>
                    </a:defRPr>
                  </a:lvl3pPr>
                  <a:lvl4pPr marL="1371600" algn="l" defTabSz="457200" rtl="0" fontAlgn="base">
                    <a:spcBef>
                      <a:spcPct val="0"/>
                    </a:spcBef>
                    <a:spcAft>
                      <a:spcPct val="0"/>
                    </a:spcAft>
                    <a:buFont typeface="Arial" pitchFamily="34" charset="0"/>
                    <a:defRPr kern="1200">
                      <a:solidFill>
                        <a:schemeClr val="lt1"/>
                      </a:solidFill>
                      <a:latin typeface="+mn-lt"/>
                      <a:ea typeface="+mn-ea"/>
                      <a:cs typeface="+mn-cs"/>
                    </a:defRPr>
                  </a:lvl4pPr>
                  <a:lvl5pPr marL="1828800" algn="l" defTabSz="457200" rtl="0" fontAlgn="base">
                    <a:spcBef>
                      <a:spcPct val="0"/>
                    </a:spcBef>
                    <a:spcAft>
                      <a:spcPct val="0"/>
                    </a:spcAft>
                    <a:buFont typeface="Arial" pitchFamily="34"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236911" indent="-236911" algn="ctr" defTabSz="456935">
                    <a:lnSpc>
                      <a:spcPct val="120000"/>
                    </a:lnSpc>
                    <a:defRPr/>
                  </a:pPr>
                  <a:endParaRPr lang="zh-CN" altLang="en-US" sz="1200" b="1" i="1" dirty="0">
                    <a:solidFill>
                      <a:srgbClr val="FFFFFF"/>
                    </a:solidFill>
                    <a:latin typeface="微软雅黑"/>
                    <a:ea typeface="微软雅黑"/>
                  </a:endParaRPr>
                </a:p>
              </p:txBody>
            </p:sp>
          </p:grpSp>
          <p:grpSp>
            <p:nvGrpSpPr>
              <p:cNvPr id="18" name="组合 272"/>
              <p:cNvGrpSpPr/>
              <p:nvPr/>
            </p:nvGrpSpPr>
            <p:grpSpPr>
              <a:xfrm rot="10800000">
                <a:off x="6626402" y="2066280"/>
                <a:ext cx="1647292" cy="2778730"/>
                <a:chOff x="1960866" y="1161643"/>
                <a:chExt cx="1123105" cy="1906030"/>
              </a:xfrm>
            </p:grpSpPr>
            <p:cxnSp>
              <p:nvCxnSpPr>
                <p:cNvPr id="26" name="直接连接符 19"/>
                <p:cNvCxnSpPr/>
                <p:nvPr/>
              </p:nvCxnSpPr>
              <p:spPr>
                <a:xfrm rot="10800000" flipH="1">
                  <a:off x="2027889" y="2920266"/>
                  <a:ext cx="959935" cy="147407"/>
                </a:xfrm>
                <a:prstGeom prst="line">
                  <a:avLst/>
                </a:prstGeom>
                <a:noFill/>
                <a:ln w="28575" cap="flat" cmpd="sng" algn="ctr">
                  <a:solidFill>
                    <a:srgbClr val="1A7BAE"/>
                  </a:solidFill>
                  <a:prstDash val="solid"/>
                </a:ln>
                <a:effectLst/>
              </p:spPr>
            </p:cxnSp>
            <p:sp>
              <p:nvSpPr>
                <p:cNvPr id="27" name="椭圆 20"/>
                <p:cNvSpPr/>
                <p:nvPr/>
              </p:nvSpPr>
              <p:spPr>
                <a:xfrm>
                  <a:off x="2964863" y="2850872"/>
                  <a:ext cx="119108" cy="119108"/>
                </a:xfrm>
                <a:prstGeom prst="ellipse">
                  <a:avLst/>
                </a:prstGeom>
                <a:solidFill>
                  <a:srgbClr val="FFFFFF"/>
                </a:solidFill>
                <a:ln w="38100" cap="flat" cmpd="sng" algn="ctr">
                  <a:solidFill>
                    <a:srgbClr val="1A7BAE"/>
                  </a:solidFill>
                  <a:prstDash val="solid"/>
                </a:ln>
                <a:effectLst/>
              </p:spPr>
              <p:txBody>
                <a:bodyPr rtlCol="0" anchor="ctr"/>
                <a:lstStyle>
                  <a:defPPr>
                    <a:defRPr lang="zh-CN"/>
                  </a:defPPr>
                  <a:lvl1pPr algn="l" defTabSz="457200" rtl="0" fontAlgn="base">
                    <a:spcBef>
                      <a:spcPct val="0"/>
                    </a:spcBef>
                    <a:spcAft>
                      <a:spcPct val="0"/>
                    </a:spcAft>
                    <a:buFont typeface="Arial" pitchFamily="34" charset="0"/>
                    <a:defRPr kern="1200">
                      <a:solidFill>
                        <a:schemeClr val="lt1"/>
                      </a:solidFill>
                      <a:latin typeface="+mn-lt"/>
                      <a:ea typeface="+mn-ea"/>
                      <a:cs typeface="+mn-cs"/>
                    </a:defRPr>
                  </a:lvl1pPr>
                  <a:lvl2pPr marL="457200" algn="l" defTabSz="457200" rtl="0" fontAlgn="base">
                    <a:spcBef>
                      <a:spcPct val="0"/>
                    </a:spcBef>
                    <a:spcAft>
                      <a:spcPct val="0"/>
                    </a:spcAft>
                    <a:buFont typeface="Arial" pitchFamily="34" charset="0"/>
                    <a:defRPr kern="1200">
                      <a:solidFill>
                        <a:schemeClr val="lt1"/>
                      </a:solidFill>
                      <a:latin typeface="+mn-lt"/>
                      <a:ea typeface="+mn-ea"/>
                      <a:cs typeface="+mn-cs"/>
                    </a:defRPr>
                  </a:lvl2pPr>
                  <a:lvl3pPr marL="914400" algn="l" defTabSz="457200" rtl="0" fontAlgn="base">
                    <a:spcBef>
                      <a:spcPct val="0"/>
                    </a:spcBef>
                    <a:spcAft>
                      <a:spcPct val="0"/>
                    </a:spcAft>
                    <a:buFont typeface="Arial" pitchFamily="34" charset="0"/>
                    <a:defRPr kern="1200">
                      <a:solidFill>
                        <a:schemeClr val="lt1"/>
                      </a:solidFill>
                      <a:latin typeface="+mn-lt"/>
                      <a:ea typeface="+mn-ea"/>
                      <a:cs typeface="+mn-cs"/>
                    </a:defRPr>
                  </a:lvl3pPr>
                  <a:lvl4pPr marL="1371600" algn="l" defTabSz="457200" rtl="0" fontAlgn="base">
                    <a:spcBef>
                      <a:spcPct val="0"/>
                    </a:spcBef>
                    <a:spcAft>
                      <a:spcPct val="0"/>
                    </a:spcAft>
                    <a:buFont typeface="Arial" pitchFamily="34" charset="0"/>
                    <a:defRPr kern="1200">
                      <a:solidFill>
                        <a:schemeClr val="lt1"/>
                      </a:solidFill>
                      <a:latin typeface="+mn-lt"/>
                      <a:ea typeface="+mn-ea"/>
                      <a:cs typeface="+mn-cs"/>
                    </a:defRPr>
                  </a:lvl4pPr>
                  <a:lvl5pPr marL="1828800" algn="l" defTabSz="457200" rtl="0" fontAlgn="base">
                    <a:spcBef>
                      <a:spcPct val="0"/>
                    </a:spcBef>
                    <a:spcAft>
                      <a:spcPct val="0"/>
                    </a:spcAft>
                    <a:buFont typeface="Arial" pitchFamily="34"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236911" indent="-236911" algn="ctr" defTabSz="456935">
                    <a:lnSpc>
                      <a:spcPct val="120000"/>
                    </a:lnSpc>
                    <a:defRPr/>
                  </a:pPr>
                  <a:endParaRPr lang="zh-CN" altLang="en-US" sz="1200" b="1" i="1" dirty="0">
                    <a:solidFill>
                      <a:srgbClr val="FFFFFF"/>
                    </a:solidFill>
                    <a:latin typeface="微软雅黑"/>
                    <a:ea typeface="微软雅黑"/>
                  </a:endParaRPr>
                </a:p>
              </p:txBody>
            </p:sp>
            <p:cxnSp>
              <p:nvCxnSpPr>
                <p:cNvPr id="28" name="直接连接符 36"/>
                <p:cNvCxnSpPr/>
                <p:nvPr/>
              </p:nvCxnSpPr>
              <p:spPr>
                <a:xfrm rot="10800000" flipH="1" flipV="1">
                  <a:off x="1982698" y="1934570"/>
                  <a:ext cx="572039" cy="68066"/>
                </a:xfrm>
                <a:prstGeom prst="line">
                  <a:avLst/>
                </a:prstGeom>
                <a:noFill/>
                <a:ln w="28575" cap="flat" cmpd="sng" algn="ctr">
                  <a:solidFill>
                    <a:srgbClr val="1A7BAE"/>
                  </a:solidFill>
                  <a:prstDash val="solid"/>
                </a:ln>
                <a:effectLst/>
              </p:spPr>
            </p:cxnSp>
            <p:sp>
              <p:nvSpPr>
                <p:cNvPr id="29" name="椭圆 38"/>
                <p:cNvSpPr/>
                <p:nvPr/>
              </p:nvSpPr>
              <p:spPr>
                <a:xfrm>
                  <a:off x="2554737" y="1934385"/>
                  <a:ext cx="119108" cy="119108"/>
                </a:xfrm>
                <a:prstGeom prst="ellipse">
                  <a:avLst/>
                </a:prstGeom>
                <a:solidFill>
                  <a:srgbClr val="FFFFFF"/>
                </a:solidFill>
                <a:ln w="38100" cap="flat" cmpd="sng" algn="ctr">
                  <a:solidFill>
                    <a:srgbClr val="1A7BAE"/>
                  </a:solidFill>
                  <a:prstDash val="solid"/>
                </a:ln>
                <a:effectLst/>
              </p:spPr>
              <p:txBody>
                <a:bodyPr rtlCol="0" anchor="ctr"/>
                <a:lstStyle>
                  <a:defPPr>
                    <a:defRPr lang="zh-CN"/>
                  </a:defPPr>
                  <a:lvl1pPr algn="l" defTabSz="457200" rtl="0" fontAlgn="base">
                    <a:spcBef>
                      <a:spcPct val="0"/>
                    </a:spcBef>
                    <a:spcAft>
                      <a:spcPct val="0"/>
                    </a:spcAft>
                    <a:buFont typeface="Arial" pitchFamily="34" charset="0"/>
                    <a:defRPr kern="1200">
                      <a:solidFill>
                        <a:schemeClr val="lt1"/>
                      </a:solidFill>
                      <a:latin typeface="+mn-lt"/>
                      <a:ea typeface="+mn-ea"/>
                      <a:cs typeface="+mn-cs"/>
                    </a:defRPr>
                  </a:lvl1pPr>
                  <a:lvl2pPr marL="457200" algn="l" defTabSz="457200" rtl="0" fontAlgn="base">
                    <a:spcBef>
                      <a:spcPct val="0"/>
                    </a:spcBef>
                    <a:spcAft>
                      <a:spcPct val="0"/>
                    </a:spcAft>
                    <a:buFont typeface="Arial" pitchFamily="34" charset="0"/>
                    <a:defRPr kern="1200">
                      <a:solidFill>
                        <a:schemeClr val="lt1"/>
                      </a:solidFill>
                      <a:latin typeface="+mn-lt"/>
                      <a:ea typeface="+mn-ea"/>
                      <a:cs typeface="+mn-cs"/>
                    </a:defRPr>
                  </a:lvl2pPr>
                  <a:lvl3pPr marL="914400" algn="l" defTabSz="457200" rtl="0" fontAlgn="base">
                    <a:spcBef>
                      <a:spcPct val="0"/>
                    </a:spcBef>
                    <a:spcAft>
                      <a:spcPct val="0"/>
                    </a:spcAft>
                    <a:buFont typeface="Arial" pitchFamily="34" charset="0"/>
                    <a:defRPr kern="1200">
                      <a:solidFill>
                        <a:schemeClr val="lt1"/>
                      </a:solidFill>
                      <a:latin typeface="+mn-lt"/>
                      <a:ea typeface="+mn-ea"/>
                      <a:cs typeface="+mn-cs"/>
                    </a:defRPr>
                  </a:lvl3pPr>
                  <a:lvl4pPr marL="1371600" algn="l" defTabSz="457200" rtl="0" fontAlgn="base">
                    <a:spcBef>
                      <a:spcPct val="0"/>
                    </a:spcBef>
                    <a:spcAft>
                      <a:spcPct val="0"/>
                    </a:spcAft>
                    <a:buFont typeface="Arial" pitchFamily="34" charset="0"/>
                    <a:defRPr kern="1200">
                      <a:solidFill>
                        <a:schemeClr val="lt1"/>
                      </a:solidFill>
                      <a:latin typeface="+mn-lt"/>
                      <a:ea typeface="+mn-ea"/>
                      <a:cs typeface="+mn-cs"/>
                    </a:defRPr>
                  </a:lvl4pPr>
                  <a:lvl5pPr marL="1828800" algn="l" defTabSz="457200" rtl="0" fontAlgn="base">
                    <a:spcBef>
                      <a:spcPct val="0"/>
                    </a:spcBef>
                    <a:spcAft>
                      <a:spcPct val="0"/>
                    </a:spcAft>
                    <a:buFont typeface="Arial" pitchFamily="34"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236911" indent="-236911" algn="ctr" defTabSz="456935">
                    <a:lnSpc>
                      <a:spcPct val="120000"/>
                    </a:lnSpc>
                    <a:defRPr/>
                  </a:pPr>
                  <a:endParaRPr lang="zh-CN" altLang="en-US" sz="1200" b="1" i="1" dirty="0">
                    <a:solidFill>
                      <a:srgbClr val="FFFFFF"/>
                    </a:solidFill>
                    <a:latin typeface="微软雅黑"/>
                    <a:ea typeface="微软雅黑"/>
                  </a:endParaRPr>
                </a:p>
              </p:txBody>
            </p:sp>
            <p:cxnSp>
              <p:nvCxnSpPr>
                <p:cNvPr id="30" name="直接连接符 37"/>
                <p:cNvCxnSpPr>
                  <a:stCxn id="23" idx="1"/>
                </p:cNvCxnSpPr>
                <p:nvPr/>
              </p:nvCxnSpPr>
              <p:spPr>
                <a:xfrm rot="10800000" flipH="1" flipV="1">
                  <a:off x="1960866" y="1161643"/>
                  <a:ext cx="879221" cy="278952"/>
                </a:xfrm>
                <a:prstGeom prst="line">
                  <a:avLst/>
                </a:prstGeom>
                <a:noFill/>
                <a:ln w="28575" cap="flat" cmpd="sng" algn="ctr">
                  <a:solidFill>
                    <a:srgbClr val="1A7BAE"/>
                  </a:solidFill>
                  <a:prstDash val="solid"/>
                </a:ln>
                <a:effectLst/>
              </p:spPr>
            </p:cxnSp>
            <p:sp>
              <p:nvSpPr>
                <p:cNvPr id="31" name="椭圆 39"/>
                <p:cNvSpPr/>
                <p:nvPr/>
              </p:nvSpPr>
              <p:spPr>
                <a:xfrm>
                  <a:off x="2840090" y="1467777"/>
                  <a:ext cx="119108" cy="119108"/>
                </a:xfrm>
                <a:prstGeom prst="ellipse">
                  <a:avLst/>
                </a:prstGeom>
                <a:solidFill>
                  <a:srgbClr val="FFFFFF"/>
                </a:solidFill>
                <a:ln w="38100" cap="flat" cmpd="sng" algn="ctr">
                  <a:solidFill>
                    <a:srgbClr val="1A7BAE"/>
                  </a:solidFill>
                  <a:prstDash val="solid"/>
                </a:ln>
                <a:effectLst/>
              </p:spPr>
              <p:txBody>
                <a:bodyPr rtlCol="0" anchor="ctr"/>
                <a:lstStyle>
                  <a:defPPr>
                    <a:defRPr lang="zh-CN"/>
                  </a:defPPr>
                  <a:lvl1pPr algn="l" defTabSz="457200" rtl="0" fontAlgn="base">
                    <a:spcBef>
                      <a:spcPct val="0"/>
                    </a:spcBef>
                    <a:spcAft>
                      <a:spcPct val="0"/>
                    </a:spcAft>
                    <a:buFont typeface="Arial" pitchFamily="34" charset="0"/>
                    <a:defRPr kern="1200">
                      <a:solidFill>
                        <a:schemeClr val="lt1"/>
                      </a:solidFill>
                      <a:latin typeface="+mn-lt"/>
                      <a:ea typeface="+mn-ea"/>
                      <a:cs typeface="+mn-cs"/>
                    </a:defRPr>
                  </a:lvl1pPr>
                  <a:lvl2pPr marL="457200" algn="l" defTabSz="457200" rtl="0" fontAlgn="base">
                    <a:spcBef>
                      <a:spcPct val="0"/>
                    </a:spcBef>
                    <a:spcAft>
                      <a:spcPct val="0"/>
                    </a:spcAft>
                    <a:buFont typeface="Arial" pitchFamily="34" charset="0"/>
                    <a:defRPr kern="1200">
                      <a:solidFill>
                        <a:schemeClr val="lt1"/>
                      </a:solidFill>
                      <a:latin typeface="+mn-lt"/>
                      <a:ea typeface="+mn-ea"/>
                      <a:cs typeface="+mn-cs"/>
                    </a:defRPr>
                  </a:lvl2pPr>
                  <a:lvl3pPr marL="914400" algn="l" defTabSz="457200" rtl="0" fontAlgn="base">
                    <a:spcBef>
                      <a:spcPct val="0"/>
                    </a:spcBef>
                    <a:spcAft>
                      <a:spcPct val="0"/>
                    </a:spcAft>
                    <a:buFont typeface="Arial" pitchFamily="34" charset="0"/>
                    <a:defRPr kern="1200">
                      <a:solidFill>
                        <a:schemeClr val="lt1"/>
                      </a:solidFill>
                      <a:latin typeface="+mn-lt"/>
                      <a:ea typeface="+mn-ea"/>
                      <a:cs typeface="+mn-cs"/>
                    </a:defRPr>
                  </a:lvl3pPr>
                  <a:lvl4pPr marL="1371600" algn="l" defTabSz="457200" rtl="0" fontAlgn="base">
                    <a:spcBef>
                      <a:spcPct val="0"/>
                    </a:spcBef>
                    <a:spcAft>
                      <a:spcPct val="0"/>
                    </a:spcAft>
                    <a:buFont typeface="Arial" pitchFamily="34" charset="0"/>
                    <a:defRPr kern="1200">
                      <a:solidFill>
                        <a:schemeClr val="lt1"/>
                      </a:solidFill>
                      <a:latin typeface="+mn-lt"/>
                      <a:ea typeface="+mn-ea"/>
                      <a:cs typeface="+mn-cs"/>
                    </a:defRPr>
                  </a:lvl4pPr>
                  <a:lvl5pPr marL="1828800" algn="l" defTabSz="457200" rtl="0" fontAlgn="base">
                    <a:spcBef>
                      <a:spcPct val="0"/>
                    </a:spcBef>
                    <a:spcAft>
                      <a:spcPct val="0"/>
                    </a:spcAft>
                    <a:buFont typeface="Arial" pitchFamily="34"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236911" indent="-236911" algn="ctr" defTabSz="456935">
                    <a:lnSpc>
                      <a:spcPct val="120000"/>
                    </a:lnSpc>
                    <a:defRPr/>
                  </a:pPr>
                  <a:endParaRPr lang="zh-CN" altLang="en-US" sz="1200" b="1" i="1" dirty="0">
                    <a:solidFill>
                      <a:srgbClr val="FFFFFF"/>
                    </a:solidFill>
                    <a:latin typeface="微软雅黑"/>
                    <a:ea typeface="微软雅黑"/>
                  </a:endParaRPr>
                </a:p>
              </p:txBody>
            </p:sp>
          </p:grpSp>
          <p:grpSp>
            <p:nvGrpSpPr>
              <p:cNvPr id="19" name="组合 59"/>
              <p:cNvGrpSpPr/>
              <p:nvPr/>
            </p:nvGrpSpPr>
            <p:grpSpPr>
              <a:xfrm>
                <a:off x="6478035" y="3402492"/>
                <a:ext cx="1131196" cy="868715"/>
                <a:chOff x="6478035" y="3323662"/>
                <a:chExt cx="1131196" cy="868715"/>
              </a:xfrm>
            </p:grpSpPr>
            <p:pic>
              <p:nvPicPr>
                <p:cNvPr id="24" name="pasted-image.pdf"/>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737820" y="3323662"/>
                  <a:ext cx="494215" cy="370143"/>
                </a:xfrm>
                <a:prstGeom prst="rect">
                  <a:avLst/>
                </a:prstGeom>
                <a:solidFill>
                  <a:srgbClr val="909090"/>
                </a:solidFill>
                <a:ln w="12700">
                  <a:miter lim="400000"/>
                </a:ln>
              </p:spPr>
            </p:pic>
            <p:sp>
              <p:nvSpPr>
                <p:cNvPr id="25" name="矩形 18"/>
                <p:cNvSpPr/>
                <p:nvPr/>
              </p:nvSpPr>
              <p:spPr>
                <a:xfrm>
                  <a:off x="6478035" y="3639628"/>
                  <a:ext cx="1131196" cy="552749"/>
                </a:xfrm>
                <a:prstGeom prst="rect">
                  <a:avLst/>
                </a:prstGeom>
                <a:noFill/>
              </p:spPr>
              <p:txBody>
                <a:bodyPr wrap="none" lIns="121920" tIns="60960" rIns="121920" bIns="60960">
                  <a:spAutoFit/>
                </a:bodyPr>
                <a:lstStyle/>
                <a:p>
                  <a:pPr algn="ctr" defTabSz="912811">
                    <a:defRPr/>
                  </a:pPr>
                  <a:r>
                    <a:rPr lang="en-US" altLang="zh-CN" sz="2000" b="1" kern="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ea typeface="宋体"/>
                    </a:rPr>
                    <a:t>5GAA</a:t>
                  </a:r>
                  <a:endParaRPr lang="zh-CN" altLang="en-US" sz="2000" b="1" kern="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Calibri"/>
                    <a:ea typeface="宋体"/>
                  </a:endParaRPr>
                </a:p>
              </p:txBody>
            </p:sp>
          </p:grpSp>
          <p:sp>
            <p:nvSpPr>
              <p:cNvPr id="20" name="TextBox 21"/>
              <p:cNvSpPr txBox="1"/>
              <p:nvPr/>
            </p:nvSpPr>
            <p:spPr>
              <a:xfrm>
                <a:off x="8273695" y="1680870"/>
                <a:ext cx="2280218" cy="394769"/>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wrap="square" lIns="121881" tIns="60940" rIns="121881" bIns="60940" rtlCol="0">
                <a:spAutoFit/>
              </a:bodyPr>
              <a:lstStyle/>
              <a:p>
                <a:pPr defTabSz="913921">
                  <a:buFont typeface="Arial" panose="020B0604020202020204" pitchFamily="34" charset="0"/>
                  <a:buChar char="•"/>
                  <a:defRPr/>
                </a:pPr>
                <a:r>
                  <a:rPr lang="en-US" altLang="zh-CN" sz="1200" b="1" kern="0" dirty="0">
                    <a:solidFill>
                      <a:schemeClr val="tx1">
                        <a:lumMod val="95000"/>
                        <a:lumOff val="5000"/>
                      </a:schemeClr>
                    </a:solidFill>
                    <a:latin typeface="微软雅黑" pitchFamily="34" charset="-122"/>
                    <a:ea typeface="微软雅黑" pitchFamily="34" charset="-122"/>
                  </a:rPr>
                  <a:t>OPENFOG</a:t>
                </a:r>
              </a:p>
            </p:txBody>
          </p:sp>
          <p:pic>
            <p:nvPicPr>
              <p:cNvPr id="21" name="Picture 2"/>
              <p:cNvPicPr>
                <a:picLocks noChangeAspect="1" noChangeArrowheads="1"/>
              </p:cNvPicPr>
              <p:nvPr/>
            </p:nvPicPr>
            <p:blipFill>
              <a:blip r:embed="rId10" cstate="print"/>
              <a:srcRect/>
              <a:stretch>
                <a:fillRect/>
              </a:stretch>
            </p:blipFill>
            <p:spPr bwMode="auto">
              <a:xfrm>
                <a:off x="6127752" y="2412953"/>
                <a:ext cx="1004792" cy="428458"/>
              </a:xfrm>
              <a:prstGeom prst="rect">
                <a:avLst/>
              </a:prstGeom>
              <a:noFill/>
              <a:ln w="9525">
                <a:noFill/>
                <a:miter lim="800000"/>
                <a:headEnd/>
                <a:tailEnd/>
              </a:ln>
            </p:spPr>
          </p:pic>
          <p:sp>
            <p:nvSpPr>
              <p:cNvPr id="22" name="TextBox 21"/>
              <p:cNvSpPr txBox="1"/>
              <p:nvPr/>
            </p:nvSpPr>
            <p:spPr>
              <a:xfrm>
                <a:off x="8273695" y="3259695"/>
                <a:ext cx="2450099" cy="631662"/>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wrap="square" lIns="121881" tIns="60940" rIns="121881" bIns="60940" rtlCol="0">
                <a:spAutoFit/>
              </a:bodyPr>
              <a:lstStyle/>
              <a:p>
                <a:pPr defTabSz="913921">
                  <a:buFont typeface="Arial" panose="020B0604020202020204" pitchFamily="34" charset="0"/>
                  <a:buChar char="•"/>
                  <a:defRPr/>
                </a:pPr>
                <a:r>
                  <a:rPr lang="en-US" altLang="zh-CN" sz="1200" b="1" kern="0" dirty="0">
                    <a:solidFill>
                      <a:schemeClr val="tx1">
                        <a:lumMod val="95000"/>
                        <a:lumOff val="5000"/>
                      </a:schemeClr>
                    </a:solidFill>
                    <a:latin typeface="微软雅黑" pitchFamily="34" charset="-122"/>
                    <a:ea typeface="微软雅黑" pitchFamily="34" charset="-122"/>
                  </a:rPr>
                  <a:t>5GAA</a:t>
                </a:r>
                <a:r>
                  <a:rPr lang="zh-CN" altLang="en-US" sz="1200" b="1" kern="0" dirty="0">
                    <a:solidFill>
                      <a:schemeClr val="tx1">
                        <a:lumMod val="95000"/>
                        <a:lumOff val="5000"/>
                      </a:schemeClr>
                    </a:solidFill>
                    <a:latin typeface="微软雅黑" pitchFamily="34" charset="-122"/>
                    <a:ea typeface="微软雅黑" pitchFamily="34" charset="-122"/>
                  </a:rPr>
                  <a:t>： 聚焦</a:t>
                </a:r>
                <a:r>
                  <a:rPr lang="en-US" altLang="zh-CN" sz="1200" b="1" kern="0" dirty="0">
                    <a:solidFill>
                      <a:schemeClr val="tx1">
                        <a:lumMod val="95000"/>
                        <a:lumOff val="5000"/>
                      </a:schemeClr>
                    </a:solidFill>
                    <a:latin typeface="微软雅黑" pitchFamily="34" charset="-122"/>
                    <a:ea typeface="微软雅黑" pitchFamily="34" charset="-122"/>
                  </a:rPr>
                  <a:t>5G</a:t>
                </a:r>
                <a:r>
                  <a:rPr lang="zh-CN" altLang="en-US" sz="1200" b="1" kern="0" dirty="0">
                    <a:solidFill>
                      <a:schemeClr val="tx1">
                        <a:lumMod val="95000"/>
                        <a:lumOff val="5000"/>
                      </a:schemeClr>
                    </a:solidFill>
                    <a:latin typeface="微软雅黑" pitchFamily="34" charset="-122"/>
                    <a:ea typeface="微软雅黑" pitchFamily="34" charset="-122"/>
                  </a:rPr>
                  <a:t>车联网</a:t>
                </a:r>
                <a:endParaRPr lang="en-US" altLang="zh-CN" sz="1200" kern="0" dirty="0">
                  <a:solidFill>
                    <a:schemeClr val="tx1">
                      <a:lumMod val="95000"/>
                      <a:lumOff val="5000"/>
                    </a:schemeClr>
                  </a:solidFill>
                  <a:latin typeface="微软雅黑" pitchFamily="34" charset="-122"/>
                  <a:ea typeface="微软雅黑" pitchFamily="34" charset="-122"/>
                </a:endParaRPr>
              </a:p>
            </p:txBody>
          </p:sp>
          <p:sp>
            <p:nvSpPr>
              <p:cNvPr id="23" name="TextBox 21"/>
              <p:cNvSpPr txBox="1"/>
              <p:nvPr/>
            </p:nvSpPr>
            <p:spPr>
              <a:xfrm>
                <a:off x="8273695" y="4529178"/>
                <a:ext cx="2450099" cy="631662"/>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wrap="square" lIns="121881" tIns="60940" rIns="121881" bIns="60940" rtlCol="0">
                <a:spAutoFit/>
              </a:bodyPr>
              <a:lstStyle/>
              <a:p>
                <a:pPr defTabSz="913921">
                  <a:buFont typeface="Arial" panose="020B0604020202020204" pitchFamily="34" charset="0"/>
                  <a:buChar char="•"/>
                  <a:defRPr/>
                </a:pPr>
                <a:r>
                  <a:rPr lang="en-US" altLang="zh-CN" sz="1200" b="1" kern="0" dirty="0">
                    <a:solidFill>
                      <a:schemeClr val="tx1">
                        <a:lumMod val="95000"/>
                        <a:lumOff val="5000"/>
                      </a:schemeClr>
                    </a:solidFill>
                    <a:latin typeface="微软雅黑" pitchFamily="34" charset="-122"/>
                    <a:ea typeface="微软雅黑" pitchFamily="34" charset="-122"/>
                  </a:rPr>
                  <a:t>CCSA-ST8</a:t>
                </a:r>
                <a:r>
                  <a:rPr lang="zh-CN" altLang="en-US" sz="1200" b="1" kern="0" dirty="0">
                    <a:solidFill>
                      <a:schemeClr val="tx1">
                        <a:lumMod val="95000"/>
                        <a:lumOff val="5000"/>
                      </a:schemeClr>
                    </a:solidFill>
                    <a:latin typeface="微软雅黑" pitchFamily="34" charset="-122"/>
                    <a:ea typeface="微软雅黑" pitchFamily="34" charset="-122"/>
                  </a:rPr>
                  <a:t>：工业互联网边缘计算</a:t>
                </a:r>
                <a:r>
                  <a:rPr lang="en-US" altLang="zh-CN" sz="1200" b="1" kern="0" dirty="0">
                    <a:solidFill>
                      <a:schemeClr val="tx1">
                        <a:lumMod val="95000"/>
                        <a:lumOff val="5000"/>
                      </a:schemeClr>
                    </a:solidFill>
                    <a:latin typeface="微软雅黑" pitchFamily="34" charset="-122"/>
                    <a:ea typeface="微软雅黑" pitchFamily="34" charset="-122"/>
                  </a:rPr>
                  <a:t> </a:t>
                </a:r>
              </a:p>
            </p:txBody>
          </p:sp>
        </p:grpSp>
        <p:sp>
          <p:nvSpPr>
            <p:cNvPr id="41" name="文本框 32"/>
            <p:cNvSpPr txBox="1"/>
            <p:nvPr/>
          </p:nvSpPr>
          <p:spPr>
            <a:xfrm>
              <a:off x="-56914" y="1536014"/>
              <a:ext cx="2778577" cy="552750"/>
            </a:xfrm>
            <a:prstGeom prst="rect">
              <a:avLst/>
            </a:prstGeom>
            <a:noFill/>
          </p:spPr>
          <p:txBody>
            <a:bodyPr wrap="square" rtlCol="0">
              <a:spAutoFit/>
            </a:bodyPr>
            <a:lstStyle/>
            <a:p>
              <a:pPr defTabSz="913921">
                <a:defRPr/>
              </a:pPr>
              <a:r>
                <a:rPr lang="en-US" altLang="zh-CN" sz="1100" kern="0" dirty="0">
                  <a:solidFill>
                    <a:schemeClr val="tx1">
                      <a:lumMod val="95000"/>
                      <a:lumOff val="5000"/>
                    </a:schemeClr>
                  </a:solidFill>
                  <a:latin typeface="微软雅黑" pitchFamily="34" charset="-122"/>
                  <a:ea typeface="微软雅黑" pitchFamily="34" charset="-122"/>
                </a:rPr>
                <a:t>2014</a:t>
              </a:r>
              <a:r>
                <a:rPr lang="zh-CN" altLang="en-US" sz="1100" kern="0" dirty="0">
                  <a:solidFill>
                    <a:schemeClr val="tx1">
                      <a:lumMod val="95000"/>
                      <a:lumOff val="5000"/>
                    </a:schemeClr>
                  </a:solidFill>
                  <a:latin typeface="微软雅黑" pitchFamily="34" charset="-122"/>
                  <a:ea typeface="微软雅黑" pitchFamily="34" charset="-122"/>
                </a:rPr>
                <a:t>成立。</a:t>
              </a:r>
              <a:r>
                <a:rPr lang="en-US" altLang="zh-CN" sz="1100" kern="0" dirty="0">
                  <a:solidFill>
                    <a:schemeClr val="tx1">
                      <a:lumMod val="95000"/>
                      <a:lumOff val="5000"/>
                    </a:schemeClr>
                  </a:solidFill>
                  <a:latin typeface="微软雅黑" pitchFamily="34" charset="-122"/>
                  <a:ea typeface="微软雅黑" pitchFamily="34" charset="-122"/>
                </a:rPr>
                <a:t>MEC</a:t>
              </a:r>
              <a:r>
                <a:rPr lang="zh-CN" altLang="en-US" sz="1100" kern="0" dirty="0">
                  <a:solidFill>
                    <a:schemeClr val="tx1">
                      <a:lumMod val="95000"/>
                      <a:lumOff val="5000"/>
                    </a:schemeClr>
                  </a:solidFill>
                  <a:latin typeface="微软雅黑" pitchFamily="34" charset="-122"/>
                  <a:ea typeface="微软雅黑" pitchFamily="34" charset="-122"/>
                </a:rPr>
                <a:t>概念提出者，标准组织和推动者</a:t>
              </a:r>
              <a:endParaRPr lang="zh-CN" altLang="en-US" sz="1100" dirty="0"/>
            </a:p>
          </p:txBody>
        </p:sp>
        <p:sp>
          <p:nvSpPr>
            <p:cNvPr id="42" name="矩形 33"/>
            <p:cNvSpPr/>
            <p:nvPr/>
          </p:nvSpPr>
          <p:spPr>
            <a:xfrm>
              <a:off x="0" y="2985792"/>
              <a:ext cx="2623711" cy="552750"/>
            </a:xfrm>
            <a:prstGeom prst="rect">
              <a:avLst/>
            </a:prstGeom>
          </p:spPr>
          <p:txBody>
            <a:bodyPr wrap="square">
              <a:spAutoFit/>
            </a:bodyPr>
            <a:lstStyle/>
            <a:p>
              <a:pPr defTabSz="913921">
                <a:defRPr/>
              </a:pPr>
              <a:r>
                <a:rPr lang="zh-CN" altLang="en-US" sz="1100" kern="0" dirty="0">
                  <a:solidFill>
                    <a:schemeClr val="tx1">
                      <a:lumMod val="95000"/>
                      <a:lumOff val="5000"/>
                    </a:schemeClr>
                  </a:solidFill>
                  <a:latin typeface="微软雅黑" pitchFamily="34" charset="-122"/>
                  <a:ea typeface="微软雅黑" pitchFamily="34" charset="-122"/>
                </a:rPr>
                <a:t>已正式接受</a:t>
              </a:r>
              <a:r>
                <a:rPr lang="en-US" altLang="zh-CN" sz="1100" kern="0" dirty="0">
                  <a:solidFill>
                    <a:schemeClr val="tx1">
                      <a:lumMod val="95000"/>
                      <a:lumOff val="5000"/>
                    </a:schemeClr>
                  </a:solidFill>
                  <a:latin typeface="微软雅黑" pitchFamily="34" charset="-122"/>
                  <a:ea typeface="微软雅黑" pitchFamily="34" charset="-122"/>
                </a:rPr>
                <a:t>MEC</a:t>
              </a:r>
              <a:r>
                <a:rPr lang="zh-CN" altLang="en-US" sz="1100" kern="0" dirty="0">
                  <a:solidFill>
                    <a:schemeClr val="tx1">
                      <a:lumMod val="95000"/>
                      <a:lumOff val="5000"/>
                    </a:schemeClr>
                  </a:solidFill>
                  <a:latin typeface="微软雅黑" pitchFamily="34" charset="-122"/>
                  <a:ea typeface="微软雅黑" pitchFamily="34" charset="-122"/>
                </a:rPr>
                <a:t>作为</a:t>
              </a:r>
              <a:r>
                <a:rPr lang="en-US" altLang="zh-CN" sz="1100" kern="0" dirty="0">
                  <a:solidFill>
                    <a:schemeClr val="tx1">
                      <a:lumMod val="95000"/>
                      <a:lumOff val="5000"/>
                    </a:schemeClr>
                  </a:solidFill>
                  <a:latin typeface="微软雅黑" pitchFamily="34" charset="-122"/>
                  <a:ea typeface="微软雅黑" pitchFamily="34" charset="-122"/>
                </a:rPr>
                <a:t>5G</a:t>
              </a:r>
              <a:r>
                <a:rPr lang="zh-CN" altLang="en-US" sz="1100" kern="0" dirty="0">
                  <a:solidFill>
                    <a:schemeClr val="tx1">
                      <a:lumMod val="95000"/>
                      <a:lumOff val="5000"/>
                    </a:schemeClr>
                  </a:solidFill>
                  <a:latin typeface="微软雅黑" pitchFamily="34" charset="-122"/>
                  <a:ea typeface="微软雅黑" pitchFamily="34" charset="-122"/>
                </a:rPr>
                <a:t>架构关键议题</a:t>
              </a:r>
            </a:p>
          </p:txBody>
        </p:sp>
        <p:sp>
          <p:nvSpPr>
            <p:cNvPr id="43" name="矩形 42"/>
            <p:cNvSpPr/>
            <p:nvPr/>
          </p:nvSpPr>
          <p:spPr>
            <a:xfrm>
              <a:off x="-76956" y="4305917"/>
              <a:ext cx="2413524" cy="552750"/>
            </a:xfrm>
            <a:prstGeom prst="rect">
              <a:avLst/>
            </a:prstGeom>
          </p:spPr>
          <p:txBody>
            <a:bodyPr wrap="square">
              <a:spAutoFit/>
            </a:bodyPr>
            <a:lstStyle/>
            <a:p>
              <a:pPr defTabSz="913921">
                <a:defRPr/>
              </a:pPr>
              <a:r>
                <a:rPr lang="zh-CN" altLang="en-US" sz="1100" kern="0" dirty="0">
                  <a:solidFill>
                    <a:schemeClr val="tx1">
                      <a:lumMod val="95000"/>
                      <a:lumOff val="5000"/>
                    </a:schemeClr>
                  </a:solidFill>
                  <a:latin typeface="微软雅黑" pitchFamily="34" charset="-122"/>
                  <a:ea typeface="微软雅黑" pitchFamily="34" charset="-122"/>
                </a:rPr>
                <a:t>已经同意将</a:t>
              </a:r>
              <a:r>
                <a:rPr lang="en-US" altLang="zh-CN" sz="1100" kern="0" dirty="0">
                  <a:solidFill>
                    <a:schemeClr val="tx1">
                      <a:lumMod val="95000"/>
                      <a:lumOff val="5000"/>
                    </a:schemeClr>
                  </a:solidFill>
                  <a:latin typeface="微软雅黑" pitchFamily="34" charset="-122"/>
                  <a:ea typeface="微软雅黑" pitchFamily="34" charset="-122"/>
                </a:rPr>
                <a:t>MEC</a:t>
              </a:r>
              <a:r>
                <a:rPr lang="zh-CN" altLang="en-US" sz="1100" kern="0" dirty="0">
                  <a:solidFill>
                    <a:schemeClr val="tx1">
                      <a:lumMod val="95000"/>
                      <a:lumOff val="5000"/>
                    </a:schemeClr>
                  </a:solidFill>
                  <a:latin typeface="微软雅黑" pitchFamily="34" charset="-122"/>
                  <a:ea typeface="微软雅黑" pitchFamily="34" charset="-122"/>
                </a:rPr>
                <a:t>纳入到</a:t>
              </a:r>
              <a:r>
                <a:rPr lang="en-US" altLang="zh-CN" sz="1100" kern="0" dirty="0">
                  <a:solidFill>
                    <a:schemeClr val="tx1">
                      <a:lumMod val="95000"/>
                      <a:lumOff val="5000"/>
                    </a:schemeClr>
                  </a:solidFill>
                  <a:latin typeface="微软雅黑" pitchFamily="34" charset="-122"/>
                  <a:ea typeface="微软雅黑" pitchFamily="34" charset="-122"/>
                </a:rPr>
                <a:t>5G</a:t>
              </a:r>
              <a:r>
                <a:rPr lang="zh-CN" altLang="en-US" sz="1100" kern="0" dirty="0">
                  <a:solidFill>
                    <a:schemeClr val="tx1">
                      <a:lumMod val="95000"/>
                      <a:lumOff val="5000"/>
                    </a:schemeClr>
                  </a:solidFill>
                  <a:latin typeface="微软雅黑" pitchFamily="34" charset="-122"/>
                  <a:ea typeface="微软雅黑" pitchFamily="34" charset="-122"/>
                </a:rPr>
                <a:t>需求和架构中</a:t>
              </a:r>
              <a:endParaRPr lang="en-US" altLang="zh-CN" sz="1100" kern="0" dirty="0">
                <a:solidFill>
                  <a:schemeClr val="tx1">
                    <a:lumMod val="95000"/>
                    <a:lumOff val="5000"/>
                  </a:schemeClr>
                </a:solidFill>
                <a:latin typeface="微软雅黑" pitchFamily="34" charset="-122"/>
                <a:ea typeface="微软雅黑" pitchFamily="34" charset="-122"/>
              </a:endParaRPr>
            </a:p>
          </p:txBody>
        </p:sp>
        <p:sp>
          <p:nvSpPr>
            <p:cNvPr id="44" name="矩形 44"/>
            <p:cNvSpPr/>
            <p:nvPr/>
          </p:nvSpPr>
          <p:spPr>
            <a:xfrm>
              <a:off x="7114206" y="1491731"/>
              <a:ext cx="3159991" cy="769902"/>
            </a:xfrm>
            <a:prstGeom prst="rect">
              <a:avLst/>
            </a:prstGeom>
          </p:spPr>
          <p:txBody>
            <a:bodyPr wrap="square">
              <a:spAutoFit/>
            </a:bodyPr>
            <a:lstStyle/>
            <a:p>
              <a:pPr defTabSz="913921">
                <a:defRPr/>
              </a:pPr>
              <a:r>
                <a:rPr lang="en-US" altLang="zh-CN" sz="1100" kern="0" dirty="0">
                  <a:solidFill>
                    <a:schemeClr val="tx1">
                      <a:lumMod val="95000"/>
                      <a:lumOff val="5000"/>
                    </a:schemeClr>
                  </a:solidFill>
                  <a:latin typeface="微软雅黑" pitchFamily="34" charset="-122"/>
                  <a:ea typeface="微软雅黑" pitchFamily="34" charset="-122"/>
                </a:rPr>
                <a:t>2015 </a:t>
              </a:r>
              <a:r>
                <a:rPr lang="zh-CN" altLang="en-US" sz="1100" kern="0" dirty="0">
                  <a:solidFill>
                    <a:schemeClr val="tx1">
                      <a:lumMod val="95000"/>
                      <a:lumOff val="5000"/>
                    </a:schemeClr>
                  </a:solidFill>
                  <a:latin typeface="微软雅黑" pitchFamily="34" charset="-122"/>
                  <a:ea typeface="微软雅黑" pitchFamily="34" charset="-122"/>
                </a:rPr>
                <a:t>年成立，定义雾计算架构，将计算、存储、网络功能分布到更靠近用户的地方</a:t>
              </a:r>
              <a:endParaRPr lang="en-US" altLang="zh-CN" sz="1100" kern="0" dirty="0">
                <a:solidFill>
                  <a:schemeClr val="tx1">
                    <a:lumMod val="95000"/>
                    <a:lumOff val="5000"/>
                  </a:schemeClr>
                </a:solidFill>
                <a:latin typeface="微软雅黑" pitchFamily="34" charset="-122"/>
                <a:ea typeface="微软雅黑" pitchFamily="34" charset="-122"/>
              </a:endParaRPr>
            </a:p>
          </p:txBody>
        </p:sp>
        <p:sp>
          <p:nvSpPr>
            <p:cNvPr id="45" name="矩形 45"/>
            <p:cNvSpPr/>
            <p:nvPr/>
          </p:nvSpPr>
          <p:spPr>
            <a:xfrm>
              <a:off x="7143535" y="3335747"/>
              <a:ext cx="3829005" cy="552750"/>
            </a:xfrm>
            <a:prstGeom prst="rect">
              <a:avLst/>
            </a:prstGeom>
          </p:spPr>
          <p:txBody>
            <a:bodyPr wrap="square">
              <a:spAutoFit/>
            </a:bodyPr>
            <a:lstStyle/>
            <a:p>
              <a:pPr defTabSz="913921">
                <a:defRPr/>
              </a:pPr>
              <a:r>
                <a:rPr lang="zh-CN" altLang="en-US" sz="1100" kern="0" dirty="0">
                  <a:solidFill>
                    <a:schemeClr val="tx1">
                      <a:lumMod val="95000"/>
                      <a:lumOff val="5000"/>
                    </a:schemeClr>
                  </a:solidFill>
                  <a:latin typeface="微软雅黑" pitchFamily="34" charset="-122"/>
                  <a:ea typeface="微软雅黑" pitchFamily="34" charset="-122"/>
                </a:rPr>
                <a:t>定义雾计算架构，将计算、存储、网络功能分布到更靠近用户的地方</a:t>
              </a:r>
              <a:endParaRPr lang="en-US" altLang="zh-CN" sz="1100" kern="0" dirty="0">
                <a:solidFill>
                  <a:schemeClr val="tx1">
                    <a:lumMod val="95000"/>
                    <a:lumOff val="5000"/>
                  </a:schemeClr>
                </a:solidFill>
                <a:latin typeface="微软雅黑" pitchFamily="34" charset="-122"/>
                <a:ea typeface="微软雅黑" pitchFamily="34" charset="-122"/>
              </a:endParaRPr>
            </a:p>
          </p:txBody>
        </p:sp>
        <p:sp>
          <p:nvSpPr>
            <p:cNvPr id="46" name="矩形 47"/>
            <p:cNvSpPr/>
            <p:nvPr/>
          </p:nvSpPr>
          <p:spPr>
            <a:xfrm>
              <a:off x="7187430" y="4653604"/>
              <a:ext cx="3829005" cy="335598"/>
            </a:xfrm>
            <a:prstGeom prst="rect">
              <a:avLst/>
            </a:prstGeom>
          </p:spPr>
          <p:txBody>
            <a:bodyPr wrap="square">
              <a:spAutoFit/>
            </a:bodyPr>
            <a:lstStyle/>
            <a:p>
              <a:pPr defTabSz="913921">
                <a:defRPr/>
              </a:pPr>
              <a:r>
                <a:rPr lang="zh-CN" altLang="en-US" sz="1100" kern="0" dirty="0">
                  <a:solidFill>
                    <a:schemeClr val="tx1">
                      <a:lumMod val="95000"/>
                      <a:lumOff val="5000"/>
                    </a:schemeClr>
                  </a:solidFill>
                  <a:latin typeface="微软雅黑" pitchFamily="34" charset="-122"/>
                  <a:ea typeface="微软雅黑" pitchFamily="34" charset="-122"/>
                </a:rPr>
                <a:t>刚刚成立工业互联网领域的边缘计算组</a:t>
              </a:r>
              <a:endParaRPr lang="en-US" altLang="zh-CN" sz="1100" kern="0" dirty="0">
                <a:solidFill>
                  <a:schemeClr val="tx1">
                    <a:lumMod val="95000"/>
                    <a:lumOff val="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31603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Multi-access edge computing – drivers for </a:t>
            </a:r>
            <a:r>
              <a:rPr lang="en-US" sz="4000" dirty="0" err="1" smtClean="0">
                <a:latin typeface="Intel Clear Pro" panose="020B0804020202060201" pitchFamily="34" charset="0"/>
                <a:ea typeface="Intel Clear Pro" panose="020B0804020202060201" pitchFamily="34" charset="0"/>
                <a:cs typeface="Intel Clear Pro" panose="020B0804020202060201" pitchFamily="34" charset="0"/>
              </a:rPr>
              <a:t>telcos</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pic>
        <p:nvPicPr>
          <p:cNvPr id="4" name="Picture 3"/>
          <p:cNvPicPr>
            <a:picLocks noChangeAspect="1"/>
          </p:cNvPicPr>
          <p:nvPr/>
        </p:nvPicPr>
        <p:blipFill>
          <a:blip r:embed="rId2"/>
          <a:stretch>
            <a:fillRect/>
          </a:stretch>
        </p:blipFill>
        <p:spPr>
          <a:xfrm>
            <a:off x="2605334" y="1015611"/>
            <a:ext cx="6541397" cy="3613539"/>
          </a:xfrm>
          <a:prstGeom prst="rect">
            <a:avLst/>
          </a:prstGeom>
        </p:spPr>
      </p:pic>
      <p:sp>
        <p:nvSpPr>
          <p:cNvPr id="7" name="Rounded Rectangle 6"/>
          <p:cNvSpPr/>
          <p:nvPr/>
        </p:nvSpPr>
        <p:spPr>
          <a:xfrm>
            <a:off x="326485" y="3858491"/>
            <a:ext cx="3344970" cy="770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Application of cloud architecture principles of </a:t>
            </a:r>
            <a:r>
              <a:rPr lang="en-US" sz="1200" dirty="0" smtClean="0"/>
              <a:t>compute/network/storage </a:t>
            </a:r>
            <a:r>
              <a:rPr lang="en-US" sz="1200" dirty="0"/>
              <a:t>close to the user and close to the data.</a:t>
            </a:r>
          </a:p>
        </p:txBody>
      </p:sp>
      <p:sp>
        <p:nvSpPr>
          <p:cNvPr id="6" name="Content Placeholder 5"/>
          <p:cNvSpPr>
            <a:spLocks noGrp="1"/>
          </p:cNvSpPr>
          <p:nvPr>
            <p:ph sz="quarter" idx="13"/>
          </p:nvPr>
        </p:nvSpPr>
        <p:spPr>
          <a:xfrm>
            <a:off x="455613" y="1203325"/>
            <a:ext cx="2987242" cy="3425825"/>
          </a:xfrm>
        </p:spPr>
        <p:txBody>
          <a:bodyPr/>
          <a:lstStyle/>
          <a:p>
            <a:pPr marL="0" lvl="1" indent="0" fontAlgn="base">
              <a:buNone/>
            </a:pPr>
            <a:endParaRPr lang="en-US" sz="1400" dirty="0" smtClean="0"/>
          </a:p>
          <a:p>
            <a:pPr marL="0" lvl="1" indent="0" fontAlgn="base">
              <a:buNone/>
            </a:pPr>
            <a:r>
              <a:rPr lang="en-US" sz="1400" dirty="0" smtClean="0"/>
              <a:t>Major </a:t>
            </a:r>
            <a:r>
              <a:rPr lang="en-US" sz="1400" dirty="0"/>
              <a:t>Technology Drivers:</a:t>
            </a:r>
          </a:p>
          <a:p>
            <a:pPr lvl="1" fontAlgn="base"/>
            <a:r>
              <a:rPr lang="en-US" sz="1400" dirty="0"/>
              <a:t>5G (High speed, large data generation, low latency</a:t>
            </a:r>
            <a:r>
              <a:rPr lang="en-US" sz="1400" dirty="0" smtClean="0"/>
              <a:t>)</a:t>
            </a:r>
          </a:p>
        </p:txBody>
      </p:sp>
    </p:spTree>
    <p:extLst>
      <p:ext uri="{BB962C8B-B14F-4D97-AF65-F5344CB8AC3E}">
        <p14:creationId xmlns:p14="http://schemas.microsoft.com/office/powerpoint/2010/main" val="238031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err="1" smtClean="0">
                <a:latin typeface="Intel Clear Pro" panose="020B0804020202060201" pitchFamily="34" charset="0"/>
                <a:ea typeface="Intel Clear Pro" panose="020B0804020202060201" pitchFamily="34" charset="0"/>
                <a:cs typeface="Intel Clear Pro" panose="020B0804020202060201" pitchFamily="34" charset="0"/>
              </a:rPr>
              <a:t>Mec</a:t>
            </a:r>
            <a:r>
              <a:rPr lang="en-US" sz="4000" dirty="0" smtClean="0">
                <a:latin typeface="Intel Clear Pro" panose="020B0804020202060201" pitchFamily="34" charset="0"/>
                <a:ea typeface="Intel Clear Pro" panose="020B0804020202060201" pitchFamily="34" charset="0"/>
                <a:cs typeface="Intel Clear Pro" panose="020B0804020202060201" pitchFamily="34" charset="0"/>
              </a:rPr>
              <a:t> – industry organizations</a:t>
            </a:r>
            <a:endParaRPr lang="en-US" sz="4000" dirty="0">
              <a:latin typeface="Intel Clear Pro" panose="020B0804020202060201" pitchFamily="34" charset="0"/>
              <a:ea typeface="Intel Clear Pro" panose="020B0804020202060201" pitchFamily="34" charset="0"/>
              <a:cs typeface="Intel Clear Pro" panose="020B0804020202060201" pitchFamily="34" charset="0"/>
            </a:endParaRPr>
          </a:p>
        </p:txBody>
      </p:sp>
      <p:sp>
        <p:nvSpPr>
          <p:cNvPr id="2" name="Content Placeholder 1"/>
          <p:cNvSpPr>
            <a:spLocks noGrp="1"/>
          </p:cNvSpPr>
          <p:nvPr>
            <p:ph sz="quarter" idx="13"/>
          </p:nvPr>
        </p:nvSpPr>
        <p:spPr/>
        <p:txBody>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309613017"/>
              </p:ext>
            </p:extLst>
          </p:nvPr>
        </p:nvGraphicFramePr>
        <p:xfrm>
          <a:off x="665017" y="1378525"/>
          <a:ext cx="7841673" cy="3103419"/>
        </p:xfrm>
        <a:graphic>
          <a:graphicData uri="http://schemas.openxmlformats.org/drawingml/2006/table">
            <a:tbl>
              <a:tblPr bandRow="1">
                <a:tableStyleId>{5C22544A-7EE6-4342-B048-85BDC9FD1C3A}</a:tableStyleId>
              </a:tblPr>
              <a:tblGrid>
                <a:gridCol w="2418949"/>
                <a:gridCol w="5422724"/>
              </a:tblGrid>
              <a:tr h="488178">
                <a:tc>
                  <a:txBody>
                    <a:bodyPr/>
                    <a:lstStyle/>
                    <a:p>
                      <a:r>
                        <a:rPr lang="en-US" sz="1100" dirty="0" smtClean="0"/>
                        <a:t>ETSI</a:t>
                      </a:r>
                      <a:r>
                        <a:rPr lang="en-US" sz="1100" baseline="0" dirty="0" smtClean="0"/>
                        <a:t> MEC ISG</a:t>
                      </a:r>
                      <a:endParaRPr lang="en-US" sz="1100" dirty="0"/>
                    </a:p>
                  </a:txBody>
                  <a:tcPr/>
                </a:tc>
                <a:tc>
                  <a:txBody>
                    <a:bodyPr/>
                    <a:lstStyle/>
                    <a:p>
                      <a:r>
                        <a:rPr lang="en-US" sz="1100" dirty="0" smtClean="0"/>
                        <a:t>Aims to standardize architecture and interfaces for edge computing.</a:t>
                      </a:r>
                    </a:p>
                    <a:p>
                      <a:r>
                        <a:rPr lang="en-US" sz="1100" dirty="0" smtClean="0"/>
                        <a:t>Formed</a:t>
                      </a:r>
                      <a:r>
                        <a:rPr lang="en-US" sz="1100" baseline="0" dirty="0" smtClean="0"/>
                        <a:t> in 2014</a:t>
                      </a:r>
                      <a:endParaRPr lang="en-US" sz="1100" dirty="0"/>
                    </a:p>
                  </a:txBody>
                  <a:tcPr/>
                </a:tc>
              </a:tr>
              <a:tr h="679963">
                <a:tc>
                  <a:txBody>
                    <a:bodyPr/>
                    <a:lstStyle/>
                    <a:p>
                      <a:r>
                        <a:rPr lang="en-US" sz="1100" dirty="0" err="1" smtClean="0"/>
                        <a:t>OpenFogConsortium</a:t>
                      </a:r>
                      <a:endParaRPr lang="en-US" sz="1100" dirty="0"/>
                    </a:p>
                  </a:txBody>
                  <a:tcPr/>
                </a:tc>
                <a:tc>
                  <a:txBody>
                    <a:bodyPr/>
                    <a:lstStyle/>
                    <a:p>
                      <a:r>
                        <a:rPr lang="en-US" sz="1100" dirty="0" smtClean="0"/>
                        <a:t>Aims to</a:t>
                      </a:r>
                      <a:r>
                        <a:rPr lang="en-US" sz="1100" baseline="0" dirty="0" smtClean="0"/>
                        <a:t> accelerate adoption of edge computing challenges related to IOT, AI.  Establishes best practices, architecture frameworks, create guideline documents.</a:t>
                      </a:r>
                    </a:p>
                    <a:p>
                      <a:r>
                        <a:rPr lang="en-US" sz="1100" baseline="0" dirty="0" smtClean="0"/>
                        <a:t>Formed in November 2015</a:t>
                      </a:r>
                      <a:endParaRPr lang="en-US" sz="1100" dirty="0"/>
                    </a:p>
                  </a:txBody>
                  <a:tcPr/>
                </a:tc>
              </a:tr>
              <a:tr h="1063531">
                <a:tc>
                  <a:txBody>
                    <a:bodyPr/>
                    <a:lstStyle/>
                    <a:p>
                      <a:r>
                        <a:rPr lang="en-US" sz="1100" dirty="0" smtClean="0"/>
                        <a:t>Open</a:t>
                      </a:r>
                      <a:r>
                        <a:rPr lang="en-US" sz="1100" baseline="0" dirty="0" smtClean="0"/>
                        <a:t> Edge computing initiative</a:t>
                      </a:r>
                      <a:endParaRPr lang="en-US" sz="1100" dirty="0"/>
                    </a:p>
                  </a:txBody>
                  <a:tcPr/>
                </a:tc>
                <a:tc>
                  <a:txBody>
                    <a:bodyPr/>
                    <a:lstStyle/>
                    <a:p>
                      <a:r>
                        <a:rPr lang="en-US" sz="1100" dirty="0" smtClean="0"/>
                        <a:t>Promote edge computing</a:t>
                      </a:r>
                      <a:r>
                        <a:rPr lang="en-US" sz="1100" baseline="0" dirty="0" smtClean="0"/>
                        <a:t> among </a:t>
                      </a:r>
                      <a:r>
                        <a:rPr lang="en-US" sz="1100" baseline="0" dirty="0" err="1" smtClean="0"/>
                        <a:t>Telcos</a:t>
                      </a:r>
                      <a:r>
                        <a:rPr lang="en-US" sz="1100" baseline="0" dirty="0" smtClean="0"/>
                        <a:t> and application service providers.</a:t>
                      </a:r>
                    </a:p>
                    <a:p>
                      <a:endParaRPr lang="en-US" sz="1100" baseline="0" dirty="0" smtClean="0"/>
                    </a:p>
                    <a:p>
                      <a:r>
                        <a:rPr lang="en-US" sz="1100" baseline="0" dirty="0" smtClean="0"/>
                        <a:t>Also created open source project called cloudlet (which is OpenStack++) </a:t>
                      </a:r>
                    </a:p>
                    <a:p>
                      <a:endParaRPr lang="en-US" sz="1100" baseline="0" dirty="0" smtClean="0"/>
                    </a:p>
                    <a:p>
                      <a:r>
                        <a:rPr lang="en-US" sz="1100" baseline="0" dirty="0" smtClean="0"/>
                        <a:t>Not much adoption (due to containers)</a:t>
                      </a:r>
                      <a:endParaRPr lang="en-US" sz="1100" dirty="0"/>
                    </a:p>
                  </a:txBody>
                  <a:tcPr/>
                </a:tc>
              </a:tr>
              <a:tr h="871747">
                <a:tc>
                  <a:txBody>
                    <a:bodyPr/>
                    <a:lstStyle/>
                    <a:p>
                      <a:r>
                        <a:rPr lang="en-US" sz="1100" dirty="0" err="1" smtClean="0"/>
                        <a:t>Edgexfoundry</a:t>
                      </a:r>
                      <a:endParaRPr lang="en-US" sz="1100" dirty="0"/>
                    </a:p>
                  </a:txBody>
                  <a:tcPr/>
                </a:tc>
                <a:tc>
                  <a:txBody>
                    <a:bodyPr/>
                    <a:lstStyle/>
                    <a:p>
                      <a:r>
                        <a:rPr lang="en-US" sz="1100" dirty="0" smtClean="0"/>
                        <a:t>Open source project</a:t>
                      </a:r>
                      <a:r>
                        <a:rPr lang="en-US" sz="1100" baseline="0" dirty="0" smtClean="0"/>
                        <a:t> related IOT edge computing, but intends to go beyond IOT use cases in future releases.</a:t>
                      </a:r>
                    </a:p>
                    <a:p>
                      <a:r>
                        <a:rPr lang="en-US" sz="1100" baseline="0" dirty="0" smtClean="0"/>
                        <a:t>Linux foundation project</a:t>
                      </a:r>
                    </a:p>
                    <a:p>
                      <a:r>
                        <a:rPr lang="en-US" sz="1100" baseline="0" dirty="0" smtClean="0"/>
                        <a:t>Announced collaboration with </a:t>
                      </a:r>
                      <a:r>
                        <a:rPr lang="en-US" sz="1100" baseline="0" dirty="0" err="1" smtClean="0"/>
                        <a:t>openfog</a:t>
                      </a:r>
                      <a:r>
                        <a:rPr lang="en-US" sz="1100" baseline="0" dirty="0" smtClean="0"/>
                        <a:t>, IIIC consortium</a:t>
                      </a:r>
                      <a:endParaRPr lang="en-US" sz="1100" dirty="0"/>
                    </a:p>
                  </a:txBody>
                  <a:tcPr/>
                </a:tc>
              </a:tr>
            </a:tbl>
          </a:graphicData>
        </a:graphic>
      </p:graphicFrame>
    </p:spTree>
    <p:extLst>
      <p:ext uri="{BB962C8B-B14F-4D97-AF65-F5344CB8AC3E}">
        <p14:creationId xmlns:p14="http://schemas.microsoft.com/office/powerpoint/2010/main" val="249836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1547</Words>
  <Application>Microsoft Office PowerPoint</Application>
  <PresentationFormat>On-screen Show (16:9)</PresentationFormat>
  <Paragraphs>252</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宋体</vt:lpstr>
      <vt:lpstr>微软雅黑</vt:lpstr>
      <vt:lpstr>Arial</vt:lpstr>
      <vt:lpstr>Calibri</vt:lpstr>
      <vt:lpstr>Intel Clear</vt:lpstr>
      <vt:lpstr>Intel Clear Pro</vt:lpstr>
      <vt:lpstr>Wingdings</vt:lpstr>
      <vt:lpstr>Int_PPT Template_ClearPro_16x9</vt:lpstr>
      <vt:lpstr>Edge computing project overview</vt:lpstr>
      <vt:lpstr>Agenda</vt:lpstr>
      <vt:lpstr>Why Edge computing? new demands of information communication technology</vt:lpstr>
      <vt:lpstr>Case study 1: intelligent rest rooms at KMG airport</vt:lpstr>
      <vt:lpstr>Case study 2: Live broadcasting</vt:lpstr>
      <vt:lpstr>Case study 3: Intelligent Surveillance</vt:lpstr>
      <vt:lpstr>Status of edge computing development</vt:lpstr>
      <vt:lpstr>Multi-access edge computing – drivers for telcos</vt:lpstr>
      <vt:lpstr>Mec – industry organizations</vt:lpstr>
      <vt:lpstr>Multi-access edge computing - Ra </vt:lpstr>
      <vt:lpstr>Edge computing challenges and concerns</vt:lpstr>
      <vt:lpstr>akraino</vt:lpstr>
      <vt:lpstr>the industry needs to advance to support Edge &amp; Fog</vt:lpstr>
      <vt:lpstr>Architecture Details- In progress (INITIAL TARGET)</vt:lpstr>
      <vt:lpstr>Architecture Details- In progress (Future TARGET)</vt:lpstr>
      <vt:lpstr>Intel – Overall Approach</vt:lpstr>
      <vt:lpstr>Edge computing for ai</vt:lpstr>
      <vt:lpstr>We’re hiring, please refer friends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keywords>CTPClassification=CTP_IC:VisualMarkings=, CTPClassification=CTP_IC</cp:keywords>
  <cp:lastModifiedBy/>
  <cp:revision>1</cp:revision>
  <dcterms:created xsi:type="dcterms:W3CDTF">2015-05-06T16:36:39Z</dcterms:created>
  <dcterms:modified xsi:type="dcterms:W3CDTF">2018-03-05T14:50:12Z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e9de5cd5-e7f3-4343-981f-b1d032b6132b</vt:lpwstr>
  </property>
  <property fmtid="{D5CDD505-2E9C-101B-9397-08002B2CF9AE}" pid="3" name="CTP_BU">
    <vt:lpwstr>SSG ENABLING GROUP</vt:lpwstr>
  </property>
  <property fmtid="{D5CDD505-2E9C-101B-9397-08002B2CF9AE}" pid="4" name="CTP_TimeStamp">
    <vt:lpwstr>2018-03-05 14:50:11Z</vt:lpwstr>
  </property>
  <property fmtid="{D5CDD505-2E9C-101B-9397-08002B2CF9AE}" pid="5" name="CTPClassification">
    <vt:lpwstr>CTP_IC</vt:lpwstr>
  </property>
</Properties>
</file>