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3" r:id="rId2"/>
    <p:sldId id="256" r:id="rId3"/>
    <p:sldId id="275" r:id="rId4"/>
    <p:sldId id="276" r:id="rId5"/>
    <p:sldId id="278" r:id="rId6"/>
    <p:sldId id="279" r:id="rId7"/>
    <p:sldId id="277" r:id="rId8"/>
    <p:sldId id="283" r:id="rId9"/>
    <p:sldId id="281" r:id="rId10"/>
    <p:sldId id="284" r:id="rId11"/>
    <p:sldId id="285"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606" autoAdjust="0"/>
  </p:normalViewPr>
  <p:slideViewPr>
    <p:cSldViewPr snapToGrid="0">
      <p:cViewPr varScale="1">
        <p:scale>
          <a:sx n="61" d="100"/>
          <a:sy n="61" d="100"/>
        </p:scale>
        <p:origin x="149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BDB56-80A1-4CDD-B8DF-D73FBDD2AF3A}" type="datetimeFigureOut">
              <a:rPr lang="en-US" smtClean="0"/>
              <a:t>2/28/2018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00681-35F3-4DC4-B520-B09D4E637874}" type="slidenum">
              <a:rPr lang="en-US" smtClean="0"/>
              <a:t>‹#›</a:t>
            </a:fld>
            <a:endParaRPr lang="en-US"/>
          </a:p>
        </p:txBody>
      </p:sp>
    </p:spTree>
    <p:extLst>
      <p:ext uri="{BB962C8B-B14F-4D97-AF65-F5344CB8AC3E}">
        <p14:creationId xmlns:p14="http://schemas.microsoft.com/office/powerpoint/2010/main" val="3168903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100681-35F3-4DC4-B520-B09D4E637874}" type="slidenum">
              <a:rPr lang="en-US" smtClean="0"/>
              <a:t>1</a:t>
            </a:fld>
            <a:endParaRPr lang="en-US"/>
          </a:p>
        </p:txBody>
      </p:sp>
    </p:spTree>
    <p:extLst>
      <p:ext uri="{BB962C8B-B14F-4D97-AF65-F5344CB8AC3E}">
        <p14:creationId xmlns:p14="http://schemas.microsoft.com/office/powerpoint/2010/main" val="689898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What is the relationship between BPMN and BPEL?</a:t>
            </a:r>
          </a:p>
          <a:p>
            <a:r>
              <a:rPr lang="en-US" sz="1200" b="0" i="0" kern="1200" dirty="0" smtClean="0">
                <a:solidFill>
                  <a:schemeClr val="tx1"/>
                </a:solidFill>
                <a:effectLst/>
                <a:latin typeface="+mn-lt"/>
                <a:ea typeface="+mn-ea"/>
                <a:cs typeface="+mn-cs"/>
              </a:rPr>
              <a:t>BPEL is an XML-based language for describing a business process in which most of the tasks represent interactions between the process and external Web services. The BPEL process itself is represented as a Web service, and is realized by a BPEL engine which executes the process description. BPMN is a standard set of diagramming conventions for describing business processes. It is designed to visualize a rich set of process flow semantics within a process and the communication between independent processes. It is intended to support capture of sufficient detail to allow it to be the source of an executable process description. Since BPEL is currently considered the most important standard for execution languages, a translation to BPEL is specified in the BPMN standard. By design there are some limitations on the process topologies that can be described in BPEL, so it is possible to represent processes in BPMN that cannot be mapped to BPEL. There are a few concepts, such as Ad-Hoc sub-</a:t>
            </a:r>
            <a:r>
              <a:rPr lang="en-US" sz="1200" b="0" i="0" kern="1200" dirty="0" err="1" smtClean="0">
                <a:solidFill>
                  <a:schemeClr val="tx1"/>
                </a:solidFill>
                <a:effectLst/>
                <a:latin typeface="+mn-lt"/>
                <a:ea typeface="+mn-ea"/>
                <a:cs typeface="+mn-cs"/>
              </a:rPr>
              <a:t>proceses</a:t>
            </a:r>
            <a:r>
              <a:rPr lang="en-US" sz="1200" b="0" i="0" kern="1200" dirty="0" smtClean="0">
                <a:solidFill>
                  <a:schemeClr val="tx1"/>
                </a:solidFill>
                <a:effectLst/>
                <a:latin typeface="+mn-lt"/>
                <a:ea typeface="+mn-ea"/>
                <a:cs typeface="+mn-cs"/>
              </a:rPr>
              <a:t>, that BPMN can represent that may not be implemented with any technology.</a:t>
            </a:r>
          </a:p>
          <a:p>
            <a:endParaRPr lang="en-US" dirty="0"/>
          </a:p>
        </p:txBody>
      </p:sp>
      <p:sp>
        <p:nvSpPr>
          <p:cNvPr id="4" name="Slide Number Placeholder 3"/>
          <p:cNvSpPr>
            <a:spLocks noGrp="1"/>
          </p:cNvSpPr>
          <p:nvPr>
            <p:ph type="sldNum" sz="quarter" idx="10"/>
          </p:nvPr>
        </p:nvSpPr>
        <p:spPr/>
        <p:txBody>
          <a:bodyPr/>
          <a:lstStyle/>
          <a:p>
            <a:fld id="{48100681-35F3-4DC4-B520-B09D4E637874}" type="slidenum">
              <a:rPr lang="en-US" smtClean="0"/>
              <a:t>2</a:t>
            </a:fld>
            <a:endParaRPr lang="en-US"/>
          </a:p>
        </p:txBody>
      </p:sp>
    </p:spTree>
    <p:extLst>
      <p:ext uri="{BB962C8B-B14F-4D97-AF65-F5344CB8AC3E}">
        <p14:creationId xmlns:p14="http://schemas.microsoft.com/office/powerpoint/2010/main" val="2426218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100681-35F3-4DC4-B520-B09D4E637874}" type="slidenum">
              <a:rPr lang="en-US" smtClean="0"/>
              <a:t>4</a:t>
            </a:fld>
            <a:endParaRPr lang="en-US"/>
          </a:p>
        </p:txBody>
      </p:sp>
    </p:spTree>
    <p:extLst>
      <p:ext uri="{BB962C8B-B14F-4D97-AF65-F5344CB8AC3E}">
        <p14:creationId xmlns:p14="http://schemas.microsoft.com/office/powerpoint/2010/main" val="283786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p:cNvSpPr>
          <p:nvPr>
            <p:ph type="sldImg"/>
          </p:nvPr>
        </p:nvSpPr>
        <p:spPr bwMode="auto">
          <a:xfrm>
            <a:off x="139700" y="768350"/>
            <a:ext cx="6819900" cy="3836988"/>
          </a:xfrm>
          <a:prstGeom prst="rect">
            <a:avLst/>
          </a:prstGeom>
          <a:noFill/>
          <a:ln w="12700">
            <a:solidFill>
              <a:srgbClr val="000000"/>
            </a:solidFill>
            <a:miter lim="800000"/>
            <a:headEnd/>
            <a:tailEnd/>
          </a:ln>
        </p:spPr>
      </p:sp>
      <p:sp>
        <p:nvSpPr>
          <p:cNvPr id="82947" name="Notes Placeholder 2"/>
          <p:cNvSpPr>
            <a:spLocks noGrp="1"/>
          </p:cNvSpPr>
          <p:nvPr>
            <p:ph type="body" idx="1"/>
          </p:nvPr>
        </p:nvSpPr>
        <p:spPr bwMode="auto">
          <a:xfrm>
            <a:off x="709613" y="4862513"/>
            <a:ext cx="5680075" cy="4603750"/>
          </a:xfrm>
          <a:prstGeom prst="rect">
            <a:avLst/>
          </a:prstGeom>
          <a:noFill/>
          <a:ln>
            <a:miter lim="800000"/>
            <a:headEnd/>
            <a:tailEnd/>
          </a:ln>
        </p:spPr>
        <p:txBody>
          <a:bodyPr lIns="99048" tIns="49524" rIns="99048" bIns="49524"/>
          <a:lstStyle/>
          <a:p>
            <a:pPr marL="0" marR="0" indent="0" algn="l" defTabSz="762000" rtl="0" eaLnBrk="0" fontAlgn="base" latinLnBrk="0" hangingPunct="0">
              <a:lnSpc>
                <a:spcPct val="100000"/>
              </a:lnSpc>
              <a:spcBef>
                <a:spcPct val="30000"/>
              </a:spcBef>
              <a:spcAft>
                <a:spcPct val="0"/>
              </a:spcAft>
              <a:buClrTx/>
              <a:buSzTx/>
              <a:buFontTx/>
              <a:buNone/>
              <a:tabLst/>
              <a:defRPr/>
            </a:pPr>
            <a:endParaRPr lang="en-AU" dirty="0" smtClean="0"/>
          </a:p>
        </p:txBody>
      </p:sp>
      <p:sp>
        <p:nvSpPr>
          <p:cNvPr id="82948" name="Date Placeholder 3"/>
          <p:cNvSpPr>
            <a:spLocks noGrp="1"/>
          </p:cNvSpPr>
          <p:nvPr>
            <p:ph type="dt" sz="quarter" idx="1"/>
          </p:nvPr>
        </p:nvSpPr>
        <p:spPr>
          <a:noFill/>
        </p:spPr>
        <p:txBody>
          <a:bodyPr/>
          <a:lstStyle/>
          <a:p>
            <a:r>
              <a:rPr lang="de-DE" smtClean="0">
                <a:solidFill>
                  <a:srgbClr val="C0504D"/>
                </a:solidFill>
                <a:latin typeface="Times New Roman" pitchFamily="18" charset="0"/>
                <a:ea typeface="ＭＳ Ｐゴシック" pitchFamily="34" charset="-128"/>
              </a:rPr>
              <a:t>Lecture – 15 April 2010</a:t>
            </a:r>
          </a:p>
        </p:txBody>
      </p:sp>
      <p:sp>
        <p:nvSpPr>
          <p:cNvPr id="82949" name="Slide Number Placeholder 4"/>
          <p:cNvSpPr>
            <a:spLocks noGrp="1"/>
          </p:cNvSpPr>
          <p:nvPr>
            <p:ph type="sldNum" sz="quarter" idx="5"/>
          </p:nvPr>
        </p:nvSpPr>
        <p:spPr>
          <a:noFill/>
        </p:spPr>
        <p:txBody>
          <a:bodyPr/>
          <a:lstStyle/>
          <a:p>
            <a:fld id="{B3784155-CEA6-40AF-BF62-FC6F4A1EA3AF}" type="slidenum">
              <a:rPr lang="de-DE" smtClean="0">
                <a:solidFill>
                  <a:srgbClr val="C0504D"/>
                </a:solidFill>
                <a:latin typeface="Times New Roman" pitchFamily="18" charset="0"/>
                <a:ea typeface="ＭＳ Ｐゴシック" pitchFamily="34" charset="-128"/>
              </a:rPr>
              <a:pPr/>
              <a:t>7</a:t>
            </a:fld>
            <a:endParaRPr lang="de-DE" smtClean="0">
              <a:solidFill>
                <a:srgbClr val="C0504D"/>
              </a:solidFill>
              <a:latin typeface="Times New Roman" pitchFamily="18" charset="0"/>
              <a:ea typeface="ＭＳ Ｐゴシック" pitchFamily="34" charset="-128"/>
            </a:endParaRPr>
          </a:p>
        </p:txBody>
      </p:sp>
      <p:sp>
        <p:nvSpPr>
          <p:cNvPr id="6" name="Footer Placeholder 5"/>
          <p:cNvSpPr>
            <a:spLocks noGrp="1"/>
          </p:cNvSpPr>
          <p:nvPr>
            <p:ph type="ftr" sz="quarter" idx="4"/>
          </p:nvPr>
        </p:nvSpPr>
        <p:spPr/>
        <p:txBody>
          <a:bodyPr/>
          <a:lstStyle/>
          <a:p>
            <a:pPr>
              <a:defRPr/>
            </a:pPr>
            <a:r>
              <a:rPr lang="de-DE" smtClean="0">
                <a:solidFill>
                  <a:srgbClr val="C0504D"/>
                </a:solidFill>
              </a:rPr>
              <a:t>QUT Brisbane, Dr Jan Recker</a:t>
            </a:r>
            <a:endParaRPr lang="de-DE">
              <a:solidFill>
                <a:srgbClr val="C0504D"/>
              </a:solidFill>
            </a:endParaRPr>
          </a:p>
        </p:txBody>
      </p:sp>
      <p:sp>
        <p:nvSpPr>
          <p:cNvPr id="82951" name="Header Placeholder 6"/>
          <p:cNvSpPr>
            <a:spLocks noGrp="1"/>
          </p:cNvSpPr>
          <p:nvPr>
            <p:ph type="hdr" sz="quarter"/>
          </p:nvPr>
        </p:nvSpPr>
        <p:spPr>
          <a:noFill/>
        </p:spPr>
        <p:txBody>
          <a:bodyPr/>
          <a:lstStyle/>
          <a:p>
            <a:r>
              <a:rPr lang="de-DE" smtClean="0">
                <a:solidFill>
                  <a:srgbClr val="C0504D"/>
                </a:solidFill>
                <a:latin typeface="Times New Roman" pitchFamily="18" charset="0"/>
                <a:ea typeface="ＭＳ Ｐゴシック" pitchFamily="34" charset="-128"/>
              </a:rPr>
              <a:t>INB.INN321 – Business Process Management</a:t>
            </a:r>
          </a:p>
        </p:txBody>
      </p:sp>
    </p:spTree>
    <p:extLst>
      <p:ext uri="{BB962C8B-B14F-4D97-AF65-F5344CB8AC3E}">
        <p14:creationId xmlns:p14="http://schemas.microsoft.com/office/powerpoint/2010/main" val="3819667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100681-35F3-4DC4-B520-B09D4E637874}" type="slidenum">
              <a:rPr lang="en-US" smtClean="0"/>
              <a:t>9</a:t>
            </a:fld>
            <a:endParaRPr lang="en-US"/>
          </a:p>
        </p:txBody>
      </p:sp>
    </p:spTree>
    <p:extLst>
      <p:ext uri="{BB962C8B-B14F-4D97-AF65-F5344CB8AC3E}">
        <p14:creationId xmlns:p14="http://schemas.microsoft.com/office/powerpoint/2010/main" val="3756782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100681-35F3-4DC4-B520-B09D4E637874}" type="slidenum">
              <a:rPr lang="en-US" smtClean="0"/>
              <a:t>10</a:t>
            </a:fld>
            <a:endParaRPr lang="en-US"/>
          </a:p>
        </p:txBody>
      </p:sp>
    </p:spTree>
    <p:extLst>
      <p:ext uri="{BB962C8B-B14F-4D97-AF65-F5344CB8AC3E}">
        <p14:creationId xmlns:p14="http://schemas.microsoft.com/office/powerpoint/2010/main" val="3110520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100681-35F3-4DC4-B520-B09D4E637874}" type="slidenum">
              <a:rPr lang="en-US" smtClean="0"/>
              <a:t>11</a:t>
            </a:fld>
            <a:endParaRPr lang="en-US"/>
          </a:p>
        </p:txBody>
      </p:sp>
    </p:spTree>
    <p:extLst>
      <p:ext uri="{BB962C8B-B14F-4D97-AF65-F5344CB8AC3E}">
        <p14:creationId xmlns:p14="http://schemas.microsoft.com/office/powerpoint/2010/main" val="829894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82E255-8B8B-4104-B4FF-6C004E866225}"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F72A5-5195-4589-8674-8775AAEFC112}" type="slidenum">
              <a:rPr lang="en-US" smtClean="0"/>
              <a:t>‹#›</a:t>
            </a:fld>
            <a:endParaRPr lang="en-US"/>
          </a:p>
        </p:txBody>
      </p:sp>
    </p:spTree>
    <p:extLst>
      <p:ext uri="{BB962C8B-B14F-4D97-AF65-F5344CB8AC3E}">
        <p14:creationId xmlns:p14="http://schemas.microsoft.com/office/powerpoint/2010/main" val="172433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82E255-8B8B-4104-B4FF-6C004E866225}"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F72A5-5195-4589-8674-8775AAEFC112}" type="slidenum">
              <a:rPr lang="en-US" smtClean="0"/>
              <a:t>‹#›</a:t>
            </a:fld>
            <a:endParaRPr lang="en-US"/>
          </a:p>
        </p:txBody>
      </p:sp>
    </p:spTree>
    <p:extLst>
      <p:ext uri="{BB962C8B-B14F-4D97-AF65-F5344CB8AC3E}">
        <p14:creationId xmlns:p14="http://schemas.microsoft.com/office/powerpoint/2010/main" val="13179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82E255-8B8B-4104-B4FF-6C004E866225}"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F72A5-5195-4589-8674-8775AAEFC112}" type="slidenum">
              <a:rPr lang="en-US" smtClean="0"/>
              <a:t>‹#›</a:t>
            </a:fld>
            <a:endParaRPr lang="en-US"/>
          </a:p>
        </p:txBody>
      </p:sp>
    </p:spTree>
    <p:extLst>
      <p:ext uri="{BB962C8B-B14F-4D97-AF65-F5344CB8AC3E}">
        <p14:creationId xmlns:p14="http://schemas.microsoft.com/office/powerpoint/2010/main" val="189109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82E255-8B8B-4104-B4FF-6C004E866225}"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F72A5-5195-4589-8674-8775AAEFC112}" type="slidenum">
              <a:rPr lang="en-US" smtClean="0"/>
              <a:t>‹#›</a:t>
            </a:fld>
            <a:endParaRPr lang="en-US"/>
          </a:p>
        </p:txBody>
      </p:sp>
    </p:spTree>
    <p:extLst>
      <p:ext uri="{BB962C8B-B14F-4D97-AF65-F5344CB8AC3E}">
        <p14:creationId xmlns:p14="http://schemas.microsoft.com/office/powerpoint/2010/main" val="1320350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82E255-8B8B-4104-B4FF-6C004E866225}"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F72A5-5195-4589-8674-8775AAEFC112}" type="slidenum">
              <a:rPr lang="en-US" smtClean="0"/>
              <a:t>‹#›</a:t>
            </a:fld>
            <a:endParaRPr lang="en-US"/>
          </a:p>
        </p:txBody>
      </p:sp>
    </p:spTree>
    <p:extLst>
      <p:ext uri="{BB962C8B-B14F-4D97-AF65-F5344CB8AC3E}">
        <p14:creationId xmlns:p14="http://schemas.microsoft.com/office/powerpoint/2010/main" val="2426393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82E255-8B8B-4104-B4FF-6C004E866225}"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F72A5-5195-4589-8674-8775AAEFC112}" type="slidenum">
              <a:rPr lang="en-US" smtClean="0"/>
              <a:t>‹#›</a:t>
            </a:fld>
            <a:endParaRPr lang="en-US"/>
          </a:p>
        </p:txBody>
      </p:sp>
    </p:spTree>
    <p:extLst>
      <p:ext uri="{BB962C8B-B14F-4D97-AF65-F5344CB8AC3E}">
        <p14:creationId xmlns:p14="http://schemas.microsoft.com/office/powerpoint/2010/main" val="451340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82E255-8B8B-4104-B4FF-6C004E866225}" type="datetimeFigureOut">
              <a:rPr lang="en-US" smtClean="0"/>
              <a:t>2/28/2018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F72A5-5195-4589-8674-8775AAEFC112}" type="slidenum">
              <a:rPr lang="en-US" smtClean="0"/>
              <a:t>‹#›</a:t>
            </a:fld>
            <a:endParaRPr lang="en-US"/>
          </a:p>
        </p:txBody>
      </p:sp>
    </p:spTree>
    <p:extLst>
      <p:ext uri="{BB962C8B-B14F-4D97-AF65-F5344CB8AC3E}">
        <p14:creationId xmlns:p14="http://schemas.microsoft.com/office/powerpoint/2010/main" val="3559594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82E255-8B8B-4104-B4FF-6C004E866225}" type="datetimeFigureOut">
              <a:rPr lang="en-US" smtClean="0"/>
              <a:t>2/28/2018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9F72A5-5195-4589-8674-8775AAEFC112}" type="slidenum">
              <a:rPr lang="en-US" smtClean="0"/>
              <a:t>‹#›</a:t>
            </a:fld>
            <a:endParaRPr lang="en-US"/>
          </a:p>
        </p:txBody>
      </p:sp>
    </p:spTree>
    <p:extLst>
      <p:ext uri="{BB962C8B-B14F-4D97-AF65-F5344CB8AC3E}">
        <p14:creationId xmlns:p14="http://schemas.microsoft.com/office/powerpoint/2010/main" val="3469646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2E255-8B8B-4104-B4FF-6C004E866225}" type="datetimeFigureOut">
              <a:rPr lang="en-US" smtClean="0"/>
              <a:t>2/28/2018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9F72A5-5195-4589-8674-8775AAEFC112}" type="slidenum">
              <a:rPr lang="en-US" smtClean="0"/>
              <a:t>‹#›</a:t>
            </a:fld>
            <a:endParaRPr lang="en-US"/>
          </a:p>
        </p:txBody>
      </p:sp>
    </p:spTree>
    <p:extLst>
      <p:ext uri="{BB962C8B-B14F-4D97-AF65-F5344CB8AC3E}">
        <p14:creationId xmlns:p14="http://schemas.microsoft.com/office/powerpoint/2010/main" val="3901553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82E255-8B8B-4104-B4FF-6C004E866225}"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F72A5-5195-4589-8674-8775AAEFC112}" type="slidenum">
              <a:rPr lang="en-US" smtClean="0"/>
              <a:t>‹#›</a:t>
            </a:fld>
            <a:endParaRPr lang="en-US"/>
          </a:p>
        </p:txBody>
      </p:sp>
    </p:spTree>
    <p:extLst>
      <p:ext uri="{BB962C8B-B14F-4D97-AF65-F5344CB8AC3E}">
        <p14:creationId xmlns:p14="http://schemas.microsoft.com/office/powerpoint/2010/main" val="2112505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82E255-8B8B-4104-B4FF-6C004E866225}"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F72A5-5195-4589-8674-8775AAEFC112}" type="slidenum">
              <a:rPr lang="en-US" smtClean="0"/>
              <a:t>‹#›</a:t>
            </a:fld>
            <a:endParaRPr lang="en-US"/>
          </a:p>
        </p:txBody>
      </p:sp>
    </p:spTree>
    <p:extLst>
      <p:ext uri="{BB962C8B-B14F-4D97-AF65-F5344CB8AC3E}">
        <p14:creationId xmlns:p14="http://schemas.microsoft.com/office/powerpoint/2010/main" val="407309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2E255-8B8B-4104-B4FF-6C004E866225}" type="datetimeFigureOut">
              <a:rPr lang="en-US" smtClean="0"/>
              <a:t>2/28/2018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9F72A5-5195-4589-8674-8775AAEFC112}" type="slidenum">
              <a:rPr lang="en-US" smtClean="0"/>
              <a:t>‹#›</a:t>
            </a:fld>
            <a:endParaRPr lang="en-US"/>
          </a:p>
        </p:txBody>
      </p:sp>
    </p:spTree>
    <p:extLst>
      <p:ext uri="{BB962C8B-B14F-4D97-AF65-F5344CB8AC3E}">
        <p14:creationId xmlns:p14="http://schemas.microsoft.com/office/powerpoint/2010/main" val="942890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bpmb.de/index.php/BPMNPoster" TargetMode="External"/><Relationship Id="rId2" Type="http://schemas.openxmlformats.org/officeDocument/2006/relationships/hyperlink" Target="https://camunda.com/products/cockp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9423" y="0"/>
            <a:ext cx="7575176" cy="787119"/>
          </a:xfrm>
        </p:spPr>
        <p:txBody>
          <a:bodyPr>
            <a:normAutofit fontScale="90000"/>
          </a:bodyPr>
          <a:lstStyle/>
          <a:p>
            <a:r>
              <a:rPr lang="en-US" dirty="0" smtClean="0"/>
              <a:t>Agenda</a:t>
            </a:r>
            <a:endParaRPr lang="en-US" dirty="0"/>
          </a:p>
        </p:txBody>
      </p:sp>
      <p:sp>
        <p:nvSpPr>
          <p:cNvPr id="3" name="Subtitle 2"/>
          <p:cNvSpPr>
            <a:spLocks noGrp="1"/>
          </p:cNvSpPr>
          <p:nvPr>
            <p:ph type="subTitle" idx="1"/>
          </p:nvPr>
        </p:nvSpPr>
        <p:spPr>
          <a:xfrm>
            <a:off x="152400" y="1129553"/>
            <a:ext cx="10999694" cy="4957482"/>
          </a:xfrm>
        </p:spPr>
        <p:txBody>
          <a:bodyPr>
            <a:normAutofit/>
          </a:bodyPr>
          <a:lstStyle/>
          <a:p>
            <a:pPr marL="342900" indent="-342900" algn="l">
              <a:buFont typeface="Arial" panose="020B0604020202020204" pitchFamily="34" charset="0"/>
              <a:buChar char="•"/>
            </a:pPr>
            <a:r>
              <a:rPr lang="en-US" sz="3200" dirty="0" smtClean="0"/>
              <a:t>BPMN what and target</a:t>
            </a:r>
          </a:p>
          <a:p>
            <a:pPr marL="342900" indent="-342900" algn="l">
              <a:buFont typeface="Arial" panose="020B0604020202020204" pitchFamily="34" charset="0"/>
              <a:buChar char="•"/>
            </a:pPr>
            <a:r>
              <a:rPr lang="en-US" sz="3200" dirty="0" smtClean="0"/>
              <a:t>BPMN basic concept</a:t>
            </a:r>
          </a:p>
          <a:p>
            <a:pPr marL="342900" indent="-342900" algn="l">
              <a:buFont typeface="Arial" panose="020B0604020202020204" pitchFamily="34" charset="0"/>
              <a:buChar char="•"/>
            </a:pPr>
            <a:r>
              <a:rPr lang="en-US" sz="3200" dirty="0" smtClean="0"/>
              <a:t>Useful tools</a:t>
            </a:r>
          </a:p>
          <a:p>
            <a:pPr marL="342900" indent="-342900" algn="l">
              <a:buFont typeface="Arial" panose="020B0604020202020204" pitchFamily="34" charset="0"/>
              <a:buChar char="•"/>
            </a:pPr>
            <a:r>
              <a:rPr lang="en-US" sz="3200" dirty="0" smtClean="0"/>
              <a:t>ONAP BPMN flow</a:t>
            </a:r>
            <a:r>
              <a:rPr lang="en-US" sz="3200" dirty="0"/>
              <a:t> </a:t>
            </a:r>
            <a:r>
              <a:rPr lang="en-US" sz="3200" dirty="0" smtClean="0"/>
              <a:t>Example (</a:t>
            </a:r>
            <a:r>
              <a:rPr lang="en-US" sz="3200" dirty="0" err="1" smtClean="0"/>
              <a:t>VoLTE</a:t>
            </a:r>
            <a:r>
              <a:rPr lang="en-US" sz="3200" dirty="0" smtClean="0"/>
              <a:t>)</a:t>
            </a:r>
            <a:endParaRPr lang="en-US" sz="3200" dirty="0"/>
          </a:p>
        </p:txBody>
      </p:sp>
    </p:spTree>
    <p:extLst>
      <p:ext uri="{BB962C8B-B14F-4D97-AF65-F5344CB8AC3E}">
        <p14:creationId xmlns:p14="http://schemas.microsoft.com/office/powerpoint/2010/main" val="1066753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DoCreateServiceInstance.bpmn</a:t>
            </a:r>
            <a:r>
              <a:rPr lang="en-US" dirty="0" smtClean="0"/>
              <a:t> level2</a:t>
            </a:r>
            <a:endParaRPr lang="en-US"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2998" y="1373474"/>
            <a:ext cx="7948349" cy="3977985"/>
          </a:xfrm>
        </p:spPr>
      </p:pic>
      <p:sp>
        <p:nvSpPr>
          <p:cNvPr id="6" name="Oval 5"/>
          <p:cNvSpPr/>
          <p:nvPr/>
        </p:nvSpPr>
        <p:spPr>
          <a:xfrm>
            <a:off x="5172206" y="1690688"/>
            <a:ext cx="826718" cy="902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838200" y="5668673"/>
            <a:ext cx="6096000" cy="923330"/>
          </a:xfrm>
          <a:prstGeom prst="rect">
            <a:avLst/>
          </a:prstGeom>
        </p:spPr>
        <p:txBody>
          <a:bodyPr>
            <a:spAutoFit/>
          </a:bodyPr>
          <a:lstStyle/>
          <a:p>
            <a:r>
              <a:rPr lang="en-US" dirty="0"/>
              <a:t>#{(</a:t>
            </a:r>
            <a:r>
              <a:rPr lang="en-US" dirty="0" err="1"/>
              <a:t>execution.getVariable</a:t>
            </a:r>
            <a:r>
              <a:rPr lang="en-US" dirty="0"/>
              <a:t>("</a:t>
            </a:r>
            <a:r>
              <a:rPr lang="en-US" dirty="0" err="1"/>
              <a:t>serviceInstanceName</a:t>
            </a:r>
            <a:r>
              <a:rPr lang="en-US" dirty="0"/>
              <a:t>" )  != null &amp;&amp; </a:t>
            </a:r>
            <a:r>
              <a:rPr lang="en-US" dirty="0" err="1"/>
              <a:t>execution.getVariable</a:t>
            </a:r>
            <a:r>
              <a:rPr lang="en-US" dirty="0"/>
              <a:t>("</a:t>
            </a:r>
            <a:r>
              <a:rPr lang="en-US" dirty="0" err="1"/>
              <a:t>serviceInstanceName</a:t>
            </a:r>
            <a:r>
              <a:rPr lang="en-US" dirty="0"/>
              <a:t>" )  != "" ) || </a:t>
            </a:r>
            <a:r>
              <a:rPr lang="en-US" dirty="0" err="1"/>
              <a:t>execution.getVariable</a:t>
            </a:r>
            <a:r>
              <a:rPr lang="en-US" dirty="0"/>
              <a:t>("</a:t>
            </a:r>
            <a:r>
              <a:rPr lang="en-US" dirty="0" err="1"/>
              <a:t>sdncVersion</a:t>
            </a:r>
            <a:r>
              <a:rPr lang="en-US" dirty="0"/>
              <a:t>" )   == "1610" }</a:t>
            </a:r>
          </a:p>
        </p:txBody>
      </p:sp>
    </p:spTree>
    <p:extLst>
      <p:ext uri="{BB962C8B-B14F-4D97-AF65-F5344CB8AC3E}">
        <p14:creationId xmlns:p14="http://schemas.microsoft.com/office/powerpoint/2010/main" val="28250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GenericGestService.bpmn</a:t>
            </a:r>
            <a:r>
              <a:rPr lang="en-US" dirty="0" smtClean="0"/>
              <a:t> level 3</a:t>
            </a:r>
            <a:endParaRPr lang="en-US"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10589"/>
            <a:ext cx="8413209" cy="4762913"/>
          </a:xfrm>
          <a:prstGeom prst="rect">
            <a:avLst/>
          </a:prstGeom>
        </p:spPr>
      </p:pic>
      <p:sp>
        <p:nvSpPr>
          <p:cNvPr id="5" name="Oval 4"/>
          <p:cNvSpPr/>
          <p:nvPr/>
        </p:nvSpPr>
        <p:spPr>
          <a:xfrm>
            <a:off x="3031821" y="2184031"/>
            <a:ext cx="826718" cy="902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26222" y="6382179"/>
            <a:ext cx="5955861" cy="369332"/>
          </a:xfrm>
          <a:prstGeom prst="rect">
            <a:avLst/>
          </a:prstGeom>
        </p:spPr>
        <p:txBody>
          <a:bodyPr wrap="none">
            <a:spAutoFit/>
          </a:bodyPr>
          <a:lstStyle/>
          <a:p>
            <a:r>
              <a:rPr lang="en-US" dirty="0"/>
              <a:t>#{</a:t>
            </a:r>
            <a:r>
              <a:rPr lang="en-US" dirty="0" err="1"/>
              <a:t>execution.getVariable</a:t>
            </a:r>
            <a:r>
              <a:rPr lang="en-US" dirty="0"/>
              <a:t>("</a:t>
            </a:r>
            <a:r>
              <a:rPr lang="en-US" dirty="0" err="1"/>
              <a:t>GENGS_obtainObjectsUrl</a:t>
            </a:r>
            <a:r>
              <a:rPr lang="en-US" dirty="0"/>
              <a:t>" ) == true}</a:t>
            </a:r>
          </a:p>
        </p:txBody>
      </p:sp>
    </p:spTree>
    <p:extLst>
      <p:ext uri="{BB962C8B-B14F-4D97-AF65-F5344CB8AC3E}">
        <p14:creationId xmlns:p14="http://schemas.microsoft.com/office/powerpoint/2010/main" val="2190243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Useful tools</a:t>
            </a:r>
            <a:endParaRPr lang="en-US" dirty="0"/>
          </a:p>
        </p:txBody>
      </p:sp>
      <p:sp>
        <p:nvSpPr>
          <p:cNvPr id="3" name="Content Placeholder 2"/>
          <p:cNvSpPr>
            <a:spLocks noGrp="1"/>
          </p:cNvSpPr>
          <p:nvPr>
            <p:ph idx="1"/>
          </p:nvPr>
        </p:nvSpPr>
        <p:spPr/>
        <p:txBody>
          <a:bodyPr/>
          <a:lstStyle/>
          <a:p>
            <a:r>
              <a:rPr lang="en-US" dirty="0" err="1"/>
              <a:t>Camunda</a:t>
            </a:r>
            <a:r>
              <a:rPr lang="en-US" dirty="0"/>
              <a:t> </a:t>
            </a:r>
            <a:r>
              <a:rPr lang="en-US" dirty="0" smtClean="0"/>
              <a:t>Modeler</a:t>
            </a:r>
          </a:p>
          <a:p>
            <a:r>
              <a:rPr lang="en-US" dirty="0" err="1" smtClean="0"/>
              <a:t>Camunda</a:t>
            </a:r>
            <a:r>
              <a:rPr lang="en-US" dirty="0" smtClean="0"/>
              <a:t> Cockpit </a:t>
            </a:r>
            <a:r>
              <a:rPr lang="en-US" dirty="0" smtClean="0">
                <a:hlinkClick r:id="rId2"/>
              </a:rPr>
              <a:t>https</a:t>
            </a:r>
            <a:r>
              <a:rPr lang="en-US" dirty="0">
                <a:hlinkClick r:id="rId2"/>
              </a:rPr>
              <a:t>://camunda.com/products/cockpit</a:t>
            </a:r>
            <a:r>
              <a:rPr lang="en-US" dirty="0" smtClean="0">
                <a:hlinkClick r:id="rId2"/>
              </a:rPr>
              <a:t>/</a:t>
            </a:r>
            <a:r>
              <a:rPr lang="en-US" dirty="0" smtClean="0"/>
              <a:t> </a:t>
            </a:r>
            <a:endParaRPr lang="en-US" dirty="0"/>
          </a:p>
          <a:p>
            <a:r>
              <a:rPr lang="en-US" dirty="0" smtClean="0">
                <a:hlinkClick r:id="rId3"/>
              </a:rPr>
              <a:t>http</a:t>
            </a:r>
            <a:r>
              <a:rPr lang="en-US" dirty="0">
                <a:hlinkClick r:id="rId3"/>
              </a:rPr>
              <a:t>://</a:t>
            </a:r>
            <a:r>
              <a:rPr lang="en-US" dirty="0" smtClean="0">
                <a:hlinkClick r:id="rId3"/>
              </a:rPr>
              <a:t>www.bpmb.de/index.php/BPMNPoster</a:t>
            </a:r>
            <a:r>
              <a:rPr lang="en-US" dirty="0" smtClean="0"/>
              <a:t> </a:t>
            </a:r>
          </a:p>
          <a:p>
            <a:pPr marL="0" indent="0">
              <a:buNone/>
            </a:pPr>
            <a:r>
              <a:rPr lang="en-US" dirty="0"/>
              <a:t/>
            </a:r>
            <a:br>
              <a:rPr lang="en-US" dirty="0"/>
            </a:br>
            <a:endParaRPr lang="en-US" dirty="0"/>
          </a:p>
        </p:txBody>
      </p:sp>
    </p:spTree>
    <p:extLst>
      <p:ext uri="{BB962C8B-B14F-4D97-AF65-F5344CB8AC3E}">
        <p14:creationId xmlns:p14="http://schemas.microsoft.com/office/powerpoint/2010/main" val="767064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099" y="18661"/>
            <a:ext cx="7575176" cy="787119"/>
          </a:xfrm>
        </p:spPr>
        <p:txBody>
          <a:bodyPr>
            <a:normAutofit fontScale="90000"/>
          </a:bodyPr>
          <a:lstStyle/>
          <a:p>
            <a:r>
              <a:rPr lang="en-US" altLang="zh-CN" dirty="0" smtClean="0"/>
              <a:t>What is BPMN</a:t>
            </a:r>
            <a:endParaRPr lang="en-US" dirty="0"/>
          </a:p>
        </p:txBody>
      </p:sp>
      <p:sp>
        <p:nvSpPr>
          <p:cNvPr id="3" name="Subtitle 2"/>
          <p:cNvSpPr>
            <a:spLocks noGrp="1"/>
          </p:cNvSpPr>
          <p:nvPr>
            <p:ph type="subTitle" idx="1"/>
          </p:nvPr>
        </p:nvSpPr>
        <p:spPr>
          <a:xfrm>
            <a:off x="152400" y="1129553"/>
            <a:ext cx="10999694" cy="4957482"/>
          </a:xfrm>
        </p:spPr>
        <p:txBody>
          <a:bodyPr>
            <a:normAutofit/>
          </a:bodyPr>
          <a:lstStyle/>
          <a:p>
            <a:pPr marL="342900" indent="-342900" algn="l">
              <a:buFont typeface="Arial" panose="020B0604020202020204" pitchFamily="34" charset="0"/>
              <a:buChar char="•"/>
            </a:pPr>
            <a:r>
              <a:rPr lang="en-US" dirty="0"/>
              <a:t>A standard Business Process Model and Notation (BPMN) will provide businesses with the capability of understanding their internal business procedures in a graphical notation and will give organizations the ability to communicate these procedures in a standard manner. </a:t>
            </a:r>
            <a:endParaRPr lang="en-US" dirty="0" smtClean="0"/>
          </a:p>
          <a:p>
            <a:pPr marL="342900" indent="-342900" algn="l">
              <a:buFont typeface="Arial" panose="020B0604020202020204" pitchFamily="34" charset="0"/>
              <a:buChar char="•"/>
            </a:pPr>
            <a:r>
              <a:rPr lang="en-US" dirty="0"/>
              <a:t>The unified modelling language (UML) takes an object-oriented approach to the modeling of </a:t>
            </a:r>
            <a:r>
              <a:rPr lang="en-US" dirty="0" smtClean="0"/>
              <a:t>applications</a:t>
            </a:r>
          </a:p>
          <a:p>
            <a:pPr marL="342900" indent="-342900" algn="l">
              <a:buFont typeface="Arial" panose="020B0604020202020204" pitchFamily="34" charset="0"/>
              <a:buChar char="•"/>
            </a:pPr>
            <a:r>
              <a:rPr lang="en-US" dirty="0"/>
              <a:t>BPMN takes a process-oriented approach to modelling of systems</a:t>
            </a:r>
          </a:p>
        </p:txBody>
      </p:sp>
    </p:spTree>
    <p:extLst>
      <p:ext uri="{BB962C8B-B14F-4D97-AF65-F5344CB8AC3E}">
        <p14:creationId xmlns:p14="http://schemas.microsoft.com/office/powerpoint/2010/main" val="235748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Who is BPMN targeted at</a:t>
            </a:r>
            <a:r>
              <a:rPr lang="en-US" b="1" dirty="0" smtClean="0"/>
              <a:t>?</a:t>
            </a:r>
            <a:endParaRPr lang="en-US" dirty="0"/>
          </a:p>
        </p:txBody>
      </p:sp>
      <p:sp>
        <p:nvSpPr>
          <p:cNvPr id="3" name="Content Placeholder 2"/>
          <p:cNvSpPr>
            <a:spLocks noGrp="1"/>
          </p:cNvSpPr>
          <p:nvPr>
            <p:ph idx="1"/>
          </p:nvPr>
        </p:nvSpPr>
        <p:spPr/>
        <p:txBody>
          <a:bodyPr/>
          <a:lstStyle/>
          <a:p>
            <a:r>
              <a:rPr lang="en-US" dirty="0"/>
              <a:t>BPMN is targeted at a high level for business users and at a lower level for process implementers. </a:t>
            </a:r>
            <a:endParaRPr lang="en-US" dirty="0" smtClean="0"/>
          </a:p>
          <a:p>
            <a:pPr lvl="1"/>
            <a:r>
              <a:rPr lang="en-US" dirty="0" smtClean="0"/>
              <a:t>The </a:t>
            </a:r>
            <a:r>
              <a:rPr lang="en-US" dirty="0"/>
              <a:t>business users should be able to easily read and understand a BPMN business process diagram. </a:t>
            </a:r>
            <a:endParaRPr lang="en-US" dirty="0" smtClean="0"/>
          </a:p>
          <a:p>
            <a:pPr lvl="1"/>
            <a:r>
              <a:rPr lang="en-US" dirty="0" smtClean="0"/>
              <a:t>The </a:t>
            </a:r>
            <a:r>
              <a:rPr lang="en-US" dirty="0"/>
              <a:t>process implementer should be able to adorn a business process diagram with further detail in order to represent the process in a physical implementation. </a:t>
            </a:r>
            <a:endParaRPr lang="en-US" dirty="0" smtClean="0"/>
          </a:p>
          <a:p>
            <a:r>
              <a:rPr lang="en-US" dirty="0" smtClean="0"/>
              <a:t>BPMN </a:t>
            </a:r>
            <a:r>
              <a:rPr lang="en-US" dirty="0"/>
              <a:t>is targeted at users, vendors and service providers that need to communicate business processes in a standard manner.</a:t>
            </a:r>
          </a:p>
        </p:txBody>
      </p:sp>
    </p:spTree>
    <p:extLst>
      <p:ext uri="{BB962C8B-B14F-4D97-AF65-F5344CB8AC3E}">
        <p14:creationId xmlns:p14="http://schemas.microsoft.com/office/powerpoint/2010/main" val="3134383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concepts</a:t>
            </a:r>
            <a:endParaRPr lang="en-US" dirty="0"/>
          </a:p>
        </p:txBody>
      </p:sp>
      <p:sp>
        <p:nvSpPr>
          <p:cNvPr id="3" name="Content Placeholder 2"/>
          <p:cNvSpPr>
            <a:spLocks noGrp="1"/>
          </p:cNvSpPr>
          <p:nvPr>
            <p:ph idx="1"/>
          </p:nvPr>
        </p:nvSpPr>
        <p:spPr/>
        <p:txBody>
          <a:bodyPr/>
          <a:lstStyle/>
          <a:p>
            <a:r>
              <a:rPr lang="en-US" dirty="0" smtClean="0"/>
              <a:t>Five categories of elements</a:t>
            </a:r>
          </a:p>
          <a:p>
            <a:pPr lvl="1"/>
            <a:r>
              <a:rPr lang="en-US" dirty="0" smtClean="0"/>
              <a:t>Flow Object</a:t>
            </a:r>
          </a:p>
          <a:p>
            <a:pPr lvl="2"/>
            <a:r>
              <a:rPr lang="en-US" dirty="0" smtClean="0"/>
              <a:t>Events, Activities, Gateways</a:t>
            </a:r>
          </a:p>
          <a:p>
            <a:pPr lvl="1"/>
            <a:r>
              <a:rPr lang="en-US" dirty="0" smtClean="0"/>
              <a:t>Data</a:t>
            </a:r>
          </a:p>
          <a:p>
            <a:pPr lvl="2"/>
            <a:r>
              <a:rPr lang="en-US" dirty="0" smtClean="0"/>
              <a:t>Objects, Inputs, Output, Stores</a:t>
            </a:r>
          </a:p>
          <a:p>
            <a:pPr lvl="1"/>
            <a:r>
              <a:rPr lang="en-US" dirty="0" smtClean="0"/>
              <a:t>Connection Objects</a:t>
            </a:r>
          </a:p>
          <a:p>
            <a:pPr lvl="2"/>
            <a:r>
              <a:rPr lang="en-US" dirty="0" smtClean="0"/>
              <a:t>Sequence, message, associations</a:t>
            </a:r>
          </a:p>
          <a:p>
            <a:pPr lvl="1"/>
            <a:r>
              <a:rPr lang="en-US" dirty="0" err="1" smtClean="0"/>
              <a:t>SwimLanes</a:t>
            </a:r>
            <a:endParaRPr lang="en-US" dirty="0" smtClean="0"/>
          </a:p>
          <a:p>
            <a:pPr lvl="2"/>
            <a:r>
              <a:rPr lang="en-US" dirty="0" smtClean="0"/>
              <a:t>Pools, Lanes</a:t>
            </a:r>
          </a:p>
          <a:p>
            <a:pPr lvl="1"/>
            <a:r>
              <a:rPr lang="en-US" dirty="0" smtClean="0"/>
              <a:t>Artifacts</a:t>
            </a:r>
          </a:p>
          <a:p>
            <a:pPr lvl="2"/>
            <a:r>
              <a:rPr lang="en-US" dirty="0" smtClean="0"/>
              <a:t>Group, Text Annotation</a:t>
            </a:r>
            <a:endParaRPr lang="en-US" dirty="0"/>
          </a:p>
        </p:txBody>
      </p:sp>
    </p:spTree>
    <p:extLst>
      <p:ext uri="{BB962C8B-B14F-4D97-AF65-F5344CB8AC3E}">
        <p14:creationId xmlns:p14="http://schemas.microsoft.com/office/powerpoint/2010/main" val="242518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items of Flow</a:t>
            </a:r>
            <a:endParaRPr lang="en-US" dirty="0"/>
          </a:p>
        </p:txBody>
      </p:sp>
      <p:pic>
        <p:nvPicPr>
          <p:cNvPr id="4" name="Content Placeholder 3"/>
          <p:cNvPicPr>
            <a:picLocks noGrp="1" noChangeAspect="1"/>
          </p:cNvPicPr>
          <p:nvPr>
            <p:ph idx="1"/>
          </p:nvPr>
        </p:nvPicPr>
        <p:blipFill>
          <a:blip r:embed="rId2"/>
          <a:stretch>
            <a:fillRect/>
          </a:stretch>
        </p:blipFill>
        <p:spPr>
          <a:xfrm>
            <a:off x="538548" y="1937026"/>
            <a:ext cx="3764606" cy="1295512"/>
          </a:xfrm>
          <a:prstGeom prst="rect">
            <a:avLst/>
          </a:prstGeom>
        </p:spPr>
      </p:pic>
      <p:pic>
        <p:nvPicPr>
          <p:cNvPr id="5" name="Picture 4"/>
          <p:cNvPicPr>
            <a:picLocks noChangeAspect="1"/>
          </p:cNvPicPr>
          <p:nvPr/>
        </p:nvPicPr>
        <p:blipFill>
          <a:blip r:embed="rId3"/>
          <a:stretch>
            <a:fillRect/>
          </a:stretch>
        </p:blipFill>
        <p:spPr>
          <a:xfrm>
            <a:off x="4588266" y="2024221"/>
            <a:ext cx="5616427" cy="1082134"/>
          </a:xfrm>
          <a:prstGeom prst="rect">
            <a:avLst/>
          </a:prstGeom>
        </p:spPr>
      </p:pic>
      <p:pic>
        <p:nvPicPr>
          <p:cNvPr id="6" name="Picture 5"/>
          <p:cNvPicPr>
            <a:picLocks noChangeAspect="1"/>
          </p:cNvPicPr>
          <p:nvPr/>
        </p:nvPicPr>
        <p:blipFill>
          <a:blip r:embed="rId4"/>
          <a:stretch>
            <a:fillRect/>
          </a:stretch>
        </p:blipFill>
        <p:spPr>
          <a:xfrm>
            <a:off x="838200" y="3731218"/>
            <a:ext cx="5517358" cy="960203"/>
          </a:xfrm>
          <a:prstGeom prst="rect">
            <a:avLst/>
          </a:prstGeom>
        </p:spPr>
      </p:pic>
    </p:spTree>
    <p:extLst>
      <p:ext uri="{BB962C8B-B14F-4D97-AF65-F5344CB8AC3E}">
        <p14:creationId xmlns:p14="http://schemas.microsoft.com/office/powerpoint/2010/main" val="4013374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items of Connection</a:t>
            </a:r>
            <a:endParaRPr lang="en-US" dirty="0"/>
          </a:p>
        </p:txBody>
      </p:sp>
      <p:pic>
        <p:nvPicPr>
          <p:cNvPr id="7" name="Content Placeholder 6"/>
          <p:cNvPicPr>
            <a:picLocks noGrp="1" noChangeAspect="1"/>
          </p:cNvPicPr>
          <p:nvPr>
            <p:ph idx="1"/>
          </p:nvPr>
        </p:nvPicPr>
        <p:blipFill>
          <a:blip r:embed="rId2"/>
          <a:stretch>
            <a:fillRect/>
          </a:stretch>
        </p:blipFill>
        <p:spPr>
          <a:xfrm>
            <a:off x="2142230" y="1378558"/>
            <a:ext cx="5997460" cy="4290432"/>
          </a:xfrm>
          <a:prstGeom prst="rect">
            <a:avLst/>
          </a:prstGeom>
        </p:spPr>
      </p:pic>
    </p:spTree>
    <p:extLst>
      <p:ext uri="{BB962C8B-B14F-4D97-AF65-F5344CB8AC3E}">
        <p14:creationId xmlns:p14="http://schemas.microsoft.com/office/powerpoint/2010/main" val="635819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374775" y="285750"/>
            <a:ext cx="7745577" cy="609600"/>
          </a:xfrm>
        </p:spPr>
        <p:txBody>
          <a:bodyPr/>
          <a:lstStyle/>
          <a:p>
            <a:r>
              <a:rPr lang="en-US" sz="3200" dirty="0">
                <a:ea typeface="ＭＳ Ｐゴシック" pitchFamily="34" charset="-128"/>
              </a:rPr>
              <a:t>BPMN Poster: get it from blackboard!</a:t>
            </a:r>
          </a:p>
        </p:txBody>
      </p:sp>
      <p:pic>
        <p:nvPicPr>
          <p:cNvPr id="47107" name="Picture 3" descr="Books02-1712x1368"/>
          <p:cNvPicPr>
            <a:picLocks noChangeAspect="1" noChangeArrowheads="1"/>
          </p:cNvPicPr>
          <p:nvPr/>
        </p:nvPicPr>
        <p:blipFill>
          <a:blip r:embed="rId3" cstate="print"/>
          <a:srcRect/>
          <a:stretch>
            <a:fillRect/>
          </a:stretch>
        </p:blipFill>
        <p:spPr bwMode="auto">
          <a:xfrm>
            <a:off x="9375380" y="293914"/>
            <a:ext cx="1394446" cy="1028690"/>
          </a:xfrm>
          <a:prstGeom prst="rect">
            <a:avLst/>
          </a:prstGeom>
          <a:noFill/>
          <a:ln w="9525">
            <a:noFill/>
            <a:miter lim="800000"/>
            <a:headEnd/>
            <a:tailEnd/>
          </a:ln>
        </p:spPr>
      </p:pic>
      <p:pic>
        <p:nvPicPr>
          <p:cNvPr id="6" name="Picture 2"/>
          <p:cNvPicPr>
            <a:picLocks noChangeAspect="1" noChangeArrowheads="1"/>
          </p:cNvPicPr>
          <p:nvPr/>
        </p:nvPicPr>
        <p:blipFill>
          <a:blip r:embed="rId4"/>
          <a:srcRect l="15183" t="15139" r="13384"/>
          <a:stretch>
            <a:fillRect/>
          </a:stretch>
        </p:blipFill>
        <p:spPr bwMode="auto">
          <a:xfrm>
            <a:off x="1875124" y="895350"/>
            <a:ext cx="7500256" cy="5360012"/>
          </a:xfrm>
          <a:prstGeom prst="rect">
            <a:avLst/>
          </a:prstGeom>
          <a:noFill/>
          <a:ln w="9525">
            <a:noFill/>
            <a:miter lim="800000"/>
            <a:headEnd/>
            <a:tailEnd/>
          </a:ln>
        </p:spPr>
      </p:pic>
    </p:spTree>
    <p:extLst>
      <p:ext uri="{BB962C8B-B14F-4D97-AF65-F5344CB8AC3E}">
        <p14:creationId xmlns:p14="http://schemas.microsoft.com/office/powerpoint/2010/main" val="1589865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BPMN File ARCH(take </a:t>
            </a:r>
            <a:r>
              <a:rPr lang="en-US" dirty="0" err="1" smtClean="0"/>
              <a:t>vCPE</a:t>
            </a:r>
            <a:r>
              <a:rPr lang="en-US" dirty="0" smtClean="0"/>
              <a:t> as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Main flow(top-level flow): </a:t>
            </a:r>
          </a:p>
          <a:p>
            <a:pPr lvl="1"/>
            <a:r>
              <a:rPr lang="en-US" dirty="0" err="1"/>
              <a:t>src</a:t>
            </a:r>
            <a:r>
              <a:rPr lang="en-US" dirty="0"/>
              <a:t>/main/resources/process/</a:t>
            </a:r>
            <a:r>
              <a:rPr lang="en-US" dirty="0" err="1"/>
              <a:t>CreateVcpeResCustService.bpmn</a:t>
            </a:r>
            <a:endParaRPr lang="en-US" dirty="0" smtClean="0"/>
          </a:p>
          <a:p>
            <a:r>
              <a:rPr lang="en-US" dirty="0" err="1" smtClean="0"/>
              <a:t>Subprocess</a:t>
            </a:r>
            <a:r>
              <a:rPr lang="en-US" dirty="0" smtClean="0"/>
              <a:t> flow(invoked by main or </a:t>
            </a:r>
            <a:r>
              <a:rPr lang="en-US" dirty="0" err="1" smtClean="0"/>
              <a:t>subprocess</a:t>
            </a:r>
            <a:r>
              <a:rPr lang="en-US" dirty="0" smtClean="0"/>
              <a:t> flow):</a:t>
            </a:r>
          </a:p>
          <a:p>
            <a:pPr lvl="1"/>
            <a:r>
              <a:rPr lang="en-US" dirty="0" err="1" smtClean="0"/>
              <a:t>src</a:t>
            </a:r>
            <a:r>
              <a:rPr lang="en-US" dirty="0" smtClean="0"/>
              <a:t>/main/resources/</a:t>
            </a:r>
            <a:r>
              <a:rPr lang="en-US" dirty="0" err="1" smtClean="0"/>
              <a:t>subprocess</a:t>
            </a:r>
            <a:r>
              <a:rPr lang="en-US" dirty="0" smtClean="0"/>
              <a:t>/</a:t>
            </a:r>
            <a:r>
              <a:rPr lang="en-US" dirty="0" err="1" smtClean="0"/>
              <a:t>DoCreateServiceInstance.bpmn</a:t>
            </a:r>
            <a:r>
              <a:rPr lang="en-US" dirty="0"/>
              <a:t>, </a:t>
            </a:r>
            <a:r>
              <a:rPr lang="en-US" dirty="0" err="1"/>
              <a:t>DoCreateAllottedResourceTXC.bpmn</a:t>
            </a:r>
            <a:endParaRPr lang="en-US" dirty="0" smtClean="0"/>
          </a:p>
          <a:p>
            <a:r>
              <a:rPr lang="en-US" dirty="0" smtClean="0"/>
              <a:t>Groovy script for each BPMN file. Invoked by script tasks within flow:</a:t>
            </a:r>
          </a:p>
          <a:p>
            <a:pPr lvl="1"/>
            <a:r>
              <a:rPr lang="en-US" dirty="0" err="1" smtClean="0"/>
              <a:t>src</a:t>
            </a:r>
            <a:r>
              <a:rPr lang="en-US" dirty="0" smtClean="0"/>
              <a:t>/main/groovy/org/</a:t>
            </a:r>
            <a:r>
              <a:rPr lang="en-US" dirty="0" err="1" smtClean="0"/>
              <a:t>openecomp</a:t>
            </a:r>
            <a:r>
              <a:rPr lang="en-US" dirty="0" smtClean="0"/>
              <a:t>/</a:t>
            </a:r>
            <a:r>
              <a:rPr lang="en-US" dirty="0" err="1" smtClean="0"/>
              <a:t>mso</a:t>
            </a:r>
            <a:r>
              <a:rPr lang="en-US" dirty="0" smtClean="0"/>
              <a:t>/</a:t>
            </a:r>
            <a:r>
              <a:rPr lang="en-US" dirty="0" err="1" smtClean="0"/>
              <a:t>bpmn</a:t>
            </a:r>
            <a:r>
              <a:rPr lang="en-US" dirty="0" smtClean="0"/>
              <a:t>/</a:t>
            </a:r>
            <a:r>
              <a:rPr lang="en-US" dirty="0" err="1" smtClean="0"/>
              <a:t>vcpe</a:t>
            </a:r>
            <a:r>
              <a:rPr lang="en-US" dirty="0" smtClean="0"/>
              <a:t>/scripts/</a:t>
            </a:r>
            <a:r>
              <a:rPr lang="en-US" dirty="0" err="1" smtClean="0"/>
              <a:t>CreateVcpeResCustService.groovy</a:t>
            </a:r>
            <a:endParaRPr lang="en-US" dirty="0" smtClean="0"/>
          </a:p>
          <a:p>
            <a:r>
              <a:rPr lang="en-US" dirty="0" smtClean="0"/>
              <a:t>Unit Tests for every flow:</a:t>
            </a:r>
          </a:p>
          <a:p>
            <a:pPr lvl="1"/>
            <a:r>
              <a:rPr lang="en-US" dirty="0" err="1" smtClean="0"/>
              <a:t>src</a:t>
            </a:r>
            <a:r>
              <a:rPr lang="en-US" dirty="0" smtClean="0"/>
              <a:t>/test/java/org/</a:t>
            </a:r>
            <a:r>
              <a:rPr lang="en-US" dirty="0" err="1" smtClean="0"/>
              <a:t>openecomp</a:t>
            </a:r>
            <a:r>
              <a:rPr lang="en-US" dirty="0" smtClean="0"/>
              <a:t>/</a:t>
            </a:r>
            <a:r>
              <a:rPr lang="en-US" dirty="0" err="1" smtClean="0"/>
              <a:t>mso</a:t>
            </a:r>
            <a:r>
              <a:rPr lang="en-US" dirty="0" smtClean="0"/>
              <a:t>/</a:t>
            </a:r>
            <a:r>
              <a:rPr lang="en-US" dirty="0" err="1" smtClean="0"/>
              <a:t>bpmn</a:t>
            </a:r>
            <a:r>
              <a:rPr lang="en-US" dirty="0" smtClean="0"/>
              <a:t>/</a:t>
            </a:r>
            <a:r>
              <a:rPr lang="en-US" dirty="0" err="1" smtClean="0"/>
              <a:t>vcpe</a:t>
            </a:r>
            <a:r>
              <a:rPr lang="en-US" dirty="0" smtClean="0"/>
              <a:t>/CreateVcpeResCustServiceTest.java</a:t>
            </a:r>
          </a:p>
          <a:p>
            <a:r>
              <a:rPr lang="en-US" dirty="0" smtClean="0"/>
              <a:t>Unit Tests resource files</a:t>
            </a:r>
          </a:p>
          <a:p>
            <a:pPr lvl="1"/>
            <a:r>
              <a:rPr lang="en-US" dirty="0" err="1"/>
              <a:t>src</a:t>
            </a:r>
            <a:r>
              <a:rPr lang="en-US" dirty="0"/>
              <a:t>/test/resources/__</a:t>
            </a:r>
            <a:r>
              <a:rPr lang="en-US" dirty="0" smtClean="0"/>
              <a:t>files/VCPE/</a:t>
            </a:r>
            <a:r>
              <a:rPr lang="en-US" dirty="0" err="1" smtClean="0"/>
              <a:t>CreateVcpeResCustServicecd</a:t>
            </a:r>
            <a:r>
              <a:rPr lang="en-US" dirty="0" smtClean="0"/>
              <a:t>/*.xml, *.</a:t>
            </a:r>
            <a:r>
              <a:rPr lang="en-US" dirty="0" err="1" smtClean="0"/>
              <a:t>json</a:t>
            </a:r>
            <a:endParaRPr lang="en-US" dirty="0"/>
          </a:p>
        </p:txBody>
      </p:sp>
    </p:spTree>
    <p:extLst>
      <p:ext uri="{BB962C8B-B14F-4D97-AF65-F5344CB8AC3E}">
        <p14:creationId xmlns:p14="http://schemas.microsoft.com/office/powerpoint/2010/main" val="3106420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CreateVcpeResCustService.bpmn</a:t>
            </a:r>
            <a:r>
              <a:rPr lang="en-US" dirty="0" smtClean="0"/>
              <a:t> level1</a:t>
            </a:r>
            <a:endParaRPr lang="en-US"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5069906"/>
            <a:ext cx="2149026" cy="342930"/>
          </a:xfr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902" y="1868013"/>
            <a:ext cx="8108383" cy="3093988"/>
          </a:xfrm>
          <a:prstGeom prst="rect">
            <a:avLst/>
          </a:prstGeom>
        </p:spPr>
      </p:pic>
      <p:sp>
        <p:nvSpPr>
          <p:cNvPr id="6" name="Oval 5"/>
          <p:cNvSpPr/>
          <p:nvPr/>
        </p:nvSpPr>
        <p:spPr>
          <a:xfrm>
            <a:off x="8304755" y="1833303"/>
            <a:ext cx="826718" cy="902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38200" y="3200728"/>
            <a:ext cx="826718" cy="902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71271" y="1833303"/>
            <a:ext cx="826718" cy="902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493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2739</TotalTime>
  <Words>538</Words>
  <Application>Microsoft Office PowerPoint</Application>
  <PresentationFormat>Widescreen</PresentationFormat>
  <Paragraphs>62</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ＭＳ Ｐゴシック</vt:lpstr>
      <vt:lpstr>宋体</vt:lpstr>
      <vt:lpstr>Arial</vt:lpstr>
      <vt:lpstr>Calibri</vt:lpstr>
      <vt:lpstr>Calibri Light</vt:lpstr>
      <vt:lpstr>Times New Roman</vt:lpstr>
      <vt:lpstr>Office Theme</vt:lpstr>
      <vt:lpstr>Agenda</vt:lpstr>
      <vt:lpstr>What is BPMN</vt:lpstr>
      <vt:lpstr>Who is BPMN targeted at?</vt:lpstr>
      <vt:lpstr>Basic concepts</vt:lpstr>
      <vt:lpstr>Useful items of Flow</vt:lpstr>
      <vt:lpstr>Useful items of Connection</vt:lpstr>
      <vt:lpstr>BPMN Poster: get it from blackboard!</vt:lpstr>
      <vt:lpstr>SO BPMN File ARCH(take vCPE as example)</vt:lpstr>
      <vt:lpstr>CreateVcpeResCustService.bpmn level1</vt:lpstr>
      <vt:lpstr>DoCreateServiceInstance.bpmn level2</vt:lpstr>
      <vt:lpstr>GenericGestService.bpmn level 3</vt:lpstr>
      <vt:lpstr>Useful tools</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ETSI NFV IM</dc:title>
  <dc:creator>Ding, Liang</dc:creator>
  <cp:keywords>CTPClassification=CTP_NT</cp:keywords>
  <cp:lastModifiedBy>Zhu, Libo</cp:lastModifiedBy>
  <cp:revision>396</cp:revision>
  <dcterms:created xsi:type="dcterms:W3CDTF">2018-01-22T05:46:01Z</dcterms:created>
  <dcterms:modified xsi:type="dcterms:W3CDTF">2018-02-28T05:30:12Z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264619f2-80bd-4f67-8462-0abf624d7694</vt:lpwstr>
  </property>
  <property fmtid="{D5CDD505-2E9C-101B-9397-08002B2CF9AE}" pid="3" name="CTP_TimeStamp">
    <vt:lpwstr>2018-02-08 08:12:35Z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