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7" r:id="rId2"/>
    <p:sldId id="606" r:id="rId3"/>
    <p:sldId id="630" r:id="rId4"/>
    <p:sldId id="631" r:id="rId5"/>
    <p:sldId id="632" r:id="rId6"/>
    <p:sldId id="633" r:id="rId7"/>
    <p:sldId id="634" r:id="rId8"/>
    <p:sldId id="637" r:id="rId9"/>
    <p:sldId id="636" r:id="rId10"/>
    <p:sldId id="638" r:id="rId11"/>
    <p:sldId id="635" r:id="rId12"/>
    <p:sldId id="639" r:id="rId13"/>
    <p:sldId id="618" r:id="rId14"/>
    <p:sldId id="623" r:id="rId15"/>
    <p:sldId id="624" r:id="rId16"/>
    <p:sldId id="625" r:id="rId17"/>
    <p:sldId id="626" r:id="rId18"/>
    <p:sldId id="627" r:id="rId19"/>
  </p:sldIdLst>
  <p:sldSz cx="10160000" cy="5715000"/>
  <p:notesSz cx="7754938" cy="10294938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356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7136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07053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4273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1784223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141068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2497912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2854757" algn="l" defTabSz="35684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477"/>
            <p14:sldId id="606"/>
            <p14:sldId id="630"/>
            <p14:sldId id="631"/>
            <p14:sldId id="632"/>
            <p14:sldId id="633"/>
            <p14:sldId id="634"/>
            <p14:sldId id="637"/>
            <p14:sldId id="636"/>
            <p14:sldId id="638"/>
            <p14:sldId id="635"/>
            <p14:sldId id="639"/>
            <p14:sldId id="618"/>
            <p14:sldId id="623"/>
            <p14:sldId id="624"/>
            <p14:sldId id="625"/>
            <p14:sldId id="626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7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4" userDrawn="1">
          <p15:clr>
            <a:srgbClr val="A4A3A4"/>
          </p15:clr>
        </p15:guide>
        <p15:guide id="2" pos="24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WAN, NAYYAR" initials="RN" lastIdx="1" clrIdx="0">
    <p:extLst>
      <p:ext uri="{19B8F6BF-5375-455C-9EA6-DF929625EA0E}">
        <p15:presenceInfo xmlns:p15="http://schemas.microsoft.com/office/powerpoint/2012/main" userId="S-1-5-21-2057499049-1289676208-1959431660-168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AFB"/>
    <a:srgbClr val="808080"/>
    <a:srgbClr val="5B9BD5"/>
    <a:srgbClr val="5A9CFC"/>
    <a:srgbClr val="68A5FC"/>
    <a:srgbClr val="6899FC"/>
    <a:srgbClr val="4D99FF"/>
    <a:srgbClr val="3399FF"/>
    <a:srgbClr val="6699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5165" autoAdjust="0"/>
  </p:normalViewPr>
  <p:slideViewPr>
    <p:cSldViewPr snapToGrid="0" snapToObjects="1">
      <p:cViewPr varScale="1">
        <p:scale>
          <a:sx n="102" d="100"/>
          <a:sy n="102" d="100"/>
        </p:scale>
        <p:origin x="389" y="120"/>
      </p:cViewPr>
      <p:guideLst>
        <p:guide orient="horz" pos="807"/>
        <p:guide pos="5434"/>
      </p:guideLst>
    </p:cSldViewPr>
  </p:slideViewPr>
  <p:outlineViewPr>
    <p:cViewPr>
      <p:scale>
        <a:sx n="33" d="100"/>
        <a:sy n="33" d="100"/>
      </p:scale>
      <p:origin x="0" y="-49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756" y="90"/>
      </p:cViewPr>
      <p:guideLst>
        <p:guide orient="horz" pos="3244"/>
        <p:guide pos="24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3" y="7"/>
            <a:ext cx="3360239" cy="514746"/>
          </a:xfrm>
          <a:prstGeom prst="rect">
            <a:avLst/>
          </a:prstGeom>
        </p:spPr>
        <p:txBody>
          <a:bodyPr vert="horz" lIns="101301" tIns="50650" rIns="101301" bIns="5065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392957" y="7"/>
            <a:ext cx="3360239" cy="514746"/>
          </a:xfrm>
          <a:prstGeom prst="rect">
            <a:avLst/>
          </a:prstGeom>
        </p:spPr>
        <p:txBody>
          <a:bodyPr vert="horz" lIns="101301" tIns="50650" rIns="101301" bIns="5065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3" y="9778444"/>
            <a:ext cx="3360239" cy="514746"/>
          </a:xfrm>
          <a:prstGeom prst="rect">
            <a:avLst/>
          </a:prstGeom>
        </p:spPr>
        <p:txBody>
          <a:bodyPr vert="horz" lIns="101301" tIns="50650" rIns="101301" bIns="5065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392957" y="9778444"/>
            <a:ext cx="3360239" cy="514746"/>
          </a:xfrm>
          <a:prstGeom prst="rect">
            <a:avLst/>
          </a:prstGeom>
        </p:spPr>
        <p:txBody>
          <a:bodyPr vert="horz" lIns="101301" tIns="50650" rIns="101301" bIns="5065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3" y="7"/>
            <a:ext cx="3360239" cy="514746"/>
          </a:xfrm>
          <a:prstGeom prst="rect">
            <a:avLst/>
          </a:prstGeom>
        </p:spPr>
        <p:txBody>
          <a:bodyPr vert="horz" lIns="102262" tIns="51135" rIns="102262" bIns="511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92957" y="7"/>
            <a:ext cx="3360239" cy="514746"/>
          </a:xfrm>
          <a:prstGeom prst="rect">
            <a:avLst/>
          </a:prstGeom>
        </p:spPr>
        <p:txBody>
          <a:bodyPr vert="horz" lIns="102262" tIns="51135" rIns="102262" bIns="511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773113"/>
            <a:ext cx="6865938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262" tIns="51135" rIns="102262" bIns="511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5860" y="4890106"/>
            <a:ext cx="6203248" cy="4632721"/>
          </a:xfrm>
          <a:prstGeom prst="rect">
            <a:avLst/>
          </a:prstGeom>
        </p:spPr>
        <p:txBody>
          <a:bodyPr vert="horz" lIns="102262" tIns="51135" rIns="102262" bIns="5113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3" y="9778444"/>
            <a:ext cx="3360239" cy="514746"/>
          </a:xfrm>
          <a:prstGeom prst="rect">
            <a:avLst/>
          </a:prstGeom>
        </p:spPr>
        <p:txBody>
          <a:bodyPr vert="horz" lIns="102262" tIns="51135" rIns="102262" bIns="511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92957" y="9778444"/>
            <a:ext cx="3360239" cy="514746"/>
          </a:xfrm>
          <a:prstGeom prst="rect">
            <a:avLst/>
          </a:prstGeom>
        </p:spPr>
        <p:txBody>
          <a:bodyPr vert="horz" lIns="102262" tIns="51135" rIns="102262" bIns="511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56845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13689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70534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27378" algn="l" rtl="0" eaLnBrk="0" fontAlgn="base" hangingPunct="0">
      <a:spcBef>
        <a:spcPct val="30000"/>
      </a:spcBef>
      <a:spcAft>
        <a:spcPct val="0"/>
      </a:spcAft>
      <a:defRPr sz="937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84223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1068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7912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4757" algn="l" defTabSz="713689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2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5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1B2B-AD2B-EB4A-B6E8-831622033C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1B2B-AD2B-EB4A-B6E8-831622033C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6182" y="2938982"/>
            <a:ext cx="8900583" cy="156659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6182" y="2385775"/>
            <a:ext cx="8900583" cy="569018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31472" y="5388241"/>
            <a:ext cx="6401153" cy="252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7289" y="903553"/>
            <a:ext cx="9365422" cy="4144698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46229" y="952500"/>
            <a:ext cx="10240902" cy="47625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54800" y="2057400"/>
            <a:ext cx="3505200" cy="36576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532880" cy="3573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654800" y="0"/>
            <a:ext cx="3505200" cy="196596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3665220"/>
            <a:ext cx="6532880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28206" y="413632"/>
            <a:ext cx="9315412" cy="471968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39096" y="3665220"/>
            <a:ext cx="5520906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0160000" cy="3573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3665220"/>
            <a:ext cx="4495321" cy="204978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28206" y="413632"/>
            <a:ext cx="9315412" cy="471968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7289" y="903553"/>
            <a:ext cx="4699928" cy="2378604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208327" y="903553"/>
            <a:ext cx="4553983" cy="18967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208327" y="2881175"/>
            <a:ext cx="4553983" cy="2166456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7290" y="3365521"/>
            <a:ext cx="4699928" cy="168211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396876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5139509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396876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5139509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Drag picture to placeholder or click icon to add</a:t>
            </a:r>
            <a:endParaRPr lang="en-US" sz="12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2849401" y="2556471"/>
            <a:ext cx="4451769" cy="856185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849401" y="2592087"/>
            <a:ext cx="4451769" cy="85725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247" y="298979"/>
            <a:ext cx="2620781" cy="1490928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9051" y="1901712"/>
            <a:ext cx="2620781" cy="313755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8" y="42180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18340" y="1071667"/>
            <a:ext cx="4353444" cy="387736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6" y="1071667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740" y="1236929"/>
            <a:ext cx="4118753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21"/>
            <a:ext cx="10160000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955" y="1008063"/>
            <a:ext cx="4720390" cy="828146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956" y="1841500"/>
            <a:ext cx="3949393" cy="631032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7" y="38658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6" y="1071667"/>
            <a:ext cx="4353444" cy="387736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386314" y="1228436"/>
            <a:ext cx="4133394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646486"/>
            <a:ext cx="9365433" cy="443917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9112" y="6090"/>
            <a:ext cx="8893528" cy="640397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6988" y="30860"/>
            <a:ext cx="8893528" cy="64039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6" y="793899"/>
            <a:ext cx="4586362" cy="4155133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5175947" y="793898"/>
            <a:ext cx="4586362" cy="415513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434768" y="1228436"/>
            <a:ext cx="4084941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232094"/>
            <a:ext cx="4098228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396876" y="1071667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6" y="1071668"/>
            <a:ext cx="4586362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5175947" y="1071668"/>
            <a:ext cx="4586362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434768" y="1409862"/>
            <a:ext cx="4084941" cy="3540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413519"/>
            <a:ext cx="4098228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93243" y="109423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9" y="1160674"/>
            <a:ext cx="471986" cy="3690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7" y="4518712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32094"/>
            <a:ext cx="4122442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89830" y="1509449"/>
            <a:ext cx="3621107" cy="2999818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175947" y="107166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393243" y="1094238"/>
            <a:ext cx="4586362" cy="387736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9" y="1169380"/>
            <a:ext cx="471986" cy="3690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17" y="4522235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32094"/>
            <a:ext cx="4122442" cy="3540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89830" y="1509449"/>
            <a:ext cx="3621107" cy="2999818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396876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5139509" y="903700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396876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5139509" y="3020712"/>
            <a:ext cx="4622800" cy="2026920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3" y="1071669"/>
            <a:ext cx="4146659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372636" y="1074080"/>
            <a:ext cx="4147073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40047" y="3138481"/>
            <a:ext cx="4142553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376740" y="3140891"/>
            <a:ext cx="4142969" cy="17913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12645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12645"/>
            <a:ext cx="2531310" cy="36215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12645"/>
            <a:ext cx="2568911" cy="36215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604476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2499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34501" y="2766445"/>
            <a:ext cx="520638" cy="520095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6430819" y="2766445"/>
            <a:ext cx="520638" cy="520095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97310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97310"/>
            <a:ext cx="2531310" cy="36215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97310"/>
            <a:ext cx="2568911" cy="362154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6817281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593589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396877" y="1079605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185099" y="2770209"/>
            <a:ext cx="520638" cy="520095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6449995" y="2773972"/>
            <a:ext cx="520638" cy="520095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6817281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3593589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1297310"/>
            <a:ext cx="2548422" cy="362154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1297310"/>
            <a:ext cx="2531310" cy="36215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1297310"/>
            <a:ext cx="2568911" cy="362154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0160000" cy="5715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254001" y="187854"/>
            <a:ext cx="6943678" cy="53340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3556" y="1546322"/>
            <a:ext cx="4720390" cy="828146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78718" y="2397441"/>
            <a:ext cx="3949393" cy="52765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-724587" y="-327977"/>
            <a:ext cx="10160212" cy="5714881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6817281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593589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396877" y="597606"/>
            <a:ext cx="2997200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4864" y="48795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580847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26462" y="589669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35942" y="815313"/>
            <a:ext cx="2548422" cy="22344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25312" y="815313"/>
            <a:ext cx="2531310" cy="22344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044722" y="815313"/>
            <a:ext cx="2568911" cy="22344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35942" y="3278075"/>
            <a:ext cx="2548422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825312" y="3290253"/>
            <a:ext cx="2531310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044722" y="3290253"/>
            <a:ext cx="2568911" cy="12184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817281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593589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079609"/>
            <a:ext cx="2997200" cy="249116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396877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3593589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6817281" y="1071668"/>
            <a:ext cx="299720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8" y="3696656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7284" y="3711210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93695" y="3703844"/>
            <a:ext cx="2997201" cy="1282804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35942" y="1297310"/>
            <a:ext cx="2548422" cy="2273460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25312" y="1297310"/>
            <a:ext cx="2531310" cy="227346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044722" y="1297310"/>
            <a:ext cx="2568911" cy="227346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7760966" y="1072594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5566094" y="1071668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3371215" y="1071668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176343" y="1079605"/>
            <a:ext cx="2002161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7760961" y="1071668"/>
            <a:ext cx="2002164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5566087" y="1071668"/>
            <a:ext cx="2002164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371215" y="1071668"/>
            <a:ext cx="2002163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176342" y="1071668"/>
            <a:ext cx="2002163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7760961" y="1843566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5566090" y="1843566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3371213" y="1843566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176340" y="1848133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760961" y="2884881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7760961" y="3926197"/>
            <a:ext cx="200216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5566090" y="2884881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5566090" y="3926197"/>
            <a:ext cx="200216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3371213" y="2884881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3371213" y="3926197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176340" y="2884881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176340" y="3926197"/>
            <a:ext cx="200216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6342" y="1939637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1214" y="1939637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66093" y="1939637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60961" y="1939637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87398" y="2977712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82271" y="2977712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577150" y="2977712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772018" y="2977712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198455" y="4040634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393327" y="4040634"/>
            <a:ext cx="2002161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588207" y="4040634"/>
            <a:ext cx="2002158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783074" y="4040634"/>
            <a:ext cx="2002164" cy="842818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85806" y="1315488"/>
            <a:ext cx="1992696" cy="61780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371214" y="1317228"/>
            <a:ext cx="2002161" cy="61780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566086" y="1306790"/>
            <a:ext cx="2002164" cy="61780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772018" y="1308530"/>
            <a:ext cx="1991108" cy="61780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44582" y="3081526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35874" y="2037533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44582" y="4156674"/>
            <a:ext cx="626392" cy="635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538086" y="1072997"/>
            <a:ext cx="2225040" cy="240030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157259" y="1072595"/>
            <a:ext cx="2225039" cy="240071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75611" y="1071669"/>
            <a:ext cx="2225039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96879" y="1079606"/>
            <a:ext cx="2225039" cy="239369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396878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2775607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5157257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7538086" y="1071668"/>
            <a:ext cx="2225040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7289" y="3591720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794" y="3600003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63431" y="3603281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775607" y="3603281"/>
            <a:ext cx="2224818" cy="1357313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03135" y="1335545"/>
            <a:ext cx="1781538" cy="21631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997360" y="1347838"/>
            <a:ext cx="1781538" cy="21631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379007" y="1331452"/>
            <a:ext cx="1781538" cy="21631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59837" y="1343745"/>
            <a:ext cx="1781538" cy="216310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7982859" y="1072996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6087940" y="1072594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194782" y="1071668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291800" y="1071668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396878" y="1079605"/>
            <a:ext cx="1780267" cy="3877364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29179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4194782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608793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7982859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9179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39687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4194782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87938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7982859" y="3431781"/>
            <a:ext cx="1780267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78530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366367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64227" y="1293793"/>
            <a:ext cx="1427688" cy="196645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167152" y="1293793"/>
            <a:ext cx="1427688" cy="1966455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2635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472195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4370472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268332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171256" y="3538294"/>
            <a:ext cx="1427688" cy="15081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468089" y="1306086"/>
            <a:ext cx="1427688" cy="196645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982859" y="1072997"/>
            <a:ext cx="1780267" cy="240030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087940" y="1072595"/>
            <a:ext cx="1780267" cy="2400713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4194782" y="1071669"/>
            <a:ext cx="1780267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291800" y="1071669"/>
            <a:ext cx="1780267" cy="240163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396878" y="1079606"/>
            <a:ext cx="1780267" cy="2393698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39687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29179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4194782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6087938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7982859" y="1071668"/>
            <a:ext cx="1780267" cy="152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96878" y="357996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291798" y="3572775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197885" y="3572751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092808" y="357277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84901" y="3572774"/>
            <a:ext cx="1780267" cy="141404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78530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366367" y="1293793"/>
            <a:ext cx="1427688" cy="19664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6264227" y="1293793"/>
            <a:ext cx="1427688" cy="196645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8167152" y="1293793"/>
            <a:ext cx="1427688" cy="1966455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468089" y="1306086"/>
            <a:ext cx="1427688" cy="196645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4051" y="2414375"/>
            <a:ext cx="2488082" cy="552633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845705" y="2414375"/>
            <a:ext cx="2488082" cy="552633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6467357" y="2414377"/>
            <a:ext cx="2489827" cy="552633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24050" y="2414375"/>
            <a:ext cx="7731389" cy="552633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224051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224051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3845705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3845705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 userDrawn="1"/>
        </p:nvSpPr>
        <p:spPr>
          <a:xfrm>
            <a:off x="6467358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6467358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224051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224051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 userDrawn="1"/>
        </p:nvSpPr>
        <p:spPr>
          <a:xfrm>
            <a:off x="3845705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3845705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 userDrawn="1"/>
        </p:nvSpPr>
        <p:spPr>
          <a:xfrm>
            <a:off x="6467358" y="2414378"/>
            <a:ext cx="2488082" cy="552633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6467358" y="2414373"/>
            <a:ext cx="248808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3"/>
            <a:ext cx="440997" cy="36909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396876" y="1071669"/>
            <a:ext cx="9365432" cy="3930658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25794" y="2414376"/>
            <a:ext cx="7731389" cy="552634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9494067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9496411" y="52843"/>
            <a:ext cx="265900" cy="267462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9494071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9157979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9160322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9157982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8821890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824233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8821893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8485801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8488144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8485804" y="1"/>
            <a:ext cx="268243" cy="9996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8149712" y="-3"/>
            <a:ext cx="268243" cy="359835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8152056" y="52843"/>
            <a:ext cx="265900" cy="267462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8149709" y="1"/>
            <a:ext cx="268247" cy="99961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24051" y="2595564"/>
            <a:ext cx="2488082" cy="273523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45705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69102" y="2601857"/>
            <a:ext cx="2488082" cy="267229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9633" y="1236929"/>
            <a:ext cx="6657237" cy="10636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</a:p>
          <a:p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7525" y="1214437"/>
            <a:ext cx="8892184" cy="10861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7525" y="2678907"/>
            <a:ext cx="8892184" cy="21418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63115" y="1631662"/>
            <a:ext cx="1323190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706338" y="3642612"/>
            <a:ext cx="24096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4854594" y="2197949"/>
            <a:ext cx="520095" cy="520638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56267" y="1450257"/>
            <a:ext cx="8763442" cy="712839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56267" y="3023417"/>
            <a:ext cx="8763442" cy="18515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55982" y="1146969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51886" y="2632864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396877" y="2539391"/>
            <a:ext cx="9365433" cy="240964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396877" y="1071669"/>
            <a:ext cx="9365433" cy="132318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</a:p>
          <a:p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63115" y="1631662"/>
            <a:ext cx="1323190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706338" y="3642612"/>
            <a:ext cx="24096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4864564" y="2235192"/>
            <a:ext cx="520095" cy="520638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56267" y="1450257"/>
            <a:ext cx="8763442" cy="712839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56267" y="3023417"/>
            <a:ext cx="8763442" cy="18515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55982" y="1146969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51886" y="2632864"/>
            <a:ext cx="1556049" cy="23018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729533"/>
            <a:ext cx="9365433" cy="1176687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396877" y="2409278"/>
            <a:ext cx="9365433" cy="11757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1084962"/>
            <a:ext cx="9365433" cy="11768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96589" y="156513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96589" y="288832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96589" y="4223003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6117" y="1213116"/>
            <a:ext cx="8783592" cy="10486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5878" y="2536307"/>
            <a:ext cx="8783592" cy="104869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6117" y="3835473"/>
            <a:ext cx="8783592" cy="104869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57989" y="2388812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2930" y="3719126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38067" y="1071672"/>
            <a:ext cx="5568287" cy="119014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96589" y="156513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96589" y="2888329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96589" y="4223003"/>
            <a:ext cx="119014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35622" y="1071672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335622" y="2394861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335622" y="3729536"/>
            <a:ext cx="3426687" cy="1190141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6118" y="1213116"/>
            <a:ext cx="5124082" cy="10486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5879" y="2536307"/>
            <a:ext cx="5124082" cy="104869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6118" y="3835473"/>
            <a:ext cx="5124082" cy="104869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1703855"/>
            <a:ext cx="373788" cy="3867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2940737"/>
            <a:ext cx="373788" cy="386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92" y="4168994"/>
            <a:ext cx="373788" cy="386733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8224" y="1410872"/>
            <a:ext cx="3913298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8224" y="2648138"/>
            <a:ext cx="3913298" cy="1032646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8224" y="3889510"/>
            <a:ext cx="3913298" cy="102791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503586" y="1409621"/>
            <a:ext cx="4016123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503586" y="2646887"/>
            <a:ext cx="4016123" cy="1032646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503586" y="3888259"/>
            <a:ext cx="4016123" cy="102791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748224" y="1099793"/>
            <a:ext cx="3913298" cy="186429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503586" y="1099793"/>
            <a:ext cx="4016123" cy="170657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38068" y="1071670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396877" y="2088675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396877" y="3105680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396877" y="4122684"/>
            <a:ext cx="9365433" cy="87247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78821" y="1406303"/>
            <a:ext cx="872474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78820" y="3440313"/>
            <a:ext cx="8724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78820" y="4457317"/>
            <a:ext cx="8724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78821" y="2423308"/>
            <a:ext cx="872474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6656" y="1169460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96656" y="2185916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96656" y="3203470"/>
            <a:ext cx="8723054" cy="775229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96656" y="4219926"/>
            <a:ext cx="8723054" cy="775229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446375" y="1067024"/>
            <a:ext cx="7362190" cy="192393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063" y="1440658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1811" y="2661562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0558" y="3905099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13646" y="147083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49078" y="1469583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79695" y="1477128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619946" y="2686192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55378" y="2684941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485995" y="269248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619946" y="393527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055378" y="393402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485995" y="3941569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46375" y="889574"/>
            <a:ext cx="1764986" cy="164363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8209855" y="889574"/>
            <a:ext cx="1697748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396877" y="3802799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58832" y="4260759"/>
            <a:ext cx="1114629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396877" y="2566157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396877" y="1331488"/>
            <a:ext cx="9365433" cy="1114628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58832" y="178944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58832" y="3024118"/>
            <a:ext cx="1114628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49697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49697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49697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4915419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7333631" y="133373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4915419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4915419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7333631" y="3805045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333631" y="2568408"/>
            <a:ext cx="0" cy="1114628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063" y="1440658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1811" y="2661562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0558" y="3905099"/>
            <a:ext cx="1627112" cy="100806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13646" y="147083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49078" y="1469583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79695" y="1477128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619946" y="2686192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55378" y="2684941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485995" y="269248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619946" y="3935276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055378" y="3934025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485995" y="3941569"/>
            <a:ext cx="2148793" cy="97528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625355" y="1108355"/>
            <a:ext cx="2143386" cy="15851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080211" y="1108355"/>
            <a:ext cx="2123961" cy="17222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7479696" y="1102062"/>
            <a:ext cx="2148793" cy="178522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96" y="3909433"/>
            <a:ext cx="440997" cy="369098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94123" y="2034640"/>
            <a:ext cx="9129608" cy="538671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94123" y="2661306"/>
            <a:ext cx="9129608" cy="538671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494123" y="3287176"/>
            <a:ext cx="9129608" cy="538671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26387" y="3454908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26387" y="2829037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26387" y="2202370"/>
            <a:ext cx="538673" cy="203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4687" y="2153012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4687" y="2790117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4687" y="3405550"/>
            <a:ext cx="8607330" cy="32279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517542" y="1071668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120" y="1704821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494120" y="2337974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494120" y="2971124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494120" y="3604271"/>
            <a:ext cx="9268188" cy="488618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351415" y="121437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351415" y="1847531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351415" y="2480681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351415" y="311382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351415" y="3746979"/>
            <a:ext cx="488619" cy="2032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3117" y="1190190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410" y="1839925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4858" y="2475845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66152" y="3125580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4410" y="3737254"/>
            <a:ext cx="5772352" cy="322792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55265" y="1191930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946557" y="1841665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7006" y="2477585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948300" y="3127320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946557" y="3738994"/>
            <a:ext cx="2562703" cy="322792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12858" y="1401567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4455219" y="1514941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455219" y="1514943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396877" y="2333886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4455219" y="2450208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4455219" y="2450210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396877" y="3269154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4455219" y="3385476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4455219" y="3385478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396877" y="4204421"/>
            <a:ext cx="9365433" cy="790736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4455219" y="4320743"/>
            <a:ext cx="5162589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455219" y="4320745"/>
            <a:ext cx="5162589" cy="563983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03107" y="1689365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01854" y="2631135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01854" y="3551524"/>
            <a:ext cx="4869418" cy="388938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00602" y="4493294"/>
            <a:ext cx="4869418" cy="388938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27524" y="1514741"/>
            <a:ext cx="3573900" cy="677561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6272" y="2453538"/>
            <a:ext cx="3573900" cy="66353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6272" y="3382327"/>
            <a:ext cx="3573900" cy="677561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5020" y="4321124"/>
            <a:ext cx="3573900" cy="663538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7524" y="1169960"/>
            <a:ext cx="2627309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36924" y="1176253"/>
            <a:ext cx="2627309" cy="170657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488890" y="1360641"/>
          <a:ext cx="9196921" cy="301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004"/>
                <a:gridCol w="5712917"/>
              </a:tblGrid>
              <a:tr h="344523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pPr marL="165100" indent="-165100"/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34564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01600" marR="101600" marT="38100" marB="38100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1741" y="1841501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4346" y="1841501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488" y="2360370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3094" y="2360370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50488" y="2885684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93094" y="2885684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9236" y="3404553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191842" y="3404553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49236" y="3961594"/>
            <a:ext cx="3127161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191842" y="3961594"/>
            <a:ext cx="5387143" cy="34660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50488" y="1432865"/>
            <a:ext cx="3127161" cy="34660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193094" y="1432865"/>
            <a:ext cx="5387143" cy="34660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78382" y="921987"/>
            <a:ext cx="4608292" cy="4081213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508002" y="3761418"/>
            <a:ext cx="4355374" cy="1146268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508002" y="1311782"/>
            <a:ext cx="4355374" cy="1146268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508002" y="2533691"/>
            <a:ext cx="4355374" cy="1146268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5120710" y="921989"/>
            <a:ext cx="4642657" cy="1989859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5120710" y="3019642"/>
            <a:ext cx="4642657" cy="1989859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5237900" y="1311785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7488049" y="1311785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5237900" y="3403137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7488049" y="3403137"/>
            <a:ext cx="2138788" cy="150454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1740" y="979803"/>
            <a:ext cx="4094538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0546" y="966609"/>
            <a:ext cx="4209163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46869" y="3093715"/>
            <a:ext cx="3937097" cy="3902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053" y="1410872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46869" y="3499064"/>
            <a:ext cx="1881518" cy="142370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46747" y="1395489"/>
            <a:ext cx="1881640" cy="143058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592713" y="3490851"/>
            <a:ext cx="1926997" cy="1423708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47053" y="2621226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47053" y="3856497"/>
            <a:ext cx="4099226" cy="101645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592711" y="1377349"/>
            <a:ext cx="1926998" cy="143058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421071" y="1422874"/>
            <a:ext cx="4780241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421070" y="2201643"/>
            <a:ext cx="4780242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267198" y="1961033"/>
            <a:ext cx="0" cy="1018110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5453314" y="2274497"/>
            <a:ext cx="1650052" cy="466253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5934283" y="3146598"/>
            <a:ext cx="3227910" cy="142540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016003" y="3146597"/>
            <a:ext cx="4732679" cy="615810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813640" y="2979143"/>
            <a:ext cx="273169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819433" y="2979144"/>
            <a:ext cx="0" cy="24336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7545336" y="2979144"/>
            <a:ext cx="0" cy="24336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7545336" y="3679578"/>
            <a:ext cx="0" cy="598321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6512957" y="3905783"/>
            <a:ext cx="2061169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6512957" y="3905786"/>
            <a:ext cx="0" cy="37211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8574126" y="3905786"/>
            <a:ext cx="0" cy="372113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6061503" y="4145764"/>
            <a:ext cx="918734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5453312" y="2274495"/>
            <a:ext cx="1650051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006556" y="3222506"/>
            <a:ext cx="162777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6716093" y="3222505"/>
            <a:ext cx="1627772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006557" y="3222506"/>
            <a:ext cx="1627772" cy="457068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6716096" y="3222506"/>
            <a:ext cx="1627772" cy="457068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7134401" y="4145764"/>
            <a:ext cx="918734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8197015" y="4145764"/>
            <a:ext cx="830746" cy="339458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5475591" y="1503964"/>
            <a:ext cx="1627773" cy="114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 userDrawn="1"/>
        </p:nvSpPr>
        <p:spPr>
          <a:xfrm>
            <a:off x="5475594" y="1503965"/>
            <a:ext cx="1627772" cy="457068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0503" y="1528347"/>
            <a:ext cx="2746412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0503" y="2298685"/>
            <a:ext cx="2746412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38138" y="3250489"/>
            <a:ext cx="2651619" cy="456406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75594" y="1699003"/>
            <a:ext cx="1627770" cy="28575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475593" y="2493361"/>
            <a:ext cx="1610376" cy="247388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006557" y="3410580"/>
            <a:ext cx="1627771" cy="211667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716372" y="3409662"/>
            <a:ext cx="1627496" cy="269912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1502" y="4206238"/>
            <a:ext cx="914984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151797" y="4206238"/>
            <a:ext cx="901338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8197015" y="4206238"/>
            <a:ext cx="830746" cy="330182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4001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470127" y="215811"/>
            <a:ext cx="1018417" cy="11611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2" y="1617946"/>
            <a:ext cx="8893216" cy="3274813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2" y="1617946"/>
            <a:ext cx="8917431" cy="3274813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15811"/>
            <a:ext cx="1165930" cy="116119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90079" cy="3274813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85468" cy="1172162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65863" cy="3274813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92173" cy="1172162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" y="1140574"/>
            <a:ext cx="471986" cy="369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2"/>
            <a:ext cx="440997" cy="36909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254001" y="204845"/>
            <a:ext cx="9654006" cy="1172162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253993" y="1377007"/>
            <a:ext cx="9654006" cy="351575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5663" y="1617946"/>
            <a:ext cx="8990079" cy="3274813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470127" y="204845"/>
            <a:ext cx="1085468" cy="1172162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626184" y="667721"/>
            <a:ext cx="4815417" cy="10798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236"/>
            <a:ext cx="10160006" cy="571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626184" y="667721"/>
            <a:ext cx="4815417" cy="10798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626182" y="431272"/>
            <a:ext cx="8893528" cy="640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9921" y="434341"/>
            <a:ext cx="8764763" cy="497417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3" y="1"/>
            <a:ext cx="9641417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83" y="818669"/>
            <a:ext cx="9641417" cy="4409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392209"/>
            <a:ext cx="3429000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fld id="{883CEB24-B0D3-324C-9BED-E4E056C47971}" type="slidenum">
              <a:rPr lang="en-US" b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defTabSz="76197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9813" y="5016500"/>
            <a:ext cx="1500187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9" y="3909433"/>
            <a:ext cx="440997" cy="369098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65050" y="1509450"/>
            <a:ext cx="7162740" cy="2399771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96877" y="1080707"/>
            <a:ext cx="9365433" cy="3253315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" y="1140574"/>
            <a:ext cx="471986" cy="369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83" y="3909433"/>
            <a:ext cx="440997" cy="369098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6050" y="1509450"/>
            <a:ext cx="7071741" cy="2399771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160000" cy="5715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2" y="121"/>
            <a:ext cx="10160212" cy="5714881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2"/>
            <a:ext cx="6415264" cy="243043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864" y="50271"/>
            <a:ext cx="8893528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9637" y="945024"/>
            <a:ext cx="9596828" cy="42294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16000" y="5278811"/>
            <a:ext cx="6415264" cy="24474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63361" y="5251956"/>
            <a:ext cx="373944" cy="304271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107" r:id="rId2"/>
    <p:sldLayoutId id="2147484115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063" r:id="rId9"/>
    <p:sldLayoutId id="2147484146" r:id="rId10"/>
    <p:sldLayoutId id="2147484023" r:id="rId11"/>
    <p:sldLayoutId id="2147484060" r:id="rId12"/>
    <p:sldLayoutId id="2147484145" r:id="rId13"/>
    <p:sldLayoutId id="2147484147" r:id="rId14"/>
    <p:sldLayoutId id="2147484148" r:id="rId15"/>
    <p:sldLayoutId id="2147484042" r:id="rId16"/>
    <p:sldLayoutId id="2147484174" r:id="rId17"/>
    <p:sldLayoutId id="2147484175" r:id="rId18"/>
    <p:sldLayoutId id="2147484134" r:id="rId19"/>
    <p:sldLayoutId id="2147484135" r:id="rId20"/>
    <p:sldLayoutId id="2147484019" r:id="rId21"/>
    <p:sldLayoutId id="2147484133" r:id="rId22"/>
    <p:sldLayoutId id="2147484132" r:id="rId23"/>
    <p:sldLayoutId id="2147484136" r:id="rId24"/>
    <p:sldLayoutId id="2147484137" r:id="rId25"/>
    <p:sldLayoutId id="2147484152" r:id="rId26"/>
    <p:sldLayoutId id="2147484138" r:id="rId27"/>
    <p:sldLayoutId id="2147484141" r:id="rId28"/>
    <p:sldLayoutId id="2147484142" r:id="rId29"/>
    <p:sldLayoutId id="2147484139" r:id="rId30"/>
    <p:sldLayoutId id="2147484140" r:id="rId31"/>
    <p:sldLayoutId id="2147484144" r:id="rId32"/>
    <p:sldLayoutId id="2147484173" r:id="rId33"/>
    <p:sldLayoutId id="2147484143" r:id="rId34"/>
    <p:sldLayoutId id="2147484160" r:id="rId35"/>
    <p:sldLayoutId id="2147484125" r:id="rId36"/>
    <p:sldLayoutId id="2147484126" r:id="rId37"/>
    <p:sldLayoutId id="2147484127" r:id="rId38"/>
    <p:sldLayoutId id="2147484128" r:id="rId39"/>
    <p:sldLayoutId id="2147484129" r:id="rId40"/>
    <p:sldLayoutId id="2147484161" r:id="rId41"/>
    <p:sldLayoutId id="2147484162" r:id="rId42"/>
    <p:sldLayoutId id="2147484163" r:id="rId43"/>
    <p:sldLayoutId id="2147484164" r:id="rId44"/>
    <p:sldLayoutId id="2147484165" r:id="rId45"/>
    <p:sldLayoutId id="2147484166" r:id="rId46"/>
    <p:sldLayoutId id="2147484168" r:id="rId47"/>
    <p:sldLayoutId id="2147484167" r:id="rId48"/>
    <p:sldLayoutId id="2147484172" r:id="rId49"/>
    <p:sldLayoutId id="2147484171" r:id="rId50"/>
    <p:sldLayoutId id="2147484170" r:id="rId51"/>
    <p:sldLayoutId id="2147484169" r:id="rId52"/>
    <p:sldLayoutId id="2147484151" r:id="rId53"/>
    <p:sldLayoutId id="2147484150" r:id="rId54"/>
    <p:sldLayoutId id="2147484149" r:id="rId55"/>
    <p:sldLayoutId id="2147484155" r:id="rId56"/>
    <p:sldLayoutId id="2147484156" r:id="rId57"/>
    <p:sldLayoutId id="2147484157" r:id="rId58"/>
    <p:sldLayoutId id="2147484158" r:id="rId59"/>
    <p:sldLayoutId id="2147484159" r:id="rId60"/>
    <p:sldLayoutId id="2147484130" r:id="rId61"/>
    <p:sldLayoutId id="2147484131" r:id="rId62"/>
    <p:sldLayoutId id="2147484153" r:id="rId63"/>
    <p:sldLayoutId id="2147484154" r:id="rId64"/>
    <p:sldLayoutId id="2147484191" r:id="rId6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ap.org/download/attachments/13598793/aai_rest_api_doc_v11.html?api=v2" TargetMode="External"/><Relationship Id="rId2" Type="http://schemas.openxmlformats.org/officeDocument/2006/relationships/hyperlink" Target="https://gerrit.onap.org/r/gitweb?p=aai/aai-common.git;a=blob;f=aai-schema/src/main/resources/oxm/aai_oxm_v12.xml;h=e146c06ac675a1127ee11205c0ff2544e4d9a81d;hb=7530f3a5fd81ce79baca86e70709bad399cc4ec1" TargetMode="Externa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2017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50333" y="1546322"/>
            <a:ext cx="6406044" cy="828146"/>
          </a:xfrm>
        </p:spPr>
        <p:txBody>
          <a:bodyPr/>
          <a:lstStyle/>
          <a:p>
            <a:r>
              <a:rPr lang="en-US" sz="2800" dirty="0" smtClean="0"/>
              <a:t>Multi-VIM Data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53556" y="2661269"/>
            <a:ext cx="3949393" cy="527657"/>
          </a:xfrm>
        </p:spPr>
        <p:txBody>
          <a:bodyPr/>
          <a:lstStyle/>
          <a:p>
            <a:r>
              <a:rPr lang="en-US" dirty="0" smtClean="0"/>
              <a:t>Feb 7</a:t>
            </a:r>
            <a:r>
              <a:rPr lang="en-US" baseline="30000" dirty="0" smtClean="0"/>
              <a:t>th</a:t>
            </a:r>
            <a:r>
              <a:rPr lang="en-US" dirty="0" smtClean="0"/>
              <a:t> , 2018</a:t>
            </a:r>
          </a:p>
          <a:p>
            <a:endParaRPr lang="en-US" dirty="0"/>
          </a:p>
          <a:p>
            <a:r>
              <a:rPr lang="en-US" sz="1400" dirty="0" smtClean="0"/>
              <a:t>For Questions, Please contact:</a:t>
            </a:r>
          </a:p>
          <a:p>
            <a:r>
              <a:rPr lang="en-US" sz="1400" dirty="0" err="1" smtClean="0"/>
              <a:t>Alok</a:t>
            </a:r>
            <a:r>
              <a:rPr lang="en-US" sz="1400" dirty="0" smtClean="0"/>
              <a:t> Gupta</a:t>
            </a:r>
          </a:p>
          <a:p>
            <a:r>
              <a:rPr lang="en-US" sz="1400" dirty="0" smtClean="0"/>
              <a:t>+1 732-420-7007; ag1367@att.com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 Usage </a:t>
            </a:r>
            <a:r>
              <a:rPr lang="en-US" dirty="0" smtClean="0"/>
              <a:t>Metrics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5626"/>
              </p:ext>
            </p:extLst>
          </p:nvPr>
        </p:nvGraphicFramePr>
        <p:xfrm>
          <a:off x="664150" y="683110"/>
          <a:ext cx="4166568" cy="4695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879"/>
                <a:gridCol w="1466091"/>
                <a:gridCol w="1634366"/>
                <a:gridCol w="78616"/>
                <a:gridCol w="78616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VES CEF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Multi-Cloud Object Model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5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diskUsageArray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Disk Class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diskUsage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diskIdentifier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diskIoTimeAvg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diskIoTimeLast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diskIoTimeMax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diskIoTimeMin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diskMergedReadAvg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disk_merged_read_avg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diskMergedReadLast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diskMergedReadMax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disk_merged_read_max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diskMergedReadMin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disk_merged_read_min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diskMergedWriteAvg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disk_merged_write_avg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diskMergedWriteLast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diskMergedWriteMax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disk_merged_write_max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diskMergedWriteMin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disk_merged_write_min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diskOctetsReadAvg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disk_octets_read_avg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diskOctetsReadLast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diskOctetsReadMax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disk_octets_read_max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diskOctetsReadMin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disk_octets_read_min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diskOctetsWriteAvg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disk_octets_write_avg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diskOctetsWriteLast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diskOctetsWriteMax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disk_octets_write_max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diskOctetsWriteMin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disk_octets_write_min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diskOpsReadAvg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diskOpsReadLast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diskOpsReadMax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diskOpsReadMin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diskOpsWriteAvg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diskOpsWriteLast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diskOpsWriteMax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diskOpsWriteMin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43787"/>
              </p:ext>
            </p:extLst>
          </p:nvPr>
        </p:nvGraphicFramePr>
        <p:xfrm>
          <a:off x="5213230" y="683110"/>
          <a:ext cx="4166568" cy="4549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879"/>
                <a:gridCol w="1466091"/>
                <a:gridCol w="1634366"/>
                <a:gridCol w="78616"/>
                <a:gridCol w="78616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VES CEF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Multi-Cloud Object Model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5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diskUsageArray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Disk Class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>
                    <a:solidFill>
                      <a:schemeClr val="accent1"/>
                    </a:solidFill>
                  </a:tcPr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diskUsage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diskPendingOperationsAvg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disk_pending_oeprations_avg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diskPendingOperationsLast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diskPendingOperationsMax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disk_pending_oeprations_max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diskPendingOperationsMin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disk_pending_oeprations_min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diskTimeReadAvg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disk_time_read_avg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diskTimeReadLast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diskTimeReadMax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disk_time_read_max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diskTimeReadMin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disk_time_read_min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diskTimeWriteAvg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disk_time_write_avg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diskTimeWriteLast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diskTimeWriteMax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disk_time_write_max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diskTimeWriteMin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disk_time_write_min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disk_flush_requests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disk_flush_time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disk_commands_avg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disk_read_commands_avg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disk_write_commands_avg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disk_commands_aborted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disk_bus_resets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disk_small_seeks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disk_medium_seeks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disk_large_seeks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disk_read_IO_size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disk_write_IO_size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disk_read_avg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  <a:tr h="70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disk_write_avg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733" marR="107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gerrit.onap.org/r/gitweb?p=aai/aai-common.git;a=blob;f=aai-schema/src/main/resources/oxm/aai_oxm_v12.xml;h=e146c06ac675a1127ee11205c0ff2544e4d9a81d;hb=7530f3a5fd81ce79baca86e70709bad399cc4ec1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https://wiki.onap.org/download/attachments/13598793/aai_rest_api_doc_v11.html?api=v2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A&amp;AI Resource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Converge on Common VES Metrics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Update VES Requirements to Include new Infrastructure Metrics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Update Internal Hader File to </a:t>
            </a:r>
            <a:r>
              <a:rPr lang="en-US" dirty="0"/>
              <a:t>I</a:t>
            </a:r>
            <a:r>
              <a:rPr lang="en-US" dirty="0" smtClean="0"/>
              <a:t>nclude Infrastructure Inventory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Update VES Agents, ONAP Data/Information Model, ONAP VNF SDK, and ONAP Requirements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Update Multi-Vim Artifacts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3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684" y="785904"/>
            <a:ext cx="45518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# registration for </a:t>
            </a:r>
            <a:r>
              <a:rPr lang="en-US" sz="1200" dirty="0" err="1">
                <a:cs typeface="Courier New" panose="02070309020205020404" pitchFamily="49" charset="0"/>
              </a:rPr>
              <a:t>Heartbeat_vMRF</a:t>
            </a:r>
            <a:endParaRPr lang="en-US" sz="1200" dirty="0"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event: {presence: required, </a:t>
            </a:r>
            <a:r>
              <a:rPr 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heartbeatAction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[3,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vnfDown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RECO-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rebuildVnf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], </a:t>
            </a:r>
            <a:endParaRPr lang="en-US" sz="1200" dirty="0" smtClean="0">
              <a:solidFill>
                <a:schemeClr val="accent5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structure</a:t>
            </a:r>
            <a:r>
              <a:rPr lang="en-US" sz="1200" dirty="0">
                <a:cs typeface="Courier New" panose="02070309020205020404" pitchFamily="49" charset="0"/>
              </a:rPr>
              <a:t>: {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cs typeface="Courier New" panose="02070309020205020404" pitchFamily="49" charset="0"/>
              </a:rPr>
              <a:t>commonEventHeader</a:t>
            </a:r>
            <a:r>
              <a:rPr lang="en-US" sz="1200" dirty="0">
                <a:cs typeface="Courier New" panose="02070309020205020404" pitchFamily="49" charset="0"/>
              </a:rPr>
              <a:t>: {presence: required, structure: {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domain: {presence: required, value: heartbeat},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eventName</a:t>
            </a:r>
            <a:r>
              <a:rPr lang="en-US" sz="1200" dirty="0">
                <a:cs typeface="Courier New" panose="02070309020205020404" pitchFamily="49" charset="0"/>
              </a:rPr>
              <a:t>: {presence: required, value: </a:t>
            </a:r>
            <a:r>
              <a:rPr lang="en-US" sz="1200" dirty="0" err="1">
                <a:cs typeface="Courier New" panose="02070309020205020404" pitchFamily="49" charset="0"/>
              </a:rPr>
              <a:t>Heartbeat_vMRF</a:t>
            </a:r>
            <a:r>
              <a:rPr lang="en-US" sz="1200" dirty="0">
                <a:cs typeface="Courier New" panose="02070309020205020404" pitchFamily="49" charset="0"/>
              </a:rPr>
              <a:t> 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eventId</a:t>
            </a:r>
            <a:r>
              <a:rPr lang="en-US" sz="1200" dirty="0">
                <a:cs typeface="Courier New" panose="02070309020205020404" pitchFamily="49" charset="0"/>
              </a:rPr>
              <a:t>: {presence: required},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nfNamingCode</a:t>
            </a:r>
            <a:r>
              <a:rPr lang="en-US" sz="1200" dirty="0">
                <a:cs typeface="Courier New" panose="02070309020205020404" pitchFamily="49" charset="0"/>
              </a:rPr>
              <a:t>: {presence: required, value: </a:t>
            </a:r>
            <a:r>
              <a:rPr lang="en-US" sz="1200" dirty="0" err="1">
                <a:cs typeface="Courier New" panose="02070309020205020404" pitchFamily="49" charset="0"/>
              </a:rPr>
              <a:t>mrfx</a:t>
            </a:r>
            <a:r>
              <a:rPr lang="en-US" sz="1200" dirty="0">
                <a:cs typeface="Courier New" panose="02070309020205020404" pitchFamily="49" charset="0"/>
              </a:rPr>
              <a:t>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priority: {presence: required, value: High},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reportingEntityName</a:t>
            </a:r>
            <a:r>
              <a:rPr lang="en-US" sz="1200" dirty="0">
                <a:cs typeface="Courier New" panose="02070309020205020404" pitchFamily="49" charset="0"/>
              </a:rPr>
              <a:t>: {presence: required},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sequence: {presence: required},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cs typeface="Courier New" panose="02070309020205020404" pitchFamily="49" charset="0"/>
              </a:rPr>
              <a:t>sourceName</a:t>
            </a:r>
            <a:r>
              <a:rPr lang="en-US" sz="1200" dirty="0" smtClean="0">
                <a:cs typeface="Courier New" panose="02070309020205020404" pitchFamily="49" charset="0"/>
              </a:rPr>
              <a:t>: </a:t>
            </a:r>
            <a:r>
              <a:rPr lang="en-US" sz="1200" dirty="0">
                <a:cs typeface="Courier New" panose="02070309020205020404" pitchFamily="49" charset="0"/>
              </a:rPr>
              <a:t>{presence: required</a:t>
            </a:r>
            <a:r>
              <a:rPr lang="en-US" sz="1200" dirty="0" smtClean="0">
                <a:cs typeface="Courier New" panose="02070309020205020404" pitchFamily="49" charset="0"/>
              </a:rPr>
              <a:t>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cs typeface="Courier New" panose="02070309020205020404" pitchFamily="49" charset="0"/>
              </a:rPr>
              <a:t>sourceId</a:t>
            </a:r>
            <a:r>
              <a:rPr lang="en-US" sz="1200" dirty="0" smtClean="0">
                <a:cs typeface="Courier New" panose="02070309020205020404" pitchFamily="49" charset="0"/>
              </a:rPr>
              <a:t>: </a:t>
            </a:r>
            <a:r>
              <a:rPr lang="en-US" sz="1200" dirty="0">
                <a:cs typeface="Courier New" panose="02070309020205020404" pitchFamily="49" charset="0"/>
              </a:rPr>
              <a:t>{presence: required</a:t>
            </a:r>
            <a:r>
              <a:rPr lang="en-US" sz="1200" dirty="0" smtClean="0">
                <a:cs typeface="Courier New" panose="02070309020205020404" pitchFamily="49" charset="0"/>
              </a:rPr>
              <a:t>},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startEpochMicrosec</a:t>
            </a:r>
            <a:r>
              <a:rPr lang="en-US" sz="1200" dirty="0">
                <a:cs typeface="Courier New" panose="02070309020205020404" pitchFamily="49" charset="0"/>
              </a:rPr>
              <a:t>: {presence: required},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lastEpochMicrosec</a:t>
            </a:r>
            <a:r>
              <a:rPr lang="en-US" sz="1200" dirty="0">
                <a:cs typeface="Courier New" panose="02070309020205020404" pitchFamily="49" charset="0"/>
              </a:rPr>
              <a:t>: {presence: required},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version: {presence: required, value: 3.0}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}},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cs typeface="Courier New" panose="02070309020205020404" pitchFamily="49" charset="0"/>
              </a:rPr>
              <a:t>heartbeatFields</a:t>
            </a:r>
            <a:r>
              <a:rPr lang="en-US" sz="1200" dirty="0">
                <a:cs typeface="Courier New" panose="02070309020205020404" pitchFamily="49" charset="0"/>
              </a:rPr>
              <a:t>: {presence: optional, structure:{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heartbeatFieldsVersion</a:t>
            </a:r>
            <a:r>
              <a:rPr lang="en-US" sz="1200" dirty="0">
                <a:cs typeface="Courier New" panose="02070309020205020404" pitchFamily="49" charset="0"/>
              </a:rPr>
              <a:t>: {presence: required, value: 1.0},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cs typeface="Courier New" panose="02070309020205020404" pitchFamily="49" charset="0"/>
              </a:rPr>
              <a:t>heartbeatInterval</a:t>
            </a:r>
            <a:r>
              <a:rPr lang="en-US" sz="1200" dirty="0">
                <a:cs typeface="Courier New" panose="02070309020205020404" pitchFamily="49" charset="0"/>
              </a:rPr>
              <a:t>: {presence: required, range: [ 0, 600 ], default: 60 }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}}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}}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3763" y="855173"/>
            <a:ext cx="5203151" cy="398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"event": {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"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commonEventHeader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": {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“domain”: “heartbeat”,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"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eventName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": "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Heartbeat_vMRF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",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"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eventId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": "ab305d54-85b4-a31b-7db2-fb6b9e546015",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nfNamingCode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mrfx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"priority": </a:t>
            </a:r>
            <a:r>
              <a:rPr lang="en-US" sz="1333" dirty="0" smtClean="0">
                <a:ea typeface="Batang" panose="02030600000101010101" pitchFamily="18" charset="-127"/>
                <a:cs typeface="Courier New" panose="02070309020205020404" pitchFamily="49" charset="0"/>
              </a:rPr>
              <a:t>“High",</a:t>
            </a:r>
            <a:endParaRPr lang="en-US" sz="1333" dirty="0"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reportingEntityId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“cc305d54-75b4-431b-adb2-eb6b9e541234”,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reportingEntityName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MegaMRFVf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"sequence": 0,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"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sourceId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": "de305d54-75b4-431b-adb2-eb6b9e546014",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sourceName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MegaMRF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startEpochMicrosec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</a:t>
            </a:r>
            <a:r>
              <a:rPr lang="la-Latn" sz="1333" dirty="0">
                <a:ea typeface="Batang" panose="02030600000101010101" pitchFamily="18" charset="-127"/>
                <a:cs typeface="Courier New" panose="02070309020205020404" pitchFamily="49" charset="0"/>
              </a:rPr>
              <a:t>1413378172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000000,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</a:t>
            </a:r>
            <a:r>
              <a:rPr lang="en-US" sz="1333" dirty="0" err="1">
                <a:ea typeface="Batang" panose="02030600000101010101" pitchFamily="18" charset="-127"/>
                <a:cs typeface="Courier New" panose="02070309020205020404" pitchFamily="49" charset="0"/>
              </a:rPr>
              <a:t>lastEpochMicrosec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”: </a:t>
            </a:r>
            <a:r>
              <a:rPr lang="la-Latn" sz="1333" dirty="0">
                <a:ea typeface="Batang" panose="02030600000101010101" pitchFamily="18" charset="-127"/>
                <a:cs typeface="Courier New" panose="02070309020205020404" pitchFamily="49" charset="0"/>
              </a:rPr>
              <a:t>1413378172</a:t>
            </a:r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000000,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    “version”: 3.0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    }</a:t>
            </a:r>
          </a:p>
          <a:p>
            <a:r>
              <a:rPr lang="en-US" sz="1333" dirty="0">
                <a:ea typeface="Batang" panose="02030600000101010101" pitchFamily="18" charset="-127"/>
                <a:cs typeface="Courier New" panose="02070309020205020404" pitchFamily="49" charset="0"/>
              </a:rPr>
              <a:t>    }</a:t>
            </a:r>
          </a:p>
          <a:p>
            <a:r>
              <a:rPr lang="en-US" sz="1333" dirty="0"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333" dirty="0">
              <a:cs typeface="Courier New" panose="02070309020205020404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193494" y="2905887"/>
            <a:ext cx="776514" cy="6023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50741" y="532042"/>
            <a:ext cx="718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Spec                                             		 Sample Event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CEB24-B0D3-324C-9BED-E4E056C47971}" type="slidenum">
              <a:rPr lang="en-US" sz="1500">
                <a:solidFill>
                  <a:prstClr val="black"/>
                </a:solidFill>
                <a:latin typeface="Calibri" panose="020F0502020204030204"/>
              </a:rPr>
              <a:pPr/>
              <a:t>14</a:t>
            </a:fld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16497" y="5410730"/>
            <a:ext cx="426730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8301" y="5484168"/>
            <a:ext cx="3429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 2017 AT&amp;T Intellectual Property.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21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Registering </a:t>
            </a:r>
            <a:r>
              <a:rPr lang="en-US" sz="3000" dirty="0" err="1"/>
              <a:t>EventType</a:t>
            </a:r>
            <a:r>
              <a:rPr lang="en-US" sz="3000" dirty="0"/>
              <a:t>: </a:t>
            </a:r>
            <a:r>
              <a:rPr lang="en-US" sz="3000" dirty="0" err="1"/>
              <a:t>Fault_vMRF_InvalidLicense</a:t>
            </a:r>
            <a:r>
              <a:rPr lang="en-US" sz="1667" dirty="0"/>
              <a:t/>
            </a:r>
            <a:br>
              <a:rPr lang="en-US" sz="1667" dirty="0"/>
            </a:br>
            <a:endParaRPr lang="en-US" sz="13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F6E53A-6B6F-4F4C-A9F0-9BEFF93D286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70" y="924472"/>
            <a:ext cx="435335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# registration for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Fault_vMRF_InvalidLicense</a:t>
            </a:r>
            <a:endParaRPr lang="en-US" sz="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event:{ presence: required,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action: [any, any, </a:t>
            </a:r>
            <a:r>
              <a:rPr 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invalidLicense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RECO-</a:t>
            </a:r>
            <a:r>
              <a:rPr 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renewLicence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structure: {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commonEventHeader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structure: {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domain: {presence: required, value: fault},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Fault_vMRF_InvalidLicense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eventId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nfNamingCode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mrfx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priority: {presence: required, value: High},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reportingEntityName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sequence: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sourceName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startEpochMicrosec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lastEpochMicrosec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version: {presence: required, value: 3.0}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}},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faultFields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structure: {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faultFieldsVersion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1.2},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alarmCondition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"Invalid license key"},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eventSourceType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virtualNetworkFunction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specificProblem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"The node license key is invalid"},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eventSeverity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CRITICAL},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vfStatus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value: Active},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alarmAdditionalInformation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: {presence: required, array: [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field: {presence: required, structure: {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name: {presence: required, value: </a:t>
            </a:r>
            <a:r>
              <a:rPr lang="en-US" sz="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license_key</a:t>
            </a: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value: {presence: required}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}}    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]}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just">
              <a:lnSpc>
                <a:spcPts val="1000"/>
              </a:lnSpc>
            </a:pPr>
            <a:r>
              <a:rPr lang="en-US" sz="900" dirty="0"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1818" y="755195"/>
            <a:ext cx="407961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"event": {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cs typeface="Courier New" panose="02070309020205020404" pitchFamily="49" charset="0"/>
              </a:rPr>
              <a:t>commonEventHeader</a:t>
            </a:r>
            <a:r>
              <a:rPr lang="en-US" sz="900" dirty="0"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“domain”: “fault”, 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eventName</a:t>
            </a:r>
            <a:r>
              <a:rPr lang="en-US" sz="900" dirty="0">
                <a:cs typeface="Courier New" panose="02070309020205020404" pitchFamily="49" charset="0"/>
              </a:rPr>
              <a:t>”: “</a:t>
            </a:r>
            <a:r>
              <a:rPr lang="en-US" sz="900" dirty="0" err="1">
                <a:cs typeface="Courier New" panose="02070309020205020404" pitchFamily="49" charset="0"/>
              </a:rPr>
              <a:t>Fault_vSCF_InvalidLicense</a:t>
            </a:r>
            <a:r>
              <a:rPr lang="en-US" sz="900" dirty="0">
                <a:cs typeface="Courier New" panose="02070309020205020404" pitchFamily="49" charset="0"/>
              </a:rPr>
              <a:t>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cs typeface="Courier New" panose="02070309020205020404" pitchFamily="49" charset="0"/>
              </a:rPr>
              <a:t>eventId</a:t>
            </a:r>
            <a:r>
              <a:rPr lang="en-US" sz="900" dirty="0">
                <a:cs typeface="Courier New" panose="02070309020205020404" pitchFamily="49" charset="0"/>
              </a:rPr>
              <a:t>": "ab305d54-85b4-a31b-7db2-fb6b9e546015",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nfNamingCode</a:t>
            </a:r>
            <a:r>
              <a:rPr lang="en-US" sz="900" dirty="0">
                <a:cs typeface="Courier New" panose="02070309020205020404" pitchFamily="49" charset="0"/>
              </a:rPr>
              <a:t>”: “</a:t>
            </a:r>
            <a:r>
              <a:rPr lang="en-US" sz="900" dirty="0" err="1">
                <a:cs typeface="Courier New" panose="02070309020205020404" pitchFamily="49" charset="0"/>
              </a:rPr>
              <a:t>mrfx</a:t>
            </a:r>
            <a:r>
              <a:rPr lang="en-US" sz="900" dirty="0">
                <a:cs typeface="Courier New" panose="02070309020205020404" pitchFamily="49" charset="0"/>
              </a:rPr>
              <a:t>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"priority": "High",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reportingEntityId</a:t>
            </a:r>
            <a:r>
              <a:rPr lang="en-US" sz="900" dirty="0">
                <a:cs typeface="Courier New" panose="02070309020205020404" pitchFamily="49" charset="0"/>
              </a:rPr>
              <a:t>”: “cc305d54-75b4-431b-adb2-eb6b9e541234”,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reportingEntityName</a:t>
            </a:r>
            <a:r>
              <a:rPr lang="en-US" sz="900" dirty="0">
                <a:cs typeface="Courier New" panose="02070309020205020404" pitchFamily="49" charset="0"/>
              </a:rPr>
              <a:t>”: “</a:t>
            </a:r>
            <a:r>
              <a:rPr lang="en-US" sz="900" dirty="0" err="1">
                <a:cs typeface="Courier New" panose="02070309020205020404" pitchFamily="49" charset="0"/>
              </a:rPr>
              <a:t>MegaMRFVf</a:t>
            </a:r>
            <a:r>
              <a:rPr lang="en-US" sz="900" dirty="0">
                <a:cs typeface="Courier New" panose="02070309020205020404" pitchFamily="49" charset="0"/>
              </a:rPr>
              <a:t>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"sequence": 0,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cs typeface="Courier New" panose="02070309020205020404" pitchFamily="49" charset="0"/>
              </a:rPr>
              <a:t>sourceId</a:t>
            </a:r>
            <a:r>
              <a:rPr lang="en-US" sz="900" dirty="0">
                <a:cs typeface="Courier New" panose="02070309020205020404" pitchFamily="49" charset="0"/>
              </a:rPr>
              <a:t>": "de305d54-75b4-431b-adb2-eb6b9e546014",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sourceName</a:t>
            </a:r>
            <a:r>
              <a:rPr lang="en-US" sz="900" dirty="0">
                <a:cs typeface="Courier New" panose="02070309020205020404" pitchFamily="49" charset="0"/>
              </a:rPr>
              <a:t>”: “</a:t>
            </a:r>
            <a:r>
              <a:rPr lang="en-US" sz="900" dirty="0" err="1">
                <a:cs typeface="Courier New" panose="02070309020205020404" pitchFamily="49" charset="0"/>
              </a:rPr>
              <a:t>MegaMRF</a:t>
            </a:r>
            <a:r>
              <a:rPr lang="en-US" sz="900" dirty="0">
                <a:cs typeface="Courier New" panose="02070309020205020404" pitchFamily="49" charset="0"/>
              </a:rPr>
              <a:t>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startEpochMicrosec</a:t>
            </a:r>
            <a:r>
              <a:rPr lang="en-US" sz="900" dirty="0">
                <a:cs typeface="Courier New" panose="02070309020205020404" pitchFamily="49" charset="0"/>
              </a:rPr>
              <a:t>”: 1413378172000000,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lastEpochMicrosec</a:t>
            </a:r>
            <a:r>
              <a:rPr lang="en-US" sz="900" dirty="0">
                <a:cs typeface="Courier New" panose="02070309020205020404" pitchFamily="49" charset="0"/>
              </a:rPr>
              <a:t>”: 1413378172000000,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“version”: 3.0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},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cs typeface="Courier New" panose="02070309020205020404" pitchFamily="49" charset="0"/>
              </a:rPr>
              <a:t>faultFields</a:t>
            </a:r>
            <a:r>
              <a:rPr lang="en-US" sz="900" dirty="0"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faultFieldsVersion</a:t>
            </a:r>
            <a:r>
              <a:rPr lang="en-US" sz="900" dirty="0">
                <a:cs typeface="Courier New" panose="02070309020205020404" pitchFamily="49" charset="0"/>
              </a:rPr>
              <a:t>”: 1.2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cs typeface="Courier New" panose="02070309020205020404" pitchFamily="49" charset="0"/>
              </a:rPr>
              <a:t>alarmCondition</a:t>
            </a:r>
            <a:r>
              <a:rPr lang="en-US" sz="900" dirty="0">
                <a:cs typeface="Courier New" panose="02070309020205020404" pitchFamily="49" charset="0"/>
              </a:rPr>
              <a:t>": “Invalid license key",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cs typeface="Courier New" panose="02070309020205020404" pitchFamily="49" charset="0"/>
              </a:rPr>
              <a:t>eventSourceType</a:t>
            </a:r>
            <a:r>
              <a:rPr lang="en-US" sz="900" dirty="0">
                <a:cs typeface="Courier New" panose="02070309020205020404" pitchFamily="49" charset="0"/>
              </a:rPr>
              <a:t>": "</a:t>
            </a:r>
            <a:r>
              <a:rPr lang="en-US" sz="900" dirty="0" err="1">
                <a:cs typeface="Courier New" panose="02070309020205020404" pitchFamily="49" charset="0"/>
              </a:rPr>
              <a:t>virtualNetworkFunction</a:t>
            </a:r>
            <a:r>
              <a:rPr lang="en-US" sz="900" dirty="0"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cs typeface="Courier New" panose="02070309020205020404" pitchFamily="49" charset="0"/>
              </a:rPr>
              <a:t>specificProblem</a:t>
            </a:r>
            <a:r>
              <a:rPr lang="en-US" sz="900" dirty="0">
                <a:cs typeface="Courier New" panose="02070309020205020404" pitchFamily="49" charset="0"/>
              </a:rPr>
              <a:t>": "The node license key is invalid" 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eventSeverity</a:t>
            </a:r>
            <a:r>
              <a:rPr lang="en-US" sz="900" dirty="0">
                <a:cs typeface="Courier New" panose="02070309020205020404" pitchFamily="49" charset="0"/>
              </a:rPr>
              <a:t>": "CRITICAL",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vfStatus</a:t>
            </a:r>
            <a:r>
              <a:rPr lang="en-US" sz="900" dirty="0">
                <a:cs typeface="Courier New" panose="02070309020205020404" pitchFamily="49" charset="0"/>
              </a:rPr>
              <a:t>”: “Active”,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“</a:t>
            </a:r>
            <a:r>
              <a:rPr lang="en-US" sz="900" dirty="0" err="1">
                <a:cs typeface="Courier New" panose="02070309020205020404" pitchFamily="49" charset="0"/>
              </a:rPr>
              <a:t>alarmAdditionalInformation</a:t>
            </a:r>
            <a:r>
              <a:rPr lang="en-US" sz="900" dirty="0">
                <a:cs typeface="Courier New" panose="02070309020205020404" pitchFamily="49" charset="0"/>
              </a:rPr>
              <a:t>”: [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    {  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            “name”: “</a:t>
            </a:r>
            <a:r>
              <a:rPr lang="en-US" sz="900" dirty="0" err="1">
                <a:cs typeface="Courier New" panose="02070309020205020404" pitchFamily="49" charset="0"/>
              </a:rPr>
              <a:t>license_key</a:t>
            </a:r>
            <a:r>
              <a:rPr lang="en-US" sz="900" dirty="0">
                <a:cs typeface="Courier New" panose="02070309020205020404" pitchFamily="49" charset="0"/>
              </a:rPr>
              <a:t>”,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            “value”: “1000”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     }         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    ]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    }</a:t>
            </a:r>
          </a:p>
          <a:p>
            <a:r>
              <a:rPr lang="en-US" sz="900" dirty="0"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Notched Right Arrow 6"/>
          <p:cNvSpPr/>
          <p:nvPr/>
        </p:nvSpPr>
        <p:spPr>
          <a:xfrm>
            <a:off x="4763549" y="2398255"/>
            <a:ext cx="775705" cy="6017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CEB24-B0D3-324C-9BED-E4E056C47971}" type="slidenum">
              <a:rPr lang="en-US" sz="1500">
                <a:solidFill>
                  <a:prstClr val="black"/>
                </a:solidFill>
                <a:latin typeface="Calibri" panose="020F0502020204030204"/>
              </a:rPr>
              <a:pPr/>
              <a:t>15</a:t>
            </a:fld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9987" y="539751"/>
            <a:ext cx="718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Spec                                             		 Sample Event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16497" y="5410730"/>
            <a:ext cx="426730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38301" y="5484168"/>
            <a:ext cx="3429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 2017 AT&amp;T Intellectual Property.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8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33" dirty="0"/>
              <a:t>Registering </a:t>
            </a:r>
            <a:r>
              <a:rPr lang="en-US" sz="3333" dirty="0" err="1"/>
              <a:t>EventType</a:t>
            </a:r>
            <a:r>
              <a:rPr lang="en-US" sz="3333" dirty="0"/>
              <a:t>: </a:t>
            </a:r>
            <a:r>
              <a:rPr lang="en-US" sz="2333" dirty="0"/>
              <a:t>MFVS </a:t>
            </a:r>
            <a:r>
              <a:rPr lang="en-US" sz="2333" dirty="0" err="1"/>
              <a:t>vMRF</a:t>
            </a:r>
            <a:endParaRPr lang="en-US" sz="1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F6E53A-6B6F-4F4C-A9F0-9BEFF93D286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14"/>
          <p:cNvSpPr txBox="1">
            <a:spLocks/>
          </p:cNvSpPr>
          <p:nvPr/>
        </p:nvSpPr>
        <p:spPr bwMode="auto">
          <a:xfrm>
            <a:off x="84667" y="525684"/>
            <a:ext cx="10075333" cy="4516794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2400" tIns="76200" rIns="152400" bIns="152400" numCol="2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---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# registration for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Mfvs_vMRF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event: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commonEventHeader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domain: {presence: required, value: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measurementsForVfScaling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eventName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value: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Mfvs_vMRF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nfType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value: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mrfx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priority: {presence: required, value: Normal},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reportingEntityName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sequence: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sourceName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startEpochMicrosec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lastEpochMicrosec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version: {presence: required, value: 3.0}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}},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measurementsForVfScalingFields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measurementsForVfSclaingFieldsVersion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value: 2.0},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measurementInterval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range: [ 60, 1200 ], default: 180 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concurrentSessions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cpuUsageArray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array: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cpuUsage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cpuIdentifier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percentUsage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range: [ 0, 100 ], 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action: [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  90, up,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CpuUsageHigh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RECO-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scaleOut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 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Tca_vMRF_HighCpuUsage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],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  action: [25, down,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CpuUsageLow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RECO-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scaleIn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 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Tca_vMRF_LowCpuUsage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]}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}},</a:t>
            </a:r>
          </a:p>
          <a:p>
            <a:pPr defTabSz="761970">
              <a:spcAft>
                <a:spcPts val="0"/>
              </a:spcAft>
              <a:defRPr/>
            </a:pPr>
            <a:endParaRPr lang="en-US" sz="1000" dirty="0">
              <a:solidFill>
                <a:srgbClr val="000000"/>
              </a:solidFill>
              <a:latin typeface="Calibri"/>
            </a:endParaRPr>
          </a:p>
          <a:p>
            <a:pPr defTabSz="761970">
              <a:spcAft>
                <a:spcPts val="0"/>
              </a:spcAft>
              <a:defRPr/>
            </a:pPr>
            <a:endParaRPr lang="en-US" sz="1000" dirty="0">
              <a:solidFill>
                <a:srgbClr val="000000"/>
              </a:solidFill>
              <a:latin typeface="Calibri"/>
            </a:endParaRP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memoryUsageArray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array: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memoryUsage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vmIdentifier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memoryFree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range: [ 0, 100 ], 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action: [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100, down,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FreeMemLow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RECO-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scaleOut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Tca_vMRF_LowFreeMemory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], action: [1000, up,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FreeMemHigh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                            RECO-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scaleIn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, </a:t>
            </a:r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Tca_vMRF_HighFreeMemory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</a:endParaRP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]},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memoryUsed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}},       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numberOfMediaPortsInUse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range: [ 1, 300 ] 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additionalMeasurements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array: [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measurementGroup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name: {presence: required, value: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licenseUsage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measurements: {presence: required, array: [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field: {presence: required, structure: {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name: {presence: required, value: [ G711AudioPort,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       G729AudioPort, G722AudioPort,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AMRAudioPort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AMRWBAudioPort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OpusAudioPort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, H263VideoPort,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       H264NonHCVideoPort, H264HCVideoPort, MPEG4VideoPort,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       NP8NonHCVideoPort, VP8HCVideoPort, PLC, NR, NG, NLD, 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       G711FaxPort, T38FaxPort, </a:t>
            </a:r>
            <a:r>
              <a:rPr lang="en-US" sz="1000" dirty="0" err="1">
                <a:solidFill>
                  <a:srgbClr val="000000"/>
                </a:solidFill>
                <a:latin typeface="Calibri"/>
              </a:rPr>
              <a:t>RFactor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, T140TextPort ] },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    value: {presence: required}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    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    ]}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    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    ]}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    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}}</a:t>
            </a:r>
          </a:p>
          <a:p>
            <a:pPr defTabSz="761970"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defTabSz="761970">
              <a:spcAft>
                <a:spcPts val="667"/>
              </a:spcAft>
              <a:defRPr/>
            </a:pPr>
            <a:endParaRPr lang="en-US" sz="15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CEB24-B0D3-324C-9BED-E4E056C47971}" type="slidenum">
              <a:rPr lang="en-US" sz="1500">
                <a:solidFill>
                  <a:prstClr val="black"/>
                </a:solidFill>
                <a:latin typeface="Calibri" panose="020F0502020204030204"/>
              </a:rPr>
              <a:pPr/>
              <a:t>16</a:t>
            </a:fld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16497" y="5410730"/>
            <a:ext cx="426730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8301" y="5484168"/>
            <a:ext cx="3429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 2017 AT&amp;T Intellectual Property.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79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3" dirty="0"/>
              <a:t>Registering </a:t>
            </a:r>
            <a:r>
              <a:rPr lang="en-US" sz="3333" dirty="0" err="1"/>
              <a:t>EventType</a:t>
            </a:r>
            <a:r>
              <a:rPr lang="en-US" sz="3333" dirty="0"/>
              <a:t>: Complex TCAs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F6E53A-6B6F-4F4C-A9F0-9BEFF93D286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773072"/>
            <a:ext cx="91703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cs typeface="Courier New" panose="02070309020205020404" pitchFamily="49" charset="0"/>
              </a:rPr>
              <a:t>---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# Rules</a:t>
            </a:r>
            <a:br>
              <a:rPr lang="en-US" sz="2000" dirty="0"/>
            </a:br>
            <a:r>
              <a:rPr lang="en-US" sz="2000" dirty="0" err="1"/>
              <a:t>Rules</a:t>
            </a:r>
            <a:r>
              <a:rPr lang="en-US" sz="2000" dirty="0"/>
              <a:t>: [</a:t>
            </a:r>
            <a:br>
              <a:rPr lang="en-US" sz="2000" dirty="0"/>
            </a:br>
            <a:r>
              <a:rPr lang="en-US" sz="2000" dirty="0"/>
              <a:t>   rule: {</a:t>
            </a:r>
          </a:p>
          <a:p>
            <a:r>
              <a:rPr lang="en-US" sz="2000" dirty="0"/>
              <a:t>       trigger: </a:t>
            </a:r>
            <a:r>
              <a:rPr lang="en-US" sz="2000" dirty="0" err="1"/>
              <a:t>CpuUsageHigh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err="1"/>
              <a:t>FreeMemLow</a:t>
            </a:r>
            <a:r>
              <a:rPr lang="en-US" sz="2000" dirty="0"/>
              <a:t>,</a:t>
            </a:r>
          </a:p>
          <a:p>
            <a:r>
              <a:rPr lang="en-US" sz="2000" dirty="0"/>
              <a:t>       microservices: [</a:t>
            </a:r>
            <a:r>
              <a:rPr lang="en-US" sz="2000" dirty="0" err="1"/>
              <a:t>scaleOut</a:t>
            </a:r>
            <a:r>
              <a:rPr lang="en-US" sz="2000" dirty="0"/>
              <a:t>] # Note: this presumes there is a </a:t>
            </a:r>
            <a:r>
              <a:rPr lang="en-US" sz="2000" dirty="0" err="1"/>
              <a:t>scaleOut</a:t>
            </a:r>
            <a:r>
              <a:rPr lang="en-US" sz="2000" dirty="0"/>
              <a:t> microservice</a:t>
            </a:r>
            <a:br>
              <a:rPr lang="en-US" sz="2000" dirty="0"/>
            </a:br>
            <a:r>
              <a:rPr lang="en-US" sz="2000" dirty="0"/>
              <a:t>       alerts: [</a:t>
            </a:r>
            <a:r>
              <a:rPr lang="en-US" sz="2000" dirty="0" err="1"/>
              <a:t>Tca_vMRF_OutOfResources</a:t>
            </a:r>
            <a:r>
              <a:rPr lang="en-US" sz="2000" dirty="0"/>
              <a:t>] # Note: this TCA should be defined in the YAML</a:t>
            </a:r>
            <a:br>
              <a:rPr lang="en-US" sz="2000" dirty="0"/>
            </a:br>
            <a:r>
              <a:rPr lang="en-US" sz="2000" dirty="0"/>
              <a:t>   },</a:t>
            </a:r>
            <a:br>
              <a:rPr lang="en-US" sz="2000" dirty="0"/>
            </a:br>
            <a:r>
              <a:rPr lang="en-US" sz="2000" dirty="0"/>
              <a:t>   rule: {</a:t>
            </a:r>
            <a:br>
              <a:rPr lang="en-US" sz="2000" dirty="0"/>
            </a:br>
            <a:r>
              <a:rPr lang="en-US" sz="2000" dirty="0"/>
              <a:t>       trigger: </a:t>
            </a:r>
            <a:r>
              <a:rPr lang="en-US" sz="2000" dirty="0" err="1"/>
              <a:t>CpuUsageLow</a:t>
            </a:r>
            <a:r>
              <a:rPr lang="en-US" sz="2000" dirty="0"/>
              <a:t> &amp;&amp; </a:t>
            </a:r>
            <a:r>
              <a:rPr lang="en-US" sz="2000" dirty="0" err="1"/>
              <a:t>FreeMemHigh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microservices: [</a:t>
            </a:r>
            <a:r>
              <a:rPr lang="en-US" sz="2000" dirty="0" err="1"/>
              <a:t>scaleIn</a:t>
            </a:r>
            <a:r>
              <a:rPr lang="en-US" sz="2000" dirty="0"/>
              <a:t>] # Note: this presumes there is a </a:t>
            </a:r>
            <a:r>
              <a:rPr lang="en-US" sz="2000" dirty="0" err="1"/>
              <a:t>scaleIn</a:t>
            </a:r>
            <a:r>
              <a:rPr lang="en-US" sz="2000" dirty="0"/>
              <a:t> microservice</a:t>
            </a:r>
            <a:br>
              <a:rPr lang="en-US" sz="2000" dirty="0"/>
            </a:br>
            <a:r>
              <a:rPr lang="en-US" sz="2000" dirty="0"/>
              <a:t>   }</a:t>
            </a:r>
            <a:br>
              <a:rPr lang="en-US" sz="2000" dirty="0"/>
            </a:b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... 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CEB24-B0D3-324C-9BED-E4E056C47971}" type="slidenum">
              <a:rPr lang="en-US" sz="1500">
                <a:solidFill>
                  <a:prstClr val="black"/>
                </a:solidFill>
                <a:latin typeface="Calibri" panose="020F0502020204030204"/>
              </a:rPr>
              <a:pPr/>
              <a:t>17</a:t>
            </a:fld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16497" y="5410730"/>
            <a:ext cx="426730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301" y="5484168"/>
            <a:ext cx="3429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 2017 AT&amp;T Intellectual Property.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06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Registering </a:t>
            </a:r>
            <a:r>
              <a:rPr lang="en-US" sz="3000" dirty="0" err="1"/>
              <a:t>EventType</a:t>
            </a:r>
            <a:r>
              <a:rPr lang="en-US" sz="3000" dirty="0"/>
              <a:t>: </a:t>
            </a:r>
            <a:r>
              <a:rPr lang="en-US" sz="3000" dirty="0" err="1"/>
              <a:t>syslogs</a:t>
            </a:r>
            <a:r>
              <a:rPr lang="en-US" sz="3000" dirty="0"/>
              <a:t> </a:t>
            </a:r>
            <a:r>
              <a:rPr lang="en-US" sz="3000" dirty="0" err="1"/>
              <a:t>vMRF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F6E53A-6B6F-4F4C-A9F0-9BEFF93D286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64583" y="5392209"/>
            <a:ext cx="497417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CEB24-B0D3-324C-9BED-E4E056C47971}" type="slidenum">
              <a:rPr lang="en-US" sz="1500">
                <a:solidFill>
                  <a:prstClr val="black"/>
                </a:solidFill>
                <a:latin typeface="Calibri" panose="020F0502020204030204"/>
              </a:rPr>
              <a:pPr/>
              <a:t>18</a:t>
            </a:fld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7" y="1004701"/>
            <a:ext cx="4533580" cy="37844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333" dirty="0"/>
              <a:t># registration for </a:t>
            </a:r>
            <a:r>
              <a:rPr lang="en-US" sz="1333" dirty="0" err="1"/>
              <a:t>Syslog_vMRF</a:t>
            </a:r>
            <a:endParaRPr lang="en-US" sz="1333" dirty="0"/>
          </a:p>
          <a:p>
            <a:r>
              <a:rPr lang="en-US" sz="1333" dirty="0"/>
              <a:t># log all, restart if tag = </a:t>
            </a:r>
            <a:r>
              <a:rPr lang="en-US" sz="1333" dirty="0" err="1"/>
              <a:t>Out_of_Memory</a:t>
            </a:r>
            <a:endParaRPr lang="en-US" sz="1333" dirty="0"/>
          </a:p>
          <a:p>
            <a:r>
              <a:rPr lang="en-US" sz="1333" dirty="0"/>
              <a:t>event: {presence: required, </a:t>
            </a:r>
            <a:r>
              <a:rPr lang="en-US" sz="133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action: [any, any, null, RECO-log]</a:t>
            </a:r>
          </a:p>
          <a:p>
            <a:r>
              <a:rPr lang="en-US" sz="133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structure: {</a:t>
            </a:r>
          </a:p>
          <a:p>
            <a:r>
              <a:rPr lang="en-US" sz="1333" dirty="0"/>
              <a:t>    </a:t>
            </a:r>
            <a:r>
              <a:rPr lang="en-US" sz="1333" dirty="0" err="1"/>
              <a:t>commonEventHeader</a:t>
            </a:r>
            <a:r>
              <a:rPr lang="en-US" sz="1333" dirty="0"/>
              <a:t>: {presence: required, structure: {</a:t>
            </a:r>
          </a:p>
          <a:p>
            <a:r>
              <a:rPr lang="en-US" sz="1333" dirty="0"/>
              <a:t>        domain: {presence: required, value: syslog},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eventName</a:t>
            </a:r>
            <a:r>
              <a:rPr lang="en-US" sz="1333" dirty="0"/>
              <a:t>: {presence: required, value: </a:t>
            </a:r>
            <a:r>
              <a:rPr lang="en-US" sz="1333" dirty="0" err="1"/>
              <a:t>Syslog_vMRF</a:t>
            </a:r>
            <a:r>
              <a:rPr lang="en-US" sz="1333" dirty="0"/>
              <a:t>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eventId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nfNamingCode</a:t>
            </a:r>
            <a:r>
              <a:rPr lang="en-US" sz="1333" dirty="0"/>
              <a:t>: {presence: required, value: </a:t>
            </a:r>
            <a:r>
              <a:rPr lang="en-US" sz="1333" dirty="0" err="1"/>
              <a:t>mrfx</a:t>
            </a:r>
            <a:r>
              <a:rPr lang="en-US" sz="1333" dirty="0"/>
              <a:t>},</a:t>
            </a:r>
          </a:p>
          <a:p>
            <a:r>
              <a:rPr lang="en-US" sz="1333" dirty="0"/>
              <a:t>        priority: {presence: required, value: Normal},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reportingEntityName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sequence: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sourceName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startEpochMicrosec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lastEpochMicrosec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version: {presence: required, value: 3.0}</a:t>
            </a:r>
          </a:p>
          <a:p>
            <a:r>
              <a:rPr lang="en-US" sz="1333" dirty="0"/>
              <a:t>    }},</a:t>
            </a:r>
          </a:p>
          <a:p>
            <a:r>
              <a:rPr lang="en-US" sz="1333" dirty="0"/>
              <a:t>   </a:t>
            </a:r>
            <a:endParaRPr lang="en-US" sz="1333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6655" y="1005014"/>
            <a:ext cx="5859076" cy="33358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333" dirty="0"/>
              <a:t>    </a:t>
            </a:r>
            <a:r>
              <a:rPr lang="en-US" sz="1333" dirty="0" err="1"/>
              <a:t>syslogFields</a:t>
            </a:r>
            <a:r>
              <a:rPr lang="en-US" sz="1333" dirty="0"/>
              <a:t>: {presence: required, structure: {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eventSourceHost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eventSourceType</a:t>
            </a:r>
            <a:r>
              <a:rPr lang="en-US" sz="1333" dirty="0"/>
              <a:t>: {presence: required, value: </a:t>
            </a:r>
            <a:r>
              <a:rPr lang="en-US" sz="1333" dirty="0" err="1"/>
              <a:t>virtualNetworkFunction</a:t>
            </a:r>
            <a:r>
              <a:rPr lang="en-US" sz="1333" dirty="0"/>
              <a:t>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syslogFacility</a:t>
            </a:r>
            <a:r>
              <a:rPr lang="en-US" sz="1333" dirty="0"/>
              <a:t>: {presence: required, range: [0, 23]},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syslogFieldsVersion</a:t>
            </a:r>
            <a:r>
              <a:rPr lang="en-US" sz="1333" dirty="0"/>
              <a:t>: {presence: required, value: 3.0},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syslogMsg</a:t>
            </a:r>
            <a:r>
              <a:rPr lang="en-US" sz="1333" dirty="0"/>
              <a:t>: {presence: required},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syslogPri</a:t>
            </a:r>
            <a:r>
              <a:rPr lang="en-US" sz="1333" dirty="0"/>
              <a:t>: {presence: required, range: [0, 192]},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syslogProc</a:t>
            </a:r>
            <a:r>
              <a:rPr lang="en-US" sz="1333" dirty="0"/>
              <a:t>: {presence: required, range: [0, 65536]},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syslogSData</a:t>
            </a:r>
            <a:r>
              <a:rPr lang="en-US" sz="1333" dirty="0"/>
              <a:t>: {},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syslogSdId</a:t>
            </a:r>
            <a:r>
              <a:rPr lang="en-US" sz="1333" dirty="0"/>
              <a:t>: {},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syslogSev</a:t>
            </a:r>
            <a:r>
              <a:rPr lang="en-US" sz="1333" dirty="0"/>
              <a:t>: {presence: required, range : [0-7]},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syslogTag</a:t>
            </a:r>
            <a:r>
              <a:rPr lang="en-US" sz="1333" dirty="0"/>
              <a:t>: {presence: required, action: </a:t>
            </a:r>
            <a:r>
              <a:rPr lang="en-US" sz="1333" dirty="0">
                <a:solidFill>
                  <a:srgbClr val="00B0F0"/>
                </a:solidFill>
              </a:rPr>
              <a:t>[“Out_of_Memory”,</a:t>
            </a:r>
            <a:r>
              <a:rPr lang="en-US" sz="1333" dirty="0" err="1">
                <a:solidFill>
                  <a:srgbClr val="00B0F0"/>
                </a:solidFill>
              </a:rPr>
              <a:t>at,null,reco</a:t>
            </a:r>
            <a:r>
              <a:rPr lang="en-US" sz="1333" dirty="0">
                <a:solidFill>
                  <a:srgbClr val="00B0F0"/>
                </a:solidFill>
              </a:rPr>
              <a:t>-restart]},</a:t>
            </a:r>
          </a:p>
          <a:p>
            <a:r>
              <a:rPr lang="en-US" sz="1333" dirty="0"/>
              <a:t>        </a:t>
            </a:r>
            <a:r>
              <a:rPr lang="en-US" sz="1333" dirty="0" err="1"/>
              <a:t>syslogVer</a:t>
            </a:r>
            <a:r>
              <a:rPr lang="en-US" sz="1333" dirty="0"/>
              <a:t>: {presence: required, value 0}</a:t>
            </a:r>
          </a:p>
          <a:p>
            <a:r>
              <a:rPr lang="en-US" sz="1333" dirty="0"/>
              <a:t>    }}</a:t>
            </a:r>
          </a:p>
          <a:p>
            <a:r>
              <a:rPr lang="en-US" sz="1333" dirty="0"/>
              <a:t>}}</a:t>
            </a:r>
          </a:p>
          <a:p>
            <a:pPr algn="just">
              <a:lnSpc>
                <a:spcPts val="1250"/>
              </a:lnSpc>
            </a:pPr>
            <a:r>
              <a:rPr lang="en-US" sz="1333" dirty="0"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16497" y="5410730"/>
            <a:ext cx="4267307" cy="30427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VNF Event Streaming: Onboarding Telemetry Policies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8301" y="5484168"/>
            <a:ext cx="3429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 2017 AT&amp;T Intellectual Property.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72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Multi-VIM Definition -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pic>
        <p:nvPicPr>
          <p:cNvPr id="8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7701" y="771368"/>
            <a:ext cx="4877216" cy="3875270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5862682" y="839450"/>
            <a:ext cx="37085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Focus: Life Cycle Management</a:t>
            </a: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Telemetry Data</a:t>
            </a:r>
          </a:p>
          <a:p>
            <a:pPr marL="1056589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Events: Fault, Metrics, </a:t>
            </a:r>
            <a:r>
              <a:rPr lang="en-US" dirty="0" err="1">
                <a:solidFill>
                  <a:schemeClr val="tx2"/>
                </a:solidFill>
                <a:latin typeface="+mn-lt"/>
                <a:cs typeface="+mn-cs"/>
              </a:rPr>
              <a:t>Syslogs</a:t>
            </a: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, Heartbeat</a:t>
            </a:r>
          </a:p>
          <a:p>
            <a:pPr marL="1056589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Event Definitions 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+mn-cs"/>
              </a:rPr>
              <a:t>Yaml (Including Actions: Vendor Recommendations, Configurations)</a:t>
            </a:r>
            <a:endParaRPr lang="en-US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Inventory: Topology, 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+mn-cs"/>
              </a:rPr>
              <a:t>Resources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Focus??</a:t>
            </a: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+mn-lt"/>
                <a:cs typeface="+mn-cs"/>
              </a:rPr>
              <a:t>Resource Allocation</a:t>
            </a: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+mn-lt"/>
                <a:cs typeface="+mn-cs"/>
              </a:rPr>
              <a:t>Resource Utilization</a:t>
            </a:r>
            <a:endParaRPr lang="en-US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0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Multi-VIM Definitions - Domains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5335"/>
              </p:ext>
            </p:extLst>
          </p:nvPr>
        </p:nvGraphicFramePr>
        <p:xfrm>
          <a:off x="3513055" y="768531"/>
          <a:ext cx="6048531" cy="4250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193"/>
                <a:gridCol w="4819338"/>
              </a:tblGrid>
              <a:tr h="232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Domain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Description</a:t>
                      </a:r>
                      <a:endParaRPr lang="en-US" sz="105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40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Host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These are physical server metrics for performance and utilization for the physical host including CPU, memory, disk, fans, power, network, power, etc.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367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Hypervisor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This is the Hypervisor’s view of resources and usages including CPU, memory, storage, network, etc.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2578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Virtual Machine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This the individual VM view of performance and usage of CPU, memory, storage, network, etc.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344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Switching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These are performance and usage metrics for the logical virtual switch and distributed port groups.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385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OS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This is the performance and health metrics from the host and guest operating system flavor, including system, network, CPU, memory, processes, paging, swap, etc.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3958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Tenant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Compute and memory KPI’s partitioned across hosts and resource clusters for a tenant/consumer - representing an enterprise, wholesale, or retail consumption model.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4519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Resource Cluster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This is an aggregate representation of hosts as a combined compute function sharing similar networking and storage. All hosts in the resource cluster have identical HW capabilities and capacity.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Resource Cluster Group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A Resource Cluster Group is a logical construct which comprises of multiple resource clusters. 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4519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Data Store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This is the data storage usage and performance metrics for an aggregate logical store including read, write, latency, IOPS, etc. from the underlying disks.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  <a:tr h="4519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Data Center</a:t>
                      </a:r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Aggregate summarization across resources in a data center, useful for cross-site optimization, workload placement, capacity planning functions, for example.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691" marR="40691" marT="40691" marB="40691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9" y="733120"/>
            <a:ext cx="2700055" cy="43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Multi-VIM Definitions – Infrastructure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pic>
        <p:nvPicPr>
          <p:cNvPr id="8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0933" y="1010833"/>
            <a:ext cx="3581400" cy="3457575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4720098" y="1213200"/>
            <a:ext cx="47536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Inventory – Resource, Utilization, Topology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Aggregates</a:t>
            </a: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Resource Type</a:t>
            </a: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Resource Abstraction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Events – Fault, Metrics, </a:t>
            </a:r>
            <a:r>
              <a:rPr lang="en-US" sz="2000" dirty="0" err="1" smtClean="0">
                <a:solidFill>
                  <a:schemeClr val="accent1"/>
                </a:solidFill>
                <a:latin typeface="+mn-lt"/>
              </a:rPr>
              <a:t>Syslogs</a:t>
            </a:r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, Heartbeat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marL="699745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+mn-lt"/>
                <a:cs typeface="+mn-cs"/>
              </a:rPr>
              <a:t>Execution Unit</a:t>
            </a:r>
            <a:endParaRPr lang="en-US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Performance Metrics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22"/>
          </p:nvPr>
        </p:nvSpPr>
        <p:spPr>
          <a:xfrm>
            <a:off x="5434768" y="902312"/>
            <a:ext cx="4084941" cy="285155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Potential </a:t>
            </a:r>
            <a:r>
              <a:rPr lang="en-US" sz="1800" dirty="0"/>
              <a:t>V</a:t>
            </a:r>
            <a:r>
              <a:rPr lang="en-US" sz="1800" dirty="0"/>
              <a:t>ES Metrics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loadArray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HugePagesArray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ProcessStatsArray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jobsStatArray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rdtArray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mceLogs</a:t>
            </a:r>
            <a:r>
              <a:rPr lang="en-US" sz="1600" dirty="0" smtClean="0"/>
              <a:t> (RAS Memory)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ipmi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intelPmu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type="body" sz="quarter" idx="23"/>
          </p:nvPr>
        </p:nvSpPr>
        <p:spPr>
          <a:xfrm>
            <a:off x="685925" y="902310"/>
            <a:ext cx="4098228" cy="23269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VES </a:t>
            </a:r>
            <a:r>
              <a:rPr lang="en-US" sz="1800" dirty="0" smtClean="0"/>
              <a:t>Current Metrics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cpuUsageArray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diskUsageArray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fileSysytemUsageArray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memoryUsageArray</a:t>
            </a:r>
            <a:endParaRPr lang="en-US" sz="1600" dirty="0" smtClean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vNicPerforamnceArray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635" y="3984919"/>
            <a:ext cx="782167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Need Guidance: Metrics current not in VES should be included in VES as Common </a:t>
            </a:r>
            <a:r>
              <a:rPr lang="en-US" dirty="0" err="1" smtClean="0">
                <a:solidFill>
                  <a:schemeClr val="bg1"/>
                </a:solidFill>
              </a:rPr>
              <a:t>Vacabulury</a:t>
            </a:r>
            <a:r>
              <a:rPr lang="en-US" dirty="0" smtClean="0">
                <a:solidFill>
                  <a:schemeClr val="bg1"/>
                </a:solidFill>
              </a:rPr>
              <a:t>. For detailed Metrics see attached Excel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44254"/>
              </p:ext>
            </p:extLst>
          </p:nvPr>
        </p:nvGraphicFramePr>
        <p:xfrm>
          <a:off x="8713301" y="398743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3301" y="398743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2015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22"/>
          </p:nvPr>
        </p:nvSpPr>
        <p:spPr>
          <a:xfrm>
            <a:off x="5388793" y="834605"/>
            <a:ext cx="4084941" cy="35401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Container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Host OS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Host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Guest OS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Resource Class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Resource Group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Data Center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VNF/VNF-C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Tennant: VNF/VNF-V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VM/Container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Horizontal Connectivity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type="body" sz="quarter" idx="23"/>
          </p:nvPr>
        </p:nvSpPr>
        <p:spPr>
          <a:xfrm>
            <a:off x="635943" y="834606"/>
            <a:ext cx="4098228" cy="35401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VM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Hypervisor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Host OS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Host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Guest OS</a:t>
            </a:r>
            <a:endParaRPr lang="en-US" sz="1800" dirty="0"/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Resource Class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Resource Group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Data Center</a:t>
            </a:r>
          </a:p>
          <a:p>
            <a:pPr marL="571500" lvl="2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VNF/VNF-C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1901" y="4503814"/>
            <a:ext cx="687020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Need Inventory from A&amp;AI or another </a:t>
            </a:r>
            <a:r>
              <a:rPr lang="en-US" dirty="0" err="1" smtClean="0">
                <a:solidFill>
                  <a:schemeClr val="bg1"/>
                </a:solidFill>
              </a:rPr>
              <a:t>Infrastrcuture</a:t>
            </a:r>
            <a:r>
              <a:rPr lang="en-US" dirty="0" smtClean="0">
                <a:solidFill>
                  <a:schemeClr val="bg1"/>
                </a:solidFill>
              </a:rPr>
              <a:t> Inventory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 Metrics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50703"/>
              </p:ext>
            </p:extLst>
          </p:nvPr>
        </p:nvGraphicFramePr>
        <p:xfrm>
          <a:off x="644577" y="734519"/>
          <a:ext cx="8754255" cy="4436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657"/>
                <a:gridCol w="1137124"/>
                <a:gridCol w="1501061"/>
                <a:gridCol w="1638625"/>
                <a:gridCol w="3848788"/>
              </a:tblGrid>
              <a:tr h="2248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VES CEF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Multi-Cloud Object Model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0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CPU Usage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CPU_Core</a:t>
                      </a: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</a:p>
                  </a:txBody>
                  <a:tcPr marL="18274" marR="18274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 Class</a:t>
                      </a:r>
                    </a:p>
                  </a:txBody>
                  <a:tcPr marL="18274" marR="18274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274" marR="18274" marT="0" marB="0">
                    <a:solidFill>
                      <a:schemeClr val="accent1"/>
                    </a:solidFill>
                  </a:tcPr>
                </a:tc>
              </a:tr>
              <a:tr h="20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cpuUsage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CPU-Utilization-ID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Resource Utilization Class. Common utilization class for this resource.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cpuIdentifier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cpuIdle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cpu_idle_time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cpuUsageInterrupt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cpu_interrupt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cpuUsageNice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cpu_nice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cpuUsageSoftIrq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cpu_softirq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cpuUsageSteal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cpu_steal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cpuUsageSystem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cpu_system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cpuUsageUser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cpu_user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cpuWait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cpu_iowait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percentUsage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48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cpu_demand_pct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cpu_demand_mhz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cpu_demand_avg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cpu_overhead_avg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cpu_capacity_contention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cpu_latency_avg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cpu_swap_wait_time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Cpu_wait_state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5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CPU-Allocation-ID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Resource Allocation Class. Allocation and reservations for CPU.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84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CPU-Resource-Collection-ID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CPU_Core Class Collection. Metrics for CPUs provisioned for the VM.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cpu_reservation_used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cpu_demandOverLimit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cpu_sizePctReduction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cpu_numberToAdd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cpu_numberToRemove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  <a:tr h="120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cpu_run_duration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274" marR="182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 Metrics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93187"/>
              </p:ext>
            </p:extLst>
          </p:nvPr>
        </p:nvGraphicFramePr>
        <p:xfrm>
          <a:off x="869695" y="684469"/>
          <a:ext cx="8082945" cy="4363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589"/>
                <a:gridCol w="1616589"/>
                <a:gridCol w="1616589"/>
                <a:gridCol w="1616589"/>
                <a:gridCol w="1616589"/>
              </a:tblGrid>
              <a:tr h="15109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VES CEF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Multi-Cloud Object 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09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MemoryUsageArray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 Class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VM Class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Memory-Utilization-ID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vmIdentifier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ID,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ID,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memoryBuffered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mem_buffered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memoryCached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mem_cashed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memorySlabRecl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mem_slab_recl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memorySlabUnrecl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mem_slab_unrecl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memroyConfigured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memroyFree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memroyUsed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percentMemoryUsage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mem_contention_pct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mem_demand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mem_latency_avg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mem_swap_used_avg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mem_swapout_avg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mem_swapin_avg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mem_swapin_rate_avg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mem_swapout_rate_avg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mem_reservation_used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mem_numa_remote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mem_numa_local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mem_numa_migrations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mem_numa_locality_avg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mem_demand_overlimit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  <a:tr h="151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mem_demand_overcapacity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2999" marR="229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indent="0">
              <a:buNone/>
            </a:pPr>
            <a:endParaRPr lang="en-US" dirty="0" smtClean="0"/>
          </a:p>
          <a:p>
            <a:pPr marL="570905" lvl="2" indent="-342544">
              <a:buFontTx/>
              <a:buChar char="-"/>
            </a:pPr>
            <a:endParaRPr lang="en-US" dirty="0" smtClean="0"/>
          </a:p>
          <a:p>
            <a:pPr marL="342544" lvl="1" indent="-342544">
              <a:buFontTx/>
              <a:buChar char="-"/>
            </a:pPr>
            <a:endParaRPr lang="en-US" dirty="0" smtClean="0"/>
          </a:p>
          <a:p>
            <a:pPr marL="342544" indent="-342544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Usage Metrics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3361" y="5251953"/>
            <a:ext cx="373944" cy="269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74B6C9-7640-0346-9181-9D7622A30249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84544" y="5450010"/>
            <a:ext cx="6415264" cy="243043"/>
          </a:xfrm>
          <a:prstGeom prst="rect">
            <a:avLst/>
          </a:prstGeom>
        </p:spPr>
        <p:txBody>
          <a:bodyPr/>
          <a:lstStyle/>
          <a:p>
            <a:r>
              <a:rPr lang="en-US" sz="670" dirty="0" smtClean="0">
                <a:solidFill>
                  <a:srgbClr val="808080"/>
                </a:solidFill>
              </a:rPr>
              <a:t>© 2017 AT&amp;T Intellectual Property. All rights reserved. AT&amp;T and the AT&amp;T logo are trademarks of AT&amp;T Intellectual Property.</a:t>
            </a:r>
          </a:p>
          <a:p>
            <a:r>
              <a:rPr lang="en-US" sz="670" dirty="0" smtClean="0">
                <a:solidFill>
                  <a:srgbClr val="808080"/>
                </a:solidFill>
              </a:rPr>
              <a:t>AT&amp;T Proprietary (Internal Use Only) Not for use or disclosure outside the AT&amp;T companies except under written agreement.</a:t>
            </a:r>
            <a:endParaRPr lang="en-US" sz="670" dirty="0">
              <a:solidFill>
                <a:srgbClr val="80808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22292"/>
              </p:ext>
            </p:extLst>
          </p:nvPr>
        </p:nvGraphicFramePr>
        <p:xfrm>
          <a:off x="654381" y="750728"/>
          <a:ext cx="8704710" cy="4230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942"/>
                <a:gridCol w="1740942"/>
                <a:gridCol w="1740942"/>
                <a:gridCol w="1740942"/>
                <a:gridCol w="1740942"/>
              </a:tblGrid>
              <a:tr h="1627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VES CEF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Multi-Cloud Object 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71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filesystemUsageArray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VM Class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Container Class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>
                    <a:solidFill>
                      <a:schemeClr val="accent1"/>
                    </a:solidFill>
                  </a:tcPr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filesystemUsage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filesystemName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blockConfigured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guest_fsblock_configured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blockIops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guest_fsblockIops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ephemeralConfigured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guest_fsephemeral_configured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ephemeralIops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guest_fsephemeralIops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ephemeralUsed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guest_fsephemeral_used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guest_fs_capacity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guest_fs_freespace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guest_fs_percentage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guest_fs_freespace_total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guest_fs_capacity_total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guest_fs_used_pct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guest_fs_used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fs_limit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fs_available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fs_inodes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fs_inodes_free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  <a:tr h="1627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fs_usage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4768" marR="247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Std_v04-130723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108880</TotalTime>
  <Words>2793</Words>
  <Application>Microsoft Office PowerPoint</Application>
  <PresentationFormat>Custom</PresentationFormat>
  <Paragraphs>1102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Batang</vt:lpstr>
      <vt:lpstr>MS PGothic</vt:lpstr>
      <vt:lpstr>PMingLiU</vt:lpstr>
      <vt:lpstr>Arial</vt:lpstr>
      <vt:lpstr>Calibri</vt:lpstr>
      <vt:lpstr>Courier New</vt:lpstr>
      <vt:lpstr>Times New Roman</vt:lpstr>
      <vt:lpstr>Wingdings</vt:lpstr>
      <vt:lpstr>ATT_Std_v04-130723</vt:lpstr>
      <vt:lpstr>Microsoft Excel Worksheet</vt:lpstr>
      <vt:lpstr>PowerPoint Presentation</vt:lpstr>
      <vt:lpstr>Multi-VIM Definition - Components</vt:lpstr>
      <vt:lpstr>Multi-VIM Definitions - Domains</vt:lpstr>
      <vt:lpstr>Multi-VIM Definitions – Infrastructure Class</vt:lpstr>
      <vt:lpstr>Event Performance Metrics</vt:lpstr>
      <vt:lpstr>Inventory</vt:lpstr>
      <vt:lpstr>CPU Usage Metrics Questions</vt:lpstr>
      <vt:lpstr>Memory Usage Metrics Questions</vt:lpstr>
      <vt:lpstr>File System Usage Metrics Questions</vt:lpstr>
      <vt:lpstr>Disk Usage Metrics Questions</vt:lpstr>
      <vt:lpstr>A&amp;AI Resource</vt:lpstr>
      <vt:lpstr>Next Steps</vt:lpstr>
      <vt:lpstr>PowerPoint Presentation</vt:lpstr>
      <vt:lpstr>Registration</vt:lpstr>
      <vt:lpstr>Registering EventType: Fault_vMRF_InvalidLicense </vt:lpstr>
      <vt:lpstr>Registering EventType: MFVS vMRF</vt:lpstr>
      <vt:lpstr>Registering EventType: Complex TCAs</vt:lpstr>
      <vt:lpstr>Registering EventType: syslogs vMRF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RIZWAN, NAYYAR</dc:creator>
  <cp:lastModifiedBy>GUPTA, ALOK</cp:lastModifiedBy>
  <cp:revision>1055</cp:revision>
  <cp:lastPrinted>2018-01-11T15:03:39Z</cp:lastPrinted>
  <dcterms:created xsi:type="dcterms:W3CDTF">2015-02-01T21:30:42Z</dcterms:created>
  <dcterms:modified xsi:type="dcterms:W3CDTF">2018-02-14T22:06:04Z</dcterms:modified>
</cp:coreProperties>
</file>