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7" r:id="rId2"/>
  </p:sldMasterIdLst>
  <p:notesMasterIdLst>
    <p:notesMasterId r:id="rId66"/>
  </p:notesMasterIdLst>
  <p:sldIdLst>
    <p:sldId id="256" r:id="rId3"/>
    <p:sldId id="349" r:id="rId4"/>
    <p:sldId id="312" r:id="rId5"/>
    <p:sldId id="350" r:id="rId6"/>
    <p:sldId id="302" r:id="rId7"/>
    <p:sldId id="296" r:id="rId8"/>
    <p:sldId id="303" r:id="rId9"/>
    <p:sldId id="298" r:id="rId10"/>
    <p:sldId id="299" r:id="rId11"/>
    <p:sldId id="351" r:id="rId12"/>
    <p:sldId id="352" r:id="rId13"/>
    <p:sldId id="335" r:id="rId14"/>
    <p:sldId id="353" r:id="rId15"/>
    <p:sldId id="355" r:id="rId16"/>
    <p:sldId id="354" r:id="rId17"/>
    <p:sldId id="356" r:id="rId18"/>
    <p:sldId id="357" r:id="rId19"/>
    <p:sldId id="391" r:id="rId20"/>
    <p:sldId id="360" r:id="rId21"/>
    <p:sldId id="332" r:id="rId22"/>
    <p:sldId id="333" r:id="rId23"/>
    <p:sldId id="390" r:id="rId24"/>
    <p:sldId id="345" r:id="rId25"/>
    <p:sldId id="346" r:id="rId26"/>
    <p:sldId id="348" r:id="rId27"/>
    <p:sldId id="389" r:id="rId28"/>
    <p:sldId id="394" r:id="rId29"/>
    <p:sldId id="395" r:id="rId30"/>
    <p:sldId id="399" r:id="rId31"/>
    <p:sldId id="392" r:id="rId32"/>
    <p:sldId id="393" r:id="rId33"/>
    <p:sldId id="397" r:id="rId34"/>
    <p:sldId id="398" r:id="rId35"/>
    <p:sldId id="388" r:id="rId36"/>
    <p:sldId id="304" r:id="rId37"/>
    <p:sldId id="364" r:id="rId38"/>
    <p:sldId id="343" r:id="rId39"/>
    <p:sldId id="338" r:id="rId40"/>
    <p:sldId id="337" r:id="rId41"/>
    <p:sldId id="365" r:id="rId42"/>
    <p:sldId id="367" r:id="rId43"/>
    <p:sldId id="369" r:id="rId44"/>
    <p:sldId id="370" r:id="rId45"/>
    <p:sldId id="368" r:id="rId46"/>
    <p:sldId id="371" r:id="rId47"/>
    <p:sldId id="372" r:id="rId48"/>
    <p:sldId id="373" r:id="rId49"/>
    <p:sldId id="374" r:id="rId50"/>
    <p:sldId id="375" r:id="rId51"/>
    <p:sldId id="377" r:id="rId52"/>
    <p:sldId id="378" r:id="rId53"/>
    <p:sldId id="379" r:id="rId54"/>
    <p:sldId id="380" r:id="rId55"/>
    <p:sldId id="381" r:id="rId56"/>
    <p:sldId id="382" r:id="rId57"/>
    <p:sldId id="383" r:id="rId58"/>
    <p:sldId id="384" r:id="rId59"/>
    <p:sldId id="385" r:id="rId60"/>
    <p:sldId id="386" r:id="rId61"/>
    <p:sldId id="387" r:id="rId62"/>
    <p:sldId id="289" r:id="rId63"/>
    <p:sldId id="293" r:id="rId64"/>
    <p:sldId id="294" r:id="rId65"/>
  </p:sldIdLst>
  <p:sldSz cx="12192000" cy="6858000"/>
  <p:notesSz cx="7010400" cy="92964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E, CHRISTOPHER" initials="RC"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F1185"/>
    <a:srgbClr val="FFF5E0"/>
    <a:srgbClr val="FF9900"/>
    <a:srgbClr val="EDED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D0"/>
          </a:solidFill>
        </a:fill>
      </a:tcStyle>
    </a:wholeTbl>
    <a:band2H>
      <a:tcTxStyle/>
      <a:tcStyle>
        <a:tcBdr/>
        <a:fill>
          <a:solidFill>
            <a:srgbClr val="E6E7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9CC"/>
          </a:solidFill>
        </a:fill>
      </a:tcStyle>
    </a:wholeTbl>
    <a:band2H>
      <a:tcTxStyle/>
      <a:tcStyle>
        <a:tcBdr/>
        <a:fill>
          <a:solidFill>
            <a:srgbClr val="E7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CAD8"/>
          </a:solidFill>
        </a:fill>
      </a:tcStyle>
    </a:wholeTbl>
    <a:band2H>
      <a:tcTxStyle/>
      <a:tcStyle>
        <a:tcBdr/>
        <a:fill>
          <a:solidFill>
            <a:srgbClr val="E9E6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280" autoAdjust="0"/>
  </p:normalViewPr>
  <p:slideViewPr>
    <p:cSldViewPr snapToGrid="0" snapToObjects="1">
      <p:cViewPr varScale="1">
        <p:scale>
          <a:sx n="72" d="100"/>
          <a:sy n="72" d="100"/>
        </p:scale>
        <p:origin x="576" y="72"/>
      </p:cViewPr>
      <p:guideLst>
        <p:guide orient="horz" pos="2160"/>
        <p:guide pos="3840"/>
      </p:guideLst>
    </p:cSldViewPr>
  </p:slideViewPr>
  <p:notesTextViewPr>
    <p:cViewPr>
      <p:scale>
        <a:sx n="1" d="1"/>
        <a:sy n="1" d="1"/>
      </p:scale>
      <p:origin x="0" y="0"/>
    </p:cViewPr>
  </p:notesTextViewPr>
  <p:sorterViewPr>
    <p:cViewPr varScale="1">
      <p:scale>
        <a:sx n="1" d="1"/>
        <a:sy n="1" d="1"/>
      </p:scale>
      <p:origin x="0" y="-67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406400" y="696913"/>
            <a:ext cx="6197600" cy="3486150"/>
          </a:xfrm>
          <a:prstGeom prst="rect">
            <a:avLst/>
          </a:prstGeom>
        </p:spPr>
        <p:txBody>
          <a:bodyPr lIns="93177" tIns="46589" rIns="93177" bIns="46589"/>
          <a:lstStyle/>
          <a:p>
            <a:endParaRPr/>
          </a:p>
        </p:txBody>
      </p:sp>
      <p:sp>
        <p:nvSpPr>
          <p:cNvPr id="239" name="Shape 239"/>
          <p:cNvSpPr>
            <a:spLocks noGrp="1"/>
          </p:cNvSpPr>
          <p:nvPr>
            <p:ph type="body" sz="quarter" idx="1"/>
          </p:nvPr>
        </p:nvSpPr>
        <p:spPr>
          <a:xfrm>
            <a:off x="934720" y="4415790"/>
            <a:ext cx="5140960" cy="4183380"/>
          </a:xfrm>
          <a:prstGeom prst="rect">
            <a:avLst/>
          </a:prstGeom>
        </p:spPr>
        <p:txBody>
          <a:bodyPr lIns="93177" tIns="46589" rIns="93177" bIns="46589"/>
          <a:lstStyle/>
          <a:p>
            <a:endParaRPr/>
          </a:p>
        </p:txBody>
      </p:sp>
    </p:spTree>
    <p:extLst>
      <p:ext uri="{BB962C8B-B14F-4D97-AF65-F5344CB8AC3E}">
        <p14:creationId xmlns:p14="http://schemas.microsoft.com/office/powerpoint/2010/main" val="2175858347"/>
      </p:ext>
    </p:extLst>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icroservices.io/patterns/microservices.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a:t>Requirements:</a:t>
            </a:r>
          </a:p>
          <a:p>
            <a:pPr lvl="1">
              <a:buFont typeface="Wingdings" panose="05000000000000000000" pitchFamily="2" charset="2"/>
              <a:buChar char="§"/>
            </a:pPr>
            <a:r>
              <a:rPr lang="en-US" altLang="zh-CN" sz="2000" dirty="0"/>
              <a:t>Onboard Various VNFs</a:t>
            </a:r>
          </a:p>
          <a:p>
            <a:pPr lvl="1">
              <a:buFont typeface="Wingdings" panose="05000000000000000000" pitchFamily="2" charset="2"/>
              <a:buChar char="§"/>
            </a:pPr>
            <a:r>
              <a:rPr lang="en-US" altLang="zh-CN" sz="2000" dirty="0"/>
              <a:t>Deploy Artifacts</a:t>
            </a:r>
          </a:p>
          <a:p>
            <a:pPr lvl="1">
              <a:buFont typeface="Wingdings" panose="05000000000000000000" pitchFamily="2" charset="2"/>
              <a:buChar char="§"/>
            </a:pPr>
            <a:r>
              <a:rPr lang="en-US" altLang="zh-CN" sz="2000" dirty="0"/>
              <a:t>Initial Deployment / Instantiation</a:t>
            </a:r>
          </a:p>
          <a:p>
            <a:pPr lvl="1">
              <a:buFont typeface="Wingdings" panose="05000000000000000000" pitchFamily="2" charset="2"/>
              <a:buChar char="§"/>
            </a:pPr>
            <a:r>
              <a:rPr lang="en-US" altLang="zh-CN" sz="2000" dirty="0"/>
              <a:t>Scaling up / down automatically</a:t>
            </a:r>
          </a:p>
          <a:p>
            <a:pPr lvl="1">
              <a:buFont typeface="Wingdings" panose="05000000000000000000" pitchFamily="2" charset="2"/>
              <a:buChar char="§"/>
            </a:pPr>
            <a:r>
              <a:rPr lang="en-US" altLang="zh-CN" sz="2000" dirty="0"/>
              <a:t>Fault detection and correlation</a:t>
            </a:r>
          </a:p>
          <a:p>
            <a:pPr lvl="1">
              <a:buFont typeface="Wingdings" panose="05000000000000000000" pitchFamily="2" charset="2"/>
              <a:buChar char="§"/>
            </a:pPr>
            <a:r>
              <a:rPr lang="en-US" altLang="zh-CN" sz="2000" dirty="0"/>
              <a:t>Auto-healing</a:t>
            </a:r>
            <a:endParaRPr lang="zh-CN" altLang="en-US" sz="2000" dirty="0"/>
          </a:p>
          <a:p>
            <a:pPr lvl="1">
              <a:buFont typeface="Wingdings" panose="05000000000000000000" pitchFamily="2" charset="2"/>
              <a:buChar char="§"/>
            </a:pPr>
            <a:r>
              <a:rPr lang="en-US" altLang="zh-CN" sz="2000" dirty="0"/>
              <a:t>Standard</a:t>
            </a:r>
            <a:r>
              <a:rPr lang="zh-CN" altLang="en-US" sz="2000" dirty="0"/>
              <a:t> </a:t>
            </a:r>
            <a:r>
              <a:rPr lang="en-US" altLang="zh-CN" sz="2000" dirty="0"/>
              <a:t>ETSI-NFV</a:t>
            </a:r>
            <a:r>
              <a:rPr lang="zh-CN" altLang="en-US" sz="2000" dirty="0"/>
              <a:t> </a:t>
            </a:r>
            <a:r>
              <a:rPr lang="en-US" altLang="zh-CN" sz="2000" dirty="0"/>
              <a:t>interfaces</a:t>
            </a:r>
            <a:r>
              <a:rPr lang="zh-CN" altLang="en-US" sz="2000" dirty="0"/>
              <a:t> </a:t>
            </a:r>
            <a:r>
              <a:rPr lang="en-US" altLang="zh-CN" sz="2000" dirty="0"/>
              <a:t>integrate with vendor provided VNFM</a:t>
            </a:r>
            <a:endParaRPr lang="zh-CN" altLang="en-US" sz="2000" dirty="0"/>
          </a:p>
          <a:p>
            <a:pPr lvl="1">
              <a:buFont typeface="Wingdings" panose="05000000000000000000" pitchFamily="2" charset="2"/>
              <a:buChar char="§"/>
            </a:pPr>
            <a:r>
              <a:rPr lang="en-US" altLang="zh-CN" sz="2000" dirty="0"/>
              <a:t>Integrate with vendor provided EMS</a:t>
            </a:r>
            <a:endParaRPr lang="zh-CN" altLang="en-US" sz="2000" dirty="0"/>
          </a:p>
          <a:p>
            <a:pPr lvl="1">
              <a:buFont typeface="Wingdings" panose="05000000000000000000" pitchFamily="2" charset="2"/>
              <a:buChar char="§"/>
            </a:pPr>
            <a:r>
              <a:rPr lang="en-US" altLang="zh-CN" sz="2000" dirty="0"/>
              <a:t>Integrate with</a:t>
            </a:r>
            <a:r>
              <a:rPr lang="zh-CN" altLang="en-US" sz="2000" dirty="0"/>
              <a:t> </a:t>
            </a:r>
            <a:r>
              <a:rPr lang="en-US" altLang="zh-CN" sz="2000" dirty="0"/>
              <a:t>third party controller </a:t>
            </a:r>
          </a:p>
          <a:p>
            <a:r>
              <a:rPr lang="en-US" altLang="zh-CN" sz="2400" dirty="0"/>
              <a:t>Challenges / Gaps:</a:t>
            </a:r>
          </a:p>
          <a:p>
            <a:pPr lvl="1">
              <a:buFont typeface="Wingdings" panose="05000000000000000000" pitchFamily="2" charset="2"/>
              <a:buChar char="§"/>
            </a:pPr>
            <a:r>
              <a:rPr lang="en-US" altLang="zh-CN" sz="2000" dirty="0"/>
              <a:t>Orchestration for complex deployment</a:t>
            </a:r>
          </a:p>
          <a:p>
            <a:pPr lvl="1">
              <a:buFont typeface="Wingdings" panose="05000000000000000000" pitchFamily="2" charset="2"/>
              <a:buChar char="§"/>
            </a:pPr>
            <a:r>
              <a:rPr lang="en-US" altLang="zh-CN" sz="2000" dirty="0"/>
              <a:t>Closed Loop Automation</a:t>
            </a:r>
          </a:p>
          <a:p>
            <a:endParaRPr lang="zh-CN" altLang="en-US" dirty="0"/>
          </a:p>
        </p:txBody>
      </p:sp>
    </p:spTree>
    <p:extLst>
      <p:ext uri="{BB962C8B-B14F-4D97-AF65-F5344CB8AC3E}">
        <p14:creationId xmlns:p14="http://schemas.microsoft.com/office/powerpoint/2010/main" val="3999347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BE5727D-C3C4-4395-B480-E0CA65081564}" type="slidenum">
              <a:rPr lang="en-US" smtClean="0"/>
              <a:pPr/>
              <a:t>20</a:t>
            </a:fld>
            <a:endParaRPr lang="en-US"/>
          </a:p>
        </p:txBody>
      </p:sp>
    </p:spTree>
    <p:extLst>
      <p:ext uri="{BB962C8B-B14F-4D97-AF65-F5344CB8AC3E}">
        <p14:creationId xmlns:p14="http://schemas.microsoft.com/office/powerpoint/2010/main" val="3215721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endParaRPr lang="en-US" kern="1200" dirty="0">
              <a:solidFill>
                <a:schemeClr val="tx1"/>
              </a:solidFill>
            </a:endParaRPr>
          </a:p>
        </p:txBody>
      </p:sp>
      <p:sp>
        <p:nvSpPr>
          <p:cNvPr id="4" name="灯片编号占位符 3"/>
          <p:cNvSpPr>
            <a:spLocks noGrp="1"/>
          </p:cNvSpPr>
          <p:nvPr>
            <p:ph type="sldNum" sz="quarter" idx="10"/>
          </p:nvPr>
        </p:nvSpPr>
        <p:spPr>
          <a:xfrm>
            <a:off x="3970938" y="8829967"/>
            <a:ext cx="3037840" cy="464820"/>
          </a:xfrm>
          <a:prstGeom prst="rect">
            <a:avLst/>
          </a:prstGeom>
        </p:spPr>
        <p:txBody>
          <a:bodyPr lIns="93177" tIns="46589" rIns="93177" bIns="46589"/>
          <a:lstStyle/>
          <a:p>
            <a:fld id="{4F47FBD5-9809-B748-BA16-B4BE87369FC6}" type="slidenum">
              <a:rPr lang="en-US" smtClean="0"/>
              <a:pPr/>
              <a:t>24</a:t>
            </a:fld>
            <a:endParaRPr lang="en-US"/>
          </a:p>
        </p:txBody>
      </p:sp>
    </p:spTree>
    <p:extLst>
      <p:ext uri="{BB962C8B-B14F-4D97-AF65-F5344CB8AC3E}">
        <p14:creationId xmlns:p14="http://schemas.microsoft.com/office/powerpoint/2010/main" val="4044617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kern="1200" dirty="0">
                <a:solidFill>
                  <a:schemeClr val="tx1"/>
                </a:solidFill>
              </a:rPr>
              <a:t>Services typically need to call one another. In a monolithic application, </a:t>
            </a:r>
            <a:r>
              <a:rPr lang="en-US" altLang="zh-CN" kern="1200" dirty="0">
                <a:solidFill>
                  <a:schemeClr val="tx1"/>
                </a:solidFill>
              </a:rPr>
              <a:t>the components</a:t>
            </a:r>
            <a:r>
              <a:rPr lang="en-US" kern="1200" dirty="0">
                <a:solidFill>
                  <a:schemeClr val="tx1"/>
                </a:solidFill>
              </a:rPr>
              <a:t> invoke one another through language-level method or procedure calls. </a:t>
            </a:r>
          </a:p>
          <a:p>
            <a:r>
              <a:rPr lang="en-US" kern="1200" dirty="0">
                <a:solidFill>
                  <a:schemeClr val="tx1"/>
                </a:solidFill>
              </a:rPr>
              <a:t>In a traditional distributed system deployment, services run at fixed, well known locations (IP address and port)</a:t>
            </a:r>
            <a:r>
              <a:rPr lang="zh-CN" altLang="en-US" kern="1200" dirty="0">
                <a:solidFill>
                  <a:schemeClr val="tx1"/>
                </a:solidFill>
              </a:rPr>
              <a:t>，</a:t>
            </a:r>
            <a:r>
              <a:rPr lang="en-US" kern="1200" dirty="0">
                <a:solidFill>
                  <a:schemeClr val="tx1"/>
                </a:solidFill>
              </a:rPr>
              <a:t>your code can read the network locations from a configuration file that is occasionally updated. </a:t>
            </a:r>
          </a:p>
          <a:p>
            <a:r>
              <a:rPr lang="en-US" kern="1200" dirty="0">
                <a:solidFill>
                  <a:schemeClr val="tx1"/>
                </a:solidFill>
              </a:rPr>
              <a:t> </a:t>
            </a:r>
          </a:p>
          <a:p>
            <a:r>
              <a:rPr lang="en-US" kern="1200" dirty="0">
                <a:solidFill>
                  <a:schemeClr val="tx1"/>
                </a:solidFill>
              </a:rPr>
              <a:t>However, a modern </a:t>
            </a:r>
            <a:r>
              <a:rPr lang="en-US" kern="1200" dirty="0" err="1">
                <a:solidFill>
                  <a:schemeClr val="tx1"/>
                </a:solidFill>
                <a:hlinkClick r:id="rId3"/>
              </a:rPr>
              <a:t>microservice</a:t>
            </a:r>
            <a:r>
              <a:rPr lang="en-US" kern="1200" dirty="0">
                <a:solidFill>
                  <a:schemeClr val="tx1"/>
                </a:solidFill>
                <a:hlinkClick r:id="rId3"/>
              </a:rPr>
              <a:t>-based</a:t>
            </a:r>
            <a:r>
              <a:rPr lang="en-US" kern="1200" dirty="0">
                <a:solidFill>
                  <a:schemeClr val="tx1"/>
                </a:solidFill>
              </a:rPr>
              <a:t> application typically runs in a virtualized or containerized environments, Service instances have been dynamically assigned network locations.  Moreover, the set of service instances changes dynamically because of </a:t>
            </a:r>
            <a:r>
              <a:rPr lang="en-US" kern="1200" dirty="0" err="1">
                <a:solidFill>
                  <a:schemeClr val="tx1"/>
                </a:solidFill>
              </a:rPr>
              <a:t>autoscaling</a:t>
            </a:r>
            <a:r>
              <a:rPr lang="en-US" kern="1200" dirty="0">
                <a:solidFill>
                  <a:schemeClr val="tx1"/>
                </a:solidFill>
              </a:rPr>
              <a:t>, failures, and upgrades. So,  it’s </a:t>
            </a:r>
            <a:r>
              <a:rPr lang="en-US" altLang="zh-CN" kern="1200" dirty="0">
                <a:solidFill>
                  <a:schemeClr val="tx1"/>
                </a:solidFill>
              </a:rPr>
              <a:t>impossible anymore to use a configuration file to get the locations of your services</a:t>
            </a:r>
            <a:r>
              <a:rPr lang="en-US" kern="1200" dirty="0">
                <a:solidFill>
                  <a:schemeClr val="tx1"/>
                </a:solidFill>
              </a:rPr>
              <a:t>.</a:t>
            </a:r>
          </a:p>
          <a:p>
            <a:endParaRPr lang="en-US" kern="1200" dirty="0">
              <a:solidFill>
                <a:schemeClr val="tx1"/>
              </a:solidFill>
            </a:endParaRPr>
          </a:p>
        </p:txBody>
      </p:sp>
      <p:sp>
        <p:nvSpPr>
          <p:cNvPr id="4" name="灯片编号占位符 3"/>
          <p:cNvSpPr>
            <a:spLocks noGrp="1"/>
          </p:cNvSpPr>
          <p:nvPr>
            <p:ph type="sldNum" sz="quarter" idx="10"/>
          </p:nvPr>
        </p:nvSpPr>
        <p:spPr>
          <a:xfrm>
            <a:off x="3970938" y="8829967"/>
            <a:ext cx="3037840" cy="464820"/>
          </a:xfrm>
          <a:prstGeom prst="rect">
            <a:avLst/>
          </a:prstGeom>
        </p:spPr>
        <p:txBody>
          <a:bodyPr lIns="93177" tIns="46589" rIns="93177" bIns="46589"/>
          <a:lstStyle/>
          <a:p>
            <a:fld id="{4F47FBD5-9809-B748-BA16-B4BE87369FC6}" type="slidenum">
              <a:rPr lang="en-US" smtClean="0"/>
              <a:pPr/>
              <a:t>25</a:t>
            </a:fld>
            <a:endParaRPr lang="en-US"/>
          </a:p>
        </p:txBody>
      </p:sp>
    </p:spTree>
    <p:extLst>
      <p:ext uri="{BB962C8B-B14F-4D97-AF65-F5344CB8AC3E}">
        <p14:creationId xmlns:p14="http://schemas.microsoft.com/office/powerpoint/2010/main" val="158660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n"/>
            </a:pPr>
            <a:r>
              <a:rPr lang="en-US" altLang="zh-CN" sz="1200" dirty="0"/>
              <a:t>In the lager scale SPs, the SPs have a deployment requirement that the E2E Service Orchestrator deployed in the higher location and</a:t>
            </a:r>
            <a:r>
              <a:rPr lang="zh-CN" altLang="en-US" sz="1200" dirty="0"/>
              <a:t> </a:t>
            </a:r>
            <a:r>
              <a:rPr lang="en-US" altLang="zh-CN" sz="1200" dirty="0"/>
              <a:t>NFV Orchestrators and VNF Management deployed to the lower location near the managed VNFs to satisfy the high availability and performance.</a:t>
            </a:r>
          </a:p>
          <a:p>
            <a:pPr>
              <a:buFont typeface="Wingdings" pitchFamily="2" charset="2"/>
              <a:buChar char="n"/>
            </a:pPr>
            <a:r>
              <a:rPr lang="en-US" altLang="zh-CN" sz="1200" dirty="0"/>
              <a:t>Some SPs have the cross-country services and need to coordinate other SP’s NFV network resources.  They want to use the Service Orchestrator to invoke other SP’s NFV Orchestrator and VNF Management to achieve an E2E network service.</a:t>
            </a:r>
          </a:p>
          <a:p>
            <a:endParaRPr lang="zh-CN" altLang="en-US" dirty="0"/>
          </a:p>
        </p:txBody>
      </p:sp>
    </p:spTree>
    <p:extLst>
      <p:ext uri="{BB962C8B-B14F-4D97-AF65-F5344CB8AC3E}">
        <p14:creationId xmlns:p14="http://schemas.microsoft.com/office/powerpoint/2010/main" val="246048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OPEN-O architecture principles</a:t>
            </a:r>
          </a:p>
          <a:p>
            <a:pPr marL="171450" lvl="1" indent="-171450">
              <a:buFont typeface="Arial" panose="020B0604020202020204" pitchFamily="34" charset="0"/>
              <a:buChar char="•"/>
            </a:pPr>
            <a:r>
              <a:rPr lang="en-US" altLang="zh-CN" dirty="0"/>
              <a:t>Be Decoupled and micro-serviced based” is very important, the Selection should not cause us to bind with one special platform/product and no other choice, or bind to a large platform that must be integrated before provide the required service. </a:t>
            </a:r>
          </a:p>
          <a:p>
            <a:pPr marL="171450" lvl="1" indent="-171450">
              <a:buFont typeface="Arial" panose="020B0604020202020204" pitchFamily="34" charset="0"/>
              <a:buChar char="•"/>
            </a:pPr>
            <a:r>
              <a:rPr lang="en-US" altLang="zh-CN" dirty="0"/>
              <a:t>Be practical or available on time, yes, it’s principle for all open source community.  All selections should be able catch up with our deliver plan, don’t lets all others wait for that selection to be mature.</a:t>
            </a:r>
          </a:p>
          <a:p>
            <a:pPr marL="171450" lvl="1" indent="-171450">
              <a:buFont typeface="Arial" panose="020B0604020202020204" pitchFamily="34" charset="0"/>
              <a:buChar char="•"/>
            </a:pPr>
            <a:r>
              <a:rPr lang="en-US" altLang="zh-CN" dirty="0"/>
              <a:t>Do not reinvent the wheel, so that it ‘s encourage to reuse or interwork with exist product or solution. </a:t>
            </a:r>
            <a:endParaRPr lang="zh-CN" altLang="en-US" dirty="0"/>
          </a:p>
          <a:p>
            <a:endParaRPr lang="zh-CN" altLang="en-US" dirty="0"/>
          </a:p>
        </p:txBody>
      </p:sp>
    </p:spTree>
    <p:extLst>
      <p:ext uri="{BB962C8B-B14F-4D97-AF65-F5344CB8AC3E}">
        <p14:creationId xmlns:p14="http://schemas.microsoft.com/office/powerpoint/2010/main" val="2005419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dirty="0"/>
              <a:t>Service Agility </a:t>
            </a:r>
            <a:r>
              <a:rPr lang="en-US" altLang="zh-CN" dirty="0"/>
              <a:t>has been the major promise of SDN/NFV to service providers in transforming their legacy infrastructure into the virtualization paradigm. </a:t>
            </a:r>
          </a:p>
          <a:p>
            <a:r>
              <a:rPr lang="en-US" altLang="zh-CN" b="1" dirty="0"/>
              <a:t>Automation of service delivery </a:t>
            </a:r>
            <a:r>
              <a:rPr lang="en-US" altLang="zh-CN" dirty="0"/>
              <a:t>via NFV orchestration is at the heart of realizing service agility, which significantly reduces time to market for new service offerings and reduces CAPEX/OPEX. </a:t>
            </a:r>
          </a:p>
          <a:p>
            <a:r>
              <a:rPr lang="en-US" altLang="zh-CN" dirty="0"/>
              <a:t>This project is targeted at implementing the NFV-O Component that provides orchestration for Network Services composed of Virtualized Network Functions, as an integral part of ONAP.</a:t>
            </a:r>
          </a:p>
          <a:p>
            <a:r>
              <a:rPr lang="en-US" altLang="zh-CN" dirty="0"/>
              <a:t>This project is also targeted at implementing </a:t>
            </a:r>
            <a:r>
              <a:rPr lang="en-US" altLang="zh-CN" b="1" dirty="0" err="1"/>
              <a:t>plugins</a:t>
            </a:r>
            <a:r>
              <a:rPr lang="en-US" altLang="zh-CN" b="1" dirty="0"/>
              <a:t>/drivers</a:t>
            </a:r>
            <a:r>
              <a:rPr lang="en-US" altLang="zh-CN" dirty="0"/>
              <a:t> to enable support for </a:t>
            </a:r>
            <a:r>
              <a:rPr lang="en-US" altLang="zh-CN" b="1" dirty="0"/>
              <a:t>multiple VIM, VNFM or EMS from different vendors</a:t>
            </a:r>
            <a:r>
              <a:rPr lang="en-US" altLang="zh-CN" dirty="0"/>
              <a:t>.</a:t>
            </a:r>
          </a:p>
          <a:p>
            <a:endParaRPr lang="en-US" dirty="0"/>
          </a:p>
        </p:txBody>
      </p:sp>
      <p:sp>
        <p:nvSpPr>
          <p:cNvPr id="4" name="灯片编号占位符 3"/>
          <p:cNvSpPr>
            <a:spLocks noGrp="1"/>
          </p:cNvSpPr>
          <p:nvPr>
            <p:ph type="sldNum" sz="quarter" idx="10"/>
          </p:nvPr>
        </p:nvSpPr>
        <p:spPr>
          <a:xfrm>
            <a:off x="3970938" y="8829967"/>
            <a:ext cx="3037840" cy="464820"/>
          </a:xfrm>
          <a:prstGeom prst="rect">
            <a:avLst/>
          </a:prstGeom>
        </p:spPr>
        <p:txBody>
          <a:bodyPr lIns="93177" tIns="46589" rIns="93177" bIns="46589"/>
          <a:lstStyle/>
          <a:p>
            <a:fld id="{4F47FBD5-9809-B748-BA16-B4BE87369FC6}" type="slidenum">
              <a:rPr lang="en-US" smtClean="0"/>
              <a:pPr/>
              <a:t>37</a:t>
            </a:fld>
            <a:endParaRPr lang="en-US"/>
          </a:p>
        </p:txBody>
      </p:sp>
    </p:spTree>
    <p:extLst>
      <p:ext uri="{BB962C8B-B14F-4D97-AF65-F5344CB8AC3E}">
        <p14:creationId xmlns:p14="http://schemas.microsoft.com/office/powerpoint/2010/main" val="358550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sz="1200" b="1"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F47FBD5-9809-B748-BA16-B4BE87369FC6}" type="slidenum">
              <a:rPr lang="en-US" smtClean="0"/>
              <a:pPr/>
              <a:t>39</a:t>
            </a:fld>
            <a:endParaRPr lang="en-US"/>
          </a:p>
        </p:txBody>
      </p:sp>
    </p:spTree>
    <p:extLst>
      <p:ext uri="{BB962C8B-B14F-4D97-AF65-F5344CB8AC3E}">
        <p14:creationId xmlns:p14="http://schemas.microsoft.com/office/powerpoint/2010/main" val="393036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80000"/>
              </a:lnSpc>
              <a:spcBef>
                <a:spcPts val="700"/>
              </a:spcBef>
              <a:spcAft>
                <a:spcPts val="0"/>
              </a:spcAft>
              <a:buClrTx/>
              <a:buSzPct val="80000"/>
              <a:buFont typeface="Wingdings" charset="2"/>
              <a:buChar char="§"/>
            </a:pPr>
            <a:endParaRPr lang="en-US" altLang="zh-CN" sz="1600" dirty="0">
              <a:solidFill>
                <a:srgbClr val="262626"/>
              </a:solidFill>
              <a:latin typeface="Arial"/>
              <a:ea typeface="Arial"/>
              <a:cs typeface="Arial"/>
              <a:sym typeface="Arial"/>
            </a:endParaRPr>
          </a:p>
        </p:txBody>
      </p:sp>
    </p:spTree>
    <p:extLst>
      <p:ext uri="{BB962C8B-B14F-4D97-AF65-F5344CB8AC3E}">
        <p14:creationId xmlns:p14="http://schemas.microsoft.com/office/powerpoint/2010/main" val="151854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3232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0594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Request clarification on topology driven orchestration. If not clear, suggest to remove.</a:t>
            </a:r>
            <a:endParaRPr lang="zh-CN" altLang="en-US" dirty="0"/>
          </a:p>
        </p:txBody>
      </p:sp>
    </p:spTree>
    <p:extLst>
      <p:ext uri="{BB962C8B-B14F-4D97-AF65-F5344CB8AC3E}">
        <p14:creationId xmlns:p14="http://schemas.microsoft.com/office/powerpoint/2010/main" val="1256349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819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Suggest to remove requirement 1: </a:t>
            </a:r>
            <a:r>
              <a:rPr lang="en-US" altLang="zh-CN"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ONAP Orchestrator to include a declarative topologically-driven approach to orchestration, in addition to imperative BPMN/BPEL capabilities</a:t>
            </a:r>
            <a:r>
              <a:rPr lang="en-US" altLang="zh-CN" sz="1200" dirty="0">
                <a:solidFill>
                  <a:srgbClr val="FF0000"/>
                </a:solidFill>
                <a:latin typeface="Calibri" panose="020F0502020204030204" pitchFamily="34" charset="0"/>
                <a:cs typeface="Times New Roman" panose="02020603050405020304" pitchFamily="18" charset="0"/>
              </a:rPr>
              <a:t>(Use case 1 &amp; 2)</a:t>
            </a:r>
            <a:endParaRPr lang="zh-CN" altLang="en-US" dirty="0"/>
          </a:p>
        </p:txBody>
      </p:sp>
    </p:spTree>
    <p:extLst>
      <p:ext uri="{BB962C8B-B14F-4D97-AF65-F5344CB8AC3E}">
        <p14:creationId xmlns:p14="http://schemas.microsoft.com/office/powerpoint/2010/main" val="330654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Arial" panose="020B0604020202020204"/>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6EA4813-B4EB-4FA7-9E48-875C670093E2}" type="slidenum">
              <a:rPr lang="en-US" smtClean="0">
                <a:latin typeface="Arial" panose="020B0604020202020204"/>
              </a:rPr>
              <a:pPr>
                <a:defRPr/>
              </a:pPr>
              <a:t>12</a:t>
            </a:fld>
            <a:endParaRPr lang="en-US" dirty="0">
              <a:latin typeface="Arial" panose="020B0604020202020204"/>
            </a:endParaRPr>
          </a:p>
        </p:txBody>
      </p:sp>
    </p:spTree>
    <p:extLst>
      <p:ext uri="{BB962C8B-B14F-4D97-AF65-F5344CB8AC3E}">
        <p14:creationId xmlns:p14="http://schemas.microsoft.com/office/powerpoint/2010/main" val="387177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Arial" panose="020B0604020202020204"/>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6EA4813-B4EB-4FA7-9E48-875C670093E2}" type="slidenum">
              <a:rPr lang="en-US" smtClean="0">
                <a:latin typeface="Arial" panose="020B0604020202020204"/>
              </a:rPr>
              <a:pPr>
                <a:defRPr/>
              </a:pPr>
              <a:t>13</a:t>
            </a:fld>
            <a:endParaRPr lang="en-US" dirty="0">
              <a:latin typeface="Arial" panose="020B0604020202020204"/>
            </a:endParaRPr>
          </a:p>
        </p:txBody>
      </p:sp>
    </p:spTree>
    <p:extLst>
      <p:ext uri="{BB962C8B-B14F-4D97-AF65-F5344CB8AC3E}">
        <p14:creationId xmlns:p14="http://schemas.microsoft.com/office/powerpoint/2010/main" val="13428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Arial" panose="020B0604020202020204"/>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6EA4813-B4EB-4FA7-9E48-875C670093E2}" type="slidenum">
              <a:rPr lang="en-US" smtClean="0">
                <a:latin typeface="Arial" panose="020B0604020202020204"/>
              </a:rPr>
              <a:pPr>
                <a:defRPr/>
              </a:pPr>
              <a:t>14</a:t>
            </a:fld>
            <a:endParaRPr lang="en-US" dirty="0">
              <a:latin typeface="Arial" panose="020B0604020202020204"/>
            </a:endParaRPr>
          </a:p>
        </p:txBody>
      </p:sp>
    </p:spTree>
    <p:extLst>
      <p:ext uri="{BB962C8B-B14F-4D97-AF65-F5344CB8AC3E}">
        <p14:creationId xmlns:p14="http://schemas.microsoft.com/office/powerpoint/2010/main" val="265672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Arial" panose="020B0604020202020204"/>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6EA4813-B4EB-4FA7-9E48-875C670093E2}" type="slidenum">
              <a:rPr lang="en-US" smtClean="0">
                <a:latin typeface="Arial" panose="020B0604020202020204"/>
              </a:rPr>
              <a:pPr>
                <a:defRPr/>
              </a:pPr>
              <a:t>15</a:t>
            </a:fld>
            <a:endParaRPr lang="en-US" dirty="0">
              <a:latin typeface="Arial" panose="020B0604020202020204"/>
            </a:endParaRPr>
          </a:p>
        </p:txBody>
      </p:sp>
    </p:spTree>
    <p:extLst>
      <p:ext uri="{BB962C8B-B14F-4D97-AF65-F5344CB8AC3E}">
        <p14:creationId xmlns:p14="http://schemas.microsoft.com/office/powerpoint/2010/main" val="3364904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Arial" panose="020B0604020202020204"/>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6EA4813-B4EB-4FA7-9E48-875C670093E2}" type="slidenum">
              <a:rPr lang="en-US" smtClean="0">
                <a:latin typeface="Arial" panose="020B0604020202020204"/>
              </a:rPr>
              <a:pPr>
                <a:defRPr/>
              </a:pPr>
              <a:t>16</a:t>
            </a:fld>
            <a:endParaRPr lang="en-US" dirty="0">
              <a:latin typeface="Arial" panose="020B0604020202020204"/>
            </a:endParaRPr>
          </a:p>
        </p:txBody>
      </p:sp>
    </p:spTree>
    <p:extLst>
      <p:ext uri="{BB962C8B-B14F-4D97-AF65-F5344CB8AC3E}">
        <p14:creationId xmlns:p14="http://schemas.microsoft.com/office/powerpoint/2010/main" val="154629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Arial" panose="020B0604020202020204"/>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56EA4813-B4EB-4FA7-9E48-875C670093E2}" type="slidenum">
              <a:rPr lang="en-US" smtClean="0">
                <a:latin typeface="Arial" panose="020B0604020202020204"/>
              </a:rPr>
              <a:pPr>
                <a:defRPr/>
              </a:pPr>
              <a:t>17</a:t>
            </a:fld>
            <a:endParaRPr lang="en-US" dirty="0">
              <a:latin typeface="Arial" panose="020B0604020202020204"/>
            </a:endParaRPr>
          </a:p>
        </p:txBody>
      </p:sp>
    </p:spTree>
    <p:extLst>
      <p:ext uri="{BB962C8B-B14F-4D97-AF65-F5344CB8AC3E}">
        <p14:creationId xmlns:p14="http://schemas.microsoft.com/office/powerpoint/2010/main" val="413408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31.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36.png"/><Relationship Id="rId4" Type="http://schemas.openxmlformats.org/officeDocument/2006/relationships/image" Target="../media/image3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38.png"/></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0C9AD6"/>
        </a:solidFill>
        <a:effectLst/>
      </p:bgPr>
    </p:bg>
    <p:spTree>
      <p:nvGrpSpPr>
        <p:cNvPr id="1" name=""/>
        <p:cNvGrpSpPr/>
        <p:nvPr/>
      </p:nvGrpSpPr>
      <p:grpSpPr>
        <a:xfrm>
          <a:off x="0" y="0"/>
          <a:ext cx="0" cy="0"/>
          <a:chOff x="0" y="0"/>
          <a:chExt cx="0" cy="0"/>
        </a:xfrm>
      </p:grpSpPr>
      <p:sp>
        <p:nvSpPr>
          <p:cNvPr id="14" name="Shape 14"/>
          <p:cNvSpPr>
            <a:spLocks noGrp="1"/>
          </p:cNvSpPr>
          <p:nvPr>
            <p:ph type="title"/>
          </p:nvPr>
        </p:nvSpPr>
        <p:spPr>
          <a:xfrm>
            <a:off x="5088466" y="1707093"/>
            <a:ext cx="6563284" cy="2392730"/>
          </a:xfrm>
          <a:prstGeom prst="rect">
            <a:avLst/>
          </a:prstGeom>
        </p:spPr>
        <p:txBody>
          <a:bodyPr lIns="45719" tIns="45719" rIns="45719" bIns="45719"/>
          <a:lstStyle>
            <a:lvl1pPr>
              <a:defRPr sz="4400" b="0">
                <a:solidFill>
                  <a:srgbClr val="FFFFFF"/>
                </a:solidFill>
              </a:defRPr>
            </a:lvl1pPr>
          </a:lstStyle>
          <a:p>
            <a:r>
              <a:t>Title Text</a:t>
            </a:r>
          </a:p>
        </p:txBody>
      </p:sp>
      <p:sp>
        <p:nvSpPr>
          <p:cNvPr id="15" name="Shape 15"/>
          <p:cNvSpPr>
            <a:spLocks noGrp="1"/>
          </p:cNvSpPr>
          <p:nvPr>
            <p:ph type="body" sz="quarter" idx="1"/>
          </p:nvPr>
        </p:nvSpPr>
        <p:spPr>
          <a:xfrm>
            <a:off x="5089175" y="4125223"/>
            <a:ext cx="6562574" cy="1115645"/>
          </a:xfrm>
          <a:prstGeom prst="rect">
            <a:avLst/>
          </a:prstGeom>
        </p:spPr>
        <p:txBody>
          <a:bodyPr/>
          <a:lstStyle>
            <a:lvl1pPr marL="0" indent="0">
              <a:spcBef>
                <a:spcPts val="500"/>
              </a:spcBef>
              <a:buSzTx/>
              <a:buFontTx/>
              <a:buNone/>
              <a:defRPr sz="2400">
                <a:solidFill>
                  <a:srgbClr val="FFFFFF"/>
                </a:solidFill>
              </a:defRPr>
            </a:lvl1pPr>
            <a:lvl2pPr marL="0" indent="457200">
              <a:spcBef>
                <a:spcPts val="500"/>
              </a:spcBef>
              <a:buSzTx/>
              <a:buFontTx/>
              <a:buNone/>
              <a:defRPr sz="2400">
                <a:solidFill>
                  <a:srgbClr val="FFFFFF"/>
                </a:solidFill>
              </a:defRPr>
            </a:lvl2pPr>
            <a:lvl3pPr marL="0" indent="914400">
              <a:spcBef>
                <a:spcPts val="500"/>
              </a:spcBef>
              <a:buSzTx/>
              <a:buFontTx/>
              <a:buNone/>
              <a:defRPr sz="2400">
                <a:solidFill>
                  <a:srgbClr val="FFFFFF"/>
                </a:solidFill>
              </a:defRPr>
            </a:lvl3pPr>
            <a:lvl4pPr marL="0" indent="1371600">
              <a:spcBef>
                <a:spcPts val="500"/>
              </a:spcBef>
              <a:buSzTx/>
              <a:buFontTx/>
              <a:buNone/>
              <a:defRPr sz="2400">
                <a:solidFill>
                  <a:srgbClr val="FFFFFF"/>
                </a:solidFill>
              </a:defRPr>
            </a:lvl4pPr>
            <a:lvl5pPr marL="0" indent="1828800">
              <a:spcBef>
                <a:spcPts val="500"/>
              </a:spcBef>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6" name="image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584" y="2243563"/>
            <a:ext cx="4014225" cy="1319788"/>
          </a:xfrm>
          <a:prstGeom prst="rect">
            <a:avLst/>
          </a:prstGeom>
          <a:ln w="12700">
            <a:miter lim="400000"/>
          </a:ln>
        </p:spPr>
      </p:pic>
      <p:sp>
        <p:nvSpPr>
          <p:cNvPr id="17" name="Shape 17"/>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5_24 images Full page">
    <p:spTree>
      <p:nvGrpSpPr>
        <p:cNvPr id="1" name=""/>
        <p:cNvGrpSpPr/>
        <p:nvPr/>
      </p:nvGrpSpPr>
      <p:grpSpPr>
        <a:xfrm>
          <a:off x="0" y="0"/>
          <a:ext cx="0" cy="0"/>
          <a:chOff x="0" y="0"/>
          <a:chExt cx="0" cy="0"/>
        </a:xfrm>
      </p:grpSpPr>
      <p:sp>
        <p:nvSpPr>
          <p:cNvPr id="166" name="Shape 166"/>
          <p:cNvSpPr>
            <a:spLocks noGrp="1"/>
          </p:cNvSpPr>
          <p:nvPr>
            <p:ph type="pic" sz="quarter" idx="13"/>
          </p:nvPr>
        </p:nvSpPr>
        <p:spPr>
          <a:xfrm>
            <a:off x="0" y="0"/>
            <a:ext cx="2048256" cy="1728217"/>
          </a:xfrm>
          <a:prstGeom prst="rect">
            <a:avLst/>
          </a:prstGeom>
        </p:spPr>
        <p:txBody>
          <a:bodyPr lIns="91439" rIns="91439">
            <a:noAutofit/>
          </a:bodyPr>
          <a:lstStyle/>
          <a:p>
            <a:endParaRPr/>
          </a:p>
        </p:txBody>
      </p:sp>
      <p:sp>
        <p:nvSpPr>
          <p:cNvPr id="167" name="Shape 167"/>
          <p:cNvSpPr>
            <a:spLocks noGrp="1"/>
          </p:cNvSpPr>
          <p:nvPr>
            <p:ph type="pic" sz="quarter" idx="14"/>
          </p:nvPr>
        </p:nvSpPr>
        <p:spPr>
          <a:xfrm>
            <a:off x="2028749" y="0"/>
            <a:ext cx="2048257" cy="1728217"/>
          </a:xfrm>
          <a:prstGeom prst="rect">
            <a:avLst/>
          </a:prstGeom>
        </p:spPr>
        <p:txBody>
          <a:bodyPr lIns="91439" rIns="91439">
            <a:noAutofit/>
          </a:bodyPr>
          <a:lstStyle/>
          <a:p>
            <a:endParaRPr/>
          </a:p>
        </p:txBody>
      </p:sp>
      <p:sp>
        <p:nvSpPr>
          <p:cNvPr id="168" name="Shape 168"/>
          <p:cNvSpPr>
            <a:spLocks noGrp="1"/>
          </p:cNvSpPr>
          <p:nvPr>
            <p:ph type="pic" sz="quarter" idx="15"/>
          </p:nvPr>
        </p:nvSpPr>
        <p:spPr>
          <a:xfrm>
            <a:off x="4057498" y="0"/>
            <a:ext cx="2048257" cy="1728217"/>
          </a:xfrm>
          <a:prstGeom prst="rect">
            <a:avLst/>
          </a:prstGeom>
        </p:spPr>
        <p:txBody>
          <a:bodyPr lIns="91439" rIns="91439">
            <a:noAutofit/>
          </a:bodyPr>
          <a:lstStyle/>
          <a:p>
            <a:endParaRPr/>
          </a:p>
        </p:txBody>
      </p:sp>
      <p:sp>
        <p:nvSpPr>
          <p:cNvPr id="169" name="Shape 169"/>
          <p:cNvSpPr>
            <a:spLocks noGrp="1"/>
          </p:cNvSpPr>
          <p:nvPr>
            <p:ph type="pic" sz="quarter" idx="16"/>
          </p:nvPr>
        </p:nvSpPr>
        <p:spPr>
          <a:xfrm>
            <a:off x="6086247" y="0"/>
            <a:ext cx="2048257" cy="1728217"/>
          </a:xfrm>
          <a:prstGeom prst="rect">
            <a:avLst/>
          </a:prstGeom>
        </p:spPr>
        <p:txBody>
          <a:bodyPr lIns="91439" rIns="91439">
            <a:noAutofit/>
          </a:bodyPr>
          <a:lstStyle/>
          <a:p>
            <a:endParaRPr/>
          </a:p>
        </p:txBody>
      </p:sp>
      <p:sp>
        <p:nvSpPr>
          <p:cNvPr id="170" name="Shape 170"/>
          <p:cNvSpPr>
            <a:spLocks noGrp="1"/>
          </p:cNvSpPr>
          <p:nvPr>
            <p:ph type="pic" sz="quarter" idx="17"/>
          </p:nvPr>
        </p:nvSpPr>
        <p:spPr>
          <a:xfrm>
            <a:off x="10143743" y="0"/>
            <a:ext cx="2048257" cy="1728217"/>
          </a:xfrm>
          <a:prstGeom prst="rect">
            <a:avLst/>
          </a:prstGeom>
        </p:spPr>
        <p:txBody>
          <a:bodyPr lIns="91439" rIns="91439">
            <a:noAutofit/>
          </a:bodyPr>
          <a:lstStyle/>
          <a:p>
            <a:endParaRPr/>
          </a:p>
        </p:txBody>
      </p:sp>
      <p:sp>
        <p:nvSpPr>
          <p:cNvPr id="171" name="Shape 171"/>
          <p:cNvSpPr>
            <a:spLocks noGrp="1"/>
          </p:cNvSpPr>
          <p:nvPr>
            <p:ph type="pic" sz="quarter" idx="18"/>
          </p:nvPr>
        </p:nvSpPr>
        <p:spPr>
          <a:xfrm>
            <a:off x="8114996" y="0"/>
            <a:ext cx="2048257" cy="1728217"/>
          </a:xfrm>
          <a:prstGeom prst="rect">
            <a:avLst/>
          </a:prstGeom>
        </p:spPr>
        <p:txBody>
          <a:bodyPr lIns="91439" rIns="91439">
            <a:noAutofit/>
          </a:bodyPr>
          <a:lstStyle/>
          <a:p>
            <a:endParaRPr/>
          </a:p>
        </p:txBody>
      </p:sp>
      <p:sp>
        <p:nvSpPr>
          <p:cNvPr id="172" name="Shape 172"/>
          <p:cNvSpPr>
            <a:spLocks noGrp="1"/>
          </p:cNvSpPr>
          <p:nvPr>
            <p:ph type="pic" sz="quarter" idx="19"/>
          </p:nvPr>
        </p:nvSpPr>
        <p:spPr>
          <a:xfrm>
            <a:off x="0" y="1709927"/>
            <a:ext cx="2048256" cy="1728218"/>
          </a:xfrm>
          <a:prstGeom prst="rect">
            <a:avLst/>
          </a:prstGeom>
        </p:spPr>
        <p:txBody>
          <a:bodyPr lIns="91439" rIns="91439">
            <a:noAutofit/>
          </a:bodyPr>
          <a:lstStyle/>
          <a:p>
            <a:endParaRPr/>
          </a:p>
        </p:txBody>
      </p:sp>
      <p:sp>
        <p:nvSpPr>
          <p:cNvPr id="173" name="Shape 173"/>
          <p:cNvSpPr>
            <a:spLocks noGrp="1"/>
          </p:cNvSpPr>
          <p:nvPr>
            <p:ph type="pic" sz="quarter" idx="20"/>
          </p:nvPr>
        </p:nvSpPr>
        <p:spPr>
          <a:xfrm>
            <a:off x="2028749" y="1709927"/>
            <a:ext cx="2048257" cy="1728218"/>
          </a:xfrm>
          <a:prstGeom prst="rect">
            <a:avLst/>
          </a:prstGeom>
        </p:spPr>
        <p:txBody>
          <a:bodyPr lIns="91439" rIns="91439">
            <a:noAutofit/>
          </a:bodyPr>
          <a:lstStyle/>
          <a:p>
            <a:endParaRPr/>
          </a:p>
        </p:txBody>
      </p:sp>
      <p:sp>
        <p:nvSpPr>
          <p:cNvPr id="174" name="Shape 174"/>
          <p:cNvSpPr>
            <a:spLocks noGrp="1"/>
          </p:cNvSpPr>
          <p:nvPr>
            <p:ph type="pic" sz="quarter" idx="21"/>
          </p:nvPr>
        </p:nvSpPr>
        <p:spPr>
          <a:xfrm>
            <a:off x="4057498" y="1709927"/>
            <a:ext cx="2048257" cy="1728218"/>
          </a:xfrm>
          <a:prstGeom prst="rect">
            <a:avLst/>
          </a:prstGeom>
        </p:spPr>
        <p:txBody>
          <a:bodyPr lIns="91439" rIns="91439">
            <a:noAutofit/>
          </a:bodyPr>
          <a:lstStyle/>
          <a:p>
            <a:endParaRPr/>
          </a:p>
        </p:txBody>
      </p:sp>
      <p:sp>
        <p:nvSpPr>
          <p:cNvPr id="175" name="Shape 175"/>
          <p:cNvSpPr>
            <a:spLocks noGrp="1"/>
          </p:cNvSpPr>
          <p:nvPr>
            <p:ph type="pic" sz="quarter" idx="22"/>
          </p:nvPr>
        </p:nvSpPr>
        <p:spPr>
          <a:xfrm>
            <a:off x="6086247" y="1709927"/>
            <a:ext cx="2048257" cy="1728218"/>
          </a:xfrm>
          <a:prstGeom prst="rect">
            <a:avLst/>
          </a:prstGeom>
        </p:spPr>
        <p:txBody>
          <a:bodyPr lIns="91439" rIns="91439">
            <a:noAutofit/>
          </a:bodyPr>
          <a:lstStyle/>
          <a:p>
            <a:endParaRPr/>
          </a:p>
        </p:txBody>
      </p:sp>
      <p:sp>
        <p:nvSpPr>
          <p:cNvPr id="176" name="Shape 176"/>
          <p:cNvSpPr>
            <a:spLocks noGrp="1"/>
          </p:cNvSpPr>
          <p:nvPr>
            <p:ph type="pic" sz="quarter" idx="23"/>
          </p:nvPr>
        </p:nvSpPr>
        <p:spPr>
          <a:xfrm>
            <a:off x="10143743" y="1709927"/>
            <a:ext cx="2048257" cy="1728218"/>
          </a:xfrm>
          <a:prstGeom prst="rect">
            <a:avLst/>
          </a:prstGeom>
        </p:spPr>
        <p:txBody>
          <a:bodyPr lIns="91439" rIns="91439">
            <a:noAutofit/>
          </a:bodyPr>
          <a:lstStyle/>
          <a:p>
            <a:endParaRPr/>
          </a:p>
        </p:txBody>
      </p:sp>
      <p:sp>
        <p:nvSpPr>
          <p:cNvPr id="177" name="Shape 177"/>
          <p:cNvSpPr>
            <a:spLocks noGrp="1"/>
          </p:cNvSpPr>
          <p:nvPr>
            <p:ph type="pic" sz="quarter" idx="24"/>
          </p:nvPr>
        </p:nvSpPr>
        <p:spPr>
          <a:xfrm>
            <a:off x="8114996" y="1709927"/>
            <a:ext cx="2048257" cy="1728218"/>
          </a:xfrm>
          <a:prstGeom prst="rect">
            <a:avLst/>
          </a:prstGeom>
        </p:spPr>
        <p:txBody>
          <a:bodyPr lIns="91439" rIns="91439">
            <a:noAutofit/>
          </a:bodyPr>
          <a:lstStyle/>
          <a:p>
            <a:endParaRPr/>
          </a:p>
        </p:txBody>
      </p:sp>
      <p:sp>
        <p:nvSpPr>
          <p:cNvPr id="178" name="Shape 178"/>
          <p:cNvSpPr>
            <a:spLocks noGrp="1"/>
          </p:cNvSpPr>
          <p:nvPr>
            <p:ph type="pic" sz="quarter" idx="25"/>
          </p:nvPr>
        </p:nvSpPr>
        <p:spPr>
          <a:xfrm>
            <a:off x="0" y="3419855"/>
            <a:ext cx="2048256" cy="1728218"/>
          </a:xfrm>
          <a:prstGeom prst="rect">
            <a:avLst/>
          </a:prstGeom>
        </p:spPr>
        <p:txBody>
          <a:bodyPr lIns="91439" rIns="91439">
            <a:noAutofit/>
          </a:bodyPr>
          <a:lstStyle/>
          <a:p>
            <a:endParaRPr/>
          </a:p>
        </p:txBody>
      </p:sp>
      <p:sp>
        <p:nvSpPr>
          <p:cNvPr id="179" name="Shape 179"/>
          <p:cNvSpPr>
            <a:spLocks noGrp="1"/>
          </p:cNvSpPr>
          <p:nvPr>
            <p:ph type="pic" sz="quarter" idx="26"/>
          </p:nvPr>
        </p:nvSpPr>
        <p:spPr>
          <a:xfrm>
            <a:off x="2028749" y="3419855"/>
            <a:ext cx="2048257" cy="1728218"/>
          </a:xfrm>
          <a:prstGeom prst="rect">
            <a:avLst/>
          </a:prstGeom>
        </p:spPr>
        <p:txBody>
          <a:bodyPr lIns="91439" rIns="91439">
            <a:noAutofit/>
          </a:bodyPr>
          <a:lstStyle/>
          <a:p>
            <a:endParaRPr/>
          </a:p>
        </p:txBody>
      </p:sp>
      <p:sp>
        <p:nvSpPr>
          <p:cNvPr id="180" name="Shape 180"/>
          <p:cNvSpPr>
            <a:spLocks noGrp="1"/>
          </p:cNvSpPr>
          <p:nvPr>
            <p:ph type="pic" sz="quarter" idx="27"/>
          </p:nvPr>
        </p:nvSpPr>
        <p:spPr>
          <a:xfrm>
            <a:off x="4057498" y="3419855"/>
            <a:ext cx="2048257" cy="1728218"/>
          </a:xfrm>
          <a:prstGeom prst="rect">
            <a:avLst/>
          </a:prstGeom>
        </p:spPr>
        <p:txBody>
          <a:bodyPr lIns="91439" rIns="91439">
            <a:noAutofit/>
          </a:bodyPr>
          <a:lstStyle/>
          <a:p>
            <a:endParaRPr/>
          </a:p>
        </p:txBody>
      </p:sp>
      <p:sp>
        <p:nvSpPr>
          <p:cNvPr id="181" name="Shape 181"/>
          <p:cNvSpPr>
            <a:spLocks noGrp="1"/>
          </p:cNvSpPr>
          <p:nvPr>
            <p:ph type="pic" sz="quarter" idx="28"/>
          </p:nvPr>
        </p:nvSpPr>
        <p:spPr>
          <a:xfrm>
            <a:off x="6086247" y="3419855"/>
            <a:ext cx="2048257" cy="1728218"/>
          </a:xfrm>
          <a:prstGeom prst="rect">
            <a:avLst/>
          </a:prstGeom>
        </p:spPr>
        <p:txBody>
          <a:bodyPr lIns="91439" rIns="91439">
            <a:noAutofit/>
          </a:bodyPr>
          <a:lstStyle/>
          <a:p>
            <a:endParaRPr/>
          </a:p>
        </p:txBody>
      </p:sp>
      <p:sp>
        <p:nvSpPr>
          <p:cNvPr id="182" name="Shape 182"/>
          <p:cNvSpPr>
            <a:spLocks noGrp="1"/>
          </p:cNvSpPr>
          <p:nvPr>
            <p:ph type="pic" sz="quarter" idx="29"/>
          </p:nvPr>
        </p:nvSpPr>
        <p:spPr>
          <a:xfrm>
            <a:off x="10143743" y="3419855"/>
            <a:ext cx="2048257" cy="1728218"/>
          </a:xfrm>
          <a:prstGeom prst="rect">
            <a:avLst/>
          </a:prstGeom>
        </p:spPr>
        <p:txBody>
          <a:bodyPr lIns="91439" rIns="91439">
            <a:noAutofit/>
          </a:bodyPr>
          <a:lstStyle/>
          <a:p>
            <a:endParaRPr/>
          </a:p>
        </p:txBody>
      </p:sp>
      <p:sp>
        <p:nvSpPr>
          <p:cNvPr id="183" name="Shape 183"/>
          <p:cNvSpPr>
            <a:spLocks noGrp="1"/>
          </p:cNvSpPr>
          <p:nvPr>
            <p:ph type="pic" sz="quarter" idx="30"/>
          </p:nvPr>
        </p:nvSpPr>
        <p:spPr>
          <a:xfrm>
            <a:off x="8114996" y="3419855"/>
            <a:ext cx="2048257" cy="1728218"/>
          </a:xfrm>
          <a:prstGeom prst="rect">
            <a:avLst/>
          </a:prstGeom>
        </p:spPr>
        <p:txBody>
          <a:bodyPr lIns="91439" rIns="91439">
            <a:noAutofit/>
          </a:bodyPr>
          <a:lstStyle/>
          <a:p>
            <a:endParaRPr/>
          </a:p>
        </p:txBody>
      </p:sp>
      <p:sp>
        <p:nvSpPr>
          <p:cNvPr id="184" name="Shape 184"/>
          <p:cNvSpPr>
            <a:spLocks noGrp="1"/>
          </p:cNvSpPr>
          <p:nvPr>
            <p:ph type="pic" sz="quarter" idx="31"/>
          </p:nvPr>
        </p:nvSpPr>
        <p:spPr>
          <a:xfrm>
            <a:off x="0" y="5129784"/>
            <a:ext cx="2048256" cy="1728217"/>
          </a:xfrm>
          <a:prstGeom prst="rect">
            <a:avLst/>
          </a:prstGeom>
        </p:spPr>
        <p:txBody>
          <a:bodyPr lIns="91439" rIns="91439">
            <a:noAutofit/>
          </a:bodyPr>
          <a:lstStyle/>
          <a:p>
            <a:endParaRPr/>
          </a:p>
        </p:txBody>
      </p:sp>
      <p:sp>
        <p:nvSpPr>
          <p:cNvPr id="185" name="Shape 185"/>
          <p:cNvSpPr>
            <a:spLocks noGrp="1"/>
          </p:cNvSpPr>
          <p:nvPr>
            <p:ph type="pic" sz="quarter" idx="32"/>
          </p:nvPr>
        </p:nvSpPr>
        <p:spPr>
          <a:xfrm>
            <a:off x="2028749" y="5129784"/>
            <a:ext cx="2048257" cy="1728217"/>
          </a:xfrm>
          <a:prstGeom prst="rect">
            <a:avLst/>
          </a:prstGeom>
        </p:spPr>
        <p:txBody>
          <a:bodyPr lIns="91439" rIns="91439">
            <a:noAutofit/>
          </a:bodyPr>
          <a:lstStyle/>
          <a:p>
            <a:endParaRPr/>
          </a:p>
        </p:txBody>
      </p:sp>
      <p:sp>
        <p:nvSpPr>
          <p:cNvPr id="186" name="Shape 186"/>
          <p:cNvSpPr>
            <a:spLocks noGrp="1"/>
          </p:cNvSpPr>
          <p:nvPr>
            <p:ph type="pic" sz="quarter" idx="33"/>
          </p:nvPr>
        </p:nvSpPr>
        <p:spPr>
          <a:xfrm>
            <a:off x="4057498" y="5129784"/>
            <a:ext cx="2048257" cy="1728217"/>
          </a:xfrm>
          <a:prstGeom prst="rect">
            <a:avLst/>
          </a:prstGeom>
        </p:spPr>
        <p:txBody>
          <a:bodyPr lIns="91439" rIns="91439">
            <a:noAutofit/>
          </a:bodyPr>
          <a:lstStyle/>
          <a:p>
            <a:endParaRPr/>
          </a:p>
        </p:txBody>
      </p:sp>
      <p:sp>
        <p:nvSpPr>
          <p:cNvPr id="187" name="Shape 187"/>
          <p:cNvSpPr>
            <a:spLocks noGrp="1"/>
          </p:cNvSpPr>
          <p:nvPr>
            <p:ph type="pic" sz="quarter" idx="34"/>
          </p:nvPr>
        </p:nvSpPr>
        <p:spPr>
          <a:xfrm>
            <a:off x="6086247" y="5129784"/>
            <a:ext cx="2048257" cy="1728217"/>
          </a:xfrm>
          <a:prstGeom prst="rect">
            <a:avLst/>
          </a:prstGeom>
        </p:spPr>
        <p:txBody>
          <a:bodyPr lIns="91439" rIns="91439">
            <a:noAutofit/>
          </a:bodyPr>
          <a:lstStyle/>
          <a:p>
            <a:endParaRPr/>
          </a:p>
        </p:txBody>
      </p:sp>
      <p:sp>
        <p:nvSpPr>
          <p:cNvPr id="188" name="Shape 188"/>
          <p:cNvSpPr>
            <a:spLocks noGrp="1"/>
          </p:cNvSpPr>
          <p:nvPr>
            <p:ph type="pic" sz="quarter" idx="35"/>
          </p:nvPr>
        </p:nvSpPr>
        <p:spPr>
          <a:xfrm>
            <a:off x="10143743" y="5129784"/>
            <a:ext cx="2048257" cy="1728217"/>
          </a:xfrm>
          <a:prstGeom prst="rect">
            <a:avLst/>
          </a:prstGeom>
        </p:spPr>
        <p:txBody>
          <a:bodyPr lIns="91439" rIns="91439">
            <a:noAutofit/>
          </a:bodyPr>
          <a:lstStyle/>
          <a:p>
            <a:endParaRPr/>
          </a:p>
        </p:txBody>
      </p:sp>
      <p:sp>
        <p:nvSpPr>
          <p:cNvPr id="189" name="Shape 189"/>
          <p:cNvSpPr>
            <a:spLocks noGrp="1"/>
          </p:cNvSpPr>
          <p:nvPr>
            <p:ph type="pic" sz="quarter" idx="36"/>
          </p:nvPr>
        </p:nvSpPr>
        <p:spPr>
          <a:xfrm>
            <a:off x="8114996" y="5129784"/>
            <a:ext cx="2048257" cy="1728217"/>
          </a:xfrm>
          <a:prstGeom prst="rect">
            <a:avLst/>
          </a:prstGeom>
        </p:spPr>
        <p:txBody>
          <a:bodyPr lIns="91439" rIns="91439">
            <a:noAutofit/>
          </a:bodyPr>
          <a:lstStyle/>
          <a:p>
            <a:endParaRPr/>
          </a:p>
        </p:txBody>
      </p:sp>
      <p:sp>
        <p:nvSpPr>
          <p:cNvPr id="190" name="Shape 190"/>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8_Circle">
    <p:spTree>
      <p:nvGrpSpPr>
        <p:cNvPr id="1" name=""/>
        <p:cNvGrpSpPr/>
        <p:nvPr/>
      </p:nvGrpSpPr>
      <p:grpSpPr>
        <a:xfrm>
          <a:off x="0" y="0"/>
          <a:ext cx="0" cy="0"/>
          <a:chOff x="0" y="0"/>
          <a:chExt cx="0" cy="0"/>
        </a:xfrm>
      </p:grpSpPr>
      <p:sp>
        <p:nvSpPr>
          <p:cNvPr id="197" name="Shape 197"/>
          <p:cNvSpPr>
            <a:spLocks noGrp="1"/>
          </p:cNvSpPr>
          <p:nvPr>
            <p:ph type="pic" sz="quarter" idx="13"/>
          </p:nvPr>
        </p:nvSpPr>
        <p:spPr>
          <a:xfrm>
            <a:off x="829850" y="1588416"/>
            <a:ext cx="2160000" cy="2160001"/>
          </a:xfrm>
          <a:prstGeom prst="rect">
            <a:avLst/>
          </a:prstGeom>
        </p:spPr>
        <p:txBody>
          <a:bodyPr lIns="91439" rIns="91439">
            <a:noAutofit/>
          </a:bodyPr>
          <a:lstStyle/>
          <a:p>
            <a:endParaRPr/>
          </a:p>
        </p:txBody>
      </p:sp>
      <p:sp>
        <p:nvSpPr>
          <p:cNvPr id="198" name="Shape 198"/>
          <p:cNvSpPr>
            <a:spLocks noGrp="1"/>
          </p:cNvSpPr>
          <p:nvPr>
            <p:ph type="pic" sz="quarter" idx="14"/>
          </p:nvPr>
        </p:nvSpPr>
        <p:spPr>
          <a:xfrm>
            <a:off x="3632684" y="1588416"/>
            <a:ext cx="2160001" cy="2160001"/>
          </a:xfrm>
          <a:prstGeom prst="rect">
            <a:avLst/>
          </a:prstGeom>
        </p:spPr>
        <p:txBody>
          <a:bodyPr lIns="91439" rIns="91439">
            <a:noAutofit/>
          </a:bodyPr>
          <a:lstStyle/>
          <a:p>
            <a:endParaRPr/>
          </a:p>
        </p:txBody>
      </p:sp>
      <p:sp>
        <p:nvSpPr>
          <p:cNvPr id="199" name="Shape 199"/>
          <p:cNvSpPr>
            <a:spLocks noGrp="1"/>
          </p:cNvSpPr>
          <p:nvPr>
            <p:ph type="pic" sz="quarter" idx="15"/>
          </p:nvPr>
        </p:nvSpPr>
        <p:spPr>
          <a:xfrm>
            <a:off x="6435519" y="1588416"/>
            <a:ext cx="2160001" cy="2160001"/>
          </a:xfrm>
          <a:prstGeom prst="rect">
            <a:avLst/>
          </a:prstGeom>
        </p:spPr>
        <p:txBody>
          <a:bodyPr lIns="91439" rIns="91439">
            <a:noAutofit/>
          </a:bodyPr>
          <a:lstStyle/>
          <a:p>
            <a:endParaRPr/>
          </a:p>
        </p:txBody>
      </p:sp>
      <p:sp>
        <p:nvSpPr>
          <p:cNvPr id="200" name="Shape 200"/>
          <p:cNvSpPr>
            <a:spLocks noGrp="1"/>
          </p:cNvSpPr>
          <p:nvPr>
            <p:ph type="pic" sz="quarter" idx="16"/>
          </p:nvPr>
        </p:nvSpPr>
        <p:spPr>
          <a:xfrm>
            <a:off x="9238354" y="1588416"/>
            <a:ext cx="2160001" cy="2160001"/>
          </a:xfrm>
          <a:prstGeom prst="rect">
            <a:avLst/>
          </a:prstGeom>
        </p:spPr>
        <p:txBody>
          <a:bodyPr lIns="91439" rIns="91439">
            <a:noAutofit/>
          </a:bodyPr>
          <a:lstStyle/>
          <a:p>
            <a:endParaRPr/>
          </a:p>
        </p:txBody>
      </p:sp>
      <p:sp>
        <p:nvSpPr>
          <p:cNvPr id="201" name="Shape 201"/>
          <p:cNvSpPr>
            <a:spLocks noGrp="1"/>
          </p:cNvSpPr>
          <p:nvPr>
            <p:ph type="pic" sz="quarter" idx="17"/>
          </p:nvPr>
        </p:nvSpPr>
        <p:spPr>
          <a:xfrm>
            <a:off x="785295" y="3994918"/>
            <a:ext cx="2160000" cy="2160001"/>
          </a:xfrm>
          <a:prstGeom prst="rect">
            <a:avLst/>
          </a:prstGeom>
        </p:spPr>
        <p:txBody>
          <a:bodyPr lIns="91439" rIns="91439">
            <a:noAutofit/>
          </a:bodyPr>
          <a:lstStyle/>
          <a:p>
            <a:endParaRPr/>
          </a:p>
        </p:txBody>
      </p:sp>
      <p:sp>
        <p:nvSpPr>
          <p:cNvPr id="202" name="Shape 202"/>
          <p:cNvSpPr>
            <a:spLocks noGrp="1"/>
          </p:cNvSpPr>
          <p:nvPr>
            <p:ph type="pic" sz="quarter" idx="18"/>
          </p:nvPr>
        </p:nvSpPr>
        <p:spPr>
          <a:xfrm>
            <a:off x="3588129" y="3994918"/>
            <a:ext cx="2160001" cy="2160001"/>
          </a:xfrm>
          <a:prstGeom prst="rect">
            <a:avLst/>
          </a:prstGeom>
        </p:spPr>
        <p:txBody>
          <a:bodyPr lIns="91439" rIns="91439">
            <a:noAutofit/>
          </a:bodyPr>
          <a:lstStyle/>
          <a:p>
            <a:endParaRPr/>
          </a:p>
        </p:txBody>
      </p:sp>
      <p:sp>
        <p:nvSpPr>
          <p:cNvPr id="203" name="Shape 203"/>
          <p:cNvSpPr>
            <a:spLocks noGrp="1"/>
          </p:cNvSpPr>
          <p:nvPr>
            <p:ph type="pic" sz="quarter" idx="19"/>
          </p:nvPr>
        </p:nvSpPr>
        <p:spPr>
          <a:xfrm>
            <a:off x="6390964" y="3994918"/>
            <a:ext cx="2160001" cy="2160001"/>
          </a:xfrm>
          <a:prstGeom prst="rect">
            <a:avLst/>
          </a:prstGeom>
        </p:spPr>
        <p:txBody>
          <a:bodyPr lIns="91439" rIns="91439">
            <a:noAutofit/>
          </a:bodyPr>
          <a:lstStyle/>
          <a:p>
            <a:endParaRPr/>
          </a:p>
        </p:txBody>
      </p:sp>
      <p:sp>
        <p:nvSpPr>
          <p:cNvPr id="204" name="Shape 204"/>
          <p:cNvSpPr>
            <a:spLocks noGrp="1"/>
          </p:cNvSpPr>
          <p:nvPr>
            <p:ph type="pic" sz="quarter" idx="20"/>
          </p:nvPr>
        </p:nvSpPr>
        <p:spPr>
          <a:xfrm>
            <a:off x="9193800" y="3994918"/>
            <a:ext cx="2160000" cy="2160001"/>
          </a:xfrm>
          <a:prstGeom prst="rect">
            <a:avLst/>
          </a:prstGeom>
        </p:spPr>
        <p:txBody>
          <a:bodyPr lIns="91439" rIns="91439">
            <a:noAutofit/>
          </a:bodyPr>
          <a:lstStyle/>
          <a:p>
            <a:endParaRPr/>
          </a:p>
        </p:txBody>
      </p:sp>
      <p:sp>
        <p:nvSpPr>
          <p:cNvPr id="205" name="Shape 205"/>
          <p:cNvSpPr>
            <a:spLocks noGrp="1"/>
          </p:cNvSpPr>
          <p:nvPr>
            <p:ph type="title"/>
          </p:nvPr>
        </p:nvSpPr>
        <p:spPr>
          <a:prstGeom prst="rect">
            <a:avLst/>
          </a:prstGeom>
        </p:spPr>
        <p:txBody>
          <a:bodyPr/>
          <a:lstStyle/>
          <a:p>
            <a:r>
              <a:t>Title Text</a:t>
            </a:r>
          </a:p>
        </p:txBody>
      </p:sp>
      <p:sp>
        <p:nvSpPr>
          <p:cNvPr id="206" name="Shape 206"/>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9_4 rounded images">
    <p:spTree>
      <p:nvGrpSpPr>
        <p:cNvPr id="1" name=""/>
        <p:cNvGrpSpPr/>
        <p:nvPr/>
      </p:nvGrpSpPr>
      <p:grpSpPr>
        <a:xfrm>
          <a:off x="0" y="0"/>
          <a:ext cx="0" cy="0"/>
          <a:chOff x="0" y="0"/>
          <a:chExt cx="0" cy="0"/>
        </a:xfrm>
      </p:grpSpPr>
      <p:sp>
        <p:nvSpPr>
          <p:cNvPr id="213" name="Shape 213"/>
          <p:cNvSpPr>
            <a:spLocks noGrp="1"/>
          </p:cNvSpPr>
          <p:nvPr>
            <p:ph type="title"/>
          </p:nvPr>
        </p:nvSpPr>
        <p:spPr>
          <a:xfrm>
            <a:off x="838200" y="365125"/>
            <a:ext cx="10515600" cy="642041"/>
          </a:xfrm>
          <a:prstGeom prst="rect">
            <a:avLst/>
          </a:prstGeom>
        </p:spPr>
        <p:txBody>
          <a:bodyPr lIns="45719" tIns="45719" rIns="45719" bIns="45719"/>
          <a:lstStyle>
            <a:lvl1pPr algn="ctr">
              <a:defRPr b="0">
                <a:solidFill>
                  <a:srgbClr val="272727"/>
                </a:solidFill>
                <a:latin typeface="+mn-lt"/>
                <a:ea typeface="+mn-ea"/>
                <a:cs typeface="+mn-cs"/>
                <a:sym typeface="Calibri"/>
              </a:defRPr>
            </a:lvl1pPr>
          </a:lstStyle>
          <a:p>
            <a:r>
              <a:t>Title Text</a:t>
            </a:r>
          </a:p>
        </p:txBody>
      </p:sp>
      <p:sp>
        <p:nvSpPr>
          <p:cNvPr id="214" name="Shape 214"/>
          <p:cNvSpPr>
            <a:spLocks noGrp="1"/>
          </p:cNvSpPr>
          <p:nvPr>
            <p:ph type="body" sz="quarter" idx="1"/>
          </p:nvPr>
        </p:nvSpPr>
        <p:spPr>
          <a:xfrm>
            <a:off x="838200" y="893693"/>
            <a:ext cx="10515600" cy="406401"/>
          </a:xfrm>
          <a:prstGeom prst="rect">
            <a:avLst/>
          </a:prstGeom>
        </p:spPr>
        <p:txBody>
          <a:bodyPr/>
          <a:lstStyle>
            <a:lvl1pPr marL="0" indent="0" algn="ctr">
              <a:lnSpc>
                <a:spcPct val="86000"/>
              </a:lnSpc>
              <a:spcBef>
                <a:spcPts val="0"/>
              </a:spcBef>
              <a:buSzTx/>
              <a:buFontTx/>
              <a:buNone/>
              <a:defRPr sz="1600">
                <a:latin typeface="Open Sans Light"/>
                <a:ea typeface="Open Sans Light"/>
                <a:cs typeface="Open Sans Light"/>
                <a:sym typeface="Open Sans Light"/>
              </a:defRPr>
            </a:lvl1pPr>
            <a:lvl2pPr marL="609600" indent="-152400" algn="ctr">
              <a:lnSpc>
                <a:spcPct val="86000"/>
              </a:lnSpc>
              <a:spcBef>
                <a:spcPts val="0"/>
              </a:spcBef>
              <a:buSzPct val="80000"/>
              <a:buFontTx/>
              <a:buChar char="▪"/>
              <a:defRPr sz="1600">
                <a:latin typeface="Open Sans Light"/>
                <a:ea typeface="Open Sans Light"/>
                <a:cs typeface="Open Sans Light"/>
                <a:sym typeface="Open Sans Light"/>
              </a:defRPr>
            </a:lvl2pPr>
            <a:lvl3pPr marL="1036319" indent="-121919" algn="ctr">
              <a:lnSpc>
                <a:spcPct val="86000"/>
              </a:lnSpc>
              <a:spcBef>
                <a:spcPts val="0"/>
              </a:spcBef>
              <a:buFontTx/>
              <a:buChar char="▪"/>
              <a:defRPr sz="1600">
                <a:latin typeface="Open Sans Light"/>
                <a:ea typeface="Open Sans Light"/>
                <a:cs typeface="Open Sans Light"/>
                <a:sym typeface="Open Sans Light"/>
              </a:defRPr>
            </a:lvl3pPr>
            <a:lvl4pPr marL="1493519" indent="-121919" algn="ctr">
              <a:lnSpc>
                <a:spcPct val="86000"/>
              </a:lnSpc>
              <a:spcBef>
                <a:spcPts val="0"/>
              </a:spcBef>
              <a:buFontTx/>
              <a:defRPr sz="1600">
                <a:latin typeface="Open Sans Light"/>
                <a:ea typeface="Open Sans Light"/>
                <a:cs typeface="Open Sans Light"/>
                <a:sym typeface="Open Sans Light"/>
              </a:defRPr>
            </a:lvl4pPr>
            <a:lvl5pPr marL="1950720" indent="-121920" algn="ctr">
              <a:lnSpc>
                <a:spcPct val="86000"/>
              </a:lnSpc>
              <a:spcBef>
                <a:spcPts val="0"/>
              </a:spcBef>
              <a:buFontTx/>
              <a:defRPr sz="1600">
                <a:latin typeface="Open Sans Light"/>
                <a:ea typeface="Open Sans Light"/>
                <a:cs typeface="Open Sans Light"/>
                <a:sym typeface="Open Sans Light"/>
              </a:defRPr>
            </a:lvl5pPr>
          </a:lstStyle>
          <a:p>
            <a:r>
              <a:t>Body Level One</a:t>
            </a:r>
          </a:p>
          <a:p>
            <a:pPr lvl="1"/>
            <a:r>
              <a:t>Body Level Two</a:t>
            </a:r>
          </a:p>
          <a:p>
            <a:pPr lvl="2"/>
            <a:r>
              <a:t>Body Level Three</a:t>
            </a:r>
          </a:p>
          <a:p>
            <a:pPr lvl="3"/>
            <a:r>
              <a:t>Body Level Four</a:t>
            </a:r>
          </a:p>
          <a:p>
            <a:pPr lvl="4"/>
            <a:r>
              <a:t>Body Level Five</a:t>
            </a:r>
          </a:p>
        </p:txBody>
      </p:sp>
      <p:sp>
        <p:nvSpPr>
          <p:cNvPr id="215" name="Shape 215"/>
          <p:cNvSpPr>
            <a:spLocks noGrp="1"/>
          </p:cNvSpPr>
          <p:nvPr>
            <p:ph type="pic" sz="quarter" idx="13"/>
          </p:nvPr>
        </p:nvSpPr>
        <p:spPr>
          <a:xfrm>
            <a:off x="4678364" y="2027444"/>
            <a:ext cx="1377881" cy="1550643"/>
          </a:xfrm>
          <a:prstGeom prst="rect">
            <a:avLst/>
          </a:prstGeom>
        </p:spPr>
        <p:txBody>
          <a:bodyPr lIns="91439" rIns="91439">
            <a:noAutofit/>
          </a:bodyPr>
          <a:lstStyle/>
          <a:p>
            <a:endParaRPr/>
          </a:p>
        </p:txBody>
      </p:sp>
      <p:sp>
        <p:nvSpPr>
          <p:cNvPr id="216" name="Shape 216"/>
          <p:cNvSpPr>
            <a:spLocks noGrp="1"/>
          </p:cNvSpPr>
          <p:nvPr>
            <p:ph type="pic" sz="quarter" idx="14"/>
          </p:nvPr>
        </p:nvSpPr>
        <p:spPr>
          <a:xfrm>
            <a:off x="4678364" y="3768654"/>
            <a:ext cx="1377881" cy="1550643"/>
          </a:xfrm>
          <a:prstGeom prst="rect">
            <a:avLst/>
          </a:prstGeom>
        </p:spPr>
        <p:txBody>
          <a:bodyPr lIns="91439" rIns="91439">
            <a:noAutofit/>
          </a:bodyPr>
          <a:lstStyle/>
          <a:p>
            <a:endParaRPr/>
          </a:p>
        </p:txBody>
      </p:sp>
      <p:sp>
        <p:nvSpPr>
          <p:cNvPr id="217" name="Shape 217"/>
          <p:cNvSpPr>
            <a:spLocks noGrp="1"/>
          </p:cNvSpPr>
          <p:nvPr>
            <p:ph type="pic" sz="quarter" idx="15"/>
          </p:nvPr>
        </p:nvSpPr>
        <p:spPr>
          <a:xfrm>
            <a:off x="6222241" y="2027444"/>
            <a:ext cx="1377881" cy="1550643"/>
          </a:xfrm>
          <a:prstGeom prst="rect">
            <a:avLst/>
          </a:prstGeom>
        </p:spPr>
        <p:txBody>
          <a:bodyPr lIns="91439" rIns="91439">
            <a:noAutofit/>
          </a:bodyPr>
          <a:lstStyle/>
          <a:p>
            <a:endParaRPr/>
          </a:p>
        </p:txBody>
      </p:sp>
      <p:sp>
        <p:nvSpPr>
          <p:cNvPr id="218" name="Shape 218"/>
          <p:cNvSpPr>
            <a:spLocks noGrp="1"/>
          </p:cNvSpPr>
          <p:nvPr>
            <p:ph type="pic" sz="quarter" idx="16"/>
          </p:nvPr>
        </p:nvSpPr>
        <p:spPr>
          <a:xfrm>
            <a:off x="6222241" y="3768654"/>
            <a:ext cx="1377881" cy="1550643"/>
          </a:xfrm>
          <a:prstGeom prst="rect">
            <a:avLst/>
          </a:prstGeom>
        </p:spPr>
        <p:txBody>
          <a:bodyPr lIns="91439" rIns="91439">
            <a:noAutofit/>
          </a:bodyPr>
          <a:lstStyle/>
          <a:p>
            <a:endParaRPr/>
          </a:p>
        </p:txBody>
      </p:sp>
      <p:sp>
        <p:nvSpPr>
          <p:cNvPr id="219" name="Shape 219"/>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9_image box with text">
    <p:spTree>
      <p:nvGrpSpPr>
        <p:cNvPr id="1" name=""/>
        <p:cNvGrpSpPr/>
        <p:nvPr/>
      </p:nvGrpSpPr>
      <p:grpSpPr>
        <a:xfrm>
          <a:off x="0" y="0"/>
          <a:ext cx="0" cy="0"/>
          <a:chOff x="0" y="0"/>
          <a:chExt cx="0" cy="0"/>
        </a:xfrm>
      </p:grpSpPr>
      <p:sp>
        <p:nvSpPr>
          <p:cNvPr id="226" name="Shape 226"/>
          <p:cNvSpPr>
            <a:spLocks noGrp="1"/>
          </p:cNvSpPr>
          <p:nvPr>
            <p:ph type="title"/>
          </p:nvPr>
        </p:nvSpPr>
        <p:spPr>
          <a:xfrm>
            <a:off x="838200" y="365125"/>
            <a:ext cx="10515600" cy="642041"/>
          </a:xfrm>
          <a:prstGeom prst="rect">
            <a:avLst/>
          </a:prstGeom>
        </p:spPr>
        <p:txBody>
          <a:bodyPr lIns="45719" tIns="45719" rIns="45719" bIns="45719"/>
          <a:lstStyle>
            <a:lvl1pPr algn="ctr">
              <a:defRPr b="0">
                <a:solidFill>
                  <a:srgbClr val="272727"/>
                </a:solidFill>
                <a:latin typeface="+mn-lt"/>
                <a:ea typeface="+mn-ea"/>
                <a:cs typeface="+mn-cs"/>
                <a:sym typeface="Calibri"/>
              </a:defRPr>
            </a:lvl1pPr>
          </a:lstStyle>
          <a:p>
            <a:r>
              <a:t>Title Text</a:t>
            </a:r>
          </a:p>
        </p:txBody>
      </p:sp>
      <p:sp>
        <p:nvSpPr>
          <p:cNvPr id="227" name="Shape 227"/>
          <p:cNvSpPr>
            <a:spLocks noGrp="1"/>
          </p:cNvSpPr>
          <p:nvPr>
            <p:ph type="body" sz="quarter" idx="1"/>
          </p:nvPr>
        </p:nvSpPr>
        <p:spPr>
          <a:xfrm>
            <a:off x="838200" y="893693"/>
            <a:ext cx="10515600" cy="406401"/>
          </a:xfrm>
          <a:prstGeom prst="rect">
            <a:avLst/>
          </a:prstGeom>
        </p:spPr>
        <p:txBody>
          <a:bodyPr/>
          <a:lstStyle>
            <a:lvl1pPr marL="0" indent="0" algn="ctr">
              <a:lnSpc>
                <a:spcPct val="86000"/>
              </a:lnSpc>
              <a:spcBef>
                <a:spcPts val="0"/>
              </a:spcBef>
              <a:buSzTx/>
              <a:buFontTx/>
              <a:buNone/>
              <a:defRPr sz="1600">
                <a:latin typeface="Open Sans Light"/>
                <a:ea typeface="Open Sans Light"/>
                <a:cs typeface="Open Sans Light"/>
                <a:sym typeface="Open Sans Light"/>
              </a:defRPr>
            </a:lvl1pPr>
            <a:lvl2pPr marL="609600" indent="-152400" algn="ctr">
              <a:lnSpc>
                <a:spcPct val="86000"/>
              </a:lnSpc>
              <a:spcBef>
                <a:spcPts val="0"/>
              </a:spcBef>
              <a:buSzPct val="80000"/>
              <a:buFontTx/>
              <a:buChar char="▪"/>
              <a:defRPr sz="1600">
                <a:latin typeface="Open Sans Light"/>
                <a:ea typeface="Open Sans Light"/>
                <a:cs typeface="Open Sans Light"/>
                <a:sym typeface="Open Sans Light"/>
              </a:defRPr>
            </a:lvl2pPr>
            <a:lvl3pPr marL="1036319" indent="-121919" algn="ctr">
              <a:lnSpc>
                <a:spcPct val="86000"/>
              </a:lnSpc>
              <a:spcBef>
                <a:spcPts val="0"/>
              </a:spcBef>
              <a:buFontTx/>
              <a:buChar char="▪"/>
              <a:defRPr sz="1600">
                <a:latin typeface="Open Sans Light"/>
                <a:ea typeface="Open Sans Light"/>
                <a:cs typeface="Open Sans Light"/>
                <a:sym typeface="Open Sans Light"/>
              </a:defRPr>
            </a:lvl3pPr>
            <a:lvl4pPr marL="1493519" indent="-121919" algn="ctr">
              <a:lnSpc>
                <a:spcPct val="86000"/>
              </a:lnSpc>
              <a:spcBef>
                <a:spcPts val="0"/>
              </a:spcBef>
              <a:buFontTx/>
              <a:defRPr sz="1600">
                <a:latin typeface="Open Sans Light"/>
                <a:ea typeface="Open Sans Light"/>
                <a:cs typeface="Open Sans Light"/>
                <a:sym typeface="Open Sans Light"/>
              </a:defRPr>
            </a:lvl4pPr>
            <a:lvl5pPr marL="1950720" indent="-121920" algn="ctr">
              <a:lnSpc>
                <a:spcPct val="86000"/>
              </a:lnSpc>
              <a:spcBef>
                <a:spcPts val="0"/>
              </a:spcBef>
              <a:buFontTx/>
              <a:defRPr sz="1600">
                <a:latin typeface="Open Sans Light"/>
                <a:ea typeface="Open Sans Light"/>
                <a:cs typeface="Open Sans Light"/>
                <a:sym typeface="Open Sans Light"/>
              </a:defRPr>
            </a:lvl5pPr>
          </a:lstStyle>
          <a:p>
            <a:r>
              <a:t>Body Level One</a:t>
            </a:r>
          </a:p>
          <a:p>
            <a:pPr lvl="1"/>
            <a:r>
              <a:t>Body Level Two</a:t>
            </a:r>
          </a:p>
          <a:p>
            <a:pPr lvl="2"/>
            <a:r>
              <a:t>Body Level Three</a:t>
            </a:r>
          </a:p>
          <a:p>
            <a:pPr lvl="3"/>
            <a:r>
              <a:t>Body Level Four</a:t>
            </a:r>
          </a:p>
          <a:p>
            <a:pPr lvl="4"/>
            <a:r>
              <a:t>Body Level Five</a:t>
            </a:r>
          </a:p>
        </p:txBody>
      </p:sp>
      <p:sp>
        <p:nvSpPr>
          <p:cNvPr id="228" name="Shape 228"/>
          <p:cNvSpPr>
            <a:spLocks noGrp="1"/>
          </p:cNvSpPr>
          <p:nvPr>
            <p:ph type="pic" sz="quarter" idx="13"/>
          </p:nvPr>
        </p:nvSpPr>
        <p:spPr>
          <a:xfrm>
            <a:off x="914400" y="1722646"/>
            <a:ext cx="2441450" cy="1193592"/>
          </a:xfrm>
          <a:prstGeom prst="rect">
            <a:avLst/>
          </a:prstGeom>
        </p:spPr>
        <p:txBody>
          <a:bodyPr lIns="91439" rIns="91439">
            <a:noAutofit/>
          </a:bodyPr>
          <a:lstStyle/>
          <a:p>
            <a:endParaRPr/>
          </a:p>
        </p:txBody>
      </p:sp>
      <p:sp>
        <p:nvSpPr>
          <p:cNvPr id="229" name="Shape 229"/>
          <p:cNvSpPr>
            <a:spLocks noGrp="1"/>
          </p:cNvSpPr>
          <p:nvPr>
            <p:ph type="pic" sz="quarter" idx="14"/>
          </p:nvPr>
        </p:nvSpPr>
        <p:spPr>
          <a:xfrm>
            <a:off x="3554984" y="1722646"/>
            <a:ext cx="2441449" cy="1193592"/>
          </a:xfrm>
          <a:prstGeom prst="rect">
            <a:avLst/>
          </a:prstGeom>
        </p:spPr>
        <p:txBody>
          <a:bodyPr lIns="91439" rIns="91439">
            <a:noAutofit/>
          </a:bodyPr>
          <a:lstStyle/>
          <a:p>
            <a:endParaRPr/>
          </a:p>
        </p:txBody>
      </p:sp>
      <p:sp>
        <p:nvSpPr>
          <p:cNvPr id="230" name="Shape 230"/>
          <p:cNvSpPr>
            <a:spLocks noGrp="1"/>
          </p:cNvSpPr>
          <p:nvPr>
            <p:ph type="pic" sz="quarter" idx="15"/>
          </p:nvPr>
        </p:nvSpPr>
        <p:spPr>
          <a:xfrm>
            <a:off x="6195567" y="1722646"/>
            <a:ext cx="2441450" cy="1193592"/>
          </a:xfrm>
          <a:prstGeom prst="rect">
            <a:avLst/>
          </a:prstGeom>
        </p:spPr>
        <p:txBody>
          <a:bodyPr lIns="91439" rIns="91439">
            <a:noAutofit/>
          </a:bodyPr>
          <a:lstStyle/>
          <a:p>
            <a:endParaRPr/>
          </a:p>
        </p:txBody>
      </p:sp>
      <p:sp>
        <p:nvSpPr>
          <p:cNvPr id="231" name="Shape 231"/>
          <p:cNvSpPr>
            <a:spLocks noGrp="1"/>
          </p:cNvSpPr>
          <p:nvPr>
            <p:ph type="pic" sz="quarter" idx="16"/>
          </p:nvPr>
        </p:nvSpPr>
        <p:spPr>
          <a:xfrm>
            <a:off x="8836152" y="1722646"/>
            <a:ext cx="2441449" cy="1193592"/>
          </a:xfrm>
          <a:prstGeom prst="rect">
            <a:avLst/>
          </a:prstGeom>
        </p:spPr>
        <p:txBody>
          <a:bodyPr lIns="91439" rIns="91439">
            <a:noAutofit/>
          </a:bodyPr>
          <a:lstStyle/>
          <a:p>
            <a:endParaRPr/>
          </a:p>
        </p:txBody>
      </p:sp>
      <p:sp>
        <p:nvSpPr>
          <p:cNvPr id="232" name="Shape 232"/>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3699" y="341788"/>
            <a:ext cx="10844563" cy="615553"/>
          </a:xfrm>
        </p:spPr>
        <p:txBody>
          <a:bodyPr tIns="0" rIns="0" bIns="0"/>
          <a:lstStyle>
            <a:lvl1pPr>
              <a:defRPr lang="zh-CN" altLang="en-US" sz="3999" b="0" kern="1200" dirty="0">
                <a:solidFill>
                  <a:srgbClr val="004D86"/>
                </a:solidFill>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a:t>单击此处编辑母版标题样式</a:t>
            </a:r>
          </a:p>
        </p:txBody>
      </p:sp>
      <p:sp>
        <p:nvSpPr>
          <p:cNvPr id="4" name="Rectangle 10"/>
          <p:cNvSpPr>
            <a:spLocks noChangeArrowheads="1"/>
          </p:cNvSpPr>
          <p:nvPr userDrawn="1"/>
        </p:nvSpPr>
        <p:spPr bwMode="auto">
          <a:xfrm>
            <a:off x="823699" y="6489701"/>
            <a:ext cx="2096541"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801130" eaLnBrk="0" hangingPunct="0">
              <a:lnSpc>
                <a:spcPct val="85000"/>
              </a:lnSpc>
            </a:pPr>
            <a:fld id="{6E2B6D97-5D44-430E-A027-85C3264F843E}" type="slidenum">
              <a:rPr lang="de-DE" altLang="zh-CN" sz="1000" smtClean="0">
                <a:latin typeface="Arial" panose="020B0604020202020204" pitchFamily="34" charset="0"/>
                <a:ea typeface="MS PGothic" panose="020B0600070205080204" pitchFamily="34" charset="-128"/>
                <a:cs typeface="Arial" panose="020B0604020202020204" pitchFamily="34" charset="0"/>
              </a:rPr>
              <a:pPr defTabSz="801130" eaLnBrk="0" hangingPunct="0">
                <a:lnSpc>
                  <a:spcPct val="85000"/>
                </a:lnSpc>
              </a:pPr>
              <a:t>‹#›</a:t>
            </a:fld>
            <a:endParaRPr lang="en-GB" altLang="zh-CN" sz="1000" dirty="0">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50123507"/>
      </p:ext>
    </p:extLst>
  </p:cSld>
  <p:clrMapOvr>
    <a:masterClrMapping/>
  </p:clrMapOvr>
  <p:transition spd="med"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8369" y="1600200"/>
            <a:ext cx="5558367" cy="4252384"/>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9935" y="1600200"/>
            <a:ext cx="5560484" cy="4252384"/>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855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conservative glob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14451" b="16967"/>
          <a:stretch/>
        </p:blipFill>
        <p:spPr>
          <a:xfrm>
            <a:off x="2" y="0"/>
            <a:ext cx="12192000" cy="6858000"/>
          </a:xfrm>
          <a:prstGeom prst="rect">
            <a:avLst/>
          </a:prstGeom>
        </p:spPr>
      </p:pic>
      <p:sp>
        <p:nvSpPr>
          <p:cNvPr id="7" name="Subtitle 2"/>
          <p:cNvSpPr>
            <a:spLocks noGrp="1"/>
          </p:cNvSpPr>
          <p:nvPr>
            <p:ph type="subTitle" idx="1"/>
          </p:nvPr>
        </p:nvSpPr>
        <p:spPr>
          <a:xfrm>
            <a:off x="751421" y="3526778"/>
            <a:ext cx="10680700" cy="1879918"/>
          </a:xfrm>
          <a:noFill/>
        </p:spPr>
        <p:txBody>
          <a:bodyPr>
            <a:noAutofit/>
          </a:bodyPr>
          <a:lstStyle>
            <a:lvl1pPr marL="0" indent="0" algn="l">
              <a:lnSpc>
                <a:spcPct val="110000"/>
              </a:lnSpc>
              <a:buNone/>
              <a:defRPr b="0">
                <a:solidFill>
                  <a:schemeClr val="tx2"/>
                </a:solidFill>
              </a:defRPr>
            </a:lvl1pPr>
            <a:lvl2pPr marL="459833" indent="0" algn="ctr">
              <a:buNone/>
              <a:defRPr>
                <a:solidFill>
                  <a:schemeClr val="tx1">
                    <a:tint val="75000"/>
                  </a:schemeClr>
                </a:solidFill>
              </a:defRPr>
            </a:lvl2pPr>
            <a:lvl3pPr marL="919664" indent="0" algn="ctr">
              <a:buNone/>
              <a:defRPr>
                <a:solidFill>
                  <a:schemeClr val="tx1">
                    <a:tint val="75000"/>
                  </a:schemeClr>
                </a:solidFill>
              </a:defRPr>
            </a:lvl3pPr>
            <a:lvl4pPr marL="1379500" indent="0" algn="ctr">
              <a:buNone/>
              <a:defRPr>
                <a:solidFill>
                  <a:schemeClr val="tx1">
                    <a:tint val="75000"/>
                  </a:schemeClr>
                </a:solidFill>
              </a:defRPr>
            </a:lvl4pPr>
            <a:lvl5pPr marL="1839331" indent="0" algn="ctr">
              <a:buNone/>
              <a:defRPr>
                <a:solidFill>
                  <a:schemeClr val="tx1">
                    <a:tint val="75000"/>
                  </a:schemeClr>
                </a:solidFill>
              </a:defRPr>
            </a:lvl5pPr>
            <a:lvl6pPr marL="2299164" indent="0" algn="ctr">
              <a:buNone/>
              <a:defRPr>
                <a:solidFill>
                  <a:schemeClr val="tx1">
                    <a:tint val="75000"/>
                  </a:schemeClr>
                </a:solidFill>
              </a:defRPr>
            </a:lvl6pPr>
            <a:lvl7pPr marL="2758995" indent="0" algn="ctr">
              <a:buNone/>
              <a:defRPr>
                <a:solidFill>
                  <a:schemeClr val="tx1">
                    <a:tint val="75000"/>
                  </a:schemeClr>
                </a:solidFill>
              </a:defRPr>
            </a:lvl7pPr>
            <a:lvl8pPr marL="3218828" indent="0" algn="ctr">
              <a:buNone/>
              <a:defRPr>
                <a:solidFill>
                  <a:schemeClr val="tx1">
                    <a:tint val="75000"/>
                  </a:schemeClr>
                </a:solidFill>
              </a:defRPr>
            </a:lvl8pPr>
            <a:lvl9pPr marL="367866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a:xfrm>
            <a:off x="751421" y="2862930"/>
            <a:ext cx="10680700" cy="682822"/>
          </a:xfrm>
          <a:noFill/>
        </p:spPr>
        <p:txBody>
          <a:bodyPr anchor="b">
            <a:normAutofit/>
          </a:bodyPr>
          <a:lstStyle>
            <a:lvl1pPr>
              <a:lnSpc>
                <a:spcPct val="110000"/>
              </a:lnSpc>
              <a:spcAft>
                <a:spcPts val="804"/>
              </a:spcAft>
              <a:defRPr sz="2833" b="0">
                <a:solidFill>
                  <a:schemeClr val="accent1"/>
                </a:solidFill>
              </a:defRPr>
            </a:lvl1pPr>
          </a:lstStyle>
          <a:p>
            <a:r>
              <a:rPr lang="en-US"/>
              <a:t>Click to edit Master title style</a:t>
            </a:r>
            <a:endParaRPr lang="en-US" dirty="0"/>
          </a:p>
        </p:txBody>
      </p:sp>
      <p:sp>
        <p:nvSpPr>
          <p:cNvPr id="5" name="Footer Placeholder 6"/>
          <p:cNvSpPr>
            <a:spLocks noGrp="1"/>
          </p:cNvSpPr>
          <p:nvPr>
            <p:ph type="ftr" sz="quarter" idx="10"/>
          </p:nvPr>
        </p:nvSpPr>
        <p:spPr>
          <a:xfrm>
            <a:off x="757768" y="6465888"/>
            <a:ext cx="7681383" cy="303212"/>
          </a:xfrm>
          <a:prstGeom prst="rect">
            <a:avLst/>
          </a:prstGeom>
        </p:spPr>
        <p:txBody>
          <a:bodyPr/>
          <a:lstStyle>
            <a:lvl1pPr>
              <a:defRPr>
                <a:solidFill>
                  <a:srgbClr val="666666"/>
                </a:solidFill>
              </a:defRPr>
            </a:lvl1pPr>
          </a:lstStyle>
          <a:p>
            <a:r>
              <a:rPr lang="en-US"/>
              <a:t>AT&amp;T Proprietary (Restricted)</a:t>
            </a:r>
            <a:endParaRPr lang="en-US" dirty="0"/>
          </a:p>
        </p:txBody>
      </p:sp>
    </p:spTree>
    <p:extLst>
      <p:ext uri="{BB962C8B-B14F-4D97-AF65-F5344CB8AC3E}">
        <p14:creationId xmlns:p14="http://schemas.microsoft.com/office/powerpoint/2010/main" val="4185569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conservative Rethink Possible">
    <p:spTree>
      <p:nvGrpSpPr>
        <p:cNvPr id="1" name=""/>
        <p:cNvGrpSpPr/>
        <p:nvPr/>
      </p:nvGrpSpPr>
      <p:grpSpPr>
        <a:xfrm>
          <a:off x="0" y="0"/>
          <a:ext cx="0" cy="0"/>
          <a:chOff x="0" y="0"/>
          <a:chExt cx="0" cy="0"/>
        </a:xfrm>
      </p:grpSpPr>
      <p:pic>
        <p:nvPicPr>
          <p:cNvPr id="4" name="Picture 6" descr="\\psf\Host\Volumes\johbee\Documents\01_Freelance_Design\INTERBRAND\AT&amp;T\2011_Internal_Templates\exports\Titles_headerLogo300.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63002" y="4"/>
            <a:ext cx="34290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a:spLocks noGrp="1"/>
          </p:cNvSpPr>
          <p:nvPr>
            <p:ph type="subTitle" idx="1"/>
          </p:nvPr>
        </p:nvSpPr>
        <p:spPr>
          <a:xfrm>
            <a:off x="751421" y="3526778"/>
            <a:ext cx="10680700" cy="1879918"/>
          </a:xfrm>
          <a:noFill/>
        </p:spPr>
        <p:txBody>
          <a:bodyPr>
            <a:noAutofit/>
          </a:bodyPr>
          <a:lstStyle>
            <a:lvl1pPr marL="0" indent="0" algn="l">
              <a:lnSpc>
                <a:spcPct val="110000"/>
              </a:lnSpc>
              <a:buNone/>
              <a:defRPr b="0">
                <a:solidFill>
                  <a:srgbClr val="666666"/>
                </a:solidFill>
              </a:defRPr>
            </a:lvl1pPr>
            <a:lvl2pPr marL="459833" indent="0" algn="ctr">
              <a:buNone/>
              <a:defRPr>
                <a:solidFill>
                  <a:schemeClr val="tx1">
                    <a:tint val="75000"/>
                  </a:schemeClr>
                </a:solidFill>
              </a:defRPr>
            </a:lvl2pPr>
            <a:lvl3pPr marL="919664" indent="0" algn="ctr">
              <a:buNone/>
              <a:defRPr>
                <a:solidFill>
                  <a:schemeClr val="tx1">
                    <a:tint val="75000"/>
                  </a:schemeClr>
                </a:solidFill>
              </a:defRPr>
            </a:lvl3pPr>
            <a:lvl4pPr marL="1379500" indent="0" algn="ctr">
              <a:buNone/>
              <a:defRPr>
                <a:solidFill>
                  <a:schemeClr val="tx1">
                    <a:tint val="75000"/>
                  </a:schemeClr>
                </a:solidFill>
              </a:defRPr>
            </a:lvl4pPr>
            <a:lvl5pPr marL="1839331" indent="0" algn="ctr">
              <a:buNone/>
              <a:defRPr>
                <a:solidFill>
                  <a:schemeClr val="tx1">
                    <a:tint val="75000"/>
                  </a:schemeClr>
                </a:solidFill>
              </a:defRPr>
            </a:lvl5pPr>
            <a:lvl6pPr marL="2299164" indent="0" algn="ctr">
              <a:buNone/>
              <a:defRPr>
                <a:solidFill>
                  <a:schemeClr val="tx1">
                    <a:tint val="75000"/>
                  </a:schemeClr>
                </a:solidFill>
              </a:defRPr>
            </a:lvl6pPr>
            <a:lvl7pPr marL="2758995" indent="0" algn="ctr">
              <a:buNone/>
              <a:defRPr>
                <a:solidFill>
                  <a:schemeClr val="tx1">
                    <a:tint val="75000"/>
                  </a:schemeClr>
                </a:solidFill>
              </a:defRPr>
            </a:lvl7pPr>
            <a:lvl8pPr marL="3218828" indent="0" algn="ctr">
              <a:buNone/>
              <a:defRPr>
                <a:solidFill>
                  <a:schemeClr val="tx1">
                    <a:tint val="75000"/>
                  </a:schemeClr>
                </a:solidFill>
              </a:defRPr>
            </a:lvl8pPr>
            <a:lvl9pPr marL="3678662"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a:xfrm>
            <a:off x="751421" y="2862930"/>
            <a:ext cx="10680700" cy="682822"/>
          </a:xfrm>
          <a:noFill/>
        </p:spPr>
        <p:txBody>
          <a:bodyPr anchor="b">
            <a:normAutofit/>
          </a:bodyPr>
          <a:lstStyle>
            <a:lvl1pPr>
              <a:lnSpc>
                <a:spcPct val="110000"/>
              </a:lnSpc>
              <a:spcAft>
                <a:spcPts val="804"/>
              </a:spcAft>
              <a:defRPr sz="2833" b="0">
                <a:solidFill>
                  <a:schemeClr val="accent1"/>
                </a:solidFill>
              </a:defRPr>
            </a:lvl1pPr>
          </a:lstStyle>
          <a:p>
            <a:r>
              <a:rPr lang="en-US"/>
              <a:t>Click to edit Master title style</a:t>
            </a:r>
            <a:endParaRPr lang="en-US" dirty="0"/>
          </a:p>
        </p:txBody>
      </p:sp>
      <p:sp>
        <p:nvSpPr>
          <p:cNvPr id="5" name="Footer Placeholder 6"/>
          <p:cNvSpPr>
            <a:spLocks noGrp="1"/>
          </p:cNvSpPr>
          <p:nvPr>
            <p:ph type="ftr" sz="quarter" idx="10"/>
          </p:nvPr>
        </p:nvSpPr>
        <p:spPr>
          <a:xfrm>
            <a:off x="757768" y="6465888"/>
            <a:ext cx="7681383" cy="303212"/>
          </a:xfrm>
          <a:prstGeom prst="rect">
            <a:avLst/>
          </a:prstGeom>
        </p:spPr>
        <p:txBody>
          <a:bodyPr/>
          <a:lstStyle>
            <a:lvl1pPr>
              <a:defRPr/>
            </a:lvl1pPr>
          </a:lstStyle>
          <a:p>
            <a:r>
              <a:rPr lang="en-US">
                <a:solidFill>
                  <a:srgbClr val="666666"/>
                </a:solidFill>
              </a:rPr>
              <a:t>AT&amp;T Proprietary (Restricted)</a:t>
            </a:r>
            <a:endParaRPr lang="en-US" dirty="0">
              <a:solidFill>
                <a:srgbClr val="666666"/>
              </a:solidFill>
            </a:endParaRPr>
          </a:p>
        </p:txBody>
      </p:sp>
    </p:spTree>
    <p:extLst>
      <p:ext uri="{BB962C8B-B14F-4D97-AF65-F5344CB8AC3E}">
        <p14:creationId xmlns:p14="http://schemas.microsoft.com/office/powerpoint/2010/main" val="2493780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Orange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 y="11"/>
            <a:ext cx="12191999" cy="6857999"/>
          </a:xfrm>
          <a:prstGeom prst="rect">
            <a:avLst/>
          </a:prstGeom>
        </p:spPr>
      </p:pic>
      <p:pic>
        <p:nvPicPr>
          <p:cNvPr id="5" name="Picture 4"/>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3" name="Text Placeholder 2"/>
          <p:cNvSpPr>
            <a:spLocks noGrp="1"/>
          </p:cNvSpPr>
          <p:nvPr>
            <p:ph type="body" sz="quarter" idx="10"/>
          </p:nvPr>
        </p:nvSpPr>
        <p:spPr>
          <a:xfrm>
            <a:off x="884774" y="1209683"/>
            <a:ext cx="7544756" cy="993775"/>
          </a:xfrm>
        </p:spPr>
        <p:txBody>
          <a:bodyPr/>
          <a:lstStyle>
            <a:lvl1pPr>
              <a:defRPr sz="3000">
                <a:solidFill>
                  <a:schemeClr val="accent1"/>
                </a:solidFill>
              </a:defRPr>
            </a:lvl1pPr>
            <a:lvl2pPr>
              <a:defRPr sz="3167"/>
            </a:lvl2pPr>
            <a:lvl3pPr>
              <a:defRPr sz="3167"/>
            </a:lvl3pPr>
            <a:lvl4pPr>
              <a:defRPr sz="3167"/>
            </a:lvl4pPr>
            <a:lvl5pPr>
              <a:defRPr sz="3167"/>
            </a:lvl5pPr>
          </a:lstStyle>
          <a:p>
            <a:pPr lvl="0"/>
            <a:r>
              <a:rPr lang="en-US"/>
              <a:t>Click to edit Master text styles</a:t>
            </a:r>
          </a:p>
        </p:txBody>
      </p:sp>
      <p:sp>
        <p:nvSpPr>
          <p:cNvPr id="12"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4007307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Blue Green 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11"/>
            <a:ext cx="12191997" cy="6857999"/>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580" b="2285"/>
          <a:stretch/>
        </p:blipFill>
        <p:spPr>
          <a:xfrm>
            <a:off x="11494" y="1"/>
            <a:ext cx="12180503"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5"/>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147680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45" name="image6.jpe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p:nvPr/>
        </p:nvSpPr>
        <p:spPr>
          <a:xfrm>
            <a:off x="719137" y="6213475"/>
            <a:ext cx="2774951" cy="187325"/>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7" name="Shape 47"/>
          <p:cNvSpPr>
            <a:spLocks noGrp="1"/>
          </p:cNvSpPr>
          <p:nvPr>
            <p:ph type="title"/>
          </p:nvPr>
        </p:nvSpPr>
        <p:spPr>
          <a:xfrm>
            <a:off x="935037" y="274638"/>
            <a:ext cx="10647363" cy="1143001"/>
          </a:xfrm>
          <a:prstGeom prst="rect">
            <a:avLst/>
          </a:prstGeom>
        </p:spPr>
        <p:txBody>
          <a:bodyPr lIns="45719" tIns="45719" rIns="45719" bIns="45719"/>
          <a:lstStyle>
            <a:lvl1pPr>
              <a:defRPr>
                <a:solidFill>
                  <a:srgbClr val="002060"/>
                </a:solidFill>
              </a:defRPr>
            </a:lvl1pPr>
          </a:lstStyle>
          <a:p>
            <a:r>
              <a:t>Title Text</a:t>
            </a:r>
          </a:p>
        </p:txBody>
      </p:sp>
      <p:sp>
        <p:nvSpPr>
          <p:cNvPr id="48" name="Shape 48"/>
          <p:cNvSpPr>
            <a:spLocks noGrp="1"/>
          </p:cNvSpPr>
          <p:nvPr>
            <p:ph type="body" idx="1"/>
          </p:nvPr>
        </p:nvSpPr>
        <p:spPr>
          <a:xfrm>
            <a:off x="935037" y="1600200"/>
            <a:ext cx="10647363" cy="4259935"/>
          </a:xfrm>
          <a:prstGeom prst="rect">
            <a:avLst/>
          </a:prstGeom>
        </p:spPr>
        <p:txBody>
          <a:bodyPr/>
          <a:lstStyle>
            <a:lvl1pPr marL="342900" indent="-342900">
              <a:spcBef>
                <a:spcPts val="700"/>
              </a:spcBef>
              <a:defRPr sz="3000">
                <a:solidFill>
                  <a:srgbClr val="262626"/>
                </a:solidFill>
              </a:defRPr>
            </a:lvl1pPr>
            <a:lvl2pPr marL="742950" indent="-285750">
              <a:spcBef>
                <a:spcPts val="700"/>
              </a:spcBef>
              <a:buSzPct val="80000"/>
              <a:buChar char="•"/>
              <a:defRPr sz="3000">
                <a:solidFill>
                  <a:srgbClr val="262626"/>
                </a:solidFill>
              </a:defRPr>
            </a:lvl2pPr>
            <a:lvl3pPr marL="1143000" indent="-228600">
              <a:spcBef>
                <a:spcPts val="700"/>
              </a:spcBef>
              <a:buChar char="o"/>
              <a:defRPr sz="3000">
                <a:solidFill>
                  <a:srgbClr val="262626"/>
                </a:solidFill>
              </a:defRPr>
            </a:lvl3pPr>
            <a:lvl4pPr marL="1600200" indent="-228600">
              <a:spcBef>
                <a:spcPts val="700"/>
              </a:spcBef>
              <a:buChar char="❖"/>
              <a:defRPr sz="3000">
                <a:solidFill>
                  <a:srgbClr val="262626"/>
                </a:solidFill>
              </a:defRPr>
            </a:lvl4pPr>
            <a:lvl5pPr marL="2057400" indent="-228600">
              <a:spcBef>
                <a:spcPts val="700"/>
              </a:spcBef>
              <a:buChar char="➢"/>
              <a:defRPr sz="30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xfrm>
            <a:off x="11308744" y="6162310"/>
            <a:ext cx="273657" cy="264255"/>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
        <p:nvSpPr>
          <p:cNvPr id="50" name="Shape 50"/>
          <p:cNvSpPr/>
          <p:nvPr/>
        </p:nvSpPr>
        <p:spPr>
          <a:xfrm>
            <a:off x="719135" y="6213473"/>
            <a:ext cx="2774802" cy="1872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51" name="image5.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7699" y="6245764"/>
            <a:ext cx="2595599" cy="154800"/>
          </a:xfrm>
          <a:prstGeom prst="rect">
            <a:avLst/>
          </a:prstGeom>
          <a:ln w="12700">
            <a:miter lim="400000"/>
          </a:ln>
        </p:spPr>
      </p:pic>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urple Blu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0"/>
            <a:ext cx="12191997" cy="685799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rgbClr val="7030A0"/>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1129444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Orang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0"/>
            <a:ext cx="12191997" cy="685799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1"/>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2032621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Blue Green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 y="0"/>
            <a:ext cx="12191996" cy="685799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5"/>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2103506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urple Blu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 y="0"/>
            <a:ext cx="12191993" cy="6857996"/>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rgbClr val="7030A0"/>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1690923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Orange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0"/>
            <a:ext cx="12191997" cy="685799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1"/>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419759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 y="0"/>
            <a:ext cx="12191996" cy="685799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5"/>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370635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1">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 y="7"/>
            <a:ext cx="12191996" cy="6857997"/>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l="-1487" t="2099" r="1487" b="2285"/>
          <a:stretch/>
        </p:blipFill>
        <p:spPr>
          <a:xfrm>
            <a:off x="-184013" y="1"/>
            <a:ext cx="12376021"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3"/>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253797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Purple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 y="7"/>
            <a:ext cx="12191993" cy="6857997"/>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rgbClr val="7030A0"/>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2998077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0"/>
            <a:ext cx="12191997" cy="6857998"/>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7" name="Text Placeholder 2"/>
          <p:cNvSpPr>
            <a:spLocks noGrp="1"/>
          </p:cNvSpPr>
          <p:nvPr>
            <p:ph type="body" sz="quarter" idx="10"/>
          </p:nvPr>
        </p:nvSpPr>
        <p:spPr>
          <a:xfrm>
            <a:off x="884774" y="1209683"/>
            <a:ext cx="7544756" cy="993775"/>
          </a:xfrm>
        </p:spPr>
        <p:txBody>
          <a:bodyPr/>
          <a:lstStyle>
            <a:lvl1pPr>
              <a:defRPr sz="3000">
                <a:solidFill>
                  <a:schemeClr val="accent1"/>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56546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2 ">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 y="0"/>
            <a:ext cx="12191996" cy="6857998"/>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Text Placeholder 2"/>
          <p:cNvSpPr>
            <a:spLocks noGrp="1"/>
          </p:cNvSpPr>
          <p:nvPr>
            <p:ph type="body" sz="quarter" idx="10"/>
          </p:nvPr>
        </p:nvSpPr>
        <p:spPr>
          <a:xfrm>
            <a:off x="884774" y="1209683"/>
            <a:ext cx="7544756" cy="993775"/>
          </a:xfrm>
        </p:spPr>
        <p:txBody>
          <a:bodyPr/>
          <a:lstStyle>
            <a:lvl1pPr>
              <a:defRPr sz="3000">
                <a:solidFill>
                  <a:schemeClr val="accent5"/>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10438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sp>
        <p:nvSpPr>
          <p:cNvPr id="88" name="Shape 88"/>
          <p:cNvSpPr>
            <a:spLocks noGrp="1"/>
          </p:cNvSpPr>
          <p:nvPr>
            <p:ph type="body" idx="1"/>
          </p:nvPr>
        </p:nvSpPr>
        <p:spPr>
          <a:xfrm>
            <a:off x="935037" y="1600200"/>
            <a:ext cx="10647363" cy="4346575"/>
          </a:xfrm>
          <a:prstGeom prst="rect">
            <a:avLst/>
          </a:prstGeom>
        </p:spPr>
        <p:txBody>
          <a:bodyPr/>
          <a:lstStyle>
            <a:lvl1pPr marL="342900" indent="-342900">
              <a:spcBef>
                <a:spcPts val="700"/>
              </a:spcBef>
              <a:defRPr sz="3000"/>
            </a:lvl1pPr>
            <a:lvl2pPr marL="742950" indent="-285750">
              <a:spcBef>
                <a:spcPts val="700"/>
              </a:spcBef>
              <a:buSzPct val="80000"/>
              <a:buChar char="▪"/>
              <a:defRPr sz="3000"/>
            </a:lvl2pPr>
            <a:lvl3pPr marL="1143000" indent="-228600">
              <a:spcBef>
                <a:spcPts val="700"/>
              </a:spcBef>
              <a:buChar char="▪"/>
              <a:defRPr sz="3000"/>
            </a:lvl3pPr>
            <a:lvl4pPr marL="1600200" indent="-228600">
              <a:spcBef>
                <a:spcPts val="700"/>
              </a:spcBef>
              <a:defRPr sz="3000"/>
            </a:lvl4pPr>
            <a:lvl5pPr marL="2057400" indent="-228600">
              <a:spcBef>
                <a:spcPts val="700"/>
              </a:spcBef>
              <a:defRPr sz="3000"/>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title"/>
          </p:nvPr>
        </p:nvSpPr>
        <p:spPr>
          <a:xfrm>
            <a:off x="935037" y="274638"/>
            <a:ext cx="10647363" cy="1143001"/>
          </a:xfrm>
          <a:prstGeom prst="rect">
            <a:avLst/>
          </a:prstGeom>
        </p:spPr>
        <p:txBody>
          <a:bodyPr lIns="45719" tIns="45719" rIns="45719" bIns="45719"/>
          <a:lstStyle>
            <a:lvl1pPr algn="ctr">
              <a:defRPr sz="4400" b="0">
                <a:solidFill>
                  <a:srgbClr val="000000"/>
                </a:solidFill>
              </a:defRPr>
            </a:lvl1pPr>
          </a:lstStyle>
          <a:p>
            <a:r>
              <a:t>Title Text</a:t>
            </a:r>
          </a:p>
        </p:txBody>
      </p:sp>
      <p:sp>
        <p:nvSpPr>
          <p:cNvPr id="90" name="Shape 90"/>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 y="7"/>
            <a:ext cx="12191996" cy="685799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val="0"/>
              </a:ext>
            </a:extLst>
          </a:blip>
          <a:srcRect t="2099" r="1487" b="2285"/>
          <a:stretch/>
        </p:blipFill>
        <p:spPr>
          <a:xfrm>
            <a:off x="2" y="1"/>
            <a:ext cx="12192000"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7" name="Text Placeholder 2"/>
          <p:cNvSpPr>
            <a:spLocks noGrp="1"/>
          </p:cNvSpPr>
          <p:nvPr>
            <p:ph type="body" sz="quarter" idx="10"/>
          </p:nvPr>
        </p:nvSpPr>
        <p:spPr>
          <a:xfrm>
            <a:off x="884774" y="1209683"/>
            <a:ext cx="7544756" cy="993775"/>
          </a:xfrm>
        </p:spPr>
        <p:txBody>
          <a:bodyPr/>
          <a:lstStyle>
            <a:lvl1pPr>
              <a:defRPr sz="3000">
                <a:solidFill>
                  <a:schemeClr val="accent3"/>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1369100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 y="0"/>
            <a:ext cx="12191993" cy="6857996"/>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7" name="Text Placeholder 2"/>
          <p:cNvSpPr>
            <a:spLocks noGrp="1"/>
          </p:cNvSpPr>
          <p:nvPr>
            <p:ph type="body" sz="quarter" idx="10"/>
          </p:nvPr>
        </p:nvSpPr>
        <p:spPr>
          <a:xfrm>
            <a:off x="884774" y="1209683"/>
            <a:ext cx="7544756" cy="993775"/>
          </a:xfrm>
        </p:spPr>
        <p:txBody>
          <a:bodyPr/>
          <a:lstStyle>
            <a:lvl1pPr>
              <a:defRPr sz="3000">
                <a:solidFill>
                  <a:srgbClr val="7030A0"/>
                </a:solidFill>
              </a:defRPr>
            </a:lvl1pPr>
            <a:lvl2pPr>
              <a:defRPr sz="3167"/>
            </a:lvl2pPr>
            <a:lvl3pPr>
              <a:defRPr sz="3167"/>
            </a:lvl3pPr>
            <a:lvl4pPr>
              <a:defRPr sz="3167"/>
            </a:lvl4pPr>
            <a:lvl5pPr>
              <a:defRPr sz="3167"/>
            </a:lvl5pPr>
          </a:lstStyle>
          <a:p>
            <a:pPr lvl="0"/>
            <a:r>
              <a:rPr lang="en-US"/>
              <a:t>Click to edit Master text styles</a:t>
            </a:r>
          </a:p>
        </p:txBody>
      </p:sp>
      <p:sp>
        <p:nvSpPr>
          <p:cNvPr id="10" name="Text Placeholder 8"/>
          <p:cNvSpPr>
            <a:spLocks noGrp="1"/>
          </p:cNvSpPr>
          <p:nvPr>
            <p:ph type="body" sz="quarter" idx="11"/>
          </p:nvPr>
        </p:nvSpPr>
        <p:spPr>
          <a:xfrm>
            <a:off x="884770" y="2209800"/>
            <a:ext cx="6312447" cy="75723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24931474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3">
    <p:spTree>
      <p:nvGrpSpPr>
        <p:cNvPr id="1" name=""/>
        <p:cNvGrpSpPr/>
        <p:nvPr/>
      </p:nvGrpSpPr>
      <p:grpSpPr>
        <a:xfrm>
          <a:off x="0" y="0"/>
          <a:ext cx="0" cy="0"/>
          <a:chOff x="0" y="0"/>
          <a:chExt cx="0" cy="0"/>
        </a:xfrm>
      </p:grpSpPr>
      <p:sp>
        <p:nvSpPr>
          <p:cNvPr id="9" name="Rounded Rectangle 8"/>
          <p:cNvSpPr/>
          <p:nvPr userDrawn="1"/>
        </p:nvSpPr>
        <p:spPr>
          <a:xfrm>
            <a:off x="2" y="0"/>
            <a:ext cx="12192000" cy="6858000"/>
          </a:xfrm>
          <a:prstGeom prst="roundRect">
            <a:avLst>
              <a:gd name="adj" fmla="val 0"/>
            </a:avLst>
          </a:prstGeom>
          <a:gradFill>
            <a:gsLst>
              <a:gs pos="0">
                <a:schemeClr val="accent2"/>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Rounded Rectangle 9"/>
          <p:cNvSpPr/>
          <p:nvPr userDrawn="1"/>
        </p:nvSpPr>
        <p:spPr>
          <a:xfrm>
            <a:off x="304803" y="225425"/>
            <a:ext cx="8332415" cy="6400800"/>
          </a:xfrm>
          <a:prstGeom prst="roundRect">
            <a:avLst>
              <a:gd name="adj" fmla="val 129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8" name="Text Placeholder 2"/>
          <p:cNvSpPr>
            <a:spLocks noGrp="1"/>
          </p:cNvSpPr>
          <p:nvPr>
            <p:ph type="body" sz="quarter" idx="10"/>
          </p:nvPr>
        </p:nvSpPr>
        <p:spPr>
          <a:xfrm>
            <a:off x="884774" y="1855593"/>
            <a:ext cx="7544756" cy="993775"/>
          </a:xfrm>
        </p:spPr>
        <p:txBody>
          <a:bodyPr/>
          <a:lstStyle>
            <a:lvl1pPr>
              <a:defRPr sz="3000">
                <a:solidFill>
                  <a:schemeClr val="accent1"/>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924986" y="2876928"/>
            <a:ext cx="6312447" cy="63318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04875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3">
    <p:spTree>
      <p:nvGrpSpPr>
        <p:cNvPr id="1" name=""/>
        <p:cNvGrpSpPr/>
        <p:nvPr/>
      </p:nvGrpSpPr>
      <p:grpSpPr>
        <a:xfrm>
          <a:off x="0" y="0"/>
          <a:ext cx="0" cy="0"/>
          <a:chOff x="0" y="0"/>
          <a:chExt cx="0" cy="0"/>
        </a:xfrm>
      </p:grpSpPr>
      <p:sp>
        <p:nvSpPr>
          <p:cNvPr id="15" name="Rounded Rectangle 14"/>
          <p:cNvSpPr/>
          <p:nvPr userDrawn="1"/>
        </p:nvSpPr>
        <p:spPr>
          <a:xfrm>
            <a:off x="2" y="0"/>
            <a:ext cx="12192000" cy="6858000"/>
          </a:xfrm>
          <a:prstGeom prst="roundRect">
            <a:avLst>
              <a:gd name="adj" fmla="val 0"/>
            </a:avLst>
          </a:prstGeom>
          <a:gradFill>
            <a:gsLst>
              <a:gs pos="0">
                <a:schemeClr val="accent6"/>
              </a:gs>
              <a:gs pos="10000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Rounded Rectangle 9"/>
          <p:cNvSpPr/>
          <p:nvPr userDrawn="1"/>
        </p:nvSpPr>
        <p:spPr>
          <a:xfrm>
            <a:off x="304803" y="225425"/>
            <a:ext cx="8332415" cy="6400800"/>
          </a:xfrm>
          <a:prstGeom prst="roundRect">
            <a:avLst>
              <a:gd name="adj" fmla="val 129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8" name="Text Placeholder 2"/>
          <p:cNvSpPr>
            <a:spLocks noGrp="1"/>
          </p:cNvSpPr>
          <p:nvPr>
            <p:ph type="body" sz="quarter" idx="10"/>
          </p:nvPr>
        </p:nvSpPr>
        <p:spPr>
          <a:xfrm>
            <a:off x="884774" y="1855593"/>
            <a:ext cx="7544756" cy="993775"/>
          </a:xfrm>
        </p:spPr>
        <p:txBody>
          <a:bodyPr/>
          <a:lstStyle>
            <a:lvl1pPr>
              <a:defRPr sz="3000">
                <a:solidFill>
                  <a:schemeClr val="accent5"/>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924986" y="2876928"/>
            <a:ext cx="6312447" cy="63318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5743648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en 3">
    <p:spTree>
      <p:nvGrpSpPr>
        <p:cNvPr id="1" name=""/>
        <p:cNvGrpSpPr/>
        <p:nvPr/>
      </p:nvGrpSpPr>
      <p:grpSpPr>
        <a:xfrm>
          <a:off x="0" y="0"/>
          <a:ext cx="0" cy="0"/>
          <a:chOff x="0" y="0"/>
          <a:chExt cx="0" cy="0"/>
        </a:xfrm>
      </p:grpSpPr>
      <p:sp>
        <p:nvSpPr>
          <p:cNvPr id="12" name="Rounded Rectangle 11"/>
          <p:cNvSpPr/>
          <p:nvPr userDrawn="1"/>
        </p:nvSpPr>
        <p:spPr>
          <a:xfrm>
            <a:off x="2" y="0"/>
            <a:ext cx="12192000" cy="6858000"/>
          </a:xfrm>
          <a:prstGeom prst="roundRect">
            <a:avLst>
              <a:gd name="adj" fmla="val 0"/>
            </a:avLst>
          </a:prstGeom>
          <a:gradFill>
            <a:gsLst>
              <a:gs pos="0">
                <a:schemeClr val="accent4"/>
              </a:gs>
              <a:gs pos="10000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Rounded Rectangle 9"/>
          <p:cNvSpPr/>
          <p:nvPr userDrawn="1"/>
        </p:nvSpPr>
        <p:spPr>
          <a:xfrm>
            <a:off x="304803" y="225425"/>
            <a:ext cx="8332415" cy="6400800"/>
          </a:xfrm>
          <a:prstGeom prst="roundRect">
            <a:avLst>
              <a:gd name="adj" fmla="val 129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8" name="Text Placeholder 2"/>
          <p:cNvSpPr>
            <a:spLocks noGrp="1"/>
          </p:cNvSpPr>
          <p:nvPr>
            <p:ph type="body" sz="quarter" idx="10"/>
          </p:nvPr>
        </p:nvSpPr>
        <p:spPr>
          <a:xfrm>
            <a:off x="884774" y="1855593"/>
            <a:ext cx="7544756" cy="993775"/>
          </a:xfrm>
        </p:spPr>
        <p:txBody>
          <a:bodyPr/>
          <a:lstStyle>
            <a:lvl1pPr>
              <a:defRPr sz="3000">
                <a:solidFill>
                  <a:schemeClr val="accent3"/>
                </a:solidFill>
              </a:defRPr>
            </a:lvl1pPr>
            <a:lvl2pPr>
              <a:defRPr sz="3167"/>
            </a:lvl2pPr>
            <a:lvl3pPr>
              <a:defRPr sz="3167"/>
            </a:lvl3pPr>
            <a:lvl4pPr>
              <a:defRPr sz="3167"/>
            </a:lvl4pPr>
            <a:lvl5pPr>
              <a:defRPr sz="3167"/>
            </a:lvl5pPr>
          </a:lstStyle>
          <a:p>
            <a:pPr lvl="0"/>
            <a:r>
              <a:rPr lang="en-US"/>
              <a:t>Click to edit Master text styles</a:t>
            </a:r>
          </a:p>
        </p:txBody>
      </p:sp>
      <p:sp>
        <p:nvSpPr>
          <p:cNvPr id="9" name="Text Placeholder 8"/>
          <p:cNvSpPr>
            <a:spLocks noGrp="1"/>
          </p:cNvSpPr>
          <p:nvPr>
            <p:ph type="body" sz="quarter" idx="11"/>
          </p:nvPr>
        </p:nvSpPr>
        <p:spPr>
          <a:xfrm>
            <a:off x="924986" y="2876928"/>
            <a:ext cx="6312447" cy="63318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4152479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3">
    <p:spTree>
      <p:nvGrpSpPr>
        <p:cNvPr id="1" name=""/>
        <p:cNvGrpSpPr/>
        <p:nvPr/>
      </p:nvGrpSpPr>
      <p:grpSpPr>
        <a:xfrm>
          <a:off x="0" y="0"/>
          <a:ext cx="0" cy="0"/>
          <a:chOff x="0" y="0"/>
          <a:chExt cx="0" cy="0"/>
        </a:xfrm>
      </p:grpSpPr>
      <p:sp>
        <p:nvSpPr>
          <p:cNvPr id="9" name="Rounded Rectangle 8"/>
          <p:cNvSpPr/>
          <p:nvPr userDrawn="1"/>
        </p:nvSpPr>
        <p:spPr>
          <a:xfrm>
            <a:off x="2" y="0"/>
            <a:ext cx="12192000" cy="6858000"/>
          </a:xfrm>
          <a:prstGeom prst="roundRect">
            <a:avLst>
              <a:gd name="adj" fmla="val 0"/>
            </a:avLst>
          </a:prstGeom>
          <a:gradFill>
            <a:gsLst>
              <a:gs pos="0">
                <a:srgbClr val="DA0081"/>
              </a:gs>
              <a:gs pos="100000">
                <a:srgbClr val="81017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Rounded Rectangle 9"/>
          <p:cNvSpPr/>
          <p:nvPr userDrawn="1"/>
        </p:nvSpPr>
        <p:spPr>
          <a:xfrm>
            <a:off x="304803" y="225425"/>
            <a:ext cx="8332415" cy="6400800"/>
          </a:xfrm>
          <a:prstGeom prst="roundRect">
            <a:avLst>
              <a:gd name="adj" fmla="val 129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8" name="Text Placeholder 2"/>
          <p:cNvSpPr>
            <a:spLocks noGrp="1"/>
          </p:cNvSpPr>
          <p:nvPr>
            <p:ph type="body" sz="quarter" idx="10"/>
          </p:nvPr>
        </p:nvSpPr>
        <p:spPr>
          <a:xfrm>
            <a:off x="884774" y="1855593"/>
            <a:ext cx="7544756" cy="993775"/>
          </a:xfrm>
        </p:spPr>
        <p:txBody>
          <a:bodyPr/>
          <a:lstStyle>
            <a:lvl1pPr>
              <a:defRPr sz="3000">
                <a:solidFill>
                  <a:srgbClr val="7030A0"/>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924986" y="2876928"/>
            <a:ext cx="6312447" cy="63318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35205504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Dark Blue 3">
    <p:spTree>
      <p:nvGrpSpPr>
        <p:cNvPr id="1" name=""/>
        <p:cNvGrpSpPr/>
        <p:nvPr/>
      </p:nvGrpSpPr>
      <p:grpSpPr>
        <a:xfrm>
          <a:off x="0" y="0"/>
          <a:ext cx="0" cy="0"/>
          <a:chOff x="0" y="0"/>
          <a:chExt cx="0" cy="0"/>
        </a:xfrm>
      </p:grpSpPr>
      <p:sp>
        <p:nvSpPr>
          <p:cNvPr id="9" name="Rounded Rectangle 8"/>
          <p:cNvSpPr/>
          <p:nvPr userDrawn="1"/>
        </p:nvSpPr>
        <p:spPr>
          <a:xfrm>
            <a:off x="2" y="0"/>
            <a:ext cx="12192000" cy="6858000"/>
          </a:xfrm>
          <a:prstGeom prst="roundRect">
            <a:avLst>
              <a:gd name="adj" fmla="val 0"/>
            </a:avLst>
          </a:prstGeom>
          <a:gradFill>
            <a:gsLst>
              <a:gs pos="0">
                <a:schemeClr val="accent5"/>
              </a:gs>
              <a:gs pos="100000">
                <a:srgbClr val="0C2577"/>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Rounded Rectangle 9"/>
          <p:cNvSpPr/>
          <p:nvPr userDrawn="1"/>
        </p:nvSpPr>
        <p:spPr>
          <a:xfrm>
            <a:off x="304803" y="225425"/>
            <a:ext cx="8332415" cy="6400800"/>
          </a:xfrm>
          <a:prstGeom prst="roundRect">
            <a:avLst>
              <a:gd name="adj" fmla="val 129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8" name="Text Placeholder 2"/>
          <p:cNvSpPr>
            <a:spLocks noGrp="1"/>
          </p:cNvSpPr>
          <p:nvPr>
            <p:ph type="body" sz="quarter" idx="10"/>
          </p:nvPr>
        </p:nvSpPr>
        <p:spPr>
          <a:xfrm>
            <a:off x="884774" y="1855593"/>
            <a:ext cx="7544756" cy="993775"/>
          </a:xfrm>
        </p:spPr>
        <p:txBody>
          <a:bodyPr/>
          <a:lstStyle>
            <a:lvl1pPr>
              <a:defRPr sz="3000">
                <a:solidFill>
                  <a:srgbClr val="0070C0"/>
                </a:solidFill>
              </a:defRPr>
            </a:lvl1pPr>
            <a:lvl2pPr>
              <a:defRPr sz="3167"/>
            </a:lvl2pPr>
            <a:lvl3pPr>
              <a:defRPr sz="3167"/>
            </a:lvl3pPr>
            <a:lvl4pPr>
              <a:defRPr sz="3167"/>
            </a:lvl4pPr>
            <a:lvl5pPr>
              <a:defRPr sz="3167"/>
            </a:lvl5pPr>
          </a:lstStyle>
          <a:p>
            <a:pPr lvl="0"/>
            <a:r>
              <a:rPr lang="en-US"/>
              <a:t>Click to edit Master text styles</a:t>
            </a:r>
          </a:p>
        </p:txBody>
      </p:sp>
      <p:sp>
        <p:nvSpPr>
          <p:cNvPr id="11" name="Text Placeholder 8"/>
          <p:cNvSpPr>
            <a:spLocks noGrp="1"/>
          </p:cNvSpPr>
          <p:nvPr>
            <p:ph type="body" sz="quarter" idx="11"/>
          </p:nvPr>
        </p:nvSpPr>
        <p:spPr>
          <a:xfrm>
            <a:off x="924986" y="2876928"/>
            <a:ext cx="6312447" cy="633188"/>
          </a:xfrm>
        </p:spPr>
        <p:txBody>
          <a:bodyPr/>
          <a:lstStyle>
            <a:lvl1pPr>
              <a:defRPr sz="1833"/>
            </a:lvl1pPr>
          </a:lstStyle>
          <a:p>
            <a:pPr lvl="0"/>
            <a:r>
              <a:rPr lang="en-US"/>
              <a:t>Click to edit Master text styles</a:t>
            </a:r>
          </a:p>
        </p:txBody>
      </p:sp>
    </p:spTree>
    <p:extLst>
      <p:ext uri="{BB962C8B-B14F-4D97-AF65-F5344CB8AC3E}">
        <p14:creationId xmlns:p14="http://schemas.microsoft.com/office/powerpoint/2010/main" val="1447886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Orange">
    <p:bg>
      <p:bgPr>
        <a:solidFill>
          <a:schemeClr val="bg2"/>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9" name="Rounded Rectangle 8"/>
          <p:cNvSpPr/>
          <p:nvPr userDrawn="1"/>
        </p:nvSpPr>
        <p:spPr>
          <a:xfrm>
            <a:off x="476253" y="1296847"/>
            <a:ext cx="11238520" cy="3903978"/>
          </a:xfrm>
          <a:prstGeom prst="roundRect">
            <a:avLst>
              <a:gd name="adj" fmla="val 215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39766" y="1368689"/>
            <a:ext cx="754391" cy="44291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65224" y="4691319"/>
            <a:ext cx="704860" cy="442918"/>
          </a:xfrm>
          <a:prstGeom prst="rect">
            <a:avLst/>
          </a:prstGeom>
        </p:spPr>
      </p:pic>
      <p:sp>
        <p:nvSpPr>
          <p:cNvPr id="3" name="Text Placeholder 2"/>
          <p:cNvSpPr>
            <a:spLocks noGrp="1"/>
          </p:cNvSpPr>
          <p:nvPr>
            <p:ph type="body" sz="quarter" idx="10"/>
          </p:nvPr>
        </p:nvSpPr>
        <p:spPr>
          <a:xfrm>
            <a:off x="1416057" y="1811343"/>
            <a:ext cx="9268883" cy="2879725"/>
          </a:xfrm>
        </p:spPr>
        <p:txBody>
          <a:bodyPr/>
          <a:lstStyle>
            <a:lvl1pPr>
              <a:defRPr sz="300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6270493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9" name="Rounded Rectangle 8"/>
          <p:cNvSpPr/>
          <p:nvPr userDrawn="1"/>
        </p:nvSpPr>
        <p:spPr>
          <a:xfrm>
            <a:off x="476253" y="1296847"/>
            <a:ext cx="11238520" cy="3903978"/>
          </a:xfrm>
          <a:prstGeom prst="roundRect">
            <a:avLst>
              <a:gd name="adj" fmla="val 215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39766" y="1368697"/>
            <a:ext cx="754391" cy="442917"/>
          </a:xfrm>
          <a:prstGeom prst="rect">
            <a:avLst/>
          </a:prstGeom>
        </p:spPr>
      </p:pic>
      <p:pic>
        <p:nvPicPr>
          <p:cNvPr id="17" name="Picture 1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65224" y="4691327"/>
            <a:ext cx="704860" cy="442917"/>
          </a:xfrm>
          <a:prstGeom prst="rect">
            <a:avLst/>
          </a:prstGeom>
        </p:spPr>
      </p:pic>
      <p:sp>
        <p:nvSpPr>
          <p:cNvPr id="10" name="Text Placeholder 2"/>
          <p:cNvSpPr>
            <a:spLocks noGrp="1"/>
          </p:cNvSpPr>
          <p:nvPr>
            <p:ph type="body" sz="quarter" idx="10"/>
          </p:nvPr>
        </p:nvSpPr>
        <p:spPr>
          <a:xfrm>
            <a:off x="1416057" y="1811343"/>
            <a:ext cx="9268883" cy="2879725"/>
          </a:xfrm>
        </p:spPr>
        <p:txBody>
          <a:bodyPr/>
          <a:lstStyle>
            <a:lvl1pPr>
              <a:defRPr sz="3000">
                <a:solidFill>
                  <a:schemeClr val="accent5"/>
                </a:solidFill>
              </a:defRPr>
            </a:lvl1pPr>
          </a:lstStyle>
          <a:p>
            <a:pPr lvl="0"/>
            <a:r>
              <a:rPr lang="en-US"/>
              <a:t>Click to edit Master text styles</a:t>
            </a:r>
          </a:p>
        </p:txBody>
      </p:sp>
    </p:spTree>
    <p:extLst>
      <p:ext uri="{BB962C8B-B14F-4D97-AF65-F5344CB8AC3E}">
        <p14:creationId xmlns:p14="http://schemas.microsoft.com/office/powerpoint/2010/main" val="25511939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bg2"/>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9" name="Rounded Rectangle 8"/>
          <p:cNvSpPr/>
          <p:nvPr userDrawn="1"/>
        </p:nvSpPr>
        <p:spPr>
          <a:xfrm>
            <a:off x="476253" y="1296847"/>
            <a:ext cx="11238520" cy="3903978"/>
          </a:xfrm>
          <a:prstGeom prst="roundRect">
            <a:avLst>
              <a:gd name="adj" fmla="val 215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39766" y="1368693"/>
            <a:ext cx="754391" cy="442917"/>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65224" y="4691323"/>
            <a:ext cx="704860" cy="442917"/>
          </a:xfrm>
          <a:prstGeom prst="rect">
            <a:avLst/>
          </a:prstGeom>
        </p:spPr>
      </p:pic>
      <p:sp>
        <p:nvSpPr>
          <p:cNvPr id="10" name="Text Placeholder 2"/>
          <p:cNvSpPr>
            <a:spLocks noGrp="1"/>
          </p:cNvSpPr>
          <p:nvPr>
            <p:ph type="body" sz="quarter" idx="10"/>
          </p:nvPr>
        </p:nvSpPr>
        <p:spPr>
          <a:xfrm>
            <a:off x="1416057" y="1811343"/>
            <a:ext cx="9268883" cy="2879725"/>
          </a:xfrm>
        </p:spPr>
        <p:txBody>
          <a:bodyPr/>
          <a:lstStyle>
            <a:lvl1pPr>
              <a:defRPr sz="3000">
                <a:solidFill>
                  <a:schemeClr val="accent3"/>
                </a:solidFill>
              </a:defRPr>
            </a:lvl1pPr>
          </a:lstStyle>
          <a:p>
            <a:pPr lvl="0"/>
            <a:r>
              <a:rPr lang="en-US"/>
              <a:t>Click to edit Master text styles</a:t>
            </a:r>
          </a:p>
        </p:txBody>
      </p:sp>
    </p:spTree>
    <p:extLst>
      <p:ext uri="{BB962C8B-B14F-4D97-AF65-F5344CB8AC3E}">
        <p14:creationId xmlns:p14="http://schemas.microsoft.com/office/powerpoint/2010/main" val="422554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2_Cover image">
    <p:spTree>
      <p:nvGrpSpPr>
        <p:cNvPr id="1" name=""/>
        <p:cNvGrpSpPr/>
        <p:nvPr/>
      </p:nvGrpSpPr>
      <p:grpSpPr>
        <a:xfrm>
          <a:off x="0" y="0"/>
          <a:ext cx="0" cy="0"/>
          <a:chOff x="0" y="0"/>
          <a:chExt cx="0" cy="0"/>
        </a:xfrm>
      </p:grpSpPr>
      <p:sp>
        <p:nvSpPr>
          <p:cNvPr id="97" name="Shape 97"/>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98" name="Shape 98"/>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urple">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9" name="Rounded Rectangle 8"/>
          <p:cNvSpPr/>
          <p:nvPr userDrawn="1"/>
        </p:nvSpPr>
        <p:spPr>
          <a:xfrm>
            <a:off x="476253" y="1296847"/>
            <a:ext cx="11238520" cy="3903978"/>
          </a:xfrm>
          <a:prstGeom prst="roundRect">
            <a:avLst>
              <a:gd name="adj" fmla="val 215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39766" y="1368697"/>
            <a:ext cx="754391" cy="442917"/>
          </a:xfrm>
          <a:prstGeom prst="rect">
            <a:avLst/>
          </a:prstGeom>
        </p:spPr>
      </p:pic>
      <p:pic>
        <p:nvPicPr>
          <p:cNvPr id="17" name="Picture 1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65224" y="4691327"/>
            <a:ext cx="704860" cy="442917"/>
          </a:xfrm>
          <a:prstGeom prst="rect">
            <a:avLst/>
          </a:prstGeom>
        </p:spPr>
      </p:pic>
      <p:sp>
        <p:nvSpPr>
          <p:cNvPr id="10" name="Text Placeholder 2"/>
          <p:cNvSpPr>
            <a:spLocks noGrp="1"/>
          </p:cNvSpPr>
          <p:nvPr>
            <p:ph type="body" sz="quarter" idx="10"/>
          </p:nvPr>
        </p:nvSpPr>
        <p:spPr>
          <a:xfrm>
            <a:off x="1416057" y="1811343"/>
            <a:ext cx="9268883" cy="2879725"/>
          </a:xfrm>
        </p:spPr>
        <p:txBody>
          <a:bodyPr/>
          <a:lstStyle>
            <a:lvl1pPr>
              <a:defRPr sz="3000">
                <a:solidFill>
                  <a:srgbClr val="7030A0"/>
                </a:solidFill>
              </a:defRPr>
            </a:lvl1pPr>
          </a:lstStyle>
          <a:p>
            <a:pPr lvl="0"/>
            <a:r>
              <a:rPr lang="en-US"/>
              <a:t>Click to edit Master text styles</a:t>
            </a:r>
          </a:p>
        </p:txBody>
      </p:sp>
    </p:spTree>
    <p:extLst>
      <p:ext uri="{BB962C8B-B14F-4D97-AF65-F5344CB8AC3E}">
        <p14:creationId xmlns:p14="http://schemas.microsoft.com/office/powerpoint/2010/main" val="2590838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Dark Blue">
    <p:bg>
      <p:bgPr>
        <a:solidFill>
          <a:schemeClr val="bg2"/>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9" name="Rounded Rectangle 8"/>
          <p:cNvSpPr/>
          <p:nvPr userDrawn="1"/>
        </p:nvSpPr>
        <p:spPr>
          <a:xfrm>
            <a:off x="476253" y="1296847"/>
            <a:ext cx="11238520" cy="3903978"/>
          </a:xfrm>
          <a:prstGeom prst="roundRect">
            <a:avLst>
              <a:gd name="adj" fmla="val 215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anchor="ctr"/>
          <a:lstStyle/>
          <a:p>
            <a:pPr algn="ctr" defTabSz="919664">
              <a:defRPr/>
            </a:pPr>
            <a:endParaRPr lang="en-US" sz="1833">
              <a:solidFill>
                <a:prstClr val="white"/>
              </a:solidFill>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39766" y="1368697"/>
            <a:ext cx="754391" cy="442917"/>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65224" y="4691327"/>
            <a:ext cx="704860" cy="442917"/>
          </a:xfrm>
          <a:prstGeom prst="rect">
            <a:avLst/>
          </a:prstGeom>
        </p:spPr>
      </p:pic>
      <p:sp>
        <p:nvSpPr>
          <p:cNvPr id="10" name="Text Placeholder 2"/>
          <p:cNvSpPr>
            <a:spLocks noGrp="1"/>
          </p:cNvSpPr>
          <p:nvPr>
            <p:ph type="body" sz="quarter" idx="10"/>
          </p:nvPr>
        </p:nvSpPr>
        <p:spPr>
          <a:xfrm>
            <a:off x="1416057" y="1811343"/>
            <a:ext cx="9268883" cy="2879725"/>
          </a:xfrm>
        </p:spPr>
        <p:txBody>
          <a:bodyPr/>
          <a:lstStyle>
            <a:lvl1pPr>
              <a:defRPr sz="3000">
                <a:solidFill>
                  <a:srgbClr val="002060"/>
                </a:solidFill>
              </a:defRPr>
            </a:lvl1pPr>
          </a:lstStyle>
          <a:p>
            <a:pPr lvl="0"/>
            <a:r>
              <a:rPr lang="en-US"/>
              <a:t>Click to edit Master text styles</a:t>
            </a:r>
          </a:p>
        </p:txBody>
      </p:sp>
    </p:spTree>
    <p:extLst>
      <p:ext uri="{BB962C8B-B14F-4D97-AF65-F5344CB8AC3E}">
        <p14:creationId xmlns:p14="http://schemas.microsoft.com/office/powerpoint/2010/main" val="142030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full bleed">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2" y="0"/>
            <a:ext cx="12192000" cy="6858000"/>
          </a:xfrm>
          <a:solidFill>
            <a:schemeClr val="tx1"/>
          </a:solidFill>
        </p:spPr>
        <p:txBody>
          <a:bodyPr rtlCol="0">
            <a:normAutofit/>
          </a:bodyPr>
          <a:lstStyle/>
          <a:p>
            <a:pPr lvl="0"/>
            <a:r>
              <a:rPr lang="en-US" noProof="0"/>
              <a:t>Click icon to add picture</a:t>
            </a:r>
            <a:endParaRPr lang="en-US" noProof="0" dirty="0"/>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Tree>
    <p:extLst>
      <p:ext uri="{BB962C8B-B14F-4D97-AF65-F5344CB8AC3E}">
        <p14:creationId xmlns:p14="http://schemas.microsoft.com/office/powerpoint/2010/main" val="17455497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no bleed">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Text Placeholder 2"/>
          <p:cNvSpPr>
            <a:spLocks noGrp="1"/>
          </p:cNvSpPr>
          <p:nvPr>
            <p:ph type="body" sz="quarter" idx="20"/>
          </p:nvPr>
        </p:nvSpPr>
        <p:spPr>
          <a:xfrm>
            <a:off x="755910" y="521208"/>
            <a:ext cx="10517716" cy="596900"/>
          </a:xfrm>
        </p:spPr>
        <p:txBody>
          <a:bodyPr>
            <a:normAutofit/>
          </a:bodyPr>
          <a:lstStyle>
            <a:lvl1pPr>
              <a:defRPr sz="2417" b="0">
                <a:solidFill>
                  <a:srgbClr val="067AB4"/>
                </a:solidFill>
              </a:defRPr>
            </a:lvl1pPr>
          </a:lstStyle>
          <a:p>
            <a:pPr lvl="0"/>
            <a:r>
              <a:rPr lang="en-US"/>
              <a:t>Click to edit Master text styles</a:t>
            </a: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3" name="Picture Placeholder 2"/>
          <p:cNvSpPr>
            <a:spLocks noGrp="1"/>
          </p:cNvSpPr>
          <p:nvPr>
            <p:ph type="pic" sz="quarter" idx="21"/>
          </p:nvPr>
        </p:nvSpPr>
        <p:spPr>
          <a:xfrm>
            <a:off x="476254" y="1096791"/>
            <a:ext cx="11239500" cy="4973637"/>
          </a:xfrm>
          <a:prstGeom prst="roundRect">
            <a:avLst>
              <a:gd name="adj" fmla="val 2312"/>
            </a:avLst>
          </a:prstGeom>
          <a:solidFill>
            <a:schemeClr val="tx1"/>
          </a:solidFill>
        </p:spPr>
        <p:txBody>
          <a:bodyPr/>
          <a:lstStyle/>
          <a:p>
            <a:r>
              <a:rPr lang="en-US"/>
              <a:t>Click icon to add picture</a:t>
            </a:r>
          </a:p>
        </p:txBody>
      </p:sp>
    </p:spTree>
    <p:extLst>
      <p:ext uri="{BB962C8B-B14F-4D97-AF65-F5344CB8AC3E}">
        <p14:creationId xmlns:p14="http://schemas.microsoft.com/office/powerpoint/2010/main" val="28478622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image 3 side bleed">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17928" y="1143000"/>
            <a:ext cx="12209930" cy="5715000"/>
          </a:xfrm>
          <a:prstGeom prst="rect">
            <a:avLst/>
          </a:prstGeom>
          <a:solidFill>
            <a:schemeClr val="tx1"/>
          </a:solidFill>
          <a:ln>
            <a:solidFill>
              <a:srgbClr val="000000">
                <a:alpha val="0"/>
              </a:srgbClr>
            </a:solidFill>
          </a:ln>
        </p:spPr>
        <p:txBody>
          <a:bodyPr rtlCol="0" anchor="ctr">
            <a:normAutofit/>
          </a:bodyPr>
          <a:lstStyle>
            <a:lvl1pPr algn="ctr">
              <a:defRPr/>
            </a:lvl1pPr>
          </a:lstStyle>
          <a:p>
            <a:pPr lvl="0"/>
            <a:r>
              <a:rPr lang="en-US" noProof="0"/>
              <a:t>Click icon to add picture</a:t>
            </a:r>
            <a:endParaRPr lang="en-US" noProof="0" dirty="0"/>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Text Placeholder 2"/>
          <p:cNvSpPr>
            <a:spLocks noGrp="1"/>
          </p:cNvSpPr>
          <p:nvPr>
            <p:ph type="body" sz="quarter" idx="20"/>
          </p:nvPr>
        </p:nvSpPr>
        <p:spPr>
          <a:xfrm>
            <a:off x="755910" y="521208"/>
            <a:ext cx="10517716" cy="596900"/>
          </a:xfrm>
        </p:spPr>
        <p:txBody>
          <a:bodyPr>
            <a:normAutofit/>
          </a:bodyPr>
          <a:lstStyle>
            <a:lvl1pPr>
              <a:defRPr sz="2417" b="0">
                <a:solidFill>
                  <a:srgbClr val="067AB4"/>
                </a:solidFill>
              </a:defRPr>
            </a:lvl1pPr>
          </a:lstStyle>
          <a:p>
            <a:pPr lvl="0"/>
            <a:r>
              <a:rPr lang="en-US"/>
              <a:t>Click to edit Master text styles</a:t>
            </a: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7986823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bleeds">
    <p:spTree>
      <p:nvGrpSpPr>
        <p:cNvPr id="1" name=""/>
        <p:cNvGrpSpPr/>
        <p:nvPr/>
      </p:nvGrpSpPr>
      <p:grpSpPr>
        <a:xfrm>
          <a:off x="0" y="0"/>
          <a:ext cx="0" cy="0"/>
          <a:chOff x="0" y="0"/>
          <a:chExt cx="0" cy="0"/>
        </a:xfrm>
      </p:grpSpPr>
      <p:sp>
        <p:nvSpPr>
          <p:cNvPr id="19" name="Picture Placeholder 3"/>
          <p:cNvSpPr>
            <a:spLocks noGrp="1"/>
          </p:cNvSpPr>
          <p:nvPr>
            <p:ph type="pic" sz="quarter" idx="21"/>
          </p:nvPr>
        </p:nvSpPr>
        <p:spPr>
          <a:xfrm>
            <a:off x="7985765" y="2468880"/>
            <a:ext cx="4206241" cy="4389120"/>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Picture Placeholder 3"/>
          <p:cNvSpPr>
            <a:spLocks noGrp="1"/>
          </p:cNvSpPr>
          <p:nvPr>
            <p:ph type="pic" sz="quarter" idx="18"/>
          </p:nvPr>
        </p:nvSpPr>
        <p:spPr>
          <a:xfrm>
            <a:off x="4" y="0"/>
            <a:ext cx="7839458" cy="4288536"/>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7" name="Picture Placeholder 3"/>
          <p:cNvSpPr>
            <a:spLocks noGrp="1"/>
          </p:cNvSpPr>
          <p:nvPr>
            <p:ph type="pic" sz="quarter" idx="20"/>
          </p:nvPr>
        </p:nvSpPr>
        <p:spPr>
          <a:xfrm>
            <a:off x="7985765" y="0"/>
            <a:ext cx="4206241" cy="2359152"/>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5" name="Picture Placeholder 3"/>
          <p:cNvSpPr>
            <a:spLocks noGrp="1"/>
          </p:cNvSpPr>
          <p:nvPr>
            <p:ph type="pic" sz="quarter" idx="19"/>
          </p:nvPr>
        </p:nvSpPr>
        <p:spPr>
          <a:xfrm>
            <a:off x="4" y="4398265"/>
            <a:ext cx="7839458" cy="2459736"/>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0" name="Title 3"/>
          <p:cNvSpPr>
            <a:spLocks noGrp="1"/>
          </p:cNvSpPr>
          <p:nvPr>
            <p:ph type="title"/>
          </p:nvPr>
        </p:nvSpPr>
        <p:spPr>
          <a:xfrm>
            <a:off x="513851" y="496358"/>
            <a:ext cx="11178495" cy="566362"/>
          </a:xfrm>
          <a:prstGeom prst="roundRect">
            <a:avLst>
              <a:gd name="adj" fmla="val 13793"/>
            </a:avLst>
          </a:prstGeom>
          <a:solidFill>
            <a:schemeClr val="bg1"/>
          </a:solidFill>
        </p:spPr>
        <p:txBody>
          <a:bodyPr/>
          <a:lstStyle>
            <a:lvl1pPr marL="156342">
              <a:defRPr/>
            </a:lvl1pPr>
          </a:lstStyle>
          <a:p>
            <a:r>
              <a:rPr lang="en-US"/>
              <a:t>Click to edit Master title style</a:t>
            </a:r>
            <a:endParaRPr lang="en-CA" dirty="0"/>
          </a:p>
        </p:txBody>
      </p:sp>
      <p:sp>
        <p:nvSpPr>
          <p:cNvPr id="20"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21"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979865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bleeds">
    <p:spTree>
      <p:nvGrpSpPr>
        <p:cNvPr id="1" name=""/>
        <p:cNvGrpSpPr/>
        <p:nvPr/>
      </p:nvGrpSpPr>
      <p:grpSpPr>
        <a:xfrm>
          <a:off x="0" y="0"/>
          <a:ext cx="0" cy="0"/>
          <a:chOff x="0" y="0"/>
          <a:chExt cx="0" cy="0"/>
        </a:xfrm>
      </p:grpSpPr>
      <p:sp>
        <p:nvSpPr>
          <p:cNvPr id="19" name="Picture Placeholder 3"/>
          <p:cNvSpPr>
            <a:spLocks noGrp="1"/>
          </p:cNvSpPr>
          <p:nvPr>
            <p:ph type="pic" sz="quarter" idx="21"/>
          </p:nvPr>
        </p:nvSpPr>
        <p:spPr>
          <a:xfrm>
            <a:off x="5566917" y="4398265"/>
            <a:ext cx="6625088" cy="2459736"/>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Picture Placeholder 3"/>
          <p:cNvSpPr>
            <a:spLocks noGrp="1"/>
          </p:cNvSpPr>
          <p:nvPr>
            <p:ph type="pic" sz="quarter" idx="18"/>
          </p:nvPr>
        </p:nvSpPr>
        <p:spPr>
          <a:xfrm>
            <a:off x="2" y="0"/>
            <a:ext cx="12192000" cy="4288536"/>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5" name="Picture Placeholder 3"/>
          <p:cNvSpPr>
            <a:spLocks noGrp="1"/>
          </p:cNvSpPr>
          <p:nvPr>
            <p:ph type="pic" sz="quarter" idx="19"/>
          </p:nvPr>
        </p:nvSpPr>
        <p:spPr>
          <a:xfrm>
            <a:off x="3" y="4398265"/>
            <a:ext cx="5394385" cy="2459736"/>
          </a:xfrm>
          <a:prstGeom prst="rect">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0" name="Title 3"/>
          <p:cNvSpPr>
            <a:spLocks noGrp="1"/>
          </p:cNvSpPr>
          <p:nvPr>
            <p:ph type="title"/>
          </p:nvPr>
        </p:nvSpPr>
        <p:spPr>
          <a:xfrm>
            <a:off x="513851" y="496358"/>
            <a:ext cx="11178495" cy="566362"/>
          </a:xfrm>
          <a:prstGeom prst="roundRect">
            <a:avLst>
              <a:gd name="adj" fmla="val 13793"/>
            </a:avLst>
          </a:prstGeom>
          <a:solidFill>
            <a:schemeClr val="bg1"/>
          </a:solidFill>
        </p:spPr>
        <p:txBody>
          <a:bodyPr/>
          <a:lstStyle>
            <a:lvl1pPr marL="156342">
              <a:defRPr/>
            </a:lvl1pPr>
          </a:lstStyle>
          <a:p>
            <a:r>
              <a:rPr lang="en-US"/>
              <a:t>Click to edit Master title style</a:t>
            </a:r>
            <a:endParaRPr lang="en-CA" dirty="0"/>
          </a:p>
        </p:txBody>
      </p:sp>
      <p:sp>
        <p:nvSpPr>
          <p:cNvPr id="20"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21"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0720055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no bleed">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Text Placeholder 2"/>
          <p:cNvSpPr>
            <a:spLocks noGrp="1"/>
          </p:cNvSpPr>
          <p:nvPr>
            <p:ph type="body" sz="quarter" idx="20"/>
          </p:nvPr>
        </p:nvSpPr>
        <p:spPr>
          <a:xfrm>
            <a:off x="755910" y="521208"/>
            <a:ext cx="10517716" cy="596900"/>
          </a:xfrm>
        </p:spPr>
        <p:txBody>
          <a:bodyPr>
            <a:normAutofit/>
          </a:bodyPr>
          <a:lstStyle>
            <a:lvl1pPr>
              <a:defRPr sz="2417" b="0">
                <a:solidFill>
                  <a:srgbClr val="067AB4"/>
                </a:solidFill>
              </a:defRPr>
            </a:lvl1pPr>
          </a:lstStyle>
          <a:p>
            <a:pPr lvl="0"/>
            <a:r>
              <a:rPr lang="en-US"/>
              <a:t>Click to edit Master text styles</a:t>
            </a: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3" name="Picture Placeholder 2"/>
          <p:cNvSpPr>
            <a:spLocks noGrp="1"/>
          </p:cNvSpPr>
          <p:nvPr>
            <p:ph type="pic" sz="quarter" idx="21"/>
          </p:nvPr>
        </p:nvSpPr>
        <p:spPr>
          <a:xfrm>
            <a:off x="476255" y="1084268"/>
            <a:ext cx="5640916" cy="2854325"/>
          </a:xfrm>
          <a:prstGeom prst="roundRect">
            <a:avLst>
              <a:gd name="adj" fmla="val 2765"/>
            </a:avLst>
          </a:prstGeom>
          <a:solidFill>
            <a:schemeClr val="tx1"/>
          </a:solidFill>
        </p:spPr>
        <p:txBody>
          <a:bodyPr/>
          <a:lstStyle/>
          <a:p>
            <a:r>
              <a:rPr lang="en-US"/>
              <a:t>Click icon to add picture</a:t>
            </a:r>
          </a:p>
        </p:txBody>
      </p:sp>
      <p:sp>
        <p:nvSpPr>
          <p:cNvPr id="17" name="Picture Placeholder 2"/>
          <p:cNvSpPr>
            <a:spLocks noGrp="1"/>
          </p:cNvSpPr>
          <p:nvPr>
            <p:ph type="pic" sz="quarter" idx="22"/>
          </p:nvPr>
        </p:nvSpPr>
        <p:spPr>
          <a:xfrm>
            <a:off x="6249995" y="1084265"/>
            <a:ext cx="5464781" cy="2276066"/>
          </a:xfrm>
          <a:prstGeom prst="roundRect">
            <a:avLst>
              <a:gd name="adj" fmla="val 2765"/>
            </a:avLst>
          </a:prstGeom>
          <a:solidFill>
            <a:schemeClr val="tx1"/>
          </a:solidFill>
        </p:spPr>
        <p:txBody>
          <a:bodyPr/>
          <a:lstStyle/>
          <a:p>
            <a:r>
              <a:rPr lang="en-US"/>
              <a:t>Click icon to add picture</a:t>
            </a:r>
          </a:p>
        </p:txBody>
      </p:sp>
      <p:sp>
        <p:nvSpPr>
          <p:cNvPr id="18" name="Picture Placeholder 2"/>
          <p:cNvSpPr>
            <a:spLocks noGrp="1"/>
          </p:cNvSpPr>
          <p:nvPr>
            <p:ph type="pic" sz="quarter" idx="23"/>
          </p:nvPr>
        </p:nvSpPr>
        <p:spPr>
          <a:xfrm>
            <a:off x="6249995" y="3467360"/>
            <a:ext cx="5464781" cy="2589809"/>
          </a:xfrm>
          <a:prstGeom prst="roundRect">
            <a:avLst>
              <a:gd name="adj" fmla="val 2765"/>
            </a:avLst>
          </a:prstGeom>
          <a:solidFill>
            <a:schemeClr val="tx1"/>
          </a:solidFill>
        </p:spPr>
        <p:txBody>
          <a:bodyPr/>
          <a:lstStyle/>
          <a:p>
            <a:r>
              <a:rPr lang="en-US"/>
              <a:t>Click icon to add picture</a:t>
            </a:r>
          </a:p>
        </p:txBody>
      </p:sp>
      <p:sp>
        <p:nvSpPr>
          <p:cNvPr id="19" name="Picture Placeholder 2"/>
          <p:cNvSpPr>
            <a:spLocks noGrp="1"/>
          </p:cNvSpPr>
          <p:nvPr>
            <p:ph type="pic" sz="quarter" idx="24"/>
          </p:nvPr>
        </p:nvSpPr>
        <p:spPr>
          <a:xfrm>
            <a:off x="476257" y="4038107"/>
            <a:ext cx="5640558" cy="2019052"/>
          </a:xfrm>
          <a:prstGeom prst="roundRect">
            <a:avLst>
              <a:gd name="adj" fmla="val 2765"/>
            </a:avLst>
          </a:prstGeom>
          <a:solidFill>
            <a:schemeClr val="tx1"/>
          </a:solidFill>
        </p:spPr>
        <p:txBody>
          <a:bodyPr/>
          <a:lstStyle/>
          <a:p>
            <a:r>
              <a:rPr lang="en-US"/>
              <a:t>Click icon to add picture</a:t>
            </a:r>
          </a:p>
        </p:txBody>
      </p:sp>
    </p:spTree>
    <p:extLst>
      <p:ext uri="{BB962C8B-B14F-4D97-AF65-F5344CB8AC3E}">
        <p14:creationId xmlns:p14="http://schemas.microsoft.com/office/powerpoint/2010/main" val="40751845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images,  text center">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3" name="Picture Placeholder 2"/>
          <p:cNvSpPr>
            <a:spLocks noGrp="1"/>
          </p:cNvSpPr>
          <p:nvPr>
            <p:ph type="pic" sz="quarter" idx="21"/>
          </p:nvPr>
        </p:nvSpPr>
        <p:spPr>
          <a:xfrm>
            <a:off x="476254" y="1084263"/>
            <a:ext cx="5547783" cy="2432050"/>
          </a:xfrm>
          <a:prstGeom prst="roundRect">
            <a:avLst>
              <a:gd name="adj" fmla="val 2380"/>
            </a:avLst>
          </a:prstGeom>
          <a:solidFill>
            <a:schemeClr val="tx1"/>
          </a:solidFill>
        </p:spPr>
        <p:txBody>
          <a:bodyPr/>
          <a:lstStyle/>
          <a:p>
            <a:r>
              <a:rPr lang="en-US"/>
              <a:t>Click icon to add picture</a:t>
            </a:r>
          </a:p>
        </p:txBody>
      </p:sp>
      <p:sp>
        <p:nvSpPr>
          <p:cNvPr id="15" name="Picture Placeholder 2"/>
          <p:cNvSpPr>
            <a:spLocks noGrp="1"/>
          </p:cNvSpPr>
          <p:nvPr>
            <p:ph type="pic" sz="quarter" idx="22"/>
          </p:nvPr>
        </p:nvSpPr>
        <p:spPr>
          <a:xfrm>
            <a:off x="6167415" y="1081532"/>
            <a:ext cx="5547783" cy="2432050"/>
          </a:xfrm>
          <a:prstGeom prst="roundRect">
            <a:avLst>
              <a:gd name="adj" fmla="val 2380"/>
            </a:avLst>
          </a:prstGeom>
          <a:solidFill>
            <a:schemeClr val="tx1"/>
          </a:solidFill>
        </p:spPr>
        <p:txBody>
          <a:bodyPr/>
          <a:lstStyle/>
          <a:p>
            <a:r>
              <a:rPr lang="en-US"/>
              <a:t>Click icon to add picture</a:t>
            </a:r>
          </a:p>
        </p:txBody>
      </p:sp>
      <p:sp>
        <p:nvSpPr>
          <p:cNvPr id="20" name="Picture Placeholder 2"/>
          <p:cNvSpPr>
            <a:spLocks noGrp="1"/>
          </p:cNvSpPr>
          <p:nvPr>
            <p:ph type="pic" sz="quarter" idx="23"/>
          </p:nvPr>
        </p:nvSpPr>
        <p:spPr>
          <a:xfrm>
            <a:off x="476254" y="3625108"/>
            <a:ext cx="5547783" cy="2432050"/>
          </a:xfrm>
          <a:prstGeom prst="roundRect">
            <a:avLst>
              <a:gd name="adj" fmla="val 2380"/>
            </a:avLst>
          </a:prstGeom>
          <a:solidFill>
            <a:schemeClr val="tx1"/>
          </a:solidFill>
        </p:spPr>
        <p:txBody>
          <a:bodyPr/>
          <a:lstStyle/>
          <a:p>
            <a:r>
              <a:rPr lang="en-US"/>
              <a:t>Click icon to add picture</a:t>
            </a:r>
          </a:p>
        </p:txBody>
      </p:sp>
      <p:sp>
        <p:nvSpPr>
          <p:cNvPr id="21" name="Picture Placeholder 2"/>
          <p:cNvSpPr>
            <a:spLocks noGrp="1"/>
          </p:cNvSpPr>
          <p:nvPr>
            <p:ph type="pic" sz="quarter" idx="24"/>
          </p:nvPr>
        </p:nvSpPr>
        <p:spPr>
          <a:xfrm>
            <a:off x="6167415" y="3622377"/>
            <a:ext cx="5547783" cy="2432050"/>
          </a:xfrm>
          <a:prstGeom prst="roundRect">
            <a:avLst>
              <a:gd name="adj" fmla="val 2380"/>
            </a:avLst>
          </a:prstGeom>
          <a:solidFill>
            <a:schemeClr val="tx1"/>
          </a:solidFill>
        </p:spPr>
        <p:txBody>
          <a:bodyPr/>
          <a:lstStyle/>
          <a:p>
            <a:r>
              <a:rPr lang="en-US"/>
              <a:t>Click icon to add picture</a:t>
            </a:r>
          </a:p>
        </p:txBody>
      </p:sp>
      <p:sp>
        <p:nvSpPr>
          <p:cNvPr id="10" name="Text Placeholder 2"/>
          <p:cNvSpPr>
            <a:spLocks noGrp="1"/>
          </p:cNvSpPr>
          <p:nvPr>
            <p:ph type="body" sz="quarter" idx="20"/>
          </p:nvPr>
        </p:nvSpPr>
        <p:spPr>
          <a:xfrm>
            <a:off x="755910" y="521208"/>
            <a:ext cx="10517716" cy="596900"/>
          </a:xfrm>
        </p:spPr>
        <p:txBody>
          <a:bodyPr>
            <a:normAutofit/>
          </a:bodyPr>
          <a:lstStyle>
            <a:lvl1pPr>
              <a:defRPr sz="2417" b="0">
                <a:solidFill>
                  <a:srgbClr val="067AB4"/>
                </a:solidFill>
              </a:defRPr>
            </a:lvl1pPr>
          </a:lstStyle>
          <a:p>
            <a:pPr lvl="0"/>
            <a:r>
              <a:rPr lang="en-US"/>
              <a:t>Click to edit Master text styles</a:t>
            </a: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
        <p:nvSpPr>
          <p:cNvPr id="22" name="Content Placeholder 5"/>
          <p:cNvSpPr txBox="1">
            <a:spLocks/>
          </p:cNvSpPr>
          <p:nvPr userDrawn="1"/>
        </p:nvSpPr>
        <p:spPr bwMode="auto">
          <a:xfrm>
            <a:off x="3419284" y="3067764"/>
            <a:ext cx="5342123" cy="1027422"/>
          </a:xfrm>
          <a:prstGeom prst="roundRect">
            <a:avLst>
              <a:gd name="adj" fmla="val 6064"/>
            </a:avLst>
          </a:prstGeom>
          <a:solidFill>
            <a:schemeClr val="bg1"/>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8" name="Text Placeholder 7"/>
          <p:cNvSpPr>
            <a:spLocks noGrp="1"/>
          </p:cNvSpPr>
          <p:nvPr>
            <p:ph type="body" sz="quarter" idx="25"/>
          </p:nvPr>
        </p:nvSpPr>
        <p:spPr>
          <a:xfrm>
            <a:off x="3418417" y="3067050"/>
            <a:ext cx="5342467" cy="1028700"/>
          </a:xfrm>
          <a:prstGeom prst="roundRect">
            <a:avLst>
              <a:gd name="adj" fmla="val 8667"/>
            </a:avLst>
          </a:prstGeom>
          <a:solidFill>
            <a:schemeClr val="bg1"/>
          </a:solidFill>
        </p:spPr>
        <p:txBody>
          <a:bodyPr/>
          <a:lstStyle>
            <a:lvl1pPr algn="ctr">
              <a:defRPr>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9537798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Image + 1 Column 2 sections: Orange">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6" name="Picture Placeholder 5"/>
          <p:cNvSpPr>
            <a:spLocks noGrp="1"/>
          </p:cNvSpPr>
          <p:nvPr>
            <p:ph type="pic" sz="quarter" idx="10"/>
          </p:nvPr>
        </p:nvSpPr>
        <p:spPr>
          <a:xfrm>
            <a:off x="2" y="0"/>
            <a:ext cx="12192000" cy="6858000"/>
          </a:xfrm>
        </p:spPr>
        <p:txBody>
          <a:bodyPr/>
          <a:lstStyle/>
          <a:p>
            <a:r>
              <a:rPr lang="en-US"/>
              <a:t>Click icon to add picture</a:t>
            </a:r>
            <a:endParaRPr lang="en-US" dirty="0"/>
          </a:p>
        </p:txBody>
      </p:sp>
      <p:sp>
        <p:nvSpPr>
          <p:cNvPr id="14"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1"/>
                </a:solidFill>
              </a:defRPr>
            </a:lvl1pPr>
          </a:lstStyle>
          <a:p>
            <a:r>
              <a:rPr lang="en-US">
                <a:solidFill>
                  <a:prstClr val="white"/>
                </a:solidFill>
              </a:rPr>
              <a:t>AT&amp;T Proprietary (Restricted)</a:t>
            </a:r>
            <a:endParaRPr lang="en-US" dirty="0">
              <a:solidFill>
                <a:prstClr val="white"/>
              </a:solidFill>
            </a:endParaRPr>
          </a:p>
        </p:txBody>
      </p:sp>
      <p:sp>
        <p:nvSpPr>
          <p:cNvPr id="15"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12" name="Text Placeholder 2"/>
          <p:cNvSpPr>
            <a:spLocks noGrp="1"/>
          </p:cNvSpPr>
          <p:nvPr>
            <p:ph type="body" sz="quarter" idx="11"/>
          </p:nvPr>
        </p:nvSpPr>
        <p:spPr>
          <a:xfrm>
            <a:off x="598177" y="358780"/>
            <a:ext cx="4188883" cy="1789113"/>
          </a:xfrm>
          <a:prstGeom prst="roundRect">
            <a:avLst>
              <a:gd name="adj" fmla="val 5577"/>
            </a:avLst>
          </a:prstGeom>
          <a:solidFill>
            <a:schemeClr val="tx1"/>
          </a:solidFill>
        </p:spPr>
        <p:txBody>
          <a:bodyPr/>
          <a:lstStyle>
            <a:lvl1pPr marL="114960" indent="0">
              <a:defRPr>
                <a:solidFill>
                  <a:schemeClr val="accent1"/>
                </a:solidFill>
              </a:defRPr>
            </a:lvl1pPr>
          </a:lstStyle>
          <a:p>
            <a:pPr lvl="0"/>
            <a:r>
              <a:rPr lang="en-US"/>
              <a:t>Click to edit Master text styles</a:t>
            </a:r>
          </a:p>
        </p:txBody>
      </p:sp>
      <p:sp>
        <p:nvSpPr>
          <p:cNvPr id="19" name="Text Placeholder 2"/>
          <p:cNvSpPr>
            <a:spLocks noGrp="1"/>
          </p:cNvSpPr>
          <p:nvPr>
            <p:ph type="body" sz="quarter" idx="12"/>
          </p:nvPr>
        </p:nvSpPr>
        <p:spPr>
          <a:xfrm>
            <a:off x="605856" y="2282056"/>
            <a:ext cx="4188883" cy="3765064"/>
          </a:xfrm>
          <a:prstGeom prst="roundRect">
            <a:avLst>
              <a:gd name="adj" fmla="val 5577"/>
            </a:avLst>
          </a:prstGeom>
          <a:solidFill>
            <a:schemeClr val="tx1"/>
          </a:solidFill>
        </p:spPr>
        <p:txBody>
          <a:bodyPr/>
          <a:lstStyle>
            <a:lvl1pPr marL="60674" indent="0">
              <a:defRPr sz="1833">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65393119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Title Slide with half image">
    <p:spTree>
      <p:nvGrpSpPr>
        <p:cNvPr id="1" name=""/>
        <p:cNvGrpSpPr/>
        <p:nvPr/>
      </p:nvGrpSpPr>
      <p:grpSpPr>
        <a:xfrm>
          <a:off x="0" y="0"/>
          <a:ext cx="0" cy="0"/>
          <a:chOff x="0" y="0"/>
          <a:chExt cx="0" cy="0"/>
        </a:xfrm>
      </p:grpSpPr>
      <p:sp>
        <p:nvSpPr>
          <p:cNvPr id="105" name="Shape 105"/>
          <p:cNvSpPr>
            <a:spLocks noGrp="1"/>
          </p:cNvSpPr>
          <p:nvPr>
            <p:ph type="title"/>
          </p:nvPr>
        </p:nvSpPr>
        <p:spPr>
          <a:xfrm>
            <a:off x="838200" y="365125"/>
            <a:ext cx="10515600" cy="642041"/>
          </a:xfrm>
          <a:prstGeom prst="rect">
            <a:avLst/>
          </a:prstGeom>
        </p:spPr>
        <p:txBody>
          <a:bodyPr lIns="45719" tIns="45719" rIns="45719" bIns="45719"/>
          <a:lstStyle>
            <a:lvl1pPr algn="ctr">
              <a:defRPr b="0">
                <a:solidFill>
                  <a:srgbClr val="272727"/>
                </a:solidFill>
                <a:latin typeface="+mn-lt"/>
                <a:ea typeface="+mn-ea"/>
                <a:cs typeface="+mn-cs"/>
                <a:sym typeface="Calibri"/>
              </a:defRPr>
            </a:lvl1pPr>
          </a:lstStyle>
          <a:p>
            <a:r>
              <a:t>Title Text</a:t>
            </a:r>
          </a:p>
        </p:txBody>
      </p:sp>
      <p:sp>
        <p:nvSpPr>
          <p:cNvPr id="106" name="Shape 106"/>
          <p:cNvSpPr>
            <a:spLocks noGrp="1"/>
          </p:cNvSpPr>
          <p:nvPr>
            <p:ph type="body" sz="quarter" idx="1"/>
          </p:nvPr>
        </p:nvSpPr>
        <p:spPr>
          <a:xfrm>
            <a:off x="838200" y="867189"/>
            <a:ext cx="10515600" cy="406401"/>
          </a:xfrm>
          <a:prstGeom prst="rect">
            <a:avLst/>
          </a:prstGeom>
        </p:spPr>
        <p:txBody>
          <a:bodyPr/>
          <a:lstStyle>
            <a:lvl1pPr marL="0" indent="0" algn="ctr">
              <a:lnSpc>
                <a:spcPct val="86000"/>
              </a:lnSpc>
              <a:spcBef>
                <a:spcPts val="0"/>
              </a:spcBef>
              <a:buSzTx/>
              <a:buFontTx/>
              <a:buNone/>
              <a:defRPr sz="1600"/>
            </a:lvl1pPr>
            <a:lvl2pPr marL="609600" indent="-152400" algn="ctr">
              <a:lnSpc>
                <a:spcPct val="86000"/>
              </a:lnSpc>
              <a:spcBef>
                <a:spcPts val="0"/>
              </a:spcBef>
              <a:buSzPct val="80000"/>
              <a:buFontTx/>
              <a:buChar char="▪"/>
              <a:defRPr sz="1600"/>
            </a:lvl2pPr>
            <a:lvl3pPr marL="1036319" indent="-121919" algn="ctr">
              <a:lnSpc>
                <a:spcPct val="86000"/>
              </a:lnSpc>
              <a:spcBef>
                <a:spcPts val="0"/>
              </a:spcBef>
              <a:buFontTx/>
              <a:buChar char="▪"/>
              <a:defRPr sz="1600"/>
            </a:lvl3pPr>
            <a:lvl4pPr marL="1493519" indent="-121919" algn="ctr">
              <a:lnSpc>
                <a:spcPct val="86000"/>
              </a:lnSpc>
              <a:spcBef>
                <a:spcPts val="0"/>
              </a:spcBef>
              <a:buFontTx/>
              <a:defRPr sz="1600"/>
            </a:lvl4pPr>
            <a:lvl5pPr marL="1950720" indent="-121920" algn="ctr">
              <a:lnSpc>
                <a:spcPct val="86000"/>
              </a:lnSpc>
              <a:spcBef>
                <a:spcPts val="0"/>
              </a:spcBef>
              <a:buFontTx/>
              <a:defRPr sz="1600"/>
            </a:lvl5pPr>
          </a:lstStyle>
          <a:p>
            <a:r>
              <a:t>Body Level One</a:t>
            </a:r>
          </a:p>
          <a:p>
            <a:pPr lvl="1"/>
            <a:r>
              <a:t>Body Level Two</a:t>
            </a:r>
          </a:p>
          <a:p>
            <a:pPr lvl="2"/>
            <a:r>
              <a:t>Body Level Three</a:t>
            </a:r>
          </a:p>
          <a:p>
            <a:pPr lvl="3"/>
            <a:r>
              <a:t>Body Level Four</a:t>
            </a:r>
          </a:p>
          <a:p>
            <a:pPr lvl="4"/>
            <a:r>
              <a:t>Body Level Five</a:t>
            </a:r>
          </a:p>
        </p:txBody>
      </p:sp>
      <p:sp>
        <p:nvSpPr>
          <p:cNvPr id="107" name="Shape 107"/>
          <p:cNvSpPr>
            <a:spLocks noGrp="1"/>
          </p:cNvSpPr>
          <p:nvPr>
            <p:ph type="pic" idx="13"/>
          </p:nvPr>
        </p:nvSpPr>
        <p:spPr>
          <a:xfrm>
            <a:off x="0" y="2173355"/>
            <a:ext cx="12192000" cy="3273978"/>
          </a:xfrm>
          <a:prstGeom prst="rect">
            <a:avLst/>
          </a:prstGeom>
        </p:spPr>
        <p:txBody>
          <a:bodyPr lIns="91439" rIns="91439">
            <a:noAutofit/>
          </a:bodyPr>
          <a:lstStyle/>
          <a:p>
            <a:endParaRPr/>
          </a:p>
        </p:txBody>
      </p:sp>
      <p:sp>
        <p:nvSpPr>
          <p:cNvPr id="108" name="Shape 108"/>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 full Image + 1 Column 2 sections: Blue">
    <p:bg>
      <p:bgRef idx="1001">
        <a:schemeClr val="bg1"/>
      </p:bgRef>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6" name="Picture Placeholder 5"/>
          <p:cNvSpPr>
            <a:spLocks noGrp="1"/>
          </p:cNvSpPr>
          <p:nvPr>
            <p:ph type="pic" sz="quarter" idx="10"/>
          </p:nvPr>
        </p:nvSpPr>
        <p:spPr>
          <a:xfrm>
            <a:off x="2" y="0"/>
            <a:ext cx="12192000" cy="6858000"/>
          </a:xfrm>
        </p:spPr>
        <p:txBody>
          <a:bodyPr/>
          <a:lstStyle/>
          <a:p>
            <a:r>
              <a:rPr lang="en-US"/>
              <a:t>Click icon to add picture</a:t>
            </a:r>
          </a:p>
        </p:txBody>
      </p:sp>
      <p:sp>
        <p:nvSpPr>
          <p:cNvPr id="14"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1"/>
                </a:solidFill>
              </a:defRPr>
            </a:lvl1pPr>
          </a:lstStyle>
          <a:p>
            <a:r>
              <a:rPr lang="en-US">
                <a:solidFill>
                  <a:prstClr val="white"/>
                </a:solidFill>
              </a:rPr>
              <a:t>AT&amp;T Proprietary (Restricted)</a:t>
            </a:r>
            <a:endParaRPr lang="en-US" dirty="0">
              <a:solidFill>
                <a:prstClr val="white"/>
              </a:solidFill>
            </a:endParaRPr>
          </a:p>
        </p:txBody>
      </p:sp>
      <p:sp>
        <p:nvSpPr>
          <p:cNvPr id="15"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12" name="Text Placeholder 2"/>
          <p:cNvSpPr>
            <a:spLocks noGrp="1"/>
          </p:cNvSpPr>
          <p:nvPr>
            <p:ph type="body" sz="quarter" idx="11"/>
          </p:nvPr>
        </p:nvSpPr>
        <p:spPr>
          <a:xfrm>
            <a:off x="598177" y="358780"/>
            <a:ext cx="4188883" cy="1789113"/>
          </a:xfrm>
          <a:prstGeom prst="roundRect">
            <a:avLst>
              <a:gd name="adj" fmla="val 5577"/>
            </a:avLst>
          </a:prstGeom>
          <a:solidFill>
            <a:schemeClr val="tx1"/>
          </a:solidFill>
        </p:spPr>
        <p:txBody>
          <a:bodyPr/>
          <a:lstStyle>
            <a:lvl1pPr marL="114960" indent="0">
              <a:defRPr>
                <a:solidFill>
                  <a:schemeClr val="accent5"/>
                </a:solidFill>
              </a:defRPr>
            </a:lvl1pPr>
          </a:lstStyle>
          <a:p>
            <a:pPr lvl="0"/>
            <a:r>
              <a:rPr lang="en-US"/>
              <a:t>Click to edit Master text styles</a:t>
            </a:r>
          </a:p>
        </p:txBody>
      </p:sp>
      <p:sp>
        <p:nvSpPr>
          <p:cNvPr id="20" name="Text Placeholder 2"/>
          <p:cNvSpPr>
            <a:spLocks noGrp="1"/>
          </p:cNvSpPr>
          <p:nvPr>
            <p:ph type="body" sz="quarter" idx="12"/>
          </p:nvPr>
        </p:nvSpPr>
        <p:spPr>
          <a:xfrm>
            <a:off x="605856" y="2282056"/>
            <a:ext cx="4188883" cy="3765064"/>
          </a:xfrm>
          <a:prstGeom prst="roundRect">
            <a:avLst>
              <a:gd name="adj" fmla="val 5577"/>
            </a:avLst>
          </a:prstGeom>
          <a:solidFill>
            <a:schemeClr val="tx1"/>
          </a:solidFill>
        </p:spPr>
        <p:txBody>
          <a:bodyPr/>
          <a:lstStyle>
            <a:lvl1pPr marL="60674" indent="0">
              <a:defRPr sz="1833">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403441223"/>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 full Image + 1 Column 2 sections:  Green">
    <p:bg>
      <p:bgRef idx="1001">
        <a:schemeClr val="bg1"/>
      </p:bgRef>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6" name="Picture Placeholder 5"/>
          <p:cNvSpPr>
            <a:spLocks noGrp="1"/>
          </p:cNvSpPr>
          <p:nvPr>
            <p:ph type="pic" sz="quarter" idx="10"/>
          </p:nvPr>
        </p:nvSpPr>
        <p:spPr>
          <a:xfrm>
            <a:off x="2" y="0"/>
            <a:ext cx="12192000" cy="6858000"/>
          </a:xfrm>
        </p:spPr>
        <p:txBody>
          <a:bodyPr/>
          <a:lstStyle/>
          <a:p>
            <a:r>
              <a:rPr lang="en-US"/>
              <a:t>Click icon to add picture</a:t>
            </a:r>
          </a:p>
        </p:txBody>
      </p:sp>
      <p:sp>
        <p:nvSpPr>
          <p:cNvPr id="14"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1"/>
                </a:solidFill>
              </a:defRPr>
            </a:lvl1pPr>
          </a:lstStyle>
          <a:p>
            <a:r>
              <a:rPr lang="en-US">
                <a:solidFill>
                  <a:prstClr val="white"/>
                </a:solidFill>
              </a:rPr>
              <a:t>AT&amp;T Proprietary (Restricted)</a:t>
            </a:r>
            <a:endParaRPr lang="en-US" dirty="0">
              <a:solidFill>
                <a:prstClr val="white"/>
              </a:solidFill>
            </a:endParaRPr>
          </a:p>
        </p:txBody>
      </p:sp>
      <p:sp>
        <p:nvSpPr>
          <p:cNvPr id="15"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20" name="Text Placeholder 2"/>
          <p:cNvSpPr>
            <a:spLocks noGrp="1"/>
          </p:cNvSpPr>
          <p:nvPr>
            <p:ph type="body" sz="quarter" idx="11"/>
          </p:nvPr>
        </p:nvSpPr>
        <p:spPr>
          <a:xfrm>
            <a:off x="598177" y="358780"/>
            <a:ext cx="4188883" cy="1789113"/>
          </a:xfrm>
          <a:prstGeom prst="roundRect">
            <a:avLst>
              <a:gd name="adj" fmla="val 5577"/>
            </a:avLst>
          </a:prstGeom>
          <a:solidFill>
            <a:schemeClr val="tx1"/>
          </a:solidFill>
        </p:spPr>
        <p:txBody>
          <a:bodyPr/>
          <a:lstStyle>
            <a:lvl1pPr marL="114960" indent="0">
              <a:defRPr>
                <a:solidFill>
                  <a:schemeClr val="accent3"/>
                </a:solidFill>
              </a:defRPr>
            </a:lvl1pPr>
          </a:lstStyle>
          <a:p>
            <a:pPr lvl="0"/>
            <a:r>
              <a:rPr lang="en-US"/>
              <a:t>Click to edit Master text styles</a:t>
            </a:r>
          </a:p>
        </p:txBody>
      </p:sp>
      <p:sp>
        <p:nvSpPr>
          <p:cNvPr id="21" name="Text Placeholder 2"/>
          <p:cNvSpPr>
            <a:spLocks noGrp="1"/>
          </p:cNvSpPr>
          <p:nvPr>
            <p:ph type="body" sz="quarter" idx="12"/>
          </p:nvPr>
        </p:nvSpPr>
        <p:spPr>
          <a:xfrm>
            <a:off x="605856" y="2282056"/>
            <a:ext cx="4188883" cy="3765064"/>
          </a:xfrm>
          <a:prstGeom prst="roundRect">
            <a:avLst>
              <a:gd name="adj" fmla="val 5577"/>
            </a:avLst>
          </a:prstGeom>
          <a:solidFill>
            <a:schemeClr val="tx1"/>
          </a:solidFill>
        </p:spPr>
        <p:txBody>
          <a:bodyPr/>
          <a:lstStyle>
            <a:lvl1pPr marL="60674" indent="0">
              <a:defRPr sz="1833">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779691821"/>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slide + image right">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8" name="Picture Placeholder 3"/>
          <p:cNvSpPr>
            <a:spLocks noGrp="1"/>
          </p:cNvSpPr>
          <p:nvPr>
            <p:ph type="pic" sz="quarter" idx="21"/>
          </p:nvPr>
        </p:nvSpPr>
        <p:spPr>
          <a:xfrm>
            <a:off x="6142007" y="1286001"/>
            <a:ext cx="5224134" cy="4652837"/>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9" name="Content Placeholder 5"/>
          <p:cNvSpPr txBox="1">
            <a:spLocks/>
          </p:cNvSpPr>
          <p:nvPr userDrawn="1"/>
        </p:nvSpPr>
        <p:spPr bwMode="auto">
          <a:xfrm>
            <a:off x="476258"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3" name="Text Placeholder 2"/>
          <p:cNvSpPr>
            <a:spLocks noGrp="1"/>
          </p:cNvSpPr>
          <p:nvPr>
            <p:ph type="body" sz="quarter" idx="22"/>
          </p:nvPr>
        </p:nvSpPr>
        <p:spPr>
          <a:xfrm>
            <a:off x="751418" y="1484313"/>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107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slide + image left">
    <p:bg>
      <p:bgPr>
        <a:solidFill>
          <a:schemeClr val="bg2"/>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8" name="Picture Placeholder 3"/>
          <p:cNvSpPr>
            <a:spLocks noGrp="1"/>
          </p:cNvSpPr>
          <p:nvPr>
            <p:ph type="pic" sz="quarter" idx="21"/>
          </p:nvPr>
        </p:nvSpPr>
        <p:spPr>
          <a:xfrm>
            <a:off x="476251" y="1286001"/>
            <a:ext cx="5224134" cy="4652837"/>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1" name="Content Placeholder 5"/>
          <p:cNvSpPr txBox="1">
            <a:spLocks/>
          </p:cNvSpPr>
          <p:nvPr userDrawn="1"/>
        </p:nvSpPr>
        <p:spPr bwMode="auto">
          <a:xfrm>
            <a:off x="6211143"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0" name="Text Placeholder 2"/>
          <p:cNvSpPr>
            <a:spLocks noGrp="1"/>
          </p:cNvSpPr>
          <p:nvPr>
            <p:ph type="body" sz="quarter" idx="22"/>
          </p:nvPr>
        </p:nvSpPr>
        <p:spPr>
          <a:xfrm>
            <a:off x="6461053" y="1474123"/>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376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slide ">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3" name="Content Placeholder 2"/>
          <p:cNvSpPr>
            <a:spLocks noGrp="1"/>
          </p:cNvSpPr>
          <p:nvPr>
            <p:ph idx="1"/>
          </p:nvPr>
        </p:nvSpPr>
        <p:spPr>
          <a:xfrm>
            <a:off x="476253" y="1286001"/>
            <a:ext cx="11238520" cy="4652837"/>
          </a:xfrm>
          <a:prstGeom prst="roundRect">
            <a:avLst>
              <a:gd name="adj" fmla="val 2400"/>
            </a:avLst>
          </a:prstGeom>
          <a:solidFill>
            <a:srgbClr val="FFFFFF"/>
          </a:solidFill>
          <a:ln>
            <a:solidFill>
              <a:srgbClr val="F2F2F2">
                <a:alpha val="0"/>
              </a:srgbClr>
            </a:solidFill>
          </a:ln>
        </p:spPr>
        <p:txBody>
          <a:bodyPr lIns="220730" tIns="110363" rIns="220730" bIns="220730"/>
          <a:lstStyle>
            <a:lvl1pPr>
              <a:defRPr>
                <a:ln>
                  <a:noFill/>
                </a:ln>
                <a:solidFill>
                  <a:schemeClr val="accent1"/>
                </a:solidFill>
              </a:defRPr>
            </a:lvl1pPr>
            <a:lvl2pPr>
              <a:defRPr>
                <a:ln>
                  <a:noFill/>
                </a:ln>
                <a:solidFill>
                  <a:schemeClr val="tx2"/>
                </a:solidFill>
              </a:defRPr>
            </a:lvl2pPr>
            <a:lvl3pPr>
              <a:defRPr>
                <a:ln>
                  <a:noFill/>
                </a:ln>
                <a:solidFill>
                  <a:schemeClr val="tx2"/>
                </a:solidFill>
              </a:defRPr>
            </a:lvl3pPr>
            <a:lvl4pPr>
              <a:defRPr>
                <a:ln>
                  <a:noFill/>
                </a:ln>
                <a:solidFill>
                  <a:schemeClr val="tx2"/>
                </a:solidFill>
              </a:defRPr>
            </a:lvl4pPr>
            <a:lvl5pPr>
              <a:defRPr>
                <a:ln>
                  <a:noFill/>
                </a:ln>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hasCustomPrompt="1"/>
          </p:nvPr>
        </p:nvSpPr>
        <p:spPr>
          <a:xfrm>
            <a:off x="751423" y="517525"/>
            <a:ext cx="10672234" cy="768476"/>
          </a:xfrm>
          <a:noFill/>
        </p:spPr>
        <p:txBody>
          <a:bodyPr/>
          <a:lstStyle>
            <a:lvl1pPr>
              <a:defRPr sz="2417"/>
            </a:lvl1pPr>
          </a:lstStyle>
          <a:p>
            <a:r>
              <a:rPr lang="en-US" dirty="0"/>
              <a:t>Click to edit Master title style</a:t>
            </a:r>
            <a:br>
              <a:rPr lang="en-US" dirty="0"/>
            </a:br>
            <a:endParaRPr lang="en-CA" dirty="0"/>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Tree>
    <p:extLst>
      <p:ext uri="{BB962C8B-B14F-4D97-AF65-F5344CB8AC3E}">
        <p14:creationId xmlns:p14="http://schemas.microsoft.com/office/powerpoint/2010/main" val="12288479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slide two columns">
    <p:bg>
      <p:bgPr>
        <a:solidFill>
          <a:schemeClr val="bg2"/>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9" name="Content Placeholder 5"/>
          <p:cNvSpPr txBox="1">
            <a:spLocks/>
          </p:cNvSpPr>
          <p:nvPr userDrawn="1"/>
        </p:nvSpPr>
        <p:spPr bwMode="auto">
          <a:xfrm>
            <a:off x="476258"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0" name="Content Placeholder 5"/>
          <p:cNvSpPr txBox="1">
            <a:spLocks/>
          </p:cNvSpPr>
          <p:nvPr userDrawn="1"/>
        </p:nvSpPr>
        <p:spPr bwMode="auto">
          <a:xfrm>
            <a:off x="6211143"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1" name="Text Placeholder 2"/>
          <p:cNvSpPr>
            <a:spLocks noGrp="1"/>
          </p:cNvSpPr>
          <p:nvPr>
            <p:ph type="body" sz="quarter" idx="22"/>
          </p:nvPr>
        </p:nvSpPr>
        <p:spPr>
          <a:xfrm>
            <a:off x="6461053" y="1474123"/>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23"/>
          </p:nvPr>
        </p:nvSpPr>
        <p:spPr>
          <a:xfrm>
            <a:off x="726168" y="1478512"/>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8718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slide two columns with accent header">
    <p:bg>
      <p:bgPr>
        <a:solidFill>
          <a:schemeClr val="bg2"/>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Content Placeholder 5"/>
          <p:cNvSpPr txBox="1">
            <a:spLocks/>
          </p:cNvSpPr>
          <p:nvPr userDrawn="1"/>
        </p:nvSpPr>
        <p:spPr bwMode="auto">
          <a:xfrm>
            <a:off x="476258"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64" name="Content Placeholder 5"/>
          <p:cNvSpPr txBox="1">
            <a:spLocks/>
          </p:cNvSpPr>
          <p:nvPr userDrawn="1"/>
        </p:nvSpPr>
        <p:spPr bwMode="auto">
          <a:xfrm>
            <a:off x="6211143"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42" name="Round Same Side Corner Rectangle 41"/>
          <p:cNvSpPr/>
          <p:nvPr userDrawn="1"/>
        </p:nvSpPr>
        <p:spPr>
          <a:xfrm>
            <a:off x="476258" y="1286001"/>
            <a:ext cx="5503634"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3" name="Round Same Side Corner Rectangle 42"/>
          <p:cNvSpPr/>
          <p:nvPr userDrawn="1"/>
        </p:nvSpPr>
        <p:spPr>
          <a:xfrm>
            <a:off x="6211143" y="1286001"/>
            <a:ext cx="5503634"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2" name="Text Placeholder 2"/>
          <p:cNvSpPr>
            <a:spLocks noGrp="1"/>
          </p:cNvSpPr>
          <p:nvPr>
            <p:ph type="body" sz="quarter" idx="22"/>
          </p:nvPr>
        </p:nvSpPr>
        <p:spPr>
          <a:xfrm>
            <a:off x="6461053" y="1582275"/>
            <a:ext cx="5003800" cy="424815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p:cNvSpPr>
            <a:spLocks noGrp="1"/>
          </p:cNvSpPr>
          <p:nvPr>
            <p:ph type="body" sz="quarter" idx="23"/>
          </p:nvPr>
        </p:nvSpPr>
        <p:spPr>
          <a:xfrm>
            <a:off x="726168" y="1586664"/>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40349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slide + quote Green">
    <p:bg>
      <p:bgPr>
        <a:solidFill>
          <a:schemeClr val="bg2"/>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8" name="Content Placeholder 5"/>
          <p:cNvSpPr txBox="1">
            <a:spLocks/>
          </p:cNvSpPr>
          <p:nvPr userDrawn="1"/>
        </p:nvSpPr>
        <p:spPr bwMode="auto">
          <a:xfrm>
            <a:off x="6211143"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2417" dirty="0">
              <a:solidFill>
                <a:srgbClr val="4CA90C"/>
              </a:solidFill>
            </a:endParaRPr>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269202" y="1358029"/>
            <a:ext cx="754391" cy="442918"/>
          </a:xfrm>
          <a:prstGeom prst="rect">
            <a:avLst/>
          </a:prstGeom>
        </p:spPr>
      </p:pic>
      <p:pic>
        <p:nvPicPr>
          <p:cNvPr id="10" name="Picture 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81923" y="5411120"/>
            <a:ext cx="704860" cy="442918"/>
          </a:xfrm>
          <a:prstGeom prst="rect">
            <a:avLst/>
          </a:prstGeom>
        </p:spPr>
      </p:pic>
      <p:sp>
        <p:nvSpPr>
          <p:cNvPr id="11" name="Content Placeholder 5"/>
          <p:cNvSpPr txBox="1">
            <a:spLocks/>
          </p:cNvSpPr>
          <p:nvPr userDrawn="1"/>
        </p:nvSpPr>
        <p:spPr bwMode="auto">
          <a:xfrm>
            <a:off x="471900" y="1313087"/>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6" name="Text Placeholder 2"/>
          <p:cNvSpPr>
            <a:spLocks noGrp="1"/>
          </p:cNvSpPr>
          <p:nvPr>
            <p:ph type="body" sz="quarter" idx="23"/>
          </p:nvPr>
        </p:nvSpPr>
        <p:spPr>
          <a:xfrm>
            <a:off x="726168" y="1478512"/>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p:cNvSpPr>
            <a:spLocks noGrp="1"/>
          </p:cNvSpPr>
          <p:nvPr>
            <p:ph type="body" sz="quarter" idx="10"/>
          </p:nvPr>
        </p:nvSpPr>
        <p:spPr>
          <a:xfrm>
            <a:off x="7023583" y="1811338"/>
            <a:ext cx="4210768" cy="3599782"/>
          </a:xfrm>
        </p:spPr>
        <p:txBody>
          <a:bodyPr/>
          <a:lstStyle>
            <a:lvl1pPr>
              <a:defRPr sz="2833">
                <a:solidFill>
                  <a:schemeClr val="accent3"/>
                </a:solidFill>
              </a:defRPr>
            </a:lvl1pPr>
          </a:lstStyle>
          <a:p>
            <a:pPr lvl="0"/>
            <a:r>
              <a:rPr lang="en-US"/>
              <a:t>Click to edit Master text styles</a:t>
            </a:r>
          </a:p>
        </p:txBody>
      </p:sp>
    </p:spTree>
    <p:extLst>
      <p:ext uri="{BB962C8B-B14F-4D97-AF65-F5344CB8AC3E}">
        <p14:creationId xmlns:p14="http://schemas.microsoft.com/office/powerpoint/2010/main" val="4323570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slide + quote blue">
    <p:bg>
      <p:bgPr>
        <a:solidFill>
          <a:schemeClr val="bg2"/>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5" name="Content Placeholder 5"/>
          <p:cNvSpPr txBox="1">
            <a:spLocks/>
          </p:cNvSpPr>
          <p:nvPr userDrawn="1"/>
        </p:nvSpPr>
        <p:spPr bwMode="auto">
          <a:xfrm>
            <a:off x="6211143" y="1286001"/>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2417" dirty="0">
              <a:solidFill>
                <a:srgbClr val="067AB4"/>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269202" y="1358037"/>
            <a:ext cx="754391" cy="442917"/>
          </a:xfrm>
          <a:prstGeom prst="rect">
            <a:avLst/>
          </a:prstGeom>
        </p:spPr>
      </p:pic>
      <p:pic>
        <p:nvPicPr>
          <p:cNvPr id="12" name="Picture 1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881923" y="5411127"/>
            <a:ext cx="704860" cy="442917"/>
          </a:xfrm>
          <a:prstGeom prst="rect">
            <a:avLst/>
          </a:prstGeom>
        </p:spPr>
      </p:pic>
      <p:sp>
        <p:nvSpPr>
          <p:cNvPr id="10" name="Content Placeholder 5"/>
          <p:cNvSpPr txBox="1">
            <a:spLocks/>
          </p:cNvSpPr>
          <p:nvPr userDrawn="1"/>
        </p:nvSpPr>
        <p:spPr bwMode="auto">
          <a:xfrm>
            <a:off x="471900" y="1313087"/>
            <a:ext cx="5503634" cy="4652837"/>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7" name="Text Placeholder 2"/>
          <p:cNvSpPr>
            <a:spLocks noGrp="1"/>
          </p:cNvSpPr>
          <p:nvPr>
            <p:ph type="body" sz="quarter" idx="23"/>
          </p:nvPr>
        </p:nvSpPr>
        <p:spPr>
          <a:xfrm>
            <a:off x="726168" y="1478512"/>
            <a:ext cx="5003800" cy="424815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type="body" sz="quarter" idx="10"/>
          </p:nvPr>
        </p:nvSpPr>
        <p:spPr>
          <a:xfrm>
            <a:off x="7023583" y="1811338"/>
            <a:ext cx="4210768" cy="3599782"/>
          </a:xfrm>
        </p:spPr>
        <p:txBody>
          <a:bodyPr/>
          <a:lstStyle>
            <a:lvl1pPr>
              <a:defRPr sz="2833">
                <a:solidFill>
                  <a:schemeClr val="accent5"/>
                </a:solidFill>
              </a:defRPr>
            </a:lvl1pPr>
          </a:lstStyle>
          <a:p>
            <a:pPr lvl="0"/>
            <a:r>
              <a:rPr lang="en-US"/>
              <a:t>Click to edit Master text styles</a:t>
            </a:r>
          </a:p>
        </p:txBody>
      </p:sp>
    </p:spTree>
    <p:extLst>
      <p:ext uri="{BB962C8B-B14F-4D97-AF65-F5344CB8AC3E}">
        <p14:creationId xmlns:p14="http://schemas.microsoft.com/office/powerpoint/2010/main" val="22982732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slide 4 boxes">
    <p:bg>
      <p:bgPr>
        <a:solidFill>
          <a:schemeClr val="bg2"/>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8" name="Picture Placeholder 3"/>
          <p:cNvSpPr txBox="1">
            <a:spLocks/>
          </p:cNvSpPr>
          <p:nvPr userDrawn="1"/>
        </p:nvSpPr>
        <p:spPr>
          <a:xfrm>
            <a:off x="476250" y="1084441"/>
            <a:ext cx="5547361" cy="2432304"/>
          </a:xfrm>
          <a:prstGeom prst="roundRect">
            <a:avLst>
              <a:gd name="adj" fmla="val 3111"/>
            </a:avLst>
          </a:prstGeom>
          <a:solidFill>
            <a:srgbClr val="FFFFFF"/>
          </a:solidFill>
        </p:spPr>
        <p:txBody>
          <a:bodyPr lIns="183942" tIns="91969" rIns="183942" bIns="45983" rtlCol="0">
            <a:normAutofit/>
          </a:bodyPr>
          <a:lstStyle>
            <a:lvl1pPr marL="0" indent="0" algn="l" rtl="0" eaLnBrk="1" fontAlgn="base" hangingPunct="1">
              <a:spcBef>
                <a:spcPct val="0"/>
              </a:spcBef>
              <a:spcAft>
                <a:spcPts val="800"/>
              </a:spcAft>
              <a:buFont typeface="Arial" charset="0"/>
              <a:defRPr sz="1200" b="0" kern="1200">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583" dirty="0">
              <a:solidFill>
                <a:srgbClr val="666666"/>
              </a:solidFill>
              <a:cs typeface="Calibri"/>
            </a:endParaRPr>
          </a:p>
        </p:txBody>
      </p:sp>
      <p:sp>
        <p:nvSpPr>
          <p:cNvPr id="9" name="Picture Placeholder 3"/>
          <p:cNvSpPr txBox="1">
            <a:spLocks/>
          </p:cNvSpPr>
          <p:nvPr userDrawn="1"/>
        </p:nvSpPr>
        <p:spPr>
          <a:xfrm>
            <a:off x="6167410" y="1084441"/>
            <a:ext cx="5547361" cy="2432304"/>
          </a:xfrm>
          <a:prstGeom prst="roundRect">
            <a:avLst>
              <a:gd name="adj" fmla="val 3111"/>
            </a:avLst>
          </a:prstGeom>
          <a:solidFill>
            <a:srgbClr val="FFFFFF"/>
          </a:solidFill>
        </p:spPr>
        <p:txBody>
          <a:bodyPr lIns="183942" tIns="91969" rIns="183942" bIns="45983" rtlCol="0">
            <a:normAutofit/>
          </a:bodyPr>
          <a:lstStyle>
            <a:lvl1pPr marL="0" indent="0" algn="l" rtl="0" eaLnBrk="1" fontAlgn="base" hangingPunct="1">
              <a:spcBef>
                <a:spcPct val="0"/>
              </a:spcBef>
              <a:spcAft>
                <a:spcPts val="800"/>
              </a:spcAft>
              <a:buFont typeface="Arial" charset="0"/>
              <a:defRPr sz="1200" b="0" kern="1200">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583" dirty="0">
              <a:solidFill>
                <a:srgbClr val="666666"/>
              </a:solidFill>
              <a:cs typeface="Calibri"/>
            </a:endParaRPr>
          </a:p>
        </p:txBody>
      </p:sp>
      <p:sp>
        <p:nvSpPr>
          <p:cNvPr id="10" name="Picture Placeholder 3"/>
          <p:cNvSpPr txBox="1">
            <a:spLocks/>
          </p:cNvSpPr>
          <p:nvPr userDrawn="1"/>
        </p:nvSpPr>
        <p:spPr>
          <a:xfrm>
            <a:off x="476250" y="3624856"/>
            <a:ext cx="5547361" cy="2432304"/>
          </a:xfrm>
          <a:prstGeom prst="roundRect">
            <a:avLst>
              <a:gd name="adj" fmla="val 3111"/>
            </a:avLst>
          </a:prstGeom>
          <a:solidFill>
            <a:srgbClr val="FFFFFF"/>
          </a:solidFill>
        </p:spPr>
        <p:txBody>
          <a:bodyPr lIns="183942" tIns="91969" rIns="183942" bIns="45983" rtlCol="0">
            <a:normAutofit/>
          </a:bodyPr>
          <a:lstStyle>
            <a:lvl1pPr marL="0" indent="0" algn="l" rtl="0" eaLnBrk="1" fontAlgn="base" hangingPunct="1">
              <a:spcBef>
                <a:spcPct val="0"/>
              </a:spcBef>
              <a:spcAft>
                <a:spcPts val="800"/>
              </a:spcAft>
              <a:buFont typeface="Arial" charset="0"/>
              <a:defRPr sz="1200" b="0" kern="1200">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833" dirty="0">
              <a:solidFill>
                <a:srgbClr val="EF6F00"/>
              </a:solidFill>
            </a:endParaRPr>
          </a:p>
        </p:txBody>
      </p:sp>
      <p:sp>
        <p:nvSpPr>
          <p:cNvPr id="11" name="Picture Placeholder 3"/>
          <p:cNvSpPr txBox="1">
            <a:spLocks/>
          </p:cNvSpPr>
          <p:nvPr userDrawn="1"/>
        </p:nvSpPr>
        <p:spPr>
          <a:xfrm>
            <a:off x="6167410" y="3624856"/>
            <a:ext cx="5547361" cy="2432304"/>
          </a:xfrm>
          <a:prstGeom prst="roundRect">
            <a:avLst>
              <a:gd name="adj" fmla="val 3111"/>
            </a:avLst>
          </a:prstGeom>
          <a:solidFill>
            <a:srgbClr val="FFFFFF"/>
          </a:solidFill>
        </p:spPr>
        <p:txBody>
          <a:bodyPr lIns="183942" tIns="91969" rIns="183942" bIns="45983" rtlCol="0">
            <a:normAutofit/>
          </a:bodyPr>
          <a:lstStyle>
            <a:lvl1pPr marL="0" indent="0" algn="l" rtl="0" eaLnBrk="1" fontAlgn="base" hangingPunct="1">
              <a:spcBef>
                <a:spcPct val="0"/>
              </a:spcBef>
              <a:spcAft>
                <a:spcPts val="800"/>
              </a:spcAft>
              <a:buFont typeface="Arial" charset="0"/>
              <a:defRPr sz="1200" b="0" kern="1200">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583" dirty="0">
              <a:solidFill>
                <a:srgbClr val="666666"/>
              </a:solidFill>
              <a:cs typeface="Calibri"/>
            </a:endParaRPr>
          </a:p>
        </p:txBody>
      </p:sp>
      <p:sp>
        <p:nvSpPr>
          <p:cNvPr id="15" name="Text Placeholder 2"/>
          <p:cNvSpPr>
            <a:spLocks noGrp="1"/>
          </p:cNvSpPr>
          <p:nvPr>
            <p:ph type="body" sz="quarter" idx="23"/>
          </p:nvPr>
        </p:nvSpPr>
        <p:spPr>
          <a:xfrm>
            <a:off x="726168" y="1286002"/>
            <a:ext cx="5003800" cy="214966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p:cNvSpPr>
            <a:spLocks noGrp="1"/>
          </p:cNvSpPr>
          <p:nvPr>
            <p:ph type="body" sz="quarter" idx="24"/>
          </p:nvPr>
        </p:nvSpPr>
        <p:spPr>
          <a:xfrm>
            <a:off x="6439190" y="1288894"/>
            <a:ext cx="5003800" cy="214966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sz="quarter" idx="25"/>
          </p:nvPr>
        </p:nvSpPr>
        <p:spPr>
          <a:xfrm>
            <a:off x="732728" y="3766176"/>
            <a:ext cx="5003800" cy="214966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type="body" sz="quarter" idx="26"/>
          </p:nvPr>
        </p:nvSpPr>
        <p:spPr>
          <a:xfrm>
            <a:off x="6445751" y="3769068"/>
            <a:ext cx="5003800" cy="214966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5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01_One Column">
    <p:spTree>
      <p:nvGrpSpPr>
        <p:cNvPr id="1" name=""/>
        <p:cNvGrpSpPr/>
        <p:nvPr/>
      </p:nvGrpSpPr>
      <p:grpSpPr>
        <a:xfrm>
          <a:off x="0" y="0"/>
          <a:ext cx="0" cy="0"/>
          <a:chOff x="0" y="0"/>
          <a:chExt cx="0" cy="0"/>
        </a:xfrm>
      </p:grpSpPr>
      <p:sp>
        <p:nvSpPr>
          <p:cNvPr id="115" name="Shape 115"/>
          <p:cNvSpPr>
            <a:spLocks noGrp="1"/>
          </p:cNvSpPr>
          <p:nvPr>
            <p:ph type="pic" idx="13"/>
          </p:nvPr>
        </p:nvSpPr>
        <p:spPr>
          <a:xfrm>
            <a:off x="0" y="2080175"/>
            <a:ext cx="12192000" cy="3114676"/>
          </a:xfrm>
          <a:prstGeom prst="rect">
            <a:avLst/>
          </a:prstGeom>
        </p:spPr>
        <p:txBody>
          <a:bodyPr lIns="91439" rIns="91439">
            <a:noAutofit/>
          </a:bodyPr>
          <a:lstStyle/>
          <a:p>
            <a:endParaRPr/>
          </a:p>
        </p:txBody>
      </p:sp>
      <p:sp>
        <p:nvSpPr>
          <p:cNvPr id="116" name="Shape 116"/>
          <p:cNvSpPr>
            <a:spLocks noGrp="1"/>
          </p:cNvSpPr>
          <p:nvPr>
            <p:ph type="title"/>
          </p:nvPr>
        </p:nvSpPr>
        <p:spPr>
          <a:xfrm>
            <a:off x="838200" y="365125"/>
            <a:ext cx="10515600" cy="642041"/>
          </a:xfrm>
          <a:prstGeom prst="rect">
            <a:avLst/>
          </a:prstGeom>
        </p:spPr>
        <p:txBody>
          <a:bodyPr lIns="45719" tIns="45719" rIns="45719" bIns="45719"/>
          <a:lstStyle>
            <a:lvl1pPr algn="ctr">
              <a:defRPr b="0">
                <a:solidFill>
                  <a:srgbClr val="272727"/>
                </a:solidFill>
                <a:latin typeface="+mn-lt"/>
                <a:ea typeface="+mn-ea"/>
                <a:cs typeface="+mn-cs"/>
                <a:sym typeface="Calibri"/>
              </a:defRPr>
            </a:lvl1pPr>
          </a:lstStyle>
          <a:p>
            <a:r>
              <a:t>Title Text</a:t>
            </a:r>
          </a:p>
        </p:txBody>
      </p:sp>
      <p:sp>
        <p:nvSpPr>
          <p:cNvPr id="117" name="Shape 117"/>
          <p:cNvSpPr>
            <a:spLocks noGrp="1"/>
          </p:cNvSpPr>
          <p:nvPr>
            <p:ph type="body" sz="quarter" idx="1"/>
          </p:nvPr>
        </p:nvSpPr>
        <p:spPr>
          <a:xfrm>
            <a:off x="838200" y="893693"/>
            <a:ext cx="10515600" cy="406401"/>
          </a:xfrm>
          <a:prstGeom prst="rect">
            <a:avLst/>
          </a:prstGeom>
        </p:spPr>
        <p:txBody>
          <a:bodyPr/>
          <a:lstStyle>
            <a:lvl1pPr marL="0" indent="0" algn="ctr">
              <a:lnSpc>
                <a:spcPct val="86000"/>
              </a:lnSpc>
              <a:spcBef>
                <a:spcPts val="0"/>
              </a:spcBef>
              <a:buSzTx/>
              <a:buFontTx/>
              <a:buNone/>
              <a:defRPr sz="1600">
                <a:latin typeface="Open Sans Light"/>
                <a:ea typeface="Open Sans Light"/>
                <a:cs typeface="Open Sans Light"/>
                <a:sym typeface="Open Sans Light"/>
              </a:defRPr>
            </a:lvl1pPr>
            <a:lvl2pPr marL="609600" indent="-152400" algn="ctr">
              <a:lnSpc>
                <a:spcPct val="86000"/>
              </a:lnSpc>
              <a:spcBef>
                <a:spcPts val="0"/>
              </a:spcBef>
              <a:buSzPct val="80000"/>
              <a:buFontTx/>
              <a:buChar char="▪"/>
              <a:defRPr sz="1600">
                <a:latin typeface="Open Sans Light"/>
                <a:ea typeface="Open Sans Light"/>
                <a:cs typeface="Open Sans Light"/>
                <a:sym typeface="Open Sans Light"/>
              </a:defRPr>
            </a:lvl2pPr>
            <a:lvl3pPr marL="1036319" indent="-121919" algn="ctr">
              <a:lnSpc>
                <a:spcPct val="86000"/>
              </a:lnSpc>
              <a:spcBef>
                <a:spcPts val="0"/>
              </a:spcBef>
              <a:buFontTx/>
              <a:buChar char="▪"/>
              <a:defRPr sz="1600">
                <a:latin typeface="Open Sans Light"/>
                <a:ea typeface="Open Sans Light"/>
                <a:cs typeface="Open Sans Light"/>
                <a:sym typeface="Open Sans Light"/>
              </a:defRPr>
            </a:lvl3pPr>
            <a:lvl4pPr marL="1493519" indent="-121919" algn="ctr">
              <a:lnSpc>
                <a:spcPct val="86000"/>
              </a:lnSpc>
              <a:spcBef>
                <a:spcPts val="0"/>
              </a:spcBef>
              <a:buFontTx/>
              <a:defRPr sz="1600">
                <a:latin typeface="Open Sans Light"/>
                <a:ea typeface="Open Sans Light"/>
                <a:cs typeface="Open Sans Light"/>
                <a:sym typeface="Open Sans Light"/>
              </a:defRPr>
            </a:lvl4pPr>
            <a:lvl5pPr marL="1950720" indent="-121920" algn="ctr">
              <a:lnSpc>
                <a:spcPct val="86000"/>
              </a:lnSpc>
              <a:spcBef>
                <a:spcPts val="0"/>
              </a:spcBef>
              <a:buFontTx/>
              <a:defRPr sz="1600">
                <a:latin typeface="Open Sans Light"/>
                <a:ea typeface="Open Sans Light"/>
                <a:cs typeface="Open Sans Light"/>
                <a:sym typeface="Open Sans Light"/>
              </a:defRPr>
            </a:lvl5pPr>
          </a:lstStyle>
          <a:p>
            <a:r>
              <a:t>Body Level One</a:t>
            </a:r>
          </a:p>
          <a:p>
            <a:pPr lvl="1"/>
            <a:r>
              <a:t>Body Level Two</a:t>
            </a:r>
          </a:p>
          <a:p>
            <a:pPr lvl="2"/>
            <a:r>
              <a:t>Body Level Three</a:t>
            </a:r>
          </a:p>
          <a:p>
            <a:pPr lvl="3"/>
            <a:r>
              <a:t>Body Level Four</a:t>
            </a:r>
          </a:p>
          <a:p>
            <a:pPr lvl="4"/>
            <a:r>
              <a:t>Body Level Five</a:t>
            </a:r>
          </a:p>
        </p:txBody>
      </p:sp>
      <p:sp>
        <p:nvSpPr>
          <p:cNvPr id="118" name="Shape 118"/>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slide 3 columns">
    <p:bg>
      <p:bgPr>
        <a:solidFill>
          <a:schemeClr val="bg2"/>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2" name="Content Placeholder 5"/>
          <p:cNvSpPr txBox="1">
            <a:spLocks/>
          </p:cNvSpPr>
          <p:nvPr userDrawn="1"/>
        </p:nvSpPr>
        <p:spPr bwMode="auto">
          <a:xfrm>
            <a:off x="8180738"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1" name="Content Placeholder 5"/>
          <p:cNvSpPr txBox="1">
            <a:spLocks/>
          </p:cNvSpPr>
          <p:nvPr userDrawn="1"/>
        </p:nvSpPr>
        <p:spPr bwMode="auto">
          <a:xfrm>
            <a:off x="4312307"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9" name="Content Placeholder 5"/>
          <p:cNvSpPr txBox="1">
            <a:spLocks/>
          </p:cNvSpPr>
          <p:nvPr userDrawn="1"/>
        </p:nvSpPr>
        <p:spPr bwMode="auto">
          <a:xfrm>
            <a:off x="476251"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5" name="Text Placeholder 2"/>
          <p:cNvSpPr>
            <a:spLocks noGrp="1"/>
          </p:cNvSpPr>
          <p:nvPr>
            <p:ph type="body" sz="quarter" idx="23"/>
          </p:nvPr>
        </p:nvSpPr>
        <p:spPr>
          <a:xfrm>
            <a:off x="726176" y="1455174"/>
            <a:ext cx="3128078" cy="4345858"/>
          </a:xfrm>
        </p:spPr>
        <p:txBody>
          <a:bodyPr/>
          <a:lstStyle>
            <a:lvl1pPr>
              <a:defRPr sz="2000">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p:cNvSpPr>
            <a:spLocks noGrp="1"/>
          </p:cNvSpPr>
          <p:nvPr>
            <p:ph type="body" sz="quarter" idx="24"/>
          </p:nvPr>
        </p:nvSpPr>
        <p:spPr>
          <a:xfrm>
            <a:off x="4546594" y="1455174"/>
            <a:ext cx="3128078" cy="434585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sz="quarter" idx="25"/>
          </p:nvPr>
        </p:nvSpPr>
        <p:spPr>
          <a:xfrm>
            <a:off x="8415026" y="1455174"/>
            <a:ext cx="3128078" cy="434585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80138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slide 3 columns progression op1">
    <p:bg>
      <p:bgPr>
        <a:solidFill>
          <a:schemeClr val="bg2"/>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8" name="Content Placeholder 5"/>
          <p:cNvSpPr txBox="1">
            <a:spLocks/>
          </p:cNvSpPr>
          <p:nvPr userDrawn="1"/>
        </p:nvSpPr>
        <p:spPr bwMode="auto">
          <a:xfrm>
            <a:off x="8180738"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1" name="Content Placeholder 5"/>
          <p:cNvSpPr txBox="1">
            <a:spLocks/>
          </p:cNvSpPr>
          <p:nvPr userDrawn="1"/>
        </p:nvSpPr>
        <p:spPr bwMode="auto">
          <a:xfrm>
            <a:off x="4312307"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2" name="Content Placeholder 5"/>
          <p:cNvSpPr txBox="1">
            <a:spLocks/>
          </p:cNvSpPr>
          <p:nvPr userDrawn="1"/>
        </p:nvSpPr>
        <p:spPr bwMode="auto">
          <a:xfrm>
            <a:off x="476251"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9" name="Round Same Side Corner Rectangle 8"/>
          <p:cNvSpPr/>
          <p:nvPr userDrawn="1"/>
        </p:nvSpPr>
        <p:spPr>
          <a:xfrm>
            <a:off x="476251" y="1286001"/>
            <a:ext cx="3596641"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Round Same Side Corner Rectangle 10"/>
          <p:cNvSpPr/>
          <p:nvPr userDrawn="1"/>
        </p:nvSpPr>
        <p:spPr>
          <a:xfrm>
            <a:off x="4325373" y="1286001"/>
            <a:ext cx="3596641"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2" name="Round Same Side Corner Rectangle 11"/>
          <p:cNvSpPr/>
          <p:nvPr userDrawn="1"/>
        </p:nvSpPr>
        <p:spPr>
          <a:xfrm>
            <a:off x="8189995" y="1286001"/>
            <a:ext cx="3596641"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grpSp>
        <p:nvGrpSpPr>
          <p:cNvPr id="24" name="Group 23"/>
          <p:cNvGrpSpPr/>
          <p:nvPr userDrawn="1"/>
        </p:nvGrpSpPr>
        <p:grpSpPr>
          <a:xfrm>
            <a:off x="3758509" y="3319736"/>
            <a:ext cx="832153" cy="624114"/>
            <a:chOff x="2788280" y="3319733"/>
            <a:chExt cx="624114" cy="624114"/>
          </a:xfrm>
        </p:grpSpPr>
        <p:sp>
          <p:nvSpPr>
            <p:cNvPr id="25" name="Oval 24"/>
            <p:cNvSpPr/>
            <p:nvPr/>
          </p:nvSpPr>
          <p:spPr>
            <a:xfrm>
              <a:off x="2788280" y="3319733"/>
              <a:ext cx="624114" cy="624114"/>
            </a:xfrm>
            <a:prstGeom prst="ellipse">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pic>
          <p:nvPicPr>
            <p:cNvPr id="26" name="Picture 2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99956" y="3404617"/>
              <a:ext cx="447400" cy="463378"/>
            </a:xfrm>
            <a:prstGeom prst="rect">
              <a:avLst/>
            </a:prstGeom>
          </p:spPr>
        </p:pic>
      </p:grpSp>
      <p:grpSp>
        <p:nvGrpSpPr>
          <p:cNvPr id="27" name="Group 26"/>
          <p:cNvGrpSpPr/>
          <p:nvPr userDrawn="1"/>
        </p:nvGrpSpPr>
        <p:grpSpPr>
          <a:xfrm>
            <a:off x="7585566" y="3319736"/>
            <a:ext cx="832153" cy="624114"/>
            <a:chOff x="2788280" y="3319733"/>
            <a:chExt cx="624114" cy="624114"/>
          </a:xfrm>
        </p:grpSpPr>
        <p:sp>
          <p:nvSpPr>
            <p:cNvPr id="28" name="Oval 27"/>
            <p:cNvSpPr/>
            <p:nvPr/>
          </p:nvSpPr>
          <p:spPr>
            <a:xfrm>
              <a:off x="2788280" y="3319733"/>
              <a:ext cx="624114" cy="624114"/>
            </a:xfrm>
            <a:prstGeom prst="ellipse">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pic>
          <p:nvPicPr>
            <p:cNvPr id="29" name="Picture 2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99956" y="3404617"/>
              <a:ext cx="447400" cy="463378"/>
            </a:xfrm>
            <a:prstGeom prst="rect">
              <a:avLst/>
            </a:prstGeom>
          </p:spPr>
        </p:pic>
      </p:grpSp>
      <p:sp>
        <p:nvSpPr>
          <p:cNvPr id="23" name="Text Placeholder 2"/>
          <p:cNvSpPr>
            <a:spLocks noGrp="1"/>
          </p:cNvSpPr>
          <p:nvPr>
            <p:ph type="body" sz="quarter" idx="24"/>
          </p:nvPr>
        </p:nvSpPr>
        <p:spPr>
          <a:xfrm>
            <a:off x="4693266" y="1592822"/>
            <a:ext cx="2892300" cy="4345858"/>
          </a:xfrm>
        </p:spPr>
        <p:txBody>
          <a:bodyPr/>
          <a:lstStyle>
            <a:lvl1pPr>
              <a:defRPr>
                <a:solidFill>
                  <a:schemeClr val="accent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
          <p:cNvSpPr>
            <a:spLocks noGrp="1"/>
          </p:cNvSpPr>
          <p:nvPr>
            <p:ph type="body" sz="quarter" idx="25"/>
          </p:nvPr>
        </p:nvSpPr>
        <p:spPr>
          <a:xfrm>
            <a:off x="8542168" y="1607574"/>
            <a:ext cx="2892300" cy="4345858"/>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2"/>
          <p:cNvSpPr>
            <a:spLocks noGrp="1"/>
          </p:cNvSpPr>
          <p:nvPr>
            <p:ph type="body" sz="quarter" idx="26"/>
          </p:nvPr>
        </p:nvSpPr>
        <p:spPr>
          <a:xfrm>
            <a:off x="751420" y="1592822"/>
            <a:ext cx="2892300" cy="434585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20239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slide 3 columns progression op2">
    <p:bg>
      <p:bgPr>
        <a:solidFill>
          <a:schemeClr val="bg2"/>
        </a:solidFill>
        <a:effectLst/>
      </p:bgPr>
    </p:bg>
    <p:spTree>
      <p:nvGrpSpPr>
        <p:cNvPr id="1" name=""/>
        <p:cNvGrpSpPr/>
        <p:nvPr/>
      </p:nvGrpSpPr>
      <p:grpSpPr>
        <a:xfrm>
          <a:off x="0" y="0"/>
          <a:ext cx="0" cy="0"/>
          <a:chOff x="0" y="0"/>
          <a:chExt cx="0" cy="0"/>
        </a:xfrm>
      </p:grpSpPr>
      <p:pic>
        <p:nvPicPr>
          <p:cNvPr id="29" name="Picture 2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4" name="Content Placeholder 5"/>
          <p:cNvSpPr txBox="1">
            <a:spLocks/>
          </p:cNvSpPr>
          <p:nvPr userDrawn="1"/>
        </p:nvSpPr>
        <p:spPr bwMode="auto">
          <a:xfrm>
            <a:off x="8180738"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5" name="Content Placeholder 5"/>
          <p:cNvSpPr txBox="1">
            <a:spLocks/>
          </p:cNvSpPr>
          <p:nvPr userDrawn="1"/>
        </p:nvSpPr>
        <p:spPr bwMode="auto">
          <a:xfrm>
            <a:off x="4312307"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6" name="Content Placeholder 5"/>
          <p:cNvSpPr txBox="1">
            <a:spLocks/>
          </p:cNvSpPr>
          <p:nvPr userDrawn="1"/>
        </p:nvSpPr>
        <p:spPr bwMode="auto">
          <a:xfrm>
            <a:off x="476251"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grpSp>
        <p:nvGrpSpPr>
          <p:cNvPr id="18" name="Group 17"/>
          <p:cNvGrpSpPr/>
          <p:nvPr userDrawn="1"/>
        </p:nvGrpSpPr>
        <p:grpSpPr>
          <a:xfrm>
            <a:off x="3718429" y="3319736"/>
            <a:ext cx="832153" cy="624114"/>
            <a:chOff x="2788280" y="3319733"/>
            <a:chExt cx="624114" cy="624114"/>
          </a:xfrm>
        </p:grpSpPr>
        <p:sp>
          <p:nvSpPr>
            <p:cNvPr id="21" name="Oval 20"/>
            <p:cNvSpPr/>
            <p:nvPr/>
          </p:nvSpPr>
          <p:spPr>
            <a:xfrm>
              <a:off x="2788280" y="3319733"/>
              <a:ext cx="624114" cy="624114"/>
            </a:xfrm>
            <a:prstGeom prst="ellipse">
              <a:avLst/>
            </a:prstGeom>
            <a:solidFill>
              <a:schemeClr val="bg1"/>
            </a:solidFill>
            <a:ln w="38100" cmpd="sng">
              <a:solidFill>
                <a:srgbClr val="EFEF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99956" y="3404617"/>
              <a:ext cx="447400" cy="463378"/>
            </a:xfrm>
            <a:prstGeom prst="rect">
              <a:avLst/>
            </a:prstGeom>
          </p:spPr>
        </p:pic>
      </p:grpSp>
      <p:grpSp>
        <p:nvGrpSpPr>
          <p:cNvPr id="23" name="Group 22"/>
          <p:cNvGrpSpPr/>
          <p:nvPr userDrawn="1"/>
        </p:nvGrpSpPr>
        <p:grpSpPr>
          <a:xfrm>
            <a:off x="7636302" y="3319736"/>
            <a:ext cx="832153" cy="624114"/>
            <a:chOff x="2788280" y="3319733"/>
            <a:chExt cx="624114" cy="624114"/>
          </a:xfrm>
        </p:grpSpPr>
        <p:sp>
          <p:nvSpPr>
            <p:cNvPr id="30" name="Oval 29"/>
            <p:cNvSpPr/>
            <p:nvPr/>
          </p:nvSpPr>
          <p:spPr>
            <a:xfrm>
              <a:off x="2788280" y="3319733"/>
              <a:ext cx="624114" cy="624114"/>
            </a:xfrm>
            <a:prstGeom prst="ellipse">
              <a:avLst/>
            </a:prstGeom>
            <a:solidFill>
              <a:schemeClr val="bg1"/>
            </a:solidFill>
            <a:ln w="38100" cmpd="sng">
              <a:solidFill>
                <a:srgbClr val="EFEF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pic>
          <p:nvPicPr>
            <p:cNvPr id="31" name="Picture 3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99956" y="3404617"/>
              <a:ext cx="447400" cy="463378"/>
            </a:xfrm>
            <a:prstGeom prst="rect">
              <a:avLst/>
            </a:prstGeom>
          </p:spPr>
        </p:pic>
      </p:grpSp>
      <p:sp>
        <p:nvSpPr>
          <p:cNvPr id="32" name="Round Same Side Corner Rectangle 31"/>
          <p:cNvSpPr/>
          <p:nvPr userDrawn="1"/>
        </p:nvSpPr>
        <p:spPr>
          <a:xfrm>
            <a:off x="476251" y="1286001"/>
            <a:ext cx="3596641"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3" name="Round Same Side Corner Rectangle 32"/>
          <p:cNvSpPr/>
          <p:nvPr userDrawn="1"/>
        </p:nvSpPr>
        <p:spPr>
          <a:xfrm>
            <a:off x="8180738" y="1286001"/>
            <a:ext cx="3596641"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4" name="Round Same Side Corner Rectangle 33"/>
          <p:cNvSpPr/>
          <p:nvPr userDrawn="1"/>
        </p:nvSpPr>
        <p:spPr>
          <a:xfrm>
            <a:off x="4312307" y="1286001"/>
            <a:ext cx="3596641"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0" name="Text Placeholder 2"/>
          <p:cNvSpPr>
            <a:spLocks noGrp="1"/>
          </p:cNvSpPr>
          <p:nvPr>
            <p:ph type="body" sz="quarter" idx="24"/>
          </p:nvPr>
        </p:nvSpPr>
        <p:spPr>
          <a:xfrm>
            <a:off x="4693266" y="1592822"/>
            <a:ext cx="2892300" cy="4345858"/>
          </a:xfrm>
        </p:spPr>
        <p:txBody>
          <a:bodyPr/>
          <a:lstStyle>
            <a:lvl1pPr>
              <a:defRPr>
                <a:solidFill>
                  <a:schemeClr val="accent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sz="quarter" idx="25"/>
          </p:nvPr>
        </p:nvSpPr>
        <p:spPr>
          <a:xfrm>
            <a:off x="8542168" y="1607574"/>
            <a:ext cx="2892300" cy="4345858"/>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
          <p:cNvSpPr>
            <a:spLocks noGrp="1"/>
          </p:cNvSpPr>
          <p:nvPr>
            <p:ph type="body" sz="quarter" idx="26"/>
          </p:nvPr>
        </p:nvSpPr>
        <p:spPr>
          <a:xfrm>
            <a:off x="751420" y="1592822"/>
            <a:ext cx="2892300" cy="434585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61040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slide 3 columns 2 segments">
    <p:bg>
      <p:bgPr>
        <a:solidFill>
          <a:schemeClr val="bg2"/>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4" name="Content Placeholder 5"/>
          <p:cNvSpPr txBox="1">
            <a:spLocks/>
          </p:cNvSpPr>
          <p:nvPr userDrawn="1"/>
        </p:nvSpPr>
        <p:spPr bwMode="auto">
          <a:xfrm>
            <a:off x="8180738"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5" name="Content Placeholder 5"/>
          <p:cNvSpPr txBox="1">
            <a:spLocks/>
          </p:cNvSpPr>
          <p:nvPr userDrawn="1"/>
        </p:nvSpPr>
        <p:spPr bwMode="auto">
          <a:xfrm>
            <a:off x="4312307"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6" name="Content Placeholder 5"/>
          <p:cNvSpPr txBox="1">
            <a:spLocks/>
          </p:cNvSpPr>
          <p:nvPr userDrawn="1"/>
        </p:nvSpPr>
        <p:spPr bwMode="auto">
          <a:xfrm>
            <a:off x="476251" y="1295526"/>
            <a:ext cx="3596641"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9" name="Round Same Side Corner Rectangle 8"/>
          <p:cNvSpPr/>
          <p:nvPr userDrawn="1"/>
        </p:nvSpPr>
        <p:spPr>
          <a:xfrm>
            <a:off x="476251" y="1286001"/>
            <a:ext cx="3596641"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Round Same Side Corner Rectangle 10"/>
          <p:cNvSpPr/>
          <p:nvPr userDrawn="1"/>
        </p:nvSpPr>
        <p:spPr>
          <a:xfrm>
            <a:off x="4320018" y="1286001"/>
            <a:ext cx="3596641"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2" name="Round Same Side Corner Rectangle 11"/>
          <p:cNvSpPr/>
          <p:nvPr userDrawn="1"/>
        </p:nvSpPr>
        <p:spPr>
          <a:xfrm>
            <a:off x="8176615" y="1286001"/>
            <a:ext cx="3596641"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cxnSp>
        <p:nvCxnSpPr>
          <p:cNvPr id="21" name="Straight Connector 20"/>
          <p:cNvCxnSpPr/>
          <p:nvPr userDrawn="1"/>
        </p:nvCxnSpPr>
        <p:spPr>
          <a:xfrm>
            <a:off x="476251" y="4343569"/>
            <a:ext cx="3596641" cy="0"/>
          </a:xfrm>
          <a:prstGeom prst="line">
            <a:avLst/>
          </a:prstGeom>
          <a:ln w="9525" cmpd="sng">
            <a:gradFill flip="none" rotWithShape="1">
              <a:gsLst>
                <a:gs pos="0">
                  <a:schemeClr val="accent1"/>
                </a:gs>
                <a:gs pos="100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8176615" y="4343569"/>
            <a:ext cx="3596641" cy="0"/>
          </a:xfrm>
          <a:prstGeom prst="line">
            <a:avLst/>
          </a:prstGeom>
          <a:ln w="9525" cmpd="sng">
            <a:gradFill flip="none" rotWithShape="1">
              <a:gsLst>
                <a:gs pos="0">
                  <a:schemeClr val="accent3"/>
                </a:gs>
                <a:gs pos="100000">
                  <a:schemeClr val="accent4"/>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4297016" y="4343569"/>
            <a:ext cx="3596641" cy="0"/>
          </a:xfrm>
          <a:prstGeom prst="line">
            <a:avLst/>
          </a:prstGeom>
          <a:ln w="9525" cmpd="sng">
            <a:gradFill flip="none" rotWithShape="1">
              <a:gsLst>
                <a:gs pos="0">
                  <a:schemeClr val="accent5"/>
                </a:gs>
                <a:gs pos="100000">
                  <a:schemeClr val="accent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6" name="Text Placeholder 2"/>
          <p:cNvSpPr>
            <a:spLocks noGrp="1"/>
          </p:cNvSpPr>
          <p:nvPr>
            <p:ph type="body" sz="quarter" idx="23"/>
          </p:nvPr>
        </p:nvSpPr>
        <p:spPr>
          <a:xfrm>
            <a:off x="726176" y="1602654"/>
            <a:ext cx="3128078" cy="259572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sz="quarter" idx="24"/>
          </p:nvPr>
        </p:nvSpPr>
        <p:spPr>
          <a:xfrm>
            <a:off x="4546594" y="1602654"/>
            <a:ext cx="3128078" cy="2595720"/>
          </a:xfrm>
        </p:spPr>
        <p:txBody>
          <a:bodyPr/>
          <a:lstStyle>
            <a:lvl1pPr>
              <a:defRPr>
                <a:solidFill>
                  <a:srgbClr val="0070C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type="body" sz="quarter" idx="25"/>
          </p:nvPr>
        </p:nvSpPr>
        <p:spPr>
          <a:xfrm>
            <a:off x="8415026" y="1602654"/>
            <a:ext cx="3128078" cy="259572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sz="quarter" idx="26"/>
          </p:nvPr>
        </p:nvSpPr>
        <p:spPr>
          <a:xfrm>
            <a:off x="726024" y="4512093"/>
            <a:ext cx="3128434" cy="1462087"/>
          </a:xfrm>
        </p:spPr>
        <p:txBody>
          <a:bodyPr/>
          <a:lstStyle>
            <a:lvl1pPr>
              <a:defRPr sz="1583"/>
            </a:lvl1pPr>
            <a:lvl2pPr>
              <a:defRPr sz="1583"/>
            </a:lvl2pPr>
            <a:lvl3pPr>
              <a:defRPr sz="1583"/>
            </a:lvl3pPr>
            <a:lvl4pPr>
              <a:defRPr sz="1417"/>
            </a:lvl4pPr>
            <a:lvl5pPr>
              <a:defRPr sz="11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
          <p:cNvSpPr>
            <a:spLocks noGrp="1"/>
          </p:cNvSpPr>
          <p:nvPr>
            <p:ph type="body" sz="quarter" idx="27"/>
          </p:nvPr>
        </p:nvSpPr>
        <p:spPr>
          <a:xfrm>
            <a:off x="4564527" y="4526707"/>
            <a:ext cx="3128434" cy="1462087"/>
          </a:xfrm>
        </p:spPr>
        <p:txBody>
          <a:bodyPr/>
          <a:lstStyle>
            <a:lvl1pPr>
              <a:defRPr sz="1583"/>
            </a:lvl1pPr>
            <a:lvl2pPr>
              <a:defRPr sz="1583"/>
            </a:lvl2pPr>
            <a:lvl3pPr>
              <a:defRPr sz="1583"/>
            </a:lvl3pPr>
            <a:lvl4pPr>
              <a:defRPr sz="1417"/>
            </a:lvl4pPr>
            <a:lvl5pPr>
              <a:defRPr sz="11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
          <p:cNvSpPr>
            <a:spLocks noGrp="1"/>
          </p:cNvSpPr>
          <p:nvPr>
            <p:ph type="body" sz="quarter" idx="28"/>
          </p:nvPr>
        </p:nvSpPr>
        <p:spPr>
          <a:xfrm>
            <a:off x="8415024" y="4526707"/>
            <a:ext cx="3128434" cy="1462087"/>
          </a:xfrm>
        </p:spPr>
        <p:txBody>
          <a:bodyPr/>
          <a:lstStyle>
            <a:lvl1pPr>
              <a:defRPr sz="1583"/>
            </a:lvl1pPr>
            <a:lvl2pPr>
              <a:defRPr sz="1583"/>
            </a:lvl2pPr>
            <a:lvl3pPr>
              <a:defRPr sz="1583"/>
            </a:lvl3pPr>
            <a:lvl4pPr>
              <a:defRPr sz="1417"/>
            </a:lvl4pPr>
            <a:lvl5pPr>
              <a:defRPr sz="11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43675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slide 3 columns + images">
    <p:bg>
      <p:bgPr>
        <a:solidFill>
          <a:schemeClr val="bg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5" name="Content Placeholder 5"/>
          <p:cNvSpPr txBox="1">
            <a:spLocks/>
          </p:cNvSpPr>
          <p:nvPr userDrawn="1"/>
        </p:nvSpPr>
        <p:spPr bwMode="auto">
          <a:xfrm>
            <a:off x="8180738" y="1295533"/>
            <a:ext cx="3596641" cy="2989395"/>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6" name="Content Placeholder 5"/>
          <p:cNvSpPr txBox="1">
            <a:spLocks/>
          </p:cNvSpPr>
          <p:nvPr userDrawn="1"/>
        </p:nvSpPr>
        <p:spPr bwMode="auto">
          <a:xfrm>
            <a:off x="4312307" y="1295533"/>
            <a:ext cx="3596641" cy="2989395"/>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7" name="Content Placeholder 5"/>
          <p:cNvSpPr txBox="1">
            <a:spLocks/>
          </p:cNvSpPr>
          <p:nvPr userDrawn="1"/>
        </p:nvSpPr>
        <p:spPr bwMode="auto">
          <a:xfrm>
            <a:off x="476251" y="1295533"/>
            <a:ext cx="3596641" cy="2989395"/>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9" name="Round Same Side Corner Rectangle 8"/>
          <p:cNvSpPr/>
          <p:nvPr userDrawn="1"/>
        </p:nvSpPr>
        <p:spPr>
          <a:xfrm>
            <a:off x="476251" y="1286001"/>
            <a:ext cx="3596641"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Round Same Side Corner Rectangle 10"/>
          <p:cNvSpPr/>
          <p:nvPr userDrawn="1"/>
        </p:nvSpPr>
        <p:spPr>
          <a:xfrm>
            <a:off x="4312307" y="1286001"/>
            <a:ext cx="3596641"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2" name="Round Same Side Corner Rectangle 11"/>
          <p:cNvSpPr/>
          <p:nvPr userDrawn="1"/>
        </p:nvSpPr>
        <p:spPr>
          <a:xfrm>
            <a:off x="8180738" y="1286001"/>
            <a:ext cx="3596641"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4" name="Picture Placeholder 3"/>
          <p:cNvSpPr>
            <a:spLocks noGrp="1"/>
          </p:cNvSpPr>
          <p:nvPr>
            <p:ph type="pic" sz="quarter" idx="21"/>
          </p:nvPr>
        </p:nvSpPr>
        <p:spPr>
          <a:xfrm>
            <a:off x="476256" y="4435988"/>
            <a:ext cx="3596641" cy="1539365"/>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25" name="Picture Placeholder 3"/>
          <p:cNvSpPr>
            <a:spLocks noGrp="1"/>
          </p:cNvSpPr>
          <p:nvPr>
            <p:ph type="pic" sz="quarter" idx="22"/>
          </p:nvPr>
        </p:nvSpPr>
        <p:spPr>
          <a:xfrm>
            <a:off x="8180743" y="4453453"/>
            <a:ext cx="3596641" cy="1539365"/>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26" name="Picture Placeholder 3"/>
          <p:cNvSpPr>
            <a:spLocks noGrp="1"/>
          </p:cNvSpPr>
          <p:nvPr>
            <p:ph type="pic" sz="quarter" idx="23"/>
          </p:nvPr>
        </p:nvSpPr>
        <p:spPr>
          <a:xfrm>
            <a:off x="4312436" y="4444614"/>
            <a:ext cx="3596641" cy="1539365"/>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9" name="Text Placeholder 2"/>
          <p:cNvSpPr>
            <a:spLocks noGrp="1"/>
          </p:cNvSpPr>
          <p:nvPr>
            <p:ph type="body" sz="quarter" idx="24"/>
          </p:nvPr>
        </p:nvSpPr>
        <p:spPr>
          <a:xfrm>
            <a:off x="726176" y="1602654"/>
            <a:ext cx="3128078" cy="259572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
          <p:cNvSpPr>
            <a:spLocks noGrp="1"/>
          </p:cNvSpPr>
          <p:nvPr>
            <p:ph type="body" sz="quarter" idx="25"/>
          </p:nvPr>
        </p:nvSpPr>
        <p:spPr>
          <a:xfrm>
            <a:off x="4546594" y="1602654"/>
            <a:ext cx="3128078" cy="2595720"/>
          </a:xfrm>
        </p:spPr>
        <p:txBody>
          <a:bodyPr/>
          <a:lstStyle>
            <a:lvl1pPr>
              <a:defRPr>
                <a:solidFill>
                  <a:schemeClr val="accent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p:cNvSpPr>
            <a:spLocks noGrp="1"/>
          </p:cNvSpPr>
          <p:nvPr>
            <p:ph type="body" sz="quarter" idx="26"/>
          </p:nvPr>
        </p:nvSpPr>
        <p:spPr>
          <a:xfrm>
            <a:off x="8415026" y="1602654"/>
            <a:ext cx="3128078" cy="259572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9513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slide 4 columns 4 segments">
    <p:bg>
      <p:bgPr>
        <a:solidFill>
          <a:schemeClr val="bg2"/>
        </a:solidFill>
        <a:effectLst/>
      </p:bgPr>
    </p:bg>
    <p:spTree>
      <p:nvGrpSpPr>
        <p:cNvPr id="1" name=""/>
        <p:cNvGrpSpPr/>
        <p:nvPr/>
      </p:nvGrpSpPr>
      <p:grpSpPr>
        <a:xfrm>
          <a:off x="0" y="0"/>
          <a:ext cx="0" cy="0"/>
          <a:chOff x="0" y="0"/>
          <a:chExt cx="0" cy="0"/>
        </a:xfrm>
      </p:grpSpPr>
      <p:pic>
        <p:nvPicPr>
          <p:cNvPr id="62" name="Picture 6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9" name="Content Placeholder 5"/>
          <p:cNvSpPr txBox="1">
            <a:spLocks/>
          </p:cNvSpPr>
          <p:nvPr userDrawn="1"/>
        </p:nvSpPr>
        <p:spPr bwMode="auto">
          <a:xfrm>
            <a:off x="9313161" y="1287113"/>
            <a:ext cx="2402593"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30" name="Content Placeholder 5"/>
          <p:cNvSpPr txBox="1">
            <a:spLocks/>
          </p:cNvSpPr>
          <p:nvPr userDrawn="1"/>
        </p:nvSpPr>
        <p:spPr bwMode="auto">
          <a:xfrm>
            <a:off x="6679314" y="1286001"/>
            <a:ext cx="2402593"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7" name="Content Placeholder 5"/>
          <p:cNvSpPr txBox="1">
            <a:spLocks/>
          </p:cNvSpPr>
          <p:nvPr userDrawn="1"/>
        </p:nvSpPr>
        <p:spPr bwMode="auto">
          <a:xfrm>
            <a:off x="4045462" y="1286001"/>
            <a:ext cx="2402593"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6" name="Content Placeholder 5"/>
          <p:cNvSpPr txBox="1">
            <a:spLocks/>
          </p:cNvSpPr>
          <p:nvPr userDrawn="1"/>
        </p:nvSpPr>
        <p:spPr bwMode="auto">
          <a:xfrm>
            <a:off x="1411615" y="1295526"/>
            <a:ext cx="2402593"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31" name="Round Same Side Corner Rectangle 30"/>
          <p:cNvSpPr/>
          <p:nvPr userDrawn="1"/>
        </p:nvSpPr>
        <p:spPr>
          <a:xfrm>
            <a:off x="9313158" y="1286001"/>
            <a:ext cx="2402598" cy="18288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2" name="Round Same Side Corner Rectangle 31"/>
          <p:cNvSpPr/>
          <p:nvPr userDrawn="1"/>
        </p:nvSpPr>
        <p:spPr>
          <a:xfrm>
            <a:off x="6679310" y="1286001"/>
            <a:ext cx="2402598"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2" name="Round Same Side Corner Rectangle 41"/>
          <p:cNvSpPr/>
          <p:nvPr userDrawn="1"/>
        </p:nvSpPr>
        <p:spPr>
          <a:xfrm>
            <a:off x="4045455" y="1286001"/>
            <a:ext cx="2402597"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3" name="Round Same Side Corner Rectangle 42"/>
          <p:cNvSpPr/>
          <p:nvPr userDrawn="1"/>
        </p:nvSpPr>
        <p:spPr>
          <a:xfrm>
            <a:off x="1411607" y="1286001"/>
            <a:ext cx="2402597"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cxnSp>
        <p:nvCxnSpPr>
          <p:cNvPr id="48" name="Straight Connector 47"/>
          <p:cNvCxnSpPr/>
          <p:nvPr userDrawn="1"/>
        </p:nvCxnSpPr>
        <p:spPr>
          <a:xfrm>
            <a:off x="9313158" y="2212279"/>
            <a:ext cx="2402598" cy="0"/>
          </a:xfrm>
          <a:prstGeom prst="line">
            <a:avLst/>
          </a:prstGeom>
          <a:ln w="9525" cmpd="sng">
            <a:gradFill flip="none" rotWithShape="1">
              <a:gsLst>
                <a:gs pos="0">
                  <a:srgbClr val="81017E"/>
                </a:gs>
                <a:gs pos="100000">
                  <a:srgbClr val="DA0081"/>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6679306" y="2212279"/>
            <a:ext cx="2402597" cy="0"/>
          </a:xfrm>
          <a:prstGeom prst="line">
            <a:avLst/>
          </a:prstGeom>
          <a:ln w="9525" cmpd="sng">
            <a:gradFill flip="none" rotWithShape="1">
              <a:gsLst>
                <a:gs pos="0">
                  <a:schemeClr val="accent3"/>
                </a:gs>
                <a:gs pos="100000">
                  <a:schemeClr val="accent4"/>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4045457" y="2212279"/>
            <a:ext cx="2402593" cy="0"/>
          </a:xfrm>
          <a:prstGeom prst="line">
            <a:avLst/>
          </a:prstGeom>
          <a:ln w="9525" cmpd="sng">
            <a:gradFill flip="none" rotWithShape="1">
              <a:gsLst>
                <a:gs pos="0">
                  <a:schemeClr val="accent5"/>
                </a:gs>
                <a:gs pos="100000">
                  <a:schemeClr val="accent6"/>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1411610" y="2217760"/>
            <a:ext cx="2402593" cy="0"/>
          </a:xfrm>
          <a:prstGeom prst="line">
            <a:avLst/>
          </a:prstGeom>
          <a:ln w="9525" cmpd="sng">
            <a:gradFill flip="none" rotWithShape="1">
              <a:gsLst>
                <a:gs pos="0">
                  <a:schemeClr val="accent1"/>
                </a:gs>
                <a:gs pos="100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9313158" y="3461857"/>
            <a:ext cx="2402598" cy="0"/>
          </a:xfrm>
          <a:prstGeom prst="line">
            <a:avLst/>
          </a:prstGeom>
          <a:ln w="9525" cmpd="sng">
            <a:gradFill flip="none" rotWithShape="1">
              <a:gsLst>
                <a:gs pos="0">
                  <a:srgbClr val="81017E"/>
                </a:gs>
                <a:gs pos="100000">
                  <a:srgbClr val="DA0081"/>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9313158" y="4711436"/>
            <a:ext cx="2402598" cy="0"/>
          </a:xfrm>
          <a:prstGeom prst="line">
            <a:avLst/>
          </a:prstGeom>
          <a:ln w="9525" cmpd="sng">
            <a:gradFill flip="none" rotWithShape="1">
              <a:gsLst>
                <a:gs pos="0">
                  <a:srgbClr val="81017E"/>
                </a:gs>
                <a:gs pos="100000">
                  <a:srgbClr val="DA0081"/>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6679306" y="3461857"/>
            <a:ext cx="2402597" cy="0"/>
          </a:xfrm>
          <a:prstGeom prst="line">
            <a:avLst/>
          </a:prstGeom>
          <a:ln w="9525" cmpd="sng">
            <a:gradFill flip="none" rotWithShape="1">
              <a:gsLst>
                <a:gs pos="0">
                  <a:schemeClr val="accent3"/>
                </a:gs>
                <a:gs pos="100000">
                  <a:schemeClr val="accent4"/>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6679306" y="4711436"/>
            <a:ext cx="2402597" cy="0"/>
          </a:xfrm>
          <a:prstGeom prst="line">
            <a:avLst/>
          </a:prstGeom>
          <a:ln w="9525" cmpd="sng">
            <a:gradFill flip="none" rotWithShape="1">
              <a:gsLst>
                <a:gs pos="0">
                  <a:schemeClr val="accent3"/>
                </a:gs>
                <a:gs pos="100000">
                  <a:schemeClr val="accent4"/>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4045457" y="3461857"/>
            <a:ext cx="2402593" cy="0"/>
          </a:xfrm>
          <a:prstGeom prst="line">
            <a:avLst/>
          </a:prstGeom>
          <a:ln w="9525" cmpd="sng">
            <a:gradFill flip="none" rotWithShape="1">
              <a:gsLst>
                <a:gs pos="0">
                  <a:schemeClr val="accent5"/>
                </a:gs>
                <a:gs pos="100000">
                  <a:schemeClr val="accent6"/>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4045457" y="4711436"/>
            <a:ext cx="2402593" cy="0"/>
          </a:xfrm>
          <a:prstGeom prst="line">
            <a:avLst/>
          </a:prstGeom>
          <a:ln w="9525" cmpd="sng">
            <a:gradFill flip="none" rotWithShape="1">
              <a:gsLst>
                <a:gs pos="0">
                  <a:schemeClr val="accent5"/>
                </a:gs>
                <a:gs pos="100000">
                  <a:schemeClr val="accent6"/>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1411610" y="3461857"/>
            <a:ext cx="2402593" cy="0"/>
          </a:xfrm>
          <a:prstGeom prst="line">
            <a:avLst/>
          </a:prstGeom>
          <a:ln w="9525" cmpd="sng">
            <a:gradFill flip="none" rotWithShape="1">
              <a:gsLst>
                <a:gs pos="0">
                  <a:schemeClr val="accent1"/>
                </a:gs>
                <a:gs pos="100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1411610" y="4711436"/>
            <a:ext cx="2402593" cy="0"/>
          </a:xfrm>
          <a:prstGeom prst="line">
            <a:avLst/>
          </a:prstGeom>
          <a:ln w="9525" cmpd="sng">
            <a:gradFill flip="none" rotWithShape="1">
              <a:gsLst>
                <a:gs pos="0">
                  <a:schemeClr val="accent1"/>
                </a:gs>
                <a:gs pos="100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0"/>
          </p:nvPr>
        </p:nvSpPr>
        <p:spPr>
          <a:xfrm>
            <a:off x="1520985" y="2327576"/>
            <a:ext cx="2293251" cy="1011381"/>
          </a:xfrm>
        </p:spPr>
        <p:txBody>
          <a:bodyPr/>
          <a:lstStyle>
            <a:lvl1pPr marL="111767" indent="0">
              <a:defRPr sz="1417"/>
            </a:lvl1pPr>
          </a:lstStyle>
          <a:p>
            <a:pPr lvl="0"/>
            <a:r>
              <a:rPr lang="en-US"/>
              <a:t>Click to edit Master text styles</a:t>
            </a:r>
          </a:p>
        </p:txBody>
      </p:sp>
      <p:sp>
        <p:nvSpPr>
          <p:cNvPr id="28" name="Text Placeholder 2"/>
          <p:cNvSpPr>
            <a:spLocks noGrp="1"/>
          </p:cNvSpPr>
          <p:nvPr>
            <p:ph type="body" sz="quarter" idx="11"/>
          </p:nvPr>
        </p:nvSpPr>
        <p:spPr>
          <a:xfrm>
            <a:off x="4188740" y="2327576"/>
            <a:ext cx="2259135" cy="1011381"/>
          </a:xfrm>
        </p:spPr>
        <p:txBody>
          <a:bodyPr/>
          <a:lstStyle>
            <a:lvl1pPr marL="111767" indent="0">
              <a:defRPr sz="1417"/>
            </a:lvl1pPr>
          </a:lstStyle>
          <a:p>
            <a:pPr lvl="0"/>
            <a:r>
              <a:rPr lang="en-US"/>
              <a:t>Click to edit Master text styles</a:t>
            </a:r>
          </a:p>
        </p:txBody>
      </p:sp>
      <p:sp>
        <p:nvSpPr>
          <p:cNvPr id="33" name="Text Placeholder 2"/>
          <p:cNvSpPr>
            <a:spLocks noGrp="1"/>
          </p:cNvSpPr>
          <p:nvPr>
            <p:ph type="body" sz="quarter" idx="12"/>
          </p:nvPr>
        </p:nvSpPr>
        <p:spPr>
          <a:xfrm>
            <a:off x="6808214" y="2327576"/>
            <a:ext cx="2263753" cy="1011381"/>
          </a:xfrm>
        </p:spPr>
        <p:txBody>
          <a:bodyPr/>
          <a:lstStyle>
            <a:lvl1pPr marL="111767" indent="0">
              <a:defRPr sz="1417"/>
            </a:lvl1pPr>
          </a:lstStyle>
          <a:p>
            <a:pPr lvl="0"/>
            <a:r>
              <a:rPr lang="en-US"/>
              <a:t>Click to edit Master text styles</a:t>
            </a:r>
          </a:p>
        </p:txBody>
      </p:sp>
      <p:sp>
        <p:nvSpPr>
          <p:cNvPr id="34" name="Text Placeholder 2"/>
          <p:cNvSpPr>
            <a:spLocks noGrp="1"/>
          </p:cNvSpPr>
          <p:nvPr>
            <p:ph type="body" sz="quarter" idx="13"/>
          </p:nvPr>
        </p:nvSpPr>
        <p:spPr>
          <a:xfrm>
            <a:off x="9427681" y="2327576"/>
            <a:ext cx="2277924" cy="1011381"/>
          </a:xfrm>
        </p:spPr>
        <p:txBody>
          <a:bodyPr/>
          <a:lstStyle>
            <a:lvl1pPr marL="111767" indent="0">
              <a:defRPr sz="1417"/>
            </a:lvl1pPr>
          </a:lstStyle>
          <a:p>
            <a:pPr lvl="0"/>
            <a:r>
              <a:rPr lang="en-US"/>
              <a:t>Click to edit Master text styles</a:t>
            </a:r>
          </a:p>
        </p:txBody>
      </p:sp>
      <p:sp>
        <p:nvSpPr>
          <p:cNvPr id="35" name="Text Placeholder 2"/>
          <p:cNvSpPr>
            <a:spLocks noGrp="1"/>
          </p:cNvSpPr>
          <p:nvPr>
            <p:ph type="body" sz="quarter" idx="14"/>
          </p:nvPr>
        </p:nvSpPr>
        <p:spPr>
          <a:xfrm>
            <a:off x="1520985" y="3574521"/>
            <a:ext cx="2311717" cy="1011381"/>
          </a:xfrm>
        </p:spPr>
        <p:txBody>
          <a:bodyPr/>
          <a:lstStyle>
            <a:lvl1pPr marL="111767" indent="0">
              <a:defRPr sz="1417"/>
            </a:lvl1pPr>
          </a:lstStyle>
          <a:p>
            <a:pPr lvl="0"/>
            <a:r>
              <a:rPr lang="en-US"/>
              <a:t>Click to edit Master text styles</a:t>
            </a:r>
          </a:p>
        </p:txBody>
      </p:sp>
      <p:sp>
        <p:nvSpPr>
          <p:cNvPr id="36" name="Text Placeholder 2"/>
          <p:cNvSpPr>
            <a:spLocks noGrp="1"/>
          </p:cNvSpPr>
          <p:nvPr>
            <p:ph type="body" sz="quarter" idx="15"/>
          </p:nvPr>
        </p:nvSpPr>
        <p:spPr>
          <a:xfrm>
            <a:off x="4188740" y="3574521"/>
            <a:ext cx="2277601" cy="1011381"/>
          </a:xfrm>
        </p:spPr>
        <p:txBody>
          <a:bodyPr/>
          <a:lstStyle>
            <a:lvl1pPr marL="111767" indent="0">
              <a:defRPr sz="1417"/>
            </a:lvl1pPr>
          </a:lstStyle>
          <a:p>
            <a:pPr lvl="0"/>
            <a:r>
              <a:rPr lang="en-US"/>
              <a:t>Click to edit Master text styles</a:t>
            </a:r>
          </a:p>
        </p:txBody>
      </p:sp>
      <p:sp>
        <p:nvSpPr>
          <p:cNvPr id="37" name="Text Placeholder 2"/>
          <p:cNvSpPr>
            <a:spLocks noGrp="1"/>
          </p:cNvSpPr>
          <p:nvPr>
            <p:ph type="body" sz="quarter" idx="16"/>
          </p:nvPr>
        </p:nvSpPr>
        <p:spPr>
          <a:xfrm>
            <a:off x="6808205" y="3574521"/>
            <a:ext cx="2282222" cy="1011381"/>
          </a:xfrm>
        </p:spPr>
        <p:txBody>
          <a:bodyPr/>
          <a:lstStyle>
            <a:lvl1pPr marL="111767" indent="0">
              <a:defRPr sz="1417"/>
            </a:lvl1pPr>
          </a:lstStyle>
          <a:p>
            <a:pPr lvl="0"/>
            <a:r>
              <a:rPr lang="en-US"/>
              <a:t>Click to edit Master text styles</a:t>
            </a:r>
          </a:p>
        </p:txBody>
      </p:sp>
      <p:sp>
        <p:nvSpPr>
          <p:cNvPr id="38" name="Text Placeholder 2"/>
          <p:cNvSpPr>
            <a:spLocks noGrp="1"/>
          </p:cNvSpPr>
          <p:nvPr>
            <p:ph type="body" sz="quarter" idx="17"/>
          </p:nvPr>
        </p:nvSpPr>
        <p:spPr>
          <a:xfrm>
            <a:off x="9427681" y="3574521"/>
            <a:ext cx="2296391" cy="1011381"/>
          </a:xfrm>
        </p:spPr>
        <p:txBody>
          <a:bodyPr/>
          <a:lstStyle>
            <a:lvl1pPr marL="111767" indent="0">
              <a:defRPr sz="1417"/>
            </a:lvl1pPr>
          </a:lstStyle>
          <a:p>
            <a:pPr lvl="0"/>
            <a:r>
              <a:rPr lang="en-US"/>
              <a:t>Click to edit Master text styles</a:t>
            </a:r>
          </a:p>
        </p:txBody>
      </p:sp>
      <p:sp>
        <p:nvSpPr>
          <p:cNvPr id="39" name="Text Placeholder 2"/>
          <p:cNvSpPr>
            <a:spLocks noGrp="1"/>
          </p:cNvSpPr>
          <p:nvPr>
            <p:ph type="body" sz="quarter" idx="18"/>
          </p:nvPr>
        </p:nvSpPr>
        <p:spPr>
          <a:xfrm>
            <a:off x="1520985" y="4849176"/>
            <a:ext cx="2311710" cy="1011381"/>
          </a:xfrm>
        </p:spPr>
        <p:txBody>
          <a:bodyPr/>
          <a:lstStyle>
            <a:lvl1pPr marL="111767" indent="0">
              <a:defRPr sz="1417"/>
            </a:lvl1pPr>
          </a:lstStyle>
          <a:p>
            <a:pPr lvl="0"/>
            <a:r>
              <a:rPr lang="en-US"/>
              <a:t>Click to edit Master text styles</a:t>
            </a:r>
          </a:p>
        </p:txBody>
      </p:sp>
      <p:sp>
        <p:nvSpPr>
          <p:cNvPr id="40" name="Text Placeholder 2"/>
          <p:cNvSpPr>
            <a:spLocks noGrp="1"/>
          </p:cNvSpPr>
          <p:nvPr>
            <p:ph type="body" sz="quarter" idx="19"/>
          </p:nvPr>
        </p:nvSpPr>
        <p:spPr>
          <a:xfrm>
            <a:off x="4188739" y="4849176"/>
            <a:ext cx="2277596" cy="1011381"/>
          </a:xfrm>
        </p:spPr>
        <p:txBody>
          <a:bodyPr/>
          <a:lstStyle>
            <a:lvl1pPr marL="111767" indent="0">
              <a:defRPr sz="1417"/>
            </a:lvl1pPr>
          </a:lstStyle>
          <a:p>
            <a:pPr lvl="0"/>
            <a:r>
              <a:rPr lang="en-US"/>
              <a:t>Click to edit Master text styles</a:t>
            </a:r>
          </a:p>
        </p:txBody>
      </p:sp>
      <p:sp>
        <p:nvSpPr>
          <p:cNvPr id="44" name="Text Placeholder 2"/>
          <p:cNvSpPr>
            <a:spLocks noGrp="1"/>
          </p:cNvSpPr>
          <p:nvPr>
            <p:ph type="body" sz="quarter" idx="20"/>
          </p:nvPr>
        </p:nvSpPr>
        <p:spPr>
          <a:xfrm>
            <a:off x="6808215" y="4849176"/>
            <a:ext cx="2282214" cy="1011381"/>
          </a:xfrm>
        </p:spPr>
        <p:txBody>
          <a:bodyPr/>
          <a:lstStyle>
            <a:lvl1pPr marL="111767" indent="0">
              <a:defRPr sz="1417"/>
            </a:lvl1pPr>
          </a:lstStyle>
          <a:p>
            <a:pPr lvl="0"/>
            <a:r>
              <a:rPr lang="en-US"/>
              <a:t>Click to edit Master text styles</a:t>
            </a:r>
          </a:p>
        </p:txBody>
      </p:sp>
      <p:sp>
        <p:nvSpPr>
          <p:cNvPr id="45" name="Text Placeholder 2"/>
          <p:cNvSpPr>
            <a:spLocks noGrp="1"/>
          </p:cNvSpPr>
          <p:nvPr>
            <p:ph type="body" sz="quarter" idx="21"/>
          </p:nvPr>
        </p:nvSpPr>
        <p:spPr>
          <a:xfrm>
            <a:off x="9427678" y="4849176"/>
            <a:ext cx="2296382" cy="1011381"/>
          </a:xfrm>
        </p:spPr>
        <p:txBody>
          <a:bodyPr/>
          <a:lstStyle>
            <a:lvl1pPr marL="111767" indent="0">
              <a:defRPr sz="1417"/>
            </a:lvl1pPr>
          </a:lstStyle>
          <a:p>
            <a:pPr lvl="0"/>
            <a:r>
              <a:rPr lang="en-US"/>
              <a:t>Click to edit Master text styles</a:t>
            </a:r>
          </a:p>
        </p:txBody>
      </p:sp>
      <p:sp>
        <p:nvSpPr>
          <p:cNvPr id="4" name="Text Placeholder 3"/>
          <p:cNvSpPr>
            <a:spLocks noGrp="1"/>
          </p:cNvSpPr>
          <p:nvPr>
            <p:ph type="body" sz="quarter" idx="22"/>
          </p:nvPr>
        </p:nvSpPr>
        <p:spPr>
          <a:xfrm>
            <a:off x="1430872" y="1506016"/>
            <a:ext cx="2383335" cy="741362"/>
          </a:xfrm>
        </p:spPr>
        <p:txBody>
          <a:bodyPr/>
          <a:lstStyle>
            <a:lvl1pPr marL="113361" indent="0">
              <a:defRPr sz="1833">
                <a:solidFill>
                  <a:schemeClr val="accent1"/>
                </a:solidFill>
              </a:defRPr>
            </a:lvl1pPr>
          </a:lstStyle>
          <a:p>
            <a:pPr lvl="0"/>
            <a:r>
              <a:rPr lang="en-US"/>
              <a:t>Click to edit Master text styles</a:t>
            </a:r>
          </a:p>
        </p:txBody>
      </p:sp>
      <p:sp>
        <p:nvSpPr>
          <p:cNvPr id="47" name="Text Placeholder 3"/>
          <p:cNvSpPr>
            <a:spLocks noGrp="1"/>
          </p:cNvSpPr>
          <p:nvPr>
            <p:ph type="body" sz="quarter" idx="23"/>
          </p:nvPr>
        </p:nvSpPr>
        <p:spPr>
          <a:xfrm>
            <a:off x="4045459" y="1508104"/>
            <a:ext cx="2383335" cy="741362"/>
          </a:xfrm>
        </p:spPr>
        <p:txBody>
          <a:bodyPr/>
          <a:lstStyle>
            <a:lvl1pPr marL="113361" indent="0">
              <a:defRPr sz="1833">
                <a:solidFill>
                  <a:schemeClr val="accent5"/>
                </a:solidFill>
              </a:defRPr>
            </a:lvl1pPr>
          </a:lstStyle>
          <a:p>
            <a:pPr lvl="0"/>
            <a:r>
              <a:rPr lang="en-US"/>
              <a:t>Click to edit Master text styles</a:t>
            </a:r>
          </a:p>
        </p:txBody>
      </p:sp>
      <p:sp>
        <p:nvSpPr>
          <p:cNvPr id="60" name="Text Placeholder 3"/>
          <p:cNvSpPr>
            <a:spLocks noGrp="1"/>
          </p:cNvSpPr>
          <p:nvPr>
            <p:ph type="body" sz="quarter" idx="24"/>
          </p:nvPr>
        </p:nvSpPr>
        <p:spPr>
          <a:xfrm>
            <a:off x="6711276" y="1495578"/>
            <a:ext cx="2383335" cy="741362"/>
          </a:xfrm>
        </p:spPr>
        <p:txBody>
          <a:bodyPr/>
          <a:lstStyle>
            <a:lvl1pPr marL="113361" indent="0">
              <a:defRPr sz="1833">
                <a:solidFill>
                  <a:schemeClr val="accent3"/>
                </a:solidFill>
              </a:defRPr>
            </a:lvl1pPr>
          </a:lstStyle>
          <a:p>
            <a:pPr lvl="0"/>
            <a:r>
              <a:rPr lang="en-US"/>
              <a:t>Click to edit Master text styles</a:t>
            </a:r>
          </a:p>
        </p:txBody>
      </p:sp>
      <p:sp>
        <p:nvSpPr>
          <p:cNvPr id="61" name="Text Placeholder 3"/>
          <p:cNvSpPr>
            <a:spLocks noGrp="1"/>
          </p:cNvSpPr>
          <p:nvPr>
            <p:ph type="body" sz="quarter" idx="25"/>
          </p:nvPr>
        </p:nvSpPr>
        <p:spPr>
          <a:xfrm>
            <a:off x="9325865" y="1497666"/>
            <a:ext cx="2383335" cy="741362"/>
          </a:xfrm>
        </p:spPr>
        <p:txBody>
          <a:bodyPr/>
          <a:lstStyle>
            <a:lvl1pPr marL="113361" indent="0">
              <a:defRPr sz="1833">
                <a:solidFill>
                  <a:srgbClr val="7030A0"/>
                </a:solidFill>
              </a:defRPr>
            </a:lvl1pPr>
          </a:lstStyle>
          <a:p>
            <a:pPr lvl="0"/>
            <a:r>
              <a:rPr lang="en-US"/>
              <a:t>Click to edit Master text styles</a:t>
            </a:r>
          </a:p>
        </p:txBody>
      </p:sp>
      <p:sp>
        <p:nvSpPr>
          <p:cNvPr id="6" name="Text Placeholder 5"/>
          <p:cNvSpPr>
            <a:spLocks noGrp="1"/>
          </p:cNvSpPr>
          <p:nvPr>
            <p:ph type="body" sz="quarter" idx="26"/>
          </p:nvPr>
        </p:nvSpPr>
        <p:spPr>
          <a:xfrm>
            <a:off x="342906" y="3697831"/>
            <a:ext cx="1001184" cy="762000"/>
          </a:xfrm>
        </p:spPr>
        <p:txBody>
          <a:bodyPr/>
          <a:lstStyle>
            <a:lvl1pPr>
              <a:defRPr sz="1417" i="1"/>
            </a:lvl1pPr>
          </a:lstStyle>
          <a:p>
            <a:pPr lvl="0"/>
            <a:r>
              <a:rPr lang="en-US"/>
              <a:t>Click to edit Master text styles</a:t>
            </a:r>
          </a:p>
        </p:txBody>
      </p:sp>
      <p:sp>
        <p:nvSpPr>
          <p:cNvPr id="64" name="Text Placeholder 5"/>
          <p:cNvSpPr>
            <a:spLocks noGrp="1"/>
          </p:cNvSpPr>
          <p:nvPr>
            <p:ph type="body" sz="quarter" idx="27"/>
          </p:nvPr>
        </p:nvSpPr>
        <p:spPr>
          <a:xfrm>
            <a:off x="328989" y="2445039"/>
            <a:ext cx="1001184" cy="762000"/>
          </a:xfrm>
        </p:spPr>
        <p:txBody>
          <a:bodyPr/>
          <a:lstStyle>
            <a:lvl1pPr>
              <a:defRPr sz="1417" i="1"/>
            </a:lvl1pPr>
          </a:lstStyle>
          <a:p>
            <a:pPr lvl="0"/>
            <a:r>
              <a:rPr lang="en-US"/>
              <a:t>Click to edit Master text styles</a:t>
            </a:r>
          </a:p>
        </p:txBody>
      </p:sp>
      <p:sp>
        <p:nvSpPr>
          <p:cNvPr id="65" name="Text Placeholder 5"/>
          <p:cNvSpPr>
            <a:spLocks noGrp="1"/>
          </p:cNvSpPr>
          <p:nvPr>
            <p:ph type="body" sz="quarter" idx="28"/>
          </p:nvPr>
        </p:nvSpPr>
        <p:spPr>
          <a:xfrm>
            <a:off x="342906" y="4988009"/>
            <a:ext cx="1001184" cy="762000"/>
          </a:xfrm>
        </p:spPr>
        <p:txBody>
          <a:bodyPr/>
          <a:lstStyle>
            <a:lvl1pPr>
              <a:defRPr sz="1417" i="1"/>
            </a:lvl1pPr>
          </a:lstStyle>
          <a:p>
            <a:pPr lvl="0"/>
            <a:r>
              <a:rPr lang="en-US"/>
              <a:t>Click to edit Master text styles</a:t>
            </a:r>
          </a:p>
        </p:txBody>
      </p:sp>
    </p:spTree>
    <p:extLst>
      <p:ext uri="{BB962C8B-B14F-4D97-AF65-F5344CB8AC3E}">
        <p14:creationId xmlns:p14="http://schemas.microsoft.com/office/powerpoint/2010/main" val="41868166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slide 4 columns + images">
    <p:bg>
      <p:bgPr>
        <a:solidFill>
          <a:schemeClr val="bg2"/>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1" name="Content Placeholder 5"/>
          <p:cNvSpPr txBox="1">
            <a:spLocks/>
          </p:cNvSpPr>
          <p:nvPr userDrawn="1"/>
        </p:nvSpPr>
        <p:spPr bwMode="auto">
          <a:xfrm>
            <a:off x="9045703" y="1287606"/>
            <a:ext cx="2670048" cy="2880369"/>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2" name="Content Placeholder 5"/>
          <p:cNvSpPr txBox="1">
            <a:spLocks/>
          </p:cNvSpPr>
          <p:nvPr userDrawn="1"/>
        </p:nvSpPr>
        <p:spPr bwMode="auto">
          <a:xfrm>
            <a:off x="6188712" y="1287114"/>
            <a:ext cx="2670047" cy="2880855"/>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3" name="Content Placeholder 5"/>
          <p:cNvSpPr txBox="1">
            <a:spLocks/>
          </p:cNvSpPr>
          <p:nvPr userDrawn="1"/>
        </p:nvSpPr>
        <p:spPr bwMode="auto">
          <a:xfrm>
            <a:off x="3330737" y="1286002"/>
            <a:ext cx="2670047" cy="2881962"/>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5" name="Content Placeholder 5"/>
          <p:cNvSpPr txBox="1">
            <a:spLocks/>
          </p:cNvSpPr>
          <p:nvPr userDrawn="1"/>
        </p:nvSpPr>
        <p:spPr bwMode="auto">
          <a:xfrm>
            <a:off x="476258" y="1295532"/>
            <a:ext cx="2670047" cy="28724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35" name="Round Same Side Corner Rectangle 34"/>
          <p:cNvSpPr/>
          <p:nvPr userDrawn="1"/>
        </p:nvSpPr>
        <p:spPr>
          <a:xfrm>
            <a:off x="476255" y="1286001"/>
            <a:ext cx="2670048"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6" name="Round Same Side Corner Rectangle 35"/>
          <p:cNvSpPr/>
          <p:nvPr userDrawn="1"/>
        </p:nvSpPr>
        <p:spPr>
          <a:xfrm>
            <a:off x="3330729" y="1286001"/>
            <a:ext cx="2670048"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7" name="Round Same Side Corner Rectangle 36"/>
          <p:cNvSpPr/>
          <p:nvPr userDrawn="1"/>
        </p:nvSpPr>
        <p:spPr>
          <a:xfrm>
            <a:off x="6188709" y="1286001"/>
            <a:ext cx="2670048"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8" name="Round Same Side Corner Rectangle 37"/>
          <p:cNvSpPr/>
          <p:nvPr userDrawn="1"/>
        </p:nvSpPr>
        <p:spPr>
          <a:xfrm>
            <a:off x="9045703" y="1286001"/>
            <a:ext cx="2670048" cy="18288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 name="Picture Placeholder 2"/>
          <p:cNvSpPr>
            <a:spLocks noGrp="1"/>
          </p:cNvSpPr>
          <p:nvPr>
            <p:ph type="pic" sz="quarter" idx="10"/>
          </p:nvPr>
        </p:nvSpPr>
        <p:spPr>
          <a:xfrm>
            <a:off x="476255" y="4310068"/>
            <a:ext cx="2669117" cy="1628775"/>
          </a:xfrm>
          <a:prstGeom prst="roundRect">
            <a:avLst>
              <a:gd name="adj" fmla="val 4758"/>
            </a:avLst>
          </a:prstGeom>
          <a:solidFill>
            <a:schemeClr val="tx1"/>
          </a:solidFill>
        </p:spPr>
        <p:txBody>
          <a:bodyPr/>
          <a:lstStyle/>
          <a:p>
            <a:r>
              <a:rPr lang="en-US"/>
              <a:t>Click icon to add picture</a:t>
            </a:r>
            <a:endParaRPr lang="en-US" dirty="0"/>
          </a:p>
        </p:txBody>
      </p:sp>
      <p:sp>
        <p:nvSpPr>
          <p:cNvPr id="20" name="Picture Placeholder 2"/>
          <p:cNvSpPr>
            <a:spLocks noGrp="1"/>
          </p:cNvSpPr>
          <p:nvPr>
            <p:ph type="pic" sz="quarter" idx="11"/>
          </p:nvPr>
        </p:nvSpPr>
        <p:spPr>
          <a:xfrm>
            <a:off x="3331665" y="4310068"/>
            <a:ext cx="2669117" cy="1628775"/>
          </a:xfrm>
          <a:prstGeom prst="roundRect">
            <a:avLst>
              <a:gd name="adj" fmla="val 4758"/>
            </a:avLst>
          </a:prstGeom>
          <a:solidFill>
            <a:schemeClr val="tx1"/>
          </a:solidFill>
        </p:spPr>
        <p:txBody>
          <a:bodyPr/>
          <a:lstStyle/>
          <a:p>
            <a:r>
              <a:rPr lang="en-US"/>
              <a:t>Click icon to add picture</a:t>
            </a:r>
            <a:endParaRPr lang="en-US" dirty="0"/>
          </a:p>
        </p:txBody>
      </p:sp>
      <p:sp>
        <p:nvSpPr>
          <p:cNvPr id="24" name="Picture Placeholder 2"/>
          <p:cNvSpPr>
            <a:spLocks noGrp="1"/>
          </p:cNvSpPr>
          <p:nvPr>
            <p:ph type="pic" sz="quarter" idx="12"/>
          </p:nvPr>
        </p:nvSpPr>
        <p:spPr>
          <a:xfrm>
            <a:off x="6188713" y="4310068"/>
            <a:ext cx="2669117" cy="1628775"/>
          </a:xfrm>
          <a:prstGeom prst="roundRect">
            <a:avLst>
              <a:gd name="adj" fmla="val 4758"/>
            </a:avLst>
          </a:prstGeom>
          <a:solidFill>
            <a:schemeClr val="tx1"/>
          </a:solidFill>
        </p:spPr>
        <p:txBody>
          <a:bodyPr/>
          <a:lstStyle/>
          <a:p>
            <a:r>
              <a:rPr lang="en-US"/>
              <a:t>Click icon to add picture</a:t>
            </a:r>
            <a:endParaRPr lang="en-US" dirty="0"/>
          </a:p>
        </p:txBody>
      </p:sp>
      <p:sp>
        <p:nvSpPr>
          <p:cNvPr id="26" name="Picture Placeholder 2"/>
          <p:cNvSpPr>
            <a:spLocks noGrp="1"/>
          </p:cNvSpPr>
          <p:nvPr>
            <p:ph type="pic" sz="quarter" idx="13"/>
          </p:nvPr>
        </p:nvSpPr>
        <p:spPr>
          <a:xfrm>
            <a:off x="9045707" y="4310749"/>
            <a:ext cx="2669117" cy="1628775"/>
          </a:xfrm>
          <a:prstGeom prst="roundRect">
            <a:avLst>
              <a:gd name="adj" fmla="val 4758"/>
            </a:avLst>
          </a:prstGeom>
          <a:solidFill>
            <a:schemeClr val="tx1"/>
          </a:solidFill>
        </p:spPr>
        <p:txBody>
          <a:bodyPr/>
          <a:lstStyle/>
          <a:p>
            <a:r>
              <a:rPr lang="en-US"/>
              <a:t>Click icon to add picture</a:t>
            </a:r>
            <a:endParaRPr lang="en-US" dirty="0"/>
          </a:p>
        </p:txBody>
      </p:sp>
      <p:sp>
        <p:nvSpPr>
          <p:cNvPr id="19" name="Text Placeholder 2"/>
          <p:cNvSpPr>
            <a:spLocks noGrp="1"/>
          </p:cNvSpPr>
          <p:nvPr>
            <p:ph type="body" sz="quarter" idx="24"/>
          </p:nvPr>
        </p:nvSpPr>
        <p:spPr>
          <a:xfrm>
            <a:off x="673740" y="1602654"/>
            <a:ext cx="2289058" cy="2595720"/>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sz="quarter" idx="25"/>
          </p:nvPr>
        </p:nvSpPr>
        <p:spPr>
          <a:xfrm>
            <a:off x="3521233" y="1617406"/>
            <a:ext cx="2289058" cy="2595720"/>
          </a:xfrm>
        </p:spPr>
        <p:txBody>
          <a:bodyPr/>
          <a:lstStyle>
            <a:lvl1pPr>
              <a:defRPr>
                <a:solidFill>
                  <a:schemeClr val="accent5"/>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
          <p:cNvSpPr>
            <a:spLocks noGrp="1"/>
          </p:cNvSpPr>
          <p:nvPr>
            <p:ph type="body" sz="quarter" idx="26"/>
          </p:nvPr>
        </p:nvSpPr>
        <p:spPr>
          <a:xfrm>
            <a:off x="6388714" y="1597742"/>
            <a:ext cx="2289058" cy="2595720"/>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
          <p:cNvSpPr>
            <a:spLocks noGrp="1"/>
          </p:cNvSpPr>
          <p:nvPr>
            <p:ph type="body" sz="quarter" idx="27"/>
          </p:nvPr>
        </p:nvSpPr>
        <p:spPr>
          <a:xfrm>
            <a:off x="9236206" y="1612494"/>
            <a:ext cx="2289058" cy="2595720"/>
          </a:xfrm>
        </p:spPr>
        <p:txBody>
          <a:bodyPr/>
          <a:lstStyle>
            <a:lvl1pPr>
              <a:defRPr>
                <a:solidFill>
                  <a:srgbClr val="7030A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270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slide 5 columns 2 segments">
    <p:bg>
      <p:bgPr>
        <a:solidFill>
          <a:schemeClr val="bg2"/>
        </a:solidFill>
        <a:effectLst/>
      </p:bgPr>
    </p:bg>
    <p:spTree>
      <p:nvGrpSpPr>
        <p:cNvPr id="1" name=""/>
        <p:cNvGrpSpPr/>
        <p:nvPr/>
      </p:nvGrpSpPr>
      <p:grpSpPr>
        <a:xfrm>
          <a:off x="0" y="0"/>
          <a:ext cx="0" cy="0"/>
          <a:chOff x="0" y="0"/>
          <a:chExt cx="0" cy="0"/>
        </a:xfrm>
      </p:grpSpPr>
      <p:pic>
        <p:nvPicPr>
          <p:cNvPr id="32" name="Picture 31"/>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5" name="Content Placeholder 5"/>
          <p:cNvSpPr txBox="1">
            <a:spLocks/>
          </p:cNvSpPr>
          <p:nvPr userDrawn="1"/>
        </p:nvSpPr>
        <p:spPr bwMode="auto">
          <a:xfrm>
            <a:off x="9579431" y="1287596"/>
            <a:ext cx="2136320"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1" name="Content Placeholder 5"/>
          <p:cNvSpPr txBox="1">
            <a:spLocks/>
          </p:cNvSpPr>
          <p:nvPr userDrawn="1"/>
        </p:nvSpPr>
        <p:spPr bwMode="auto">
          <a:xfrm>
            <a:off x="7305528" y="1287113"/>
            <a:ext cx="2136320"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2" name="Content Placeholder 5"/>
          <p:cNvSpPr txBox="1">
            <a:spLocks/>
          </p:cNvSpPr>
          <p:nvPr userDrawn="1"/>
        </p:nvSpPr>
        <p:spPr bwMode="auto">
          <a:xfrm>
            <a:off x="5033745" y="1286001"/>
            <a:ext cx="2136320"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3" name="Content Placeholder 5"/>
          <p:cNvSpPr txBox="1">
            <a:spLocks/>
          </p:cNvSpPr>
          <p:nvPr userDrawn="1"/>
        </p:nvSpPr>
        <p:spPr bwMode="auto">
          <a:xfrm>
            <a:off x="2750163" y="1286001"/>
            <a:ext cx="2136320"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4" name="Content Placeholder 5"/>
          <p:cNvSpPr txBox="1">
            <a:spLocks/>
          </p:cNvSpPr>
          <p:nvPr userDrawn="1"/>
        </p:nvSpPr>
        <p:spPr bwMode="auto">
          <a:xfrm>
            <a:off x="476257" y="1295526"/>
            <a:ext cx="2136320" cy="46528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42" name="Round Same Side Corner Rectangle 41"/>
          <p:cNvSpPr/>
          <p:nvPr userDrawn="1"/>
        </p:nvSpPr>
        <p:spPr>
          <a:xfrm>
            <a:off x="476257" y="1286001"/>
            <a:ext cx="2136320"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3" name="Round Same Side Corner Rectangle 42"/>
          <p:cNvSpPr/>
          <p:nvPr userDrawn="1"/>
        </p:nvSpPr>
        <p:spPr>
          <a:xfrm>
            <a:off x="2750158" y="1286001"/>
            <a:ext cx="2136320"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4" name="Round Same Side Corner Rectangle 43"/>
          <p:cNvSpPr/>
          <p:nvPr userDrawn="1"/>
        </p:nvSpPr>
        <p:spPr>
          <a:xfrm>
            <a:off x="5033740" y="1286001"/>
            <a:ext cx="2136320"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5" name="Round Same Side Corner Rectangle 44"/>
          <p:cNvSpPr/>
          <p:nvPr userDrawn="1"/>
        </p:nvSpPr>
        <p:spPr>
          <a:xfrm>
            <a:off x="7305528" y="1286001"/>
            <a:ext cx="2136320" cy="18288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6" name="Round Same Side Corner Rectangle 45"/>
          <p:cNvSpPr/>
          <p:nvPr userDrawn="1"/>
        </p:nvSpPr>
        <p:spPr>
          <a:xfrm>
            <a:off x="9579431" y="1286001"/>
            <a:ext cx="2136320" cy="182880"/>
          </a:xfrm>
          <a:prstGeom prst="round2SameRect">
            <a:avLst>
              <a:gd name="adj1" fmla="val 50000"/>
              <a:gd name="adj2" fmla="val 0"/>
            </a:avLst>
          </a:prstGeom>
          <a:gradFill>
            <a:gsLst>
              <a:gs pos="0">
                <a:srgbClr val="0C2577"/>
              </a:gs>
              <a:gs pos="100000">
                <a:schemeClr val="accent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cxnSp>
        <p:nvCxnSpPr>
          <p:cNvPr id="49" name="Straight Connector 48"/>
          <p:cNvCxnSpPr/>
          <p:nvPr userDrawn="1"/>
        </p:nvCxnSpPr>
        <p:spPr>
          <a:xfrm>
            <a:off x="2750158" y="4118137"/>
            <a:ext cx="2136320" cy="0"/>
          </a:xfrm>
          <a:prstGeom prst="line">
            <a:avLst/>
          </a:prstGeom>
          <a:ln w="9525" cmpd="sng">
            <a:gradFill flip="none" rotWithShape="1">
              <a:gsLst>
                <a:gs pos="0">
                  <a:schemeClr val="accent5"/>
                </a:gs>
                <a:gs pos="100000">
                  <a:schemeClr val="accent6"/>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476257" y="4118137"/>
            <a:ext cx="2136320" cy="0"/>
          </a:xfrm>
          <a:prstGeom prst="line">
            <a:avLst/>
          </a:prstGeom>
          <a:ln w="9525" cmpd="sng">
            <a:gradFill flip="none" rotWithShape="1">
              <a:gsLst>
                <a:gs pos="0">
                  <a:schemeClr val="accent1"/>
                </a:gs>
                <a:gs pos="100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5033740" y="4118137"/>
            <a:ext cx="2136320" cy="0"/>
          </a:xfrm>
          <a:prstGeom prst="line">
            <a:avLst/>
          </a:prstGeom>
          <a:ln w="9525" cmpd="sng">
            <a:gradFill flip="none" rotWithShape="1">
              <a:gsLst>
                <a:gs pos="0">
                  <a:schemeClr val="accent3"/>
                </a:gs>
                <a:gs pos="100000">
                  <a:schemeClr val="accent4"/>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7305528" y="4118137"/>
            <a:ext cx="2136320" cy="0"/>
          </a:xfrm>
          <a:prstGeom prst="line">
            <a:avLst/>
          </a:prstGeom>
          <a:ln w="9525" cmpd="sng">
            <a:gradFill flip="none" rotWithShape="1">
              <a:gsLst>
                <a:gs pos="0">
                  <a:srgbClr val="81017E"/>
                </a:gs>
                <a:gs pos="100000">
                  <a:srgbClr val="DA0081"/>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9579431" y="4118137"/>
            <a:ext cx="2136320" cy="0"/>
          </a:xfrm>
          <a:prstGeom prst="line">
            <a:avLst/>
          </a:prstGeom>
          <a:ln w="9525" cmpd="sng">
            <a:gradFill flip="none" rotWithShape="1">
              <a:gsLst>
                <a:gs pos="0">
                  <a:srgbClr val="0C2577"/>
                </a:gs>
                <a:gs pos="100000">
                  <a:schemeClr val="accent5"/>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31" name="Text Placeholder 2"/>
          <p:cNvSpPr>
            <a:spLocks noGrp="1"/>
          </p:cNvSpPr>
          <p:nvPr>
            <p:ph type="body" sz="quarter" idx="24"/>
          </p:nvPr>
        </p:nvSpPr>
        <p:spPr>
          <a:xfrm>
            <a:off x="634407" y="1552550"/>
            <a:ext cx="1817109" cy="2359746"/>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p:txBody>
      </p:sp>
      <p:sp>
        <p:nvSpPr>
          <p:cNvPr id="33" name="Text Placeholder 2"/>
          <p:cNvSpPr>
            <a:spLocks noGrp="1"/>
          </p:cNvSpPr>
          <p:nvPr>
            <p:ph type="body" sz="quarter" idx="26"/>
          </p:nvPr>
        </p:nvSpPr>
        <p:spPr>
          <a:xfrm>
            <a:off x="5189773" y="1552550"/>
            <a:ext cx="1817109" cy="2359746"/>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p:txBody>
      </p:sp>
      <p:sp>
        <p:nvSpPr>
          <p:cNvPr id="34" name="Text Placeholder 2"/>
          <p:cNvSpPr>
            <a:spLocks noGrp="1"/>
          </p:cNvSpPr>
          <p:nvPr>
            <p:ph type="body" sz="quarter" idx="27"/>
          </p:nvPr>
        </p:nvSpPr>
        <p:spPr>
          <a:xfrm>
            <a:off x="7465132" y="1552550"/>
            <a:ext cx="1817109" cy="2359746"/>
          </a:xfrm>
        </p:spPr>
        <p:txBody>
          <a:bodyPr/>
          <a:lstStyle>
            <a:lvl1pPr>
              <a:defRPr>
                <a:solidFill>
                  <a:srgbClr val="7030A0"/>
                </a:solidFill>
              </a:defRPr>
            </a:lvl1pPr>
          </a:lstStyle>
          <a:p>
            <a:pPr lvl="0"/>
            <a:r>
              <a:rPr lang="en-US"/>
              <a:t>Click to edit Master text styles</a:t>
            </a:r>
          </a:p>
          <a:p>
            <a:pPr lvl="1"/>
            <a:r>
              <a:rPr lang="en-US"/>
              <a:t>Second level</a:t>
            </a:r>
          </a:p>
          <a:p>
            <a:pPr lvl="2"/>
            <a:r>
              <a:rPr lang="en-US"/>
              <a:t>Third level</a:t>
            </a:r>
          </a:p>
        </p:txBody>
      </p:sp>
      <p:sp>
        <p:nvSpPr>
          <p:cNvPr id="35" name="Text Placeholder 2"/>
          <p:cNvSpPr>
            <a:spLocks noGrp="1"/>
          </p:cNvSpPr>
          <p:nvPr>
            <p:ph type="body" sz="quarter" idx="28"/>
          </p:nvPr>
        </p:nvSpPr>
        <p:spPr>
          <a:xfrm>
            <a:off x="9739037" y="1552550"/>
            <a:ext cx="1817109" cy="2359746"/>
          </a:xfrm>
        </p:spPr>
        <p:txBody>
          <a:bodyPr/>
          <a:lstStyle>
            <a:lvl1pPr>
              <a:defRPr>
                <a:solidFill>
                  <a:srgbClr val="002060"/>
                </a:solidFill>
              </a:defRPr>
            </a:lvl1pPr>
          </a:lstStyle>
          <a:p>
            <a:pPr lvl="0"/>
            <a:r>
              <a:rPr lang="en-US"/>
              <a:t>Click to edit Master text styles</a:t>
            </a:r>
          </a:p>
          <a:p>
            <a:pPr lvl="1"/>
            <a:r>
              <a:rPr lang="en-US"/>
              <a:t>Second level</a:t>
            </a:r>
          </a:p>
          <a:p>
            <a:pPr lvl="2"/>
            <a:r>
              <a:rPr lang="en-US"/>
              <a:t>Third level</a:t>
            </a:r>
          </a:p>
        </p:txBody>
      </p:sp>
      <p:sp>
        <p:nvSpPr>
          <p:cNvPr id="36" name="Text Placeholder 2"/>
          <p:cNvSpPr>
            <a:spLocks noGrp="1"/>
          </p:cNvSpPr>
          <p:nvPr>
            <p:ph type="body" sz="quarter" idx="29" hasCustomPrompt="1"/>
          </p:nvPr>
        </p:nvSpPr>
        <p:spPr>
          <a:xfrm>
            <a:off x="640964" y="4245953"/>
            <a:ext cx="1817109" cy="1809790"/>
          </a:xfrm>
        </p:spPr>
        <p:txBody>
          <a:bodyPr/>
          <a:lstStyle>
            <a:lvl1pPr>
              <a:defRPr>
                <a:solidFill>
                  <a:schemeClr val="accent1"/>
                </a:solidFill>
              </a:defRPr>
            </a:lvl1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2"/>
          <p:cNvSpPr>
            <a:spLocks noGrp="1"/>
          </p:cNvSpPr>
          <p:nvPr>
            <p:ph type="body" sz="quarter" idx="30" hasCustomPrompt="1"/>
          </p:nvPr>
        </p:nvSpPr>
        <p:spPr>
          <a:xfrm>
            <a:off x="2916324" y="4245953"/>
            <a:ext cx="1817109" cy="1809790"/>
          </a:xfrm>
        </p:spPr>
        <p:txBody>
          <a:bodyPr/>
          <a:lstStyle>
            <a:lvl1pPr>
              <a:defRPr>
                <a:solidFill>
                  <a:schemeClr val="accent1"/>
                </a:solidFill>
              </a:defRPr>
            </a:lvl1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
          <p:cNvSpPr>
            <a:spLocks noGrp="1"/>
          </p:cNvSpPr>
          <p:nvPr>
            <p:ph type="body" sz="quarter" idx="31" hasCustomPrompt="1"/>
          </p:nvPr>
        </p:nvSpPr>
        <p:spPr>
          <a:xfrm>
            <a:off x="5196332" y="4245953"/>
            <a:ext cx="1817109" cy="1809790"/>
          </a:xfrm>
        </p:spPr>
        <p:txBody>
          <a:bodyPr/>
          <a:lstStyle>
            <a:lvl1pPr>
              <a:defRPr>
                <a:solidFill>
                  <a:schemeClr val="accent1"/>
                </a:solidFill>
              </a:defRPr>
            </a:lvl1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sz="quarter" idx="32" hasCustomPrompt="1"/>
          </p:nvPr>
        </p:nvSpPr>
        <p:spPr>
          <a:xfrm>
            <a:off x="7471692" y="4245953"/>
            <a:ext cx="1817109" cy="1809790"/>
          </a:xfrm>
        </p:spPr>
        <p:txBody>
          <a:bodyPr/>
          <a:lstStyle>
            <a:lvl1pPr>
              <a:defRPr>
                <a:solidFill>
                  <a:schemeClr val="accent1"/>
                </a:solidFill>
              </a:defRPr>
            </a:lvl1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
          <p:cNvSpPr>
            <a:spLocks noGrp="1"/>
          </p:cNvSpPr>
          <p:nvPr>
            <p:ph type="body" sz="quarter" idx="33" hasCustomPrompt="1"/>
          </p:nvPr>
        </p:nvSpPr>
        <p:spPr>
          <a:xfrm>
            <a:off x="9745598" y="4245953"/>
            <a:ext cx="1817109" cy="1809790"/>
          </a:xfrm>
        </p:spPr>
        <p:txBody>
          <a:bodyPr/>
          <a:lstStyle>
            <a:lvl1pPr>
              <a:defRPr>
                <a:solidFill>
                  <a:schemeClr val="accent1"/>
                </a:solidFill>
              </a:defRPr>
            </a:lvl1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 Placeholder 2"/>
          <p:cNvSpPr>
            <a:spLocks noGrp="1"/>
          </p:cNvSpPr>
          <p:nvPr>
            <p:ph type="body" sz="quarter" idx="34"/>
          </p:nvPr>
        </p:nvSpPr>
        <p:spPr>
          <a:xfrm>
            <a:off x="2909766" y="1567305"/>
            <a:ext cx="1817109" cy="2359746"/>
          </a:xfrm>
        </p:spPr>
        <p:txBody>
          <a:bodyPr/>
          <a:lstStyle>
            <a:lvl1pPr>
              <a:defRPr>
                <a:solidFill>
                  <a:schemeClr val="accent5"/>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47840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slide 5 columns + images">
    <p:bg>
      <p:bgPr>
        <a:solidFill>
          <a:schemeClr val="bg2"/>
        </a:solidFill>
        <a:effectLst/>
      </p:bgPr>
    </p:bg>
    <p:spTree>
      <p:nvGrpSpPr>
        <p:cNvPr id="1" name=""/>
        <p:cNvGrpSpPr/>
        <p:nvPr/>
      </p:nvGrpSpPr>
      <p:grpSpPr>
        <a:xfrm>
          <a:off x="0" y="0"/>
          <a:ext cx="0" cy="0"/>
          <a:chOff x="0" y="0"/>
          <a:chExt cx="0" cy="0"/>
        </a:xfrm>
      </p:grpSpPr>
      <p:pic>
        <p:nvPicPr>
          <p:cNvPr id="37" name="Picture 3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1" name="Content Placeholder 5"/>
          <p:cNvSpPr txBox="1">
            <a:spLocks/>
          </p:cNvSpPr>
          <p:nvPr userDrawn="1"/>
        </p:nvSpPr>
        <p:spPr bwMode="auto">
          <a:xfrm>
            <a:off x="9579431" y="1287606"/>
            <a:ext cx="2136320" cy="2880369"/>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2" name="Content Placeholder 5"/>
          <p:cNvSpPr txBox="1">
            <a:spLocks/>
          </p:cNvSpPr>
          <p:nvPr userDrawn="1"/>
        </p:nvSpPr>
        <p:spPr bwMode="auto">
          <a:xfrm>
            <a:off x="7305528" y="1287114"/>
            <a:ext cx="2136320" cy="2880855"/>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3" name="Content Placeholder 5"/>
          <p:cNvSpPr txBox="1">
            <a:spLocks/>
          </p:cNvSpPr>
          <p:nvPr userDrawn="1"/>
        </p:nvSpPr>
        <p:spPr bwMode="auto">
          <a:xfrm>
            <a:off x="5033745" y="1286002"/>
            <a:ext cx="2136320" cy="2881962"/>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4" name="Content Placeholder 5"/>
          <p:cNvSpPr txBox="1">
            <a:spLocks/>
          </p:cNvSpPr>
          <p:nvPr userDrawn="1"/>
        </p:nvSpPr>
        <p:spPr bwMode="auto">
          <a:xfrm>
            <a:off x="2750163" y="1286002"/>
            <a:ext cx="2136320" cy="2881962"/>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25" name="Content Placeholder 5"/>
          <p:cNvSpPr txBox="1">
            <a:spLocks/>
          </p:cNvSpPr>
          <p:nvPr userDrawn="1"/>
        </p:nvSpPr>
        <p:spPr bwMode="auto">
          <a:xfrm>
            <a:off x="476257" y="1295532"/>
            <a:ext cx="2136320" cy="2872437"/>
          </a:xfrm>
          <a:prstGeom prst="roundRect">
            <a:avLst>
              <a:gd name="adj" fmla="val 3283"/>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42" name="Round Same Side Corner Rectangle 41"/>
          <p:cNvSpPr/>
          <p:nvPr userDrawn="1"/>
        </p:nvSpPr>
        <p:spPr>
          <a:xfrm>
            <a:off x="476257" y="1286001"/>
            <a:ext cx="2136320" cy="18288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3" name="Round Same Side Corner Rectangle 42"/>
          <p:cNvSpPr/>
          <p:nvPr userDrawn="1"/>
        </p:nvSpPr>
        <p:spPr>
          <a:xfrm>
            <a:off x="2750158" y="1286001"/>
            <a:ext cx="2136320" cy="18288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4" name="Round Same Side Corner Rectangle 43"/>
          <p:cNvSpPr/>
          <p:nvPr userDrawn="1"/>
        </p:nvSpPr>
        <p:spPr>
          <a:xfrm>
            <a:off x="5033740" y="1286001"/>
            <a:ext cx="2136320" cy="18288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5" name="Round Same Side Corner Rectangle 44"/>
          <p:cNvSpPr/>
          <p:nvPr userDrawn="1"/>
        </p:nvSpPr>
        <p:spPr>
          <a:xfrm>
            <a:off x="7305528" y="1286001"/>
            <a:ext cx="2136320" cy="18288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6" name="Round Same Side Corner Rectangle 45"/>
          <p:cNvSpPr/>
          <p:nvPr userDrawn="1"/>
        </p:nvSpPr>
        <p:spPr>
          <a:xfrm>
            <a:off x="9579431" y="1286001"/>
            <a:ext cx="2136320" cy="182880"/>
          </a:xfrm>
          <a:prstGeom prst="round2SameRect">
            <a:avLst>
              <a:gd name="adj1" fmla="val 50000"/>
              <a:gd name="adj2" fmla="val 0"/>
            </a:avLst>
          </a:prstGeom>
          <a:gradFill>
            <a:gsLst>
              <a:gs pos="0">
                <a:srgbClr val="0C2577"/>
              </a:gs>
              <a:gs pos="100000">
                <a:schemeClr val="accent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6" name="Picture Placeholder 3"/>
          <p:cNvSpPr>
            <a:spLocks noGrp="1"/>
          </p:cNvSpPr>
          <p:nvPr>
            <p:ph type="pic" sz="quarter" idx="21"/>
          </p:nvPr>
        </p:nvSpPr>
        <p:spPr>
          <a:xfrm>
            <a:off x="476257" y="4295956"/>
            <a:ext cx="2136320" cy="1696858"/>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27" name="Picture Placeholder 3"/>
          <p:cNvSpPr>
            <a:spLocks noGrp="1"/>
          </p:cNvSpPr>
          <p:nvPr>
            <p:ph type="pic" sz="quarter" idx="22"/>
          </p:nvPr>
        </p:nvSpPr>
        <p:spPr>
          <a:xfrm>
            <a:off x="2750158" y="4287330"/>
            <a:ext cx="2136320" cy="1696858"/>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28" name="Picture Placeholder 3"/>
          <p:cNvSpPr>
            <a:spLocks noGrp="1"/>
          </p:cNvSpPr>
          <p:nvPr>
            <p:ph type="pic" sz="quarter" idx="23"/>
          </p:nvPr>
        </p:nvSpPr>
        <p:spPr>
          <a:xfrm>
            <a:off x="5037465" y="4287301"/>
            <a:ext cx="2136320" cy="1696858"/>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29" name="Picture Placeholder 3"/>
          <p:cNvSpPr>
            <a:spLocks noGrp="1"/>
          </p:cNvSpPr>
          <p:nvPr>
            <p:ph type="pic" sz="quarter" idx="24"/>
          </p:nvPr>
        </p:nvSpPr>
        <p:spPr>
          <a:xfrm>
            <a:off x="7311372" y="4287329"/>
            <a:ext cx="2136320" cy="1696858"/>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30" name="Picture Placeholder 3"/>
          <p:cNvSpPr>
            <a:spLocks noGrp="1"/>
          </p:cNvSpPr>
          <p:nvPr>
            <p:ph type="pic" sz="quarter" idx="25"/>
          </p:nvPr>
        </p:nvSpPr>
        <p:spPr>
          <a:xfrm>
            <a:off x="9581882" y="4287329"/>
            <a:ext cx="2136320" cy="1696858"/>
          </a:xfrm>
          <a:prstGeom prst="roundRect">
            <a:avLst>
              <a:gd name="adj" fmla="val 2689"/>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32" name="Text Placeholder 2"/>
          <p:cNvSpPr>
            <a:spLocks noGrp="1"/>
          </p:cNvSpPr>
          <p:nvPr>
            <p:ph type="body" sz="quarter" idx="26"/>
          </p:nvPr>
        </p:nvSpPr>
        <p:spPr>
          <a:xfrm>
            <a:off x="634407" y="1540025"/>
            <a:ext cx="1817109" cy="2359746"/>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p:txBody>
      </p:sp>
      <p:sp>
        <p:nvSpPr>
          <p:cNvPr id="33" name="Text Placeholder 2"/>
          <p:cNvSpPr>
            <a:spLocks noGrp="1"/>
          </p:cNvSpPr>
          <p:nvPr>
            <p:ph type="body" sz="quarter" idx="27"/>
          </p:nvPr>
        </p:nvSpPr>
        <p:spPr>
          <a:xfrm>
            <a:off x="5189773" y="1540025"/>
            <a:ext cx="1817109" cy="2359746"/>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p:txBody>
      </p:sp>
      <p:sp>
        <p:nvSpPr>
          <p:cNvPr id="34" name="Text Placeholder 2"/>
          <p:cNvSpPr>
            <a:spLocks noGrp="1"/>
          </p:cNvSpPr>
          <p:nvPr>
            <p:ph type="body" sz="quarter" idx="28"/>
          </p:nvPr>
        </p:nvSpPr>
        <p:spPr>
          <a:xfrm>
            <a:off x="7465132" y="1540025"/>
            <a:ext cx="1817109" cy="2359746"/>
          </a:xfrm>
        </p:spPr>
        <p:txBody>
          <a:bodyPr/>
          <a:lstStyle>
            <a:lvl1pPr>
              <a:defRPr>
                <a:solidFill>
                  <a:srgbClr val="7030A0"/>
                </a:solidFill>
              </a:defRPr>
            </a:lvl1pPr>
          </a:lstStyle>
          <a:p>
            <a:pPr lvl="0"/>
            <a:r>
              <a:rPr lang="en-US"/>
              <a:t>Click to edit Master text styles</a:t>
            </a:r>
          </a:p>
          <a:p>
            <a:pPr lvl="1"/>
            <a:r>
              <a:rPr lang="en-US"/>
              <a:t>Second level</a:t>
            </a:r>
          </a:p>
          <a:p>
            <a:pPr lvl="2"/>
            <a:r>
              <a:rPr lang="en-US"/>
              <a:t>Third level</a:t>
            </a:r>
          </a:p>
        </p:txBody>
      </p:sp>
      <p:sp>
        <p:nvSpPr>
          <p:cNvPr id="35" name="Text Placeholder 2"/>
          <p:cNvSpPr>
            <a:spLocks noGrp="1"/>
          </p:cNvSpPr>
          <p:nvPr>
            <p:ph type="body" sz="quarter" idx="29"/>
          </p:nvPr>
        </p:nvSpPr>
        <p:spPr>
          <a:xfrm>
            <a:off x="9739037" y="1540025"/>
            <a:ext cx="1817109" cy="2359746"/>
          </a:xfrm>
        </p:spPr>
        <p:txBody>
          <a:bodyPr/>
          <a:lstStyle>
            <a:lvl1pPr>
              <a:defRPr>
                <a:solidFill>
                  <a:srgbClr val="002060"/>
                </a:solidFill>
              </a:defRPr>
            </a:lvl1pPr>
          </a:lstStyle>
          <a:p>
            <a:pPr lvl="0"/>
            <a:r>
              <a:rPr lang="en-US"/>
              <a:t>Click to edit Master text styles</a:t>
            </a:r>
          </a:p>
          <a:p>
            <a:pPr lvl="1"/>
            <a:r>
              <a:rPr lang="en-US"/>
              <a:t>Second level</a:t>
            </a:r>
          </a:p>
          <a:p>
            <a:pPr lvl="2"/>
            <a:r>
              <a:rPr lang="en-US"/>
              <a:t>Third level</a:t>
            </a:r>
          </a:p>
        </p:txBody>
      </p:sp>
      <p:sp>
        <p:nvSpPr>
          <p:cNvPr id="36" name="Text Placeholder 2"/>
          <p:cNvSpPr>
            <a:spLocks noGrp="1"/>
          </p:cNvSpPr>
          <p:nvPr>
            <p:ph type="body" sz="quarter" idx="34"/>
          </p:nvPr>
        </p:nvSpPr>
        <p:spPr>
          <a:xfrm>
            <a:off x="2909766" y="1554776"/>
            <a:ext cx="1817109" cy="2359746"/>
          </a:xfrm>
        </p:spPr>
        <p:txBody>
          <a:bodyPr/>
          <a:lstStyle>
            <a:lvl1pPr>
              <a:defRPr>
                <a:solidFill>
                  <a:schemeClr val="accent5"/>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915059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slide+ chart step 1">
    <p:bg>
      <p:bgPr>
        <a:solidFill>
          <a:schemeClr val="bg2"/>
        </a:solidFill>
        <a:effectLst/>
      </p:bgPr>
    </p:bg>
    <p:spTree>
      <p:nvGrpSpPr>
        <p:cNvPr id="1" name=""/>
        <p:cNvGrpSpPr/>
        <p:nvPr/>
      </p:nvGrpSpPr>
      <p:grpSpPr>
        <a:xfrm>
          <a:off x="0" y="0"/>
          <a:ext cx="0" cy="0"/>
          <a:chOff x="0" y="0"/>
          <a:chExt cx="0" cy="0"/>
        </a:xfrm>
      </p:grpSpPr>
      <p:pic>
        <p:nvPicPr>
          <p:cNvPr id="45" name="Picture 4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39" name="Content Placeholder 5"/>
          <p:cNvSpPr txBox="1">
            <a:spLocks/>
          </p:cNvSpPr>
          <p:nvPr userDrawn="1"/>
        </p:nvSpPr>
        <p:spPr bwMode="auto">
          <a:xfrm>
            <a:off x="476253" y="1286010"/>
            <a:ext cx="11238519" cy="4716789"/>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8" name="Title 3"/>
          <p:cNvSpPr>
            <a:spLocks noGrp="1"/>
          </p:cNvSpPr>
          <p:nvPr>
            <p:ph type="title"/>
          </p:nvPr>
        </p:nvSpPr>
        <p:spPr>
          <a:xfrm>
            <a:off x="751423" y="517525"/>
            <a:ext cx="10672234" cy="768476"/>
          </a:xfrm>
        </p:spPr>
        <p:txBody>
          <a:bodyPr/>
          <a:lstStyle/>
          <a:p>
            <a:r>
              <a:rPr lang="en-US">
                <a:solidFill>
                  <a:srgbClr val="666666"/>
                </a:solidFill>
              </a:rPr>
              <a:t>Click to edit Master title style</a:t>
            </a:r>
            <a:endParaRPr lang="en-US" dirty="0">
              <a:solidFill>
                <a:srgbClr val="666666"/>
              </a:solidFill>
            </a:endParaRPr>
          </a:p>
        </p:txBody>
      </p:sp>
      <p:grpSp>
        <p:nvGrpSpPr>
          <p:cNvPr id="9" name="Group 8"/>
          <p:cNvGrpSpPr/>
          <p:nvPr userDrawn="1"/>
        </p:nvGrpSpPr>
        <p:grpSpPr>
          <a:xfrm>
            <a:off x="1468860" y="2897248"/>
            <a:ext cx="2985698" cy="663160"/>
            <a:chOff x="1006395" y="2897248"/>
            <a:chExt cx="2239274" cy="663160"/>
          </a:xfrm>
        </p:grpSpPr>
        <p:sp>
          <p:nvSpPr>
            <p:cNvPr id="10" name="Rounded Rectangle 9"/>
            <p:cNvSpPr/>
            <p:nvPr/>
          </p:nvSpPr>
          <p:spPr>
            <a:xfrm>
              <a:off x="1006395" y="2897249"/>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11" name="Round Same Side Corner Rectangle 10"/>
            <p:cNvSpPr/>
            <p:nvPr/>
          </p:nvSpPr>
          <p:spPr>
            <a:xfrm>
              <a:off x="1006395" y="2897248"/>
              <a:ext cx="2239274" cy="13716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grpSp>
      <p:grpSp>
        <p:nvGrpSpPr>
          <p:cNvPr id="18" name="Group 17"/>
          <p:cNvGrpSpPr/>
          <p:nvPr userDrawn="1"/>
        </p:nvGrpSpPr>
        <p:grpSpPr>
          <a:xfrm>
            <a:off x="4614844" y="2897248"/>
            <a:ext cx="2985698" cy="663160"/>
            <a:chOff x="3457468" y="2897248"/>
            <a:chExt cx="2239274" cy="663160"/>
          </a:xfrm>
        </p:grpSpPr>
        <p:sp>
          <p:nvSpPr>
            <p:cNvPr id="19" name="Rounded Rectangle 18"/>
            <p:cNvSpPr/>
            <p:nvPr/>
          </p:nvSpPr>
          <p:spPr>
            <a:xfrm>
              <a:off x="3457468" y="2897249"/>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20" name="Round Same Side Corner Rectangle 19"/>
            <p:cNvSpPr/>
            <p:nvPr/>
          </p:nvSpPr>
          <p:spPr>
            <a:xfrm>
              <a:off x="3457468" y="2897248"/>
              <a:ext cx="2239274" cy="13716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grpSp>
      <p:grpSp>
        <p:nvGrpSpPr>
          <p:cNvPr id="21" name="Group 20"/>
          <p:cNvGrpSpPr/>
          <p:nvPr userDrawn="1"/>
        </p:nvGrpSpPr>
        <p:grpSpPr>
          <a:xfrm>
            <a:off x="7760828" y="2897260"/>
            <a:ext cx="2987792" cy="663159"/>
            <a:chOff x="5876184" y="2897248"/>
            <a:chExt cx="2240844" cy="663159"/>
          </a:xfrm>
        </p:grpSpPr>
        <p:sp>
          <p:nvSpPr>
            <p:cNvPr id="22" name="Rounded Rectangle 21"/>
            <p:cNvSpPr/>
            <p:nvPr/>
          </p:nvSpPr>
          <p:spPr>
            <a:xfrm>
              <a:off x="5877754" y="2897248"/>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23" name="Round Same Side Corner Rectangle 22"/>
            <p:cNvSpPr/>
            <p:nvPr/>
          </p:nvSpPr>
          <p:spPr>
            <a:xfrm>
              <a:off x="5876184" y="2897248"/>
              <a:ext cx="2239274" cy="13716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grpSp>
      <p:sp>
        <p:nvSpPr>
          <p:cNvPr id="24" name="Round Same Side Corner Rectangle 23"/>
          <p:cNvSpPr/>
          <p:nvPr userDrawn="1"/>
        </p:nvSpPr>
        <p:spPr>
          <a:xfrm rot="10800000">
            <a:off x="1139288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5" name="Rounded Rectangle 24"/>
          <p:cNvSpPr/>
          <p:nvPr userDrawn="1"/>
        </p:nvSpPr>
        <p:spPr>
          <a:xfrm>
            <a:off x="1139569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5</a:t>
            </a:r>
          </a:p>
        </p:txBody>
      </p:sp>
      <p:sp>
        <p:nvSpPr>
          <p:cNvPr id="26" name="Round Same Side Corner Rectangle 25"/>
          <p:cNvSpPr/>
          <p:nvPr userDrawn="1"/>
        </p:nvSpPr>
        <p:spPr>
          <a:xfrm rot="10800000">
            <a:off x="1139289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7" name="Round Same Side Corner Rectangle 26"/>
          <p:cNvSpPr/>
          <p:nvPr userDrawn="1"/>
        </p:nvSpPr>
        <p:spPr>
          <a:xfrm rot="10800000">
            <a:off x="10989580"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8" name="Rounded Rectangle 27"/>
          <p:cNvSpPr/>
          <p:nvPr userDrawn="1"/>
        </p:nvSpPr>
        <p:spPr>
          <a:xfrm>
            <a:off x="1099238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4</a:t>
            </a:r>
          </a:p>
        </p:txBody>
      </p:sp>
      <p:sp>
        <p:nvSpPr>
          <p:cNvPr id="29" name="Round Same Side Corner Rectangle 28"/>
          <p:cNvSpPr/>
          <p:nvPr userDrawn="1"/>
        </p:nvSpPr>
        <p:spPr>
          <a:xfrm rot="10800000">
            <a:off x="10989584"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0" name="Round Same Side Corner Rectangle 29"/>
          <p:cNvSpPr/>
          <p:nvPr userDrawn="1"/>
        </p:nvSpPr>
        <p:spPr>
          <a:xfrm rot="10800000">
            <a:off x="10586273"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1" name="Rounded Rectangle 30"/>
          <p:cNvSpPr/>
          <p:nvPr userDrawn="1"/>
        </p:nvSpPr>
        <p:spPr>
          <a:xfrm>
            <a:off x="10589082"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3</a:t>
            </a:r>
          </a:p>
        </p:txBody>
      </p:sp>
      <p:sp>
        <p:nvSpPr>
          <p:cNvPr id="32" name="Round Same Side Corner Rectangle 31"/>
          <p:cNvSpPr/>
          <p:nvPr userDrawn="1"/>
        </p:nvSpPr>
        <p:spPr>
          <a:xfrm rot="10800000">
            <a:off x="10586278"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3" name="Round Same Side Corner Rectangle 32"/>
          <p:cNvSpPr/>
          <p:nvPr userDrawn="1"/>
        </p:nvSpPr>
        <p:spPr>
          <a:xfrm rot="10800000">
            <a:off x="1018296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4" name="Rounded Rectangle 33"/>
          <p:cNvSpPr/>
          <p:nvPr userDrawn="1"/>
        </p:nvSpPr>
        <p:spPr>
          <a:xfrm>
            <a:off x="1018577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2</a:t>
            </a:r>
          </a:p>
        </p:txBody>
      </p:sp>
      <p:sp>
        <p:nvSpPr>
          <p:cNvPr id="35" name="Round Same Side Corner Rectangle 34"/>
          <p:cNvSpPr/>
          <p:nvPr userDrawn="1"/>
        </p:nvSpPr>
        <p:spPr>
          <a:xfrm rot="10800000">
            <a:off x="1018297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6" name="Round Same Side Corner Rectangle 35"/>
          <p:cNvSpPr/>
          <p:nvPr userDrawn="1"/>
        </p:nvSpPr>
        <p:spPr>
          <a:xfrm rot="10800000">
            <a:off x="9779659"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7" name="Rounded Rectangle 36"/>
          <p:cNvSpPr/>
          <p:nvPr userDrawn="1"/>
        </p:nvSpPr>
        <p:spPr>
          <a:xfrm>
            <a:off x="978246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srgbClr val="EF6F00"/>
                </a:solidFill>
                <a:cs typeface="Calibri"/>
              </a:rPr>
              <a:t>1</a:t>
            </a:r>
          </a:p>
        </p:txBody>
      </p:sp>
      <p:sp>
        <p:nvSpPr>
          <p:cNvPr id="38" name="Rectangle 37"/>
          <p:cNvSpPr/>
          <p:nvPr userDrawn="1"/>
        </p:nvSpPr>
        <p:spPr>
          <a:xfrm>
            <a:off x="9779653" y="5"/>
            <a:ext cx="321897" cy="119953"/>
          </a:xfrm>
          <a:prstGeom prst="rect">
            <a:avLst/>
          </a:prstGeom>
          <a:gradFill flip="none" rotWithShape="1">
            <a:gsLst>
              <a:gs pos="0">
                <a:schemeClr val="accent1"/>
              </a:gs>
              <a:gs pos="100000">
                <a:schemeClr val="accent2"/>
              </a:gs>
            </a:gsLst>
            <a:lin ang="0" scaled="0"/>
            <a:tileRect/>
          </a:gradFill>
          <a:ln>
            <a:gradFill flip="none" rotWithShape="1">
              <a:gsLst>
                <a:gs pos="0">
                  <a:schemeClr val="accent1">
                    <a:alpha val="0"/>
                  </a:schemeClr>
                </a:gs>
                <a:gs pos="99000">
                  <a:schemeClr val="accent2">
                    <a:alpha val="0"/>
                  </a:schemeClr>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1" name="Text Placeholder 3"/>
          <p:cNvSpPr>
            <a:spLocks noGrp="1"/>
          </p:cNvSpPr>
          <p:nvPr>
            <p:ph type="body" sz="quarter" idx="10"/>
          </p:nvPr>
        </p:nvSpPr>
        <p:spPr>
          <a:xfrm>
            <a:off x="1629834" y="3114683"/>
            <a:ext cx="2667000" cy="320675"/>
          </a:xfrm>
        </p:spPr>
        <p:txBody>
          <a:bodyPr/>
          <a:lstStyle>
            <a:lvl1pPr algn="ctr">
              <a:defRPr sz="1833"/>
            </a:lvl1pPr>
          </a:lstStyle>
          <a:p>
            <a:pPr lvl="0"/>
            <a:r>
              <a:rPr lang="en-US"/>
              <a:t>Click to edit Master text styles</a:t>
            </a:r>
          </a:p>
        </p:txBody>
      </p:sp>
      <p:sp>
        <p:nvSpPr>
          <p:cNvPr id="42" name="Text Placeholder 3"/>
          <p:cNvSpPr>
            <a:spLocks noGrp="1"/>
          </p:cNvSpPr>
          <p:nvPr>
            <p:ph type="body" sz="quarter" idx="12"/>
          </p:nvPr>
        </p:nvSpPr>
        <p:spPr>
          <a:xfrm>
            <a:off x="4762008" y="3122233"/>
            <a:ext cx="2667000" cy="320675"/>
          </a:xfrm>
        </p:spPr>
        <p:txBody>
          <a:bodyPr/>
          <a:lstStyle>
            <a:lvl1pPr algn="ctr">
              <a:defRPr sz="1833"/>
            </a:lvl1pPr>
          </a:lstStyle>
          <a:p>
            <a:pPr lvl="0"/>
            <a:r>
              <a:rPr lang="en-US"/>
              <a:t>Click to edit Master text styles</a:t>
            </a:r>
          </a:p>
        </p:txBody>
      </p:sp>
      <p:sp>
        <p:nvSpPr>
          <p:cNvPr id="43" name="Text Placeholder 3"/>
          <p:cNvSpPr>
            <a:spLocks noGrp="1"/>
          </p:cNvSpPr>
          <p:nvPr>
            <p:ph type="body" sz="quarter" idx="13"/>
          </p:nvPr>
        </p:nvSpPr>
        <p:spPr>
          <a:xfrm>
            <a:off x="7922273" y="3122233"/>
            <a:ext cx="2667000" cy="320675"/>
          </a:xfrm>
        </p:spPr>
        <p:txBody>
          <a:bodyPr/>
          <a:lstStyle>
            <a:lvl1pPr algn="ctr">
              <a:defRPr sz="1833"/>
            </a:lvl1pPr>
          </a:lstStyle>
          <a:p>
            <a:pPr lvl="0"/>
            <a:r>
              <a:rPr lang="en-US"/>
              <a:t>Click to edit Master text styles</a:t>
            </a:r>
          </a:p>
        </p:txBody>
      </p:sp>
      <p:sp>
        <p:nvSpPr>
          <p:cNvPr id="44" name="Text Placeholder 5"/>
          <p:cNvSpPr>
            <a:spLocks noGrp="1"/>
          </p:cNvSpPr>
          <p:nvPr>
            <p:ph type="body" sz="quarter" idx="11"/>
          </p:nvPr>
        </p:nvSpPr>
        <p:spPr>
          <a:xfrm>
            <a:off x="751425" y="1484313"/>
            <a:ext cx="10640483" cy="1276350"/>
          </a:xfrm>
        </p:spPr>
        <p:txBody>
          <a:bodyPr/>
          <a:lstStyle>
            <a:lvl1pPr>
              <a:defRPr>
                <a:solidFill>
                  <a:schemeClr val="accent1"/>
                </a:solidFill>
              </a:defRPr>
            </a:lvl1pPr>
            <a:lvl2pPr>
              <a:defRPr sz="183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3522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2_Two Column">
    <p:spTree>
      <p:nvGrpSpPr>
        <p:cNvPr id="1" name=""/>
        <p:cNvGrpSpPr/>
        <p:nvPr/>
      </p:nvGrpSpPr>
      <p:grpSpPr>
        <a:xfrm>
          <a:off x="0" y="0"/>
          <a:ext cx="0" cy="0"/>
          <a:chOff x="0" y="0"/>
          <a:chExt cx="0" cy="0"/>
        </a:xfrm>
      </p:grpSpPr>
      <p:sp>
        <p:nvSpPr>
          <p:cNvPr id="125" name="Shape 125"/>
          <p:cNvSpPr>
            <a:spLocks noGrp="1"/>
          </p:cNvSpPr>
          <p:nvPr>
            <p:ph type="pic" sz="half" idx="13"/>
          </p:nvPr>
        </p:nvSpPr>
        <p:spPr>
          <a:xfrm>
            <a:off x="954156" y="1801878"/>
            <a:ext cx="4916559" cy="3777286"/>
          </a:xfrm>
          <a:prstGeom prst="rect">
            <a:avLst/>
          </a:prstGeom>
        </p:spPr>
        <p:txBody>
          <a:bodyPr lIns="91439" rIns="91439">
            <a:noAutofit/>
          </a:bodyPr>
          <a:lstStyle/>
          <a:p>
            <a:endParaRPr/>
          </a:p>
        </p:txBody>
      </p:sp>
      <p:sp>
        <p:nvSpPr>
          <p:cNvPr id="126" name="Shape 126"/>
          <p:cNvSpPr>
            <a:spLocks noGrp="1"/>
          </p:cNvSpPr>
          <p:nvPr>
            <p:ph type="pic" sz="half" idx="14"/>
          </p:nvPr>
        </p:nvSpPr>
        <p:spPr>
          <a:xfrm>
            <a:off x="6407425" y="1801878"/>
            <a:ext cx="4916559" cy="3777286"/>
          </a:xfrm>
          <a:prstGeom prst="rect">
            <a:avLst/>
          </a:prstGeom>
        </p:spPr>
        <p:txBody>
          <a:bodyPr lIns="91439" rIns="91439">
            <a:noAutofit/>
          </a:bodyPr>
          <a:lstStyle/>
          <a:p>
            <a:endParaRPr/>
          </a:p>
        </p:txBody>
      </p:sp>
      <p:sp>
        <p:nvSpPr>
          <p:cNvPr id="127" name="Shape 127"/>
          <p:cNvSpPr>
            <a:spLocks noGrp="1"/>
          </p:cNvSpPr>
          <p:nvPr>
            <p:ph type="title"/>
          </p:nvPr>
        </p:nvSpPr>
        <p:spPr>
          <a:xfrm>
            <a:off x="838200" y="401845"/>
            <a:ext cx="10515600" cy="642041"/>
          </a:xfrm>
          <a:prstGeom prst="rect">
            <a:avLst/>
          </a:prstGeom>
        </p:spPr>
        <p:txBody>
          <a:bodyPr lIns="45719" tIns="45719" rIns="45719" bIns="45719"/>
          <a:lstStyle>
            <a:lvl1pPr algn="ctr">
              <a:defRPr sz="2800" b="0">
                <a:solidFill>
                  <a:srgbClr val="272727"/>
                </a:solidFill>
                <a:latin typeface="+mn-lt"/>
                <a:ea typeface="+mn-ea"/>
                <a:cs typeface="+mn-cs"/>
                <a:sym typeface="Calibri"/>
              </a:defRPr>
            </a:lvl1pPr>
          </a:lstStyle>
          <a:p>
            <a:r>
              <a:t>Title Text</a:t>
            </a:r>
          </a:p>
        </p:txBody>
      </p:sp>
      <p:sp>
        <p:nvSpPr>
          <p:cNvPr id="128" name="Shape 128"/>
          <p:cNvSpPr>
            <a:spLocks noGrp="1"/>
          </p:cNvSpPr>
          <p:nvPr>
            <p:ph type="body" sz="quarter" idx="1"/>
          </p:nvPr>
        </p:nvSpPr>
        <p:spPr>
          <a:xfrm>
            <a:off x="838200" y="867189"/>
            <a:ext cx="10515600" cy="406401"/>
          </a:xfrm>
          <a:prstGeom prst="rect">
            <a:avLst/>
          </a:prstGeom>
        </p:spPr>
        <p:txBody>
          <a:bodyPr/>
          <a:lstStyle>
            <a:lvl1pPr marL="0" indent="0" algn="ctr">
              <a:lnSpc>
                <a:spcPct val="86000"/>
              </a:lnSpc>
              <a:spcBef>
                <a:spcPts val="0"/>
              </a:spcBef>
              <a:buSzTx/>
              <a:buFontTx/>
              <a:buNone/>
              <a:defRPr sz="1600">
                <a:latin typeface="Open Sans Light"/>
                <a:ea typeface="Open Sans Light"/>
                <a:cs typeface="Open Sans Light"/>
                <a:sym typeface="Open Sans Light"/>
              </a:defRPr>
            </a:lvl1pPr>
            <a:lvl2pPr marL="609600" indent="-152400" algn="ctr">
              <a:lnSpc>
                <a:spcPct val="86000"/>
              </a:lnSpc>
              <a:spcBef>
                <a:spcPts val="0"/>
              </a:spcBef>
              <a:buSzPct val="80000"/>
              <a:buFontTx/>
              <a:buChar char="▪"/>
              <a:defRPr sz="1600">
                <a:latin typeface="Open Sans Light"/>
                <a:ea typeface="Open Sans Light"/>
                <a:cs typeface="Open Sans Light"/>
                <a:sym typeface="Open Sans Light"/>
              </a:defRPr>
            </a:lvl2pPr>
            <a:lvl3pPr marL="1036319" indent="-121919" algn="ctr">
              <a:lnSpc>
                <a:spcPct val="86000"/>
              </a:lnSpc>
              <a:spcBef>
                <a:spcPts val="0"/>
              </a:spcBef>
              <a:buFontTx/>
              <a:buChar char="▪"/>
              <a:defRPr sz="1600">
                <a:latin typeface="Open Sans Light"/>
                <a:ea typeface="Open Sans Light"/>
                <a:cs typeface="Open Sans Light"/>
                <a:sym typeface="Open Sans Light"/>
              </a:defRPr>
            </a:lvl3pPr>
            <a:lvl4pPr marL="1493519" indent="-121919" algn="ctr">
              <a:lnSpc>
                <a:spcPct val="86000"/>
              </a:lnSpc>
              <a:spcBef>
                <a:spcPts val="0"/>
              </a:spcBef>
              <a:buFontTx/>
              <a:defRPr sz="1600">
                <a:latin typeface="Open Sans Light"/>
                <a:ea typeface="Open Sans Light"/>
                <a:cs typeface="Open Sans Light"/>
                <a:sym typeface="Open Sans Light"/>
              </a:defRPr>
            </a:lvl4pPr>
            <a:lvl5pPr marL="1950720" indent="-121920" algn="ctr">
              <a:lnSpc>
                <a:spcPct val="86000"/>
              </a:lnSpc>
              <a:spcBef>
                <a:spcPts val="0"/>
              </a:spcBef>
              <a:buFontTx/>
              <a:defRPr sz="1600">
                <a:latin typeface="Open Sans Light"/>
                <a:ea typeface="Open Sans Light"/>
                <a:cs typeface="Open Sans Light"/>
                <a:sym typeface="Open Sans Light"/>
              </a:defRPr>
            </a:lvl5pPr>
          </a:lstStyle>
          <a:p>
            <a:r>
              <a:t>Body Level One</a:t>
            </a:r>
          </a:p>
          <a:p>
            <a:pPr lvl="1"/>
            <a:r>
              <a:t>Body Level Two</a:t>
            </a:r>
          </a:p>
          <a:p>
            <a:pPr lvl="2"/>
            <a:r>
              <a:t>Body Level Three</a:t>
            </a:r>
          </a:p>
          <a:p>
            <a:pPr lvl="3"/>
            <a:r>
              <a:t>Body Level Four</a:t>
            </a:r>
          </a:p>
          <a:p>
            <a:pPr lvl="4"/>
            <a:r>
              <a:t>Body Level Five</a:t>
            </a:r>
          </a:p>
        </p:txBody>
      </p:sp>
      <p:sp>
        <p:nvSpPr>
          <p:cNvPr id="129" name="Shape 129"/>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slide+ chart step 2">
    <p:bg>
      <p:bgPr>
        <a:solidFill>
          <a:schemeClr val="bg2"/>
        </a:solidFill>
        <a:effectLst/>
      </p:bgPr>
    </p:bg>
    <p:spTree>
      <p:nvGrpSpPr>
        <p:cNvPr id="1" name=""/>
        <p:cNvGrpSpPr/>
        <p:nvPr/>
      </p:nvGrpSpPr>
      <p:grpSpPr>
        <a:xfrm>
          <a:off x="0" y="0"/>
          <a:ext cx="0" cy="0"/>
          <a:chOff x="0" y="0"/>
          <a:chExt cx="0" cy="0"/>
        </a:xfrm>
      </p:grpSpPr>
      <p:pic>
        <p:nvPicPr>
          <p:cNvPr id="41" name="Picture 4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9" name="Content Placeholder 5"/>
          <p:cNvSpPr txBox="1">
            <a:spLocks/>
          </p:cNvSpPr>
          <p:nvPr userDrawn="1"/>
        </p:nvSpPr>
        <p:spPr bwMode="auto">
          <a:xfrm>
            <a:off x="476253" y="1286010"/>
            <a:ext cx="11238519" cy="4716789"/>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8" name="Title 3"/>
          <p:cNvSpPr>
            <a:spLocks noGrp="1"/>
          </p:cNvSpPr>
          <p:nvPr>
            <p:ph type="title"/>
          </p:nvPr>
        </p:nvSpPr>
        <p:spPr>
          <a:xfrm>
            <a:off x="751423" y="517525"/>
            <a:ext cx="10672234" cy="768476"/>
          </a:xfrm>
        </p:spPr>
        <p:txBody>
          <a:bodyPr/>
          <a:lstStyle/>
          <a:p>
            <a:r>
              <a:rPr lang="en-US">
                <a:solidFill>
                  <a:srgbClr val="666666"/>
                </a:solidFill>
              </a:rPr>
              <a:t>Click to edit Master title style</a:t>
            </a:r>
            <a:endParaRPr lang="en-US" dirty="0">
              <a:solidFill>
                <a:srgbClr val="666666"/>
              </a:solidFill>
            </a:endParaRPr>
          </a:p>
        </p:txBody>
      </p:sp>
      <p:sp>
        <p:nvSpPr>
          <p:cNvPr id="64" name="Round Same Side Corner Rectangle 63"/>
          <p:cNvSpPr/>
          <p:nvPr userDrawn="1"/>
        </p:nvSpPr>
        <p:spPr>
          <a:xfrm rot="10800000">
            <a:off x="1139288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5" name="Rounded Rectangle 64"/>
          <p:cNvSpPr/>
          <p:nvPr userDrawn="1"/>
        </p:nvSpPr>
        <p:spPr>
          <a:xfrm>
            <a:off x="1139569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5</a:t>
            </a:r>
          </a:p>
        </p:txBody>
      </p:sp>
      <p:sp>
        <p:nvSpPr>
          <p:cNvPr id="66" name="Round Same Side Corner Rectangle 65"/>
          <p:cNvSpPr/>
          <p:nvPr userDrawn="1"/>
        </p:nvSpPr>
        <p:spPr>
          <a:xfrm rot="10800000">
            <a:off x="1139289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7" name="Round Same Side Corner Rectangle 66"/>
          <p:cNvSpPr/>
          <p:nvPr userDrawn="1"/>
        </p:nvSpPr>
        <p:spPr>
          <a:xfrm rot="10800000">
            <a:off x="10989580"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8" name="Rounded Rectangle 67"/>
          <p:cNvSpPr/>
          <p:nvPr userDrawn="1"/>
        </p:nvSpPr>
        <p:spPr>
          <a:xfrm>
            <a:off x="1099238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4</a:t>
            </a:r>
          </a:p>
        </p:txBody>
      </p:sp>
      <p:sp>
        <p:nvSpPr>
          <p:cNvPr id="69" name="Round Same Side Corner Rectangle 68"/>
          <p:cNvSpPr/>
          <p:nvPr userDrawn="1"/>
        </p:nvSpPr>
        <p:spPr>
          <a:xfrm rot="10800000">
            <a:off x="10989584"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0" name="Round Same Side Corner Rectangle 69"/>
          <p:cNvSpPr/>
          <p:nvPr userDrawn="1"/>
        </p:nvSpPr>
        <p:spPr>
          <a:xfrm rot="10800000">
            <a:off x="10586273"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1" name="Rounded Rectangle 70"/>
          <p:cNvSpPr/>
          <p:nvPr userDrawn="1"/>
        </p:nvSpPr>
        <p:spPr>
          <a:xfrm>
            <a:off x="10589082"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3</a:t>
            </a:r>
          </a:p>
        </p:txBody>
      </p:sp>
      <p:sp>
        <p:nvSpPr>
          <p:cNvPr id="72" name="Round Same Side Corner Rectangle 71"/>
          <p:cNvSpPr/>
          <p:nvPr userDrawn="1"/>
        </p:nvSpPr>
        <p:spPr>
          <a:xfrm rot="10800000">
            <a:off x="10586278"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3" name="Round Same Side Corner Rectangle 72"/>
          <p:cNvSpPr/>
          <p:nvPr userDrawn="1"/>
        </p:nvSpPr>
        <p:spPr>
          <a:xfrm rot="10800000">
            <a:off x="1018296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4" name="Rounded Rectangle 73"/>
          <p:cNvSpPr/>
          <p:nvPr userDrawn="1"/>
        </p:nvSpPr>
        <p:spPr>
          <a:xfrm>
            <a:off x="1018577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srgbClr val="067AB4"/>
                </a:solidFill>
                <a:cs typeface="Calibri"/>
              </a:rPr>
              <a:t>2</a:t>
            </a:r>
          </a:p>
        </p:txBody>
      </p:sp>
      <p:sp>
        <p:nvSpPr>
          <p:cNvPr id="75" name="Round Same Side Corner Rectangle 74"/>
          <p:cNvSpPr/>
          <p:nvPr userDrawn="1"/>
        </p:nvSpPr>
        <p:spPr>
          <a:xfrm rot="10800000">
            <a:off x="10182971" y="5"/>
            <a:ext cx="321893" cy="119953"/>
          </a:xfrm>
          <a:prstGeom prst="round2SameRect">
            <a:avLst>
              <a:gd name="adj1" fmla="val 0"/>
              <a:gd name="adj2" fmla="val 0"/>
            </a:avLst>
          </a:prstGeom>
          <a:gradFill flip="none" rotWithShape="1">
            <a:gsLst>
              <a:gs pos="0">
                <a:schemeClr val="accent5"/>
              </a:gs>
              <a:gs pos="100000">
                <a:schemeClr val="accent6"/>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6" name="Round Same Side Corner Rectangle 75"/>
          <p:cNvSpPr/>
          <p:nvPr userDrawn="1"/>
        </p:nvSpPr>
        <p:spPr>
          <a:xfrm rot="10800000">
            <a:off x="9779659"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7" name="Rounded Rectangle 76"/>
          <p:cNvSpPr/>
          <p:nvPr userDrawn="1"/>
        </p:nvSpPr>
        <p:spPr>
          <a:xfrm>
            <a:off x="978246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1</a:t>
            </a:r>
          </a:p>
        </p:txBody>
      </p:sp>
      <p:sp>
        <p:nvSpPr>
          <p:cNvPr id="78" name="Rectangle 77"/>
          <p:cNvSpPr/>
          <p:nvPr userDrawn="1"/>
        </p:nvSpPr>
        <p:spPr>
          <a:xfrm>
            <a:off x="9779653" y="5"/>
            <a:ext cx="321897" cy="119953"/>
          </a:xfrm>
          <a:prstGeom prst="rect">
            <a:avLst/>
          </a:prstGeom>
          <a:solidFill>
            <a:srgbClr val="FFFFFF"/>
          </a:solidFill>
          <a:ln>
            <a:gradFill flip="none" rotWithShape="1">
              <a:gsLst>
                <a:gs pos="0">
                  <a:schemeClr val="accent1">
                    <a:alpha val="0"/>
                  </a:schemeClr>
                </a:gs>
                <a:gs pos="99000">
                  <a:schemeClr val="accent2">
                    <a:alpha val="0"/>
                  </a:schemeClr>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grpSp>
        <p:nvGrpSpPr>
          <p:cNvPr id="33" name="Group 32"/>
          <p:cNvGrpSpPr/>
          <p:nvPr userDrawn="1"/>
        </p:nvGrpSpPr>
        <p:grpSpPr>
          <a:xfrm>
            <a:off x="1468860" y="2897248"/>
            <a:ext cx="9277666" cy="663160"/>
            <a:chOff x="1101645" y="2897248"/>
            <a:chExt cx="6958250" cy="663160"/>
          </a:xfrm>
        </p:grpSpPr>
        <p:sp>
          <p:nvSpPr>
            <p:cNvPr id="34" name="Rounded Rectangle 33"/>
            <p:cNvSpPr/>
            <p:nvPr userDrawn="1"/>
          </p:nvSpPr>
          <p:spPr>
            <a:xfrm>
              <a:off x="1101645" y="2897249"/>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35" name="Rounded Rectangle 34"/>
            <p:cNvSpPr/>
            <p:nvPr userDrawn="1"/>
          </p:nvSpPr>
          <p:spPr>
            <a:xfrm>
              <a:off x="3461133" y="2897249"/>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36" name="Rounded Rectangle 35"/>
            <p:cNvSpPr/>
            <p:nvPr userDrawn="1"/>
          </p:nvSpPr>
          <p:spPr>
            <a:xfrm>
              <a:off x="5820621" y="2897249"/>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37" name="Round Same Side Corner Rectangle 36"/>
            <p:cNvSpPr/>
            <p:nvPr userDrawn="1"/>
          </p:nvSpPr>
          <p:spPr>
            <a:xfrm>
              <a:off x="1101645" y="2897248"/>
              <a:ext cx="2239274" cy="13716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sp>
          <p:nvSpPr>
            <p:cNvPr id="38" name="Round Same Side Corner Rectangle 37"/>
            <p:cNvSpPr/>
            <p:nvPr userDrawn="1"/>
          </p:nvSpPr>
          <p:spPr>
            <a:xfrm>
              <a:off x="3461133" y="2897248"/>
              <a:ext cx="2239274" cy="13716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sp>
          <p:nvSpPr>
            <p:cNvPr id="49" name="Round Same Side Corner Rectangle 48"/>
            <p:cNvSpPr/>
            <p:nvPr userDrawn="1"/>
          </p:nvSpPr>
          <p:spPr>
            <a:xfrm>
              <a:off x="5820621" y="2897248"/>
              <a:ext cx="2239274" cy="13716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grpSp>
      <p:sp>
        <p:nvSpPr>
          <p:cNvPr id="31" name="Text Placeholder 3"/>
          <p:cNvSpPr>
            <a:spLocks noGrp="1"/>
          </p:cNvSpPr>
          <p:nvPr>
            <p:ph type="body" sz="quarter" idx="10"/>
          </p:nvPr>
        </p:nvSpPr>
        <p:spPr>
          <a:xfrm>
            <a:off x="1629834" y="3114683"/>
            <a:ext cx="2667000" cy="320675"/>
          </a:xfrm>
        </p:spPr>
        <p:txBody>
          <a:bodyPr/>
          <a:lstStyle>
            <a:lvl1pPr algn="ctr">
              <a:defRPr sz="1833"/>
            </a:lvl1pPr>
          </a:lstStyle>
          <a:p>
            <a:pPr lvl="0"/>
            <a:r>
              <a:rPr lang="en-US"/>
              <a:t>Click to edit Master text styles</a:t>
            </a:r>
          </a:p>
        </p:txBody>
      </p:sp>
      <p:sp>
        <p:nvSpPr>
          <p:cNvPr id="32" name="Text Placeholder 3"/>
          <p:cNvSpPr>
            <a:spLocks noGrp="1"/>
          </p:cNvSpPr>
          <p:nvPr>
            <p:ph type="body" sz="quarter" idx="12"/>
          </p:nvPr>
        </p:nvSpPr>
        <p:spPr>
          <a:xfrm>
            <a:off x="4762008" y="3122233"/>
            <a:ext cx="2667000" cy="320675"/>
          </a:xfrm>
        </p:spPr>
        <p:txBody>
          <a:bodyPr/>
          <a:lstStyle>
            <a:lvl1pPr algn="ctr">
              <a:defRPr sz="1833"/>
            </a:lvl1pPr>
          </a:lstStyle>
          <a:p>
            <a:pPr lvl="0"/>
            <a:r>
              <a:rPr lang="en-US"/>
              <a:t>Click to edit Master text styles</a:t>
            </a:r>
          </a:p>
        </p:txBody>
      </p:sp>
      <p:sp>
        <p:nvSpPr>
          <p:cNvPr id="39" name="Text Placeholder 3"/>
          <p:cNvSpPr>
            <a:spLocks noGrp="1"/>
          </p:cNvSpPr>
          <p:nvPr>
            <p:ph type="body" sz="quarter" idx="13"/>
          </p:nvPr>
        </p:nvSpPr>
        <p:spPr>
          <a:xfrm>
            <a:off x="7922273" y="3122233"/>
            <a:ext cx="2667000" cy="320675"/>
          </a:xfrm>
        </p:spPr>
        <p:txBody>
          <a:bodyPr/>
          <a:lstStyle>
            <a:lvl1pPr algn="ctr">
              <a:defRPr sz="1833"/>
            </a:lvl1pPr>
          </a:lstStyle>
          <a:p>
            <a:pPr lvl="0"/>
            <a:r>
              <a:rPr lang="en-US"/>
              <a:t>Click to edit Master text styles</a:t>
            </a:r>
          </a:p>
        </p:txBody>
      </p:sp>
      <p:sp>
        <p:nvSpPr>
          <p:cNvPr id="40" name="Text Placeholder 5"/>
          <p:cNvSpPr>
            <a:spLocks noGrp="1"/>
          </p:cNvSpPr>
          <p:nvPr>
            <p:ph type="body" sz="quarter" idx="11"/>
          </p:nvPr>
        </p:nvSpPr>
        <p:spPr>
          <a:xfrm>
            <a:off x="751425" y="1484313"/>
            <a:ext cx="10640483" cy="1276350"/>
          </a:xfrm>
        </p:spPr>
        <p:txBody>
          <a:bodyPr/>
          <a:lstStyle>
            <a:lvl1pPr>
              <a:defRPr>
                <a:solidFill>
                  <a:schemeClr val="accent5"/>
                </a:solidFill>
              </a:defRPr>
            </a:lvl1pPr>
            <a:lvl2pPr>
              <a:defRPr sz="183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5099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slide+ chart step 3">
    <p:bg>
      <p:bgPr>
        <a:solidFill>
          <a:schemeClr val="bg2"/>
        </a:solidFill>
        <a:effectLst/>
      </p:bgPr>
    </p:bg>
    <p:spTree>
      <p:nvGrpSpPr>
        <p:cNvPr id="1" name=""/>
        <p:cNvGrpSpPr/>
        <p:nvPr/>
      </p:nvGrpSpPr>
      <p:grpSpPr>
        <a:xfrm>
          <a:off x="0" y="0"/>
          <a:ext cx="0" cy="0"/>
          <a:chOff x="0" y="0"/>
          <a:chExt cx="0" cy="0"/>
        </a:xfrm>
      </p:grpSpPr>
      <p:pic>
        <p:nvPicPr>
          <p:cNvPr id="41" name="Picture 4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8" name="Content Placeholder 5"/>
          <p:cNvSpPr txBox="1">
            <a:spLocks/>
          </p:cNvSpPr>
          <p:nvPr userDrawn="1"/>
        </p:nvSpPr>
        <p:spPr bwMode="auto">
          <a:xfrm>
            <a:off x="476253" y="1286010"/>
            <a:ext cx="11238519" cy="4716789"/>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8" name="Title 3"/>
          <p:cNvSpPr>
            <a:spLocks noGrp="1"/>
          </p:cNvSpPr>
          <p:nvPr>
            <p:ph type="title"/>
          </p:nvPr>
        </p:nvSpPr>
        <p:spPr>
          <a:xfrm>
            <a:off x="751423" y="517525"/>
            <a:ext cx="10672234" cy="768476"/>
          </a:xfrm>
        </p:spPr>
        <p:txBody>
          <a:bodyPr/>
          <a:lstStyle/>
          <a:p>
            <a:r>
              <a:rPr lang="en-US">
                <a:solidFill>
                  <a:srgbClr val="666666"/>
                </a:solidFill>
              </a:rPr>
              <a:t>Click to edit Master title style</a:t>
            </a:r>
            <a:endParaRPr lang="en-US" dirty="0">
              <a:solidFill>
                <a:srgbClr val="666666"/>
              </a:solidFill>
            </a:endParaRPr>
          </a:p>
        </p:txBody>
      </p:sp>
      <p:sp>
        <p:nvSpPr>
          <p:cNvPr id="32" name="Round Same Side Corner Rectangle 31"/>
          <p:cNvSpPr/>
          <p:nvPr userDrawn="1"/>
        </p:nvSpPr>
        <p:spPr>
          <a:xfrm rot="10800000">
            <a:off x="1139288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3" name="Rounded Rectangle 32"/>
          <p:cNvSpPr/>
          <p:nvPr userDrawn="1"/>
        </p:nvSpPr>
        <p:spPr>
          <a:xfrm>
            <a:off x="1139569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5</a:t>
            </a:r>
          </a:p>
        </p:txBody>
      </p:sp>
      <p:sp>
        <p:nvSpPr>
          <p:cNvPr id="34" name="Round Same Side Corner Rectangle 33"/>
          <p:cNvSpPr/>
          <p:nvPr userDrawn="1"/>
        </p:nvSpPr>
        <p:spPr>
          <a:xfrm rot="10800000">
            <a:off x="1139289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5" name="Round Same Side Corner Rectangle 34"/>
          <p:cNvSpPr/>
          <p:nvPr userDrawn="1"/>
        </p:nvSpPr>
        <p:spPr>
          <a:xfrm rot="10800000">
            <a:off x="10989580"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6" name="Rounded Rectangle 35"/>
          <p:cNvSpPr/>
          <p:nvPr userDrawn="1"/>
        </p:nvSpPr>
        <p:spPr>
          <a:xfrm>
            <a:off x="1099238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4</a:t>
            </a:r>
          </a:p>
        </p:txBody>
      </p:sp>
      <p:sp>
        <p:nvSpPr>
          <p:cNvPr id="37" name="Round Same Side Corner Rectangle 36"/>
          <p:cNvSpPr/>
          <p:nvPr userDrawn="1"/>
        </p:nvSpPr>
        <p:spPr>
          <a:xfrm rot="10800000">
            <a:off x="10989584"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8" name="Round Same Side Corner Rectangle 37"/>
          <p:cNvSpPr/>
          <p:nvPr userDrawn="1"/>
        </p:nvSpPr>
        <p:spPr>
          <a:xfrm rot="10800000">
            <a:off x="10586273"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9" name="Rounded Rectangle 48"/>
          <p:cNvSpPr/>
          <p:nvPr userDrawn="1"/>
        </p:nvSpPr>
        <p:spPr>
          <a:xfrm>
            <a:off x="10589082"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srgbClr val="4CA90C"/>
                </a:solidFill>
                <a:cs typeface="Calibri"/>
              </a:rPr>
              <a:t>3</a:t>
            </a:r>
          </a:p>
        </p:txBody>
      </p:sp>
      <p:sp>
        <p:nvSpPr>
          <p:cNvPr id="50" name="Round Same Side Corner Rectangle 49"/>
          <p:cNvSpPr/>
          <p:nvPr userDrawn="1"/>
        </p:nvSpPr>
        <p:spPr>
          <a:xfrm rot="10800000">
            <a:off x="10586278" y="5"/>
            <a:ext cx="321893" cy="119953"/>
          </a:xfrm>
          <a:prstGeom prst="round2SameRect">
            <a:avLst>
              <a:gd name="adj1" fmla="val 0"/>
              <a:gd name="adj2" fmla="val 0"/>
            </a:avLst>
          </a:prstGeom>
          <a:gradFill flip="none" rotWithShape="1">
            <a:gsLst>
              <a:gs pos="0">
                <a:schemeClr val="accent3"/>
              </a:gs>
              <a:gs pos="100000">
                <a:schemeClr val="accent4"/>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1" name="Round Same Side Corner Rectangle 50"/>
          <p:cNvSpPr/>
          <p:nvPr userDrawn="1"/>
        </p:nvSpPr>
        <p:spPr>
          <a:xfrm rot="10800000">
            <a:off x="1018296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2" name="Rounded Rectangle 51"/>
          <p:cNvSpPr/>
          <p:nvPr userDrawn="1"/>
        </p:nvSpPr>
        <p:spPr>
          <a:xfrm>
            <a:off x="1018577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2</a:t>
            </a:r>
          </a:p>
        </p:txBody>
      </p:sp>
      <p:sp>
        <p:nvSpPr>
          <p:cNvPr id="53" name="Round Same Side Corner Rectangle 52"/>
          <p:cNvSpPr/>
          <p:nvPr userDrawn="1"/>
        </p:nvSpPr>
        <p:spPr>
          <a:xfrm rot="10800000">
            <a:off x="1018297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4" name="Round Same Side Corner Rectangle 53"/>
          <p:cNvSpPr/>
          <p:nvPr userDrawn="1"/>
        </p:nvSpPr>
        <p:spPr>
          <a:xfrm rot="10800000">
            <a:off x="9779659"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5" name="Rounded Rectangle 54"/>
          <p:cNvSpPr/>
          <p:nvPr userDrawn="1"/>
        </p:nvSpPr>
        <p:spPr>
          <a:xfrm>
            <a:off x="978246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1</a:t>
            </a:r>
          </a:p>
        </p:txBody>
      </p:sp>
      <p:sp>
        <p:nvSpPr>
          <p:cNvPr id="56" name="Rectangle 55"/>
          <p:cNvSpPr/>
          <p:nvPr userDrawn="1"/>
        </p:nvSpPr>
        <p:spPr>
          <a:xfrm>
            <a:off x="9779653" y="5"/>
            <a:ext cx="321897" cy="119953"/>
          </a:xfrm>
          <a:prstGeom prst="rect">
            <a:avLst/>
          </a:prstGeom>
          <a:solidFill>
            <a:srgbClr val="FFFFFF"/>
          </a:solidFill>
          <a:ln>
            <a:gradFill flip="none" rotWithShape="1">
              <a:gsLst>
                <a:gs pos="0">
                  <a:schemeClr val="accent1">
                    <a:alpha val="0"/>
                  </a:schemeClr>
                </a:gs>
                <a:gs pos="99000">
                  <a:schemeClr val="accent2">
                    <a:alpha val="0"/>
                  </a:schemeClr>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7" name="Rounded Rectangle 56"/>
          <p:cNvSpPr/>
          <p:nvPr userDrawn="1"/>
        </p:nvSpPr>
        <p:spPr>
          <a:xfrm>
            <a:off x="1468860" y="2897261"/>
            <a:ext cx="2985698"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91969" tIns="137955" rIns="91969" bIns="45983"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58" name="Round Same Side Corner Rectangle 57"/>
          <p:cNvSpPr/>
          <p:nvPr userDrawn="1"/>
        </p:nvSpPr>
        <p:spPr>
          <a:xfrm>
            <a:off x="1468860" y="2897248"/>
            <a:ext cx="2985698" cy="13716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3" name="Rounded Rectangle 62"/>
          <p:cNvSpPr/>
          <p:nvPr userDrawn="1"/>
        </p:nvSpPr>
        <p:spPr>
          <a:xfrm>
            <a:off x="4614844" y="2897261"/>
            <a:ext cx="2985698"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91969" tIns="137955" rIns="91969" bIns="45983"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79" name="Round Same Side Corner Rectangle 78"/>
          <p:cNvSpPr/>
          <p:nvPr userDrawn="1"/>
        </p:nvSpPr>
        <p:spPr>
          <a:xfrm>
            <a:off x="4614844" y="2897248"/>
            <a:ext cx="2985698" cy="13716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80" name="Rounded Rectangle 79"/>
          <p:cNvSpPr/>
          <p:nvPr userDrawn="1"/>
        </p:nvSpPr>
        <p:spPr>
          <a:xfrm>
            <a:off x="7760829" y="2897261"/>
            <a:ext cx="2985698"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91969" tIns="137955" rIns="91969" bIns="45983"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81" name="Round Same Side Corner Rectangle 80"/>
          <p:cNvSpPr/>
          <p:nvPr userDrawn="1"/>
        </p:nvSpPr>
        <p:spPr>
          <a:xfrm>
            <a:off x="7760829" y="2897248"/>
            <a:ext cx="2985698" cy="13716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0" name="Text Placeholder 3"/>
          <p:cNvSpPr>
            <a:spLocks noGrp="1"/>
          </p:cNvSpPr>
          <p:nvPr>
            <p:ph type="body" sz="quarter" idx="10"/>
          </p:nvPr>
        </p:nvSpPr>
        <p:spPr>
          <a:xfrm>
            <a:off x="1629834" y="3114683"/>
            <a:ext cx="2667000" cy="320675"/>
          </a:xfrm>
        </p:spPr>
        <p:txBody>
          <a:bodyPr/>
          <a:lstStyle>
            <a:lvl1pPr algn="ctr">
              <a:defRPr sz="1833"/>
            </a:lvl1pPr>
          </a:lstStyle>
          <a:p>
            <a:pPr lvl="0"/>
            <a:r>
              <a:rPr lang="en-US"/>
              <a:t>Click to edit Master text styles</a:t>
            </a:r>
          </a:p>
        </p:txBody>
      </p:sp>
      <p:sp>
        <p:nvSpPr>
          <p:cNvPr id="31" name="Text Placeholder 3"/>
          <p:cNvSpPr>
            <a:spLocks noGrp="1"/>
          </p:cNvSpPr>
          <p:nvPr>
            <p:ph type="body" sz="quarter" idx="12"/>
          </p:nvPr>
        </p:nvSpPr>
        <p:spPr>
          <a:xfrm>
            <a:off x="4762008" y="3122233"/>
            <a:ext cx="2667000" cy="320675"/>
          </a:xfrm>
        </p:spPr>
        <p:txBody>
          <a:bodyPr/>
          <a:lstStyle>
            <a:lvl1pPr algn="ctr">
              <a:defRPr sz="1833"/>
            </a:lvl1pPr>
          </a:lstStyle>
          <a:p>
            <a:pPr lvl="0"/>
            <a:r>
              <a:rPr lang="en-US"/>
              <a:t>Click to edit Master text styles</a:t>
            </a:r>
          </a:p>
        </p:txBody>
      </p:sp>
      <p:sp>
        <p:nvSpPr>
          <p:cNvPr id="39" name="Text Placeholder 3"/>
          <p:cNvSpPr>
            <a:spLocks noGrp="1"/>
          </p:cNvSpPr>
          <p:nvPr>
            <p:ph type="body" sz="quarter" idx="13"/>
          </p:nvPr>
        </p:nvSpPr>
        <p:spPr>
          <a:xfrm>
            <a:off x="7922273" y="3122233"/>
            <a:ext cx="2667000" cy="320675"/>
          </a:xfrm>
        </p:spPr>
        <p:txBody>
          <a:bodyPr/>
          <a:lstStyle>
            <a:lvl1pPr algn="ctr">
              <a:defRPr sz="1833"/>
            </a:lvl1pPr>
          </a:lstStyle>
          <a:p>
            <a:pPr lvl="0"/>
            <a:r>
              <a:rPr lang="en-US"/>
              <a:t>Click to edit Master text styles</a:t>
            </a:r>
          </a:p>
        </p:txBody>
      </p:sp>
      <p:sp>
        <p:nvSpPr>
          <p:cNvPr id="40" name="Text Placeholder 5"/>
          <p:cNvSpPr>
            <a:spLocks noGrp="1"/>
          </p:cNvSpPr>
          <p:nvPr>
            <p:ph type="body" sz="quarter" idx="11"/>
          </p:nvPr>
        </p:nvSpPr>
        <p:spPr>
          <a:xfrm>
            <a:off x="751425" y="1484313"/>
            <a:ext cx="10640483" cy="1276350"/>
          </a:xfrm>
        </p:spPr>
        <p:txBody>
          <a:bodyPr/>
          <a:lstStyle>
            <a:lvl1pPr>
              <a:defRPr>
                <a:solidFill>
                  <a:schemeClr val="accent3"/>
                </a:solidFill>
              </a:defRPr>
            </a:lvl1pPr>
            <a:lvl2pPr>
              <a:defRPr sz="183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768348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slide+ chart step 4">
    <p:bg>
      <p:bgPr>
        <a:solidFill>
          <a:schemeClr val="bg2"/>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8" name="Content Placeholder 5"/>
          <p:cNvSpPr txBox="1">
            <a:spLocks/>
          </p:cNvSpPr>
          <p:nvPr userDrawn="1"/>
        </p:nvSpPr>
        <p:spPr bwMode="auto">
          <a:xfrm>
            <a:off x="476253" y="1286010"/>
            <a:ext cx="11238519" cy="4716789"/>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8" name="Title 3"/>
          <p:cNvSpPr>
            <a:spLocks noGrp="1"/>
          </p:cNvSpPr>
          <p:nvPr>
            <p:ph type="title"/>
          </p:nvPr>
        </p:nvSpPr>
        <p:spPr>
          <a:xfrm>
            <a:off x="751423" y="517525"/>
            <a:ext cx="10672234" cy="768476"/>
          </a:xfrm>
        </p:spPr>
        <p:txBody>
          <a:bodyPr/>
          <a:lstStyle/>
          <a:p>
            <a:r>
              <a:rPr lang="en-US">
                <a:solidFill>
                  <a:srgbClr val="666666"/>
                </a:solidFill>
              </a:rPr>
              <a:t>Click to edit Master title style</a:t>
            </a:r>
            <a:endParaRPr lang="en-US" dirty="0">
              <a:solidFill>
                <a:srgbClr val="666666"/>
              </a:solidFill>
            </a:endParaRPr>
          </a:p>
        </p:txBody>
      </p:sp>
      <p:sp>
        <p:nvSpPr>
          <p:cNvPr id="39" name="Round Same Side Corner Rectangle 38"/>
          <p:cNvSpPr/>
          <p:nvPr userDrawn="1"/>
        </p:nvSpPr>
        <p:spPr>
          <a:xfrm rot="10800000">
            <a:off x="1139288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0" name="Rounded Rectangle 39"/>
          <p:cNvSpPr/>
          <p:nvPr userDrawn="1"/>
        </p:nvSpPr>
        <p:spPr>
          <a:xfrm>
            <a:off x="1139569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5</a:t>
            </a:r>
          </a:p>
        </p:txBody>
      </p:sp>
      <p:sp>
        <p:nvSpPr>
          <p:cNvPr id="41" name="Round Same Side Corner Rectangle 40"/>
          <p:cNvSpPr/>
          <p:nvPr userDrawn="1"/>
        </p:nvSpPr>
        <p:spPr>
          <a:xfrm rot="10800000">
            <a:off x="1139289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2" name="Round Same Side Corner Rectangle 41"/>
          <p:cNvSpPr/>
          <p:nvPr userDrawn="1"/>
        </p:nvSpPr>
        <p:spPr>
          <a:xfrm rot="10800000">
            <a:off x="10989580"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3" name="Rounded Rectangle 42"/>
          <p:cNvSpPr/>
          <p:nvPr userDrawn="1"/>
        </p:nvSpPr>
        <p:spPr>
          <a:xfrm>
            <a:off x="1099238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srgbClr val="81017E"/>
                </a:solidFill>
                <a:cs typeface="Calibri"/>
              </a:rPr>
              <a:t>4</a:t>
            </a:r>
          </a:p>
        </p:txBody>
      </p:sp>
      <p:sp>
        <p:nvSpPr>
          <p:cNvPr id="44" name="Round Same Side Corner Rectangle 43"/>
          <p:cNvSpPr/>
          <p:nvPr userDrawn="1"/>
        </p:nvSpPr>
        <p:spPr>
          <a:xfrm rot="10800000">
            <a:off x="10989584" y="5"/>
            <a:ext cx="321893" cy="119953"/>
          </a:xfrm>
          <a:prstGeom prst="round2SameRect">
            <a:avLst>
              <a:gd name="adj1" fmla="val 0"/>
              <a:gd name="adj2" fmla="val 0"/>
            </a:avLst>
          </a:prstGeom>
          <a:gradFill>
            <a:gsLst>
              <a:gs pos="0">
                <a:srgbClr val="81017E"/>
              </a:gs>
              <a:gs pos="100000">
                <a:srgbClr val="DA008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5" name="Round Same Side Corner Rectangle 44"/>
          <p:cNvSpPr/>
          <p:nvPr userDrawn="1"/>
        </p:nvSpPr>
        <p:spPr>
          <a:xfrm rot="10800000">
            <a:off x="10586273"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6" name="Rounded Rectangle 45"/>
          <p:cNvSpPr/>
          <p:nvPr userDrawn="1"/>
        </p:nvSpPr>
        <p:spPr>
          <a:xfrm>
            <a:off x="10589082"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3</a:t>
            </a:r>
          </a:p>
        </p:txBody>
      </p:sp>
      <p:sp>
        <p:nvSpPr>
          <p:cNvPr id="47" name="Round Same Side Corner Rectangle 46"/>
          <p:cNvSpPr/>
          <p:nvPr userDrawn="1"/>
        </p:nvSpPr>
        <p:spPr>
          <a:xfrm rot="10800000">
            <a:off x="10586278"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8" name="Round Same Side Corner Rectangle 47"/>
          <p:cNvSpPr/>
          <p:nvPr userDrawn="1"/>
        </p:nvSpPr>
        <p:spPr>
          <a:xfrm rot="10800000">
            <a:off x="1018296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4" name="Rounded Rectangle 63"/>
          <p:cNvSpPr/>
          <p:nvPr userDrawn="1"/>
        </p:nvSpPr>
        <p:spPr>
          <a:xfrm>
            <a:off x="1018577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2</a:t>
            </a:r>
          </a:p>
        </p:txBody>
      </p:sp>
      <p:sp>
        <p:nvSpPr>
          <p:cNvPr id="65" name="Round Same Side Corner Rectangle 64"/>
          <p:cNvSpPr/>
          <p:nvPr userDrawn="1"/>
        </p:nvSpPr>
        <p:spPr>
          <a:xfrm rot="10800000">
            <a:off x="1018297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6" name="Round Same Side Corner Rectangle 65"/>
          <p:cNvSpPr/>
          <p:nvPr userDrawn="1"/>
        </p:nvSpPr>
        <p:spPr>
          <a:xfrm rot="10800000">
            <a:off x="9779659"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7" name="Rounded Rectangle 66"/>
          <p:cNvSpPr/>
          <p:nvPr userDrawn="1"/>
        </p:nvSpPr>
        <p:spPr>
          <a:xfrm>
            <a:off x="9782468"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1</a:t>
            </a:r>
          </a:p>
        </p:txBody>
      </p:sp>
      <p:sp>
        <p:nvSpPr>
          <p:cNvPr id="68" name="Rectangle 67"/>
          <p:cNvSpPr/>
          <p:nvPr userDrawn="1"/>
        </p:nvSpPr>
        <p:spPr>
          <a:xfrm>
            <a:off x="9779653" y="5"/>
            <a:ext cx="321897" cy="119953"/>
          </a:xfrm>
          <a:prstGeom prst="rect">
            <a:avLst/>
          </a:prstGeom>
          <a:solidFill>
            <a:srgbClr val="FFFFFF"/>
          </a:solidFill>
          <a:ln>
            <a:gradFill flip="none" rotWithShape="1">
              <a:gsLst>
                <a:gs pos="0">
                  <a:schemeClr val="accent1">
                    <a:alpha val="0"/>
                  </a:schemeClr>
                </a:gs>
                <a:gs pos="99000">
                  <a:schemeClr val="accent2">
                    <a:alpha val="0"/>
                  </a:schemeClr>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9" name="Rounded Rectangle 68"/>
          <p:cNvSpPr/>
          <p:nvPr userDrawn="1"/>
        </p:nvSpPr>
        <p:spPr>
          <a:xfrm>
            <a:off x="1468860" y="2897261"/>
            <a:ext cx="2985698"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91969" tIns="137955" rIns="91969" bIns="45983"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70" name="Round Same Side Corner Rectangle 69"/>
          <p:cNvSpPr/>
          <p:nvPr userDrawn="1"/>
        </p:nvSpPr>
        <p:spPr>
          <a:xfrm>
            <a:off x="1468860" y="2897248"/>
            <a:ext cx="2985698" cy="13716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5" name="Rounded Rectangle 74"/>
          <p:cNvSpPr/>
          <p:nvPr userDrawn="1"/>
        </p:nvSpPr>
        <p:spPr>
          <a:xfrm>
            <a:off x="4614844" y="2897261"/>
            <a:ext cx="2985698"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91969" tIns="137955" rIns="91969" bIns="45983"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76" name="Round Same Side Corner Rectangle 75"/>
          <p:cNvSpPr/>
          <p:nvPr userDrawn="1"/>
        </p:nvSpPr>
        <p:spPr>
          <a:xfrm>
            <a:off x="4614844" y="2897248"/>
            <a:ext cx="2985698" cy="13716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77" name="Rounded Rectangle 76"/>
          <p:cNvSpPr/>
          <p:nvPr userDrawn="1"/>
        </p:nvSpPr>
        <p:spPr>
          <a:xfrm>
            <a:off x="7760829" y="2897261"/>
            <a:ext cx="2985698"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lIns="91969" tIns="137955" rIns="91969" bIns="45983"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78" name="Round Same Side Corner Rectangle 77"/>
          <p:cNvSpPr/>
          <p:nvPr userDrawn="1"/>
        </p:nvSpPr>
        <p:spPr>
          <a:xfrm>
            <a:off x="7760829" y="2897248"/>
            <a:ext cx="2985698" cy="13716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0" name="Text Placeholder 3"/>
          <p:cNvSpPr>
            <a:spLocks noGrp="1"/>
          </p:cNvSpPr>
          <p:nvPr>
            <p:ph type="body" sz="quarter" idx="10"/>
          </p:nvPr>
        </p:nvSpPr>
        <p:spPr>
          <a:xfrm>
            <a:off x="1629834" y="3114683"/>
            <a:ext cx="2667000" cy="320675"/>
          </a:xfrm>
        </p:spPr>
        <p:txBody>
          <a:bodyPr/>
          <a:lstStyle>
            <a:lvl1pPr algn="ctr">
              <a:defRPr sz="1833"/>
            </a:lvl1pPr>
          </a:lstStyle>
          <a:p>
            <a:pPr lvl="0"/>
            <a:r>
              <a:rPr lang="en-US"/>
              <a:t>Click to edit Master text styles</a:t>
            </a:r>
          </a:p>
        </p:txBody>
      </p:sp>
      <p:sp>
        <p:nvSpPr>
          <p:cNvPr id="31" name="Text Placeholder 3"/>
          <p:cNvSpPr>
            <a:spLocks noGrp="1"/>
          </p:cNvSpPr>
          <p:nvPr>
            <p:ph type="body" sz="quarter" idx="12"/>
          </p:nvPr>
        </p:nvSpPr>
        <p:spPr>
          <a:xfrm>
            <a:off x="4762008" y="3122233"/>
            <a:ext cx="2667000" cy="320675"/>
          </a:xfrm>
        </p:spPr>
        <p:txBody>
          <a:bodyPr/>
          <a:lstStyle>
            <a:lvl1pPr algn="ctr">
              <a:defRPr sz="1833"/>
            </a:lvl1pPr>
          </a:lstStyle>
          <a:p>
            <a:pPr lvl="0"/>
            <a:r>
              <a:rPr lang="en-US"/>
              <a:t>Click to edit Master text styles</a:t>
            </a:r>
          </a:p>
        </p:txBody>
      </p:sp>
      <p:sp>
        <p:nvSpPr>
          <p:cNvPr id="32" name="Text Placeholder 3"/>
          <p:cNvSpPr>
            <a:spLocks noGrp="1"/>
          </p:cNvSpPr>
          <p:nvPr>
            <p:ph type="body" sz="quarter" idx="13"/>
          </p:nvPr>
        </p:nvSpPr>
        <p:spPr>
          <a:xfrm>
            <a:off x="7922273" y="3122233"/>
            <a:ext cx="2667000" cy="320675"/>
          </a:xfrm>
        </p:spPr>
        <p:txBody>
          <a:bodyPr/>
          <a:lstStyle>
            <a:lvl1pPr algn="ctr">
              <a:defRPr sz="1833"/>
            </a:lvl1pPr>
          </a:lstStyle>
          <a:p>
            <a:pPr lvl="0"/>
            <a:r>
              <a:rPr lang="en-US"/>
              <a:t>Click to edit Master text styles</a:t>
            </a:r>
          </a:p>
        </p:txBody>
      </p:sp>
      <p:sp>
        <p:nvSpPr>
          <p:cNvPr id="36" name="Text Placeholder 5"/>
          <p:cNvSpPr>
            <a:spLocks noGrp="1"/>
          </p:cNvSpPr>
          <p:nvPr>
            <p:ph type="body" sz="quarter" idx="11"/>
          </p:nvPr>
        </p:nvSpPr>
        <p:spPr>
          <a:xfrm>
            <a:off x="751425" y="1484313"/>
            <a:ext cx="10640483" cy="1276350"/>
          </a:xfrm>
        </p:spPr>
        <p:txBody>
          <a:bodyPr/>
          <a:lstStyle>
            <a:lvl1pPr>
              <a:defRPr>
                <a:solidFill>
                  <a:srgbClr val="7030A0"/>
                </a:solidFill>
              </a:defRPr>
            </a:lvl1pPr>
            <a:lvl2pPr>
              <a:defRPr sz="183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51794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slide+ chart step 5">
    <p:bg>
      <p:bgPr>
        <a:solidFill>
          <a:schemeClr val="bg2"/>
        </a:solidFill>
        <a:effectLst/>
      </p:bgPr>
    </p:bg>
    <p:spTree>
      <p:nvGrpSpPr>
        <p:cNvPr id="1" name=""/>
        <p:cNvGrpSpPr/>
        <p:nvPr/>
      </p:nvGrpSpPr>
      <p:grpSpPr>
        <a:xfrm>
          <a:off x="0" y="0"/>
          <a:ext cx="0" cy="0"/>
          <a:chOff x="0" y="0"/>
          <a:chExt cx="0" cy="0"/>
        </a:xfrm>
      </p:grpSpPr>
      <p:pic>
        <p:nvPicPr>
          <p:cNvPr id="41" name="Picture 4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9" name="Content Placeholder 5"/>
          <p:cNvSpPr txBox="1">
            <a:spLocks/>
          </p:cNvSpPr>
          <p:nvPr userDrawn="1"/>
        </p:nvSpPr>
        <p:spPr bwMode="auto">
          <a:xfrm>
            <a:off x="476253" y="1286010"/>
            <a:ext cx="11238519" cy="4716789"/>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229926" rIns="183942" bIns="183942"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5899" indent="-183934" defTabSz="919664">
              <a:spcAft>
                <a:spcPts val="1007"/>
              </a:spcAft>
              <a:buFont typeface="Arial"/>
              <a:buChar char="•"/>
            </a:pPr>
            <a:endParaRPr lang="en-US" sz="1833" dirty="0">
              <a:solidFill>
                <a:srgbClr val="666666"/>
              </a:solidFill>
              <a:cs typeface="Calibri"/>
            </a:endParaRPr>
          </a:p>
          <a:p>
            <a:pPr defTabSz="919664">
              <a:spcAft>
                <a:spcPts val="1007"/>
              </a:spcAft>
            </a:pPr>
            <a:endParaRPr lang="en-US" sz="1833" dirty="0">
              <a:solidFill>
                <a:srgbClr val="666666"/>
              </a:solidFill>
              <a:cs typeface="Calibri"/>
            </a:endParaRPr>
          </a:p>
          <a:p>
            <a:pPr defTabSz="919664">
              <a:spcAft>
                <a:spcPts val="1007"/>
              </a:spcAft>
            </a:pPr>
            <a:r>
              <a:rPr lang="en-US" sz="1833" dirty="0">
                <a:solidFill>
                  <a:srgbClr val="666666"/>
                </a:solidFill>
                <a:cs typeface="Calibri"/>
              </a:rPr>
              <a:t> </a:t>
            </a:r>
          </a:p>
          <a:p>
            <a:pPr defTabSz="919664">
              <a:spcAft>
                <a:spcPts val="1007"/>
              </a:spcAft>
            </a:pPr>
            <a:endParaRPr lang="en-US" sz="1833" dirty="0">
              <a:solidFill>
                <a:srgbClr val="666666"/>
              </a:solidFill>
            </a:endParaRPr>
          </a:p>
          <a:p>
            <a:pPr defTabSz="919664">
              <a:spcAft>
                <a:spcPts val="1007"/>
              </a:spcAft>
            </a:pPr>
            <a:endParaRPr lang="en-US" sz="1833" dirty="0">
              <a:solidFill>
                <a:srgbClr val="666666"/>
              </a:solidFill>
            </a:endParaRPr>
          </a:p>
        </p:txBody>
      </p:sp>
      <p:grpSp>
        <p:nvGrpSpPr>
          <p:cNvPr id="2" name="Group 1"/>
          <p:cNvGrpSpPr/>
          <p:nvPr userDrawn="1"/>
        </p:nvGrpSpPr>
        <p:grpSpPr>
          <a:xfrm>
            <a:off x="1470954" y="2897259"/>
            <a:ext cx="9277666" cy="663161"/>
            <a:chOff x="1103215" y="2897247"/>
            <a:chExt cx="6958250" cy="663161"/>
          </a:xfrm>
        </p:grpSpPr>
        <p:sp>
          <p:nvSpPr>
            <p:cNvPr id="57" name="Rounded Rectangle 56"/>
            <p:cNvSpPr/>
            <p:nvPr userDrawn="1"/>
          </p:nvSpPr>
          <p:spPr>
            <a:xfrm>
              <a:off x="1103215" y="2897249"/>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58" name="Round Same Side Corner Rectangle 57"/>
            <p:cNvSpPr/>
            <p:nvPr userDrawn="1"/>
          </p:nvSpPr>
          <p:spPr>
            <a:xfrm>
              <a:off x="1103215" y="2897248"/>
              <a:ext cx="2239274" cy="137160"/>
            </a:xfrm>
            <a:prstGeom prst="round2SameRect">
              <a:avLst>
                <a:gd name="adj1" fmla="val 50000"/>
                <a:gd name="adj2" fmla="val 0"/>
              </a:avLst>
            </a:prstGeom>
            <a:gradFill>
              <a:gsLst>
                <a:gs pos="0">
                  <a:srgbClr val="0C2577"/>
                </a:gs>
                <a:gs pos="100000">
                  <a:schemeClr val="accent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sp>
          <p:nvSpPr>
            <p:cNvPr id="63" name="Rounded Rectangle 62"/>
            <p:cNvSpPr/>
            <p:nvPr userDrawn="1"/>
          </p:nvSpPr>
          <p:spPr>
            <a:xfrm>
              <a:off x="3462703" y="2897248"/>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79" name="Round Same Side Corner Rectangle 78"/>
            <p:cNvSpPr/>
            <p:nvPr userDrawn="1"/>
          </p:nvSpPr>
          <p:spPr>
            <a:xfrm>
              <a:off x="3462703" y="2897247"/>
              <a:ext cx="2239274" cy="137160"/>
            </a:xfrm>
            <a:prstGeom prst="round2SameRect">
              <a:avLst>
                <a:gd name="adj1" fmla="val 50000"/>
                <a:gd name="adj2" fmla="val 0"/>
              </a:avLst>
            </a:prstGeom>
            <a:gradFill>
              <a:gsLst>
                <a:gs pos="0">
                  <a:srgbClr val="0C2577"/>
                </a:gs>
                <a:gs pos="100000">
                  <a:schemeClr val="accent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sp>
          <p:nvSpPr>
            <p:cNvPr id="80" name="Rounded Rectangle 79"/>
            <p:cNvSpPr/>
            <p:nvPr userDrawn="1"/>
          </p:nvSpPr>
          <p:spPr>
            <a:xfrm>
              <a:off x="5822191" y="2897248"/>
              <a:ext cx="2239274" cy="663159"/>
            </a:xfrm>
            <a:prstGeom prst="roundRect">
              <a:avLst>
                <a:gd name="adj" fmla="val 13637"/>
              </a:avLst>
            </a:prstGeom>
            <a:solidFill>
              <a:srgbClr val="EBEBEB"/>
            </a:solidFill>
            <a:ln>
              <a:noFill/>
            </a:ln>
            <a:effectLst/>
          </p:spPr>
          <p:style>
            <a:lnRef idx="1">
              <a:schemeClr val="accent1"/>
            </a:lnRef>
            <a:fillRef idx="3">
              <a:schemeClr val="accent1"/>
            </a:fillRef>
            <a:effectRef idx="2">
              <a:schemeClr val="accent1"/>
            </a:effectRef>
            <a:fontRef idx="minor">
              <a:schemeClr val="lt1"/>
            </a:fontRef>
          </p:style>
          <p:txBody>
            <a:bodyPr tIns="137160" rtlCol="0" anchor="ctr"/>
            <a:lstStyle/>
            <a:p>
              <a:pPr algn="ctr" defTabSz="919664" fontAlgn="base">
                <a:spcBef>
                  <a:spcPct val="0"/>
                </a:spcBef>
                <a:spcAft>
                  <a:spcPct val="0"/>
                </a:spcAft>
              </a:pPr>
              <a:endParaRPr lang="en-US" sz="1583" dirty="0">
                <a:solidFill>
                  <a:srgbClr val="666666"/>
                </a:solidFill>
                <a:cs typeface="Calibri"/>
              </a:endParaRPr>
            </a:p>
          </p:txBody>
        </p:sp>
        <p:sp>
          <p:nvSpPr>
            <p:cNvPr id="81" name="Round Same Side Corner Rectangle 80"/>
            <p:cNvSpPr/>
            <p:nvPr userDrawn="1"/>
          </p:nvSpPr>
          <p:spPr>
            <a:xfrm>
              <a:off x="5822191" y="2897247"/>
              <a:ext cx="2239274" cy="137160"/>
            </a:xfrm>
            <a:prstGeom prst="round2SameRect">
              <a:avLst>
                <a:gd name="adj1" fmla="val 50000"/>
                <a:gd name="adj2" fmla="val 0"/>
              </a:avLst>
            </a:prstGeom>
            <a:gradFill>
              <a:gsLst>
                <a:gs pos="0">
                  <a:srgbClr val="0C2577"/>
                </a:gs>
                <a:gs pos="100000">
                  <a:schemeClr val="accent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gr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8" name="Title 3"/>
          <p:cNvSpPr>
            <a:spLocks noGrp="1"/>
          </p:cNvSpPr>
          <p:nvPr>
            <p:ph type="title"/>
          </p:nvPr>
        </p:nvSpPr>
        <p:spPr>
          <a:xfrm>
            <a:off x="751423" y="517525"/>
            <a:ext cx="10672234" cy="768476"/>
          </a:xfrm>
        </p:spPr>
        <p:txBody>
          <a:bodyPr/>
          <a:lstStyle/>
          <a:p>
            <a:r>
              <a:rPr lang="en-US">
                <a:solidFill>
                  <a:srgbClr val="666666"/>
                </a:solidFill>
              </a:rPr>
              <a:t>Click to edit Master title style</a:t>
            </a:r>
            <a:endParaRPr lang="en-US" dirty="0">
              <a:solidFill>
                <a:srgbClr val="666666"/>
              </a:solidFill>
            </a:endParaRPr>
          </a:p>
        </p:txBody>
      </p:sp>
      <p:sp>
        <p:nvSpPr>
          <p:cNvPr id="32" name="Round Same Side Corner Rectangle 31"/>
          <p:cNvSpPr/>
          <p:nvPr userDrawn="1"/>
        </p:nvSpPr>
        <p:spPr>
          <a:xfrm rot="10800000">
            <a:off x="1139288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3" name="Rounded Rectangle 32"/>
          <p:cNvSpPr/>
          <p:nvPr userDrawn="1"/>
        </p:nvSpPr>
        <p:spPr>
          <a:xfrm>
            <a:off x="11395695" y="63412"/>
            <a:ext cx="319080" cy="320954"/>
          </a:xfrm>
          <a:prstGeom prst="roundRect">
            <a:avLst>
              <a:gd name="adj" fmla="val 4078"/>
            </a:avLst>
          </a:prstGeom>
          <a:no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srgbClr val="0C2577"/>
                </a:solidFill>
                <a:cs typeface="Calibri"/>
              </a:rPr>
              <a:t>5</a:t>
            </a:r>
          </a:p>
        </p:txBody>
      </p:sp>
      <p:sp>
        <p:nvSpPr>
          <p:cNvPr id="34" name="Round Same Side Corner Rectangle 33"/>
          <p:cNvSpPr/>
          <p:nvPr userDrawn="1"/>
        </p:nvSpPr>
        <p:spPr>
          <a:xfrm rot="10800000">
            <a:off x="11392891" y="5"/>
            <a:ext cx="321893" cy="119953"/>
          </a:xfrm>
          <a:prstGeom prst="round2SameRect">
            <a:avLst>
              <a:gd name="adj1" fmla="val 0"/>
              <a:gd name="adj2" fmla="val 0"/>
            </a:avLst>
          </a:prstGeom>
          <a:gradFill flip="none" rotWithShape="1">
            <a:gsLst>
              <a:gs pos="0">
                <a:srgbClr val="0C2577"/>
              </a:gs>
              <a:gs pos="100000">
                <a:schemeClr val="accent5"/>
              </a:gs>
            </a:gsLst>
            <a:lin ang="108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5" name="Round Same Side Corner Rectangle 34"/>
          <p:cNvSpPr/>
          <p:nvPr userDrawn="1"/>
        </p:nvSpPr>
        <p:spPr>
          <a:xfrm rot="10800000">
            <a:off x="10989580"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6" name="Rounded Rectangle 35"/>
          <p:cNvSpPr/>
          <p:nvPr userDrawn="1"/>
        </p:nvSpPr>
        <p:spPr>
          <a:xfrm>
            <a:off x="10992388" y="63412"/>
            <a:ext cx="319080" cy="320954"/>
          </a:xfrm>
          <a:prstGeom prst="roundRect">
            <a:avLst>
              <a:gd name="adj" fmla="val 407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4</a:t>
            </a:r>
          </a:p>
        </p:txBody>
      </p:sp>
      <p:sp>
        <p:nvSpPr>
          <p:cNvPr id="37" name="Round Same Side Corner Rectangle 36"/>
          <p:cNvSpPr/>
          <p:nvPr userDrawn="1"/>
        </p:nvSpPr>
        <p:spPr>
          <a:xfrm rot="10800000">
            <a:off x="10989584"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8" name="Round Same Side Corner Rectangle 37"/>
          <p:cNvSpPr/>
          <p:nvPr userDrawn="1"/>
        </p:nvSpPr>
        <p:spPr>
          <a:xfrm rot="10800000">
            <a:off x="10586273"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9" name="Rounded Rectangle 48"/>
          <p:cNvSpPr/>
          <p:nvPr userDrawn="1"/>
        </p:nvSpPr>
        <p:spPr>
          <a:xfrm>
            <a:off x="10589082" y="63412"/>
            <a:ext cx="319080" cy="320954"/>
          </a:xfrm>
          <a:prstGeom prst="roundRect">
            <a:avLst>
              <a:gd name="adj" fmla="val 407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3</a:t>
            </a:r>
          </a:p>
        </p:txBody>
      </p:sp>
      <p:sp>
        <p:nvSpPr>
          <p:cNvPr id="50" name="Round Same Side Corner Rectangle 49"/>
          <p:cNvSpPr/>
          <p:nvPr userDrawn="1"/>
        </p:nvSpPr>
        <p:spPr>
          <a:xfrm rot="10800000">
            <a:off x="10586278"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1" name="Round Same Side Corner Rectangle 50"/>
          <p:cNvSpPr/>
          <p:nvPr userDrawn="1"/>
        </p:nvSpPr>
        <p:spPr>
          <a:xfrm rot="10800000">
            <a:off x="10182967"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2" name="Rounded Rectangle 51"/>
          <p:cNvSpPr/>
          <p:nvPr userDrawn="1"/>
        </p:nvSpPr>
        <p:spPr>
          <a:xfrm>
            <a:off x="10185775" y="63412"/>
            <a:ext cx="319080" cy="320954"/>
          </a:xfrm>
          <a:prstGeom prst="roundRect">
            <a:avLst>
              <a:gd name="adj" fmla="val 407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2</a:t>
            </a:r>
          </a:p>
        </p:txBody>
      </p:sp>
      <p:sp>
        <p:nvSpPr>
          <p:cNvPr id="53" name="Round Same Side Corner Rectangle 52"/>
          <p:cNvSpPr/>
          <p:nvPr userDrawn="1"/>
        </p:nvSpPr>
        <p:spPr>
          <a:xfrm rot="10800000">
            <a:off x="10182971" y="5"/>
            <a:ext cx="321893" cy="119953"/>
          </a:xfrm>
          <a:prstGeom prst="round2SameRect">
            <a:avLst>
              <a:gd name="adj1" fmla="val 0"/>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4" name="Round Same Side Corner Rectangle 53"/>
          <p:cNvSpPr/>
          <p:nvPr userDrawn="1"/>
        </p:nvSpPr>
        <p:spPr>
          <a:xfrm rot="10800000">
            <a:off x="9779659" y="-3"/>
            <a:ext cx="321893" cy="431802"/>
          </a:xfrm>
          <a:prstGeom prst="round2SameRect">
            <a:avLst>
              <a:gd name="adj1" fmla="val 17737"/>
              <a:gd name="adj2" fmla="val 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55" name="Rounded Rectangle 54"/>
          <p:cNvSpPr/>
          <p:nvPr userDrawn="1"/>
        </p:nvSpPr>
        <p:spPr>
          <a:xfrm>
            <a:off x="9782468" y="63412"/>
            <a:ext cx="319080" cy="320954"/>
          </a:xfrm>
          <a:prstGeom prst="roundRect">
            <a:avLst>
              <a:gd name="adj" fmla="val 4078"/>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0" tIns="45983" rIns="0" bIns="45983" rtlCol="0" anchor="t"/>
          <a:lstStyle/>
          <a:p>
            <a:pPr algn="ctr" defTabSz="919664" fontAlgn="base">
              <a:spcBef>
                <a:spcPct val="0"/>
              </a:spcBef>
              <a:spcAft>
                <a:spcPct val="0"/>
              </a:spcAft>
            </a:pPr>
            <a:r>
              <a:rPr lang="en-US" sz="2000" dirty="0">
                <a:solidFill>
                  <a:prstClr val="white"/>
                </a:solidFill>
                <a:cs typeface="Calibri"/>
              </a:rPr>
              <a:t>1</a:t>
            </a:r>
          </a:p>
        </p:txBody>
      </p:sp>
      <p:sp>
        <p:nvSpPr>
          <p:cNvPr id="56" name="Rectangle 55"/>
          <p:cNvSpPr/>
          <p:nvPr userDrawn="1"/>
        </p:nvSpPr>
        <p:spPr>
          <a:xfrm>
            <a:off x="9779653" y="5"/>
            <a:ext cx="321897" cy="119953"/>
          </a:xfrm>
          <a:prstGeom prst="rect">
            <a:avLst/>
          </a:prstGeom>
          <a:solidFill>
            <a:srgbClr val="FFFFFF"/>
          </a:solidFill>
          <a:ln>
            <a:gradFill flip="none" rotWithShape="1">
              <a:gsLst>
                <a:gs pos="0">
                  <a:schemeClr val="accent1">
                    <a:alpha val="0"/>
                  </a:schemeClr>
                </a:gs>
                <a:gs pos="99000">
                  <a:schemeClr val="accent2">
                    <a:alpha val="0"/>
                  </a:schemeClr>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 name="Text Placeholder 3"/>
          <p:cNvSpPr>
            <a:spLocks noGrp="1"/>
          </p:cNvSpPr>
          <p:nvPr>
            <p:ph type="body" sz="quarter" idx="10"/>
          </p:nvPr>
        </p:nvSpPr>
        <p:spPr>
          <a:xfrm>
            <a:off x="1629834" y="3114683"/>
            <a:ext cx="2667000" cy="320675"/>
          </a:xfrm>
        </p:spPr>
        <p:txBody>
          <a:bodyPr/>
          <a:lstStyle>
            <a:lvl1pPr algn="ctr">
              <a:defRPr sz="1833"/>
            </a:lvl1pPr>
          </a:lstStyle>
          <a:p>
            <a:pPr lvl="0"/>
            <a:r>
              <a:rPr lang="en-US"/>
              <a:t>Click to edit Master text styles</a:t>
            </a:r>
          </a:p>
        </p:txBody>
      </p:sp>
      <p:sp>
        <p:nvSpPr>
          <p:cNvPr id="6" name="Text Placeholder 5"/>
          <p:cNvSpPr>
            <a:spLocks noGrp="1"/>
          </p:cNvSpPr>
          <p:nvPr>
            <p:ph type="body" sz="quarter" idx="11"/>
          </p:nvPr>
        </p:nvSpPr>
        <p:spPr>
          <a:xfrm>
            <a:off x="751425" y="1484313"/>
            <a:ext cx="10640483" cy="1276350"/>
          </a:xfrm>
        </p:spPr>
        <p:txBody>
          <a:bodyPr/>
          <a:lstStyle>
            <a:lvl1pPr>
              <a:defRPr>
                <a:solidFill>
                  <a:srgbClr val="002060"/>
                </a:solidFill>
              </a:defRPr>
            </a:lvl1pPr>
            <a:lvl2pPr>
              <a:defRPr sz="1833"/>
            </a:lvl2pPr>
          </a:lstStyle>
          <a:p>
            <a:pPr lvl="0"/>
            <a:r>
              <a:rPr lang="en-US"/>
              <a:t>Click to edit Master text styles</a:t>
            </a:r>
          </a:p>
          <a:p>
            <a:pPr lvl="1"/>
            <a:r>
              <a:rPr lang="en-US"/>
              <a:t>Second level</a:t>
            </a:r>
          </a:p>
        </p:txBody>
      </p:sp>
      <p:sp>
        <p:nvSpPr>
          <p:cNvPr id="39" name="Text Placeholder 3"/>
          <p:cNvSpPr>
            <a:spLocks noGrp="1"/>
          </p:cNvSpPr>
          <p:nvPr>
            <p:ph type="body" sz="quarter" idx="12"/>
          </p:nvPr>
        </p:nvSpPr>
        <p:spPr>
          <a:xfrm>
            <a:off x="4762008" y="3122233"/>
            <a:ext cx="2667000" cy="320675"/>
          </a:xfrm>
        </p:spPr>
        <p:txBody>
          <a:bodyPr/>
          <a:lstStyle>
            <a:lvl1pPr algn="ctr">
              <a:defRPr sz="1833"/>
            </a:lvl1pPr>
          </a:lstStyle>
          <a:p>
            <a:pPr lvl="0"/>
            <a:r>
              <a:rPr lang="en-US"/>
              <a:t>Click to edit Master text styles</a:t>
            </a:r>
          </a:p>
        </p:txBody>
      </p:sp>
      <p:sp>
        <p:nvSpPr>
          <p:cNvPr id="40" name="Text Placeholder 3"/>
          <p:cNvSpPr>
            <a:spLocks noGrp="1"/>
          </p:cNvSpPr>
          <p:nvPr>
            <p:ph type="body" sz="quarter" idx="13"/>
          </p:nvPr>
        </p:nvSpPr>
        <p:spPr>
          <a:xfrm>
            <a:off x="7922273" y="3122233"/>
            <a:ext cx="2667000" cy="320675"/>
          </a:xfrm>
        </p:spPr>
        <p:txBody>
          <a:bodyPr/>
          <a:lstStyle>
            <a:lvl1pPr algn="ctr">
              <a:defRPr sz="1833"/>
            </a:lvl1pPr>
          </a:lstStyle>
          <a:p>
            <a:pPr lvl="0"/>
            <a:r>
              <a:rPr lang="en-US"/>
              <a:t>Click to edit Master text styles</a:t>
            </a:r>
          </a:p>
        </p:txBody>
      </p:sp>
    </p:spTree>
    <p:extLst>
      <p:ext uri="{BB962C8B-B14F-4D97-AF65-F5344CB8AC3E}">
        <p14:creationId xmlns:p14="http://schemas.microsoft.com/office/powerpoint/2010/main" val="32113170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2 sections">
    <p:bg>
      <p:bgPr>
        <a:solidFill>
          <a:schemeClr val="bg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8" name="Content Placeholder 5"/>
          <p:cNvSpPr txBox="1">
            <a:spLocks/>
          </p:cNvSpPr>
          <p:nvPr userDrawn="1"/>
        </p:nvSpPr>
        <p:spPr bwMode="auto">
          <a:xfrm>
            <a:off x="476253" y="3047268"/>
            <a:ext cx="11238520" cy="2891572"/>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9" name="Content Placeholder 5"/>
          <p:cNvSpPr txBox="1">
            <a:spLocks/>
          </p:cNvSpPr>
          <p:nvPr userDrawn="1"/>
        </p:nvSpPr>
        <p:spPr bwMode="auto">
          <a:xfrm>
            <a:off x="476253" y="1286005"/>
            <a:ext cx="11238520" cy="1587826"/>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3" name="Text Placeholder 2"/>
          <p:cNvSpPr>
            <a:spLocks noGrp="1"/>
          </p:cNvSpPr>
          <p:nvPr>
            <p:ph type="body" sz="quarter" idx="10"/>
          </p:nvPr>
        </p:nvSpPr>
        <p:spPr>
          <a:xfrm>
            <a:off x="751423" y="1457325"/>
            <a:ext cx="10672234" cy="1303338"/>
          </a:xfrm>
        </p:spPr>
        <p:txBody>
          <a:bodyPr/>
          <a:lstStyle>
            <a:lvl1pPr>
              <a:defRPr>
                <a:solidFill>
                  <a:schemeClr val="accent1"/>
                </a:solidFill>
              </a:defRPr>
            </a:lvl1pPr>
            <a:lvl2pPr>
              <a:defRPr sz="1833"/>
            </a:lvl2pPr>
          </a:lstStyle>
          <a:p>
            <a:pPr lvl="0"/>
            <a:r>
              <a:rPr lang="en-US"/>
              <a:t>Click to edit Master text styles</a:t>
            </a:r>
          </a:p>
          <a:p>
            <a:pPr lvl="1"/>
            <a:r>
              <a:rPr lang="en-US"/>
              <a:t>Second level</a:t>
            </a:r>
          </a:p>
        </p:txBody>
      </p:sp>
      <p:sp>
        <p:nvSpPr>
          <p:cNvPr id="5" name="Text Placeholder 4"/>
          <p:cNvSpPr>
            <a:spLocks noGrp="1"/>
          </p:cNvSpPr>
          <p:nvPr>
            <p:ph type="body" sz="quarter" idx="11"/>
          </p:nvPr>
        </p:nvSpPr>
        <p:spPr>
          <a:xfrm>
            <a:off x="751423" y="3214688"/>
            <a:ext cx="10672234" cy="2570162"/>
          </a:xfrm>
        </p:spPr>
        <p:txBody>
          <a:bodyPr/>
          <a:lstStyle>
            <a:lvl1pPr>
              <a:defRPr>
                <a:solidFill>
                  <a:schemeClr val="accent1"/>
                </a:solidFill>
              </a:defRPr>
            </a:lvl1pPr>
            <a:lvl2pPr>
              <a:defRPr sz="2000"/>
            </a:lvl2pPr>
            <a:lvl3pPr>
              <a:defRPr sz="1833"/>
            </a:lvl3pPr>
            <a:lvl4pPr>
              <a:defRPr sz="1583"/>
            </a:lvl4pPr>
            <a:lvl5pPr>
              <a:defRPr sz="158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0372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hart to/from stacked op1">
    <p:bg>
      <p:bgPr>
        <a:solidFill>
          <a:schemeClr val="bg2"/>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6" name="Content Placeholder 5"/>
          <p:cNvSpPr txBox="1">
            <a:spLocks/>
          </p:cNvSpPr>
          <p:nvPr userDrawn="1"/>
        </p:nvSpPr>
        <p:spPr bwMode="auto">
          <a:xfrm>
            <a:off x="476253" y="3047268"/>
            <a:ext cx="11238520" cy="2891572"/>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7" name="Content Placeholder 5"/>
          <p:cNvSpPr txBox="1">
            <a:spLocks/>
          </p:cNvSpPr>
          <p:nvPr userDrawn="1"/>
        </p:nvSpPr>
        <p:spPr bwMode="auto">
          <a:xfrm>
            <a:off x="476253" y="1286005"/>
            <a:ext cx="11238520" cy="1587826"/>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grpSp>
        <p:nvGrpSpPr>
          <p:cNvPr id="10" name="Group 9"/>
          <p:cNvGrpSpPr/>
          <p:nvPr userDrawn="1"/>
        </p:nvGrpSpPr>
        <p:grpSpPr>
          <a:xfrm>
            <a:off x="5715178" y="2652077"/>
            <a:ext cx="832153" cy="624114"/>
            <a:chOff x="4406622" y="2652077"/>
            <a:chExt cx="624114" cy="624114"/>
          </a:xfrm>
        </p:grpSpPr>
        <p:sp>
          <p:nvSpPr>
            <p:cNvPr id="11" name="Oval 10"/>
            <p:cNvSpPr/>
            <p:nvPr/>
          </p:nvSpPr>
          <p:spPr>
            <a:xfrm rot="5400000">
              <a:off x="4406622" y="2652077"/>
              <a:ext cx="624114" cy="624114"/>
            </a:xfrm>
            <a:prstGeom prst="ellipse">
              <a:avLst/>
            </a:prstGeom>
            <a:solidFill>
              <a:srgbClr val="EFEF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98105" y="2761252"/>
              <a:ext cx="450629" cy="466722"/>
            </a:xfrm>
            <a:prstGeom prst="rect">
              <a:avLst/>
            </a:prstGeom>
          </p:spPr>
        </p:pic>
      </p:grpSp>
      <p:sp>
        <p:nvSpPr>
          <p:cNvPr id="8" name="Round Same Side Corner Rectangle 7"/>
          <p:cNvSpPr/>
          <p:nvPr userDrawn="1"/>
        </p:nvSpPr>
        <p:spPr>
          <a:xfrm rot="16200000">
            <a:off x="-195737" y="1957995"/>
            <a:ext cx="1587828"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9" name="Round Same Side Corner Rectangle 8"/>
          <p:cNvSpPr/>
          <p:nvPr userDrawn="1"/>
        </p:nvSpPr>
        <p:spPr>
          <a:xfrm rot="16200000">
            <a:off x="-847599" y="4371137"/>
            <a:ext cx="2891571"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8" name="Text Placeholder 2"/>
          <p:cNvSpPr>
            <a:spLocks noGrp="1"/>
          </p:cNvSpPr>
          <p:nvPr>
            <p:ph type="body" sz="quarter" idx="24"/>
          </p:nvPr>
        </p:nvSpPr>
        <p:spPr>
          <a:xfrm>
            <a:off x="1092657" y="1740312"/>
            <a:ext cx="10430752" cy="855407"/>
          </a:xfrm>
        </p:spPr>
        <p:txBody>
          <a:bodyPr/>
          <a:lstStyle>
            <a:lvl1pPr algn="ctr">
              <a:defRPr sz="2417">
                <a:solidFill>
                  <a:schemeClr val="tx2"/>
                </a:solidFill>
              </a:defRPr>
            </a:lvl1pPr>
          </a:lstStyle>
          <a:p>
            <a:pPr lvl="0"/>
            <a:r>
              <a:rPr lang="en-US"/>
              <a:t>Click to edit Master text styles</a:t>
            </a:r>
          </a:p>
        </p:txBody>
      </p:sp>
      <p:sp>
        <p:nvSpPr>
          <p:cNvPr id="22" name="Text Placeholder 2"/>
          <p:cNvSpPr>
            <a:spLocks noGrp="1"/>
          </p:cNvSpPr>
          <p:nvPr>
            <p:ph type="body" sz="quarter" idx="34"/>
          </p:nvPr>
        </p:nvSpPr>
        <p:spPr>
          <a:xfrm>
            <a:off x="1092657" y="3628101"/>
            <a:ext cx="10430752" cy="2221802"/>
          </a:xfrm>
        </p:spPr>
        <p:txBody>
          <a:bodyPr/>
          <a:lstStyle>
            <a:lvl1pPr algn="ctr">
              <a:defRPr sz="2417">
                <a:solidFill>
                  <a:schemeClr val="tx2"/>
                </a:solidFill>
              </a:defRPr>
            </a:lvl1pPr>
          </a:lstStyle>
          <a:p>
            <a:pPr lvl="0"/>
            <a:r>
              <a:rPr lang="en-US"/>
              <a:t>Click to edit Master text styles</a:t>
            </a:r>
          </a:p>
        </p:txBody>
      </p:sp>
      <p:sp>
        <p:nvSpPr>
          <p:cNvPr id="3" name="Text Placeholder 2"/>
          <p:cNvSpPr>
            <a:spLocks noGrp="1"/>
          </p:cNvSpPr>
          <p:nvPr>
            <p:ph type="body" sz="quarter" idx="35" hasCustomPrompt="1"/>
          </p:nvPr>
        </p:nvSpPr>
        <p:spPr>
          <a:xfrm>
            <a:off x="1092204" y="1376368"/>
            <a:ext cx="2487083" cy="276225"/>
          </a:xfrm>
        </p:spPr>
        <p:txBody>
          <a:bodyPr/>
          <a:lstStyle>
            <a:lvl1pPr>
              <a:defRPr sz="1417">
                <a:solidFill>
                  <a:schemeClr val="accent1"/>
                </a:solidFill>
              </a:defRPr>
            </a:lvl1pPr>
          </a:lstStyle>
          <a:p>
            <a:pPr lvl="0"/>
            <a:r>
              <a:rPr lang="en-US" dirty="0"/>
              <a:t>CLICK TO EDIT</a:t>
            </a:r>
          </a:p>
        </p:txBody>
      </p:sp>
      <p:sp>
        <p:nvSpPr>
          <p:cNvPr id="23" name="Text Placeholder 2"/>
          <p:cNvSpPr>
            <a:spLocks noGrp="1"/>
          </p:cNvSpPr>
          <p:nvPr>
            <p:ph type="body" sz="quarter" idx="36" hasCustomPrompt="1"/>
          </p:nvPr>
        </p:nvSpPr>
        <p:spPr>
          <a:xfrm>
            <a:off x="1085653" y="3159443"/>
            <a:ext cx="2487083" cy="276225"/>
          </a:xfrm>
        </p:spPr>
        <p:txBody>
          <a:bodyPr/>
          <a:lstStyle>
            <a:lvl1pPr>
              <a:defRPr sz="1417">
                <a:solidFill>
                  <a:schemeClr val="accent3"/>
                </a:solidFill>
              </a:defRPr>
            </a:lvl1pPr>
          </a:lstStyle>
          <a:p>
            <a:pPr lvl="0"/>
            <a:r>
              <a:rPr lang="en-US" dirty="0"/>
              <a:t>CLICK TO EDIT</a:t>
            </a:r>
          </a:p>
        </p:txBody>
      </p:sp>
    </p:spTree>
    <p:extLst>
      <p:ext uri="{BB962C8B-B14F-4D97-AF65-F5344CB8AC3E}">
        <p14:creationId xmlns:p14="http://schemas.microsoft.com/office/powerpoint/2010/main" val="419439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hart to/from stacked op2">
    <p:bg>
      <p:bgPr>
        <a:solidFill>
          <a:schemeClr val="bg2"/>
        </a:solidFill>
        <a:effectLst/>
      </p:bgPr>
    </p:bg>
    <p:spTree>
      <p:nvGrpSpPr>
        <p:cNvPr id="1" name=""/>
        <p:cNvGrpSpPr/>
        <p:nvPr/>
      </p:nvGrpSpPr>
      <p:grpSpPr>
        <a:xfrm>
          <a:off x="0" y="0"/>
          <a:ext cx="0" cy="0"/>
          <a:chOff x="0" y="0"/>
          <a:chExt cx="0" cy="0"/>
        </a:xfrm>
      </p:grpSpPr>
      <p:pic>
        <p:nvPicPr>
          <p:cNvPr id="25" name="Picture 2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9" name="Content Placeholder 5"/>
          <p:cNvSpPr txBox="1">
            <a:spLocks/>
          </p:cNvSpPr>
          <p:nvPr userDrawn="1"/>
        </p:nvSpPr>
        <p:spPr bwMode="auto">
          <a:xfrm>
            <a:off x="476253" y="3047268"/>
            <a:ext cx="11238520" cy="2891572"/>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22" name="Content Placeholder 5"/>
          <p:cNvSpPr txBox="1">
            <a:spLocks/>
          </p:cNvSpPr>
          <p:nvPr userDrawn="1"/>
        </p:nvSpPr>
        <p:spPr bwMode="auto">
          <a:xfrm>
            <a:off x="476253" y="1286005"/>
            <a:ext cx="11238520" cy="1587826"/>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8" name="Round Same Side Corner Rectangle 7"/>
          <p:cNvSpPr/>
          <p:nvPr userDrawn="1"/>
        </p:nvSpPr>
        <p:spPr>
          <a:xfrm rot="16200000">
            <a:off x="-195737" y="1957995"/>
            <a:ext cx="1587828"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9" name="Round Same Side Corner Rectangle 8"/>
          <p:cNvSpPr/>
          <p:nvPr userDrawn="1"/>
        </p:nvSpPr>
        <p:spPr>
          <a:xfrm rot="16200000">
            <a:off x="-847599" y="4371137"/>
            <a:ext cx="2891571"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grpSp>
        <p:nvGrpSpPr>
          <p:cNvPr id="16" name="Group 15"/>
          <p:cNvGrpSpPr/>
          <p:nvPr userDrawn="1"/>
        </p:nvGrpSpPr>
        <p:grpSpPr>
          <a:xfrm>
            <a:off x="5715178" y="2652077"/>
            <a:ext cx="832153" cy="624114"/>
            <a:chOff x="4406622" y="2652077"/>
            <a:chExt cx="624114" cy="624114"/>
          </a:xfrm>
        </p:grpSpPr>
        <p:sp>
          <p:nvSpPr>
            <p:cNvPr id="17" name="Oval 16"/>
            <p:cNvSpPr/>
            <p:nvPr/>
          </p:nvSpPr>
          <p:spPr>
            <a:xfrm rot="5400000">
              <a:off x="4406622" y="2652077"/>
              <a:ext cx="624114" cy="624114"/>
            </a:xfrm>
            <a:prstGeom prst="ellipse">
              <a:avLst/>
            </a:prstGeom>
            <a:solidFill>
              <a:srgbClr val="FFFFFF"/>
            </a:solidFill>
            <a:ln w="38100" cmpd="sng">
              <a:solidFill>
                <a:srgbClr val="EFEF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9664" fontAlgn="base">
                <a:spcBef>
                  <a:spcPct val="0"/>
                </a:spcBef>
                <a:spcAft>
                  <a:spcPct val="0"/>
                </a:spcAft>
              </a:pPr>
              <a:endParaRPr lang="en-US" sz="1833">
                <a:solidFill>
                  <a:prstClr val="white"/>
                </a:solidFill>
              </a:endParaRPr>
            </a:p>
          </p:txBody>
        </p:sp>
        <p:pic>
          <p:nvPicPr>
            <p:cNvPr id="18" name="Picture 1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98105" y="2761252"/>
              <a:ext cx="450629" cy="466722"/>
            </a:xfrm>
            <a:prstGeom prst="rect">
              <a:avLst/>
            </a:prstGeom>
          </p:spPr>
        </p:pic>
      </p:grpSp>
      <p:sp>
        <p:nvSpPr>
          <p:cNvPr id="20" name="Text Placeholder 2"/>
          <p:cNvSpPr>
            <a:spLocks noGrp="1"/>
          </p:cNvSpPr>
          <p:nvPr>
            <p:ph type="body" sz="quarter" idx="24"/>
          </p:nvPr>
        </p:nvSpPr>
        <p:spPr>
          <a:xfrm>
            <a:off x="1092657" y="1740312"/>
            <a:ext cx="10430752" cy="855407"/>
          </a:xfrm>
        </p:spPr>
        <p:txBody>
          <a:bodyPr/>
          <a:lstStyle>
            <a:lvl1pPr algn="ctr">
              <a:defRPr sz="2417">
                <a:solidFill>
                  <a:schemeClr val="tx2"/>
                </a:solidFill>
              </a:defRPr>
            </a:lvl1pPr>
          </a:lstStyle>
          <a:p>
            <a:pPr lvl="0"/>
            <a:r>
              <a:rPr lang="en-US"/>
              <a:t>Click to edit Master text styles</a:t>
            </a:r>
          </a:p>
        </p:txBody>
      </p:sp>
      <p:sp>
        <p:nvSpPr>
          <p:cNvPr id="21" name="Text Placeholder 2"/>
          <p:cNvSpPr>
            <a:spLocks noGrp="1"/>
          </p:cNvSpPr>
          <p:nvPr>
            <p:ph type="body" sz="quarter" idx="34"/>
          </p:nvPr>
        </p:nvSpPr>
        <p:spPr>
          <a:xfrm>
            <a:off x="1092657" y="3628101"/>
            <a:ext cx="10430752" cy="2221802"/>
          </a:xfrm>
        </p:spPr>
        <p:txBody>
          <a:bodyPr/>
          <a:lstStyle>
            <a:lvl1pPr algn="ctr">
              <a:defRPr sz="2417">
                <a:solidFill>
                  <a:schemeClr val="tx2"/>
                </a:solidFill>
              </a:defRPr>
            </a:lvl1pPr>
          </a:lstStyle>
          <a:p>
            <a:pPr lvl="0"/>
            <a:r>
              <a:rPr lang="en-US"/>
              <a:t>Click to edit Master text styles</a:t>
            </a:r>
          </a:p>
        </p:txBody>
      </p:sp>
      <p:sp>
        <p:nvSpPr>
          <p:cNvPr id="23" name="Text Placeholder 2"/>
          <p:cNvSpPr>
            <a:spLocks noGrp="1"/>
          </p:cNvSpPr>
          <p:nvPr>
            <p:ph type="body" sz="quarter" idx="35" hasCustomPrompt="1"/>
          </p:nvPr>
        </p:nvSpPr>
        <p:spPr>
          <a:xfrm>
            <a:off x="1092204" y="1376368"/>
            <a:ext cx="2487083" cy="276225"/>
          </a:xfrm>
        </p:spPr>
        <p:txBody>
          <a:bodyPr/>
          <a:lstStyle>
            <a:lvl1pPr>
              <a:defRPr sz="1417">
                <a:solidFill>
                  <a:schemeClr val="accent1"/>
                </a:solidFill>
              </a:defRPr>
            </a:lvl1pPr>
          </a:lstStyle>
          <a:p>
            <a:pPr lvl="0"/>
            <a:r>
              <a:rPr lang="en-US" dirty="0"/>
              <a:t>CLICK TO EDIT</a:t>
            </a:r>
          </a:p>
        </p:txBody>
      </p:sp>
      <p:sp>
        <p:nvSpPr>
          <p:cNvPr id="24" name="Text Placeholder 2"/>
          <p:cNvSpPr>
            <a:spLocks noGrp="1"/>
          </p:cNvSpPr>
          <p:nvPr>
            <p:ph type="body" sz="quarter" idx="36" hasCustomPrompt="1"/>
          </p:nvPr>
        </p:nvSpPr>
        <p:spPr>
          <a:xfrm>
            <a:off x="1085653" y="3159443"/>
            <a:ext cx="2487083" cy="276225"/>
          </a:xfrm>
        </p:spPr>
        <p:txBody>
          <a:bodyPr/>
          <a:lstStyle>
            <a:lvl1pPr>
              <a:defRPr sz="1417">
                <a:solidFill>
                  <a:schemeClr val="accent3"/>
                </a:solidFill>
              </a:defRPr>
            </a:lvl1pPr>
          </a:lstStyle>
          <a:p>
            <a:pPr lvl="0"/>
            <a:r>
              <a:rPr lang="en-US" dirty="0"/>
              <a:t>CLICK TO EDIT</a:t>
            </a:r>
          </a:p>
        </p:txBody>
      </p:sp>
    </p:spTree>
    <p:extLst>
      <p:ext uri="{BB962C8B-B14F-4D97-AF65-F5344CB8AC3E}">
        <p14:creationId xmlns:p14="http://schemas.microsoft.com/office/powerpoint/2010/main" val="35352019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3x1">
    <p:bg>
      <p:bgPr>
        <a:solidFill>
          <a:schemeClr val="bg2"/>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2" name="Content Placeholder 5"/>
          <p:cNvSpPr txBox="1">
            <a:spLocks/>
          </p:cNvSpPr>
          <p:nvPr userDrawn="1"/>
        </p:nvSpPr>
        <p:spPr bwMode="auto">
          <a:xfrm>
            <a:off x="476253" y="4475441"/>
            <a:ext cx="11238520" cy="1412024"/>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5" name="Content Placeholder 5"/>
          <p:cNvSpPr txBox="1">
            <a:spLocks/>
          </p:cNvSpPr>
          <p:nvPr userDrawn="1"/>
        </p:nvSpPr>
        <p:spPr bwMode="auto">
          <a:xfrm>
            <a:off x="476253" y="2891140"/>
            <a:ext cx="11238520" cy="1410871"/>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6" name="Content Placeholder 5"/>
          <p:cNvSpPr txBox="1">
            <a:spLocks/>
          </p:cNvSpPr>
          <p:nvPr userDrawn="1"/>
        </p:nvSpPr>
        <p:spPr bwMode="auto">
          <a:xfrm>
            <a:off x="476253" y="1301954"/>
            <a:ext cx="11238520" cy="141222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9" name="Round Same Side Corner Rectangle 18"/>
          <p:cNvSpPr/>
          <p:nvPr userDrawn="1"/>
        </p:nvSpPr>
        <p:spPr>
          <a:xfrm rot="16200000">
            <a:off x="-115900" y="1878171"/>
            <a:ext cx="1428171"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0" name="Round Same Side Corner Rectangle 19"/>
          <p:cNvSpPr/>
          <p:nvPr userDrawn="1"/>
        </p:nvSpPr>
        <p:spPr>
          <a:xfrm rot="16200000">
            <a:off x="-115900" y="3465999"/>
            <a:ext cx="1428171"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2" name="Round Same Side Corner Rectangle 21"/>
          <p:cNvSpPr/>
          <p:nvPr userDrawn="1"/>
        </p:nvSpPr>
        <p:spPr>
          <a:xfrm rot="16200000">
            <a:off x="-115900" y="5067607"/>
            <a:ext cx="1428171"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 name="Text Placeholder 2"/>
          <p:cNvSpPr>
            <a:spLocks noGrp="1"/>
          </p:cNvSpPr>
          <p:nvPr>
            <p:ph type="body" sz="quarter" idx="10"/>
          </p:nvPr>
        </p:nvSpPr>
        <p:spPr>
          <a:xfrm>
            <a:off x="924988" y="1455739"/>
            <a:ext cx="10373782" cy="1258433"/>
          </a:xfrm>
        </p:spPr>
        <p:txBody>
          <a:bodyPr/>
          <a:lstStyle>
            <a:lvl1pPr>
              <a:defRPr>
                <a:solidFill>
                  <a:schemeClr val="accent1"/>
                </a:solidFill>
              </a:defRPr>
            </a:lvl1pPr>
            <a:lvl2pPr>
              <a:defRPr sz="1833"/>
            </a:lvl2pPr>
            <a:lvl3pPr>
              <a:defRPr sz="1833"/>
            </a:lvl3pPr>
            <a:lvl4pPr>
              <a:defRPr sz="1583"/>
            </a:lvl4pPr>
            <a:lvl5pPr>
              <a:defRPr sz="1417"/>
            </a:lvl5pPr>
          </a:lstStyle>
          <a:p>
            <a:pPr lvl="0"/>
            <a:r>
              <a:rPr lang="en-US"/>
              <a:t>Click to edit Master text styles</a:t>
            </a:r>
          </a:p>
          <a:p>
            <a:pPr lvl="1"/>
            <a:r>
              <a:rPr lang="en-US"/>
              <a:t>Second level</a:t>
            </a:r>
          </a:p>
        </p:txBody>
      </p:sp>
      <p:sp>
        <p:nvSpPr>
          <p:cNvPr id="27" name="Text Placeholder 2"/>
          <p:cNvSpPr>
            <a:spLocks noGrp="1"/>
          </p:cNvSpPr>
          <p:nvPr>
            <p:ph type="body" sz="quarter" idx="11"/>
          </p:nvPr>
        </p:nvSpPr>
        <p:spPr>
          <a:xfrm>
            <a:off x="908625" y="3043568"/>
            <a:ext cx="10373782" cy="1258433"/>
          </a:xfrm>
        </p:spPr>
        <p:txBody>
          <a:bodyPr/>
          <a:lstStyle>
            <a:lvl1pPr>
              <a:defRPr>
                <a:solidFill>
                  <a:schemeClr val="accent5"/>
                </a:solidFill>
              </a:defRPr>
            </a:lvl1pPr>
            <a:lvl2pPr>
              <a:defRPr sz="1833"/>
            </a:lvl2pPr>
            <a:lvl3pPr>
              <a:defRPr sz="1833"/>
            </a:lvl3pPr>
            <a:lvl4pPr>
              <a:defRPr sz="1583"/>
            </a:lvl4pPr>
            <a:lvl5pPr>
              <a:defRPr sz="1417"/>
            </a:lvl5pPr>
          </a:lstStyle>
          <a:p>
            <a:pPr lvl="0"/>
            <a:r>
              <a:rPr lang="en-US"/>
              <a:t>Click to edit Master text styles</a:t>
            </a:r>
          </a:p>
          <a:p>
            <a:pPr lvl="1"/>
            <a:r>
              <a:rPr lang="en-US"/>
              <a:t>Second level</a:t>
            </a:r>
          </a:p>
        </p:txBody>
      </p:sp>
      <p:sp>
        <p:nvSpPr>
          <p:cNvPr id="28" name="Text Placeholder 2"/>
          <p:cNvSpPr>
            <a:spLocks noGrp="1"/>
          </p:cNvSpPr>
          <p:nvPr>
            <p:ph type="body" sz="quarter" idx="12"/>
          </p:nvPr>
        </p:nvSpPr>
        <p:spPr>
          <a:xfrm>
            <a:off x="924988" y="4602574"/>
            <a:ext cx="10373782" cy="1258433"/>
          </a:xfrm>
        </p:spPr>
        <p:txBody>
          <a:bodyPr/>
          <a:lstStyle>
            <a:lvl1pPr>
              <a:defRPr>
                <a:solidFill>
                  <a:schemeClr val="accent3"/>
                </a:solidFill>
              </a:defRPr>
            </a:lvl1pPr>
            <a:lvl2pPr>
              <a:defRPr sz="1833"/>
            </a:lvl2pPr>
            <a:lvl3pPr>
              <a:defRPr sz="1833"/>
            </a:lvl3pPr>
            <a:lvl4pPr>
              <a:defRPr sz="1583"/>
            </a:lvl4pPr>
            <a:lvl5pPr>
              <a:defRPr sz="1417"/>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554919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hart 3x1 plus photo">
    <p:bg>
      <p:bgPr>
        <a:solidFill>
          <a:schemeClr val="bg2"/>
        </a:solid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21" name="Content Placeholder 5"/>
          <p:cNvSpPr txBox="1">
            <a:spLocks/>
          </p:cNvSpPr>
          <p:nvPr userDrawn="1"/>
        </p:nvSpPr>
        <p:spPr bwMode="auto">
          <a:xfrm>
            <a:off x="549588" y="2866580"/>
            <a:ext cx="6681944" cy="1428171"/>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24" name="Content Placeholder 5"/>
          <p:cNvSpPr txBox="1">
            <a:spLocks/>
          </p:cNvSpPr>
          <p:nvPr userDrawn="1"/>
        </p:nvSpPr>
        <p:spPr bwMode="auto">
          <a:xfrm>
            <a:off x="567519" y="4462959"/>
            <a:ext cx="6681944" cy="1428171"/>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18" name="Content Placeholder 5"/>
          <p:cNvSpPr txBox="1">
            <a:spLocks/>
          </p:cNvSpPr>
          <p:nvPr userDrawn="1"/>
        </p:nvSpPr>
        <p:spPr bwMode="auto">
          <a:xfrm>
            <a:off x="525682" y="1286012"/>
            <a:ext cx="6681944" cy="1428171"/>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9" name="Round Same Side Corner Rectangle 18"/>
          <p:cNvSpPr/>
          <p:nvPr userDrawn="1"/>
        </p:nvSpPr>
        <p:spPr>
          <a:xfrm rot="16200000">
            <a:off x="-115900" y="1878171"/>
            <a:ext cx="1428171"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0" name="Round Same Side Corner Rectangle 19"/>
          <p:cNvSpPr/>
          <p:nvPr userDrawn="1"/>
        </p:nvSpPr>
        <p:spPr>
          <a:xfrm rot="16200000">
            <a:off x="-115900" y="3465999"/>
            <a:ext cx="1428171"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2" name="Round Same Side Corner Rectangle 21"/>
          <p:cNvSpPr/>
          <p:nvPr userDrawn="1"/>
        </p:nvSpPr>
        <p:spPr>
          <a:xfrm rot="16200000">
            <a:off x="-115900" y="5067607"/>
            <a:ext cx="1428171"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5" name="Picture Placeholder 3"/>
          <p:cNvSpPr>
            <a:spLocks noGrp="1"/>
          </p:cNvSpPr>
          <p:nvPr>
            <p:ph type="pic" sz="quarter" idx="21"/>
          </p:nvPr>
        </p:nvSpPr>
        <p:spPr>
          <a:xfrm>
            <a:off x="7602753" y="1286013"/>
            <a:ext cx="4112024" cy="1428169"/>
          </a:xfrm>
          <a:prstGeom prst="roundRect">
            <a:avLst>
              <a:gd name="adj" fmla="val 4501"/>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6" name="Picture Placeholder 3"/>
          <p:cNvSpPr>
            <a:spLocks noGrp="1"/>
          </p:cNvSpPr>
          <p:nvPr>
            <p:ph type="pic" sz="quarter" idx="22"/>
          </p:nvPr>
        </p:nvSpPr>
        <p:spPr>
          <a:xfrm>
            <a:off x="7602753" y="2873841"/>
            <a:ext cx="4112024" cy="1428169"/>
          </a:xfrm>
          <a:prstGeom prst="roundRect">
            <a:avLst>
              <a:gd name="adj" fmla="val 4501"/>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17" name="Picture Placeholder 3"/>
          <p:cNvSpPr>
            <a:spLocks noGrp="1"/>
          </p:cNvSpPr>
          <p:nvPr>
            <p:ph type="pic" sz="quarter" idx="23"/>
          </p:nvPr>
        </p:nvSpPr>
        <p:spPr>
          <a:xfrm>
            <a:off x="7602753" y="4475450"/>
            <a:ext cx="4112024" cy="1428169"/>
          </a:xfrm>
          <a:prstGeom prst="roundRect">
            <a:avLst>
              <a:gd name="adj" fmla="val 4501"/>
            </a:avLst>
          </a:prstGeom>
          <a:solidFill>
            <a:schemeClr val="tx1"/>
          </a:solidFill>
        </p:spPr>
        <p:txBody>
          <a:bodyPr rtlCol="0">
            <a:normAutofit/>
          </a:bodyPr>
          <a:lstStyle>
            <a:lvl1pPr>
              <a:defRPr sz="1167"/>
            </a:lvl1pPr>
          </a:lstStyle>
          <a:p>
            <a:pPr lvl="0"/>
            <a:r>
              <a:rPr lang="en-US" noProof="0"/>
              <a:t>Click icon to add picture</a:t>
            </a:r>
            <a:endParaRPr lang="en-US" noProof="0" dirty="0"/>
          </a:p>
        </p:txBody>
      </p:sp>
      <p:sp>
        <p:nvSpPr>
          <p:cNvPr id="25" name="Text Placeholder 2"/>
          <p:cNvSpPr>
            <a:spLocks noGrp="1"/>
          </p:cNvSpPr>
          <p:nvPr>
            <p:ph type="body" sz="quarter" idx="10"/>
          </p:nvPr>
        </p:nvSpPr>
        <p:spPr>
          <a:xfrm>
            <a:off x="924985" y="1455739"/>
            <a:ext cx="6122995" cy="1258433"/>
          </a:xfrm>
        </p:spPr>
        <p:txBody>
          <a:bodyPr/>
          <a:lstStyle>
            <a:lvl1pPr>
              <a:defRPr>
                <a:solidFill>
                  <a:schemeClr val="accent1"/>
                </a:solidFill>
              </a:defRPr>
            </a:lvl1pPr>
            <a:lvl2pPr>
              <a:defRPr sz="1833"/>
            </a:lvl2pPr>
            <a:lvl3pPr>
              <a:defRPr sz="1833"/>
            </a:lvl3pPr>
            <a:lvl4pPr>
              <a:defRPr sz="1583"/>
            </a:lvl4pPr>
            <a:lvl5pPr>
              <a:defRPr sz="1417"/>
            </a:lvl5pPr>
          </a:lstStyle>
          <a:p>
            <a:pPr lvl="0"/>
            <a:r>
              <a:rPr lang="en-US"/>
              <a:t>Click to edit Master text styles</a:t>
            </a:r>
          </a:p>
          <a:p>
            <a:pPr lvl="1"/>
            <a:r>
              <a:rPr lang="en-US"/>
              <a:t>Second level</a:t>
            </a:r>
          </a:p>
        </p:txBody>
      </p:sp>
      <p:sp>
        <p:nvSpPr>
          <p:cNvPr id="26" name="Text Placeholder 2"/>
          <p:cNvSpPr>
            <a:spLocks noGrp="1"/>
          </p:cNvSpPr>
          <p:nvPr>
            <p:ph type="body" sz="quarter" idx="11"/>
          </p:nvPr>
        </p:nvSpPr>
        <p:spPr>
          <a:xfrm>
            <a:off x="908620" y="3043568"/>
            <a:ext cx="6122995" cy="1258433"/>
          </a:xfrm>
        </p:spPr>
        <p:txBody>
          <a:bodyPr/>
          <a:lstStyle>
            <a:lvl1pPr>
              <a:defRPr>
                <a:solidFill>
                  <a:schemeClr val="accent5"/>
                </a:solidFill>
              </a:defRPr>
            </a:lvl1pPr>
            <a:lvl2pPr>
              <a:defRPr sz="1833"/>
            </a:lvl2pPr>
            <a:lvl3pPr>
              <a:defRPr sz="1833"/>
            </a:lvl3pPr>
            <a:lvl4pPr>
              <a:defRPr sz="1583"/>
            </a:lvl4pPr>
            <a:lvl5pPr>
              <a:defRPr sz="1417"/>
            </a:lvl5pPr>
          </a:lstStyle>
          <a:p>
            <a:pPr lvl="0"/>
            <a:r>
              <a:rPr lang="en-US"/>
              <a:t>Click to edit Master text styles</a:t>
            </a:r>
          </a:p>
          <a:p>
            <a:pPr lvl="1"/>
            <a:r>
              <a:rPr lang="en-US"/>
              <a:t>Second level</a:t>
            </a:r>
          </a:p>
        </p:txBody>
      </p:sp>
      <p:sp>
        <p:nvSpPr>
          <p:cNvPr id="27" name="Text Placeholder 2"/>
          <p:cNvSpPr>
            <a:spLocks noGrp="1"/>
          </p:cNvSpPr>
          <p:nvPr>
            <p:ph type="body" sz="quarter" idx="12"/>
          </p:nvPr>
        </p:nvSpPr>
        <p:spPr>
          <a:xfrm>
            <a:off x="924985" y="4602574"/>
            <a:ext cx="6122995" cy="1258433"/>
          </a:xfrm>
        </p:spPr>
        <p:txBody>
          <a:bodyPr/>
          <a:lstStyle>
            <a:lvl1pPr>
              <a:defRPr>
                <a:solidFill>
                  <a:schemeClr val="accent3"/>
                </a:solidFill>
              </a:defRPr>
            </a:lvl1pPr>
            <a:lvl2pPr>
              <a:defRPr sz="1833"/>
            </a:lvl2pPr>
            <a:lvl3pPr>
              <a:defRPr sz="1833"/>
            </a:lvl3pPr>
            <a:lvl4pPr>
              <a:defRPr sz="1583"/>
            </a:lvl4pPr>
            <a:lvl5pPr>
              <a:defRPr sz="1417"/>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461783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hart 2 rows to/from progression">
    <p:bg>
      <p:bgPr>
        <a:solidFill>
          <a:schemeClr val="bg2"/>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2" name="Content Placeholder 5"/>
          <p:cNvSpPr txBox="1">
            <a:spLocks/>
          </p:cNvSpPr>
          <p:nvPr userDrawn="1"/>
        </p:nvSpPr>
        <p:spPr bwMode="auto">
          <a:xfrm>
            <a:off x="476253" y="4563364"/>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5" name="Round Same Side Corner Rectangle 14"/>
          <p:cNvSpPr/>
          <p:nvPr userDrawn="1"/>
        </p:nvSpPr>
        <p:spPr>
          <a:xfrm rot="16200000">
            <a:off x="-70598" y="5112915"/>
            <a:ext cx="1337555"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6" name="Content Placeholder 5"/>
          <p:cNvSpPr txBox="1">
            <a:spLocks/>
          </p:cNvSpPr>
          <p:nvPr userDrawn="1"/>
        </p:nvSpPr>
        <p:spPr bwMode="auto">
          <a:xfrm>
            <a:off x="476253" y="3079388"/>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7" name="Content Placeholder 5"/>
          <p:cNvSpPr txBox="1">
            <a:spLocks/>
          </p:cNvSpPr>
          <p:nvPr userDrawn="1"/>
        </p:nvSpPr>
        <p:spPr bwMode="auto">
          <a:xfrm>
            <a:off x="476253" y="1597789"/>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8" name="Round Same Side Corner Rectangle 17"/>
          <p:cNvSpPr/>
          <p:nvPr userDrawn="1"/>
        </p:nvSpPr>
        <p:spPr>
          <a:xfrm rot="16200000">
            <a:off x="-70597" y="2147341"/>
            <a:ext cx="1337553"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1" name="Round Same Side Corner Rectangle 20"/>
          <p:cNvSpPr/>
          <p:nvPr userDrawn="1"/>
        </p:nvSpPr>
        <p:spPr>
          <a:xfrm rot="16200000">
            <a:off x="-70597" y="3628942"/>
            <a:ext cx="1337553"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pic>
        <p:nvPicPr>
          <p:cNvPr id="24" name="Picture 2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874470" y="2044637"/>
            <a:ext cx="597437" cy="464081"/>
          </a:xfrm>
          <a:prstGeom prst="rect">
            <a:avLst/>
          </a:prstGeom>
        </p:spPr>
      </p:pic>
      <p:pic>
        <p:nvPicPr>
          <p:cNvPr id="25" name="Picture 2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874470" y="3528883"/>
            <a:ext cx="597437" cy="464080"/>
          </a:xfrm>
          <a:prstGeom prst="rect">
            <a:avLst/>
          </a:prstGeom>
        </p:spPr>
      </p:pic>
      <p:pic>
        <p:nvPicPr>
          <p:cNvPr id="28" name="Picture 27"/>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5874470" y="5002791"/>
            <a:ext cx="597437" cy="464080"/>
          </a:xfrm>
          <a:prstGeom prst="rect">
            <a:avLst/>
          </a:prstGeom>
        </p:spPr>
      </p:pic>
      <p:sp>
        <p:nvSpPr>
          <p:cNvPr id="30" name="Text Placeholder 2"/>
          <p:cNvSpPr>
            <a:spLocks noGrp="1"/>
          </p:cNvSpPr>
          <p:nvPr>
            <p:ph type="body" sz="quarter" idx="14"/>
          </p:nvPr>
        </p:nvSpPr>
        <p:spPr>
          <a:xfrm>
            <a:off x="924986" y="1693052"/>
            <a:ext cx="4833020" cy="1219747"/>
          </a:xfrm>
        </p:spPr>
        <p:txBody>
          <a:bodyPr/>
          <a:lstStyle>
            <a:lvl1pPr>
              <a:defRPr sz="1583">
                <a:solidFill>
                  <a:schemeClr val="accent1"/>
                </a:solidFill>
              </a:defRPr>
            </a:lvl1pPr>
            <a:lvl2pPr>
              <a:defRPr sz="1583"/>
            </a:lvl2pPr>
          </a:lstStyle>
          <a:p>
            <a:pPr lvl="0"/>
            <a:r>
              <a:rPr lang="en-US"/>
              <a:t>Click to edit Master text styles</a:t>
            </a:r>
          </a:p>
          <a:p>
            <a:pPr lvl="1"/>
            <a:r>
              <a:rPr lang="en-US"/>
              <a:t>Second level</a:t>
            </a:r>
          </a:p>
        </p:txBody>
      </p:sp>
      <p:sp>
        <p:nvSpPr>
          <p:cNvPr id="31" name="Text Placeholder 2"/>
          <p:cNvSpPr>
            <a:spLocks noGrp="1"/>
          </p:cNvSpPr>
          <p:nvPr>
            <p:ph type="body" sz="quarter" idx="15"/>
          </p:nvPr>
        </p:nvSpPr>
        <p:spPr>
          <a:xfrm>
            <a:off x="924986" y="3177768"/>
            <a:ext cx="4833020" cy="1239175"/>
          </a:xfrm>
        </p:spPr>
        <p:txBody>
          <a:bodyPr/>
          <a:lstStyle>
            <a:lvl1pPr>
              <a:defRPr sz="1583">
                <a:solidFill>
                  <a:schemeClr val="accent5"/>
                </a:solidFill>
              </a:defRPr>
            </a:lvl1pPr>
            <a:lvl2pPr>
              <a:defRPr sz="1583"/>
            </a:lvl2pPr>
          </a:lstStyle>
          <a:p>
            <a:pPr lvl="0"/>
            <a:r>
              <a:rPr lang="en-US"/>
              <a:t>Click to edit Master text styles</a:t>
            </a:r>
          </a:p>
          <a:p>
            <a:pPr lvl="1"/>
            <a:r>
              <a:rPr lang="en-US"/>
              <a:t>Second level</a:t>
            </a:r>
          </a:p>
        </p:txBody>
      </p:sp>
      <p:sp>
        <p:nvSpPr>
          <p:cNvPr id="32" name="Text Placeholder 2"/>
          <p:cNvSpPr>
            <a:spLocks noGrp="1"/>
          </p:cNvSpPr>
          <p:nvPr>
            <p:ph type="body" sz="quarter" idx="16"/>
          </p:nvPr>
        </p:nvSpPr>
        <p:spPr>
          <a:xfrm>
            <a:off x="924986" y="4667411"/>
            <a:ext cx="4833020" cy="1233498"/>
          </a:xfrm>
        </p:spPr>
        <p:txBody>
          <a:bodyPr/>
          <a:lstStyle>
            <a:lvl1pPr>
              <a:defRPr sz="1583">
                <a:solidFill>
                  <a:schemeClr val="accent3"/>
                </a:solidFill>
              </a:defRPr>
            </a:lvl1pPr>
            <a:lvl2pPr>
              <a:defRPr sz="1583"/>
            </a:lvl2pPr>
          </a:lstStyle>
          <a:p>
            <a:pPr lvl="0"/>
            <a:r>
              <a:rPr lang="en-US"/>
              <a:t>Click to edit Master text styles</a:t>
            </a:r>
          </a:p>
          <a:p>
            <a:pPr lvl="1"/>
            <a:r>
              <a:rPr lang="en-US"/>
              <a:t>Second level</a:t>
            </a:r>
          </a:p>
        </p:txBody>
      </p:sp>
      <p:sp>
        <p:nvSpPr>
          <p:cNvPr id="33" name="Text Placeholder 2"/>
          <p:cNvSpPr>
            <a:spLocks noGrp="1"/>
          </p:cNvSpPr>
          <p:nvPr>
            <p:ph type="body" sz="quarter" idx="17"/>
          </p:nvPr>
        </p:nvSpPr>
        <p:spPr>
          <a:xfrm>
            <a:off x="6687197" y="1691552"/>
            <a:ext cx="4833020" cy="1219747"/>
          </a:xfrm>
        </p:spPr>
        <p:txBody>
          <a:bodyPr/>
          <a:lstStyle>
            <a:lvl1pPr>
              <a:defRPr sz="1583">
                <a:solidFill>
                  <a:schemeClr val="accent1"/>
                </a:solidFill>
              </a:defRPr>
            </a:lvl1pPr>
            <a:lvl2pPr>
              <a:defRPr sz="1583"/>
            </a:lvl2pPr>
          </a:lstStyle>
          <a:p>
            <a:pPr lvl="0"/>
            <a:r>
              <a:rPr lang="en-US"/>
              <a:t>Click to edit Master text styles</a:t>
            </a:r>
          </a:p>
          <a:p>
            <a:pPr lvl="1"/>
            <a:r>
              <a:rPr lang="en-US"/>
              <a:t>Second level</a:t>
            </a:r>
          </a:p>
        </p:txBody>
      </p:sp>
      <p:sp>
        <p:nvSpPr>
          <p:cNvPr id="34" name="Text Placeholder 2"/>
          <p:cNvSpPr>
            <a:spLocks noGrp="1"/>
          </p:cNvSpPr>
          <p:nvPr>
            <p:ph type="body" sz="quarter" idx="18"/>
          </p:nvPr>
        </p:nvSpPr>
        <p:spPr>
          <a:xfrm>
            <a:off x="6687197" y="3176269"/>
            <a:ext cx="4833020" cy="1239175"/>
          </a:xfrm>
        </p:spPr>
        <p:txBody>
          <a:bodyPr/>
          <a:lstStyle>
            <a:lvl1pPr>
              <a:defRPr sz="1583">
                <a:solidFill>
                  <a:schemeClr val="accent5"/>
                </a:solidFill>
              </a:defRPr>
            </a:lvl1pPr>
            <a:lvl2pPr>
              <a:defRPr sz="1583"/>
            </a:lvl2pPr>
          </a:lstStyle>
          <a:p>
            <a:pPr lvl="0"/>
            <a:r>
              <a:rPr lang="en-US"/>
              <a:t>Click to edit Master text styles</a:t>
            </a:r>
          </a:p>
          <a:p>
            <a:pPr lvl="1"/>
            <a:r>
              <a:rPr lang="en-US"/>
              <a:t>Second level</a:t>
            </a:r>
          </a:p>
        </p:txBody>
      </p:sp>
      <p:sp>
        <p:nvSpPr>
          <p:cNvPr id="35" name="Text Placeholder 2"/>
          <p:cNvSpPr>
            <a:spLocks noGrp="1"/>
          </p:cNvSpPr>
          <p:nvPr>
            <p:ph type="body" sz="quarter" idx="19"/>
          </p:nvPr>
        </p:nvSpPr>
        <p:spPr>
          <a:xfrm>
            <a:off x="6687197" y="4665910"/>
            <a:ext cx="4833020" cy="1233498"/>
          </a:xfrm>
        </p:spPr>
        <p:txBody>
          <a:bodyPr/>
          <a:lstStyle>
            <a:lvl1pPr>
              <a:defRPr sz="1583">
                <a:solidFill>
                  <a:schemeClr val="accent3"/>
                </a:solidFill>
              </a:defRPr>
            </a:lvl1pPr>
            <a:lvl2pPr>
              <a:defRPr sz="1583"/>
            </a:lvl2pPr>
          </a:lstStyle>
          <a:p>
            <a:pPr lvl="0"/>
            <a:r>
              <a:rPr lang="en-US"/>
              <a:t>Click to edit Master text styles</a:t>
            </a:r>
          </a:p>
          <a:p>
            <a:pPr lvl="1"/>
            <a:r>
              <a:rPr lang="en-US"/>
              <a:t>Second level</a:t>
            </a:r>
          </a:p>
        </p:txBody>
      </p:sp>
      <p:sp>
        <p:nvSpPr>
          <p:cNvPr id="36" name="Text Placeholder 6"/>
          <p:cNvSpPr>
            <a:spLocks noGrp="1"/>
          </p:cNvSpPr>
          <p:nvPr>
            <p:ph type="body" sz="quarter" idx="22"/>
          </p:nvPr>
        </p:nvSpPr>
        <p:spPr>
          <a:xfrm>
            <a:off x="924986" y="1319758"/>
            <a:ext cx="4833020" cy="223715"/>
          </a:xfrm>
        </p:spPr>
        <p:txBody>
          <a:bodyPr/>
          <a:lstStyle>
            <a:lvl1pPr algn="l">
              <a:defRPr sz="1417" i="1"/>
            </a:lvl1pPr>
          </a:lstStyle>
          <a:p>
            <a:pPr lvl="0"/>
            <a:r>
              <a:rPr lang="en-US"/>
              <a:t>Click to edit Master text styles</a:t>
            </a:r>
          </a:p>
        </p:txBody>
      </p:sp>
      <p:sp>
        <p:nvSpPr>
          <p:cNvPr id="37" name="Text Placeholder 6"/>
          <p:cNvSpPr>
            <a:spLocks noGrp="1"/>
          </p:cNvSpPr>
          <p:nvPr>
            <p:ph type="body" sz="quarter" idx="23"/>
          </p:nvPr>
        </p:nvSpPr>
        <p:spPr>
          <a:xfrm>
            <a:off x="6687197" y="1319751"/>
            <a:ext cx="4833020" cy="204788"/>
          </a:xfrm>
        </p:spPr>
        <p:txBody>
          <a:bodyPr/>
          <a:lstStyle>
            <a:lvl1pPr algn="l">
              <a:defRPr sz="1417" i="1"/>
            </a:lvl1pPr>
          </a:lstStyle>
          <a:p>
            <a:pPr lvl="0"/>
            <a:r>
              <a:rPr lang="en-US"/>
              <a:t>Click to edit Master text styles</a:t>
            </a:r>
          </a:p>
        </p:txBody>
      </p:sp>
    </p:spTree>
    <p:extLst>
      <p:ext uri="{BB962C8B-B14F-4D97-AF65-F5344CB8AC3E}">
        <p14:creationId xmlns:p14="http://schemas.microsoft.com/office/powerpoint/2010/main" val="92624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4_six Column">
    <p:spTree>
      <p:nvGrpSpPr>
        <p:cNvPr id="1" name=""/>
        <p:cNvGrpSpPr/>
        <p:nvPr/>
      </p:nvGrpSpPr>
      <p:grpSpPr>
        <a:xfrm>
          <a:off x="0" y="0"/>
          <a:ext cx="0" cy="0"/>
          <a:chOff x="0" y="0"/>
          <a:chExt cx="0" cy="0"/>
        </a:xfrm>
      </p:grpSpPr>
      <p:sp>
        <p:nvSpPr>
          <p:cNvPr id="136" name="Shape 136"/>
          <p:cNvSpPr>
            <a:spLocks noGrp="1"/>
          </p:cNvSpPr>
          <p:nvPr>
            <p:ph type="pic" sz="quarter" idx="13"/>
          </p:nvPr>
        </p:nvSpPr>
        <p:spPr>
          <a:xfrm>
            <a:off x="838200" y="1775654"/>
            <a:ext cx="3362739" cy="1550642"/>
          </a:xfrm>
          <a:prstGeom prst="rect">
            <a:avLst/>
          </a:prstGeom>
        </p:spPr>
        <p:txBody>
          <a:bodyPr lIns="91439" rIns="91439">
            <a:noAutofit/>
          </a:bodyPr>
          <a:lstStyle/>
          <a:p>
            <a:endParaRPr/>
          </a:p>
        </p:txBody>
      </p:sp>
      <p:sp>
        <p:nvSpPr>
          <p:cNvPr id="137" name="Shape 137"/>
          <p:cNvSpPr>
            <a:spLocks noGrp="1"/>
          </p:cNvSpPr>
          <p:nvPr>
            <p:ph type="title"/>
          </p:nvPr>
        </p:nvSpPr>
        <p:spPr>
          <a:xfrm>
            <a:off x="838200" y="365125"/>
            <a:ext cx="10515600" cy="642041"/>
          </a:xfrm>
          <a:prstGeom prst="rect">
            <a:avLst/>
          </a:prstGeom>
        </p:spPr>
        <p:txBody>
          <a:bodyPr lIns="45719" tIns="45719" rIns="45719" bIns="45719"/>
          <a:lstStyle>
            <a:lvl1pPr algn="ctr">
              <a:defRPr b="0">
                <a:solidFill>
                  <a:srgbClr val="272727"/>
                </a:solidFill>
                <a:latin typeface="+mn-lt"/>
                <a:ea typeface="+mn-ea"/>
                <a:cs typeface="+mn-cs"/>
                <a:sym typeface="Calibri"/>
              </a:defRPr>
            </a:lvl1pPr>
          </a:lstStyle>
          <a:p>
            <a:r>
              <a:t>Title Text</a:t>
            </a:r>
          </a:p>
        </p:txBody>
      </p:sp>
      <p:sp>
        <p:nvSpPr>
          <p:cNvPr id="138" name="Shape 138"/>
          <p:cNvSpPr>
            <a:spLocks noGrp="1"/>
          </p:cNvSpPr>
          <p:nvPr>
            <p:ph type="body" sz="quarter" idx="1"/>
          </p:nvPr>
        </p:nvSpPr>
        <p:spPr>
          <a:xfrm>
            <a:off x="838200" y="893693"/>
            <a:ext cx="10515600" cy="406401"/>
          </a:xfrm>
          <a:prstGeom prst="rect">
            <a:avLst/>
          </a:prstGeom>
        </p:spPr>
        <p:txBody>
          <a:bodyPr/>
          <a:lstStyle>
            <a:lvl1pPr marL="0" indent="0" algn="ctr">
              <a:lnSpc>
                <a:spcPct val="86000"/>
              </a:lnSpc>
              <a:spcBef>
                <a:spcPts val="0"/>
              </a:spcBef>
              <a:buSzTx/>
              <a:buFontTx/>
              <a:buNone/>
              <a:defRPr sz="1600">
                <a:latin typeface="Open Sans Light"/>
                <a:ea typeface="Open Sans Light"/>
                <a:cs typeface="Open Sans Light"/>
                <a:sym typeface="Open Sans Light"/>
              </a:defRPr>
            </a:lvl1pPr>
            <a:lvl2pPr marL="609600" indent="-152400" algn="ctr">
              <a:lnSpc>
                <a:spcPct val="86000"/>
              </a:lnSpc>
              <a:spcBef>
                <a:spcPts val="0"/>
              </a:spcBef>
              <a:buSzPct val="80000"/>
              <a:buFontTx/>
              <a:buChar char="▪"/>
              <a:defRPr sz="1600">
                <a:latin typeface="Open Sans Light"/>
                <a:ea typeface="Open Sans Light"/>
                <a:cs typeface="Open Sans Light"/>
                <a:sym typeface="Open Sans Light"/>
              </a:defRPr>
            </a:lvl2pPr>
            <a:lvl3pPr marL="1036319" indent="-121919" algn="ctr">
              <a:lnSpc>
                <a:spcPct val="86000"/>
              </a:lnSpc>
              <a:spcBef>
                <a:spcPts val="0"/>
              </a:spcBef>
              <a:buFontTx/>
              <a:buChar char="▪"/>
              <a:defRPr sz="1600">
                <a:latin typeface="Open Sans Light"/>
                <a:ea typeface="Open Sans Light"/>
                <a:cs typeface="Open Sans Light"/>
                <a:sym typeface="Open Sans Light"/>
              </a:defRPr>
            </a:lvl3pPr>
            <a:lvl4pPr marL="1493519" indent="-121919" algn="ctr">
              <a:lnSpc>
                <a:spcPct val="86000"/>
              </a:lnSpc>
              <a:spcBef>
                <a:spcPts val="0"/>
              </a:spcBef>
              <a:buFontTx/>
              <a:defRPr sz="1600">
                <a:latin typeface="Open Sans Light"/>
                <a:ea typeface="Open Sans Light"/>
                <a:cs typeface="Open Sans Light"/>
                <a:sym typeface="Open Sans Light"/>
              </a:defRPr>
            </a:lvl4pPr>
            <a:lvl5pPr marL="1950720" indent="-121920" algn="ctr">
              <a:lnSpc>
                <a:spcPct val="86000"/>
              </a:lnSpc>
              <a:spcBef>
                <a:spcPts val="0"/>
              </a:spcBef>
              <a:buFontTx/>
              <a:defRPr sz="1600">
                <a:latin typeface="Open Sans Light"/>
                <a:ea typeface="Open Sans Light"/>
                <a:cs typeface="Open Sans Light"/>
                <a:sym typeface="Open Sans Light"/>
              </a:defRPr>
            </a:lvl5pPr>
          </a:lstStyle>
          <a:p>
            <a:r>
              <a:t>Body Level One</a:t>
            </a:r>
          </a:p>
          <a:p>
            <a:pPr lvl="1"/>
            <a:r>
              <a:t>Body Level Two</a:t>
            </a:r>
          </a:p>
          <a:p>
            <a:pPr lvl="2"/>
            <a:r>
              <a:t>Body Level Three</a:t>
            </a:r>
          </a:p>
          <a:p>
            <a:pPr lvl="3"/>
            <a:r>
              <a:t>Body Level Four</a:t>
            </a:r>
          </a:p>
          <a:p>
            <a:pPr lvl="4"/>
            <a:r>
              <a:t>Body Level Five</a:t>
            </a:r>
          </a:p>
        </p:txBody>
      </p:sp>
      <p:sp>
        <p:nvSpPr>
          <p:cNvPr id="139" name="Shape 139"/>
          <p:cNvSpPr>
            <a:spLocks noGrp="1"/>
          </p:cNvSpPr>
          <p:nvPr>
            <p:ph type="pic" sz="quarter" idx="14"/>
          </p:nvPr>
        </p:nvSpPr>
        <p:spPr>
          <a:xfrm>
            <a:off x="4414630" y="1775654"/>
            <a:ext cx="3362740" cy="1550642"/>
          </a:xfrm>
          <a:prstGeom prst="rect">
            <a:avLst/>
          </a:prstGeom>
        </p:spPr>
        <p:txBody>
          <a:bodyPr lIns="91439" rIns="91439">
            <a:noAutofit/>
          </a:bodyPr>
          <a:lstStyle/>
          <a:p>
            <a:endParaRPr/>
          </a:p>
        </p:txBody>
      </p:sp>
      <p:sp>
        <p:nvSpPr>
          <p:cNvPr id="140" name="Shape 140"/>
          <p:cNvSpPr>
            <a:spLocks noGrp="1"/>
          </p:cNvSpPr>
          <p:nvPr>
            <p:ph type="pic" sz="quarter" idx="15"/>
          </p:nvPr>
        </p:nvSpPr>
        <p:spPr>
          <a:xfrm>
            <a:off x="7991061" y="1775654"/>
            <a:ext cx="3362739" cy="1550642"/>
          </a:xfrm>
          <a:prstGeom prst="rect">
            <a:avLst/>
          </a:prstGeom>
        </p:spPr>
        <p:txBody>
          <a:bodyPr lIns="91439" rIns="91439">
            <a:noAutofit/>
          </a:bodyPr>
          <a:lstStyle/>
          <a:p>
            <a:endParaRPr/>
          </a:p>
        </p:txBody>
      </p:sp>
      <p:sp>
        <p:nvSpPr>
          <p:cNvPr id="141" name="Shape 141"/>
          <p:cNvSpPr>
            <a:spLocks noGrp="1"/>
          </p:cNvSpPr>
          <p:nvPr>
            <p:ph type="pic" sz="quarter" idx="16"/>
          </p:nvPr>
        </p:nvSpPr>
        <p:spPr>
          <a:xfrm>
            <a:off x="838200" y="4061655"/>
            <a:ext cx="3362739" cy="1550642"/>
          </a:xfrm>
          <a:prstGeom prst="rect">
            <a:avLst/>
          </a:prstGeom>
        </p:spPr>
        <p:txBody>
          <a:bodyPr lIns="91439" rIns="91439">
            <a:noAutofit/>
          </a:bodyPr>
          <a:lstStyle/>
          <a:p>
            <a:endParaRPr/>
          </a:p>
        </p:txBody>
      </p:sp>
      <p:sp>
        <p:nvSpPr>
          <p:cNvPr id="142" name="Shape 142"/>
          <p:cNvSpPr>
            <a:spLocks noGrp="1"/>
          </p:cNvSpPr>
          <p:nvPr>
            <p:ph type="pic" sz="quarter" idx="17"/>
          </p:nvPr>
        </p:nvSpPr>
        <p:spPr>
          <a:xfrm>
            <a:off x="4414630" y="4061654"/>
            <a:ext cx="3362740" cy="1550642"/>
          </a:xfrm>
          <a:prstGeom prst="rect">
            <a:avLst/>
          </a:prstGeom>
        </p:spPr>
        <p:txBody>
          <a:bodyPr lIns="91439" rIns="91439">
            <a:noAutofit/>
          </a:bodyPr>
          <a:lstStyle/>
          <a:p>
            <a:endParaRPr/>
          </a:p>
        </p:txBody>
      </p:sp>
      <p:sp>
        <p:nvSpPr>
          <p:cNvPr id="143" name="Shape 143"/>
          <p:cNvSpPr>
            <a:spLocks noGrp="1"/>
          </p:cNvSpPr>
          <p:nvPr>
            <p:ph type="pic" sz="quarter" idx="18"/>
          </p:nvPr>
        </p:nvSpPr>
        <p:spPr>
          <a:xfrm>
            <a:off x="7991061" y="4061654"/>
            <a:ext cx="3362739" cy="1550642"/>
          </a:xfrm>
          <a:prstGeom prst="rect">
            <a:avLst/>
          </a:prstGeom>
        </p:spPr>
        <p:txBody>
          <a:bodyPr lIns="91439" rIns="91439">
            <a:noAutofit/>
          </a:bodyPr>
          <a:lstStyle/>
          <a:p>
            <a:endParaRPr/>
          </a:p>
        </p:txBody>
      </p:sp>
      <p:sp>
        <p:nvSpPr>
          <p:cNvPr id="144" name="Shape 144"/>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hart 4x1">
    <p:bg>
      <p:bgPr>
        <a:solidFill>
          <a:schemeClr val="bg2"/>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5" name="Content Placeholder 5"/>
          <p:cNvSpPr txBox="1">
            <a:spLocks/>
          </p:cNvSpPr>
          <p:nvPr userDrawn="1"/>
        </p:nvSpPr>
        <p:spPr bwMode="auto">
          <a:xfrm>
            <a:off x="525681" y="1286003"/>
            <a:ext cx="11238520" cy="1046967"/>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46" name="Content Placeholder 5"/>
          <p:cNvSpPr txBox="1">
            <a:spLocks/>
          </p:cNvSpPr>
          <p:nvPr userDrawn="1"/>
        </p:nvSpPr>
        <p:spPr bwMode="auto">
          <a:xfrm>
            <a:off x="476253" y="2506412"/>
            <a:ext cx="11238520" cy="1046967"/>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51" name="Content Placeholder 5"/>
          <p:cNvSpPr txBox="1">
            <a:spLocks/>
          </p:cNvSpPr>
          <p:nvPr userDrawn="1"/>
        </p:nvSpPr>
        <p:spPr bwMode="auto">
          <a:xfrm>
            <a:off x="476253" y="3726817"/>
            <a:ext cx="11238520" cy="1046967"/>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52" name="Content Placeholder 5"/>
          <p:cNvSpPr txBox="1">
            <a:spLocks/>
          </p:cNvSpPr>
          <p:nvPr userDrawn="1"/>
        </p:nvSpPr>
        <p:spPr bwMode="auto">
          <a:xfrm>
            <a:off x="476253" y="4947222"/>
            <a:ext cx="11238520" cy="1046967"/>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66" name="Round Same Side Corner Rectangle 65"/>
          <p:cNvSpPr/>
          <p:nvPr userDrawn="1"/>
        </p:nvSpPr>
        <p:spPr>
          <a:xfrm rot="16200000">
            <a:off x="94593" y="1687567"/>
            <a:ext cx="1046969"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7" name="Round Same Side Corner Rectangle 66"/>
          <p:cNvSpPr/>
          <p:nvPr userDrawn="1"/>
        </p:nvSpPr>
        <p:spPr>
          <a:xfrm rot="16200000">
            <a:off x="94583" y="4128379"/>
            <a:ext cx="1046968"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8" name="Round Same Side Corner Rectangle 67"/>
          <p:cNvSpPr/>
          <p:nvPr userDrawn="1"/>
        </p:nvSpPr>
        <p:spPr>
          <a:xfrm rot="16200000">
            <a:off x="94583" y="5348784"/>
            <a:ext cx="1046968" cy="243840"/>
          </a:xfrm>
          <a:prstGeom prst="round2SameRect">
            <a:avLst>
              <a:gd name="adj1" fmla="val 50000"/>
              <a:gd name="adj2" fmla="val 0"/>
            </a:avLst>
          </a:prstGeom>
          <a:gradFill>
            <a:gsLst>
              <a:gs pos="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9" name="Round Same Side Corner Rectangle 68"/>
          <p:cNvSpPr/>
          <p:nvPr userDrawn="1"/>
        </p:nvSpPr>
        <p:spPr>
          <a:xfrm rot="16200000">
            <a:off x="94593" y="2907972"/>
            <a:ext cx="1046969"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 name="Text Placeholder 2"/>
          <p:cNvSpPr>
            <a:spLocks noGrp="1"/>
          </p:cNvSpPr>
          <p:nvPr>
            <p:ph type="body" sz="quarter" idx="14"/>
          </p:nvPr>
        </p:nvSpPr>
        <p:spPr>
          <a:xfrm>
            <a:off x="924989" y="1403353"/>
            <a:ext cx="10627783" cy="930275"/>
          </a:xfrm>
        </p:spPr>
        <p:txBody>
          <a:bodyPr/>
          <a:lstStyle>
            <a:lvl1pPr>
              <a:defRPr sz="1583">
                <a:solidFill>
                  <a:schemeClr val="accent1"/>
                </a:solidFill>
              </a:defRPr>
            </a:lvl1pPr>
            <a:lvl2pPr>
              <a:defRPr sz="1583"/>
            </a:lvl2pPr>
          </a:lstStyle>
          <a:p>
            <a:pPr lvl="0"/>
            <a:r>
              <a:rPr lang="en-US"/>
              <a:t>Click to edit Master text styles</a:t>
            </a:r>
          </a:p>
          <a:p>
            <a:pPr lvl="1"/>
            <a:r>
              <a:rPr lang="en-US"/>
              <a:t>Second level</a:t>
            </a:r>
          </a:p>
        </p:txBody>
      </p:sp>
      <p:sp>
        <p:nvSpPr>
          <p:cNvPr id="21" name="Text Placeholder 2"/>
          <p:cNvSpPr>
            <a:spLocks noGrp="1"/>
          </p:cNvSpPr>
          <p:nvPr>
            <p:ph type="body" sz="quarter" idx="15"/>
          </p:nvPr>
        </p:nvSpPr>
        <p:spPr>
          <a:xfrm>
            <a:off x="924989" y="2623103"/>
            <a:ext cx="10627783" cy="930275"/>
          </a:xfrm>
        </p:spPr>
        <p:txBody>
          <a:bodyPr/>
          <a:lstStyle>
            <a:lvl1pPr>
              <a:defRPr sz="1583">
                <a:solidFill>
                  <a:schemeClr val="accent5"/>
                </a:solidFill>
              </a:defRPr>
            </a:lvl1pPr>
            <a:lvl2pPr>
              <a:defRPr sz="1583"/>
            </a:lvl2pPr>
          </a:lstStyle>
          <a:p>
            <a:pPr lvl="0"/>
            <a:r>
              <a:rPr lang="en-US"/>
              <a:t>Click to edit Master text styles</a:t>
            </a:r>
          </a:p>
          <a:p>
            <a:pPr lvl="1"/>
            <a:r>
              <a:rPr lang="en-US"/>
              <a:t>Second level</a:t>
            </a:r>
          </a:p>
        </p:txBody>
      </p:sp>
      <p:sp>
        <p:nvSpPr>
          <p:cNvPr id="22" name="Text Placeholder 2"/>
          <p:cNvSpPr>
            <a:spLocks noGrp="1"/>
          </p:cNvSpPr>
          <p:nvPr>
            <p:ph type="body" sz="quarter" idx="16"/>
          </p:nvPr>
        </p:nvSpPr>
        <p:spPr>
          <a:xfrm>
            <a:off x="924989" y="3844168"/>
            <a:ext cx="10627783" cy="930275"/>
          </a:xfrm>
        </p:spPr>
        <p:txBody>
          <a:bodyPr/>
          <a:lstStyle>
            <a:lvl1pPr>
              <a:defRPr sz="1583">
                <a:solidFill>
                  <a:schemeClr val="accent3"/>
                </a:solidFill>
              </a:defRPr>
            </a:lvl1pPr>
            <a:lvl2pPr>
              <a:defRPr sz="1583"/>
            </a:lvl2pPr>
          </a:lstStyle>
          <a:p>
            <a:pPr lvl="0"/>
            <a:r>
              <a:rPr lang="en-US"/>
              <a:t>Click to edit Master text styles</a:t>
            </a:r>
          </a:p>
          <a:p>
            <a:pPr lvl="1"/>
            <a:r>
              <a:rPr lang="en-US"/>
              <a:t>Second level</a:t>
            </a:r>
          </a:p>
        </p:txBody>
      </p:sp>
      <p:sp>
        <p:nvSpPr>
          <p:cNvPr id="23" name="Text Placeholder 2"/>
          <p:cNvSpPr>
            <a:spLocks noGrp="1"/>
          </p:cNvSpPr>
          <p:nvPr>
            <p:ph type="body" sz="quarter" idx="17"/>
          </p:nvPr>
        </p:nvSpPr>
        <p:spPr>
          <a:xfrm>
            <a:off x="924989" y="5063914"/>
            <a:ext cx="10627783" cy="930275"/>
          </a:xfrm>
        </p:spPr>
        <p:txBody>
          <a:bodyPr/>
          <a:lstStyle>
            <a:lvl1pPr>
              <a:defRPr sz="1583">
                <a:solidFill>
                  <a:srgbClr val="7030A0"/>
                </a:solidFill>
              </a:defRPr>
            </a:lvl1pPr>
            <a:lvl2pPr>
              <a:defRPr sz="158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4813427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hart 3x4 progression">
    <p:bg>
      <p:bgPr>
        <a:solidFill>
          <a:schemeClr val="bg2"/>
        </a:solidFill>
        <a:effectLst/>
      </p:bgPr>
    </p:bg>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2" name="Content Placeholder 5"/>
          <p:cNvSpPr txBox="1">
            <a:spLocks/>
          </p:cNvSpPr>
          <p:nvPr userDrawn="1"/>
        </p:nvSpPr>
        <p:spPr bwMode="auto">
          <a:xfrm>
            <a:off x="476253" y="4563364"/>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5" name="Round Same Side Corner Rectangle 14"/>
          <p:cNvSpPr/>
          <p:nvPr userDrawn="1"/>
        </p:nvSpPr>
        <p:spPr>
          <a:xfrm rot="16200000">
            <a:off x="-70598" y="5112915"/>
            <a:ext cx="1337555"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6" name="Content Placeholder 5"/>
          <p:cNvSpPr txBox="1">
            <a:spLocks/>
          </p:cNvSpPr>
          <p:nvPr userDrawn="1"/>
        </p:nvSpPr>
        <p:spPr bwMode="auto">
          <a:xfrm>
            <a:off x="476253" y="3079388"/>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7" name="Content Placeholder 5"/>
          <p:cNvSpPr txBox="1">
            <a:spLocks/>
          </p:cNvSpPr>
          <p:nvPr userDrawn="1"/>
        </p:nvSpPr>
        <p:spPr bwMode="auto">
          <a:xfrm>
            <a:off x="476253" y="1597789"/>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8" name="Round Same Side Corner Rectangle 17"/>
          <p:cNvSpPr/>
          <p:nvPr userDrawn="1"/>
        </p:nvSpPr>
        <p:spPr>
          <a:xfrm rot="16200000">
            <a:off x="-70597" y="2147341"/>
            <a:ext cx="1337553"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1" name="Round Same Side Corner Rectangle 20"/>
          <p:cNvSpPr/>
          <p:nvPr userDrawn="1"/>
        </p:nvSpPr>
        <p:spPr>
          <a:xfrm rot="16200000">
            <a:off x="-70597" y="3628942"/>
            <a:ext cx="1337553"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cxnSp>
        <p:nvCxnSpPr>
          <p:cNvPr id="23" name="Straight Connector 22"/>
          <p:cNvCxnSpPr/>
          <p:nvPr userDrawn="1"/>
        </p:nvCxnSpPr>
        <p:spPr>
          <a:xfrm flipV="1">
            <a:off x="2996366" y="4566056"/>
            <a:ext cx="0" cy="1337554"/>
          </a:xfrm>
          <a:prstGeom prst="line">
            <a:avLst/>
          </a:prstGeom>
          <a:ln w="9525" cmpd="sng">
            <a:gradFill flip="none" rotWithShape="1">
              <a:gsLst>
                <a:gs pos="0">
                  <a:schemeClr val="accent3"/>
                </a:gs>
                <a:gs pos="100000">
                  <a:schemeClr val="accent4"/>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V="1">
            <a:off x="2996366" y="3082094"/>
            <a:ext cx="0" cy="1337553"/>
          </a:xfrm>
          <a:prstGeom prst="line">
            <a:avLst/>
          </a:prstGeom>
          <a:ln w="9525" cmpd="sng">
            <a:gradFill flip="none" rotWithShape="1">
              <a:gsLst>
                <a:gs pos="0">
                  <a:schemeClr val="accent5"/>
                </a:gs>
                <a:gs pos="100000">
                  <a:schemeClr val="accent6"/>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2996366" y="1600489"/>
            <a:ext cx="0" cy="1337553"/>
          </a:xfrm>
          <a:prstGeom prst="line">
            <a:avLst/>
          </a:prstGeom>
          <a:ln w="9525" cmpd="sng">
            <a:gradFill flip="none" rotWithShape="1">
              <a:gsLst>
                <a:gs pos="0">
                  <a:schemeClr val="accent1"/>
                </a:gs>
                <a:gs pos="100000">
                  <a:schemeClr val="accent2"/>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flipV="1">
            <a:off x="5898503" y="1600489"/>
            <a:ext cx="0" cy="1337553"/>
          </a:xfrm>
          <a:prstGeom prst="line">
            <a:avLst/>
          </a:prstGeom>
          <a:ln w="9525" cmpd="sng">
            <a:gradFill flip="none" rotWithShape="1">
              <a:gsLst>
                <a:gs pos="0">
                  <a:schemeClr val="accent1"/>
                </a:gs>
                <a:gs pos="100000">
                  <a:schemeClr val="accent2"/>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V="1">
            <a:off x="8800357" y="1600489"/>
            <a:ext cx="0" cy="1337553"/>
          </a:xfrm>
          <a:prstGeom prst="line">
            <a:avLst/>
          </a:prstGeom>
          <a:ln w="9525" cmpd="sng">
            <a:gradFill flip="none" rotWithShape="1">
              <a:gsLst>
                <a:gs pos="0">
                  <a:schemeClr val="accent1"/>
                </a:gs>
                <a:gs pos="100000">
                  <a:schemeClr val="accent2"/>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5898503" y="4566056"/>
            <a:ext cx="0" cy="1337554"/>
          </a:xfrm>
          <a:prstGeom prst="line">
            <a:avLst/>
          </a:prstGeom>
          <a:ln w="9525" cmpd="sng">
            <a:gradFill flip="none" rotWithShape="1">
              <a:gsLst>
                <a:gs pos="0">
                  <a:schemeClr val="accent3"/>
                </a:gs>
                <a:gs pos="100000">
                  <a:schemeClr val="accent4"/>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5898503" y="3082094"/>
            <a:ext cx="0" cy="1337553"/>
          </a:xfrm>
          <a:prstGeom prst="line">
            <a:avLst/>
          </a:prstGeom>
          <a:ln w="9525" cmpd="sng">
            <a:gradFill flip="none" rotWithShape="1">
              <a:gsLst>
                <a:gs pos="0">
                  <a:schemeClr val="accent5"/>
                </a:gs>
                <a:gs pos="100000">
                  <a:schemeClr val="accent6"/>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8800357" y="4566056"/>
            <a:ext cx="0" cy="1337554"/>
          </a:xfrm>
          <a:prstGeom prst="line">
            <a:avLst/>
          </a:prstGeom>
          <a:ln w="9525" cmpd="sng">
            <a:gradFill flip="none" rotWithShape="1">
              <a:gsLst>
                <a:gs pos="0">
                  <a:schemeClr val="accent3"/>
                </a:gs>
                <a:gs pos="100000">
                  <a:schemeClr val="accent4"/>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800357" y="3082094"/>
            <a:ext cx="0" cy="1337553"/>
          </a:xfrm>
          <a:prstGeom prst="line">
            <a:avLst/>
          </a:prstGeom>
          <a:ln w="9525" cmpd="sng">
            <a:gradFill flip="none" rotWithShape="1">
              <a:gsLst>
                <a:gs pos="0">
                  <a:schemeClr val="accent5"/>
                </a:gs>
                <a:gs pos="100000">
                  <a:schemeClr val="accent6"/>
                </a:gs>
              </a:gsLst>
              <a:lin ang="5400000" scaled="0"/>
              <a:tileRect/>
            </a:gradFill>
          </a:ln>
          <a:effectLst/>
        </p:spPr>
        <p:style>
          <a:lnRef idx="2">
            <a:schemeClr val="accent1"/>
          </a:lnRef>
          <a:fillRef idx="0">
            <a:schemeClr val="accent1"/>
          </a:fillRef>
          <a:effectRef idx="1">
            <a:schemeClr val="accent1"/>
          </a:effectRef>
          <a:fontRef idx="minor">
            <a:schemeClr val="tx1"/>
          </a:fontRef>
        </p:style>
      </p:cxnSp>
      <p:grpSp>
        <p:nvGrpSpPr>
          <p:cNvPr id="61" name="Group 60"/>
          <p:cNvGrpSpPr/>
          <p:nvPr userDrawn="1"/>
        </p:nvGrpSpPr>
        <p:grpSpPr>
          <a:xfrm>
            <a:off x="2935650" y="1280427"/>
            <a:ext cx="8834628" cy="230872"/>
            <a:chOff x="2201735" y="1280427"/>
            <a:chExt cx="6625971" cy="230872"/>
          </a:xfrm>
        </p:grpSpPr>
        <p:cxnSp>
          <p:nvCxnSpPr>
            <p:cNvPr id="62" name="Straight Arrow Connector 61"/>
            <p:cNvCxnSpPr/>
            <p:nvPr/>
          </p:nvCxnSpPr>
          <p:spPr>
            <a:xfrm>
              <a:off x="2247274" y="1397537"/>
              <a:ext cx="6538804" cy="0"/>
            </a:xfrm>
            <a:prstGeom prst="straightConnector1">
              <a:avLst/>
            </a:prstGeom>
            <a:ln w="28575" cap="rnd"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pic>
          <p:nvPicPr>
            <p:cNvPr id="63" name="Picture 62" descr="CATO_PPT_elements-39.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01735" y="1280427"/>
              <a:ext cx="222911" cy="230872"/>
            </a:xfrm>
            <a:prstGeom prst="rect">
              <a:avLst/>
            </a:prstGeom>
          </p:spPr>
        </p:pic>
        <p:pic>
          <p:nvPicPr>
            <p:cNvPr id="64" name="Picture 63" descr="CATO_PPT_elements-39.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flipH="1">
              <a:off x="8610068" y="1284659"/>
              <a:ext cx="217638" cy="225411"/>
            </a:xfrm>
            <a:prstGeom prst="rect">
              <a:avLst/>
            </a:prstGeom>
          </p:spPr>
        </p:pic>
      </p:grpSp>
      <p:sp>
        <p:nvSpPr>
          <p:cNvPr id="28" name="Text Placeholder 2"/>
          <p:cNvSpPr>
            <a:spLocks noGrp="1"/>
          </p:cNvSpPr>
          <p:nvPr>
            <p:ph type="body" sz="quarter" idx="10"/>
          </p:nvPr>
        </p:nvSpPr>
        <p:spPr>
          <a:xfrm>
            <a:off x="884772" y="1728793"/>
            <a:ext cx="2000251" cy="1209675"/>
          </a:xfrm>
        </p:spPr>
        <p:txBody>
          <a:bodyPr/>
          <a:lstStyle>
            <a:lvl1pPr>
              <a:defRPr sz="1583">
                <a:solidFill>
                  <a:schemeClr val="accent1"/>
                </a:solidFill>
              </a:defRPr>
            </a:lvl1pPr>
          </a:lstStyle>
          <a:p>
            <a:pPr lvl="0"/>
            <a:r>
              <a:rPr lang="en-US"/>
              <a:t>Click to edit Master text styles</a:t>
            </a:r>
          </a:p>
        </p:txBody>
      </p:sp>
      <p:sp>
        <p:nvSpPr>
          <p:cNvPr id="29" name="Text Placeholder 2"/>
          <p:cNvSpPr>
            <a:spLocks noGrp="1"/>
          </p:cNvSpPr>
          <p:nvPr>
            <p:ph type="body" sz="quarter" idx="11"/>
          </p:nvPr>
        </p:nvSpPr>
        <p:spPr>
          <a:xfrm>
            <a:off x="882772" y="3193873"/>
            <a:ext cx="2000251" cy="1209675"/>
          </a:xfrm>
        </p:spPr>
        <p:txBody>
          <a:bodyPr/>
          <a:lstStyle>
            <a:lvl1pPr>
              <a:defRPr sz="1583">
                <a:solidFill>
                  <a:schemeClr val="accent5"/>
                </a:solidFill>
              </a:defRPr>
            </a:lvl1pPr>
          </a:lstStyle>
          <a:p>
            <a:pPr lvl="0"/>
            <a:r>
              <a:rPr lang="en-US"/>
              <a:t>Click to edit Master text styles</a:t>
            </a:r>
          </a:p>
        </p:txBody>
      </p:sp>
      <p:sp>
        <p:nvSpPr>
          <p:cNvPr id="30" name="Text Placeholder 2"/>
          <p:cNvSpPr>
            <a:spLocks noGrp="1"/>
          </p:cNvSpPr>
          <p:nvPr>
            <p:ph type="body" sz="quarter" idx="12"/>
          </p:nvPr>
        </p:nvSpPr>
        <p:spPr>
          <a:xfrm>
            <a:off x="880769" y="4686123"/>
            <a:ext cx="2000251" cy="1209675"/>
          </a:xfrm>
        </p:spPr>
        <p:txBody>
          <a:bodyPr/>
          <a:lstStyle>
            <a:lvl1pPr>
              <a:defRPr sz="1583">
                <a:solidFill>
                  <a:schemeClr val="accent3"/>
                </a:solidFill>
              </a:defRPr>
            </a:lvl1pPr>
          </a:lstStyle>
          <a:p>
            <a:pPr lvl="0"/>
            <a:r>
              <a:rPr lang="en-US"/>
              <a:t>Click to edit Master text styles</a:t>
            </a:r>
          </a:p>
        </p:txBody>
      </p:sp>
      <p:sp>
        <p:nvSpPr>
          <p:cNvPr id="31" name="Text Placeholder 4"/>
          <p:cNvSpPr>
            <a:spLocks noGrp="1"/>
          </p:cNvSpPr>
          <p:nvPr>
            <p:ph type="body" sz="quarter" idx="13"/>
          </p:nvPr>
        </p:nvSpPr>
        <p:spPr>
          <a:xfrm>
            <a:off x="3093772" y="1765007"/>
            <a:ext cx="2713566" cy="1170337"/>
          </a:xfrm>
        </p:spPr>
        <p:txBody>
          <a:bodyPr/>
          <a:lstStyle>
            <a:lvl1pPr>
              <a:defRPr sz="1417"/>
            </a:lvl1pPr>
          </a:lstStyle>
          <a:p>
            <a:pPr lvl="0"/>
            <a:r>
              <a:rPr lang="en-US"/>
              <a:t>Click to edit Master text styles</a:t>
            </a:r>
          </a:p>
        </p:txBody>
      </p:sp>
      <p:sp>
        <p:nvSpPr>
          <p:cNvPr id="32" name="Text Placeholder 4"/>
          <p:cNvSpPr>
            <a:spLocks noGrp="1"/>
          </p:cNvSpPr>
          <p:nvPr>
            <p:ph type="body" sz="quarter" idx="14"/>
          </p:nvPr>
        </p:nvSpPr>
        <p:spPr>
          <a:xfrm>
            <a:off x="5998471" y="1763507"/>
            <a:ext cx="2713566" cy="1170337"/>
          </a:xfrm>
        </p:spPr>
        <p:txBody>
          <a:bodyPr/>
          <a:lstStyle>
            <a:lvl1pPr>
              <a:defRPr sz="1417"/>
            </a:lvl1pPr>
          </a:lstStyle>
          <a:p>
            <a:pPr lvl="0"/>
            <a:r>
              <a:rPr lang="en-US"/>
              <a:t>Click to edit Master text styles</a:t>
            </a:r>
          </a:p>
        </p:txBody>
      </p:sp>
      <p:sp>
        <p:nvSpPr>
          <p:cNvPr id="33" name="Text Placeholder 4"/>
          <p:cNvSpPr>
            <a:spLocks noGrp="1"/>
          </p:cNvSpPr>
          <p:nvPr>
            <p:ph type="body" sz="quarter" idx="15"/>
          </p:nvPr>
        </p:nvSpPr>
        <p:spPr>
          <a:xfrm>
            <a:off x="8917525" y="1772557"/>
            <a:ext cx="2713566" cy="1170337"/>
          </a:xfrm>
        </p:spPr>
        <p:txBody>
          <a:bodyPr/>
          <a:lstStyle>
            <a:lvl1pPr>
              <a:defRPr sz="1417"/>
            </a:lvl1pPr>
          </a:lstStyle>
          <a:p>
            <a:pPr lvl="0"/>
            <a:r>
              <a:rPr lang="en-US"/>
              <a:t>Click to edit Master text styles</a:t>
            </a:r>
          </a:p>
        </p:txBody>
      </p:sp>
      <p:sp>
        <p:nvSpPr>
          <p:cNvPr id="34" name="Text Placeholder 4"/>
          <p:cNvSpPr>
            <a:spLocks noGrp="1"/>
          </p:cNvSpPr>
          <p:nvPr>
            <p:ph type="body" sz="quarter" idx="16"/>
          </p:nvPr>
        </p:nvSpPr>
        <p:spPr>
          <a:xfrm>
            <a:off x="3103844" y="3223431"/>
            <a:ext cx="2713566" cy="1170337"/>
          </a:xfrm>
        </p:spPr>
        <p:txBody>
          <a:bodyPr/>
          <a:lstStyle>
            <a:lvl1pPr>
              <a:defRPr sz="1417"/>
            </a:lvl1pPr>
          </a:lstStyle>
          <a:p>
            <a:pPr lvl="0"/>
            <a:r>
              <a:rPr lang="en-US"/>
              <a:t>Click to edit Master text styles</a:t>
            </a:r>
          </a:p>
        </p:txBody>
      </p:sp>
      <p:sp>
        <p:nvSpPr>
          <p:cNvPr id="35" name="Text Placeholder 4"/>
          <p:cNvSpPr>
            <a:spLocks noGrp="1"/>
          </p:cNvSpPr>
          <p:nvPr>
            <p:ph type="body" sz="quarter" idx="17"/>
          </p:nvPr>
        </p:nvSpPr>
        <p:spPr>
          <a:xfrm>
            <a:off x="6008537" y="3221933"/>
            <a:ext cx="2713566" cy="1170337"/>
          </a:xfrm>
        </p:spPr>
        <p:txBody>
          <a:bodyPr/>
          <a:lstStyle>
            <a:lvl1pPr>
              <a:defRPr sz="1417"/>
            </a:lvl1pPr>
          </a:lstStyle>
          <a:p>
            <a:pPr lvl="0"/>
            <a:r>
              <a:rPr lang="en-US"/>
              <a:t>Click to edit Master text styles</a:t>
            </a:r>
          </a:p>
        </p:txBody>
      </p:sp>
      <p:sp>
        <p:nvSpPr>
          <p:cNvPr id="36" name="Text Placeholder 4"/>
          <p:cNvSpPr>
            <a:spLocks noGrp="1"/>
          </p:cNvSpPr>
          <p:nvPr>
            <p:ph type="body" sz="quarter" idx="18"/>
          </p:nvPr>
        </p:nvSpPr>
        <p:spPr>
          <a:xfrm>
            <a:off x="8927595" y="3230986"/>
            <a:ext cx="2713566" cy="1170337"/>
          </a:xfrm>
        </p:spPr>
        <p:txBody>
          <a:bodyPr/>
          <a:lstStyle>
            <a:lvl1pPr>
              <a:defRPr sz="1417"/>
            </a:lvl1pPr>
          </a:lstStyle>
          <a:p>
            <a:pPr lvl="0"/>
            <a:r>
              <a:rPr lang="en-US"/>
              <a:t>Click to edit Master text styles</a:t>
            </a:r>
          </a:p>
        </p:txBody>
      </p:sp>
      <p:sp>
        <p:nvSpPr>
          <p:cNvPr id="44" name="Text Placeholder 4"/>
          <p:cNvSpPr>
            <a:spLocks noGrp="1"/>
          </p:cNvSpPr>
          <p:nvPr>
            <p:ph type="body" sz="quarter" idx="19"/>
          </p:nvPr>
        </p:nvSpPr>
        <p:spPr>
          <a:xfrm>
            <a:off x="3103844" y="4722337"/>
            <a:ext cx="2713566" cy="1170337"/>
          </a:xfrm>
        </p:spPr>
        <p:txBody>
          <a:bodyPr/>
          <a:lstStyle>
            <a:lvl1pPr>
              <a:defRPr sz="1417"/>
            </a:lvl1pPr>
          </a:lstStyle>
          <a:p>
            <a:pPr lvl="0"/>
            <a:r>
              <a:rPr lang="en-US"/>
              <a:t>Click to edit Master text styles</a:t>
            </a:r>
          </a:p>
        </p:txBody>
      </p:sp>
      <p:sp>
        <p:nvSpPr>
          <p:cNvPr id="45" name="Text Placeholder 4"/>
          <p:cNvSpPr>
            <a:spLocks noGrp="1"/>
          </p:cNvSpPr>
          <p:nvPr>
            <p:ph type="body" sz="quarter" idx="20"/>
          </p:nvPr>
        </p:nvSpPr>
        <p:spPr>
          <a:xfrm>
            <a:off x="6008537" y="4720833"/>
            <a:ext cx="2713566" cy="1170337"/>
          </a:xfrm>
        </p:spPr>
        <p:txBody>
          <a:bodyPr/>
          <a:lstStyle>
            <a:lvl1pPr>
              <a:defRPr sz="1417"/>
            </a:lvl1pPr>
          </a:lstStyle>
          <a:p>
            <a:pPr lvl="0"/>
            <a:r>
              <a:rPr lang="en-US"/>
              <a:t>Click to edit Master text styles</a:t>
            </a:r>
          </a:p>
        </p:txBody>
      </p:sp>
      <p:sp>
        <p:nvSpPr>
          <p:cNvPr id="46" name="Text Placeholder 4"/>
          <p:cNvSpPr>
            <a:spLocks noGrp="1"/>
          </p:cNvSpPr>
          <p:nvPr>
            <p:ph type="body" sz="quarter" idx="21"/>
          </p:nvPr>
        </p:nvSpPr>
        <p:spPr>
          <a:xfrm>
            <a:off x="8927595" y="4729887"/>
            <a:ext cx="2713566" cy="1170337"/>
          </a:xfrm>
        </p:spPr>
        <p:txBody>
          <a:bodyPr/>
          <a:lstStyle>
            <a:lvl1pPr>
              <a:defRPr sz="1417"/>
            </a:lvl1pPr>
          </a:lstStyle>
          <a:p>
            <a:pPr lvl="0"/>
            <a:r>
              <a:rPr lang="en-US"/>
              <a:t>Click to edit Master text styles</a:t>
            </a:r>
          </a:p>
        </p:txBody>
      </p:sp>
      <p:sp>
        <p:nvSpPr>
          <p:cNvPr id="47" name="Text Placeholder 6"/>
          <p:cNvSpPr>
            <a:spLocks noGrp="1"/>
          </p:cNvSpPr>
          <p:nvPr>
            <p:ph type="body" sz="quarter" idx="22"/>
          </p:nvPr>
        </p:nvSpPr>
        <p:spPr>
          <a:xfrm>
            <a:off x="2996374" y="1067490"/>
            <a:ext cx="2821036" cy="197236"/>
          </a:xfrm>
        </p:spPr>
        <p:txBody>
          <a:bodyPr/>
          <a:lstStyle>
            <a:lvl1pPr>
              <a:defRPr sz="1417" i="1"/>
            </a:lvl1pPr>
          </a:lstStyle>
          <a:p>
            <a:pPr lvl="0"/>
            <a:r>
              <a:rPr lang="en-US"/>
              <a:t>Click to edit Master text styles</a:t>
            </a:r>
          </a:p>
        </p:txBody>
      </p:sp>
      <p:sp>
        <p:nvSpPr>
          <p:cNvPr id="48" name="Text Placeholder 6"/>
          <p:cNvSpPr>
            <a:spLocks noGrp="1"/>
          </p:cNvSpPr>
          <p:nvPr>
            <p:ph type="body" sz="quarter" idx="23"/>
          </p:nvPr>
        </p:nvSpPr>
        <p:spPr>
          <a:xfrm>
            <a:off x="9503089" y="1067489"/>
            <a:ext cx="2713566" cy="204788"/>
          </a:xfrm>
        </p:spPr>
        <p:txBody>
          <a:bodyPr/>
          <a:lstStyle>
            <a:lvl1pPr>
              <a:defRPr sz="1417" i="1"/>
            </a:lvl1pPr>
          </a:lstStyle>
          <a:p>
            <a:pPr lvl="0"/>
            <a:r>
              <a:rPr lang="en-US"/>
              <a:t>Click to edit Master text styles</a:t>
            </a:r>
          </a:p>
        </p:txBody>
      </p:sp>
    </p:spTree>
    <p:extLst>
      <p:ext uri="{BB962C8B-B14F-4D97-AF65-F5344CB8AC3E}">
        <p14:creationId xmlns:p14="http://schemas.microsoft.com/office/powerpoint/2010/main" val="20506281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hart 3x4">
    <p:bg>
      <p:bgPr>
        <a:solidFill>
          <a:schemeClr val="bg2"/>
        </a:solidFill>
        <a:effectLst/>
      </p:bgPr>
    </p:bg>
    <p:spTree>
      <p:nvGrpSpPr>
        <p:cNvPr id="1" name=""/>
        <p:cNvGrpSpPr/>
        <p:nvPr/>
      </p:nvGrpSpPr>
      <p:grpSpPr>
        <a:xfrm>
          <a:off x="0" y="0"/>
          <a:ext cx="0" cy="0"/>
          <a:chOff x="0" y="0"/>
          <a:chExt cx="0" cy="0"/>
        </a:xfrm>
      </p:grpSpPr>
      <p:pic>
        <p:nvPicPr>
          <p:cNvPr id="47" name="Picture 4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2" name="Content Placeholder 5"/>
          <p:cNvSpPr txBox="1">
            <a:spLocks/>
          </p:cNvSpPr>
          <p:nvPr userDrawn="1"/>
        </p:nvSpPr>
        <p:spPr bwMode="auto">
          <a:xfrm>
            <a:off x="476253" y="4563364"/>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5" name="Round Same Side Corner Rectangle 14"/>
          <p:cNvSpPr/>
          <p:nvPr userDrawn="1"/>
        </p:nvSpPr>
        <p:spPr>
          <a:xfrm rot="16200000">
            <a:off x="-70598" y="5112915"/>
            <a:ext cx="1337555"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6" name="Content Placeholder 5"/>
          <p:cNvSpPr txBox="1">
            <a:spLocks/>
          </p:cNvSpPr>
          <p:nvPr userDrawn="1"/>
        </p:nvSpPr>
        <p:spPr bwMode="auto">
          <a:xfrm>
            <a:off x="476253" y="3079388"/>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7" name="Content Placeholder 5"/>
          <p:cNvSpPr txBox="1">
            <a:spLocks/>
          </p:cNvSpPr>
          <p:nvPr userDrawn="1"/>
        </p:nvSpPr>
        <p:spPr bwMode="auto">
          <a:xfrm>
            <a:off x="476253" y="1597789"/>
            <a:ext cx="11238520" cy="1337553"/>
          </a:xfrm>
          <a:prstGeom prst="roundRect">
            <a:avLst>
              <a:gd name="adj" fmla="val 6666"/>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459852" tIns="137955" rIns="275910" bIns="137955"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833" dirty="0">
              <a:solidFill>
                <a:srgbClr val="666666"/>
              </a:solidFill>
            </a:endParaRPr>
          </a:p>
        </p:txBody>
      </p:sp>
      <p:sp>
        <p:nvSpPr>
          <p:cNvPr id="18" name="Round Same Side Corner Rectangle 17"/>
          <p:cNvSpPr/>
          <p:nvPr userDrawn="1"/>
        </p:nvSpPr>
        <p:spPr>
          <a:xfrm rot="16200000">
            <a:off x="-70597" y="2147341"/>
            <a:ext cx="1337553"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1" name="Round Same Side Corner Rectangle 20"/>
          <p:cNvSpPr/>
          <p:nvPr userDrawn="1"/>
        </p:nvSpPr>
        <p:spPr>
          <a:xfrm rot="16200000">
            <a:off x="-70597" y="3628942"/>
            <a:ext cx="1337553"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cxnSp>
        <p:nvCxnSpPr>
          <p:cNvPr id="23" name="Straight Connector 22"/>
          <p:cNvCxnSpPr/>
          <p:nvPr userDrawn="1"/>
        </p:nvCxnSpPr>
        <p:spPr>
          <a:xfrm flipV="1">
            <a:off x="2996366" y="4566056"/>
            <a:ext cx="0" cy="1337554"/>
          </a:xfrm>
          <a:prstGeom prst="line">
            <a:avLst/>
          </a:prstGeom>
          <a:ln w="9525" cmpd="sng">
            <a:gradFill flip="none" rotWithShape="1">
              <a:gsLst>
                <a:gs pos="0">
                  <a:schemeClr val="accent3"/>
                </a:gs>
                <a:gs pos="100000">
                  <a:schemeClr val="accent4"/>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V="1">
            <a:off x="2996366" y="3082094"/>
            <a:ext cx="0" cy="1337553"/>
          </a:xfrm>
          <a:prstGeom prst="line">
            <a:avLst/>
          </a:prstGeom>
          <a:ln w="9525" cmpd="sng">
            <a:gradFill flip="none" rotWithShape="1">
              <a:gsLst>
                <a:gs pos="0">
                  <a:schemeClr val="accent5"/>
                </a:gs>
                <a:gs pos="100000">
                  <a:schemeClr val="accent6"/>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flipV="1">
            <a:off x="2996366" y="1600489"/>
            <a:ext cx="0" cy="1337553"/>
          </a:xfrm>
          <a:prstGeom prst="line">
            <a:avLst/>
          </a:prstGeom>
          <a:ln w="9525" cmpd="sng">
            <a:gradFill flip="none" rotWithShape="1">
              <a:gsLst>
                <a:gs pos="0">
                  <a:schemeClr val="accent1"/>
                </a:gs>
                <a:gs pos="100000">
                  <a:schemeClr val="accent2"/>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flipV="1">
            <a:off x="5898503" y="1600489"/>
            <a:ext cx="0" cy="1337553"/>
          </a:xfrm>
          <a:prstGeom prst="line">
            <a:avLst/>
          </a:prstGeom>
          <a:ln w="9525" cmpd="sng">
            <a:gradFill flip="none" rotWithShape="1">
              <a:gsLst>
                <a:gs pos="0">
                  <a:schemeClr val="accent1"/>
                </a:gs>
                <a:gs pos="100000">
                  <a:schemeClr val="accent2"/>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V="1">
            <a:off x="8800357" y="1600489"/>
            <a:ext cx="0" cy="1337553"/>
          </a:xfrm>
          <a:prstGeom prst="line">
            <a:avLst/>
          </a:prstGeom>
          <a:ln w="9525" cmpd="sng">
            <a:gradFill flip="none" rotWithShape="1">
              <a:gsLst>
                <a:gs pos="0">
                  <a:schemeClr val="accent1"/>
                </a:gs>
                <a:gs pos="100000">
                  <a:schemeClr val="accent2"/>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flipV="1">
            <a:off x="5898503" y="4566056"/>
            <a:ext cx="0" cy="1337554"/>
          </a:xfrm>
          <a:prstGeom prst="line">
            <a:avLst/>
          </a:prstGeom>
          <a:ln w="9525" cmpd="sng">
            <a:gradFill flip="none" rotWithShape="1">
              <a:gsLst>
                <a:gs pos="0">
                  <a:schemeClr val="accent3"/>
                </a:gs>
                <a:gs pos="100000">
                  <a:schemeClr val="accent4"/>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V="1">
            <a:off x="5898503" y="3082094"/>
            <a:ext cx="0" cy="1337553"/>
          </a:xfrm>
          <a:prstGeom prst="line">
            <a:avLst/>
          </a:prstGeom>
          <a:ln w="9525" cmpd="sng">
            <a:gradFill flip="none" rotWithShape="1">
              <a:gsLst>
                <a:gs pos="0">
                  <a:schemeClr val="accent5"/>
                </a:gs>
                <a:gs pos="100000">
                  <a:schemeClr val="accent6"/>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V="1">
            <a:off x="8800357" y="4566056"/>
            <a:ext cx="0" cy="1337554"/>
          </a:xfrm>
          <a:prstGeom prst="line">
            <a:avLst/>
          </a:prstGeom>
          <a:ln w="9525" cmpd="sng">
            <a:gradFill flip="none" rotWithShape="1">
              <a:gsLst>
                <a:gs pos="0">
                  <a:schemeClr val="accent3"/>
                </a:gs>
                <a:gs pos="100000">
                  <a:schemeClr val="accent4"/>
                </a:gs>
              </a:gsLst>
              <a:lin ang="5400000" scaled="0"/>
              <a:tileRect/>
            </a:gra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V="1">
            <a:off x="8800357" y="3082094"/>
            <a:ext cx="0" cy="1337553"/>
          </a:xfrm>
          <a:prstGeom prst="line">
            <a:avLst/>
          </a:prstGeom>
          <a:ln w="9525" cmpd="sng">
            <a:gradFill flip="none" rotWithShape="1">
              <a:gsLst>
                <a:gs pos="0">
                  <a:schemeClr val="accent5"/>
                </a:gs>
                <a:gs pos="100000">
                  <a:schemeClr val="accent6"/>
                </a:gs>
              </a:gsLst>
              <a:lin ang="5400000" scaled="0"/>
              <a:tileRect/>
            </a:gra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sz="quarter" idx="10"/>
          </p:nvPr>
        </p:nvSpPr>
        <p:spPr>
          <a:xfrm>
            <a:off x="884772" y="1728793"/>
            <a:ext cx="2000251" cy="1209675"/>
          </a:xfrm>
        </p:spPr>
        <p:txBody>
          <a:bodyPr/>
          <a:lstStyle>
            <a:lvl1pPr>
              <a:defRPr sz="1583">
                <a:solidFill>
                  <a:schemeClr val="accent1"/>
                </a:solidFill>
              </a:defRPr>
            </a:lvl1pPr>
          </a:lstStyle>
          <a:p>
            <a:pPr lvl="0"/>
            <a:r>
              <a:rPr lang="en-US"/>
              <a:t>Click to edit Master text styles</a:t>
            </a:r>
          </a:p>
        </p:txBody>
      </p:sp>
      <p:sp>
        <p:nvSpPr>
          <p:cNvPr id="24" name="Text Placeholder 2"/>
          <p:cNvSpPr>
            <a:spLocks noGrp="1"/>
          </p:cNvSpPr>
          <p:nvPr>
            <p:ph type="body" sz="quarter" idx="11"/>
          </p:nvPr>
        </p:nvSpPr>
        <p:spPr>
          <a:xfrm>
            <a:off x="882772" y="3193873"/>
            <a:ext cx="2000251" cy="1209675"/>
          </a:xfrm>
        </p:spPr>
        <p:txBody>
          <a:bodyPr/>
          <a:lstStyle>
            <a:lvl1pPr>
              <a:defRPr sz="1583">
                <a:solidFill>
                  <a:schemeClr val="accent5"/>
                </a:solidFill>
              </a:defRPr>
            </a:lvl1pPr>
          </a:lstStyle>
          <a:p>
            <a:pPr lvl="0"/>
            <a:r>
              <a:rPr lang="en-US"/>
              <a:t>Click to edit Master text styles</a:t>
            </a:r>
          </a:p>
        </p:txBody>
      </p:sp>
      <p:sp>
        <p:nvSpPr>
          <p:cNvPr id="25" name="Text Placeholder 2"/>
          <p:cNvSpPr>
            <a:spLocks noGrp="1"/>
          </p:cNvSpPr>
          <p:nvPr>
            <p:ph type="body" sz="quarter" idx="12"/>
          </p:nvPr>
        </p:nvSpPr>
        <p:spPr>
          <a:xfrm>
            <a:off x="880769" y="4686123"/>
            <a:ext cx="2000251" cy="1209675"/>
          </a:xfrm>
        </p:spPr>
        <p:txBody>
          <a:bodyPr/>
          <a:lstStyle>
            <a:lvl1pPr>
              <a:defRPr sz="1583">
                <a:solidFill>
                  <a:schemeClr val="accent3"/>
                </a:solidFill>
              </a:defRPr>
            </a:lvl1pPr>
          </a:lstStyle>
          <a:p>
            <a:pPr lvl="0"/>
            <a:r>
              <a:rPr lang="en-US"/>
              <a:t>Click to edit Master text styles</a:t>
            </a:r>
          </a:p>
        </p:txBody>
      </p:sp>
      <p:sp>
        <p:nvSpPr>
          <p:cNvPr id="5" name="Text Placeholder 4"/>
          <p:cNvSpPr>
            <a:spLocks noGrp="1"/>
          </p:cNvSpPr>
          <p:nvPr>
            <p:ph type="body" sz="quarter" idx="13"/>
          </p:nvPr>
        </p:nvSpPr>
        <p:spPr>
          <a:xfrm>
            <a:off x="3093772" y="1765007"/>
            <a:ext cx="2713566" cy="1170337"/>
          </a:xfrm>
        </p:spPr>
        <p:txBody>
          <a:bodyPr/>
          <a:lstStyle>
            <a:lvl1pPr>
              <a:defRPr sz="1417"/>
            </a:lvl1pPr>
          </a:lstStyle>
          <a:p>
            <a:pPr lvl="0"/>
            <a:r>
              <a:rPr lang="en-US"/>
              <a:t>Click to edit Master text styles</a:t>
            </a:r>
          </a:p>
        </p:txBody>
      </p:sp>
      <p:sp>
        <p:nvSpPr>
          <p:cNvPr id="29" name="Text Placeholder 4"/>
          <p:cNvSpPr>
            <a:spLocks noGrp="1"/>
          </p:cNvSpPr>
          <p:nvPr>
            <p:ph type="body" sz="quarter" idx="14"/>
          </p:nvPr>
        </p:nvSpPr>
        <p:spPr>
          <a:xfrm>
            <a:off x="5998471" y="1763507"/>
            <a:ext cx="2713566" cy="1170337"/>
          </a:xfrm>
        </p:spPr>
        <p:txBody>
          <a:bodyPr/>
          <a:lstStyle>
            <a:lvl1pPr>
              <a:defRPr sz="1417"/>
            </a:lvl1pPr>
          </a:lstStyle>
          <a:p>
            <a:pPr lvl="0"/>
            <a:r>
              <a:rPr lang="en-US"/>
              <a:t>Click to edit Master text styles</a:t>
            </a:r>
          </a:p>
        </p:txBody>
      </p:sp>
      <p:sp>
        <p:nvSpPr>
          <p:cNvPr id="30" name="Text Placeholder 4"/>
          <p:cNvSpPr>
            <a:spLocks noGrp="1"/>
          </p:cNvSpPr>
          <p:nvPr>
            <p:ph type="body" sz="quarter" idx="15"/>
          </p:nvPr>
        </p:nvSpPr>
        <p:spPr>
          <a:xfrm>
            <a:off x="8917525" y="1772557"/>
            <a:ext cx="2713566" cy="1170337"/>
          </a:xfrm>
        </p:spPr>
        <p:txBody>
          <a:bodyPr/>
          <a:lstStyle>
            <a:lvl1pPr>
              <a:defRPr sz="1417"/>
            </a:lvl1pPr>
          </a:lstStyle>
          <a:p>
            <a:pPr lvl="0"/>
            <a:r>
              <a:rPr lang="en-US"/>
              <a:t>Click to edit Master text styles</a:t>
            </a:r>
          </a:p>
        </p:txBody>
      </p:sp>
      <p:sp>
        <p:nvSpPr>
          <p:cNvPr id="31" name="Text Placeholder 4"/>
          <p:cNvSpPr>
            <a:spLocks noGrp="1"/>
          </p:cNvSpPr>
          <p:nvPr>
            <p:ph type="body" sz="quarter" idx="16"/>
          </p:nvPr>
        </p:nvSpPr>
        <p:spPr>
          <a:xfrm>
            <a:off x="3103844" y="3223431"/>
            <a:ext cx="2713566" cy="1170337"/>
          </a:xfrm>
        </p:spPr>
        <p:txBody>
          <a:bodyPr/>
          <a:lstStyle>
            <a:lvl1pPr>
              <a:defRPr sz="1417"/>
            </a:lvl1pPr>
          </a:lstStyle>
          <a:p>
            <a:pPr lvl="0"/>
            <a:r>
              <a:rPr lang="en-US"/>
              <a:t>Click to edit Master text styles</a:t>
            </a:r>
          </a:p>
        </p:txBody>
      </p:sp>
      <p:sp>
        <p:nvSpPr>
          <p:cNvPr id="32" name="Text Placeholder 4"/>
          <p:cNvSpPr>
            <a:spLocks noGrp="1"/>
          </p:cNvSpPr>
          <p:nvPr>
            <p:ph type="body" sz="quarter" idx="17"/>
          </p:nvPr>
        </p:nvSpPr>
        <p:spPr>
          <a:xfrm>
            <a:off x="6008537" y="3221933"/>
            <a:ext cx="2713566" cy="1170337"/>
          </a:xfrm>
        </p:spPr>
        <p:txBody>
          <a:bodyPr/>
          <a:lstStyle>
            <a:lvl1pPr>
              <a:defRPr sz="1417"/>
            </a:lvl1pPr>
          </a:lstStyle>
          <a:p>
            <a:pPr lvl="0"/>
            <a:r>
              <a:rPr lang="en-US"/>
              <a:t>Click to edit Master text styles</a:t>
            </a:r>
          </a:p>
        </p:txBody>
      </p:sp>
      <p:sp>
        <p:nvSpPr>
          <p:cNvPr id="33" name="Text Placeholder 4"/>
          <p:cNvSpPr>
            <a:spLocks noGrp="1"/>
          </p:cNvSpPr>
          <p:nvPr>
            <p:ph type="body" sz="quarter" idx="18"/>
          </p:nvPr>
        </p:nvSpPr>
        <p:spPr>
          <a:xfrm>
            <a:off x="8927595" y="3230986"/>
            <a:ext cx="2713566" cy="1170337"/>
          </a:xfrm>
        </p:spPr>
        <p:txBody>
          <a:bodyPr/>
          <a:lstStyle>
            <a:lvl1pPr>
              <a:defRPr sz="1417"/>
            </a:lvl1pPr>
          </a:lstStyle>
          <a:p>
            <a:pPr lvl="0"/>
            <a:r>
              <a:rPr lang="en-US"/>
              <a:t>Click to edit Master text styles</a:t>
            </a:r>
          </a:p>
        </p:txBody>
      </p:sp>
      <p:sp>
        <p:nvSpPr>
          <p:cNvPr id="34" name="Text Placeholder 4"/>
          <p:cNvSpPr>
            <a:spLocks noGrp="1"/>
          </p:cNvSpPr>
          <p:nvPr>
            <p:ph type="body" sz="quarter" idx="19"/>
          </p:nvPr>
        </p:nvSpPr>
        <p:spPr>
          <a:xfrm>
            <a:off x="3103844" y="4722337"/>
            <a:ext cx="2713566" cy="1170337"/>
          </a:xfrm>
        </p:spPr>
        <p:txBody>
          <a:bodyPr/>
          <a:lstStyle>
            <a:lvl1pPr>
              <a:defRPr sz="1417"/>
            </a:lvl1pPr>
          </a:lstStyle>
          <a:p>
            <a:pPr lvl="0"/>
            <a:r>
              <a:rPr lang="en-US"/>
              <a:t>Click to edit Master text styles</a:t>
            </a:r>
          </a:p>
        </p:txBody>
      </p:sp>
      <p:sp>
        <p:nvSpPr>
          <p:cNvPr id="35" name="Text Placeholder 4"/>
          <p:cNvSpPr>
            <a:spLocks noGrp="1"/>
          </p:cNvSpPr>
          <p:nvPr>
            <p:ph type="body" sz="quarter" idx="20"/>
          </p:nvPr>
        </p:nvSpPr>
        <p:spPr>
          <a:xfrm>
            <a:off x="6008537" y="4720833"/>
            <a:ext cx="2713566" cy="1170337"/>
          </a:xfrm>
        </p:spPr>
        <p:txBody>
          <a:bodyPr/>
          <a:lstStyle>
            <a:lvl1pPr>
              <a:defRPr sz="1417"/>
            </a:lvl1pPr>
          </a:lstStyle>
          <a:p>
            <a:pPr lvl="0"/>
            <a:r>
              <a:rPr lang="en-US"/>
              <a:t>Click to edit Master text styles</a:t>
            </a:r>
          </a:p>
        </p:txBody>
      </p:sp>
      <p:sp>
        <p:nvSpPr>
          <p:cNvPr id="36" name="Text Placeholder 4"/>
          <p:cNvSpPr>
            <a:spLocks noGrp="1"/>
          </p:cNvSpPr>
          <p:nvPr>
            <p:ph type="body" sz="quarter" idx="21"/>
          </p:nvPr>
        </p:nvSpPr>
        <p:spPr>
          <a:xfrm>
            <a:off x="8927595" y="4729887"/>
            <a:ext cx="2713566" cy="1170337"/>
          </a:xfrm>
        </p:spPr>
        <p:txBody>
          <a:bodyPr/>
          <a:lstStyle>
            <a:lvl1pPr>
              <a:defRPr sz="1417"/>
            </a:lvl1pPr>
          </a:lstStyle>
          <a:p>
            <a:pPr lvl="0"/>
            <a:r>
              <a:rPr lang="en-US"/>
              <a:t>Click to edit Master text styles</a:t>
            </a:r>
          </a:p>
        </p:txBody>
      </p:sp>
      <p:sp>
        <p:nvSpPr>
          <p:cNvPr id="44" name="Text Placeholder 6"/>
          <p:cNvSpPr>
            <a:spLocks noGrp="1"/>
          </p:cNvSpPr>
          <p:nvPr>
            <p:ph type="body" sz="quarter" idx="22"/>
          </p:nvPr>
        </p:nvSpPr>
        <p:spPr>
          <a:xfrm>
            <a:off x="2996374" y="1330026"/>
            <a:ext cx="2821036" cy="197236"/>
          </a:xfrm>
        </p:spPr>
        <p:txBody>
          <a:bodyPr/>
          <a:lstStyle>
            <a:lvl1pPr>
              <a:defRPr sz="1417" i="1"/>
            </a:lvl1pPr>
          </a:lstStyle>
          <a:p>
            <a:pPr lvl="0"/>
            <a:r>
              <a:rPr lang="en-US"/>
              <a:t>Click to edit Master text styles</a:t>
            </a:r>
          </a:p>
        </p:txBody>
      </p:sp>
      <p:sp>
        <p:nvSpPr>
          <p:cNvPr id="45" name="Text Placeholder 6"/>
          <p:cNvSpPr>
            <a:spLocks noGrp="1"/>
          </p:cNvSpPr>
          <p:nvPr>
            <p:ph type="body" sz="quarter" idx="23"/>
          </p:nvPr>
        </p:nvSpPr>
        <p:spPr>
          <a:xfrm>
            <a:off x="5998471" y="1330026"/>
            <a:ext cx="2713566" cy="204788"/>
          </a:xfrm>
        </p:spPr>
        <p:txBody>
          <a:bodyPr/>
          <a:lstStyle>
            <a:lvl1pPr>
              <a:defRPr sz="1417" i="1"/>
            </a:lvl1pPr>
          </a:lstStyle>
          <a:p>
            <a:pPr lvl="0"/>
            <a:r>
              <a:rPr lang="en-US"/>
              <a:t>Click to edit Master text styles</a:t>
            </a:r>
          </a:p>
        </p:txBody>
      </p:sp>
      <p:sp>
        <p:nvSpPr>
          <p:cNvPr id="46" name="Text Placeholder 6"/>
          <p:cNvSpPr>
            <a:spLocks noGrp="1"/>
          </p:cNvSpPr>
          <p:nvPr>
            <p:ph type="body" sz="quarter" idx="24"/>
          </p:nvPr>
        </p:nvSpPr>
        <p:spPr>
          <a:xfrm>
            <a:off x="8927592" y="1322474"/>
            <a:ext cx="2703498" cy="212340"/>
          </a:xfrm>
        </p:spPr>
        <p:txBody>
          <a:bodyPr/>
          <a:lstStyle>
            <a:lvl1pPr>
              <a:defRPr sz="1417" i="1"/>
            </a:lvl1pPr>
          </a:lstStyle>
          <a:p>
            <a:pPr lvl="0"/>
            <a:r>
              <a:rPr lang="en-US"/>
              <a:t>Click to edit Master text styles</a:t>
            </a:r>
          </a:p>
        </p:txBody>
      </p:sp>
    </p:spTree>
    <p:extLst>
      <p:ext uri="{BB962C8B-B14F-4D97-AF65-F5344CB8AC3E}">
        <p14:creationId xmlns:p14="http://schemas.microsoft.com/office/powerpoint/2010/main" val="24551199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hart 3 sections">
    <p:bg>
      <p:bgPr>
        <a:solidFill>
          <a:schemeClr val="bg2"/>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21" name="Rounded Rectangle 20"/>
          <p:cNvSpPr/>
          <p:nvPr userDrawn="1"/>
        </p:nvSpPr>
        <p:spPr>
          <a:xfrm>
            <a:off x="592955" y="2441568"/>
            <a:ext cx="10955529" cy="646405"/>
          </a:xfrm>
          <a:prstGeom prst="roundRect">
            <a:avLst>
              <a:gd name="adj" fmla="val 15046"/>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rtlCol="0" anchor="t"/>
          <a:lstStyle/>
          <a:p>
            <a:pPr defTabSz="919664" fontAlgn="base">
              <a:spcBef>
                <a:spcPct val="0"/>
              </a:spcBef>
              <a:spcAft>
                <a:spcPct val="0"/>
              </a:spcAft>
            </a:pPr>
            <a:endParaRPr lang="en-US" sz="1833" dirty="0">
              <a:solidFill>
                <a:srgbClr val="6E6F71"/>
              </a:solidFill>
            </a:endParaRPr>
          </a:p>
          <a:p>
            <a:pPr defTabSz="919664" fontAlgn="base">
              <a:spcBef>
                <a:spcPct val="0"/>
              </a:spcBef>
              <a:spcAft>
                <a:spcPct val="0"/>
              </a:spcAft>
            </a:pPr>
            <a:endParaRPr lang="en-US" sz="1833" dirty="0">
              <a:solidFill>
                <a:srgbClr val="6E6F71"/>
              </a:solidFill>
            </a:endParaRPr>
          </a:p>
          <a:p>
            <a:pPr defTabSz="919664" fontAlgn="base">
              <a:spcBef>
                <a:spcPct val="0"/>
              </a:spcBef>
              <a:spcAft>
                <a:spcPct val="0"/>
              </a:spcAft>
            </a:pPr>
            <a:endParaRPr lang="en-US" sz="1833" dirty="0">
              <a:solidFill>
                <a:srgbClr val="6E6F71"/>
              </a:solidFill>
            </a:endParaRPr>
          </a:p>
        </p:txBody>
      </p:sp>
      <p:sp>
        <p:nvSpPr>
          <p:cNvPr id="22" name="Rounded Rectangle 21"/>
          <p:cNvSpPr/>
          <p:nvPr userDrawn="1"/>
        </p:nvSpPr>
        <p:spPr>
          <a:xfrm>
            <a:off x="592955" y="3193568"/>
            <a:ext cx="10955529" cy="646405"/>
          </a:xfrm>
          <a:prstGeom prst="roundRect">
            <a:avLst>
              <a:gd name="adj" fmla="val 12940"/>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rtlCol="0" anchor="t"/>
          <a:lstStyle/>
          <a:p>
            <a:pPr defTabSz="919664" fontAlgn="base">
              <a:spcBef>
                <a:spcPct val="0"/>
              </a:spcBef>
              <a:spcAft>
                <a:spcPct val="0"/>
              </a:spcAft>
            </a:pPr>
            <a:endParaRPr lang="en-US" sz="1833" dirty="0">
              <a:solidFill>
                <a:srgbClr val="6E6F71"/>
              </a:solidFill>
            </a:endParaRPr>
          </a:p>
          <a:p>
            <a:pPr defTabSz="919664" fontAlgn="base">
              <a:spcBef>
                <a:spcPct val="0"/>
              </a:spcBef>
              <a:spcAft>
                <a:spcPct val="0"/>
              </a:spcAft>
            </a:pPr>
            <a:endParaRPr lang="en-US" sz="1833" dirty="0">
              <a:solidFill>
                <a:srgbClr val="6E6F71"/>
              </a:solidFill>
            </a:endParaRPr>
          </a:p>
          <a:p>
            <a:pPr defTabSz="919664" fontAlgn="base">
              <a:spcBef>
                <a:spcPct val="0"/>
              </a:spcBef>
              <a:spcAft>
                <a:spcPct val="0"/>
              </a:spcAft>
            </a:pPr>
            <a:endParaRPr lang="en-US" sz="1833" dirty="0">
              <a:solidFill>
                <a:srgbClr val="6E6F71"/>
              </a:solidFill>
            </a:endParaRPr>
          </a:p>
        </p:txBody>
      </p:sp>
      <p:sp>
        <p:nvSpPr>
          <p:cNvPr id="23" name="Rounded Rectangle 22"/>
          <p:cNvSpPr/>
          <p:nvPr userDrawn="1"/>
        </p:nvSpPr>
        <p:spPr>
          <a:xfrm>
            <a:off x="592955" y="3944613"/>
            <a:ext cx="10955529" cy="646405"/>
          </a:xfrm>
          <a:prstGeom prst="roundRect">
            <a:avLst>
              <a:gd name="adj" fmla="val 15112"/>
            </a:avLst>
          </a:prstGeom>
          <a:solidFill>
            <a:schemeClr val="bg1"/>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91969" tIns="45983" rIns="91969" bIns="45983" rtlCol="0" anchor="t"/>
          <a:lstStyle/>
          <a:p>
            <a:pPr defTabSz="919664" fontAlgn="base">
              <a:spcBef>
                <a:spcPct val="0"/>
              </a:spcBef>
              <a:spcAft>
                <a:spcPct val="0"/>
              </a:spcAft>
            </a:pPr>
            <a:endParaRPr lang="en-US" sz="1833" dirty="0">
              <a:solidFill>
                <a:srgbClr val="6E6F71"/>
              </a:solidFill>
            </a:endParaRPr>
          </a:p>
          <a:p>
            <a:pPr defTabSz="919664" fontAlgn="base">
              <a:spcBef>
                <a:spcPct val="0"/>
              </a:spcBef>
              <a:spcAft>
                <a:spcPct val="0"/>
              </a:spcAft>
            </a:pPr>
            <a:endParaRPr lang="en-US" sz="1833" dirty="0">
              <a:solidFill>
                <a:srgbClr val="6E6F71"/>
              </a:solidFill>
            </a:endParaRPr>
          </a:p>
          <a:p>
            <a:pPr defTabSz="919664" fontAlgn="base">
              <a:spcBef>
                <a:spcPct val="0"/>
              </a:spcBef>
              <a:spcAft>
                <a:spcPct val="0"/>
              </a:spcAft>
            </a:pPr>
            <a:endParaRPr lang="en-US" sz="1833" dirty="0">
              <a:solidFill>
                <a:srgbClr val="6E6F71"/>
              </a:solidFill>
            </a:endParaRPr>
          </a:p>
        </p:txBody>
      </p:sp>
      <p:sp>
        <p:nvSpPr>
          <p:cNvPr id="24" name="Round Same Side Corner Rectangle 23"/>
          <p:cNvSpPr/>
          <p:nvPr userDrawn="1"/>
        </p:nvSpPr>
        <p:spPr>
          <a:xfrm rot="16200000">
            <a:off x="391669" y="4145892"/>
            <a:ext cx="646407" cy="243840"/>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5" name="Round Same Side Corner Rectangle 24"/>
          <p:cNvSpPr/>
          <p:nvPr userDrawn="1"/>
        </p:nvSpPr>
        <p:spPr>
          <a:xfrm rot="16200000">
            <a:off x="391669" y="3394847"/>
            <a:ext cx="646407" cy="243840"/>
          </a:xfrm>
          <a:prstGeom prst="round2SameRect">
            <a:avLst>
              <a:gd name="adj1" fmla="val 50000"/>
              <a:gd name="adj2" fmla="val 0"/>
            </a:avLst>
          </a:prstGeom>
          <a:gradFill>
            <a:gsLst>
              <a:gs pos="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6" name="Round Same Side Corner Rectangle 25"/>
          <p:cNvSpPr/>
          <p:nvPr userDrawn="1"/>
        </p:nvSpPr>
        <p:spPr>
          <a:xfrm rot="16200000">
            <a:off x="391669" y="2642847"/>
            <a:ext cx="646407" cy="243840"/>
          </a:xfrm>
          <a:prstGeom prst="round2SameRect">
            <a:avLst>
              <a:gd name="adj1" fmla="val 50000"/>
              <a:gd name="adj2" fmla="val 0"/>
            </a:avLst>
          </a:prstGeom>
          <a:gradFill>
            <a:gsLst>
              <a:gs pos="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5" name="Text Placeholder 2"/>
          <p:cNvSpPr>
            <a:spLocks noGrp="1"/>
          </p:cNvSpPr>
          <p:nvPr>
            <p:ph type="body" sz="quarter" idx="10"/>
          </p:nvPr>
        </p:nvSpPr>
        <p:spPr>
          <a:xfrm>
            <a:off x="1008497" y="2583615"/>
            <a:ext cx="7342716" cy="387350"/>
          </a:xfrm>
        </p:spPr>
        <p:txBody>
          <a:bodyPr/>
          <a:lstStyle>
            <a:lvl1pPr>
              <a:defRPr sz="2417">
                <a:solidFill>
                  <a:schemeClr val="accent3"/>
                </a:solidFill>
              </a:defRPr>
            </a:lvl1pPr>
          </a:lstStyle>
          <a:p>
            <a:pPr lvl="0"/>
            <a:r>
              <a:rPr lang="en-US"/>
              <a:t>Click to edit Master text styles</a:t>
            </a:r>
          </a:p>
        </p:txBody>
      </p:sp>
      <p:sp>
        <p:nvSpPr>
          <p:cNvPr id="16" name="Text Placeholder 2"/>
          <p:cNvSpPr>
            <a:spLocks noGrp="1"/>
          </p:cNvSpPr>
          <p:nvPr>
            <p:ph type="body" sz="quarter" idx="11"/>
          </p:nvPr>
        </p:nvSpPr>
        <p:spPr>
          <a:xfrm>
            <a:off x="1008497" y="3348141"/>
            <a:ext cx="7342716" cy="387350"/>
          </a:xfrm>
        </p:spPr>
        <p:txBody>
          <a:bodyPr/>
          <a:lstStyle>
            <a:lvl1pPr>
              <a:defRPr sz="2417">
                <a:solidFill>
                  <a:schemeClr val="accent5"/>
                </a:solidFill>
              </a:defRPr>
            </a:lvl1pPr>
          </a:lstStyle>
          <a:p>
            <a:pPr lvl="0"/>
            <a:r>
              <a:rPr lang="en-US"/>
              <a:t>Click to edit Master text styles</a:t>
            </a:r>
          </a:p>
        </p:txBody>
      </p:sp>
      <p:sp>
        <p:nvSpPr>
          <p:cNvPr id="17" name="Text Placeholder 2"/>
          <p:cNvSpPr>
            <a:spLocks noGrp="1"/>
          </p:cNvSpPr>
          <p:nvPr>
            <p:ph type="body" sz="quarter" idx="12"/>
          </p:nvPr>
        </p:nvSpPr>
        <p:spPr>
          <a:xfrm>
            <a:off x="1008497" y="4086660"/>
            <a:ext cx="7342716" cy="387350"/>
          </a:xfrm>
        </p:spPr>
        <p:txBody>
          <a:bodyPr/>
          <a:lstStyle>
            <a:lvl1pPr>
              <a:defRPr sz="2417">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14837868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hart 5 sections">
    <p:bg>
      <p:bgPr>
        <a:solidFill>
          <a:schemeClr val="bg2"/>
        </a:solidFill>
        <a:effectLst/>
      </p:bgPr>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54" name="Content Placeholder 5"/>
          <p:cNvSpPr txBox="1">
            <a:spLocks/>
          </p:cNvSpPr>
          <p:nvPr userDrawn="1"/>
        </p:nvSpPr>
        <p:spPr bwMode="auto">
          <a:xfrm>
            <a:off x="621054" y="1286010"/>
            <a:ext cx="11121826" cy="586341"/>
          </a:xfrm>
          <a:prstGeom prst="roundRect">
            <a:avLst>
              <a:gd name="adj" fmla="val 16289"/>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0" rIns="183942" bIns="45983"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833" dirty="0">
              <a:solidFill>
                <a:srgbClr val="EF6F00"/>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33" name="Content Placeholder 5"/>
          <p:cNvSpPr txBox="1">
            <a:spLocks/>
          </p:cNvSpPr>
          <p:nvPr userDrawn="1"/>
        </p:nvSpPr>
        <p:spPr bwMode="auto">
          <a:xfrm>
            <a:off x="592952" y="2045797"/>
            <a:ext cx="11121826" cy="586341"/>
          </a:xfrm>
          <a:prstGeom prst="roundRect">
            <a:avLst>
              <a:gd name="adj" fmla="val 16289"/>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0" rIns="183942" bIns="45983"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833" dirty="0">
              <a:solidFill>
                <a:srgbClr val="EF6F00"/>
              </a:solidFill>
            </a:endParaRPr>
          </a:p>
        </p:txBody>
      </p:sp>
      <p:sp>
        <p:nvSpPr>
          <p:cNvPr id="34" name="Content Placeholder 5"/>
          <p:cNvSpPr txBox="1">
            <a:spLocks/>
          </p:cNvSpPr>
          <p:nvPr userDrawn="1"/>
        </p:nvSpPr>
        <p:spPr bwMode="auto">
          <a:xfrm>
            <a:off x="592952" y="2805577"/>
            <a:ext cx="11121826" cy="586341"/>
          </a:xfrm>
          <a:prstGeom prst="roundRect">
            <a:avLst>
              <a:gd name="adj" fmla="val 16289"/>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0" rIns="183942" bIns="45983"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833" dirty="0">
              <a:solidFill>
                <a:srgbClr val="EF6F00"/>
              </a:solidFill>
            </a:endParaRPr>
          </a:p>
        </p:txBody>
      </p:sp>
      <p:sp>
        <p:nvSpPr>
          <p:cNvPr id="35" name="Content Placeholder 5"/>
          <p:cNvSpPr txBox="1">
            <a:spLocks/>
          </p:cNvSpPr>
          <p:nvPr userDrawn="1"/>
        </p:nvSpPr>
        <p:spPr bwMode="auto">
          <a:xfrm>
            <a:off x="592952" y="3565357"/>
            <a:ext cx="11121826" cy="586341"/>
          </a:xfrm>
          <a:prstGeom prst="roundRect">
            <a:avLst>
              <a:gd name="adj" fmla="val 16289"/>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0" rIns="183942" bIns="45983"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833" dirty="0">
              <a:solidFill>
                <a:srgbClr val="EF6F00"/>
              </a:solidFill>
            </a:endParaRPr>
          </a:p>
        </p:txBody>
      </p:sp>
      <p:sp>
        <p:nvSpPr>
          <p:cNvPr id="36" name="Content Placeholder 5"/>
          <p:cNvSpPr txBox="1">
            <a:spLocks/>
          </p:cNvSpPr>
          <p:nvPr userDrawn="1"/>
        </p:nvSpPr>
        <p:spPr bwMode="auto">
          <a:xfrm>
            <a:off x="592952" y="4325134"/>
            <a:ext cx="11121826" cy="586341"/>
          </a:xfrm>
          <a:prstGeom prst="roundRect">
            <a:avLst>
              <a:gd name="adj" fmla="val 16289"/>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367880" tIns="0" rIns="183942" bIns="45983"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1007"/>
              </a:spcAft>
            </a:pPr>
            <a:endParaRPr lang="en-US" sz="1833" dirty="0">
              <a:solidFill>
                <a:srgbClr val="EF6F00"/>
              </a:solidFill>
            </a:endParaRPr>
          </a:p>
        </p:txBody>
      </p:sp>
      <p:sp>
        <p:nvSpPr>
          <p:cNvPr id="38" name="Round Same Side Corner Rectangle 37"/>
          <p:cNvSpPr/>
          <p:nvPr userDrawn="1"/>
        </p:nvSpPr>
        <p:spPr>
          <a:xfrm rot="16200000">
            <a:off x="421701" y="1457255"/>
            <a:ext cx="586343" cy="243842"/>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9" name="Round Same Side Corner Rectangle 38"/>
          <p:cNvSpPr/>
          <p:nvPr userDrawn="1"/>
        </p:nvSpPr>
        <p:spPr>
          <a:xfrm rot="16200000">
            <a:off x="421701" y="2217039"/>
            <a:ext cx="586343" cy="243842"/>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0" name="Round Same Side Corner Rectangle 39"/>
          <p:cNvSpPr/>
          <p:nvPr userDrawn="1"/>
        </p:nvSpPr>
        <p:spPr>
          <a:xfrm rot="16200000">
            <a:off x="421701" y="2976819"/>
            <a:ext cx="586343" cy="243842"/>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2" name="Round Same Side Corner Rectangle 41"/>
          <p:cNvSpPr/>
          <p:nvPr userDrawn="1"/>
        </p:nvSpPr>
        <p:spPr>
          <a:xfrm rot="16200000">
            <a:off x="421701" y="3736594"/>
            <a:ext cx="586343" cy="243842"/>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43" name="Round Same Side Corner Rectangle 42"/>
          <p:cNvSpPr/>
          <p:nvPr userDrawn="1"/>
        </p:nvSpPr>
        <p:spPr>
          <a:xfrm rot="16200000">
            <a:off x="421701" y="4496375"/>
            <a:ext cx="586343" cy="243842"/>
          </a:xfrm>
          <a:prstGeom prst="round2SameRect">
            <a:avLst>
              <a:gd name="adj1" fmla="val 50000"/>
              <a:gd name="adj2" fmla="val 0"/>
            </a:avLst>
          </a:prstGeom>
          <a:gradFill>
            <a:gsLst>
              <a:gs pos="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3" name="Text Placeholder 2"/>
          <p:cNvSpPr>
            <a:spLocks noGrp="1"/>
          </p:cNvSpPr>
          <p:nvPr>
            <p:ph type="body" sz="quarter" idx="10"/>
          </p:nvPr>
        </p:nvSpPr>
        <p:spPr>
          <a:xfrm>
            <a:off x="1008497" y="1428228"/>
            <a:ext cx="7342716" cy="387350"/>
          </a:xfrm>
        </p:spPr>
        <p:txBody>
          <a:bodyPr/>
          <a:lstStyle>
            <a:lvl1pPr>
              <a:defRPr sz="1833">
                <a:solidFill>
                  <a:schemeClr val="accent1"/>
                </a:solidFill>
              </a:defRPr>
            </a:lvl1pPr>
          </a:lstStyle>
          <a:p>
            <a:pPr lvl="0"/>
            <a:r>
              <a:rPr lang="en-US"/>
              <a:t>Click to edit Master text styles</a:t>
            </a:r>
          </a:p>
        </p:txBody>
      </p:sp>
      <p:sp>
        <p:nvSpPr>
          <p:cNvPr id="18" name="Text Placeholder 2"/>
          <p:cNvSpPr>
            <a:spLocks noGrp="1"/>
          </p:cNvSpPr>
          <p:nvPr>
            <p:ph type="body" sz="quarter" idx="11"/>
          </p:nvPr>
        </p:nvSpPr>
        <p:spPr>
          <a:xfrm>
            <a:off x="994579" y="2207910"/>
            <a:ext cx="7342716" cy="387350"/>
          </a:xfrm>
        </p:spPr>
        <p:txBody>
          <a:bodyPr/>
          <a:lstStyle>
            <a:lvl1pPr>
              <a:defRPr sz="1833">
                <a:solidFill>
                  <a:schemeClr val="accent1"/>
                </a:solidFill>
              </a:defRPr>
            </a:lvl1pPr>
          </a:lstStyle>
          <a:p>
            <a:pPr lvl="0"/>
            <a:r>
              <a:rPr lang="en-US"/>
              <a:t>Click to edit Master text styles</a:t>
            </a:r>
          </a:p>
        </p:txBody>
      </p:sp>
      <p:sp>
        <p:nvSpPr>
          <p:cNvPr id="19" name="Text Placeholder 2"/>
          <p:cNvSpPr>
            <a:spLocks noGrp="1"/>
          </p:cNvSpPr>
          <p:nvPr>
            <p:ph type="body" sz="quarter" idx="12"/>
          </p:nvPr>
        </p:nvSpPr>
        <p:spPr>
          <a:xfrm>
            <a:off x="1011280" y="2971014"/>
            <a:ext cx="7342716" cy="387350"/>
          </a:xfrm>
        </p:spPr>
        <p:txBody>
          <a:bodyPr/>
          <a:lstStyle>
            <a:lvl1pPr>
              <a:defRPr sz="1833">
                <a:solidFill>
                  <a:schemeClr val="accent1"/>
                </a:solidFill>
              </a:defRPr>
            </a:lvl1pPr>
          </a:lstStyle>
          <a:p>
            <a:pPr lvl="0"/>
            <a:r>
              <a:rPr lang="en-US"/>
              <a:t>Click to edit Master text styles</a:t>
            </a:r>
          </a:p>
        </p:txBody>
      </p:sp>
      <p:sp>
        <p:nvSpPr>
          <p:cNvPr id="20" name="Text Placeholder 2"/>
          <p:cNvSpPr>
            <a:spLocks noGrp="1"/>
          </p:cNvSpPr>
          <p:nvPr>
            <p:ph type="body" sz="quarter" idx="13"/>
          </p:nvPr>
        </p:nvSpPr>
        <p:spPr>
          <a:xfrm>
            <a:off x="997363" y="3750696"/>
            <a:ext cx="7342716" cy="387350"/>
          </a:xfrm>
        </p:spPr>
        <p:txBody>
          <a:bodyPr/>
          <a:lstStyle>
            <a:lvl1pPr>
              <a:defRPr sz="1833">
                <a:solidFill>
                  <a:schemeClr val="accent1"/>
                </a:solidFill>
              </a:defRPr>
            </a:lvl1pPr>
          </a:lstStyle>
          <a:p>
            <a:pPr lvl="0"/>
            <a:r>
              <a:rPr lang="en-US"/>
              <a:t>Click to edit Master text styles</a:t>
            </a:r>
          </a:p>
        </p:txBody>
      </p:sp>
      <p:sp>
        <p:nvSpPr>
          <p:cNvPr id="21" name="Text Placeholder 2"/>
          <p:cNvSpPr>
            <a:spLocks noGrp="1"/>
          </p:cNvSpPr>
          <p:nvPr>
            <p:ph type="body" sz="quarter" idx="14"/>
          </p:nvPr>
        </p:nvSpPr>
        <p:spPr>
          <a:xfrm>
            <a:off x="994579" y="4484705"/>
            <a:ext cx="7342716" cy="387350"/>
          </a:xfrm>
        </p:spPr>
        <p:txBody>
          <a:bodyPr/>
          <a:lstStyle>
            <a:lvl1pPr>
              <a:defRPr sz="1833">
                <a:solidFill>
                  <a:schemeClr val="accent1"/>
                </a:solidFill>
              </a:defRPr>
            </a:lvl1pPr>
          </a:lstStyle>
          <a:p>
            <a:pPr lvl="0"/>
            <a:r>
              <a:rPr lang="en-US"/>
              <a:t>Click to edit Master text styles</a:t>
            </a:r>
          </a:p>
        </p:txBody>
      </p:sp>
      <p:sp>
        <p:nvSpPr>
          <p:cNvPr id="24" name="Text Placeholder 2"/>
          <p:cNvSpPr>
            <a:spLocks noGrp="1"/>
          </p:cNvSpPr>
          <p:nvPr>
            <p:ph type="body" sz="quarter" idx="15"/>
          </p:nvPr>
        </p:nvSpPr>
        <p:spPr>
          <a:xfrm>
            <a:off x="8581722" y="1430316"/>
            <a:ext cx="2839147" cy="387350"/>
          </a:xfrm>
        </p:spPr>
        <p:txBody>
          <a:bodyPr/>
          <a:lstStyle>
            <a:lvl1pPr>
              <a:defRPr sz="1833">
                <a:solidFill>
                  <a:schemeClr val="tx1">
                    <a:lumMod val="50000"/>
                    <a:lumOff val="50000"/>
                  </a:schemeClr>
                </a:solidFill>
              </a:defRPr>
            </a:lvl1pPr>
          </a:lstStyle>
          <a:p>
            <a:pPr lvl="0"/>
            <a:r>
              <a:rPr lang="en-US"/>
              <a:t>Click to edit Master text styles</a:t>
            </a:r>
          </a:p>
        </p:txBody>
      </p:sp>
      <p:sp>
        <p:nvSpPr>
          <p:cNvPr id="25" name="Text Placeholder 2"/>
          <p:cNvSpPr>
            <a:spLocks noGrp="1"/>
          </p:cNvSpPr>
          <p:nvPr>
            <p:ph type="body" sz="quarter" idx="16"/>
          </p:nvPr>
        </p:nvSpPr>
        <p:spPr>
          <a:xfrm>
            <a:off x="8567804" y="2209998"/>
            <a:ext cx="2839147" cy="387350"/>
          </a:xfrm>
        </p:spPr>
        <p:txBody>
          <a:bodyPr/>
          <a:lstStyle>
            <a:lvl1pPr>
              <a:defRPr sz="1833">
                <a:solidFill>
                  <a:schemeClr val="tx1">
                    <a:lumMod val="50000"/>
                    <a:lumOff val="50000"/>
                  </a:schemeClr>
                </a:solidFill>
              </a:defRPr>
            </a:lvl1pPr>
          </a:lstStyle>
          <a:p>
            <a:pPr lvl="0"/>
            <a:r>
              <a:rPr lang="en-US"/>
              <a:t>Click to edit Master text styles</a:t>
            </a:r>
          </a:p>
        </p:txBody>
      </p:sp>
      <p:sp>
        <p:nvSpPr>
          <p:cNvPr id="26" name="Text Placeholder 2"/>
          <p:cNvSpPr>
            <a:spLocks noGrp="1"/>
          </p:cNvSpPr>
          <p:nvPr>
            <p:ph type="body" sz="quarter" idx="17"/>
          </p:nvPr>
        </p:nvSpPr>
        <p:spPr>
          <a:xfrm>
            <a:off x="8584504" y="2973102"/>
            <a:ext cx="2839147" cy="387350"/>
          </a:xfrm>
        </p:spPr>
        <p:txBody>
          <a:bodyPr/>
          <a:lstStyle>
            <a:lvl1pPr>
              <a:defRPr sz="1833">
                <a:solidFill>
                  <a:schemeClr val="tx1">
                    <a:lumMod val="50000"/>
                    <a:lumOff val="50000"/>
                  </a:schemeClr>
                </a:solidFill>
              </a:defRPr>
            </a:lvl1pPr>
          </a:lstStyle>
          <a:p>
            <a:pPr lvl="0"/>
            <a:r>
              <a:rPr lang="en-US"/>
              <a:t>Click to edit Master text styles</a:t>
            </a:r>
          </a:p>
        </p:txBody>
      </p:sp>
      <p:sp>
        <p:nvSpPr>
          <p:cNvPr id="27" name="Text Placeholder 2"/>
          <p:cNvSpPr>
            <a:spLocks noGrp="1"/>
          </p:cNvSpPr>
          <p:nvPr>
            <p:ph type="body" sz="quarter" idx="18"/>
          </p:nvPr>
        </p:nvSpPr>
        <p:spPr>
          <a:xfrm>
            <a:off x="8570590" y="3752784"/>
            <a:ext cx="2839147" cy="387350"/>
          </a:xfrm>
        </p:spPr>
        <p:txBody>
          <a:bodyPr/>
          <a:lstStyle>
            <a:lvl1pPr>
              <a:defRPr sz="1833">
                <a:solidFill>
                  <a:schemeClr val="tx1">
                    <a:lumMod val="50000"/>
                    <a:lumOff val="50000"/>
                  </a:schemeClr>
                </a:solidFill>
              </a:defRPr>
            </a:lvl1pPr>
          </a:lstStyle>
          <a:p>
            <a:pPr lvl="0"/>
            <a:r>
              <a:rPr lang="en-US"/>
              <a:t>Click to edit Master text styles</a:t>
            </a:r>
          </a:p>
        </p:txBody>
      </p:sp>
      <p:sp>
        <p:nvSpPr>
          <p:cNvPr id="28" name="Text Placeholder 2"/>
          <p:cNvSpPr>
            <a:spLocks noGrp="1"/>
          </p:cNvSpPr>
          <p:nvPr>
            <p:ph type="body" sz="quarter" idx="19"/>
          </p:nvPr>
        </p:nvSpPr>
        <p:spPr>
          <a:xfrm>
            <a:off x="8567804" y="4486793"/>
            <a:ext cx="2839147" cy="387350"/>
          </a:xfrm>
        </p:spPr>
        <p:txBody>
          <a:bodyPr/>
          <a:lstStyle>
            <a:lvl1pPr>
              <a:defRPr sz="1833">
                <a:solidFill>
                  <a:schemeClr val="tx1">
                    <a:lumMod val="50000"/>
                    <a:lumOff val="50000"/>
                  </a:schemeClr>
                </a:solidFill>
              </a:defRPr>
            </a:lvl1pPr>
          </a:lstStyle>
          <a:p>
            <a:pPr lvl="0"/>
            <a:r>
              <a:rPr lang="en-US"/>
              <a:t>Click to edit Master text styles</a:t>
            </a:r>
          </a:p>
        </p:txBody>
      </p:sp>
    </p:spTree>
    <p:extLst>
      <p:ext uri="{BB962C8B-B14F-4D97-AF65-F5344CB8AC3E}">
        <p14:creationId xmlns:p14="http://schemas.microsoft.com/office/powerpoint/2010/main" val="6261781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hart 4 color block section + text ">
    <p:bg>
      <p:bgPr>
        <a:solidFill>
          <a:schemeClr val="bg2"/>
        </a:solidFill>
        <a:effectLst/>
      </p:bgPr>
    </p:bg>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33" name="Content Placeholder 5"/>
          <p:cNvSpPr txBox="1">
            <a:spLocks/>
          </p:cNvSpPr>
          <p:nvPr userDrawn="1"/>
        </p:nvSpPr>
        <p:spPr bwMode="auto">
          <a:xfrm>
            <a:off x="495433" y="1681884"/>
            <a:ext cx="11238520" cy="948883"/>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16" name="Round Same Side Corner Rectangle 15"/>
          <p:cNvSpPr/>
          <p:nvPr userDrawn="1"/>
        </p:nvSpPr>
        <p:spPr>
          <a:xfrm>
            <a:off x="5346266" y="1817929"/>
            <a:ext cx="6195108" cy="137160"/>
          </a:xfrm>
          <a:prstGeom prst="round2SameRect">
            <a:avLst>
              <a:gd name="adj1" fmla="val 50000"/>
              <a:gd name="adj2" fmla="val 0"/>
            </a:avLst>
          </a:prstGeom>
          <a:gradFill>
            <a:gsLst>
              <a:gs pos="0">
                <a:schemeClr val="accent1"/>
              </a:gs>
              <a:gs pos="100000">
                <a:schemeClr val="accent2"/>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7" name="Rounded Rectangle 16"/>
          <p:cNvSpPr/>
          <p:nvPr userDrawn="1"/>
        </p:nvSpPr>
        <p:spPr>
          <a:xfrm>
            <a:off x="5346266" y="1817930"/>
            <a:ext cx="6195108" cy="676780"/>
          </a:xfrm>
          <a:prstGeom prst="roundRect">
            <a:avLst>
              <a:gd name="adj" fmla="val 7950"/>
            </a:avLst>
          </a:prstGeom>
          <a:noFill/>
          <a:ln w="12700" cmpd="sng">
            <a:gradFill flip="none" rotWithShape="1">
              <a:gsLst>
                <a:gs pos="80000">
                  <a:schemeClr val="accent1"/>
                </a:gs>
                <a:gs pos="100000">
                  <a:schemeClr val="accent2"/>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nchorCtr="0"/>
          <a:lstStyle/>
          <a:p>
            <a:pPr defTabSz="919664" fontAlgn="base">
              <a:spcBef>
                <a:spcPct val="0"/>
              </a:spcBef>
              <a:spcAft>
                <a:spcPct val="0"/>
              </a:spcAft>
            </a:pPr>
            <a:endParaRPr lang="en-US" sz="1083" dirty="0">
              <a:solidFill>
                <a:prstClr val="white"/>
              </a:solidFill>
              <a:cs typeface="Calibri"/>
            </a:endParaRPr>
          </a:p>
        </p:txBody>
      </p:sp>
      <p:sp>
        <p:nvSpPr>
          <p:cNvPr id="18" name="Content Placeholder 5"/>
          <p:cNvSpPr txBox="1">
            <a:spLocks/>
          </p:cNvSpPr>
          <p:nvPr userDrawn="1"/>
        </p:nvSpPr>
        <p:spPr bwMode="auto">
          <a:xfrm>
            <a:off x="476253" y="2800665"/>
            <a:ext cx="11238520" cy="948883"/>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19" name="Round Same Side Corner Rectangle 18"/>
          <p:cNvSpPr/>
          <p:nvPr userDrawn="1"/>
        </p:nvSpPr>
        <p:spPr>
          <a:xfrm>
            <a:off x="5346266" y="2940250"/>
            <a:ext cx="6195108" cy="137160"/>
          </a:xfrm>
          <a:prstGeom prst="round2SameRect">
            <a:avLst>
              <a:gd name="adj1" fmla="val 50000"/>
              <a:gd name="adj2" fmla="val 0"/>
            </a:avLst>
          </a:prstGeom>
          <a:gradFill>
            <a:gsLst>
              <a:gs pos="0">
                <a:schemeClr val="accent5"/>
              </a:gs>
              <a:gs pos="100000">
                <a:schemeClr val="accent6"/>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0" name="Rounded Rectangle 19"/>
          <p:cNvSpPr/>
          <p:nvPr userDrawn="1"/>
        </p:nvSpPr>
        <p:spPr>
          <a:xfrm>
            <a:off x="5346266" y="2940251"/>
            <a:ext cx="6195108" cy="676780"/>
          </a:xfrm>
          <a:prstGeom prst="roundRect">
            <a:avLst>
              <a:gd name="adj" fmla="val 7950"/>
            </a:avLst>
          </a:prstGeom>
          <a:noFill/>
          <a:ln w="12700" cmpd="sng">
            <a:gradFill flip="none" rotWithShape="1">
              <a:gsLst>
                <a:gs pos="80000">
                  <a:schemeClr val="accent5"/>
                </a:gs>
                <a:gs pos="100000">
                  <a:schemeClr val="accent6"/>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nchorCtr="0"/>
          <a:lstStyle/>
          <a:p>
            <a:pPr defTabSz="919664" fontAlgn="base">
              <a:spcBef>
                <a:spcPct val="0"/>
              </a:spcBef>
              <a:spcAft>
                <a:spcPct val="0"/>
              </a:spcAft>
            </a:pPr>
            <a:endParaRPr lang="en-US" sz="1083" dirty="0">
              <a:solidFill>
                <a:prstClr val="white"/>
              </a:solidFill>
              <a:cs typeface="Calibri"/>
            </a:endParaRPr>
          </a:p>
        </p:txBody>
      </p:sp>
      <p:sp>
        <p:nvSpPr>
          <p:cNvPr id="21" name="Content Placeholder 5"/>
          <p:cNvSpPr txBox="1">
            <a:spLocks/>
          </p:cNvSpPr>
          <p:nvPr userDrawn="1"/>
        </p:nvSpPr>
        <p:spPr bwMode="auto">
          <a:xfrm>
            <a:off x="476253" y="3922989"/>
            <a:ext cx="11238520" cy="948883"/>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22" name="Round Same Side Corner Rectangle 21"/>
          <p:cNvSpPr/>
          <p:nvPr userDrawn="1"/>
        </p:nvSpPr>
        <p:spPr>
          <a:xfrm>
            <a:off x="5346266" y="4062571"/>
            <a:ext cx="6195108" cy="137160"/>
          </a:xfrm>
          <a:prstGeom prst="round2SameRect">
            <a:avLst>
              <a:gd name="adj1" fmla="val 50000"/>
              <a:gd name="adj2" fmla="val 0"/>
            </a:avLst>
          </a:prstGeom>
          <a:gradFill>
            <a:gsLst>
              <a:gs pos="0">
                <a:schemeClr val="accent3"/>
              </a:gs>
              <a:gs pos="100000">
                <a:schemeClr val="accent4"/>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3" name="Rounded Rectangle 22"/>
          <p:cNvSpPr/>
          <p:nvPr userDrawn="1"/>
        </p:nvSpPr>
        <p:spPr>
          <a:xfrm>
            <a:off x="5346266" y="4062572"/>
            <a:ext cx="6195108" cy="676780"/>
          </a:xfrm>
          <a:prstGeom prst="roundRect">
            <a:avLst>
              <a:gd name="adj" fmla="val 7950"/>
            </a:avLst>
          </a:prstGeom>
          <a:noFill/>
          <a:ln w="12700" cmpd="sng">
            <a:gradFill flip="none" rotWithShape="1">
              <a:gsLst>
                <a:gs pos="80000">
                  <a:schemeClr val="accent3"/>
                </a:gs>
                <a:gs pos="100000">
                  <a:schemeClr val="accent4"/>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nchorCtr="0"/>
          <a:lstStyle/>
          <a:p>
            <a:pPr defTabSz="919664" fontAlgn="base">
              <a:spcBef>
                <a:spcPct val="0"/>
              </a:spcBef>
              <a:spcAft>
                <a:spcPct val="0"/>
              </a:spcAft>
            </a:pPr>
            <a:endParaRPr lang="en-US" sz="1083" dirty="0">
              <a:solidFill>
                <a:prstClr val="white"/>
              </a:solidFill>
              <a:cs typeface="Calibri"/>
            </a:endParaRPr>
          </a:p>
        </p:txBody>
      </p:sp>
      <p:sp>
        <p:nvSpPr>
          <p:cNvPr id="24" name="Content Placeholder 5"/>
          <p:cNvSpPr txBox="1">
            <a:spLocks/>
          </p:cNvSpPr>
          <p:nvPr userDrawn="1"/>
        </p:nvSpPr>
        <p:spPr bwMode="auto">
          <a:xfrm>
            <a:off x="476253" y="5045309"/>
            <a:ext cx="11238520" cy="948883"/>
          </a:xfrm>
          <a:prstGeom prst="roundRect">
            <a:avLst>
              <a:gd name="adj" fmla="val 10034"/>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3942" tIns="137955" rIns="183942" bIns="183942" numCol="1" anchor="ctr"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00" indent="-228600"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788" indent="-228600"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8975" indent="-228600"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9664">
              <a:spcAft>
                <a:spcPts val="604"/>
              </a:spcAft>
            </a:pPr>
            <a:endParaRPr lang="en-US" sz="1417" dirty="0">
              <a:solidFill>
                <a:srgbClr val="666666"/>
              </a:solidFill>
            </a:endParaRPr>
          </a:p>
        </p:txBody>
      </p:sp>
      <p:sp>
        <p:nvSpPr>
          <p:cNvPr id="25" name="Round Same Side Corner Rectangle 24"/>
          <p:cNvSpPr/>
          <p:nvPr userDrawn="1"/>
        </p:nvSpPr>
        <p:spPr>
          <a:xfrm>
            <a:off x="5346266" y="5184892"/>
            <a:ext cx="6195108" cy="137160"/>
          </a:xfrm>
          <a:prstGeom prst="round2SameRect">
            <a:avLst>
              <a:gd name="adj1" fmla="val 50000"/>
              <a:gd name="adj2" fmla="val 0"/>
            </a:avLst>
          </a:prstGeom>
          <a:gradFill>
            <a:gsLst>
              <a:gs pos="0">
                <a:srgbClr val="81017E"/>
              </a:gs>
              <a:gs pos="100000">
                <a:srgbClr val="DA0081"/>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26" name="Rounded Rectangle 25"/>
          <p:cNvSpPr/>
          <p:nvPr userDrawn="1"/>
        </p:nvSpPr>
        <p:spPr>
          <a:xfrm>
            <a:off x="5346266" y="5184893"/>
            <a:ext cx="6195108" cy="676780"/>
          </a:xfrm>
          <a:prstGeom prst="roundRect">
            <a:avLst>
              <a:gd name="adj" fmla="val 7950"/>
            </a:avLst>
          </a:prstGeom>
          <a:noFill/>
          <a:ln w="12700" cmpd="sng">
            <a:gradFill flip="none" rotWithShape="1">
              <a:gsLst>
                <a:gs pos="80000">
                  <a:srgbClr val="81017E"/>
                </a:gs>
                <a:gs pos="100000">
                  <a:srgbClr val="DA0081"/>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nchorCtr="0"/>
          <a:lstStyle/>
          <a:p>
            <a:pPr defTabSz="919664" fontAlgn="base">
              <a:spcBef>
                <a:spcPct val="0"/>
              </a:spcBef>
              <a:spcAft>
                <a:spcPct val="0"/>
              </a:spcAft>
            </a:pPr>
            <a:endParaRPr lang="en-US" sz="1083" dirty="0">
              <a:solidFill>
                <a:prstClr val="white"/>
              </a:solidFill>
              <a:cs typeface="Calibri"/>
            </a:endParaRPr>
          </a:p>
        </p:txBody>
      </p:sp>
      <p:sp>
        <p:nvSpPr>
          <p:cNvPr id="3" name="Text Placeholder 2"/>
          <p:cNvSpPr>
            <a:spLocks noGrp="1"/>
          </p:cNvSpPr>
          <p:nvPr>
            <p:ph type="body" sz="quarter" idx="10"/>
          </p:nvPr>
        </p:nvSpPr>
        <p:spPr>
          <a:xfrm>
            <a:off x="5456773" y="2027243"/>
            <a:ext cx="5966884" cy="466725"/>
          </a:xfrm>
        </p:spPr>
        <p:txBody>
          <a:bodyPr/>
          <a:lstStyle>
            <a:lvl1pPr algn="ctr">
              <a:defRPr sz="1833">
                <a:solidFill>
                  <a:schemeClr val="accent1"/>
                </a:solidFill>
              </a:defRPr>
            </a:lvl1pPr>
          </a:lstStyle>
          <a:p>
            <a:pPr lvl="0"/>
            <a:r>
              <a:rPr lang="en-US"/>
              <a:t>Click to edit Master text styles</a:t>
            </a:r>
          </a:p>
        </p:txBody>
      </p:sp>
      <p:sp>
        <p:nvSpPr>
          <p:cNvPr id="28" name="Text Placeholder 2"/>
          <p:cNvSpPr>
            <a:spLocks noGrp="1"/>
          </p:cNvSpPr>
          <p:nvPr>
            <p:ph type="body" sz="quarter" idx="11"/>
          </p:nvPr>
        </p:nvSpPr>
        <p:spPr>
          <a:xfrm>
            <a:off x="5454774" y="3157368"/>
            <a:ext cx="5966884" cy="466725"/>
          </a:xfrm>
        </p:spPr>
        <p:txBody>
          <a:bodyPr/>
          <a:lstStyle>
            <a:lvl1pPr algn="ctr">
              <a:defRPr sz="1833">
                <a:solidFill>
                  <a:schemeClr val="accent5"/>
                </a:solidFill>
              </a:defRPr>
            </a:lvl1pPr>
          </a:lstStyle>
          <a:p>
            <a:pPr lvl="0"/>
            <a:r>
              <a:rPr lang="en-US"/>
              <a:t>Click to edit Master text styles</a:t>
            </a:r>
          </a:p>
        </p:txBody>
      </p:sp>
      <p:sp>
        <p:nvSpPr>
          <p:cNvPr id="29" name="Text Placeholder 2"/>
          <p:cNvSpPr>
            <a:spLocks noGrp="1"/>
          </p:cNvSpPr>
          <p:nvPr>
            <p:ph type="body" sz="quarter" idx="12"/>
          </p:nvPr>
        </p:nvSpPr>
        <p:spPr>
          <a:xfrm>
            <a:off x="5454774" y="4261833"/>
            <a:ext cx="5966884" cy="466725"/>
          </a:xfrm>
        </p:spPr>
        <p:txBody>
          <a:bodyPr/>
          <a:lstStyle>
            <a:lvl1pPr algn="ctr">
              <a:defRPr sz="1833">
                <a:solidFill>
                  <a:schemeClr val="accent3"/>
                </a:solidFill>
              </a:defRPr>
            </a:lvl1pPr>
          </a:lstStyle>
          <a:p>
            <a:pPr lvl="0"/>
            <a:r>
              <a:rPr lang="en-US"/>
              <a:t>Click to edit Master text styles</a:t>
            </a:r>
          </a:p>
        </p:txBody>
      </p:sp>
      <p:sp>
        <p:nvSpPr>
          <p:cNvPr id="30" name="Text Placeholder 2"/>
          <p:cNvSpPr>
            <a:spLocks noGrp="1"/>
          </p:cNvSpPr>
          <p:nvPr>
            <p:ph type="body" sz="quarter" idx="13"/>
          </p:nvPr>
        </p:nvSpPr>
        <p:spPr>
          <a:xfrm>
            <a:off x="5452769" y="5391958"/>
            <a:ext cx="5966884" cy="466725"/>
          </a:xfrm>
        </p:spPr>
        <p:txBody>
          <a:bodyPr/>
          <a:lstStyle>
            <a:lvl1pPr algn="ctr">
              <a:defRPr sz="1833">
                <a:solidFill>
                  <a:srgbClr val="7030A0"/>
                </a:solidFill>
              </a:defRPr>
            </a:lvl1pPr>
          </a:lstStyle>
          <a:p>
            <a:pPr lvl="0"/>
            <a:r>
              <a:rPr lang="en-US"/>
              <a:t>Click to edit Master text styles</a:t>
            </a:r>
          </a:p>
        </p:txBody>
      </p:sp>
      <p:sp>
        <p:nvSpPr>
          <p:cNvPr id="5" name="Text Placeholder 4"/>
          <p:cNvSpPr>
            <a:spLocks noGrp="1"/>
          </p:cNvSpPr>
          <p:nvPr>
            <p:ph type="body" sz="quarter" idx="14"/>
          </p:nvPr>
        </p:nvSpPr>
        <p:spPr>
          <a:xfrm>
            <a:off x="751428" y="1817694"/>
            <a:ext cx="4379383" cy="813073"/>
          </a:xfrm>
        </p:spPr>
        <p:txBody>
          <a:bodyPr/>
          <a:lstStyle>
            <a:lvl1pPr>
              <a:defRPr sz="1583">
                <a:solidFill>
                  <a:schemeClr val="accent1"/>
                </a:solidFill>
              </a:defRPr>
            </a:lvl1pPr>
            <a:lvl2pPr>
              <a:defRPr sz="1417"/>
            </a:lvl2pPr>
          </a:lstStyle>
          <a:p>
            <a:pPr lvl="0"/>
            <a:r>
              <a:rPr lang="en-US"/>
              <a:t>Click to edit Master text styles</a:t>
            </a:r>
          </a:p>
          <a:p>
            <a:pPr lvl="1"/>
            <a:r>
              <a:rPr lang="en-US"/>
              <a:t>Second level</a:t>
            </a:r>
          </a:p>
        </p:txBody>
      </p:sp>
      <p:sp>
        <p:nvSpPr>
          <p:cNvPr id="34" name="Text Placeholder 4"/>
          <p:cNvSpPr>
            <a:spLocks noGrp="1"/>
          </p:cNvSpPr>
          <p:nvPr>
            <p:ph type="body" sz="quarter" idx="15"/>
          </p:nvPr>
        </p:nvSpPr>
        <p:spPr>
          <a:xfrm>
            <a:off x="749427" y="2944253"/>
            <a:ext cx="4379383" cy="796245"/>
          </a:xfrm>
        </p:spPr>
        <p:txBody>
          <a:bodyPr/>
          <a:lstStyle>
            <a:lvl1pPr>
              <a:defRPr sz="1583">
                <a:solidFill>
                  <a:schemeClr val="accent5"/>
                </a:solidFill>
              </a:defRPr>
            </a:lvl1pPr>
            <a:lvl2pPr>
              <a:defRPr sz="1417"/>
            </a:lvl2pPr>
          </a:lstStyle>
          <a:p>
            <a:pPr lvl="0"/>
            <a:r>
              <a:rPr lang="en-US"/>
              <a:t>Click to edit Master text styles</a:t>
            </a:r>
          </a:p>
          <a:p>
            <a:pPr lvl="1"/>
            <a:r>
              <a:rPr lang="en-US"/>
              <a:t>Second level</a:t>
            </a:r>
          </a:p>
        </p:txBody>
      </p:sp>
      <p:sp>
        <p:nvSpPr>
          <p:cNvPr id="35" name="Text Placeholder 4"/>
          <p:cNvSpPr>
            <a:spLocks noGrp="1"/>
          </p:cNvSpPr>
          <p:nvPr>
            <p:ph type="body" sz="quarter" idx="16"/>
          </p:nvPr>
        </p:nvSpPr>
        <p:spPr>
          <a:xfrm>
            <a:off x="749427" y="4058799"/>
            <a:ext cx="4379383" cy="813073"/>
          </a:xfrm>
        </p:spPr>
        <p:txBody>
          <a:bodyPr/>
          <a:lstStyle>
            <a:lvl1pPr>
              <a:defRPr sz="1583">
                <a:solidFill>
                  <a:schemeClr val="accent3"/>
                </a:solidFill>
              </a:defRPr>
            </a:lvl1pPr>
            <a:lvl2pPr>
              <a:defRPr sz="1417"/>
            </a:lvl2pPr>
          </a:lstStyle>
          <a:p>
            <a:pPr lvl="0"/>
            <a:r>
              <a:rPr lang="en-US"/>
              <a:t>Click to edit Master text styles</a:t>
            </a:r>
          </a:p>
          <a:p>
            <a:pPr lvl="1"/>
            <a:r>
              <a:rPr lang="en-US"/>
              <a:t>Second level</a:t>
            </a:r>
          </a:p>
        </p:txBody>
      </p:sp>
      <p:sp>
        <p:nvSpPr>
          <p:cNvPr id="36" name="Text Placeholder 4"/>
          <p:cNvSpPr>
            <a:spLocks noGrp="1"/>
          </p:cNvSpPr>
          <p:nvPr>
            <p:ph type="body" sz="quarter" idx="17"/>
          </p:nvPr>
        </p:nvSpPr>
        <p:spPr>
          <a:xfrm>
            <a:off x="747424" y="5185353"/>
            <a:ext cx="4379383" cy="796245"/>
          </a:xfrm>
        </p:spPr>
        <p:txBody>
          <a:bodyPr/>
          <a:lstStyle>
            <a:lvl1pPr>
              <a:defRPr sz="1583">
                <a:solidFill>
                  <a:srgbClr val="7030A0"/>
                </a:solidFill>
              </a:defRPr>
            </a:lvl1pPr>
            <a:lvl2pPr>
              <a:defRPr sz="1417"/>
            </a:lvl2pPr>
          </a:lstStyle>
          <a:p>
            <a:pPr lvl="0"/>
            <a:r>
              <a:rPr lang="en-US"/>
              <a:t>Click to edit Master text styles</a:t>
            </a:r>
          </a:p>
          <a:p>
            <a:pPr lvl="1"/>
            <a:r>
              <a:rPr lang="en-US"/>
              <a:t>Second level</a:t>
            </a:r>
          </a:p>
        </p:txBody>
      </p:sp>
      <p:sp>
        <p:nvSpPr>
          <p:cNvPr id="7" name="Text Placeholder 6"/>
          <p:cNvSpPr>
            <a:spLocks noGrp="1"/>
          </p:cNvSpPr>
          <p:nvPr>
            <p:ph type="body" sz="quarter" idx="18"/>
          </p:nvPr>
        </p:nvSpPr>
        <p:spPr>
          <a:xfrm>
            <a:off x="751423" y="1403951"/>
            <a:ext cx="3219450" cy="204788"/>
          </a:xfrm>
        </p:spPr>
        <p:txBody>
          <a:bodyPr/>
          <a:lstStyle>
            <a:lvl1pPr>
              <a:defRPr sz="1417" i="1"/>
            </a:lvl1pPr>
          </a:lstStyle>
          <a:p>
            <a:pPr lvl="0"/>
            <a:r>
              <a:rPr lang="en-US"/>
              <a:t>Click to edit Master text styles</a:t>
            </a:r>
          </a:p>
        </p:txBody>
      </p:sp>
      <p:sp>
        <p:nvSpPr>
          <p:cNvPr id="37" name="Text Placeholder 6"/>
          <p:cNvSpPr>
            <a:spLocks noGrp="1"/>
          </p:cNvSpPr>
          <p:nvPr>
            <p:ph type="body" sz="quarter" idx="19"/>
          </p:nvPr>
        </p:nvSpPr>
        <p:spPr>
          <a:xfrm>
            <a:off x="5456771" y="1411503"/>
            <a:ext cx="3219450" cy="204788"/>
          </a:xfrm>
        </p:spPr>
        <p:txBody>
          <a:bodyPr/>
          <a:lstStyle>
            <a:lvl1pPr>
              <a:defRPr sz="1417" i="1"/>
            </a:lvl1pPr>
          </a:lstStyle>
          <a:p>
            <a:pPr lvl="0"/>
            <a:r>
              <a:rPr lang="en-US"/>
              <a:t>Click to edit Master text styles</a:t>
            </a:r>
          </a:p>
        </p:txBody>
      </p:sp>
    </p:spTree>
    <p:extLst>
      <p:ext uri="{BB962C8B-B14F-4D97-AF65-F5344CB8AC3E}">
        <p14:creationId xmlns:p14="http://schemas.microsoft.com/office/powerpoint/2010/main" val="16849155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hart list">
    <p:bg>
      <p:bgPr>
        <a:solidFill>
          <a:schemeClr val="bg2"/>
        </a:solid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graphicFrame>
        <p:nvGraphicFramePr>
          <p:cNvPr id="19" name="Content Placeholder 6"/>
          <p:cNvGraphicFramePr>
            <a:graphicFrameLocks/>
          </p:cNvGraphicFramePr>
          <p:nvPr userDrawn="1">
            <p:extLst/>
          </p:nvPr>
        </p:nvGraphicFramePr>
        <p:xfrm>
          <a:off x="586670" y="1632768"/>
          <a:ext cx="11036306" cy="3620810"/>
        </p:xfrm>
        <a:graphic>
          <a:graphicData uri="http://schemas.openxmlformats.org/drawingml/2006/table">
            <a:tbl>
              <a:tblPr firstRow="1" bandRow="1">
                <a:tableStyleId>{5C22544A-7EE6-4342-B048-85BDC9FD1C3A}</a:tableStyleId>
              </a:tblPr>
              <a:tblGrid>
                <a:gridCol w="4180806">
                  <a:extLst>
                    <a:ext uri="{9D8B030D-6E8A-4147-A177-3AD203B41FA5}">
                      <a16:colId xmlns:a16="http://schemas.microsoft.com/office/drawing/2014/main" val="20000"/>
                    </a:ext>
                  </a:extLst>
                </a:gridCol>
                <a:gridCol w="6855500">
                  <a:extLst>
                    <a:ext uri="{9D8B030D-6E8A-4147-A177-3AD203B41FA5}">
                      <a16:colId xmlns:a16="http://schemas.microsoft.com/office/drawing/2014/main" val="20001"/>
                    </a:ext>
                  </a:extLst>
                </a:gridCol>
              </a:tblGrid>
              <a:tr h="413427">
                <a:tc>
                  <a:txBody>
                    <a:bodyPr/>
                    <a:lstStyle/>
                    <a:p>
                      <a:endParaRPr lang="en-US" sz="1400" b="0" dirty="0">
                        <a:solidFill>
                          <a:schemeClr val="bg1"/>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gradFill flip="none" rotWithShape="1">
                      <a:gsLst>
                        <a:gs pos="0">
                          <a:srgbClr val="0C2577"/>
                        </a:gs>
                        <a:gs pos="100000">
                          <a:schemeClr val="accent5"/>
                        </a:gs>
                      </a:gsLst>
                      <a:lin ang="16200000" scaled="0"/>
                      <a:tileRect/>
                    </a:gradFill>
                  </a:tcPr>
                </a:tc>
                <a:tc>
                  <a:txBody>
                    <a:bodyPr/>
                    <a:lstStyle/>
                    <a:p>
                      <a:endParaRPr lang="en-US" sz="1400" b="0" dirty="0">
                        <a:solidFill>
                          <a:schemeClr val="bg1"/>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gradFill flip="none" rotWithShape="1">
                      <a:gsLst>
                        <a:gs pos="0">
                          <a:srgbClr val="0C2577"/>
                        </a:gs>
                        <a:gs pos="100000">
                          <a:schemeClr val="accent5"/>
                        </a:gs>
                      </a:gsLst>
                      <a:lin ang="16200000" scaled="0"/>
                      <a:tileRect/>
                    </a:gradFill>
                  </a:tcPr>
                </a:tc>
                <a:extLst>
                  <a:ext uri="{0D108BD9-81ED-4DB2-BD59-A6C34878D82A}">
                    <a16:rowId xmlns:a16="http://schemas.microsoft.com/office/drawing/2014/main" val="10000"/>
                  </a:ext>
                </a:extLst>
              </a:tr>
              <a:tr h="641477">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chemeClr val="bg1"/>
                    </a:solidFill>
                  </a:tcPr>
                </a:tc>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1477">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rgbClr val="E6E6E6"/>
                    </a:solidFill>
                  </a:tcPr>
                </a:tc>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641477">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rgbClr val="FFFFFF"/>
                    </a:solidFill>
                  </a:tcPr>
                </a:tc>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1477">
                <a:tc>
                  <a:txBody>
                    <a:bodyPr/>
                    <a:lstStyle/>
                    <a:p>
                      <a:pPr marL="165100" indent="-165100"/>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rgbClr val="E6E6E6"/>
                    </a:solidFill>
                  </a:tcPr>
                </a:tc>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641477">
                <a:tc>
                  <a:txBody>
                    <a:bodyPr/>
                    <a:lstStyle/>
                    <a:p>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2"/>
                        </a:solidFill>
                        <a:latin typeface="Calibri"/>
                        <a:cs typeface="Calibri"/>
                      </a:endParaRPr>
                    </a:p>
                  </a:txBody>
                  <a:tcPr marL="121920" marR="121920" anchor="ctr">
                    <a:lnL w="6350" cap="flat" cmpd="sng" algn="ctr">
                      <a:solidFill>
                        <a:prstClr val="white">
                          <a:lumMod val="65000"/>
                        </a:prstClr>
                      </a:solidFill>
                      <a:prstDash val="solid"/>
                      <a:round/>
                      <a:headEnd type="none" w="med" len="med"/>
                      <a:tailEnd type="none" w="med" len="med"/>
                    </a:lnL>
                    <a:lnR w="6350" cap="flat" cmpd="sng" algn="ctr">
                      <a:solidFill>
                        <a:prstClr val="white">
                          <a:lumMod val="65000"/>
                        </a:prstClr>
                      </a:solidFill>
                      <a:prstDash val="solid"/>
                      <a:round/>
                      <a:headEnd type="none" w="med" len="med"/>
                      <a:tailEnd type="none" w="med" len="med"/>
                    </a:lnR>
                    <a:lnT w="6350" cap="flat" cmpd="sng" algn="ctr">
                      <a:solidFill>
                        <a:prstClr val="white">
                          <a:lumMod val="65000"/>
                        </a:prstClr>
                      </a:solidFill>
                      <a:prstDash val="solid"/>
                      <a:round/>
                      <a:headEnd type="none" w="med" len="med"/>
                      <a:tailEnd type="none" w="med" len="med"/>
                    </a:lnT>
                    <a:lnB w="6350" cap="flat" cmpd="sng" algn="ctr">
                      <a:solidFill>
                        <a:prstClr val="white">
                          <a:lumMod val="65000"/>
                        </a:prst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Text Placeholder 2"/>
          <p:cNvSpPr>
            <a:spLocks noGrp="1"/>
          </p:cNvSpPr>
          <p:nvPr>
            <p:ph type="body" sz="quarter" idx="10"/>
          </p:nvPr>
        </p:nvSpPr>
        <p:spPr>
          <a:xfrm>
            <a:off x="751418" y="2209808"/>
            <a:ext cx="3750732" cy="415925"/>
          </a:xfrm>
        </p:spPr>
        <p:txBody>
          <a:bodyPr/>
          <a:lstStyle>
            <a:lvl1pPr>
              <a:defRPr sz="1583"/>
            </a:lvl1pPr>
          </a:lstStyle>
          <a:p>
            <a:pPr lvl="0"/>
            <a:r>
              <a:rPr lang="en-US"/>
              <a:t>Click to edit Master text styles</a:t>
            </a:r>
          </a:p>
        </p:txBody>
      </p:sp>
      <p:sp>
        <p:nvSpPr>
          <p:cNvPr id="9" name="Text Placeholder 2"/>
          <p:cNvSpPr>
            <a:spLocks noGrp="1"/>
          </p:cNvSpPr>
          <p:nvPr>
            <p:ph type="body" sz="quarter" idx="11"/>
          </p:nvPr>
        </p:nvSpPr>
        <p:spPr>
          <a:xfrm>
            <a:off x="4962287" y="2209808"/>
            <a:ext cx="6461367" cy="415925"/>
          </a:xfrm>
        </p:spPr>
        <p:txBody>
          <a:bodyPr/>
          <a:lstStyle>
            <a:lvl1pPr>
              <a:defRPr sz="1583"/>
            </a:lvl1pPr>
          </a:lstStyle>
          <a:p>
            <a:pPr lvl="0"/>
            <a:r>
              <a:rPr lang="en-US"/>
              <a:t>Click to edit Master text styles</a:t>
            </a:r>
          </a:p>
        </p:txBody>
      </p:sp>
      <p:sp>
        <p:nvSpPr>
          <p:cNvPr id="10" name="Text Placeholder 2"/>
          <p:cNvSpPr>
            <a:spLocks noGrp="1"/>
          </p:cNvSpPr>
          <p:nvPr>
            <p:ph type="body" sz="quarter" idx="12"/>
          </p:nvPr>
        </p:nvSpPr>
        <p:spPr>
          <a:xfrm>
            <a:off x="749419" y="2832448"/>
            <a:ext cx="3750732" cy="415925"/>
          </a:xfrm>
        </p:spPr>
        <p:txBody>
          <a:bodyPr/>
          <a:lstStyle>
            <a:lvl1pPr>
              <a:defRPr sz="1583"/>
            </a:lvl1pPr>
          </a:lstStyle>
          <a:p>
            <a:pPr lvl="0"/>
            <a:r>
              <a:rPr lang="en-US"/>
              <a:t>Click to edit Master text styles</a:t>
            </a:r>
          </a:p>
        </p:txBody>
      </p:sp>
      <p:sp>
        <p:nvSpPr>
          <p:cNvPr id="11" name="Text Placeholder 2"/>
          <p:cNvSpPr>
            <a:spLocks noGrp="1"/>
          </p:cNvSpPr>
          <p:nvPr>
            <p:ph type="body" sz="quarter" idx="13"/>
          </p:nvPr>
        </p:nvSpPr>
        <p:spPr>
          <a:xfrm>
            <a:off x="4960285" y="2832448"/>
            <a:ext cx="6461367" cy="415925"/>
          </a:xfrm>
        </p:spPr>
        <p:txBody>
          <a:bodyPr/>
          <a:lstStyle>
            <a:lvl1pPr>
              <a:defRPr sz="1583"/>
            </a:lvl1pPr>
          </a:lstStyle>
          <a:p>
            <a:pPr lvl="0"/>
            <a:r>
              <a:rPr lang="en-US"/>
              <a:t>Click to edit Master text styles</a:t>
            </a:r>
          </a:p>
        </p:txBody>
      </p:sp>
      <p:sp>
        <p:nvSpPr>
          <p:cNvPr id="20" name="Text Placeholder 2"/>
          <p:cNvSpPr>
            <a:spLocks noGrp="1"/>
          </p:cNvSpPr>
          <p:nvPr>
            <p:ph type="body" sz="quarter" idx="14"/>
          </p:nvPr>
        </p:nvSpPr>
        <p:spPr>
          <a:xfrm>
            <a:off x="749419" y="3462828"/>
            <a:ext cx="3750732" cy="415925"/>
          </a:xfrm>
        </p:spPr>
        <p:txBody>
          <a:bodyPr/>
          <a:lstStyle>
            <a:lvl1pPr>
              <a:defRPr sz="1583"/>
            </a:lvl1pPr>
          </a:lstStyle>
          <a:p>
            <a:pPr lvl="0"/>
            <a:r>
              <a:rPr lang="en-US"/>
              <a:t>Click to edit Master text styles</a:t>
            </a:r>
          </a:p>
        </p:txBody>
      </p:sp>
      <p:sp>
        <p:nvSpPr>
          <p:cNvPr id="21" name="Text Placeholder 2"/>
          <p:cNvSpPr>
            <a:spLocks noGrp="1"/>
          </p:cNvSpPr>
          <p:nvPr>
            <p:ph type="body" sz="quarter" idx="15"/>
          </p:nvPr>
        </p:nvSpPr>
        <p:spPr>
          <a:xfrm>
            <a:off x="4960285" y="3462828"/>
            <a:ext cx="6461367" cy="415925"/>
          </a:xfrm>
        </p:spPr>
        <p:txBody>
          <a:bodyPr/>
          <a:lstStyle>
            <a:lvl1pPr>
              <a:defRPr sz="1583"/>
            </a:lvl1pPr>
          </a:lstStyle>
          <a:p>
            <a:pPr lvl="0"/>
            <a:r>
              <a:rPr lang="en-US"/>
              <a:t>Click to edit Master text styles</a:t>
            </a:r>
          </a:p>
        </p:txBody>
      </p:sp>
      <p:sp>
        <p:nvSpPr>
          <p:cNvPr id="22" name="Text Placeholder 2"/>
          <p:cNvSpPr>
            <a:spLocks noGrp="1"/>
          </p:cNvSpPr>
          <p:nvPr>
            <p:ph type="body" sz="quarter" idx="16"/>
          </p:nvPr>
        </p:nvSpPr>
        <p:spPr>
          <a:xfrm>
            <a:off x="747419" y="4085468"/>
            <a:ext cx="3750732" cy="415925"/>
          </a:xfrm>
        </p:spPr>
        <p:txBody>
          <a:bodyPr/>
          <a:lstStyle>
            <a:lvl1pPr>
              <a:defRPr sz="1583"/>
            </a:lvl1pPr>
          </a:lstStyle>
          <a:p>
            <a:pPr lvl="0"/>
            <a:r>
              <a:rPr lang="en-US"/>
              <a:t>Click to edit Master text styles</a:t>
            </a:r>
          </a:p>
        </p:txBody>
      </p:sp>
      <p:sp>
        <p:nvSpPr>
          <p:cNvPr id="23" name="Text Placeholder 2"/>
          <p:cNvSpPr>
            <a:spLocks noGrp="1"/>
          </p:cNvSpPr>
          <p:nvPr>
            <p:ph type="body" sz="quarter" idx="17"/>
          </p:nvPr>
        </p:nvSpPr>
        <p:spPr>
          <a:xfrm>
            <a:off x="4958284" y="4085468"/>
            <a:ext cx="6461367" cy="415925"/>
          </a:xfrm>
        </p:spPr>
        <p:txBody>
          <a:bodyPr/>
          <a:lstStyle>
            <a:lvl1pPr>
              <a:defRPr sz="1583"/>
            </a:lvl1pPr>
          </a:lstStyle>
          <a:p>
            <a:pPr lvl="0"/>
            <a:r>
              <a:rPr lang="en-US"/>
              <a:t>Click to edit Master text styles</a:t>
            </a:r>
          </a:p>
        </p:txBody>
      </p:sp>
      <p:sp>
        <p:nvSpPr>
          <p:cNvPr id="24" name="Text Placeholder 2"/>
          <p:cNvSpPr>
            <a:spLocks noGrp="1"/>
          </p:cNvSpPr>
          <p:nvPr>
            <p:ph type="body" sz="quarter" idx="18"/>
          </p:nvPr>
        </p:nvSpPr>
        <p:spPr>
          <a:xfrm>
            <a:off x="747419" y="4753918"/>
            <a:ext cx="3750732" cy="415925"/>
          </a:xfrm>
        </p:spPr>
        <p:txBody>
          <a:bodyPr/>
          <a:lstStyle>
            <a:lvl1pPr>
              <a:defRPr sz="1583"/>
            </a:lvl1pPr>
          </a:lstStyle>
          <a:p>
            <a:pPr lvl="0"/>
            <a:r>
              <a:rPr lang="en-US"/>
              <a:t>Click to edit Master text styles</a:t>
            </a:r>
          </a:p>
        </p:txBody>
      </p:sp>
      <p:sp>
        <p:nvSpPr>
          <p:cNvPr id="25" name="Text Placeholder 2"/>
          <p:cNvSpPr>
            <a:spLocks noGrp="1"/>
          </p:cNvSpPr>
          <p:nvPr>
            <p:ph type="body" sz="quarter" idx="19"/>
          </p:nvPr>
        </p:nvSpPr>
        <p:spPr>
          <a:xfrm>
            <a:off x="4958284" y="4753918"/>
            <a:ext cx="6461367" cy="415925"/>
          </a:xfrm>
        </p:spPr>
        <p:txBody>
          <a:bodyPr/>
          <a:lstStyle>
            <a:lvl1pPr>
              <a:defRPr sz="1583"/>
            </a:lvl1pPr>
          </a:lstStyle>
          <a:p>
            <a:pPr lvl="0"/>
            <a:r>
              <a:rPr lang="en-US"/>
              <a:t>Click to edit Master text styles</a:t>
            </a:r>
          </a:p>
        </p:txBody>
      </p:sp>
      <p:sp>
        <p:nvSpPr>
          <p:cNvPr id="26" name="Text Placeholder 2"/>
          <p:cNvSpPr>
            <a:spLocks noGrp="1"/>
          </p:cNvSpPr>
          <p:nvPr>
            <p:ph type="body" sz="quarter" idx="20"/>
          </p:nvPr>
        </p:nvSpPr>
        <p:spPr>
          <a:xfrm>
            <a:off x="749419" y="1719443"/>
            <a:ext cx="3750732" cy="415925"/>
          </a:xfrm>
        </p:spPr>
        <p:txBody>
          <a:bodyPr/>
          <a:lstStyle>
            <a:lvl1pPr>
              <a:defRPr sz="1583" b="1">
                <a:solidFill>
                  <a:schemeClr val="bg1"/>
                </a:solidFill>
              </a:defRPr>
            </a:lvl1pPr>
          </a:lstStyle>
          <a:p>
            <a:pPr lvl="0"/>
            <a:r>
              <a:rPr lang="en-US"/>
              <a:t>Click to edit Master text styles</a:t>
            </a:r>
          </a:p>
        </p:txBody>
      </p:sp>
      <p:sp>
        <p:nvSpPr>
          <p:cNvPr id="27" name="Text Placeholder 2"/>
          <p:cNvSpPr>
            <a:spLocks noGrp="1"/>
          </p:cNvSpPr>
          <p:nvPr>
            <p:ph type="body" sz="quarter" idx="21"/>
          </p:nvPr>
        </p:nvSpPr>
        <p:spPr>
          <a:xfrm>
            <a:off x="4960285" y="1719443"/>
            <a:ext cx="6461367" cy="415925"/>
          </a:xfrm>
        </p:spPr>
        <p:txBody>
          <a:bodyPr/>
          <a:lstStyle>
            <a:lvl1pPr>
              <a:defRPr sz="1583"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492098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hart color block">
    <p:bg>
      <p:bgPr>
        <a:solidFill>
          <a:schemeClr val="bg2"/>
        </a:solidFill>
        <a:effectLst/>
      </p:bgPr>
    </p:bg>
    <p:spTree>
      <p:nvGrpSpPr>
        <p:cNvPr id="1" name=""/>
        <p:cNvGrpSpPr/>
        <p:nvPr/>
      </p:nvGrpSpPr>
      <p:grpSpPr>
        <a:xfrm>
          <a:off x="0" y="0"/>
          <a:ext cx="0" cy="0"/>
          <a:chOff x="0" y="0"/>
          <a:chExt cx="0" cy="0"/>
        </a:xfrm>
      </p:grpSpPr>
      <p:pic>
        <p:nvPicPr>
          <p:cNvPr id="29" name="Picture 2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31" name="Rounded Rectangle 30"/>
          <p:cNvSpPr/>
          <p:nvPr userDrawn="1"/>
        </p:nvSpPr>
        <p:spPr>
          <a:xfrm>
            <a:off x="454060" y="1106385"/>
            <a:ext cx="5529950" cy="4897456"/>
          </a:xfrm>
          <a:prstGeom prst="roundRect">
            <a:avLst>
              <a:gd name="adj" fmla="val 1932"/>
            </a:avLst>
          </a:prstGeom>
          <a:gradFill flip="none" rotWithShape="1">
            <a:gsLst>
              <a:gs pos="0">
                <a:schemeClr val="accent2"/>
              </a:gs>
              <a:gs pos="90000">
                <a:schemeClr val="accent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srgbClr val="EF6F00"/>
              </a:solidFill>
              <a:cs typeface="Calibri"/>
            </a:endParaRPr>
          </a:p>
        </p:txBody>
      </p:sp>
      <p:sp>
        <p:nvSpPr>
          <p:cNvPr id="32" name="Rounded Rectangle 31"/>
          <p:cNvSpPr/>
          <p:nvPr userDrawn="1"/>
        </p:nvSpPr>
        <p:spPr>
          <a:xfrm>
            <a:off x="609609" y="4513710"/>
            <a:ext cx="5226449" cy="1375521"/>
          </a:xfrm>
          <a:prstGeom prst="roundRect">
            <a:avLst>
              <a:gd name="adj" fmla="val 4299"/>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42" name="Rounded Rectangle 41"/>
          <p:cNvSpPr/>
          <p:nvPr userDrawn="1"/>
        </p:nvSpPr>
        <p:spPr>
          <a:xfrm>
            <a:off x="609609" y="1574148"/>
            <a:ext cx="5226449" cy="1375521"/>
          </a:xfrm>
          <a:prstGeom prst="roundRect">
            <a:avLst>
              <a:gd name="adj" fmla="val 4848"/>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43" name="Rounded Rectangle 42"/>
          <p:cNvSpPr/>
          <p:nvPr userDrawn="1"/>
        </p:nvSpPr>
        <p:spPr>
          <a:xfrm>
            <a:off x="609609" y="3040437"/>
            <a:ext cx="5226449" cy="1375521"/>
          </a:xfrm>
          <a:prstGeom prst="roundRect">
            <a:avLst>
              <a:gd name="adj" fmla="val 4299"/>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44" name="Rounded Rectangle 43"/>
          <p:cNvSpPr/>
          <p:nvPr userDrawn="1"/>
        </p:nvSpPr>
        <p:spPr>
          <a:xfrm>
            <a:off x="6144856" y="1106397"/>
            <a:ext cx="5571188" cy="2387831"/>
          </a:xfrm>
          <a:prstGeom prst="roundRect">
            <a:avLst>
              <a:gd name="adj" fmla="val 3618"/>
            </a:avLst>
          </a:prstGeom>
          <a:gradFill flip="none" rotWithShape="1">
            <a:gsLst>
              <a:gs pos="0">
                <a:schemeClr val="accent4"/>
              </a:gs>
              <a:gs pos="85000">
                <a:schemeClr val="accent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srgbClr val="666666"/>
              </a:solidFill>
              <a:cs typeface="Calibri"/>
            </a:endParaRPr>
          </a:p>
        </p:txBody>
      </p:sp>
      <p:sp>
        <p:nvSpPr>
          <p:cNvPr id="45" name="Rounded Rectangle 44"/>
          <p:cNvSpPr/>
          <p:nvPr userDrawn="1"/>
        </p:nvSpPr>
        <p:spPr>
          <a:xfrm>
            <a:off x="6144856" y="3623580"/>
            <a:ext cx="5571188" cy="2387831"/>
          </a:xfrm>
          <a:prstGeom prst="roundRect">
            <a:avLst>
              <a:gd name="adj" fmla="val 3618"/>
            </a:avLst>
          </a:prstGeom>
          <a:gradFill flip="none" rotWithShape="1">
            <a:gsLst>
              <a:gs pos="0">
                <a:schemeClr val="accent6"/>
              </a:gs>
              <a:gs pos="85000">
                <a:schemeClr val="accent5"/>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srgbClr val="666666"/>
              </a:solidFill>
              <a:cs typeface="Calibri"/>
            </a:endParaRPr>
          </a:p>
        </p:txBody>
      </p:sp>
      <p:sp>
        <p:nvSpPr>
          <p:cNvPr id="46" name="Rounded Rectangle 45"/>
          <p:cNvSpPr/>
          <p:nvPr userDrawn="1"/>
        </p:nvSpPr>
        <p:spPr>
          <a:xfrm>
            <a:off x="6285485" y="1574149"/>
            <a:ext cx="2566546" cy="1805459"/>
          </a:xfrm>
          <a:prstGeom prst="roundRect">
            <a:avLst>
              <a:gd name="adj" fmla="val 3200"/>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47" name="Rounded Rectangle 46"/>
          <p:cNvSpPr/>
          <p:nvPr userDrawn="1"/>
        </p:nvSpPr>
        <p:spPr>
          <a:xfrm>
            <a:off x="8985662" y="1574149"/>
            <a:ext cx="2566546" cy="1805459"/>
          </a:xfrm>
          <a:prstGeom prst="roundRect">
            <a:avLst>
              <a:gd name="adj" fmla="val 3200"/>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48" name="Rounded Rectangle 47"/>
          <p:cNvSpPr/>
          <p:nvPr userDrawn="1"/>
        </p:nvSpPr>
        <p:spPr>
          <a:xfrm>
            <a:off x="6285485" y="4083773"/>
            <a:ext cx="2566546" cy="1805459"/>
          </a:xfrm>
          <a:prstGeom prst="roundRect">
            <a:avLst>
              <a:gd name="adj" fmla="val 3200"/>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49" name="Rounded Rectangle 48"/>
          <p:cNvSpPr/>
          <p:nvPr userDrawn="1"/>
        </p:nvSpPr>
        <p:spPr>
          <a:xfrm>
            <a:off x="8985662" y="4083773"/>
            <a:ext cx="2566546" cy="1805459"/>
          </a:xfrm>
          <a:prstGeom prst="roundRect">
            <a:avLst>
              <a:gd name="adj" fmla="val 3200"/>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cs typeface="Calibri"/>
            </a:endParaRPr>
          </a:p>
        </p:txBody>
      </p:sp>
      <p:sp>
        <p:nvSpPr>
          <p:cNvPr id="3" name="Text Placeholder 2"/>
          <p:cNvSpPr>
            <a:spLocks noGrp="1"/>
          </p:cNvSpPr>
          <p:nvPr>
            <p:ph type="body" sz="quarter" idx="10"/>
          </p:nvPr>
        </p:nvSpPr>
        <p:spPr>
          <a:xfrm>
            <a:off x="751419" y="1175763"/>
            <a:ext cx="4495800" cy="468312"/>
          </a:xfrm>
        </p:spPr>
        <p:txBody>
          <a:bodyPr/>
          <a:lstStyle>
            <a:lvl1pPr>
              <a:defRPr b="1">
                <a:solidFill>
                  <a:schemeClr val="bg1"/>
                </a:solidFill>
              </a:defRPr>
            </a:lvl1pPr>
          </a:lstStyle>
          <a:p>
            <a:pPr lvl="0"/>
            <a:r>
              <a:rPr lang="en-US"/>
              <a:t>Click to edit Master text styles</a:t>
            </a:r>
          </a:p>
        </p:txBody>
      </p:sp>
      <p:sp>
        <p:nvSpPr>
          <p:cNvPr id="21" name="Text Placeholder 2"/>
          <p:cNvSpPr>
            <a:spLocks noGrp="1"/>
          </p:cNvSpPr>
          <p:nvPr>
            <p:ph type="body" sz="quarter" idx="11"/>
          </p:nvPr>
        </p:nvSpPr>
        <p:spPr>
          <a:xfrm>
            <a:off x="6315673" y="1159931"/>
            <a:ext cx="4495800" cy="468312"/>
          </a:xfrm>
        </p:spPr>
        <p:txBody>
          <a:bodyPr/>
          <a:lstStyle>
            <a:lvl1pPr>
              <a:defRPr b="1">
                <a:solidFill>
                  <a:schemeClr val="bg1"/>
                </a:solidFill>
              </a:defRPr>
            </a:lvl1pPr>
          </a:lstStyle>
          <a:p>
            <a:pPr lvl="0"/>
            <a:r>
              <a:rPr lang="en-US"/>
              <a:t>Click to edit Master text styles</a:t>
            </a:r>
          </a:p>
        </p:txBody>
      </p:sp>
      <p:sp>
        <p:nvSpPr>
          <p:cNvPr id="22" name="Text Placeholder 2"/>
          <p:cNvSpPr>
            <a:spLocks noGrp="1"/>
          </p:cNvSpPr>
          <p:nvPr>
            <p:ph type="body" sz="quarter" idx="12"/>
          </p:nvPr>
        </p:nvSpPr>
        <p:spPr>
          <a:xfrm>
            <a:off x="6315673" y="3712458"/>
            <a:ext cx="4495800" cy="468312"/>
          </a:xfrm>
        </p:spPr>
        <p:txBody>
          <a:bodyPr/>
          <a:lstStyle>
            <a:lvl1pPr>
              <a:defRPr b="1">
                <a:solidFill>
                  <a:schemeClr val="bg1"/>
                </a:solidFill>
              </a:defRPr>
            </a:lvl1pPr>
          </a:lstStyle>
          <a:p>
            <a:pPr lvl="0"/>
            <a:r>
              <a:rPr lang="en-US"/>
              <a:t>Click to edit Master text styles</a:t>
            </a:r>
          </a:p>
        </p:txBody>
      </p:sp>
      <p:sp>
        <p:nvSpPr>
          <p:cNvPr id="20" name="Text Placeholder 2"/>
          <p:cNvSpPr>
            <a:spLocks noGrp="1"/>
          </p:cNvSpPr>
          <p:nvPr>
            <p:ph type="body" sz="quarter" idx="14"/>
          </p:nvPr>
        </p:nvSpPr>
        <p:spPr>
          <a:xfrm>
            <a:off x="743924" y="1693052"/>
            <a:ext cx="4833020" cy="1219747"/>
          </a:xfrm>
        </p:spPr>
        <p:txBody>
          <a:bodyPr/>
          <a:lstStyle>
            <a:lvl1pPr>
              <a:defRPr sz="1583">
                <a:solidFill>
                  <a:schemeClr val="accent1"/>
                </a:solidFill>
              </a:defRPr>
            </a:lvl1pPr>
            <a:lvl2pPr>
              <a:defRPr sz="1583"/>
            </a:lvl2pPr>
          </a:lstStyle>
          <a:p>
            <a:pPr lvl="0"/>
            <a:r>
              <a:rPr lang="en-US"/>
              <a:t>Click to edit Master text styles</a:t>
            </a:r>
          </a:p>
          <a:p>
            <a:pPr lvl="1"/>
            <a:r>
              <a:rPr lang="en-US"/>
              <a:t>Second level</a:t>
            </a:r>
          </a:p>
        </p:txBody>
      </p:sp>
      <p:sp>
        <p:nvSpPr>
          <p:cNvPr id="23" name="Text Placeholder 2"/>
          <p:cNvSpPr>
            <a:spLocks noGrp="1"/>
          </p:cNvSpPr>
          <p:nvPr>
            <p:ph type="body" sz="quarter" idx="15"/>
          </p:nvPr>
        </p:nvSpPr>
        <p:spPr>
          <a:xfrm>
            <a:off x="6412240" y="4198888"/>
            <a:ext cx="2303230" cy="1708449"/>
          </a:xfrm>
        </p:spPr>
        <p:txBody>
          <a:bodyPr/>
          <a:lstStyle>
            <a:lvl1pPr>
              <a:defRPr sz="1583">
                <a:solidFill>
                  <a:schemeClr val="accent5"/>
                </a:solidFill>
              </a:defRPr>
            </a:lvl1pPr>
            <a:lvl2pPr>
              <a:defRPr sz="1583"/>
            </a:lvl2pPr>
          </a:lstStyle>
          <a:p>
            <a:pPr lvl="0"/>
            <a:r>
              <a:rPr lang="en-US"/>
              <a:t>Click to edit Master text styles</a:t>
            </a:r>
          </a:p>
          <a:p>
            <a:pPr lvl="1"/>
            <a:r>
              <a:rPr lang="en-US"/>
              <a:t>Second level</a:t>
            </a:r>
          </a:p>
        </p:txBody>
      </p:sp>
      <p:sp>
        <p:nvSpPr>
          <p:cNvPr id="24" name="Text Placeholder 2"/>
          <p:cNvSpPr>
            <a:spLocks noGrp="1"/>
          </p:cNvSpPr>
          <p:nvPr>
            <p:ph type="body" sz="quarter" idx="16"/>
          </p:nvPr>
        </p:nvSpPr>
        <p:spPr>
          <a:xfrm>
            <a:off x="6412240" y="1674585"/>
            <a:ext cx="2303230" cy="1716700"/>
          </a:xfrm>
        </p:spPr>
        <p:txBody>
          <a:bodyPr/>
          <a:lstStyle>
            <a:lvl1pPr>
              <a:defRPr sz="1583">
                <a:solidFill>
                  <a:schemeClr val="accent3"/>
                </a:solidFill>
              </a:defRPr>
            </a:lvl1pPr>
            <a:lvl2pPr>
              <a:defRPr sz="1583"/>
            </a:lvl2pPr>
          </a:lstStyle>
          <a:p>
            <a:pPr lvl="0"/>
            <a:r>
              <a:rPr lang="en-US"/>
              <a:t>Click to edit Master text styles</a:t>
            </a:r>
          </a:p>
          <a:p>
            <a:pPr lvl="1"/>
            <a:r>
              <a:rPr lang="en-US"/>
              <a:t>Second level</a:t>
            </a:r>
          </a:p>
        </p:txBody>
      </p:sp>
      <p:sp>
        <p:nvSpPr>
          <p:cNvPr id="25" name="Text Placeholder 2"/>
          <p:cNvSpPr>
            <a:spLocks noGrp="1"/>
          </p:cNvSpPr>
          <p:nvPr>
            <p:ph type="body" sz="quarter" idx="17"/>
          </p:nvPr>
        </p:nvSpPr>
        <p:spPr>
          <a:xfrm>
            <a:off x="9117317" y="4189033"/>
            <a:ext cx="2303230" cy="1708449"/>
          </a:xfrm>
        </p:spPr>
        <p:txBody>
          <a:bodyPr/>
          <a:lstStyle>
            <a:lvl1pPr>
              <a:defRPr sz="1583">
                <a:solidFill>
                  <a:schemeClr val="accent5"/>
                </a:solidFill>
              </a:defRPr>
            </a:lvl1pPr>
            <a:lvl2pPr>
              <a:defRPr sz="1583"/>
            </a:lvl2pPr>
          </a:lstStyle>
          <a:p>
            <a:pPr lvl="0"/>
            <a:r>
              <a:rPr lang="en-US"/>
              <a:t>Click to edit Master text styles</a:t>
            </a:r>
          </a:p>
          <a:p>
            <a:pPr lvl="1"/>
            <a:r>
              <a:rPr lang="en-US"/>
              <a:t>Second level</a:t>
            </a:r>
          </a:p>
        </p:txBody>
      </p:sp>
      <p:sp>
        <p:nvSpPr>
          <p:cNvPr id="26" name="Text Placeholder 2"/>
          <p:cNvSpPr>
            <a:spLocks noGrp="1"/>
          </p:cNvSpPr>
          <p:nvPr>
            <p:ph type="body" sz="quarter" idx="18"/>
          </p:nvPr>
        </p:nvSpPr>
        <p:spPr>
          <a:xfrm>
            <a:off x="9117317" y="1662896"/>
            <a:ext cx="2303230" cy="1716700"/>
          </a:xfrm>
        </p:spPr>
        <p:txBody>
          <a:bodyPr/>
          <a:lstStyle>
            <a:lvl1pPr>
              <a:defRPr sz="1583">
                <a:solidFill>
                  <a:schemeClr val="accent3"/>
                </a:solidFill>
              </a:defRPr>
            </a:lvl1pPr>
            <a:lvl2pPr>
              <a:defRPr sz="1583"/>
            </a:lvl2pPr>
          </a:lstStyle>
          <a:p>
            <a:pPr lvl="0"/>
            <a:r>
              <a:rPr lang="en-US"/>
              <a:t>Click to edit Master text styles</a:t>
            </a:r>
          </a:p>
          <a:p>
            <a:pPr lvl="1"/>
            <a:r>
              <a:rPr lang="en-US"/>
              <a:t>Second level</a:t>
            </a:r>
          </a:p>
        </p:txBody>
      </p:sp>
      <p:sp>
        <p:nvSpPr>
          <p:cNvPr id="27" name="Text Placeholder 2"/>
          <p:cNvSpPr>
            <a:spLocks noGrp="1"/>
          </p:cNvSpPr>
          <p:nvPr>
            <p:ph type="body" sz="quarter" idx="19"/>
          </p:nvPr>
        </p:nvSpPr>
        <p:spPr>
          <a:xfrm>
            <a:off x="743924" y="3145477"/>
            <a:ext cx="4833020" cy="1219747"/>
          </a:xfrm>
        </p:spPr>
        <p:txBody>
          <a:bodyPr/>
          <a:lstStyle>
            <a:lvl1pPr>
              <a:defRPr sz="1583">
                <a:solidFill>
                  <a:schemeClr val="accent1"/>
                </a:solidFill>
              </a:defRPr>
            </a:lvl1pPr>
            <a:lvl2pPr>
              <a:defRPr sz="1583"/>
            </a:lvl2pPr>
          </a:lstStyle>
          <a:p>
            <a:pPr lvl="0"/>
            <a:r>
              <a:rPr lang="en-US"/>
              <a:t>Click to edit Master text styles</a:t>
            </a:r>
          </a:p>
          <a:p>
            <a:pPr lvl="1"/>
            <a:r>
              <a:rPr lang="en-US"/>
              <a:t>Second level</a:t>
            </a:r>
          </a:p>
        </p:txBody>
      </p:sp>
      <p:sp>
        <p:nvSpPr>
          <p:cNvPr id="28" name="Text Placeholder 2"/>
          <p:cNvSpPr>
            <a:spLocks noGrp="1"/>
          </p:cNvSpPr>
          <p:nvPr>
            <p:ph type="body" sz="quarter" idx="20"/>
          </p:nvPr>
        </p:nvSpPr>
        <p:spPr>
          <a:xfrm>
            <a:off x="743924" y="4627802"/>
            <a:ext cx="4833020" cy="1219747"/>
          </a:xfrm>
        </p:spPr>
        <p:txBody>
          <a:bodyPr/>
          <a:lstStyle>
            <a:lvl1pPr>
              <a:defRPr sz="1583">
                <a:solidFill>
                  <a:schemeClr val="accent1"/>
                </a:solidFill>
              </a:defRPr>
            </a:lvl1pPr>
            <a:lvl2pPr>
              <a:defRPr sz="158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8392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hart org">
    <p:bg>
      <p:bgPr>
        <a:solidFill>
          <a:schemeClr val="bg2"/>
        </a:solidFill>
        <a:effectLst/>
      </p:bgPr>
    </p:bg>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34" name="Rounded Rectangle 33"/>
          <p:cNvSpPr/>
          <p:nvPr userDrawn="1"/>
        </p:nvSpPr>
        <p:spPr>
          <a:xfrm>
            <a:off x="2905290" y="1707449"/>
            <a:ext cx="5736289" cy="738972"/>
          </a:xfrm>
          <a:prstGeom prst="roundRect">
            <a:avLst>
              <a:gd name="adj" fmla="val 13531"/>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endParaRPr>
          </a:p>
        </p:txBody>
      </p:sp>
      <p:sp>
        <p:nvSpPr>
          <p:cNvPr id="33" name="Rounded Rectangle 32"/>
          <p:cNvSpPr/>
          <p:nvPr userDrawn="1"/>
        </p:nvSpPr>
        <p:spPr>
          <a:xfrm>
            <a:off x="2905285" y="2641971"/>
            <a:ext cx="5736292" cy="738972"/>
          </a:xfrm>
          <a:prstGeom prst="roundRect">
            <a:avLst>
              <a:gd name="adj" fmla="val 13531"/>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endParaRPr>
          </a:p>
        </p:txBody>
      </p:sp>
      <p:cxnSp>
        <p:nvCxnSpPr>
          <p:cNvPr id="35" name="Straight Connector 34"/>
          <p:cNvCxnSpPr/>
          <p:nvPr userDrawn="1"/>
        </p:nvCxnSpPr>
        <p:spPr>
          <a:xfrm>
            <a:off x="7520637" y="2353239"/>
            <a:ext cx="0" cy="1221732"/>
          </a:xfrm>
          <a:prstGeom prst="line">
            <a:avLst/>
          </a:prstGeom>
          <a:ln w="9525"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69" name="Rounded Rectangle 68"/>
          <p:cNvSpPr/>
          <p:nvPr userDrawn="1"/>
        </p:nvSpPr>
        <p:spPr>
          <a:xfrm>
            <a:off x="6543979" y="2729396"/>
            <a:ext cx="1980063" cy="559504"/>
          </a:xfrm>
          <a:prstGeom prst="roundRect">
            <a:avLst>
              <a:gd name="adj" fmla="val 9461"/>
            </a:avLst>
          </a:prstGeom>
          <a:solidFill>
            <a:schemeClr val="bg1"/>
          </a:solidFill>
          <a:ln w="12700" cmpd="sng">
            <a:gradFill flip="none" rotWithShape="1">
              <a:gsLst>
                <a:gs pos="70000">
                  <a:schemeClr val="accent1"/>
                </a:gs>
                <a:gs pos="100000">
                  <a:schemeClr val="accent2"/>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183942" rIns="91969" bIns="45983" rtlCol="0" anchor="ctr"/>
          <a:lstStyle/>
          <a:p>
            <a:pPr algn="ctr" defTabSz="919664" fontAlgn="base">
              <a:spcBef>
                <a:spcPct val="0"/>
              </a:spcBef>
              <a:spcAft>
                <a:spcPct val="0"/>
              </a:spcAft>
            </a:pPr>
            <a:endParaRPr lang="en-US" sz="1417" dirty="0">
              <a:solidFill>
                <a:srgbClr val="EF6F00"/>
              </a:solidFill>
              <a:cs typeface="Calibri"/>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
        <p:nvSpPr>
          <p:cNvPr id="29" name="Rounded Rectangle 28"/>
          <p:cNvSpPr/>
          <p:nvPr userDrawn="1"/>
        </p:nvSpPr>
        <p:spPr>
          <a:xfrm>
            <a:off x="7121138" y="3775916"/>
            <a:ext cx="3873492" cy="1710484"/>
          </a:xfrm>
          <a:prstGeom prst="roundRect">
            <a:avLst>
              <a:gd name="adj" fmla="val 4505"/>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endParaRPr>
          </a:p>
        </p:txBody>
      </p:sp>
      <p:sp>
        <p:nvSpPr>
          <p:cNvPr id="30" name="Rounded Rectangle 29"/>
          <p:cNvSpPr/>
          <p:nvPr userDrawn="1"/>
        </p:nvSpPr>
        <p:spPr>
          <a:xfrm>
            <a:off x="1219208" y="3775916"/>
            <a:ext cx="5679215" cy="738972"/>
          </a:xfrm>
          <a:prstGeom prst="roundRect">
            <a:avLst>
              <a:gd name="adj" fmla="val 13531"/>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dirty="0">
              <a:solidFill>
                <a:prstClr val="white"/>
              </a:solidFill>
            </a:endParaRPr>
          </a:p>
        </p:txBody>
      </p:sp>
      <p:cxnSp>
        <p:nvCxnSpPr>
          <p:cNvPr id="36" name="Straight Connector 35"/>
          <p:cNvCxnSpPr/>
          <p:nvPr userDrawn="1"/>
        </p:nvCxnSpPr>
        <p:spPr>
          <a:xfrm>
            <a:off x="5776370" y="3574971"/>
            <a:ext cx="3278035" cy="0"/>
          </a:xfrm>
          <a:prstGeom prst="line">
            <a:avLst/>
          </a:prstGeom>
          <a:ln w="9525" cmpd="sng">
            <a:solidFill>
              <a:srgbClr val="6E6F7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783319" y="3574971"/>
            <a:ext cx="0" cy="292036"/>
          </a:xfrm>
          <a:prstGeom prst="line">
            <a:avLst/>
          </a:prstGeom>
          <a:ln w="9525"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054403" y="3574971"/>
            <a:ext cx="0" cy="292036"/>
          </a:xfrm>
          <a:prstGeom prst="line">
            <a:avLst/>
          </a:prstGeom>
          <a:ln w="9525"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054403" y="4415494"/>
            <a:ext cx="0" cy="717985"/>
          </a:xfrm>
          <a:prstGeom prst="line">
            <a:avLst/>
          </a:prstGeom>
          <a:ln w="9525"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7815549" y="4686939"/>
            <a:ext cx="2473403" cy="0"/>
          </a:xfrm>
          <a:prstGeom prst="line">
            <a:avLst/>
          </a:prstGeom>
          <a:ln w="9525" cmpd="sng">
            <a:solidFill>
              <a:srgbClr val="6E6F7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815547" y="4686944"/>
            <a:ext cx="0" cy="446535"/>
          </a:xfrm>
          <a:prstGeom prst="line">
            <a:avLst/>
          </a:prstGeom>
          <a:ln w="9525"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0288951" y="4686944"/>
            <a:ext cx="0" cy="446535"/>
          </a:xfrm>
          <a:prstGeom prst="line">
            <a:avLst/>
          </a:prstGeom>
          <a:ln w="9525"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62" name="Rounded Rectangle 61"/>
          <p:cNvSpPr/>
          <p:nvPr userDrawn="1"/>
        </p:nvSpPr>
        <p:spPr>
          <a:xfrm>
            <a:off x="7269303" y="4974916"/>
            <a:ext cx="1102482" cy="407350"/>
          </a:xfrm>
          <a:prstGeom prst="roundRect">
            <a:avLst/>
          </a:prstGeom>
          <a:solidFill>
            <a:srgbClr val="FFFFFF"/>
          </a:solidFill>
          <a:ln>
            <a:solidFill>
              <a:srgbClr val="6E6F71"/>
            </a:solidFill>
          </a:ln>
          <a:effectLst/>
        </p:spPr>
        <p:style>
          <a:lnRef idx="1">
            <a:schemeClr val="accent1"/>
          </a:lnRef>
          <a:fillRef idx="3">
            <a:schemeClr val="accent1"/>
          </a:fillRef>
          <a:effectRef idx="2">
            <a:schemeClr val="accent1"/>
          </a:effectRef>
          <a:fontRef idx="minor">
            <a:schemeClr val="lt1"/>
          </a:fontRef>
        </p:style>
        <p:txBody>
          <a:bodyPr lIns="0" tIns="45983" rIns="0" bIns="91969" rtlCol="0" anchor="ctr"/>
          <a:lstStyle/>
          <a:p>
            <a:pPr algn="ctr" defTabSz="919664" fontAlgn="base">
              <a:spcBef>
                <a:spcPct val="0"/>
              </a:spcBef>
              <a:spcAft>
                <a:spcPct val="0"/>
              </a:spcAft>
            </a:pPr>
            <a:endParaRPr lang="en-US" sz="1417" dirty="0">
              <a:solidFill>
                <a:srgbClr val="666666"/>
              </a:solidFill>
              <a:cs typeface="Calibri"/>
            </a:endParaRPr>
          </a:p>
        </p:txBody>
      </p:sp>
      <p:sp>
        <p:nvSpPr>
          <p:cNvPr id="63" name="Round Same Side Corner Rectangle 62"/>
          <p:cNvSpPr/>
          <p:nvPr userDrawn="1"/>
        </p:nvSpPr>
        <p:spPr>
          <a:xfrm>
            <a:off x="6543978" y="2729394"/>
            <a:ext cx="1980061" cy="137160"/>
          </a:xfrm>
          <a:prstGeom prst="round2SameRect">
            <a:avLst>
              <a:gd name="adj1" fmla="val 50000"/>
              <a:gd name="adj2" fmla="val 0"/>
            </a:avLst>
          </a:prstGeom>
          <a:gradFill>
            <a:gsLst>
              <a:gs pos="0">
                <a:schemeClr val="accent1"/>
              </a:gs>
              <a:gs pos="100000">
                <a:schemeClr val="accent2"/>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4" name="Round Same Side Corner Rectangle 63"/>
          <p:cNvSpPr/>
          <p:nvPr userDrawn="1"/>
        </p:nvSpPr>
        <p:spPr>
          <a:xfrm>
            <a:off x="4807870" y="3867007"/>
            <a:ext cx="1953327" cy="137160"/>
          </a:xfrm>
          <a:prstGeom prst="round2SameRect">
            <a:avLst>
              <a:gd name="adj1" fmla="val 50000"/>
              <a:gd name="adj2" fmla="val 0"/>
            </a:avLst>
          </a:prstGeom>
          <a:gradFill>
            <a:gsLst>
              <a:gs pos="0">
                <a:srgbClr val="81017E"/>
              </a:gs>
              <a:gs pos="100000">
                <a:srgbClr val="DA0081"/>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5" name="Round Same Side Corner Rectangle 64"/>
          <p:cNvSpPr/>
          <p:nvPr userDrawn="1"/>
        </p:nvSpPr>
        <p:spPr>
          <a:xfrm>
            <a:off x="8059313" y="3867006"/>
            <a:ext cx="1953327" cy="137160"/>
          </a:xfrm>
          <a:prstGeom prst="round2SameRect">
            <a:avLst>
              <a:gd name="adj1" fmla="val 50000"/>
              <a:gd name="adj2" fmla="val 0"/>
            </a:avLst>
          </a:prstGeom>
          <a:gradFill>
            <a:gsLst>
              <a:gs pos="0">
                <a:schemeClr val="accent3"/>
              </a:gs>
              <a:gs pos="100000">
                <a:schemeClr val="accent4"/>
              </a:gs>
            </a:gsLst>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7" name="Rounded Rectangle 66"/>
          <p:cNvSpPr/>
          <p:nvPr userDrawn="1"/>
        </p:nvSpPr>
        <p:spPr>
          <a:xfrm>
            <a:off x="4807872" y="3867007"/>
            <a:ext cx="1953327" cy="548482"/>
          </a:xfrm>
          <a:prstGeom prst="roundRect">
            <a:avLst>
              <a:gd name="adj" fmla="val 11766"/>
            </a:avLst>
          </a:prstGeom>
          <a:noFill/>
          <a:ln w="12700" cmpd="sng">
            <a:gradFill flip="none" rotWithShape="1">
              <a:gsLst>
                <a:gs pos="70000">
                  <a:srgbClr val="81017E"/>
                </a:gs>
                <a:gs pos="100000">
                  <a:srgbClr val="DA0081"/>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183942" rIns="91969" bIns="45983" rtlCol="0" anchor="ctr"/>
          <a:lstStyle/>
          <a:p>
            <a:pPr algn="ctr" defTabSz="919664" fontAlgn="base">
              <a:spcBef>
                <a:spcPct val="0"/>
              </a:spcBef>
              <a:spcAft>
                <a:spcPct val="0"/>
              </a:spcAft>
            </a:pPr>
            <a:endParaRPr lang="en-US" sz="1417" dirty="0">
              <a:solidFill>
                <a:srgbClr val="DA0081"/>
              </a:solidFill>
              <a:cs typeface="Calibri"/>
            </a:endParaRPr>
          </a:p>
        </p:txBody>
      </p:sp>
      <p:sp>
        <p:nvSpPr>
          <p:cNvPr id="70" name="Rounded Rectangle 69"/>
          <p:cNvSpPr/>
          <p:nvPr userDrawn="1"/>
        </p:nvSpPr>
        <p:spPr>
          <a:xfrm>
            <a:off x="8059315" y="3867007"/>
            <a:ext cx="1953327" cy="548482"/>
          </a:xfrm>
          <a:prstGeom prst="roundRect">
            <a:avLst>
              <a:gd name="adj" fmla="val 12991"/>
            </a:avLst>
          </a:prstGeom>
          <a:noFill/>
          <a:ln w="12700" cmpd="sng">
            <a:gradFill flip="none" rotWithShape="1">
              <a:gsLst>
                <a:gs pos="70000">
                  <a:schemeClr val="accent3"/>
                </a:gs>
                <a:gs pos="100000">
                  <a:schemeClr val="accent4"/>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183942" rIns="91969" bIns="45983" rtlCol="0" anchor="ctr"/>
          <a:lstStyle/>
          <a:p>
            <a:pPr algn="ctr" defTabSz="919664" fontAlgn="base">
              <a:spcBef>
                <a:spcPct val="0"/>
              </a:spcBef>
              <a:spcAft>
                <a:spcPct val="0"/>
              </a:spcAft>
            </a:pPr>
            <a:endParaRPr lang="en-US" sz="1417" dirty="0">
              <a:solidFill>
                <a:srgbClr val="4CA90C"/>
              </a:solidFill>
              <a:cs typeface="Calibri"/>
            </a:endParaRPr>
          </a:p>
        </p:txBody>
      </p:sp>
      <p:sp>
        <p:nvSpPr>
          <p:cNvPr id="71" name="Rounded Rectangle 70"/>
          <p:cNvSpPr/>
          <p:nvPr userDrawn="1"/>
        </p:nvSpPr>
        <p:spPr>
          <a:xfrm>
            <a:off x="8503162" y="4974916"/>
            <a:ext cx="1102482" cy="407350"/>
          </a:xfrm>
          <a:prstGeom prst="roundRect">
            <a:avLst/>
          </a:prstGeom>
          <a:solidFill>
            <a:srgbClr val="FFFFFF"/>
          </a:solidFill>
          <a:ln>
            <a:solidFill>
              <a:srgbClr val="6E6F71"/>
            </a:solidFill>
          </a:ln>
          <a:effectLst/>
        </p:spPr>
        <p:style>
          <a:lnRef idx="1">
            <a:schemeClr val="accent1"/>
          </a:lnRef>
          <a:fillRef idx="3">
            <a:schemeClr val="accent1"/>
          </a:fillRef>
          <a:effectRef idx="2">
            <a:schemeClr val="accent1"/>
          </a:effectRef>
          <a:fontRef idx="minor">
            <a:schemeClr val="lt1"/>
          </a:fontRef>
        </p:style>
        <p:txBody>
          <a:bodyPr lIns="0" tIns="45983" rIns="0" bIns="91969" rtlCol="0" anchor="ctr"/>
          <a:lstStyle/>
          <a:p>
            <a:pPr algn="ctr" defTabSz="919664" fontAlgn="base">
              <a:spcBef>
                <a:spcPct val="0"/>
              </a:spcBef>
              <a:spcAft>
                <a:spcPct val="0"/>
              </a:spcAft>
            </a:pPr>
            <a:endParaRPr lang="en-US" sz="1417" dirty="0">
              <a:solidFill>
                <a:srgbClr val="666666"/>
              </a:solidFill>
              <a:cs typeface="Calibri"/>
            </a:endParaRPr>
          </a:p>
        </p:txBody>
      </p:sp>
      <p:sp>
        <p:nvSpPr>
          <p:cNvPr id="72" name="Rounded Rectangle 71"/>
          <p:cNvSpPr/>
          <p:nvPr userDrawn="1"/>
        </p:nvSpPr>
        <p:spPr>
          <a:xfrm>
            <a:off x="9730828" y="4974916"/>
            <a:ext cx="1102482" cy="407350"/>
          </a:xfrm>
          <a:prstGeom prst="roundRect">
            <a:avLst/>
          </a:prstGeom>
          <a:solidFill>
            <a:srgbClr val="FFFFFF"/>
          </a:solidFill>
          <a:ln>
            <a:solidFill>
              <a:srgbClr val="6E6F71"/>
            </a:solidFill>
          </a:ln>
          <a:effectLst/>
        </p:spPr>
        <p:style>
          <a:lnRef idx="1">
            <a:schemeClr val="accent1"/>
          </a:lnRef>
          <a:fillRef idx="3">
            <a:schemeClr val="accent1"/>
          </a:fillRef>
          <a:effectRef idx="2">
            <a:schemeClr val="accent1"/>
          </a:effectRef>
          <a:fontRef idx="minor">
            <a:schemeClr val="lt1"/>
          </a:fontRef>
        </p:style>
        <p:txBody>
          <a:bodyPr lIns="0" tIns="45983" rIns="0" bIns="91969" rtlCol="0" anchor="ctr"/>
          <a:lstStyle/>
          <a:p>
            <a:pPr algn="ctr" defTabSz="919664" fontAlgn="base">
              <a:spcBef>
                <a:spcPct val="0"/>
              </a:spcBef>
              <a:spcAft>
                <a:spcPct val="0"/>
              </a:spcAft>
            </a:pPr>
            <a:endParaRPr lang="en-US" sz="1417" dirty="0">
              <a:solidFill>
                <a:srgbClr val="666666"/>
              </a:solidFill>
              <a:cs typeface="Calibri"/>
            </a:endParaRPr>
          </a:p>
        </p:txBody>
      </p:sp>
      <p:sp>
        <p:nvSpPr>
          <p:cNvPr id="66" name="Round Same Side Corner Rectangle 65"/>
          <p:cNvSpPr/>
          <p:nvPr userDrawn="1"/>
        </p:nvSpPr>
        <p:spPr>
          <a:xfrm>
            <a:off x="6570709" y="1804757"/>
            <a:ext cx="1953328" cy="137160"/>
          </a:xfrm>
          <a:prstGeom prst="round2SameRect">
            <a:avLst>
              <a:gd name="adj1" fmla="val 50000"/>
              <a:gd name="adj2" fmla="val 0"/>
            </a:avLst>
          </a:prstGeom>
          <a:gradFill>
            <a:gsLst>
              <a:gs pos="0">
                <a:schemeClr val="accent5"/>
              </a:gs>
              <a:gs pos="100000">
                <a:schemeClr val="accent6"/>
              </a:gs>
            </a:gsLst>
          </a:gradFill>
          <a:ln w="12700" cmpd="sng">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68" name="Rounded Rectangle 67"/>
          <p:cNvSpPr/>
          <p:nvPr userDrawn="1"/>
        </p:nvSpPr>
        <p:spPr>
          <a:xfrm>
            <a:off x="6570716" y="1804765"/>
            <a:ext cx="1953327" cy="548481"/>
          </a:xfrm>
          <a:prstGeom prst="roundRect">
            <a:avLst>
              <a:gd name="adj" fmla="val 10541"/>
            </a:avLst>
          </a:prstGeom>
          <a:noFill/>
          <a:ln w="12700" cmpd="sng">
            <a:gradFill flip="none" rotWithShape="1">
              <a:gsLst>
                <a:gs pos="70000">
                  <a:schemeClr val="accent5"/>
                </a:gs>
                <a:gs pos="100000">
                  <a:schemeClr val="accent6"/>
                </a:gs>
              </a:gsLst>
              <a:lin ang="16200000" scaled="0"/>
              <a:tileRect/>
            </a:gradFill>
          </a:ln>
          <a:effectLst/>
        </p:spPr>
        <p:style>
          <a:lnRef idx="1">
            <a:schemeClr val="accent1"/>
          </a:lnRef>
          <a:fillRef idx="3">
            <a:schemeClr val="accent1"/>
          </a:fillRef>
          <a:effectRef idx="2">
            <a:schemeClr val="accent1"/>
          </a:effectRef>
          <a:fontRef idx="minor">
            <a:schemeClr val="lt1"/>
          </a:fontRef>
        </p:style>
        <p:txBody>
          <a:bodyPr lIns="91969" tIns="183942" rIns="91969" bIns="45983" rtlCol="0" anchor="ctr"/>
          <a:lstStyle/>
          <a:p>
            <a:pPr algn="ctr" defTabSz="919664" fontAlgn="base">
              <a:spcBef>
                <a:spcPct val="0"/>
              </a:spcBef>
              <a:spcAft>
                <a:spcPct val="0"/>
              </a:spcAft>
            </a:pPr>
            <a:endParaRPr lang="en-US" sz="1417" dirty="0">
              <a:solidFill>
                <a:srgbClr val="067AB4"/>
              </a:solidFill>
              <a:cs typeface="Calibri"/>
            </a:endParaRPr>
          </a:p>
        </p:txBody>
      </p:sp>
      <p:sp>
        <p:nvSpPr>
          <p:cNvPr id="3" name="Text Placeholder 2"/>
          <p:cNvSpPr>
            <a:spLocks noGrp="1"/>
          </p:cNvSpPr>
          <p:nvPr>
            <p:ph type="body" sz="quarter" idx="10"/>
          </p:nvPr>
        </p:nvSpPr>
        <p:spPr>
          <a:xfrm>
            <a:off x="3041651" y="1804992"/>
            <a:ext cx="3393017" cy="547687"/>
          </a:xfrm>
        </p:spPr>
        <p:txBody>
          <a:bodyPr/>
          <a:lstStyle>
            <a:lvl1pPr algn="r">
              <a:defRPr sz="1417"/>
            </a:lvl1pPr>
          </a:lstStyle>
          <a:p>
            <a:pPr lvl="0"/>
            <a:r>
              <a:rPr lang="en-US"/>
              <a:t>Click to edit Master text styles</a:t>
            </a:r>
          </a:p>
        </p:txBody>
      </p:sp>
      <p:sp>
        <p:nvSpPr>
          <p:cNvPr id="32" name="Text Placeholder 2"/>
          <p:cNvSpPr>
            <a:spLocks noGrp="1"/>
          </p:cNvSpPr>
          <p:nvPr>
            <p:ph type="body" sz="quarter" idx="11"/>
          </p:nvPr>
        </p:nvSpPr>
        <p:spPr>
          <a:xfrm>
            <a:off x="3041651" y="2729402"/>
            <a:ext cx="3393017" cy="547687"/>
          </a:xfrm>
        </p:spPr>
        <p:txBody>
          <a:bodyPr/>
          <a:lstStyle>
            <a:lvl1pPr algn="r">
              <a:defRPr sz="1417"/>
            </a:lvl1pPr>
          </a:lstStyle>
          <a:p>
            <a:pPr lvl="0"/>
            <a:r>
              <a:rPr lang="en-US"/>
              <a:t>Click to edit Master text styles</a:t>
            </a:r>
          </a:p>
        </p:txBody>
      </p:sp>
      <p:sp>
        <p:nvSpPr>
          <p:cNvPr id="42" name="Text Placeholder 2"/>
          <p:cNvSpPr>
            <a:spLocks noGrp="1"/>
          </p:cNvSpPr>
          <p:nvPr>
            <p:ph type="body" sz="quarter" idx="12"/>
          </p:nvPr>
        </p:nvSpPr>
        <p:spPr>
          <a:xfrm>
            <a:off x="1345142" y="3871558"/>
            <a:ext cx="3393017" cy="547687"/>
          </a:xfrm>
        </p:spPr>
        <p:txBody>
          <a:bodyPr/>
          <a:lstStyle>
            <a:lvl1pPr algn="r">
              <a:defRPr sz="1417"/>
            </a:lvl1pPr>
          </a:lstStyle>
          <a:p>
            <a:pPr lvl="0"/>
            <a:r>
              <a:rPr lang="en-US"/>
              <a:t>Click to edit Master text styles</a:t>
            </a:r>
          </a:p>
        </p:txBody>
      </p:sp>
      <p:sp>
        <p:nvSpPr>
          <p:cNvPr id="5" name="Text Placeholder 4"/>
          <p:cNvSpPr>
            <a:spLocks noGrp="1"/>
          </p:cNvSpPr>
          <p:nvPr>
            <p:ph type="body" sz="quarter" idx="13"/>
          </p:nvPr>
        </p:nvSpPr>
        <p:spPr>
          <a:xfrm>
            <a:off x="6570135" y="2009775"/>
            <a:ext cx="1932517" cy="254000"/>
          </a:xfrm>
        </p:spPr>
        <p:txBody>
          <a:bodyPr/>
          <a:lstStyle>
            <a:lvl1pPr algn="ctr">
              <a:defRPr sz="1583">
                <a:solidFill>
                  <a:schemeClr val="accent5"/>
                </a:solidFill>
              </a:defRPr>
            </a:lvl1pPr>
          </a:lstStyle>
          <a:p>
            <a:pPr lvl="0"/>
            <a:r>
              <a:rPr lang="en-US"/>
              <a:t>Click to edit Master text styles</a:t>
            </a:r>
          </a:p>
        </p:txBody>
      </p:sp>
      <p:sp>
        <p:nvSpPr>
          <p:cNvPr id="43" name="Text Placeholder 4"/>
          <p:cNvSpPr>
            <a:spLocks noGrp="1"/>
          </p:cNvSpPr>
          <p:nvPr>
            <p:ph type="body" sz="quarter" idx="14"/>
          </p:nvPr>
        </p:nvSpPr>
        <p:spPr>
          <a:xfrm>
            <a:off x="6566450" y="2963005"/>
            <a:ext cx="1932517" cy="254000"/>
          </a:xfrm>
        </p:spPr>
        <p:txBody>
          <a:bodyPr/>
          <a:lstStyle>
            <a:lvl1pPr algn="ctr">
              <a:defRPr sz="1583">
                <a:solidFill>
                  <a:schemeClr val="accent1"/>
                </a:solidFill>
              </a:defRPr>
            </a:lvl1pPr>
          </a:lstStyle>
          <a:p>
            <a:pPr lvl="0"/>
            <a:r>
              <a:rPr lang="en-US"/>
              <a:t>Click to edit Master text styles</a:t>
            </a:r>
          </a:p>
        </p:txBody>
      </p:sp>
      <p:sp>
        <p:nvSpPr>
          <p:cNvPr id="44" name="Text Placeholder 4"/>
          <p:cNvSpPr>
            <a:spLocks noGrp="1"/>
          </p:cNvSpPr>
          <p:nvPr>
            <p:ph type="body" sz="quarter" idx="15"/>
          </p:nvPr>
        </p:nvSpPr>
        <p:spPr>
          <a:xfrm>
            <a:off x="4828679" y="4063667"/>
            <a:ext cx="1932517" cy="254000"/>
          </a:xfrm>
        </p:spPr>
        <p:txBody>
          <a:bodyPr/>
          <a:lstStyle>
            <a:lvl1pPr algn="ctr">
              <a:defRPr sz="1583">
                <a:solidFill>
                  <a:srgbClr val="7030A0"/>
                </a:solidFill>
              </a:defRPr>
            </a:lvl1pPr>
          </a:lstStyle>
          <a:p>
            <a:pPr lvl="0"/>
            <a:r>
              <a:rPr lang="en-US"/>
              <a:t>Click to edit Master text styles</a:t>
            </a:r>
          </a:p>
        </p:txBody>
      </p:sp>
      <p:sp>
        <p:nvSpPr>
          <p:cNvPr id="45" name="Text Placeholder 4"/>
          <p:cNvSpPr>
            <a:spLocks noGrp="1"/>
          </p:cNvSpPr>
          <p:nvPr>
            <p:ph type="body" sz="quarter" idx="16"/>
          </p:nvPr>
        </p:nvSpPr>
        <p:spPr>
          <a:xfrm>
            <a:off x="8079553" y="4062567"/>
            <a:ext cx="1932517" cy="254000"/>
          </a:xfrm>
        </p:spPr>
        <p:txBody>
          <a:bodyPr/>
          <a:lstStyle>
            <a:lvl1pPr algn="ctr">
              <a:defRPr sz="1583">
                <a:solidFill>
                  <a:schemeClr val="accent3"/>
                </a:solidFill>
              </a:defRPr>
            </a:lvl1pPr>
          </a:lstStyle>
          <a:p>
            <a:pPr lvl="0"/>
            <a:r>
              <a:rPr lang="en-US"/>
              <a:t>Click to edit Master text styles</a:t>
            </a:r>
          </a:p>
        </p:txBody>
      </p:sp>
      <p:sp>
        <p:nvSpPr>
          <p:cNvPr id="46" name="Text Placeholder 4"/>
          <p:cNvSpPr>
            <a:spLocks noGrp="1"/>
          </p:cNvSpPr>
          <p:nvPr>
            <p:ph type="body" sz="quarter" idx="17"/>
          </p:nvPr>
        </p:nvSpPr>
        <p:spPr>
          <a:xfrm>
            <a:off x="7269303" y="5088106"/>
            <a:ext cx="1102482" cy="254000"/>
          </a:xfrm>
        </p:spPr>
        <p:txBody>
          <a:bodyPr/>
          <a:lstStyle>
            <a:lvl1pPr algn="ctr">
              <a:defRPr sz="1167">
                <a:solidFill>
                  <a:schemeClr val="tx2"/>
                </a:solidFill>
              </a:defRPr>
            </a:lvl1pPr>
          </a:lstStyle>
          <a:p>
            <a:pPr lvl="0"/>
            <a:r>
              <a:rPr lang="en-US"/>
              <a:t>Click to edit Master text styles</a:t>
            </a:r>
          </a:p>
        </p:txBody>
      </p:sp>
      <p:sp>
        <p:nvSpPr>
          <p:cNvPr id="47" name="Text Placeholder 4"/>
          <p:cNvSpPr>
            <a:spLocks noGrp="1"/>
          </p:cNvSpPr>
          <p:nvPr>
            <p:ph type="body" sz="quarter" idx="18"/>
          </p:nvPr>
        </p:nvSpPr>
        <p:spPr>
          <a:xfrm>
            <a:off x="8498969" y="5088106"/>
            <a:ext cx="1102482" cy="254000"/>
          </a:xfrm>
        </p:spPr>
        <p:txBody>
          <a:bodyPr/>
          <a:lstStyle>
            <a:lvl1pPr algn="ctr">
              <a:defRPr sz="1167">
                <a:solidFill>
                  <a:schemeClr val="tx2"/>
                </a:solidFill>
              </a:defRPr>
            </a:lvl1pPr>
          </a:lstStyle>
          <a:p>
            <a:pPr lvl="0"/>
            <a:r>
              <a:rPr lang="en-US"/>
              <a:t>Click to edit Master text styles</a:t>
            </a:r>
          </a:p>
        </p:txBody>
      </p:sp>
      <p:sp>
        <p:nvSpPr>
          <p:cNvPr id="48" name="Text Placeholder 4"/>
          <p:cNvSpPr>
            <a:spLocks noGrp="1"/>
          </p:cNvSpPr>
          <p:nvPr>
            <p:ph type="body" sz="quarter" idx="19"/>
          </p:nvPr>
        </p:nvSpPr>
        <p:spPr>
          <a:xfrm>
            <a:off x="9730828" y="5088106"/>
            <a:ext cx="1102482" cy="254000"/>
          </a:xfrm>
        </p:spPr>
        <p:txBody>
          <a:bodyPr/>
          <a:lstStyle>
            <a:lvl1pPr algn="ctr">
              <a:defRPr sz="1167">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553588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ivider slide step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6" name="Round Same Side Corner Rectangle 5"/>
          <p:cNvSpPr/>
          <p:nvPr userDrawn="1"/>
        </p:nvSpPr>
        <p:spPr>
          <a:xfrm>
            <a:off x="304806" y="245816"/>
            <a:ext cx="11584807" cy="1406594"/>
          </a:xfrm>
          <a:prstGeom prst="round2SameRect">
            <a:avLst>
              <a:gd name="adj1" fmla="val 7370"/>
              <a:gd name="adj2" fmla="val 0"/>
            </a:avLst>
          </a:prstGeom>
          <a:gradFill>
            <a:gsLst>
              <a:gs pos="21000">
                <a:schemeClr val="accent1"/>
              </a:gs>
              <a:gs pos="100000">
                <a:schemeClr val="accent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9" name="Round Same Side Corner Rectangle 8"/>
          <p:cNvSpPr/>
          <p:nvPr userDrawn="1"/>
        </p:nvSpPr>
        <p:spPr>
          <a:xfrm rot="10800000">
            <a:off x="304806" y="1652408"/>
            <a:ext cx="11584807" cy="4218900"/>
          </a:xfrm>
          <a:prstGeom prst="round2SameRect">
            <a:avLst>
              <a:gd name="adj1" fmla="val 182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Title 15"/>
          <p:cNvSpPr txBox="1">
            <a:spLocks/>
          </p:cNvSpPr>
          <p:nvPr userDrawn="1"/>
        </p:nvSpPr>
        <p:spPr bwMode="auto">
          <a:xfrm>
            <a:off x="751423" y="258975"/>
            <a:ext cx="1627770" cy="1393436"/>
          </a:xfrm>
          <a:prstGeom prst="rect">
            <a:avLst/>
          </a:prstGeom>
          <a:solidFill>
            <a:schemeClr val="accent1"/>
          </a:solid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r>
              <a:rPr lang="en-US" sz="8083" dirty="0">
                <a:solidFill>
                  <a:srgbClr val="FFFFFF"/>
                </a:solidFill>
                <a:cs typeface="Calibri"/>
              </a:rPr>
              <a:t>1</a:t>
            </a:r>
          </a:p>
        </p:txBody>
      </p:sp>
      <p:sp>
        <p:nvSpPr>
          <p:cNvPr id="3" name="Text Placeholder 2"/>
          <p:cNvSpPr>
            <a:spLocks noGrp="1"/>
          </p:cNvSpPr>
          <p:nvPr>
            <p:ph type="body" sz="quarter" idx="10"/>
          </p:nvPr>
        </p:nvSpPr>
        <p:spPr>
          <a:xfrm>
            <a:off x="884771" y="1941534"/>
            <a:ext cx="10388601" cy="3929775"/>
          </a:xfrm>
        </p:spPr>
        <p:txBody>
          <a:bodyPr/>
          <a:lstStyle>
            <a:lvl1pPr>
              <a:defRPr sz="3000">
                <a:solidFill>
                  <a:schemeClr val="accent1"/>
                </a:solidFill>
              </a:defRPr>
            </a:lvl1pPr>
            <a:lvl2pPr>
              <a:defRPr sz="1833"/>
            </a:lvl2pPr>
            <a:lvl3pPr>
              <a:defRPr sz="1833"/>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5032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5_six Column small">
    <p:spTree>
      <p:nvGrpSpPr>
        <p:cNvPr id="1" name=""/>
        <p:cNvGrpSpPr/>
        <p:nvPr/>
      </p:nvGrpSpPr>
      <p:grpSpPr>
        <a:xfrm>
          <a:off x="0" y="0"/>
          <a:ext cx="0" cy="0"/>
          <a:chOff x="0" y="0"/>
          <a:chExt cx="0" cy="0"/>
        </a:xfrm>
      </p:grpSpPr>
      <p:sp>
        <p:nvSpPr>
          <p:cNvPr id="151" name="Shape 151"/>
          <p:cNvSpPr>
            <a:spLocks noGrp="1"/>
          </p:cNvSpPr>
          <p:nvPr>
            <p:ph type="pic" sz="quarter" idx="13"/>
          </p:nvPr>
        </p:nvSpPr>
        <p:spPr>
          <a:xfrm>
            <a:off x="838200" y="1775654"/>
            <a:ext cx="1414672" cy="1550642"/>
          </a:xfrm>
          <a:prstGeom prst="rect">
            <a:avLst/>
          </a:prstGeom>
        </p:spPr>
        <p:txBody>
          <a:bodyPr lIns="91439" rIns="91439">
            <a:noAutofit/>
          </a:bodyPr>
          <a:lstStyle/>
          <a:p>
            <a:endParaRPr/>
          </a:p>
        </p:txBody>
      </p:sp>
      <p:sp>
        <p:nvSpPr>
          <p:cNvPr id="152" name="Shape 152"/>
          <p:cNvSpPr>
            <a:spLocks noGrp="1"/>
          </p:cNvSpPr>
          <p:nvPr>
            <p:ph type="title"/>
          </p:nvPr>
        </p:nvSpPr>
        <p:spPr>
          <a:xfrm>
            <a:off x="838200" y="365125"/>
            <a:ext cx="10515600" cy="642041"/>
          </a:xfrm>
          <a:prstGeom prst="rect">
            <a:avLst/>
          </a:prstGeom>
        </p:spPr>
        <p:txBody>
          <a:bodyPr lIns="45719" tIns="45719" rIns="45719" bIns="45719"/>
          <a:lstStyle>
            <a:lvl1pPr algn="ctr">
              <a:defRPr b="0">
                <a:solidFill>
                  <a:srgbClr val="272727"/>
                </a:solidFill>
                <a:latin typeface="+mn-lt"/>
                <a:ea typeface="+mn-ea"/>
                <a:cs typeface="+mn-cs"/>
                <a:sym typeface="Calibri"/>
              </a:defRPr>
            </a:lvl1pPr>
          </a:lstStyle>
          <a:p>
            <a:r>
              <a:t>Title Text</a:t>
            </a:r>
          </a:p>
        </p:txBody>
      </p:sp>
      <p:sp>
        <p:nvSpPr>
          <p:cNvPr id="153" name="Shape 153"/>
          <p:cNvSpPr>
            <a:spLocks noGrp="1"/>
          </p:cNvSpPr>
          <p:nvPr>
            <p:ph type="body" sz="quarter" idx="1"/>
          </p:nvPr>
        </p:nvSpPr>
        <p:spPr>
          <a:xfrm>
            <a:off x="838200" y="893693"/>
            <a:ext cx="10515600" cy="406401"/>
          </a:xfrm>
          <a:prstGeom prst="rect">
            <a:avLst/>
          </a:prstGeom>
        </p:spPr>
        <p:txBody>
          <a:bodyPr/>
          <a:lstStyle>
            <a:lvl1pPr marL="0" indent="0" algn="ctr">
              <a:lnSpc>
                <a:spcPct val="86000"/>
              </a:lnSpc>
              <a:spcBef>
                <a:spcPts val="0"/>
              </a:spcBef>
              <a:buSzTx/>
              <a:buFontTx/>
              <a:buNone/>
              <a:defRPr sz="1600">
                <a:latin typeface="Open Sans Light"/>
                <a:ea typeface="Open Sans Light"/>
                <a:cs typeface="Open Sans Light"/>
                <a:sym typeface="Open Sans Light"/>
              </a:defRPr>
            </a:lvl1pPr>
            <a:lvl2pPr marL="609600" indent="-152400" algn="ctr">
              <a:lnSpc>
                <a:spcPct val="86000"/>
              </a:lnSpc>
              <a:spcBef>
                <a:spcPts val="0"/>
              </a:spcBef>
              <a:buSzPct val="80000"/>
              <a:buFontTx/>
              <a:buChar char="▪"/>
              <a:defRPr sz="1600">
                <a:latin typeface="Open Sans Light"/>
                <a:ea typeface="Open Sans Light"/>
                <a:cs typeface="Open Sans Light"/>
                <a:sym typeface="Open Sans Light"/>
              </a:defRPr>
            </a:lvl2pPr>
            <a:lvl3pPr marL="1036319" indent="-121919" algn="ctr">
              <a:lnSpc>
                <a:spcPct val="86000"/>
              </a:lnSpc>
              <a:spcBef>
                <a:spcPts val="0"/>
              </a:spcBef>
              <a:buFontTx/>
              <a:buChar char="▪"/>
              <a:defRPr sz="1600">
                <a:latin typeface="Open Sans Light"/>
                <a:ea typeface="Open Sans Light"/>
                <a:cs typeface="Open Sans Light"/>
                <a:sym typeface="Open Sans Light"/>
              </a:defRPr>
            </a:lvl3pPr>
            <a:lvl4pPr marL="1493519" indent="-121919" algn="ctr">
              <a:lnSpc>
                <a:spcPct val="86000"/>
              </a:lnSpc>
              <a:spcBef>
                <a:spcPts val="0"/>
              </a:spcBef>
              <a:buFontTx/>
              <a:defRPr sz="1600">
                <a:latin typeface="Open Sans Light"/>
                <a:ea typeface="Open Sans Light"/>
                <a:cs typeface="Open Sans Light"/>
                <a:sym typeface="Open Sans Light"/>
              </a:defRPr>
            </a:lvl4pPr>
            <a:lvl5pPr marL="1950720" indent="-121920" algn="ctr">
              <a:lnSpc>
                <a:spcPct val="86000"/>
              </a:lnSpc>
              <a:spcBef>
                <a:spcPts val="0"/>
              </a:spcBef>
              <a:buFontTx/>
              <a:defRPr sz="1600">
                <a:latin typeface="Open Sans Light"/>
                <a:ea typeface="Open Sans Light"/>
                <a:cs typeface="Open Sans Light"/>
                <a:sym typeface="Open Sans Light"/>
              </a:defRPr>
            </a:lvl5pPr>
          </a:lstStyle>
          <a:p>
            <a:r>
              <a:t>Body Level One</a:t>
            </a:r>
          </a:p>
          <a:p>
            <a:pPr lvl="1"/>
            <a:r>
              <a:t>Body Level Two</a:t>
            </a:r>
          </a:p>
          <a:p>
            <a:pPr lvl="2"/>
            <a:r>
              <a:t>Body Level Three</a:t>
            </a:r>
          </a:p>
          <a:p>
            <a:pPr lvl="3"/>
            <a:r>
              <a:t>Body Level Four</a:t>
            </a:r>
          </a:p>
          <a:p>
            <a:pPr lvl="4"/>
            <a:r>
              <a:t>Body Level Five</a:t>
            </a:r>
          </a:p>
        </p:txBody>
      </p:sp>
      <p:sp>
        <p:nvSpPr>
          <p:cNvPr id="154" name="Shape 154"/>
          <p:cNvSpPr>
            <a:spLocks noGrp="1"/>
          </p:cNvSpPr>
          <p:nvPr>
            <p:ph type="pic" sz="quarter" idx="14"/>
          </p:nvPr>
        </p:nvSpPr>
        <p:spPr>
          <a:xfrm>
            <a:off x="4414630" y="1775654"/>
            <a:ext cx="1414671" cy="1550642"/>
          </a:xfrm>
          <a:prstGeom prst="rect">
            <a:avLst/>
          </a:prstGeom>
        </p:spPr>
        <p:txBody>
          <a:bodyPr lIns="91439" rIns="91439">
            <a:noAutofit/>
          </a:bodyPr>
          <a:lstStyle/>
          <a:p>
            <a:endParaRPr/>
          </a:p>
        </p:txBody>
      </p:sp>
      <p:sp>
        <p:nvSpPr>
          <p:cNvPr id="155" name="Shape 155"/>
          <p:cNvSpPr>
            <a:spLocks noGrp="1"/>
          </p:cNvSpPr>
          <p:nvPr>
            <p:ph type="pic" sz="quarter" idx="15"/>
          </p:nvPr>
        </p:nvSpPr>
        <p:spPr>
          <a:xfrm>
            <a:off x="7991061" y="1775654"/>
            <a:ext cx="1414671" cy="1550642"/>
          </a:xfrm>
          <a:prstGeom prst="rect">
            <a:avLst/>
          </a:prstGeom>
        </p:spPr>
        <p:txBody>
          <a:bodyPr lIns="91439" rIns="91439">
            <a:noAutofit/>
          </a:bodyPr>
          <a:lstStyle/>
          <a:p>
            <a:endParaRPr/>
          </a:p>
        </p:txBody>
      </p:sp>
      <p:sp>
        <p:nvSpPr>
          <p:cNvPr id="156" name="Shape 156"/>
          <p:cNvSpPr>
            <a:spLocks noGrp="1"/>
          </p:cNvSpPr>
          <p:nvPr>
            <p:ph type="pic" sz="quarter" idx="16"/>
          </p:nvPr>
        </p:nvSpPr>
        <p:spPr>
          <a:xfrm>
            <a:off x="838200" y="4061655"/>
            <a:ext cx="1414672" cy="1550642"/>
          </a:xfrm>
          <a:prstGeom prst="rect">
            <a:avLst/>
          </a:prstGeom>
        </p:spPr>
        <p:txBody>
          <a:bodyPr lIns="91439" rIns="91439">
            <a:noAutofit/>
          </a:bodyPr>
          <a:lstStyle/>
          <a:p>
            <a:endParaRPr/>
          </a:p>
        </p:txBody>
      </p:sp>
      <p:sp>
        <p:nvSpPr>
          <p:cNvPr id="157" name="Shape 157"/>
          <p:cNvSpPr>
            <a:spLocks noGrp="1"/>
          </p:cNvSpPr>
          <p:nvPr>
            <p:ph type="pic" sz="quarter" idx="17"/>
          </p:nvPr>
        </p:nvSpPr>
        <p:spPr>
          <a:xfrm>
            <a:off x="4414630" y="4061654"/>
            <a:ext cx="1414671" cy="1550642"/>
          </a:xfrm>
          <a:prstGeom prst="rect">
            <a:avLst/>
          </a:prstGeom>
        </p:spPr>
        <p:txBody>
          <a:bodyPr lIns="91439" rIns="91439">
            <a:noAutofit/>
          </a:bodyPr>
          <a:lstStyle/>
          <a:p>
            <a:endParaRPr/>
          </a:p>
        </p:txBody>
      </p:sp>
      <p:sp>
        <p:nvSpPr>
          <p:cNvPr id="158" name="Shape 158"/>
          <p:cNvSpPr>
            <a:spLocks noGrp="1"/>
          </p:cNvSpPr>
          <p:nvPr>
            <p:ph type="pic" sz="quarter" idx="18"/>
          </p:nvPr>
        </p:nvSpPr>
        <p:spPr>
          <a:xfrm>
            <a:off x="7991061" y="4061654"/>
            <a:ext cx="1414671" cy="1550642"/>
          </a:xfrm>
          <a:prstGeom prst="rect">
            <a:avLst/>
          </a:prstGeom>
        </p:spPr>
        <p:txBody>
          <a:bodyPr lIns="91439" rIns="91439">
            <a:noAutofit/>
          </a:bodyPr>
          <a:lstStyle/>
          <a:p>
            <a:endParaRPr/>
          </a:p>
        </p:txBody>
      </p:sp>
      <p:sp>
        <p:nvSpPr>
          <p:cNvPr id="159" name="Shape 159"/>
          <p:cNvSpPr>
            <a:spLocks noGrp="1"/>
          </p:cNvSpPr>
          <p:nvPr>
            <p:ph type="sldNum" sz="quarter" idx="2"/>
          </p:nvPr>
        </p:nvSpPr>
        <p:spPr>
          <a:xfrm>
            <a:off x="5892800" y="6172200"/>
            <a:ext cx="2844800" cy="368301"/>
          </a:xfrm>
          <a:prstGeom prst="rect">
            <a:avLst/>
          </a:prstGeom>
        </p:spPr>
        <p:txBody>
          <a:bodyPr lIns="45719" tIns="45719" rIns="45719" bIns="45719"/>
          <a:lstStyle>
            <a:lvl1pPr>
              <a:defRPr>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 slide step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9" name="Round Same Side Corner Rectangle 8"/>
          <p:cNvSpPr/>
          <p:nvPr userDrawn="1"/>
        </p:nvSpPr>
        <p:spPr>
          <a:xfrm rot="10800000">
            <a:off x="304796" y="1652408"/>
            <a:ext cx="11584807" cy="4218900"/>
          </a:xfrm>
          <a:prstGeom prst="round2SameRect">
            <a:avLst>
              <a:gd name="adj1" fmla="val 182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0" name="Round Same Side Corner Rectangle 9"/>
          <p:cNvSpPr/>
          <p:nvPr userDrawn="1"/>
        </p:nvSpPr>
        <p:spPr>
          <a:xfrm>
            <a:off x="304806" y="245816"/>
            <a:ext cx="11584807" cy="1406594"/>
          </a:xfrm>
          <a:prstGeom prst="round2SameRect">
            <a:avLst>
              <a:gd name="adj1" fmla="val 7370"/>
              <a:gd name="adj2" fmla="val 0"/>
            </a:avLst>
          </a:prstGeom>
          <a:gradFill>
            <a:gsLst>
              <a:gs pos="21000">
                <a:schemeClr val="accent5"/>
              </a:gs>
              <a:gs pos="100000">
                <a:schemeClr val="accent6"/>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Text Placeholder 2"/>
          <p:cNvSpPr>
            <a:spLocks noGrp="1"/>
          </p:cNvSpPr>
          <p:nvPr>
            <p:ph type="body" sz="quarter" idx="10"/>
          </p:nvPr>
        </p:nvSpPr>
        <p:spPr>
          <a:xfrm>
            <a:off x="884771" y="1941534"/>
            <a:ext cx="10388601" cy="3929775"/>
          </a:xfrm>
        </p:spPr>
        <p:txBody>
          <a:bodyPr/>
          <a:lstStyle>
            <a:lvl1pPr>
              <a:defRPr sz="3000">
                <a:solidFill>
                  <a:schemeClr val="accent5"/>
                </a:solidFill>
              </a:defRPr>
            </a:lvl1pPr>
            <a:lvl2pPr>
              <a:defRPr sz="1833"/>
            </a:lvl2pPr>
            <a:lvl3pPr>
              <a:defRPr sz="1833"/>
            </a:lvl3pPr>
          </a:lstStyle>
          <a:p>
            <a:pPr lvl="0"/>
            <a:r>
              <a:rPr lang="en-US"/>
              <a:t>Click to edit Master text styles</a:t>
            </a:r>
          </a:p>
          <a:p>
            <a:pPr lvl="1"/>
            <a:r>
              <a:rPr lang="en-US"/>
              <a:t>Second level</a:t>
            </a:r>
          </a:p>
          <a:p>
            <a:pPr lvl="2"/>
            <a:r>
              <a:rPr lang="en-US"/>
              <a:t>Third level</a:t>
            </a:r>
          </a:p>
        </p:txBody>
      </p:sp>
      <p:sp>
        <p:nvSpPr>
          <p:cNvPr id="12" name="Title 15"/>
          <p:cNvSpPr txBox="1">
            <a:spLocks/>
          </p:cNvSpPr>
          <p:nvPr userDrawn="1"/>
        </p:nvSpPr>
        <p:spPr bwMode="auto">
          <a:xfrm>
            <a:off x="751424" y="258975"/>
            <a:ext cx="1863545" cy="1393436"/>
          </a:xfrm>
          <a:prstGeom prst="rect">
            <a:avLst/>
          </a:prstGeom>
          <a:solidFill>
            <a:schemeClr val="accent5"/>
          </a:solid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r>
              <a:rPr lang="en-US" sz="8083" dirty="0">
                <a:solidFill>
                  <a:srgbClr val="FFFFFF"/>
                </a:solidFill>
                <a:cs typeface="Calibri"/>
              </a:rPr>
              <a:t>2</a:t>
            </a:r>
          </a:p>
        </p:txBody>
      </p:sp>
    </p:spTree>
    <p:extLst>
      <p:ext uri="{BB962C8B-B14F-4D97-AF65-F5344CB8AC3E}">
        <p14:creationId xmlns:p14="http://schemas.microsoft.com/office/powerpoint/2010/main" val="19878847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vider slide step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9" name="Round Same Side Corner Rectangle 8"/>
          <p:cNvSpPr/>
          <p:nvPr userDrawn="1"/>
        </p:nvSpPr>
        <p:spPr>
          <a:xfrm rot="10800000">
            <a:off x="304796" y="1652408"/>
            <a:ext cx="11584807" cy="4218900"/>
          </a:xfrm>
          <a:prstGeom prst="round2SameRect">
            <a:avLst>
              <a:gd name="adj1" fmla="val 182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0" name="Round Same Side Corner Rectangle 9"/>
          <p:cNvSpPr/>
          <p:nvPr userDrawn="1"/>
        </p:nvSpPr>
        <p:spPr>
          <a:xfrm>
            <a:off x="304806" y="245816"/>
            <a:ext cx="11584807" cy="1406594"/>
          </a:xfrm>
          <a:prstGeom prst="round2SameRect">
            <a:avLst>
              <a:gd name="adj1" fmla="val 7370"/>
              <a:gd name="adj2" fmla="val 0"/>
            </a:avLst>
          </a:prstGeom>
          <a:gradFill>
            <a:gsLst>
              <a:gs pos="21000">
                <a:schemeClr val="accent3"/>
              </a:gs>
              <a:gs pos="100000">
                <a:schemeClr val="accent4"/>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Text Placeholder 2"/>
          <p:cNvSpPr>
            <a:spLocks noGrp="1"/>
          </p:cNvSpPr>
          <p:nvPr>
            <p:ph type="body" sz="quarter" idx="10"/>
          </p:nvPr>
        </p:nvSpPr>
        <p:spPr>
          <a:xfrm>
            <a:off x="884771" y="1941534"/>
            <a:ext cx="10388601" cy="3929775"/>
          </a:xfrm>
        </p:spPr>
        <p:txBody>
          <a:bodyPr/>
          <a:lstStyle>
            <a:lvl1pPr>
              <a:defRPr sz="3000">
                <a:solidFill>
                  <a:schemeClr val="accent3"/>
                </a:solidFill>
              </a:defRPr>
            </a:lvl1pPr>
            <a:lvl2pPr>
              <a:defRPr sz="1833"/>
            </a:lvl2pPr>
            <a:lvl3pPr>
              <a:defRPr sz="1833"/>
            </a:lvl3pPr>
          </a:lstStyle>
          <a:p>
            <a:pPr lvl="0"/>
            <a:r>
              <a:rPr lang="en-US"/>
              <a:t>Click to edit Master text styles</a:t>
            </a:r>
          </a:p>
          <a:p>
            <a:pPr lvl="1"/>
            <a:r>
              <a:rPr lang="en-US"/>
              <a:t>Second level</a:t>
            </a:r>
          </a:p>
          <a:p>
            <a:pPr lvl="2"/>
            <a:r>
              <a:rPr lang="en-US"/>
              <a:t>Third level</a:t>
            </a:r>
          </a:p>
        </p:txBody>
      </p:sp>
      <p:sp>
        <p:nvSpPr>
          <p:cNvPr id="12" name="Title 15"/>
          <p:cNvSpPr txBox="1">
            <a:spLocks/>
          </p:cNvSpPr>
          <p:nvPr userDrawn="1"/>
        </p:nvSpPr>
        <p:spPr bwMode="auto">
          <a:xfrm>
            <a:off x="751426" y="245816"/>
            <a:ext cx="1734939" cy="1406594"/>
          </a:xfrm>
          <a:prstGeom prst="rect">
            <a:avLst/>
          </a:prstGeom>
          <a:solidFill>
            <a:schemeClr val="accent3"/>
          </a:solid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r>
              <a:rPr lang="en-US" sz="8083" dirty="0">
                <a:solidFill>
                  <a:srgbClr val="FFFFFF"/>
                </a:solidFill>
                <a:cs typeface="Calibri"/>
              </a:rPr>
              <a:t>3</a:t>
            </a:r>
          </a:p>
        </p:txBody>
      </p:sp>
    </p:spTree>
    <p:extLst>
      <p:ext uri="{BB962C8B-B14F-4D97-AF65-F5344CB8AC3E}">
        <p14:creationId xmlns:p14="http://schemas.microsoft.com/office/powerpoint/2010/main" val="40233664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ivider slide step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9" name="Round Same Side Corner Rectangle 8"/>
          <p:cNvSpPr/>
          <p:nvPr userDrawn="1"/>
        </p:nvSpPr>
        <p:spPr>
          <a:xfrm rot="10800000">
            <a:off x="304796" y="1652408"/>
            <a:ext cx="11584807" cy="4218900"/>
          </a:xfrm>
          <a:prstGeom prst="round2SameRect">
            <a:avLst>
              <a:gd name="adj1" fmla="val 182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0" name="Round Same Side Corner Rectangle 9"/>
          <p:cNvSpPr/>
          <p:nvPr userDrawn="1"/>
        </p:nvSpPr>
        <p:spPr>
          <a:xfrm>
            <a:off x="304806" y="245816"/>
            <a:ext cx="11584807" cy="1406594"/>
          </a:xfrm>
          <a:prstGeom prst="round2SameRect">
            <a:avLst>
              <a:gd name="adj1" fmla="val 7370"/>
              <a:gd name="adj2" fmla="val 0"/>
            </a:avLst>
          </a:prstGeom>
          <a:gradFill>
            <a:gsLst>
              <a:gs pos="21000">
                <a:srgbClr val="81017E"/>
              </a:gs>
              <a:gs pos="100000">
                <a:srgbClr val="DA008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Text Placeholder 2"/>
          <p:cNvSpPr>
            <a:spLocks noGrp="1"/>
          </p:cNvSpPr>
          <p:nvPr>
            <p:ph type="body" sz="quarter" idx="10"/>
          </p:nvPr>
        </p:nvSpPr>
        <p:spPr>
          <a:xfrm>
            <a:off x="884771" y="1941534"/>
            <a:ext cx="10388601" cy="3929775"/>
          </a:xfrm>
        </p:spPr>
        <p:txBody>
          <a:bodyPr/>
          <a:lstStyle>
            <a:lvl1pPr>
              <a:defRPr sz="3000">
                <a:solidFill>
                  <a:srgbClr val="7030A0"/>
                </a:solidFill>
              </a:defRPr>
            </a:lvl1pPr>
            <a:lvl2pPr>
              <a:defRPr sz="1833"/>
            </a:lvl2pPr>
            <a:lvl3pPr>
              <a:defRPr sz="1833"/>
            </a:lvl3pPr>
          </a:lstStyle>
          <a:p>
            <a:pPr lvl="0"/>
            <a:r>
              <a:rPr lang="en-US"/>
              <a:t>Click to edit Master text styles</a:t>
            </a:r>
          </a:p>
          <a:p>
            <a:pPr lvl="1"/>
            <a:r>
              <a:rPr lang="en-US"/>
              <a:t>Second level</a:t>
            </a:r>
          </a:p>
          <a:p>
            <a:pPr lvl="2"/>
            <a:r>
              <a:rPr lang="en-US"/>
              <a:t>Third level</a:t>
            </a:r>
          </a:p>
        </p:txBody>
      </p:sp>
      <p:sp>
        <p:nvSpPr>
          <p:cNvPr id="12" name="Title 15"/>
          <p:cNvSpPr txBox="1">
            <a:spLocks/>
          </p:cNvSpPr>
          <p:nvPr userDrawn="1"/>
        </p:nvSpPr>
        <p:spPr bwMode="auto">
          <a:xfrm>
            <a:off x="751423" y="245816"/>
            <a:ext cx="1745657" cy="1406594"/>
          </a:xfrm>
          <a:prstGeom prst="rect">
            <a:avLst/>
          </a:prstGeom>
          <a:solidFill>
            <a:srgbClr val="81017E"/>
          </a:solid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r>
              <a:rPr lang="en-US" sz="8083" dirty="0">
                <a:solidFill>
                  <a:srgbClr val="FFFFFF"/>
                </a:solidFill>
                <a:cs typeface="Calibri"/>
              </a:rPr>
              <a:t>4</a:t>
            </a:r>
          </a:p>
        </p:txBody>
      </p:sp>
    </p:spTree>
    <p:extLst>
      <p:ext uri="{BB962C8B-B14F-4D97-AF65-F5344CB8AC3E}">
        <p14:creationId xmlns:p14="http://schemas.microsoft.com/office/powerpoint/2010/main" val="10918403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slide step5">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Round Same Side Corner Rectangle 9"/>
          <p:cNvSpPr/>
          <p:nvPr userDrawn="1"/>
        </p:nvSpPr>
        <p:spPr>
          <a:xfrm>
            <a:off x="304806" y="245816"/>
            <a:ext cx="11584807" cy="1406594"/>
          </a:xfrm>
          <a:prstGeom prst="round2SameRect">
            <a:avLst>
              <a:gd name="adj1" fmla="val 7370"/>
              <a:gd name="adj2" fmla="val 0"/>
            </a:avLst>
          </a:prstGeom>
          <a:gradFill>
            <a:gsLst>
              <a:gs pos="21000">
                <a:srgbClr val="0C2577"/>
              </a:gs>
              <a:gs pos="100000">
                <a:schemeClr val="accent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9" name="Round Same Side Corner Rectangle 8"/>
          <p:cNvSpPr/>
          <p:nvPr userDrawn="1"/>
        </p:nvSpPr>
        <p:spPr>
          <a:xfrm rot="10800000">
            <a:off x="304796" y="1652408"/>
            <a:ext cx="11584807" cy="4218900"/>
          </a:xfrm>
          <a:prstGeom prst="round2SameRect">
            <a:avLst>
              <a:gd name="adj1" fmla="val 1821"/>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969" tIns="45983" rIns="91969" bIns="45983" rtlCol="0" anchor="ctr"/>
          <a:lstStyle/>
          <a:p>
            <a:pPr algn="ctr" defTabSz="919664" fontAlgn="base">
              <a:spcBef>
                <a:spcPct val="0"/>
              </a:spcBef>
              <a:spcAft>
                <a:spcPct val="0"/>
              </a:spcAft>
            </a:pPr>
            <a:endParaRPr lang="en-US" sz="1833">
              <a:solidFill>
                <a:prstClr val="white"/>
              </a:solidFill>
            </a:endParaRPr>
          </a:p>
        </p:txBody>
      </p:sp>
      <p:sp>
        <p:nvSpPr>
          <p:cNvPr id="11" name="Text Placeholder 2"/>
          <p:cNvSpPr>
            <a:spLocks noGrp="1"/>
          </p:cNvSpPr>
          <p:nvPr>
            <p:ph type="body" sz="quarter" idx="10"/>
          </p:nvPr>
        </p:nvSpPr>
        <p:spPr>
          <a:xfrm>
            <a:off x="884771" y="1941534"/>
            <a:ext cx="10388601" cy="3929775"/>
          </a:xfrm>
        </p:spPr>
        <p:txBody>
          <a:bodyPr/>
          <a:lstStyle>
            <a:lvl1pPr>
              <a:defRPr sz="3000">
                <a:solidFill>
                  <a:srgbClr val="002060"/>
                </a:solidFill>
              </a:defRPr>
            </a:lvl1pPr>
            <a:lvl2pPr>
              <a:defRPr sz="1833"/>
            </a:lvl2pPr>
            <a:lvl3pPr>
              <a:defRPr sz="1833"/>
            </a:lvl3pPr>
          </a:lstStyle>
          <a:p>
            <a:pPr lvl="0"/>
            <a:r>
              <a:rPr lang="en-US"/>
              <a:t>Click to edit Master text styles</a:t>
            </a:r>
          </a:p>
          <a:p>
            <a:pPr lvl="1"/>
            <a:r>
              <a:rPr lang="en-US"/>
              <a:t>Second level</a:t>
            </a:r>
          </a:p>
          <a:p>
            <a:pPr lvl="2"/>
            <a:r>
              <a:rPr lang="en-US"/>
              <a:t>Third level</a:t>
            </a:r>
          </a:p>
        </p:txBody>
      </p:sp>
      <p:sp>
        <p:nvSpPr>
          <p:cNvPr id="12" name="Title 15"/>
          <p:cNvSpPr txBox="1">
            <a:spLocks/>
          </p:cNvSpPr>
          <p:nvPr userDrawn="1"/>
        </p:nvSpPr>
        <p:spPr bwMode="auto">
          <a:xfrm>
            <a:off x="751426" y="245816"/>
            <a:ext cx="1734939" cy="1406594"/>
          </a:xfrm>
          <a:prstGeom prst="rect">
            <a:avLst/>
          </a:prstGeom>
          <a:solidFill>
            <a:srgbClr val="0C2577"/>
          </a:solid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r>
              <a:rPr lang="en-US" sz="8083" dirty="0">
                <a:solidFill>
                  <a:srgbClr val="FFFFFF"/>
                </a:solidFill>
                <a:cs typeface="Calibri"/>
              </a:rPr>
              <a:t>5</a:t>
            </a:r>
          </a:p>
        </p:txBody>
      </p:sp>
    </p:spTree>
    <p:extLst>
      <p:ext uri="{BB962C8B-B14F-4D97-AF65-F5344CB8AC3E}">
        <p14:creationId xmlns:p14="http://schemas.microsoft.com/office/powerpoint/2010/main" val="26111963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0"/>
            <a:ext cx="12191997" cy="6857998"/>
          </a:xfrm>
          <a:prstGeom prst="rect">
            <a:avLst/>
          </a:prstGeom>
        </p:spPr>
      </p:pic>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8" name="Title 2"/>
          <p:cNvSpPr txBox="1">
            <a:spLocks/>
          </p:cNvSpPr>
          <p:nvPr userDrawn="1"/>
        </p:nvSpPr>
        <p:spPr bwMode="auto">
          <a:xfrm>
            <a:off x="751423" y="801264"/>
            <a:ext cx="5778500" cy="1295862"/>
          </a:xfrm>
          <a:prstGeom prst="rect">
            <a:avLst/>
          </a:prstGeom>
          <a:noFill/>
          <a:ln>
            <a:noFill/>
          </a:ln>
          <a:extLs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lnSpc>
                <a:spcPct val="90000"/>
              </a:lnSpc>
            </a:pPr>
            <a:r>
              <a:rPr lang="en-US" sz="3000" dirty="0">
                <a:solidFill>
                  <a:srgbClr val="EF6F00"/>
                </a:solidFill>
                <a:cs typeface="Calibri"/>
              </a:rPr>
              <a:t>Q&amp;A</a:t>
            </a:r>
            <a:endParaRPr lang="en-US" sz="3000" dirty="0">
              <a:solidFill>
                <a:srgbClr val="EF6F00"/>
              </a:solidFill>
            </a:endParaRPr>
          </a:p>
        </p:txBody>
      </p:sp>
    </p:spTree>
    <p:extLst>
      <p:ext uri="{BB962C8B-B14F-4D97-AF65-F5344CB8AC3E}">
        <p14:creationId xmlns:p14="http://schemas.microsoft.com/office/powerpoint/2010/main" val="11039296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 y="0"/>
            <a:ext cx="12191997" cy="6857998"/>
          </a:xfrm>
          <a:prstGeom prst="rect">
            <a:avLst/>
          </a:prstGeom>
        </p:spPr>
      </p:pic>
      <p:pic>
        <p:nvPicPr>
          <p:cNvPr id="9" name="Picture 8"/>
          <p:cNvPicPr>
            <a:picLocks noChangeAspect="1"/>
          </p:cNvPicPr>
          <p:nvPr userDrawn="1"/>
        </p:nvPicPr>
        <p:blipFill rotWithShape="1">
          <a:blip r:embed="rId3"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bg1"/>
                </a:solidFill>
              </a:defRPr>
            </a:lvl1pPr>
          </a:lstStyle>
          <a:p>
            <a:r>
              <a:rPr lang="en-US">
                <a:solidFill>
                  <a:prstClr val="white"/>
                </a:solidFill>
              </a:rPr>
              <a:t>AT&amp;T Proprietary (Restricted)</a:t>
            </a:r>
            <a:endParaRPr lang="en-US" dirty="0">
              <a:solidFill>
                <a:prstClr val="white"/>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bg1"/>
                </a:solidFill>
              </a:defRPr>
            </a:lvl1pPr>
          </a:lstStyle>
          <a:p>
            <a:pPr>
              <a:defRPr/>
            </a:pPr>
            <a:fld id="{8074B6C9-7640-0346-9181-9D7622A30249}" type="slidenum">
              <a:rPr lang="en-US" smtClean="0">
                <a:solidFill>
                  <a:prstClr val="white"/>
                </a:solidFill>
              </a:rPr>
              <a:pPr>
                <a:defRPr/>
              </a:pPr>
              <a:t>‹#›</a:t>
            </a:fld>
            <a:endParaRPr lang="en-US" dirty="0">
              <a:solidFill>
                <a:prstClr val="white"/>
              </a:solidFill>
            </a:endParaRPr>
          </a:p>
        </p:txBody>
      </p:sp>
      <p:sp>
        <p:nvSpPr>
          <p:cNvPr id="8" name="Title 2"/>
          <p:cNvSpPr txBox="1">
            <a:spLocks/>
          </p:cNvSpPr>
          <p:nvPr userDrawn="1"/>
        </p:nvSpPr>
        <p:spPr bwMode="auto">
          <a:xfrm>
            <a:off x="751423" y="801264"/>
            <a:ext cx="5778500" cy="1295862"/>
          </a:xfrm>
          <a:prstGeom prst="rect">
            <a:avLst/>
          </a:prstGeom>
          <a:noFill/>
          <a:ln>
            <a:noFill/>
          </a:ln>
          <a:extLs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noAutofit/>
          </a:bodyPr>
          <a:lstStyle>
            <a:lvl1pPr algn="l" rtl="0" eaLnBrk="1" fontAlgn="base" hangingPunct="1">
              <a:spcBef>
                <a:spcPct val="0"/>
              </a:spcBef>
              <a:spcAft>
                <a:spcPct val="0"/>
              </a:spcAft>
              <a:defRPr sz="2400"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800">
                <a:solidFill>
                  <a:schemeClr val="accent1"/>
                </a:solidFill>
                <a:latin typeface="Calibri" charset="0"/>
                <a:ea typeface="ＭＳ Ｐゴシック" charset="0"/>
                <a:cs typeface="ＭＳ Ｐゴシック" charset="0"/>
              </a:defRPr>
            </a:lvl9pPr>
          </a:lstStyle>
          <a:p>
            <a:pPr defTabSz="919664">
              <a:lnSpc>
                <a:spcPct val="90000"/>
              </a:lnSpc>
            </a:pPr>
            <a:r>
              <a:rPr lang="en-US" sz="3000" dirty="0">
                <a:solidFill>
                  <a:srgbClr val="EF6F00"/>
                </a:solidFill>
                <a:cs typeface="Calibri"/>
              </a:rPr>
              <a:t>Thank you.</a:t>
            </a:r>
            <a:endParaRPr lang="en-US" sz="3000" dirty="0">
              <a:solidFill>
                <a:srgbClr val="EF6F00"/>
              </a:solidFill>
            </a:endParaRPr>
          </a:p>
        </p:txBody>
      </p:sp>
    </p:spTree>
    <p:extLst>
      <p:ext uri="{BB962C8B-B14F-4D97-AF65-F5344CB8AC3E}">
        <p14:creationId xmlns:p14="http://schemas.microsoft.com/office/powerpoint/2010/main" val="212946134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slide gray">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rgbClr val="666666"/>
                </a:solidFill>
              </a:defRPr>
            </a:lvl1pPr>
          </a:lstStyle>
          <a:p>
            <a:r>
              <a:rPr lang="en-US"/>
              <a:t>AT&amp;T Proprietary (Restricted)</a:t>
            </a:r>
            <a:endParaRPr lang="en-US" dirty="0"/>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rgbClr val="666666"/>
                </a:solidFill>
              </a:defRPr>
            </a:lvl1pPr>
          </a:lstStyle>
          <a:p>
            <a:pPr>
              <a:defRPr/>
            </a:pPr>
            <a:fld id="{8074B6C9-7640-0346-9181-9D7622A30249}" type="slidenum">
              <a:rPr lang="en-US" smtClean="0"/>
              <a:pPr>
                <a:defRPr/>
              </a:pPr>
              <a:t>‹#›</a:t>
            </a:fld>
            <a:endParaRPr lang="en-US" dirty="0"/>
          </a:p>
        </p:txBody>
      </p:sp>
      <p:sp>
        <p:nvSpPr>
          <p:cNvPr id="41" name="Title 3"/>
          <p:cNvSpPr>
            <a:spLocks noGrp="1"/>
          </p:cNvSpPr>
          <p:nvPr>
            <p:ph type="title"/>
          </p:nvPr>
        </p:nvSpPr>
        <p:spPr>
          <a:xfrm>
            <a:off x="751423" y="517525"/>
            <a:ext cx="10672234" cy="768476"/>
          </a:xfrm>
        </p:spPr>
        <p:txBody>
          <a:bodyPr/>
          <a:lstStyle/>
          <a:p>
            <a:r>
              <a:rPr lang="en-US"/>
              <a:t>Click to edit Master title style</a:t>
            </a:r>
            <a:endParaRPr lang="en-US" dirty="0"/>
          </a:p>
        </p:txBody>
      </p:sp>
    </p:spTree>
    <p:extLst>
      <p:ext uri="{BB962C8B-B14F-4D97-AF65-F5344CB8AC3E}">
        <p14:creationId xmlns:p14="http://schemas.microsoft.com/office/powerpoint/2010/main" val="8583117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val="0"/>
              </a:ext>
            </a:extLst>
          </a:blip>
          <a:srcRect t="2100" r="1487" b="2284"/>
          <a:stretch/>
        </p:blipFill>
        <p:spPr>
          <a:xfrm>
            <a:off x="10" y="1"/>
            <a:ext cx="12191999" cy="6858000"/>
          </a:xfrm>
          <a:prstGeom prst="rect">
            <a:avLst/>
          </a:prstGeom>
        </p:spPr>
      </p:pic>
      <p:sp>
        <p:nvSpPr>
          <p:cNvPr id="10" name="Text Placeholder 2"/>
          <p:cNvSpPr>
            <a:spLocks noGrp="1"/>
          </p:cNvSpPr>
          <p:nvPr>
            <p:ph type="body" sz="quarter" idx="20"/>
          </p:nvPr>
        </p:nvSpPr>
        <p:spPr>
          <a:xfrm>
            <a:off x="755910" y="521208"/>
            <a:ext cx="10517716" cy="596900"/>
          </a:xfrm>
        </p:spPr>
        <p:txBody>
          <a:bodyPr>
            <a:normAutofit/>
          </a:bodyPr>
          <a:lstStyle>
            <a:lvl1pPr>
              <a:defRPr sz="2417" b="0">
                <a:solidFill>
                  <a:srgbClr val="067AB4"/>
                </a:solidFill>
              </a:defRPr>
            </a:lvl1pPr>
          </a:lstStyle>
          <a:p>
            <a:pPr lvl="0"/>
            <a:r>
              <a:rPr lang="en-US"/>
              <a:t>Click to edit Master text styles</a:t>
            </a:r>
          </a:p>
        </p:txBody>
      </p:sp>
      <p:sp>
        <p:nvSpPr>
          <p:cNvPr id="13" name="Footer Placeholder 6"/>
          <p:cNvSpPr>
            <a:spLocks noGrp="1"/>
          </p:cNvSpPr>
          <p:nvPr>
            <p:ph type="ftr" sz="quarter" idx="3"/>
          </p:nvPr>
        </p:nvSpPr>
        <p:spPr>
          <a:xfrm>
            <a:off x="1219201" y="6334573"/>
            <a:ext cx="7698317" cy="291652"/>
          </a:xfrm>
          <a:prstGeom prst="rect">
            <a:avLst/>
          </a:prstGeom>
        </p:spPr>
        <p:txBody>
          <a:bodyPr/>
          <a:lstStyle>
            <a:lvl1pPr>
              <a:defRPr sz="583">
                <a:solidFill>
                  <a:schemeClr val="tx2"/>
                </a:solidFill>
              </a:defRPr>
            </a:lvl1pPr>
          </a:lstStyle>
          <a:p>
            <a:r>
              <a:rPr lang="en-US">
                <a:solidFill>
                  <a:srgbClr val="666666"/>
                </a:solidFill>
              </a:rPr>
              <a:t>AT&amp;T Proprietary (Restricted)</a:t>
            </a:r>
            <a:endParaRPr lang="en-US" dirty="0">
              <a:solidFill>
                <a:srgbClr val="666666"/>
              </a:solidFill>
            </a:endParaRPr>
          </a:p>
        </p:txBody>
      </p:sp>
      <p:sp>
        <p:nvSpPr>
          <p:cNvPr id="14" name="Slide Number Placeholder 7"/>
          <p:cNvSpPr>
            <a:spLocks noGrp="1"/>
          </p:cNvSpPr>
          <p:nvPr>
            <p:ph type="sldNum" sz="quarter" idx="4"/>
          </p:nvPr>
        </p:nvSpPr>
        <p:spPr>
          <a:xfrm>
            <a:off x="436034" y="6302344"/>
            <a:ext cx="448733" cy="323882"/>
          </a:xfrm>
          <a:prstGeom prst="rect">
            <a:avLst/>
          </a:prstGeom>
        </p:spPr>
        <p:txBody>
          <a:bodyPr/>
          <a:lstStyle>
            <a:lvl1pPr>
              <a:defRPr sz="833" b="1">
                <a:solidFill>
                  <a:schemeClr val="tx2"/>
                </a:solidFill>
              </a:defRPr>
            </a:lvl1pPr>
          </a:lstStyle>
          <a:p>
            <a:pPr>
              <a:defRPr/>
            </a:pPr>
            <a:fld id="{8074B6C9-7640-0346-9181-9D7622A30249}" type="slidenum">
              <a:rPr lang="en-US" smtClean="0">
                <a:solidFill>
                  <a:srgbClr val="666666"/>
                </a:solidFill>
              </a:rPr>
              <a:pPr>
                <a:defRPr/>
              </a:pPr>
              <a:t>‹#›</a:t>
            </a:fld>
            <a:endParaRPr lang="en-US" dirty="0">
              <a:solidFill>
                <a:srgbClr val="666666"/>
              </a:solidFill>
            </a:endParaRPr>
          </a:p>
        </p:txBody>
      </p:sp>
    </p:spTree>
    <p:extLst>
      <p:ext uri="{BB962C8B-B14F-4D97-AF65-F5344CB8AC3E}">
        <p14:creationId xmlns:p14="http://schemas.microsoft.com/office/powerpoint/2010/main" val="15426850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804" y="515930"/>
            <a:ext cx="10652738" cy="1068256"/>
          </a:xfrm>
        </p:spPr>
        <p:txBody>
          <a:bodyPr/>
          <a:lstStyle/>
          <a:p>
            <a:r>
              <a:rPr lang="en-US"/>
              <a:t>Click to edit Master title style</a:t>
            </a:r>
            <a:endParaRPr lang="en-US" dirty="0"/>
          </a:p>
        </p:txBody>
      </p:sp>
      <p:sp>
        <p:nvSpPr>
          <p:cNvPr id="3" name="Content Placeholder 2"/>
          <p:cNvSpPr>
            <a:spLocks noGrp="1"/>
          </p:cNvSpPr>
          <p:nvPr>
            <p:ph idx="1"/>
          </p:nvPr>
        </p:nvSpPr>
        <p:spPr>
          <a:xfrm>
            <a:off x="768360" y="1945288"/>
            <a:ext cx="10652738" cy="3999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p>
            <a:r>
              <a:rPr lang="en-US">
                <a:solidFill>
                  <a:srgbClr val="666666"/>
                </a:solidFill>
              </a:rPr>
              <a:t>AT&amp;T Proprietary (Restricted)</a:t>
            </a:r>
            <a:endParaRPr lang="en-US" dirty="0">
              <a:solidFill>
                <a:srgbClr val="666666"/>
              </a:solidFill>
            </a:endParaRPr>
          </a:p>
        </p:txBody>
      </p:sp>
      <p:sp>
        <p:nvSpPr>
          <p:cNvPr id="8" name="Slide Number Placeholder 7"/>
          <p:cNvSpPr>
            <a:spLocks noGrp="1"/>
          </p:cNvSpPr>
          <p:nvPr>
            <p:ph type="sldNum" sz="quarter" idx="11"/>
          </p:nvPr>
        </p:nvSpPr>
        <p:spPr/>
        <p:txBody>
          <a:bodyPr/>
          <a:lstStyle/>
          <a:p>
            <a:fld id="{5BD36294-2849-48A8-8531-5354CF3095D2}" type="slidenum">
              <a:rPr lang="en-US" smtClean="0">
                <a:solidFill>
                  <a:srgbClr val="666666"/>
                </a:solidFill>
              </a:rPr>
              <a:pPr/>
              <a:t>‹#›</a:t>
            </a:fld>
            <a:endParaRPr lang="en-US" dirty="0">
              <a:solidFill>
                <a:srgbClr val="666666"/>
              </a:solidFill>
            </a:endParaRPr>
          </a:p>
        </p:txBody>
      </p:sp>
    </p:spTree>
    <p:extLst>
      <p:ext uri="{BB962C8B-B14F-4D97-AF65-F5344CB8AC3E}">
        <p14:creationId xmlns:p14="http://schemas.microsoft.com/office/powerpoint/2010/main" val="4394797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489025" y="6398261"/>
            <a:ext cx="294143" cy="224790"/>
          </a:xfrm>
          <a:prstGeom prst="rect">
            <a:avLst/>
          </a:prstGeom>
        </p:spPr>
        <p:txBody>
          <a:bodyPr/>
          <a:lstStyle/>
          <a:p>
            <a:fld id="{12CB907E-C602-C34B-93F7-CA9E40714286}" type="slidenum">
              <a:rPr lang="en-US" smtClean="0"/>
              <a:pPr/>
              <a:t>‹#›</a:t>
            </a:fld>
            <a:r>
              <a:rPr lang="en-US"/>
              <a:t> </a:t>
            </a:r>
            <a:endParaRPr lang="en-US" dirty="0"/>
          </a:p>
        </p:txBody>
      </p:sp>
    </p:spTree>
    <p:extLst>
      <p:ext uri="{BB962C8B-B14F-4D97-AF65-F5344CB8AC3E}">
        <p14:creationId xmlns:p14="http://schemas.microsoft.com/office/powerpoint/2010/main" val="37871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1.xml"/><Relationship Id="rId21" Type="http://schemas.openxmlformats.org/officeDocument/2006/relationships/slideLayout" Target="../slideLayouts/slideLayout36.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63" Type="http://schemas.openxmlformats.org/officeDocument/2006/relationships/slideLayout" Target="../slideLayouts/slideLayout78.xml"/><Relationship Id="rId68" Type="http://schemas.openxmlformats.org/officeDocument/2006/relationships/slideLayout" Target="../slideLayouts/slideLayout83.xml"/><Relationship Id="rId84" Type="http://schemas.openxmlformats.org/officeDocument/2006/relationships/slideLayout" Target="../slideLayouts/slideLayout99.xml"/><Relationship Id="rId16" Type="http://schemas.openxmlformats.org/officeDocument/2006/relationships/slideLayout" Target="../slideLayouts/slideLayout31.xml"/><Relationship Id="rId11" Type="http://schemas.openxmlformats.org/officeDocument/2006/relationships/slideLayout" Target="../slideLayouts/slideLayout26.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3" Type="http://schemas.openxmlformats.org/officeDocument/2006/relationships/slideLayout" Target="../slideLayouts/slideLayout68.xml"/><Relationship Id="rId58" Type="http://schemas.openxmlformats.org/officeDocument/2006/relationships/slideLayout" Target="../slideLayouts/slideLayout73.xml"/><Relationship Id="rId74" Type="http://schemas.openxmlformats.org/officeDocument/2006/relationships/slideLayout" Target="../slideLayouts/slideLayout89.xml"/><Relationship Id="rId79" Type="http://schemas.openxmlformats.org/officeDocument/2006/relationships/slideLayout" Target="../slideLayouts/slideLayout94.xml"/><Relationship Id="rId5" Type="http://schemas.openxmlformats.org/officeDocument/2006/relationships/slideLayout" Target="../slideLayouts/slideLayout20.xml"/><Relationship Id="rId19" Type="http://schemas.openxmlformats.org/officeDocument/2006/relationships/slideLayout" Target="../slideLayouts/slideLayout3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slideLayout" Target="../slideLayouts/slideLayout71.xml"/><Relationship Id="rId64" Type="http://schemas.openxmlformats.org/officeDocument/2006/relationships/slideLayout" Target="../slideLayouts/slideLayout79.xml"/><Relationship Id="rId69" Type="http://schemas.openxmlformats.org/officeDocument/2006/relationships/slideLayout" Target="../slideLayouts/slideLayout84.xml"/><Relationship Id="rId77" Type="http://schemas.openxmlformats.org/officeDocument/2006/relationships/slideLayout" Target="../slideLayouts/slideLayout92.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72" Type="http://schemas.openxmlformats.org/officeDocument/2006/relationships/slideLayout" Target="../slideLayouts/slideLayout87.xml"/><Relationship Id="rId80" Type="http://schemas.openxmlformats.org/officeDocument/2006/relationships/slideLayout" Target="../slideLayouts/slideLayout95.xml"/><Relationship Id="rId85" Type="http://schemas.openxmlformats.org/officeDocument/2006/relationships/theme" Target="../theme/theme2.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59" Type="http://schemas.openxmlformats.org/officeDocument/2006/relationships/slideLayout" Target="../slideLayouts/slideLayout74.xml"/><Relationship Id="rId67" Type="http://schemas.openxmlformats.org/officeDocument/2006/relationships/slideLayout" Target="../slideLayouts/slideLayout82.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62" Type="http://schemas.openxmlformats.org/officeDocument/2006/relationships/slideLayout" Target="../slideLayouts/slideLayout77.xml"/><Relationship Id="rId70" Type="http://schemas.openxmlformats.org/officeDocument/2006/relationships/slideLayout" Target="../slideLayouts/slideLayout85.xml"/><Relationship Id="rId75" Type="http://schemas.openxmlformats.org/officeDocument/2006/relationships/slideLayout" Target="../slideLayouts/slideLayout90.xml"/><Relationship Id="rId83" Type="http://schemas.openxmlformats.org/officeDocument/2006/relationships/slideLayout" Target="../slideLayouts/slideLayout98.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57" Type="http://schemas.openxmlformats.org/officeDocument/2006/relationships/slideLayout" Target="../slideLayouts/slideLayout72.xml"/><Relationship Id="rId10" Type="http://schemas.openxmlformats.org/officeDocument/2006/relationships/slideLayout" Target="../slideLayouts/slideLayout25.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60" Type="http://schemas.openxmlformats.org/officeDocument/2006/relationships/slideLayout" Target="../slideLayouts/slideLayout75.xml"/><Relationship Id="rId65" Type="http://schemas.openxmlformats.org/officeDocument/2006/relationships/slideLayout" Target="../slideLayouts/slideLayout80.xml"/><Relationship Id="rId73" Type="http://schemas.openxmlformats.org/officeDocument/2006/relationships/slideLayout" Target="../slideLayouts/slideLayout88.xml"/><Relationship Id="rId78" Type="http://schemas.openxmlformats.org/officeDocument/2006/relationships/slideLayout" Target="../slideLayouts/slideLayout93.xml"/><Relationship Id="rId81" Type="http://schemas.openxmlformats.org/officeDocument/2006/relationships/slideLayout" Target="../slideLayouts/slideLayout9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9" Type="http://schemas.openxmlformats.org/officeDocument/2006/relationships/slideLayout" Target="../slideLayouts/slideLayout54.xml"/><Relationship Id="rId34" Type="http://schemas.openxmlformats.org/officeDocument/2006/relationships/slideLayout" Target="../slideLayouts/slideLayout49.xml"/><Relationship Id="rId50" Type="http://schemas.openxmlformats.org/officeDocument/2006/relationships/slideLayout" Target="../slideLayouts/slideLayout65.xml"/><Relationship Id="rId55" Type="http://schemas.openxmlformats.org/officeDocument/2006/relationships/slideLayout" Target="../slideLayouts/slideLayout70.xml"/><Relationship Id="rId76" Type="http://schemas.openxmlformats.org/officeDocument/2006/relationships/slideLayout" Target="../slideLayouts/slideLayout91.xml"/><Relationship Id="rId7" Type="http://schemas.openxmlformats.org/officeDocument/2006/relationships/slideLayout" Target="../slideLayouts/slideLayout22.xml"/><Relationship Id="rId71" Type="http://schemas.openxmlformats.org/officeDocument/2006/relationships/slideLayout" Target="../slideLayouts/slideLayout86.xml"/><Relationship Id="rId2" Type="http://schemas.openxmlformats.org/officeDocument/2006/relationships/slideLayout" Target="../slideLayouts/slideLayout17.xml"/><Relationship Id="rId29" Type="http://schemas.openxmlformats.org/officeDocument/2006/relationships/slideLayout" Target="../slideLayouts/slideLayout44.xml"/><Relationship Id="rId24" Type="http://schemas.openxmlformats.org/officeDocument/2006/relationships/slideLayout" Target="../slideLayouts/slideLayout39.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66" Type="http://schemas.openxmlformats.org/officeDocument/2006/relationships/slideLayout" Target="../slideLayouts/slideLayout81.xml"/><Relationship Id="rId61" Type="http://schemas.openxmlformats.org/officeDocument/2006/relationships/slideLayout" Target="../slideLayouts/slideLayout76.xml"/><Relationship Id="rId82"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4.jpeg"/>
          <p:cNvPicPr>
            <a:picLocks noChangeAspect="1"/>
          </p:cNvPicPr>
          <p:nvPr/>
        </p:nvPicPr>
        <p:blipFill>
          <a:blip r:embed="rId17">
            <a:extLst/>
          </a:blip>
          <a:stretch>
            <a:fillRect/>
          </a:stretch>
        </p:blipFill>
        <p:spPr>
          <a:xfrm>
            <a:off x="0" y="11575"/>
            <a:ext cx="12192000" cy="6858000"/>
          </a:xfrm>
          <a:prstGeom prst="rect">
            <a:avLst/>
          </a:prstGeom>
          <a:ln w="12700">
            <a:miter lim="400000"/>
          </a:ln>
        </p:spPr>
      </p:pic>
      <p:sp>
        <p:nvSpPr>
          <p:cNvPr id="3" name="Shape 3"/>
          <p:cNvSpPr/>
          <p:nvPr/>
        </p:nvSpPr>
        <p:spPr>
          <a:xfrm>
            <a:off x="719135" y="6213473"/>
            <a:ext cx="2774802" cy="1872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 name="Shape 4"/>
          <p:cNvSpPr>
            <a:spLocks noGrp="1"/>
          </p:cNvSpPr>
          <p:nvPr>
            <p:ph type="title"/>
          </p:nvPr>
        </p:nvSpPr>
        <p:spPr>
          <a:xfrm>
            <a:off x="935037" y="274636"/>
            <a:ext cx="10647199" cy="11432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ctr">
            <a:normAutofit/>
          </a:bodyPr>
          <a:lstStyle/>
          <a:p>
            <a:r>
              <a:t>Title Text</a:t>
            </a:r>
          </a:p>
        </p:txBody>
      </p:sp>
      <p:pic>
        <p:nvPicPr>
          <p:cNvPr id="5" name="image5.png"/>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17699" y="6245764"/>
            <a:ext cx="2595599" cy="154800"/>
          </a:xfrm>
          <a:prstGeom prst="rect">
            <a:avLst/>
          </a:prstGeom>
          <a:ln w="12700">
            <a:miter lim="400000"/>
          </a:ln>
        </p:spPr>
      </p:pic>
      <p:sp>
        <p:nvSpPr>
          <p:cNvPr id="6" name="Shape 6"/>
          <p:cNvSpPr>
            <a:spLocks noGrp="1"/>
          </p:cNvSpPr>
          <p:nvPr>
            <p:ph type="body" idx="1"/>
          </p:nvPr>
        </p:nvSpPr>
        <p:spPr>
          <a:xfrm>
            <a:off x="914400" y="1600200"/>
            <a:ext cx="10668000" cy="42672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11446447" y="6196793"/>
            <a:ext cx="250767" cy="241366"/>
          </a:xfrm>
          <a:prstGeom prst="rect">
            <a:avLst/>
          </a:prstGeom>
          <a:ln w="12700">
            <a:miter lim="400000"/>
          </a:ln>
        </p:spPr>
        <p:txBody>
          <a:bodyPr wrap="none" lIns="34275" tIns="34275" rIns="34275" bIns="34275" anchor="ctr">
            <a:spAutoFit/>
          </a:bodyPr>
          <a:lstStyle>
            <a:lvl1pPr algn="r">
              <a:defRPr sz="1200">
                <a:solidFill>
                  <a:srgbClr val="888888"/>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4169" r:id="rId14"/>
    <p:sldLayoutId id="2147484170" r:id="rId15"/>
  </p:sldLayoutIdLst>
  <p:transition spd="med"/>
  <p:txStyles>
    <p:titleStyle>
      <a:lvl1pPr marL="0" marR="0" indent="0"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5pPr>
      <a:lvl6pPr marL="0" marR="0" indent="457189"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6pPr>
      <a:lvl7pPr marL="0" marR="0" indent="914377"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7pPr>
      <a:lvl8pPr marL="0" marR="0" indent="1371565"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8pPr>
      <a:lvl9pPr marL="0" marR="0" indent="1828754" algn="l" defTabSz="457200" rtl="0" latinLnBrk="0">
        <a:lnSpc>
          <a:spcPct val="100000"/>
        </a:lnSpc>
        <a:spcBef>
          <a:spcPts val="0"/>
        </a:spcBef>
        <a:spcAft>
          <a:spcPts val="0"/>
        </a:spcAft>
        <a:buClrTx/>
        <a:buSzTx/>
        <a:buFontTx/>
        <a:buNone/>
        <a:tabLst/>
        <a:defRPr sz="3200" b="1" i="0" u="none" strike="noStrike" cap="none" spc="0" baseline="0">
          <a:ln>
            <a:noFill/>
          </a:ln>
          <a:solidFill>
            <a:schemeClr val="accent1"/>
          </a:solidFill>
          <a:uFillTx/>
          <a:latin typeface="Arial"/>
          <a:ea typeface="Arial"/>
          <a:cs typeface="Arial"/>
          <a:sym typeface="Arial"/>
        </a:defRPr>
      </a:lvl9pPr>
    </p:titleStyle>
    <p:bodyStyle>
      <a:lvl1pPr marL="150279" marR="0" indent="-150279" algn="l" defTabSz="457200" rtl="0" latinLnBrk="0">
        <a:lnSpc>
          <a:spcPct val="100000"/>
        </a:lnSpc>
        <a:spcBef>
          <a:spcPts val="1300"/>
        </a:spcBef>
        <a:spcAft>
          <a:spcPts val="0"/>
        </a:spcAft>
        <a:buClrTx/>
        <a:buSzPct val="80000"/>
        <a:buFont typeface="Wingdings"/>
        <a:buChar char="▪"/>
        <a:tabLst/>
        <a:defRPr sz="2600" b="0" i="0" u="none" strike="noStrike" cap="none" spc="0" baseline="0">
          <a:ln>
            <a:noFill/>
          </a:ln>
          <a:solidFill>
            <a:srgbClr val="000000"/>
          </a:solidFill>
          <a:uFillTx/>
          <a:latin typeface="Arial"/>
          <a:ea typeface="Arial"/>
          <a:cs typeface="Arial"/>
          <a:sym typeface="Arial"/>
        </a:defRPr>
      </a:lvl1pPr>
      <a:lvl2pPr marL="538325" marR="0" indent="-146751"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2pPr>
      <a:lvl3pPr marL="859446" marR="0" indent="-99581" algn="l" defTabSz="457200" rtl="0" latinLnBrk="0">
        <a:lnSpc>
          <a:spcPct val="100000"/>
        </a:lnSpc>
        <a:spcBef>
          <a:spcPts val="1300"/>
        </a:spcBef>
        <a:spcAft>
          <a:spcPts val="0"/>
        </a:spcAft>
        <a:buClrTx/>
        <a:buSzPct val="80000"/>
        <a:buFont typeface="Wingdings"/>
        <a:buChar char="˗"/>
        <a:tabLst/>
        <a:defRPr sz="2600" b="0" i="0" u="none" strike="noStrike" cap="none" spc="0" baseline="0">
          <a:ln>
            <a:noFill/>
          </a:ln>
          <a:solidFill>
            <a:srgbClr val="000000"/>
          </a:solidFill>
          <a:uFillTx/>
          <a:latin typeface="Arial"/>
          <a:ea typeface="Arial"/>
          <a:cs typeface="Arial"/>
          <a:sym typeface="Arial"/>
        </a:defRPr>
      </a:lvl3pPr>
      <a:lvl4pPr marL="1285961" marR="0" indent="-217071" algn="l" defTabSz="457200" rtl="0" latinLnBrk="0">
        <a:lnSpc>
          <a:spcPct val="100000"/>
        </a:lnSpc>
        <a:spcBef>
          <a:spcPts val="1300"/>
        </a:spcBef>
        <a:spcAft>
          <a:spcPts val="0"/>
        </a:spcAft>
        <a:buClrTx/>
        <a:buSzPct val="80000"/>
        <a:buFont typeface="Wingdings"/>
        <a:buChar char="▪"/>
        <a:tabLst/>
        <a:defRPr sz="2600" b="0" i="0" u="none" strike="noStrike" cap="none" spc="0" baseline="0">
          <a:ln>
            <a:noFill/>
          </a:ln>
          <a:solidFill>
            <a:srgbClr val="000000"/>
          </a:solidFill>
          <a:uFillTx/>
          <a:latin typeface="Arial"/>
          <a:ea typeface="Arial"/>
          <a:cs typeface="Arial"/>
          <a:sym typeface="Arial"/>
        </a:defRPr>
      </a:lvl4pPr>
      <a:lvl5pPr marL="1601806" marR="0" indent="-232357" algn="l" defTabSz="457200" rtl="0" latinLnBrk="0">
        <a:lnSpc>
          <a:spcPct val="100000"/>
        </a:lnSpc>
        <a:spcBef>
          <a:spcPts val="1300"/>
        </a:spcBef>
        <a:spcAft>
          <a:spcPts val="0"/>
        </a:spcAft>
        <a:buClrTx/>
        <a:buSzPct val="80000"/>
        <a:buFont typeface="Wingdings"/>
        <a:buChar char="▪"/>
        <a:tabLst/>
        <a:defRPr sz="2600" b="0" i="0" u="none" strike="noStrike" cap="none" spc="0" baseline="0">
          <a:ln>
            <a:noFill/>
          </a:ln>
          <a:solidFill>
            <a:srgbClr val="000000"/>
          </a:solidFill>
          <a:uFillTx/>
          <a:latin typeface="Arial"/>
          <a:ea typeface="Arial"/>
          <a:cs typeface="Arial"/>
          <a:sym typeface="Arial"/>
        </a:defRPr>
      </a:lvl5pPr>
      <a:lvl6pPr marL="25831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6pPr>
      <a:lvl7pPr marL="30403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7pPr>
      <a:lvl8pPr marL="34975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8pPr>
      <a:lvl9pPr marL="39547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51423" y="517525"/>
            <a:ext cx="10672234" cy="914400"/>
          </a:xfrm>
          <a:prstGeom prst="rect">
            <a:avLst/>
          </a:prstGeom>
          <a:no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751419" y="1814518"/>
            <a:ext cx="10665883" cy="4124325"/>
          </a:xfrm>
          <a:prstGeom prst="rect">
            <a:avLst/>
          </a:prstGeom>
          <a:noFill/>
          <a:ln>
            <a:noFill/>
          </a:ln>
          <a:extLs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1219201" y="6334573"/>
            <a:ext cx="7698317" cy="293688"/>
          </a:xfrm>
          <a:prstGeom prst="rect">
            <a:avLst/>
          </a:prstGeom>
        </p:spPr>
        <p:txBody>
          <a:bodyPr lIns="110363" tIns="55180" rIns="110363" bIns="55180"/>
          <a:lstStyle>
            <a:lvl1pPr>
              <a:defRPr sz="583">
                <a:solidFill>
                  <a:schemeClr val="tx2"/>
                </a:solidFill>
              </a:defRPr>
            </a:lvl1pPr>
          </a:lstStyle>
          <a:p>
            <a:pPr defTabSz="919664" fontAlgn="base">
              <a:spcBef>
                <a:spcPct val="0"/>
              </a:spcBef>
              <a:spcAft>
                <a:spcPct val="0"/>
              </a:spcAft>
            </a:pPr>
            <a:r>
              <a:rPr lang="en-US">
                <a:solidFill>
                  <a:srgbClr val="666666"/>
                </a:solidFill>
                <a:ea typeface="ＭＳ Ｐゴシック" charset="0"/>
              </a:rPr>
              <a:t>AT&amp;T Proprietary (Restricted)</a:t>
            </a:r>
            <a:endParaRPr lang="en-US" dirty="0">
              <a:solidFill>
                <a:srgbClr val="666666"/>
              </a:solidFill>
              <a:ea typeface="ＭＳ Ｐゴシック" charset="0"/>
            </a:endParaRPr>
          </a:p>
        </p:txBody>
      </p:sp>
      <p:sp>
        <p:nvSpPr>
          <p:cNvPr id="8" name="Slide Number Placeholder 7"/>
          <p:cNvSpPr>
            <a:spLocks noGrp="1"/>
          </p:cNvSpPr>
          <p:nvPr>
            <p:ph type="sldNum" sz="quarter" idx="4"/>
          </p:nvPr>
        </p:nvSpPr>
        <p:spPr>
          <a:xfrm>
            <a:off x="436034" y="6302348"/>
            <a:ext cx="448733" cy="365125"/>
          </a:xfrm>
          <a:prstGeom prst="rect">
            <a:avLst/>
          </a:prstGeom>
        </p:spPr>
        <p:txBody>
          <a:bodyPr lIns="110363" tIns="55180" rIns="110363" bIns="55180"/>
          <a:lstStyle>
            <a:lvl1pPr>
              <a:defRPr sz="833" b="1">
                <a:solidFill>
                  <a:schemeClr val="tx2"/>
                </a:solidFill>
              </a:defRPr>
            </a:lvl1pPr>
          </a:lstStyle>
          <a:p>
            <a:pPr defTabSz="919664" fontAlgn="base">
              <a:spcBef>
                <a:spcPct val="0"/>
              </a:spcBef>
              <a:spcAft>
                <a:spcPct val="0"/>
              </a:spcAft>
              <a:defRPr/>
            </a:pPr>
            <a:fld id="{8074B6C9-7640-0346-9181-9D7622A30249}" type="slidenum">
              <a:rPr lang="en-US" smtClean="0">
                <a:solidFill>
                  <a:srgbClr val="666666"/>
                </a:solidFill>
                <a:ea typeface="ＭＳ Ｐゴシック" charset="0"/>
              </a:rPr>
              <a:pPr defTabSz="919664" fontAlgn="base">
                <a:spcBef>
                  <a:spcPct val="0"/>
                </a:spcBef>
                <a:spcAft>
                  <a:spcPct val="0"/>
                </a:spcAft>
                <a:defRPr/>
              </a:pPr>
              <a:t>‹#›</a:t>
            </a:fld>
            <a:endParaRPr lang="en-US" dirty="0">
              <a:solidFill>
                <a:srgbClr val="666666"/>
              </a:solidFill>
              <a:ea typeface="ＭＳ Ｐゴシック" charset="0"/>
            </a:endParaRPr>
          </a:p>
        </p:txBody>
      </p:sp>
    </p:spTree>
    <p:extLst>
      <p:ext uri="{BB962C8B-B14F-4D97-AF65-F5344CB8AC3E}">
        <p14:creationId xmlns:p14="http://schemas.microsoft.com/office/powerpoint/2010/main" val="426505572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 id="2147483753" r:id="rId36"/>
    <p:sldLayoutId id="2147483754" r:id="rId37"/>
    <p:sldLayoutId id="2147483755" r:id="rId38"/>
    <p:sldLayoutId id="2147483756" r:id="rId39"/>
    <p:sldLayoutId id="2147483757" r:id="rId40"/>
    <p:sldLayoutId id="2147483758" r:id="rId41"/>
    <p:sldLayoutId id="2147483759" r:id="rId42"/>
    <p:sldLayoutId id="2147483760" r:id="rId43"/>
    <p:sldLayoutId id="2147483761" r:id="rId44"/>
    <p:sldLayoutId id="2147483762" r:id="rId45"/>
    <p:sldLayoutId id="2147483763" r:id="rId46"/>
    <p:sldLayoutId id="2147483764" r:id="rId47"/>
    <p:sldLayoutId id="2147483765" r:id="rId48"/>
    <p:sldLayoutId id="2147483766" r:id="rId49"/>
    <p:sldLayoutId id="2147483767" r:id="rId50"/>
    <p:sldLayoutId id="2147483768" r:id="rId51"/>
    <p:sldLayoutId id="2147483769" r:id="rId52"/>
    <p:sldLayoutId id="2147483770" r:id="rId53"/>
    <p:sldLayoutId id="2147483771" r:id="rId54"/>
    <p:sldLayoutId id="2147483772" r:id="rId55"/>
    <p:sldLayoutId id="2147483773" r:id="rId56"/>
    <p:sldLayoutId id="2147483774" r:id="rId57"/>
    <p:sldLayoutId id="2147483775" r:id="rId58"/>
    <p:sldLayoutId id="2147483776" r:id="rId59"/>
    <p:sldLayoutId id="2147483777" r:id="rId60"/>
    <p:sldLayoutId id="2147483778" r:id="rId61"/>
    <p:sldLayoutId id="2147483779" r:id="rId62"/>
    <p:sldLayoutId id="2147483780" r:id="rId63"/>
    <p:sldLayoutId id="2147483781" r:id="rId64"/>
    <p:sldLayoutId id="2147483782" r:id="rId65"/>
    <p:sldLayoutId id="2147483783" r:id="rId66"/>
    <p:sldLayoutId id="2147483784" r:id="rId67"/>
    <p:sldLayoutId id="2147483785" r:id="rId68"/>
    <p:sldLayoutId id="2147483786" r:id="rId69"/>
    <p:sldLayoutId id="2147483787" r:id="rId70"/>
    <p:sldLayoutId id="2147483788" r:id="rId71"/>
    <p:sldLayoutId id="2147483789" r:id="rId72"/>
    <p:sldLayoutId id="2147483790" r:id="rId73"/>
    <p:sldLayoutId id="2147483791" r:id="rId74"/>
    <p:sldLayoutId id="2147483792" r:id="rId75"/>
    <p:sldLayoutId id="2147483793" r:id="rId76"/>
    <p:sldLayoutId id="2147483794" r:id="rId77"/>
    <p:sldLayoutId id="2147483795" r:id="rId78"/>
    <p:sldLayoutId id="2147483796" r:id="rId79"/>
    <p:sldLayoutId id="2147483797" r:id="rId80"/>
    <p:sldLayoutId id="2147483798" r:id="rId81"/>
    <p:sldLayoutId id="2147483799" r:id="rId82"/>
    <p:sldLayoutId id="2147483800" r:id="rId83"/>
    <p:sldLayoutId id="2147483801" r:id="rId84"/>
  </p:sldLayoutIdLst>
  <p:hf hdr="0"/>
  <p:txStyles>
    <p:titleStyle>
      <a:lvl1pPr algn="l" rtl="0" eaLnBrk="1" fontAlgn="base" hangingPunct="1">
        <a:spcBef>
          <a:spcPct val="0"/>
        </a:spcBef>
        <a:spcAft>
          <a:spcPct val="0"/>
        </a:spcAft>
        <a:defRPr sz="2417" kern="1200">
          <a:solidFill>
            <a:srgbClr val="067AB4"/>
          </a:solidFill>
          <a:latin typeface="+mj-lt"/>
          <a:ea typeface="ＭＳ Ｐゴシック" charset="0"/>
          <a:cs typeface="ＭＳ Ｐゴシック" charset="0"/>
        </a:defRPr>
      </a:lvl1pPr>
      <a:lvl2pPr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2pPr>
      <a:lvl3pPr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3pPr>
      <a:lvl4pPr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4pPr>
      <a:lvl5pPr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5pPr>
      <a:lvl6pPr marL="459833"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6pPr>
      <a:lvl7pPr marL="919664"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7pPr>
      <a:lvl8pPr marL="1379500"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8pPr>
      <a:lvl9pPr marL="1839331" algn="l" rtl="0" eaLnBrk="1" fontAlgn="base" hangingPunct="1">
        <a:spcBef>
          <a:spcPct val="0"/>
        </a:spcBef>
        <a:spcAft>
          <a:spcPct val="0"/>
        </a:spcAft>
        <a:defRPr sz="2833">
          <a:solidFill>
            <a:schemeClr val="accent1"/>
          </a:solidFill>
          <a:latin typeface="Calibri" charset="0"/>
          <a:ea typeface="ＭＳ Ｐゴシック" charset="0"/>
          <a:cs typeface="ＭＳ Ｐゴシック" charset="0"/>
        </a:defRPr>
      </a:lvl9pPr>
    </p:titleStyle>
    <p:bodyStyle>
      <a:lvl1pPr marL="0" indent="0" algn="l" rtl="0" eaLnBrk="1" fontAlgn="base" hangingPunct="1">
        <a:spcBef>
          <a:spcPct val="0"/>
        </a:spcBef>
        <a:spcAft>
          <a:spcPts val="804"/>
        </a:spcAft>
        <a:buFont typeface="Arial" charset="0"/>
        <a:defRPr sz="2000" b="0" kern="1200">
          <a:solidFill>
            <a:schemeClr val="tx2"/>
          </a:solidFill>
          <a:latin typeface="+mn-lt"/>
          <a:ea typeface="ＭＳ Ｐゴシック" charset="0"/>
          <a:cs typeface="ＭＳ Ｐゴシック" charset="0"/>
        </a:defRPr>
      </a:lvl1pPr>
      <a:lvl2pPr marL="0" indent="0" algn="l" rtl="0" eaLnBrk="1" fontAlgn="base" hangingPunct="1">
        <a:spcBef>
          <a:spcPct val="0"/>
        </a:spcBef>
        <a:spcAft>
          <a:spcPts val="604"/>
        </a:spcAft>
        <a:buFont typeface="Arial" charset="0"/>
        <a:defRPr sz="2000" kern="1200">
          <a:solidFill>
            <a:schemeClr val="tx2"/>
          </a:solidFill>
          <a:latin typeface="+mn-lt"/>
          <a:ea typeface="ＭＳ Ｐゴシック" charset="0"/>
          <a:cs typeface="+mn-cs"/>
        </a:defRPr>
      </a:lvl2pPr>
      <a:lvl3pPr marL="229917" indent="-229917" algn="l" rtl="0" eaLnBrk="1" fontAlgn="base" hangingPunct="1">
        <a:spcBef>
          <a:spcPct val="0"/>
        </a:spcBef>
        <a:spcAft>
          <a:spcPts val="402"/>
        </a:spcAft>
        <a:buSzPct val="80000"/>
        <a:buFont typeface="Arial" charset="0"/>
        <a:buChar char="•"/>
        <a:defRPr sz="2000" kern="1200">
          <a:solidFill>
            <a:schemeClr val="tx2"/>
          </a:solidFill>
          <a:latin typeface="+mn-lt"/>
          <a:ea typeface="ＭＳ Ｐゴシック" charset="0"/>
          <a:cs typeface="+mn-cs"/>
        </a:defRPr>
      </a:lvl3pPr>
      <a:lvl4pPr marL="461429" indent="-229917" algn="l" rtl="0" eaLnBrk="1" fontAlgn="base" hangingPunct="1">
        <a:spcBef>
          <a:spcPct val="0"/>
        </a:spcBef>
        <a:spcAft>
          <a:spcPts val="402"/>
        </a:spcAft>
        <a:buSzPct val="80000"/>
        <a:buFont typeface="Arial" charset="0"/>
        <a:buChar char="–"/>
        <a:defRPr kern="1200">
          <a:solidFill>
            <a:schemeClr val="tx2"/>
          </a:solidFill>
          <a:latin typeface="+mn-lt"/>
          <a:ea typeface="ＭＳ Ｐゴシック" charset="0"/>
          <a:cs typeface="+mn-cs"/>
        </a:defRPr>
      </a:lvl4pPr>
      <a:lvl5pPr marL="692942" indent="-229917" algn="l" rtl="0" eaLnBrk="1" fontAlgn="base" hangingPunct="1">
        <a:spcBef>
          <a:spcPct val="0"/>
        </a:spcBef>
        <a:spcAft>
          <a:spcPts val="402"/>
        </a:spcAft>
        <a:buSzPct val="80000"/>
        <a:buFont typeface="Arial" charset="0"/>
        <a:buChar char="•"/>
        <a:defRPr sz="1583" kern="1200">
          <a:solidFill>
            <a:schemeClr val="tx2"/>
          </a:solidFill>
          <a:latin typeface="+mn-lt"/>
          <a:ea typeface="ＭＳ Ｐゴシック" charset="0"/>
          <a:cs typeface="+mn-cs"/>
        </a:defRPr>
      </a:lvl5pPr>
      <a:lvl6pPr marL="865380" indent="-175630" algn="l" defTabSz="865380" rtl="0" eaLnBrk="1" latinLnBrk="0" hangingPunct="1">
        <a:lnSpc>
          <a:spcPct val="100000"/>
        </a:lnSpc>
        <a:spcBef>
          <a:spcPts val="0"/>
        </a:spcBef>
        <a:spcAft>
          <a:spcPts val="301"/>
        </a:spcAft>
        <a:buFont typeface="Arial" pitchFamily="34" charset="0"/>
        <a:buChar char="•"/>
        <a:defRPr sz="1417" kern="1200" baseline="0">
          <a:solidFill>
            <a:schemeClr val="bg2"/>
          </a:solidFill>
          <a:latin typeface="+mn-lt"/>
          <a:ea typeface="+mn-ea"/>
          <a:cs typeface="+mn-cs"/>
        </a:defRPr>
      </a:lvl6pPr>
      <a:lvl7pPr marL="865380" indent="0" algn="l" defTabSz="919664" rtl="0" eaLnBrk="1" latinLnBrk="0" hangingPunct="1">
        <a:lnSpc>
          <a:spcPct val="100000"/>
        </a:lnSpc>
        <a:spcBef>
          <a:spcPts val="0"/>
        </a:spcBef>
        <a:spcAft>
          <a:spcPts val="301"/>
        </a:spcAft>
        <a:buFontTx/>
        <a:buNone/>
        <a:defRPr sz="1167" i="1" kern="1200">
          <a:solidFill>
            <a:schemeClr val="bg2"/>
          </a:solidFill>
          <a:latin typeface="+mn-lt"/>
          <a:ea typeface="+mn-ea"/>
          <a:cs typeface="+mn-cs"/>
        </a:defRPr>
      </a:lvl7pPr>
      <a:lvl8pPr marL="3448744" indent="-229917" algn="l" defTabSz="91966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08579" indent="-229917" algn="l" defTabSz="91966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9664" rtl="0" eaLnBrk="1" latinLnBrk="0" hangingPunct="1">
        <a:defRPr sz="1833" kern="1200">
          <a:solidFill>
            <a:schemeClr val="tx1"/>
          </a:solidFill>
          <a:latin typeface="+mn-lt"/>
          <a:ea typeface="+mn-ea"/>
          <a:cs typeface="+mn-cs"/>
        </a:defRPr>
      </a:lvl1pPr>
      <a:lvl2pPr marL="459833" algn="l" defTabSz="919664" rtl="0" eaLnBrk="1" latinLnBrk="0" hangingPunct="1">
        <a:defRPr sz="1833" kern="1200">
          <a:solidFill>
            <a:schemeClr val="tx1"/>
          </a:solidFill>
          <a:latin typeface="+mn-lt"/>
          <a:ea typeface="+mn-ea"/>
          <a:cs typeface="+mn-cs"/>
        </a:defRPr>
      </a:lvl2pPr>
      <a:lvl3pPr marL="919664" algn="l" defTabSz="919664" rtl="0" eaLnBrk="1" latinLnBrk="0" hangingPunct="1">
        <a:defRPr sz="1833" kern="1200">
          <a:solidFill>
            <a:schemeClr val="tx1"/>
          </a:solidFill>
          <a:latin typeface="+mn-lt"/>
          <a:ea typeface="+mn-ea"/>
          <a:cs typeface="+mn-cs"/>
        </a:defRPr>
      </a:lvl3pPr>
      <a:lvl4pPr marL="1379500" algn="l" defTabSz="919664" rtl="0" eaLnBrk="1" latinLnBrk="0" hangingPunct="1">
        <a:defRPr sz="1833" kern="1200">
          <a:solidFill>
            <a:schemeClr val="tx1"/>
          </a:solidFill>
          <a:latin typeface="+mn-lt"/>
          <a:ea typeface="+mn-ea"/>
          <a:cs typeface="+mn-cs"/>
        </a:defRPr>
      </a:lvl4pPr>
      <a:lvl5pPr marL="1839331" algn="l" defTabSz="919664" rtl="0" eaLnBrk="1" latinLnBrk="0" hangingPunct="1">
        <a:defRPr sz="1833" kern="1200">
          <a:solidFill>
            <a:schemeClr val="tx1"/>
          </a:solidFill>
          <a:latin typeface="+mn-lt"/>
          <a:ea typeface="+mn-ea"/>
          <a:cs typeface="+mn-cs"/>
        </a:defRPr>
      </a:lvl5pPr>
      <a:lvl6pPr marL="2299164" algn="l" defTabSz="919664" rtl="0" eaLnBrk="1" latinLnBrk="0" hangingPunct="1">
        <a:defRPr sz="1833" kern="1200">
          <a:solidFill>
            <a:schemeClr val="tx1"/>
          </a:solidFill>
          <a:latin typeface="+mn-lt"/>
          <a:ea typeface="+mn-ea"/>
          <a:cs typeface="+mn-cs"/>
        </a:defRPr>
      </a:lvl6pPr>
      <a:lvl7pPr marL="2758995" algn="l" defTabSz="919664" rtl="0" eaLnBrk="1" latinLnBrk="0" hangingPunct="1">
        <a:defRPr sz="1833" kern="1200">
          <a:solidFill>
            <a:schemeClr val="tx1"/>
          </a:solidFill>
          <a:latin typeface="+mn-lt"/>
          <a:ea typeface="+mn-ea"/>
          <a:cs typeface="+mn-cs"/>
        </a:defRPr>
      </a:lvl7pPr>
      <a:lvl8pPr marL="3218828" algn="l" defTabSz="919664" rtl="0" eaLnBrk="1" latinLnBrk="0" hangingPunct="1">
        <a:defRPr sz="1833" kern="1200">
          <a:solidFill>
            <a:schemeClr val="tx1"/>
          </a:solidFill>
          <a:latin typeface="+mn-lt"/>
          <a:ea typeface="+mn-ea"/>
          <a:cs typeface="+mn-cs"/>
        </a:defRPr>
      </a:lvl8pPr>
      <a:lvl9pPr marL="3678662" algn="l" defTabSz="919664" rtl="0" eaLnBrk="1" latinLnBrk="0" hangingPunct="1">
        <a:defRPr sz="1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emf"/><Relationship Id="rId7"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55.png"/><Relationship Id="rId5" Type="http://schemas.openxmlformats.org/officeDocument/2006/relationships/image" Target="../media/image48.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notesSlide" Target="../notesSlides/notesSlide1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7.emf"/><Relationship Id="rId5" Type="http://schemas.openxmlformats.org/officeDocument/2006/relationships/oleObject" Target="../embeddings/oleObject1.bin"/><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p:cNvSpPr>
          <p:nvPr>
            <p:ph type="ctrTitle"/>
          </p:nvPr>
        </p:nvSpPr>
        <p:spPr>
          <a:xfrm>
            <a:off x="0" y="4454126"/>
            <a:ext cx="12189051" cy="1219077"/>
          </a:xfrm>
          <a:prstGeom prst="rect">
            <a:avLst/>
          </a:prstGeom>
        </p:spPr>
        <p:txBody>
          <a:bodyPr>
            <a:noAutofit/>
          </a:bodyPr>
          <a:lstStyle/>
          <a:p>
            <a:pPr algn="ctr"/>
            <a:r>
              <a:rPr lang="en-US" sz="2800" dirty="0">
                <a:solidFill>
                  <a:schemeClr val="bg1"/>
                </a:solidFill>
              </a:rPr>
              <a:t>Open Network Automation Platform (ONAP) </a:t>
            </a:r>
            <a:br>
              <a:rPr lang="en-US" sz="2800" dirty="0">
                <a:solidFill>
                  <a:schemeClr val="bg1"/>
                </a:solidFill>
              </a:rPr>
            </a:br>
            <a:r>
              <a:rPr lang="en-US" sz="2800" dirty="0">
                <a:solidFill>
                  <a:schemeClr val="bg1"/>
                </a:solidFill>
              </a:rPr>
              <a:t>Use Case Driven </a:t>
            </a:r>
            <a:r>
              <a:rPr lang="en-US" sz="2800" dirty="0"/>
              <a:t>Architecture Proposal</a:t>
            </a:r>
            <a:endParaRPr sz="2800" dirty="0"/>
          </a:p>
        </p:txBody>
      </p:sp>
      <p:sp>
        <p:nvSpPr>
          <p:cNvPr id="7" name="Rectangle 6"/>
          <p:cNvSpPr/>
          <p:nvPr/>
        </p:nvSpPr>
        <p:spPr>
          <a:xfrm>
            <a:off x="5838393" y="2206080"/>
            <a:ext cx="5627960" cy="1621955"/>
          </a:xfrm>
          <a:prstGeom prst="rect">
            <a:avLst/>
          </a:prstGeom>
          <a:solidFill>
            <a:schemeClr val="bg1"/>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4" name="Picture 3"/>
          <p:cNvPicPr>
            <a:picLocks noChangeAspect="1"/>
          </p:cNvPicPr>
          <p:nvPr/>
        </p:nvPicPr>
        <p:blipFill>
          <a:blip r:embed="rId2"/>
          <a:stretch>
            <a:fillRect/>
          </a:stretch>
        </p:blipFill>
        <p:spPr>
          <a:xfrm>
            <a:off x="6094525" y="2470318"/>
            <a:ext cx="5115697" cy="1093480"/>
          </a:xfrm>
          <a:prstGeom prst="rect">
            <a:avLst/>
          </a:prstGeom>
        </p:spPr>
      </p:pic>
      <p:sp>
        <p:nvSpPr>
          <p:cNvPr id="2" name="Rectangle 1"/>
          <p:cNvSpPr/>
          <p:nvPr/>
        </p:nvSpPr>
        <p:spPr>
          <a:xfrm>
            <a:off x="654952" y="5837629"/>
            <a:ext cx="209063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DRAFT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lstStyle/>
          <a:p>
            <a:r>
              <a:rPr lang="en-US" altLang="zh-CN" dirty="0"/>
              <a:t>Requirements from ONAP Use cases</a:t>
            </a:r>
          </a:p>
          <a:p>
            <a:r>
              <a:rPr lang="en-US" altLang="zh-CN" dirty="0">
                <a:solidFill>
                  <a:srgbClr val="FF0000"/>
                </a:solidFill>
              </a:rPr>
              <a:t>Merger Architecture Proposal Overview</a:t>
            </a:r>
          </a:p>
          <a:p>
            <a:r>
              <a:rPr lang="en-US" altLang="zh-CN" dirty="0"/>
              <a:t>Merger Architecture Highlights</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6877542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1080" y="503236"/>
            <a:ext cx="10275276" cy="4848460"/>
          </a:xfrm>
          <a:prstGeom prst="rect">
            <a:avLst/>
          </a:prstGeom>
        </p:spPr>
      </p:pic>
      <p:pic>
        <p:nvPicPr>
          <p:cNvPr id="5" name="Picture 4"/>
          <p:cNvPicPr>
            <a:picLocks noChangeAspect="1"/>
          </p:cNvPicPr>
          <p:nvPr/>
        </p:nvPicPr>
        <p:blipFill>
          <a:blip r:embed="rId3"/>
          <a:stretch>
            <a:fillRect/>
          </a:stretch>
        </p:blipFill>
        <p:spPr>
          <a:xfrm>
            <a:off x="4192960" y="5351696"/>
            <a:ext cx="4131515" cy="883111"/>
          </a:xfrm>
          <a:prstGeom prst="rect">
            <a:avLst/>
          </a:prstGeom>
        </p:spPr>
      </p:pic>
    </p:spTree>
    <p:extLst>
      <p:ext uri="{BB962C8B-B14F-4D97-AF65-F5344CB8AC3E}">
        <p14:creationId xmlns:p14="http://schemas.microsoft.com/office/powerpoint/2010/main" val="32228433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291" y="133749"/>
            <a:ext cx="10844563" cy="548497"/>
          </a:xfrm>
        </p:spPr>
        <p:txBody>
          <a:bodyPr>
            <a:normAutofit fontScale="90000"/>
          </a:bodyPr>
          <a:lstStyle/>
          <a:p>
            <a:r>
              <a:rPr lang="en-US" altLang="zh-CN" sz="3599" b="1" dirty="0">
                <a:latin typeface="Arial" panose="020B0604020202020204"/>
              </a:rPr>
              <a:t>ONAP  Merger Architecture Proposal</a:t>
            </a:r>
            <a:endParaRPr lang="zh-CN" altLang="en-US" sz="3599" b="1" dirty="0">
              <a:latin typeface="Arial" panose="020B0604020202020204"/>
            </a:endParaRPr>
          </a:p>
        </p:txBody>
      </p:sp>
      <p:sp>
        <p:nvSpPr>
          <p:cNvPr id="172" name="圆角矩形 52"/>
          <p:cNvSpPr/>
          <p:nvPr/>
        </p:nvSpPr>
        <p:spPr>
          <a:xfrm>
            <a:off x="2983210" y="5018259"/>
            <a:ext cx="7563485" cy="429114"/>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Mediation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Layer</a:t>
            </a:r>
          </a:p>
        </p:txBody>
      </p:sp>
      <p:sp>
        <p:nvSpPr>
          <p:cNvPr id="173" name="矩形 192"/>
          <p:cNvSpPr/>
          <p:nvPr/>
        </p:nvSpPr>
        <p:spPr bwMode="auto">
          <a:xfrm>
            <a:off x="509251" y="1547985"/>
            <a:ext cx="2087880" cy="4334656"/>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Design-time</a:t>
            </a:r>
          </a:p>
        </p:txBody>
      </p:sp>
      <p:sp>
        <p:nvSpPr>
          <p:cNvPr id="174" name="圆角矩形 20"/>
          <p:cNvSpPr/>
          <p:nvPr/>
        </p:nvSpPr>
        <p:spPr>
          <a:xfrm>
            <a:off x="1625714" y="2228704"/>
            <a:ext cx="823930" cy="39687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 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5" name="圆角矩形 25"/>
          <p:cNvSpPr/>
          <p:nvPr/>
        </p:nvSpPr>
        <p:spPr>
          <a:xfrm>
            <a:off x="672764" y="3134565"/>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Policy Creation</a:t>
            </a:r>
          </a:p>
        </p:txBody>
      </p:sp>
      <p:sp>
        <p:nvSpPr>
          <p:cNvPr id="176" name="圆角矩形 26"/>
          <p:cNvSpPr/>
          <p:nvPr/>
        </p:nvSpPr>
        <p:spPr>
          <a:xfrm>
            <a:off x="672764" y="3599669"/>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Analytic Application  Creation</a:t>
            </a:r>
          </a:p>
        </p:txBody>
      </p:sp>
      <p:sp>
        <p:nvSpPr>
          <p:cNvPr id="177" name="圆角矩形 27"/>
          <p:cNvSpPr/>
          <p:nvPr/>
        </p:nvSpPr>
        <p:spPr>
          <a:xfrm>
            <a:off x="672764" y="4080999"/>
            <a:ext cx="1784032" cy="558165"/>
          </a:xfrm>
          <a:prstGeom prst="roundRect">
            <a:avLst>
              <a:gd name="adj" fmla="val 9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Recipie/</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Engineering Rules &amp; Policy Distribution</a:t>
            </a:r>
          </a:p>
        </p:txBody>
      </p:sp>
      <p:sp>
        <p:nvSpPr>
          <p:cNvPr id="178" name="圆角矩形 28"/>
          <p:cNvSpPr/>
          <p:nvPr/>
        </p:nvSpPr>
        <p:spPr>
          <a:xfrm>
            <a:off x="575291" y="1909934"/>
            <a:ext cx="1945005" cy="3248913"/>
          </a:xfrm>
          <a:prstGeom prst="roundRect">
            <a:avLst>
              <a:gd name="adj" fmla="val 6026"/>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SDC</a:t>
            </a:r>
          </a:p>
        </p:txBody>
      </p:sp>
      <p:sp>
        <p:nvSpPr>
          <p:cNvPr id="179" name="圆角矩形 29"/>
          <p:cNvSpPr/>
          <p:nvPr/>
        </p:nvSpPr>
        <p:spPr>
          <a:xfrm>
            <a:off x="575291" y="5233778"/>
            <a:ext cx="1945005" cy="605790"/>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 SDK</a:t>
            </a:r>
          </a:p>
        </p:txBody>
      </p:sp>
      <p:sp>
        <p:nvSpPr>
          <p:cNvPr id="180" name="圆角矩形 30"/>
          <p:cNvSpPr/>
          <p:nvPr/>
        </p:nvSpPr>
        <p:spPr>
          <a:xfrm>
            <a:off x="2983846" y="1288904"/>
            <a:ext cx="1140460" cy="1020445"/>
          </a:xfrm>
          <a:prstGeom prst="roundRect">
            <a:avLst>
              <a:gd name="adj" fmla="val 9045"/>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Dashboard OA&amp;M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(VID)</a:t>
            </a:r>
          </a:p>
        </p:txBody>
      </p:sp>
      <p:sp>
        <p:nvSpPr>
          <p:cNvPr id="181" name="圆角矩形 31"/>
          <p:cNvSpPr/>
          <p:nvPr/>
        </p:nvSpPr>
        <p:spPr>
          <a:xfrm>
            <a:off x="4332586" y="1664189"/>
            <a:ext cx="1140460"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A&amp;AI</a:t>
            </a:r>
          </a:p>
        </p:txBody>
      </p:sp>
      <p:sp>
        <p:nvSpPr>
          <p:cNvPr id="182" name="圆角矩形 33"/>
          <p:cNvSpPr/>
          <p:nvPr/>
        </p:nvSpPr>
        <p:spPr>
          <a:xfrm>
            <a:off x="2983846" y="3073889"/>
            <a:ext cx="1349375"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DCAE</a:t>
            </a:r>
          </a:p>
        </p:txBody>
      </p:sp>
      <p:sp>
        <p:nvSpPr>
          <p:cNvPr id="183" name="圆角矩形 34"/>
          <p:cNvSpPr/>
          <p:nvPr/>
        </p:nvSpPr>
        <p:spPr>
          <a:xfrm>
            <a:off x="5770226" y="3409169"/>
            <a:ext cx="784224"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 Agent</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(SDN-O)</a:t>
            </a:r>
          </a:p>
        </p:txBody>
      </p:sp>
      <p:sp>
        <p:nvSpPr>
          <p:cNvPr id="184" name="圆角矩形 36"/>
          <p:cNvSpPr/>
          <p:nvPr/>
        </p:nvSpPr>
        <p:spPr>
          <a:xfrm>
            <a:off x="5698454" y="5048105"/>
            <a:ext cx="1407643" cy="368098"/>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 Hub Driver</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5" name="圆角矩形 37"/>
          <p:cNvSpPr/>
          <p:nvPr/>
        </p:nvSpPr>
        <p:spPr>
          <a:xfrm>
            <a:off x="9145886" y="3409169"/>
            <a:ext cx="1319530" cy="1428115"/>
          </a:xfrm>
          <a:prstGeom prst="roundRect">
            <a:avLst>
              <a:gd name="adj" fmla="val 6514"/>
            </a:avLst>
          </a:prstGeom>
          <a:solidFill>
            <a:srgbClr val="FFF5E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VF-C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6" name="圆角矩形 38"/>
          <p:cNvSpPr/>
          <p:nvPr/>
        </p:nvSpPr>
        <p:spPr>
          <a:xfrm>
            <a:off x="9187236" y="3967066"/>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NFV-O</a:t>
            </a:r>
          </a:p>
        </p:txBody>
      </p:sp>
      <p:sp>
        <p:nvSpPr>
          <p:cNvPr id="187" name="圆角矩形 41"/>
          <p:cNvSpPr/>
          <p:nvPr/>
        </p:nvSpPr>
        <p:spPr>
          <a:xfrm>
            <a:off x="7482821" y="3408852"/>
            <a:ext cx="725805"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SDN-C</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8" name="圆角矩形 42"/>
          <p:cNvSpPr/>
          <p:nvPr/>
        </p:nvSpPr>
        <p:spPr>
          <a:xfrm>
            <a:off x="8321910" y="3408852"/>
            <a:ext cx="690880"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APP-C</a:t>
            </a:r>
          </a:p>
        </p:txBody>
      </p:sp>
      <p:sp>
        <p:nvSpPr>
          <p:cNvPr id="190" name="圆角矩形 32"/>
          <p:cNvSpPr/>
          <p:nvPr/>
        </p:nvSpPr>
        <p:spPr>
          <a:xfrm>
            <a:off x="5631161" y="1664189"/>
            <a:ext cx="4915535"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a:t>
            </a:r>
          </a:p>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Orchestrator</a:t>
            </a:r>
          </a:p>
        </p:txBody>
      </p:sp>
      <p:sp>
        <p:nvSpPr>
          <p:cNvPr id="191" name="圆角矩形 46"/>
          <p:cNvSpPr/>
          <p:nvPr/>
        </p:nvSpPr>
        <p:spPr>
          <a:xfrm>
            <a:off x="8944821" y="1789919"/>
            <a:ext cx="1245870" cy="39370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GS-O</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2" name="圆角矩形 47"/>
          <p:cNvSpPr/>
          <p:nvPr/>
        </p:nvSpPr>
        <p:spPr>
          <a:xfrm>
            <a:off x="4333221" y="1290174"/>
            <a:ext cx="6214110" cy="257810"/>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External Data Movement &amp; APIs</a:t>
            </a:r>
          </a:p>
        </p:txBody>
      </p:sp>
      <p:sp>
        <p:nvSpPr>
          <p:cNvPr id="194" name="圆角矩形 48"/>
          <p:cNvSpPr/>
          <p:nvPr/>
        </p:nvSpPr>
        <p:spPr>
          <a:xfrm>
            <a:off x="2983211" y="2401424"/>
            <a:ext cx="7563485" cy="574675"/>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Common Service</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5" name="圆角矩形 50"/>
          <p:cNvSpPr/>
          <p:nvPr/>
        </p:nvSpPr>
        <p:spPr>
          <a:xfrm>
            <a:off x="5631161" y="3074524"/>
            <a:ext cx="4915535" cy="1845310"/>
          </a:xfrm>
          <a:prstGeom prst="roundRect">
            <a:avLst>
              <a:gd name="adj" fmla="val 6514"/>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Controllers</a:t>
            </a:r>
          </a:p>
        </p:txBody>
      </p:sp>
      <p:sp>
        <p:nvSpPr>
          <p:cNvPr id="196" name="圆角矩形 51"/>
          <p:cNvSpPr/>
          <p:nvPr/>
        </p:nvSpPr>
        <p:spPr>
          <a:xfrm>
            <a:off x="9249524" y="2484441"/>
            <a:ext cx="1224000" cy="439200"/>
          </a:xfrm>
          <a:prstGeom prst="roundRect">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Microservice Bus</a:t>
            </a:r>
          </a:p>
        </p:txBody>
      </p:sp>
      <p:sp>
        <p:nvSpPr>
          <p:cNvPr id="197" name="圆角矩形 52"/>
          <p:cNvSpPr/>
          <p:nvPr/>
        </p:nvSpPr>
        <p:spPr>
          <a:xfrm>
            <a:off x="7219550" y="5051631"/>
            <a:ext cx="1152241" cy="364572"/>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Multi-VIM</a:t>
            </a:r>
          </a:p>
        </p:txBody>
      </p:sp>
      <p:sp>
        <p:nvSpPr>
          <p:cNvPr id="198" name="圆角矩形 53"/>
          <p:cNvSpPr/>
          <p:nvPr/>
        </p:nvSpPr>
        <p:spPr>
          <a:xfrm>
            <a:off x="3088304" y="4250544"/>
            <a:ext cx="114046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NFV-O NFV Collector</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(Monitor)</a:t>
            </a:r>
          </a:p>
        </p:txBody>
      </p:sp>
      <p:sp>
        <p:nvSpPr>
          <p:cNvPr id="199" name="矩形 54"/>
          <p:cNvSpPr/>
          <p:nvPr/>
        </p:nvSpPr>
        <p:spPr bwMode="auto">
          <a:xfrm>
            <a:off x="2746991" y="952989"/>
            <a:ext cx="7930515" cy="452818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Run-time</a:t>
            </a:r>
          </a:p>
        </p:txBody>
      </p:sp>
      <p:grpSp>
        <p:nvGrpSpPr>
          <p:cNvPr id="200" name="组合 2"/>
          <p:cNvGrpSpPr/>
          <p:nvPr/>
        </p:nvGrpSpPr>
        <p:grpSpPr>
          <a:xfrm>
            <a:off x="507981" y="952989"/>
            <a:ext cx="2087880" cy="520065"/>
            <a:chOff x="193" y="2304"/>
            <a:chExt cx="3288" cy="819"/>
          </a:xfrm>
        </p:grpSpPr>
        <p:sp>
          <p:nvSpPr>
            <p:cNvPr id="240" name="圆角矩形 55"/>
            <p:cNvSpPr/>
            <p:nvPr/>
          </p:nvSpPr>
          <p:spPr>
            <a:xfrm>
              <a:off x="193" y="2304"/>
              <a:ext cx="3288" cy="819"/>
            </a:xfrm>
            <a:prstGeom prst="roundRect">
              <a:avLst>
                <a:gd name="adj" fmla="val 16483"/>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Portal</a:t>
              </a:r>
            </a:p>
          </p:txBody>
        </p:sp>
        <p:sp>
          <p:nvSpPr>
            <p:cNvPr id="241" name="圆角矩形 56"/>
            <p:cNvSpPr/>
            <p:nvPr/>
          </p:nvSpPr>
          <p:spPr>
            <a:xfrm>
              <a:off x="1466" y="2394"/>
              <a:ext cx="1796" cy="64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OPEN-O UI</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(GUI/CLI)</a:t>
              </a:r>
            </a:p>
          </p:txBody>
        </p:sp>
      </p:grpSp>
      <p:sp>
        <p:nvSpPr>
          <p:cNvPr id="201" name="圆角矩形 59"/>
          <p:cNvSpPr/>
          <p:nvPr/>
        </p:nvSpPr>
        <p:spPr bwMode="auto">
          <a:xfrm>
            <a:off x="11210345" y="1201888"/>
            <a:ext cx="263535"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dirty="0">
                <a:latin typeface="微软雅黑" panose="020B0503020204020204" pitchFamily="34" charset="-122"/>
                <a:ea typeface="微软雅黑" panose="020B0503020204020204" pitchFamily="34" charset="-122"/>
              </a:rPr>
              <a:t>Integration</a:t>
            </a:r>
          </a:p>
        </p:txBody>
      </p:sp>
      <p:sp>
        <p:nvSpPr>
          <p:cNvPr id="202" name="矩形 69"/>
          <p:cNvSpPr/>
          <p:nvPr/>
        </p:nvSpPr>
        <p:spPr bwMode="auto">
          <a:xfrm>
            <a:off x="2746991" y="5547849"/>
            <a:ext cx="7930515" cy="36639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&amp; WAN</a:t>
            </a:r>
          </a:p>
        </p:txBody>
      </p:sp>
      <p:sp>
        <p:nvSpPr>
          <p:cNvPr id="203" name="圆角矩形 188"/>
          <p:cNvSpPr/>
          <p:nvPr/>
        </p:nvSpPr>
        <p:spPr bwMode="auto">
          <a:xfrm>
            <a:off x="4408786"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OpenStack</a:t>
            </a:r>
          </a:p>
        </p:txBody>
      </p:sp>
      <p:sp>
        <p:nvSpPr>
          <p:cNvPr id="204" name="圆角矩形 65"/>
          <p:cNvSpPr/>
          <p:nvPr/>
        </p:nvSpPr>
        <p:spPr bwMode="auto">
          <a:xfrm>
            <a:off x="7928724" y="5617064"/>
            <a:ext cx="70231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Azure</a:t>
            </a:r>
          </a:p>
        </p:txBody>
      </p:sp>
      <p:sp>
        <p:nvSpPr>
          <p:cNvPr id="205" name="圆角矩形 66"/>
          <p:cNvSpPr/>
          <p:nvPr/>
        </p:nvSpPr>
        <p:spPr bwMode="auto">
          <a:xfrm>
            <a:off x="5618962" y="5617064"/>
            <a:ext cx="95430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VMware</a:t>
            </a:r>
          </a:p>
        </p:txBody>
      </p:sp>
      <p:sp>
        <p:nvSpPr>
          <p:cNvPr id="206" name="圆角矩形 67"/>
          <p:cNvSpPr/>
          <p:nvPr/>
        </p:nvSpPr>
        <p:spPr bwMode="auto">
          <a:xfrm>
            <a:off x="6718548"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RackSpace</a:t>
            </a:r>
          </a:p>
        </p:txBody>
      </p:sp>
      <p:sp>
        <p:nvSpPr>
          <p:cNvPr id="207" name="圆角矩形 68"/>
          <p:cNvSpPr/>
          <p:nvPr/>
        </p:nvSpPr>
        <p:spPr bwMode="auto">
          <a:xfrm>
            <a:off x="8776316" y="5617064"/>
            <a:ext cx="61087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p>
        </p:txBody>
      </p:sp>
      <p:grpSp>
        <p:nvGrpSpPr>
          <p:cNvPr id="208" name="组合 665"/>
          <p:cNvGrpSpPr>
            <a:grpSpLocks noChangeAspect="1"/>
          </p:cNvGrpSpPr>
          <p:nvPr/>
        </p:nvGrpSpPr>
        <p:grpSpPr>
          <a:xfrm>
            <a:off x="10189191" y="5619603"/>
            <a:ext cx="323215" cy="266700"/>
            <a:chOff x="1160462" y="15679738"/>
            <a:chExt cx="700088" cy="577850"/>
          </a:xfrm>
        </p:grpSpPr>
        <p:sp>
          <p:nvSpPr>
            <p:cNvPr id="236" name="AutoShape 26"/>
            <p:cNvSpPr>
              <a:spLocks noChangeAspect="1" noChangeArrowheads="1" noTextEdit="1"/>
            </p:cNvSpPr>
            <p:nvPr/>
          </p:nvSpPr>
          <p:spPr bwMode="auto">
            <a:xfrm>
              <a:off x="1171575" y="15687675"/>
              <a:ext cx="674688" cy="561975"/>
            </a:xfrm>
            <a:prstGeom prst="rect">
              <a:avLst/>
            </a:prstGeom>
            <a:noFill/>
            <a:ln w="9525">
              <a:noFill/>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7" name="Freeform 28"/>
            <p:cNvSpPr/>
            <p:nvPr/>
          </p:nvSpPr>
          <p:spPr bwMode="auto">
            <a:xfrm>
              <a:off x="1171575" y="15889288"/>
              <a:ext cx="677863" cy="368300"/>
            </a:xfrm>
            <a:custGeom>
              <a:avLst/>
              <a:gdLst/>
              <a:ahLst/>
              <a:cxnLst>
                <a:cxn ang="0">
                  <a:pos x="181" y="0"/>
                </a:cxn>
                <a:cxn ang="0">
                  <a:pos x="181" y="42"/>
                </a:cxn>
                <a:cxn ang="0">
                  <a:pos x="174" y="52"/>
                </a:cxn>
                <a:cxn ang="0">
                  <a:pos x="107" y="93"/>
                </a:cxn>
                <a:cxn ang="0">
                  <a:pos x="74" y="93"/>
                </a:cxn>
                <a:cxn ang="0">
                  <a:pos x="7" y="52"/>
                </a:cxn>
                <a:cxn ang="0">
                  <a:pos x="0" y="42"/>
                </a:cxn>
                <a:cxn ang="0">
                  <a:pos x="0" y="0"/>
                </a:cxn>
                <a:cxn ang="0">
                  <a:pos x="181" y="0"/>
                </a:cxn>
              </a:cxnLst>
              <a:rect l="0" t="0" r="r" b="b"/>
              <a:pathLst>
                <a:path w="181" h="98">
                  <a:moveTo>
                    <a:pt x="181" y="0"/>
                  </a:moveTo>
                  <a:cubicBezTo>
                    <a:pt x="181" y="42"/>
                    <a:pt x="181" y="42"/>
                    <a:pt x="181" y="42"/>
                  </a:cubicBezTo>
                  <a:cubicBezTo>
                    <a:pt x="181" y="46"/>
                    <a:pt x="179" y="50"/>
                    <a:pt x="174" y="52"/>
                  </a:cubicBezTo>
                  <a:cubicBezTo>
                    <a:pt x="107" y="93"/>
                    <a:pt x="107" y="93"/>
                    <a:pt x="107" y="93"/>
                  </a:cubicBezTo>
                  <a:cubicBezTo>
                    <a:pt x="98" y="98"/>
                    <a:pt x="83" y="98"/>
                    <a:pt x="74" y="93"/>
                  </a:cubicBezTo>
                  <a:cubicBezTo>
                    <a:pt x="7" y="52"/>
                    <a:pt x="7" y="52"/>
                    <a:pt x="7" y="52"/>
                  </a:cubicBezTo>
                  <a:cubicBezTo>
                    <a:pt x="2" y="50"/>
                    <a:pt x="0" y="46"/>
                    <a:pt x="0" y="42"/>
                  </a:cubicBezTo>
                  <a:cubicBezTo>
                    <a:pt x="0" y="0"/>
                    <a:pt x="0" y="0"/>
                    <a:pt x="0" y="0"/>
                  </a:cubicBezTo>
                  <a:lnTo>
                    <a:pt x="181" y="0"/>
                  </a:lnTo>
                  <a:close/>
                </a:path>
              </a:pathLst>
            </a:custGeom>
            <a:solidFill>
              <a:srgbClr val="7BB73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8" name="Freeform 29"/>
            <p:cNvSpPr/>
            <p:nvPr/>
          </p:nvSpPr>
          <p:spPr bwMode="auto">
            <a:xfrm>
              <a:off x="1160462" y="15679738"/>
              <a:ext cx="700088" cy="420688"/>
            </a:xfrm>
            <a:custGeom>
              <a:avLst/>
              <a:gdLst/>
              <a:ahLst/>
              <a:cxnLst>
                <a:cxn ang="0">
                  <a:pos x="110" y="106"/>
                </a:cxn>
                <a:cxn ang="0">
                  <a:pos x="77" y="106"/>
                </a:cxn>
                <a:cxn ang="0">
                  <a:pos x="10" y="66"/>
                </a:cxn>
                <a:cxn ang="0">
                  <a:pos x="10" y="46"/>
                </a:cxn>
                <a:cxn ang="0">
                  <a:pos x="77" y="6"/>
                </a:cxn>
                <a:cxn ang="0">
                  <a:pos x="110" y="6"/>
                </a:cxn>
                <a:cxn ang="0">
                  <a:pos x="177" y="46"/>
                </a:cxn>
                <a:cxn ang="0">
                  <a:pos x="177" y="66"/>
                </a:cxn>
                <a:cxn ang="0">
                  <a:pos x="110" y="106"/>
                </a:cxn>
              </a:cxnLst>
              <a:rect l="0" t="0" r="r" b="b"/>
              <a:pathLst>
                <a:path w="187" h="112">
                  <a:moveTo>
                    <a:pt x="110" y="106"/>
                  </a:moveTo>
                  <a:cubicBezTo>
                    <a:pt x="101" y="112"/>
                    <a:pt x="86" y="112"/>
                    <a:pt x="77" y="106"/>
                  </a:cubicBezTo>
                  <a:cubicBezTo>
                    <a:pt x="10" y="66"/>
                    <a:pt x="10" y="66"/>
                    <a:pt x="10" y="66"/>
                  </a:cubicBezTo>
                  <a:cubicBezTo>
                    <a:pt x="0" y="61"/>
                    <a:pt x="0" y="52"/>
                    <a:pt x="10" y="46"/>
                  </a:cubicBezTo>
                  <a:cubicBezTo>
                    <a:pt x="77" y="6"/>
                    <a:pt x="77" y="6"/>
                    <a:pt x="77" y="6"/>
                  </a:cubicBezTo>
                  <a:cubicBezTo>
                    <a:pt x="86" y="0"/>
                    <a:pt x="101" y="0"/>
                    <a:pt x="110" y="6"/>
                  </a:cubicBezTo>
                  <a:cubicBezTo>
                    <a:pt x="177" y="46"/>
                    <a:pt x="177" y="46"/>
                    <a:pt x="177" y="46"/>
                  </a:cubicBezTo>
                  <a:cubicBezTo>
                    <a:pt x="187" y="52"/>
                    <a:pt x="187" y="61"/>
                    <a:pt x="177" y="66"/>
                  </a:cubicBezTo>
                  <a:lnTo>
                    <a:pt x="110" y="106"/>
                  </a:lnTo>
                  <a:close/>
                </a:path>
              </a:pathLst>
            </a:custGeom>
            <a:solidFill>
              <a:srgbClr val="92D050"/>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9" name="Freeform 30"/>
            <p:cNvSpPr>
              <a:spLocks noEditPoints="1"/>
            </p:cNvSpPr>
            <p:nvPr/>
          </p:nvSpPr>
          <p:spPr bwMode="auto">
            <a:xfrm>
              <a:off x="1317625" y="15770225"/>
              <a:ext cx="385763" cy="228600"/>
            </a:xfrm>
            <a:custGeom>
              <a:avLst/>
              <a:gdLst/>
              <a:ahLst/>
              <a:cxnLst>
                <a:cxn ang="0">
                  <a:pos x="83" y="60"/>
                </a:cxn>
                <a:cxn ang="0">
                  <a:pos x="83" y="40"/>
                </a:cxn>
                <a:cxn ang="0">
                  <a:pos x="76" y="41"/>
                </a:cxn>
                <a:cxn ang="0">
                  <a:pos x="75" y="52"/>
                </a:cxn>
                <a:cxn ang="0">
                  <a:pos x="57" y="41"/>
                </a:cxn>
                <a:cxn ang="0">
                  <a:pos x="58" y="41"/>
                </a:cxn>
                <a:cxn ang="0">
                  <a:pos x="66" y="38"/>
                </a:cxn>
                <a:cxn ang="0">
                  <a:pos x="94" y="21"/>
                </a:cxn>
                <a:cxn ang="0">
                  <a:pos x="94" y="32"/>
                </a:cxn>
                <a:cxn ang="0">
                  <a:pos x="102" y="32"/>
                </a:cxn>
                <a:cxn ang="0">
                  <a:pos x="103" y="12"/>
                </a:cxn>
                <a:cxn ang="0">
                  <a:pos x="70" y="12"/>
                </a:cxn>
                <a:cxn ang="0">
                  <a:pos x="70" y="17"/>
                </a:cxn>
                <a:cxn ang="0">
                  <a:pos x="88" y="17"/>
                </a:cxn>
                <a:cxn ang="0">
                  <a:pos x="71" y="27"/>
                </a:cxn>
                <a:cxn ang="0">
                  <a:pos x="71" y="26"/>
                </a:cxn>
                <a:cxn ang="0">
                  <a:pos x="66" y="22"/>
                </a:cxn>
                <a:cxn ang="0">
                  <a:pos x="39" y="6"/>
                </a:cxn>
                <a:cxn ang="0">
                  <a:pos x="57" y="5"/>
                </a:cxn>
                <a:cxn ang="0">
                  <a:pos x="57" y="0"/>
                </a:cxn>
                <a:cxn ang="0">
                  <a:pos x="24" y="1"/>
                </a:cxn>
                <a:cxn ang="0">
                  <a:pos x="24" y="21"/>
                </a:cxn>
                <a:cxn ang="0">
                  <a:pos x="31" y="21"/>
                </a:cxn>
                <a:cxn ang="0">
                  <a:pos x="32" y="9"/>
                </a:cxn>
                <a:cxn ang="0">
                  <a:pos x="48" y="19"/>
                </a:cxn>
                <a:cxn ang="0">
                  <a:pos x="47" y="19"/>
                </a:cxn>
                <a:cxn ang="0">
                  <a:pos x="39" y="22"/>
                </a:cxn>
                <a:cxn ang="0">
                  <a:pos x="36" y="24"/>
                </a:cxn>
                <a:cxn ang="0">
                  <a:pos x="8" y="40"/>
                </a:cxn>
                <a:cxn ang="0">
                  <a:pos x="9" y="30"/>
                </a:cxn>
                <a:cxn ang="0">
                  <a:pos x="1" y="30"/>
                </a:cxn>
                <a:cxn ang="0">
                  <a:pos x="0" y="50"/>
                </a:cxn>
                <a:cxn ang="0">
                  <a:pos x="33" y="49"/>
                </a:cxn>
                <a:cxn ang="0">
                  <a:pos x="33" y="44"/>
                </a:cxn>
                <a:cxn ang="0">
                  <a:pos x="14" y="44"/>
                </a:cxn>
                <a:cxn ang="0">
                  <a:pos x="33" y="33"/>
                </a:cxn>
                <a:cxn ang="0">
                  <a:pos x="34" y="34"/>
                </a:cxn>
                <a:cxn ang="0">
                  <a:pos x="38" y="39"/>
                </a:cxn>
                <a:cxn ang="0">
                  <a:pos x="42" y="40"/>
                </a:cxn>
                <a:cxn ang="0">
                  <a:pos x="68" y="55"/>
                </a:cxn>
                <a:cxn ang="0">
                  <a:pos x="50" y="56"/>
                </a:cxn>
                <a:cxn ang="0">
                  <a:pos x="50" y="61"/>
                </a:cxn>
                <a:cxn ang="0">
                  <a:pos x="83" y="60"/>
                </a:cxn>
                <a:cxn ang="0">
                  <a:pos x="52" y="36"/>
                </a:cxn>
                <a:cxn ang="0">
                  <a:pos x="45" y="34"/>
                </a:cxn>
                <a:cxn ang="0">
                  <a:pos x="46" y="26"/>
                </a:cxn>
                <a:cxn ang="0">
                  <a:pos x="52" y="24"/>
                </a:cxn>
                <a:cxn ang="0">
                  <a:pos x="59" y="26"/>
                </a:cxn>
                <a:cxn ang="0">
                  <a:pos x="59" y="34"/>
                </a:cxn>
                <a:cxn ang="0">
                  <a:pos x="52" y="36"/>
                </a:cxn>
              </a:cxnLst>
              <a:rect l="0" t="0" r="r" b="b"/>
              <a:pathLst>
                <a:path w="103" h="61">
                  <a:moveTo>
                    <a:pt x="83" y="60"/>
                  </a:moveTo>
                  <a:cubicBezTo>
                    <a:pt x="83" y="59"/>
                    <a:pt x="83" y="41"/>
                    <a:pt x="83" y="40"/>
                  </a:cubicBezTo>
                  <a:cubicBezTo>
                    <a:pt x="82" y="40"/>
                    <a:pt x="77" y="41"/>
                    <a:pt x="76" y="41"/>
                  </a:cubicBezTo>
                  <a:cubicBezTo>
                    <a:pt x="75" y="42"/>
                    <a:pt x="75" y="52"/>
                    <a:pt x="75" y="52"/>
                  </a:cubicBezTo>
                  <a:cubicBezTo>
                    <a:pt x="57" y="41"/>
                    <a:pt x="57" y="41"/>
                    <a:pt x="57" y="41"/>
                  </a:cubicBezTo>
                  <a:cubicBezTo>
                    <a:pt x="58" y="41"/>
                    <a:pt x="58" y="41"/>
                    <a:pt x="58" y="41"/>
                  </a:cubicBezTo>
                  <a:cubicBezTo>
                    <a:pt x="61" y="40"/>
                    <a:pt x="64" y="39"/>
                    <a:pt x="66" y="38"/>
                  </a:cubicBezTo>
                  <a:cubicBezTo>
                    <a:pt x="94" y="21"/>
                    <a:pt x="94" y="21"/>
                    <a:pt x="94" y="21"/>
                  </a:cubicBezTo>
                  <a:cubicBezTo>
                    <a:pt x="94" y="21"/>
                    <a:pt x="94" y="31"/>
                    <a:pt x="94" y="32"/>
                  </a:cubicBezTo>
                  <a:cubicBezTo>
                    <a:pt x="96" y="32"/>
                    <a:pt x="100" y="32"/>
                    <a:pt x="102" y="32"/>
                  </a:cubicBezTo>
                  <a:cubicBezTo>
                    <a:pt x="102" y="31"/>
                    <a:pt x="103" y="13"/>
                    <a:pt x="103" y="12"/>
                  </a:cubicBezTo>
                  <a:cubicBezTo>
                    <a:pt x="101" y="12"/>
                    <a:pt x="72" y="12"/>
                    <a:pt x="70" y="12"/>
                  </a:cubicBezTo>
                  <a:cubicBezTo>
                    <a:pt x="70" y="13"/>
                    <a:pt x="70" y="17"/>
                    <a:pt x="70" y="17"/>
                  </a:cubicBezTo>
                  <a:cubicBezTo>
                    <a:pt x="72" y="17"/>
                    <a:pt x="88" y="17"/>
                    <a:pt x="88" y="17"/>
                  </a:cubicBezTo>
                  <a:cubicBezTo>
                    <a:pt x="71" y="27"/>
                    <a:pt x="71" y="27"/>
                    <a:pt x="71" y="27"/>
                  </a:cubicBezTo>
                  <a:cubicBezTo>
                    <a:pt x="71" y="26"/>
                    <a:pt x="71" y="26"/>
                    <a:pt x="71" y="26"/>
                  </a:cubicBezTo>
                  <a:cubicBezTo>
                    <a:pt x="70" y="25"/>
                    <a:pt x="68" y="23"/>
                    <a:pt x="66" y="22"/>
                  </a:cubicBezTo>
                  <a:cubicBezTo>
                    <a:pt x="39" y="6"/>
                    <a:pt x="39" y="6"/>
                    <a:pt x="39" y="6"/>
                  </a:cubicBezTo>
                  <a:cubicBezTo>
                    <a:pt x="39" y="6"/>
                    <a:pt x="55" y="5"/>
                    <a:pt x="57" y="5"/>
                  </a:cubicBezTo>
                  <a:cubicBezTo>
                    <a:pt x="57" y="5"/>
                    <a:pt x="57" y="1"/>
                    <a:pt x="57" y="0"/>
                  </a:cubicBezTo>
                  <a:cubicBezTo>
                    <a:pt x="55" y="0"/>
                    <a:pt x="26" y="1"/>
                    <a:pt x="24" y="1"/>
                  </a:cubicBezTo>
                  <a:cubicBezTo>
                    <a:pt x="24" y="2"/>
                    <a:pt x="23" y="20"/>
                    <a:pt x="24" y="21"/>
                  </a:cubicBezTo>
                  <a:cubicBezTo>
                    <a:pt x="25" y="21"/>
                    <a:pt x="30" y="21"/>
                    <a:pt x="31" y="21"/>
                  </a:cubicBezTo>
                  <a:cubicBezTo>
                    <a:pt x="31" y="19"/>
                    <a:pt x="32" y="9"/>
                    <a:pt x="32" y="9"/>
                  </a:cubicBezTo>
                  <a:cubicBezTo>
                    <a:pt x="48" y="19"/>
                    <a:pt x="48" y="19"/>
                    <a:pt x="48" y="19"/>
                  </a:cubicBezTo>
                  <a:cubicBezTo>
                    <a:pt x="47" y="19"/>
                    <a:pt x="47" y="19"/>
                    <a:pt x="47" y="19"/>
                  </a:cubicBezTo>
                  <a:cubicBezTo>
                    <a:pt x="44" y="20"/>
                    <a:pt x="41" y="21"/>
                    <a:pt x="39" y="22"/>
                  </a:cubicBezTo>
                  <a:cubicBezTo>
                    <a:pt x="39" y="22"/>
                    <a:pt x="37" y="24"/>
                    <a:pt x="36" y="24"/>
                  </a:cubicBezTo>
                  <a:cubicBezTo>
                    <a:pt x="8" y="40"/>
                    <a:pt x="8" y="40"/>
                    <a:pt x="8" y="40"/>
                  </a:cubicBezTo>
                  <a:cubicBezTo>
                    <a:pt x="8" y="40"/>
                    <a:pt x="9" y="31"/>
                    <a:pt x="9" y="30"/>
                  </a:cubicBezTo>
                  <a:cubicBezTo>
                    <a:pt x="7" y="30"/>
                    <a:pt x="2" y="30"/>
                    <a:pt x="1" y="30"/>
                  </a:cubicBezTo>
                  <a:cubicBezTo>
                    <a:pt x="1" y="31"/>
                    <a:pt x="0" y="49"/>
                    <a:pt x="0" y="50"/>
                  </a:cubicBezTo>
                  <a:cubicBezTo>
                    <a:pt x="2" y="49"/>
                    <a:pt x="33" y="49"/>
                    <a:pt x="33" y="49"/>
                  </a:cubicBezTo>
                  <a:cubicBezTo>
                    <a:pt x="33" y="48"/>
                    <a:pt x="33" y="45"/>
                    <a:pt x="33" y="44"/>
                  </a:cubicBezTo>
                  <a:cubicBezTo>
                    <a:pt x="32" y="44"/>
                    <a:pt x="14" y="44"/>
                    <a:pt x="14" y="44"/>
                  </a:cubicBezTo>
                  <a:cubicBezTo>
                    <a:pt x="33" y="33"/>
                    <a:pt x="33" y="33"/>
                    <a:pt x="33" y="33"/>
                  </a:cubicBezTo>
                  <a:cubicBezTo>
                    <a:pt x="34" y="34"/>
                    <a:pt x="34" y="34"/>
                    <a:pt x="34" y="34"/>
                  </a:cubicBezTo>
                  <a:cubicBezTo>
                    <a:pt x="35" y="36"/>
                    <a:pt x="36" y="37"/>
                    <a:pt x="38" y="39"/>
                  </a:cubicBezTo>
                  <a:cubicBezTo>
                    <a:pt x="38" y="39"/>
                    <a:pt x="42" y="40"/>
                    <a:pt x="42" y="40"/>
                  </a:cubicBezTo>
                  <a:cubicBezTo>
                    <a:pt x="68" y="55"/>
                    <a:pt x="68" y="55"/>
                    <a:pt x="68" y="55"/>
                  </a:cubicBezTo>
                  <a:cubicBezTo>
                    <a:pt x="68" y="55"/>
                    <a:pt x="52" y="56"/>
                    <a:pt x="50" y="56"/>
                  </a:cubicBezTo>
                  <a:cubicBezTo>
                    <a:pt x="50" y="57"/>
                    <a:pt x="50" y="60"/>
                    <a:pt x="50" y="61"/>
                  </a:cubicBezTo>
                  <a:cubicBezTo>
                    <a:pt x="52" y="61"/>
                    <a:pt x="81" y="60"/>
                    <a:pt x="83" y="60"/>
                  </a:cubicBezTo>
                  <a:close/>
                  <a:moveTo>
                    <a:pt x="52" y="36"/>
                  </a:moveTo>
                  <a:cubicBezTo>
                    <a:pt x="50" y="36"/>
                    <a:pt x="47" y="35"/>
                    <a:pt x="45" y="34"/>
                  </a:cubicBezTo>
                  <a:cubicBezTo>
                    <a:pt x="42" y="32"/>
                    <a:pt x="42" y="29"/>
                    <a:pt x="46" y="26"/>
                  </a:cubicBezTo>
                  <a:cubicBezTo>
                    <a:pt x="47" y="25"/>
                    <a:pt x="50" y="25"/>
                    <a:pt x="52" y="24"/>
                  </a:cubicBezTo>
                  <a:cubicBezTo>
                    <a:pt x="55" y="24"/>
                    <a:pt x="58" y="25"/>
                    <a:pt x="59" y="26"/>
                  </a:cubicBezTo>
                  <a:cubicBezTo>
                    <a:pt x="63" y="28"/>
                    <a:pt x="63" y="32"/>
                    <a:pt x="59" y="34"/>
                  </a:cubicBezTo>
                  <a:cubicBezTo>
                    <a:pt x="57" y="35"/>
                    <a:pt x="55" y="36"/>
                    <a:pt x="52" y="36"/>
                  </a:cubicBezTo>
                  <a:close/>
                </a:path>
              </a:pathLst>
            </a:custGeom>
            <a:solidFill>
              <a:srgbClr val="FFFFF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grpSp>
      <p:pic>
        <p:nvPicPr>
          <p:cNvPr id="209" name="Picture 208" descr="图片234"/>
          <p:cNvPicPr>
            <a:picLocks noChangeAspect="1" noChangeArrowheads="1"/>
          </p:cNvPicPr>
          <p:nvPr/>
        </p:nvPicPr>
        <p:blipFill>
          <a:blip r:embed="rId3" cstate="print"/>
          <a:srcRect/>
          <a:stretch>
            <a:fillRect/>
          </a:stretch>
        </p:blipFill>
        <p:spPr bwMode="auto">
          <a:xfrm>
            <a:off x="9618326" y="5617064"/>
            <a:ext cx="339725" cy="267335"/>
          </a:xfrm>
          <a:prstGeom prst="rect">
            <a:avLst/>
          </a:prstGeom>
          <a:noFill/>
        </p:spPr>
      </p:pic>
      <p:sp>
        <p:nvSpPr>
          <p:cNvPr id="210" name="圆角矩形 87"/>
          <p:cNvSpPr/>
          <p:nvPr/>
        </p:nvSpPr>
        <p:spPr>
          <a:xfrm>
            <a:off x="3107671" y="1974704"/>
            <a:ext cx="892810" cy="28702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UI Server</a:t>
            </a:r>
          </a:p>
        </p:txBody>
      </p:sp>
      <p:grpSp>
        <p:nvGrpSpPr>
          <p:cNvPr id="211" name="组合 94"/>
          <p:cNvGrpSpPr/>
          <p:nvPr/>
        </p:nvGrpSpPr>
        <p:grpSpPr>
          <a:xfrm>
            <a:off x="7582516" y="591038"/>
            <a:ext cx="3094990" cy="300185"/>
            <a:chOff x="11490" y="943"/>
            <a:chExt cx="4874" cy="645"/>
          </a:xfrm>
        </p:grpSpPr>
        <p:sp>
          <p:nvSpPr>
            <p:cNvPr id="232" name="矩形 88"/>
            <p:cNvSpPr/>
            <p:nvPr/>
          </p:nvSpPr>
          <p:spPr bwMode="auto">
            <a:xfrm>
              <a:off x="11490" y="943"/>
              <a:ext cx="4874" cy="64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3" name="圆角矩形 89"/>
            <p:cNvSpPr/>
            <p:nvPr/>
          </p:nvSpPr>
          <p:spPr bwMode="auto">
            <a:xfrm>
              <a:off x="11669" y="1065"/>
              <a:ext cx="1593"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E-Services</a:t>
              </a:r>
            </a:p>
          </p:txBody>
        </p:sp>
        <p:sp>
          <p:nvSpPr>
            <p:cNvPr id="234" name="圆角矩形 90"/>
            <p:cNvSpPr/>
            <p:nvPr/>
          </p:nvSpPr>
          <p:spPr bwMode="auto">
            <a:xfrm>
              <a:off x="13371" y="1065"/>
              <a:ext cx="1458"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BSS/OSS</a:t>
              </a:r>
            </a:p>
          </p:txBody>
        </p:sp>
        <p:sp>
          <p:nvSpPr>
            <p:cNvPr id="235" name="圆角矩形 91"/>
            <p:cNvSpPr/>
            <p:nvPr/>
          </p:nvSpPr>
          <p:spPr bwMode="auto">
            <a:xfrm>
              <a:off x="14938" y="1065"/>
              <a:ext cx="1307"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Big Data</a:t>
              </a:r>
            </a:p>
          </p:txBody>
        </p:sp>
      </p:grpSp>
      <p:sp>
        <p:nvSpPr>
          <p:cNvPr id="212" name="圆角矩形 92"/>
          <p:cNvSpPr/>
          <p:nvPr/>
        </p:nvSpPr>
        <p:spPr>
          <a:xfrm>
            <a:off x="4464666" y="3073889"/>
            <a:ext cx="1035050"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Policy</a:t>
            </a:r>
          </a:p>
        </p:txBody>
      </p:sp>
      <p:sp>
        <p:nvSpPr>
          <p:cNvPr id="213" name="圆角矩形 79"/>
          <p:cNvSpPr/>
          <p:nvPr/>
        </p:nvSpPr>
        <p:spPr>
          <a:xfrm>
            <a:off x="5358981" y="6042514"/>
            <a:ext cx="1083310" cy="462280"/>
          </a:xfrm>
          <a:prstGeom prst="roundRect">
            <a:avLst>
              <a:gd name="adj" fmla="val 15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openECOMP</a:t>
            </a:r>
          </a:p>
        </p:txBody>
      </p:sp>
      <p:sp>
        <p:nvSpPr>
          <p:cNvPr id="214" name="圆角矩形 81"/>
          <p:cNvSpPr/>
          <p:nvPr/>
        </p:nvSpPr>
        <p:spPr>
          <a:xfrm>
            <a:off x="7854530" y="6042513"/>
            <a:ext cx="1207135" cy="462281"/>
          </a:xfrm>
          <a:prstGeom prst="roundRect">
            <a:avLst>
              <a:gd name="adj" fmla="val 15873"/>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Convergence</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both</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sides</a:t>
            </a:r>
          </a:p>
        </p:txBody>
      </p:sp>
      <p:sp>
        <p:nvSpPr>
          <p:cNvPr id="215" name="圆角矩形 82"/>
          <p:cNvSpPr/>
          <p:nvPr/>
        </p:nvSpPr>
        <p:spPr>
          <a:xfrm>
            <a:off x="6606756" y="6042514"/>
            <a:ext cx="1083310" cy="462280"/>
          </a:xfrm>
          <a:prstGeom prst="roundRect">
            <a:avLst>
              <a:gd name="adj" fmla="val 15873"/>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OPEN-O</a:t>
            </a:r>
          </a:p>
        </p:txBody>
      </p:sp>
      <p:sp>
        <p:nvSpPr>
          <p:cNvPr id="216" name="圆角矩形 83"/>
          <p:cNvSpPr/>
          <p:nvPr/>
        </p:nvSpPr>
        <p:spPr>
          <a:xfrm>
            <a:off x="10416756" y="6039974"/>
            <a:ext cx="1083310" cy="462280"/>
          </a:xfrm>
          <a:prstGeom prst="roundRect">
            <a:avLst>
              <a:gd name="adj" fmla="val 15873"/>
            </a:avLst>
          </a:prstGeom>
          <a:solidFill>
            <a:srgbClr val="D9D9D9"/>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3rd</a:t>
            </a:r>
          </a:p>
        </p:txBody>
      </p:sp>
      <p:sp>
        <p:nvSpPr>
          <p:cNvPr id="217" name="文本框 84"/>
          <p:cNvSpPr txBox="1"/>
          <p:nvPr/>
        </p:nvSpPr>
        <p:spPr>
          <a:xfrm>
            <a:off x="4184231" y="6130144"/>
            <a:ext cx="788670" cy="2870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200" b="1" dirty="0">
                <a:latin typeface="微软雅黑" panose="020B0503020204020204" pitchFamily="34" charset="-122"/>
                <a:ea typeface="微软雅黑" panose="020B0503020204020204" pitchFamily="34" charset="-122"/>
              </a:rPr>
              <a:t>Legend:</a:t>
            </a:r>
          </a:p>
        </p:txBody>
      </p:sp>
      <p:sp>
        <p:nvSpPr>
          <p:cNvPr id="218" name="圆角矩形 53"/>
          <p:cNvSpPr/>
          <p:nvPr/>
        </p:nvSpPr>
        <p:spPr>
          <a:xfrm>
            <a:off x="3043059" y="3150088"/>
            <a:ext cx="122228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Alarm</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Correlation</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(Holmes)</a:t>
            </a:r>
          </a:p>
        </p:txBody>
      </p:sp>
      <p:sp>
        <p:nvSpPr>
          <p:cNvPr id="219" name="圆角矩形 25"/>
          <p:cNvSpPr/>
          <p:nvPr/>
        </p:nvSpPr>
        <p:spPr>
          <a:xfrm>
            <a:off x="664625" y="2678602"/>
            <a:ext cx="1784032" cy="42164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Workflow</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p>
        </p:txBody>
      </p:sp>
      <p:sp>
        <p:nvSpPr>
          <p:cNvPr id="220" name="圆角矩形 20"/>
          <p:cNvSpPr/>
          <p:nvPr/>
        </p:nvSpPr>
        <p:spPr>
          <a:xfrm>
            <a:off x="698514" y="2236174"/>
            <a:ext cx="819417" cy="396875"/>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1" name="圆角矩形 59"/>
          <p:cNvSpPr/>
          <p:nvPr/>
        </p:nvSpPr>
        <p:spPr bwMode="auto">
          <a:xfrm>
            <a:off x="11587333" y="1193849"/>
            <a:ext cx="263535" cy="4496179"/>
          </a:xfrm>
          <a:prstGeom prst="roundRect">
            <a:avLst/>
          </a:prstGeom>
          <a:solidFill>
            <a:srgbClr val="92D050"/>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Certification</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Lab</a:t>
            </a:r>
          </a:p>
        </p:txBody>
      </p:sp>
      <p:sp>
        <p:nvSpPr>
          <p:cNvPr id="222" name="矩形 58"/>
          <p:cNvSpPr/>
          <p:nvPr/>
        </p:nvSpPr>
        <p:spPr bwMode="auto">
          <a:xfrm>
            <a:off x="10724158" y="961646"/>
            <a:ext cx="1251287" cy="496125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3" name="圆角矩形 59"/>
          <p:cNvSpPr/>
          <p:nvPr/>
        </p:nvSpPr>
        <p:spPr bwMode="auto">
          <a:xfrm>
            <a:off x="10820048" y="1209910"/>
            <a:ext cx="275318"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Modeling</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(specs</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Utilities)</a:t>
            </a:r>
          </a:p>
        </p:txBody>
      </p:sp>
      <p:sp>
        <p:nvSpPr>
          <p:cNvPr id="224" name="圆角矩形 51"/>
          <p:cNvSpPr/>
          <p:nvPr/>
        </p:nvSpPr>
        <p:spPr>
          <a:xfrm>
            <a:off x="4596011" y="2484441"/>
            <a:ext cx="1215891" cy="43920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DMaaP</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5" name="圆角矩形 51"/>
          <p:cNvSpPr/>
          <p:nvPr/>
        </p:nvSpPr>
        <p:spPr>
          <a:xfrm>
            <a:off x="7695650" y="2484441"/>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Auth.</a:t>
            </a:r>
          </a:p>
        </p:txBody>
      </p:sp>
      <p:sp>
        <p:nvSpPr>
          <p:cNvPr id="226" name="圆角矩形 52"/>
          <p:cNvSpPr/>
          <p:nvPr/>
        </p:nvSpPr>
        <p:spPr>
          <a:xfrm>
            <a:off x="8451196" y="5048104"/>
            <a:ext cx="1988652" cy="36810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VNFM/EMS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Driver</a:t>
            </a:r>
          </a:p>
        </p:txBody>
      </p:sp>
      <p:sp>
        <p:nvSpPr>
          <p:cNvPr id="227" name="圆角矩形 38"/>
          <p:cNvSpPr/>
          <p:nvPr/>
        </p:nvSpPr>
        <p:spPr>
          <a:xfrm>
            <a:off x="9188696" y="4393688"/>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GVNFM</a:t>
            </a:r>
          </a:p>
        </p:txBody>
      </p:sp>
      <p:sp>
        <p:nvSpPr>
          <p:cNvPr id="228" name="圆角矩形 41"/>
          <p:cNvSpPr/>
          <p:nvPr/>
        </p:nvSpPr>
        <p:spPr>
          <a:xfrm>
            <a:off x="6664877" y="3397104"/>
            <a:ext cx="725805"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Infra-C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9" name="圆角矩形 83"/>
          <p:cNvSpPr/>
          <p:nvPr/>
        </p:nvSpPr>
        <p:spPr>
          <a:xfrm>
            <a:off x="9185110" y="6039974"/>
            <a:ext cx="1083310" cy="462280"/>
          </a:xfrm>
          <a:prstGeom prst="roundRect">
            <a:avLst>
              <a:gd name="adj" fmla="val 15873"/>
            </a:avLst>
          </a:prstGeom>
          <a:solidFill>
            <a:srgbClr val="92D05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New</a:t>
            </a:r>
          </a:p>
        </p:txBody>
      </p:sp>
      <p:sp>
        <p:nvSpPr>
          <p:cNvPr id="230" name="圆角矩形 51"/>
          <p:cNvSpPr/>
          <p:nvPr/>
        </p:nvSpPr>
        <p:spPr>
          <a:xfrm>
            <a:off x="6164497" y="2486290"/>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ESR</a:t>
            </a:r>
          </a:p>
        </p:txBody>
      </p:sp>
      <p:sp>
        <p:nvSpPr>
          <p:cNvPr id="231" name="圆角矩形 20"/>
          <p:cNvSpPr/>
          <p:nvPr/>
        </p:nvSpPr>
        <p:spPr>
          <a:xfrm>
            <a:off x="698514" y="4712664"/>
            <a:ext cx="1750143" cy="33544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Catalog</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0553447"/>
      </p:ext>
    </p:extLst>
  </p:cSld>
  <p:clrMapOvr>
    <a:masterClrMapping/>
  </p:clrMapOvr>
  <p:transition spd="med"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291" y="133749"/>
            <a:ext cx="10844563" cy="548497"/>
          </a:xfrm>
        </p:spPr>
        <p:txBody>
          <a:bodyPr>
            <a:normAutofit fontScale="90000"/>
          </a:bodyPr>
          <a:lstStyle/>
          <a:p>
            <a:r>
              <a:rPr lang="en-US" altLang="zh-CN" sz="3599" b="1" dirty="0">
                <a:latin typeface="Arial" panose="020B0604020202020204"/>
              </a:rPr>
              <a:t>From ECOMP: Design &amp; Run Time &amp; Close Loop</a:t>
            </a:r>
            <a:endParaRPr lang="zh-CN" altLang="en-US" sz="3599" b="1" dirty="0">
              <a:latin typeface="Arial" panose="020B0604020202020204"/>
            </a:endParaRPr>
          </a:p>
        </p:txBody>
      </p:sp>
      <p:sp>
        <p:nvSpPr>
          <p:cNvPr id="172" name="圆角矩形 52"/>
          <p:cNvSpPr/>
          <p:nvPr/>
        </p:nvSpPr>
        <p:spPr>
          <a:xfrm>
            <a:off x="2983210" y="5018259"/>
            <a:ext cx="7563485" cy="429114"/>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Mediation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Layer</a:t>
            </a:r>
          </a:p>
        </p:txBody>
      </p:sp>
      <p:sp>
        <p:nvSpPr>
          <p:cNvPr id="173" name="矩形 192"/>
          <p:cNvSpPr/>
          <p:nvPr/>
        </p:nvSpPr>
        <p:spPr bwMode="auto">
          <a:xfrm>
            <a:off x="509251" y="1547985"/>
            <a:ext cx="2087880" cy="4334656"/>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Design-time</a:t>
            </a:r>
          </a:p>
        </p:txBody>
      </p:sp>
      <p:sp>
        <p:nvSpPr>
          <p:cNvPr id="178" name="圆角矩形 28"/>
          <p:cNvSpPr/>
          <p:nvPr/>
        </p:nvSpPr>
        <p:spPr>
          <a:xfrm>
            <a:off x="575291" y="1909934"/>
            <a:ext cx="1945005" cy="3248913"/>
          </a:xfrm>
          <a:prstGeom prst="roundRect">
            <a:avLst>
              <a:gd name="adj" fmla="val 602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SDC</a:t>
            </a:r>
          </a:p>
        </p:txBody>
      </p:sp>
      <p:sp>
        <p:nvSpPr>
          <p:cNvPr id="179" name="圆角矩形 29"/>
          <p:cNvSpPr/>
          <p:nvPr/>
        </p:nvSpPr>
        <p:spPr>
          <a:xfrm>
            <a:off x="575291" y="5233778"/>
            <a:ext cx="1945005" cy="605790"/>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 SDK</a:t>
            </a:r>
          </a:p>
        </p:txBody>
      </p:sp>
      <p:sp>
        <p:nvSpPr>
          <p:cNvPr id="180" name="圆角矩形 30"/>
          <p:cNvSpPr/>
          <p:nvPr/>
        </p:nvSpPr>
        <p:spPr>
          <a:xfrm>
            <a:off x="2983846" y="1288904"/>
            <a:ext cx="1140460" cy="1020445"/>
          </a:xfrm>
          <a:prstGeom prst="roundRect">
            <a:avLst>
              <a:gd name="adj" fmla="val 9045"/>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Dashboard OA&amp;M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(VID)</a:t>
            </a:r>
          </a:p>
        </p:txBody>
      </p:sp>
      <p:sp>
        <p:nvSpPr>
          <p:cNvPr id="181" name="圆角矩形 31"/>
          <p:cNvSpPr/>
          <p:nvPr/>
        </p:nvSpPr>
        <p:spPr>
          <a:xfrm>
            <a:off x="4332586" y="1664189"/>
            <a:ext cx="1140460" cy="6451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A&amp;AI</a:t>
            </a:r>
          </a:p>
        </p:txBody>
      </p:sp>
      <p:sp>
        <p:nvSpPr>
          <p:cNvPr id="182" name="圆角矩形 33"/>
          <p:cNvSpPr/>
          <p:nvPr/>
        </p:nvSpPr>
        <p:spPr>
          <a:xfrm>
            <a:off x="2983846" y="3073889"/>
            <a:ext cx="1349375" cy="1844040"/>
          </a:xfrm>
          <a:prstGeom prst="roundRect">
            <a:avLst>
              <a:gd name="adj" fmla="val 818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DCAE</a:t>
            </a:r>
          </a:p>
        </p:txBody>
      </p:sp>
      <p:sp>
        <p:nvSpPr>
          <p:cNvPr id="184" name="圆角矩形 36"/>
          <p:cNvSpPr/>
          <p:nvPr/>
        </p:nvSpPr>
        <p:spPr>
          <a:xfrm>
            <a:off x="5698454" y="5048105"/>
            <a:ext cx="1407643" cy="368098"/>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 Hub Driver</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0" name="圆角矩形 32"/>
          <p:cNvSpPr/>
          <p:nvPr/>
        </p:nvSpPr>
        <p:spPr>
          <a:xfrm>
            <a:off x="5631161" y="1664189"/>
            <a:ext cx="4915535" cy="64516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Service</a:t>
            </a:r>
          </a:p>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Orchestrator</a:t>
            </a:r>
          </a:p>
        </p:txBody>
      </p:sp>
      <p:sp>
        <p:nvSpPr>
          <p:cNvPr id="191" name="圆角矩形 46"/>
          <p:cNvSpPr/>
          <p:nvPr/>
        </p:nvSpPr>
        <p:spPr>
          <a:xfrm>
            <a:off x="8944821" y="1789919"/>
            <a:ext cx="1245870" cy="39370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GS-O</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2" name="圆角矩形 47"/>
          <p:cNvSpPr/>
          <p:nvPr/>
        </p:nvSpPr>
        <p:spPr>
          <a:xfrm>
            <a:off x="4333221" y="1290174"/>
            <a:ext cx="6214110" cy="257810"/>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External Data Movement &amp; APIs</a:t>
            </a:r>
          </a:p>
        </p:txBody>
      </p:sp>
      <p:sp>
        <p:nvSpPr>
          <p:cNvPr id="194" name="圆角矩形 48"/>
          <p:cNvSpPr/>
          <p:nvPr/>
        </p:nvSpPr>
        <p:spPr>
          <a:xfrm>
            <a:off x="2983211" y="2401424"/>
            <a:ext cx="7563485" cy="574675"/>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Common Service</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6" name="圆角矩形 51"/>
          <p:cNvSpPr/>
          <p:nvPr/>
        </p:nvSpPr>
        <p:spPr>
          <a:xfrm>
            <a:off x="9249524" y="2484441"/>
            <a:ext cx="1224000" cy="439200"/>
          </a:xfrm>
          <a:prstGeom prst="roundRect">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Microservice Bus</a:t>
            </a:r>
          </a:p>
        </p:txBody>
      </p:sp>
      <p:sp>
        <p:nvSpPr>
          <p:cNvPr id="197" name="圆角矩形 52"/>
          <p:cNvSpPr/>
          <p:nvPr/>
        </p:nvSpPr>
        <p:spPr>
          <a:xfrm>
            <a:off x="7219550" y="5051631"/>
            <a:ext cx="1152241" cy="364572"/>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Multi-VIM</a:t>
            </a:r>
          </a:p>
        </p:txBody>
      </p:sp>
      <p:sp>
        <p:nvSpPr>
          <p:cNvPr id="198" name="圆角矩形 53"/>
          <p:cNvSpPr/>
          <p:nvPr/>
        </p:nvSpPr>
        <p:spPr>
          <a:xfrm>
            <a:off x="3088304" y="4250544"/>
            <a:ext cx="114046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NFV-O NFV Collector</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(Monitor)</a:t>
            </a:r>
          </a:p>
        </p:txBody>
      </p:sp>
      <p:sp>
        <p:nvSpPr>
          <p:cNvPr id="199" name="矩形 54"/>
          <p:cNvSpPr/>
          <p:nvPr/>
        </p:nvSpPr>
        <p:spPr bwMode="auto">
          <a:xfrm>
            <a:off x="2746991" y="952989"/>
            <a:ext cx="7930515" cy="452818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Run-time</a:t>
            </a:r>
          </a:p>
        </p:txBody>
      </p:sp>
      <p:grpSp>
        <p:nvGrpSpPr>
          <p:cNvPr id="200" name="组合 2"/>
          <p:cNvGrpSpPr/>
          <p:nvPr/>
        </p:nvGrpSpPr>
        <p:grpSpPr>
          <a:xfrm>
            <a:off x="507981" y="952989"/>
            <a:ext cx="2087880" cy="520065"/>
            <a:chOff x="193" y="2304"/>
            <a:chExt cx="3288" cy="819"/>
          </a:xfrm>
        </p:grpSpPr>
        <p:sp>
          <p:nvSpPr>
            <p:cNvPr id="240" name="圆角矩形 55"/>
            <p:cNvSpPr/>
            <p:nvPr/>
          </p:nvSpPr>
          <p:spPr>
            <a:xfrm>
              <a:off x="193" y="2304"/>
              <a:ext cx="3288" cy="819"/>
            </a:xfrm>
            <a:prstGeom prst="roundRect">
              <a:avLst>
                <a:gd name="adj" fmla="val 16483"/>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Portal</a:t>
              </a:r>
            </a:p>
          </p:txBody>
        </p:sp>
        <p:sp>
          <p:nvSpPr>
            <p:cNvPr id="241" name="圆角矩形 56"/>
            <p:cNvSpPr/>
            <p:nvPr/>
          </p:nvSpPr>
          <p:spPr>
            <a:xfrm>
              <a:off x="1466" y="2394"/>
              <a:ext cx="1796" cy="64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OPEN-O UI</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(GUI/CLI)</a:t>
              </a:r>
            </a:p>
          </p:txBody>
        </p:sp>
      </p:grpSp>
      <p:sp>
        <p:nvSpPr>
          <p:cNvPr id="201" name="圆角矩形 59"/>
          <p:cNvSpPr/>
          <p:nvPr/>
        </p:nvSpPr>
        <p:spPr bwMode="auto">
          <a:xfrm>
            <a:off x="11210345" y="1201888"/>
            <a:ext cx="263535"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dirty="0">
                <a:latin typeface="微软雅黑" panose="020B0503020204020204" pitchFamily="34" charset="-122"/>
                <a:ea typeface="微软雅黑" panose="020B0503020204020204" pitchFamily="34" charset="-122"/>
              </a:rPr>
              <a:t>Integration</a:t>
            </a:r>
          </a:p>
        </p:txBody>
      </p:sp>
      <p:sp>
        <p:nvSpPr>
          <p:cNvPr id="202" name="矩形 69"/>
          <p:cNvSpPr/>
          <p:nvPr/>
        </p:nvSpPr>
        <p:spPr bwMode="auto">
          <a:xfrm>
            <a:off x="2746991" y="5547849"/>
            <a:ext cx="7930515" cy="36639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&amp; WAN</a:t>
            </a:r>
          </a:p>
        </p:txBody>
      </p:sp>
      <p:sp>
        <p:nvSpPr>
          <p:cNvPr id="203" name="圆角矩形 188"/>
          <p:cNvSpPr/>
          <p:nvPr/>
        </p:nvSpPr>
        <p:spPr bwMode="auto">
          <a:xfrm>
            <a:off x="4408786"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OpenStack</a:t>
            </a:r>
          </a:p>
        </p:txBody>
      </p:sp>
      <p:sp>
        <p:nvSpPr>
          <p:cNvPr id="204" name="圆角矩形 65"/>
          <p:cNvSpPr/>
          <p:nvPr/>
        </p:nvSpPr>
        <p:spPr bwMode="auto">
          <a:xfrm>
            <a:off x="7928724" y="5617064"/>
            <a:ext cx="70231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Azure</a:t>
            </a:r>
          </a:p>
        </p:txBody>
      </p:sp>
      <p:sp>
        <p:nvSpPr>
          <p:cNvPr id="205" name="圆角矩形 66"/>
          <p:cNvSpPr/>
          <p:nvPr/>
        </p:nvSpPr>
        <p:spPr bwMode="auto">
          <a:xfrm>
            <a:off x="5618962" y="5617064"/>
            <a:ext cx="95430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VMware</a:t>
            </a:r>
          </a:p>
        </p:txBody>
      </p:sp>
      <p:sp>
        <p:nvSpPr>
          <p:cNvPr id="206" name="圆角矩形 67"/>
          <p:cNvSpPr/>
          <p:nvPr/>
        </p:nvSpPr>
        <p:spPr bwMode="auto">
          <a:xfrm>
            <a:off x="6718548"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RackSpace</a:t>
            </a:r>
          </a:p>
        </p:txBody>
      </p:sp>
      <p:sp>
        <p:nvSpPr>
          <p:cNvPr id="207" name="圆角矩形 68"/>
          <p:cNvSpPr/>
          <p:nvPr/>
        </p:nvSpPr>
        <p:spPr bwMode="auto">
          <a:xfrm>
            <a:off x="8776316" y="5617064"/>
            <a:ext cx="61087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p>
        </p:txBody>
      </p:sp>
      <p:grpSp>
        <p:nvGrpSpPr>
          <p:cNvPr id="208" name="组合 665"/>
          <p:cNvGrpSpPr>
            <a:grpSpLocks noChangeAspect="1"/>
          </p:cNvGrpSpPr>
          <p:nvPr/>
        </p:nvGrpSpPr>
        <p:grpSpPr>
          <a:xfrm>
            <a:off x="10189191" y="5619603"/>
            <a:ext cx="323215" cy="266700"/>
            <a:chOff x="1160462" y="15679738"/>
            <a:chExt cx="700088" cy="577850"/>
          </a:xfrm>
        </p:grpSpPr>
        <p:sp>
          <p:nvSpPr>
            <p:cNvPr id="236" name="AutoShape 26"/>
            <p:cNvSpPr>
              <a:spLocks noChangeAspect="1" noChangeArrowheads="1" noTextEdit="1"/>
            </p:cNvSpPr>
            <p:nvPr/>
          </p:nvSpPr>
          <p:spPr bwMode="auto">
            <a:xfrm>
              <a:off x="1171575" y="15687675"/>
              <a:ext cx="674688" cy="561975"/>
            </a:xfrm>
            <a:prstGeom prst="rect">
              <a:avLst/>
            </a:prstGeom>
            <a:noFill/>
            <a:ln w="9525">
              <a:noFill/>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7" name="Freeform 28"/>
            <p:cNvSpPr/>
            <p:nvPr/>
          </p:nvSpPr>
          <p:spPr bwMode="auto">
            <a:xfrm>
              <a:off x="1171575" y="15889288"/>
              <a:ext cx="677863" cy="368300"/>
            </a:xfrm>
            <a:custGeom>
              <a:avLst/>
              <a:gdLst/>
              <a:ahLst/>
              <a:cxnLst>
                <a:cxn ang="0">
                  <a:pos x="181" y="0"/>
                </a:cxn>
                <a:cxn ang="0">
                  <a:pos x="181" y="42"/>
                </a:cxn>
                <a:cxn ang="0">
                  <a:pos x="174" y="52"/>
                </a:cxn>
                <a:cxn ang="0">
                  <a:pos x="107" y="93"/>
                </a:cxn>
                <a:cxn ang="0">
                  <a:pos x="74" y="93"/>
                </a:cxn>
                <a:cxn ang="0">
                  <a:pos x="7" y="52"/>
                </a:cxn>
                <a:cxn ang="0">
                  <a:pos x="0" y="42"/>
                </a:cxn>
                <a:cxn ang="0">
                  <a:pos x="0" y="0"/>
                </a:cxn>
                <a:cxn ang="0">
                  <a:pos x="181" y="0"/>
                </a:cxn>
              </a:cxnLst>
              <a:rect l="0" t="0" r="r" b="b"/>
              <a:pathLst>
                <a:path w="181" h="98">
                  <a:moveTo>
                    <a:pt x="181" y="0"/>
                  </a:moveTo>
                  <a:cubicBezTo>
                    <a:pt x="181" y="42"/>
                    <a:pt x="181" y="42"/>
                    <a:pt x="181" y="42"/>
                  </a:cubicBezTo>
                  <a:cubicBezTo>
                    <a:pt x="181" y="46"/>
                    <a:pt x="179" y="50"/>
                    <a:pt x="174" y="52"/>
                  </a:cubicBezTo>
                  <a:cubicBezTo>
                    <a:pt x="107" y="93"/>
                    <a:pt x="107" y="93"/>
                    <a:pt x="107" y="93"/>
                  </a:cubicBezTo>
                  <a:cubicBezTo>
                    <a:pt x="98" y="98"/>
                    <a:pt x="83" y="98"/>
                    <a:pt x="74" y="93"/>
                  </a:cubicBezTo>
                  <a:cubicBezTo>
                    <a:pt x="7" y="52"/>
                    <a:pt x="7" y="52"/>
                    <a:pt x="7" y="52"/>
                  </a:cubicBezTo>
                  <a:cubicBezTo>
                    <a:pt x="2" y="50"/>
                    <a:pt x="0" y="46"/>
                    <a:pt x="0" y="42"/>
                  </a:cubicBezTo>
                  <a:cubicBezTo>
                    <a:pt x="0" y="0"/>
                    <a:pt x="0" y="0"/>
                    <a:pt x="0" y="0"/>
                  </a:cubicBezTo>
                  <a:lnTo>
                    <a:pt x="181" y="0"/>
                  </a:lnTo>
                  <a:close/>
                </a:path>
              </a:pathLst>
            </a:custGeom>
            <a:solidFill>
              <a:srgbClr val="7BB73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8" name="Freeform 29"/>
            <p:cNvSpPr/>
            <p:nvPr/>
          </p:nvSpPr>
          <p:spPr bwMode="auto">
            <a:xfrm>
              <a:off x="1160462" y="15679738"/>
              <a:ext cx="700088" cy="420688"/>
            </a:xfrm>
            <a:custGeom>
              <a:avLst/>
              <a:gdLst/>
              <a:ahLst/>
              <a:cxnLst>
                <a:cxn ang="0">
                  <a:pos x="110" y="106"/>
                </a:cxn>
                <a:cxn ang="0">
                  <a:pos x="77" y="106"/>
                </a:cxn>
                <a:cxn ang="0">
                  <a:pos x="10" y="66"/>
                </a:cxn>
                <a:cxn ang="0">
                  <a:pos x="10" y="46"/>
                </a:cxn>
                <a:cxn ang="0">
                  <a:pos x="77" y="6"/>
                </a:cxn>
                <a:cxn ang="0">
                  <a:pos x="110" y="6"/>
                </a:cxn>
                <a:cxn ang="0">
                  <a:pos x="177" y="46"/>
                </a:cxn>
                <a:cxn ang="0">
                  <a:pos x="177" y="66"/>
                </a:cxn>
                <a:cxn ang="0">
                  <a:pos x="110" y="106"/>
                </a:cxn>
              </a:cxnLst>
              <a:rect l="0" t="0" r="r" b="b"/>
              <a:pathLst>
                <a:path w="187" h="112">
                  <a:moveTo>
                    <a:pt x="110" y="106"/>
                  </a:moveTo>
                  <a:cubicBezTo>
                    <a:pt x="101" y="112"/>
                    <a:pt x="86" y="112"/>
                    <a:pt x="77" y="106"/>
                  </a:cubicBezTo>
                  <a:cubicBezTo>
                    <a:pt x="10" y="66"/>
                    <a:pt x="10" y="66"/>
                    <a:pt x="10" y="66"/>
                  </a:cubicBezTo>
                  <a:cubicBezTo>
                    <a:pt x="0" y="61"/>
                    <a:pt x="0" y="52"/>
                    <a:pt x="10" y="46"/>
                  </a:cubicBezTo>
                  <a:cubicBezTo>
                    <a:pt x="77" y="6"/>
                    <a:pt x="77" y="6"/>
                    <a:pt x="77" y="6"/>
                  </a:cubicBezTo>
                  <a:cubicBezTo>
                    <a:pt x="86" y="0"/>
                    <a:pt x="101" y="0"/>
                    <a:pt x="110" y="6"/>
                  </a:cubicBezTo>
                  <a:cubicBezTo>
                    <a:pt x="177" y="46"/>
                    <a:pt x="177" y="46"/>
                    <a:pt x="177" y="46"/>
                  </a:cubicBezTo>
                  <a:cubicBezTo>
                    <a:pt x="187" y="52"/>
                    <a:pt x="187" y="61"/>
                    <a:pt x="177" y="66"/>
                  </a:cubicBezTo>
                  <a:lnTo>
                    <a:pt x="110" y="106"/>
                  </a:lnTo>
                  <a:close/>
                </a:path>
              </a:pathLst>
            </a:custGeom>
            <a:solidFill>
              <a:srgbClr val="92D050"/>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9" name="Freeform 30"/>
            <p:cNvSpPr>
              <a:spLocks noEditPoints="1"/>
            </p:cNvSpPr>
            <p:nvPr/>
          </p:nvSpPr>
          <p:spPr bwMode="auto">
            <a:xfrm>
              <a:off x="1317625" y="15770225"/>
              <a:ext cx="385763" cy="228600"/>
            </a:xfrm>
            <a:custGeom>
              <a:avLst/>
              <a:gdLst/>
              <a:ahLst/>
              <a:cxnLst>
                <a:cxn ang="0">
                  <a:pos x="83" y="60"/>
                </a:cxn>
                <a:cxn ang="0">
                  <a:pos x="83" y="40"/>
                </a:cxn>
                <a:cxn ang="0">
                  <a:pos x="76" y="41"/>
                </a:cxn>
                <a:cxn ang="0">
                  <a:pos x="75" y="52"/>
                </a:cxn>
                <a:cxn ang="0">
                  <a:pos x="57" y="41"/>
                </a:cxn>
                <a:cxn ang="0">
                  <a:pos x="58" y="41"/>
                </a:cxn>
                <a:cxn ang="0">
                  <a:pos x="66" y="38"/>
                </a:cxn>
                <a:cxn ang="0">
                  <a:pos x="94" y="21"/>
                </a:cxn>
                <a:cxn ang="0">
                  <a:pos x="94" y="32"/>
                </a:cxn>
                <a:cxn ang="0">
                  <a:pos x="102" y="32"/>
                </a:cxn>
                <a:cxn ang="0">
                  <a:pos x="103" y="12"/>
                </a:cxn>
                <a:cxn ang="0">
                  <a:pos x="70" y="12"/>
                </a:cxn>
                <a:cxn ang="0">
                  <a:pos x="70" y="17"/>
                </a:cxn>
                <a:cxn ang="0">
                  <a:pos x="88" y="17"/>
                </a:cxn>
                <a:cxn ang="0">
                  <a:pos x="71" y="27"/>
                </a:cxn>
                <a:cxn ang="0">
                  <a:pos x="71" y="26"/>
                </a:cxn>
                <a:cxn ang="0">
                  <a:pos x="66" y="22"/>
                </a:cxn>
                <a:cxn ang="0">
                  <a:pos x="39" y="6"/>
                </a:cxn>
                <a:cxn ang="0">
                  <a:pos x="57" y="5"/>
                </a:cxn>
                <a:cxn ang="0">
                  <a:pos x="57" y="0"/>
                </a:cxn>
                <a:cxn ang="0">
                  <a:pos x="24" y="1"/>
                </a:cxn>
                <a:cxn ang="0">
                  <a:pos x="24" y="21"/>
                </a:cxn>
                <a:cxn ang="0">
                  <a:pos x="31" y="21"/>
                </a:cxn>
                <a:cxn ang="0">
                  <a:pos x="32" y="9"/>
                </a:cxn>
                <a:cxn ang="0">
                  <a:pos x="48" y="19"/>
                </a:cxn>
                <a:cxn ang="0">
                  <a:pos x="47" y="19"/>
                </a:cxn>
                <a:cxn ang="0">
                  <a:pos x="39" y="22"/>
                </a:cxn>
                <a:cxn ang="0">
                  <a:pos x="36" y="24"/>
                </a:cxn>
                <a:cxn ang="0">
                  <a:pos x="8" y="40"/>
                </a:cxn>
                <a:cxn ang="0">
                  <a:pos x="9" y="30"/>
                </a:cxn>
                <a:cxn ang="0">
                  <a:pos x="1" y="30"/>
                </a:cxn>
                <a:cxn ang="0">
                  <a:pos x="0" y="50"/>
                </a:cxn>
                <a:cxn ang="0">
                  <a:pos x="33" y="49"/>
                </a:cxn>
                <a:cxn ang="0">
                  <a:pos x="33" y="44"/>
                </a:cxn>
                <a:cxn ang="0">
                  <a:pos x="14" y="44"/>
                </a:cxn>
                <a:cxn ang="0">
                  <a:pos x="33" y="33"/>
                </a:cxn>
                <a:cxn ang="0">
                  <a:pos x="34" y="34"/>
                </a:cxn>
                <a:cxn ang="0">
                  <a:pos x="38" y="39"/>
                </a:cxn>
                <a:cxn ang="0">
                  <a:pos x="42" y="40"/>
                </a:cxn>
                <a:cxn ang="0">
                  <a:pos x="68" y="55"/>
                </a:cxn>
                <a:cxn ang="0">
                  <a:pos x="50" y="56"/>
                </a:cxn>
                <a:cxn ang="0">
                  <a:pos x="50" y="61"/>
                </a:cxn>
                <a:cxn ang="0">
                  <a:pos x="83" y="60"/>
                </a:cxn>
                <a:cxn ang="0">
                  <a:pos x="52" y="36"/>
                </a:cxn>
                <a:cxn ang="0">
                  <a:pos x="45" y="34"/>
                </a:cxn>
                <a:cxn ang="0">
                  <a:pos x="46" y="26"/>
                </a:cxn>
                <a:cxn ang="0">
                  <a:pos x="52" y="24"/>
                </a:cxn>
                <a:cxn ang="0">
                  <a:pos x="59" y="26"/>
                </a:cxn>
                <a:cxn ang="0">
                  <a:pos x="59" y="34"/>
                </a:cxn>
                <a:cxn ang="0">
                  <a:pos x="52" y="36"/>
                </a:cxn>
              </a:cxnLst>
              <a:rect l="0" t="0" r="r" b="b"/>
              <a:pathLst>
                <a:path w="103" h="61">
                  <a:moveTo>
                    <a:pt x="83" y="60"/>
                  </a:moveTo>
                  <a:cubicBezTo>
                    <a:pt x="83" y="59"/>
                    <a:pt x="83" y="41"/>
                    <a:pt x="83" y="40"/>
                  </a:cubicBezTo>
                  <a:cubicBezTo>
                    <a:pt x="82" y="40"/>
                    <a:pt x="77" y="41"/>
                    <a:pt x="76" y="41"/>
                  </a:cubicBezTo>
                  <a:cubicBezTo>
                    <a:pt x="75" y="42"/>
                    <a:pt x="75" y="52"/>
                    <a:pt x="75" y="52"/>
                  </a:cubicBezTo>
                  <a:cubicBezTo>
                    <a:pt x="57" y="41"/>
                    <a:pt x="57" y="41"/>
                    <a:pt x="57" y="41"/>
                  </a:cubicBezTo>
                  <a:cubicBezTo>
                    <a:pt x="58" y="41"/>
                    <a:pt x="58" y="41"/>
                    <a:pt x="58" y="41"/>
                  </a:cubicBezTo>
                  <a:cubicBezTo>
                    <a:pt x="61" y="40"/>
                    <a:pt x="64" y="39"/>
                    <a:pt x="66" y="38"/>
                  </a:cubicBezTo>
                  <a:cubicBezTo>
                    <a:pt x="94" y="21"/>
                    <a:pt x="94" y="21"/>
                    <a:pt x="94" y="21"/>
                  </a:cubicBezTo>
                  <a:cubicBezTo>
                    <a:pt x="94" y="21"/>
                    <a:pt x="94" y="31"/>
                    <a:pt x="94" y="32"/>
                  </a:cubicBezTo>
                  <a:cubicBezTo>
                    <a:pt x="96" y="32"/>
                    <a:pt x="100" y="32"/>
                    <a:pt x="102" y="32"/>
                  </a:cubicBezTo>
                  <a:cubicBezTo>
                    <a:pt x="102" y="31"/>
                    <a:pt x="103" y="13"/>
                    <a:pt x="103" y="12"/>
                  </a:cubicBezTo>
                  <a:cubicBezTo>
                    <a:pt x="101" y="12"/>
                    <a:pt x="72" y="12"/>
                    <a:pt x="70" y="12"/>
                  </a:cubicBezTo>
                  <a:cubicBezTo>
                    <a:pt x="70" y="13"/>
                    <a:pt x="70" y="17"/>
                    <a:pt x="70" y="17"/>
                  </a:cubicBezTo>
                  <a:cubicBezTo>
                    <a:pt x="72" y="17"/>
                    <a:pt x="88" y="17"/>
                    <a:pt x="88" y="17"/>
                  </a:cubicBezTo>
                  <a:cubicBezTo>
                    <a:pt x="71" y="27"/>
                    <a:pt x="71" y="27"/>
                    <a:pt x="71" y="27"/>
                  </a:cubicBezTo>
                  <a:cubicBezTo>
                    <a:pt x="71" y="26"/>
                    <a:pt x="71" y="26"/>
                    <a:pt x="71" y="26"/>
                  </a:cubicBezTo>
                  <a:cubicBezTo>
                    <a:pt x="70" y="25"/>
                    <a:pt x="68" y="23"/>
                    <a:pt x="66" y="22"/>
                  </a:cubicBezTo>
                  <a:cubicBezTo>
                    <a:pt x="39" y="6"/>
                    <a:pt x="39" y="6"/>
                    <a:pt x="39" y="6"/>
                  </a:cubicBezTo>
                  <a:cubicBezTo>
                    <a:pt x="39" y="6"/>
                    <a:pt x="55" y="5"/>
                    <a:pt x="57" y="5"/>
                  </a:cubicBezTo>
                  <a:cubicBezTo>
                    <a:pt x="57" y="5"/>
                    <a:pt x="57" y="1"/>
                    <a:pt x="57" y="0"/>
                  </a:cubicBezTo>
                  <a:cubicBezTo>
                    <a:pt x="55" y="0"/>
                    <a:pt x="26" y="1"/>
                    <a:pt x="24" y="1"/>
                  </a:cubicBezTo>
                  <a:cubicBezTo>
                    <a:pt x="24" y="2"/>
                    <a:pt x="23" y="20"/>
                    <a:pt x="24" y="21"/>
                  </a:cubicBezTo>
                  <a:cubicBezTo>
                    <a:pt x="25" y="21"/>
                    <a:pt x="30" y="21"/>
                    <a:pt x="31" y="21"/>
                  </a:cubicBezTo>
                  <a:cubicBezTo>
                    <a:pt x="31" y="19"/>
                    <a:pt x="32" y="9"/>
                    <a:pt x="32" y="9"/>
                  </a:cubicBezTo>
                  <a:cubicBezTo>
                    <a:pt x="48" y="19"/>
                    <a:pt x="48" y="19"/>
                    <a:pt x="48" y="19"/>
                  </a:cubicBezTo>
                  <a:cubicBezTo>
                    <a:pt x="47" y="19"/>
                    <a:pt x="47" y="19"/>
                    <a:pt x="47" y="19"/>
                  </a:cubicBezTo>
                  <a:cubicBezTo>
                    <a:pt x="44" y="20"/>
                    <a:pt x="41" y="21"/>
                    <a:pt x="39" y="22"/>
                  </a:cubicBezTo>
                  <a:cubicBezTo>
                    <a:pt x="39" y="22"/>
                    <a:pt x="37" y="24"/>
                    <a:pt x="36" y="24"/>
                  </a:cubicBezTo>
                  <a:cubicBezTo>
                    <a:pt x="8" y="40"/>
                    <a:pt x="8" y="40"/>
                    <a:pt x="8" y="40"/>
                  </a:cubicBezTo>
                  <a:cubicBezTo>
                    <a:pt x="8" y="40"/>
                    <a:pt x="9" y="31"/>
                    <a:pt x="9" y="30"/>
                  </a:cubicBezTo>
                  <a:cubicBezTo>
                    <a:pt x="7" y="30"/>
                    <a:pt x="2" y="30"/>
                    <a:pt x="1" y="30"/>
                  </a:cubicBezTo>
                  <a:cubicBezTo>
                    <a:pt x="1" y="31"/>
                    <a:pt x="0" y="49"/>
                    <a:pt x="0" y="50"/>
                  </a:cubicBezTo>
                  <a:cubicBezTo>
                    <a:pt x="2" y="49"/>
                    <a:pt x="33" y="49"/>
                    <a:pt x="33" y="49"/>
                  </a:cubicBezTo>
                  <a:cubicBezTo>
                    <a:pt x="33" y="48"/>
                    <a:pt x="33" y="45"/>
                    <a:pt x="33" y="44"/>
                  </a:cubicBezTo>
                  <a:cubicBezTo>
                    <a:pt x="32" y="44"/>
                    <a:pt x="14" y="44"/>
                    <a:pt x="14" y="44"/>
                  </a:cubicBezTo>
                  <a:cubicBezTo>
                    <a:pt x="33" y="33"/>
                    <a:pt x="33" y="33"/>
                    <a:pt x="33" y="33"/>
                  </a:cubicBezTo>
                  <a:cubicBezTo>
                    <a:pt x="34" y="34"/>
                    <a:pt x="34" y="34"/>
                    <a:pt x="34" y="34"/>
                  </a:cubicBezTo>
                  <a:cubicBezTo>
                    <a:pt x="35" y="36"/>
                    <a:pt x="36" y="37"/>
                    <a:pt x="38" y="39"/>
                  </a:cubicBezTo>
                  <a:cubicBezTo>
                    <a:pt x="38" y="39"/>
                    <a:pt x="42" y="40"/>
                    <a:pt x="42" y="40"/>
                  </a:cubicBezTo>
                  <a:cubicBezTo>
                    <a:pt x="68" y="55"/>
                    <a:pt x="68" y="55"/>
                    <a:pt x="68" y="55"/>
                  </a:cubicBezTo>
                  <a:cubicBezTo>
                    <a:pt x="68" y="55"/>
                    <a:pt x="52" y="56"/>
                    <a:pt x="50" y="56"/>
                  </a:cubicBezTo>
                  <a:cubicBezTo>
                    <a:pt x="50" y="57"/>
                    <a:pt x="50" y="60"/>
                    <a:pt x="50" y="61"/>
                  </a:cubicBezTo>
                  <a:cubicBezTo>
                    <a:pt x="52" y="61"/>
                    <a:pt x="81" y="60"/>
                    <a:pt x="83" y="60"/>
                  </a:cubicBezTo>
                  <a:close/>
                  <a:moveTo>
                    <a:pt x="52" y="36"/>
                  </a:moveTo>
                  <a:cubicBezTo>
                    <a:pt x="50" y="36"/>
                    <a:pt x="47" y="35"/>
                    <a:pt x="45" y="34"/>
                  </a:cubicBezTo>
                  <a:cubicBezTo>
                    <a:pt x="42" y="32"/>
                    <a:pt x="42" y="29"/>
                    <a:pt x="46" y="26"/>
                  </a:cubicBezTo>
                  <a:cubicBezTo>
                    <a:pt x="47" y="25"/>
                    <a:pt x="50" y="25"/>
                    <a:pt x="52" y="24"/>
                  </a:cubicBezTo>
                  <a:cubicBezTo>
                    <a:pt x="55" y="24"/>
                    <a:pt x="58" y="25"/>
                    <a:pt x="59" y="26"/>
                  </a:cubicBezTo>
                  <a:cubicBezTo>
                    <a:pt x="63" y="28"/>
                    <a:pt x="63" y="32"/>
                    <a:pt x="59" y="34"/>
                  </a:cubicBezTo>
                  <a:cubicBezTo>
                    <a:pt x="57" y="35"/>
                    <a:pt x="55" y="36"/>
                    <a:pt x="52" y="36"/>
                  </a:cubicBezTo>
                  <a:close/>
                </a:path>
              </a:pathLst>
            </a:custGeom>
            <a:solidFill>
              <a:srgbClr val="FFFFF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grpSp>
      <p:pic>
        <p:nvPicPr>
          <p:cNvPr id="209" name="Picture 208" descr="图片234"/>
          <p:cNvPicPr>
            <a:picLocks noChangeAspect="1" noChangeArrowheads="1"/>
          </p:cNvPicPr>
          <p:nvPr/>
        </p:nvPicPr>
        <p:blipFill>
          <a:blip r:embed="rId3" cstate="print"/>
          <a:srcRect/>
          <a:stretch>
            <a:fillRect/>
          </a:stretch>
        </p:blipFill>
        <p:spPr bwMode="auto">
          <a:xfrm>
            <a:off x="9618326" y="5617064"/>
            <a:ext cx="339725" cy="267335"/>
          </a:xfrm>
          <a:prstGeom prst="rect">
            <a:avLst/>
          </a:prstGeom>
          <a:noFill/>
        </p:spPr>
      </p:pic>
      <p:sp>
        <p:nvSpPr>
          <p:cNvPr id="210" name="圆角矩形 87"/>
          <p:cNvSpPr/>
          <p:nvPr/>
        </p:nvSpPr>
        <p:spPr>
          <a:xfrm>
            <a:off x="3107671" y="1974704"/>
            <a:ext cx="892810" cy="28702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UI Server</a:t>
            </a:r>
          </a:p>
        </p:txBody>
      </p:sp>
      <p:grpSp>
        <p:nvGrpSpPr>
          <p:cNvPr id="211" name="组合 94"/>
          <p:cNvGrpSpPr/>
          <p:nvPr/>
        </p:nvGrpSpPr>
        <p:grpSpPr>
          <a:xfrm>
            <a:off x="7582516" y="591038"/>
            <a:ext cx="3094990" cy="300185"/>
            <a:chOff x="11490" y="943"/>
            <a:chExt cx="4874" cy="645"/>
          </a:xfrm>
        </p:grpSpPr>
        <p:sp>
          <p:nvSpPr>
            <p:cNvPr id="232" name="矩形 88"/>
            <p:cNvSpPr/>
            <p:nvPr/>
          </p:nvSpPr>
          <p:spPr bwMode="auto">
            <a:xfrm>
              <a:off x="11490" y="943"/>
              <a:ext cx="4874" cy="64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3" name="圆角矩形 89"/>
            <p:cNvSpPr/>
            <p:nvPr/>
          </p:nvSpPr>
          <p:spPr bwMode="auto">
            <a:xfrm>
              <a:off x="11669" y="1065"/>
              <a:ext cx="1593"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E-Services</a:t>
              </a:r>
            </a:p>
          </p:txBody>
        </p:sp>
        <p:sp>
          <p:nvSpPr>
            <p:cNvPr id="234" name="圆角矩形 90"/>
            <p:cNvSpPr/>
            <p:nvPr/>
          </p:nvSpPr>
          <p:spPr bwMode="auto">
            <a:xfrm>
              <a:off x="13371" y="1065"/>
              <a:ext cx="1458"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BSS/OSS</a:t>
              </a:r>
            </a:p>
          </p:txBody>
        </p:sp>
        <p:sp>
          <p:nvSpPr>
            <p:cNvPr id="235" name="圆角矩形 91"/>
            <p:cNvSpPr/>
            <p:nvPr/>
          </p:nvSpPr>
          <p:spPr bwMode="auto">
            <a:xfrm>
              <a:off x="14938" y="1065"/>
              <a:ext cx="1307"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Big Data</a:t>
              </a:r>
            </a:p>
          </p:txBody>
        </p:sp>
      </p:grpSp>
      <p:sp>
        <p:nvSpPr>
          <p:cNvPr id="212" name="圆角矩形 92"/>
          <p:cNvSpPr/>
          <p:nvPr/>
        </p:nvSpPr>
        <p:spPr>
          <a:xfrm>
            <a:off x="4464666" y="3073889"/>
            <a:ext cx="1035050" cy="1844040"/>
          </a:xfrm>
          <a:prstGeom prst="roundRect">
            <a:avLst>
              <a:gd name="adj" fmla="val 818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Policy</a:t>
            </a:r>
          </a:p>
        </p:txBody>
      </p:sp>
      <p:sp>
        <p:nvSpPr>
          <p:cNvPr id="213" name="圆角矩形 79"/>
          <p:cNvSpPr/>
          <p:nvPr/>
        </p:nvSpPr>
        <p:spPr>
          <a:xfrm>
            <a:off x="5358981" y="6042514"/>
            <a:ext cx="1083310" cy="462280"/>
          </a:xfrm>
          <a:prstGeom prst="roundRect">
            <a:avLst>
              <a:gd name="adj" fmla="val 15873"/>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openECOMP</a:t>
            </a:r>
          </a:p>
        </p:txBody>
      </p:sp>
      <p:sp>
        <p:nvSpPr>
          <p:cNvPr id="214" name="圆角矩形 81"/>
          <p:cNvSpPr/>
          <p:nvPr/>
        </p:nvSpPr>
        <p:spPr>
          <a:xfrm>
            <a:off x="7854530" y="6042513"/>
            <a:ext cx="1207135" cy="462281"/>
          </a:xfrm>
          <a:prstGeom prst="roundRect">
            <a:avLst>
              <a:gd name="adj" fmla="val 15873"/>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Convergence</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both</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sides</a:t>
            </a:r>
          </a:p>
        </p:txBody>
      </p:sp>
      <p:sp>
        <p:nvSpPr>
          <p:cNvPr id="215" name="圆角矩形 82"/>
          <p:cNvSpPr/>
          <p:nvPr/>
        </p:nvSpPr>
        <p:spPr>
          <a:xfrm>
            <a:off x="6606756" y="6042514"/>
            <a:ext cx="1083310" cy="462280"/>
          </a:xfrm>
          <a:prstGeom prst="roundRect">
            <a:avLst>
              <a:gd name="adj" fmla="val 15873"/>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OPEN-O</a:t>
            </a:r>
          </a:p>
        </p:txBody>
      </p:sp>
      <p:sp>
        <p:nvSpPr>
          <p:cNvPr id="216" name="圆角矩形 83"/>
          <p:cNvSpPr/>
          <p:nvPr/>
        </p:nvSpPr>
        <p:spPr>
          <a:xfrm>
            <a:off x="10416756" y="6039974"/>
            <a:ext cx="1083310" cy="462280"/>
          </a:xfrm>
          <a:prstGeom prst="roundRect">
            <a:avLst>
              <a:gd name="adj" fmla="val 15873"/>
            </a:avLst>
          </a:prstGeom>
          <a:solidFill>
            <a:srgbClr val="D9D9D9"/>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3rd</a:t>
            </a:r>
          </a:p>
        </p:txBody>
      </p:sp>
      <p:sp>
        <p:nvSpPr>
          <p:cNvPr id="217" name="文本框 84"/>
          <p:cNvSpPr txBox="1"/>
          <p:nvPr/>
        </p:nvSpPr>
        <p:spPr>
          <a:xfrm>
            <a:off x="4184231" y="6130144"/>
            <a:ext cx="788670" cy="2870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200" b="1" dirty="0">
                <a:latin typeface="微软雅黑" panose="020B0503020204020204" pitchFamily="34" charset="-122"/>
                <a:ea typeface="微软雅黑" panose="020B0503020204020204" pitchFamily="34" charset="-122"/>
              </a:rPr>
              <a:t>Legend:</a:t>
            </a:r>
          </a:p>
        </p:txBody>
      </p:sp>
      <p:sp>
        <p:nvSpPr>
          <p:cNvPr id="218" name="圆角矩形 53"/>
          <p:cNvSpPr/>
          <p:nvPr/>
        </p:nvSpPr>
        <p:spPr>
          <a:xfrm>
            <a:off x="3043059" y="3150088"/>
            <a:ext cx="122228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Alarm</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Correlation</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(Holmes)</a:t>
            </a:r>
          </a:p>
        </p:txBody>
      </p:sp>
      <p:sp>
        <p:nvSpPr>
          <p:cNvPr id="221" name="圆角矩形 59"/>
          <p:cNvSpPr/>
          <p:nvPr/>
        </p:nvSpPr>
        <p:spPr bwMode="auto">
          <a:xfrm>
            <a:off x="11587333" y="1193849"/>
            <a:ext cx="263535" cy="4496179"/>
          </a:xfrm>
          <a:prstGeom prst="roundRect">
            <a:avLst/>
          </a:prstGeom>
          <a:solidFill>
            <a:srgbClr val="92D050"/>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Certification</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Lab</a:t>
            </a:r>
          </a:p>
        </p:txBody>
      </p:sp>
      <p:sp>
        <p:nvSpPr>
          <p:cNvPr id="222" name="矩形 58"/>
          <p:cNvSpPr/>
          <p:nvPr/>
        </p:nvSpPr>
        <p:spPr bwMode="auto">
          <a:xfrm>
            <a:off x="10724158" y="961646"/>
            <a:ext cx="1251287" cy="496125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3" name="圆角矩形 59"/>
          <p:cNvSpPr/>
          <p:nvPr/>
        </p:nvSpPr>
        <p:spPr bwMode="auto">
          <a:xfrm>
            <a:off x="10820048" y="1209910"/>
            <a:ext cx="275318"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Modeling</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(specs</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Utilities)</a:t>
            </a:r>
          </a:p>
        </p:txBody>
      </p:sp>
      <p:sp>
        <p:nvSpPr>
          <p:cNvPr id="224" name="圆角矩形 51"/>
          <p:cNvSpPr/>
          <p:nvPr/>
        </p:nvSpPr>
        <p:spPr>
          <a:xfrm>
            <a:off x="4596011" y="2484441"/>
            <a:ext cx="1215891" cy="43920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DMaaP</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5" name="圆角矩形 51"/>
          <p:cNvSpPr/>
          <p:nvPr/>
        </p:nvSpPr>
        <p:spPr>
          <a:xfrm>
            <a:off x="7695650" y="2484441"/>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Auth.</a:t>
            </a:r>
          </a:p>
        </p:txBody>
      </p:sp>
      <p:sp>
        <p:nvSpPr>
          <p:cNvPr id="226" name="圆角矩形 52"/>
          <p:cNvSpPr/>
          <p:nvPr/>
        </p:nvSpPr>
        <p:spPr>
          <a:xfrm>
            <a:off x="8451196" y="5048104"/>
            <a:ext cx="1988652" cy="36810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VNFM/EMS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Driver</a:t>
            </a:r>
          </a:p>
        </p:txBody>
      </p:sp>
      <p:sp>
        <p:nvSpPr>
          <p:cNvPr id="229" name="圆角矩形 83"/>
          <p:cNvSpPr/>
          <p:nvPr/>
        </p:nvSpPr>
        <p:spPr>
          <a:xfrm>
            <a:off x="9185110" y="6039974"/>
            <a:ext cx="1083310" cy="462280"/>
          </a:xfrm>
          <a:prstGeom prst="roundRect">
            <a:avLst>
              <a:gd name="adj" fmla="val 15873"/>
            </a:avLst>
          </a:prstGeom>
          <a:solidFill>
            <a:srgbClr val="92D05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New</a:t>
            </a:r>
          </a:p>
        </p:txBody>
      </p:sp>
      <p:sp>
        <p:nvSpPr>
          <p:cNvPr id="230" name="圆角矩形 51"/>
          <p:cNvSpPr/>
          <p:nvPr/>
        </p:nvSpPr>
        <p:spPr>
          <a:xfrm>
            <a:off x="6164497" y="2486290"/>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ESR</a:t>
            </a:r>
          </a:p>
        </p:txBody>
      </p:sp>
      <p:sp>
        <p:nvSpPr>
          <p:cNvPr id="231" name="圆角矩形 20"/>
          <p:cNvSpPr/>
          <p:nvPr/>
        </p:nvSpPr>
        <p:spPr>
          <a:xfrm>
            <a:off x="698514" y="4712664"/>
            <a:ext cx="1750143" cy="33544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Catalog</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75" name="圆角矩形 25"/>
          <p:cNvSpPr/>
          <p:nvPr/>
        </p:nvSpPr>
        <p:spPr>
          <a:xfrm>
            <a:off x="672764" y="3134565"/>
            <a:ext cx="1784032" cy="42164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Policy Creation</a:t>
            </a:r>
          </a:p>
        </p:txBody>
      </p:sp>
      <p:sp>
        <p:nvSpPr>
          <p:cNvPr id="176" name="圆角矩形 26"/>
          <p:cNvSpPr/>
          <p:nvPr/>
        </p:nvSpPr>
        <p:spPr>
          <a:xfrm>
            <a:off x="672764" y="3599669"/>
            <a:ext cx="1784032" cy="42164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Analytic Application  Creation</a:t>
            </a:r>
          </a:p>
        </p:txBody>
      </p:sp>
      <p:sp>
        <p:nvSpPr>
          <p:cNvPr id="177" name="圆角矩形 27"/>
          <p:cNvSpPr/>
          <p:nvPr/>
        </p:nvSpPr>
        <p:spPr>
          <a:xfrm>
            <a:off x="672764" y="4080999"/>
            <a:ext cx="1784032" cy="558165"/>
          </a:xfrm>
          <a:prstGeom prst="roundRect">
            <a:avLst>
              <a:gd name="adj" fmla="val 987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200" dirty="0">
                <a:latin typeface="微软雅黑" panose="020B0503020204020204" pitchFamily="34" charset="-122"/>
                <a:ea typeface="微软雅黑" panose="020B0503020204020204" pitchFamily="34" charset="-122"/>
              </a:rPr>
              <a:t>Recipie/</a:t>
            </a:r>
          </a:p>
          <a:p>
            <a:pPr algn="ctr" defTabSz="914400" hangingPunct="1">
              <a:buClr>
                <a:srgbClr val="CC9900"/>
              </a:buClr>
            </a:pPr>
            <a:r>
              <a:rPr lang="en-US" altLang="zh-CN" sz="1200" dirty="0">
                <a:latin typeface="微软雅黑" panose="020B0503020204020204" pitchFamily="34" charset="-122"/>
                <a:ea typeface="微软雅黑" panose="020B0503020204020204" pitchFamily="34" charset="-122"/>
              </a:rPr>
              <a:t>Engineering Rules &amp; Policy Distribution</a:t>
            </a:r>
          </a:p>
        </p:txBody>
      </p:sp>
      <p:sp>
        <p:nvSpPr>
          <p:cNvPr id="195" name="圆角矩形 50"/>
          <p:cNvSpPr/>
          <p:nvPr/>
        </p:nvSpPr>
        <p:spPr>
          <a:xfrm>
            <a:off x="5631161" y="3074524"/>
            <a:ext cx="4915535" cy="1845310"/>
          </a:xfrm>
          <a:prstGeom prst="roundRect">
            <a:avLst>
              <a:gd name="adj" fmla="val 651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Controllers</a:t>
            </a:r>
          </a:p>
        </p:txBody>
      </p:sp>
      <p:sp>
        <p:nvSpPr>
          <p:cNvPr id="183" name="圆角矩形 34"/>
          <p:cNvSpPr/>
          <p:nvPr/>
        </p:nvSpPr>
        <p:spPr>
          <a:xfrm>
            <a:off x="5770226" y="3409169"/>
            <a:ext cx="784224"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SDN Agent</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(SDN-O)</a:t>
            </a:r>
          </a:p>
        </p:txBody>
      </p:sp>
      <p:sp>
        <p:nvSpPr>
          <p:cNvPr id="185" name="圆角矩形 37"/>
          <p:cNvSpPr/>
          <p:nvPr/>
        </p:nvSpPr>
        <p:spPr>
          <a:xfrm>
            <a:off x="9145886" y="3409169"/>
            <a:ext cx="1319530" cy="1428115"/>
          </a:xfrm>
          <a:prstGeom prst="roundRect">
            <a:avLst>
              <a:gd name="adj" fmla="val 6514"/>
            </a:avLst>
          </a:prstGeom>
          <a:solidFill>
            <a:srgbClr val="FFF5E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VF-C</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86" name="圆角矩形 38"/>
          <p:cNvSpPr/>
          <p:nvPr/>
        </p:nvSpPr>
        <p:spPr>
          <a:xfrm>
            <a:off x="9187236" y="3967066"/>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NFV-O</a:t>
            </a:r>
          </a:p>
        </p:txBody>
      </p:sp>
      <p:sp>
        <p:nvSpPr>
          <p:cNvPr id="187" name="圆角矩形 41"/>
          <p:cNvSpPr/>
          <p:nvPr/>
        </p:nvSpPr>
        <p:spPr>
          <a:xfrm>
            <a:off x="7482821" y="3408852"/>
            <a:ext cx="725805"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SDN-C</a:t>
            </a:r>
            <a:endPar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88" name="圆角矩形 42"/>
          <p:cNvSpPr/>
          <p:nvPr/>
        </p:nvSpPr>
        <p:spPr>
          <a:xfrm>
            <a:off x="8321910" y="3408852"/>
            <a:ext cx="690880"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APP-C</a:t>
            </a:r>
          </a:p>
        </p:txBody>
      </p:sp>
      <p:sp>
        <p:nvSpPr>
          <p:cNvPr id="227" name="圆角矩形 38"/>
          <p:cNvSpPr/>
          <p:nvPr/>
        </p:nvSpPr>
        <p:spPr>
          <a:xfrm>
            <a:off x="9188696" y="4393688"/>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GVNFM</a:t>
            </a:r>
          </a:p>
        </p:txBody>
      </p:sp>
      <p:sp>
        <p:nvSpPr>
          <p:cNvPr id="228" name="圆角矩形 41"/>
          <p:cNvSpPr/>
          <p:nvPr/>
        </p:nvSpPr>
        <p:spPr>
          <a:xfrm>
            <a:off x="6664877" y="3397104"/>
            <a:ext cx="725805"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Infra-C</a:t>
            </a:r>
            <a:endParaRPr kumimoji="0" lang="zh-CN" altLang="en-US" sz="12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74" name="圆角矩形 20"/>
          <p:cNvSpPr/>
          <p:nvPr/>
        </p:nvSpPr>
        <p:spPr>
          <a:xfrm>
            <a:off x="1625714" y="2228704"/>
            <a:ext cx="823930" cy="39687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 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0" name="圆角矩形 20"/>
          <p:cNvSpPr/>
          <p:nvPr/>
        </p:nvSpPr>
        <p:spPr>
          <a:xfrm>
            <a:off x="698514" y="2236174"/>
            <a:ext cx="819417" cy="396875"/>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9" name="圆角矩形 25"/>
          <p:cNvSpPr/>
          <p:nvPr/>
        </p:nvSpPr>
        <p:spPr>
          <a:xfrm>
            <a:off x="664625" y="2678602"/>
            <a:ext cx="1784032" cy="42164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Workflow</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p>
        </p:txBody>
      </p:sp>
    </p:spTree>
    <p:extLst>
      <p:ext uri="{BB962C8B-B14F-4D97-AF65-F5344CB8AC3E}">
        <p14:creationId xmlns:p14="http://schemas.microsoft.com/office/powerpoint/2010/main" val="2406638363"/>
      </p:ext>
    </p:extLst>
  </p:cSld>
  <p:clrMapOvr>
    <a:masterClrMapping/>
  </p:clrMapOvr>
  <p:transition spd="med"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291" y="133749"/>
            <a:ext cx="10844563" cy="548497"/>
          </a:xfrm>
        </p:spPr>
        <p:txBody>
          <a:bodyPr>
            <a:normAutofit fontScale="90000"/>
          </a:bodyPr>
          <a:lstStyle/>
          <a:p>
            <a:r>
              <a:rPr lang="en-US" altLang="zh-CN" sz="3599" b="1" dirty="0">
                <a:latin typeface="Arial" panose="020B0604020202020204"/>
              </a:rPr>
              <a:t>From OPEN-O: open TOSCA model</a:t>
            </a:r>
            <a:endParaRPr lang="zh-CN" altLang="en-US" sz="3599" b="1" dirty="0">
              <a:latin typeface="Arial" panose="020B0604020202020204"/>
            </a:endParaRPr>
          </a:p>
        </p:txBody>
      </p:sp>
      <p:sp>
        <p:nvSpPr>
          <p:cNvPr id="172" name="圆角矩形 52"/>
          <p:cNvSpPr/>
          <p:nvPr/>
        </p:nvSpPr>
        <p:spPr>
          <a:xfrm>
            <a:off x="2983210" y="5018259"/>
            <a:ext cx="7563485" cy="429114"/>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Mediation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Layer</a:t>
            </a:r>
          </a:p>
        </p:txBody>
      </p:sp>
      <p:sp>
        <p:nvSpPr>
          <p:cNvPr id="173" name="矩形 192"/>
          <p:cNvSpPr/>
          <p:nvPr/>
        </p:nvSpPr>
        <p:spPr bwMode="auto">
          <a:xfrm>
            <a:off x="509251" y="1547985"/>
            <a:ext cx="2087880" cy="4334656"/>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Design-time</a:t>
            </a:r>
          </a:p>
        </p:txBody>
      </p:sp>
      <p:sp>
        <p:nvSpPr>
          <p:cNvPr id="174" name="圆角矩形 20"/>
          <p:cNvSpPr/>
          <p:nvPr/>
        </p:nvSpPr>
        <p:spPr>
          <a:xfrm>
            <a:off x="1625714" y="2228704"/>
            <a:ext cx="823930" cy="39687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 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5" name="圆角矩形 25"/>
          <p:cNvSpPr/>
          <p:nvPr/>
        </p:nvSpPr>
        <p:spPr>
          <a:xfrm>
            <a:off x="672764" y="3134565"/>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Policy Creation</a:t>
            </a:r>
          </a:p>
        </p:txBody>
      </p:sp>
      <p:sp>
        <p:nvSpPr>
          <p:cNvPr id="176" name="圆角矩形 26"/>
          <p:cNvSpPr/>
          <p:nvPr/>
        </p:nvSpPr>
        <p:spPr>
          <a:xfrm>
            <a:off x="672764" y="3599669"/>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Analytic Application  Creation</a:t>
            </a:r>
          </a:p>
        </p:txBody>
      </p:sp>
      <p:sp>
        <p:nvSpPr>
          <p:cNvPr id="177" name="圆角矩形 27"/>
          <p:cNvSpPr/>
          <p:nvPr/>
        </p:nvSpPr>
        <p:spPr>
          <a:xfrm>
            <a:off x="672764" y="4080999"/>
            <a:ext cx="1784032" cy="558165"/>
          </a:xfrm>
          <a:prstGeom prst="roundRect">
            <a:avLst>
              <a:gd name="adj" fmla="val 9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Recipie/</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Engineering Rules &amp; Policy Distribution</a:t>
            </a:r>
          </a:p>
        </p:txBody>
      </p:sp>
      <p:sp>
        <p:nvSpPr>
          <p:cNvPr id="178" name="圆角矩形 28"/>
          <p:cNvSpPr/>
          <p:nvPr/>
        </p:nvSpPr>
        <p:spPr>
          <a:xfrm>
            <a:off x="575291" y="1909934"/>
            <a:ext cx="1945005" cy="3248913"/>
          </a:xfrm>
          <a:prstGeom prst="roundRect">
            <a:avLst>
              <a:gd name="adj" fmla="val 6026"/>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SDC</a:t>
            </a:r>
          </a:p>
        </p:txBody>
      </p:sp>
      <p:sp>
        <p:nvSpPr>
          <p:cNvPr id="179" name="圆角矩形 29"/>
          <p:cNvSpPr/>
          <p:nvPr/>
        </p:nvSpPr>
        <p:spPr>
          <a:xfrm>
            <a:off x="575291" y="5233778"/>
            <a:ext cx="1945005" cy="605790"/>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 SDK</a:t>
            </a:r>
          </a:p>
        </p:txBody>
      </p:sp>
      <p:sp>
        <p:nvSpPr>
          <p:cNvPr id="180" name="圆角矩形 30"/>
          <p:cNvSpPr/>
          <p:nvPr/>
        </p:nvSpPr>
        <p:spPr>
          <a:xfrm>
            <a:off x="2983846" y="1288904"/>
            <a:ext cx="1140460" cy="1020445"/>
          </a:xfrm>
          <a:prstGeom prst="roundRect">
            <a:avLst>
              <a:gd name="adj" fmla="val 9045"/>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Dashboard OA&amp;M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(VID)</a:t>
            </a:r>
          </a:p>
        </p:txBody>
      </p:sp>
      <p:sp>
        <p:nvSpPr>
          <p:cNvPr id="181" name="圆角矩形 31"/>
          <p:cNvSpPr/>
          <p:nvPr/>
        </p:nvSpPr>
        <p:spPr>
          <a:xfrm>
            <a:off x="4332586" y="1664189"/>
            <a:ext cx="1140460"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A&amp;AI</a:t>
            </a:r>
          </a:p>
        </p:txBody>
      </p:sp>
      <p:sp>
        <p:nvSpPr>
          <p:cNvPr id="182" name="圆角矩形 33"/>
          <p:cNvSpPr/>
          <p:nvPr/>
        </p:nvSpPr>
        <p:spPr>
          <a:xfrm>
            <a:off x="2983846" y="3073889"/>
            <a:ext cx="1349375"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DCAE</a:t>
            </a:r>
          </a:p>
        </p:txBody>
      </p:sp>
      <p:sp>
        <p:nvSpPr>
          <p:cNvPr id="183" name="圆角矩形 34"/>
          <p:cNvSpPr/>
          <p:nvPr/>
        </p:nvSpPr>
        <p:spPr>
          <a:xfrm>
            <a:off x="5770226" y="3409169"/>
            <a:ext cx="784224"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 Agent</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(SDN-O)</a:t>
            </a:r>
          </a:p>
        </p:txBody>
      </p:sp>
      <p:sp>
        <p:nvSpPr>
          <p:cNvPr id="184" name="圆角矩形 36"/>
          <p:cNvSpPr/>
          <p:nvPr/>
        </p:nvSpPr>
        <p:spPr>
          <a:xfrm>
            <a:off x="5698454" y="5048105"/>
            <a:ext cx="1407643" cy="368098"/>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 Hub Driver</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5" name="圆角矩形 37"/>
          <p:cNvSpPr/>
          <p:nvPr/>
        </p:nvSpPr>
        <p:spPr>
          <a:xfrm>
            <a:off x="9145886" y="3409169"/>
            <a:ext cx="1319530" cy="1428115"/>
          </a:xfrm>
          <a:prstGeom prst="roundRect">
            <a:avLst>
              <a:gd name="adj" fmla="val 6514"/>
            </a:avLst>
          </a:prstGeom>
          <a:solidFill>
            <a:schemeClr val="accent6">
              <a:lumMod val="60000"/>
              <a:lumOff val="4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VF-C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6" name="圆角矩形 38"/>
          <p:cNvSpPr/>
          <p:nvPr/>
        </p:nvSpPr>
        <p:spPr>
          <a:xfrm>
            <a:off x="9187236" y="3967066"/>
            <a:ext cx="1195630" cy="366395"/>
          </a:xfrm>
          <a:prstGeom prst="roundRect">
            <a:avLst/>
          </a:prstGeom>
          <a:solidFill>
            <a:schemeClr val="accent6">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NFV-O</a:t>
            </a:r>
          </a:p>
        </p:txBody>
      </p:sp>
      <p:sp>
        <p:nvSpPr>
          <p:cNvPr id="187" name="圆角矩形 41"/>
          <p:cNvSpPr/>
          <p:nvPr/>
        </p:nvSpPr>
        <p:spPr>
          <a:xfrm>
            <a:off x="7482821" y="3408852"/>
            <a:ext cx="725805"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SDN-C</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8" name="圆角矩形 42"/>
          <p:cNvSpPr/>
          <p:nvPr/>
        </p:nvSpPr>
        <p:spPr>
          <a:xfrm>
            <a:off x="8321910" y="3408852"/>
            <a:ext cx="690880"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APP-C</a:t>
            </a:r>
          </a:p>
        </p:txBody>
      </p:sp>
      <p:sp>
        <p:nvSpPr>
          <p:cNvPr id="190" name="圆角矩形 32"/>
          <p:cNvSpPr/>
          <p:nvPr/>
        </p:nvSpPr>
        <p:spPr>
          <a:xfrm>
            <a:off x="5631161" y="1664189"/>
            <a:ext cx="4915535"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a:t>
            </a:r>
          </a:p>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Orchestrator</a:t>
            </a:r>
          </a:p>
        </p:txBody>
      </p:sp>
      <p:sp>
        <p:nvSpPr>
          <p:cNvPr id="191" name="圆角矩形 46"/>
          <p:cNvSpPr/>
          <p:nvPr/>
        </p:nvSpPr>
        <p:spPr>
          <a:xfrm>
            <a:off x="8944821" y="1789919"/>
            <a:ext cx="1245870" cy="393700"/>
          </a:xfrm>
          <a:prstGeom prst="roundRect">
            <a:avLst/>
          </a:prstGeom>
          <a:solidFill>
            <a:schemeClr val="accent6">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GS-O</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2" name="圆角矩形 47"/>
          <p:cNvSpPr/>
          <p:nvPr/>
        </p:nvSpPr>
        <p:spPr>
          <a:xfrm>
            <a:off x="4333221" y="1290174"/>
            <a:ext cx="6214110" cy="257810"/>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External Data Movement &amp; APIs</a:t>
            </a:r>
          </a:p>
        </p:txBody>
      </p:sp>
      <p:sp>
        <p:nvSpPr>
          <p:cNvPr id="194" name="圆角矩形 48"/>
          <p:cNvSpPr/>
          <p:nvPr/>
        </p:nvSpPr>
        <p:spPr>
          <a:xfrm>
            <a:off x="2983211" y="2401424"/>
            <a:ext cx="7563485" cy="574675"/>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Common Service</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5" name="圆角矩形 50"/>
          <p:cNvSpPr/>
          <p:nvPr/>
        </p:nvSpPr>
        <p:spPr>
          <a:xfrm>
            <a:off x="5631161" y="3074524"/>
            <a:ext cx="4915535" cy="1845310"/>
          </a:xfrm>
          <a:prstGeom prst="roundRect">
            <a:avLst>
              <a:gd name="adj" fmla="val 6514"/>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Controllers</a:t>
            </a:r>
          </a:p>
        </p:txBody>
      </p:sp>
      <p:sp>
        <p:nvSpPr>
          <p:cNvPr id="196" name="圆角矩形 51"/>
          <p:cNvSpPr/>
          <p:nvPr/>
        </p:nvSpPr>
        <p:spPr>
          <a:xfrm>
            <a:off x="9249524" y="2484441"/>
            <a:ext cx="1224000" cy="439200"/>
          </a:xfrm>
          <a:prstGeom prst="roundRect">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Microservice Bus</a:t>
            </a:r>
          </a:p>
        </p:txBody>
      </p:sp>
      <p:sp>
        <p:nvSpPr>
          <p:cNvPr id="197" name="圆角矩形 52"/>
          <p:cNvSpPr/>
          <p:nvPr/>
        </p:nvSpPr>
        <p:spPr>
          <a:xfrm>
            <a:off x="7219550" y="5051631"/>
            <a:ext cx="1152241" cy="364572"/>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Multi-VIM</a:t>
            </a:r>
          </a:p>
        </p:txBody>
      </p:sp>
      <p:sp>
        <p:nvSpPr>
          <p:cNvPr id="198" name="圆角矩形 53"/>
          <p:cNvSpPr/>
          <p:nvPr/>
        </p:nvSpPr>
        <p:spPr>
          <a:xfrm>
            <a:off x="3088304" y="4250544"/>
            <a:ext cx="114046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NFV-O NFV Collector</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(Monitor)</a:t>
            </a:r>
          </a:p>
        </p:txBody>
      </p:sp>
      <p:sp>
        <p:nvSpPr>
          <p:cNvPr id="199" name="矩形 54"/>
          <p:cNvSpPr/>
          <p:nvPr/>
        </p:nvSpPr>
        <p:spPr bwMode="auto">
          <a:xfrm>
            <a:off x="2746991" y="952989"/>
            <a:ext cx="7930515" cy="452818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Run-time</a:t>
            </a:r>
          </a:p>
        </p:txBody>
      </p:sp>
      <p:grpSp>
        <p:nvGrpSpPr>
          <p:cNvPr id="200" name="组合 2"/>
          <p:cNvGrpSpPr/>
          <p:nvPr/>
        </p:nvGrpSpPr>
        <p:grpSpPr>
          <a:xfrm>
            <a:off x="507981" y="952989"/>
            <a:ext cx="2087880" cy="520065"/>
            <a:chOff x="193" y="2304"/>
            <a:chExt cx="3288" cy="819"/>
          </a:xfrm>
        </p:grpSpPr>
        <p:sp>
          <p:nvSpPr>
            <p:cNvPr id="240" name="圆角矩形 55"/>
            <p:cNvSpPr/>
            <p:nvPr/>
          </p:nvSpPr>
          <p:spPr>
            <a:xfrm>
              <a:off x="193" y="2304"/>
              <a:ext cx="3288" cy="819"/>
            </a:xfrm>
            <a:prstGeom prst="roundRect">
              <a:avLst>
                <a:gd name="adj" fmla="val 16483"/>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Portal</a:t>
              </a:r>
            </a:p>
          </p:txBody>
        </p:sp>
        <p:sp>
          <p:nvSpPr>
            <p:cNvPr id="241" name="圆角矩形 56"/>
            <p:cNvSpPr/>
            <p:nvPr/>
          </p:nvSpPr>
          <p:spPr>
            <a:xfrm>
              <a:off x="1466" y="2394"/>
              <a:ext cx="1796" cy="640"/>
            </a:xfrm>
            <a:prstGeom prst="roundRect">
              <a:avLst/>
            </a:prstGeom>
            <a:solidFill>
              <a:schemeClr val="accent6">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OPEN-O UI</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(GUI/CLI)</a:t>
              </a:r>
            </a:p>
          </p:txBody>
        </p:sp>
      </p:grpSp>
      <p:sp>
        <p:nvSpPr>
          <p:cNvPr id="201" name="圆角矩形 59"/>
          <p:cNvSpPr/>
          <p:nvPr/>
        </p:nvSpPr>
        <p:spPr bwMode="auto">
          <a:xfrm>
            <a:off x="11210345" y="1201888"/>
            <a:ext cx="263535"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dirty="0">
                <a:latin typeface="微软雅黑" panose="020B0503020204020204" pitchFamily="34" charset="-122"/>
                <a:ea typeface="微软雅黑" panose="020B0503020204020204" pitchFamily="34" charset="-122"/>
              </a:rPr>
              <a:t>Integration</a:t>
            </a:r>
          </a:p>
        </p:txBody>
      </p:sp>
      <p:sp>
        <p:nvSpPr>
          <p:cNvPr id="202" name="矩形 69"/>
          <p:cNvSpPr/>
          <p:nvPr/>
        </p:nvSpPr>
        <p:spPr bwMode="auto">
          <a:xfrm>
            <a:off x="2746991" y="5547849"/>
            <a:ext cx="7930515" cy="36639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&amp; WAN</a:t>
            </a:r>
          </a:p>
        </p:txBody>
      </p:sp>
      <p:sp>
        <p:nvSpPr>
          <p:cNvPr id="203" name="圆角矩形 188"/>
          <p:cNvSpPr/>
          <p:nvPr/>
        </p:nvSpPr>
        <p:spPr bwMode="auto">
          <a:xfrm>
            <a:off x="4408786"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OpenStack</a:t>
            </a:r>
          </a:p>
        </p:txBody>
      </p:sp>
      <p:sp>
        <p:nvSpPr>
          <p:cNvPr id="204" name="圆角矩形 65"/>
          <p:cNvSpPr/>
          <p:nvPr/>
        </p:nvSpPr>
        <p:spPr bwMode="auto">
          <a:xfrm>
            <a:off x="7928724" y="5617064"/>
            <a:ext cx="70231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Azure</a:t>
            </a:r>
          </a:p>
        </p:txBody>
      </p:sp>
      <p:sp>
        <p:nvSpPr>
          <p:cNvPr id="205" name="圆角矩形 66"/>
          <p:cNvSpPr/>
          <p:nvPr/>
        </p:nvSpPr>
        <p:spPr bwMode="auto">
          <a:xfrm>
            <a:off x="5618962" y="5617064"/>
            <a:ext cx="95430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VMware</a:t>
            </a:r>
          </a:p>
        </p:txBody>
      </p:sp>
      <p:sp>
        <p:nvSpPr>
          <p:cNvPr id="206" name="圆角矩形 67"/>
          <p:cNvSpPr/>
          <p:nvPr/>
        </p:nvSpPr>
        <p:spPr bwMode="auto">
          <a:xfrm>
            <a:off x="6718548"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RackSpace</a:t>
            </a:r>
          </a:p>
        </p:txBody>
      </p:sp>
      <p:sp>
        <p:nvSpPr>
          <p:cNvPr id="207" name="圆角矩形 68"/>
          <p:cNvSpPr/>
          <p:nvPr/>
        </p:nvSpPr>
        <p:spPr bwMode="auto">
          <a:xfrm>
            <a:off x="8776316" y="5617064"/>
            <a:ext cx="61087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p>
        </p:txBody>
      </p:sp>
      <p:grpSp>
        <p:nvGrpSpPr>
          <p:cNvPr id="208" name="组合 665"/>
          <p:cNvGrpSpPr>
            <a:grpSpLocks noChangeAspect="1"/>
          </p:cNvGrpSpPr>
          <p:nvPr/>
        </p:nvGrpSpPr>
        <p:grpSpPr>
          <a:xfrm>
            <a:off x="10189191" y="5619603"/>
            <a:ext cx="323215" cy="266700"/>
            <a:chOff x="1160462" y="15679738"/>
            <a:chExt cx="700088" cy="577850"/>
          </a:xfrm>
        </p:grpSpPr>
        <p:sp>
          <p:nvSpPr>
            <p:cNvPr id="236" name="AutoShape 26"/>
            <p:cNvSpPr>
              <a:spLocks noChangeAspect="1" noChangeArrowheads="1" noTextEdit="1"/>
            </p:cNvSpPr>
            <p:nvPr/>
          </p:nvSpPr>
          <p:spPr bwMode="auto">
            <a:xfrm>
              <a:off x="1171575" y="15687675"/>
              <a:ext cx="674688" cy="561975"/>
            </a:xfrm>
            <a:prstGeom prst="rect">
              <a:avLst/>
            </a:prstGeom>
            <a:noFill/>
            <a:ln w="9525">
              <a:noFill/>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7" name="Freeform 28"/>
            <p:cNvSpPr/>
            <p:nvPr/>
          </p:nvSpPr>
          <p:spPr bwMode="auto">
            <a:xfrm>
              <a:off x="1171575" y="15889288"/>
              <a:ext cx="677863" cy="368300"/>
            </a:xfrm>
            <a:custGeom>
              <a:avLst/>
              <a:gdLst/>
              <a:ahLst/>
              <a:cxnLst>
                <a:cxn ang="0">
                  <a:pos x="181" y="0"/>
                </a:cxn>
                <a:cxn ang="0">
                  <a:pos x="181" y="42"/>
                </a:cxn>
                <a:cxn ang="0">
                  <a:pos x="174" y="52"/>
                </a:cxn>
                <a:cxn ang="0">
                  <a:pos x="107" y="93"/>
                </a:cxn>
                <a:cxn ang="0">
                  <a:pos x="74" y="93"/>
                </a:cxn>
                <a:cxn ang="0">
                  <a:pos x="7" y="52"/>
                </a:cxn>
                <a:cxn ang="0">
                  <a:pos x="0" y="42"/>
                </a:cxn>
                <a:cxn ang="0">
                  <a:pos x="0" y="0"/>
                </a:cxn>
                <a:cxn ang="0">
                  <a:pos x="181" y="0"/>
                </a:cxn>
              </a:cxnLst>
              <a:rect l="0" t="0" r="r" b="b"/>
              <a:pathLst>
                <a:path w="181" h="98">
                  <a:moveTo>
                    <a:pt x="181" y="0"/>
                  </a:moveTo>
                  <a:cubicBezTo>
                    <a:pt x="181" y="42"/>
                    <a:pt x="181" y="42"/>
                    <a:pt x="181" y="42"/>
                  </a:cubicBezTo>
                  <a:cubicBezTo>
                    <a:pt x="181" y="46"/>
                    <a:pt x="179" y="50"/>
                    <a:pt x="174" y="52"/>
                  </a:cubicBezTo>
                  <a:cubicBezTo>
                    <a:pt x="107" y="93"/>
                    <a:pt x="107" y="93"/>
                    <a:pt x="107" y="93"/>
                  </a:cubicBezTo>
                  <a:cubicBezTo>
                    <a:pt x="98" y="98"/>
                    <a:pt x="83" y="98"/>
                    <a:pt x="74" y="93"/>
                  </a:cubicBezTo>
                  <a:cubicBezTo>
                    <a:pt x="7" y="52"/>
                    <a:pt x="7" y="52"/>
                    <a:pt x="7" y="52"/>
                  </a:cubicBezTo>
                  <a:cubicBezTo>
                    <a:pt x="2" y="50"/>
                    <a:pt x="0" y="46"/>
                    <a:pt x="0" y="42"/>
                  </a:cubicBezTo>
                  <a:cubicBezTo>
                    <a:pt x="0" y="0"/>
                    <a:pt x="0" y="0"/>
                    <a:pt x="0" y="0"/>
                  </a:cubicBezTo>
                  <a:lnTo>
                    <a:pt x="181" y="0"/>
                  </a:lnTo>
                  <a:close/>
                </a:path>
              </a:pathLst>
            </a:custGeom>
            <a:solidFill>
              <a:srgbClr val="7BB73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8" name="Freeform 29"/>
            <p:cNvSpPr/>
            <p:nvPr/>
          </p:nvSpPr>
          <p:spPr bwMode="auto">
            <a:xfrm>
              <a:off x="1160462" y="15679738"/>
              <a:ext cx="700088" cy="420688"/>
            </a:xfrm>
            <a:custGeom>
              <a:avLst/>
              <a:gdLst/>
              <a:ahLst/>
              <a:cxnLst>
                <a:cxn ang="0">
                  <a:pos x="110" y="106"/>
                </a:cxn>
                <a:cxn ang="0">
                  <a:pos x="77" y="106"/>
                </a:cxn>
                <a:cxn ang="0">
                  <a:pos x="10" y="66"/>
                </a:cxn>
                <a:cxn ang="0">
                  <a:pos x="10" y="46"/>
                </a:cxn>
                <a:cxn ang="0">
                  <a:pos x="77" y="6"/>
                </a:cxn>
                <a:cxn ang="0">
                  <a:pos x="110" y="6"/>
                </a:cxn>
                <a:cxn ang="0">
                  <a:pos x="177" y="46"/>
                </a:cxn>
                <a:cxn ang="0">
                  <a:pos x="177" y="66"/>
                </a:cxn>
                <a:cxn ang="0">
                  <a:pos x="110" y="106"/>
                </a:cxn>
              </a:cxnLst>
              <a:rect l="0" t="0" r="r" b="b"/>
              <a:pathLst>
                <a:path w="187" h="112">
                  <a:moveTo>
                    <a:pt x="110" y="106"/>
                  </a:moveTo>
                  <a:cubicBezTo>
                    <a:pt x="101" y="112"/>
                    <a:pt x="86" y="112"/>
                    <a:pt x="77" y="106"/>
                  </a:cubicBezTo>
                  <a:cubicBezTo>
                    <a:pt x="10" y="66"/>
                    <a:pt x="10" y="66"/>
                    <a:pt x="10" y="66"/>
                  </a:cubicBezTo>
                  <a:cubicBezTo>
                    <a:pt x="0" y="61"/>
                    <a:pt x="0" y="52"/>
                    <a:pt x="10" y="46"/>
                  </a:cubicBezTo>
                  <a:cubicBezTo>
                    <a:pt x="77" y="6"/>
                    <a:pt x="77" y="6"/>
                    <a:pt x="77" y="6"/>
                  </a:cubicBezTo>
                  <a:cubicBezTo>
                    <a:pt x="86" y="0"/>
                    <a:pt x="101" y="0"/>
                    <a:pt x="110" y="6"/>
                  </a:cubicBezTo>
                  <a:cubicBezTo>
                    <a:pt x="177" y="46"/>
                    <a:pt x="177" y="46"/>
                    <a:pt x="177" y="46"/>
                  </a:cubicBezTo>
                  <a:cubicBezTo>
                    <a:pt x="187" y="52"/>
                    <a:pt x="187" y="61"/>
                    <a:pt x="177" y="66"/>
                  </a:cubicBezTo>
                  <a:lnTo>
                    <a:pt x="110" y="106"/>
                  </a:lnTo>
                  <a:close/>
                </a:path>
              </a:pathLst>
            </a:custGeom>
            <a:solidFill>
              <a:srgbClr val="92D050"/>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9" name="Freeform 30"/>
            <p:cNvSpPr>
              <a:spLocks noEditPoints="1"/>
            </p:cNvSpPr>
            <p:nvPr/>
          </p:nvSpPr>
          <p:spPr bwMode="auto">
            <a:xfrm>
              <a:off x="1317625" y="15770225"/>
              <a:ext cx="385763" cy="228600"/>
            </a:xfrm>
            <a:custGeom>
              <a:avLst/>
              <a:gdLst/>
              <a:ahLst/>
              <a:cxnLst>
                <a:cxn ang="0">
                  <a:pos x="83" y="60"/>
                </a:cxn>
                <a:cxn ang="0">
                  <a:pos x="83" y="40"/>
                </a:cxn>
                <a:cxn ang="0">
                  <a:pos x="76" y="41"/>
                </a:cxn>
                <a:cxn ang="0">
                  <a:pos x="75" y="52"/>
                </a:cxn>
                <a:cxn ang="0">
                  <a:pos x="57" y="41"/>
                </a:cxn>
                <a:cxn ang="0">
                  <a:pos x="58" y="41"/>
                </a:cxn>
                <a:cxn ang="0">
                  <a:pos x="66" y="38"/>
                </a:cxn>
                <a:cxn ang="0">
                  <a:pos x="94" y="21"/>
                </a:cxn>
                <a:cxn ang="0">
                  <a:pos x="94" y="32"/>
                </a:cxn>
                <a:cxn ang="0">
                  <a:pos x="102" y="32"/>
                </a:cxn>
                <a:cxn ang="0">
                  <a:pos x="103" y="12"/>
                </a:cxn>
                <a:cxn ang="0">
                  <a:pos x="70" y="12"/>
                </a:cxn>
                <a:cxn ang="0">
                  <a:pos x="70" y="17"/>
                </a:cxn>
                <a:cxn ang="0">
                  <a:pos x="88" y="17"/>
                </a:cxn>
                <a:cxn ang="0">
                  <a:pos x="71" y="27"/>
                </a:cxn>
                <a:cxn ang="0">
                  <a:pos x="71" y="26"/>
                </a:cxn>
                <a:cxn ang="0">
                  <a:pos x="66" y="22"/>
                </a:cxn>
                <a:cxn ang="0">
                  <a:pos x="39" y="6"/>
                </a:cxn>
                <a:cxn ang="0">
                  <a:pos x="57" y="5"/>
                </a:cxn>
                <a:cxn ang="0">
                  <a:pos x="57" y="0"/>
                </a:cxn>
                <a:cxn ang="0">
                  <a:pos x="24" y="1"/>
                </a:cxn>
                <a:cxn ang="0">
                  <a:pos x="24" y="21"/>
                </a:cxn>
                <a:cxn ang="0">
                  <a:pos x="31" y="21"/>
                </a:cxn>
                <a:cxn ang="0">
                  <a:pos x="32" y="9"/>
                </a:cxn>
                <a:cxn ang="0">
                  <a:pos x="48" y="19"/>
                </a:cxn>
                <a:cxn ang="0">
                  <a:pos x="47" y="19"/>
                </a:cxn>
                <a:cxn ang="0">
                  <a:pos x="39" y="22"/>
                </a:cxn>
                <a:cxn ang="0">
                  <a:pos x="36" y="24"/>
                </a:cxn>
                <a:cxn ang="0">
                  <a:pos x="8" y="40"/>
                </a:cxn>
                <a:cxn ang="0">
                  <a:pos x="9" y="30"/>
                </a:cxn>
                <a:cxn ang="0">
                  <a:pos x="1" y="30"/>
                </a:cxn>
                <a:cxn ang="0">
                  <a:pos x="0" y="50"/>
                </a:cxn>
                <a:cxn ang="0">
                  <a:pos x="33" y="49"/>
                </a:cxn>
                <a:cxn ang="0">
                  <a:pos x="33" y="44"/>
                </a:cxn>
                <a:cxn ang="0">
                  <a:pos x="14" y="44"/>
                </a:cxn>
                <a:cxn ang="0">
                  <a:pos x="33" y="33"/>
                </a:cxn>
                <a:cxn ang="0">
                  <a:pos x="34" y="34"/>
                </a:cxn>
                <a:cxn ang="0">
                  <a:pos x="38" y="39"/>
                </a:cxn>
                <a:cxn ang="0">
                  <a:pos x="42" y="40"/>
                </a:cxn>
                <a:cxn ang="0">
                  <a:pos x="68" y="55"/>
                </a:cxn>
                <a:cxn ang="0">
                  <a:pos x="50" y="56"/>
                </a:cxn>
                <a:cxn ang="0">
                  <a:pos x="50" y="61"/>
                </a:cxn>
                <a:cxn ang="0">
                  <a:pos x="83" y="60"/>
                </a:cxn>
                <a:cxn ang="0">
                  <a:pos x="52" y="36"/>
                </a:cxn>
                <a:cxn ang="0">
                  <a:pos x="45" y="34"/>
                </a:cxn>
                <a:cxn ang="0">
                  <a:pos x="46" y="26"/>
                </a:cxn>
                <a:cxn ang="0">
                  <a:pos x="52" y="24"/>
                </a:cxn>
                <a:cxn ang="0">
                  <a:pos x="59" y="26"/>
                </a:cxn>
                <a:cxn ang="0">
                  <a:pos x="59" y="34"/>
                </a:cxn>
                <a:cxn ang="0">
                  <a:pos x="52" y="36"/>
                </a:cxn>
              </a:cxnLst>
              <a:rect l="0" t="0" r="r" b="b"/>
              <a:pathLst>
                <a:path w="103" h="61">
                  <a:moveTo>
                    <a:pt x="83" y="60"/>
                  </a:moveTo>
                  <a:cubicBezTo>
                    <a:pt x="83" y="59"/>
                    <a:pt x="83" y="41"/>
                    <a:pt x="83" y="40"/>
                  </a:cubicBezTo>
                  <a:cubicBezTo>
                    <a:pt x="82" y="40"/>
                    <a:pt x="77" y="41"/>
                    <a:pt x="76" y="41"/>
                  </a:cubicBezTo>
                  <a:cubicBezTo>
                    <a:pt x="75" y="42"/>
                    <a:pt x="75" y="52"/>
                    <a:pt x="75" y="52"/>
                  </a:cubicBezTo>
                  <a:cubicBezTo>
                    <a:pt x="57" y="41"/>
                    <a:pt x="57" y="41"/>
                    <a:pt x="57" y="41"/>
                  </a:cubicBezTo>
                  <a:cubicBezTo>
                    <a:pt x="58" y="41"/>
                    <a:pt x="58" y="41"/>
                    <a:pt x="58" y="41"/>
                  </a:cubicBezTo>
                  <a:cubicBezTo>
                    <a:pt x="61" y="40"/>
                    <a:pt x="64" y="39"/>
                    <a:pt x="66" y="38"/>
                  </a:cubicBezTo>
                  <a:cubicBezTo>
                    <a:pt x="94" y="21"/>
                    <a:pt x="94" y="21"/>
                    <a:pt x="94" y="21"/>
                  </a:cubicBezTo>
                  <a:cubicBezTo>
                    <a:pt x="94" y="21"/>
                    <a:pt x="94" y="31"/>
                    <a:pt x="94" y="32"/>
                  </a:cubicBezTo>
                  <a:cubicBezTo>
                    <a:pt x="96" y="32"/>
                    <a:pt x="100" y="32"/>
                    <a:pt x="102" y="32"/>
                  </a:cubicBezTo>
                  <a:cubicBezTo>
                    <a:pt x="102" y="31"/>
                    <a:pt x="103" y="13"/>
                    <a:pt x="103" y="12"/>
                  </a:cubicBezTo>
                  <a:cubicBezTo>
                    <a:pt x="101" y="12"/>
                    <a:pt x="72" y="12"/>
                    <a:pt x="70" y="12"/>
                  </a:cubicBezTo>
                  <a:cubicBezTo>
                    <a:pt x="70" y="13"/>
                    <a:pt x="70" y="17"/>
                    <a:pt x="70" y="17"/>
                  </a:cubicBezTo>
                  <a:cubicBezTo>
                    <a:pt x="72" y="17"/>
                    <a:pt x="88" y="17"/>
                    <a:pt x="88" y="17"/>
                  </a:cubicBezTo>
                  <a:cubicBezTo>
                    <a:pt x="71" y="27"/>
                    <a:pt x="71" y="27"/>
                    <a:pt x="71" y="27"/>
                  </a:cubicBezTo>
                  <a:cubicBezTo>
                    <a:pt x="71" y="26"/>
                    <a:pt x="71" y="26"/>
                    <a:pt x="71" y="26"/>
                  </a:cubicBezTo>
                  <a:cubicBezTo>
                    <a:pt x="70" y="25"/>
                    <a:pt x="68" y="23"/>
                    <a:pt x="66" y="22"/>
                  </a:cubicBezTo>
                  <a:cubicBezTo>
                    <a:pt x="39" y="6"/>
                    <a:pt x="39" y="6"/>
                    <a:pt x="39" y="6"/>
                  </a:cubicBezTo>
                  <a:cubicBezTo>
                    <a:pt x="39" y="6"/>
                    <a:pt x="55" y="5"/>
                    <a:pt x="57" y="5"/>
                  </a:cubicBezTo>
                  <a:cubicBezTo>
                    <a:pt x="57" y="5"/>
                    <a:pt x="57" y="1"/>
                    <a:pt x="57" y="0"/>
                  </a:cubicBezTo>
                  <a:cubicBezTo>
                    <a:pt x="55" y="0"/>
                    <a:pt x="26" y="1"/>
                    <a:pt x="24" y="1"/>
                  </a:cubicBezTo>
                  <a:cubicBezTo>
                    <a:pt x="24" y="2"/>
                    <a:pt x="23" y="20"/>
                    <a:pt x="24" y="21"/>
                  </a:cubicBezTo>
                  <a:cubicBezTo>
                    <a:pt x="25" y="21"/>
                    <a:pt x="30" y="21"/>
                    <a:pt x="31" y="21"/>
                  </a:cubicBezTo>
                  <a:cubicBezTo>
                    <a:pt x="31" y="19"/>
                    <a:pt x="32" y="9"/>
                    <a:pt x="32" y="9"/>
                  </a:cubicBezTo>
                  <a:cubicBezTo>
                    <a:pt x="48" y="19"/>
                    <a:pt x="48" y="19"/>
                    <a:pt x="48" y="19"/>
                  </a:cubicBezTo>
                  <a:cubicBezTo>
                    <a:pt x="47" y="19"/>
                    <a:pt x="47" y="19"/>
                    <a:pt x="47" y="19"/>
                  </a:cubicBezTo>
                  <a:cubicBezTo>
                    <a:pt x="44" y="20"/>
                    <a:pt x="41" y="21"/>
                    <a:pt x="39" y="22"/>
                  </a:cubicBezTo>
                  <a:cubicBezTo>
                    <a:pt x="39" y="22"/>
                    <a:pt x="37" y="24"/>
                    <a:pt x="36" y="24"/>
                  </a:cubicBezTo>
                  <a:cubicBezTo>
                    <a:pt x="8" y="40"/>
                    <a:pt x="8" y="40"/>
                    <a:pt x="8" y="40"/>
                  </a:cubicBezTo>
                  <a:cubicBezTo>
                    <a:pt x="8" y="40"/>
                    <a:pt x="9" y="31"/>
                    <a:pt x="9" y="30"/>
                  </a:cubicBezTo>
                  <a:cubicBezTo>
                    <a:pt x="7" y="30"/>
                    <a:pt x="2" y="30"/>
                    <a:pt x="1" y="30"/>
                  </a:cubicBezTo>
                  <a:cubicBezTo>
                    <a:pt x="1" y="31"/>
                    <a:pt x="0" y="49"/>
                    <a:pt x="0" y="50"/>
                  </a:cubicBezTo>
                  <a:cubicBezTo>
                    <a:pt x="2" y="49"/>
                    <a:pt x="33" y="49"/>
                    <a:pt x="33" y="49"/>
                  </a:cubicBezTo>
                  <a:cubicBezTo>
                    <a:pt x="33" y="48"/>
                    <a:pt x="33" y="45"/>
                    <a:pt x="33" y="44"/>
                  </a:cubicBezTo>
                  <a:cubicBezTo>
                    <a:pt x="32" y="44"/>
                    <a:pt x="14" y="44"/>
                    <a:pt x="14" y="44"/>
                  </a:cubicBezTo>
                  <a:cubicBezTo>
                    <a:pt x="33" y="33"/>
                    <a:pt x="33" y="33"/>
                    <a:pt x="33" y="33"/>
                  </a:cubicBezTo>
                  <a:cubicBezTo>
                    <a:pt x="34" y="34"/>
                    <a:pt x="34" y="34"/>
                    <a:pt x="34" y="34"/>
                  </a:cubicBezTo>
                  <a:cubicBezTo>
                    <a:pt x="35" y="36"/>
                    <a:pt x="36" y="37"/>
                    <a:pt x="38" y="39"/>
                  </a:cubicBezTo>
                  <a:cubicBezTo>
                    <a:pt x="38" y="39"/>
                    <a:pt x="42" y="40"/>
                    <a:pt x="42" y="40"/>
                  </a:cubicBezTo>
                  <a:cubicBezTo>
                    <a:pt x="68" y="55"/>
                    <a:pt x="68" y="55"/>
                    <a:pt x="68" y="55"/>
                  </a:cubicBezTo>
                  <a:cubicBezTo>
                    <a:pt x="68" y="55"/>
                    <a:pt x="52" y="56"/>
                    <a:pt x="50" y="56"/>
                  </a:cubicBezTo>
                  <a:cubicBezTo>
                    <a:pt x="50" y="57"/>
                    <a:pt x="50" y="60"/>
                    <a:pt x="50" y="61"/>
                  </a:cubicBezTo>
                  <a:cubicBezTo>
                    <a:pt x="52" y="61"/>
                    <a:pt x="81" y="60"/>
                    <a:pt x="83" y="60"/>
                  </a:cubicBezTo>
                  <a:close/>
                  <a:moveTo>
                    <a:pt x="52" y="36"/>
                  </a:moveTo>
                  <a:cubicBezTo>
                    <a:pt x="50" y="36"/>
                    <a:pt x="47" y="35"/>
                    <a:pt x="45" y="34"/>
                  </a:cubicBezTo>
                  <a:cubicBezTo>
                    <a:pt x="42" y="32"/>
                    <a:pt x="42" y="29"/>
                    <a:pt x="46" y="26"/>
                  </a:cubicBezTo>
                  <a:cubicBezTo>
                    <a:pt x="47" y="25"/>
                    <a:pt x="50" y="25"/>
                    <a:pt x="52" y="24"/>
                  </a:cubicBezTo>
                  <a:cubicBezTo>
                    <a:pt x="55" y="24"/>
                    <a:pt x="58" y="25"/>
                    <a:pt x="59" y="26"/>
                  </a:cubicBezTo>
                  <a:cubicBezTo>
                    <a:pt x="63" y="28"/>
                    <a:pt x="63" y="32"/>
                    <a:pt x="59" y="34"/>
                  </a:cubicBezTo>
                  <a:cubicBezTo>
                    <a:pt x="57" y="35"/>
                    <a:pt x="55" y="36"/>
                    <a:pt x="52" y="36"/>
                  </a:cubicBezTo>
                  <a:close/>
                </a:path>
              </a:pathLst>
            </a:custGeom>
            <a:solidFill>
              <a:srgbClr val="FFFFF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grpSp>
      <p:pic>
        <p:nvPicPr>
          <p:cNvPr id="209" name="Picture 208" descr="图片234"/>
          <p:cNvPicPr>
            <a:picLocks noChangeAspect="1" noChangeArrowheads="1"/>
          </p:cNvPicPr>
          <p:nvPr/>
        </p:nvPicPr>
        <p:blipFill>
          <a:blip r:embed="rId3" cstate="print"/>
          <a:srcRect/>
          <a:stretch>
            <a:fillRect/>
          </a:stretch>
        </p:blipFill>
        <p:spPr bwMode="auto">
          <a:xfrm>
            <a:off x="9618326" y="5617064"/>
            <a:ext cx="339725" cy="267335"/>
          </a:xfrm>
          <a:prstGeom prst="rect">
            <a:avLst/>
          </a:prstGeom>
          <a:noFill/>
        </p:spPr>
      </p:pic>
      <p:sp>
        <p:nvSpPr>
          <p:cNvPr id="210" name="圆角矩形 87"/>
          <p:cNvSpPr/>
          <p:nvPr/>
        </p:nvSpPr>
        <p:spPr>
          <a:xfrm>
            <a:off x="3107671" y="1974704"/>
            <a:ext cx="892810" cy="28702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UI Server</a:t>
            </a:r>
          </a:p>
        </p:txBody>
      </p:sp>
      <p:grpSp>
        <p:nvGrpSpPr>
          <p:cNvPr id="211" name="组合 94"/>
          <p:cNvGrpSpPr/>
          <p:nvPr/>
        </p:nvGrpSpPr>
        <p:grpSpPr>
          <a:xfrm>
            <a:off x="7582516" y="591038"/>
            <a:ext cx="3094990" cy="300185"/>
            <a:chOff x="11490" y="943"/>
            <a:chExt cx="4874" cy="645"/>
          </a:xfrm>
        </p:grpSpPr>
        <p:sp>
          <p:nvSpPr>
            <p:cNvPr id="232" name="矩形 88"/>
            <p:cNvSpPr/>
            <p:nvPr/>
          </p:nvSpPr>
          <p:spPr bwMode="auto">
            <a:xfrm>
              <a:off x="11490" y="943"/>
              <a:ext cx="4874" cy="64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3" name="圆角矩形 89"/>
            <p:cNvSpPr/>
            <p:nvPr/>
          </p:nvSpPr>
          <p:spPr bwMode="auto">
            <a:xfrm>
              <a:off x="11669" y="1065"/>
              <a:ext cx="1593"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E-Services</a:t>
              </a:r>
            </a:p>
          </p:txBody>
        </p:sp>
        <p:sp>
          <p:nvSpPr>
            <p:cNvPr id="234" name="圆角矩形 90"/>
            <p:cNvSpPr/>
            <p:nvPr/>
          </p:nvSpPr>
          <p:spPr bwMode="auto">
            <a:xfrm>
              <a:off x="13371" y="1065"/>
              <a:ext cx="1458"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BSS/OSS</a:t>
              </a:r>
            </a:p>
          </p:txBody>
        </p:sp>
        <p:sp>
          <p:nvSpPr>
            <p:cNvPr id="235" name="圆角矩形 91"/>
            <p:cNvSpPr/>
            <p:nvPr/>
          </p:nvSpPr>
          <p:spPr bwMode="auto">
            <a:xfrm>
              <a:off x="14938" y="1065"/>
              <a:ext cx="1307"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Big Data</a:t>
              </a:r>
            </a:p>
          </p:txBody>
        </p:sp>
      </p:grpSp>
      <p:sp>
        <p:nvSpPr>
          <p:cNvPr id="212" name="圆角矩形 92"/>
          <p:cNvSpPr/>
          <p:nvPr/>
        </p:nvSpPr>
        <p:spPr>
          <a:xfrm>
            <a:off x="4464666" y="3073889"/>
            <a:ext cx="1035050"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Policy</a:t>
            </a:r>
          </a:p>
        </p:txBody>
      </p:sp>
      <p:sp>
        <p:nvSpPr>
          <p:cNvPr id="213" name="圆角矩形 79"/>
          <p:cNvSpPr/>
          <p:nvPr/>
        </p:nvSpPr>
        <p:spPr>
          <a:xfrm>
            <a:off x="5358981" y="6042514"/>
            <a:ext cx="1083310" cy="462280"/>
          </a:xfrm>
          <a:prstGeom prst="roundRect">
            <a:avLst>
              <a:gd name="adj" fmla="val 15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openECOMP</a:t>
            </a:r>
          </a:p>
        </p:txBody>
      </p:sp>
      <p:sp>
        <p:nvSpPr>
          <p:cNvPr id="214" name="圆角矩形 81"/>
          <p:cNvSpPr/>
          <p:nvPr/>
        </p:nvSpPr>
        <p:spPr>
          <a:xfrm>
            <a:off x="7854530" y="6042513"/>
            <a:ext cx="1207135" cy="462281"/>
          </a:xfrm>
          <a:prstGeom prst="roundRect">
            <a:avLst>
              <a:gd name="adj" fmla="val 15873"/>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Convergence</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both</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sides</a:t>
            </a:r>
          </a:p>
        </p:txBody>
      </p:sp>
      <p:sp>
        <p:nvSpPr>
          <p:cNvPr id="215" name="圆角矩形 82"/>
          <p:cNvSpPr/>
          <p:nvPr/>
        </p:nvSpPr>
        <p:spPr>
          <a:xfrm>
            <a:off x="6606756" y="6042514"/>
            <a:ext cx="1083310" cy="462280"/>
          </a:xfrm>
          <a:prstGeom prst="roundRect">
            <a:avLst>
              <a:gd name="adj" fmla="val 15873"/>
            </a:avLst>
          </a:prstGeom>
          <a:solidFill>
            <a:schemeClr val="accent6">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OPEN-O</a:t>
            </a:r>
          </a:p>
        </p:txBody>
      </p:sp>
      <p:sp>
        <p:nvSpPr>
          <p:cNvPr id="216" name="圆角矩形 83"/>
          <p:cNvSpPr/>
          <p:nvPr/>
        </p:nvSpPr>
        <p:spPr>
          <a:xfrm>
            <a:off x="10416756" y="6039974"/>
            <a:ext cx="1083310" cy="462280"/>
          </a:xfrm>
          <a:prstGeom prst="roundRect">
            <a:avLst>
              <a:gd name="adj" fmla="val 15873"/>
            </a:avLst>
          </a:prstGeom>
          <a:solidFill>
            <a:srgbClr val="D9D9D9"/>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3rd</a:t>
            </a:r>
          </a:p>
        </p:txBody>
      </p:sp>
      <p:sp>
        <p:nvSpPr>
          <p:cNvPr id="217" name="文本框 84"/>
          <p:cNvSpPr txBox="1"/>
          <p:nvPr/>
        </p:nvSpPr>
        <p:spPr>
          <a:xfrm>
            <a:off x="4184231" y="6130144"/>
            <a:ext cx="788670" cy="2870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200" b="1" dirty="0">
                <a:latin typeface="微软雅黑" panose="020B0503020204020204" pitchFamily="34" charset="-122"/>
                <a:ea typeface="微软雅黑" panose="020B0503020204020204" pitchFamily="34" charset="-122"/>
              </a:rPr>
              <a:t>Legend:</a:t>
            </a:r>
          </a:p>
        </p:txBody>
      </p:sp>
      <p:sp>
        <p:nvSpPr>
          <p:cNvPr id="218" name="圆角矩形 53"/>
          <p:cNvSpPr/>
          <p:nvPr/>
        </p:nvSpPr>
        <p:spPr>
          <a:xfrm>
            <a:off x="3043059" y="3150088"/>
            <a:ext cx="122228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Alarm</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Correlation</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(Holmes)</a:t>
            </a:r>
          </a:p>
        </p:txBody>
      </p:sp>
      <p:sp>
        <p:nvSpPr>
          <p:cNvPr id="219" name="圆角矩形 25"/>
          <p:cNvSpPr/>
          <p:nvPr/>
        </p:nvSpPr>
        <p:spPr>
          <a:xfrm>
            <a:off x="664625" y="2678602"/>
            <a:ext cx="1784032" cy="42164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Workflow</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p>
        </p:txBody>
      </p:sp>
      <p:sp>
        <p:nvSpPr>
          <p:cNvPr id="220" name="圆角矩形 20"/>
          <p:cNvSpPr/>
          <p:nvPr/>
        </p:nvSpPr>
        <p:spPr>
          <a:xfrm>
            <a:off x="698514" y="2236174"/>
            <a:ext cx="819417" cy="396875"/>
          </a:xfrm>
          <a:prstGeom prst="roundRect">
            <a:avLst/>
          </a:prstGeom>
          <a:solidFill>
            <a:schemeClr val="accent6">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1" name="圆角矩形 59"/>
          <p:cNvSpPr/>
          <p:nvPr/>
        </p:nvSpPr>
        <p:spPr bwMode="auto">
          <a:xfrm>
            <a:off x="11587333" y="1193849"/>
            <a:ext cx="263535" cy="4496179"/>
          </a:xfrm>
          <a:prstGeom prst="roundRect">
            <a:avLst/>
          </a:prstGeom>
          <a:solidFill>
            <a:srgbClr val="92D050"/>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Certification</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Lab</a:t>
            </a:r>
          </a:p>
        </p:txBody>
      </p:sp>
      <p:sp>
        <p:nvSpPr>
          <p:cNvPr id="222" name="矩形 58"/>
          <p:cNvSpPr/>
          <p:nvPr/>
        </p:nvSpPr>
        <p:spPr bwMode="auto">
          <a:xfrm>
            <a:off x="10724158" y="961646"/>
            <a:ext cx="1251287" cy="496125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3" name="圆角矩形 59"/>
          <p:cNvSpPr/>
          <p:nvPr/>
        </p:nvSpPr>
        <p:spPr bwMode="auto">
          <a:xfrm>
            <a:off x="10820048" y="1209910"/>
            <a:ext cx="275318" cy="4496179"/>
          </a:xfrm>
          <a:prstGeom prst="roundRect">
            <a:avLst/>
          </a:prstGeom>
          <a:solidFill>
            <a:schemeClr val="accent6">
              <a:lumMod val="60000"/>
              <a:lumOff val="40000"/>
            </a:schemeClr>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Modeling</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(specs</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Utilities)</a:t>
            </a:r>
          </a:p>
        </p:txBody>
      </p:sp>
      <p:sp>
        <p:nvSpPr>
          <p:cNvPr id="224" name="圆角矩形 51"/>
          <p:cNvSpPr/>
          <p:nvPr/>
        </p:nvSpPr>
        <p:spPr>
          <a:xfrm>
            <a:off x="4596011" y="2484441"/>
            <a:ext cx="1215891" cy="43920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DMaaP</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5" name="圆角矩形 51"/>
          <p:cNvSpPr/>
          <p:nvPr/>
        </p:nvSpPr>
        <p:spPr>
          <a:xfrm>
            <a:off x="7695650" y="2484441"/>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Auth.</a:t>
            </a:r>
          </a:p>
        </p:txBody>
      </p:sp>
      <p:sp>
        <p:nvSpPr>
          <p:cNvPr id="226" name="圆角矩形 52"/>
          <p:cNvSpPr/>
          <p:nvPr/>
        </p:nvSpPr>
        <p:spPr>
          <a:xfrm>
            <a:off x="8451196" y="5048104"/>
            <a:ext cx="1988652" cy="36810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VNFM/EMS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Driver</a:t>
            </a:r>
          </a:p>
        </p:txBody>
      </p:sp>
      <p:sp>
        <p:nvSpPr>
          <p:cNvPr id="227" name="圆角矩形 38"/>
          <p:cNvSpPr/>
          <p:nvPr/>
        </p:nvSpPr>
        <p:spPr>
          <a:xfrm>
            <a:off x="9188696" y="4393688"/>
            <a:ext cx="1195630" cy="366395"/>
          </a:xfrm>
          <a:prstGeom prst="roundRect">
            <a:avLst/>
          </a:prstGeom>
          <a:solidFill>
            <a:schemeClr val="accent6">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GVNFM</a:t>
            </a:r>
          </a:p>
        </p:txBody>
      </p:sp>
      <p:sp>
        <p:nvSpPr>
          <p:cNvPr id="228" name="圆角矩形 41"/>
          <p:cNvSpPr/>
          <p:nvPr/>
        </p:nvSpPr>
        <p:spPr>
          <a:xfrm>
            <a:off x="6664877" y="3397104"/>
            <a:ext cx="725805"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Infra-C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9" name="圆角矩形 83"/>
          <p:cNvSpPr/>
          <p:nvPr/>
        </p:nvSpPr>
        <p:spPr>
          <a:xfrm>
            <a:off x="9185110" y="6039974"/>
            <a:ext cx="1083310" cy="462280"/>
          </a:xfrm>
          <a:prstGeom prst="roundRect">
            <a:avLst>
              <a:gd name="adj" fmla="val 15873"/>
            </a:avLst>
          </a:prstGeom>
          <a:solidFill>
            <a:srgbClr val="92D05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New</a:t>
            </a:r>
          </a:p>
        </p:txBody>
      </p:sp>
      <p:sp>
        <p:nvSpPr>
          <p:cNvPr id="230" name="圆角矩形 51"/>
          <p:cNvSpPr/>
          <p:nvPr/>
        </p:nvSpPr>
        <p:spPr>
          <a:xfrm>
            <a:off x="6164497" y="2486290"/>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ESR</a:t>
            </a:r>
          </a:p>
        </p:txBody>
      </p:sp>
      <p:sp>
        <p:nvSpPr>
          <p:cNvPr id="231" name="圆角矩形 20"/>
          <p:cNvSpPr/>
          <p:nvPr/>
        </p:nvSpPr>
        <p:spPr>
          <a:xfrm>
            <a:off x="698514" y="4712664"/>
            <a:ext cx="1750143" cy="33544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Catalog</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178639"/>
      </p:ext>
    </p:extLst>
  </p:cSld>
  <p:clrMapOvr>
    <a:masterClrMapping/>
  </p:clrMapOvr>
  <p:transition spd="med"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291" y="133749"/>
            <a:ext cx="10844563" cy="548497"/>
          </a:xfrm>
        </p:spPr>
        <p:txBody>
          <a:bodyPr>
            <a:normAutofit fontScale="90000"/>
          </a:bodyPr>
          <a:lstStyle/>
          <a:p>
            <a:r>
              <a:rPr lang="en-US" altLang="zh-CN" sz="3599" b="1" dirty="0">
                <a:latin typeface="Arial" panose="020B0604020202020204"/>
              </a:rPr>
              <a:t>From OPEN-O: open source process &amp; tools</a:t>
            </a:r>
            <a:endParaRPr lang="zh-CN" altLang="en-US" sz="3599" b="1" dirty="0">
              <a:latin typeface="Arial" panose="020B0604020202020204"/>
            </a:endParaRPr>
          </a:p>
        </p:txBody>
      </p:sp>
      <p:sp>
        <p:nvSpPr>
          <p:cNvPr id="172" name="圆角矩形 52"/>
          <p:cNvSpPr/>
          <p:nvPr/>
        </p:nvSpPr>
        <p:spPr>
          <a:xfrm>
            <a:off x="2983210" y="5018259"/>
            <a:ext cx="7563485" cy="429114"/>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Mediation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Layer</a:t>
            </a:r>
          </a:p>
        </p:txBody>
      </p:sp>
      <p:sp>
        <p:nvSpPr>
          <p:cNvPr id="173" name="矩形 192"/>
          <p:cNvSpPr/>
          <p:nvPr/>
        </p:nvSpPr>
        <p:spPr bwMode="auto">
          <a:xfrm>
            <a:off x="509251" y="1547985"/>
            <a:ext cx="2087880" cy="4334656"/>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Design-time</a:t>
            </a:r>
          </a:p>
        </p:txBody>
      </p:sp>
      <p:sp>
        <p:nvSpPr>
          <p:cNvPr id="174" name="圆角矩形 20"/>
          <p:cNvSpPr/>
          <p:nvPr/>
        </p:nvSpPr>
        <p:spPr>
          <a:xfrm>
            <a:off x="1625714" y="2228704"/>
            <a:ext cx="823930" cy="39687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 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5" name="圆角矩形 25"/>
          <p:cNvSpPr/>
          <p:nvPr/>
        </p:nvSpPr>
        <p:spPr>
          <a:xfrm>
            <a:off x="672764" y="3134565"/>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Policy Creation</a:t>
            </a:r>
          </a:p>
        </p:txBody>
      </p:sp>
      <p:sp>
        <p:nvSpPr>
          <p:cNvPr id="176" name="圆角矩形 26"/>
          <p:cNvSpPr/>
          <p:nvPr/>
        </p:nvSpPr>
        <p:spPr>
          <a:xfrm>
            <a:off x="672764" y="3599669"/>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Analytic Application  Creation</a:t>
            </a:r>
          </a:p>
        </p:txBody>
      </p:sp>
      <p:sp>
        <p:nvSpPr>
          <p:cNvPr id="177" name="圆角矩形 27"/>
          <p:cNvSpPr/>
          <p:nvPr/>
        </p:nvSpPr>
        <p:spPr>
          <a:xfrm>
            <a:off x="672764" y="4080999"/>
            <a:ext cx="1784032" cy="558165"/>
          </a:xfrm>
          <a:prstGeom prst="roundRect">
            <a:avLst>
              <a:gd name="adj" fmla="val 9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Recipie/</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Engineering Rules &amp; Policy Distribution</a:t>
            </a:r>
          </a:p>
        </p:txBody>
      </p:sp>
      <p:sp>
        <p:nvSpPr>
          <p:cNvPr id="178" name="圆角矩形 28"/>
          <p:cNvSpPr/>
          <p:nvPr/>
        </p:nvSpPr>
        <p:spPr>
          <a:xfrm>
            <a:off x="575291" y="1909934"/>
            <a:ext cx="1945005" cy="3248913"/>
          </a:xfrm>
          <a:prstGeom prst="roundRect">
            <a:avLst>
              <a:gd name="adj" fmla="val 6026"/>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SDC</a:t>
            </a:r>
          </a:p>
        </p:txBody>
      </p:sp>
      <p:sp>
        <p:nvSpPr>
          <p:cNvPr id="179" name="圆角矩形 29"/>
          <p:cNvSpPr/>
          <p:nvPr/>
        </p:nvSpPr>
        <p:spPr>
          <a:xfrm>
            <a:off x="575291" y="5233778"/>
            <a:ext cx="1945005" cy="605790"/>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 SDK</a:t>
            </a:r>
          </a:p>
        </p:txBody>
      </p:sp>
      <p:sp>
        <p:nvSpPr>
          <p:cNvPr id="180" name="圆角矩形 30"/>
          <p:cNvSpPr/>
          <p:nvPr/>
        </p:nvSpPr>
        <p:spPr>
          <a:xfrm>
            <a:off x="2983846" y="1288904"/>
            <a:ext cx="1140460" cy="1020445"/>
          </a:xfrm>
          <a:prstGeom prst="roundRect">
            <a:avLst>
              <a:gd name="adj" fmla="val 9045"/>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Dashboard OA&amp;M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(VID)</a:t>
            </a:r>
          </a:p>
        </p:txBody>
      </p:sp>
      <p:sp>
        <p:nvSpPr>
          <p:cNvPr id="181" name="圆角矩形 31"/>
          <p:cNvSpPr/>
          <p:nvPr/>
        </p:nvSpPr>
        <p:spPr>
          <a:xfrm>
            <a:off x="4332586" y="1664189"/>
            <a:ext cx="1140460"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A&amp;AI</a:t>
            </a:r>
          </a:p>
        </p:txBody>
      </p:sp>
      <p:sp>
        <p:nvSpPr>
          <p:cNvPr id="182" name="圆角矩形 33"/>
          <p:cNvSpPr/>
          <p:nvPr/>
        </p:nvSpPr>
        <p:spPr>
          <a:xfrm>
            <a:off x="2983846" y="3073889"/>
            <a:ext cx="1349375"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DCAE</a:t>
            </a:r>
          </a:p>
        </p:txBody>
      </p:sp>
      <p:sp>
        <p:nvSpPr>
          <p:cNvPr id="183" name="圆角矩形 34"/>
          <p:cNvSpPr/>
          <p:nvPr/>
        </p:nvSpPr>
        <p:spPr>
          <a:xfrm>
            <a:off x="5770226" y="3409169"/>
            <a:ext cx="784224"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 Agent</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(SDN-O)</a:t>
            </a:r>
          </a:p>
        </p:txBody>
      </p:sp>
      <p:sp>
        <p:nvSpPr>
          <p:cNvPr id="184" name="圆角矩形 36"/>
          <p:cNvSpPr/>
          <p:nvPr/>
        </p:nvSpPr>
        <p:spPr>
          <a:xfrm>
            <a:off x="5698454" y="5048105"/>
            <a:ext cx="1407643" cy="368098"/>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 Hub Driver</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5" name="圆角矩形 37"/>
          <p:cNvSpPr/>
          <p:nvPr/>
        </p:nvSpPr>
        <p:spPr>
          <a:xfrm>
            <a:off x="9145886" y="3409169"/>
            <a:ext cx="1319530" cy="1428115"/>
          </a:xfrm>
          <a:prstGeom prst="roundRect">
            <a:avLst>
              <a:gd name="adj" fmla="val 6514"/>
            </a:avLst>
          </a:prstGeom>
          <a:solidFill>
            <a:srgbClr val="FFF5E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VF-C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6" name="圆角矩形 38"/>
          <p:cNvSpPr/>
          <p:nvPr/>
        </p:nvSpPr>
        <p:spPr>
          <a:xfrm>
            <a:off x="9187236" y="3967066"/>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NFV-O</a:t>
            </a:r>
          </a:p>
        </p:txBody>
      </p:sp>
      <p:sp>
        <p:nvSpPr>
          <p:cNvPr id="187" name="圆角矩形 41"/>
          <p:cNvSpPr/>
          <p:nvPr/>
        </p:nvSpPr>
        <p:spPr>
          <a:xfrm>
            <a:off x="7482821" y="3408852"/>
            <a:ext cx="725805"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SDN-C</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8" name="圆角矩形 42"/>
          <p:cNvSpPr/>
          <p:nvPr/>
        </p:nvSpPr>
        <p:spPr>
          <a:xfrm>
            <a:off x="8321910" y="3408852"/>
            <a:ext cx="690880"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APP-C</a:t>
            </a:r>
          </a:p>
        </p:txBody>
      </p:sp>
      <p:sp>
        <p:nvSpPr>
          <p:cNvPr id="190" name="圆角矩形 32"/>
          <p:cNvSpPr/>
          <p:nvPr/>
        </p:nvSpPr>
        <p:spPr>
          <a:xfrm>
            <a:off x="5631161" y="1664189"/>
            <a:ext cx="4915535"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a:t>
            </a:r>
          </a:p>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Orchestrator</a:t>
            </a:r>
          </a:p>
        </p:txBody>
      </p:sp>
      <p:sp>
        <p:nvSpPr>
          <p:cNvPr id="191" name="圆角矩形 46"/>
          <p:cNvSpPr/>
          <p:nvPr/>
        </p:nvSpPr>
        <p:spPr>
          <a:xfrm>
            <a:off x="8944821" y="1789919"/>
            <a:ext cx="1245870" cy="39370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GS-O</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2" name="圆角矩形 47"/>
          <p:cNvSpPr/>
          <p:nvPr/>
        </p:nvSpPr>
        <p:spPr>
          <a:xfrm>
            <a:off x="4333221" y="1290174"/>
            <a:ext cx="6214110" cy="257810"/>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External Data Movement &amp; APIs</a:t>
            </a:r>
          </a:p>
        </p:txBody>
      </p:sp>
      <p:sp>
        <p:nvSpPr>
          <p:cNvPr id="194" name="圆角矩形 48"/>
          <p:cNvSpPr/>
          <p:nvPr/>
        </p:nvSpPr>
        <p:spPr>
          <a:xfrm>
            <a:off x="2983211" y="2401424"/>
            <a:ext cx="7563485" cy="574675"/>
          </a:xfrm>
          <a:prstGeom prst="roundRect">
            <a:avLst/>
          </a:prstGeom>
          <a:solidFill>
            <a:schemeClr val="accent5">
              <a:lumMod val="60000"/>
              <a:lumOff val="40000"/>
            </a:schemeClr>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Common Service</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5" name="圆角矩形 50"/>
          <p:cNvSpPr/>
          <p:nvPr/>
        </p:nvSpPr>
        <p:spPr>
          <a:xfrm>
            <a:off x="5631161" y="3074524"/>
            <a:ext cx="4915535" cy="1845310"/>
          </a:xfrm>
          <a:prstGeom prst="roundRect">
            <a:avLst>
              <a:gd name="adj" fmla="val 6514"/>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Controllers</a:t>
            </a:r>
          </a:p>
        </p:txBody>
      </p:sp>
      <p:sp>
        <p:nvSpPr>
          <p:cNvPr id="196" name="圆角矩形 51"/>
          <p:cNvSpPr/>
          <p:nvPr/>
        </p:nvSpPr>
        <p:spPr>
          <a:xfrm>
            <a:off x="9249524" y="2484441"/>
            <a:ext cx="1224000" cy="439200"/>
          </a:xfrm>
          <a:prstGeom prst="roundRect">
            <a:avLst/>
          </a:prstGeom>
          <a:solidFill>
            <a:schemeClr val="accent5">
              <a:lumMod val="60000"/>
              <a:lumOff val="4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Microservice Bus</a:t>
            </a:r>
          </a:p>
        </p:txBody>
      </p:sp>
      <p:sp>
        <p:nvSpPr>
          <p:cNvPr id="197" name="圆角矩形 52"/>
          <p:cNvSpPr/>
          <p:nvPr/>
        </p:nvSpPr>
        <p:spPr>
          <a:xfrm>
            <a:off x="7219550" y="5051631"/>
            <a:ext cx="1152241" cy="364572"/>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Multi-VIM</a:t>
            </a:r>
          </a:p>
        </p:txBody>
      </p:sp>
      <p:sp>
        <p:nvSpPr>
          <p:cNvPr id="198" name="圆角矩形 53"/>
          <p:cNvSpPr/>
          <p:nvPr/>
        </p:nvSpPr>
        <p:spPr>
          <a:xfrm>
            <a:off x="3088304" y="4250544"/>
            <a:ext cx="114046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NFV-O NFV Collector</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(Monitor)</a:t>
            </a:r>
          </a:p>
        </p:txBody>
      </p:sp>
      <p:sp>
        <p:nvSpPr>
          <p:cNvPr id="199" name="矩形 54"/>
          <p:cNvSpPr/>
          <p:nvPr/>
        </p:nvSpPr>
        <p:spPr bwMode="auto">
          <a:xfrm>
            <a:off x="2746991" y="952989"/>
            <a:ext cx="7930515" cy="452818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Run-time</a:t>
            </a:r>
          </a:p>
        </p:txBody>
      </p:sp>
      <p:grpSp>
        <p:nvGrpSpPr>
          <p:cNvPr id="200" name="组合 2"/>
          <p:cNvGrpSpPr/>
          <p:nvPr/>
        </p:nvGrpSpPr>
        <p:grpSpPr>
          <a:xfrm>
            <a:off x="507981" y="952989"/>
            <a:ext cx="2087880" cy="520065"/>
            <a:chOff x="193" y="2304"/>
            <a:chExt cx="3288" cy="819"/>
          </a:xfrm>
        </p:grpSpPr>
        <p:sp>
          <p:nvSpPr>
            <p:cNvPr id="240" name="圆角矩形 55"/>
            <p:cNvSpPr/>
            <p:nvPr/>
          </p:nvSpPr>
          <p:spPr>
            <a:xfrm>
              <a:off x="193" y="2304"/>
              <a:ext cx="3288" cy="819"/>
            </a:xfrm>
            <a:prstGeom prst="roundRect">
              <a:avLst>
                <a:gd name="adj" fmla="val 16483"/>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Portal</a:t>
              </a:r>
            </a:p>
          </p:txBody>
        </p:sp>
        <p:sp>
          <p:nvSpPr>
            <p:cNvPr id="241" name="圆角矩形 56"/>
            <p:cNvSpPr/>
            <p:nvPr/>
          </p:nvSpPr>
          <p:spPr>
            <a:xfrm>
              <a:off x="1466" y="2394"/>
              <a:ext cx="1796" cy="64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OPEN-O UI</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(GUI/CLI)</a:t>
              </a:r>
            </a:p>
          </p:txBody>
        </p:sp>
      </p:grpSp>
      <p:sp>
        <p:nvSpPr>
          <p:cNvPr id="201" name="圆角矩形 59"/>
          <p:cNvSpPr/>
          <p:nvPr/>
        </p:nvSpPr>
        <p:spPr bwMode="auto">
          <a:xfrm>
            <a:off x="11210345" y="1201888"/>
            <a:ext cx="263535" cy="4496179"/>
          </a:xfrm>
          <a:prstGeom prst="roundRect">
            <a:avLst/>
          </a:prstGeom>
          <a:solidFill>
            <a:schemeClr val="accent5">
              <a:lumMod val="60000"/>
              <a:lumOff val="40000"/>
            </a:schemeClr>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dirty="0">
                <a:latin typeface="微软雅黑" panose="020B0503020204020204" pitchFamily="34" charset="-122"/>
                <a:ea typeface="微软雅黑" panose="020B0503020204020204" pitchFamily="34" charset="-122"/>
              </a:rPr>
              <a:t>Integration</a:t>
            </a:r>
          </a:p>
        </p:txBody>
      </p:sp>
      <p:sp>
        <p:nvSpPr>
          <p:cNvPr id="202" name="矩形 69"/>
          <p:cNvSpPr/>
          <p:nvPr/>
        </p:nvSpPr>
        <p:spPr bwMode="auto">
          <a:xfrm>
            <a:off x="2746991" y="5547849"/>
            <a:ext cx="7930515" cy="36639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&amp; WAN</a:t>
            </a:r>
          </a:p>
        </p:txBody>
      </p:sp>
      <p:sp>
        <p:nvSpPr>
          <p:cNvPr id="203" name="圆角矩形 188"/>
          <p:cNvSpPr/>
          <p:nvPr/>
        </p:nvSpPr>
        <p:spPr bwMode="auto">
          <a:xfrm>
            <a:off x="4408786"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OpenStack</a:t>
            </a:r>
          </a:p>
        </p:txBody>
      </p:sp>
      <p:sp>
        <p:nvSpPr>
          <p:cNvPr id="204" name="圆角矩形 65"/>
          <p:cNvSpPr/>
          <p:nvPr/>
        </p:nvSpPr>
        <p:spPr bwMode="auto">
          <a:xfrm>
            <a:off x="7928724" y="5617064"/>
            <a:ext cx="70231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Azure</a:t>
            </a:r>
          </a:p>
        </p:txBody>
      </p:sp>
      <p:sp>
        <p:nvSpPr>
          <p:cNvPr id="205" name="圆角矩形 66"/>
          <p:cNvSpPr/>
          <p:nvPr/>
        </p:nvSpPr>
        <p:spPr bwMode="auto">
          <a:xfrm>
            <a:off x="5618962" y="5617064"/>
            <a:ext cx="95430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VMware</a:t>
            </a:r>
          </a:p>
        </p:txBody>
      </p:sp>
      <p:sp>
        <p:nvSpPr>
          <p:cNvPr id="206" name="圆角矩形 67"/>
          <p:cNvSpPr/>
          <p:nvPr/>
        </p:nvSpPr>
        <p:spPr bwMode="auto">
          <a:xfrm>
            <a:off x="6718548"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RackSpace</a:t>
            </a:r>
          </a:p>
        </p:txBody>
      </p:sp>
      <p:sp>
        <p:nvSpPr>
          <p:cNvPr id="207" name="圆角矩形 68"/>
          <p:cNvSpPr/>
          <p:nvPr/>
        </p:nvSpPr>
        <p:spPr bwMode="auto">
          <a:xfrm>
            <a:off x="8776316" y="5617064"/>
            <a:ext cx="61087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p>
        </p:txBody>
      </p:sp>
      <p:grpSp>
        <p:nvGrpSpPr>
          <p:cNvPr id="208" name="组合 665"/>
          <p:cNvGrpSpPr>
            <a:grpSpLocks noChangeAspect="1"/>
          </p:cNvGrpSpPr>
          <p:nvPr/>
        </p:nvGrpSpPr>
        <p:grpSpPr>
          <a:xfrm>
            <a:off x="10189191" y="5619603"/>
            <a:ext cx="323215" cy="266700"/>
            <a:chOff x="1160462" y="15679738"/>
            <a:chExt cx="700088" cy="577850"/>
          </a:xfrm>
        </p:grpSpPr>
        <p:sp>
          <p:nvSpPr>
            <p:cNvPr id="236" name="AutoShape 26"/>
            <p:cNvSpPr>
              <a:spLocks noChangeAspect="1" noChangeArrowheads="1" noTextEdit="1"/>
            </p:cNvSpPr>
            <p:nvPr/>
          </p:nvSpPr>
          <p:spPr bwMode="auto">
            <a:xfrm>
              <a:off x="1171575" y="15687675"/>
              <a:ext cx="674688" cy="561975"/>
            </a:xfrm>
            <a:prstGeom prst="rect">
              <a:avLst/>
            </a:prstGeom>
            <a:noFill/>
            <a:ln w="9525">
              <a:noFill/>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7" name="Freeform 28"/>
            <p:cNvSpPr/>
            <p:nvPr/>
          </p:nvSpPr>
          <p:spPr bwMode="auto">
            <a:xfrm>
              <a:off x="1171575" y="15889288"/>
              <a:ext cx="677863" cy="368300"/>
            </a:xfrm>
            <a:custGeom>
              <a:avLst/>
              <a:gdLst/>
              <a:ahLst/>
              <a:cxnLst>
                <a:cxn ang="0">
                  <a:pos x="181" y="0"/>
                </a:cxn>
                <a:cxn ang="0">
                  <a:pos x="181" y="42"/>
                </a:cxn>
                <a:cxn ang="0">
                  <a:pos x="174" y="52"/>
                </a:cxn>
                <a:cxn ang="0">
                  <a:pos x="107" y="93"/>
                </a:cxn>
                <a:cxn ang="0">
                  <a:pos x="74" y="93"/>
                </a:cxn>
                <a:cxn ang="0">
                  <a:pos x="7" y="52"/>
                </a:cxn>
                <a:cxn ang="0">
                  <a:pos x="0" y="42"/>
                </a:cxn>
                <a:cxn ang="0">
                  <a:pos x="0" y="0"/>
                </a:cxn>
                <a:cxn ang="0">
                  <a:pos x="181" y="0"/>
                </a:cxn>
              </a:cxnLst>
              <a:rect l="0" t="0" r="r" b="b"/>
              <a:pathLst>
                <a:path w="181" h="98">
                  <a:moveTo>
                    <a:pt x="181" y="0"/>
                  </a:moveTo>
                  <a:cubicBezTo>
                    <a:pt x="181" y="42"/>
                    <a:pt x="181" y="42"/>
                    <a:pt x="181" y="42"/>
                  </a:cubicBezTo>
                  <a:cubicBezTo>
                    <a:pt x="181" y="46"/>
                    <a:pt x="179" y="50"/>
                    <a:pt x="174" y="52"/>
                  </a:cubicBezTo>
                  <a:cubicBezTo>
                    <a:pt x="107" y="93"/>
                    <a:pt x="107" y="93"/>
                    <a:pt x="107" y="93"/>
                  </a:cubicBezTo>
                  <a:cubicBezTo>
                    <a:pt x="98" y="98"/>
                    <a:pt x="83" y="98"/>
                    <a:pt x="74" y="93"/>
                  </a:cubicBezTo>
                  <a:cubicBezTo>
                    <a:pt x="7" y="52"/>
                    <a:pt x="7" y="52"/>
                    <a:pt x="7" y="52"/>
                  </a:cubicBezTo>
                  <a:cubicBezTo>
                    <a:pt x="2" y="50"/>
                    <a:pt x="0" y="46"/>
                    <a:pt x="0" y="42"/>
                  </a:cubicBezTo>
                  <a:cubicBezTo>
                    <a:pt x="0" y="0"/>
                    <a:pt x="0" y="0"/>
                    <a:pt x="0" y="0"/>
                  </a:cubicBezTo>
                  <a:lnTo>
                    <a:pt x="181" y="0"/>
                  </a:lnTo>
                  <a:close/>
                </a:path>
              </a:pathLst>
            </a:custGeom>
            <a:solidFill>
              <a:srgbClr val="7BB73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8" name="Freeform 29"/>
            <p:cNvSpPr/>
            <p:nvPr/>
          </p:nvSpPr>
          <p:spPr bwMode="auto">
            <a:xfrm>
              <a:off x="1160462" y="15679738"/>
              <a:ext cx="700088" cy="420688"/>
            </a:xfrm>
            <a:custGeom>
              <a:avLst/>
              <a:gdLst/>
              <a:ahLst/>
              <a:cxnLst>
                <a:cxn ang="0">
                  <a:pos x="110" y="106"/>
                </a:cxn>
                <a:cxn ang="0">
                  <a:pos x="77" y="106"/>
                </a:cxn>
                <a:cxn ang="0">
                  <a:pos x="10" y="66"/>
                </a:cxn>
                <a:cxn ang="0">
                  <a:pos x="10" y="46"/>
                </a:cxn>
                <a:cxn ang="0">
                  <a:pos x="77" y="6"/>
                </a:cxn>
                <a:cxn ang="0">
                  <a:pos x="110" y="6"/>
                </a:cxn>
                <a:cxn ang="0">
                  <a:pos x="177" y="46"/>
                </a:cxn>
                <a:cxn ang="0">
                  <a:pos x="177" y="66"/>
                </a:cxn>
                <a:cxn ang="0">
                  <a:pos x="110" y="106"/>
                </a:cxn>
              </a:cxnLst>
              <a:rect l="0" t="0" r="r" b="b"/>
              <a:pathLst>
                <a:path w="187" h="112">
                  <a:moveTo>
                    <a:pt x="110" y="106"/>
                  </a:moveTo>
                  <a:cubicBezTo>
                    <a:pt x="101" y="112"/>
                    <a:pt x="86" y="112"/>
                    <a:pt x="77" y="106"/>
                  </a:cubicBezTo>
                  <a:cubicBezTo>
                    <a:pt x="10" y="66"/>
                    <a:pt x="10" y="66"/>
                    <a:pt x="10" y="66"/>
                  </a:cubicBezTo>
                  <a:cubicBezTo>
                    <a:pt x="0" y="61"/>
                    <a:pt x="0" y="52"/>
                    <a:pt x="10" y="46"/>
                  </a:cubicBezTo>
                  <a:cubicBezTo>
                    <a:pt x="77" y="6"/>
                    <a:pt x="77" y="6"/>
                    <a:pt x="77" y="6"/>
                  </a:cubicBezTo>
                  <a:cubicBezTo>
                    <a:pt x="86" y="0"/>
                    <a:pt x="101" y="0"/>
                    <a:pt x="110" y="6"/>
                  </a:cubicBezTo>
                  <a:cubicBezTo>
                    <a:pt x="177" y="46"/>
                    <a:pt x="177" y="46"/>
                    <a:pt x="177" y="46"/>
                  </a:cubicBezTo>
                  <a:cubicBezTo>
                    <a:pt x="187" y="52"/>
                    <a:pt x="187" y="61"/>
                    <a:pt x="177" y="66"/>
                  </a:cubicBezTo>
                  <a:lnTo>
                    <a:pt x="110" y="106"/>
                  </a:lnTo>
                  <a:close/>
                </a:path>
              </a:pathLst>
            </a:custGeom>
            <a:solidFill>
              <a:srgbClr val="92D050"/>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9" name="Freeform 30"/>
            <p:cNvSpPr>
              <a:spLocks noEditPoints="1"/>
            </p:cNvSpPr>
            <p:nvPr/>
          </p:nvSpPr>
          <p:spPr bwMode="auto">
            <a:xfrm>
              <a:off x="1317625" y="15770225"/>
              <a:ext cx="385763" cy="228600"/>
            </a:xfrm>
            <a:custGeom>
              <a:avLst/>
              <a:gdLst/>
              <a:ahLst/>
              <a:cxnLst>
                <a:cxn ang="0">
                  <a:pos x="83" y="60"/>
                </a:cxn>
                <a:cxn ang="0">
                  <a:pos x="83" y="40"/>
                </a:cxn>
                <a:cxn ang="0">
                  <a:pos x="76" y="41"/>
                </a:cxn>
                <a:cxn ang="0">
                  <a:pos x="75" y="52"/>
                </a:cxn>
                <a:cxn ang="0">
                  <a:pos x="57" y="41"/>
                </a:cxn>
                <a:cxn ang="0">
                  <a:pos x="58" y="41"/>
                </a:cxn>
                <a:cxn ang="0">
                  <a:pos x="66" y="38"/>
                </a:cxn>
                <a:cxn ang="0">
                  <a:pos x="94" y="21"/>
                </a:cxn>
                <a:cxn ang="0">
                  <a:pos x="94" y="32"/>
                </a:cxn>
                <a:cxn ang="0">
                  <a:pos x="102" y="32"/>
                </a:cxn>
                <a:cxn ang="0">
                  <a:pos x="103" y="12"/>
                </a:cxn>
                <a:cxn ang="0">
                  <a:pos x="70" y="12"/>
                </a:cxn>
                <a:cxn ang="0">
                  <a:pos x="70" y="17"/>
                </a:cxn>
                <a:cxn ang="0">
                  <a:pos x="88" y="17"/>
                </a:cxn>
                <a:cxn ang="0">
                  <a:pos x="71" y="27"/>
                </a:cxn>
                <a:cxn ang="0">
                  <a:pos x="71" y="26"/>
                </a:cxn>
                <a:cxn ang="0">
                  <a:pos x="66" y="22"/>
                </a:cxn>
                <a:cxn ang="0">
                  <a:pos x="39" y="6"/>
                </a:cxn>
                <a:cxn ang="0">
                  <a:pos x="57" y="5"/>
                </a:cxn>
                <a:cxn ang="0">
                  <a:pos x="57" y="0"/>
                </a:cxn>
                <a:cxn ang="0">
                  <a:pos x="24" y="1"/>
                </a:cxn>
                <a:cxn ang="0">
                  <a:pos x="24" y="21"/>
                </a:cxn>
                <a:cxn ang="0">
                  <a:pos x="31" y="21"/>
                </a:cxn>
                <a:cxn ang="0">
                  <a:pos x="32" y="9"/>
                </a:cxn>
                <a:cxn ang="0">
                  <a:pos x="48" y="19"/>
                </a:cxn>
                <a:cxn ang="0">
                  <a:pos x="47" y="19"/>
                </a:cxn>
                <a:cxn ang="0">
                  <a:pos x="39" y="22"/>
                </a:cxn>
                <a:cxn ang="0">
                  <a:pos x="36" y="24"/>
                </a:cxn>
                <a:cxn ang="0">
                  <a:pos x="8" y="40"/>
                </a:cxn>
                <a:cxn ang="0">
                  <a:pos x="9" y="30"/>
                </a:cxn>
                <a:cxn ang="0">
                  <a:pos x="1" y="30"/>
                </a:cxn>
                <a:cxn ang="0">
                  <a:pos x="0" y="50"/>
                </a:cxn>
                <a:cxn ang="0">
                  <a:pos x="33" y="49"/>
                </a:cxn>
                <a:cxn ang="0">
                  <a:pos x="33" y="44"/>
                </a:cxn>
                <a:cxn ang="0">
                  <a:pos x="14" y="44"/>
                </a:cxn>
                <a:cxn ang="0">
                  <a:pos x="33" y="33"/>
                </a:cxn>
                <a:cxn ang="0">
                  <a:pos x="34" y="34"/>
                </a:cxn>
                <a:cxn ang="0">
                  <a:pos x="38" y="39"/>
                </a:cxn>
                <a:cxn ang="0">
                  <a:pos x="42" y="40"/>
                </a:cxn>
                <a:cxn ang="0">
                  <a:pos x="68" y="55"/>
                </a:cxn>
                <a:cxn ang="0">
                  <a:pos x="50" y="56"/>
                </a:cxn>
                <a:cxn ang="0">
                  <a:pos x="50" y="61"/>
                </a:cxn>
                <a:cxn ang="0">
                  <a:pos x="83" y="60"/>
                </a:cxn>
                <a:cxn ang="0">
                  <a:pos x="52" y="36"/>
                </a:cxn>
                <a:cxn ang="0">
                  <a:pos x="45" y="34"/>
                </a:cxn>
                <a:cxn ang="0">
                  <a:pos x="46" y="26"/>
                </a:cxn>
                <a:cxn ang="0">
                  <a:pos x="52" y="24"/>
                </a:cxn>
                <a:cxn ang="0">
                  <a:pos x="59" y="26"/>
                </a:cxn>
                <a:cxn ang="0">
                  <a:pos x="59" y="34"/>
                </a:cxn>
                <a:cxn ang="0">
                  <a:pos x="52" y="36"/>
                </a:cxn>
              </a:cxnLst>
              <a:rect l="0" t="0" r="r" b="b"/>
              <a:pathLst>
                <a:path w="103" h="61">
                  <a:moveTo>
                    <a:pt x="83" y="60"/>
                  </a:moveTo>
                  <a:cubicBezTo>
                    <a:pt x="83" y="59"/>
                    <a:pt x="83" y="41"/>
                    <a:pt x="83" y="40"/>
                  </a:cubicBezTo>
                  <a:cubicBezTo>
                    <a:pt x="82" y="40"/>
                    <a:pt x="77" y="41"/>
                    <a:pt x="76" y="41"/>
                  </a:cubicBezTo>
                  <a:cubicBezTo>
                    <a:pt x="75" y="42"/>
                    <a:pt x="75" y="52"/>
                    <a:pt x="75" y="52"/>
                  </a:cubicBezTo>
                  <a:cubicBezTo>
                    <a:pt x="57" y="41"/>
                    <a:pt x="57" y="41"/>
                    <a:pt x="57" y="41"/>
                  </a:cubicBezTo>
                  <a:cubicBezTo>
                    <a:pt x="58" y="41"/>
                    <a:pt x="58" y="41"/>
                    <a:pt x="58" y="41"/>
                  </a:cubicBezTo>
                  <a:cubicBezTo>
                    <a:pt x="61" y="40"/>
                    <a:pt x="64" y="39"/>
                    <a:pt x="66" y="38"/>
                  </a:cubicBezTo>
                  <a:cubicBezTo>
                    <a:pt x="94" y="21"/>
                    <a:pt x="94" y="21"/>
                    <a:pt x="94" y="21"/>
                  </a:cubicBezTo>
                  <a:cubicBezTo>
                    <a:pt x="94" y="21"/>
                    <a:pt x="94" y="31"/>
                    <a:pt x="94" y="32"/>
                  </a:cubicBezTo>
                  <a:cubicBezTo>
                    <a:pt x="96" y="32"/>
                    <a:pt x="100" y="32"/>
                    <a:pt x="102" y="32"/>
                  </a:cubicBezTo>
                  <a:cubicBezTo>
                    <a:pt x="102" y="31"/>
                    <a:pt x="103" y="13"/>
                    <a:pt x="103" y="12"/>
                  </a:cubicBezTo>
                  <a:cubicBezTo>
                    <a:pt x="101" y="12"/>
                    <a:pt x="72" y="12"/>
                    <a:pt x="70" y="12"/>
                  </a:cubicBezTo>
                  <a:cubicBezTo>
                    <a:pt x="70" y="13"/>
                    <a:pt x="70" y="17"/>
                    <a:pt x="70" y="17"/>
                  </a:cubicBezTo>
                  <a:cubicBezTo>
                    <a:pt x="72" y="17"/>
                    <a:pt x="88" y="17"/>
                    <a:pt x="88" y="17"/>
                  </a:cubicBezTo>
                  <a:cubicBezTo>
                    <a:pt x="71" y="27"/>
                    <a:pt x="71" y="27"/>
                    <a:pt x="71" y="27"/>
                  </a:cubicBezTo>
                  <a:cubicBezTo>
                    <a:pt x="71" y="26"/>
                    <a:pt x="71" y="26"/>
                    <a:pt x="71" y="26"/>
                  </a:cubicBezTo>
                  <a:cubicBezTo>
                    <a:pt x="70" y="25"/>
                    <a:pt x="68" y="23"/>
                    <a:pt x="66" y="22"/>
                  </a:cubicBezTo>
                  <a:cubicBezTo>
                    <a:pt x="39" y="6"/>
                    <a:pt x="39" y="6"/>
                    <a:pt x="39" y="6"/>
                  </a:cubicBezTo>
                  <a:cubicBezTo>
                    <a:pt x="39" y="6"/>
                    <a:pt x="55" y="5"/>
                    <a:pt x="57" y="5"/>
                  </a:cubicBezTo>
                  <a:cubicBezTo>
                    <a:pt x="57" y="5"/>
                    <a:pt x="57" y="1"/>
                    <a:pt x="57" y="0"/>
                  </a:cubicBezTo>
                  <a:cubicBezTo>
                    <a:pt x="55" y="0"/>
                    <a:pt x="26" y="1"/>
                    <a:pt x="24" y="1"/>
                  </a:cubicBezTo>
                  <a:cubicBezTo>
                    <a:pt x="24" y="2"/>
                    <a:pt x="23" y="20"/>
                    <a:pt x="24" y="21"/>
                  </a:cubicBezTo>
                  <a:cubicBezTo>
                    <a:pt x="25" y="21"/>
                    <a:pt x="30" y="21"/>
                    <a:pt x="31" y="21"/>
                  </a:cubicBezTo>
                  <a:cubicBezTo>
                    <a:pt x="31" y="19"/>
                    <a:pt x="32" y="9"/>
                    <a:pt x="32" y="9"/>
                  </a:cubicBezTo>
                  <a:cubicBezTo>
                    <a:pt x="48" y="19"/>
                    <a:pt x="48" y="19"/>
                    <a:pt x="48" y="19"/>
                  </a:cubicBezTo>
                  <a:cubicBezTo>
                    <a:pt x="47" y="19"/>
                    <a:pt x="47" y="19"/>
                    <a:pt x="47" y="19"/>
                  </a:cubicBezTo>
                  <a:cubicBezTo>
                    <a:pt x="44" y="20"/>
                    <a:pt x="41" y="21"/>
                    <a:pt x="39" y="22"/>
                  </a:cubicBezTo>
                  <a:cubicBezTo>
                    <a:pt x="39" y="22"/>
                    <a:pt x="37" y="24"/>
                    <a:pt x="36" y="24"/>
                  </a:cubicBezTo>
                  <a:cubicBezTo>
                    <a:pt x="8" y="40"/>
                    <a:pt x="8" y="40"/>
                    <a:pt x="8" y="40"/>
                  </a:cubicBezTo>
                  <a:cubicBezTo>
                    <a:pt x="8" y="40"/>
                    <a:pt x="9" y="31"/>
                    <a:pt x="9" y="30"/>
                  </a:cubicBezTo>
                  <a:cubicBezTo>
                    <a:pt x="7" y="30"/>
                    <a:pt x="2" y="30"/>
                    <a:pt x="1" y="30"/>
                  </a:cubicBezTo>
                  <a:cubicBezTo>
                    <a:pt x="1" y="31"/>
                    <a:pt x="0" y="49"/>
                    <a:pt x="0" y="50"/>
                  </a:cubicBezTo>
                  <a:cubicBezTo>
                    <a:pt x="2" y="49"/>
                    <a:pt x="33" y="49"/>
                    <a:pt x="33" y="49"/>
                  </a:cubicBezTo>
                  <a:cubicBezTo>
                    <a:pt x="33" y="48"/>
                    <a:pt x="33" y="45"/>
                    <a:pt x="33" y="44"/>
                  </a:cubicBezTo>
                  <a:cubicBezTo>
                    <a:pt x="32" y="44"/>
                    <a:pt x="14" y="44"/>
                    <a:pt x="14" y="44"/>
                  </a:cubicBezTo>
                  <a:cubicBezTo>
                    <a:pt x="33" y="33"/>
                    <a:pt x="33" y="33"/>
                    <a:pt x="33" y="33"/>
                  </a:cubicBezTo>
                  <a:cubicBezTo>
                    <a:pt x="34" y="34"/>
                    <a:pt x="34" y="34"/>
                    <a:pt x="34" y="34"/>
                  </a:cubicBezTo>
                  <a:cubicBezTo>
                    <a:pt x="35" y="36"/>
                    <a:pt x="36" y="37"/>
                    <a:pt x="38" y="39"/>
                  </a:cubicBezTo>
                  <a:cubicBezTo>
                    <a:pt x="38" y="39"/>
                    <a:pt x="42" y="40"/>
                    <a:pt x="42" y="40"/>
                  </a:cubicBezTo>
                  <a:cubicBezTo>
                    <a:pt x="68" y="55"/>
                    <a:pt x="68" y="55"/>
                    <a:pt x="68" y="55"/>
                  </a:cubicBezTo>
                  <a:cubicBezTo>
                    <a:pt x="68" y="55"/>
                    <a:pt x="52" y="56"/>
                    <a:pt x="50" y="56"/>
                  </a:cubicBezTo>
                  <a:cubicBezTo>
                    <a:pt x="50" y="57"/>
                    <a:pt x="50" y="60"/>
                    <a:pt x="50" y="61"/>
                  </a:cubicBezTo>
                  <a:cubicBezTo>
                    <a:pt x="52" y="61"/>
                    <a:pt x="81" y="60"/>
                    <a:pt x="83" y="60"/>
                  </a:cubicBezTo>
                  <a:close/>
                  <a:moveTo>
                    <a:pt x="52" y="36"/>
                  </a:moveTo>
                  <a:cubicBezTo>
                    <a:pt x="50" y="36"/>
                    <a:pt x="47" y="35"/>
                    <a:pt x="45" y="34"/>
                  </a:cubicBezTo>
                  <a:cubicBezTo>
                    <a:pt x="42" y="32"/>
                    <a:pt x="42" y="29"/>
                    <a:pt x="46" y="26"/>
                  </a:cubicBezTo>
                  <a:cubicBezTo>
                    <a:pt x="47" y="25"/>
                    <a:pt x="50" y="25"/>
                    <a:pt x="52" y="24"/>
                  </a:cubicBezTo>
                  <a:cubicBezTo>
                    <a:pt x="55" y="24"/>
                    <a:pt x="58" y="25"/>
                    <a:pt x="59" y="26"/>
                  </a:cubicBezTo>
                  <a:cubicBezTo>
                    <a:pt x="63" y="28"/>
                    <a:pt x="63" y="32"/>
                    <a:pt x="59" y="34"/>
                  </a:cubicBezTo>
                  <a:cubicBezTo>
                    <a:pt x="57" y="35"/>
                    <a:pt x="55" y="36"/>
                    <a:pt x="52" y="36"/>
                  </a:cubicBezTo>
                  <a:close/>
                </a:path>
              </a:pathLst>
            </a:custGeom>
            <a:solidFill>
              <a:srgbClr val="FFFFF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grpSp>
      <p:pic>
        <p:nvPicPr>
          <p:cNvPr id="209" name="Picture 208" descr="图片234"/>
          <p:cNvPicPr>
            <a:picLocks noChangeAspect="1" noChangeArrowheads="1"/>
          </p:cNvPicPr>
          <p:nvPr/>
        </p:nvPicPr>
        <p:blipFill>
          <a:blip r:embed="rId3" cstate="print"/>
          <a:srcRect/>
          <a:stretch>
            <a:fillRect/>
          </a:stretch>
        </p:blipFill>
        <p:spPr bwMode="auto">
          <a:xfrm>
            <a:off x="9618326" y="5617064"/>
            <a:ext cx="339725" cy="267335"/>
          </a:xfrm>
          <a:prstGeom prst="rect">
            <a:avLst/>
          </a:prstGeom>
          <a:noFill/>
        </p:spPr>
      </p:pic>
      <p:sp>
        <p:nvSpPr>
          <p:cNvPr id="210" name="圆角矩形 87"/>
          <p:cNvSpPr/>
          <p:nvPr/>
        </p:nvSpPr>
        <p:spPr>
          <a:xfrm>
            <a:off x="3107671" y="1974704"/>
            <a:ext cx="892810" cy="28702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UI Server</a:t>
            </a:r>
          </a:p>
        </p:txBody>
      </p:sp>
      <p:grpSp>
        <p:nvGrpSpPr>
          <p:cNvPr id="211" name="组合 94"/>
          <p:cNvGrpSpPr/>
          <p:nvPr/>
        </p:nvGrpSpPr>
        <p:grpSpPr>
          <a:xfrm>
            <a:off x="7582516" y="591038"/>
            <a:ext cx="3094990" cy="300185"/>
            <a:chOff x="11490" y="943"/>
            <a:chExt cx="4874" cy="645"/>
          </a:xfrm>
        </p:grpSpPr>
        <p:sp>
          <p:nvSpPr>
            <p:cNvPr id="232" name="矩形 88"/>
            <p:cNvSpPr/>
            <p:nvPr/>
          </p:nvSpPr>
          <p:spPr bwMode="auto">
            <a:xfrm>
              <a:off x="11490" y="943"/>
              <a:ext cx="4874" cy="64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3" name="圆角矩形 89"/>
            <p:cNvSpPr/>
            <p:nvPr/>
          </p:nvSpPr>
          <p:spPr bwMode="auto">
            <a:xfrm>
              <a:off x="11669" y="1065"/>
              <a:ext cx="1593"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E-Services</a:t>
              </a:r>
            </a:p>
          </p:txBody>
        </p:sp>
        <p:sp>
          <p:nvSpPr>
            <p:cNvPr id="234" name="圆角矩形 90"/>
            <p:cNvSpPr/>
            <p:nvPr/>
          </p:nvSpPr>
          <p:spPr bwMode="auto">
            <a:xfrm>
              <a:off x="13371" y="1065"/>
              <a:ext cx="1458"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BSS/OSS</a:t>
              </a:r>
            </a:p>
          </p:txBody>
        </p:sp>
        <p:sp>
          <p:nvSpPr>
            <p:cNvPr id="235" name="圆角矩形 91"/>
            <p:cNvSpPr/>
            <p:nvPr/>
          </p:nvSpPr>
          <p:spPr bwMode="auto">
            <a:xfrm>
              <a:off x="14938" y="1065"/>
              <a:ext cx="1307"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Big Data</a:t>
              </a:r>
            </a:p>
          </p:txBody>
        </p:sp>
      </p:grpSp>
      <p:sp>
        <p:nvSpPr>
          <p:cNvPr id="212" name="圆角矩形 92"/>
          <p:cNvSpPr/>
          <p:nvPr/>
        </p:nvSpPr>
        <p:spPr>
          <a:xfrm>
            <a:off x="4464666" y="3073889"/>
            <a:ext cx="1035050"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Policy</a:t>
            </a:r>
          </a:p>
        </p:txBody>
      </p:sp>
      <p:sp>
        <p:nvSpPr>
          <p:cNvPr id="213" name="圆角矩形 79"/>
          <p:cNvSpPr/>
          <p:nvPr/>
        </p:nvSpPr>
        <p:spPr>
          <a:xfrm>
            <a:off x="5358981" y="6042514"/>
            <a:ext cx="1083310" cy="462280"/>
          </a:xfrm>
          <a:prstGeom prst="roundRect">
            <a:avLst>
              <a:gd name="adj" fmla="val 15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openECOMP</a:t>
            </a:r>
          </a:p>
        </p:txBody>
      </p:sp>
      <p:sp>
        <p:nvSpPr>
          <p:cNvPr id="214" name="圆角矩形 81"/>
          <p:cNvSpPr/>
          <p:nvPr/>
        </p:nvSpPr>
        <p:spPr>
          <a:xfrm>
            <a:off x="7854530" y="6042513"/>
            <a:ext cx="1207135" cy="462281"/>
          </a:xfrm>
          <a:prstGeom prst="roundRect">
            <a:avLst>
              <a:gd name="adj" fmla="val 15873"/>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Convergence</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both</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sides</a:t>
            </a:r>
          </a:p>
        </p:txBody>
      </p:sp>
      <p:sp>
        <p:nvSpPr>
          <p:cNvPr id="215" name="圆角矩形 82"/>
          <p:cNvSpPr/>
          <p:nvPr/>
        </p:nvSpPr>
        <p:spPr>
          <a:xfrm>
            <a:off x="6606756" y="6042514"/>
            <a:ext cx="1083310" cy="462280"/>
          </a:xfrm>
          <a:prstGeom prst="roundRect">
            <a:avLst>
              <a:gd name="adj" fmla="val 15873"/>
            </a:avLst>
          </a:prstGeom>
          <a:solidFill>
            <a:schemeClr val="accent5">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OPEN-O</a:t>
            </a:r>
          </a:p>
        </p:txBody>
      </p:sp>
      <p:sp>
        <p:nvSpPr>
          <p:cNvPr id="216" name="圆角矩形 83"/>
          <p:cNvSpPr/>
          <p:nvPr/>
        </p:nvSpPr>
        <p:spPr>
          <a:xfrm>
            <a:off x="10416756" y="6039974"/>
            <a:ext cx="1083310" cy="462280"/>
          </a:xfrm>
          <a:prstGeom prst="roundRect">
            <a:avLst>
              <a:gd name="adj" fmla="val 15873"/>
            </a:avLst>
          </a:prstGeom>
          <a:solidFill>
            <a:srgbClr val="D9D9D9"/>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3rd</a:t>
            </a:r>
          </a:p>
        </p:txBody>
      </p:sp>
      <p:sp>
        <p:nvSpPr>
          <p:cNvPr id="217" name="文本框 84"/>
          <p:cNvSpPr txBox="1"/>
          <p:nvPr/>
        </p:nvSpPr>
        <p:spPr>
          <a:xfrm>
            <a:off x="4184231" y="6130144"/>
            <a:ext cx="788670" cy="2870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200" b="1" dirty="0">
                <a:latin typeface="微软雅黑" panose="020B0503020204020204" pitchFamily="34" charset="-122"/>
                <a:ea typeface="微软雅黑" panose="020B0503020204020204" pitchFamily="34" charset="-122"/>
              </a:rPr>
              <a:t>Legend:</a:t>
            </a:r>
          </a:p>
        </p:txBody>
      </p:sp>
      <p:sp>
        <p:nvSpPr>
          <p:cNvPr id="218" name="圆角矩形 53"/>
          <p:cNvSpPr/>
          <p:nvPr/>
        </p:nvSpPr>
        <p:spPr>
          <a:xfrm>
            <a:off x="3043059" y="3150088"/>
            <a:ext cx="122228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Alarm</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Correlation</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(Holmes)</a:t>
            </a:r>
          </a:p>
        </p:txBody>
      </p:sp>
      <p:sp>
        <p:nvSpPr>
          <p:cNvPr id="219" name="圆角矩形 25"/>
          <p:cNvSpPr/>
          <p:nvPr/>
        </p:nvSpPr>
        <p:spPr>
          <a:xfrm>
            <a:off x="664625" y="2678602"/>
            <a:ext cx="1784032" cy="421640"/>
          </a:xfrm>
          <a:prstGeom prst="roundRect">
            <a:avLst/>
          </a:prstGeom>
          <a:solidFill>
            <a:schemeClr val="accent5">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Workflow</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p>
        </p:txBody>
      </p:sp>
      <p:sp>
        <p:nvSpPr>
          <p:cNvPr id="220" name="圆角矩形 20"/>
          <p:cNvSpPr/>
          <p:nvPr/>
        </p:nvSpPr>
        <p:spPr>
          <a:xfrm>
            <a:off x="698514" y="2236174"/>
            <a:ext cx="819417" cy="396875"/>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1" name="圆角矩形 59"/>
          <p:cNvSpPr/>
          <p:nvPr/>
        </p:nvSpPr>
        <p:spPr bwMode="auto">
          <a:xfrm>
            <a:off x="11587333" y="1193849"/>
            <a:ext cx="263535" cy="4496179"/>
          </a:xfrm>
          <a:prstGeom prst="roundRect">
            <a:avLst/>
          </a:prstGeom>
          <a:solidFill>
            <a:schemeClr val="accent5">
              <a:lumMod val="60000"/>
              <a:lumOff val="40000"/>
            </a:schemeClr>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a:latin typeface="微软雅黑" panose="020B0503020204020204" pitchFamily="34" charset="-122"/>
                <a:ea typeface="微软雅黑" panose="020B0503020204020204" pitchFamily="34" charset="-122"/>
              </a:rPr>
              <a:t>Certification</a:t>
            </a:r>
            <a:r>
              <a:rPr lang="zh-CN" altLang="en-US" sz="1600">
                <a:latin typeface="微软雅黑" panose="020B0503020204020204" pitchFamily="34" charset="-122"/>
                <a:ea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rPr>
              <a:t>&amp;</a:t>
            </a:r>
            <a:r>
              <a:rPr lang="zh-CN" altLang="en-US" sz="160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Lab</a:t>
            </a:r>
          </a:p>
        </p:txBody>
      </p:sp>
      <p:sp>
        <p:nvSpPr>
          <p:cNvPr id="222" name="矩形 58"/>
          <p:cNvSpPr/>
          <p:nvPr/>
        </p:nvSpPr>
        <p:spPr bwMode="auto">
          <a:xfrm>
            <a:off x="10724158" y="961646"/>
            <a:ext cx="1251287" cy="496125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3" name="圆角矩形 59"/>
          <p:cNvSpPr/>
          <p:nvPr/>
        </p:nvSpPr>
        <p:spPr bwMode="auto">
          <a:xfrm>
            <a:off x="10820048" y="1209910"/>
            <a:ext cx="275318" cy="4496179"/>
          </a:xfrm>
          <a:prstGeom prst="roundRect">
            <a:avLst/>
          </a:prstGeom>
          <a:solidFill>
            <a:srgbClr val="FFF5E0"/>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Modeling</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(specs</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Utilities)</a:t>
            </a:r>
          </a:p>
        </p:txBody>
      </p:sp>
      <p:sp>
        <p:nvSpPr>
          <p:cNvPr id="224" name="圆角矩形 51"/>
          <p:cNvSpPr/>
          <p:nvPr/>
        </p:nvSpPr>
        <p:spPr>
          <a:xfrm>
            <a:off x="4596011" y="2484441"/>
            <a:ext cx="1215891" cy="43920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DMaaP</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5" name="圆角矩形 51"/>
          <p:cNvSpPr/>
          <p:nvPr/>
        </p:nvSpPr>
        <p:spPr>
          <a:xfrm>
            <a:off x="7695650" y="2484441"/>
            <a:ext cx="1224000" cy="439200"/>
          </a:xfrm>
          <a:prstGeom prst="roundRect">
            <a:avLst/>
          </a:prstGeom>
          <a:solidFill>
            <a:schemeClr val="accent5">
              <a:lumMod val="60000"/>
              <a:lumOff val="40000"/>
            </a:schemeClr>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Auth.</a:t>
            </a:r>
          </a:p>
        </p:txBody>
      </p:sp>
      <p:sp>
        <p:nvSpPr>
          <p:cNvPr id="226" name="圆角矩形 52"/>
          <p:cNvSpPr/>
          <p:nvPr/>
        </p:nvSpPr>
        <p:spPr>
          <a:xfrm>
            <a:off x="8451196" y="5048104"/>
            <a:ext cx="1988652" cy="36810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VNFM/EMS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Driver</a:t>
            </a:r>
          </a:p>
        </p:txBody>
      </p:sp>
      <p:sp>
        <p:nvSpPr>
          <p:cNvPr id="227" name="圆角矩形 38"/>
          <p:cNvSpPr/>
          <p:nvPr/>
        </p:nvSpPr>
        <p:spPr>
          <a:xfrm>
            <a:off x="9188696" y="4393688"/>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GVNFM</a:t>
            </a:r>
          </a:p>
        </p:txBody>
      </p:sp>
      <p:sp>
        <p:nvSpPr>
          <p:cNvPr id="228" name="圆角矩形 41"/>
          <p:cNvSpPr/>
          <p:nvPr/>
        </p:nvSpPr>
        <p:spPr>
          <a:xfrm>
            <a:off x="6664877" y="3397104"/>
            <a:ext cx="725805"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Infra-C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9" name="圆角矩形 83"/>
          <p:cNvSpPr/>
          <p:nvPr/>
        </p:nvSpPr>
        <p:spPr>
          <a:xfrm>
            <a:off x="9185110" y="6039974"/>
            <a:ext cx="1083310" cy="462280"/>
          </a:xfrm>
          <a:prstGeom prst="roundRect">
            <a:avLst>
              <a:gd name="adj" fmla="val 15873"/>
            </a:avLst>
          </a:prstGeom>
          <a:solidFill>
            <a:srgbClr val="92D05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New</a:t>
            </a:r>
          </a:p>
        </p:txBody>
      </p:sp>
      <p:sp>
        <p:nvSpPr>
          <p:cNvPr id="230" name="圆角矩形 51"/>
          <p:cNvSpPr/>
          <p:nvPr/>
        </p:nvSpPr>
        <p:spPr>
          <a:xfrm>
            <a:off x="6164497" y="2486290"/>
            <a:ext cx="1224000" cy="439200"/>
          </a:xfrm>
          <a:prstGeom prst="roundRect">
            <a:avLst/>
          </a:prstGeom>
          <a:solidFill>
            <a:schemeClr val="accent5">
              <a:lumMod val="60000"/>
              <a:lumOff val="40000"/>
            </a:schemeClr>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ESR</a:t>
            </a:r>
          </a:p>
        </p:txBody>
      </p:sp>
      <p:sp>
        <p:nvSpPr>
          <p:cNvPr id="231" name="圆角矩形 20"/>
          <p:cNvSpPr/>
          <p:nvPr/>
        </p:nvSpPr>
        <p:spPr>
          <a:xfrm>
            <a:off x="698514" y="4712664"/>
            <a:ext cx="1750143" cy="33544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Catalog</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5589018"/>
      </p:ext>
    </p:extLst>
  </p:cSld>
  <p:clrMapOvr>
    <a:masterClrMapping/>
  </p:clrMapOvr>
  <p:transition spd="med"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291" y="133749"/>
            <a:ext cx="10844563" cy="548497"/>
          </a:xfrm>
        </p:spPr>
        <p:txBody>
          <a:bodyPr>
            <a:normAutofit fontScale="90000"/>
          </a:bodyPr>
          <a:lstStyle/>
          <a:p>
            <a:r>
              <a:rPr lang="en-US" altLang="zh-CN" sz="3599" b="1" dirty="0">
                <a:latin typeface="Arial" panose="020B0604020202020204"/>
              </a:rPr>
              <a:t>From OPEN-O: Ease of VNF Insertion</a:t>
            </a:r>
            <a:endParaRPr lang="zh-CN" altLang="en-US" sz="3599" b="1" dirty="0">
              <a:latin typeface="Arial" panose="020B0604020202020204"/>
            </a:endParaRPr>
          </a:p>
        </p:txBody>
      </p:sp>
      <p:sp>
        <p:nvSpPr>
          <p:cNvPr id="172" name="圆角矩形 52"/>
          <p:cNvSpPr/>
          <p:nvPr/>
        </p:nvSpPr>
        <p:spPr>
          <a:xfrm>
            <a:off x="2983210" y="5018259"/>
            <a:ext cx="7563485" cy="429114"/>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Mediation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Layer</a:t>
            </a:r>
          </a:p>
        </p:txBody>
      </p:sp>
      <p:sp>
        <p:nvSpPr>
          <p:cNvPr id="173" name="矩形 192"/>
          <p:cNvSpPr/>
          <p:nvPr/>
        </p:nvSpPr>
        <p:spPr bwMode="auto">
          <a:xfrm>
            <a:off x="509251" y="1547985"/>
            <a:ext cx="2087880" cy="4334656"/>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Design-time</a:t>
            </a:r>
          </a:p>
        </p:txBody>
      </p:sp>
      <p:sp>
        <p:nvSpPr>
          <p:cNvPr id="174" name="圆角矩形 20"/>
          <p:cNvSpPr/>
          <p:nvPr/>
        </p:nvSpPr>
        <p:spPr>
          <a:xfrm>
            <a:off x="1625714" y="2228704"/>
            <a:ext cx="823930" cy="39687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 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5" name="圆角矩形 25"/>
          <p:cNvSpPr/>
          <p:nvPr/>
        </p:nvSpPr>
        <p:spPr>
          <a:xfrm>
            <a:off x="672764" y="3134565"/>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Policy Creation</a:t>
            </a:r>
          </a:p>
        </p:txBody>
      </p:sp>
      <p:sp>
        <p:nvSpPr>
          <p:cNvPr id="176" name="圆角矩形 26"/>
          <p:cNvSpPr/>
          <p:nvPr/>
        </p:nvSpPr>
        <p:spPr>
          <a:xfrm>
            <a:off x="672764" y="3599669"/>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Analytic Application  Creation</a:t>
            </a:r>
          </a:p>
        </p:txBody>
      </p:sp>
      <p:sp>
        <p:nvSpPr>
          <p:cNvPr id="177" name="圆角矩形 27"/>
          <p:cNvSpPr/>
          <p:nvPr/>
        </p:nvSpPr>
        <p:spPr>
          <a:xfrm>
            <a:off x="672764" y="4080999"/>
            <a:ext cx="1784032" cy="558165"/>
          </a:xfrm>
          <a:prstGeom prst="roundRect">
            <a:avLst>
              <a:gd name="adj" fmla="val 9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Recipie/</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Engineering Rules &amp; Policy Distribution</a:t>
            </a:r>
          </a:p>
        </p:txBody>
      </p:sp>
      <p:sp>
        <p:nvSpPr>
          <p:cNvPr id="178" name="圆角矩形 28"/>
          <p:cNvSpPr/>
          <p:nvPr/>
        </p:nvSpPr>
        <p:spPr>
          <a:xfrm>
            <a:off x="575291" y="1909934"/>
            <a:ext cx="1945005" cy="3248913"/>
          </a:xfrm>
          <a:prstGeom prst="roundRect">
            <a:avLst>
              <a:gd name="adj" fmla="val 6026"/>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SDC</a:t>
            </a:r>
          </a:p>
        </p:txBody>
      </p:sp>
      <p:sp>
        <p:nvSpPr>
          <p:cNvPr id="179" name="圆角矩形 29"/>
          <p:cNvSpPr/>
          <p:nvPr/>
        </p:nvSpPr>
        <p:spPr>
          <a:xfrm>
            <a:off x="575291" y="5233778"/>
            <a:ext cx="1945005" cy="605790"/>
          </a:xfrm>
          <a:prstGeom prst="roundRect">
            <a:avLst/>
          </a:prstGeom>
          <a:solidFill>
            <a:schemeClr val="accent5">
              <a:lumMod val="60000"/>
              <a:lumOff val="4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 SDK</a:t>
            </a:r>
          </a:p>
        </p:txBody>
      </p:sp>
      <p:sp>
        <p:nvSpPr>
          <p:cNvPr id="180" name="圆角矩形 30"/>
          <p:cNvSpPr/>
          <p:nvPr/>
        </p:nvSpPr>
        <p:spPr>
          <a:xfrm>
            <a:off x="2983846" y="1288904"/>
            <a:ext cx="1140460" cy="1020445"/>
          </a:xfrm>
          <a:prstGeom prst="roundRect">
            <a:avLst>
              <a:gd name="adj" fmla="val 9045"/>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Dashboard OA&amp;M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(VID)</a:t>
            </a:r>
          </a:p>
        </p:txBody>
      </p:sp>
      <p:sp>
        <p:nvSpPr>
          <p:cNvPr id="181" name="圆角矩形 31"/>
          <p:cNvSpPr/>
          <p:nvPr/>
        </p:nvSpPr>
        <p:spPr>
          <a:xfrm>
            <a:off x="4332586" y="1664189"/>
            <a:ext cx="1140460"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A&amp;AI</a:t>
            </a:r>
          </a:p>
        </p:txBody>
      </p:sp>
      <p:sp>
        <p:nvSpPr>
          <p:cNvPr id="182" name="圆角矩形 33"/>
          <p:cNvSpPr/>
          <p:nvPr/>
        </p:nvSpPr>
        <p:spPr>
          <a:xfrm>
            <a:off x="2983846" y="3073889"/>
            <a:ext cx="1349375"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DCAE</a:t>
            </a:r>
          </a:p>
        </p:txBody>
      </p:sp>
      <p:sp>
        <p:nvSpPr>
          <p:cNvPr id="183" name="圆角矩形 34"/>
          <p:cNvSpPr/>
          <p:nvPr/>
        </p:nvSpPr>
        <p:spPr>
          <a:xfrm>
            <a:off x="5770226" y="3409169"/>
            <a:ext cx="784224"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 Agent</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(SDN-O)</a:t>
            </a:r>
          </a:p>
        </p:txBody>
      </p:sp>
      <p:sp>
        <p:nvSpPr>
          <p:cNvPr id="184" name="圆角矩形 36"/>
          <p:cNvSpPr/>
          <p:nvPr/>
        </p:nvSpPr>
        <p:spPr>
          <a:xfrm>
            <a:off x="5698454" y="5048105"/>
            <a:ext cx="1407643" cy="368098"/>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 Hub Driver</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5" name="圆角矩形 37"/>
          <p:cNvSpPr/>
          <p:nvPr/>
        </p:nvSpPr>
        <p:spPr>
          <a:xfrm>
            <a:off x="9145886" y="3409169"/>
            <a:ext cx="1319530" cy="1428115"/>
          </a:xfrm>
          <a:prstGeom prst="roundRect">
            <a:avLst>
              <a:gd name="adj" fmla="val 6514"/>
            </a:avLst>
          </a:prstGeom>
          <a:solidFill>
            <a:schemeClr val="accent5">
              <a:lumMod val="60000"/>
              <a:lumOff val="4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VF-C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6" name="圆角矩形 38"/>
          <p:cNvSpPr/>
          <p:nvPr/>
        </p:nvSpPr>
        <p:spPr>
          <a:xfrm>
            <a:off x="9187236" y="3967066"/>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NFV-O</a:t>
            </a:r>
          </a:p>
        </p:txBody>
      </p:sp>
      <p:sp>
        <p:nvSpPr>
          <p:cNvPr id="187" name="圆角矩形 41"/>
          <p:cNvSpPr/>
          <p:nvPr/>
        </p:nvSpPr>
        <p:spPr>
          <a:xfrm>
            <a:off x="7482821" y="3408852"/>
            <a:ext cx="725805"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SDN-C</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8" name="圆角矩形 42"/>
          <p:cNvSpPr/>
          <p:nvPr/>
        </p:nvSpPr>
        <p:spPr>
          <a:xfrm>
            <a:off x="8321910" y="3408852"/>
            <a:ext cx="690880"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APP-C</a:t>
            </a:r>
          </a:p>
        </p:txBody>
      </p:sp>
      <p:sp>
        <p:nvSpPr>
          <p:cNvPr id="190" name="圆角矩形 32"/>
          <p:cNvSpPr/>
          <p:nvPr/>
        </p:nvSpPr>
        <p:spPr>
          <a:xfrm>
            <a:off x="5631161" y="1664189"/>
            <a:ext cx="4915535"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a:t>
            </a:r>
          </a:p>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Orchestrator</a:t>
            </a:r>
          </a:p>
        </p:txBody>
      </p:sp>
      <p:sp>
        <p:nvSpPr>
          <p:cNvPr id="191" name="圆角矩形 46"/>
          <p:cNvSpPr/>
          <p:nvPr/>
        </p:nvSpPr>
        <p:spPr>
          <a:xfrm>
            <a:off x="8944821" y="1789919"/>
            <a:ext cx="1245870" cy="39370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GS-O</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2" name="圆角矩形 47"/>
          <p:cNvSpPr/>
          <p:nvPr/>
        </p:nvSpPr>
        <p:spPr>
          <a:xfrm>
            <a:off x="4333221" y="1290174"/>
            <a:ext cx="6214110" cy="257810"/>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External Data Movement &amp; APIs</a:t>
            </a:r>
          </a:p>
        </p:txBody>
      </p:sp>
      <p:sp>
        <p:nvSpPr>
          <p:cNvPr id="194" name="圆角矩形 48"/>
          <p:cNvSpPr/>
          <p:nvPr/>
        </p:nvSpPr>
        <p:spPr>
          <a:xfrm>
            <a:off x="2983211" y="2401424"/>
            <a:ext cx="7563485" cy="574675"/>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Common Service</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5" name="圆角矩形 50"/>
          <p:cNvSpPr/>
          <p:nvPr/>
        </p:nvSpPr>
        <p:spPr>
          <a:xfrm>
            <a:off x="5631161" y="3074524"/>
            <a:ext cx="4915535" cy="1845310"/>
          </a:xfrm>
          <a:prstGeom prst="roundRect">
            <a:avLst>
              <a:gd name="adj" fmla="val 6514"/>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Controllers</a:t>
            </a:r>
          </a:p>
        </p:txBody>
      </p:sp>
      <p:sp>
        <p:nvSpPr>
          <p:cNvPr id="196" name="圆角矩形 51"/>
          <p:cNvSpPr/>
          <p:nvPr/>
        </p:nvSpPr>
        <p:spPr>
          <a:xfrm>
            <a:off x="9249524" y="2484441"/>
            <a:ext cx="1224000" cy="439200"/>
          </a:xfrm>
          <a:prstGeom prst="roundRect">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Microservice Bus</a:t>
            </a:r>
          </a:p>
        </p:txBody>
      </p:sp>
      <p:sp>
        <p:nvSpPr>
          <p:cNvPr id="197" name="圆角矩形 52"/>
          <p:cNvSpPr/>
          <p:nvPr/>
        </p:nvSpPr>
        <p:spPr>
          <a:xfrm>
            <a:off x="7219550" y="5051631"/>
            <a:ext cx="1152241" cy="364572"/>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Multi-VIM</a:t>
            </a:r>
          </a:p>
        </p:txBody>
      </p:sp>
      <p:sp>
        <p:nvSpPr>
          <p:cNvPr id="198" name="圆角矩形 53"/>
          <p:cNvSpPr/>
          <p:nvPr/>
        </p:nvSpPr>
        <p:spPr>
          <a:xfrm>
            <a:off x="3088304" y="4250544"/>
            <a:ext cx="114046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NFV-O NFV Collector</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(Monitor)</a:t>
            </a:r>
          </a:p>
        </p:txBody>
      </p:sp>
      <p:sp>
        <p:nvSpPr>
          <p:cNvPr id="199" name="矩形 54"/>
          <p:cNvSpPr/>
          <p:nvPr/>
        </p:nvSpPr>
        <p:spPr bwMode="auto">
          <a:xfrm>
            <a:off x="2746991" y="952989"/>
            <a:ext cx="7930515" cy="452818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Run-time</a:t>
            </a:r>
          </a:p>
        </p:txBody>
      </p:sp>
      <p:grpSp>
        <p:nvGrpSpPr>
          <p:cNvPr id="200" name="组合 2"/>
          <p:cNvGrpSpPr/>
          <p:nvPr/>
        </p:nvGrpSpPr>
        <p:grpSpPr>
          <a:xfrm>
            <a:off x="507981" y="952989"/>
            <a:ext cx="2087880" cy="520065"/>
            <a:chOff x="193" y="2304"/>
            <a:chExt cx="3288" cy="819"/>
          </a:xfrm>
        </p:grpSpPr>
        <p:sp>
          <p:nvSpPr>
            <p:cNvPr id="240" name="圆角矩形 55"/>
            <p:cNvSpPr/>
            <p:nvPr/>
          </p:nvSpPr>
          <p:spPr>
            <a:xfrm>
              <a:off x="193" y="2304"/>
              <a:ext cx="3288" cy="819"/>
            </a:xfrm>
            <a:prstGeom prst="roundRect">
              <a:avLst>
                <a:gd name="adj" fmla="val 16483"/>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Portal</a:t>
              </a:r>
            </a:p>
          </p:txBody>
        </p:sp>
        <p:sp>
          <p:nvSpPr>
            <p:cNvPr id="241" name="圆角矩形 56"/>
            <p:cNvSpPr/>
            <p:nvPr/>
          </p:nvSpPr>
          <p:spPr>
            <a:xfrm>
              <a:off x="1466" y="2394"/>
              <a:ext cx="1796" cy="64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OPEN-O UI</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(GUI/CLI)</a:t>
              </a:r>
            </a:p>
          </p:txBody>
        </p:sp>
      </p:grpSp>
      <p:sp>
        <p:nvSpPr>
          <p:cNvPr id="201" name="圆角矩形 59"/>
          <p:cNvSpPr/>
          <p:nvPr/>
        </p:nvSpPr>
        <p:spPr bwMode="auto">
          <a:xfrm>
            <a:off x="11210345" y="1201888"/>
            <a:ext cx="263535"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dirty="0">
                <a:latin typeface="微软雅黑" panose="020B0503020204020204" pitchFamily="34" charset="-122"/>
                <a:ea typeface="微软雅黑" panose="020B0503020204020204" pitchFamily="34" charset="-122"/>
              </a:rPr>
              <a:t>Integration</a:t>
            </a:r>
          </a:p>
        </p:txBody>
      </p:sp>
      <p:sp>
        <p:nvSpPr>
          <p:cNvPr id="202" name="矩形 69"/>
          <p:cNvSpPr/>
          <p:nvPr/>
        </p:nvSpPr>
        <p:spPr bwMode="auto">
          <a:xfrm>
            <a:off x="2746991" y="5547849"/>
            <a:ext cx="7930515" cy="36639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&amp; WAN</a:t>
            </a:r>
          </a:p>
        </p:txBody>
      </p:sp>
      <p:sp>
        <p:nvSpPr>
          <p:cNvPr id="203" name="圆角矩形 188"/>
          <p:cNvSpPr/>
          <p:nvPr/>
        </p:nvSpPr>
        <p:spPr bwMode="auto">
          <a:xfrm>
            <a:off x="4408786"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OpenStack</a:t>
            </a:r>
          </a:p>
        </p:txBody>
      </p:sp>
      <p:sp>
        <p:nvSpPr>
          <p:cNvPr id="204" name="圆角矩形 65"/>
          <p:cNvSpPr/>
          <p:nvPr/>
        </p:nvSpPr>
        <p:spPr bwMode="auto">
          <a:xfrm>
            <a:off x="7928724" y="5617064"/>
            <a:ext cx="70231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Azure</a:t>
            </a:r>
          </a:p>
        </p:txBody>
      </p:sp>
      <p:sp>
        <p:nvSpPr>
          <p:cNvPr id="205" name="圆角矩形 66"/>
          <p:cNvSpPr/>
          <p:nvPr/>
        </p:nvSpPr>
        <p:spPr bwMode="auto">
          <a:xfrm>
            <a:off x="5618962" y="5617064"/>
            <a:ext cx="95430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VMware</a:t>
            </a:r>
          </a:p>
        </p:txBody>
      </p:sp>
      <p:sp>
        <p:nvSpPr>
          <p:cNvPr id="206" name="圆角矩形 67"/>
          <p:cNvSpPr/>
          <p:nvPr/>
        </p:nvSpPr>
        <p:spPr bwMode="auto">
          <a:xfrm>
            <a:off x="6718548"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RackSpace</a:t>
            </a:r>
          </a:p>
        </p:txBody>
      </p:sp>
      <p:sp>
        <p:nvSpPr>
          <p:cNvPr id="207" name="圆角矩形 68"/>
          <p:cNvSpPr/>
          <p:nvPr/>
        </p:nvSpPr>
        <p:spPr bwMode="auto">
          <a:xfrm>
            <a:off x="8776316" y="5617064"/>
            <a:ext cx="61087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p>
        </p:txBody>
      </p:sp>
      <p:grpSp>
        <p:nvGrpSpPr>
          <p:cNvPr id="208" name="组合 665"/>
          <p:cNvGrpSpPr>
            <a:grpSpLocks noChangeAspect="1"/>
          </p:cNvGrpSpPr>
          <p:nvPr/>
        </p:nvGrpSpPr>
        <p:grpSpPr>
          <a:xfrm>
            <a:off x="10189191" y="5619603"/>
            <a:ext cx="323215" cy="266700"/>
            <a:chOff x="1160462" y="15679738"/>
            <a:chExt cx="700088" cy="577850"/>
          </a:xfrm>
        </p:grpSpPr>
        <p:sp>
          <p:nvSpPr>
            <p:cNvPr id="236" name="AutoShape 26"/>
            <p:cNvSpPr>
              <a:spLocks noChangeAspect="1" noChangeArrowheads="1" noTextEdit="1"/>
            </p:cNvSpPr>
            <p:nvPr/>
          </p:nvSpPr>
          <p:spPr bwMode="auto">
            <a:xfrm>
              <a:off x="1171575" y="15687675"/>
              <a:ext cx="674688" cy="561975"/>
            </a:xfrm>
            <a:prstGeom prst="rect">
              <a:avLst/>
            </a:prstGeom>
            <a:noFill/>
            <a:ln w="9525">
              <a:noFill/>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7" name="Freeform 28"/>
            <p:cNvSpPr/>
            <p:nvPr/>
          </p:nvSpPr>
          <p:spPr bwMode="auto">
            <a:xfrm>
              <a:off x="1171575" y="15889288"/>
              <a:ext cx="677863" cy="368300"/>
            </a:xfrm>
            <a:custGeom>
              <a:avLst/>
              <a:gdLst/>
              <a:ahLst/>
              <a:cxnLst>
                <a:cxn ang="0">
                  <a:pos x="181" y="0"/>
                </a:cxn>
                <a:cxn ang="0">
                  <a:pos x="181" y="42"/>
                </a:cxn>
                <a:cxn ang="0">
                  <a:pos x="174" y="52"/>
                </a:cxn>
                <a:cxn ang="0">
                  <a:pos x="107" y="93"/>
                </a:cxn>
                <a:cxn ang="0">
                  <a:pos x="74" y="93"/>
                </a:cxn>
                <a:cxn ang="0">
                  <a:pos x="7" y="52"/>
                </a:cxn>
                <a:cxn ang="0">
                  <a:pos x="0" y="42"/>
                </a:cxn>
                <a:cxn ang="0">
                  <a:pos x="0" y="0"/>
                </a:cxn>
                <a:cxn ang="0">
                  <a:pos x="181" y="0"/>
                </a:cxn>
              </a:cxnLst>
              <a:rect l="0" t="0" r="r" b="b"/>
              <a:pathLst>
                <a:path w="181" h="98">
                  <a:moveTo>
                    <a:pt x="181" y="0"/>
                  </a:moveTo>
                  <a:cubicBezTo>
                    <a:pt x="181" y="42"/>
                    <a:pt x="181" y="42"/>
                    <a:pt x="181" y="42"/>
                  </a:cubicBezTo>
                  <a:cubicBezTo>
                    <a:pt x="181" y="46"/>
                    <a:pt x="179" y="50"/>
                    <a:pt x="174" y="52"/>
                  </a:cubicBezTo>
                  <a:cubicBezTo>
                    <a:pt x="107" y="93"/>
                    <a:pt x="107" y="93"/>
                    <a:pt x="107" y="93"/>
                  </a:cubicBezTo>
                  <a:cubicBezTo>
                    <a:pt x="98" y="98"/>
                    <a:pt x="83" y="98"/>
                    <a:pt x="74" y="93"/>
                  </a:cubicBezTo>
                  <a:cubicBezTo>
                    <a:pt x="7" y="52"/>
                    <a:pt x="7" y="52"/>
                    <a:pt x="7" y="52"/>
                  </a:cubicBezTo>
                  <a:cubicBezTo>
                    <a:pt x="2" y="50"/>
                    <a:pt x="0" y="46"/>
                    <a:pt x="0" y="42"/>
                  </a:cubicBezTo>
                  <a:cubicBezTo>
                    <a:pt x="0" y="0"/>
                    <a:pt x="0" y="0"/>
                    <a:pt x="0" y="0"/>
                  </a:cubicBezTo>
                  <a:lnTo>
                    <a:pt x="181" y="0"/>
                  </a:lnTo>
                  <a:close/>
                </a:path>
              </a:pathLst>
            </a:custGeom>
            <a:solidFill>
              <a:srgbClr val="7BB73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8" name="Freeform 29"/>
            <p:cNvSpPr/>
            <p:nvPr/>
          </p:nvSpPr>
          <p:spPr bwMode="auto">
            <a:xfrm>
              <a:off x="1160462" y="15679738"/>
              <a:ext cx="700088" cy="420688"/>
            </a:xfrm>
            <a:custGeom>
              <a:avLst/>
              <a:gdLst/>
              <a:ahLst/>
              <a:cxnLst>
                <a:cxn ang="0">
                  <a:pos x="110" y="106"/>
                </a:cxn>
                <a:cxn ang="0">
                  <a:pos x="77" y="106"/>
                </a:cxn>
                <a:cxn ang="0">
                  <a:pos x="10" y="66"/>
                </a:cxn>
                <a:cxn ang="0">
                  <a:pos x="10" y="46"/>
                </a:cxn>
                <a:cxn ang="0">
                  <a:pos x="77" y="6"/>
                </a:cxn>
                <a:cxn ang="0">
                  <a:pos x="110" y="6"/>
                </a:cxn>
                <a:cxn ang="0">
                  <a:pos x="177" y="46"/>
                </a:cxn>
                <a:cxn ang="0">
                  <a:pos x="177" y="66"/>
                </a:cxn>
                <a:cxn ang="0">
                  <a:pos x="110" y="106"/>
                </a:cxn>
              </a:cxnLst>
              <a:rect l="0" t="0" r="r" b="b"/>
              <a:pathLst>
                <a:path w="187" h="112">
                  <a:moveTo>
                    <a:pt x="110" y="106"/>
                  </a:moveTo>
                  <a:cubicBezTo>
                    <a:pt x="101" y="112"/>
                    <a:pt x="86" y="112"/>
                    <a:pt x="77" y="106"/>
                  </a:cubicBezTo>
                  <a:cubicBezTo>
                    <a:pt x="10" y="66"/>
                    <a:pt x="10" y="66"/>
                    <a:pt x="10" y="66"/>
                  </a:cubicBezTo>
                  <a:cubicBezTo>
                    <a:pt x="0" y="61"/>
                    <a:pt x="0" y="52"/>
                    <a:pt x="10" y="46"/>
                  </a:cubicBezTo>
                  <a:cubicBezTo>
                    <a:pt x="77" y="6"/>
                    <a:pt x="77" y="6"/>
                    <a:pt x="77" y="6"/>
                  </a:cubicBezTo>
                  <a:cubicBezTo>
                    <a:pt x="86" y="0"/>
                    <a:pt x="101" y="0"/>
                    <a:pt x="110" y="6"/>
                  </a:cubicBezTo>
                  <a:cubicBezTo>
                    <a:pt x="177" y="46"/>
                    <a:pt x="177" y="46"/>
                    <a:pt x="177" y="46"/>
                  </a:cubicBezTo>
                  <a:cubicBezTo>
                    <a:pt x="187" y="52"/>
                    <a:pt x="187" y="61"/>
                    <a:pt x="177" y="66"/>
                  </a:cubicBezTo>
                  <a:lnTo>
                    <a:pt x="110" y="106"/>
                  </a:lnTo>
                  <a:close/>
                </a:path>
              </a:pathLst>
            </a:custGeom>
            <a:solidFill>
              <a:srgbClr val="92D050"/>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9" name="Freeform 30"/>
            <p:cNvSpPr>
              <a:spLocks noEditPoints="1"/>
            </p:cNvSpPr>
            <p:nvPr/>
          </p:nvSpPr>
          <p:spPr bwMode="auto">
            <a:xfrm>
              <a:off x="1317625" y="15770225"/>
              <a:ext cx="385763" cy="228600"/>
            </a:xfrm>
            <a:custGeom>
              <a:avLst/>
              <a:gdLst/>
              <a:ahLst/>
              <a:cxnLst>
                <a:cxn ang="0">
                  <a:pos x="83" y="60"/>
                </a:cxn>
                <a:cxn ang="0">
                  <a:pos x="83" y="40"/>
                </a:cxn>
                <a:cxn ang="0">
                  <a:pos x="76" y="41"/>
                </a:cxn>
                <a:cxn ang="0">
                  <a:pos x="75" y="52"/>
                </a:cxn>
                <a:cxn ang="0">
                  <a:pos x="57" y="41"/>
                </a:cxn>
                <a:cxn ang="0">
                  <a:pos x="58" y="41"/>
                </a:cxn>
                <a:cxn ang="0">
                  <a:pos x="66" y="38"/>
                </a:cxn>
                <a:cxn ang="0">
                  <a:pos x="94" y="21"/>
                </a:cxn>
                <a:cxn ang="0">
                  <a:pos x="94" y="32"/>
                </a:cxn>
                <a:cxn ang="0">
                  <a:pos x="102" y="32"/>
                </a:cxn>
                <a:cxn ang="0">
                  <a:pos x="103" y="12"/>
                </a:cxn>
                <a:cxn ang="0">
                  <a:pos x="70" y="12"/>
                </a:cxn>
                <a:cxn ang="0">
                  <a:pos x="70" y="17"/>
                </a:cxn>
                <a:cxn ang="0">
                  <a:pos x="88" y="17"/>
                </a:cxn>
                <a:cxn ang="0">
                  <a:pos x="71" y="27"/>
                </a:cxn>
                <a:cxn ang="0">
                  <a:pos x="71" y="26"/>
                </a:cxn>
                <a:cxn ang="0">
                  <a:pos x="66" y="22"/>
                </a:cxn>
                <a:cxn ang="0">
                  <a:pos x="39" y="6"/>
                </a:cxn>
                <a:cxn ang="0">
                  <a:pos x="57" y="5"/>
                </a:cxn>
                <a:cxn ang="0">
                  <a:pos x="57" y="0"/>
                </a:cxn>
                <a:cxn ang="0">
                  <a:pos x="24" y="1"/>
                </a:cxn>
                <a:cxn ang="0">
                  <a:pos x="24" y="21"/>
                </a:cxn>
                <a:cxn ang="0">
                  <a:pos x="31" y="21"/>
                </a:cxn>
                <a:cxn ang="0">
                  <a:pos x="32" y="9"/>
                </a:cxn>
                <a:cxn ang="0">
                  <a:pos x="48" y="19"/>
                </a:cxn>
                <a:cxn ang="0">
                  <a:pos x="47" y="19"/>
                </a:cxn>
                <a:cxn ang="0">
                  <a:pos x="39" y="22"/>
                </a:cxn>
                <a:cxn ang="0">
                  <a:pos x="36" y="24"/>
                </a:cxn>
                <a:cxn ang="0">
                  <a:pos x="8" y="40"/>
                </a:cxn>
                <a:cxn ang="0">
                  <a:pos x="9" y="30"/>
                </a:cxn>
                <a:cxn ang="0">
                  <a:pos x="1" y="30"/>
                </a:cxn>
                <a:cxn ang="0">
                  <a:pos x="0" y="50"/>
                </a:cxn>
                <a:cxn ang="0">
                  <a:pos x="33" y="49"/>
                </a:cxn>
                <a:cxn ang="0">
                  <a:pos x="33" y="44"/>
                </a:cxn>
                <a:cxn ang="0">
                  <a:pos x="14" y="44"/>
                </a:cxn>
                <a:cxn ang="0">
                  <a:pos x="33" y="33"/>
                </a:cxn>
                <a:cxn ang="0">
                  <a:pos x="34" y="34"/>
                </a:cxn>
                <a:cxn ang="0">
                  <a:pos x="38" y="39"/>
                </a:cxn>
                <a:cxn ang="0">
                  <a:pos x="42" y="40"/>
                </a:cxn>
                <a:cxn ang="0">
                  <a:pos x="68" y="55"/>
                </a:cxn>
                <a:cxn ang="0">
                  <a:pos x="50" y="56"/>
                </a:cxn>
                <a:cxn ang="0">
                  <a:pos x="50" y="61"/>
                </a:cxn>
                <a:cxn ang="0">
                  <a:pos x="83" y="60"/>
                </a:cxn>
                <a:cxn ang="0">
                  <a:pos x="52" y="36"/>
                </a:cxn>
                <a:cxn ang="0">
                  <a:pos x="45" y="34"/>
                </a:cxn>
                <a:cxn ang="0">
                  <a:pos x="46" y="26"/>
                </a:cxn>
                <a:cxn ang="0">
                  <a:pos x="52" y="24"/>
                </a:cxn>
                <a:cxn ang="0">
                  <a:pos x="59" y="26"/>
                </a:cxn>
                <a:cxn ang="0">
                  <a:pos x="59" y="34"/>
                </a:cxn>
                <a:cxn ang="0">
                  <a:pos x="52" y="36"/>
                </a:cxn>
              </a:cxnLst>
              <a:rect l="0" t="0" r="r" b="b"/>
              <a:pathLst>
                <a:path w="103" h="61">
                  <a:moveTo>
                    <a:pt x="83" y="60"/>
                  </a:moveTo>
                  <a:cubicBezTo>
                    <a:pt x="83" y="59"/>
                    <a:pt x="83" y="41"/>
                    <a:pt x="83" y="40"/>
                  </a:cubicBezTo>
                  <a:cubicBezTo>
                    <a:pt x="82" y="40"/>
                    <a:pt x="77" y="41"/>
                    <a:pt x="76" y="41"/>
                  </a:cubicBezTo>
                  <a:cubicBezTo>
                    <a:pt x="75" y="42"/>
                    <a:pt x="75" y="52"/>
                    <a:pt x="75" y="52"/>
                  </a:cubicBezTo>
                  <a:cubicBezTo>
                    <a:pt x="57" y="41"/>
                    <a:pt x="57" y="41"/>
                    <a:pt x="57" y="41"/>
                  </a:cubicBezTo>
                  <a:cubicBezTo>
                    <a:pt x="58" y="41"/>
                    <a:pt x="58" y="41"/>
                    <a:pt x="58" y="41"/>
                  </a:cubicBezTo>
                  <a:cubicBezTo>
                    <a:pt x="61" y="40"/>
                    <a:pt x="64" y="39"/>
                    <a:pt x="66" y="38"/>
                  </a:cubicBezTo>
                  <a:cubicBezTo>
                    <a:pt x="94" y="21"/>
                    <a:pt x="94" y="21"/>
                    <a:pt x="94" y="21"/>
                  </a:cubicBezTo>
                  <a:cubicBezTo>
                    <a:pt x="94" y="21"/>
                    <a:pt x="94" y="31"/>
                    <a:pt x="94" y="32"/>
                  </a:cubicBezTo>
                  <a:cubicBezTo>
                    <a:pt x="96" y="32"/>
                    <a:pt x="100" y="32"/>
                    <a:pt x="102" y="32"/>
                  </a:cubicBezTo>
                  <a:cubicBezTo>
                    <a:pt x="102" y="31"/>
                    <a:pt x="103" y="13"/>
                    <a:pt x="103" y="12"/>
                  </a:cubicBezTo>
                  <a:cubicBezTo>
                    <a:pt x="101" y="12"/>
                    <a:pt x="72" y="12"/>
                    <a:pt x="70" y="12"/>
                  </a:cubicBezTo>
                  <a:cubicBezTo>
                    <a:pt x="70" y="13"/>
                    <a:pt x="70" y="17"/>
                    <a:pt x="70" y="17"/>
                  </a:cubicBezTo>
                  <a:cubicBezTo>
                    <a:pt x="72" y="17"/>
                    <a:pt x="88" y="17"/>
                    <a:pt x="88" y="17"/>
                  </a:cubicBezTo>
                  <a:cubicBezTo>
                    <a:pt x="71" y="27"/>
                    <a:pt x="71" y="27"/>
                    <a:pt x="71" y="27"/>
                  </a:cubicBezTo>
                  <a:cubicBezTo>
                    <a:pt x="71" y="26"/>
                    <a:pt x="71" y="26"/>
                    <a:pt x="71" y="26"/>
                  </a:cubicBezTo>
                  <a:cubicBezTo>
                    <a:pt x="70" y="25"/>
                    <a:pt x="68" y="23"/>
                    <a:pt x="66" y="22"/>
                  </a:cubicBezTo>
                  <a:cubicBezTo>
                    <a:pt x="39" y="6"/>
                    <a:pt x="39" y="6"/>
                    <a:pt x="39" y="6"/>
                  </a:cubicBezTo>
                  <a:cubicBezTo>
                    <a:pt x="39" y="6"/>
                    <a:pt x="55" y="5"/>
                    <a:pt x="57" y="5"/>
                  </a:cubicBezTo>
                  <a:cubicBezTo>
                    <a:pt x="57" y="5"/>
                    <a:pt x="57" y="1"/>
                    <a:pt x="57" y="0"/>
                  </a:cubicBezTo>
                  <a:cubicBezTo>
                    <a:pt x="55" y="0"/>
                    <a:pt x="26" y="1"/>
                    <a:pt x="24" y="1"/>
                  </a:cubicBezTo>
                  <a:cubicBezTo>
                    <a:pt x="24" y="2"/>
                    <a:pt x="23" y="20"/>
                    <a:pt x="24" y="21"/>
                  </a:cubicBezTo>
                  <a:cubicBezTo>
                    <a:pt x="25" y="21"/>
                    <a:pt x="30" y="21"/>
                    <a:pt x="31" y="21"/>
                  </a:cubicBezTo>
                  <a:cubicBezTo>
                    <a:pt x="31" y="19"/>
                    <a:pt x="32" y="9"/>
                    <a:pt x="32" y="9"/>
                  </a:cubicBezTo>
                  <a:cubicBezTo>
                    <a:pt x="48" y="19"/>
                    <a:pt x="48" y="19"/>
                    <a:pt x="48" y="19"/>
                  </a:cubicBezTo>
                  <a:cubicBezTo>
                    <a:pt x="47" y="19"/>
                    <a:pt x="47" y="19"/>
                    <a:pt x="47" y="19"/>
                  </a:cubicBezTo>
                  <a:cubicBezTo>
                    <a:pt x="44" y="20"/>
                    <a:pt x="41" y="21"/>
                    <a:pt x="39" y="22"/>
                  </a:cubicBezTo>
                  <a:cubicBezTo>
                    <a:pt x="39" y="22"/>
                    <a:pt x="37" y="24"/>
                    <a:pt x="36" y="24"/>
                  </a:cubicBezTo>
                  <a:cubicBezTo>
                    <a:pt x="8" y="40"/>
                    <a:pt x="8" y="40"/>
                    <a:pt x="8" y="40"/>
                  </a:cubicBezTo>
                  <a:cubicBezTo>
                    <a:pt x="8" y="40"/>
                    <a:pt x="9" y="31"/>
                    <a:pt x="9" y="30"/>
                  </a:cubicBezTo>
                  <a:cubicBezTo>
                    <a:pt x="7" y="30"/>
                    <a:pt x="2" y="30"/>
                    <a:pt x="1" y="30"/>
                  </a:cubicBezTo>
                  <a:cubicBezTo>
                    <a:pt x="1" y="31"/>
                    <a:pt x="0" y="49"/>
                    <a:pt x="0" y="50"/>
                  </a:cubicBezTo>
                  <a:cubicBezTo>
                    <a:pt x="2" y="49"/>
                    <a:pt x="33" y="49"/>
                    <a:pt x="33" y="49"/>
                  </a:cubicBezTo>
                  <a:cubicBezTo>
                    <a:pt x="33" y="48"/>
                    <a:pt x="33" y="45"/>
                    <a:pt x="33" y="44"/>
                  </a:cubicBezTo>
                  <a:cubicBezTo>
                    <a:pt x="32" y="44"/>
                    <a:pt x="14" y="44"/>
                    <a:pt x="14" y="44"/>
                  </a:cubicBezTo>
                  <a:cubicBezTo>
                    <a:pt x="33" y="33"/>
                    <a:pt x="33" y="33"/>
                    <a:pt x="33" y="33"/>
                  </a:cubicBezTo>
                  <a:cubicBezTo>
                    <a:pt x="34" y="34"/>
                    <a:pt x="34" y="34"/>
                    <a:pt x="34" y="34"/>
                  </a:cubicBezTo>
                  <a:cubicBezTo>
                    <a:pt x="35" y="36"/>
                    <a:pt x="36" y="37"/>
                    <a:pt x="38" y="39"/>
                  </a:cubicBezTo>
                  <a:cubicBezTo>
                    <a:pt x="38" y="39"/>
                    <a:pt x="42" y="40"/>
                    <a:pt x="42" y="40"/>
                  </a:cubicBezTo>
                  <a:cubicBezTo>
                    <a:pt x="68" y="55"/>
                    <a:pt x="68" y="55"/>
                    <a:pt x="68" y="55"/>
                  </a:cubicBezTo>
                  <a:cubicBezTo>
                    <a:pt x="68" y="55"/>
                    <a:pt x="52" y="56"/>
                    <a:pt x="50" y="56"/>
                  </a:cubicBezTo>
                  <a:cubicBezTo>
                    <a:pt x="50" y="57"/>
                    <a:pt x="50" y="60"/>
                    <a:pt x="50" y="61"/>
                  </a:cubicBezTo>
                  <a:cubicBezTo>
                    <a:pt x="52" y="61"/>
                    <a:pt x="81" y="60"/>
                    <a:pt x="83" y="60"/>
                  </a:cubicBezTo>
                  <a:close/>
                  <a:moveTo>
                    <a:pt x="52" y="36"/>
                  </a:moveTo>
                  <a:cubicBezTo>
                    <a:pt x="50" y="36"/>
                    <a:pt x="47" y="35"/>
                    <a:pt x="45" y="34"/>
                  </a:cubicBezTo>
                  <a:cubicBezTo>
                    <a:pt x="42" y="32"/>
                    <a:pt x="42" y="29"/>
                    <a:pt x="46" y="26"/>
                  </a:cubicBezTo>
                  <a:cubicBezTo>
                    <a:pt x="47" y="25"/>
                    <a:pt x="50" y="25"/>
                    <a:pt x="52" y="24"/>
                  </a:cubicBezTo>
                  <a:cubicBezTo>
                    <a:pt x="55" y="24"/>
                    <a:pt x="58" y="25"/>
                    <a:pt x="59" y="26"/>
                  </a:cubicBezTo>
                  <a:cubicBezTo>
                    <a:pt x="63" y="28"/>
                    <a:pt x="63" y="32"/>
                    <a:pt x="59" y="34"/>
                  </a:cubicBezTo>
                  <a:cubicBezTo>
                    <a:pt x="57" y="35"/>
                    <a:pt x="55" y="36"/>
                    <a:pt x="52" y="36"/>
                  </a:cubicBezTo>
                  <a:close/>
                </a:path>
              </a:pathLst>
            </a:custGeom>
            <a:solidFill>
              <a:srgbClr val="FFFFF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grpSp>
      <p:pic>
        <p:nvPicPr>
          <p:cNvPr id="209" name="Picture 208" descr="图片234"/>
          <p:cNvPicPr>
            <a:picLocks noChangeAspect="1" noChangeArrowheads="1"/>
          </p:cNvPicPr>
          <p:nvPr/>
        </p:nvPicPr>
        <p:blipFill>
          <a:blip r:embed="rId3" cstate="print"/>
          <a:srcRect/>
          <a:stretch>
            <a:fillRect/>
          </a:stretch>
        </p:blipFill>
        <p:spPr bwMode="auto">
          <a:xfrm>
            <a:off x="9618326" y="5617064"/>
            <a:ext cx="339725" cy="267335"/>
          </a:xfrm>
          <a:prstGeom prst="rect">
            <a:avLst/>
          </a:prstGeom>
          <a:noFill/>
        </p:spPr>
      </p:pic>
      <p:sp>
        <p:nvSpPr>
          <p:cNvPr id="210" name="圆角矩形 87"/>
          <p:cNvSpPr/>
          <p:nvPr/>
        </p:nvSpPr>
        <p:spPr>
          <a:xfrm>
            <a:off x="3107671" y="1974704"/>
            <a:ext cx="892810" cy="28702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UI Server</a:t>
            </a:r>
          </a:p>
        </p:txBody>
      </p:sp>
      <p:grpSp>
        <p:nvGrpSpPr>
          <p:cNvPr id="211" name="组合 94"/>
          <p:cNvGrpSpPr/>
          <p:nvPr/>
        </p:nvGrpSpPr>
        <p:grpSpPr>
          <a:xfrm>
            <a:off x="7582516" y="591038"/>
            <a:ext cx="3094990" cy="300185"/>
            <a:chOff x="11490" y="943"/>
            <a:chExt cx="4874" cy="645"/>
          </a:xfrm>
        </p:grpSpPr>
        <p:sp>
          <p:nvSpPr>
            <p:cNvPr id="232" name="矩形 88"/>
            <p:cNvSpPr/>
            <p:nvPr/>
          </p:nvSpPr>
          <p:spPr bwMode="auto">
            <a:xfrm>
              <a:off x="11490" y="943"/>
              <a:ext cx="4874" cy="64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3" name="圆角矩形 89"/>
            <p:cNvSpPr/>
            <p:nvPr/>
          </p:nvSpPr>
          <p:spPr bwMode="auto">
            <a:xfrm>
              <a:off x="11669" y="1065"/>
              <a:ext cx="1593"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E-Services</a:t>
              </a:r>
            </a:p>
          </p:txBody>
        </p:sp>
        <p:sp>
          <p:nvSpPr>
            <p:cNvPr id="234" name="圆角矩形 90"/>
            <p:cNvSpPr/>
            <p:nvPr/>
          </p:nvSpPr>
          <p:spPr bwMode="auto">
            <a:xfrm>
              <a:off x="13371" y="1065"/>
              <a:ext cx="1458"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BSS/OSS</a:t>
              </a:r>
            </a:p>
          </p:txBody>
        </p:sp>
        <p:sp>
          <p:nvSpPr>
            <p:cNvPr id="235" name="圆角矩形 91"/>
            <p:cNvSpPr/>
            <p:nvPr/>
          </p:nvSpPr>
          <p:spPr bwMode="auto">
            <a:xfrm>
              <a:off x="14938" y="1065"/>
              <a:ext cx="1307"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Big Data</a:t>
              </a:r>
            </a:p>
          </p:txBody>
        </p:sp>
      </p:grpSp>
      <p:sp>
        <p:nvSpPr>
          <p:cNvPr id="212" name="圆角矩形 92"/>
          <p:cNvSpPr/>
          <p:nvPr/>
        </p:nvSpPr>
        <p:spPr>
          <a:xfrm>
            <a:off x="4464666" y="3073889"/>
            <a:ext cx="1035050"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Policy</a:t>
            </a:r>
          </a:p>
        </p:txBody>
      </p:sp>
      <p:sp>
        <p:nvSpPr>
          <p:cNvPr id="213" name="圆角矩形 79"/>
          <p:cNvSpPr/>
          <p:nvPr/>
        </p:nvSpPr>
        <p:spPr>
          <a:xfrm>
            <a:off x="5358981" y="6042514"/>
            <a:ext cx="1083310" cy="462280"/>
          </a:xfrm>
          <a:prstGeom prst="roundRect">
            <a:avLst>
              <a:gd name="adj" fmla="val 15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openECOMP</a:t>
            </a:r>
          </a:p>
        </p:txBody>
      </p:sp>
      <p:sp>
        <p:nvSpPr>
          <p:cNvPr id="214" name="圆角矩形 81"/>
          <p:cNvSpPr/>
          <p:nvPr/>
        </p:nvSpPr>
        <p:spPr>
          <a:xfrm>
            <a:off x="7854530" y="6042513"/>
            <a:ext cx="1207135" cy="462281"/>
          </a:xfrm>
          <a:prstGeom prst="roundRect">
            <a:avLst>
              <a:gd name="adj" fmla="val 15873"/>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Convergence</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both</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sides</a:t>
            </a:r>
          </a:p>
        </p:txBody>
      </p:sp>
      <p:sp>
        <p:nvSpPr>
          <p:cNvPr id="215" name="圆角矩形 82"/>
          <p:cNvSpPr/>
          <p:nvPr/>
        </p:nvSpPr>
        <p:spPr>
          <a:xfrm>
            <a:off x="6606756" y="6042514"/>
            <a:ext cx="1083310" cy="462280"/>
          </a:xfrm>
          <a:prstGeom prst="roundRect">
            <a:avLst>
              <a:gd name="adj" fmla="val 15873"/>
            </a:avLst>
          </a:prstGeom>
          <a:solidFill>
            <a:schemeClr val="accent5">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OPEN-O</a:t>
            </a:r>
          </a:p>
        </p:txBody>
      </p:sp>
      <p:sp>
        <p:nvSpPr>
          <p:cNvPr id="216" name="圆角矩形 83"/>
          <p:cNvSpPr/>
          <p:nvPr/>
        </p:nvSpPr>
        <p:spPr>
          <a:xfrm>
            <a:off x="10416756" y="6039974"/>
            <a:ext cx="1083310" cy="462280"/>
          </a:xfrm>
          <a:prstGeom prst="roundRect">
            <a:avLst>
              <a:gd name="adj" fmla="val 15873"/>
            </a:avLst>
          </a:prstGeom>
          <a:solidFill>
            <a:srgbClr val="D9D9D9"/>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3rd</a:t>
            </a:r>
          </a:p>
        </p:txBody>
      </p:sp>
      <p:sp>
        <p:nvSpPr>
          <p:cNvPr id="217" name="文本框 84"/>
          <p:cNvSpPr txBox="1"/>
          <p:nvPr/>
        </p:nvSpPr>
        <p:spPr>
          <a:xfrm>
            <a:off x="4184231" y="6130144"/>
            <a:ext cx="788670" cy="2870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200" b="1" dirty="0">
                <a:latin typeface="微软雅黑" panose="020B0503020204020204" pitchFamily="34" charset="-122"/>
                <a:ea typeface="微软雅黑" panose="020B0503020204020204" pitchFamily="34" charset="-122"/>
              </a:rPr>
              <a:t>Legend:</a:t>
            </a:r>
          </a:p>
        </p:txBody>
      </p:sp>
      <p:sp>
        <p:nvSpPr>
          <p:cNvPr id="218" name="圆角矩形 53"/>
          <p:cNvSpPr/>
          <p:nvPr/>
        </p:nvSpPr>
        <p:spPr>
          <a:xfrm>
            <a:off x="3043059" y="3150088"/>
            <a:ext cx="122228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Alarm</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Correlation</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(Holmes)</a:t>
            </a:r>
          </a:p>
        </p:txBody>
      </p:sp>
      <p:sp>
        <p:nvSpPr>
          <p:cNvPr id="219" name="圆角矩形 25"/>
          <p:cNvSpPr/>
          <p:nvPr/>
        </p:nvSpPr>
        <p:spPr>
          <a:xfrm>
            <a:off x="664625" y="2678602"/>
            <a:ext cx="1784032" cy="42164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Workflow</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p>
        </p:txBody>
      </p:sp>
      <p:sp>
        <p:nvSpPr>
          <p:cNvPr id="220" name="圆角矩形 20"/>
          <p:cNvSpPr/>
          <p:nvPr/>
        </p:nvSpPr>
        <p:spPr>
          <a:xfrm>
            <a:off x="698514" y="2236174"/>
            <a:ext cx="819417" cy="396875"/>
          </a:xfrm>
          <a:prstGeom prst="roundRect">
            <a:avLst/>
          </a:prstGeom>
          <a:solidFill>
            <a:schemeClr val="accent5">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1" name="圆角矩形 59"/>
          <p:cNvSpPr/>
          <p:nvPr/>
        </p:nvSpPr>
        <p:spPr bwMode="auto">
          <a:xfrm>
            <a:off x="11587333" y="1193849"/>
            <a:ext cx="263535" cy="4496179"/>
          </a:xfrm>
          <a:prstGeom prst="roundRect">
            <a:avLst/>
          </a:prstGeom>
          <a:solidFill>
            <a:srgbClr val="92D050"/>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Certification</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Lab</a:t>
            </a:r>
          </a:p>
        </p:txBody>
      </p:sp>
      <p:sp>
        <p:nvSpPr>
          <p:cNvPr id="222" name="矩形 58"/>
          <p:cNvSpPr/>
          <p:nvPr/>
        </p:nvSpPr>
        <p:spPr bwMode="auto">
          <a:xfrm>
            <a:off x="10724158" y="961646"/>
            <a:ext cx="1251287" cy="496125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3" name="圆角矩形 59"/>
          <p:cNvSpPr/>
          <p:nvPr/>
        </p:nvSpPr>
        <p:spPr bwMode="auto">
          <a:xfrm>
            <a:off x="10820048" y="1209910"/>
            <a:ext cx="275318"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Modeling</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(specs</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Utilities)</a:t>
            </a:r>
          </a:p>
        </p:txBody>
      </p:sp>
      <p:sp>
        <p:nvSpPr>
          <p:cNvPr id="224" name="圆角矩形 51"/>
          <p:cNvSpPr/>
          <p:nvPr/>
        </p:nvSpPr>
        <p:spPr>
          <a:xfrm>
            <a:off x="4596011" y="2484441"/>
            <a:ext cx="1215891" cy="43920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DMaaP</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5" name="圆角矩形 51"/>
          <p:cNvSpPr/>
          <p:nvPr/>
        </p:nvSpPr>
        <p:spPr>
          <a:xfrm>
            <a:off x="7695650" y="2484441"/>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Auth.</a:t>
            </a:r>
          </a:p>
        </p:txBody>
      </p:sp>
      <p:sp>
        <p:nvSpPr>
          <p:cNvPr id="226" name="圆角矩形 52"/>
          <p:cNvSpPr/>
          <p:nvPr/>
        </p:nvSpPr>
        <p:spPr>
          <a:xfrm>
            <a:off x="8451196" y="5048104"/>
            <a:ext cx="1988652" cy="36810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VNFM/EMS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Driver</a:t>
            </a:r>
          </a:p>
        </p:txBody>
      </p:sp>
      <p:sp>
        <p:nvSpPr>
          <p:cNvPr id="227" name="圆角矩形 38"/>
          <p:cNvSpPr/>
          <p:nvPr/>
        </p:nvSpPr>
        <p:spPr>
          <a:xfrm>
            <a:off x="9188696" y="4393688"/>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GVNFM</a:t>
            </a:r>
          </a:p>
        </p:txBody>
      </p:sp>
      <p:sp>
        <p:nvSpPr>
          <p:cNvPr id="228" name="圆角矩形 41"/>
          <p:cNvSpPr/>
          <p:nvPr/>
        </p:nvSpPr>
        <p:spPr>
          <a:xfrm>
            <a:off x="6664877" y="3397104"/>
            <a:ext cx="725805" cy="1428115"/>
          </a:xfrm>
          <a:prstGeom prst="roundRect">
            <a:avLst>
              <a:gd name="adj" fmla="val 6514"/>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Infra-C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9" name="圆角矩形 83"/>
          <p:cNvSpPr/>
          <p:nvPr/>
        </p:nvSpPr>
        <p:spPr>
          <a:xfrm>
            <a:off x="9185110" y="6039974"/>
            <a:ext cx="1083310" cy="462280"/>
          </a:xfrm>
          <a:prstGeom prst="roundRect">
            <a:avLst>
              <a:gd name="adj" fmla="val 15873"/>
            </a:avLst>
          </a:prstGeom>
          <a:solidFill>
            <a:srgbClr val="92D05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New</a:t>
            </a:r>
          </a:p>
        </p:txBody>
      </p:sp>
      <p:sp>
        <p:nvSpPr>
          <p:cNvPr id="230" name="圆角矩形 51"/>
          <p:cNvSpPr/>
          <p:nvPr/>
        </p:nvSpPr>
        <p:spPr>
          <a:xfrm>
            <a:off x="6164497" y="2486290"/>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ESR</a:t>
            </a:r>
          </a:p>
        </p:txBody>
      </p:sp>
      <p:sp>
        <p:nvSpPr>
          <p:cNvPr id="231" name="圆角矩形 20"/>
          <p:cNvSpPr/>
          <p:nvPr/>
        </p:nvSpPr>
        <p:spPr>
          <a:xfrm>
            <a:off x="698514" y="4712664"/>
            <a:ext cx="1750143" cy="33544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Catalog</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0045995"/>
      </p:ext>
    </p:extLst>
  </p:cSld>
  <p:clrMapOvr>
    <a:masterClrMapping/>
  </p:clrMapOvr>
  <p:transition spd="med"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291" y="133749"/>
            <a:ext cx="10844563" cy="548497"/>
          </a:xfrm>
        </p:spPr>
        <p:txBody>
          <a:bodyPr>
            <a:normAutofit fontScale="90000"/>
          </a:bodyPr>
          <a:lstStyle/>
          <a:p>
            <a:r>
              <a:rPr lang="en-US" altLang="zh-CN" sz="3599" b="1" dirty="0">
                <a:latin typeface="Arial" panose="020B0604020202020204"/>
              </a:rPr>
              <a:t>Looking forward: Multiple Vendors Environment</a:t>
            </a:r>
            <a:endParaRPr lang="zh-CN" altLang="en-US" sz="3599" b="1" dirty="0">
              <a:latin typeface="Arial" panose="020B0604020202020204"/>
            </a:endParaRPr>
          </a:p>
        </p:txBody>
      </p:sp>
      <p:sp>
        <p:nvSpPr>
          <p:cNvPr id="172" name="圆角矩形 52"/>
          <p:cNvSpPr/>
          <p:nvPr/>
        </p:nvSpPr>
        <p:spPr>
          <a:xfrm>
            <a:off x="2983210" y="5018259"/>
            <a:ext cx="7563485" cy="429114"/>
          </a:xfrm>
          <a:prstGeom prst="roundRect">
            <a:avLst/>
          </a:prstGeom>
          <a:solidFill>
            <a:schemeClr val="accent5">
              <a:lumMod val="60000"/>
              <a:lumOff val="40000"/>
            </a:schemeClr>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Mediation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Layer</a:t>
            </a:r>
          </a:p>
        </p:txBody>
      </p:sp>
      <p:sp>
        <p:nvSpPr>
          <p:cNvPr id="173" name="矩形 192"/>
          <p:cNvSpPr/>
          <p:nvPr/>
        </p:nvSpPr>
        <p:spPr bwMode="auto">
          <a:xfrm>
            <a:off x="509251" y="1547985"/>
            <a:ext cx="2087880" cy="4334656"/>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Design-time</a:t>
            </a:r>
          </a:p>
        </p:txBody>
      </p:sp>
      <p:sp>
        <p:nvSpPr>
          <p:cNvPr id="174" name="圆角矩形 20"/>
          <p:cNvSpPr/>
          <p:nvPr/>
        </p:nvSpPr>
        <p:spPr>
          <a:xfrm>
            <a:off x="1625714" y="2228704"/>
            <a:ext cx="823930" cy="39687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 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5" name="圆角矩形 25"/>
          <p:cNvSpPr/>
          <p:nvPr/>
        </p:nvSpPr>
        <p:spPr>
          <a:xfrm>
            <a:off x="672764" y="3134565"/>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Policy Creation</a:t>
            </a:r>
          </a:p>
        </p:txBody>
      </p:sp>
      <p:sp>
        <p:nvSpPr>
          <p:cNvPr id="176" name="圆角矩形 26"/>
          <p:cNvSpPr/>
          <p:nvPr/>
        </p:nvSpPr>
        <p:spPr>
          <a:xfrm>
            <a:off x="672764" y="3599669"/>
            <a:ext cx="1784032" cy="421640"/>
          </a:xfrm>
          <a:prstGeom prst="roundRect">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Analytic Application  Creation</a:t>
            </a:r>
          </a:p>
        </p:txBody>
      </p:sp>
      <p:sp>
        <p:nvSpPr>
          <p:cNvPr id="177" name="圆角矩形 27"/>
          <p:cNvSpPr/>
          <p:nvPr/>
        </p:nvSpPr>
        <p:spPr>
          <a:xfrm>
            <a:off x="672764" y="4080999"/>
            <a:ext cx="1784032" cy="558165"/>
          </a:xfrm>
          <a:prstGeom prst="roundRect">
            <a:avLst>
              <a:gd name="adj" fmla="val 9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Recipie/</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Engineering Rules &amp; Policy Distribution</a:t>
            </a:r>
          </a:p>
        </p:txBody>
      </p:sp>
      <p:sp>
        <p:nvSpPr>
          <p:cNvPr id="178" name="圆角矩形 28"/>
          <p:cNvSpPr/>
          <p:nvPr/>
        </p:nvSpPr>
        <p:spPr>
          <a:xfrm>
            <a:off x="575291" y="1909934"/>
            <a:ext cx="1945005" cy="3248913"/>
          </a:xfrm>
          <a:prstGeom prst="roundRect">
            <a:avLst>
              <a:gd name="adj" fmla="val 6026"/>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SDC</a:t>
            </a:r>
          </a:p>
        </p:txBody>
      </p:sp>
      <p:sp>
        <p:nvSpPr>
          <p:cNvPr id="179" name="圆角矩形 29"/>
          <p:cNvSpPr/>
          <p:nvPr/>
        </p:nvSpPr>
        <p:spPr>
          <a:xfrm>
            <a:off x="575291" y="5233778"/>
            <a:ext cx="1945005" cy="605790"/>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 SDK</a:t>
            </a:r>
          </a:p>
        </p:txBody>
      </p:sp>
      <p:sp>
        <p:nvSpPr>
          <p:cNvPr id="180" name="圆角矩形 30"/>
          <p:cNvSpPr/>
          <p:nvPr/>
        </p:nvSpPr>
        <p:spPr>
          <a:xfrm>
            <a:off x="2983846" y="1288904"/>
            <a:ext cx="1140460" cy="1020445"/>
          </a:xfrm>
          <a:prstGeom prst="roundRect">
            <a:avLst>
              <a:gd name="adj" fmla="val 9045"/>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Dashboard OA&amp;M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(VID)</a:t>
            </a:r>
          </a:p>
        </p:txBody>
      </p:sp>
      <p:sp>
        <p:nvSpPr>
          <p:cNvPr id="181" name="圆角矩形 31"/>
          <p:cNvSpPr/>
          <p:nvPr/>
        </p:nvSpPr>
        <p:spPr>
          <a:xfrm>
            <a:off x="4332586" y="1664189"/>
            <a:ext cx="1140460"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A&amp;AI</a:t>
            </a:r>
          </a:p>
        </p:txBody>
      </p:sp>
      <p:sp>
        <p:nvSpPr>
          <p:cNvPr id="182" name="圆角矩形 33"/>
          <p:cNvSpPr/>
          <p:nvPr/>
        </p:nvSpPr>
        <p:spPr>
          <a:xfrm>
            <a:off x="2983846" y="3073889"/>
            <a:ext cx="1349375"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DCAE</a:t>
            </a:r>
          </a:p>
        </p:txBody>
      </p:sp>
      <p:sp>
        <p:nvSpPr>
          <p:cNvPr id="183" name="圆角矩形 34"/>
          <p:cNvSpPr/>
          <p:nvPr/>
        </p:nvSpPr>
        <p:spPr>
          <a:xfrm>
            <a:off x="5770226" y="3409169"/>
            <a:ext cx="784224" cy="1428115"/>
          </a:xfrm>
          <a:prstGeom prst="roundRect">
            <a:avLst>
              <a:gd name="adj" fmla="val 6514"/>
            </a:avLst>
          </a:prstGeom>
          <a:solidFill>
            <a:schemeClr val="accent5">
              <a:lumMod val="60000"/>
              <a:lumOff val="4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 Agent</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(SDN-O)</a:t>
            </a:r>
          </a:p>
        </p:txBody>
      </p:sp>
      <p:sp>
        <p:nvSpPr>
          <p:cNvPr id="184" name="圆角矩形 36"/>
          <p:cNvSpPr/>
          <p:nvPr/>
        </p:nvSpPr>
        <p:spPr>
          <a:xfrm>
            <a:off x="5698454" y="5048105"/>
            <a:ext cx="1407643" cy="368098"/>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 Hub Driver</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5" name="圆角矩形 37"/>
          <p:cNvSpPr/>
          <p:nvPr/>
        </p:nvSpPr>
        <p:spPr>
          <a:xfrm>
            <a:off x="9145886" y="3409169"/>
            <a:ext cx="1319530" cy="1428115"/>
          </a:xfrm>
          <a:prstGeom prst="roundRect">
            <a:avLst>
              <a:gd name="adj" fmla="val 6514"/>
            </a:avLst>
          </a:prstGeom>
          <a:solidFill>
            <a:srgbClr val="FFF5E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VF-C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6" name="圆角矩形 38"/>
          <p:cNvSpPr/>
          <p:nvPr/>
        </p:nvSpPr>
        <p:spPr>
          <a:xfrm>
            <a:off x="9187236" y="3967066"/>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NFV-O</a:t>
            </a:r>
          </a:p>
        </p:txBody>
      </p:sp>
      <p:sp>
        <p:nvSpPr>
          <p:cNvPr id="187" name="圆角矩形 41"/>
          <p:cNvSpPr/>
          <p:nvPr/>
        </p:nvSpPr>
        <p:spPr>
          <a:xfrm>
            <a:off x="7482821" y="3408852"/>
            <a:ext cx="725805"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SDN-C</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8" name="圆角矩形 42"/>
          <p:cNvSpPr/>
          <p:nvPr/>
        </p:nvSpPr>
        <p:spPr>
          <a:xfrm>
            <a:off x="8321910" y="3408852"/>
            <a:ext cx="690880" cy="1428115"/>
          </a:xfrm>
          <a:prstGeom prst="roundRect">
            <a:avLst>
              <a:gd name="adj" fmla="val 651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APP-C</a:t>
            </a:r>
          </a:p>
        </p:txBody>
      </p:sp>
      <p:sp>
        <p:nvSpPr>
          <p:cNvPr id="190" name="圆角矩形 32"/>
          <p:cNvSpPr/>
          <p:nvPr/>
        </p:nvSpPr>
        <p:spPr>
          <a:xfrm>
            <a:off x="5631161" y="1664189"/>
            <a:ext cx="4915535" cy="645160"/>
          </a:xfrm>
          <a:prstGeom prst="roundRect">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Service</a:t>
            </a:r>
          </a:p>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Orchestrator</a:t>
            </a:r>
          </a:p>
        </p:txBody>
      </p:sp>
      <p:sp>
        <p:nvSpPr>
          <p:cNvPr id="191" name="圆角矩形 46"/>
          <p:cNvSpPr/>
          <p:nvPr/>
        </p:nvSpPr>
        <p:spPr>
          <a:xfrm>
            <a:off x="8944821" y="1789919"/>
            <a:ext cx="1245870" cy="39370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GS-O</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2" name="圆角矩形 47"/>
          <p:cNvSpPr/>
          <p:nvPr/>
        </p:nvSpPr>
        <p:spPr>
          <a:xfrm>
            <a:off x="4333221" y="1290174"/>
            <a:ext cx="6214110" cy="257810"/>
          </a:xfrm>
          <a:prstGeom prst="roundRect">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External Data Movement &amp; APIs</a:t>
            </a:r>
          </a:p>
        </p:txBody>
      </p:sp>
      <p:sp>
        <p:nvSpPr>
          <p:cNvPr id="194" name="圆角矩形 48"/>
          <p:cNvSpPr/>
          <p:nvPr/>
        </p:nvSpPr>
        <p:spPr>
          <a:xfrm>
            <a:off x="2983211" y="2401424"/>
            <a:ext cx="7563485" cy="574675"/>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Common Service</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5" name="圆角矩形 50"/>
          <p:cNvSpPr/>
          <p:nvPr/>
        </p:nvSpPr>
        <p:spPr>
          <a:xfrm>
            <a:off x="5631161" y="3074524"/>
            <a:ext cx="4915535" cy="1845310"/>
          </a:xfrm>
          <a:prstGeom prst="roundRect">
            <a:avLst>
              <a:gd name="adj" fmla="val 6514"/>
            </a:avLst>
          </a:prstGeom>
          <a:noFill/>
          <a:ln w="9525" cap="flat" cmpd="sng" algn="ctr">
            <a:solidFill>
              <a:srgbClr val="00B0F0"/>
            </a:solidFill>
            <a:prstDash val="dash"/>
            <a:round/>
            <a:headEnd type="none" w="med" len="med"/>
            <a:tailEnd type="none" w="med" len="med"/>
          </a:ln>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Controllers</a:t>
            </a:r>
          </a:p>
        </p:txBody>
      </p:sp>
      <p:sp>
        <p:nvSpPr>
          <p:cNvPr id="196" name="圆角矩形 51"/>
          <p:cNvSpPr/>
          <p:nvPr/>
        </p:nvSpPr>
        <p:spPr>
          <a:xfrm>
            <a:off x="9249524" y="2484441"/>
            <a:ext cx="1224000" cy="439200"/>
          </a:xfrm>
          <a:prstGeom prst="roundRect">
            <a:avLst/>
          </a:prstGeom>
          <a:solidFill>
            <a:srgbClr val="92D050"/>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Microservice Bus</a:t>
            </a:r>
          </a:p>
        </p:txBody>
      </p:sp>
      <p:sp>
        <p:nvSpPr>
          <p:cNvPr id="197" name="圆角矩形 52"/>
          <p:cNvSpPr/>
          <p:nvPr/>
        </p:nvSpPr>
        <p:spPr>
          <a:xfrm>
            <a:off x="7219550" y="5051631"/>
            <a:ext cx="1152241" cy="364572"/>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Multi-VIM</a:t>
            </a:r>
          </a:p>
        </p:txBody>
      </p:sp>
      <p:sp>
        <p:nvSpPr>
          <p:cNvPr id="198" name="圆角矩形 53"/>
          <p:cNvSpPr/>
          <p:nvPr/>
        </p:nvSpPr>
        <p:spPr>
          <a:xfrm>
            <a:off x="3088304" y="4250544"/>
            <a:ext cx="114046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NFV-O NFV Collector</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(Monitor)</a:t>
            </a:r>
          </a:p>
        </p:txBody>
      </p:sp>
      <p:sp>
        <p:nvSpPr>
          <p:cNvPr id="199" name="矩形 54"/>
          <p:cNvSpPr/>
          <p:nvPr/>
        </p:nvSpPr>
        <p:spPr bwMode="auto">
          <a:xfrm>
            <a:off x="2746991" y="952989"/>
            <a:ext cx="7930515" cy="452818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Run-time</a:t>
            </a:r>
          </a:p>
        </p:txBody>
      </p:sp>
      <p:grpSp>
        <p:nvGrpSpPr>
          <p:cNvPr id="200" name="组合 2"/>
          <p:cNvGrpSpPr/>
          <p:nvPr/>
        </p:nvGrpSpPr>
        <p:grpSpPr>
          <a:xfrm>
            <a:off x="507981" y="952989"/>
            <a:ext cx="2087880" cy="520065"/>
            <a:chOff x="193" y="2304"/>
            <a:chExt cx="3288" cy="819"/>
          </a:xfrm>
        </p:grpSpPr>
        <p:sp>
          <p:nvSpPr>
            <p:cNvPr id="240" name="圆角矩形 55"/>
            <p:cNvSpPr/>
            <p:nvPr/>
          </p:nvSpPr>
          <p:spPr>
            <a:xfrm>
              <a:off x="193" y="2304"/>
              <a:ext cx="3288" cy="819"/>
            </a:xfrm>
            <a:prstGeom prst="roundRect">
              <a:avLst>
                <a:gd name="adj" fmla="val 16483"/>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Portal</a:t>
              </a:r>
            </a:p>
          </p:txBody>
        </p:sp>
        <p:sp>
          <p:nvSpPr>
            <p:cNvPr id="241" name="圆角矩形 56"/>
            <p:cNvSpPr/>
            <p:nvPr/>
          </p:nvSpPr>
          <p:spPr>
            <a:xfrm>
              <a:off x="1466" y="2394"/>
              <a:ext cx="1796" cy="64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OPEN-O UI</a:t>
              </a:r>
            </a:p>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(GUI/CLI)</a:t>
              </a:r>
            </a:p>
          </p:txBody>
        </p:sp>
      </p:grpSp>
      <p:sp>
        <p:nvSpPr>
          <p:cNvPr id="201" name="圆角矩形 59"/>
          <p:cNvSpPr/>
          <p:nvPr/>
        </p:nvSpPr>
        <p:spPr bwMode="auto">
          <a:xfrm>
            <a:off x="11210345" y="1201888"/>
            <a:ext cx="263535"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hangingPunct="1">
              <a:buClr>
                <a:srgbClr val="CC9900"/>
              </a:buClr>
            </a:pPr>
            <a:r>
              <a:rPr lang="en-US" altLang="zh-CN" sz="1600" dirty="0">
                <a:latin typeface="微软雅黑" panose="020B0503020204020204" pitchFamily="34" charset="-122"/>
                <a:ea typeface="微软雅黑" panose="020B0503020204020204" pitchFamily="34" charset="-122"/>
              </a:rPr>
              <a:t>Integration</a:t>
            </a:r>
          </a:p>
        </p:txBody>
      </p:sp>
      <p:sp>
        <p:nvSpPr>
          <p:cNvPr id="202" name="矩形 69"/>
          <p:cNvSpPr/>
          <p:nvPr/>
        </p:nvSpPr>
        <p:spPr bwMode="auto">
          <a:xfrm>
            <a:off x="2746991" y="5547849"/>
            <a:ext cx="7930515" cy="36639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&amp; WAN</a:t>
            </a:r>
          </a:p>
        </p:txBody>
      </p:sp>
      <p:sp>
        <p:nvSpPr>
          <p:cNvPr id="203" name="圆角矩形 188"/>
          <p:cNvSpPr/>
          <p:nvPr/>
        </p:nvSpPr>
        <p:spPr bwMode="auto">
          <a:xfrm>
            <a:off x="4408786"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OpenStack</a:t>
            </a:r>
          </a:p>
        </p:txBody>
      </p:sp>
      <p:sp>
        <p:nvSpPr>
          <p:cNvPr id="204" name="圆角矩形 65"/>
          <p:cNvSpPr/>
          <p:nvPr/>
        </p:nvSpPr>
        <p:spPr bwMode="auto">
          <a:xfrm>
            <a:off x="7928724" y="5617064"/>
            <a:ext cx="70231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Azure</a:t>
            </a:r>
          </a:p>
        </p:txBody>
      </p:sp>
      <p:sp>
        <p:nvSpPr>
          <p:cNvPr id="205" name="圆角矩形 66"/>
          <p:cNvSpPr/>
          <p:nvPr/>
        </p:nvSpPr>
        <p:spPr bwMode="auto">
          <a:xfrm>
            <a:off x="5618962" y="5617064"/>
            <a:ext cx="95430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VMware</a:t>
            </a:r>
          </a:p>
        </p:txBody>
      </p:sp>
      <p:sp>
        <p:nvSpPr>
          <p:cNvPr id="206" name="圆角矩形 67"/>
          <p:cNvSpPr/>
          <p:nvPr/>
        </p:nvSpPr>
        <p:spPr bwMode="auto">
          <a:xfrm>
            <a:off x="6718548" y="5617064"/>
            <a:ext cx="1064895"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RackSpace</a:t>
            </a:r>
          </a:p>
        </p:txBody>
      </p:sp>
      <p:sp>
        <p:nvSpPr>
          <p:cNvPr id="207" name="圆角矩形 68"/>
          <p:cNvSpPr/>
          <p:nvPr/>
        </p:nvSpPr>
        <p:spPr bwMode="auto">
          <a:xfrm>
            <a:off x="8776316" y="5617064"/>
            <a:ext cx="610870" cy="227965"/>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t>
            </a:r>
          </a:p>
        </p:txBody>
      </p:sp>
      <p:grpSp>
        <p:nvGrpSpPr>
          <p:cNvPr id="208" name="组合 665"/>
          <p:cNvGrpSpPr>
            <a:grpSpLocks noChangeAspect="1"/>
          </p:cNvGrpSpPr>
          <p:nvPr/>
        </p:nvGrpSpPr>
        <p:grpSpPr>
          <a:xfrm>
            <a:off x="10189191" y="5619603"/>
            <a:ext cx="323215" cy="266700"/>
            <a:chOff x="1160462" y="15679738"/>
            <a:chExt cx="700088" cy="577850"/>
          </a:xfrm>
        </p:grpSpPr>
        <p:sp>
          <p:nvSpPr>
            <p:cNvPr id="236" name="AutoShape 26"/>
            <p:cNvSpPr>
              <a:spLocks noChangeAspect="1" noChangeArrowheads="1" noTextEdit="1"/>
            </p:cNvSpPr>
            <p:nvPr/>
          </p:nvSpPr>
          <p:spPr bwMode="auto">
            <a:xfrm>
              <a:off x="1171575" y="15687675"/>
              <a:ext cx="674688" cy="561975"/>
            </a:xfrm>
            <a:prstGeom prst="rect">
              <a:avLst/>
            </a:prstGeom>
            <a:noFill/>
            <a:ln w="9525">
              <a:noFill/>
              <a:miter lim="800000"/>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7" name="Freeform 28"/>
            <p:cNvSpPr/>
            <p:nvPr/>
          </p:nvSpPr>
          <p:spPr bwMode="auto">
            <a:xfrm>
              <a:off x="1171575" y="15889288"/>
              <a:ext cx="677863" cy="368300"/>
            </a:xfrm>
            <a:custGeom>
              <a:avLst/>
              <a:gdLst/>
              <a:ahLst/>
              <a:cxnLst>
                <a:cxn ang="0">
                  <a:pos x="181" y="0"/>
                </a:cxn>
                <a:cxn ang="0">
                  <a:pos x="181" y="42"/>
                </a:cxn>
                <a:cxn ang="0">
                  <a:pos x="174" y="52"/>
                </a:cxn>
                <a:cxn ang="0">
                  <a:pos x="107" y="93"/>
                </a:cxn>
                <a:cxn ang="0">
                  <a:pos x="74" y="93"/>
                </a:cxn>
                <a:cxn ang="0">
                  <a:pos x="7" y="52"/>
                </a:cxn>
                <a:cxn ang="0">
                  <a:pos x="0" y="42"/>
                </a:cxn>
                <a:cxn ang="0">
                  <a:pos x="0" y="0"/>
                </a:cxn>
                <a:cxn ang="0">
                  <a:pos x="181" y="0"/>
                </a:cxn>
              </a:cxnLst>
              <a:rect l="0" t="0" r="r" b="b"/>
              <a:pathLst>
                <a:path w="181" h="98">
                  <a:moveTo>
                    <a:pt x="181" y="0"/>
                  </a:moveTo>
                  <a:cubicBezTo>
                    <a:pt x="181" y="42"/>
                    <a:pt x="181" y="42"/>
                    <a:pt x="181" y="42"/>
                  </a:cubicBezTo>
                  <a:cubicBezTo>
                    <a:pt x="181" y="46"/>
                    <a:pt x="179" y="50"/>
                    <a:pt x="174" y="52"/>
                  </a:cubicBezTo>
                  <a:cubicBezTo>
                    <a:pt x="107" y="93"/>
                    <a:pt x="107" y="93"/>
                    <a:pt x="107" y="93"/>
                  </a:cubicBezTo>
                  <a:cubicBezTo>
                    <a:pt x="98" y="98"/>
                    <a:pt x="83" y="98"/>
                    <a:pt x="74" y="93"/>
                  </a:cubicBezTo>
                  <a:cubicBezTo>
                    <a:pt x="7" y="52"/>
                    <a:pt x="7" y="52"/>
                    <a:pt x="7" y="52"/>
                  </a:cubicBezTo>
                  <a:cubicBezTo>
                    <a:pt x="2" y="50"/>
                    <a:pt x="0" y="46"/>
                    <a:pt x="0" y="42"/>
                  </a:cubicBezTo>
                  <a:cubicBezTo>
                    <a:pt x="0" y="0"/>
                    <a:pt x="0" y="0"/>
                    <a:pt x="0" y="0"/>
                  </a:cubicBezTo>
                  <a:lnTo>
                    <a:pt x="181" y="0"/>
                  </a:lnTo>
                  <a:close/>
                </a:path>
              </a:pathLst>
            </a:custGeom>
            <a:solidFill>
              <a:srgbClr val="7BB73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8" name="Freeform 29"/>
            <p:cNvSpPr/>
            <p:nvPr/>
          </p:nvSpPr>
          <p:spPr bwMode="auto">
            <a:xfrm>
              <a:off x="1160462" y="15679738"/>
              <a:ext cx="700088" cy="420688"/>
            </a:xfrm>
            <a:custGeom>
              <a:avLst/>
              <a:gdLst/>
              <a:ahLst/>
              <a:cxnLst>
                <a:cxn ang="0">
                  <a:pos x="110" y="106"/>
                </a:cxn>
                <a:cxn ang="0">
                  <a:pos x="77" y="106"/>
                </a:cxn>
                <a:cxn ang="0">
                  <a:pos x="10" y="66"/>
                </a:cxn>
                <a:cxn ang="0">
                  <a:pos x="10" y="46"/>
                </a:cxn>
                <a:cxn ang="0">
                  <a:pos x="77" y="6"/>
                </a:cxn>
                <a:cxn ang="0">
                  <a:pos x="110" y="6"/>
                </a:cxn>
                <a:cxn ang="0">
                  <a:pos x="177" y="46"/>
                </a:cxn>
                <a:cxn ang="0">
                  <a:pos x="177" y="66"/>
                </a:cxn>
                <a:cxn ang="0">
                  <a:pos x="110" y="106"/>
                </a:cxn>
              </a:cxnLst>
              <a:rect l="0" t="0" r="r" b="b"/>
              <a:pathLst>
                <a:path w="187" h="112">
                  <a:moveTo>
                    <a:pt x="110" y="106"/>
                  </a:moveTo>
                  <a:cubicBezTo>
                    <a:pt x="101" y="112"/>
                    <a:pt x="86" y="112"/>
                    <a:pt x="77" y="106"/>
                  </a:cubicBezTo>
                  <a:cubicBezTo>
                    <a:pt x="10" y="66"/>
                    <a:pt x="10" y="66"/>
                    <a:pt x="10" y="66"/>
                  </a:cubicBezTo>
                  <a:cubicBezTo>
                    <a:pt x="0" y="61"/>
                    <a:pt x="0" y="52"/>
                    <a:pt x="10" y="46"/>
                  </a:cubicBezTo>
                  <a:cubicBezTo>
                    <a:pt x="77" y="6"/>
                    <a:pt x="77" y="6"/>
                    <a:pt x="77" y="6"/>
                  </a:cubicBezTo>
                  <a:cubicBezTo>
                    <a:pt x="86" y="0"/>
                    <a:pt x="101" y="0"/>
                    <a:pt x="110" y="6"/>
                  </a:cubicBezTo>
                  <a:cubicBezTo>
                    <a:pt x="177" y="46"/>
                    <a:pt x="177" y="46"/>
                    <a:pt x="177" y="46"/>
                  </a:cubicBezTo>
                  <a:cubicBezTo>
                    <a:pt x="187" y="52"/>
                    <a:pt x="187" y="61"/>
                    <a:pt x="177" y="66"/>
                  </a:cubicBezTo>
                  <a:lnTo>
                    <a:pt x="110" y="106"/>
                  </a:lnTo>
                  <a:close/>
                </a:path>
              </a:pathLst>
            </a:custGeom>
            <a:solidFill>
              <a:srgbClr val="92D050"/>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sp>
          <p:nvSpPr>
            <p:cNvPr id="239" name="Freeform 30"/>
            <p:cNvSpPr>
              <a:spLocks noEditPoints="1"/>
            </p:cNvSpPr>
            <p:nvPr/>
          </p:nvSpPr>
          <p:spPr bwMode="auto">
            <a:xfrm>
              <a:off x="1317625" y="15770225"/>
              <a:ext cx="385763" cy="228600"/>
            </a:xfrm>
            <a:custGeom>
              <a:avLst/>
              <a:gdLst/>
              <a:ahLst/>
              <a:cxnLst>
                <a:cxn ang="0">
                  <a:pos x="83" y="60"/>
                </a:cxn>
                <a:cxn ang="0">
                  <a:pos x="83" y="40"/>
                </a:cxn>
                <a:cxn ang="0">
                  <a:pos x="76" y="41"/>
                </a:cxn>
                <a:cxn ang="0">
                  <a:pos x="75" y="52"/>
                </a:cxn>
                <a:cxn ang="0">
                  <a:pos x="57" y="41"/>
                </a:cxn>
                <a:cxn ang="0">
                  <a:pos x="58" y="41"/>
                </a:cxn>
                <a:cxn ang="0">
                  <a:pos x="66" y="38"/>
                </a:cxn>
                <a:cxn ang="0">
                  <a:pos x="94" y="21"/>
                </a:cxn>
                <a:cxn ang="0">
                  <a:pos x="94" y="32"/>
                </a:cxn>
                <a:cxn ang="0">
                  <a:pos x="102" y="32"/>
                </a:cxn>
                <a:cxn ang="0">
                  <a:pos x="103" y="12"/>
                </a:cxn>
                <a:cxn ang="0">
                  <a:pos x="70" y="12"/>
                </a:cxn>
                <a:cxn ang="0">
                  <a:pos x="70" y="17"/>
                </a:cxn>
                <a:cxn ang="0">
                  <a:pos x="88" y="17"/>
                </a:cxn>
                <a:cxn ang="0">
                  <a:pos x="71" y="27"/>
                </a:cxn>
                <a:cxn ang="0">
                  <a:pos x="71" y="26"/>
                </a:cxn>
                <a:cxn ang="0">
                  <a:pos x="66" y="22"/>
                </a:cxn>
                <a:cxn ang="0">
                  <a:pos x="39" y="6"/>
                </a:cxn>
                <a:cxn ang="0">
                  <a:pos x="57" y="5"/>
                </a:cxn>
                <a:cxn ang="0">
                  <a:pos x="57" y="0"/>
                </a:cxn>
                <a:cxn ang="0">
                  <a:pos x="24" y="1"/>
                </a:cxn>
                <a:cxn ang="0">
                  <a:pos x="24" y="21"/>
                </a:cxn>
                <a:cxn ang="0">
                  <a:pos x="31" y="21"/>
                </a:cxn>
                <a:cxn ang="0">
                  <a:pos x="32" y="9"/>
                </a:cxn>
                <a:cxn ang="0">
                  <a:pos x="48" y="19"/>
                </a:cxn>
                <a:cxn ang="0">
                  <a:pos x="47" y="19"/>
                </a:cxn>
                <a:cxn ang="0">
                  <a:pos x="39" y="22"/>
                </a:cxn>
                <a:cxn ang="0">
                  <a:pos x="36" y="24"/>
                </a:cxn>
                <a:cxn ang="0">
                  <a:pos x="8" y="40"/>
                </a:cxn>
                <a:cxn ang="0">
                  <a:pos x="9" y="30"/>
                </a:cxn>
                <a:cxn ang="0">
                  <a:pos x="1" y="30"/>
                </a:cxn>
                <a:cxn ang="0">
                  <a:pos x="0" y="50"/>
                </a:cxn>
                <a:cxn ang="0">
                  <a:pos x="33" y="49"/>
                </a:cxn>
                <a:cxn ang="0">
                  <a:pos x="33" y="44"/>
                </a:cxn>
                <a:cxn ang="0">
                  <a:pos x="14" y="44"/>
                </a:cxn>
                <a:cxn ang="0">
                  <a:pos x="33" y="33"/>
                </a:cxn>
                <a:cxn ang="0">
                  <a:pos x="34" y="34"/>
                </a:cxn>
                <a:cxn ang="0">
                  <a:pos x="38" y="39"/>
                </a:cxn>
                <a:cxn ang="0">
                  <a:pos x="42" y="40"/>
                </a:cxn>
                <a:cxn ang="0">
                  <a:pos x="68" y="55"/>
                </a:cxn>
                <a:cxn ang="0">
                  <a:pos x="50" y="56"/>
                </a:cxn>
                <a:cxn ang="0">
                  <a:pos x="50" y="61"/>
                </a:cxn>
                <a:cxn ang="0">
                  <a:pos x="83" y="60"/>
                </a:cxn>
                <a:cxn ang="0">
                  <a:pos x="52" y="36"/>
                </a:cxn>
                <a:cxn ang="0">
                  <a:pos x="45" y="34"/>
                </a:cxn>
                <a:cxn ang="0">
                  <a:pos x="46" y="26"/>
                </a:cxn>
                <a:cxn ang="0">
                  <a:pos x="52" y="24"/>
                </a:cxn>
                <a:cxn ang="0">
                  <a:pos x="59" y="26"/>
                </a:cxn>
                <a:cxn ang="0">
                  <a:pos x="59" y="34"/>
                </a:cxn>
                <a:cxn ang="0">
                  <a:pos x="52" y="36"/>
                </a:cxn>
              </a:cxnLst>
              <a:rect l="0" t="0" r="r" b="b"/>
              <a:pathLst>
                <a:path w="103" h="61">
                  <a:moveTo>
                    <a:pt x="83" y="60"/>
                  </a:moveTo>
                  <a:cubicBezTo>
                    <a:pt x="83" y="59"/>
                    <a:pt x="83" y="41"/>
                    <a:pt x="83" y="40"/>
                  </a:cubicBezTo>
                  <a:cubicBezTo>
                    <a:pt x="82" y="40"/>
                    <a:pt x="77" y="41"/>
                    <a:pt x="76" y="41"/>
                  </a:cubicBezTo>
                  <a:cubicBezTo>
                    <a:pt x="75" y="42"/>
                    <a:pt x="75" y="52"/>
                    <a:pt x="75" y="52"/>
                  </a:cubicBezTo>
                  <a:cubicBezTo>
                    <a:pt x="57" y="41"/>
                    <a:pt x="57" y="41"/>
                    <a:pt x="57" y="41"/>
                  </a:cubicBezTo>
                  <a:cubicBezTo>
                    <a:pt x="58" y="41"/>
                    <a:pt x="58" y="41"/>
                    <a:pt x="58" y="41"/>
                  </a:cubicBezTo>
                  <a:cubicBezTo>
                    <a:pt x="61" y="40"/>
                    <a:pt x="64" y="39"/>
                    <a:pt x="66" y="38"/>
                  </a:cubicBezTo>
                  <a:cubicBezTo>
                    <a:pt x="94" y="21"/>
                    <a:pt x="94" y="21"/>
                    <a:pt x="94" y="21"/>
                  </a:cubicBezTo>
                  <a:cubicBezTo>
                    <a:pt x="94" y="21"/>
                    <a:pt x="94" y="31"/>
                    <a:pt x="94" y="32"/>
                  </a:cubicBezTo>
                  <a:cubicBezTo>
                    <a:pt x="96" y="32"/>
                    <a:pt x="100" y="32"/>
                    <a:pt x="102" y="32"/>
                  </a:cubicBezTo>
                  <a:cubicBezTo>
                    <a:pt x="102" y="31"/>
                    <a:pt x="103" y="13"/>
                    <a:pt x="103" y="12"/>
                  </a:cubicBezTo>
                  <a:cubicBezTo>
                    <a:pt x="101" y="12"/>
                    <a:pt x="72" y="12"/>
                    <a:pt x="70" y="12"/>
                  </a:cubicBezTo>
                  <a:cubicBezTo>
                    <a:pt x="70" y="13"/>
                    <a:pt x="70" y="17"/>
                    <a:pt x="70" y="17"/>
                  </a:cubicBezTo>
                  <a:cubicBezTo>
                    <a:pt x="72" y="17"/>
                    <a:pt x="88" y="17"/>
                    <a:pt x="88" y="17"/>
                  </a:cubicBezTo>
                  <a:cubicBezTo>
                    <a:pt x="71" y="27"/>
                    <a:pt x="71" y="27"/>
                    <a:pt x="71" y="27"/>
                  </a:cubicBezTo>
                  <a:cubicBezTo>
                    <a:pt x="71" y="26"/>
                    <a:pt x="71" y="26"/>
                    <a:pt x="71" y="26"/>
                  </a:cubicBezTo>
                  <a:cubicBezTo>
                    <a:pt x="70" y="25"/>
                    <a:pt x="68" y="23"/>
                    <a:pt x="66" y="22"/>
                  </a:cubicBezTo>
                  <a:cubicBezTo>
                    <a:pt x="39" y="6"/>
                    <a:pt x="39" y="6"/>
                    <a:pt x="39" y="6"/>
                  </a:cubicBezTo>
                  <a:cubicBezTo>
                    <a:pt x="39" y="6"/>
                    <a:pt x="55" y="5"/>
                    <a:pt x="57" y="5"/>
                  </a:cubicBezTo>
                  <a:cubicBezTo>
                    <a:pt x="57" y="5"/>
                    <a:pt x="57" y="1"/>
                    <a:pt x="57" y="0"/>
                  </a:cubicBezTo>
                  <a:cubicBezTo>
                    <a:pt x="55" y="0"/>
                    <a:pt x="26" y="1"/>
                    <a:pt x="24" y="1"/>
                  </a:cubicBezTo>
                  <a:cubicBezTo>
                    <a:pt x="24" y="2"/>
                    <a:pt x="23" y="20"/>
                    <a:pt x="24" y="21"/>
                  </a:cubicBezTo>
                  <a:cubicBezTo>
                    <a:pt x="25" y="21"/>
                    <a:pt x="30" y="21"/>
                    <a:pt x="31" y="21"/>
                  </a:cubicBezTo>
                  <a:cubicBezTo>
                    <a:pt x="31" y="19"/>
                    <a:pt x="32" y="9"/>
                    <a:pt x="32" y="9"/>
                  </a:cubicBezTo>
                  <a:cubicBezTo>
                    <a:pt x="48" y="19"/>
                    <a:pt x="48" y="19"/>
                    <a:pt x="48" y="19"/>
                  </a:cubicBezTo>
                  <a:cubicBezTo>
                    <a:pt x="47" y="19"/>
                    <a:pt x="47" y="19"/>
                    <a:pt x="47" y="19"/>
                  </a:cubicBezTo>
                  <a:cubicBezTo>
                    <a:pt x="44" y="20"/>
                    <a:pt x="41" y="21"/>
                    <a:pt x="39" y="22"/>
                  </a:cubicBezTo>
                  <a:cubicBezTo>
                    <a:pt x="39" y="22"/>
                    <a:pt x="37" y="24"/>
                    <a:pt x="36" y="24"/>
                  </a:cubicBezTo>
                  <a:cubicBezTo>
                    <a:pt x="8" y="40"/>
                    <a:pt x="8" y="40"/>
                    <a:pt x="8" y="40"/>
                  </a:cubicBezTo>
                  <a:cubicBezTo>
                    <a:pt x="8" y="40"/>
                    <a:pt x="9" y="31"/>
                    <a:pt x="9" y="30"/>
                  </a:cubicBezTo>
                  <a:cubicBezTo>
                    <a:pt x="7" y="30"/>
                    <a:pt x="2" y="30"/>
                    <a:pt x="1" y="30"/>
                  </a:cubicBezTo>
                  <a:cubicBezTo>
                    <a:pt x="1" y="31"/>
                    <a:pt x="0" y="49"/>
                    <a:pt x="0" y="50"/>
                  </a:cubicBezTo>
                  <a:cubicBezTo>
                    <a:pt x="2" y="49"/>
                    <a:pt x="33" y="49"/>
                    <a:pt x="33" y="49"/>
                  </a:cubicBezTo>
                  <a:cubicBezTo>
                    <a:pt x="33" y="48"/>
                    <a:pt x="33" y="45"/>
                    <a:pt x="33" y="44"/>
                  </a:cubicBezTo>
                  <a:cubicBezTo>
                    <a:pt x="32" y="44"/>
                    <a:pt x="14" y="44"/>
                    <a:pt x="14" y="44"/>
                  </a:cubicBezTo>
                  <a:cubicBezTo>
                    <a:pt x="33" y="33"/>
                    <a:pt x="33" y="33"/>
                    <a:pt x="33" y="33"/>
                  </a:cubicBezTo>
                  <a:cubicBezTo>
                    <a:pt x="34" y="34"/>
                    <a:pt x="34" y="34"/>
                    <a:pt x="34" y="34"/>
                  </a:cubicBezTo>
                  <a:cubicBezTo>
                    <a:pt x="35" y="36"/>
                    <a:pt x="36" y="37"/>
                    <a:pt x="38" y="39"/>
                  </a:cubicBezTo>
                  <a:cubicBezTo>
                    <a:pt x="38" y="39"/>
                    <a:pt x="42" y="40"/>
                    <a:pt x="42" y="40"/>
                  </a:cubicBezTo>
                  <a:cubicBezTo>
                    <a:pt x="68" y="55"/>
                    <a:pt x="68" y="55"/>
                    <a:pt x="68" y="55"/>
                  </a:cubicBezTo>
                  <a:cubicBezTo>
                    <a:pt x="68" y="55"/>
                    <a:pt x="52" y="56"/>
                    <a:pt x="50" y="56"/>
                  </a:cubicBezTo>
                  <a:cubicBezTo>
                    <a:pt x="50" y="57"/>
                    <a:pt x="50" y="60"/>
                    <a:pt x="50" y="61"/>
                  </a:cubicBezTo>
                  <a:cubicBezTo>
                    <a:pt x="52" y="61"/>
                    <a:pt x="81" y="60"/>
                    <a:pt x="83" y="60"/>
                  </a:cubicBezTo>
                  <a:close/>
                  <a:moveTo>
                    <a:pt x="52" y="36"/>
                  </a:moveTo>
                  <a:cubicBezTo>
                    <a:pt x="50" y="36"/>
                    <a:pt x="47" y="35"/>
                    <a:pt x="45" y="34"/>
                  </a:cubicBezTo>
                  <a:cubicBezTo>
                    <a:pt x="42" y="32"/>
                    <a:pt x="42" y="29"/>
                    <a:pt x="46" y="26"/>
                  </a:cubicBezTo>
                  <a:cubicBezTo>
                    <a:pt x="47" y="25"/>
                    <a:pt x="50" y="25"/>
                    <a:pt x="52" y="24"/>
                  </a:cubicBezTo>
                  <a:cubicBezTo>
                    <a:pt x="55" y="24"/>
                    <a:pt x="58" y="25"/>
                    <a:pt x="59" y="26"/>
                  </a:cubicBezTo>
                  <a:cubicBezTo>
                    <a:pt x="63" y="28"/>
                    <a:pt x="63" y="32"/>
                    <a:pt x="59" y="34"/>
                  </a:cubicBezTo>
                  <a:cubicBezTo>
                    <a:pt x="57" y="35"/>
                    <a:pt x="55" y="36"/>
                    <a:pt x="52" y="36"/>
                  </a:cubicBezTo>
                  <a:close/>
                </a:path>
              </a:pathLst>
            </a:custGeom>
            <a:solidFill>
              <a:srgbClr val="FFFFFF"/>
            </a:solidFill>
            <a:ln w="9525">
              <a:noFill/>
              <a:round/>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050">
                <a:latin typeface="Arial" panose="020B0604020202020204" pitchFamily="34" charset="0"/>
                <a:cs typeface="Arial" panose="020B0604020202020204" pitchFamily="34" charset="0"/>
              </a:endParaRPr>
            </a:p>
          </p:txBody>
        </p:sp>
      </p:grpSp>
      <p:pic>
        <p:nvPicPr>
          <p:cNvPr id="209" name="Picture 208" descr="图片234"/>
          <p:cNvPicPr>
            <a:picLocks noChangeAspect="1" noChangeArrowheads="1"/>
          </p:cNvPicPr>
          <p:nvPr/>
        </p:nvPicPr>
        <p:blipFill>
          <a:blip r:embed="rId3" cstate="print"/>
          <a:srcRect/>
          <a:stretch>
            <a:fillRect/>
          </a:stretch>
        </p:blipFill>
        <p:spPr bwMode="auto">
          <a:xfrm>
            <a:off x="9618326" y="5617064"/>
            <a:ext cx="339725" cy="267335"/>
          </a:xfrm>
          <a:prstGeom prst="rect">
            <a:avLst/>
          </a:prstGeom>
          <a:noFill/>
        </p:spPr>
      </p:pic>
      <p:sp>
        <p:nvSpPr>
          <p:cNvPr id="210" name="圆角矩形 87"/>
          <p:cNvSpPr/>
          <p:nvPr/>
        </p:nvSpPr>
        <p:spPr>
          <a:xfrm>
            <a:off x="3107671" y="1974704"/>
            <a:ext cx="892810" cy="287020"/>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UI Server</a:t>
            </a:r>
          </a:p>
        </p:txBody>
      </p:sp>
      <p:grpSp>
        <p:nvGrpSpPr>
          <p:cNvPr id="211" name="组合 94"/>
          <p:cNvGrpSpPr/>
          <p:nvPr/>
        </p:nvGrpSpPr>
        <p:grpSpPr>
          <a:xfrm>
            <a:off x="7582516" y="591038"/>
            <a:ext cx="3094990" cy="300185"/>
            <a:chOff x="11490" y="943"/>
            <a:chExt cx="4874" cy="645"/>
          </a:xfrm>
        </p:grpSpPr>
        <p:sp>
          <p:nvSpPr>
            <p:cNvPr id="232" name="矩形 88"/>
            <p:cNvSpPr/>
            <p:nvPr/>
          </p:nvSpPr>
          <p:spPr bwMode="auto">
            <a:xfrm>
              <a:off x="11490" y="943"/>
              <a:ext cx="4874" cy="645"/>
            </a:xfrm>
            <a:prstGeom prst="rect">
              <a:avLst/>
            </a:prstGeom>
            <a:solidFill>
              <a:srgbClr val="FFFFFF">
                <a:lumMod val="95000"/>
              </a:srgbClr>
            </a:solidFill>
            <a:ln w="9525" cap="flat" cmpd="sng" algn="ctr">
              <a:solidFill>
                <a:srgbClr val="00B0F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33" name="圆角矩形 89"/>
            <p:cNvSpPr/>
            <p:nvPr/>
          </p:nvSpPr>
          <p:spPr bwMode="auto">
            <a:xfrm>
              <a:off x="11669" y="1065"/>
              <a:ext cx="1593"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E-Services</a:t>
              </a:r>
            </a:p>
          </p:txBody>
        </p:sp>
        <p:sp>
          <p:nvSpPr>
            <p:cNvPr id="234" name="圆角矩形 90"/>
            <p:cNvSpPr/>
            <p:nvPr/>
          </p:nvSpPr>
          <p:spPr bwMode="auto">
            <a:xfrm>
              <a:off x="13371" y="1065"/>
              <a:ext cx="1458"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BSS/OSS</a:t>
              </a:r>
            </a:p>
          </p:txBody>
        </p:sp>
        <p:sp>
          <p:nvSpPr>
            <p:cNvPr id="235" name="圆角矩形 91"/>
            <p:cNvSpPr/>
            <p:nvPr/>
          </p:nvSpPr>
          <p:spPr bwMode="auto">
            <a:xfrm>
              <a:off x="14938" y="1065"/>
              <a:ext cx="1307" cy="400"/>
            </a:xfrm>
            <a:prstGeom prst="roundRect">
              <a:avLst>
                <a:gd name="adj" fmla="val 12823"/>
              </a:avLst>
            </a:prstGeom>
            <a:solidFill>
              <a:srgbClr val="FFFFFF">
                <a:lumMod val="8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Big Data</a:t>
              </a:r>
            </a:p>
          </p:txBody>
        </p:sp>
      </p:grpSp>
      <p:sp>
        <p:nvSpPr>
          <p:cNvPr id="212" name="圆角矩形 92"/>
          <p:cNvSpPr/>
          <p:nvPr/>
        </p:nvSpPr>
        <p:spPr>
          <a:xfrm>
            <a:off x="4464666" y="3073889"/>
            <a:ext cx="1035050" cy="1844040"/>
          </a:xfrm>
          <a:prstGeom prst="roundRect">
            <a:avLst>
              <a:gd name="adj" fmla="val 8184"/>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Policy</a:t>
            </a:r>
          </a:p>
        </p:txBody>
      </p:sp>
      <p:sp>
        <p:nvSpPr>
          <p:cNvPr id="213" name="圆角矩形 79"/>
          <p:cNvSpPr/>
          <p:nvPr/>
        </p:nvSpPr>
        <p:spPr>
          <a:xfrm>
            <a:off x="5358981" y="6042514"/>
            <a:ext cx="1083310" cy="462280"/>
          </a:xfrm>
          <a:prstGeom prst="roundRect">
            <a:avLst>
              <a:gd name="adj" fmla="val 15873"/>
            </a:avLst>
          </a:prstGeom>
          <a:no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openECOMP</a:t>
            </a:r>
          </a:p>
        </p:txBody>
      </p:sp>
      <p:sp>
        <p:nvSpPr>
          <p:cNvPr id="214" name="圆角矩形 81"/>
          <p:cNvSpPr/>
          <p:nvPr/>
        </p:nvSpPr>
        <p:spPr>
          <a:xfrm>
            <a:off x="7854530" y="6042513"/>
            <a:ext cx="1207135" cy="462281"/>
          </a:xfrm>
          <a:prstGeom prst="roundRect">
            <a:avLst>
              <a:gd name="adj" fmla="val 15873"/>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Convergence</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both</a:t>
            </a:r>
            <a:r>
              <a:rPr kumimoji="0" lang="zh-CN" altLang="en-US"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sides</a:t>
            </a:r>
          </a:p>
        </p:txBody>
      </p:sp>
      <p:sp>
        <p:nvSpPr>
          <p:cNvPr id="215" name="圆角矩形 82"/>
          <p:cNvSpPr/>
          <p:nvPr/>
        </p:nvSpPr>
        <p:spPr>
          <a:xfrm>
            <a:off x="6606756" y="6042514"/>
            <a:ext cx="1083310" cy="462280"/>
          </a:xfrm>
          <a:prstGeom prst="roundRect">
            <a:avLst>
              <a:gd name="adj" fmla="val 15873"/>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From</a:t>
            </a:r>
          </a:p>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OPEN-O</a:t>
            </a:r>
          </a:p>
        </p:txBody>
      </p:sp>
      <p:sp>
        <p:nvSpPr>
          <p:cNvPr id="216" name="圆角矩形 83"/>
          <p:cNvSpPr/>
          <p:nvPr/>
        </p:nvSpPr>
        <p:spPr>
          <a:xfrm>
            <a:off x="10416756" y="6039974"/>
            <a:ext cx="1083310" cy="462280"/>
          </a:xfrm>
          <a:prstGeom prst="roundRect">
            <a:avLst>
              <a:gd name="adj" fmla="val 15873"/>
            </a:avLst>
          </a:prstGeom>
          <a:solidFill>
            <a:srgbClr val="D9D9D9"/>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3rd</a:t>
            </a:r>
          </a:p>
        </p:txBody>
      </p:sp>
      <p:sp>
        <p:nvSpPr>
          <p:cNvPr id="217" name="文本框 84"/>
          <p:cNvSpPr txBox="1"/>
          <p:nvPr/>
        </p:nvSpPr>
        <p:spPr>
          <a:xfrm>
            <a:off x="4184231" y="6130144"/>
            <a:ext cx="788670" cy="28702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altLang="zh-CN" sz="1200" b="1" dirty="0">
                <a:latin typeface="微软雅黑" panose="020B0503020204020204" pitchFamily="34" charset="-122"/>
                <a:ea typeface="微软雅黑" panose="020B0503020204020204" pitchFamily="34" charset="-122"/>
              </a:rPr>
              <a:t>Legend:</a:t>
            </a:r>
          </a:p>
        </p:txBody>
      </p:sp>
      <p:sp>
        <p:nvSpPr>
          <p:cNvPr id="218" name="圆角矩形 53"/>
          <p:cNvSpPr/>
          <p:nvPr/>
        </p:nvSpPr>
        <p:spPr>
          <a:xfrm>
            <a:off x="3043059" y="3150088"/>
            <a:ext cx="1222280" cy="568325"/>
          </a:xfrm>
          <a:prstGeom prst="roundRect">
            <a:avLst/>
          </a:prstGeom>
          <a:solidFill>
            <a:srgbClr val="990000">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Alarm</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Correlation</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(Holmes)</a:t>
            </a:r>
          </a:p>
        </p:txBody>
      </p:sp>
      <p:sp>
        <p:nvSpPr>
          <p:cNvPr id="219" name="圆角矩形 25"/>
          <p:cNvSpPr/>
          <p:nvPr/>
        </p:nvSpPr>
        <p:spPr>
          <a:xfrm>
            <a:off x="664625" y="2678602"/>
            <a:ext cx="1784032" cy="42164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Workflow</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p>
        </p:txBody>
      </p:sp>
      <p:sp>
        <p:nvSpPr>
          <p:cNvPr id="220" name="圆角矩形 20"/>
          <p:cNvSpPr/>
          <p:nvPr/>
        </p:nvSpPr>
        <p:spPr>
          <a:xfrm>
            <a:off x="698514" y="2236174"/>
            <a:ext cx="819417" cy="396875"/>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Design</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1" name="圆角矩形 59"/>
          <p:cNvSpPr/>
          <p:nvPr/>
        </p:nvSpPr>
        <p:spPr bwMode="auto">
          <a:xfrm>
            <a:off x="11587333" y="1193849"/>
            <a:ext cx="263535" cy="4496179"/>
          </a:xfrm>
          <a:prstGeom prst="roundRect">
            <a:avLst/>
          </a:prstGeom>
          <a:solidFill>
            <a:schemeClr val="accent5">
              <a:lumMod val="60000"/>
              <a:lumOff val="40000"/>
            </a:schemeClr>
          </a:solidFill>
          <a:ln w="9525" cap="flat" cmpd="sng" algn="ctr">
            <a:solidFill>
              <a:srgbClr val="000000"/>
            </a:solidFill>
            <a:prstDash val="solid"/>
            <a:round/>
            <a:headEnd type="none" w="med" len="med"/>
            <a:tailEnd type="none" w="med" len="med"/>
          </a:ln>
          <a:effectLs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Certification</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Lab</a:t>
            </a:r>
          </a:p>
        </p:txBody>
      </p:sp>
      <p:sp>
        <p:nvSpPr>
          <p:cNvPr id="222" name="矩形 58"/>
          <p:cNvSpPr/>
          <p:nvPr/>
        </p:nvSpPr>
        <p:spPr bwMode="auto">
          <a:xfrm>
            <a:off x="10724158" y="961646"/>
            <a:ext cx="1251287" cy="4961255"/>
          </a:xfrm>
          <a:prstGeom prst="rect">
            <a:avLst/>
          </a:prstGeom>
          <a:noFill/>
          <a:ln w="9525" cap="flat" cmpd="sng" algn="ctr">
            <a:solidFill>
              <a:srgbClr val="00B0F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endParaRPr kumimoji="0" lang="en-US" altLang="zh-CN" sz="1600" b="0" i="1"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3" name="圆角矩形 59"/>
          <p:cNvSpPr/>
          <p:nvPr/>
        </p:nvSpPr>
        <p:spPr bwMode="auto">
          <a:xfrm>
            <a:off x="10820048" y="1209910"/>
            <a:ext cx="275318" cy="4496179"/>
          </a:xfrm>
          <a:prstGeom prst="roundRect">
            <a:avLst/>
          </a:prstGeom>
          <a:solidFill>
            <a:srgbClr val="FFCC66">
              <a:lumMod val="20000"/>
              <a:lumOff val="80000"/>
            </a:srgb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Modeling</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(specs</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&amp;</a:t>
            </a: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Utilities)</a:t>
            </a:r>
          </a:p>
        </p:txBody>
      </p:sp>
      <p:sp>
        <p:nvSpPr>
          <p:cNvPr id="224" name="圆角矩形 51"/>
          <p:cNvSpPr/>
          <p:nvPr/>
        </p:nvSpPr>
        <p:spPr>
          <a:xfrm>
            <a:off x="4596011" y="2484441"/>
            <a:ext cx="1215891" cy="43920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DMaaP</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5" name="圆角矩形 51"/>
          <p:cNvSpPr/>
          <p:nvPr/>
        </p:nvSpPr>
        <p:spPr>
          <a:xfrm>
            <a:off x="7695650" y="2484441"/>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Auth.</a:t>
            </a:r>
          </a:p>
        </p:txBody>
      </p:sp>
      <p:sp>
        <p:nvSpPr>
          <p:cNvPr id="226" name="圆角矩形 52"/>
          <p:cNvSpPr/>
          <p:nvPr/>
        </p:nvSpPr>
        <p:spPr>
          <a:xfrm>
            <a:off x="8451196" y="5048104"/>
            <a:ext cx="1988652" cy="368100"/>
          </a:xfrm>
          <a:prstGeom prst="roundRect">
            <a:avLst/>
          </a:prstGeom>
          <a:solidFill>
            <a:srgbClr val="FFCC66">
              <a:lumMod val="20000"/>
              <a:lumOff val="80000"/>
            </a:srgb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Multi</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VNFM/EMS</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Driver</a:t>
            </a:r>
          </a:p>
        </p:txBody>
      </p:sp>
      <p:sp>
        <p:nvSpPr>
          <p:cNvPr id="227" name="圆角矩形 38"/>
          <p:cNvSpPr/>
          <p:nvPr/>
        </p:nvSpPr>
        <p:spPr>
          <a:xfrm>
            <a:off x="9188696" y="4393688"/>
            <a:ext cx="1195630" cy="366395"/>
          </a:xfrm>
          <a:prstGeom prst="roundRect">
            <a:avLst/>
          </a:prstGeom>
          <a:solidFill>
            <a:srgbClr val="FFF5E0"/>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200" dirty="0">
                <a:latin typeface="微软雅黑" panose="020B0503020204020204" pitchFamily="34" charset="-122"/>
                <a:ea typeface="微软雅黑" panose="020B0503020204020204" pitchFamily="34" charset="-122"/>
              </a:rPr>
              <a:t>GVNFM</a:t>
            </a:r>
          </a:p>
        </p:txBody>
      </p:sp>
      <p:sp>
        <p:nvSpPr>
          <p:cNvPr id="228" name="圆角矩形 41"/>
          <p:cNvSpPr/>
          <p:nvPr/>
        </p:nvSpPr>
        <p:spPr>
          <a:xfrm>
            <a:off x="6664877" y="3397104"/>
            <a:ext cx="725805" cy="1428115"/>
          </a:xfrm>
          <a:prstGeom prst="roundRect">
            <a:avLst>
              <a:gd name="adj" fmla="val 6514"/>
            </a:avLst>
          </a:prstGeom>
          <a:solidFill>
            <a:schemeClr val="accent5">
              <a:lumMod val="60000"/>
              <a:lumOff val="4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Infra-C</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9" name="圆角矩形 83"/>
          <p:cNvSpPr/>
          <p:nvPr/>
        </p:nvSpPr>
        <p:spPr>
          <a:xfrm>
            <a:off x="9185110" y="6039974"/>
            <a:ext cx="1083310" cy="462280"/>
          </a:xfrm>
          <a:prstGeom prst="roundRect">
            <a:avLst>
              <a:gd name="adj" fmla="val 15873"/>
            </a:avLst>
          </a:prstGeom>
          <a:solidFill>
            <a:schemeClr val="accent5">
              <a:lumMod val="60000"/>
              <a:lumOff val="40000"/>
            </a:schemeClr>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pPr>
            <a:r>
              <a:rPr lang="en-US" altLang="zh-CN" sz="1000" dirty="0">
                <a:latin typeface="微软雅黑" panose="020B0503020204020204" pitchFamily="34" charset="-122"/>
                <a:ea typeface="微软雅黑" panose="020B0503020204020204" pitchFamily="34" charset="-122"/>
              </a:rPr>
              <a:t>New</a:t>
            </a:r>
          </a:p>
        </p:txBody>
      </p:sp>
      <p:sp>
        <p:nvSpPr>
          <p:cNvPr id="230" name="圆角矩形 51"/>
          <p:cNvSpPr/>
          <p:nvPr/>
        </p:nvSpPr>
        <p:spPr>
          <a:xfrm>
            <a:off x="6164497" y="2486290"/>
            <a:ext cx="1224000" cy="439200"/>
          </a:xfrm>
          <a:prstGeom prst="roundRect">
            <a:avLst/>
          </a:prstGeom>
          <a:solidFill>
            <a:srgbClr val="FFFFFF"/>
          </a:solidFill>
          <a:ln w="9525" cap="flat" cmpd="sng" algn="ctr">
            <a:solidFill>
              <a:srgbClr val="00B0F0"/>
            </a:solidFill>
            <a:prstDash val="dash"/>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ESR</a:t>
            </a:r>
          </a:p>
        </p:txBody>
      </p:sp>
      <p:sp>
        <p:nvSpPr>
          <p:cNvPr id="231" name="圆角矩形 20"/>
          <p:cNvSpPr/>
          <p:nvPr/>
        </p:nvSpPr>
        <p:spPr>
          <a:xfrm>
            <a:off x="698514" y="4712664"/>
            <a:ext cx="1750143" cy="335440"/>
          </a:xfrm>
          <a:prstGeom prst="roundRect">
            <a:avLst/>
          </a:prstGeom>
          <a:solidFill>
            <a:srgbClr val="FFFFFF"/>
          </a:solidFill>
          <a:ln w="9525" cap="flat" cmpd="sng" algn="ctr">
            <a:solidFill>
              <a:srgbClr val="00B0F0"/>
            </a:solidFill>
            <a:prstDash val="solid"/>
            <a:round/>
            <a:headEnd type="none" w="med" len="med"/>
            <a:tailEnd type="none" w="med" len="med"/>
          </a:ln>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2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Catalog</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9238526"/>
      </p:ext>
    </p:extLst>
  </p:cSld>
  <p:clrMapOvr>
    <a:masterClrMapping/>
  </p:clrMapOvr>
  <p:transition spd="med"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92500" lnSpcReduction="1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rgbClr val="FF0000"/>
                </a:solidFill>
              </a:rPr>
              <a:t>ONAP Modeling</a:t>
            </a:r>
          </a:p>
          <a:p>
            <a:pPr lvl="1"/>
            <a:r>
              <a:rPr lang="en-US" altLang="zh-CN" sz="2400" dirty="0">
                <a:solidFill>
                  <a:schemeClr val="tx1"/>
                </a:solidFill>
              </a:rPr>
              <a:t>ONAP Common Service</a:t>
            </a:r>
          </a:p>
          <a:p>
            <a:pPr lvl="1"/>
            <a:r>
              <a:rPr lang="en-US" altLang="zh-CN" sz="2400" dirty="0">
                <a:solidFill>
                  <a:schemeClr val="tx1"/>
                </a:solidFill>
              </a:rPr>
              <a:t>ONAP Service Orchestrator</a:t>
            </a:r>
            <a:endParaRPr lang="en-US" altLang="zh-CN" dirty="0">
              <a:solidFill>
                <a:schemeClr val="tx1"/>
              </a:solidFill>
            </a:endParaRPr>
          </a:p>
          <a:p>
            <a:pPr lvl="1"/>
            <a:r>
              <a:rPr lang="en-US" altLang="zh-CN" sz="2400" dirty="0">
                <a:solidFill>
                  <a:schemeClr val="tx1"/>
                </a:solidFill>
              </a:rPr>
              <a:t>ONAP Controllers</a:t>
            </a:r>
          </a:p>
          <a:p>
            <a:pPr lvl="2"/>
            <a:r>
              <a:rPr lang="en-US" altLang="zh-CN" sz="2400" dirty="0">
                <a:solidFill>
                  <a:schemeClr val="tx1"/>
                </a:solidFill>
              </a:rPr>
              <a:t>Overview </a:t>
            </a:r>
          </a:p>
          <a:p>
            <a:pPr lvl="2"/>
            <a:r>
              <a:rPr lang="en-US" altLang="zh-CN" sz="2400" dirty="0">
                <a:solidFill>
                  <a:schemeClr val="tx1"/>
                </a:solidFill>
              </a:rPr>
              <a:t>VF-C</a:t>
            </a:r>
          </a:p>
          <a:p>
            <a:pPr lvl="2"/>
            <a:r>
              <a:rPr lang="en-US" altLang="zh-CN" sz="2400" dirty="0">
                <a:solidFill>
                  <a:schemeClr val="tx1"/>
                </a:solidFill>
              </a:rPr>
              <a:t>SDN-Agent</a:t>
            </a:r>
          </a:p>
          <a:p>
            <a:endParaRPr lang="en-US" altLang="zh-CN" dirty="0"/>
          </a:p>
          <a:p>
            <a:endParaRPr lang="en-US" altLang="zh-CN" dirty="0"/>
          </a:p>
          <a:p>
            <a:endParaRPr lang="zh-CN" altLang="en-US" dirty="0"/>
          </a:p>
        </p:txBody>
      </p:sp>
      <p:sp>
        <p:nvSpPr>
          <p:cNvPr id="4" name="Rectangle 3"/>
          <p:cNvSpPr/>
          <p:nvPr/>
        </p:nvSpPr>
        <p:spPr>
          <a:xfrm>
            <a:off x="4916557" y="2995708"/>
            <a:ext cx="6917635" cy="2674065"/>
          </a:xfrm>
          <a:prstGeom prst="rect">
            <a:avLst/>
          </a:prstGeom>
        </p:spPr>
        <p:txBody>
          <a:bodyPr wrap="square">
            <a:spAutoFit/>
          </a:bodyPr>
          <a:lstStyle/>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Template Driven Closed Loop</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Design, Schedule and Execute Changes (e.g. Software Upgrades)</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VNF SDK</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Resource and Placement Optimization</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Operations Management Framework (OMF)</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Multiple Infrastructure Environments</a:t>
            </a:r>
          </a:p>
        </p:txBody>
      </p:sp>
    </p:spTree>
    <p:extLst>
      <p:ext uri="{BB962C8B-B14F-4D97-AF65-F5344CB8AC3E}">
        <p14:creationId xmlns:p14="http://schemas.microsoft.com/office/powerpoint/2010/main" val="207841268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ONAP Modeling Overview</a:t>
            </a:r>
            <a:endParaRPr lang="zh-CN" altLang="en-US" dirty="0"/>
          </a:p>
        </p:txBody>
      </p:sp>
      <p:sp>
        <p:nvSpPr>
          <p:cNvPr id="3" name="Text Placeholder 2"/>
          <p:cNvSpPr>
            <a:spLocks noGrp="1"/>
          </p:cNvSpPr>
          <p:nvPr>
            <p:ph type="body" idx="1"/>
          </p:nvPr>
        </p:nvSpPr>
        <p:spPr/>
        <p:txBody>
          <a:bodyPr>
            <a:normAutofit/>
          </a:bodyPr>
          <a:lstStyle/>
          <a:p>
            <a:r>
              <a:rPr lang="en-US" altLang="zh-CN" dirty="0"/>
              <a:t>Tosca/Yang/Hot template and data modeling for VNF and Service</a:t>
            </a:r>
          </a:p>
          <a:p>
            <a:r>
              <a:rPr lang="en-US" altLang="zh-CN" dirty="0"/>
              <a:t>A common informational model specification for different data modeling</a:t>
            </a:r>
          </a:p>
          <a:p>
            <a:r>
              <a:rPr lang="en-US" altLang="zh-CN" dirty="0"/>
              <a:t>Parser and translator code about NFV data modeling and tools</a:t>
            </a:r>
          </a:p>
          <a:p>
            <a:r>
              <a:rPr lang="en-US" altLang="zh-CN" dirty="0"/>
              <a:t>Policy model specify EMF and SUPA</a:t>
            </a:r>
          </a:p>
          <a:p>
            <a:pPr marL="457200" lvl="1" indent="0">
              <a:buNone/>
            </a:pPr>
            <a:endParaRPr lang="en-US" altLang="zh-CN" dirty="0">
              <a:solidFill>
                <a:srgbClr val="FF0000"/>
              </a:solidFill>
            </a:endParaRP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466777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lstStyle/>
          <a:p>
            <a:r>
              <a:rPr lang="en-US" altLang="zh-CN" dirty="0"/>
              <a:t>Requirements from ONAP Use cases</a:t>
            </a:r>
          </a:p>
          <a:p>
            <a:r>
              <a:rPr lang="en-US" altLang="zh-CN" dirty="0"/>
              <a:t>Merger Architecture Proposal Overview</a:t>
            </a:r>
          </a:p>
          <a:p>
            <a:r>
              <a:rPr lang="en-US" altLang="zh-CN" dirty="0"/>
              <a:t>Merger Architecture Highlights</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8201010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Landscape of modeling in ONAP</a:t>
            </a:r>
          </a:p>
        </p:txBody>
      </p:sp>
      <p:grpSp>
        <p:nvGrpSpPr>
          <p:cNvPr id="3" name="组合 265"/>
          <p:cNvGrpSpPr/>
          <p:nvPr/>
        </p:nvGrpSpPr>
        <p:grpSpPr>
          <a:xfrm>
            <a:off x="282075" y="1587934"/>
            <a:ext cx="11640752" cy="4713905"/>
            <a:chOff x="413436" y="870316"/>
            <a:chExt cx="10639982" cy="4119538"/>
          </a:xfrm>
        </p:grpSpPr>
        <p:grpSp>
          <p:nvGrpSpPr>
            <p:cNvPr id="4" name="组合 179"/>
            <p:cNvGrpSpPr/>
            <p:nvPr/>
          </p:nvGrpSpPr>
          <p:grpSpPr>
            <a:xfrm>
              <a:off x="413436" y="870316"/>
              <a:ext cx="10639982" cy="4119538"/>
              <a:chOff x="1777106" y="1591141"/>
              <a:chExt cx="10998391" cy="4574163"/>
            </a:xfrm>
          </p:grpSpPr>
          <p:sp>
            <p:nvSpPr>
              <p:cNvPr id="181" name="矩形 180"/>
              <p:cNvSpPr/>
              <p:nvPr/>
            </p:nvSpPr>
            <p:spPr bwMode="auto">
              <a:xfrm>
                <a:off x="9720822" y="3990583"/>
                <a:ext cx="1238400" cy="485909"/>
              </a:xfrm>
              <a:prstGeom prst="rect">
                <a:avLst/>
              </a:prstGeom>
              <a:solidFill>
                <a:srgbClr val="FFFFFF">
                  <a:lumMod val="8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endParaRPr lang="zh-CN" altLang="en-US" sz="1200" dirty="0">
                  <a:latin typeface="微软雅黑" panose="020B0503020204020204" pitchFamily="34" charset="-122"/>
                  <a:ea typeface="微软雅黑" panose="020B0503020204020204" pitchFamily="34" charset="-122"/>
                </a:endParaRPr>
              </a:p>
            </p:txBody>
          </p:sp>
          <p:sp>
            <p:nvSpPr>
              <p:cNvPr id="182" name="圆角矩形 181"/>
              <p:cNvSpPr/>
              <p:nvPr/>
            </p:nvSpPr>
            <p:spPr bwMode="auto">
              <a:xfrm>
                <a:off x="6760466" y="1845776"/>
                <a:ext cx="2049864" cy="381838"/>
              </a:xfrm>
              <a:prstGeom prst="roundRect">
                <a:avLst/>
              </a:prstGeom>
              <a:solidFill>
                <a:srgbClr val="FFFFFF">
                  <a:lumMod val="95000"/>
                </a:srgbClr>
              </a:solidFill>
              <a:ln w="9525" cap="rnd" cmpd="sng" algn="ctr">
                <a:solidFill>
                  <a:srgbClr val="0070C0"/>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200" b="1" dirty="0">
                    <a:latin typeface="微软雅黑" panose="020B0503020204020204" pitchFamily="34" charset="-122"/>
                    <a:ea typeface="微软雅黑" panose="020B0503020204020204" pitchFamily="34" charset="-122"/>
                  </a:rPr>
                  <a:t>SO</a:t>
                </a:r>
                <a:endParaRPr lang="zh-CN" altLang="en-US" sz="1200" b="1" dirty="0">
                  <a:latin typeface="微软雅黑" panose="020B0503020204020204" pitchFamily="34" charset="-122"/>
                  <a:ea typeface="微软雅黑" panose="020B0503020204020204" pitchFamily="34" charset="-122"/>
                </a:endParaRPr>
              </a:p>
            </p:txBody>
          </p:sp>
          <p:sp>
            <p:nvSpPr>
              <p:cNvPr id="183" name="圆角矩形 182"/>
              <p:cNvSpPr/>
              <p:nvPr/>
            </p:nvSpPr>
            <p:spPr bwMode="auto">
              <a:xfrm>
                <a:off x="6231734" y="2661928"/>
                <a:ext cx="1253884" cy="1324702"/>
              </a:xfrm>
              <a:prstGeom prst="roundRect">
                <a:avLst/>
              </a:prstGeom>
              <a:solidFill>
                <a:srgbClr val="FFFFFF">
                  <a:lumMod val="95000"/>
                </a:srgbClr>
              </a:solidFill>
              <a:ln w="9525" cap="rnd" cmpd="sng" algn="ctr">
                <a:solidFill>
                  <a:srgbClr val="0070C0"/>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100" b="1" dirty="0">
                    <a:latin typeface="微软雅黑" panose="020B0503020204020204" pitchFamily="34" charset="-122"/>
                    <a:ea typeface="微软雅黑" panose="020B0503020204020204" pitchFamily="34" charset="-122"/>
                  </a:rPr>
                  <a:t>Network-C</a:t>
                </a:r>
              </a:p>
              <a:p>
                <a:pPr indent="-438016" algn="ctr" defTabSz="1170156" fontAlgn="base">
                  <a:lnSpc>
                    <a:spcPct val="140000"/>
                  </a:lnSpc>
                  <a:spcBef>
                    <a:spcPct val="0"/>
                  </a:spcBef>
                  <a:spcAft>
                    <a:spcPct val="0"/>
                  </a:spcAft>
                  <a:buClr>
                    <a:srgbClr val="B2B2B2"/>
                  </a:buClr>
                  <a:buSzPct val="60000"/>
                  <a:defRPr/>
                </a:pPr>
                <a:r>
                  <a:rPr lang="en-US" altLang="zh-CN" sz="1100" b="1" dirty="0">
                    <a:latin typeface="微软雅黑" panose="020B0503020204020204" pitchFamily="34" charset="-122"/>
                    <a:ea typeface="微软雅黑" panose="020B0503020204020204" pitchFamily="34" charset="-122"/>
                  </a:rPr>
                  <a:t>L1-L3</a:t>
                </a:r>
              </a:p>
              <a:p>
                <a:pPr indent="-438016" algn="ctr" defTabSz="1170156" fontAlgn="base">
                  <a:lnSpc>
                    <a:spcPct val="140000"/>
                  </a:lnSpc>
                  <a:spcBef>
                    <a:spcPct val="0"/>
                  </a:spcBef>
                  <a:spcAft>
                    <a:spcPct val="0"/>
                  </a:spcAft>
                  <a:buClr>
                    <a:srgbClr val="B2B2B2"/>
                  </a:buClr>
                  <a:buSzPct val="60000"/>
                  <a:defRPr/>
                </a:pPr>
                <a:endParaRPr lang="en-US" altLang="zh-CN" sz="11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en-US" altLang="zh-CN" sz="1100" b="1" dirty="0">
                  <a:latin typeface="微软雅黑" panose="020B0503020204020204" pitchFamily="34" charset="-122"/>
                  <a:ea typeface="微软雅黑" panose="020B0503020204020204" pitchFamily="34" charset="-122"/>
                </a:endParaRPr>
              </a:p>
            </p:txBody>
          </p:sp>
          <p:sp>
            <p:nvSpPr>
              <p:cNvPr id="184" name="圆角矩形 183"/>
              <p:cNvSpPr/>
              <p:nvPr/>
            </p:nvSpPr>
            <p:spPr bwMode="auto">
              <a:xfrm>
                <a:off x="7545362" y="2663602"/>
                <a:ext cx="1066329" cy="1312980"/>
              </a:xfrm>
              <a:prstGeom prst="roundRect">
                <a:avLst/>
              </a:prstGeom>
              <a:solidFill>
                <a:srgbClr val="FFFFFF">
                  <a:lumMod val="95000"/>
                </a:srgbClr>
              </a:solidFill>
              <a:ln w="9525" cap="rnd" cmpd="sng" algn="ctr">
                <a:solidFill>
                  <a:srgbClr val="0070C0"/>
                </a:solidFill>
                <a:prstDash val="dash"/>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100" b="1" dirty="0">
                    <a:latin typeface="微软雅黑" panose="020B0503020204020204" pitchFamily="34" charset="-122"/>
                    <a:ea typeface="微软雅黑" panose="020B0503020204020204" pitchFamily="34" charset="-122"/>
                  </a:rPr>
                  <a:t>Infra-C</a:t>
                </a:r>
              </a:p>
              <a:p>
                <a:pPr indent="-438016" algn="ctr" defTabSz="1170156" fontAlgn="base">
                  <a:lnSpc>
                    <a:spcPct val="140000"/>
                  </a:lnSpc>
                  <a:spcBef>
                    <a:spcPct val="0"/>
                  </a:spcBef>
                  <a:spcAft>
                    <a:spcPct val="0"/>
                  </a:spcAft>
                  <a:buClr>
                    <a:srgbClr val="B2B2B2"/>
                  </a:buClr>
                  <a:buSzPct val="60000"/>
                  <a:defRPr/>
                </a:pPr>
                <a:endParaRPr lang="en-US" altLang="zh-CN" sz="11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en-US" altLang="zh-CN" sz="11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zh-CN" altLang="en-US" sz="1100" b="1" dirty="0">
                  <a:latin typeface="微软雅黑" panose="020B0503020204020204" pitchFamily="34" charset="-122"/>
                  <a:ea typeface="微软雅黑" panose="020B0503020204020204" pitchFamily="34" charset="-122"/>
                </a:endParaRPr>
              </a:p>
            </p:txBody>
          </p:sp>
          <p:sp>
            <p:nvSpPr>
              <p:cNvPr id="185" name="圆角矩形 184"/>
              <p:cNvSpPr/>
              <p:nvPr/>
            </p:nvSpPr>
            <p:spPr bwMode="auto">
              <a:xfrm>
                <a:off x="8662672" y="2655227"/>
                <a:ext cx="880351" cy="1311306"/>
              </a:xfrm>
              <a:prstGeom prst="roundRect">
                <a:avLst/>
              </a:prstGeom>
              <a:solidFill>
                <a:srgbClr val="FFFFFF">
                  <a:lumMod val="95000"/>
                </a:srgbClr>
              </a:solidFill>
              <a:ln w="9525" cap="rnd" cmpd="sng" algn="ctr">
                <a:solidFill>
                  <a:srgbClr val="0070C0"/>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100" b="1" dirty="0">
                    <a:latin typeface="微软雅黑" panose="020B0503020204020204" pitchFamily="34" charset="-122"/>
                    <a:ea typeface="微软雅黑" panose="020B0503020204020204" pitchFamily="34" charset="-122"/>
                  </a:rPr>
                  <a:t>APP-C</a:t>
                </a:r>
              </a:p>
              <a:p>
                <a:pPr indent="-438016" algn="ctr" defTabSz="1170156" fontAlgn="base">
                  <a:lnSpc>
                    <a:spcPct val="140000"/>
                  </a:lnSpc>
                  <a:spcBef>
                    <a:spcPct val="0"/>
                  </a:spcBef>
                  <a:spcAft>
                    <a:spcPct val="0"/>
                  </a:spcAft>
                  <a:buClr>
                    <a:srgbClr val="B2B2B2"/>
                  </a:buClr>
                  <a:buSzPct val="60000"/>
                  <a:defRPr/>
                </a:pPr>
                <a:r>
                  <a:rPr lang="en-US" altLang="zh-CN" sz="1100" b="1" dirty="0">
                    <a:latin typeface="微软雅黑" panose="020B0503020204020204" pitchFamily="34" charset="-122"/>
                    <a:ea typeface="微软雅黑" panose="020B0503020204020204" pitchFamily="34" charset="-122"/>
                  </a:rPr>
                  <a:t>L4-L7</a:t>
                </a:r>
              </a:p>
              <a:p>
                <a:pPr indent="-438016" algn="ctr" defTabSz="1170156" fontAlgn="base">
                  <a:lnSpc>
                    <a:spcPct val="140000"/>
                  </a:lnSpc>
                  <a:spcBef>
                    <a:spcPct val="0"/>
                  </a:spcBef>
                  <a:spcAft>
                    <a:spcPct val="0"/>
                  </a:spcAft>
                  <a:buClr>
                    <a:srgbClr val="B2B2B2"/>
                  </a:buClr>
                  <a:buSzPct val="60000"/>
                  <a:defRPr/>
                </a:pPr>
                <a:endParaRPr lang="en-US" altLang="zh-CN" sz="11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zh-CN" altLang="en-US" sz="1100" b="1" dirty="0">
                  <a:latin typeface="微软雅黑" panose="020B0503020204020204" pitchFamily="34" charset="-122"/>
                  <a:ea typeface="微软雅黑" panose="020B0503020204020204" pitchFamily="34" charset="-122"/>
                </a:endParaRPr>
              </a:p>
            </p:txBody>
          </p:sp>
          <p:cxnSp>
            <p:nvCxnSpPr>
              <p:cNvPr id="186" name="直接箭头连接符 185"/>
              <p:cNvCxnSpPr>
                <a:stCxn id="182" idx="2"/>
                <a:endCxn id="183" idx="0"/>
              </p:cNvCxnSpPr>
              <p:nvPr/>
            </p:nvCxnSpPr>
            <p:spPr bwMode="auto">
              <a:xfrm flipH="1">
                <a:off x="6858676" y="2227614"/>
                <a:ext cx="926722" cy="434314"/>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cxnSp>
            <p:nvCxnSpPr>
              <p:cNvPr id="187" name="直接箭头连接符 186"/>
              <p:cNvCxnSpPr>
                <a:cxnSpLocks/>
                <a:stCxn id="182" idx="2"/>
                <a:endCxn id="184" idx="0"/>
              </p:cNvCxnSpPr>
              <p:nvPr/>
            </p:nvCxnSpPr>
            <p:spPr bwMode="auto">
              <a:xfrm>
                <a:off x="7785398" y="2227614"/>
                <a:ext cx="293129" cy="435988"/>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cxnSp>
            <p:nvCxnSpPr>
              <p:cNvPr id="188" name="直接箭头连接符 187"/>
              <p:cNvCxnSpPr>
                <a:cxnSpLocks/>
                <a:stCxn id="182" idx="2"/>
                <a:endCxn id="185" idx="0"/>
              </p:cNvCxnSpPr>
              <p:nvPr/>
            </p:nvCxnSpPr>
            <p:spPr bwMode="auto">
              <a:xfrm>
                <a:off x="7785398" y="2227614"/>
                <a:ext cx="1317450" cy="427613"/>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sp>
            <p:nvSpPr>
              <p:cNvPr id="189" name="圆角矩形 188"/>
              <p:cNvSpPr/>
              <p:nvPr/>
            </p:nvSpPr>
            <p:spPr bwMode="auto">
              <a:xfrm>
                <a:off x="9607938" y="2656901"/>
                <a:ext cx="1445288" cy="847417"/>
              </a:xfrm>
              <a:prstGeom prst="roundRect">
                <a:avLst/>
              </a:prstGeom>
              <a:solidFill>
                <a:srgbClr val="FFFFFF">
                  <a:lumMod val="95000"/>
                </a:srgbClr>
              </a:solidFill>
              <a:ln w="9525" cap="rnd" cmpd="sng" algn="ctr">
                <a:solidFill>
                  <a:srgbClr val="B30000">
                    <a:lumMod val="75000"/>
                  </a:srgbClr>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200" b="1" dirty="0">
                    <a:latin typeface="微软雅黑" panose="020B0503020204020204" pitchFamily="34" charset="-122"/>
                    <a:ea typeface="微软雅黑" panose="020B0503020204020204" pitchFamily="34" charset="-122"/>
                  </a:rPr>
                  <a:t>VNF-C</a:t>
                </a:r>
              </a:p>
              <a:p>
                <a:pPr indent="-438016" algn="ctr" defTabSz="1170156" fontAlgn="base">
                  <a:lnSpc>
                    <a:spcPct val="140000"/>
                  </a:lnSpc>
                  <a:spcBef>
                    <a:spcPct val="0"/>
                  </a:spcBef>
                  <a:spcAft>
                    <a:spcPct val="0"/>
                  </a:spcAft>
                  <a:buClr>
                    <a:srgbClr val="B2B2B2"/>
                  </a:buClr>
                  <a:buSzPct val="60000"/>
                  <a:defRPr/>
                </a:pPr>
                <a:endParaRPr lang="en-US" altLang="zh-CN" sz="12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zh-CN" altLang="en-US" sz="1200" b="1" dirty="0">
                  <a:latin typeface="微软雅黑" panose="020B0503020204020204" pitchFamily="34" charset="-122"/>
                  <a:ea typeface="微软雅黑" panose="020B0503020204020204" pitchFamily="34" charset="-122"/>
                </a:endParaRPr>
              </a:p>
            </p:txBody>
          </p:sp>
          <p:cxnSp>
            <p:nvCxnSpPr>
              <p:cNvPr id="190" name="直接箭头连接符 189"/>
              <p:cNvCxnSpPr>
                <a:cxnSpLocks/>
                <a:stCxn id="182" idx="2"/>
                <a:endCxn id="189" idx="0"/>
              </p:cNvCxnSpPr>
              <p:nvPr/>
            </p:nvCxnSpPr>
            <p:spPr bwMode="auto">
              <a:xfrm>
                <a:off x="7785398" y="2227614"/>
                <a:ext cx="2545184" cy="429287"/>
              </a:xfrm>
              <a:prstGeom prst="straightConnector1">
                <a:avLst/>
              </a:prstGeom>
              <a:solidFill>
                <a:srgbClr val="00B0F0"/>
              </a:solidFill>
              <a:ln w="9525" cap="rnd" cmpd="sng" algn="ctr">
                <a:solidFill>
                  <a:srgbClr val="FFFFFF">
                    <a:lumMod val="50000"/>
                  </a:srgbClr>
                </a:solidFill>
                <a:prstDash val="solid"/>
                <a:round/>
                <a:headEnd type="none" w="med" len="med"/>
                <a:tailEnd type="arrow" w="med" len="med"/>
              </a:ln>
              <a:effectLst/>
            </p:spPr>
          </p:cxnSp>
          <p:sp>
            <p:nvSpPr>
              <p:cNvPr id="191" name="圆角矩形 190"/>
              <p:cNvSpPr/>
              <p:nvPr/>
            </p:nvSpPr>
            <p:spPr bwMode="auto">
              <a:xfrm>
                <a:off x="9723466" y="3085639"/>
                <a:ext cx="571075" cy="289737"/>
              </a:xfrm>
              <a:prstGeom prst="roundRect">
                <a:avLst/>
              </a:prstGeom>
              <a:solidFill>
                <a:srgbClr val="FFFFFF">
                  <a:lumMod val="9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500" b="1" dirty="0">
                    <a:latin typeface="微软雅黑" panose="020B0503020204020204" pitchFamily="34" charset="-122"/>
                    <a:ea typeface="微软雅黑" panose="020B0503020204020204" pitchFamily="34" charset="-122"/>
                  </a:rPr>
                  <a:t>NFVO</a:t>
                </a:r>
                <a:endParaRPr lang="zh-CN" altLang="en-US" sz="500" b="1" dirty="0">
                  <a:latin typeface="微软雅黑" panose="020B0503020204020204" pitchFamily="34" charset="-122"/>
                  <a:ea typeface="微软雅黑" panose="020B0503020204020204" pitchFamily="34" charset="-122"/>
                </a:endParaRPr>
              </a:p>
            </p:txBody>
          </p:sp>
          <p:sp>
            <p:nvSpPr>
              <p:cNvPr id="192" name="圆角矩形 191"/>
              <p:cNvSpPr/>
              <p:nvPr/>
            </p:nvSpPr>
            <p:spPr bwMode="auto">
              <a:xfrm>
                <a:off x="10408410" y="3077271"/>
                <a:ext cx="571075" cy="289737"/>
              </a:xfrm>
              <a:prstGeom prst="roundRect">
                <a:avLst/>
              </a:prstGeom>
              <a:solidFill>
                <a:srgbClr val="FFFFFF">
                  <a:lumMod val="9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500" b="1" dirty="0">
                    <a:latin typeface="微软雅黑" panose="020B0503020204020204" pitchFamily="34" charset="-122"/>
                    <a:ea typeface="微软雅黑" panose="020B0503020204020204" pitchFamily="34" charset="-122"/>
                  </a:rPr>
                  <a:t>GVNFM</a:t>
                </a:r>
                <a:endParaRPr lang="zh-CN" altLang="en-US" sz="500" b="1" dirty="0">
                  <a:latin typeface="微软雅黑" panose="020B0503020204020204" pitchFamily="34" charset="-122"/>
                  <a:ea typeface="微软雅黑" panose="020B0503020204020204" pitchFamily="34" charset="-122"/>
                </a:endParaRPr>
              </a:p>
            </p:txBody>
          </p:sp>
          <p:sp>
            <p:nvSpPr>
              <p:cNvPr id="193" name="圆角矩形 192"/>
              <p:cNvSpPr/>
              <p:nvPr/>
            </p:nvSpPr>
            <p:spPr bwMode="auto">
              <a:xfrm>
                <a:off x="9745233" y="4096087"/>
                <a:ext cx="571075" cy="289737"/>
              </a:xfrm>
              <a:prstGeom prst="roundRect">
                <a:avLst/>
              </a:prstGeom>
              <a:solidFill>
                <a:srgbClr val="FFFFFF">
                  <a:lumMod val="50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SVNFM</a:t>
                </a:r>
                <a:endParaRPr lang="zh-CN" altLang="en-US" sz="900" b="1" dirty="0">
                  <a:latin typeface="微软雅黑" panose="020B0503020204020204" pitchFamily="34" charset="-122"/>
                  <a:ea typeface="微软雅黑" panose="020B0503020204020204" pitchFamily="34" charset="-122"/>
                </a:endParaRPr>
              </a:p>
            </p:txBody>
          </p:sp>
          <p:sp>
            <p:nvSpPr>
              <p:cNvPr id="194" name="圆角矩形 193"/>
              <p:cNvSpPr/>
              <p:nvPr/>
            </p:nvSpPr>
            <p:spPr bwMode="auto">
              <a:xfrm>
                <a:off x="10363003" y="4087719"/>
                <a:ext cx="571075" cy="289737"/>
              </a:xfrm>
              <a:prstGeom prst="roundRect">
                <a:avLst/>
              </a:prstGeom>
              <a:solidFill>
                <a:srgbClr val="FFFFFF">
                  <a:lumMod val="50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EMS</a:t>
                </a:r>
                <a:endParaRPr lang="zh-CN" altLang="en-US" sz="900" b="1" dirty="0">
                  <a:latin typeface="微软雅黑" panose="020B0503020204020204" pitchFamily="34" charset="-122"/>
                  <a:ea typeface="微软雅黑" panose="020B0503020204020204" pitchFamily="34" charset="-122"/>
                </a:endParaRPr>
              </a:p>
            </p:txBody>
          </p:sp>
          <p:sp>
            <p:nvSpPr>
              <p:cNvPr id="195" name="矩形 194"/>
              <p:cNvSpPr/>
              <p:nvPr/>
            </p:nvSpPr>
            <p:spPr bwMode="auto">
              <a:xfrm>
                <a:off x="8725879" y="5392987"/>
                <a:ext cx="792365" cy="420372"/>
              </a:xfrm>
              <a:prstGeom prst="rect">
                <a:avLst/>
              </a:prstGeom>
              <a:solidFill>
                <a:srgbClr val="FFFFFF">
                  <a:lumMod val="9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VNF in DC</a:t>
                </a:r>
              </a:p>
              <a:p>
                <a:pPr indent="-438016" algn="ctr" defTabSz="1170156" fontAlgn="base">
                  <a:lnSpc>
                    <a:spcPct val="140000"/>
                  </a:lnSpc>
                  <a:spcBef>
                    <a:spcPct val="0"/>
                  </a:spcBef>
                  <a:spcAft>
                    <a:spcPct val="0"/>
                  </a:spcAft>
                  <a:buClr>
                    <a:srgbClr val="B2B2B2"/>
                  </a:buClr>
                  <a:buSzPct val="60000"/>
                  <a:defRPr/>
                </a:pPr>
                <a:r>
                  <a:rPr lang="en-US" altLang="zh-CN" sz="800" b="1" dirty="0">
                    <a:latin typeface="微软雅黑" panose="020B0503020204020204" pitchFamily="34" charset="-122"/>
                    <a:ea typeface="微软雅黑" panose="020B0503020204020204" pitchFamily="34" charset="-122"/>
                  </a:rPr>
                  <a:t>(lb, </a:t>
                </a:r>
                <a:r>
                  <a:rPr lang="en-US" altLang="zh-CN" sz="800" b="1" dirty="0" err="1">
                    <a:latin typeface="微软雅黑" panose="020B0503020204020204" pitchFamily="34" charset="-122"/>
                    <a:ea typeface="微软雅黑" panose="020B0503020204020204" pitchFamily="34" charset="-122"/>
                  </a:rPr>
                  <a:t>fw</a:t>
                </a:r>
                <a:r>
                  <a:rPr lang="en-US" altLang="zh-CN" sz="8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cxnSp>
            <p:nvCxnSpPr>
              <p:cNvPr id="196" name="直接箭头连接符 195"/>
              <p:cNvCxnSpPr>
                <a:cxnSpLocks/>
                <a:stCxn id="185" idx="2"/>
                <a:endCxn id="195" idx="0"/>
              </p:cNvCxnSpPr>
              <p:nvPr/>
            </p:nvCxnSpPr>
            <p:spPr bwMode="auto">
              <a:xfrm>
                <a:off x="9102848" y="3966533"/>
                <a:ext cx="19214" cy="1426454"/>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sp>
            <p:nvSpPr>
              <p:cNvPr id="197" name="矩形 196"/>
              <p:cNvSpPr/>
              <p:nvPr/>
            </p:nvSpPr>
            <p:spPr bwMode="auto">
              <a:xfrm>
                <a:off x="7518224" y="4581128"/>
                <a:ext cx="1138885" cy="420372"/>
              </a:xfrm>
              <a:prstGeom prst="rect">
                <a:avLst/>
              </a:prstGeom>
              <a:solidFill>
                <a:srgbClr val="FFFFFF">
                  <a:lumMod val="9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OPENSTACK</a:t>
                </a:r>
                <a:endParaRPr lang="zh-CN" altLang="en-US" sz="1200" b="1" dirty="0">
                  <a:latin typeface="微软雅黑" panose="020B0503020204020204" pitchFamily="34" charset="-122"/>
                  <a:ea typeface="微软雅黑" panose="020B0503020204020204" pitchFamily="34" charset="-122"/>
                </a:endParaRPr>
              </a:p>
            </p:txBody>
          </p:sp>
          <p:cxnSp>
            <p:nvCxnSpPr>
              <p:cNvPr id="198" name="直接箭头连接符 197"/>
              <p:cNvCxnSpPr>
                <a:cxnSpLocks/>
                <a:stCxn id="184" idx="2"/>
                <a:endCxn id="197" idx="0"/>
              </p:cNvCxnSpPr>
              <p:nvPr/>
            </p:nvCxnSpPr>
            <p:spPr bwMode="auto">
              <a:xfrm>
                <a:off x="8078527" y="3976582"/>
                <a:ext cx="9140" cy="604546"/>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sp>
            <p:nvSpPr>
              <p:cNvPr id="199" name="矩形 198"/>
              <p:cNvSpPr/>
              <p:nvPr/>
            </p:nvSpPr>
            <p:spPr bwMode="auto">
              <a:xfrm>
                <a:off x="6326854" y="4592804"/>
                <a:ext cx="1138885" cy="420372"/>
              </a:xfrm>
              <a:prstGeom prst="rect">
                <a:avLst/>
              </a:prstGeom>
              <a:solidFill>
                <a:srgbClr val="FFFFFF">
                  <a:lumMod val="9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SDN</a:t>
                </a:r>
              </a:p>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Controller</a:t>
                </a:r>
                <a:endParaRPr lang="zh-CN" altLang="en-US" sz="900" b="1" dirty="0">
                  <a:latin typeface="微软雅黑" panose="020B0503020204020204" pitchFamily="34" charset="-122"/>
                  <a:ea typeface="微软雅黑" panose="020B0503020204020204" pitchFamily="34" charset="-122"/>
                </a:endParaRPr>
              </a:p>
            </p:txBody>
          </p:sp>
          <p:cxnSp>
            <p:nvCxnSpPr>
              <p:cNvPr id="200" name="直接箭头连接符 199"/>
              <p:cNvCxnSpPr>
                <a:cxnSpLocks/>
                <a:stCxn id="183" idx="2"/>
                <a:endCxn id="199" idx="0"/>
              </p:cNvCxnSpPr>
              <p:nvPr/>
            </p:nvCxnSpPr>
            <p:spPr bwMode="auto">
              <a:xfrm>
                <a:off x="6858676" y="3986630"/>
                <a:ext cx="37621" cy="606174"/>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grpSp>
            <p:nvGrpSpPr>
              <p:cNvPr id="5" name="组合 146"/>
              <p:cNvGrpSpPr/>
              <p:nvPr/>
            </p:nvGrpSpPr>
            <p:grpSpPr>
              <a:xfrm>
                <a:off x="5824710" y="1653320"/>
                <a:ext cx="6909830" cy="2419251"/>
                <a:chOff x="-87535" y="691249"/>
                <a:chExt cx="7926907" cy="2419251"/>
              </a:xfrm>
            </p:grpSpPr>
            <p:cxnSp>
              <p:nvCxnSpPr>
                <p:cNvPr id="234" name="直接连接符 233"/>
                <p:cNvCxnSpPr/>
                <p:nvPr/>
              </p:nvCxnSpPr>
              <p:spPr bwMode="auto">
                <a:xfrm>
                  <a:off x="-87535" y="702733"/>
                  <a:ext cx="21087" cy="2407767"/>
                </a:xfrm>
                <a:prstGeom prst="line">
                  <a:avLst/>
                </a:prstGeom>
                <a:solidFill>
                  <a:srgbClr val="FFCC99"/>
                </a:solidFill>
                <a:ln w="19050" cap="flat" cmpd="sng" algn="ctr">
                  <a:solidFill>
                    <a:srgbClr val="000000"/>
                  </a:solidFill>
                  <a:prstDash val="solid"/>
                  <a:round/>
                  <a:headEnd type="none" w="med" len="med"/>
                  <a:tailEnd type="none" w="med" len="med"/>
                </a:ln>
                <a:effectLst/>
              </p:spPr>
            </p:cxnSp>
            <p:cxnSp>
              <p:nvCxnSpPr>
                <p:cNvPr id="235" name="直接连接符 234"/>
                <p:cNvCxnSpPr/>
                <p:nvPr/>
              </p:nvCxnSpPr>
              <p:spPr bwMode="auto">
                <a:xfrm>
                  <a:off x="7830903" y="702734"/>
                  <a:ext cx="8469" cy="1947333"/>
                </a:xfrm>
                <a:prstGeom prst="line">
                  <a:avLst/>
                </a:prstGeom>
                <a:solidFill>
                  <a:srgbClr val="FFCC99"/>
                </a:solidFill>
                <a:ln w="19050" cap="flat" cmpd="sng" algn="ctr">
                  <a:solidFill>
                    <a:srgbClr val="000000"/>
                  </a:solidFill>
                  <a:prstDash val="solid"/>
                  <a:round/>
                  <a:headEnd type="none" w="med" len="med"/>
                  <a:tailEnd type="none" w="med" len="med"/>
                </a:ln>
                <a:effectLst/>
              </p:spPr>
            </p:cxnSp>
            <p:cxnSp>
              <p:nvCxnSpPr>
                <p:cNvPr id="236" name="直接连接符 235"/>
                <p:cNvCxnSpPr/>
                <p:nvPr/>
              </p:nvCxnSpPr>
              <p:spPr bwMode="auto">
                <a:xfrm flipV="1">
                  <a:off x="-76992" y="691249"/>
                  <a:ext cx="7916364" cy="13441"/>
                </a:xfrm>
                <a:prstGeom prst="line">
                  <a:avLst/>
                </a:prstGeom>
                <a:solidFill>
                  <a:srgbClr val="FFCC99"/>
                </a:solidFill>
                <a:ln w="19050" cap="flat" cmpd="sng" algn="ctr">
                  <a:solidFill>
                    <a:srgbClr val="000000"/>
                  </a:solidFill>
                  <a:prstDash val="solid"/>
                  <a:round/>
                  <a:headEnd type="none" w="med" len="med"/>
                  <a:tailEnd type="none" w="med" len="med"/>
                </a:ln>
                <a:effectLst/>
              </p:spPr>
            </p:cxnSp>
            <p:cxnSp>
              <p:nvCxnSpPr>
                <p:cNvPr id="237" name="直接连接符 236"/>
                <p:cNvCxnSpPr/>
                <p:nvPr/>
              </p:nvCxnSpPr>
              <p:spPr bwMode="auto">
                <a:xfrm flipV="1">
                  <a:off x="-66448" y="3090334"/>
                  <a:ext cx="4502982" cy="12762"/>
                </a:xfrm>
                <a:prstGeom prst="line">
                  <a:avLst/>
                </a:prstGeom>
                <a:solidFill>
                  <a:srgbClr val="FFCC99"/>
                </a:solidFill>
                <a:ln w="19050" cap="flat" cmpd="sng" algn="ctr">
                  <a:solidFill>
                    <a:srgbClr val="000000"/>
                  </a:solidFill>
                  <a:prstDash val="solid"/>
                  <a:round/>
                  <a:headEnd type="none" w="med" len="med"/>
                  <a:tailEnd type="none" w="med" len="med"/>
                </a:ln>
                <a:effectLst/>
              </p:spPr>
            </p:cxnSp>
            <p:cxnSp>
              <p:nvCxnSpPr>
                <p:cNvPr id="238" name="直接连接符 237"/>
                <p:cNvCxnSpPr/>
                <p:nvPr/>
              </p:nvCxnSpPr>
              <p:spPr bwMode="auto">
                <a:xfrm>
                  <a:off x="4461934" y="2624668"/>
                  <a:ext cx="3377438" cy="3715"/>
                </a:xfrm>
                <a:prstGeom prst="line">
                  <a:avLst/>
                </a:prstGeom>
                <a:solidFill>
                  <a:srgbClr val="FFCC99"/>
                </a:solidFill>
                <a:ln w="19050" cap="flat" cmpd="sng" algn="ctr">
                  <a:solidFill>
                    <a:srgbClr val="000000"/>
                  </a:solidFill>
                  <a:prstDash val="solid"/>
                  <a:round/>
                  <a:headEnd type="none" w="med" len="med"/>
                  <a:tailEnd type="none" w="med" len="med"/>
                </a:ln>
                <a:effectLst/>
              </p:spPr>
            </p:cxnSp>
            <p:cxnSp>
              <p:nvCxnSpPr>
                <p:cNvPr id="239" name="直接连接符 238"/>
                <p:cNvCxnSpPr/>
                <p:nvPr/>
              </p:nvCxnSpPr>
              <p:spPr bwMode="auto">
                <a:xfrm flipH="1">
                  <a:off x="4445000" y="2616200"/>
                  <a:ext cx="8467" cy="465666"/>
                </a:xfrm>
                <a:prstGeom prst="line">
                  <a:avLst/>
                </a:prstGeom>
                <a:solidFill>
                  <a:srgbClr val="FFCC99"/>
                </a:solidFill>
                <a:ln w="19050" cap="flat" cmpd="sng" algn="ctr">
                  <a:solidFill>
                    <a:srgbClr val="000000"/>
                  </a:solidFill>
                  <a:prstDash val="solid"/>
                  <a:round/>
                  <a:headEnd type="none" w="med" len="med"/>
                  <a:tailEnd type="none" w="med" len="med"/>
                </a:ln>
                <a:effectLst/>
              </p:spPr>
            </p:cxnSp>
          </p:grpSp>
          <p:sp>
            <p:nvSpPr>
              <p:cNvPr id="202" name="TextBox 161"/>
              <p:cNvSpPr txBox="1"/>
              <p:nvPr/>
            </p:nvSpPr>
            <p:spPr>
              <a:xfrm>
                <a:off x="10049115" y="1681953"/>
                <a:ext cx="898428" cy="298653"/>
              </a:xfrm>
              <a:prstGeom prst="rect">
                <a:avLst/>
              </a:prstGeom>
              <a:noFill/>
            </p:spPr>
            <p:txBody>
              <a:bodyPr wrap="none" rtlCol="0">
                <a:spAutoFit/>
              </a:bodyPr>
              <a:lstStyle/>
              <a:p>
                <a:pPr algn="ctr" defTabSz="1219170" fontAlgn="base">
                  <a:spcBef>
                    <a:spcPct val="0"/>
                  </a:spcBef>
                  <a:spcAft>
                    <a:spcPct val="0"/>
                  </a:spcAft>
                  <a:defRPr/>
                </a:pPr>
                <a:r>
                  <a:rPr lang="en-US" altLang="zh-CN" b="1" dirty="0">
                    <a:latin typeface="微软雅黑" panose="020B0503020204020204" pitchFamily="34" charset="-122"/>
                    <a:ea typeface="微软雅黑" panose="020B0503020204020204" pitchFamily="34" charset="-122"/>
                  </a:rPr>
                  <a:t>Runtime</a:t>
                </a:r>
                <a:endParaRPr lang="en-US" b="1" dirty="0">
                  <a:latin typeface="微软雅黑" panose="020B0503020204020204" pitchFamily="34" charset="-122"/>
                  <a:ea typeface="微软雅黑" panose="020B0503020204020204" pitchFamily="34" charset="-122"/>
                </a:endParaRPr>
              </a:p>
            </p:txBody>
          </p:sp>
          <p:sp>
            <p:nvSpPr>
              <p:cNvPr id="203" name="矩形 202"/>
              <p:cNvSpPr/>
              <p:nvPr/>
            </p:nvSpPr>
            <p:spPr bwMode="auto">
              <a:xfrm>
                <a:off x="9741433" y="5384501"/>
                <a:ext cx="1192646" cy="420372"/>
              </a:xfrm>
              <a:prstGeom prst="rect">
                <a:avLst/>
              </a:prstGeom>
              <a:solidFill>
                <a:srgbClr val="FFFFFF">
                  <a:lumMod val="50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VNF in Core </a:t>
                </a:r>
              </a:p>
              <a:p>
                <a:pPr indent="-438016" algn="ctr" defTabSz="1170156" fontAlgn="base">
                  <a:lnSpc>
                    <a:spcPct val="140000"/>
                  </a:lnSpc>
                  <a:spcBef>
                    <a:spcPct val="0"/>
                  </a:spcBef>
                  <a:spcAft>
                    <a:spcPct val="0"/>
                  </a:spcAft>
                  <a:buClr>
                    <a:srgbClr val="B2B2B2"/>
                  </a:buClr>
                  <a:buSzPct val="60000"/>
                  <a:defRPr/>
                </a:pPr>
                <a:r>
                  <a:rPr lang="en-US" altLang="zh-CN" sz="800" b="1" dirty="0">
                    <a:latin typeface="微软雅黑" panose="020B0503020204020204" pitchFamily="34" charset="-122"/>
                    <a:ea typeface="微软雅黑" panose="020B0503020204020204" pitchFamily="34" charset="-122"/>
                  </a:rPr>
                  <a:t>(EPC, IMS…)</a:t>
                </a:r>
                <a:endParaRPr lang="zh-CN" altLang="en-US" sz="1200" b="1" dirty="0">
                  <a:latin typeface="微软雅黑" panose="020B0503020204020204" pitchFamily="34" charset="-122"/>
                  <a:ea typeface="微软雅黑" panose="020B0503020204020204" pitchFamily="34" charset="-122"/>
                </a:endParaRPr>
              </a:p>
            </p:txBody>
          </p:sp>
          <p:sp>
            <p:nvSpPr>
              <p:cNvPr id="204" name="Rectangle 74"/>
              <p:cNvSpPr/>
              <p:nvPr/>
            </p:nvSpPr>
            <p:spPr>
              <a:xfrm>
                <a:off x="3520819" y="1664806"/>
                <a:ext cx="1964700" cy="2351178"/>
              </a:xfrm>
              <a:prstGeom prst="rect">
                <a:avLst/>
              </a:prstGeom>
              <a:noFill/>
              <a:ln w="12700" cap="flat" cmpd="sng" algn="ctr">
                <a:solidFill>
                  <a:srgbClr val="000000">
                    <a:lumMod val="95000"/>
                    <a:lumOff val="5000"/>
                  </a:srgbClr>
                </a:solidFill>
                <a:prstDash val="sysDash"/>
                <a:headEnd type="none" w="med" len="med"/>
                <a:tailEnd type="none" w="med" len="med"/>
              </a:ln>
              <a:effectLst/>
            </p:spPr>
            <p:txBody>
              <a:bodyPr lIns="68578" tIns="34289" rIns="68578" bIns="34289" anchor="ctr"/>
              <a:lstStyle/>
              <a:p>
                <a:pPr algn="ctr" defTabSz="1219170" fontAlgn="base">
                  <a:spcBef>
                    <a:spcPct val="0"/>
                  </a:spcBef>
                  <a:spcAft>
                    <a:spcPct val="0"/>
                  </a:spcAft>
                  <a:defRPr/>
                </a:pPr>
                <a:endParaRPr kumimoji="1" lang="en-GB" sz="800" b="1" dirty="0">
                  <a:solidFill>
                    <a:srgbClr val="FFFFFF"/>
                  </a:solidFill>
                  <a:latin typeface="Times New Roman" pitchFamily="18" charset="0"/>
                  <a:ea typeface="ＭＳ Ｐゴシック"/>
                  <a:cs typeface="Times New Roman" pitchFamily="18" charset="0"/>
                </a:endParaRPr>
              </a:p>
            </p:txBody>
          </p:sp>
          <p:sp>
            <p:nvSpPr>
              <p:cNvPr id="205" name="TextBox 161"/>
              <p:cNvSpPr txBox="1"/>
              <p:nvPr/>
            </p:nvSpPr>
            <p:spPr>
              <a:xfrm>
                <a:off x="4625458" y="1681953"/>
                <a:ext cx="763635" cy="298653"/>
              </a:xfrm>
              <a:prstGeom prst="rect">
                <a:avLst/>
              </a:prstGeom>
              <a:noFill/>
            </p:spPr>
            <p:txBody>
              <a:bodyPr wrap="none" rtlCol="0">
                <a:spAutoFit/>
              </a:bodyPr>
              <a:lstStyle/>
              <a:p>
                <a:pPr algn="ctr" defTabSz="1219170" fontAlgn="base">
                  <a:spcBef>
                    <a:spcPct val="0"/>
                  </a:spcBef>
                  <a:spcAft>
                    <a:spcPct val="0"/>
                  </a:spcAft>
                  <a:defRPr/>
                </a:pPr>
                <a:r>
                  <a:rPr lang="en-US" altLang="zh-CN" b="1" dirty="0">
                    <a:latin typeface="微软雅黑" panose="020B0503020204020204" pitchFamily="34" charset="-122"/>
                    <a:ea typeface="微软雅黑" panose="020B0503020204020204" pitchFamily="34" charset="-122"/>
                  </a:rPr>
                  <a:t>Design</a:t>
                </a:r>
                <a:endParaRPr lang="en-US" b="1" dirty="0">
                  <a:latin typeface="微软雅黑" panose="020B0503020204020204" pitchFamily="34" charset="-122"/>
                  <a:ea typeface="微软雅黑" panose="020B0503020204020204" pitchFamily="34" charset="-122"/>
                </a:endParaRPr>
              </a:p>
            </p:txBody>
          </p:sp>
          <p:sp>
            <p:nvSpPr>
              <p:cNvPr id="206" name="圆角矩形 205"/>
              <p:cNvSpPr/>
              <p:nvPr/>
            </p:nvSpPr>
            <p:spPr bwMode="auto">
              <a:xfrm>
                <a:off x="3664718" y="2054329"/>
                <a:ext cx="1640295" cy="1321047"/>
              </a:xfrm>
              <a:prstGeom prst="roundRect">
                <a:avLst/>
              </a:prstGeom>
              <a:solidFill>
                <a:srgbClr val="FFFFFF">
                  <a:lumMod val="95000"/>
                </a:srgbClr>
              </a:solidFill>
              <a:ln w="9525" cap="rnd" cmpd="sng" algn="ctr">
                <a:solidFill>
                  <a:srgbClr val="0070C0"/>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200" b="1" dirty="0">
                    <a:latin typeface="微软雅黑" panose="020B0503020204020204" pitchFamily="34" charset="-122"/>
                    <a:ea typeface="微软雅黑" panose="020B0503020204020204" pitchFamily="34" charset="-122"/>
                  </a:rPr>
                  <a:t>SDC</a:t>
                </a:r>
              </a:p>
              <a:p>
                <a:pPr indent="-438016" algn="ctr" defTabSz="1170156" fontAlgn="base">
                  <a:lnSpc>
                    <a:spcPct val="140000"/>
                  </a:lnSpc>
                  <a:spcBef>
                    <a:spcPct val="0"/>
                  </a:spcBef>
                  <a:spcAft>
                    <a:spcPct val="0"/>
                  </a:spcAft>
                  <a:buClr>
                    <a:srgbClr val="B2B2B2"/>
                  </a:buClr>
                  <a:buSzPct val="60000"/>
                  <a:defRPr/>
                </a:pPr>
                <a:endParaRPr lang="en-US" altLang="zh-CN" sz="12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en-US" altLang="zh-CN" sz="12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zh-CN" altLang="en-US" sz="1200" b="1" dirty="0">
                  <a:latin typeface="微软雅黑" panose="020B0503020204020204" pitchFamily="34" charset="-122"/>
                  <a:ea typeface="微软雅黑" panose="020B0503020204020204" pitchFamily="34" charset="-122"/>
                </a:endParaRPr>
              </a:p>
            </p:txBody>
          </p:sp>
          <p:sp>
            <p:nvSpPr>
              <p:cNvPr id="207" name="圆角矩形 206"/>
              <p:cNvSpPr/>
              <p:nvPr/>
            </p:nvSpPr>
            <p:spPr bwMode="auto">
              <a:xfrm>
                <a:off x="3771387" y="3496948"/>
                <a:ext cx="1333608" cy="381838"/>
              </a:xfrm>
              <a:prstGeom prst="roundRect">
                <a:avLst/>
              </a:prstGeom>
              <a:solidFill>
                <a:srgbClr val="ED7D31"/>
              </a:solidFill>
              <a:ln w="19050" cap="flat" cmpd="sng" algn="ctr">
                <a:solidFill>
                  <a:sysClr val="window" lastClr="FFFFFF"/>
                </a:solidFill>
                <a:prstDash val="solid"/>
                <a:miter lim="800000"/>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200" b="1" dirty="0">
                    <a:latin typeface="微软雅黑" panose="020B0503020204020204" pitchFamily="34" charset="-122"/>
                    <a:ea typeface="微软雅黑" panose="020B0503020204020204" pitchFamily="34" charset="-122"/>
                    <a:cs typeface="+mn-cs"/>
                  </a:rPr>
                  <a:t>Policy</a:t>
                </a:r>
                <a:endParaRPr lang="zh-CN" altLang="en-US" sz="1200" b="1" dirty="0">
                  <a:latin typeface="微软雅黑" panose="020B0503020204020204" pitchFamily="34" charset="-122"/>
                  <a:ea typeface="微软雅黑" panose="020B0503020204020204" pitchFamily="34" charset="-122"/>
                  <a:cs typeface="+mn-cs"/>
                </a:endParaRPr>
              </a:p>
            </p:txBody>
          </p:sp>
          <p:sp>
            <p:nvSpPr>
              <p:cNvPr id="208" name="矩形 207"/>
              <p:cNvSpPr/>
              <p:nvPr/>
            </p:nvSpPr>
            <p:spPr bwMode="auto">
              <a:xfrm>
                <a:off x="6326854" y="5636920"/>
                <a:ext cx="1138885" cy="420372"/>
              </a:xfrm>
              <a:prstGeom prst="rect">
                <a:avLst/>
              </a:prstGeom>
              <a:solidFill>
                <a:srgbClr val="FFFFFF">
                  <a:lumMod val="95000"/>
                </a:srgbClr>
              </a:solidFill>
              <a:ln w="9525" cap="rnd" cmpd="sng" algn="ctr">
                <a:solidFill>
                  <a:srgbClr val="1199FF"/>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900" b="1" dirty="0">
                    <a:latin typeface="微软雅黑" panose="020B0503020204020204" pitchFamily="34" charset="-122"/>
                    <a:ea typeface="微软雅黑" panose="020B0503020204020204" pitchFamily="34" charset="-122"/>
                  </a:rPr>
                  <a:t>Network Device</a:t>
                </a:r>
                <a:endParaRPr lang="zh-CN" altLang="en-US" sz="900" b="1" dirty="0">
                  <a:latin typeface="微软雅黑" panose="020B0503020204020204" pitchFamily="34" charset="-122"/>
                  <a:ea typeface="微软雅黑" panose="020B0503020204020204" pitchFamily="34" charset="-122"/>
                </a:endParaRPr>
              </a:p>
            </p:txBody>
          </p:sp>
          <p:cxnSp>
            <p:nvCxnSpPr>
              <p:cNvPr id="209" name="直接箭头连接符 208"/>
              <p:cNvCxnSpPr>
                <a:cxnSpLocks/>
                <a:stCxn id="199" idx="2"/>
                <a:endCxn id="208" idx="0"/>
              </p:cNvCxnSpPr>
              <p:nvPr/>
            </p:nvCxnSpPr>
            <p:spPr bwMode="auto">
              <a:xfrm>
                <a:off x="6896297" y="5013176"/>
                <a:ext cx="0" cy="623744"/>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cxnSp>
            <p:nvCxnSpPr>
              <p:cNvPr id="210" name="直接箭头连接符 209"/>
              <p:cNvCxnSpPr>
                <a:cxnSpLocks/>
                <a:stCxn id="181" idx="2"/>
                <a:endCxn id="203" idx="0"/>
              </p:cNvCxnSpPr>
              <p:nvPr/>
            </p:nvCxnSpPr>
            <p:spPr bwMode="auto">
              <a:xfrm flipH="1">
                <a:off x="10337756" y="4476492"/>
                <a:ext cx="2266" cy="908009"/>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sp>
            <p:nvSpPr>
              <p:cNvPr id="211" name="椭圆 210"/>
              <p:cNvSpPr/>
              <p:nvPr/>
            </p:nvSpPr>
            <p:spPr bwMode="auto">
              <a:xfrm>
                <a:off x="1972033" y="5317732"/>
                <a:ext cx="936104" cy="293022"/>
              </a:xfrm>
              <a:prstGeom prst="ellipse">
                <a:avLst/>
              </a:prstGeom>
              <a:solidFill>
                <a:srgbClr val="0070C0">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TOSCA</a:t>
                </a:r>
                <a:endParaRPr lang="zh-CN" altLang="en-US" sz="1100" b="1" dirty="0">
                  <a:latin typeface="Trebuchet MS" pitchFamily="34" charset="0"/>
                  <a:ea typeface="华文细黑" pitchFamily="2" charset="-122"/>
                </a:endParaRPr>
              </a:p>
            </p:txBody>
          </p:sp>
          <p:sp>
            <p:nvSpPr>
              <p:cNvPr id="212" name="TextBox 161"/>
              <p:cNvSpPr txBox="1"/>
              <p:nvPr/>
            </p:nvSpPr>
            <p:spPr>
              <a:xfrm>
                <a:off x="9395425" y="4471549"/>
                <a:ext cx="887827" cy="433046"/>
              </a:xfrm>
              <a:prstGeom prst="rect">
                <a:avLst/>
              </a:prstGeom>
              <a:noFill/>
            </p:spPr>
            <p:txBody>
              <a:bodyPr wrap="none" rtlCol="0">
                <a:spAutoFit/>
              </a:bodyPr>
              <a:lstStyle/>
              <a:p>
                <a:pPr algn="ctr" defTabSz="1219170" fontAlgn="base">
                  <a:spcBef>
                    <a:spcPct val="0"/>
                  </a:spcBef>
                  <a:spcAft>
                    <a:spcPct val="0"/>
                  </a:spcAft>
                  <a:defRPr/>
                </a:pPr>
                <a:r>
                  <a:rPr lang="en-US" b="1" dirty="0">
                    <a:latin typeface="微软雅黑" panose="020B0503020204020204" pitchFamily="34" charset="-122"/>
                    <a:ea typeface="微软雅黑" panose="020B0503020204020204" pitchFamily="34" charset="-122"/>
                  </a:rPr>
                  <a:t>FCAPS</a:t>
                </a:r>
              </a:p>
              <a:p>
                <a:pPr algn="ctr" defTabSz="1219170" fontAlgn="base">
                  <a:spcBef>
                    <a:spcPct val="0"/>
                  </a:spcBef>
                  <a:spcAft>
                    <a:spcPct val="0"/>
                  </a:spcAft>
                  <a:defRPr/>
                </a:pPr>
                <a:r>
                  <a:rPr lang="en-US" altLang="zh-CN" sz="900" b="1" dirty="0">
                    <a:latin typeface="微软雅黑" panose="020B0503020204020204" pitchFamily="34" charset="-122"/>
                    <a:ea typeface="微软雅黑" panose="020B0503020204020204" pitchFamily="34" charset="-122"/>
                  </a:rPr>
                  <a:t>Service Conf.</a:t>
                </a:r>
                <a:endParaRPr lang="en-US" sz="900" b="1" dirty="0">
                  <a:latin typeface="微软雅黑" panose="020B0503020204020204" pitchFamily="34" charset="-122"/>
                  <a:ea typeface="微软雅黑" panose="020B0503020204020204" pitchFamily="34" charset="-122"/>
                </a:endParaRPr>
              </a:p>
            </p:txBody>
          </p:sp>
          <p:cxnSp>
            <p:nvCxnSpPr>
              <p:cNvPr id="213" name="直接箭头连接符 212"/>
              <p:cNvCxnSpPr>
                <a:cxnSpLocks/>
                <a:stCxn id="189" idx="2"/>
                <a:endCxn id="197" idx="0"/>
              </p:cNvCxnSpPr>
              <p:nvPr/>
            </p:nvCxnSpPr>
            <p:spPr bwMode="auto">
              <a:xfrm flipH="1">
                <a:off x="8087667" y="3504318"/>
                <a:ext cx="2242915" cy="1076810"/>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sp>
            <p:nvSpPr>
              <p:cNvPr id="214" name="椭圆 213"/>
              <p:cNvSpPr/>
              <p:nvPr/>
            </p:nvSpPr>
            <p:spPr bwMode="auto">
              <a:xfrm>
                <a:off x="9878007" y="2874657"/>
                <a:ext cx="936104" cy="293022"/>
              </a:xfrm>
              <a:prstGeom prst="ellipse">
                <a:avLst/>
              </a:prstGeom>
              <a:solidFill>
                <a:srgbClr val="0070C0">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TOSCA</a:t>
                </a:r>
                <a:endParaRPr lang="zh-CN" altLang="en-US" sz="1100" b="1" dirty="0">
                  <a:latin typeface="Trebuchet MS" pitchFamily="34" charset="0"/>
                  <a:ea typeface="华文细黑" pitchFamily="2" charset="-122"/>
                </a:endParaRPr>
              </a:p>
            </p:txBody>
          </p:sp>
          <p:sp>
            <p:nvSpPr>
              <p:cNvPr id="215" name="椭圆 214"/>
              <p:cNvSpPr/>
              <p:nvPr/>
            </p:nvSpPr>
            <p:spPr bwMode="auto">
              <a:xfrm>
                <a:off x="6696027" y="1765249"/>
                <a:ext cx="936104" cy="293022"/>
              </a:xfrm>
              <a:prstGeom prst="ellipse">
                <a:avLst/>
              </a:prstGeom>
              <a:solidFill>
                <a:srgbClr val="0070C0">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TOSCA</a:t>
                </a:r>
                <a:endParaRPr lang="zh-CN" altLang="en-US" sz="1100" b="1" dirty="0">
                  <a:latin typeface="Trebuchet MS" pitchFamily="34" charset="0"/>
                  <a:ea typeface="华文细黑" pitchFamily="2" charset="-122"/>
                </a:endParaRPr>
              </a:p>
            </p:txBody>
          </p:sp>
          <p:sp>
            <p:nvSpPr>
              <p:cNvPr id="216" name="椭圆 215"/>
              <p:cNvSpPr/>
              <p:nvPr/>
            </p:nvSpPr>
            <p:spPr bwMode="auto">
              <a:xfrm>
                <a:off x="10841118" y="2874656"/>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17" name="椭圆 216"/>
              <p:cNvSpPr/>
              <p:nvPr/>
            </p:nvSpPr>
            <p:spPr bwMode="auto">
              <a:xfrm>
                <a:off x="10993518" y="4072572"/>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18" name="椭圆 217"/>
              <p:cNvSpPr/>
              <p:nvPr/>
            </p:nvSpPr>
            <p:spPr bwMode="auto">
              <a:xfrm>
                <a:off x="8673137" y="3372340"/>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19" name="椭圆 218"/>
              <p:cNvSpPr/>
              <p:nvPr/>
            </p:nvSpPr>
            <p:spPr bwMode="auto">
              <a:xfrm>
                <a:off x="6468630" y="3419513"/>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20" name="椭圆 219"/>
              <p:cNvSpPr/>
              <p:nvPr/>
            </p:nvSpPr>
            <p:spPr bwMode="auto">
              <a:xfrm>
                <a:off x="8688391" y="4972024"/>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21" name="椭圆 220"/>
              <p:cNvSpPr/>
              <p:nvPr/>
            </p:nvSpPr>
            <p:spPr bwMode="auto">
              <a:xfrm>
                <a:off x="6529009" y="4158243"/>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22" name="椭圆 221"/>
              <p:cNvSpPr/>
              <p:nvPr/>
            </p:nvSpPr>
            <p:spPr bwMode="auto">
              <a:xfrm>
                <a:off x="6464049" y="5176153"/>
                <a:ext cx="826874" cy="280517"/>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23" name="椭圆 222"/>
              <p:cNvSpPr/>
              <p:nvPr/>
            </p:nvSpPr>
            <p:spPr bwMode="auto">
              <a:xfrm>
                <a:off x="3705414" y="2472339"/>
                <a:ext cx="896565" cy="293022"/>
              </a:xfrm>
              <a:prstGeom prst="ellipse">
                <a:avLst/>
              </a:prstGeom>
              <a:solidFill>
                <a:srgbClr val="0070C0">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TOSCA</a:t>
                </a:r>
                <a:endParaRPr lang="zh-CN" altLang="en-US" sz="1100" b="1" dirty="0">
                  <a:latin typeface="Trebuchet MS" pitchFamily="34" charset="0"/>
                  <a:ea typeface="华文细黑" pitchFamily="2" charset="-122"/>
                </a:endParaRPr>
              </a:p>
            </p:txBody>
          </p:sp>
          <p:sp>
            <p:nvSpPr>
              <p:cNvPr id="224" name="椭圆 223"/>
              <p:cNvSpPr/>
              <p:nvPr/>
            </p:nvSpPr>
            <p:spPr bwMode="auto">
              <a:xfrm>
                <a:off x="8027169" y="1952956"/>
                <a:ext cx="826874" cy="280516"/>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25" name="椭圆 224"/>
              <p:cNvSpPr/>
              <p:nvPr/>
            </p:nvSpPr>
            <p:spPr bwMode="auto">
              <a:xfrm>
                <a:off x="4451065" y="2852013"/>
                <a:ext cx="826874" cy="280516"/>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26" name="矩形 225"/>
              <p:cNvSpPr/>
              <p:nvPr/>
            </p:nvSpPr>
            <p:spPr>
              <a:xfrm>
                <a:off x="4762068" y="3348340"/>
                <a:ext cx="8013429" cy="2816964"/>
              </a:xfrm>
              <a:prstGeom prst="rect">
                <a:avLst/>
              </a:prstGeom>
              <a:noFill/>
              <a:ln w="25400" cap="flat" cmpd="sng" algn="ctr">
                <a:solidFill>
                  <a:srgbClr val="000000"/>
                </a:solidFill>
                <a:prstDash val="dash"/>
              </a:ln>
              <a:effectLst/>
            </p:spPr>
            <p:txBody>
              <a:bodyPr rtlCol="0" anchor="ctr"/>
              <a:lstStyle/>
              <a:p>
                <a:pPr defTabSz="1219170" fontAlgn="base">
                  <a:spcBef>
                    <a:spcPct val="0"/>
                  </a:spcBef>
                  <a:spcAft>
                    <a:spcPct val="0"/>
                  </a:spcAft>
                  <a:defRPr/>
                </a:pPr>
                <a:endParaRPr lang="zh-CN" altLang="en-US" sz="1600" b="1" dirty="0">
                  <a:solidFill>
                    <a:prstClr val="white"/>
                  </a:solidFill>
                  <a:latin typeface="微软雅黑"/>
                  <a:ea typeface="微软雅黑"/>
                  <a:cs typeface="+mn-cs"/>
                </a:endParaRPr>
              </a:p>
            </p:txBody>
          </p:sp>
          <p:sp>
            <p:nvSpPr>
              <p:cNvPr id="227" name="TextBox 161"/>
              <p:cNvSpPr txBox="1"/>
              <p:nvPr/>
            </p:nvSpPr>
            <p:spPr>
              <a:xfrm>
                <a:off x="4971897" y="5409220"/>
                <a:ext cx="1311900" cy="507709"/>
              </a:xfrm>
              <a:prstGeom prst="rect">
                <a:avLst/>
              </a:prstGeom>
              <a:noFill/>
            </p:spPr>
            <p:txBody>
              <a:bodyPr wrap="none" rtlCol="0">
                <a:spAutoFit/>
              </a:bodyPr>
              <a:lstStyle/>
              <a:p>
                <a:pPr algn="ctr" defTabSz="1219170" fontAlgn="base">
                  <a:spcBef>
                    <a:spcPct val="0"/>
                  </a:spcBef>
                  <a:spcAft>
                    <a:spcPct val="0"/>
                  </a:spcAft>
                  <a:defRPr/>
                </a:pPr>
                <a:r>
                  <a:rPr lang="en-US" altLang="zh-CN" b="1" dirty="0">
                    <a:latin typeface="微软雅黑" panose="020B0503020204020204" pitchFamily="34" charset="-122"/>
                    <a:ea typeface="微软雅黑" panose="020B0503020204020204" pitchFamily="34" charset="-122"/>
                  </a:rPr>
                  <a:t>Management</a:t>
                </a:r>
              </a:p>
              <a:p>
                <a:pPr algn="ctr" defTabSz="1219170" fontAlgn="base">
                  <a:spcBef>
                    <a:spcPct val="0"/>
                  </a:spcBef>
                  <a:spcAft>
                    <a:spcPct val="0"/>
                  </a:spcAft>
                  <a:defRPr/>
                </a:pPr>
                <a:r>
                  <a:rPr lang="en-US" b="1" dirty="0">
                    <a:latin typeface="微软雅黑" panose="020B0503020204020204" pitchFamily="34" charset="-122"/>
                    <a:ea typeface="微软雅黑" panose="020B0503020204020204" pitchFamily="34" charset="-122"/>
                  </a:rPr>
                  <a:t>Model</a:t>
                </a:r>
              </a:p>
            </p:txBody>
          </p:sp>
          <p:sp>
            <p:nvSpPr>
              <p:cNvPr id="228" name="矩形 227"/>
              <p:cNvSpPr/>
              <p:nvPr/>
            </p:nvSpPr>
            <p:spPr>
              <a:xfrm>
                <a:off x="1777106" y="1591141"/>
                <a:ext cx="10998391" cy="1704827"/>
              </a:xfrm>
              <a:prstGeom prst="rect">
                <a:avLst/>
              </a:prstGeom>
              <a:noFill/>
              <a:ln w="38100" cap="flat" cmpd="sng" algn="ctr">
                <a:solidFill>
                  <a:srgbClr val="B30000">
                    <a:lumMod val="60000"/>
                    <a:lumOff val="40000"/>
                  </a:srgbClr>
                </a:solidFill>
                <a:prstDash val="dash"/>
              </a:ln>
              <a:effectLst/>
            </p:spPr>
            <p:txBody>
              <a:bodyPr rtlCol="0" anchor="ctr"/>
              <a:lstStyle/>
              <a:p>
                <a:pPr defTabSz="1219170" fontAlgn="base">
                  <a:spcBef>
                    <a:spcPct val="0"/>
                  </a:spcBef>
                  <a:spcAft>
                    <a:spcPct val="0"/>
                  </a:spcAft>
                  <a:defRPr/>
                </a:pPr>
                <a:endParaRPr lang="zh-CN" altLang="en-US" sz="1600" b="1" dirty="0">
                  <a:solidFill>
                    <a:prstClr val="white"/>
                  </a:solidFill>
                  <a:latin typeface="微软雅黑"/>
                  <a:ea typeface="微软雅黑"/>
                  <a:cs typeface="+mn-cs"/>
                </a:endParaRPr>
              </a:p>
            </p:txBody>
          </p:sp>
          <p:sp>
            <p:nvSpPr>
              <p:cNvPr id="229" name="TextBox 161"/>
              <p:cNvSpPr txBox="1"/>
              <p:nvPr/>
            </p:nvSpPr>
            <p:spPr>
              <a:xfrm>
                <a:off x="1940423" y="1669772"/>
                <a:ext cx="1225571" cy="507709"/>
              </a:xfrm>
              <a:prstGeom prst="rect">
                <a:avLst/>
              </a:prstGeom>
              <a:noFill/>
            </p:spPr>
            <p:txBody>
              <a:bodyPr wrap="none" rtlCol="0">
                <a:spAutoFit/>
              </a:bodyPr>
              <a:lstStyle/>
              <a:p>
                <a:pPr algn="ctr" defTabSz="1219170" fontAlgn="base">
                  <a:spcBef>
                    <a:spcPct val="0"/>
                  </a:spcBef>
                  <a:spcAft>
                    <a:spcPct val="0"/>
                  </a:spcAft>
                  <a:defRPr/>
                </a:pPr>
                <a:r>
                  <a:rPr lang="en-US" altLang="zh-CN" b="1" dirty="0">
                    <a:latin typeface="微软雅黑" panose="020B0503020204020204" pitchFamily="34" charset="-122"/>
                    <a:ea typeface="微软雅黑" panose="020B0503020204020204" pitchFamily="34" charset="-122"/>
                  </a:rPr>
                  <a:t>Deployment</a:t>
                </a:r>
              </a:p>
              <a:p>
                <a:pPr algn="ctr" defTabSz="1219170" fontAlgn="base">
                  <a:spcBef>
                    <a:spcPct val="0"/>
                  </a:spcBef>
                  <a:spcAft>
                    <a:spcPct val="0"/>
                  </a:spcAft>
                  <a:defRPr/>
                </a:pPr>
                <a:r>
                  <a:rPr lang="en-US" b="1" dirty="0">
                    <a:latin typeface="微软雅黑" panose="020B0503020204020204" pitchFamily="34" charset="-122"/>
                    <a:ea typeface="微软雅黑" panose="020B0503020204020204" pitchFamily="34" charset="-122"/>
                  </a:rPr>
                  <a:t>Model</a:t>
                </a:r>
              </a:p>
            </p:txBody>
          </p:sp>
          <p:sp>
            <p:nvSpPr>
              <p:cNvPr id="230" name="椭圆 172"/>
              <p:cNvSpPr/>
              <p:nvPr/>
            </p:nvSpPr>
            <p:spPr bwMode="auto">
              <a:xfrm>
                <a:off x="5498786" y="4175270"/>
                <a:ext cx="1114312" cy="246462"/>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700" b="1" dirty="0">
                    <a:latin typeface="Trebuchet MS" pitchFamily="34" charset="0"/>
                    <a:ea typeface="华文细黑" pitchFamily="2" charset="-122"/>
                  </a:rPr>
                  <a:t>RESTCONF</a:t>
                </a:r>
                <a:endParaRPr lang="zh-CN" altLang="en-US" sz="700" b="1" dirty="0">
                  <a:latin typeface="Trebuchet MS" pitchFamily="34" charset="0"/>
                  <a:ea typeface="华文细黑" pitchFamily="2" charset="-122"/>
                </a:endParaRPr>
              </a:p>
            </p:txBody>
          </p:sp>
          <p:sp>
            <p:nvSpPr>
              <p:cNvPr id="231" name="圆角矩形 153"/>
              <p:cNvSpPr/>
              <p:nvPr/>
            </p:nvSpPr>
            <p:spPr bwMode="auto">
              <a:xfrm>
                <a:off x="9993412" y="1963918"/>
                <a:ext cx="1333608" cy="381838"/>
              </a:xfrm>
              <a:prstGeom prst="roundRect">
                <a:avLst/>
              </a:prstGeom>
              <a:solidFill>
                <a:srgbClr val="ED7D31"/>
              </a:solidFill>
              <a:ln w="19050" cap="flat" cmpd="sng" algn="ctr">
                <a:solidFill>
                  <a:sysClr val="window" lastClr="FFFFFF"/>
                </a:solidFill>
                <a:prstDash val="solid"/>
                <a:miter lim="800000"/>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200" b="1" dirty="0">
                    <a:latin typeface="微软雅黑" panose="020B0503020204020204" pitchFamily="34" charset="-122"/>
                    <a:ea typeface="微软雅黑" panose="020B0503020204020204" pitchFamily="34" charset="-122"/>
                    <a:cs typeface="+mn-cs"/>
                  </a:rPr>
                  <a:t>Policy</a:t>
                </a:r>
                <a:endParaRPr lang="zh-CN" altLang="en-US" sz="1200" b="1" dirty="0">
                  <a:latin typeface="微软雅黑" panose="020B0503020204020204" pitchFamily="34" charset="-122"/>
                  <a:ea typeface="微软雅黑" panose="020B0503020204020204" pitchFamily="34" charset="-122"/>
                  <a:cs typeface="+mn-cs"/>
                </a:endParaRPr>
              </a:p>
            </p:txBody>
          </p:sp>
          <p:sp>
            <p:nvSpPr>
              <p:cNvPr id="232" name="圆角矩形 129"/>
              <p:cNvSpPr/>
              <p:nvPr/>
            </p:nvSpPr>
            <p:spPr bwMode="auto">
              <a:xfrm>
                <a:off x="11806659" y="2618850"/>
                <a:ext cx="880351" cy="911174"/>
              </a:xfrm>
              <a:prstGeom prst="roundRect">
                <a:avLst/>
              </a:prstGeom>
              <a:solidFill>
                <a:srgbClr val="FFFFFF">
                  <a:lumMod val="95000"/>
                </a:srgbClr>
              </a:solidFill>
              <a:ln w="9525" cap="rnd" cmpd="sng" algn="ctr">
                <a:solidFill>
                  <a:srgbClr val="0070C0"/>
                </a:solidFill>
                <a:prstDash val="solid"/>
                <a:round/>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100" b="1" dirty="0">
                    <a:latin typeface="微软雅黑" panose="020B0503020204020204" pitchFamily="34" charset="-122"/>
                    <a:ea typeface="微软雅黑" panose="020B0503020204020204" pitchFamily="34" charset="-122"/>
                  </a:rPr>
                  <a:t>DCAE</a:t>
                </a:r>
              </a:p>
              <a:p>
                <a:pPr indent="-438016" algn="ctr" defTabSz="1170156" fontAlgn="base">
                  <a:lnSpc>
                    <a:spcPct val="140000"/>
                  </a:lnSpc>
                  <a:spcBef>
                    <a:spcPct val="0"/>
                  </a:spcBef>
                  <a:spcAft>
                    <a:spcPct val="0"/>
                  </a:spcAft>
                  <a:buClr>
                    <a:srgbClr val="B2B2B2"/>
                  </a:buClr>
                  <a:buSzPct val="60000"/>
                  <a:defRPr/>
                </a:pPr>
                <a:endParaRPr lang="en-US" altLang="zh-CN" sz="1100" b="1" dirty="0">
                  <a:latin typeface="微软雅黑" panose="020B0503020204020204" pitchFamily="34" charset="-122"/>
                  <a:ea typeface="微软雅黑" panose="020B0503020204020204" pitchFamily="34" charset="-122"/>
                </a:endParaRPr>
              </a:p>
              <a:p>
                <a:pPr indent="-438016" algn="ctr" defTabSz="1170156" fontAlgn="base">
                  <a:lnSpc>
                    <a:spcPct val="140000"/>
                  </a:lnSpc>
                  <a:spcBef>
                    <a:spcPct val="0"/>
                  </a:spcBef>
                  <a:spcAft>
                    <a:spcPct val="0"/>
                  </a:spcAft>
                  <a:buClr>
                    <a:srgbClr val="B2B2B2"/>
                  </a:buClr>
                  <a:buSzPct val="60000"/>
                  <a:defRPr/>
                </a:pPr>
                <a:endParaRPr lang="zh-CN" altLang="en-US" sz="1100" b="1" dirty="0">
                  <a:latin typeface="微软雅黑" panose="020B0503020204020204" pitchFamily="34" charset="-122"/>
                  <a:ea typeface="微软雅黑" panose="020B0503020204020204" pitchFamily="34" charset="-122"/>
                </a:endParaRPr>
              </a:p>
            </p:txBody>
          </p:sp>
          <p:sp>
            <p:nvSpPr>
              <p:cNvPr id="233" name="椭圆 160"/>
              <p:cNvSpPr/>
              <p:nvPr/>
            </p:nvSpPr>
            <p:spPr bwMode="auto">
              <a:xfrm>
                <a:off x="11812660" y="2897682"/>
                <a:ext cx="899452" cy="269999"/>
              </a:xfrm>
              <a:prstGeom prst="ellipse">
                <a:avLst/>
              </a:prstGeom>
              <a:solidFill>
                <a:srgbClr val="0070C0">
                  <a:lumMod val="60000"/>
                  <a:lumOff val="4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800" b="1" dirty="0">
                    <a:latin typeface="Trebuchet MS" pitchFamily="34" charset="0"/>
                    <a:ea typeface="华文细黑" pitchFamily="2" charset="-122"/>
                  </a:rPr>
                  <a:t>TOSCA</a:t>
                </a:r>
                <a:endParaRPr lang="zh-CN" altLang="en-US" sz="800" b="1" dirty="0">
                  <a:latin typeface="Trebuchet MS" pitchFamily="34" charset="0"/>
                  <a:ea typeface="华文细黑" pitchFamily="2" charset="-122"/>
                </a:endParaRPr>
              </a:p>
            </p:txBody>
          </p:sp>
        </p:grpSp>
        <p:cxnSp>
          <p:nvCxnSpPr>
            <p:cNvPr id="240" name="直接箭头连接符 156"/>
            <p:cNvCxnSpPr>
              <a:cxnSpLocks/>
              <a:stCxn id="189" idx="2"/>
            </p:cNvCxnSpPr>
            <p:nvPr/>
          </p:nvCxnSpPr>
          <p:spPr bwMode="auto">
            <a:xfrm>
              <a:off x="8688177" y="2593342"/>
              <a:ext cx="485" cy="475485"/>
            </a:xfrm>
            <a:prstGeom prst="straightConnector1">
              <a:avLst/>
            </a:prstGeom>
            <a:solidFill>
              <a:srgbClr val="00B0F0"/>
            </a:solidFill>
            <a:ln w="9525" cap="rnd" cmpd="sng" algn="ctr">
              <a:solidFill>
                <a:srgbClr val="0070C0"/>
              </a:solidFill>
              <a:prstDash val="solid"/>
              <a:round/>
              <a:headEnd type="none" w="med" len="med"/>
              <a:tailEnd type="arrow" w="med" len="med"/>
            </a:ln>
            <a:effectLst/>
          </p:spPr>
        </p:cxnSp>
        <p:sp>
          <p:nvSpPr>
            <p:cNvPr id="241" name="圆角矩形 133"/>
            <p:cNvSpPr/>
            <p:nvPr/>
          </p:nvSpPr>
          <p:spPr bwMode="auto">
            <a:xfrm>
              <a:off x="7406034" y="1170069"/>
              <a:ext cx="858570" cy="375586"/>
            </a:xfrm>
            <a:prstGeom prst="roundRect">
              <a:avLst/>
            </a:prstGeom>
            <a:solidFill>
              <a:srgbClr val="FF0000"/>
            </a:solidFill>
            <a:ln w="6350" cap="flat" cmpd="sng" algn="ctr">
              <a:solidFill>
                <a:srgbClr val="ED7D31"/>
              </a:solidFill>
              <a:prstDash val="solid"/>
              <a:miter lim="800000"/>
              <a:headEnd type="none" w="med" len="med"/>
              <a:tailEnd type="none" w="med" len="med"/>
            </a:ln>
            <a:effectLst/>
          </p:spPr>
          <p:txBody>
            <a:bodyPr vert="horz" wrap="square" lIns="36000" tIns="45707" rIns="36000" bIns="45707" numCol="1" rtlCol="0" anchor="ctr" anchorCtr="0" compatLnSpc="1">
              <a:prstTxWarp prst="textNoShape">
                <a:avLst/>
              </a:prstTxWarp>
            </a:bodyPr>
            <a:lstStyle/>
            <a:p>
              <a:pPr indent="-438016" algn="ctr" defTabSz="1170156" fontAlgn="base">
                <a:lnSpc>
                  <a:spcPct val="140000"/>
                </a:lnSpc>
                <a:spcBef>
                  <a:spcPct val="0"/>
                </a:spcBef>
                <a:spcAft>
                  <a:spcPct val="0"/>
                </a:spcAft>
                <a:buClr>
                  <a:srgbClr val="B2B2B2"/>
                </a:buClr>
                <a:buSzPct val="60000"/>
                <a:defRPr/>
              </a:pPr>
              <a:r>
                <a:rPr lang="en-US" altLang="zh-CN" sz="1200" b="1" dirty="0">
                  <a:latin typeface="微软雅黑" panose="020B0503020204020204" pitchFamily="34" charset="-122"/>
                  <a:ea typeface="微软雅黑" panose="020B0503020204020204" pitchFamily="34" charset="-122"/>
                  <a:cs typeface="+mn-cs"/>
                </a:rPr>
                <a:t>A&amp;AI</a:t>
              </a:r>
              <a:endParaRPr lang="zh-CN" altLang="en-US" sz="1200" b="1" dirty="0">
                <a:latin typeface="微软雅黑" panose="020B0503020204020204" pitchFamily="34" charset="-122"/>
                <a:ea typeface="微软雅黑" panose="020B0503020204020204" pitchFamily="34" charset="-122"/>
                <a:cs typeface="+mn-cs"/>
              </a:endParaRPr>
            </a:p>
          </p:txBody>
        </p:sp>
        <p:sp>
          <p:nvSpPr>
            <p:cNvPr id="242" name="椭圆 173"/>
            <p:cNvSpPr/>
            <p:nvPr/>
          </p:nvSpPr>
          <p:spPr bwMode="auto">
            <a:xfrm>
              <a:off x="6391260" y="1022477"/>
              <a:ext cx="799928" cy="252636"/>
            </a:xfrm>
            <a:prstGeom prst="ellipse">
              <a:avLst/>
            </a:prstGeom>
            <a:solidFill>
              <a:srgbClr val="FFFF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DG</a:t>
              </a:r>
              <a:endParaRPr lang="zh-CN" altLang="en-US" sz="1100" b="1" dirty="0">
                <a:latin typeface="Trebuchet MS" pitchFamily="34" charset="0"/>
                <a:ea typeface="华文细黑" pitchFamily="2" charset="-122"/>
              </a:endParaRPr>
            </a:p>
          </p:txBody>
        </p:sp>
        <p:sp>
          <p:nvSpPr>
            <p:cNvPr id="243" name="椭圆 173"/>
            <p:cNvSpPr/>
            <p:nvPr/>
          </p:nvSpPr>
          <p:spPr bwMode="auto">
            <a:xfrm>
              <a:off x="2988499" y="1671378"/>
              <a:ext cx="799928" cy="252636"/>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cs typeface="+mn-cs"/>
                </a:rPr>
                <a:t>HEAT</a:t>
              </a:r>
              <a:endParaRPr lang="zh-CN" altLang="en-US" sz="1100" b="1" dirty="0">
                <a:latin typeface="Trebuchet MS" pitchFamily="34" charset="0"/>
                <a:ea typeface="华文细黑" pitchFamily="2" charset="-122"/>
                <a:cs typeface="+mn-cs"/>
              </a:endParaRPr>
            </a:p>
          </p:txBody>
        </p:sp>
        <p:sp>
          <p:nvSpPr>
            <p:cNvPr id="244" name="椭圆 173"/>
            <p:cNvSpPr/>
            <p:nvPr/>
          </p:nvSpPr>
          <p:spPr bwMode="auto">
            <a:xfrm>
              <a:off x="6099960" y="2506012"/>
              <a:ext cx="799928" cy="252636"/>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cs typeface="+mn-cs"/>
                </a:rPr>
                <a:t>HEAT</a:t>
              </a:r>
              <a:endParaRPr lang="zh-CN" altLang="en-US" sz="1100" b="1" dirty="0">
                <a:latin typeface="Trebuchet MS" pitchFamily="34" charset="0"/>
                <a:ea typeface="华文细黑" pitchFamily="2" charset="-122"/>
                <a:cs typeface="+mn-cs"/>
              </a:endParaRPr>
            </a:p>
          </p:txBody>
        </p:sp>
        <p:sp>
          <p:nvSpPr>
            <p:cNvPr id="245" name="椭圆 173"/>
            <p:cNvSpPr/>
            <p:nvPr/>
          </p:nvSpPr>
          <p:spPr bwMode="auto">
            <a:xfrm>
              <a:off x="5164922" y="1273271"/>
              <a:ext cx="799928" cy="252636"/>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cs typeface="+mn-cs"/>
                </a:rPr>
                <a:t>HEAT</a:t>
              </a:r>
              <a:endParaRPr lang="zh-CN" altLang="en-US" sz="1100" b="1" dirty="0">
                <a:latin typeface="Trebuchet MS" pitchFamily="34" charset="0"/>
                <a:ea typeface="华文细黑" pitchFamily="2" charset="-122"/>
                <a:cs typeface="+mn-cs"/>
              </a:endParaRPr>
            </a:p>
          </p:txBody>
        </p:sp>
        <p:sp>
          <p:nvSpPr>
            <p:cNvPr id="246" name="椭圆 173"/>
            <p:cNvSpPr/>
            <p:nvPr/>
          </p:nvSpPr>
          <p:spPr bwMode="auto">
            <a:xfrm>
              <a:off x="2278906" y="2020358"/>
              <a:ext cx="799928" cy="252636"/>
            </a:xfrm>
            <a:prstGeom prst="ellipse">
              <a:avLst/>
            </a:prstGeom>
            <a:solidFill>
              <a:srgbClr val="FFFF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DG</a:t>
              </a:r>
              <a:endParaRPr lang="zh-CN" altLang="en-US" sz="1100" b="1" dirty="0">
                <a:latin typeface="Trebuchet MS" pitchFamily="34" charset="0"/>
                <a:ea typeface="华文细黑" pitchFamily="2" charset="-122"/>
              </a:endParaRPr>
            </a:p>
          </p:txBody>
        </p:sp>
        <p:sp>
          <p:nvSpPr>
            <p:cNvPr id="247" name="椭圆 173"/>
            <p:cNvSpPr/>
            <p:nvPr/>
          </p:nvSpPr>
          <p:spPr bwMode="auto">
            <a:xfrm>
              <a:off x="4510052" y="1762364"/>
              <a:ext cx="799928" cy="252636"/>
            </a:xfrm>
            <a:prstGeom prst="ellipse">
              <a:avLst/>
            </a:prstGeom>
            <a:solidFill>
              <a:srgbClr val="FFFF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DG</a:t>
              </a:r>
              <a:endParaRPr lang="zh-CN" altLang="en-US" sz="1100" b="1" dirty="0">
                <a:latin typeface="Trebuchet MS" pitchFamily="34" charset="0"/>
                <a:ea typeface="华文细黑" pitchFamily="2" charset="-122"/>
              </a:endParaRPr>
            </a:p>
          </p:txBody>
        </p:sp>
        <p:sp>
          <p:nvSpPr>
            <p:cNvPr id="248" name="椭圆 173"/>
            <p:cNvSpPr/>
            <p:nvPr/>
          </p:nvSpPr>
          <p:spPr bwMode="auto">
            <a:xfrm>
              <a:off x="1744301" y="3846378"/>
              <a:ext cx="836656" cy="251871"/>
            </a:xfrm>
            <a:prstGeom prst="ellipse">
              <a:avLst/>
            </a:prstGeom>
            <a:solidFill>
              <a:srgbClr val="FFFF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DG</a:t>
              </a:r>
              <a:endParaRPr lang="zh-CN" altLang="en-US" sz="1100" b="1" dirty="0">
                <a:latin typeface="Trebuchet MS" pitchFamily="34" charset="0"/>
                <a:ea typeface="华文细黑" pitchFamily="2" charset="-122"/>
              </a:endParaRPr>
            </a:p>
          </p:txBody>
        </p:sp>
        <p:sp>
          <p:nvSpPr>
            <p:cNvPr id="249" name="椭圆 173"/>
            <p:cNvSpPr/>
            <p:nvPr/>
          </p:nvSpPr>
          <p:spPr bwMode="auto">
            <a:xfrm>
              <a:off x="1781029" y="4230956"/>
              <a:ext cx="799928" cy="252636"/>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rPr>
                <a:t>YANG</a:t>
              </a:r>
              <a:endParaRPr lang="zh-CN" altLang="en-US" sz="1100" b="1" dirty="0">
                <a:latin typeface="Trebuchet MS" pitchFamily="34" charset="0"/>
                <a:ea typeface="华文细黑" pitchFamily="2" charset="-122"/>
              </a:endParaRPr>
            </a:p>
          </p:txBody>
        </p:sp>
        <p:sp>
          <p:nvSpPr>
            <p:cNvPr id="250" name="椭圆 173"/>
            <p:cNvSpPr/>
            <p:nvPr/>
          </p:nvSpPr>
          <p:spPr bwMode="auto">
            <a:xfrm>
              <a:off x="649856" y="3825918"/>
              <a:ext cx="857754" cy="273096"/>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ysClr val="windowText" lastClr="000000"/>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cs typeface="+mn-cs"/>
                </a:rPr>
                <a:t>HEAT</a:t>
              </a:r>
              <a:endParaRPr lang="zh-CN" altLang="en-US" sz="1100" b="1" dirty="0">
                <a:latin typeface="Trebuchet MS" pitchFamily="34" charset="0"/>
                <a:ea typeface="华文细黑" pitchFamily="2" charset="-122"/>
                <a:cs typeface="+mn-cs"/>
              </a:endParaRPr>
            </a:p>
          </p:txBody>
        </p:sp>
        <p:sp>
          <p:nvSpPr>
            <p:cNvPr id="251" name="椭圆 173"/>
            <p:cNvSpPr/>
            <p:nvPr/>
          </p:nvSpPr>
          <p:spPr bwMode="auto">
            <a:xfrm>
              <a:off x="625933" y="3420824"/>
              <a:ext cx="857754" cy="273096"/>
            </a:xfrm>
            <a:prstGeom prst="ellipse">
              <a:avLst/>
            </a:prstGeom>
            <a:solidFill>
              <a:srgbClr val="ED7D31"/>
            </a:solidFill>
            <a:ln w="19050" cap="flat" cmpd="sng" algn="ctr">
              <a:solidFill>
                <a:sysClr val="window" lastClr="FFFFFF"/>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latin typeface="Trebuchet MS" pitchFamily="34" charset="0"/>
                  <a:ea typeface="华文细黑" pitchFamily="2" charset="-122"/>
                  <a:cs typeface="+mn-cs"/>
                </a:rPr>
                <a:t>Policy</a:t>
              </a:r>
              <a:endParaRPr lang="zh-CN" altLang="en-US" sz="1100" b="1" dirty="0">
                <a:latin typeface="Trebuchet MS" pitchFamily="34" charset="0"/>
                <a:ea typeface="华文细黑" pitchFamily="2" charset="-122"/>
                <a:cs typeface="+mn-cs"/>
              </a:endParaRPr>
            </a:p>
          </p:txBody>
        </p:sp>
        <p:sp>
          <p:nvSpPr>
            <p:cNvPr id="252" name="椭圆 173"/>
            <p:cNvSpPr/>
            <p:nvPr/>
          </p:nvSpPr>
          <p:spPr bwMode="auto">
            <a:xfrm>
              <a:off x="2307409" y="2322717"/>
              <a:ext cx="799928" cy="252636"/>
            </a:xfrm>
            <a:prstGeom prst="ellipse">
              <a:avLst/>
            </a:prstGeom>
            <a:solidFill>
              <a:srgbClr val="4472C4"/>
            </a:solidFill>
            <a:ln w="12700" cap="flat" cmpd="sng" algn="ctr">
              <a:solidFill>
                <a:srgbClr val="4472C4">
                  <a:shade val="50000"/>
                </a:srgb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solidFill>
                    <a:srgbClr val="ED7D31">
                      <a:lumMod val="40000"/>
                      <a:lumOff val="60000"/>
                    </a:srgbClr>
                  </a:solidFill>
                  <a:latin typeface="Trebuchet MS" pitchFamily="34" charset="0"/>
                  <a:ea typeface="华文细黑" pitchFamily="2" charset="-122"/>
                  <a:cs typeface="+mn-cs"/>
                </a:rPr>
                <a:t>BPEL</a:t>
              </a:r>
              <a:endParaRPr lang="zh-CN" altLang="en-US" sz="1100" b="1" dirty="0">
                <a:solidFill>
                  <a:srgbClr val="ED7D31">
                    <a:lumMod val="40000"/>
                    <a:lumOff val="60000"/>
                  </a:srgbClr>
                </a:solidFill>
                <a:latin typeface="Trebuchet MS" pitchFamily="34" charset="0"/>
                <a:ea typeface="华文细黑" pitchFamily="2" charset="-122"/>
                <a:cs typeface="+mn-cs"/>
              </a:endParaRPr>
            </a:p>
          </p:txBody>
        </p:sp>
        <p:sp>
          <p:nvSpPr>
            <p:cNvPr id="253" name="椭圆 173"/>
            <p:cNvSpPr/>
            <p:nvPr/>
          </p:nvSpPr>
          <p:spPr bwMode="auto">
            <a:xfrm>
              <a:off x="4392186" y="1024108"/>
              <a:ext cx="799928" cy="252636"/>
            </a:xfrm>
            <a:prstGeom prst="ellipse">
              <a:avLst/>
            </a:prstGeom>
            <a:solidFill>
              <a:srgbClr val="4472C4"/>
            </a:solidFill>
            <a:ln w="12700" cap="flat" cmpd="sng" algn="ctr">
              <a:solidFill>
                <a:srgbClr val="4472C4">
                  <a:shade val="50000"/>
                </a:srgb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solidFill>
                    <a:srgbClr val="ED7D31">
                      <a:lumMod val="40000"/>
                      <a:lumOff val="60000"/>
                    </a:srgbClr>
                  </a:solidFill>
                  <a:latin typeface="Trebuchet MS" pitchFamily="34" charset="0"/>
                  <a:ea typeface="华文细黑" pitchFamily="2" charset="-122"/>
                  <a:cs typeface="+mn-cs"/>
                </a:rPr>
                <a:t>BPEL</a:t>
              </a:r>
              <a:endParaRPr lang="zh-CN" altLang="en-US" sz="1100" b="1" dirty="0">
                <a:solidFill>
                  <a:srgbClr val="ED7D31">
                    <a:lumMod val="40000"/>
                    <a:lumOff val="60000"/>
                  </a:srgbClr>
                </a:solidFill>
                <a:latin typeface="Trebuchet MS" pitchFamily="34" charset="0"/>
                <a:ea typeface="华文细黑" pitchFamily="2" charset="-122"/>
                <a:cs typeface="+mn-cs"/>
              </a:endParaRPr>
            </a:p>
          </p:txBody>
        </p:sp>
        <p:sp>
          <p:nvSpPr>
            <p:cNvPr id="254" name="Flowchart: Alternate Process 77"/>
            <p:cNvSpPr/>
            <p:nvPr/>
          </p:nvSpPr>
          <p:spPr>
            <a:xfrm>
              <a:off x="6483791" y="3856731"/>
              <a:ext cx="685800" cy="137160"/>
            </a:xfrm>
            <a:prstGeom prst="flowChartAlternateProcess">
              <a:avLst/>
            </a:prstGeom>
            <a:solidFill>
              <a:srgbClr val="FFFF00"/>
            </a:solidFill>
            <a:ln w="12700" cap="flat" cmpd="sng" algn="ctr">
              <a:solidFill>
                <a:srgbClr val="E7E6E6">
                  <a:lumMod val="40000"/>
                  <a:lumOff val="60000"/>
                </a:srgbClr>
              </a:solidFill>
              <a:prstDash val="solid"/>
              <a:miter lim="800000"/>
            </a:ln>
            <a:effectLst/>
          </p:spPr>
          <p:txBody>
            <a:bodyPr lIns="68596" tIns="34299" rIns="68596" bIns="34299" spcCol="0" rtlCol="0" anchor="ctr"/>
            <a:lstStyle/>
            <a:p>
              <a:pPr algn="ctr" defTabSz="1622409">
                <a:defRPr/>
              </a:pPr>
              <a:r>
                <a:rPr lang="en-US" sz="700" b="1" dirty="0">
                  <a:solidFill>
                    <a:prstClr val="black"/>
                  </a:solidFill>
                  <a:latin typeface="Arial Narrow" panose="020B0606020202030204" pitchFamily="34" charset="0"/>
                  <a:ea typeface="+mn-ea"/>
                  <a:cs typeface="+mn-cs"/>
                </a:rPr>
                <a:t>HEAT</a:t>
              </a:r>
            </a:p>
          </p:txBody>
        </p:sp>
        <p:sp>
          <p:nvSpPr>
            <p:cNvPr id="255" name="Flowchart: Alternate Process 78"/>
            <p:cNvSpPr/>
            <p:nvPr/>
          </p:nvSpPr>
          <p:spPr>
            <a:xfrm>
              <a:off x="6786824" y="4059860"/>
              <a:ext cx="457201" cy="137160"/>
            </a:xfrm>
            <a:prstGeom prst="flowChartAlternateProcess">
              <a:avLst/>
            </a:prstGeom>
            <a:solidFill>
              <a:srgbClr val="FFFF00"/>
            </a:solidFill>
            <a:ln w="12700" cap="flat" cmpd="sng" algn="ctr">
              <a:solidFill>
                <a:srgbClr val="E7E6E6">
                  <a:lumMod val="40000"/>
                  <a:lumOff val="60000"/>
                </a:srgbClr>
              </a:solidFill>
              <a:prstDash val="solid"/>
              <a:miter lim="800000"/>
            </a:ln>
            <a:effectLst/>
          </p:spPr>
          <p:txBody>
            <a:bodyPr wrap="none" lIns="68596" tIns="34299" rIns="68596" bIns="34299" spcCol="0" rtlCol="0" anchor="ctr"/>
            <a:lstStyle/>
            <a:p>
              <a:pPr algn="ctr" defTabSz="1622409">
                <a:defRPr/>
              </a:pPr>
              <a:r>
                <a:rPr lang="en-US" sz="400" b="1" dirty="0">
                  <a:solidFill>
                    <a:prstClr val="black"/>
                  </a:solidFill>
                  <a:latin typeface="Arial Narrow" panose="020B0606020202030204" pitchFamily="34" charset="0"/>
                  <a:ea typeface="+mn-ea"/>
                  <a:cs typeface="+mn-cs"/>
                </a:rPr>
                <a:t>CINDER</a:t>
              </a:r>
            </a:p>
          </p:txBody>
        </p:sp>
        <p:sp>
          <p:nvSpPr>
            <p:cNvPr id="256" name="Flowchart: Alternate Process 79"/>
            <p:cNvSpPr/>
            <p:nvPr/>
          </p:nvSpPr>
          <p:spPr>
            <a:xfrm>
              <a:off x="5790933" y="3856731"/>
              <a:ext cx="685800" cy="137160"/>
            </a:xfrm>
            <a:prstGeom prst="flowChartAlternateProcess">
              <a:avLst/>
            </a:prstGeom>
            <a:solidFill>
              <a:srgbClr val="FFFF00"/>
            </a:solidFill>
            <a:ln w="12700" cap="flat" cmpd="sng" algn="ctr">
              <a:solidFill>
                <a:srgbClr val="E7E6E6">
                  <a:lumMod val="40000"/>
                  <a:lumOff val="60000"/>
                </a:srgbClr>
              </a:solidFill>
              <a:prstDash val="solid"/>
              <a:miter lim="800000"/>
            </a:ln>
            <a:effectLst/>
          </p:spPr>
          <p:txBody>
            <a:bodyPr lIns="68596" tIns="34299" rIns="68596" bIns="34299" spcCol="0" rtlCol="0" anchor="ctr"/>
            <a:lstStyle/>
            <a:p>
              <a:pPr algn="ctr" defTabSz="1622409">
                <a:defRPr/>
              </a:pPr>
              <a:r>
                <a:rPr lang="en-US" sz="700" b="1" dirty="0">
                  <a:solidFill>
                    <a:prstClr val="black"/>
                  </a:solidFill>
                  <a:latin typeface="Arial Narrow" panose="020B0606020202030204" pitchFamily="34" charset="0"/>
                  <a:ea typeface="+mn-ea"/>
                  <a:cs typeface="+mn-cs"/>
                </a:rPr>
                <a:t>NEUTRON</a:t>
              </a:r>
            </a:p>
          </p:txBody>
        </p:sp>
        <p:sp>
          <p:nvSpPr>
            <p:cNvPr id="257" name="Flowchart: Alternate Process 80"/>
            <p:cNvSpPr/>
            <p:nvPr/>
          </p:nvSpPr>
          <p:spPr>
            <a:xfrm>
              <a:off x="5790933" y="4059860"/>
              <a:ext cx="457201" cy="137160"/>
            </a:xfrm>
            <a:prstGeom prst="flowChartAlternateProcess">
              <a:avLst/>
            </a:prstGeom>
            <a:solidFill>
              <a:srgbClr val="FFFF00"/>
            </a:solidFill>
            <a:ln w="12700" cap="flat" cmpd="sng" algn="ctr">
              <a:solidFill>
                <a:srgbClr val="E7E6E6">
                  <a:lumMod val="40000"/>
                  <a:lumOff val="60000"/>
                </a:srgbClr>
              </a:solidFill>
              <a:prstDash val="solid"/>
              <a:miter lim="800000"/>
            </a:ln>
            <a:effectLst/>
          </p:spPr>
          <p:txBody>
            <a:bodyPr wrap="none" lIns="68596" tIns="34299" rIns="68596" bIns="34299" spcCol="0" rtlCol="0" anchor="ctr"/>
            <a:lstStyle/>
            <a:p>
              <a:pPr algn="ctr" defTabSz="1622409">
                <a:defRPr/>
              </a:pPr>
              <a:r>
                <a:rPr lang="en-US" sz="400" b="1" dirty="0">
                  <a:solidFill>
                    <a:prstClr val="black"/>
                  </a:solidFill>
                  <a:latin typeface="Arial Narrow" panose="020B0606020202030204" pitchFamily="34" charset="0"/>
                  <a:ea typeface="+mn-ea"/>
                  <a:cs typeface="+mn-cs"/>
                </a:rPr>
                <a:t>SWIFT</a:t>
              </a:r>
            </a:p>
          </p:txBody>
        </p:sp>
        <p:sp>
          <p:nvSpPr>
            <p:cNvPr id="258" name="Flowchart: Alternate Process 81"/>
            <p:cNvSpPr/>
            <p:nvPr/>
          </p:nvSpPr>
          <p:spPr>
            <a:xfrm>
              <a:off x="6288879" y="4059860"/>
              <a:ext cx="457201" cy="137160"/>
            </a:xfrm>
            <a:prstGeom prst="flowChartAlternateProcess">
              <a:avLst/>
            </a:prstGeom>
            <a:solidFill>
              <a:srgbClr val="FFFF00"/>
            </a:solidFill>
            <a:ln w="12700" cap="flat" cmpd="sng" algn="ctr">
              <a:solidFill>
                <a:srgbClr val="E7E6E6">
                  <a:lumMod val="40000"/>
                  <a:lumOff val="60000"/>
                </a:srgbClr>
              </a:solidFill>
              <a:prstDash val="solid"/>
              <a:miter lim="800000"/>
            </a:ln>
            <a:effectLst/>
          </p:spPr>
          <p:txBody>
            <a:bodyPr wrap="none" lIns="68596" tIns="34299" rIns="68596" bIns="34299" spcCol="0" rtlCol="0" anchor="ctr"/>
            <a:lstStyle/>
            <a:p>
              <a:pPr algn="ctr" defTabSz="1622409">
                <a:defRPr/>
              </a:pPr>
              <a:r>
                <a:rPr lang="en-US" sz="400" b="1" dirty="0">
                  <a:solidFill>
                    <a:prstClr val="black"/>
                  </a:solidFill>
                  <a:latin typeface="Arial Narrow" panose="020B0606020202030204" pitchFamily="34" charset="0"/>
                  <a:ea typeface="+mn-ea"/>
                  <a:cs typeface="+mn-cs"/>
                </a:rPr>
                <a:t>GLANCE</a:t>
              </a:r>
            </a:p>
          </p:txBody>
        </p:sp>
        <p:sp>
          <p:nvSpPr>
            <p:cNvPr id="259" name="椭圆 173"/>
            <p:cNvSpPr/>
            <p:nvPr/>
          </p:nvSpPr>
          <p:spPr bwMode="auto">
            <a:xfrm>
              <a:off x="1781029" y="3469655"/>
              <a:ext cx="799928" cy="252636"/>
            </a:xfrm>
            <a:prstGeom prst="ellipse">
              <a:avLst/>
            </a:prstGeom>
            <a:solidFill>
              <a:srgbClr val="4472C4"/>
            </a:solidFill>
            <a:ln w="12700" cap="flat" cmpd="sng" algn="ctr">
              <a:solidFill>
                <a:srgbClr val="4472C4">
                  <a:shade val="50000"/>
                </a:srgb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solidFill>
                    <a:srgbClr val="ED7D31">
                      <a:lumMod val="40000"/>
                      <a:lumOff val="60000"/>
                    </a:srgbClr>
                  </a:solidFill>
                  <a:latin typeface="Trebuchet MS" pitchFamily="34" charset="0"/>
                  <a:ea typeface="华文细黑" pitchFamily="2" charset="-122"/>
                  <a:cs typeface="+mn-cs"/>
                </a:rPr>
                <a:t>BPEL</a:t>
              </a:r>
              <a:endParaRPr lang="zh-CN" altLang="en-US" sz="1100" b="1" dirty="0">
                <a:solidFill>
                  <a:srgbClr val="ED7D31">
                    <a:lumMod val="40000"/>
                    <a:lumOff val="60000"/>
                  </a:srgbClr>
                </a:solidFill>
                <a:latin typeface="Trebuchet MS" pitchFamily="34" charset="0"/>
                <a:ea typeface="华文细黑" pitchFamily="2" charset="-122"/>
                <a:cs typeface="+mn-cs"/>
              </a:endParaRPr>
            </a:p>
          </p:txBody>
        </p:sp>
        <p:sp>
          <p:nvSpPr>
            <p:cNvPr id="260" name="椭圆 172"/>
            <p:cNvSpPr/>
            <p:nvPr/>
          </p:nvSpPr>
          <p:spPr bwMode="auto">
            <a:xfrm>
              <a:off x="4226366" y="3722291"/>
              <a:ext cx="615889" cy="234171"/>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700" b="1" dirty="0">
                  <a:latin typeface="Trebuchet MS" pitchFamily="34" charset="0"/>
                  <a:ea typeface="华文细黑" pitchFamily="2" charset="-122"/>
                </a:rPr>
                <a:t>ODL</a:t>
              </a:r>
              <a:endParaRPr lang="zh-CN" altLang="en-US" sz="700" b="1" dirty="0">
                <a:latin typeface="Trebuchet MS" pitchFamily="34" charset="0"/>
                <a:ea typeface="华文细黑" pitchFamily="2" charset="-122"/>
              </a:endParaRPr>
            </a:p>
          </p:txBody>
        </p:sp>
        <p:sp>
          <p:nvSpPr>
            <p:cNvPr id="261" name="椭圆 173"/>
            <p:cNvSpPr/>
            <p:nvPr/>
          </p:nvSpPr>
          <p:spPr bwMode="auto">
            <a:xfrm>
              <a:off x="9229784" y="1365178"/>
              <a:ext cx="709832" cy="219843"/>
            </a:xfrm>
            <a:prstGeom prst="ellipse">
              <a:avLst/>
            </a:prstGeom>
            <a:solidFill>
              <a:srgbClr val="FFC000"/>
            </a:solidFill>
            <a:ln w="12700" cap="flat" cmpd="sng" algn="ctr">
              <a:solidFill>
                <a:srgbClr val="FFC000">
                  <a:shade val="50000"/>
                </a:srgb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solidFill>
                    <a:sysClr val="windowText" lastClr="000000"/>
                  </a:solidFill>
                  <a:latin typeface="Trebuchet MS" pitchFamily="34" charset="0"/>
                  <a:ea typeface="华文细黑" pitchFamily="2" charset="-122"/>
                  <a:cs typeface="+mn-cs"/>
                </a:rPr>
                <a:t>EMF</a:t>
              </a:r>
              <a:endParaRPr lang="zh-CN" altLang="en-US" sz="1100" b="1" dirty="0">
                <a:solidFill>
                  <a:sysClr val="windowText" lastClr="000000"/>
                </a:solidFill>
                <a:latin typeface="Trebuchet MS" pitchFamily="34" charset="0"/>
                <a:ea typeface="华文细黑" pitchFamily="2" charset="-122"/>
                <a:cs typeface="+mn-cs"/>
              </a:endParaRPr>
            </a:p>
          </p:txBody>
        </p:sp>
        <p:sp>
          <p:nvSpPr>
            <p:cNvPr id="262" name="椭圆 173"/>
            <p:cNvSpPr/>
            <p:nvPr/>
          </p:nvSpPr>
          <p:spPr bwMode="auto">
            <a:xfrm>
              <a:off x="649856" y="3121866"/>
              <a:ext cx="799928" cy="252636"/>
            </a:xfrm>
            <a:prstGeom prst="ellipse">
              <a:avLst/>
            </a:prstGeom>
            <a:solidFill>
              <a:srgbClr val="FFC000"/>
            </a:solidFill>
            <a:ln w="12700" cap="flat" cmpd="sng" algn="ctr">
              <a:solidFill>
                <a:srgbClr val="FFC000">
                  <a:shade val="50000"/>
                </a:srgb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solidFill>
                    <a:sysClr val="windowText" lastClr="000000"/>
                  </a:solidFill>
                  <a:latin typeface="Trebuchet MS" pitchFamily="34" charset="0"/>
                  <a:ea typeface="华文细黑" pitchFamily="2" charset="-122"/>
                  <a:cs typeface="+mn-cs"/>
                </a:rPr>
                <a:t>EMF</a:t>
              </a:r>
              <a:endParaRPr lang="zh-CN" altLang="en-US" sz="1100" b="1" dirty="0">
                <a:solidFill>
                  <a:sysClr val="windowText" lastClr="000000"/>
                </a:solidFill>
                <a:latin typeface="Trebuchet MS" pitchFamily="34" charset="0"/>
                <a:ea typeface="华文细黑" pitchFamily="2" charset="-122"/>
                <a:cs typeface="+mn-cs"/>
              </a:endParaRPr>
            </a:p>
          </p:txBody>
        </p:sp>
        <p:sp>
          <p:nvSpPr>
            <p:cNvPr id="263" name="椭圆 262"/>
            <p:cNvSpPr/>
            <p:nvPr/>
          </p:nvSpPr>
          <p:spPr bwMode="auto">
            <a:xfrm>
              <a:off x="10170594" y="2281408"/>
              <a:ext cx="712746" cy="245403"/>
            </a:xfrm>
            <a:prstGeom prst="ellipse">
              <a:avLst/>
            </a:prstGeom>
            <a:solidFill>
              <a:srgbClr val="FFC000"/>
            </a:solidFill>
            <a:ln w="12700" cap="flat" cmpd="sng" algn="ctr">
              <a:solidFill>
                <a:srgbClr val="FFC000">
                  <a:shade val="50000"/>
                </a:srgb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1100" b="1" dirty="0">
                  <a:solidFill>
                    <a:sysClr val="windowText" lastClr="000000"/>
                  </a:solidFill>
                  <a:latin typeface="Trebuchet MS" pitchFamily="34" charset="0"/>
                  <a:ea typeface="华文细黑" pitchFamily="2" charset="-122"/>
                  <a:cs typeface="+mn-cs"/>
                </a:rPr>
                <a:t>EMF</a:t>
              </a:r>
              <a:endParaRPr lang="zh-CN" altLang="en-US" sz="1100" b="1" dirty="0">
                <a:solidFill>
                  <a:sysClr val="windowText" lastClr="000000"/>
                </a:solidFill>
                <a:latin typeface="Trebuchet MS" pitchFamily="34" charset="0"/>
                <a:ea typeface="华文细黑" pitchFamily="2" charset="-122"/>
                <a:cs typeface="+mn-cs"/>
              </a:endParaRPr>
            </a:p>
          </p:txBody>
        </p:sp>
        <p:cxnSp>
          <p:nvCxnSpPr>
            <p:cNvPr id="264" name="直接箭头连接符 134"/>
            <p:cNvCxnSpPr>
              <a:cxnSpLocks/>
              <a:stCxn id="182" idx="2"/>
              <a:endCxn id="232" idx="0"/>
            </p:cNvCxnSpPr>
            <p:nvPr/>
          </p:nvCxnSpPr>
          <p:spPr bwMode="auto">
            <a:xfrm>
              <a:off x="6225933" y="1443530"/>
              <a:ext cx="4316051" cy="352351"/>
            </a:xfrm>
            <a:prstGeom prst="straightConnector1">
              <a:avLst/>
            </a:prstGeom>
            <a:solidFill>
              <a:srgbClr val="00B0F0"/>
            </a:solidFill>
            <a:ln w="9525" cap="rnd" cmpd="sng" algn="ctr">
              <a:solidFill>
                <a:srgbClr val="FFFFFF">
                  <a:lumMod val="50000"/>
                </a:srgbClr>
              </a:solidFill>
              <a:prstDash val="solid"/>
              <a:round/>
              <a:headEnd type="none" w="med" len="med"/>
              <a:tailEnd type="arrow" w="med" len="med"/>
            </a:ln>
            <a:effectLst/>
          </p:spPr>
        </p:cxnSp>
        <p:sp>
          <p:nvSpPr>
            <p:cNvPr id="265" name="椭圆 172"/>
            <p:cNvSpPr/>
            <p:nvPr/>
          </p:nvSpPr>
          <p:spPr bwMode="auto">
            <a:xfrm>
              <a:off x="4085844" y="4038668"/>
              <a:ext cx="992044" cy="221966"/>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68891" fontAlgn="base">
                <a:spcBef>
                  <a:spcPct val="0"/>
                </a:spcBef>
                <a:spcAft>
                  <a:spcPct val="0"/>
                </a:spcAft>
                <a:defRPr/>
              </a:pPr>
              <a:r>
                <a:rPr lang="en-US" altLang="zh-CN" sz="700" b="1" dirty="0">
                  <a:latin typeface="Trebuchet MS" pitchFamily="34" charset="0"/>
                  <a:ea typeface="华文细黑" pitchFamily="2" charset="-122"/>
                </a:rPr>
                <a:t>NETCONF</a:t>
              </a:r>
              <a:endParaRPr lang="zh-CN" altLang="en-US" sz="700" b="1" dirty="0">
                <a:latin typeface="Trebuchet MS" pitchFamily="34" charset="0"/>
                <a:ea typeface="华文细黑" pitchFamily="2" charset="-122"/>
              </a:endParaRPr>
            </a:p>
          </p:txBody>
        </p:sp>
      </p:grpSp>
    </p:spTree>
    <p:extLst>
      <p:ext uri="{BB962C8B-B14F-4D97-AF65-F5344CB8AC3E}">
        <p14:creationId xmlns:p14="http://schemas.microsoft.com/office/powerpoint/2010/main" val="6935998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VNF Modelling</a:t>
            </a:r>
            <a:endParaRPr lang="zh-CN" alt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SzPct val="25000"/>
              <a:buFont typeface="Arial"/>
              <a:buNone/>
            </a:pPr>
            <a:fld id="{00000000-1234-1234-1234-123412341234}" type="slidenum">
              <a:rPr lang="en-US" sz="1200" b="0" i="0" u="none" strike="noStrike" cap="none" smtClean="0">
                <a:solidFill>
                  <a:srgbClr val="898989"/>
                </a:solidFill>
                <a:latin typeface="Arial"/>
                <a:ea typeface="Arial"/>
                <a:cs typeface="Arial"/>
                <a:sym typeface="Arial"/>
              </a:rPr>
              <a:pPr marL="0" marR="0" lvl="0" indent="0" algn="r" rtl="0">
                <a:lnSpc>
                  <a:spcPct val="100000"/>
                </a:lnSpc>
                <a:spcBef>
                  <a:spcPts val="0"/>
                </a:spcBef>
                <a:spcAft>
                  <a:spcPts val="0"/>
                </a:spcAft>
                <a:buClr>
                  <a:srgbClr val="898989"/>
                </a:buClr>
                <a:buSzPct val="25000"/>
                <a:buFont typeface="Arial"/>
                <a:buNone/>
              </a:pPr>
              <a:t>21</a:t>
            </a:fld>
            <a:endParaRPr lang="en-US" sz="1200" b="0" i="0" u="none" strike="noStrike" cap="none">
              <a:solidFill>
                <a:srgbClr val="898989"/>
              </a:solidFill>
              <a:latin typeface="Arial"/>
              <a:ea typeface="Arial"/>
              <a:cs typeface="Arial"/>
              <a:sym typeface="Arial"/>
            </a:endParaRPr>
          </a:p>
        </p:txBody>
      </p:sp>
      <p:sp>
        <p:nvSpPr>
          <p:cNvPr id="5" name="圆角矩形 2"/>
          <p:cNvSpPr/>
          <p:nvPr/>
        </p:nvSpPr>
        <p:spPr>
          <a:xfrm>
            <a:off x="1040235" y="1980882"/>
            <a:ext cx="1646828" cy="57148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HOT</a:t>
            </a:r>
          </a:p>
          <a:p>
            <a:pPr algn="ctr"/>
            <a:r>
              <a:rPr lang="en-US" altLang="zh-CN" sz="1600" dirty="0">
                <a:solidFill>
                  <a:schemeClr val="tx1"/>
                </a:solidFill>
                <a:latin typeface="微软雅黑" panose="020B0503020204020204" pitchFamily="34" charset="-122"/>
                <a:ea typeface="微软雅黑" panose="020B0503020204020204" pitchFamily="34" charset="-122"/>
              </a:rPr>
              <a:t>(ECOMP)</a:t>
            </a:r>
          </a:p>
        </p:txBody>
      </p:sp>
      <p:sp>
        <p:nvSpPr>
          <p:cNvPr id="6" name="圆角矩形 5"/>
          <p:cNvSpPr/>
          <p:nvPr/>
        </p:nvSpPr>
        <p:spPr>
          <a:xfrm>
            <a:off x="1040235" y="2730817"/>
            <a:ext cx="1646828" cy="57148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TOSCA</a:t>
            </a:r>
          </a:p>
          <a:p>
            <a:pPr algn="ctr"/>
            <a:r>
              <a:rPr lang="en-US" altLang="zh-CN" sz="1600" dirty="0">
                <a:solidFill>
                  <a:schemeClr val="tx1"/>
                </a:solidFill>
                <a:latin typeface="微软雅黑" panose="020B0503020204020204" pitchFamily="34" charset="-122"/>
                <a:ea typeface="微软雅黑" panose="020B0503020204020204" pitchFamily="34" charset="-122"/>
              </a:rPr>
              <a:t>(TOSCA NFV)</a:t>
            </a:r>
          </a:p>
        </p:txBody>
      </p:sp>
      <p:sp>
        <p:nvSpPr>
          <p:cNvPr id="7" name="圆角矩形 6"/>
          <p:cNvSpPr/>
          <p:nvPr/>
        </p:nvSpPr>
        <p:spPr>
          <a:xfrm>
            <a:off x="1040235" y="3481387"/>
            <a:ext cx="1646828" cy="5714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YANG</a:t>
            </a:r>
          </a:p>
          <a:p>
            <a:pPr algn="ctr"/>
            <a:r>
              <a:rPr lang="en-US" altLang="zh-CN" sz="1600" dirty="0">
                <a:solidFill>
                  <a:schemeClr val="tx1"/>
                </a:solidFill>
                <a:latin typeface="微软雅黑" panose="020B0503020204020204" pitchFamily="34" charset="-122"/>
                <a:ea typeface="微软雅黑" panose="020B0503020204020204" pitchFamily="34" charset="-122"/>
              </a:rPr>
              <a:t>(ETSI NFV)</a:t>
            </a:r>
          </a:p>
        </p:txBody>
      </p:sp>
      <p:sp>
        <p:nvSpPr>
          <p:cNvPr id="8" name="圆角矩形 7"/>
          <p:cNvSpPr/>
          <p:nvPr/>
        </p:nvSpPr>
        <p:spPr>
          <a:xfrm>
            <a:off x="5364018" y="2721674"/>
            <a:ext cx="1489330" cy="571482"/>
          </a:xfrm>
          <a:prstGeom prst="roundRect">
            <a:avLst/>
          </a:prstGeom>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Onboarding</a:t>
            </a:r>
          </a:p>
          <a:p>
            <a:pPr algn="ctr"/>
            <a:r>
              <a:rPr lang="en-US" altLang="zh-CN" sz="1600" dirty="0">
                <a:solidFill>
                  <a:schemeClr val="tx1"/>
                </a:solidFill>
                <a:latin typeface="微软雅黑" panose="020B0503020204020204" pitchFamily="34" charset="-122"/>
                <a:ea typeface="微软雅黑" panose="020B0503020204020204" pitchFamily="34" charset="-122"/>
              </a:rPr>
              <a:t>(VNF SDK)</a:t>
            </a:r>
          </a:p>
        </p:txBody>
      </p:sp>
      <p:sp>
        <p:nvSpPr>
          <p:cNvPr id="9" name="圆角矩形 8"/>
          <p:cNvSpPr/>
          <p:nvPr/>
        </p:nvSpPr>
        <p:spPr>
          <a:xfrm>
            <a:off x="7182186" y="2694242"/>
            <a:ext cx="1489330" cy="571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Design</a:t>
            </a:r>
          </a:p>
          <a:p>
            <a:pPr algn="ctr"/>
            <a:r>
              <a:rPr lang="en-US" altLang="zh-CN" sz="1600" dirty="0">
                <a:solidFill>
                  <a:schemeClr val="tx1"/>
                </a:solidFill>
                <a:latin typeface="微软雅黑" panose="020B0503020204020204" pitchFamily="34" charset="-122"/>
                <a:ea typeface="微软雅黑" panose="020B0503020204020204" pitchFamily="34" charset="-122"/>
              </a:rPr>
              <a:t>(SDC)</a:t>
            </a:r>
          </a:p>
        </p:txBody>
      </p:sp>
      <p:sp>
        <p:nvSpPr>
          <p:cNvPr id="10" name="流程图: 磁盘 9"/>
          <p:cNvSpPr/>
          <p:nvPr/>
        </p:nvSpPr>
        <p:spPr>
          <a:xfrm>
            <a:off x="6398059" y="3704999"/>
            <a:ext cx="1332865" cy="657225"/>
          </a:xfrm>
          <a:prstGeom prst="flowChartMagneticDisk">
            <a:avLst/>
          </a:prstGeom>
          <a:solidFill>
            <a:schemeClr val="tx2">
              <a:lumMod val="20000"/>
              <a:lumOff val="80000"/>
            </a:schemeClr>
          </a:solidFill>
          <a:ln w="9525">
            <a:solidFill>
              <a:srgbClr val="00B0F0"/>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Catalog</a:t>
            </a:r>
          </a:p>
        </p:txBody>
      </p:sp>
      <p:sp>
        <p:nvSpPr>
          <p:cNvPr id="11" name="圆角矩形 10"/>
          <p:cNvSpPr/>
          <p:nvPr/>
        </p:nvSpPr>
        <p:spPr>
          <a:xfrm>
            <a:off x="9229807" y="2558485"/>
            <a:ext cx="2799080" cy="84264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LCM</a:t>
            </a:r>
          </a:p>
          <a:p>
            <a:pPr algn="ctr"/>
            <a:r>
              <a:rPr lang="en-US" altLang="zh-CN" sz="1600" dirty="0">
                <a:solidFill>
                  <a:schemeClr val="tx1"/>
                </a:solidFill>
                <a:latin typeface="微软雅黑" panose="020B0503020204020204" pitchFamily="34" charset="-122"/>
                <a:ea typeface="微软雅黑" panose="020B0503020204020204" pitchFamily="34" charset="-122"/>
              </a:rPr>
              <a:t>(MSO, APP-C, VNF-C,  SDN-C, etc.)</a:t>
            </a:r>
          </a:p>
        </p:txBody>
      </p:sp>
      <p:cxnSp>
        <p:nvCxnSpPr>
          <p:cNvPr id="13" name="直接连接符 30"/>
          <p:cNvCxnSpPr/>
          <p:nvPr/>
        </p:nvCxnSpPr>
        <p:spPr>
          <a:xfrm>
            <a:off x="8862777" y="1848002"/>
            <a:ext cx="0" cy="2529205"/>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sp>
        <p:nvSpPr>
          <p:cNvPr id="14" name="文本框 31"/>
          <p:cNvSpPr txBox="1"/>
          <p:nvPr/>
        </p:nvSpPr>
        <p:spPr>
          <a:xfrm>
            <a:off x="1412155" y="1375434"/>
            <a:ext cx="1409360" cy="461665"/>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Vendors</a:t>
            </a:r>
          </a:p>
        </p:txBody>
      </p:sp>
      <p:sp>
        <p:nvSpPr>
          <p:cNvPr id="15" name="文本框 32"/>
          <p:cNvSpPr txBox="1"/>
          <p:nvPr/>
        </p:nvSpPr>
        <p:spPr>
          <a:xfrm>
            <a:off x="5729410" y="1971738"/>
            <a:ext cx="1697902" cy="400110"/>
          </a:xfrm>
          <a:prstGeom prst="rect">
            <a:avLst/>
          </a:prstGeom>
          <a:noFill/>
        </p:spPr>
        <p:txBody>
          <a:bodyPr wrap="none" rtlCol="0">
            <a:spAutoFit/>
          </a:bodyPr>
          <a:lstStyle/>
          <a:p>
            <a:pPr algn="ctr"/>
            <a:r>
              <a:rPr lang="en-US" altLang="zh-CN" sz="2000" dirty="0">
                <a:latin typeface="微软雅黑" panose="020B0503020204020204" pitchFamily="34" charset="-122"/>
                <a:ea typeface="微软雅黑" panose="020B0503020204020204" pitchFamily="34" charset="-122"/>
              </a:rPr>
              <a:t>Design-time</a:t>
            </a:r>
          </a:p>
        </p:txBody>
      </p:sp>
      <p:sp>
        <p:nvSpPr>
          <p:cNvPr id="16" name="文本框 33"/>
          <p:cNvSpPr txBox="1"/>
          <p:nvPr/>
        </p:nvSpPr>
        <p:spPr>
          <a:xfrm>
            <a:off x="9963940" y="1982474"/>
            <a:ext cx="1330814" cy="400110"/>
          </a:xfrm>
          <a:prstGeom prst="rect">
            <a:avLst/>
          </a:prstGeom>
          <a:noFill/>
        </p:spPr>
        <p:txBody>
          <a:bodyPr wrap="none" rtlCol="0">
            <a:spAutoFit/>
          </a:bodyPr>
          <a:lstStyle/>
          <a:p>
            <a:pPr algn="ctr"/>
            <a:r>
              <a:rPr lang="en-US" altLang="zh-CN" sz="2000" dirty="0">
                <a:latin typeface="微软雅黑" panose="020B0503020204020204" pitchFamily="34" charset="-122"/>
                <a:ea typeface="微软雅黑" panose="020B0503020204020204" pitchFamily="34" charset="-122"/>
              </a:rPr>
              <a:t>Run-time</a:t>
            </a:r>
          </a:p>
        </p:txBody>
      </p:sp>
      <p:cxnSp>
        <p:nvCxnSpPr>
          <p:cNvPr id="17" name="直接箭头连接符 38"/>
          <p:cNvCxnSpPr>
            <a:cxnSpLocks/>
            <a:stCxn id="5" idx="3"/>
            <a:endCxn id="28" idx="1"/>
          </p:cNvCxnSpPr>
          <p:nvPr/>
        </p:nvCxnSpPr>
        <p:spPr>
          <a:xfrm>
            <a:off x="2687063" y="2266624"/>
            <a:ext cx="407524" cy="6096"/>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41"/>
          <p:cNvCxnSpPr>
            <a:cxnSpLocks/>
            <a:stCxn id="6" idx="3"/>
            <a:endCxn id="29" idx="1"/>
          </p:cNvCxnSpPr>
          <p:nvPr/>
        </p:nvCxnSpPr>
        <p:spPr>
          <a:xfrm>
            <a:off x="2687063" y="3016559"/>
            <a:ext cx="407524" cy="6096"/>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43"/>
          <p:cNvCxnSpPr>
            <a:cxnSpLocks/>
            <a:stCxn id="7" idx="3"/>
            <a:endCxn id="30" idx="1"/>
          </p:cNvCxnSpPr>
          <p:nvPr/>
        </p:nvCxnSpPr>
        <p:spPr>
          <a:xfrm>
            <a:off x="2687063" y="3767129"/>
            <a:ext cx="407524" cy="6096"/>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直接箭头连接符 44"/>
          <p:cNvCxnSpPr>
            <a:cxnSpLocks/>
            <a:endCxn id="9" idx="1"/>
          </p:cNvCxnSpPr>
          <p:nvPr/>
        </p:nvCxnSpPr>
        <p:spPr>
          <a:xfrm flipV="1">
            <a:off x="6867144" y="2979983"/>
            <a:ext cx="315042" cy="10105"/>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45"/>
          <p:cNvCxnSpPr>
            <a:cxnSpLocks/>
            <a:stCxn id="9" idx="3"/>
            <a:endCxn id="11" idx="1"/>
          </p:cNvCxnSpPr>
          <p:nvPr/>
        </p:nvCxnSpPr>
        <p:spPr>
          <a:xfrm flipV="1">
            <a:off x="8671516" y="2979808"/>
            <a:ext cx="558291" cy="175"/>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2" name="文本框 46"/>
          <p:cNvSpPr txBox="1"/>
          <p:nvPr/>
        </p:nvSpPr>
        <p:spPr>
          <a:xfrm>
            <a:off x="6744814" y="1405660"/>
            <a:ext cx="1417376" cy="461665"/>
          </a:xfrm>
          <a:prstGeom prst="rect">
            <a:avLst/>
          </a:prstGeom>
          <a:noFill/>
        </p:spPr>
        <p:txBody>
          <a:bodyPr wrap="none" rtlCol="0">
            <a:spAutoFit/>
          </a:bodyPr>
          <a:lstStyle/>
          <a:p>
            <a:pPr algn="ctr"/>
            <a:r>
              <a:rPr lang="en-US" altLang="zh-CN" sz="2400" dirty="0">
                <a:latin typeface="微软雅黑" panose="020B0503020204020204" pitchFamily="34" charset="-122"/>
                <a:ea typeface="微软雅黑" panose="020B0503020204020204" pitchFamily="34" charset="-122"/>
              </a:rPr>
              <a:t>Provider</a:t>
            </a:r>
          </a:p>
        </p:txBody>
      </p:sp>
      <p:cxnSp>
        <p:nvCxnSpPr>
          <p:cNvPr id="23" name="直接连接符 47"/>
          <p:cNvCxnSpPr>
            <a:cxnSpLocks/>
            <a:stCxn id="8" idx="2"/>
            <a:endCxn id="10" idx="1"/>
          </p:cNvCxnSpPr>
          <p:nvPr/>
        </p:nvCxnSpPr>
        <p:spPr>
          <a:xfrm>
            <a:off x="6108683" y="3293156"/>
            <a:ext cx="955809" cy="411843"/>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4" name="直接连接符 48"/>
          <p:cNvCxnSpPr>
            <a:cxnSpLocks/>
            <a:stCxn id="9" idx="2"/>
            <a:endCxn id="10" idx="1"/>
          </p:cNvCxnSpPr>
          <p:nvPr/>
        </p:nvCxnSpPr>
        <p:spPr>
          <a:xfrm flipH="1">
            <a:off x="7064492" y="3265724"/>
            <a:ext cx="862359" cy="439275"/>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5" name="直接连接符 49"/>
          <p:cNvCxnSpPr>
            <a:cxnSpLocks/>
          </p:cNvCxnSpPr>
          <p:nvPr/>
        </p:nvCxnSpPr>
        <p:spPr>
          <a:xfrm>
            <a:off x="1153551" y="1828251"/>
            <a:ext cx="9704904" cy="884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01858" y="4903316"/>
            <a:ext cx="11127545" cy="1631216"/>
          </a:xfrm>
          <a:prstGeom prst="rect">
            <a:avLst/>
          </a:prstGeom>
          <a:solidFill>
            <a:schemeClr val="bg1"/>
          </a:solid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Different DMs are used for VNF templates. ECOMP uses HEAT, OPEN-O uses TOSCA.</a:t>
            </a:r>
          </a:p>
          <a:p>
            <a:r>
              <a:rPr lang="en-US" altLang="zh-CN" sz="2000" b="1" dirty="0">
                <a:latin typeface="微软雅黑" panose="020B0503020204020204" pitchFamily="34" charset="-122"/>
                <a:ea typeface="微软雅黑" panose="020B0503020204020204" pitchFamily="34" charset="-122"/>
              </a:rPr>
              <a:t>We will be working together on supporting HEAT, TOSCA and YANG VNF modeling.</a:t>
            </a:r>
          </a:p>
          <a:p>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The core implementation engine for LCM and operation in run time should be data model agnostic.</a:t>
            </a:r>
            <a:endParaRPr lang="zh-CN" altLang="en-US" sz="2000" b="1" dirty="0">
              <a:latin typeface="微软雅黑" panose="020B0503020204020204" pitchFamily="34" charset="-122"/>
              <a:ea typeface="微软雅黑" panose="020B0503020204020204" pitchFamily="34" charset="-122"/>
            </a:endParaRPr>
          </a:p>
        </p:txBody>
      </p:sp>
      <p:cxnSp>
        <p:nvCxnSpPr>
          <p:cNvPr id="55" name="直接连接符 30"/>
          <p:cNvCxnSpPr>
            <a:cxnSpLocks/>
          </p:cNvCxnSpPr>
          <p:nvPr/>
        </p:nvCxnSpPr>
        <p:spPr>
          <a:xfrm flipH="1">
            <a:off x="2911100" y="1375434"/>
            <a:ext cx="7139" cy="3010917"/>
          </a:xfrm>
          <a:prstGeom prst="line">
            <a:avLst/>
          </a:prstGeom>
          <a:ln/>
        </p:spPr>
        <p:style>
          <a:lnRef idx="2">
            <a:schemeClr val="accent2"/>
          </a:lnRef>
          <a:fillRef idx="0">
            <a:schemeClr val="accent2"/>
          </a:fillRef>
          <a:effectRef idx="1">
            <a:schemeClr val="accent2"/>
          </a:effectRef>
          <a:fontRef idx="minor">
            <a:schemeClr val="tx1"/>
          </a:fontRef>
        </p:style>
      </p:cxnSp>
      <p:sp>
        <p:nvSpPr>
          <p:cNvPr id="28" name="圆角矩形 2"/>
          <p:cNvSpPr/>
          <p:nvPr/>
        </p:nvSpPr>
        <p:spPr>
          <a:xfrm>
            <a:off x="3094587" y="1986978"/>
            <a:ext cx="1646828" cy="57148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Parser</a:t>
            </a:r>
          </a:p>
          <a:p>
            <a:pPr algn="ctr"/>
            <a:r>
              <a:rPr lang="en-US" altLang="zh-CN" sz="1600" dirty="0">
                <a:solidFill>
                  <a:schemeClr val="tx1"/>
                </a:solidFill>
                <a:latin typeface="微软雅黑" panose="020B0503020204020204" pitchFamily="34" charset="-122"/>
                <a:ea typeface="微软雅黑" panose="020B0503020204020204" pitchFamily="34" charset="-122"/>
              </a:rPr>
              <a:t>(ECOMP)</a:t>
            </a:r>
          </a:p>
        </p:txBody>
      </p:sp>
      <p:sp>
        <p:nvSpPr>
          <p:cNvPr id="29" name="圆角矩形 28"/>
          <p:cNvSpPr/>
          <p:nvPr/>
        </p:nvSpPr>
        <p:spPr>
          <a:xfrm>
            <a:off x="3094587" y="2736913"/>
            <a:ext cx="1646828" cy="57148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Parser</a:t>
            </a:r>
          </a:p>
          <a:p>
            <a:pPr algn="ctr"/>
            <a:r>
              <a:rPr lang="en-US" altLang="zh-CN" sz="1600" dirty="0">
                <a:solidFill>
                  <a:schemeClr val="tx1"/>
                </a:solidFill>
                <a:latin typeface="微软雅黑" panose="020B0503020204020204" pitchFamily="34" charset="-122"/>
                <a:ea typeface="微软雅黑" panose="020B0503020204020204" pitchFamily="34" charset="-122"/>
              </a:rPr>
              <a:t> (TOSCA)</a:t>
            </a:r>
          </a:p>
        </p:txBody>
      </p:sp>
      <p:sp>
        <p:nvSpPr>
          <p:cNvPr id="30" name="圆角矩形 29"/>
          <p:cNvSpPr/>
          <p:nvPr/>
        </p:nvSpPr>
        <p:spPr>
          <a:xfrm>
            <a:off x="3094587" y="3487483"/>
            <a:ext cx="1646828" cy="5714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Parser</a:t>
            </a:r>
          </a:p>
          <a:p>
            <a:pPr algn="ctr"/>
            <a:r>
              <a:rPr lang="en-US" altLang="zh-CN" sz="1600" dirty="0">
                <a:solidFill>
                  <a:schemeClr val="tx1"/>
                </a:solidFill>
                <a:latin typeface="微软雅黑" panose="020B0503020204020204" pitchFamily="34" charset="-122"/>
                <a:ea typeface="微软雅黑" panose="020B0503020204020204" pitchFamily="34" charset="-122"/>
              </a:rPr>
              <a:t>(YANG)</a:t>
            </a:r>
          </a:p>
        </p:txBody>
      </p:sp>
      <p:cxnSp>
        <p:nvCxnSpPr>
          <p:cNvPr id="40" name="直接箭头连接符 43"/>
          <p:cNvCxnSpPr>
            <a:cxnSpLocks/>
            <a:stCxn id="30" idx="3"/>
            <a:endCxn id="8" idx="1"/>
          </p:cNvCxnSpPr>
          <p:nvPr/>
        </p:nvCxnSpPr>
        <p:spPr>
          <a:xfrm flipV="1">
            <a:off x="4741415" y="3007415"/>
            <a:ext cx="622603" cy="765810"/>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3" name="直接箭头连接符 43"/>
          <p:cNvCxnSpPr>
            <a:cxnSpLocks/>
            <a:stCxn id="28" idx="3"/>
          </p:cNvCxnSpPr>
          <p:nvPr/>
        </p:nvCxnSpPr>
        <p:spPr>
          <a:xfrm>
            <a:off x="4741415" y="2272720"/>
            <a:ext cx="589537" cy="744800"/>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直接箭头连接符 43"/>
          <p:cNvCxnSpPr>
            <a:cxnSpLocks/>
            <a:stCxn id="29" idx="3"/>
          </p:cNvCxnSpPr>
          <p:nvPr/>
        </p:nvCxnSpPr>
        <p:spPr>
          <a:xfrm>
            <a:off x="4741415" y="3022655"/>
            <a:ext cx="589537" cy="13153"/>
          </a:xfrm>
          <a:prstGeom prst="straightConnector1">
            <a:avLst/>
          </a:prstGeom>
          <a:ln w="1270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082395" y="4225099"/>
            <a:ext cx="1646828" cy="571483"/>
          </a:xfrm>
          <a:prstGeom prst="roundRect">
            <a:avLst/>
          </a:prstGeom>
          <a:solidFill>
            <a:schemeClr val="bg1">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Translators</a:t>
            </a:r>
          </a:p>
          <a:p>
            <a:pPr algn="ctr"/>
            <a:r>
              <a:rPr lang="en-US" altLang="zh-CN" sz="1600" dirty="0">
                <a:solidFill>
                  <a:schemeClr val="tx1"/>
                </a:solidFill>
                <a:latin typeface="微软雅黑" panose="020B0503020204020204" pitchFamily="34" charset="-122"/>
                <a:ea typeface="微软雅黑" panose="020B0503020204020204" pitchFamily="34" charset="-122"/>
              </a:rPr>
              <a:t>(Utilities)</a:t>
            </a:r>
          </a:p>
        </p:txBody>
      </p:sp>
    </p:spTree>
    <p:extLst>
      <p:ext uri="{BB962C8B-B14F-4D97-AF65-F5344CB8AC3E}">
        <p14:creationId xmlns:p14="http://schemas.microsoft.com/office/powerpoint/2010/main" val="10857162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92500" lnSpcReduction="1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rgbClr val="FF0000"/>
                </a:solidFill>
              </a:rPr>
              <a:t>ONAP Common Service</a:t>
            </a:r>
          </a:p>
          <a:p>
            <a:pPr lvl="1"/>
            <a:r>
              <a:rPr lang="en-US" altLang="zh-CN" sz="2400" dirty="0">
                <a:solidFill>
                  <a:schemeClr val="tx1"/>
                </a:solidFill>
              </a:rPr>
              <a:t>ONAP Service Orchestrator</a:t>
            </a:r>
            <a:endParaRPr lang="en-US" altLang="zh-CN" dirty="0">
              <a:solidFill>
                <a:schemeClr val="tx1"/>
              </a:solidFill>
            </a:endParaRPr>
          </a:p>
          <a:p>
            <a:pPr lvl="1"/>
            <a:r>
              <a:rPr lang="en-US" altLang="zh-CN" sz="2400" dirty="0">
                <a:solidFill>
                  <a:schemeClr val="tx1"/>
                </a:solidFill>
              </a:rPr>
              <a:t>ONAP Controllers</a:t>
            </a:r>
          </a:p>
          <a:p>
            <a:pPr lvl="2"/>
            <a:r>
              <a:rPr lang="en-US" altLang="zh-CN" sz="2400" dirty="0">
                <a:solidFill>
                  <a:schemeClr val="tx1"/>
                </a:solidFill>
              </a:rPr>
              <a:t>Overview </a:t>
            </a:r>
          </a:p>
          <a:p>
            <a:pPr lvl="2"/>
            <a:r>
              <a:rPr lang="en-US" altLang="zh-CN" sz="2400" dirty="0">
                <a:solidFill>
                  <a:schemeClr val="tx1"/>
                </a:solidFill>
              </a:rPr>
              <a:t>VF-C</a:t>
            </a:r>
          </a:p>
          <a:p>
            <a:pPr lvl="2"/>
            <a:r>
              <a:rPr lang="en-US" altLang="zh-CN" sz="2400" dirty="0">
                <a:solidFill>
                  <a:schemeClr val="tx1"/>
                </a:solidFill>
              </a:rPr>
              <a:t>SDN-Agent</a:t>
            </a:r>
          </a:p>
          <a:p>
            <a:endParaRPr lang="en-US" altLang="zh-CN" dirty="0"/>
          </a:p>
          <a:p>
            <a:endParaRPr lang="en-US" altLang="zh-CN" dirty="0"/>
          </a:p>
          <a:p>
            <a:endParaRPr lang="zh-CN" altLang="en-US" dirty="0"/>
          </a:p>
        </p:txBody>
      </p:sp>
      <p:sp>
        <p:nvSpPr>
          <p:cNvPr id="4" name="Rectangle 3"/>
          <p:cNvSpPr/>
          <p:nvPr/>
        </p:nvSpPr>
        <p:spPr>
          <a:xfrm>
            <a:off x="4916557" y="2995708"/>
            <a:ext cx="6917635" cy="2674065"/>
          </a:xfrm>
          <a:prstGeom prst="rect">
            <a:avLst/>
          </a:prstGeom>
        </p:spPr>
        <p:txBody>
          <a:bodyPr wrap="square">
            <a:spAutoFit/>
          </a:bodyPr>
          <a:lstStyle/>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Template Driven Closed Loop</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Design, Schedule and Execute Changes (e.g. Software Upgrades)</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VNF SDK</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Resource and Placement Optimization</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Operations Management Framework (OMF)</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Multiple Infrastructure Environments</a:t>
            </a:r>
          </a:p>
        </p:txBody>
      </p:sp>
    </p:spTree>
    <p:extLst>
      <p:ext uri="{BB962C8B-B14F-4D97-AF65-F5344CB8AC3E}">
        <p14:creationId xmlns:p14="http://schemas.microsoft.com/office/powerpoint/2010/main" val="62476501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ONAP Common Service </a:t>
            </a:r>
            <a:endParaRPr lang="en-US" dirty="0"/>
          </a:p>
        </p:txBody>
      </p:sp>
      <p:sp>
        <p:nvSpPr>
          <p:cNvPr id="3" name="内容占位符 2"/>
          <p:cNvSpPr>
            <a:spLocks noGrp="1"/>
          </p:cNvSpPr>
          <p:nvPr>
            <p:ph sz="half" idx="1"/>
          </p:nvPr>
        </p:nvSpPr>
        <p:spPr>
          <a:xfrm>
            <a:off x="478369" y="1600200"/>
            <a:ext cx="10847722" cy="4252384"/>
          </a:xfrm>
        </p:spPr>
        <p:txBody>
          <a:bodyPr>
            <a:normAutofit/>
          </a:bodyPr>
          <a:lstStyle/>
          <a:p>
            <a:pPr marL="342900" indent="-342900">
              <a:spcBef>
                <a:spcPts val="700"/>
              </a:spcBef>
            </a:pPr>
            <a:r>
              <a:rPr lang="en-US" altLang="zh-CN" sz="3000" dirty="0">
                <a:solidFill>
                  <a:srgbClr val="262626"/>
                </a:solidFill>
              </a:rPr>
              <a:t>Functionalities</a:t>
            </a:r>
          </a:p>
          <a:p>
            <a:pPr marL="730946" lvl="1" indent="-342900">
              <a:spcBef>
                <a:spcPts val="700"/>
              </a:spcBef>
            </a:pPr>
            <a:r>
              <a:rPr lang="en-US" altLang="zh-CN" sz="2467" dirty="0">
                <a:solidFill>
                  <a:srgbClr val="262626"/>
                </a:solidFill>
              </a:rPr>
              <a:t>Service Registration &amp; Discovery for Micro Services</a:t>
            </a:r>
          </a:p>
          <a:p>
            <a:pPr marL="730946" lvl="1" indent="-342900">
              <a:spcBef>
                <a:spcPts val="700"/>
              </a:spcBef>
            </a:pPr>
            <a:r>
              <a:rPr lang="en-US" altLang="zh-CN" sz="2467" dirty="0">
                <a:solidFill>
                  <a:srgbClr val="262626"/>
                </a:solidFill>
              </a:rPr>
              <a:t>Centralized Authentication and Authorization</a:t>
            </a:r>
          </a:p>
          <a:p>
            <a:pPr marL="730946" lvl="1" indent="-342900">
              <a:spcBef>
                <a:spcPts val="700"/>
              </a:spcBef>
            </a:pPr>
            <a:r>
              <a:rPr lang="en-US" altLang="zh-CN" sz="2467" dirty="0">
                <a:solidFill>
                  <a:srgbClr val="262626"/>
                </a:solidFill>
              </a:rPr>
              <a:t>Centralized User Management</a:t>
            </a:r>
          </a:p>
          <a:p>
            <a:pPr marL="342900" indent="-342900">
              <a:spcBef>
                <a:spcPts val="700"/>
              </a:spcBef>
            </a:pPr>
            <a:r>
              <a:rPr lang="en-US" sz="3000" dirty="0">
                <a:solidFill>
                  <a:srgbClr val="262626"/>
                </a:solidFill>
              </a:rPr>
              <a:t>Benefits</a:t>
            </a:r>
          </a:p>
          <a:p>
            <a:pPr marL="730946" lvl="1" indent="-342900">
              <a:spcBef>
                <a:spcPts val="700"/>
              </a:spcBef>
            </a:pPr>
            <a:r>
              <a:rPr lang="en-US" altLang="zh-CN" sz="2467" dirty="0">
                <a:solidFill>
                  <a:srgbClr val="262626"/>
                </a:solidFill>
              </a:rPr>
              <a:t>Mitigate Code Complexity by Avoiding Multiple Point to Point Service Access </a:t>
            </a:r>
          </a:p>
          <a:p>
            <a:pPr marL="730946" lvl="1" indent="-342900">
              <a:spcBef>
                <a:spcPts val="700"/>
              </a:spcBef>
            </a:pPr>
            <a:r>
              <a:rPr lang="en-US" altLang="zh-CN" sz="2467" dirty="0">
                <a:solidFill>
                  <a:srgbClr val="262626"/>
                </a:solidFill>
              </a:rPr>
              <a:t>Decouple business logic and UI by Removing Cross Domain Solution</a:t>
            </a:r>
          </a:p>
          <a:p>
            <a:pPr marL="0" indent="0">
              <a:buNone/>
            </a:pPr>
            <a:endParaRPr lang="en-US" sz="2400" b="1" dirty="0"/>
          </a:p>
        </p:txBody>
      </p:sp>
    </p:spTree>
    <p:extLst>
      <p:ext uri="{BB962C8B-B14F-4D97-AF65-F5344CB8AC3E}">
        <p14:creationId xmlns:p14="http://schemas.microsoft.com/office/powerpoint/2010/main" val="3797149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037" y="0"/>
            <a:ext cx="10647199" cy="1143201"/>
          </a:xfrm>
        </p:spPr>
        <p:txBody>
          <a:bodyPr>
            <a:normAutofit/>
          </a:bodyPr>
          <a:lstStyle/>
          <a:p>
            <a:r>
              <a:rPr lang="en-US" altLang="zh-CN" dirty="0"/>
              <a:t>MSB Solution for ONAP: Service Discovery &amp; Routing</a:t>
            </a:r>
            <a:endParaRPr lang="zh-CN" altLang="en-US" dirty="0"/>
          </a:p>
        </p:txBody>
      </p:sp>
      <p:sp>
        <p:nvSpPr>
          <p:cNvPr id="5" name="内容占位符 3"/>
          <p:cNvSpPr>
            <a:spLocks noGrp="1"/>
          </p:cNvSpPr>
          <p:nvPr>
            <p:ph sz="half" idx="2"/>
          </p:nvPr>
        </p:nvSpPr>
        <p:spPr>
          <a:xfrm>
            <a:off x="444500" y="1737346"/>
            <a:ext cx="11355917" cy="4539276"/>
          </a:xfrm>
        </p:spPr>
        <p:txBody>
          <a:bodyPr tIns="60958" bIns="60958">
            <a:normAutofit/>
          </a:bodyPr>
          <a:lstStyle/>
          <a:p>
            <a:pPr marL="609585" indent="-609585">
              <a:buFont typeface="Wingdings" pitchFamily="2" charset="2"/>
              <a:buChar char="q"/>
            </a:pPr>
            <a:endParaRPr lang="en-US" altLang="zh-CN" sz="2700" dirty="0"/>
          </a:p>
          <a:p>
            <a:pPr marL="609585" indent="-609585">
              <a:buFont typeface="Wingdings" pitchFamily="2" charset="2"/>
              <a:buChar char="q"/>
            </a:pPr>
            <a:endParaRPr lang="zh-CN" altLang="zh-CN" sz="2700" dirty="0">
              <a:latin typeface="宋体" pitchFamily="2" charset="-122"/>
              <a:ea typeface="宋体" pitchFamily="2" charset="-122"/>
            </a:endParaRPr>
          </a:p>
          <a:p>
            <a:endParaRPr lang="zh-CN" altLang="en-US" sz="2700" dirty="0"/>
          </a:p>
        </p:txBody>
      </p:sp>
      <p:sp>
        <p:nvSpPr>
          <p:cNvPr id="23554" name="AutoShape 2" descr="https://wiki.openecomp.org/download/attachments/1015842/arch3_207.png?version=1&amp;modificationDate=1486486468000&amp;api=v2"/>
          <p:cNvSpPr>
            <a:spLocks noChangeAspect="1" noChangeArrowheads="1"/>
          </p:cNvSpPr>
          <p:nvPr/>
        </p:nvSpPr>
        <p:spPr bwMode="auto">
          <a:xfrm>
            <a:off x="207433" y="-192617"/>
            <a:ext cx="406400" cy="406401"/>
          </a:xfrm>
          <a:prstGeom prst="rect">
            <a:avLst/>
          </a:prstGeom>
          <a:noFill/>
        </p:spPr>
        <p:txBody>
          <a:bodyPr vert="horz" wrap="square" lIns="121917" tIns="60958" rIns="121917" bIns="60958" numCol="1" anchor="t" anchorCtr="0" compatLnSpc="1">
            <a:prstTxWarp prst="textNoShape">
              <a:avLst/>
            </a:prstTxWarp>
          </a:bodyPr>
          <a:lstStyle/>
          <a:p>
            <a:endParaRPr lang="en-US"/>
          </a:p>
        </p:txBody>
      </p:sp>
      <p:sp>
        <p:nvSpPr>
          <p:cNvPr id="130" name="TextBox 129"/>
          <p:cNvSpPr txBox="1"/>
          <p:nvPr/>
        </p:nvSpPr>
        <p:spPr>
          <a:xfrm>
            <a:off x="4954214" y="2340152"/>
            <a:ext cx="3358884" cy="415494"/>
          </a:xfrm>
          <a:prstGeom prst="rect">
            <a:avLst/>
          </a:prstGeom>
          <a:noFill/>
        </p:spPr>
        <p:txBody>
          <a:bodyPr wrap="square" lIns="121917" tIns="60958" rIns="121917" bIns="60958" rtlCol="0">
            <a:spAutoFit/>
          </a:bodyPr>
          <a:lstStyle/>
          <a:p>
            <a:r>
              <a:rPr lang="en-US" altLang="zh-CN" sz="1900" b="1" dirty="0"/>
              <a:t>MSB</a:t>
            </a:r>
            <a:endParaRPr lang="en-US" sz="1900" b="1" dirty="0"/>
          </a:p>
        </p:txBody>
      </p:sp>
      <p:cxnSp>
        <p:nvCxnSpPr>
          <p:cNvPr id="197" name="Straight Arrow Connector 58"/>
          <p:cNvCxnSpPr/>
          <p:nvPr/>
        </p:nvCxnSpPr>
        <p:spPr>
          <a:xfrm flipH="1">
            <a:off x="5464345" y="3100001"/>
            <a:ext cx="602057" cy="0"/>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20" name="Rectangle 196"/>
          <p:cNvSpPr/>
          <p:nvPr/>
        </p:nvSpPr>
        <p:spPr>
          <a:xfrm>
            <a:off x="1235157" y="2958212"/>
            <a:ext cx="713075" cy="1187605"/>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vert="horz" lIns="0" tIns="0" rIns="0" bIns="0" rtlCol="0" anchor="ctr"/>
          <a:lstStyle/>
          <a:p>
            <a:pPr algn="ctr"/>
            <a:r>
              <a:rPr lang="en-US" altLang="zh-CN" sz="1500" b="1" dirty="0"/>
              <a:t>External Service</a:t>
            </a:r>
          </a:p>
          <a:p>
            <a:pPr algn="ctr"/>
            <a:r>
              <a:rPr lang="en-US" altLang="zh-CN" sz="1500" b="1" dirty="0"/>
              <a:t>gateway</a:t>
            </a:r>
            <a:endParaRPr lang="en-US" sz="1500" b="1" dirty="0"/>
          </a:p>
        </p:txBody>
      </p:sp>
      <p:sp>
        <p:nvSpPr>
          <p:cNvPr id="123" name="Rectangle 199"/>
          <p:cNvSpPr/>
          <p:nvPr/>
        </p:nvSpPr>
        <p:spPr>
          <a:xfrm>
            <a:off x="1235158" y="2377674"/>
            <a:ext cx="1129369" cy="508383"/>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r>
              <a:rPr lang="en-US" altLang="zh-CN" sz="1600" b="1" dirty="0"/>
              <a:t>Service Discovery</a:t>
            </a:r>
            <a:endParaRPr lang="en-US" sz="1600" b="1" dirty="0"/>
          </a:p>
        </p:txBody>
      </p:sp>
      <p:sp>
        <p:nvSpPr>
          <p:cNvPr id="124" name="Rectangle 201"/>
          <p:cNvSpPr/>
          <p:nvPr/>
        </p:nvSpPr>
        <p:spPr>
          <a:xfrm>
            <a:off x="1069648" y="2258674"/>
            <a:ext cx="4510027" cy="2044484"/>
          </a:xfrm>
          <a:prstGeom prst="rect">
            <a:avLst/>
          </a:prstGeom>
          <a:noFill/>
          <a:ln w="12700">
            <a:prstDash val="lgDash"/>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126" name="Rectangle 200"/>
          <p:cNvSpPr/>
          <p:nvPr/>
        </p:nvSpPr>
        <p:spPr>
          <a:xfrm>
            <a:off x="2211669" y="2982102"/>
            <a:ext cx="3252675" cy="748831"/>
          </a:xfrm>
          <a:prstGeom prst="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altLang="zh-CN" sz="1900" b="1" dirty="0"/>
              <a:t>Internal API Router</a:t>
            </a:r>
            <a:endParaRPr lang="en-US" sz="1900" b="1" dirty="0"/>
          </a:p>
        </p:txBody>
      </p:sp>
      <p:cxnSp>
        <p:nvCxnSpPr>
          <p:cNvPr id="158" name="Straight Arrow Connector 58"/>
          <p:cNvCxnSpPr/>
          <p:nvPr/>
        </p:nvCxnSpPr>
        <p:spPr>
          <a:xfrm flipV="1">
            <a:off x="4550891" y="3730932"/>
            <a:ext cx="11031" cy="915880"/>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pic>
        <p:nvPicPr>
          <p:cNvPr id="23556" name="Picture 4"/>
          <p:cNvPicPr>
            <a:picLocks noChangeAspect="1" noChangeArrowheads="1"/>
          </p:cNvPicPr>
          <p:nvPr/>
        </p:nvPicPr>
        <p:blipFill>
          <a:blip r:embed="rId3" cstate="print"/>
          <a:srcRect/>
          <a:stretch>
            <a:fillRect/>
          </a:stretch>
        </p:blipFill>
        <p:spPr bwMode="auto">
          <a:xfrm>
            <a:off x="3466127" y="1246710"/>
            <a:ext cx="2113547" cy="711765"/>
          </a:xfrm>
          <a:prstGeom prst="rect">
            <a:avLst/>
          </a:prstGeom>
          <a:noFill/>
          <a:ln w="9525">
            <a:noFill/>
            <a:miter lim="800000"/>
            <a:headEnd/>
            <a:tailEnd/>
          </a:ln>
        </p:spPr>
      </p:pic>
      <p:pic>
        <p:nvPicPr>
          <p:cNvPr id="23557" name="Picture 5"/>
          <p:cNvPicPr>
            <a:picLocks noChangeAspect="1" noChangeArrowheads="1"/>
          </p:cNvPicPr>
          <p:nvPr/>
        </p:nvPicPr>
        <p:blipFill>
          <a:blip r:embed="rId4" cstate="print"/>
          <a:srcRect/>
          <a:stretch>
            <a:fillRect/>
          </a:stretch>
        </p:blipFill>
        <p:spPr bwMode="auto">
          <a:xfrm>
            <a:off x="3466129" y="4646812"/>
            <a:ext cx="2113545" cy="711765"/>
          </a:xfrm>
          <a:prstGeom prst="rect">
            <a:avLst/>
          </a:prstGeom>
          <a:noFill/>
          <a:ln w="9525">
            <a:noFill/>
            <a:miter lim="800000"/>
            <a:headEnd/>
            <a:tailEnd/>
          </a:ln>
        </p:spPr>
      </p:pic>
      <p:pic>
        <p:nvPicPr>
          <p:cNvPr id="23558" name="Picture 6"/>
          <p:cNvPicPr>
            <a:picLocks noChangeAspect="1" noChangeArrowheads="1"/>
          </p:cNvPicPr>
          <p:nvPr/>
        </p:nvPicPr>
        <p:blipFill>
          <a:blip r:embed="rId5" cstate="print"/>
          <a:srcRect/>
          <a:stretch>
            <a:fillRect/>
          </a:stretch>
        </p:blipFill>
        <p:spPr bwMode="auto">
          <a:xfrm>
            <a:off x="1092567" y="4646812"/>
            <a:ext cx="2113547" cy="711765"/>
          </a:xfrm>
          <a:prstGeom prst="rect">
            <a:avLst/>
          </a:prstGeom>
          <a:noFill/>
          <a:ln w="9525">
            <a:noFill/>
            <a:miter lim="800000"/>
            <a:headEnd/>
            <a:tailEnd/>
          </a:ln>
        </p:spPr>
      </p:pic>
      <p:sp>
        <p:nvSpPr>
          <p:cNvPr id="182" name="矩形 181"/>
          <p:cNvSpPr/>
          <p:nvPr/>
        </p:nvSpPr>
        <p:spPr>
          <a:xfrm rot="5400000">
            <a:off x="5413711" y="4043845"/>
            <a:ext cx="1893927" cy="692460"/>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ltLang="zh-CN" b="1" dirty="0">
                <a:solidFill>
                  <a:schemeClr val="tx1"/>
                </a:solidFill>
              </a:rPr>
              <a:t>Other Modules …</a:t>
            </a:r>
            <a:endParaRPr lang="en-US" b="1" dirty="0">
              <a:solidFill>
                <a:schemeClr val="tx1"/>
              </a:solidFill>
            </a:endParaRPr>
          </a:p>
        </p:txBody>
      </p:sp>
      <p:cxnSp>
        <p:nvCxnSpPr>
          <p:cNvPr id="207" name="Straight Arrow Connector 58"/>
          <p:cNvCxnSpPr/>
          <p:nvPr/>
        </p:nvCxnSpPr>
        <p:spPr>
          <a:xfrm>
            <a:off x="4561921" y="1886318"/>
            <a:ext cx="0" cy="1079133"/>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58"/>
          <p:cNvCxnSpPr/>
          <p:nvPr/>
        </p:nvCxnSpPr>
        <p:spPr>
          <a:xfrm flipV="1">
            <a:off x="2757854" y="3730932"/>
            <a:ext cx="1" cy="915880"/>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2" name="Straight Arrow Connector 58"/>
          <p:cNvCxnSpPr/>
          <p:nvPr/>
        </p:nvCxnSpPr>
        <p:spPr>
          <a:xfrm>
            <a:off x="2757853" y="1902968"/>
            <a:ext cx="0" cy="1079133"/>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4" name="Straight Arrow Connector 58"/>
          <p:cNvCxnSpPr/>
          <p:nvPr/>
        </p:nvCxnSpPr>
        <p:spPr>
          <a:xfrm>
            <a:off x="691338" y="3365448"/>
            <a:ext cx="560447" cy="0"/>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rot="5400000">
            <a:off x="5296869" y="1934273"/>
            <a:ext cx="2044485" cy="69246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r>
              <a:rPr lang="en-US" altLang="zh-CN" b="1" dirty="0">
                <a:solidFill>
                  <a:schemeClr val="tx1"/>
                </a:solidFill>
              </a:rPr>
              <a:t>VF-C</a:t>
            </a:r>
            <a:endParaRPr lang="en-US" b="1" dirty="0">
              <a:solidFill>
                <a:schemeClr val="tx1"/>
              </a:solidFill>
            </a:endParaRPr>
          </a:p>
        </p:txBody>
      </p:sp>
      <p:cxnSp>
        <p:nvCxnSpPr>
          <p:cNvPr id="46" name="Straight Arrow Connector 58"/>
          <p:cNvCxnSpPr/>
          <p:nvPr/>
        </p:nvCxnSpPr>
        <p:spPr>
          <a:xfrm flipH="1">
            <a:off x="5464345" y="3601364"/>
            <a:ext cx="602057" cy="0"/>
          </a:xfrm>
          <a:prstGeom prst="straightConnector1">
            <a:avLst/>
          </a:prstGeom>
          <a:ln w="57150">
            <a:solidFill>
              <a:srgbClr val="6FB405"/>
            </a:solidFill>
            <a:prstDash val="sysDash"/>
            <a:tailEnd type="arrow"/>
          </a:ln>
        </p:spPr>
        <p:style>
          <a:lnRef idx="2">
            <a:schemeClr val="accent1"/>
          </a:lnRef>
          <a:fillRef idx="0">
            <a:schemeClr val="accent1"/>
          </a:fillRef>
          <a:effectRef idx="1">
            <a:schemeClr val="accent1"/>
          </a:effectRef>
          <a:fontRef idx="minor">
            <a:schemeClr val="tx1"/>
          </a:fontRef>
        </p:style>
      </p:cxnSp>
      <p:grpSp>
        <p:nvGrpSpPr>
          <p:cNvPr id="3" name="组合 39"/>
          <p:cNvGrpSpPr/>
          <p:nvPr/>
        </p:nvGrpSpPr>
        <p:grpSpPr>
          <a:xfrm>
            <a:off x="6758864" y="1011905"/>
            <a:ext cx="5378104" cy="2329899"/>
            <a:chOff x="5069148" y="758929"/>
            <a:chExt cx="4033578" cy="1747424"/>
          </a:xfrm>
        </p:grpSpPr>
        <p:pic>
          <p:nvPicPr>
            <p:cNvPr id="23561" name="Picture 9"/>
            <p:cNvPicPr>
              <a:picLocks noChangeAspect="1" noChangeArrowheads="1"/>
            </p:cNvPicPr>
            <p:nvPr/>
          </p:nvPicPr>
          <p:blipFill>
            <a:blip r:embed="rId6" cstate="print"/>
            <a:srcRect/>
            <a:stretch>
              <a:fillRect/>
            </a:stretch>
          </p:blipFill>
          <p:spPr bwMode="auto">
            <a:xfrm>
              <a:off x="5207001" y="1128261"/>
              <a:ext cx="3895725" cy="1328365"/>
            </a:xfrm>
            <a:prstGeom prst="rect">
              <a:avLst/>
            </a:prstGeom>
            <a:noFill/>
            <a:ln w="9525">
              <a:noFill/>
              <a:miter lim="800000"/>
              <a:headEnd/>
              <a:tailEnd/>
            </a:ln>
          </p:spPr>
        </p:pic>
        <p:sp>
          <p:nvSpPr>
            <p:cNvPr id="218" name="TextBox 217"/>
            <p:cNvSpPr txBox="1"/>
            <p:nvPr/>
          </p:nvSpPr>
          <p:spPr>
            <a:xfrm>
              <a:off x="5069148" y="758929"/>
              <a:ext cx="1035050" cy="276999"/>
            </a:xfrm>
            <a:prstGeom prst="rect">
              <a:avLst/>
            </a:prstGeom>
            <a:noFill/>
          </p:spPr>
          <p:txBody>
            <a:bodyPr wrap="square" rtlCol="0">
              <a:spAutoFit/>
            </a:bodyPr>
            <a:lstStyle/>
            <a:p>
              <a:r>
                <a:rPr lang="en-US" dirty="0"/>
                <a:t>Before:</a:t>
              </a:r>
            </a:p>
          </p:txBody>
        </p:sp>
        <p:sp>
          <p:nvSpPr>
            <p:cNvPr id="220" name="矩形 219"/>
            <p:cNvSpPr/>
            <p:nvPr/>
          </p:nvSpPr>
          <p:spPr>
            <a:xfrm>
              <a:off x="5180885" y="1091235"/>
              <a:ext cx="3915490" cy="1385824"/>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TextBox 222"/>
            <p:cNvSpPr txBox="1"/>
            <p:nvPr/>
          </p:nvSpPr>
          <p:spPr>
            <a:xfrm>
              <a:off x="5254625" y="2263979"/>
              <a:ext cx="3797506" cy="242374"/>
            </a:xfrm>
            <a:prstGeom prst="rect">
              <a:avLst/>
            </a:prstGeom>
            <a:noFill/>
          </p:spPr>
          <p:txBody>
            <a:bodyPr wrap="square" rtlCol="0">
              <a:spAutoFit/>
            </a:bodyPr>
            <a:lstStyle/>
            <a:p>
              <a:r>
                <a:rPr lang="en-US" sz="1500" dirty="0"/>
                <a:t>……</a:t>
              </a:r>
            </a:p>
          </p:txBody>
        </p:sp>
      </p:grpSp>
      <p:grpSp>
        <p:nvGrpSpPr>
          <p:cNvPr id="4" name="组合 41"/>
          <p:cNvGrpSpPr/>
          <p:nvPr/>
        </p:nvGrpSpPr>
        <p:grpSpPr>
          <a:xfrm>
            <a:off x="6758864" y="3238489"/>
            <a:ext cx="5369637" cy="1947353"/>
            <a:chOff x="5069148" y="2428866"/>
            <a:chExt cx="4027228" cy="1460515"/>
          </a:xfrm>
        </p:grpSpPr>
        <p:sp>
          <p:nvSpPr>
            <p:cNvPr id="225" name="TextBox 224"/>
            <p:cNvSpPr txBox="1"/>
            <p:nvPr/>
          </p:nvSpPr>
          <p:spPr>
            <a:xfrm>
              <a:off x="5069148" y="3010095"/>
              <a:ext cx="2001580" cy="276999"/>
            </a:xfrm>
            <a:prstGeom prst="rect">
              <a:avLst/>
            </a:prstGeom>
            <a:noFill/>
          </p:spPr>
          <p:txBody>
            <a:bodyPr wrap="square" rtlCol="0">
              <a:spAutoFit/>
            </a:bodyPr>
            <a:lstStyle/>
            <a:p>
              <a:r>
                <a:rPr lang="en-US" altLang="zh-CN" dirty="0"/>
                <a:t>How to call service</a:t>
              </a:r>
              <a:r>
                <a:rPr lang="en-US" dirty="0"/>
                <a:t>:</a:t>
              </a:r>
            </a:p>
          </p:txBody>
        </p:sp>
        <p:grpSp>
          <p:nvGrpSpPr>
            <p:cNvPr id="6" name="组合 40"/>
            <p:cNvGrpSpPr/>
            <p:nvPr/>
          </p:nvGrpSpPr>
          <p:grpSpPr>
            <a:xfrm>
              <a:off x="5140022" y="2428866"/>
              <a:ext cx="3956354" cy="1460515"/>
              <a:chOff x="5140022" y="2428866"/>
              <a:chExt cx="3956354" cy="1460515"/>
            </a:xfrm>
          </p:grpSpPr>
          <p:sp>
            <p:nvSpPr>
              <p:cNvPr id="219" name="TextBox 218"/>
              <p:cNvSpPr txBox="1"/>
              <p:nvPr/>
            </p:nvSpPr>
            <p:spPr>
              <a:xfrm>
                <a:off x="5140022" y="2428866"/>
                <a:ext cx="1035050" cy="276999"/>
              </a:xfrm>
              <a:prstGeom prst="rect">
                <a:avLst/>
              </a:prstGeom>
              <a:noFill/>
            </p:spPr>
            <p:txBody>
              <a:bodyPr wrap="square" rtlCol="0">
                <a:spAutoFit/>
              </a:bodyPr>
              <a:lstStyle/>
              <a:p>
                <a:r>
                  <a:rPr lang="en-US" dirty="0"/>
                  <a:t>After:</a:t>
                </a:r>
              </a:p>
            </p:txBody>
          </p:sp>
          <p:sp>
            <p:nvSpPr>
              <p:cNvPr id="221" name="矩形 220"/>
              <p:cNvSpPr/>
              <p:nvPr/>
            </p:nvSpPr>
            <p:spPr>
              <a:xfrm>
                <a:off x="5173512" y="2745132"/>
                <a:ext cx="3922864" cy="340723"/>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TextBox 221"/>
              <p:cNvSpPr txBox="1"/>
              <p:nvPr/>
            </p:nvSpPr>
            <p:spPr>
              <a:xfrm>
                <a:off x="5173511" y="2745132"/>
                <a:ext cx="3603062" cy="415499"/>
              </a:xfrm>
              <a:prstGeom prst="rect">
                <a:avLst/>
              </a:prstGeom>
              <a:noFill/>
            </p:spPr>
            <p:txBody>
              <a:bodyPr wrap="square" rtlCol="0">
                <a:spAutoFit/>
              </a:bodyPr>
              <a:lstStyle/>
              <a:p>
                <a:r>
                  <a:rPr lang="en-US" sz="1500" dirty="0"/>
                  <a:t>"</a:t>
                </a:r>
                <a:r>
                  <a:rPr lang="en-US" sz="1500" dirty="0" err="1"/>
                  <a:t>apigateway</a:t>
                </a:r>
                <a:r>
                  <a:rPr lang="en-US" sz="1500" dirty="0"/>
                  <a:t>": "https://apigateway.onap.org:80"</a:t>
                </a:r>
              </a:p>
              <a:p>
                <a:endParaRPr lang="en-US" sz="1500" dirty="0"/>
              </a:p>
            </p:txBody>
          </p:sp>
          <p:sp>
            <p:nvSpPr>
              <p:cNvPr id="226" name="矩形 225"/>
              <p:cNvSpPr/>
              <p:nvPr/>
            </p:nvSpPr>
            <p:spPr>
              <a:xfrm>
                <a:off x="5173512" y="3342402"/>
                <a:ext cx="3909242" cy="492181"/>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TextBox 226"/>
              <p:cNvSpPr txBox="1"/>
              <p:nvPr/>
            </p:nvSpPr>
            <p:spPr>
              <a:xfrm>
                <a:off x="5149032" y="3300758"/>
                <a:ext cx="3903099" cy="588623"/>
              </a:xfrm>
              <a:prstGeom prst="rect">
                <a:avLst/>
              </a:prstGeom>
              <a:noFill/>
            </p:spPr>
            <p:txBody>
              <a:bodyPr wrap="square" rtlCol="0">
                <a:spAutoFit/>
              </a:bodyPr>
              <a:lstStyle/>
              <a:p>
                <a:r>
                  <a:rPr lang="en-US" altLang="zh-CN" sz="1500" dirty="0"/>
                  <a:t>GET https://</a:t>
                </a:r>
                <a:r>
                  <a:rPr lang="en-US" sz="1500" dirty="0">
                    <a:solidFill>
                      <a:srgbClr val="FF0000"/>
                    </a:solidFill>
                  </a:rPr>
                  <a:t>apigateway.onap.org</a:t>
                </a:r>
                <a:r>
                  <a:rPr lang="en-US" sz="1500" dirty="0"/>
                  <a:t>/api/aai/v8/cloud-infrastructure/cloud-regions/cloud-region/{cloud-owner}/{cloud-region-id}</a:t>
                </a:r>
              </a:p>
            </p:txBody>
          </p:sp>
        </p:grpSp>
      </p:grpSp>
      <p:grpSp>
        <p:nvGrpSpPr>
          <p:cNvPr id="7" name="组合 42"/>
          <p:cNvGrpSpPr/>
          <p:nvPr/>
        </p:nvGrpSpPr>
        <p:grpSpPr>
          <a:xfrm>
            <a:off x="6772251" y="5091989"/>
            <a:ext cx="5419749" cy="1318644"/>
            <a:chOff x="5079188" y="3818991"/>
            <a:chExt cx="4064812" cy="988983"/>
          </a:xfrm>
        </p:grpSpPr>
        <p:sp>
          <p:nvSpPr>
            <p:cNvPr id="229" name="TextBox 228"/>
            <p:cNvSpPr txBox="1"/>
            <p:nvPr/>
          </p:nvSpPr>
          <p:spPr>
            <a:xfrm>
              <a:off x="5079188" y="3818991"/>
              <a:ext cx="3553566" cy="276999"/>
            </a:xfrm>
            <a:prstGeom prst="rect">
              <a:avLst/>
            </a:prstGeom>
            <a:noFill/>
          </p:spPr>
          <p:txBody>
            <a:bodyPr wrap="square" rtlCol="0">
              <a:spAutoFit/>
            </a:bodyPr>
            <a:lstStyle/>
            <a:p>
              <a:r>
                <a:rPr lang="en-US" altLang="zh-CN" dirty="0"/>
                <a:t>API gateway routes the request to: </a:t>
              </a:r>
              <a:endParaRPr lang="en-US" dirty="0"/>
            </a:p>
          </p:txBody>
        </p:sp>
        <p:sp>
          <p:nvSpPr>
            <p:cNvPr id="230" name="矩形 229"/>
            <p:cNvSpPr/>
            <p:nvPr/>
          </p:nvSpPr>
          <p:spPr>
            <a:xfrm>
              <a:off x="5164502" y="4122620"/>
              <a:ext cx="3909242" cy="685354"/>
            </a:xfrm>
            <a:prstGeom prst="rect">
              <a:avLst/>
            </a:prstGeom>
            <a:noFill/>
            <a:ln w="127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TextBox 230"/>
            <p:cNvSpPr txBox="1"/>
            <p:nvPr/>
          </p:nvSpPr>
          <p:spPr>
            <a:xfrm>
              <a:off x="5179655" y="4137523"/>
              <a:ext cx="3964345" cy="588623"/>
            </a:xfrm>
            <a:prstGeom prst="rect">
              <a:avLst/>
            </a:prstGeom>
            <a:noFill/>
          </p:spPr>
          <p:txBody>
            <a:bodyPr wrap="square" rtlCol="0">
              <a:spAutoFit/>
            </a:bodyPr>
            <a:lstStyle/>
            <a:p>
              <a:r>
                <a:rPr lang="en-US" altLang="zh-CN" sz="1500" dirty="0"/>
                <a:t>GET https://</a:t>
              </a:r>
              <a:r>
                <a:rPr lang="en-US" altLang="zh-CN" sz="1500" dirty="0">
                  <a:solidFill>
                    <a:srgbClr val="FF0000"/>
                  </a:solidFill>
                </a:rPr>
                <a:t>c1.vm1.aai.simpledemo.openecomp.org:8443</a:t>
              </a:r>
              <a:r>
                <a:rPr lang="en-US" altLang="zh-CN" sz="1500" dirty="0"/>
                <a:t>/</a:t>
              </a:r>
              <a:r>
                <a:rPr lang="en-US" sz="1500" dirty="0"/>
                <a:t>aai/v8 /cloud-infrastructure/cloud-regions/cloud-region/{cloud-owner}/{cloud-region-id}</a:t>
              </a:r>
            </a:p>
          </p:txBody>
        </p:sp>
      </p:grpSp>
      <p:sp>
        <p:nvSpPr>
          <p:cNvPr id="36" name="矩形标注 35"/>
          <p:cNvSpPr/>
          <p:nvPr/>
        </p:nvSpPr>
        <p:spPr>
          <a:xfrm>
            <a:off x="9094710" y="840503"/>
            <a:ext cx="2974799" cy="455885"/>
          </a:xfrm>
          <a:prstGeom prst="wedgeRectCallout">
            <a:avLst>
              <a:gd name="adj1" fmla="val -37595"/>
              <a:gd name="adj2" fmla="val 79262"/>
            </a:avLst>
          </a:prstGeom>
          <a:solidFill>
            <a:srgbClr val="FFC00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altLang="zh-CN" sz="1400" dirty="0">
                <a:solidFill>
                  <a:schemeClr val="tx1"/>
                </a:solidFill>
              </a:rPr>
              <a:t>Using a configuration file, we might have problems on scaling, failover and update</a:t>
            </a:r>
            <a:endParaRPr lang="en-US" sz="1400" dirty="0">
              <a:solidFill>
                <a:schemeClr val="tx1"/>
              </a:solidFill>
            </a:endParaRPr>
          </a:p>
        </p:txBody>
      </p:sp>
      <p:sp>
        <p:nvSpPr>
          <p:cNvPr id="38" name="矩形标注 37"/>
          <p:cNvSpPr/>
          <p:nvPr/>
        </p:nvSpPr>
        <p:spPr>
          <a:xfrm>
            <a:off x="4295398" y="5496827"/>
            <a:ext cx="2337892" cy="686623"/>
          </a:xfrm>
          <a:prstGeom prst="wedgeRectCallout">
            <a:avLst>
              <a:gd name="adj1" fmla="val 63564"/>
              <a:gd name="adj2" fmla="val 13622"/>
            </a:avLst>
          </a:prstGeom>
          <a:solidFill>
            <a:srgbClr val="FFC000"/>
          </a:solidFill>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r>
              <a:rPr lang="en-US" altLang="zh-CN" sz="1400" dirty="0">
                <a:solidFill>
                  <a:schemeClr val="tx1"/>
                </a:solidFill>
              </a:rPr>
              <a:t>MSB handles the service </a:t>
            </a:r>
            <a:r>
              <a:rPr lang="en-US" altLang="zh-CN" sz="1400" b="1" dirty="0">
                <a:solidFill>
                  <a:srgbClr val="FF0000"/>
                </a:solidFill>
              </a:rPr>
              <a:t>discovery &amp; routing &amp; LB</a:t>
            </a:r>
            <a:endParaRPr lang="en-US" sz="1400" b="1" dirty="0">
              <a:solidFill>
                <a:srgbClr val="FF0000"/>
              </a:solidFill>
            </a:endParaRPr>
          </a:p>
        </p:txBody>
      </p:sp>
      <p:sp>
        <p:nvSpPr>
          <p:cNvPr id="39" name="矩形标注 38"/>
          <p:cNvSpPr/>
          <p:nvPr/>
        </p:nvSpPr>
        <p:spPr>
          <a:xfrm>
            <a:off x="10701876" y="3860597"/>
            <a:ext cx="1290461" cy="536672"/>
          </a:xfrm>
          <a:prstGeom prst="wedgeRectCallout">
            <a:avLst>
              <a:gd name="adj1" fmla="val -68583"/>
              <a:gd name="adj2" fmla="val 6750"/>
            </a:avLst>
          </a:prstGeom>
          <a:solidFill>
            <a:srgbClr val="FFC00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altLang="zh-CN" sz="1400" dirty="0">
                <a:solidFill>
                  <a:schemeClr val="tx1"/>
                </a:solidFill>
              </a:rPr>
              <a:t>MSB as the </a:t>
            </a:r>
            <a:r>
              <a:rPr lang="en-US" altLang="zh-CN" sz="1400" b="1" dirty="0">
                <a:solidFill>
                  <a:srgbClr val="FF0000"/>
                </a:solidFill>
              </a:rPr>
              <a:t>single entry point</a:t>
            </a:r>
            <a:endParaRPr lang="en-US" sz="1400" b="1" dirty="0">
              <a:solidFill>
                <a:srgbClr val="FF0000"/>
              </a:solidFill>
            </a:endParaRPr>
          </a:p>
        </p:txBody>
      </p:sp>
      <p:pic>
        <p:nvPicPr>
          <p:cNvPr id="1026" name="Picture 2"/>
          <p:cNvPicPr>
            <a:picLocks noChangeAspect="1" noChangeArrowheads="1"/>
          </p:cNvPicPr>
          <p:nvPr/>
        </p:nvPicPr>
        <p:blipFill>
          <a:blip r:embed="rId7" cstate="print"/>
          <a:srcRect/>
          <a:stretch>
            <a:fillRect/>
          </a:stretch>
        </p:blipFill>
        <p:spPr bwMode="auto">
          <a:xfrm>
            <a:off x="365755" y="1760654"/>
            <a:ext cx="609600" cy="3162300"/>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1132169" y="1209175"/>
            <a:ext cx="2159000" cy="749300"/>
          </a:xfrm>
          <a:prstGeom prst="rect">
            <a:avLst/>
          </a:prstGeom>
          <a:noFill/>
          <a:ln w="9525">
            <a:noFill/>
            <a:miter lim="800000"/>
            <a:headEnd/>
            <a:tailEnd/>
          </a:ln>
        </p:spPr>
      </p:pic>
    </p:spTree>
    <p:extLst>
      <p:ext uri="{BB962C8B-B14F-4D97-AF65-F5344CB8AC3E}">
        <p14:creationId xmlns:p14="http://schemas.microsoft.com/office/powerpoint/2010/main" val="387604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iterate type="lt">
                                    <p:tmPct val="0"/>
                                  </p:iterate>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037" y="222681"/>
            <a:ext cx="10647199" cy="1143201"/>
          </a:xfrm>
        </p:spPr>
        <p:txBody>
          <a:bodyPr>
            <a:normAutofit/>
          </a:bodyPr>
          <a:lstStyle/>
          <a:p>
            <a:r>
              <a:rPr lang="en-US" altLang="zh-CN" dirty="0"/>
              <a:t>MSB Solution: Centralized Auth with </a:t>
            </a:r>
            <a:r>
              <a:rPr lang="en-US" altLang="zh-CN" dirty="0" err="1"/>
              <a:t>Plugin</a:t>
            </a:r>
            <a:r>
              <a:rPr lang="en-US" altLang="zh-CN" dirty="0"/>
              <a:t>(SSO)</a:t>
            </a:r>
            <a:endParaRPr lang="zh-CN" altLang="en-US" dirty="0"/>
          </a:p>
        </p:txBody>
      </p:sp>
      <p:grpSp>
        <p:nvGrpSpPr>
          <p:cNvPr id="3" name="组合 54"/>
          <p:cNvGrpSpPr/>
          <p:nvPr/>
        </p:nvGrpSpPr>
        <p:grpSpPr>
          <a:xfrm>
            <a:off x="384468" y="1092200"/>
            <a:ext cx="6096001" cy="4775200"/>
            <a:chOff x="-48126" y="895350"/>
            <a:chExt cx="5534527" cy="3810000"/>
          </a:xfrm>
        </p:grpSpPr>
        <p:grpSp>
          <p:nvGrpSpPr>
            <p:cNvPr id="4" name="组合 13"/>
            <p:cNvGrpSpPr/>
            <p:nvPr/>
          </p:nvGrpSpPr>
          <p:grpSpPr>
            <a:xfrm>
              <a:off x="1524000" y="1809750"/>
              <a:ext cx="1219200" cy="2291080"/>
              <a:chOff x="2133600" y="1728470"/>
              <a:chExt cx="1447799" cy="2634615"/>
            </a:xfrm>
          </p:grpSpPr>
          <p:sp>
            <p:nvSpPr>
              <p:cNvPr id="31" name="矩形 30"/>
              <p:cNvSpPr/>
              <p:nvPr/>
            </p:nvSpPr>
            <p:spPr>
              <a:xfrm rot="5400000">
                <a:off x="1156757" y="2786593"/>
                <a:ext cx="2457450" cy="50376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700" dirty="0">
                    <a:solidFill>
                      <a:schemeClr val="tx1"/>
                    </a:solidFill>
                  </a:rPr>
                  <a:t>MSB</a:t>
                </a:r>
                <a:endParaRPr lang="en-US" sz="3700" dirty="0">
                  <a:solidFill>
                    <a:schemeClr val="tx1"/>
                  </a:solidFill>
                </a:endParaRPr>
              </a:p>
            </p:txBody>
          </p:sp>
          <p:sp>
            <p:nvSpPr>
              <p:cNvPr id="32" name="矩形 31"/>
              <p:cNvSpPr/>
              <p:nvPr/>
            </p:nvSpPr>
            <p:spPr>
              <a:xfrm rot="5400000">
                <a:off x="1374562" y="2991272"/>
                <a:ext cx="2634615" cy="109011"/>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a:solidFill>
                    <a:schemeClr val="tx1"/>
                  </a:solidFill>
                </a:endParaRPr>
              </a:p>
            </p:txBody>
          </p:sp>
          <p:sp>
            <p:nvSpPr>
              <p:cNvPr id="33" name="椭圆 32"/>
              <p:cNvSpPr/>
              <p:nvPr/>
            </p:nvSpPr>
            <p:spPr>
              <a:xfrm rot="5400000">
                <a:off x="2588244" y="1987339"/>
                <a:ext cx="247650" cy="254000"/>
              </a:xfrm>
              <a:prstGeom prst="ellipse">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矩形 33"/>
              <p:cNvSpPr/>
              <p:nvPr/>
            </p:nvSpPr>
            <p:spPr>
              <a:xfrm rot="5400000">
                <a:off x="2929246" y="1702427"/>
                <a:ext cx="479425" cy="824881"/>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400" b="1" dirty="0">
                    <a:solidFill>
                      <a:schemeClr val="tx1"/>
                    </a:solidFill>
                  </a:rPr>
                  <a:t>Auth </a:t>
                </a:r>
                <a:r>
                  <a:rPr lang="en-US" altLang="zh-CN" sz="1400" b="1" dirty="0" err="1">
                    <a:solidFill>
                      <a:schemeClr val="tx1"/>
                    </a:solidFill>
                  </a:rPr>
                  <a:t>Plugin</a:t>
                </a:r>
                <a:endParaRPr lang="en-US" sz="1400" b="1" dirty="0">
                  <a:solidFill>
                    <a:schemeClr val="tx1"/>
                  </a:solidFill>
                </a:endParaRPr>
              </a:p>
            </p:txBody>
          </p:sp>
          <p:sp>
            <p:nvSpPr>
              <p:cNvPr id="35" name="矩形 34"/>
              <p:cNvSpPr/>
              <p:nvPr/>
            </p:nvSpPr>
            <p:spPr>
              <a:xfrm rot="5400000">
                <a:off x="2929246" y="2308858"/>
                <a:ext cx="479425" cy="824881"/>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500" b="1" dirty="0">
                    <a:solidFill>
                      <a:schemeClr val="tx1"/>
                    </a:solidFill>
                  </a:rPr>
                  <a:t>API Monitoring</a:t>
                </a:r>
                <a:endParaRPr lang="en-US" sz="1500" b="1" dirty="0">
                  <a:solidFill>
                    <a:schemeClr val="tx1"/>
                  </a:solidFill>
                </a:endParaRPr>
              </a:p>
            </p:txBody>
          </p:sp>
          <p:sp>
            <p:nvSpPr>
              <p:cNvPr id="36" name="矩形 35"/>
              <p:cNvSpPr/>
              <p:nvPr/>
            </p:nvSpPr>
            <p:spPr>
              <a:xfrm rot="5400000">
                <a:off x="2929246" y="2908395"/>
                <a:ext cx="479425" cy="82488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500" b="1" dirty="0">
                    <a:solidFill>
                      <a:schemeClr val="tx1"/>
                    </a:solidFill>
                  </a:rPr>
                  <a:t>Logging</a:t>
                </a:r>
                <a:endParaRPr lang="en-US" sz="1500" b="1" dirty="0">
                  <a:solidFill>
                    <a:schemeClr val="tx1"/>
                  </a:solidFill>
                </a:endParaRPr>
              </a:p>
            </p:txBody>
          </p:sp>
          <p:sp>
            <p:nvSpPr>
              <p:cNvPr id="39" name="椭圆 38"/>
              <p:cNvSpPr/>
              <p:nvPr/>
            </p:nvSpPr>
            <p:spPr>
              <a:xfrm rot="5400000">
                <a:off x="2588244" y="2575235"/>
                <a:ext cx="247650" cy="254000"/>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altLang="zh-CN" sz="1400" b="1" dirty="0">
                  <a:solidFill>
                    <a:schemeClr val="tx1"/>
                  </a:solidFill>
                </a:endParaRPr>
              </a:p>
            </p:txBody>
          </p:sp>
          <p:sp>
            <p:nvSpPr>
              <p:cNvPr id="41" name="椭圆 40"/>
              <p:cNvSpPr/>
              <p:nvPr/>
            </p:nvSpPr>
            <p:spPr>
              <a:xfrm rot="5400000">
                <a:off x="2588244" y="3184835"/>
                <a:ext cx="247650" cy="254000"/>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2" name="矩形 41"/>
              <p:cNvSpPr/>
              <p:nvPr/>
            </p:nvSpPr>
            <p:spPr>
              <a:xfrm rot="5400000">
                <a:off x="2929246" y="3510082"/>
                <a:ext cx="479425" cy="824881"/>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500" b="1" dirty="0">
                    <a:solidFill>
                      <a:schemeClr val="tx1"/>
                    </a:solidFill>
                  </a:rPr>
                  <a:t>Other </a:t>
                </a:r>
                <a:r>
                  <a:rPr lang="en-US" altLang="zh-CN" sz="1500" b="1" dirty="0" err="1">
                    <a:solidFill>
                      <a:schemeClr val="tx1"/>
                    </a:solidFill>
                  </a:rPr>
                  <a:t>Plugin</a:t>
                </a:r>
                <a:endParaRPr lang="en-US" sz="1500" b="1" dirty="0">
                  <a:solidFill>
                    <a:schemeClr val="tx1"/>
                  </a:solidFill>
                </a:endParaRPr>
              </a:p>
            </p:txBody>
          </p:sp>
          <p:sp>
            <p:nvSpPr>
              <p:cNvPr id="43" name="椭圆 42"/>
              <p:cNvSpPr/>
              <p:nvPr/>
            </p:nvSpPr>
            <p:spPr>
              <a:xfrm rot="5400000">
                <a:off x="2588244" y="3786522"/>
                <a:ext cx="247650" cy="254000"/>
              </a:xfrm>
              <a:prstGeom prst="ellipse">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altLang="zh-CN" sz="1500" b="1" dirty="0">
                  <a:solidFill>
                    <a:schemeClr val="tx1"/>
                  </a:solidFill>
                </a:endParaRPr>
              </a:p>
            </p:txBody>
          </p:sp>
        </p:grpSp>
        <p:pic>
          <p:nvPicPr>
            <p:cNvPr id="15" name="Picture 3"/>
            <p:cNvPicPr>
              <a:picLocks noChangeAspect="1" noChangeArrowheads="1"/>
            </p:cNvPicPr>
            <p:nvPr/>
          </p:nvPicPr>
          <p:blipFill>
            <a:blip r:embed="rId3" cstate="print"/>
            <a:srcRect/>
            <a:stretch>
              <a:fillRect/>
            </a:stretch>
          </p:blipFill>
          <p:spPr bwMode="auto">
            <a:xfrm>
              <a:off x="44116" y="2114550"/>
              <a:ext cx="685799" cy="650810"/>
            </a:xfrm>
            <a:prstGeom prst="rect">
              <a:avLst/>
            </a:prstGeom>
            <a:ln>
              <a:prstDash val="dash"/>
              <a:tailEnd type="arrow"/>
            </a:ln>
          </p:spPr>
        </p:pic>
        <p:pic>
          <p:nvPicPr>
            <p:cNvPr id="16" name="Picture 3"/>
            <p:cNvPicPr>
              <a:picLocks noChangeAspect="1" noChangeArrowheads="1"/>
            </p:cNvPicPr>
            <p:nvPr/>
          </p:nvPicPr>
          <p:blipFill>
            <a:blip r:embed="rId3" cstate="print"/>
            <a:srcRect/>
            <a:stretch>
              <a:fillRect/>
            </a:stretch>
          </p:blipFill>
          <p:spPr bwMode="auto">
            <a:xfrm>
              <a:off x="28074" y="3181350"/>
              <a:ext cx="685799" cy="650810"/>
            </a:xfrm>
            <a:prstGeom prst="rect">
              <a:avLst/>
            </a:prstGeom>
            <a:ln>
              <a:prstDash val="dash"/>
              <a:tailEnd type="arrow"/>
            </a:ln>
          </p:spPr>
        </p:pic>
        <p:sp>
          <p:nvSpPr>
            <p:cNvPr id="17" name="TextBox 16"/>
            <p:cNvSpPr txBox="1"/>
            <p:nvPr/>
          </p:nvSpPr>
          <p:spPr>
            <a:xfrm>
              <a:off x="44116" y="2647950"/>
              <a:ext cx="661737" cy="257844"/>
            </a:xfrm>
            <a:prstGeom prst="rect">
              <a:avLst/>
            </a:prstGeom>
            <a:noFill/>
          </p:spPr>
          <p:txBody>
            <a:bodyPr wrap="square" rtlCol="0">
              <a:spAutoFit/>
            </a:bodyPr>
            <a:lstStyle/>
            <a:p>
              <a:r>
                <a:rPr lang="en-US" altLang="zh-CN" sz="1500" dirty="0">
                  <a:solidFill>
                    <a:schemeClr val="tx1"/>
                  </a:solidFill>
                </a:rPr>
                <a:t>User</a:t>
              </a:r>
              <a:endParaRPr lang="en-US" sz="1500" dirty="0">
                <a:solidFill>
                  <a:schemeClr val="tx1"/>
                </a:solidFill>
              </a:endParaRPr>
            </a:p>
          </p:txBody>
        </p:sp>
        <p:sp>
          <p:nvSpPr>
            <p:cNvPr id="18" name="TextBox 17"/>
            <p:cNvSpPr txBox="1"/>
            <p:nvPr/>
          </p:nvSpPr>
          <p:spPr>
            <a:xfrm>
              <a:off x="-48126" y="3714750"/>
              <a:ext cx="737937" cy="257844"/>
            </a:xfrm>
            <a:prstGeom prst="rect">
              <a:avLst/>
            </a:prstGeom>
            <a:noFill/>
          </p:spPr>
          <p:txBody>
            <a:bodyPr wrap="square" rtlCol="0">
              <a:spAutoFit/>
            </a:bodyPr>
            <a:lstStyle/>
            <a:p>
              <a:r>
                <a:rPr lang="en-US" altLang="zh-CN" sz="1500" dirty="0">
                  <a:solidFill>
                    <a:schemeClr val="tx1"/>
                  </a:solidFill>
                </a:rPr>
                <a:t>Admin</a:t>
              </a:r>
              <a:endParaRPr lang="en-US" sz="1500" dirty="0">
                <a:solidFill>
                  <a:schemeClr val="tx1"/>
                </a:solidFill>
              </a:endParaRPr>
            </a:p>
          </p:txBody>
        </p:sp>
        <p:cxnSp>
          <p:nvCxnSpPr>
            <p:cNvPr id="22" name="直接箭头连接符 21"/>
            <p:cNvCxnSpPr>
              <a:stCxn id="16" idx="3"/>
            </p:cNvCxnSpPr>
            <p:nvPr/>
          </p:nvCxnSpPr>
          <p:spPr>
            <a:xfrm flipV="1">
              <a:off x="713874" y="3489393"/>
              <a:ext cx="806116" cy="1736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pic>
          <p:nvPicPr>
            <p:cNvPr id="24" name="Picture 4"/>
            <p:cNvPicPr>
              <a:picLocks noChangeAspect="1" noChangeArrowheads="1"/>
            </p:cNvPicPr>
            <p:nvPr/>
          </p:nvPicPr>
          <p:blipFill>
            <a:blip r:embed="rId4" cstate="print"/>
            <a:srcRect/>
            <a:stretch>
              <a:fillRect/>
            </a:stretch>
          </p:blipFill>
          <p:spPr bwMode="auto">
            <a:xfrm>
              <a:off x="3596439" y="1885950"/>
              <a:ext cx="1585160" cy="381424"/>
            </a:xfrm>
            <a:prstGeom prst="rect">
              <a:avLst/>
            </a:prstGeom>
            <a:ln>
              <a:prstDash val="dash"/>
              <a:tailEnd type="arrow"/>
            </a:ln>
          </p:spPr>
        </p:pic>
        <p:pic>
          <p:nvPicPr>
            <p:cNvPr id="25" name="Picture 5"/>
            <p:cNvPicPr>
              <a:picLocks noChangeAspect="1" noChangeArrowheads="1"/>
            </p:cNvPicPr>
            <p:nvPr/>
          </p:nvPicPr>
          <p:blipFill>
            <a:blip r:embed="rId5" cstate="print"/>
            <a:srcRect/>
            <a:stretch>
              <a:fillRect/>
            </a:stretch>
          </p:blipFill>
          <p:spPr bwMode="auto">
            <a:xfrm>
              <a:off x="3581399" y="2800350"/>
              <a:ext cx="1585159" cy="381424"/>
            </a:xfrm>
            <a:prstGeom prst="rect">
              <a:avLst/>
            </a:prstGeom>
            <a:ln>
              <a:prstDash val="dash"/>
              <a:tailEnd type="arrow"/>
            </a:ln>
          </p:spPr>
        </p:pic>
        <p:pic>
          <p:nvPicPr>
            <p:cNvPr id="26" name="Picture 6"/>
            <p:cNvPicPr>
              <a:picLocks noChangeAspect="1" noChangeArrowheads="1"/>
            </p:cNvPicPr>
            <p:nvPr/>
          </p:nvPicPr>
          <p:blipFill>
            <a:blip r:embed="rId6" cstate="print"/>
            <a:srcRect/>
            <a:stretch>
              <a:fillRect/>
            </a:stretch>
          </p:blipFill>
          <p:spPr bwMode="auto">
            <a:xfrm>
              <a:off x="3581399" y="3257550"/>
              <a:ext cx="1585160" cy="381424"/>
            </a:xfrm>
            <a:prstGeom prst="rect">
              <a:avLst/>
            </a:prstGeom>
            <a:ln>
              <a:prstDash val="dash"/>
              <a:tailEnd type="arrow"/>
            </a:ln>
          </p:spPr>
        </p:pic>
        <p:pic>
          <p:nvPicPr>
            <p:cNvPr id="27" name="Picture 3"/>
            <p:cNvPicPr>
              <a:picLocks noChangeAspect="1" noChangeArrowheads="1"/>
            </p:cNvPicPr>
            <p:nvPr/>
          </p:nvPicPr>
          <p:blipFill>
            <a:blip r:embed="rId7" cstate="print"/>
            <a:srcRect/>
            <a:stretch>
              <a:fillRect/>
            </a:stretch>
          </p:blipFill>
          <p:spPr bwMode="auto">
            <a:xfrm>
              <a:off x="3581399" y="2343150"/>
              <a:ext cx="1619250" cy="401538"/>
            </a:xfrm>
            <a:prstGeom prst="rect">
              <a:avLst/>
            </a:prstGeom>
            <a:ln>
              <a:prstDash val="dash"/>
              <a:tailEnd type="arrow"/>
            </a:ln>
          </p:spPr>
        </p:pic>
        <p:sp>
          <p:nvSpPr>
            <p:cNvPr id="28" name="Rectangle 201"/>
            <p:cNvSpPr/>
            <p:nvPr/>
          </p:nvSpPr>
          <p:spPr>
            <a:xfrm>
              <a:off x="3088106" y="895350"/>
              <a:ext cx="2398295" cy="3810000"/>
            </a:xfrm>
            <a:prstGeom prst="rect">
              <a:avLst/>
            </a:prstGeom>
            <a:noFill/>
            <a:ln w="19050">
              <a:prstDash val="lg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zh-CN" dirty="0">
                  <a:solidFill>
                    <a:schemeClr val="tx1"/>
                  </a:solidFill>
                </a:rPr>
                <a:t>ONAP Services</a:t>
              </a:r>
              <a:endParaRPr lang="en-US" dirty="0">
                <a:solidFill>
                  <a:schemeClr val="tx1"/>
                </a:solidFill>
              </a:endParaRPr>
            </a:p>
          </p:txBody>
        </p:sp>
        <p:pic>
          <p:nvPicPr>
            <p:cNvPr id="2050" name="Picture 2"/>
            <p:cNvPicPr>
              <a:picLocks noChangeAspect="1" noChangeArrowheads="1"/>
            </p:cNvPicPr>
            <p:nvPr/>
          </p:nvPicPr>
          <p:blipFill>
            <a:blip r:embed="rId8" cstate="print"/>
            <a:srcRect/>
            <a:stretch>
              <a:fillRect/>
            </a:stretch>
          </p:blipFill>
          <p:spPr bwMode="auto">
            <a:xfrm>
              <a:off x="3581399" y="3714750"/>
              <a:ext cx="1600200" cy="402504"/>
            </a:xfrm>
            <a:prstGeom prst="rect">
              <a:avLst/>
            </a:prstGeom>
            <a:ln>
              <a:prstDash val="dash"/>
              <a:tailEnd type="arrow"/>
            </a:ln>
          </p:spPr>
        </p:pic>
        <p:sp>
          <p:nvSpPr>
            <p:cNvPr id="38" name="矩形 37"/>
            <p:cNvSpPr/>
            <p:nvPr/>
          </p:nvSpPr>
          <p:spPr>
            <a:xfrm>
              <a:off x="3581400" y="1352550"/>
              <a:ext cx="1600200" cy="381000"/>
            </a:xfrm>
            <a:prstGeom prst="rect">
              <a:avLst/>
            </a:prstGeom>
            <a:solidFill>
              <a:schemeClr val="accent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Auth Service</a:t>
              </a:r>
              <a:endParaRPr lang="en-US" sz="1600" b="1" dirty="0">
                <a:solidFill>
                  <a:schemeClr val="tx1"/>
                </a:solidFill>
              </a:endParaRPr>
            </a:p>
          </p:txBody>
        </p:sp>
        <p:sp>
          <p:nvSpPr>
            <p:cNvPr id="40" name="矩形 39"/>
            <p:cNvSpPr/>
            <p:nvPr/>
          </p:nvSpPr>
          <p:spPr>
            <a:xfrm>
              <a:off x="3581400" y="4248150"/>
              <a:ext cx="1600200" cy="381000"/>
            </a:xfrm>
            <a:prstGeom prst="rect">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Other Services</a:t>
              </a:r>
              <a:endParaRPr lang="en-US" sz="1600" b="1" dirty="0">
                <a:solidFill>
                  <a:schemeClr val="tx1"/>
                </a:solidFill>
              </a:endParaRPr>
            </a:p>
          </p:txBody>
        </p:sp>
        <p:cxnSp>
          <p:nvCxnSpPr>
            <p:cNvPr id="44" name="直接箭头连接符 43"/>
            <p:cNvCxnSpPr>
              <a:endCxn id="38" idx="1"/>
            </p:cNvCxnSpPr>
            <p:nvPr/>
          </p:nvCxnSpPr>
          <p:spPr>
            <a:xfrm flipV="1">
              <a:off x="2743200" y="1543050"/>
              <a:ext cx="838200" cy="592106"/>
            </a:xfrm>
            <a:prstGeom prst="straightConnector1">
              <a:avLst/>
            </a:prstGeom>
            <a:ln>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直接箭头连接符 45"/>
            <p:cNvCxnSpPr>
              <a:stCxn id="15" idx="3"/>
            </p:cNvCxnSpPr>
            <p:nvPr/>
          </p:nvCxnSpPr>
          <p:spPr>
            <a:xfrm flipV="1">
              <a:off x="729916" y="2435564"/>
              <a:ext cx="770022" cy="43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接箭头连接符 46"/>
            <p:cNvCxnSpPr>
              <a:endCxn id="52" idx="1"/>
            </p:cNvCxnSpPr>
            <p:nvPr/>
          </p:nvCxnSpPr>
          <p:spPr>
            <a:xfrm>
              <a:off x="2743200" y="2211356"/>
              <a:ext cx="533400" cy="1008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左大括号 51"/>
            <p:cNvSpPr/>
            <p:nvPr/>
          </p:nvSpPr>
          <p:spPr>
            <a:xfrm>
              <a:off x="3276600" y="1885950"/>
              <a:ext cx="304800" cy="2667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4" name="TextBox 53"/>
          <p:cNvSpPr txBox="1"/>
          <p:nvPr/>
        </p:nvSpPr>
        <p:spPr>
          <a:xfrm>
            <a:off x="6785267" y="990600"/>
            <a:ext cx="5384800" cy="2416042"/>
          </a:xfrm>
          <a:prstGeom prst="rect">
            <a:avLst/>
          </a:prstGeom>
          <a:noFill/>
          <a:ln w="3175">
            <a:solidFill>
              <a:schemeClr val="tx1"/>
            </a:solidFill>
          </a:ln>
        </p:spPr>
        <p:txBody>
          <a:bodyPr wrap="square" lIns="121917" tIns="60958" rIns="121917" bIns="60958" rtlCol="0">
            <a:spAutoFit/>
          </a:bodyPr>
          <a:lstStyle/>
          <a:p>
            <a:pPr marL="457189" indent="-457189"/>
            <a:r>
              <a:rPr lang="en-US" altLang="zh-CN" sz="1600" b="1" dirty="0"/>
              <a:t>Centralized Authentication</a:t>
            </a:r>
          </a:p>
          <a:p>
            <a:pPr marL="457189" indent="-457189">
              <a:buFont typeface="+mj-lt"/>
              <a:buAutoNum type="arabicPeriod"/>
            </a:pPr>
            <a:r>
              <a:rPr lang="en-US" altLang="zh-CN" sz="1600" dirty="0"/>
              <a:t>User send a service request to MSB</a:t>
            </a:r>
          </a:p>
          <a:p>
            <a:pPr marL="457189" indent="-457189">
              <a:buFont typeface="+mj-lt"/>
              <a:buAutoNum type="arabicPeriod"/>
            </a:pPr>
            <a:r>
              <a:rPr lang="en-US" altLang="zh-CN" sz="1600" dirty="0"/>
              <a:t>MSB auth </a:t>
            </a:r>
            <a:r>
              <a:rPr lang="en-US" altLang="zh-CN" sz="1600" dirty="0" err="1"/>
              <a:t>plugin</a:t>
            </a:r>
            <a:r>
              <a:rPr lang="en-US" altLang="zh-CN" sz="1600" dirty="0"/>
              <a:t> check the auth token</a:t>
            </a:r>
          </a:p>
          <a:p>
            <a:r>
              <a:rPr lang="en-US" altLang="zh-CN" sz="1600" dirty="0"/>
              <a:t>    2.1 If a valid token exist, MSB forward the request to the destination service provider</a:t>
            </a:r>
          </a:p>
          <a:p>
            <a:r>
              <a:rPr lang="en-US" altLang="zh-CN" sz="1600" dirty="0"/>
              <a:t>    2.2 If not, MSB forward the request to the Auth Service, and redirect user request to login page</a:t>
            </a:r>
          </a:p>
          <a:p>
            <a:r>
              <a:rPr lang="en-US" altLang="zh-CN" sz="2100" dirty="0"/>
              <a:t>   </a:t>
            </a:r>
            <a:r>
              <a:rPr lang="en-US" altLang="zh-CN" sz="1600" dirty="0"/>
              <a:t>2.3 Auth service create a token cookie after user login with valid name and password</a:t>
            </a:r>
          </a:p>
        </p:txBody>
      </p:sp>
      <p:sp>
        <p:nvSpPr>
          <p:cNvPr id="56" name="TextBox 55"/>
          <p:cNvSpPr txBox="1"/>
          <p:nvPr/>
        </p:nvSpPr>
        <p:spPr>
          <a:xfrm>
            <a:off x="6785267" y="3512741"/>
            <a:ext cx="5384800" cy="1846655"/>
          </a:xfrm>
          <a:prstGeom prst="rect">
            <a:avLst/>
          </a:prstGeom>
          <a:noFill/>
          <a:ln w="3175">
            <a:solidFill>
              <a:schemeClr val="tx1"/>
            </a:solidFill>
          </a:ln>
        </p:spPr>
        <p:txBody>
          <a:bodyPr wrap="square" lIns="121917" tIns="60958" rIns="121917" bIns="60958" rtlCol="0">
            <a:spAutoFit/>
          </a:bodyPr>
          <a:lstStyle/>
          <a:p>
            <a:pPr marL="457189" indent="-457189"/>
            <a:r>
              <a:rPr lang="en-US" altLang="zh-CN" sz="1600" b="1" dirty="0"/>
              <a:t>Centralized  Authorization(Assuming user already login)</a:t>
            </a:r>
          </a:p>
          <a:p>
            <a:pPr marL="457189" indent="-457189">
              <a:buFont typeface="+mj-lt"/>
              <a:buAutoNum type="arabicPeriod"/>
            </a:pPr>
            <a:r>
              <a:rPr lang="en-US" altLang="zh-CN" sz="1600" dirty="0"/>
              <a:t>User send a service request to MSB</a:t>
            </a:r>
          </a:p>
          <a:p>
            <a:pPr marL="457189" indent="-457189">
              <a:buFont typeface="+mj-lt"/>
              <a:buAutoNum type="arabicPeriod"/>
            </a:pPr>
            <a:r>
              <a:rPr lang="en-US" altLang="zh-CN" sz="1600" dirty="0"/>
              <a:t>MSB auth </a:t>
            </a:r>
            <a:r>
              <a:rPr lang="en-US" altLang="zh-CN" sz="1600" dirty="0" err="1"/>
              <a:t>plugin</a:t>
            </a:r>
            <a:r>
              <a:rPr lang="en-US" altLang="zh-CN" sz="1600" dirty="0"/>
              <a:t> send the user token and request(Http method + Resource </a:t>
            </a:r>
            <a:r>
              <a:rPr lang="en-US" altLang="zh-CN" sz="1600" dirty="0" err="1"/>
              <a:t>url</a:t>
            </a:r>
            <a:r>
              <a:rPr lang="en-US" altLang="zh-CN" sz="1600" dirty="0"/>
              <a:t>) to Auth Service</a:t>
            </a:r>
          </a:p>
          <a:p>
            <a:r>
              <a:rPr lang="en-US" altLang="zh-CN" sz="1600" dirty="0"/>
              <a:t>    2.1 If user has the permission, MSB forward the request to the destination service provider</a:t>
            </a:r>
          </a:p>
          <a:p>
            <a:r>
              <a:rPr lang="en-US" altLang="zh-CN" sz="1600" dirty="0"/>
              <a:t>    2.2 If not, MSB return operation not allowed error to user</a:t>
            </a:r>
            <a:endParaRPr lang="en-US" altLang="zh-CN" sz="2100" dirty="0"/>
          </a:p>
        </p:txBody>
      </p:sp>
      <p:sp>
        <p:nvSpPr>
          <p:cNvPr id="57" name="TextBox 56"/>
          <p:cNvSpPr txBox="1"/>
          <p:nvPr/>
        </p:nvSpPr>
        <p:spPr>
          <a:xfrm>
            <a:off x="6785267" y="5455048"/>
            <a:ext cx="5384800" cy="615549"/>
          </a:xfrm>
          <a:prstGeom prst="rect">
            <a:avLst/>
          </a:prstGeom>
          <a:noFill/>
          <a:ln w="3175">
            <a:solidFill>
              <a:schemeClr val="tx1"/>
            </a:solidFill>
          </a:ln>
        </p:spPr>
        <p:txBody>
          <a:bodyPr wrap="square" lIns="121917" tIns="60958" rIns="121917" bIns="60958" rtlCol="0">
            <a:spAutoFit/>
          </a:bodyPr>
          <a:lstStyle/>
          <a:p>
            <a:pPr marL="457189" indent="-457189"/>
            <a:r>
              <a:rPr lang="en-US" altLang="zh-CN" sz="1600" b="1" dirty="0"/>
              <a:t>Centralized  User, Role and Permission Management</a:t>
            </a:r>
          </a:p>
          <a:p>
            <a:pPr marL="457189" indent="-457189"/>
            <a:r>
              <a:rPr lang="en-US" altLang="zh-CN" sz="1600" dirty="0"/>
              <a:t>Centralized in the Auth Service</a:t>
            </a:r>
          </a:p>
        </p:txBody>
      </p:sp>
      <p:sp>
        <p:nvSpPr>
          <p:cNvPr id="58" name="TextBox 57"/>
          <p:cNvSpPr txBox="1"/>
          <p:nvPr/>
        </p:nvSpPr>
        <p:spPr>
          <a:xfrm>
            <a:off x="6683667" y="6107669"/>
            <a:ext cx="5384800" cy="369332"/>
          </a:xfrm>
          <a:prstGeom prst="rect">
            <a:avLst/>
          </a:prstGeom>
          <a:noFill/>
          <a:ln w="3175">
            <a:noFill/>
          </a:ln>
        </p:spPr>
        <p:txBody>
          <a:bodyPr wrap="square" lIns="121917" tIns="60958" rIns="121917" bIns="60958" rtlCol="0">
            <a:spAutoFit/>
          </a:bodyPr>
          <a:lstStyle/>
          <a:p>
            <a:pPr marL="457189" indent="-457189"/>
            <a:r>
              <a:rPr lang="en-US" altLang="zh-CN" sz="1600" dirty="0"/>
              <a:t>Note: Auth Service is not in the scope of MSB</a:t>
            </a:r>
          </a:p>
        </p:txBody>
      </p:sp>
      <p:cxnSp>
        <p:nvCxnSpPr>
          <p:cNvPr id="59" name="直接箭头连接符 58"/>
          <p:cNvCxnSpPr/>
          <p:nvPr/>
        </p:nvCxnSpPr>
        <p:spPr>
          <a:xfrm flipV="1">
            <a:off x="3432467" y="2108200"/>
            <a:ext cx="1016000" cy="63542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197267" y="2514600"/>
            <a:ext cx="1524000" cy="553997"/>
          </a:xfrm>
          <a:prstGeom prst="rect">
            <a:avLst/>
          </a:prstGeom>
          <a:noFill/>
        </p:spPr>
        <p:txBody>
          <a:bodyPr wrap="square" lIns="121917" tIns="60958" rIns="121917" bIns="60958" rtlCol="0">
            <a:spAutoFit/>
          </a:bodyPr>
          <a:lstStyle/>
          <a:p>
            <a:r>
              <a:rPr lang="en-US" altLang="zh-CN" sz="1400" dirty="0">
                <a:solidFill>
                  <a:schemeClr val="tx1"/>
                </a:solidFill>
              </a:rPr>
              <a:t>Business requests</a:t>
            </a:r>
            <a:endParaRPr lang="en-US" sz="1400" dirty="0">
              <a:solidFill>
                <a:schemeClr val="tx1"/>
              </a:solidFill>
            </a:endParaRPr>
          </a:p>
        </p:txBody>
      </p:sp>
      <p:sp>
        <p:nvSpPr>
          <p:cNvPr id="66" name="TextBox 65"/>
          <p:cNvSpPr txBox="1"/>
          <p:nvPr/>
        </p:nvSpPr>
        <p:spPr>
          <a:xfrm>
            <a:off x="994067" y="3632200"/>
            <a:ext cx="1524000" cy="553994"/>
          </a:xfrm>
          <a:prstGeom prst="rect">
            <a:avLst/>
          </a:prstGeom>
          <a:noFill/>
        </p:spPr>
        <p:txBody>
          <a:bodyPr wrap="square" lIns="121917" tIns="60958" rIns="121917" bIns="60958" rtlCol="0">
            <a:spAutoFit/>
          </a:bodyPr>
          <a:lstStyle/>
          <a:p>
            <a:r>
              <a:rPr lang="en-US" altLang="zh-CN" sz="1400" dirty="0">
                <a:solidFill>
                  <a:schemeClr val="tx1"/>
                </a:solidFill>
              </a:rPr>
              <a:t>Management</a:t>
            </a:r>
          </a:p>
          <a:p>
            <a:r>
              <a:rPr lang="en-US" altLang="zh-CN" sz="1400" dirty="0">
                <a:solidFill>
                  <a:schemeClr val="tx1"/>
                </a:solidFill>
              </a:rPr>
              <a:t>requests</a:t>
            </a:r>
            <a:endParaRPr lang="en-US" sz="1400" dirty="0">
              <a:solidFill>
                <a:schemeClr val="tx1"/>
              </a:solidFill>
            </a:endParaRPr>
          </a:p>
        </p:txBody>
      </p:sp>
    </p:spTree>
    <p:extLst>
      <p:ext uri="{BB962C8B-B14F-4D97-AF65-F5344CB8AC3E}">
        <p14:creationId xmlns:p14="http://schemas.microsoft.com/office/powerpoint/2010/main" val="80445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92500" lnSpcReduction="1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solidFill>
                  <a:srgbClr val="FF0000"/>
                </a:solidFill>
              </a:rPr>
              <a:t>ONAP Service Orchestrator</a:t>
            </a:r>
            <a:endParaRPr lang="en-US" altLang="zh-CN" dirty="0">
              <a:solidFill>
                <a:srgbClr val="FF0000"/>
              </a:solidFill>
            </a:endParaRPr>
          </a:p>
          <a:p>
            <a:pPr lvl="1"/>
            <a:r>
              <a:rPr lang="en-US" altLang="zh-CN" sz="2400" dirty="0">
                <a:solidFill>
                  <a:schemeClr val="tx1"/>
                </a:solidFill>
              </a:rPr>
              <a:t>ONAP Controllers</a:t>
            </a:r>
          </a:p>
          <a:p>
            <a:pPr lvl="2"/>
            <a:r>
              <a:rPr lang="en-US" altLang="zh-CN" sz="2400" dirty="0">
                <a:solidFill>
                  <a:schemeClr val="tx1"/>
                </a:solidFill>
              </a:rPr>
              <a:t>Overview </a:t>
            </a:r>
          </a:p>
          <a:p>
            <a:pPr lvl="2"/>
            <a:r>
              <a:rPr lang="en-US" altLang="zh-CN" sz="2400" dirty="0">
                <a:solidFill>
                  <a:schemeClr val="tx1"/>
                </a:solidFill>
              </a:rPr>
              <a:t>VF-C</a:t>
            </a:r>
          </a:p>
          <a:p>
            <a:pPr lvl="2"/>
            <a:r>
              <a:rPr lang="en-US" altLang="zh-CN" sz="2400" dirty="0">
                <a:solidFill>
                  <a:schemeClr val="tx1"/>
                </a:solidFill>
              </a:rPr>
              <a:t>SDN-Agent</a:t>
            </a:r>
          </a:p>
          <a:p>
            <a:endParaRPr lang="en-US" altLang="zh-CN" dirty="0"/>
          </a:p>
          <a:p>
            <a:endParaRPr lang="en-US" altLang="zh-CN" dirty="0"/>
          </a:p>
          <a:p>
            <a:endParaRPr lang="zh-CN" altLang="en-US" dirty="0"/>
          </a:p>
        </p:txBody>
      </p:sp>
      <p:sp>
        <p:nvSpPr>
          <p:cNvPr id="4" name="Rectangle 3"/>
          <p:cNvSpPr/>
          <p:nvPr/>
        </p:nvSpPr>
        <p:spPr>
          <a:xfrm>
            <a:off x="4916557" y="2995708"/>
            <a:ext cx="6917635" cy="2674065"/>
          </a:xfrm>
          <a:prstGeom prst="rect">
            <a:avLst/>
          </a:prstGeom>
        </p:spPr>
        <p:txBody>
          <a:bodyPr wrap="square">
            <a:spAutoFit/>
          </a:bodyPr>
          <a:lstStyle/>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Template Driven Closed Loop</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Design, Schedule and Execute Changes (e.g. Software Upgrades)</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VNF SDK</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Resource and Placement Optimization</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Operations Management Framework (OMF)</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Multiple Infrastructure Environments</a:t>
            </a:r>
          </a:p>
        </p:txBody>
      </p:sp>
    </p:spTree>
    <p:extLst>
      <p:ext uri="{BB962C8B-B14F-4D97-AF65-F5344CB8AC3E}">
        <p14:creationId xmlns:p14="http://schemas.microsoft.com/office/powerpoint/2010/main" val="116322066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5704" y="1192696"/>
            <a:ext cx="10045148" cy="1671839"/>
          </a:xfrm>
          <a:prstGeom prst="rect">
            <a:avLst/>
          </a:prstGeom>
          <a:solidFill>
            <a:schemeClr val="accent1">
              <a:lumMod val="10000"/>
              <a:lumOff val="90000"/>
            </a:schemeClr>
          </a:solidFill>
          <a:ln>
            <a:prstDash val="dash"/>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a:xfrm>
            <a:off x="905679" y="208034"/>
            <a:ext cx="10647363" cy="1143001"/>
          </a:xfrm>
        </p:spPr>
        <p:txBody>
          <a:bodyPr/>
          <a:lstStyle/>
          <a:p>
            <a:r>
              <a:rPr lang="en-US" altLang="zh-CN" dirty="0"/>
              <a:t>Two Layers of Service Orchestration</a:t>
            </a:r>
            <a:endParaRPr lang="zh-CN" altLang="en-US" dirty="0"/>
          </a:p>
        </p:txBody>
      </p:sp>
      <p:grpSp>
        <p:nvGrpSpPr>
          <p:cNvPr id="291" name="Group 290"/>
          <p:cNvGrpSpPr/>
          <p:nvPr/>
        </p:nvGrpSpPr>
        <p:grpSpPr>
          <a:xfrm>
            <a:off x="1691997" y="1324531"/>
            <a:ext cx="9220854" cy="4424967"/>
            <a:chOff x="2361546" y="2037981"/>
            <a:chExt cx="8044638" cy="3611523"/>
          </a:xfrm>
        </p:grpSpPr>
        <p:sp>
          <p:nvSpPr>
            <p:cNvPr id="196" name="圆角矩形 24"/>
            <p:cNvSpPr/>
            <p:nvPr/>
          </p:nvSpPr>
          <p:spPr bwMode="auto">
            <a:xfrm>
              <a:off x="5491801" y="2522090"/>
              <a:ext cx="939705" cy="389440"/>
            </a:xfrm>
            <a:prstGeom prst="roundRect">
              <a:avLst/>
            </a:prstGeom>
            <a:ln>
              <a:prstDash val="sysDash"/>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1400" dirty="0">
                  <a:solidFill>
                    <a:schemeClr val="bg1"/>
                  </a:solidFill>
                  <a:latin typeface="微软雅黑" pitchFamily="34" charset="-122"/>
                  <a:ea typeface="微软雅黑" pitchFamily="34" charset="-122"/>
                  <a:cs typeface="Calibri" panose="020F0502020204030204" pitchFamily="34" charset="0"/>
                </a:rPr>
                <a:t>DCI SDN Controller</a:t>
              </a:r>
              <a:endParaRPr lang="zh-CN" altLang="en-US" sz="1400" dirty="0">
                <a:solidFill>
                  <a:schemeClr val="bg1"/>
                </a:solidFill>
                <a:latin typeface="微软雅黑" pitchFamily="34" charset="-122"/>
                <a:ea typeface="微软雅黑" pitchFamily="34" charset="-122"/>
                <a:cs typeface="Calibri" panose="020F0502020204030204" pitchFamily="34" charset="0"/>
              </a:endParaRPr>
            </a:p>
          </p:txBody>
        </p:sp>
        <p:sp>
          <p:nvSpPr>
            <p:cNvPr id="197" name="Freeform 13"/>
            <p:cNvSpPr>
              <a:spLocks/>
            </p:cNvSpPr>
            <p:nvPr/>
          </p:nvSpPr>
          <p:spPr bwMode="auto">
            <a:xfrm>
              <a:off x="2883056" y="3148193"/>
              <a:ext cx="1668663" cy="814087"/>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68562" tIns="34281" rIns="68562" bIns="34281" numCol="1" anchor="t" anchorCtr="0" compatLnSpc="1">
              <a:prstTxWarp prst="textNoShape">
                <a:avLst/>
              </a:prstTxWarp>
            </a:bodyPr>
            <a:lstStyle/>
            <a:p>
              <a:endParaRPr lang="zh-CN" altLang="en-US" sz="1400"/>
            </a:p>
          </p:txBody>
        </p:sp>
        <p:sp>
          <p:nvSpPr>
            <p:cNvPr id="198" name="Freeform 13"/>
            <p:cNvSpPr>
              <a:spLocks/>
            </p:cNvSpPr>
            <p:nvPr/>
          </p:nvSpPr>
          <p:spPr bwMode="auto">
            <a:xfrm>
              <a:off x="2645085" y="4263342"/>
              <a:ext cx="1840753" cy="1013119"/>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68562" tIns="34281" rIns="68562" bIns="34281" numCol="1" anchor="t" anchorCtr="0" compatLnSpc="1">
              <a:prstTxWarp prst="textNoShape">
                <a:avLst/>
              </a:prstTxWarp>
            </a:bodyPr>
            <a:lstStyle/>
            <a:p>
              <a:endParaRPr lang="zh-CN" altLang="en-US" sz="1400"/>
            </a:p>
          </p:txBody>
        </p:sp>
        <p:sp>
          <p:nvSpPr>
            <p:cNvPr id="199" name="矩形 101"/>
            <p:cNvSpPr/>
            <p:nvPr/>
          </p:nvSpPr>
          <p:spPr>
            <a:xfrm>
              <a:off x="2361546" y="2747136"/>
              <a:ext cx="2612586" cy="28996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dirty="0">
                <a:solidFill>
                  <a:schemeClr val="tx1"/>
                </a:solidFill>
              </a:endParaRPr>
            </a:p>
            <a:p>
              <a:pPr algn="ctr"/>
              <a:endParaRPr lang="en-US" altLang="zh-CN" sz="3200" dirty="0">
                <a:solidFill>
                  <a:schemeClr val="tx1"/>
                </a:solidFill>
              </a:endParaRPr>
            </a:p>
            <a:p>
              <a:pPr algn="ctr"/>
              <a:endParaRPr lang="en-US" altLang="zh-CN" sz="3200" dirty="0">
                <a:solidFill>
                  <a:schemeClr val="tx1"/>
                </a:solidFill>
              </a:endParaRPr>
            </a:p>
            <a:p>
              <a:pPr algn="ctr"/>
              <a:endParaRPr lang="en-US" altLang="zh-CN" sz="3200" dirty="0">
                <a:solidFill>
                  <a:schemeClr val="tx1"/>
                </a:solidFill>
              </a:endParaRPr>
            </a:p>
            <a:p>
              <a:pPr algn="ctr"/>
              <a:endParaRPr lang="en-US" altLang="zh-CN" sz="3200" dirty="0">
                <a:solidFill>
                  <a:schemeClr val="tx1"/>
                </a:solidFill>
              </a:endParaRPr>
            </a:p>
            <a:p>
              <a:pPr algn="r"/>
              <a:endParaRPr lang="en-US" altLang="zh-CN" sz="1400" dirty="0">
                <a:solidFill>
                  <a:schemeClr val="tx1"/>
                </a:solidFill>
                <a:latin typeface="微软雅黑" panose="020B0503020204020204" pitchFamily="34" charset="-122"/>
                <a:ea typeface="微软雅黑" panose="020B0503020204020204" pitchFamily="34" charset="-122"/>
              </a:endParaRPr>
            </a:p>
            <a:p>
              <a:pPr algn="r"/>
              <a:endParaRPr lang="en-US" altLang="zh-CN" sz="1400" dirty="0">
                <a:solidFill>
                  <a:schemeClr val="tx1"/>
                </a:solidFill>
                <a:latin typeface="微软雅黑" panose="020B0503020204020204" pitchFamily="34" charset="-122"/>
                <a:ea typeface="微软雅黑" panose="020B0503020204020204" pitchFamily="34" charset="-122"/>
              </a:endParaRPr>
            </a:p>
            <a:p>
              <a:pPr algn="r"/>
              <a:r>
                <a:rPr lang="en-US" altLang="zh-CN" sz="1400" dirty="0">
                  <a:solidFill>
                    <a:schemeClr val="tx1"/>
                  </a:solidFill>
                  <a:latin typeface="微软雅黑" panose="020B0503020204020204" pitchFamily="34" charset="-122"/>
                  <a:ea typeface="微软雅黑" panose="020B0503020204020204" pitchFamily="34" charset="-122"/>
                </a:rPr>
                <a:t>Domain A</a:t>
              </a:r>
            </a:p>
          </p:txBody>
        </p:sp>
        <p:sp>
          <p:nvSpPr>
            <p:cNvPr id="200" name="圆角矩形 10"/>
            <p:cNvSpPr/>
            <p:nvPr/>
          </p:nvSpPr>
          <p:spPr bwMode="auto">
            <a:xfrm>
              <a:off x="2996215" y="5092860"/>
              <a:ext cx="491591" cy="303618"/>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01" name="圆角矩形 11"/>
            <p:cNvSpPr/>
            <p:nvPr/>
          </p:nvSpPr>
          <p:spPr bwMode="auto">
            <a:xfrm>
              <a:off x="3023910" y="5255848"/>
              <a:ext cx="436201" cy="113722"/>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02" name="圆角矩形 12"/>
            <p:cNvSpPr/>
            <p:nvPr/>
          </p:nvSpPr>
          <p:spPr bwMode="auto">
            <a:xfrm>
              <a:off x="3023910" y="5125185"/>
              <a:ext cx="436201" cy="11372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vCPE</a:t>
              </a:r>
              <a:endParaRPr lang="zh-CN" altLang="en-US" sz="800" dirty="0">
                <a:latin typeface="微软雅黑" pitchFamily="34" charset="-122"/>
                <a:ea typeface="微软雅黑" pitchFamily="34" charset="-122"/>
                <a:cs typeface="Calibri" panose="020F0502020204030204" pitchFamily="34" charset="0"/>
              </a:endParaRPr>
            </a:p>
          </p:txBody>
        </p:sp>
        <p:cxnSp>
          <p:nvCxnSpPr>
            <p:cNvPr id="203" name="直接连接符 13"/>
            <p:cNvCxnSpPr>
              <a:cxnSpLocks/>
              <a:stCxn id="200" idx="0"/>
              <a:endCxn id="205" idx="2"/>
            </p:cNvCxnSpPr>
            <p:nvPr/>
          </p:nvCxnSpPr>
          <p:spPr bwMode="auto">
            <a:xfrm flipH="1" flipV="1">
              <a:off x="3236220" y="4685421"/>
              <a:ext cx="5791" cy="407439"/>
            </a:xfrm>
            <a:prstGeom prst="line">
              <a:avLst/>
            </a:prstGeom>
            <a:noFill/>
            <a:ln w="9525" cap="flat" cmpd="sng" algn="ctr">
              <a:solidFill>
                <a:srgbClr val="00B0F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4" name="圆角矩形 14"/>
            <p:cNvSpPr/>
            <p:nvPr/>
          </p:nvSpPr>
          <p:spPr bwMode="auto">
            <a:xfrm>
              <a:off x="2925283" y="4298023"/>
              <a:ext cx="628733" cy="1125083"/>
            </a:xfrm>
            <a:prstGeom prst="roundRect">
              <a:avLst>
                <a:gd name="adj" fmla="val 11881"/>
              </a:avLst>
            </a:prstGeom>
            <a:noFill/>
            <a:ln w="9525" cap="flat" cmpd="sng" algn="ctr">
              <a:solidFill>
                <a:srgbClr val="7030A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ctr" anchorCtr="0" compatLnSpc="1">
              <a:prstTxWarp prst="textNoShape">
                <a:avLst/>
              </a:prstTxWarp>
            </a:bodyPr>
            <a:lstStyle/>
            <a:p>
              <a:pPr defTabSz="685617" fontAlgn="base">
                <a:spcBef>
                  <a:spcPct val="0"/>
                </a:spcBef>
                <a:spcAft>
                  <a:spcPct val="0"/>
                </a:spcAft>
                <a:buClr>
                  <a:srgbClr val="CC9900"/>
                </a:buClr>
              </a:pPr>
              <a:endParaRPr lang="zh-CN" altLang="en-US" sz="1400" dirty="0">
                <a:latin typeface="微软雅黑" pitchFamily="34" charset="-122"/>
                <a:ea typeface="微软雅黑" pitchFamily="34" charset="-122"/>
                <a:cs typeface="Calibri" panose="020F0502020204030204" pitchFamily="34" charset="0"/>
              </a:endParaRPr>
            </a:p>
          </p:txBody>
        </p:sp>
        <p:sp>
          <p:nvSpPr>
            <p:cNvPr id="205" name="圆角矩形 16"/>
            <p:cNvSpPr/>
            <p:nvPr/>
          </p:nvSpPr>
          <p:spPr bwMode="auto">
            <a:xfrm>
              <a:off x="2993998" y="4387191"/>
              <a:ext cx="484443" cy="298230"/>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06" name="圆角矩形 17"/>
            <p:cNvSpPr/>
            <p:nvPr/>
          </p:nvSpPr>
          <p:spPr bwMode="auto">
            <a:xfrm>
              <a:off x="3021290" y="4547287"/>
              <a:ext cx="429858" cy="111704"/>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07" name="圆角矩形 18"/>
            <p:cNvSpPr/>
            <p:nvPr/>
          </p:nvSpPr>
          <p:spPr bwMode="auto">
            <a:xfrm>
              <a:off x="3021282" y="4418942"/>
              <a:ext cx="429857" cy="111704"/>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vLB</a:t>
              </a:r>
              <a:endParaRPr lang="zh-CN" altLang="en-US" sz="800" dirty="0">
                <a:latin typeface="微软雅黑" pitchFamily="34" charset="-122"/>
                <a:ea typeface="微软雅黑" pitchFamily="34" charset="-122"/>
                <a:cs typeface="Calibri" panose="020F0502020204030204" pitchFamily="34" charset="0"/>
              </a:endParaRPr>
            </a:p>
          </p:txBody>
        </p:sp>
        <p:sp>
          <p:nvSpPr>
            <p:cNvPr id="208" name="圆角矩形 20"/>
            <p:cNvSpPr/>
            <p:nvPr/>
          </p:nvSpPr>
          <p:spPr bwMode="auto">
            <a:xfrm>
              <a:off x="2996215" y="4741783"/>
              <a:ext cx="491591" cy="303618"/>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09" name="圆角矩形 21"/>
            <p:cNvSpPr/>
            <p:nvPr/>
          </p:nvSpPr>
          <p:spPr bwMode="auto">
            <a:xfrm>
              <a:off x="3023910" y="4904771"/>
              <a:ext cx="436201" cy="113722"/>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10" name="圆角矩形 22"/>
            <p:cNvSpPr/>
            <p:nvPr/>
          </p:nvSpPr>
          <p:spPr bwMode="auto">
            <a:xfrm>
              <a:off x="3023910" y="4774108"/>
              <a:ext cx="436201" cy="11372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vFW</a:t>
              </a:r>
              <a:endParaRPr lang="zh-CN" altLang="en-US" sz="800" dirty="0">
                <a:latin typeface="微软雅黑" pitchFamily="34" charset="-122"/>
                <a:ea typeface="微软雅黑" pitchFamily="34" charset="-122"/>
                <a:cs typeface="Calibri" panose="020F0502020204030204" pitchFamily="34" charset="0"/>
              </a:endParaRPr>
            </a:p>
          </p:txBody>
        </p:sp>
        <p:sp>
          <p:nvSpPr>
            <p:cNvPr id="211" name="任意多边形 23"/>
            <p:cNvSpPr/>
            <p:nvPr/>
          </p:nvSpPr>
          <p:spPr bwMode="auto">
            <a:xfrm>
              <a:off x="3005997" y="4350396"/>
              <a:ext cx="444291" cy="900081"/>
            </a:xfrm>
            <a:custGeom>
              <a:avLst/>
              <a:gdLst>
                <a:gd name="connsiteX0" fmla="*/ 0 w 693019"/>
                <a:gd name="connsiteY0" fmla="*/ 702644 h 702644"/>
                <a:gd name="connsiteX1" fmla="*/ 317633 w 693019"/>
                <a:gd name="connsiteY1" fmla="*/ 0 h 702644"/>
                <a:gd name="connsiteX2" fmla="*/ 693019 w 693019"/>
                <a:gd name="connsiteY2" fmla="*/ 702644 h 702644"/>
              </a:gdLst>
              <a:ahLst/>
              <a:cxnLst>
                <a:cxn ang="0">
                  <a:pos x="connsiteX0" y="connsiteY0"/>
                </a:cxn>
                <a:cxn ang="0">
                  <a:pos x="connsiteX1" y="connsiteY1"/>
                </a:cxn>
                <a:cxn ang="0">
                  <a:pos x="connsiteX2" y="connsiteY2"/>
                </a:cxn>
              </a:cxnLst>
              <a:rect l="l" t="t" r="r" b="b"/>
              <a:pathLst>
                <a:path w="693019" h="702644">
                  <a:moveTo>
                    <a:pt x="0" y="702644"/>
                  </a:moveTo>
                  <a:cubicBezTo>
                    <a:pt x="101065" y="351322"/>
                    <a:pt x="202130" y="0"/>
                    <a:pt x="317633" y="0"/>
                  </a:cubicBezTo>
                  <a:cubicBezTo>
                    <a:pt x="433136" y="0"/>
                    <a:pt x="563077" y="351322"/>
                    <a:pt x="693019" y="702644"/>
                  </a:cubicBezTo>
                </a:path>
              </a:pathLst>
            </a:custGeom>
            <a:noFill/>
            <a:ln w="12700" cap="flat" cmpd="sng" algn="ctr">
              <a:solidFill>
                <a:srgbClr val="00B0F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sz="1400"/>
            </a:p>
          </p:txBody>
        </p:sp>
        <p:sp>
          <p:nvSpPr>
            <p:cNvPr id="212" name="圆角矩形 26"/>
            <p:cNvSpPr/>
            <p:nvPr/>
          </p:nvSpPr>
          <p:spPr bwMode="auto">
            <a:xfrm>
              <a:off x="2574103" y="2834578"/>
              <a:ext cx="1924201" cy="420861"/>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1600" dirty="0">
                  <a:solidFill>
                    <a:schemeClr val="bg1"/>
                  </a:solidFill>
                  <a:latin typeface="微软雅黑" pitchFamily="34" charset="-122"/>
                  <a:ea typeface="微软雅黑" pitchFamily="34" charset="-122"/>
                  <a:cs typeface="Calibri" panose="020F0502020204030204" pitchFamily="34" charset="0"/>
                </a:rPr>
                <a:t>Domain Service Orchestrator</a:t>
              </a:r>
              <a:endParaRPr lang="zh-CN" altLang="en-US" sz="1600" dirty="0">
                <a:solidFill>
                  <a:schemeClr val="bg1"/>
                </a:solidFill>
                <a:latin typeface="微软雅黑" pitchFamily="34" charset="-122"/>
                <a:ea typeface="微软雅黑" pitchFamily="34" charset="-122"/>
                <a:cs typeface="Calibri" panose="020F0502020204030204" pitchFamily="34" charset="0"/>
              </a:endParaRPr>
            </a:p>
          </p:txBody>
        </p:sp>
        <p:cxnSp>
          <p:nvCxnSpPr>
            <p:cNvPr id="213" name="直接连接符 39"/>
            <p:cNvCxnSpPr>
              <a:stCxn id="270" idx="3"/>
              <a:endCxn id="227" idx="1"/>
            </p:cNvCxnSpPr>
            <p:nvPr/>
          </p:nvCxnSpPr>
          <p:spPr>
            <a:xfrm>
              <a:off x="4265072" y="3709928"/>
              <a:ext cx="1102761" cy="519486"/>
            </a:xfrm>
            <a:prstGeom prst="line">
              <a:avLst/>
            </a:prstGeom>
            <a:ln w="12700">
              <a:solidFill>
                <a:srgbClr val="0070C0"/>
              </a:solidFill>
            </a:ln>
          </p:spPr>
          <p:style>
            <a:lnRef idx="2">
              <a:schemeClr val="accent1"/>
            </a:lnRef>
            <a:fillRef idx="0">
              <a:schemeClr val="accent1"/>
            </a:fillRef>
            <a:effectRef idx="1">
              <a:schemeClr val="accent1"/>
            </a:effectRef>
            <a:fontRef idx="minor">
              <a:schemeClr val="tx1"/>
            </a:fontRef>
          </p:style>
        </p:cxnSp>
        <p:sp>
          <p:nvSpPr>
            <p:cNvPr id="214" name="矩形 48"/>
            <p:cNvSpPr/>
            <p:nvPr/>
          </p:nvSpPr>
          <p:spPr>
            <a:xfrm>
              <a:off x="2883056" y="4088025"/>
              <a:ext cx="1084257" cy="987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900" dirty="0">
                  <a:solidFill>
                    <a:schemeClr val="tx1"/>
                  </a:solidFill>
                  <a:latin typeface="微软雅黑" pitchFamily="34" charset="-122"/>
                  <a:ea typeface="微软雅黑" pitchFamily="34" charset="-122"/>
                </a:rPr>
                <a:t>TIC-Edge</a:t>
              </a:r>
              <a:endParaRPr lang="zh-CN" altLang="en-US" sz="900" dirty="0">
                <a:solidFill>
                  <a:schemeClr val="tx1"/>
                </a:solidFill>
                <a:latin typeface="微软雅黑" pitchFamily="34" charset="-122"/>
                <a:ea typeface="微软雅黑" pitchFamily="34" charset="-122"/>
              </a:endParaRPr>
            </a:p>
          </p:txBody>
        </p:sp>
        <p:sp>
          <p:nvSpPr>
            <p:cNvPr id="215" name="矩形 49"/>
            <p:cNvSpPr/>
            <p:nvPr/>
          </p:nvSpPr>
          <p:spPr>
            <a:xfrm>
              <a:off x="2922824" y="5486417"/>
              <a:ext cx="865408" cy="1630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900" dirty="0">
                  <a:solidFill>
                    <a:schemeClr val="tx1"/>
                  </a:solidFill>
                  <a:latin typeface="微软雅黑" pitchFamily="34" charset="-122"/>
                  <a:ea typeface="微软雅黑" pitchFamily="34" charset="-122"/>
                </a:rPr>
                <a:t>TIC-Core</a:t>
              </a:r>
              <a:endParaRPr lang="zh-CN" altLang="en-US" sz="900" dirty="0">
                <a:solidFill>
                  <a:schemeClr val="tx1"/>
                </a:solidFill>
                <a:latin typeface="微软雅黑" pitchFamily="34" charset="-122"/>
                <a:ea typeface="微软雅黑" pitchFamily="34" charset="-122"/>
              </a:endParaRPr>
            </a:p>
          </p:txBody>
        </p:sp>
        <p:sp>
          <p:nvSpPr>
            <p:cNvPr id="216" name="圆角矩形 51"/>
            <p:cNvSpPr/>
            <p:nvPr/>
          </p:nvSpPr>
          <p:spPr bwMode="auto">
            <a:xfrm>
              <a:off x="3101249" y="3637099"/>
              <a:ext cx="491591" cy="303618"/>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17" name="圆角矩形 52"/>
            <p:cNvSpPr/>
            <p:nvPr/>
          </p:nvSpPr>
          <p:spPr bwMode="auto">
            <a:xfrm>
              <a:off x="3128944" y="3800087"/>
              <a:ext cx="436201" cy="113722"/>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18" name="圆角矩形 53"/>
            <p:cNvSpPr/>
            <p:nvPr/>
          </p:nvSpPr>
          <p:spPr bwMode="auto">
            <a:xfrm>
              <a:off x="3128944" y="3669424"/>
              <a:ext cx="436201" cy="11372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vCPE</a:t>
              </a:r>
              <a:endParaRPr lang="zh-CN" altLang="en-US" sz="800" dirty="0">
                <a:latin typeface="微软雅黑" pitchFamily="34" charset="-122"/>
                <a:ea typeface="微软雅黑" pitchFamily="34" charset="-122"/>
                <a:cs typeface="Calibri" panose="020F0502020204030204" pitchFamily="34" charset="0"/>
              </a:endParaRPr>
            </a:p>
          </p:txBody>
        </p:sp>
        <p:cxnSp>
          <p:nvCxnSpPr>
            <p:cNvPr id="219" name="直接连接符 54"/>
            <p:cNvCxnSpPr>
              <a:cxnSpLocks/>
              <a:stCxn id="216" idx="0"/>
            </p:cNvCxnSpPr>
            <p:nvPr/>
          </p:nvCxnSpPr>
          <p:spPr bwMode="auto">
            <a:xfrm flipH="1" flipV="1">
              <a:off x="3341253" y="3229660"/>
              <a:ext cx="5792" cy="407439"/>
            </a:xfrm>
            <a:prstGeom prst="line">
              <a:avLst/>
            </a:prstGeom>
            <a:noFill/>
            <a:ln w="9525" cap="flat" cmpd="sng" algn="ctr">
              <a:solidFill>
                <a:srgbClr val="00B0F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0" name="圆角矩形 55"/>
            <p:cNvSpPr/>
            <p:nvPr/>
          </p:nvSpPr>
          <p:spPr bwMode="auto">
            <a:xfrm>
              <a:off x="3051172" y="3229660"/>
              <a:ext cx="577398" cy="737685"/>
            </a:xfrm>
            <a:prstGeom prst="roundRect">
              <a:avLst>
                <a:gd name="adj" fmla="val 11881"/>
              </a:avLst>
            </a:prstGeom>
            <a:noFill/>
            <a:ln w="9525" cap="flat" cmpd="sng" algn="ctr">
              <a:solidFill>
                <a:srgbClr val="7030A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ctr" anchorCtr="0" compatLnSpc="1">
              <a:prstTxWarp prst="textNoShape">
                <a:avLst/>
              </a:prstTxWarp>
            </a:bodyPr>
            <a:lstStyle/>
            <a:p>
              <a:pPr defTabSz="685617" fontAlgn="base">
                <a:spcBef>
                  <a:spcPct val="0"/>
                </a:spcBef>
                <a:spcAft>
                  <a:spcPct val="0"/>
                </a:spcAft>
                <a:buClr>
                  <a:srgbClr val="CC9900"/>
                </a:buClr>
              </a:pPr>
              <a:endParaRPr lang="zh-CN" altLang="en-US" sz="1400" dirty="0">
                <a:latin typeface="微软雅黑" pitchFamily="34" charset="-122"/>
                <a:ea typeface="微软雅黑" pitchFamily="34" charset="-122"/>
                <a:cs typeface="Calibri" panose="020F0502020204030204" pitchFamily="34" charset="0"/>
              </a:endParaRPr>
            </a:p>
          </p:txBody>
        </p:sp>
        <p:sp>
          <p:nvSpPr>
            <p:cNvPr id="221" name="圆角矩形 61"/>
            <p:cNvSpPr/>
            <p:nvPr/>
          </p:nvSpPr>
          <p:spPr bwMode="auto">
            <a:xfrm>
              <a:off x="3101249" y="3286022"/>
              <a:ext cx="491591" cy="303618"/>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22" name="圆角矩形 62"/>
            <p:cNvSpPr/>
            <p:nvPr/>
          </p:nvSpPr>
          <p:spPr bwMode="auto">
            <a:xfrm>
              <a:off x="3128944" y="3449010"/>
              <a:ext cx="436201" cy="113722"/>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23" name="圆角矩形 63"/>
            <p:cNvSpPr/>
            <p:nvPr/>
          </p:nvSpPr>
          <p:spPr bwMode="auto">
            <a:xfrm>
              <a:off x="3128944" y="3318347"/>
              <a:ext cx="436201" cy="11372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vFW</a:t>
              </a:r>
              <a:endParaRPr lang="zh-CN" altLang="en-US" sz="800" dirty="0">
                <a:latin typeface="微软雅黑" pitchFamily="34" charset="-122"/>
                <a:ea typeface="微软雅黑" pitchFamily="34" charset="-122"/>
                <a:cs typeface="Calibri" panose="020F0502020204030204" pitchFamily="34" charset="0"/>
              </a:endParaRPr>
            </a:p>
          </p:txBody>
        </p:sp>
        <p:sp>
          <p:nvSpPr>
            <p:cNvPr id="224" name="任意多边形 64"/>
            <p:cNvSpPr/>
            <p:nvPr/>
          </p:nvSpPr>
          <p:spPr bwMode="auto">
            <a:xfrm>
              <a:off x="3111031" y="3318347"/>
              <a:ext cx="444291" cy="476369"/>
            </a:xfrm>
            <a:custGeom>
              <a:avLst/>
              <a:gdLst>
                <a:gd name="connsiteX0" fmla="*/ 0 w 693019"/>
                <a:gd name="connsiteY0" fmla="*/ 702644 h 702644"/>
                <a:gd name="connsiteX1" fmla="*/ 317633 w 693019"/>
                <a:gd name="connsiteY1" fmla="*/ 0 h 702644"/>
                <a:gd name="connsiteX2" fmla="*/ 693019 w 693019"/>
                <a:gd name="connsiteY2" fmla="*/ 702644 h 702644"/>
              </a:gdLst>
              <a:ahLst/>
              <a:cxnLst>
                <a:cxn ang="0">
                  <a:pos x="connsiteX0" y="connsiteY0"/>
                </a:cxn>
                <a:cxn ang="0">
                  <a:pos x="connsiteX1" y="connsiteY1"/>
                </a:cxn>
                <a:cxn ang="0">
                  <a:pos x="connsiteX2" y="connsiteY2"/>
                </a:cxn>
              </a:cxnLst>
              <a:rect l="l" t="t" r="r" b="b"/>
              <a:pathLst>
                <a:path w="693019" h="702644">
                  <a:moveTo>
                    <a:pt x="0" y="702644"/>
                  </a:moveTo>
                  <a:cubicBezTo>
                    <a:pt x="101065" y="351322"/>
                    <a:pt x="202130" y="0"/>
                    <a:pt x="317633" y="0"/>
                  </a:cubicBezTo>
                  <a:cubicBezTo>
                    <a:pt x="433136" y="0"/>
                    <a:pt x="563077" y="351322"/>
                    <a:pt x="693019" y="702644"/>
                  </a:cubicBezTo>
                </a:path>
              </a:pathLst>
            </a:custGeom>
            <a:noFill/>
            <a:ln w="12700" cap="flat" cmpd="sng" algn="ctr">
              <a:solidFill>
                <a:srgbClr val="00B0F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sz="1400"/>
            </a:p>
          </p:txBody>
        </p:sp>
        <p:grpSp>
          <p:nvGrpSpPr>
            <p:cNvPr id="225" name="组合 202"/>
            <p:cNvGrpSpPr/>
            <p:nvPr/>
          </p:nvGrpSpPr>
          <p:grpSpPr>
            <a:xfrm>
              <a:off x="3776846" y="3788261"/>
              <a:ext cx="3775452" cy="1480229"/>
              <a:chOff x="1528039" y="2289893"/>
              <a:chExt cx="3775452" cy="1480229"/>
            </a:xfrm>
          </p:grpSpPr>
          <p:grpSp>
            <p:nvGrpSpPr>
              <p:cNvPr id="226" name="组合 34"/>
              <p:cNvGrpSpPr/>
              <p:nvPr/>
            </p:nvGrpSpPr>
            <p:grpSpPr>
              <a:xfrm>
                <a:off x="1528039" y="2289893"/>
                <a:ext cx="3440506" cy="1480229"/>
                <a:chOff x="1351108" y="747292"/>
                <a:chExt cx="3440506" cy="1480229"/>
              </a:xfrm>
            </p:grpSpPr>
            <p:pic>
              <p:nvPicPr>
                <p:cNvPr id="229" name="Picture 152" descr="Big_Cloud"/>
                <p:cNvPicPr preferRelativeResize="0">
                  <a:picLocks noChangeAspect="1" noChangeArrowheads="1"/>
                </p:cNvPicPr>
                <p:nvPr/>
              </p:nvPicPr>
              <p:blipFill>
                <a:blip r:embed="rId4" cstate="print">
                  <a:lum bright="20000" contrast="-20000"/>
                </a:blip>
                <a:srcRect/>
                <a:stretch>
                  <a:fillRect/>
                </a:stretch>
              </p:blipFill>
              <p:spPr bwMode="auto">
                <a:xfrm>
                  <a:off x="3285976" y="776890"/>
                  <a:ext cx="1505638" cy="829978"/>
                </a:xfrm>
                <a:prstGeom prst="rect">
                  <a:avLst/>
                </a:prstGeom>
                <a:noFill/>
                <a:ln w="9525">
                  <a:noFill/>
                  <a:miter lim="800000"/>
                  <a:headEnd/>
                  <a:tailEnd/>
                </a:ln>
              </p:spPr>
            </p:pic>
            <p:sp>
              <p:nvSpPr>
                <p:cNvPr id="230" name="文本框 107"/>
                <p:cNvSpPr txBox="1"/>
                <p:nvPr/>
              </p:nvSpPr>
              <p:spPr>
                <a:xfrm>
                  <a:off x="3774482" y="1068335"/>
                  <a:ext cx="558605" cy="200958"/>
                </a:xfrm>
                <a:prstGeom prst="rect">
                  <a:avLst/>
                </a:prstGeom>
                <a:noFill/>
                <a:ln>
                  <a:noFill/>
                </a:ln>
              </p:spPr>
              <p:txBody>
                <a:bodyPr wrap="square" rtlCol="0" anchor="ctr">
                  <a:spAutoFit/>
                </a:bodyPr>
                <a:lstStyle/>
                <a:p>
                  <a:pPr algn="ctr"/>
                  <a:r>
                    <a:rPr lang="en-US" altLang="zh-CN" sz="1000" b="1" dirty="0">
                      <a:latin typeface="微软雅黑" pitchFamily="34" charset="-122"/>
                      <a:ea typeface="微软雅黑" pitchFamily="34" charset="-122"/>
                    </a:rPr>
                    <a:t>WAN</a:t>
                  </a:r>
                  <a:endParaRPr lang="zh-CN" altLang="en-US" sz="1000" b="1" dirty="0">
                    <a:latin typeface="微软雅黑" pitchFamily="34" charset="-122"/>
                    <a:ea typeface="微软雅黑" pitchFamily="34" charset="-122"/>
                  </a:endParaRPr>
                </a:p>
              </p:txBody>
            </p:sp>
            <p:sp>
              <p:nvSpPr>
                <p:cNvPr id="231" name="文本框 107"/>
                <p:cNvSpPr txBox="1"/>
                <p:nvPr/>
              </p:nvSpPr>
              <p:spPr>
                <a:xfrm>
                  <a:off x="1351108" y="747292"/>
                  <a:ext cx="632505" cy="175839"/>
                </a:xfrm>
                <a:prstGeom prst="rect">
                  <a:avLst/>
                </a:prstGeom>
                <a:noFill/>
                <a:ln>
                  <a:noFill/>
                </a:ln>
              </p:spPr>
              <p:txBody>
                <a:bodyPr wrap="square" rtlCol="0" anchor="ctr">
                  <a:spAutoFit/>
                </a:bodyPr>
                <a:lstStyle/>
                <a:p>
                  <a:pPr algn="ctr"/>
                  <a:r>
                    <a:rPr lang="en-US" altLang="zh-CN" sz="800" b="1" dirty="0">
                      <a:latin typeface="微软雅黑" pitchFamily="34" charset="-122"/>
                      <a:ea typeface="微软雅黑" pitchFamily="34" charset="-122"/>
                    </a:rPr>
                    <a:t>DC GW</a:t>
                  </a:r>
                  <a:endParaRPr lang="zh-CN" altLang="en-US" sz="800" b="1" dirty="0">
                    <a:latin typeface="微软雅黑" pitchFamily="34" charset="-122"/>
                    <a:ea typeface="微软雅黑" pitchFamily="34" charset="-122"/>
                  </a:endParaRPr>
                </a:p>
              </p:txBody>
            </p:sp>
            <p:sp>
              <p:nvSpPr>
                <p:cNvPr id="232" name="文本框 107"/>
                <p:cNvSpPr txBox="1"/>
                <p:nvPr/>
              </p:nvSpPr>
              <p:spPr>
                <a:xfrm>
                  <a:off x="1432023" y="2051682"/>
                  <a:ext cx="632505" cy="175839"/>
                </a:xfrm>
                <a:prstGeom prst="rect">
                  <a:avLst/>
                </a:prstGeom>
                <a:noFill/>
                <a:ln>
                  <a:noFill/>
                </a:ln>
              </p:spPr>
              <p:txBody>
                <a:bodyPr wrap="square" rtlCol="0" anchor="ctr">
                  <a:spAutoFit/>
                </a:bodyPr>
                <a:lstStyle/>
                <a:p>
                  <a:pPr algn="ctr"/>
                  <a:r>
                    <a:rPr lang="en-US" altLang="zh-CN" sz="800" b="1" dirty="0">
                      <a:latin typeface="微软雅黑" pitchFamily="34" charset="-122"/>
                      <a:ea typeface="微软雅黑" pitchFamily="34" charset="-122"/>
                    </a:rPr>
                    <a:t>DC GW</a:t>
                  </a:r>
                  <a:endParaRPr lang="zh-CN" altLang="en-US" sz="800" b="1" dirty="0">
                    <a:latin typeface="微软雅黑" pitchFamily="34" charset="-122"/>
                    <a:ea typeface="微软雅黑" pitchFamily="34" charset="-122"/>
                  </a:endParaRPr>
                </a:p>
              </p:txBody>
            </p:sp>
          </p:grpSp>
          <p:graphicFrame>
            <p:nvGraphicFramePr>
              <p:cNvPr id="227" name="Object 4"/>
              <p:cNvGraphicFramePr>
                <a:graphicFrameLocks noChangeAspect="1"/>
              </p:cNvGraphicFramePr>
              <p:nvPr/>
            </p:nvGraphicFramePr>
            <p:xfrm>
              <a:off x="3119026" y="2604840"/>
              <a:ext cx="456065" cy="252412"/>
            </p:xfrm>
            <a:graphic>
              <a:graphicData uri="http://schemas.openxmlformats.org/presentationml/2006/ole">
                <mc:AlternateContent xmlns:mc="http://schemas.openxmlformats.org/markup-compatibility/2006">
                  <mc:Choice xmlns:v="urn:schemas-microsoft-com:vml" Requires="v">
                    <p:oleObj spid="_x0000_s1072" name="CorelDRAW" r:id="rId5" imgW="3075480" imgH="1947240" progId="">
                      <p:embed/>
                    </p:oleObj>
                  </mc:Choice>
                  <mc:Fallback>
                    <p:oleObj name="CorelDRAW" r:id="rId5" imgW="3075480" imgH="1947240" progId="">
                      <p:embed/>
                      <p:pic>
                        <p:nvPicPr>
                          <p:cNvPr id="3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026" y="2604840"/>
                            <a:ext cx="456065"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 name="Object 4"/>
              <p:cNvGraphicFramePr>
                <a:graphicFrameLocks noChangeAspect="1"/>
              </p:cNvGraphicFramePr>
              <p:nvPr/>
            </p:nvGraphicFramePr>
            <p:xfrm>
              <a:off x="4847426" y="2604840"/>
              <a:ext cx="456065" cy="252412"/>
            </p:xfrm>
            <a:graphic>
              <a:graphicData uri="http://schemas.openxmlformats.org/presentationml/2006/ole">
                <mc:AlternateContent xmlns:mc="http://schemas.openxmlformats.org/markup-compatibility/2006">
                  <mc:Choice xmlns:v="urn:schemas-microsoft-com:vml" Requires="v">
                    <p:oleObj spid="_x0000_s1073" name="CorelDRAW" r:id="rId7" imgW="3075480" imgH="1947240" progId="">
                      <p:embed/>
                    </p:oleObj>
                  </mc:Choice>
                  <mc:Fallback>
                    <p:oleObj name="CorelDRAW" r:id="rId7" imgW="3075480" imgH="1947240" progId="">
                      <p:embed/>
                      <p:pic>
                        <p:nvPicPr>
                          <p:cNvPr id="3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7426" y="2604840"/>
                            <a:ext cx="456065"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33" name="Freeform 13"/>
            <p:cNvSpPr>
              <a:spLocks/>
            </p:cNvSpPr>
            <p:nvPr/>
          </p:nvSpPr>
          <p:spPr bwMode="auto">
            <a:xfrm>
              <a:off x="8310232" y="3146344"/>
              <a:ext cx="1514093" cy="811445"/>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68562" tIns="34281" rIns="68562" bIns="34281" numCol="1" anchor="t" anchorCtr="0" compatLnSpc="1">
              <a:prstTxWarp prst="textNoShape">
                <a:avLst/>
              </a:prstTxWarp>
            </a:bodyPr>
            <a:lstStyle/>
            <a:p>
              <a:endParaRPr lang="zh-CN" altLang="en-US" sz="1400"/>
            </a:p>
          </p:txBody>
        </p:sp>
        <p:sp>
          <p:nvSpPr>
            <p:cNvPr id="234" name="Freeform 13"/>
            <p:cNvSpPr>
              <a:spLocks/>
            </p:cNvSpPr>
            <p:nvPr/>
          </p:nvSpPr>
          <p:spPr bwMode="auto">
            <a:xfrm>
              <a:off x="8182450" y="4291975"/>
              <a:ext cx="1731139" cy="1091803"/>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ln/>
          </p:spPr>
          <p:style>
            <a:lnRef idx="1">
              <a:schemeClr val="accent6"/>
            </a:lnRef>
            <a:fillRef idx="2">
              <a:schemeClr val="accent6"/>
            </a:fillRef>
            <a:effectRef idx="1">
              <a:schemeClr val="accent6"/>
            </a:effectRef>
            <a:fontRef idx="minor">
              <a:schemeClr val="dk1"/>
            </a:fontRef>
          </p:style>
          <p:txBody>
            <a:bodyPr vert="horz" wrap="square" lIns="68562" tIns="34281" rIns="68562" bIns="34281" numCol="1" anchor="t" anchorCtr="0" compatLnSpc="1">
              <a:prstTxWarp prst="textNoShape">
                <a:avLst/>
              </a:prstTxWarp>
            </a:bodyPr>
            <a:lstStyle/>
            <a:p>
              <a:endParaRPr lang="zh-CN" altLang="en-US" sz="1400"/>
            </a:p>
          </p:txBody>
        </p:sp>
        <p:sp>
          <p:nvSpPr>
            <p:cNvPr id="235" name="矩形 101"/>
            <p:cNvSpPr/>
            <p:nvPr/>
          </p:nvSpPr>
          <p:spPr>
            <a:xfrm>
              <a:off x="7793598" y="2734437"/>
              <a:ext cx="2612586" cy="291238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endParaRPr lang="en-US" altLang="zh-CN" sz="1600" dirty="0">
                <a:solidFill>
                  <a:schemeClr val="tx1"/>
                </a:solidFill>
                <a:latin typeface="微软雅黑" panose="020B0503020204020204" pitchFamily="34" charset="-122"/>
                <a:ea typeface="微软雅黑" panose="020B0503020204020204" pitchFamily="34" charset="-122"/>
              </a:endParaRPr>
            </a:p>
            <a:p>
              <a:pPr algn="r"/>
              <a:r>
                <a:rPr lang="en-US" altLang="zh-CN" sz="1400" dirty="0">
                  <a:solidFill>
                    <a:schemeClr val="tx1"/>
                  </a:solidFill>
                  <a:latin typeface="微软雅黑" panose="020B0503020204020204" pitchFamily="34" charset="-122"/>
                  <a:ea typeface="微软雅黑" panose="020B0503020204020204" pitchFamily="34" charset="-122"/>
                </a:rPr>
                <a:t>Domain B </a:t>
              </a:r>
            </a:p>
          </p:txBody>
        </p:sp>
        <p:grpSp>
          <p:nvGrpSpPr>
            <p:cNvPr id="236" name="组合 125"/>
            <p:cNvGrpSpPr/>
            <p:nvPr/>
          </p:nvGrpSpPr>
          <p:grpSpPr>
            <a:xfrm>
              <a:off x="9078338" y="5034440"/>
              <a:ext cx="491591" cy="303618"/>
              <a:chOff x="7121525" y="4786721"/>
              <a:chExt cx="772885" cy="982616"/>
            </a:xfrm>
          </p:grpSpPr>
          <p:sp>
            <p:nvSpPr>
              <p:cNvPr id="237" name="圆角矩形 10"/>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38" name="圆角矩形 186"/>
              <p:cNvSpPr/>
              <p:nvPr/>
            </p:nvSpPr>
            <p:spPr bwMode="auto">
              <a:xfrm>
                <a:off x="7165067" y="5314208"/>
                <a:ext cx="685800" cy="368045"/>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39" name="圆角矩形 187"/>
              <p:cNvSpPr/>
              <p:nvPr/>
            </p:nvSpPr>
            <p:spPr bwMode="auto">
              <a:xfrm>
                <a:off x="7165067" y="4891336"/>
                <a:ext cx="685800" cy="368045"/>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vCPE</a:t>
                </a:r>
                <a:endParaRPr lang="zh-CN" altLang="en-US" sz="800" dirty="0">
                  <a:latin typeface="微软雅黑" pitchFamily="34" charset="-122"/>
                  <a:ea typeface="微软雅黑" pitchFamily="34" charset="-122"/>
                  <a:cs typeface="Calibri" panose="020F0502020204030204" pitchFamily="34" charset="0"/>
                </a:endParaRPr>
              </a:p>
            </p:txBody>
          </p:sp>
        </p:grpSp>
        <p:cxnSp>
          <p:nvCxnSpPr>
            <p:cNvPr id="240" name="直接连接符 155"/>
            <p:cNvCxnSpPr>
              <a:endCxn id="243" idx="2"/>
            </p:cNvCxnSpPr>
            <p:nvPr/>
          </p:nvCxnSpPr>
          <p:spPr bwMode="auto">
            <a:xfrm flipH="1" flipV="1">
              <a:off x="9318342" y="4627001"/>
              <a:ext cx="5792" cy="407439"/>
            </a:xfrm>
            <a:prstGeom prst="line">
              <a:avLst/>
            </a:prstGeom>
            <a:noFill/>
            <a:ln w="9525" cap="flat" cmpd="sng" algn="ctr">
              <a:solidFill>
                <a:srgbClr val="00B0F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1" name="圆角矩形 156"/>
            <p:cNvSpPr/>
            <p:nvPr/>
          </p:nvSpPr>
          <p:spPr bwMode="auto">
            <a:xfrm>
              <a:off x="9028261" y="4239603"/>
              <a:ext cx="577398" cy="1125083"/>
            </a:xfrm>
            <a:prstGeom prst="roundRect">
              <a:avLst>
                <a:gd name="adj" fmla="val 11881"/>
              </a:avLst>
            </a:prstGeom>
            <a:noFill/>
            <a:ln w="9525" cap="flat" cmpd="sng" algn="ctr">
              <a:solidFill>
                <a:srgbClr val="7030A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ctr" anchorCtr="0" compatLnSpc="1">
              <a:prstTxWarp prst="textNoShape">
                <a:avLst/>
              </a:prstTxWarp>
            </a:bodyPr>
            <a:lstStyle/>
            <a:p>
              <a:pPr defTabSz="685617" fontAlgn="base">
                <a:spcBef>
                  <a:spcPct val="0"/>
                </a:spcBef>
                <a:spcAft>
                  <a:spcPct val="0"/>
                </a:spcAft>
                <a:buClr>
                  <a:srgbClr val="CC9900"/>
                </a:buClr>
              </a:pPr>
              <a:endParaRPr lang="zh-CN" altLang="en-US" sz="1400" dirty="0">
                <a:latin typeface="微软雅黑" pitchFamily="34" charset="-122"/>
                <a:ea typeface="微软雅黑" pitchFamily="34" charset="-122"/>
                <a:cs typeface="Calibri" panose="020F0502020204030204" pitchFamily="34" charset="0"/>
              </a:endParaRPr>
            </a:p>
          </p:txBody>
        </p:sp>
        <p:grpSp>
          <p:nvGrpSpPr>
            <p:cNvPr id="242" name="组合 125"/>
            <p:cNvGrpSpPr/>
            <p:nvPr/>
          </p:nvGrpSpPr>
          <p:grpSpPr>
            <a:xfrm>
              <a:off x="9076121" y="4328771"/>
              <a:ext cx="484443" cy="298230"/>
              <a:chOff x="7121525" y="4786721"/>
              <a:chExt cx="772885" cy="982616"/>
            </a:xfrm>
          </p:grpSpPr>
          <p:sp>
            <p:nvSpPr>
              <p:cNvPr id="243" name="圆角矩形 182"/>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44" name="圆角矩形 183"/>
              <p:cNvSpPr/>
              <p:nvPr/>
            </p:nvSpPr>
            <p:spPr bwMode="auto">
              <a:xfrm>
                <a:off x="7165067" y="5314208"/>
                <a:ext cx="685800" cy="368045"/>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45" name="圆角矩形 184"/>
              <p:cNvSpPr/>
              <p:nvPr/>
            </p:nvSpPr>
            <p:spPr bwMode="auto">
              <a:xfrm>
                <a:off x="7165054" y="4891336"/>
                <a:ext cx="685798" cy="368046"/>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vLB</a:t>
                </a:r>
                <a:endParaRPr lang="zh-CN" altLang="en-US" sz="800" dirty="0">
                  <a:latin typeface="微软雅黑" pitchFamily="34" charset="-122"/>
                  <a:ea typeface="微软雅黑" pitchFamily="34" charset="-122"/>
                  <a:cs typeface="Calibri" panose="020F0502020204030204" pitchFamily="34" charset="0"/>
                </a:endParaRPr>
              </a:p>
            </p:txBody>
          </p:sp>
        </p:grpSp>
        <p:grpSp>
          <p:nvGrpSpPr>
            <p:cNvPr id="246" name="组合 129"/>
            <p:cNvGrpSpPr/>
            <p:nvPr/>
          </p:nvGrpSpPr>
          <p:grpSpPr>
            <a:xfrm>
              <a:off x="9078338" y="4683363"/>
              <a:ext cx="491591" cy="303618"/>
              <a:chOff x="7121525" y="4786721"/>
              <a:chExt cx="772885" cy="982616"/>
            </a:xfrm>
          </p:grpSpPr>
          <p:sp>
            <p:nvSpPr>
              <p:cNvPr id="247" name="圆角矩形 179"/>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48" name="圆角矩形 180"/>
              <p:cNvSpPr/>
              <p:nvPr/>
            </p:nvSpPr>
            <p:spPr bwMode="auto">
              <a:xfrm>
                <a:off x="7165067" y="5314208"/>
                <a:ext cx="685800" cy="368045"/>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49" name="圆角矩形 22"/>
              <p:cNvSpPr/>
              <p:nvPr/>
            </p:nvSpPr>
            <p:spPr bwMode="auto">
              <a:xfrm>
                <a:off x="7165067" y="4891336"/>
                <a:ext cx="685800" cy="368045"/>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vFW</a:t>
                </a:r>
                <a:endParaRPr lang="zh-CN" altLang="en-US" sz="800" dirty="0">
                  <a:latin typeface="微软雅黑" pitchFamily="34" charset="-122"/>
                  <a:ea typeface="微软雅黑" pitchFamily="34" charset="-122"/>
                  <a:cs typeface="Calibri" panose="020F0502020204030204" pitchFamily="34" charset="0"/>
                </a:endParaRPr>
              </a:p>
            </p:txBody>
          </p:sp>
        </p:grpSp>
        <p:sp>
          <p:nvSpPr>
            <p:cNvPr id="250" name="任意多边形 159"/>
            <p:cNvSpPr/>
            <p:nvPr/>
          </p:nvSpPr>
          <p:spPr bwMode="auto">
            <a:xfrm>
              <a:off x="9088120" y="4291976"/>
              <a:ext cx="444291" cy="900081"/>
            </a:xfrm>
            <a:custGeom>
              <a:avLst/>
              <a:gdLst>
                <a:gd name="connsiteX0" fmla="*/ 0 w 693019"/>
                <a:gd name="connsiteY0" fmla="*/ 702644 h 702644"/>
                <a:gd name="connsiteX1" fmla="*/ 317633 w 693019"/>
                <a:gd name="connsiteY1" fmla="*/ 0 h 702644"/>
                <a:gd name="connsiteX2" fmla="*/ 693019 w 693019"/>
                <a:gd name="connsiteY2" fmla="*/ 702644 h 702644"/>
              </a:gdLst>
              <a:ahLst/>
              <a:cxnLst>
                <a:cxn ang="0">
                  <a:pos x="connsiteX0" y="connsiteY0"/>
                </a:cxn>
                <a:cxn ang="0">
                  <a:pos x="connsiteX1" y="connsiteY1"/>
                </a:cxn>
                <a:cxn ang="0">
                  <a:pos x="connsiteX2" y="connsiteY2"/>
                </a:cxn>
              </a:cxnLst>
              <a:rect l="l" t="t" r="r" b="b"/>
              <a:pathLst>
                <a:path w="693019" h="702644">
                  <a:moveTo>
                    <a:pt x="0" y="702644"/>
                  </a:moveTo>
                  <a:cubicBezTo>
                    <a:pt x="101065" y="351322"/>
                    <a:pt x="202130" y="0"/>
                    <a:pt x="317633" y="0"/>
                  </a:cubicBezTo>
                  <a:cubicBezTo>
                    <a:pt x="433136" y="0"/>
                    <a:pt x="563077" y="351322"/>
                    <a:pt x="693019" y="702644"/>
                  </a:cubicBezTo>
                </a:path>
              </a:pathLst>
            </a:custGeom>
            <a:noFill/>
            <a:ln w="12700" cap="flat" cmpd="sng" algn="ctr">
              <a:solidFill>
                <a:srgbClr val="00B0F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sz="1400"/>
            </a:p>
          </p:txBody>
        </p:sp>
        <p:sp>
          <p:nvSpPr>
            <p:cNvPr id="251" name="圆角矩形 160"/>
            <p:cNvSpPr/>
            <p:nvPr/>
          </p:nvSpPr>
          <p:spPr bwMode="auto">
            <a:xfrm>
              <a:off x="8246531" y="2799634"/>
              <a:ext cx="1814349" cy="425852"/>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1600" dirty="0">
                  <a:solidFill>
                    <a:schemeClr val="bg1"/>
                  </a:solidFill>
                  <a:latin typeface="微软雅黑" pitchFamily="34" charset="-122"/>
                  <a:ea typeface="微软雅黑" pitchFamily="34" charset="-122"/>
                  <a:cs typeface="Calibri" panose="020F0502020204030204" pitchFamily="34" charset="0"/>
                </a:rPr>
                <a:t>Domain Service Orchestrator</a:t>
              </a:r>
              <a:endParaRPr lang="zh-CN" altLang="en-US" sz="1600" dirty="0">
                <a:solidFill>
                  <a:schemeClr val="bg1"/>
                </a:solidFill>
                <a:latin typeface="微软雅黑" pitchFamily="34" charset="-122"/>
                <a:ea typeface="微软雅黑" pitchFamily="34" charset="-122"/>
                <a:cs typeface="Calibri" panose="020F0502020204030204" pitchFamily="34" charset="0"/>
              </a:endParaRPr>
            </a:p>
          </p:txBody>
        </p:sp>
        <p:cxnSp>
          <p:nvCxnSpPr>
            <p:cNvPr id="252" name="直接连接符 164"/>
            <p:cNvCxnSpPr>
              <a:cxnSpLocks/>
              <a:stCxn id="277" idx="1"/>
              <a:endCxn id="228" idx="3"/>
            </p:cNvCxnSpPr>
            <p:nvPr/>
          </p:nvCxnSpPr>
          <p:spPr>
            <a:xfrm flipH="1">
              <a:off x="7552298" y="3728859"/>
              <a:ext cx="881520" cy="500555"/>
            </a:xfrm>
            <a:prstGeom prst="line">
              <a:avLst/>
            </a:prstGeom>
            <a:ln w="127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53" name="直接连接符 165"/>
            <p:cNvCxnSpPr>
              <a:cxnSpLocks/>
              <a:endCxn id="228" idx="3"/>
            </p:cNvCxnSpPr>
            <p:nvPr/>
          </p:nvCxnSpPr>
          <p:spPr>
            <a:xfrm flipH="1" flipV="1">
              <a:off x="7552298" y="4229414"/>
              <a:ext cx="850858" cy="854792"/>
            </a:xfrm>
            <a:prstGeom prst="line">
              <a:avLst/>
            </a:prstGeom>
            <a:ln w="12700">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254" name="组合 125"/>
            <p:cNvGrpSpPr/>
            <p:nvPr/>
          </p:nvGrpSpPr>
          <p:grpSpPr>
            <a:xfrm>
              <a:off x="9211849" y="3645962"/>
              <a:ext cx="491591" cy="303618"/>
              <a:chOff x="7121525" y="4786721"/>
              <a:chExt cx="772885" cy="982616"/>
            </a:xfrm>
          </p:grpSpPr>
          <p:sp>
            <p:nvSpPr>
              <p:cNvPr id="255" name="圆角矩形 176"/>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56" name="圆角矩形 177"/>
              <p:cNvSpPr/>
              <p:nvPr/>
            </p:nvSpPr>
            <p:spPr bwMode="auto">
              <a:xfrm>
                <a:off x="7165067" y="5314208"/>
                <a:ext cx="685800" cy="368045"/>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57" name="圆角矩形 178"/>
              <p:cNvSpPr/>
              <p:nvPr/>
            </p:nvSpPr>
            <p:spPr bwMode="auto">
              <a:xfrm>
                <a:off x="7165067" y="4891336"/>
                <a:ext cx="685800" cy="368045"/>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vCPE</a:t>
                </a:r>
                <a:endParaRPr lang="zh-CN" altLang="en-US" sz="800" dirty="0">
                  <a:latin typeface="微软雅黑" pitchFamily="34" charset="-122"/>
                  <a:ea typeface="微软雅黑" pitchFamily="34" charset="-122"/>
                  <a:cs typeface="Calibri" panose="020F0502020204030204" pitchFamily="34" charset="0"/>
                </a:endParaRPr>
              </a:p>
            </p:txBody>
          </p:sp>
        </p:grpSp>
        <p:cxnSp>
          <p:nvCxnSpPr>
            <p:cNvPr id="258" name="直接连接符 169"/>
            <p:cNvCxnSpPr>
              <a:cxnSpLocks/>
              <a:stCxn id="255" idx="0"/>
            </p:cNvCxnSpPr>
            <p:nvPr/>
          </p:nvCxnSpPr>
          <p:spPr bwMode="auto">
            <a:xfrm flipH="1" flipV="1">
              <a:off x="9451853" y="3238523"/>
              <a:ext cx="5792" cy="407439"/>
            </a:xfrm>
            <a:prstGeom prst="line">
              <a:avLst/>
            </a:prstGeom>
            <a:noFill/>
            <a:ln w="9525" cap="flat" cmpd="sng" algn="ctr">
              <a:solidFill>
                <a:srgbClr val="00B0F0"/>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9" name="圆角矩形 170"/>
            <p:cNvSpPr/>
            <p:nvPr/>
          </p:nvSpPr>
          <p:spPr bwMode="auto">
            <a:xfrm>
              <a:off x="9161772" y="3238523"/>
              <a:ext cx="577398" cy="737685"/>
            </a:xfrm>
            <a:prstGeom prst="roundRect">
              <a:avLst>
                <a:gd name="adj" fmla="val 11881"/>
              </a:avLst>
            </a:prstGeom>
            <a:noFill/>
            <a:ln w="9525" cap="flat" cmpd="sng" algn="ctr">
              <a:solidFill>
                <a:srgbClr val="7030A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ctr" anchorCtr="0" compatLnSpc="1">
              <a:prstTxWarp prst="textNoShape">
                <a:avLst/>
              </a:prstTxWarp>
            </a:bodyPr>
            <a:lstStyle/>
            <a:p>
              <a:pPr defTabSz="685617" fontAlgn="base">
                <a:spcBef>
                  <a:spcPct val="0"/>
                </a:spcBef>
                <a:spcAft>
                  <a:spcPct val="0"/>
                </a:spcAft>
                <a:buClr>
                  <a:srgbClr val="CC9900"/>
                </a:buClr>
              </a:pPr>
              <a:endParaRPr lang="zh-CN" altLang="en-US" sz="1400" dirty="0">
                <a:latin typeface="微软雅黑" pitchFamily="34" charset="-122"/>
                <a:ea typeface="微软雅黑" pitchFamily="34" charset="-122"/>
                <a:cs typeface="Calibri" panose="020F0502020204030204" pitchFamily="34" charset="0"/>
              </a:endParaRPr>
            </a:p>
          </p:txBody>
        </p:sp>
        <p:grpSp>
          <p:nvGrpSpPr>
            <p:cNvPr id="260" name="组合 129"/>
            <p:cNvGrpSpPr/>
            <p:nvPr/>
          </p:nvGrpSpPr>
          <p:grpSpPr>
            <a:xfrm>
              <a:off x="9211849" y="3294885"/>
              <a:ext cx="491591" cy="303618"/>
              <a:chOff x="7121525" y="4786721"/>
              <a:chExt cx="772885" cy="982616"/>
            </a:xfrm>
          </p:grpSpPr>
          <p:sp>
            <p:nvSpPr>
              <p:cNvPr id="261" name="圆角矩形 173"/>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68562" tIns="34281" rIns="68562" bIns="34281" numCol="1" rtlCol="0" anchor="t" anchorCtr="0" compatLnSpc="1">
                <a:prstTxWarp prst="textNoShape">
                  <a:avLst/>
                </a:prstTxWarp>
              </a:bodyPr>
              <a:lstStyle/>
              <a:p>
                <a:pPr algn="ctr" defTabSz="685617" fontAlgn="base">
                  <a:spcBef>
                    <a:spcPct val="0"/>
                  </a:spcBef>
                  <a:spcAft>
                    <a:spcPct val="0"/>
                  </a:spcAft>
                  <a:buClr>
                    <a:srgbClr val="CC9900"/>
                  </a:buClr>
                </a:pPr>
                <a:endParaRPr lang="zh-CN" altLang="en-US" sz="800" dirty="0">
                  <a:solidFill>
                    <a:schemeClr val="tx1"/>
                  </a:solidFill>
                  <a:latin typeface="微软雅黑" pitchFamily="34" charset="-122"/>
                  <a:ea typeface="微软雅黑" pitchFamily="34" charset="-122"/>
                  <a:cs typeface="Calibri" panose="020F0502020204030204" pitchFamily="34" charset="0"/>
                </a:endParaRPr>
              </a:p>
            </p:txBody>
          </p:sp>
          <p:sp>
            <p:nvSpPr>
              <p:cNvPr id="262" name="圆角矩形 174"/>
              <p:cNvSpPr/>
              <p:nvPr/>
            </p:nvSpPr>
            <p:spPr bwMode="auto">
              <a:xfrm>
                <a:off x="7165067" y="5314208"/>
                <a:ext cx="685800" cy="368045"/>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latin typeface="微软雅黑" pitchFamily="34" charset="-122"/>
                    <a:ea typeface="微软雅黑" pitchFamily="34" charset="-122"/>
                    <a:cs typeface="Calibri" panose="020F0502020204030204" pitchFamily="34" charset="0"/>
                  </a:rPr>
                  <a:t>OS</a:t>
                </a:r>
                <a:endParaRPr lang="zh-CN" altLang="en-US" sz="800" dirty="0">
                  <a:latin typeface="微软雅黑" pitchFamily="34" charset="-122"/>
                  <a:ea typeface="微软雅黑" pitchFamily="34" charset="-122"/>
                  <a:cs typeface="Calibri" panose="020F0502020204030204" pitchFamily="34" charset="0"/>
                </a:endParaRPr>
              </a:p>
            </p:txBody>
          </p:sp>
          <p:sp>
            <p:nvSpPr>
              <p:cNvPr id="263" name="圆角矩形 175"/>
              <p:cNvSpPr/>
              <p:nvPr/>
            </p:nvSpPr>
            <p:spPr bwMode="auto">
              <a:xfrm>
                <a:off x="7165067" y="4891336"/>
                <a:ext cx="685800" cy="368045"/>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err="1">
                    <a:latin typeface="微软雅黑" pitchFamily="34" charset="-122"/>
                    <a:ea typeface="微软雅黑" pitchFamily="34" charset="-122"/>
                    <a:cs typeface="Calibri" panose="020F0502020204030204" pitchFamily="34" charset="0"/>
                  </a:rPr>
                  <a:t>vFW</a:t>
                </a:r>
                <a:endParaRPr lang="zh-CN" altLang="en-US" sz="800" dirty="0">
                  <a:latin typeface="微软雅黑" pitchFamily="34" charset="-122"/>
                  <a:ea typeface="微软雅黑" pitchFamily="34" charset="-122"/>
                  <a:cs typeface="Calibri" panose="020F0502020204030204" pitchFamily="34" charset="0"/>
                </a:endParaRPr>
              </a:p>
            </p:txBody>
          </p:sp>
        </p:grpSp>
        <p:sp>
          <p:nvSpPr>
            <p:cNvPr id="264" name="任意多边形 172"/>
            <p:cNvSpPr/>
            <p:nvPr/>
          </p:nvSpPr>
          <p:spPr bwMode="auto">
            <a:xfrm>
              <a:off x="9221631" y="3327210"/>
              <a:ext cx="444291" cy="476369"/>
            </a:xfrm>
            <a:custGeom>
              <a:avLst/>
              <a:gdLst>
                <a:gd name="connsiteX0" fmla="*/ 0 w 693019"/>
                <a:gd name="connsiteY0" fmla="*/ 702644 h 702644"/>
                <a:gd name="connsiteX1" fmla="*/ 317633 w 693019"/>
                <a:gd name="connsiteY1" fmla="*/ 0 h 702644"/>
                <a:gd name="connsiteX2" fmla="*/ 693019 w 693019"/>
                <a:gd name="connsiteY2" fmla="*/ 702644 h 702644"/>
              </a:gdLst>
              <a:ahLst/>
              <a:cxnLst>
                <a:cxn ang="0">
                  <a:pos x="connsiteX0" y="connsiteY0"/>
                </a:cxn>
                <a:cxn ang="0">
                  <a:pos x="connsiteX1" y="connsiteY1"/>
                </a:cxn>
                <a:cxn ang="0">
                  <a:pos x="connsiteX2" y="connsiteY2"/>
                </a:cxn>
              </a:cxnLst>
              <a:rect l="l" t="t" r="r" b="b"/>
              <a:pathLst>
                <a:path w="693019" h="702644">
                  <a:moveTo>
                    <a:pt x="0" y="702644"/>
                  </a:moveTo>
                  <a:cubicBezTo>
                    <a:pt x="101065" y="351322"/>
                    <a:pt x="202130" y="0"/>
                    <a:pt x="317633" y="0"/>
                  </a:cubicBezTo>
                  <a:cubicBezTo>
                    <a:pt x="433136" y="0"/>
                    <a:pt x="563077" y="351322"/>
                    <a:pt x="693019" y="702644"/>
                  </a:cubicBezTo>
                </a:path>
              </a:pathLst>
            </a:custGeom>
            <a:noFill/>
            <a:ln w="12700" cap="flat" cmpd="sng" algn="ctr">
              <a:solidFill>
                <a:srgbClr val="00B0F0"/>
              </a:solidFill>
              <a:prstDash val="dash"/>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tlCol="0" anchor="ctr"/>
            <a:lstStyle/>
            <a:p>
              <a:pPr algn="ctr"/>
              <a:endParaRPr lang="zh-CN" altLang="en-US" sz="1400"/>
            </a:p>
          </p:txBody>
        </p:sp>
        <p:sp>
          <p:nvSpPr>
            <p:cNvPr id="265" name="矩形 101"/>
            <p:cNvSpPr/>
            <p:nvPr/>
          </p:nvSpPr>
          <p:spPr>
            <a:xfrm>
              <a:off x="5297482" y="2037981"/>
              <a:ext cx="2197666" cy="9951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6" name="圆角矩形 265"/>
            <p:cNvSpPr/>
            <p:nvPr/>
          </p:nvSpPr>
          <p:spPr bwMode="auto">
            <a:xfrm>
              <a:off x="5417975" y="2107109"/>
              <a:ext cx="2001252" cy="343261"/>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1600" dirty="0">
                  <a:solidFill>
                    <a:schemeClr val="bg1"/>
                  </a:solidFill>
                  <a:latin typeface="微软雅黑" pitchFamily="34" charset="-122"/>
                  <a:ea typeface="微软雅黑" pitchFamily="34" charset="-122"/>
                  <a:cs typeface="Calibri" panose="020F0502020204030204" pitchFamily="34" charset="0"/>
                </a:rPr>
                <a:t>Global Service Orchestrator</a:t>
              </a:r>
              <a:endParaRPr lang="zh-CN" altLang="en-US" sz="1600" dirty="0">
                <a:solidFill>
                  <a:schemeClr val="bg1"/>
                </a:solidFill>
                <a:latin typeface="微软雅黑" pitchFamily="34" charset="-122"/>
                <a:ea typeface="微软雅黑" pitchFamily="34" charset="-122"/>
                <a:cs typeface="Calibri" panose="020F0502020204030204" pitchFamily="34" charset="0"/>
              </a:endParaRPr>
            </a:p>
          </p:txBody>
        </p:sp>
        <p:sp>
          <p:nvSpPr>
            <p:cNvPr id="267" name="圆角矩形 93"/>
            <p:cNvSpPr/>
            <p:nvPr/>
          </p:nvSpPr>
          <p:spPr bwMode="auto">
            <a:xfrm>
              <a:off x="3795325" y="3229660"/>
              <a:ext cx="766175" cy="157642"/>
            </a:xfrm>
            <a:prstGeom prst="roundRect">
              <a:avLst/>
            </a:prstGeom>
            <a:solidFill>
              <a:srgbClr val="92D050"/>
            </a:solidFill>
            <a:ln w="9525">
              <a:solidFill>
                <a:srgbClr val="00B050"/>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solidFill>
                    <a:schemeClr val="bg1"/>
                  </a:solidFill>
                  <a:latin typeface="微软雅黑" pitchFamily="34" charset="-122"/>
                  <a:ea typeface="微软雅黑" pitchFamily="34" charset="-122"/>
                  <a:cs typeface="Calibri" panose="020F0502020204030204" pitchFamily="34" charset="0"/>
                </a:rPr>
                <a:t>DC Controller</a:t>
              </a:r>
              <a:endParaRPr lang="zh-CN" altLang="en-US" sz="800" dirty="0">
                <a:solidFill>
                  <a:schemeClr val="bg1"/>
                </a:solidFill>
                <a:latin typeface="微软雅黑" pitchFamily="34" charset="-122"/>
                <a:ea typeface="微软雅黑" pitchFamily="34" charset="-122"/>
                <a:cs typeface="Calibri" panose="020F0502020204030204" pitchFamily="34" charset="0"/>
              </a:endParaRPr>
            </a:p>
          </p:txBody>
        </p:sp>
        <p:sp>
          <p:nvSpPr>
            <p:cNvPr id="268" name="圆角矩形 94"/>
            <p:cNvSpPr/>
            <p:nvPr/>
          </p:nvSpPr>
          <p:spPr bwMode="auto">
            <a:xfrm>
              <a:off x="3809134" y="4263619"/>
              <a:ext cx="759766" cy="158304"/>
            </a:xfrm>
            <a:prstGeom prst="roundRect">
              <a:avLst/>
            </a:prstGeom>
            <a:solidFill>
              <a:srgbClr val="92D050"/>
            </a:solidFill>
            <a:ln w="9525">
              <a:solidFill>
                <a:srgbClr val="00B050"/>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solidFill>
                    <a:schemeClr val="bg1"/>
                  </a:solidFill>
                  <a:latin typeface="微软雅黑" pitchFamily="34" charset="-122"/>
                  <a:ea typeface="微软雅黑" pitchFamily="34" charset="-122"/>
                  <a:cs typeface="Calibri" panose="020F0502020204030204" pitchFamily="34" charset="0"/>
                </a:rPr>
                <a:t>DC Controller</a:t>
              </a:r>
              <a:endParaRPr lang="zh-CN" altLang="en-US" sz="800" dirty="0">
                <a:solidFill>
                  <a:schemeClr val="bg1"/>
                </a:solidFill>
                <a:latin typeface="微软雅黑" pitchFamily="34" charset="-122"/>
                <a:ea typeface="微软雅黑" pitchFamily="34" charset="-122"/>
                <a:cs typeface="Calibri" panose="020F0502020204030204" pitchFamily="34" charset="0"/>
              </a:endParaRPr>
            </a:p>
          </p:txBody>
        </p:sp>
        <p:cxnSp>
          <p:nvCxnSpPr>
            <p:cNvPr id="269" name="直接连接符 105"/>
            <p:cNvCxnSpPr>
              <a:cxnSpLocks/>
              <a:stCxn id="272" idx="3"/>
              <a:endCxn id="227" idx="1"/>
            </p:cNvCxnSpPr>
            <p:nvPr/>
          </p:nvCxnSpPr>
          <p:spPr>
            <a:xfrm flipV="1">
              <a:off x="4379186" y="4229414"/>
              <a:ext cx="988647" cy="757720"/>
            </a:xfrm>
            <a:prstGeom prst="line">
              <a:avLst/>
            </a:prstGeom>
            <a:ln w="12700">
              <a:solidFill>
                <a:srgbClr val="0070C0"/>
              </a:solidFill>
            </a:ln>
          </p:spPr>
          <p:style>
            <a:lnRef idx="2">
              <a:schemeClr val="accent1"/>
            </a:lnRef>
            <a:fillRef idx="0">
              <a:schemeClr val="accent1"/>
            </a:fillRef>
            <a:effectRef idx="1">
              <a:schemeClr val="accent1"/>
            </a:effectRef>
            <a:fontRef idx="minor">
              <a:schemeClr val="tx1"/>
            </a:fontRef>
          </p:style>
        </p:cxnSp>
        <p:pic>
          <p:nvPicPr>
            <p:cNvPr id="270" name="Picture 1092" descr="图片206"/>
            <p:cNvPicPr>
              <a:picLocks noChangeAspect="1" noChangeArrowheads="1"/>
            </p:cNvPicPr>
            <p:nvPr/>
          </p:nvPicPr>
          <p:blipFill>
            <a:blip r:embed="rId8" cstate="print"/>
            <a:srcRect/>
            <a:stretch>
              <a:fillRect/>
            </a:stretch>
          </p:blipFill>
          <p:spPr bwMode="auto">
            <a:xfrm>
              <a:off x="3918911" y="3588903"/>
              <a:ext cx="346161" cy="242049"/>
            </a:xfrm>
            <a:prstGeom prst="rect">
              <a:avLst/>
            </a:prstGeom>
            <a:noFill/>
            <a:ln w="9525">
              <a:noFill/>
              <a:bevel/>
              <a:headEnd/>
              <a:tailEnd/>
            </a:ln>
          </p:spPr>
        </p:pic>
        <p:cxnSp>
          <p:nvCxnSpPr>
            <p:cNvPr id="271" name="直接连接符 40"/>
            <p:cNvCxnSpPr>
              <a:cxnSpLocks/>
              <a:endCxn id="270" idx="0"/>
            </p:cNvCxnSpPr>
            <p:nvPr/>
          </p:nvCxnSpPr>
          <p:spPr>
            <a:xfrm flipH="1">
              <a:off x="4091992" y="3373615"/>
              <a:ext cx="120" cy="215288"/>
            </a:xfrm>
            <a:prstGeom prst="line">
              <a:avLst/>
            </a:prstGeom>
            <a:ln w="12700">
              <a:solidFill>
                <a:srgbClr val="00B050"/>
              </a:solidFill>
              <a:prstDash val="solid"/>
            </a:ln>
          </p:spPr>
          <p:style>
            <a:lnRef idx="2">
              <a:schemeClr val="accent1"/>
            </a:lnRef>
            <a:fillRef idx="0">
              <a:schemeClr val="accent1"/>
            </a:fillRef>
            <a:effectRef idx="1">
              <a:schemeClr val="accent1"/>
            </a:effectRef>
            <a:fontRef idx="minor">
              <a:schemeClr val="tx1"/>
            </a:fontRef>
          </p:style>
        </p:cxnSp>
        <p:pic>
          <p:nvPicPr>
            <p:cNvPr id="272" name="Picture 1092" descr="图片206"/>
            <p:cNvPicPr>
              <a:picLocks noChangeAspect="1" noChangeArrowheads="1"/>
            </p:cNvPicPr>
            <p:nvPr/>
          </p:nvPicPr>
          <p:blipFill>
            <a:blip r:embed="rId8" cstate="print"/>
            <a:srcRect/>
            <a:stretch>
              <a:fillRect/>
            </a:stretch>
          </p:blipFill>
          <p:spPr bwMode="auto">
            <a:xfrm>
              <a:off x="4033025" y="4866109"/>
              <a:ext cx="346161" cy="242049"/>
            </a:xfrm>
            <a:prstGeom prst="rect">
              <a:avLst/>
            </a:prstGeom>
            <a:noFill/>
            <a:ln w="9525">
              <a:noFill/>
              <a:bevel/>
              <a:headEnd/>
              <a:tailEnd/>
            </a:ln>
          </p:spPr>
        </p:pic>
        <p:cxnSp>
          <p:nvCxnSpPr>
            <p:cNvPr id="273" name="直接连接符 130"/>
            <p:cNvCxnSpPr>
              <a:cxnSpLocks/>
              <a:stCxn id="268" idx="2"/>
              <a:endCxn id="272" idx="0"/>
            </p:cNvCxnSpPr>
            <p:nvPr/>
          </p:nvCxnSpPr>
          <p:spPr>
            <a:xfrm>
              <a:off x="4189017" y="4421923"/>
              <a:ext cx="17089" cy="444186"/>
            </a:xfrm>
            <a:prstGeom prst="line">
              <a:avLst/>
            </a:prstGeom>
            <a:ln w="12700">
              <a:solidFill>
                <a:srgbClr val="00B050"/>
              </a:solidFill>
              <a:prstDash val="solid"/>
            </a:ln>
          </p:spPr>
          <p:style>
            <a:lnRef idx="2">
              <a:schemeClr val="accent1"/>
            </a:lnRef>
            <a:fillRef idx="0">
              <a:schemeClr val="accent1"/>
            </a:fillRef>
            <a:effectRef idx="1">
              <a:schemeClr val="accent1"/>
            </a:effectRef>
            <a:fontRef idx="minor">
              <a:schemeClr val="tx1"/>
            </a:fontRef>
          </p:style>
        </p:cxnSp>
        <p:sp>
          <p:nvSpPr>
            <p:cNvPr id="274" name="矩形 197"/>
            <p:cNvSpPr/>
            <p:nvPr/>
          </p:nvSpPr>
          <p:spPr>
            <a:xfrm>
              <a:off x="8591488" y="3994933"/>
              <a:ext cx="1084257" cy="9870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900" dirty="0">
                  <a:solidFill>
                    <a:schemeClr val="tx1"/>
                  </a:solidFill>
                  <a:latin typeface="微软雅黑" pitchFamily="34" charset="-122"/>
                  <a:ea typeface="微软雅黑" pitchFamily="34" charset="-122"/>
                </a:rPr>
                <a:t>TIC-Edge</a:t>
              </a:r>
              <a:endParaRPr lang="zh-CN" altLang="en-US" sz="900" dirty="0">
                <a:solidFill>
                  <a:schemeClr val="tx1"/>
                </a:solidFill>
                <a:latin typeface="微软雅黑" pitchFamily="34" charset="-122"/>
                <a:ea typeface="微软雅黑" pitchFamily="34" charset="-122"/>
              </a:endParaRPr>
            </a:p>
          </p:txBody>
        </p:sp>
        <p:sp>
          <p:nvSpPr>
            <p:cNvPr id="275" name="矩形 198"/>
            <p:cNvSpPr/>
            <p:nvPr/>
          </p:nvSpPr>
          <p:spPr>
            <a:xfrm>
              <a:off x="8706709" y="5423722"/>
              <a:ext cx="865408" cy="16308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900" dirty="0">
                  <a:solidFill>
                    <a:schemeClr val="tx1"/>
                  </a:solidFill>
                  <a:latin typeface="微软雅黑" pitchFamily="34" charset="-122"/>
                  <a:ea typeface="微软雅黑" pitchFamily="34" charset="-122"/>
                </a:rPr>
                <a:t>TIC-Core</a:t>
              </a:r>
              <a:endParaRPr lang="zh-CN" altLang="en-US" sz="900" dirty="0">
                <a:solidFill>
                  <a:schemeClr val="tx1"/>
                </a:solidFill>
                <a:latin typeface="微软雅黑" pitchFamily="34" charset="-122"/>
                <a:ea typeface="微软雅黑" pitchFamily="34" charset="-122"/>
              </a:endParaRPr>
            </a:p>
          </p:txBody>
        </p:sp>
        <p:sp>
          <p:nvSpPr>
            <p:cNvPr id="276" name="圆角矩形 200"/>
            <p:cNvSpPr/>
            <p:nvPr/>
          </p:nvSpPr>
          <p:spPr bwMode="auto">
            <a:xfrm>
              <a:off x="8310232" y="3248591"/>
              <a:ext cx="766175" cy="157642"/>
            </a:xfrm>
            <a:prstGeom prst="roundRect">
              <a:avLst/>
            </a:prstGeom>
            <a:solidFill>
              <a:srgbClr val="FFC000"/>
            </a:solidFill>
            <a:ln w="9525">
              <a:solidFill>
                <a:srgbClr val="FFFF00"/>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solidFill>
                    <a:schemeClr val="bg1"/>
                  </a:solidFill>
                  <a:latin typeface="微软雅黑" pitchFamily="34" charset="-122"/>
                  <a:ea typeface="微软雅黑" pitchFamily="34" charset="-122"/>
                  <a:cs typeface="Calibri" panose="020F0502020204030204" pitchFamily="34" charset="0"/>
                </a:rPr>
                <a:t>DC Controller</a:t>
              </a:r>
              <a:endParaRPr lang="zh-CN" altLang="en-US" sz="800" dirty="0">
                <a:solidFill>
                  <a:schemeClr val="bg1"/>
                </a:solidFill>
                <a:latin typeface="微软雅黑" pitchFamily="34" charset="-122"/>
                <a:ea typeface="微软雅黑" pitchFamily="34" charset="-122"/>
                <a:cs typeface="Calibri" panose="020F0502020204030204" pitchFamily="34" charset="0"/>
              </a:endParaRPr>
            </a:p>
          </p:txBody>
        </p:sp>
        <p:pic>
          <p:nvPicPr>
            <p:cNvPr id="277" name="Picture 1092" descr="图片206"/>
            <p:cNvPicPr>
              <a:picLocks noChangeAspect="1" noChangeArrowheads="1"/>
            </p:cNvPicPr>
            <p:nvPr/>
          </p:nvPicPr>
          <p:blipFill>
            <a:blip r:embed="rId8" cstate="print"/>
            <a:srcRect/>
            <a:stretch>
              <a:fillRect/>
            </a:stretch>
          </p:blipFill>
          <p:spPr bwMode="auto">
            <a:xfrm>
              <a:off x="8433818" y="3607834"/>
              <a:ext cx="346161" cy="242049"/>
            </a:xfrm>
            <a:prstGeom prst="rect">
              <a:avLst/>
            </a:prstGeom>
            <a:noFill/>
            <a:ln w="9525">
              <a:noFill/>
              <a:bevel/>
              <a:headEnd/>
              <a:tailEnd/>
            </a:ln>
          </p:spPr>
        </p:pic>
        <p:cxnSp>
          <p:nvCxnSpPr>
            <p:cNvPr id="278" name="直接连接符 209"/>
            <p:cNvCxnSpPr>
              <a:cxnSpLocks/>
              <a:endCxn id="277" idx="0"/>
            </p:cNvCxnSpPr>
            <p:nvPr/>
          </p:nvCxnSpPr>
          <p:spPr>
            <a:xfrm flipH="1">
              <a:off x="8606899" y="3392546"/>
              <a:ext cx="120" cy="215288"/>
            </a:xfrm>
            <a:prstGeom prst="line">
              <a:avLst/>
            </a:prstGeom>
            <a:ln w="12700">
              <a:solidFill>
                <a:srgbClr val="FFC000"/>
              </a:solidFill>
              <a:prstDash val="solid"/>
            </a:ln>
          </p:spPr>
          <p:style>
            <a:lnRef idx="2">
              <a:schemeClr val="accent1"/>
            </a:lnRef>
            <a:fillRef idx="0">
              <a:schemeClr val="accent1"/>
            </a:fillRef>
            <a:effectRef idx="1">
              <a:schemeClr val="accent1"/>
            </a:effectRef>
            <a:fontRef idx="minor">
              <a:schemeClr val="tx1"/>
            </a:fontRef>
          </p:style>
        </p:cxnSp>
        <p:sp>
          <p:nvSpPr>
            <p:cNvPr id="279" name="圆角矩形 217"/>
            <p:cNvSpPr/>
            <p:nvPr/>
          </p:nvSpPr>
          <p:spPr bwMode="auto">
            <a:xfrm>
              <a:off x="8164972" y="4507428"/>
              <a:ext cx="766175" cy="157642"/>
            </a:xfrm>
            <a:prstGeom prst="roundRect">
              <a:avLst/>
            </a:prstGeom>
            <a:solidFill>
              <a:srgbClr val="FFC000"/>
            </a:solidFill>
            <a:ln w="9525">
              <a:solidFill>
                <a:srgbClr val="FFFF00"/>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800" dirty="0">
                  <a:solidFill>
                    <a:schemeClr val="bg1"/>
                  </a:solidFill>
                  <a:latin typeface="微软雅黑" pitchFamily="34" charset="-122"/>
                  <a:ea typeface="微软雅黑" pitchFamily="34" charset="-122"/>
                  <a:cs typeface="Calibri" panose="020F0502020204030204" pitchFamily="34" charset="0"/>
                </a:rPr>
                <a:t>DC Controller</a:t>
              </a:r>
              <a:endParaRPr lang="zh-CN" altLang="en-US" sz="800" dirty="0">
                <a:solidFill>
                  <a:schemeClr val="bg1"/>
                </a:solidFill>
                <a:latin typeface="微软雅黑" pitchFamily="34" charset="-122"/>
                <a:ea typeface="微软雅黑" pitchFamily="34" charset="-122"/>
                <a:cs typeface="Calibri" panose="020F0502020204030204" pitchFamily="34" charset="0"/>
              </a:endParaRPr>
            </a:p>
          </p:txBody>
        </p:sp>
        <p:pic>
          <p:nvPicPr>
            <p:cNvPr id="280" name="Picture 1092" descr="图片206"/>
            <p:cNvPicPr>
              <a:picLocks noChangeAspect="1" noChangeArrowheads="1"/>
            </p:cNvPicPr>
            <p:nvPr/>
          </p:nvPicPr>
          <p:blipFill>
            <a:blip r:embed="rId8" cstate="print"/>
            <a:srcRect/>
            <a:stretch>
              <a:fillRect/>
            </a:stretch>
          </p:blipFill>
          <p:spPr bwMode="auto">
            <a:xfrm>
              <a:off x="8364760" y="4975257"/>
              <a:ext cx="346161" cy="242049"/>
            </a:xfrm>
            <a:prstGeom prst="rect">
              <a:avLst/>
            </a:prstGeom>
            <a:noFill/>
            <a:ln w="9525">
              <a:noFill/>
              <a:bevel/>
              <a:headEnd/>
              <a:tailEnd/>
            </a:ln>
          </p:spPr>
        </p:pic>
        <p:cxnSp>
          <p:nvCxnSpPr>
            <p:cNvPr id="281" name="直接连接符 219"/>
            <p:cNvCxnSpPr>
              <a:cxnSpLocks/>
              <a:stCxn id="279" idx="2"/>
              <a:endCxn id="280" idx="0"/>
            </p:cNvCxnSpPr>
            <p:nvPr/>
          </p:nvCxnSpPr>
          <p:spPr>
            <a:xfrm flipH="1">
              <a:off x="8537841" y="4665070"/>
              <a:ext cx="10219" cy="310187"/>
            </a:xfrm>
            <a:prstGeom prst="line">
              <a:avLst/>
            </a:prstGeom>
            <a:ln w="12700">
              <a:solidFill>
                <a:srgbClr val="FFC000"/>
              </a:solidFill>
              <a:prstDash val="solid"/>
            </a:ln>
          </p:spPr>
          <p:style>
            <a:lnRef idx="2">
              <a:schemeClr val="accent1"/>
            </a:lnRef>
            <a:fillRef idx="0">
              <a:schemeClr val="accent1"/>
            </a:fillRef>
            <a:effectRef idx="1">
              <a:schemeClr val="accent1"/>
            </a:effectRef>
            <a:fontRef idx="minor">
              <a:schemeClr val="tx1"/>
            </a:fontRef>
          </p:style>
        </p:cxnSp>
        <p:sp>
          <p:nvSpPr>
            <p:cNvPr id="282" name="文本框 107"/>
            <p:cNvSpPr txBox="1"/>
            <p:nvPr/>
          </p:nvSpPr>
          <p:spPr>
            <a:xfrm>
              <a:off x="8302260" y="3812452"/>
              <a:ext cx="632505" cy="175839"/>
            </a:xfrm>
            <a:prstGeom prst="rect">
              <a:avLst/>
            </a:prstGeom>
            <a:noFill/>
            <a:ln>
              <a:noFill/>
            </a:ln>
          </p:spPr>
          <p:txBody>
            <a:bodyPr wrap="square" rtlCol="0" anchor="ctr">
              <a:spAutoFit/>
            </a:bodyPr>
            <a:lstStyle/>
            <a:p>
              <a:pPr algn="ctr"/>
              <a:r>
                <a:rPr lang="en-US" altLang="zh-CN" sz="800" b="1" dirty="0">
                  <a:latin typeface="微软雅黑" pitchFamily="34" charset="-122"/>
                  <a:ea typeface="微软雅黑" pitchFamily="34" charset="-122"/>
                </a:rPr>
                <a:t>DC GW</a:t>
              </a:r>
              <a:endParaRPr lang="zh-CN" altLang="en-US" sz="800" b="1" dirty="0">
                <a:latin typeface="微软雅黑" pitchFamily="34" charset="-122"/>
                <a:ea typeface="微软雅黑" pitchFamily="34" charset="-122"/>
              </a:endParaRPr>
            </a:p>
          </p:txBody>
        </p:sp>
        <p:sp>
          <p:nvSpPr>
            <p:cNvPr id="283" name="文本框 107"/>
            <p:cNvSpPr txBox="1"/>
            <p:nvPr/>
          </p:nvSpPr>
          <p:spPr>
            <a:xfrm>
              <a:off x="8246531" y="5189859"/>
              <a:ext cx="632505" cy="175839"/>
            </a:xfrm>
            <a:prstGeom prst="rect">
              <a:avLst/>
            </a:prstGeom>
            <a:noFill/>
            <a:ln>
              <a:noFill/>
            </a:ln>
          </p:spPr>
          <p:txBody>
            <a:bodyPr wrap="square" rtlCol="0" anchor="ctr">
              <a:spAutoFit/>
            </a:bodyPr>
            <a:lstStyle/>
            <a:p>
              <a:pPr algn="ctr"/>
              <a:r>
                <a:rPr lang="en-US" altLang="zh-CN" sz="800" b="1" dirty="0">
                  <a:latin typeface="微软雅黑" pitchFamily="34" charset="-122"/>
                  <a:ea typeface="微软雅黑" pitchFamily="34" charset="-122"/>
                </a:rPr>
                <a:t>DC GW</a:t>
              </a:r>
              <a:endParaRPr lang="zh-CN" altLang="en-US" sz="800" b="1" dirty="0">
                <a:latin typeface="微软雅黑" pitchFamily="34" charset="-122"/>
                <a:ea typeface="微软雅黑" pitchFamily="34" charset="-122"/>
              </a:endParaRPr>
            </a:p>
          </p:txBody>
        </p:sp>
        <p:sp>
          <p:nvSpPr>
            <p:cNvPr id="284" name="圆角矩形 24"/>
            <p:cNvSpPr/>
            <p:nvPr/>
          </p:nvSpPr>
          <p:spPr bwMode="auto">
            <a:xfrm>
              <a:off x="6479522" y="2523643"/>
              <a:ext cx="939705" cy="389440"/>
            </a:xfrm>
            <a:prstGeom prst="roundRect">
              <a:avLst/>
            </a:prstGeom>
            <a:ln>
              <a:prstDash val="solid"/>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68562" tIns="34281" rIns="68562" bIns="34281" numCol="1" rtlCol="0" anchor="ctr" anchorCtr="0" compatLnSpc="1">
              <a:prstTxWarp prst="textNoShape">
                <a:avLst/>
              </a:prstTxWarp>
            </a:bodyPr>
            <a:lstStyle/>
            <a:p>
              <a:pPr algn="ctr" defTabSz="685617" fontAlgn="base">
                <a:spcBef>
                  <a:spcPct val="0"/>
                </a:spcBef>
                <a:spcAft>
                  <a:spcPct val="0"/>
                </a:spcAft>
                <a:buClr>
                  <a:srgbClr val="CC9900"/>
                </a:buClr>
              </a:pPr>
              <a:r>
                <a:rPr lang="en-US" altLang="zh-CN" sz="1400" dirty="0">
                  <a:solidFill>
                    <a:schemeClr val="bg1"/>
                  </a:solidFill>
                  <a:latin typeface="微软雅黑" pitchFamily="34" charset="-122"/>
                  <a:ea typeface="微软雅黑" pitchFamily="34" charset="-122"/>
                  <a:cs typeface="Calibri" panose="020F0502020204030204" pitchFamily="34" charset="0"/>
                </a:rPr>
                <a:t>WAN</a:t>
              </a:r>
            </a:p>
            <a:p>
              <a:pPr algn="ctr" defTabSz="685617" fontAlgn="base">
                <a:spcBef>
                  <a:spcPct val="0"/>
                </a:spcBef>
                <a:spcAft>
                  <a:spcPct val="0"/>
                </a:spcAft>
                <a:buClr>
                  <a:srgbClr val="CC9900"/>
                </a:buClr>
              </a:pPr>
              <a:r>
                <a:rPr lang="en-US" altLang="zh-CN" sz="1400" dirty="0">
                  <a:solidFill>
                    <a:schemeClr val="bg1"/>
                  </a:solidFill>
                  <a:latin typeface="微软雅黑" pitchFamily="34" charset="-122"/>
                  <a:ea typeface="微软雅黑" pitchFamily="34" charset="-122"/>
                  <a:cs typeface="Calibri" panose="020F0502020204030204" pitchFamily="34" charset="0"/>
                </a:rPr>
                <a:t>Controller</a:t>
              </a:r>
              <a:endParaRPr lang="zh-CN" altLang="en-US" sz="1400" dirty="0">
                <a:solidFill>
                  <a:schemeClr val="bg1"/>
                </a:solidFill>
                <a:latin typeface="微软雅黑" pitchFamily="34" charset="-122"/>
                <a:ea typeface="微软雅黑" pitchFamily="34" charset="-122"/>
                <a:cs typeface="Calibri" panose="020F0502020204030204" pitchFamily="34" charset="0"/>
              </a:endParaRPr>
            </a:p>
          </p:txBody>
        </p:sp>
        <p:cxnSp>
          <p:nvCxnSpPr>
            <p:cNvPr id="285" name="Straight Arrow Connector 284"/>
            <p:cNvCxnSpPr>
              <a:cxnSpLocks/>
              <a:stCxn id="284" idx="2"/>
              <a:endCxn id="227" idx="0"/>
            </p:cNvCxnSpPr>
            <p:nvPr/>
          </p:nvCxnSpPr>
          <p:spPr>
            <a:xfrm flipH="1">
              <a:off x="5595865" y="2913083"/>
              <a:ext cx="1353510" cy="1190125"/>
            </a:xfrm>
            <a:prstGeom prst="straightConnector1">
              <a:avLst/>
            </a:prstGeom>
            <a:ln w="9525" cap="flat" cmpd="sng" algn="ctr">
              <a:solidFill>
                <a:schemeClr val="accent4"/>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86" name="Straight Arrow Connector 285"/>
            <p:cNvCxnSpPr>
              <a:cxnSpLocks/>
              <a:stCxn id="284" idx="2"/>
              <a:endCxn id="228" idx="0"/>
            </p:cNvCxnSpPr>
            <p:nvPr/>
          </p:nvCxnSpPr>
          <p:spPr>
            <a:xfrm>
              <a:off x="6949375" y="2913083"/>
              <a:ext cx="374890" cy="1190125"/>
            </a:xfrm>
            <a:prstGeom prst="straightConnector1">
              <a:avLst/>
            </a:prstGeom>
            <a:ln w="9525" cap="flat" cmpd="sng" algn="ctr">
              <a:solidFill>
                <a:schemeClr val="accent4"/>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87" name="Straight Arrow Connector 286"/>
            <p:cNvCxnSpPr>
              <a:cxnSpLocks/>
              <a:stCxn id="196" idx="2"/>
              <a:endCxn id="267" idx="0"/>
            </p:cNvCxnSpPr>
            <p:nvPr/>
          </p:nvCxnSpPr>
          <p:spPr>
            <a:xfrm flipH="1">
              <a:off x="4178413" y="2911530"/>
              <a:ext cx="1783241" cy="318130"/>
            </a:xfrm>
            <a:prstGeom prst="straightConnector1">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88" name="Straight Arrow Connector 287"/>
            <p:cNvCxnSpPr>
              <a:cxnSpLocks/>
              <a:stCxn id="196" idx="2"/>
              <a:endCxn id="268" idx="0"/>
            </p:cNvCxnSpPr>
            <p:nvPr/>
          </p:nvCxnSpPr>
          <p:spPr>
            <a:xfrm flipH="1">
              <a:off x="4189017" y="2911530"/>
              <a:ext cx="1772637" cy="1352089"/>
            </a:xfrm>
            <a:prstGeom prst="straightConnector1">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89" name="Straight Arrow Connector 288"/>
            <p:cNvCxnSpPr>
              <a:cxnSpLocks/>
              <a:stCxn id="196" idx="2"/>
              <a:endCxn id="276" idx="0"/>
            </p:cNvCxnSpPr>
            <p:nvPr/>
          </p:nvCxnSpPr>
          <p:spPr>
            <a:xfrm>
              <a:off x="5961654" y="2911530"/>
              <a:ext cx="2731666" cy="337061"/>
            </a:xfrm>
            <a:prstGeom prst="straightConnector1">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90" name="Straight Arrow Connector 289"/>
            <p:cNvCxnSpPr>
              <a:cxnSpLocks/>
              <a:stCxn id="196" idx="2"/>
              <a:endCxn id="279" idx="0"/>
            </p:cNvCxnSpPr>
            <p:nvPr/>
          </p:nvCxnSpPr>
          <p:spPr>
            <a:xfrm>
              <a:off x="5961654" y="2911530"/>
              <a:ext cx="2586406" cy="1595898"/>
            </a:xfrm>
            <a:prstGeom prst="straightConnector1">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292" name="Rectangle 291"/>
          <p:cNvSpPr/>
          <p:nvPr/>
        </p:nvSpPr>
        <p:spPr>
          <a:xfrm>
            <a:off x="4310465" y="5778314"/>
            <a:ext cx="3001143" cy="461665"/>
          </a:xfrm>
          <a:prstGeom prst="rect">
            <a:avLst/>
          </a:prstGeom>
        </p:spPr>
        <p:txBody>
          <a:bodyPr wrap="none">
            <a:spAutoFit/>
          </a:bodyPr>
          <a:lstStyle/>
          <a:p>
            <a:r>
              <a:rPr lang="en-US" altLang="zh-CN" sz="2400" b="1" dirty="0"/>
              <a:t>Case 1: lager scale SPs</a:t>
            </a:r>
            <a:endParaRPr lang="zh-CN" altLang="en-US" sz="2400" b="1" dirty="0"/>
          </a:p>
        </p:txBody>
      </p:sp>
      <p:sp>
        <p:nvSpPr>
          <p:cNvPr id="293" name="Rectangle 292"/>
          <p:cNvSpPr/>
          <p:nvPr/>
        </p:nvSpPr>
        <p:spPr>
          <a:xfrm>
            <a:off x="4321677" y="6125784"/>
            <a:ext cx="4304383" cy="461665"/>
          </a:xfrm>
          <a:prstGeom prst="rect">
            <a:avLst/>
          </a:prstGeom>
        </p:spPr>
        <p:txBody>
          <a:bodyPr wrap="none">
            <a:spAutoFit/>
          </a:bodyPr>
          <a:lstStyle/>
          <a:p>
            <a:r>
              <a:rPr lang="en-US" altLang="zh-CN" sz="2400" b="1" dirty="0"/>
              <a:t>Case 2: Federated Orchestration</a:t>
            </a:r>
            <a:endParaRPr lang="zh-CN" altLang="en-US" sz="2400" b="1" dirty="0"/>
          </a:p>
        </p:txBody>
      </p:sp>
      <p:sp>
        <p:nvSpPr>
          <p:cNvPr id="4" name="TextBox 3"/>
          <p:cNvSpPr txBox="1"/>
          <p:nvPr/>
        </p:nvSpPr>
        <p:spPr>
          <a:xfrm flipH="1">
            <a:off x="10581546" y="1218637"/>
            <a:ext cx="66260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a:ln>
                  <a:noFill/>
                </a:ln>
                <a:solidFill>
                  <a:srgbClr val="000000"/>
                </a:solidFill>
                <a:effectLst/>
                <a:uFillTx/>
                <a:latin typeface="+mn-lt"/>
                <a:ea typeface="+mn-ea"/>
                <a:cs typeface="+mn-cs"/>
                <a:sym typeface="Calibri"/>
              </a:rPr>
              <a:t>SO</a:t>
            </a:r>
            <a:endParaRPr kumimoji="0" lang="zh-CN" altLang="en-US" sz="2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28872854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Workflow for Service Orchestration</a:t>
            </a:r>
            <a:endParaRPr lang="zh-CN" altLang="en-US" dirty="0"/>
          </a:p>
        </p:txBody>
      </p:sp>
      <p:sp>
        <p:nvSpPr>
          <p:cNvPr id="3" name="Text Placeholder 2"/>
          <p:cNvSpPr>
            <a:spLocks noGrp="1"/>
          </p:cNvSpPr>
          <p:nvPr>
            <p:ph type="body" idx="1"/>
          </p:nvPr>
        </p:nvSpPr>
        <p:spPr>
          <a:xfrm>
            <a:off x="1054957" y="1453750"/>
            <a:ext cx="10677497" cy="4259935"/>
          </a:xfrm>
        </p:spPr>
        <p:txBody>
          <a:bodyPr>
            <a:normAutofit fontScale="77500" lnSpcReduction="20000"/>
          </a:bodyPr>
          <a:lstStyle/>
          <a:p>
            <a:r>
              <a:rPr lang="en-US" altLang="zh-CN" sz="2400" dirty="0"/>
              <a:t>Declarative (topology) workflow </a:t>
            </a:r>
            <a:r>
              <a:rPr lang="en-US" altLang="zh-CN" sz="2400" dirty="0" err="1"/>
              <a:t>v.s</a:t>
            </a:r>
            <a:r>
              <a:rPr lang="en-US" altLang="zh-CN" sz="2400" dirty="0"/>
              <a:t>. imperative workflow</a:t>
            </a:r>
          </a:p>
          <a:p>
            <a:pPr lvl="1"/>
            <a:r>
              <a:rPr lang="en-US" altLang="zh-CN" sz="2000" b="1" dirty="0"/>
              <a:t>Topology driven workflow  </a:t>
            </a:r>
            <a:r>
              <a:rPr lang="en-US" altLang="zh-CN" sz="2000" dirty="0"/>
              <a:t>couples topology modeling with workflow</a:t>
            </a:r>
          </a:p>
          <a:p>
            <a:pPr lvl="2"/>
            <a:r>
              <a:rPr lang="en-US" altLang="zh-CN" sz="2000" dirty="0"/>
              <a:t>Issue 1: Not suitable for workflows that cannot be deduced from service topology template</a:t>
            </a:r>
          </a:p>
          <a:p>
            <a:pPr lvl="3"/>
            <a:r>
              <a:rPr lang="en-US" altLang="zh-CN" sz="1900" dirty="0"/>
              <a:t>E.g. for interactions with entities outside service template (A&amp;AI, Catalogue, etc.)</a:t>
            </a:r>
          </a:p>
          <a:p>
            <a:pPr lvl="2"/>
            <a:r>
              <a:rPr lang="en-US" altLang="zh-CN" sz="2000" dirty="0"/>
              <a:t>Issue 2: Not flexible enough for dynamic workflow, e.g. runtime status dependent</a:t>
            </a:r>
          </a:p>
          <a:p>
            <a:pPr lvl="3"/>
            <a:r>
              <a:rPr lang="en-US" altLang="zh-CN" sz="1900" dirty="0"/>
              <a:t>E.g. for location based deployment of VFs among multiple DCs</a:t>
            </a:r>
          </a:p>
          <a:p>
            <a:pPr lvl="3"/>
            <a:r>
              <a:rPr lang="en-US" altLang="zh-CN" sz="1900" dirty="0"/>
              <a:t>E.g. dynamic software upgrade workflow based on runtime HA active-backup status</a:t>
            </a:r>
          </a:p>
          <a:p>
            <a:pPr lvl="1"/>
            <a:r>
              <a:rPr lang="en-US" altLang="zh-CN" sz="2000" b="1" dirty="0"/>
              <a:t>Imperative workflow </a:t>
            </a:r>
            <a:r>
              <a:rPr lang="en-US" altLang="zh-CN" sz="2000" dirty="0"/>
              <a:t>decouples topology modeling from workflow</a:t>
            </a:r>
          </a:p>
          <a:p>
            <a:pPr lvl="2"/>
            <a:r>
              <a:rPr lang="en-US" altLang="zh-CN" sz="2000" dirty="0"/>
              <a:t>Addresses the above two issues</a:t>
            </a:r>
          </a:p>
          <a:p>
            <a:pPr lvl="2"/>
            <a:r>
              <a:rPr lang="en-US" altLang="zh-CN" sz="2000" dirty="0"/>
              <a:t>Allows the core workflow specification &amp; execution implementation be topology template agnostic</a:t>
            </a:r>
          </a:p>
          <a:p>
            <a:pPr lvl="2"/>
            <a:r>
              <a:rPr lang="en-US" altLang="zh-CN" sz="2000" dirty="0"/>
              <a:t>Avoids complex workflow translation when switching between TOSCA/YANG/HEAT template DM</a:t>
            </a:r>
          </a:p>
          <a:p>
            <a:r>
              <a:rPr lang="en-US" altLang="zh-CN" sz="2400" dirty="0"/>
              <a:t>TOSCA provides both built-in topology and imperative workflow in a single template</a:t>
            </a:r>
          </a:p>
          <a:p>
            <a:pPr lvl="1"/>
            <a:r>
              <a:rPr lang="en-US" altLang="zh-CN" sz="2000" dirty="0"/>
              <a:t>Work in progress for TOSCA built-in imperative workflows, addresses Issue 2 but cannot solve Issue 1.</a:t>
            </a:r>
          </a:p>
          <a:p>
            <a:pPr lvl="1"/>
            <a:r>
              <a:rPr lang="en-US" altLang="zh-CN" sz="2000" dirty="0"/>
              <a:t>Joint Proposal to extend TOSCA specification to allow for external BPMN/BPEL workflow to address the above issues and be compliant with existing implementations.</a:t>
            </a:r>
          </a:p>
          <a:p>
            <a:endParaRPr lang="zh-CN" altLang="en-US" sz="3200" dirty="0"/>
          </a:p>
        </p:txBody>
      </p:sp>
    </p:spTree>
    <p:extLst>
      <p:ext uri="{BB962C8B-B14F-4D97-AF65-F5344CB8AC3E}">
        <p14:creationId xmlns:p14="http://schemas.microsoft.com/office/powerpoint/2010/main" val="255465384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Alternatives for TOSCA Service Orchestration Workflow</a:t>
            </a:r>
            <a:endParaRPr lang="zh-CN" altLang="en-US" dirty="0"/>
          </a:p>
        </p:txBody>
      </p:sp>
      <p:grpSp>
        <p:nvGrpSpPr>
          <p:cNvPr id="353" name="Group 352"/>
          <p:cNvGrpSpPr/>
          <p:nvPr/>
        </p:nvGrpSpPr>
        <p:grpSpPr>
          <a:xfrm>
            <a:off x="964926" y="1253579"/>
            <a:ext cx="4388585" cy="4722815"/>
            <a:chOff x="874943" y="849262"/>
            <a:chExt cx="4872876" cy="5453083"/>
          </a:xfrm>
        </p:grpSpPr>
        <p:sp>
          <p:nvSpPr>
            <p:cNvPr id="295" name="Rectangle 294"/>
            <p:cNvSpPr/>
            <p:nvPr/>
          </p:nvSpPr>
          <p:spPr>
            <a:xfrm>
              <a:off x="874943" y="1143001"/>
              <a:ext cx="4872876" cy="5159344"/>
            </a:xfrm>
            <a:prstGeom prst="rect">
              <a:avLst/>
            </a:prstGeom>
            <a:solidFill>
              <a:srgbClr val="EF6F00"/>
            </a:solidFill>
            <a:ln w="12700" cap="flat" cmpd="sng" algn="ctr">
              <a:solidFill>
                <a:srgbClr val="484848"/>
              </a:solidFill>
              <a:prstDash val="solid"/>
              <a:round/>
              <a:headEnd type="none" w="med" len="med"/>
              <a:tailEnd type="none" w="med" len="med"/>
            </a:ln>
            <a:effectLst/>
            <a:scene3d>
              <a:camera prst="orthographicFront"/>
              <a:lightRig rig="threePt" dir="t"/>
            </a:scene3d>
            <a:sp3d>
              <a:bevelT/>
            </a:sp3d>
          </p:spPr>
          <p:txBody>
            <a:bodyPr vert="horz" wrap="square" lIns="76200" tIns="38100" rIns="76200" bIns="38100" numCol="1" rtlCol="0" anchor="ctr" anchorCtr="0" compatLnSpc="1">
              <a:prstTxWarp prst="textNoShape">
                <a:avLst/>
              </a:prstTxWarp>
              <a:noAutofit/>
            </a:bodyPr>
            <a:lstStyle/>
            <a:p>
              <a:pPr marL="0" marR="0" lvl="0" indent="0" algn="ctr" defTabSz="1083224" eaLnBrk="0" fontAlgn="auto" latinLnBrk="0" hangingPunct="1">
                <a:lnSpc>
                  <a:spcPct val="100000"/>
                </a:lnSpc>
                <a:spcBef>
                  <a:spcPct val="50000"/>
                </a:spcBef>
                <a:spcAft>
                  <a:spcPts val="0"/>
                </a:spcAft>
                <a:buClrTx/>
                <a:buSzTx/>
                <a:buFontTx/>
                <a:buNone/>
                <a:tabLst/>
                <a:defRPr/>
              </a:pPr>
              <a:endParaRPr kumimoji="0" lang="en-US" sz="1000" b="1"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296" name="Rectangle 295"/>
            <p:cNvSpPr/>
            <p:nvPr/>
          </p:nvSpPr>
          <p:spPr>
            <a:xfrm>
              <a:off x="982142" y="2120900"/>
              <a:ext cx="4676840" cy="1689100"/>
            </a:xfrm>
            <a:prstGeom prst="rect">
              <a:avLst/>
            </a:prstGeom>
            <a:solidFill>
              <a:srgbClr val="FFB36D"/>
            </a:solidFill>
            <a:ln w="25400" cap="flat" cmpd="sng" algn="ctr">
              <a:noFill/>
              <a:prstDash val="solid"/>
            </a:ln>
            <a:effectLst/>
          </p:spPr>
          <p:txBody>
            <a:bodyPr vert="vert270" rtlCol="0" anchor="t" anchorCtr="0"/>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err="1">
                  <a:ln>
                    <a:noFill/>
                  </a:ln>
                  <a:solidFill>
                    <a:srgbClr val="000000"/>
                  </a:solidFill>
                  <a:effectLst/>
                  <a:uLnTx/>
                  <a:uFillTx/>
                  <a:latin typeface="Calibri"/>
                  <a:ea typeface="+mn-ea"/>
                  <a:cs typeface="+mn-cs"/>
                </a:rPr>
                <a:t>BPMN</a:t>
              </a:r>
              <a:endParaRPr kumimoji="0" lang="en-US" sz="1667" b="0" i="0" u="none" strike="noStrike" kern="1200" cap="none" spc="0" normalizeH="0" baseline="0" noProof="0" dirty="0">
                <a:ln>
                  <a:noFill/>
                </a:ln>
                <a:solidFill>
                  <a:srgbClr val="000000"/>
                </a:solidFill>
                <a:effectLst/>
                <a:uLnTx/>
                <a:uFillTx/>
                <a:latin typeface="Calibri"/>
                <a:ea typeface="+mn-ea"/>
                <a:cs typeface="+mn-cs"/>
              </a:endParaRPr>
            </a:p>
          </p:txBody>
        </p:sp>
        <p:sp>
          <p:nvSpPr>
            <p:cNvPr id="298" name="TextBox 297"/>
            <p:cNvSpPr txBox="1"/>
            <p:nvPr/>
          </p:nvSpPr>
          <p:spPr>
            <a:xfrm>
              <a:off x="2081443" y="1177131"/>
              <a:ext cx="2539541" cy="425822"/>
            </a:xfrm>
            <a:prstGeom prst="rect">
              <a:avLst/>
            </a:prstGeom>
            <a:noFill/>
            <a:effectLst>
              <a:softEdge rad="635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2167" b="1" i="0" u="none" strike="noStrike" kern="1200" cap="none" spc="0" normalizeH="0" baseline="0" noProof="0" dirty="0">
                  <a:ln>
                    <a:noFill/>
                  </a:ln>
                  <a:solidFill>
                    <a:prstClr val="white"/>
                  </a:solidFill>
                  <a:effectLst/>
                  <a:uLnTx/>
                  <a:uFillTx/>
                </a:rPr>
                <a:t>Service Orchestrator</a:t>
              </a:r>
            </a:p>
          </p:txBody>
        </p:sp>
        <p:sp>
          <p:nvSpPr>
            <p:cNvPr id="299" name="Rectangle 298"/>
            <p:cNvSpPr/>
            <p:nvPr/>
          </p:nvSpPr>
          <p:spPr>
            <a:xfrm>
              <a:off x="982144" y="4381500"/>
              <a:ext cx="4676839" cy="1752600"/>
            </a:xfrm>
            <a:prstGeom prst="rect">
              <a:avLst/>
            </a:prstGeom>
            <a:solidFill>
              <a:srgbClr val="FFB36D"/>
            </a:solidFill>
            <a:ln w="25400" cap="flat" cmpd="sng" algn="ctr">
              <a:noFill/>
              <a:prstDash val="solid"/>
            </a:ln>
            <a:effectLst/>
          </p:spPr>
          <p:txBody>
            <a:bodyPr rot="0" spcFirstLastPara="0" vertOverflow="overflow" horzOverflow="overflow" vert="vert270" wrap="square" lIns="76200" tIns="38100" rIns="76200" bIns="38100" numCol="1" spcCol="0" rtlCol="0" fromWordArt="0" anchor="t" anchorCtr="0" forceAA="0" compatLnSpc="1">
              <a:prstTxWarp prst="textNoShape">
                <a:avLst/>
              </a:prstTxWarp>
              <a:noAutofit/>
            </a:bodyPr>
            <a:lstStyle/>
            <a:p>
              <a:pPr marL="0" marR="0" lvl="0" indent="0" algn="ctr" defTabSz="1083224" eaLnBrk="1" fontAlgn="auto" latinLnBrk="0" hangingPunct="1">
                <a:lnSpc>
                  <a:spcPts val="1750"/>
                </a:lnSpc>
                <a:spcBef>
                  <a:spcPts val="0"/>
                </a:spcBef>
                <a:spcAft>
                  <a:spcPts val="0"/>
                </a:spcAft>
                <a:buClrTx/>
                <a:buSzTx/>
                <a:buFontTx/>
                <a:buNone/>
                <a:tabLst/>
                <a:defRPr/>
              </a:pPr>
              <a:r>
                <a:rPr kumimoji="0" lang="en-US" sz="1667" b="0" i="0" u="none" strike="noStrike" kern="1200" cap="none" spc="0" normalizeH="0" baseline="0" noProof="0" dirty="0">
                  <a:ln>
                    <a:noFill/>
                  </a:ln>
                  <a:solidFill>
                    <a:srgbClr val="000000"/>
                  </a:solidFill>
                  <a:effectLst/>
                  <a:uLnTx/>
                  <a:uFillTx/>
                  <a:latin typeface="Calibri"/>
                  <a:ea typeface="+mn-ea"/>
                  <a:cs typeface="+mn-cs"/>
                </a:rPr>
                <a:t>TOSCA</a:t>
              </a:r>
            </a:p>
            <a:p>
              <a:pPr marL="0" marR="0" lvl="0" indent="0" algn="ctr" defTabSz="1083224" eaLnBrk="1" fontAlgn="auto" latinLnBrk="0" hangingPunct="1">
                <a:lnSpc>
                  <a:spcPts val="1750"/>
                </a:lnSpc>
                <a:spcBef>
                  <a:spcPts val="0"/>
                </a:spcBef>
                <a:spcAft>
                  <a:spcPts val="0"/>
                </a:spcAft>
                <a:buClrTx/>
                <a:buSzTx/>
                <a:buFontTx/>
                <a:buNone/>
                <a:tabLst/>
                <a:defRPr/>
              </a:pPr>
              <a:r>
                <a:rPr kumimoji="0" lang="en-US" sz="1667" b="0" i="0" u="none" strike="noStrike" kern="1200" cap="none" spc="0" normalizeH="0" baseline="0" noProof="0" dirty="0">
                  <a:ln>
                    <a:noFill/>
                  </a:ln>
                  <a:solidFill>
                    <a:srgbClr val="000000"/>
                  </a:solidFill>
                  <a:effectLst/>
                  <a:uLnTx/>
                  <a:uFillTx/>
                  <a:latin typeface="Calibri"/>
                  <a:ea typeface="+mn-ea"/>
                  <a:cs typeface="+mn-cs"/>
                </a:rPr>
                <a:t>Orchestrator</a:t>
              </a:r>
            </a:p>
          </p:txBody>
        </p:sp>
        <p:sp>
          <p:nvSpPr>
            <p:cNvPr id="300" name="TextBox 299"/>
            <p:cNvSpPr txBox="1"/>
            <p:nvPr/>
          </p:nvSpPr>
          <p:spPr>
            <a:xfrm rot="3077277">
              <a:off x="884044" y="1069322"/>
              <a:ext cx="737574" cy="297454"/>
            </a:xfrm>
            <a:prstGeom prst="rect">
              <a:avLst/>
            </a:prstGeom>
            <a:solidFill>
              <a:srgbClr val="EF6F00">
                <a:lumMod val="60000"/>
                <a:lumOff val="40000"/>
              </a:srgbClr>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Request</a:t>
              </a:r>
            </a:p>
          </p:txBody>
        </p:sp>
        <p:sp>
          <p:nvSpPr>
            <p:cNvPr id="301" name="Rounded Rectangle 83"/>
            <p:cNvSpPr/>
            <p:nvPr/>
          </p:nvSpPr>
          <p:spPr>
            <a:xfrm>
              <a:off x="1442169" y="1614116"/>
              <a:ext cx="1505303" cy="402700"/>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rPr>
                <a:t>Determine top-level workflow</a:t>
              </a:r>
            </a:p>
          </p:txBody>
        </p:sp>
        <p:sp>
          <p:nvSpPr>
            <p:cNvPr id="302" name="Rounded Rectangle 85"/>
            <p:cNvSpPr/>
            <p:nvPr/>
          </p:nvSpPr>
          <p:spPr>
            <a:xfrm>
              <a:off x="1453556" y="2354886"/>
              <a:ext cx="2905289" cy="575670"/>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endParaRPr>
            </a:p>
          </p:txBody>
        </p:sp>
        <p:sp>
          <p:nvSpPr>
            <p:cNvPr id="303" name="Diamond 302"/>
            <p:cNvSpPr/>
            <p:nvPr/>
          </p:nvSpPr>
          <p:spPr>
            <a:xfrm>
              <a:off x="2807019" y="2578566"/>
              <a:ext cx="140452" cy="149328"/>
            </a:xfrm>
            <a:prstGeom prst="diamond">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04" name="Rectangle 303"/>
            <p:cNvSpPr/>
            <p:nvPr/>
          </p:nvSpPr>
          <p:spPr>
            <a:xfrm>
              <a:off x="3089757" y="2432860"/>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p:cNvSpPr/>
            <p:nvPr/>
          </p:nvSpPr>
          <p:spPr>
            <a:xfrm>
              <a:off x="3089757" y="2740586"/>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06" name="Oval 305"/>
            <p:cNvSpPr/>
            <p:nvPr/>
          </p:nvSpPr>
          <p:spPr>
            <a:xfrm>
              <a:off x="3440885" y="2599499"/>
              <a:ext cx="105338" cy="107462"/>
            </a:xfrm>
            <a:prstGeom prst="ellipse">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07" name="Elbow Connector 96"/>
            <p:cNvCxnSpPr>
              <a:cxnSpLocks/>
              <a:stCxn id="303" idx="0"/>
              <a:endCxn id="304" idx="1"/>
            </p:cNvCxnSpPr>
            <p:nvPr/>
          </p:nvCxnSpPr>
          <p:spPr>
            <a:xfrm rot="5400000" flipH="1" flipV="1">
              <a:off x="2938647" y="2427457"/>
              <a:ext cx="89708" cy="212512"/>
            </a:xfrm>
            <a:prstGeom prst="bentConnector2">
              <a:avLst/>
            </a:prstGeom>
            <a:noFill/>
            <a:ln w="3175" cap="flat" cmpd="sng" algn="ctr">
              <a:solidFill>
                <a:sysClr val="window" lastClr="FFFFFF">
                  <a:lumMod val="65000"/>
                </a:sysClr>
              </a:solidFill>
              <a:prstDash val="solid"/>
              <a:tailEnd type="triangle"/>
            </a:ln>
            <a:effectLst/>
          </p:spPr>
        </p:cxnSp>
        <p:cxnSp>
          <p:nvCxnSpPr>
            <p:cNvPr id="308" name="Elbow Connector 99"/>
            <p:cNvCxnSpPr>
              <a:cxnSpLocks/>
              <a:stCxn id="303" idx="2"/>
              <a:endCxn id="305" idx="1"/>
            </p:cNvCxnSpPr>
            <p:nvPr/>
          </p:nvCxnSpPr>
          <p:spPr>
            <a:xfrm rot="16200000" flipH="1">
              <a:off x="2949156" y="2655982"/>
              <a:ext cx="68689" cy="212512"/>
            </a:xfrm>
            <a:prstGeom prst="bentConnector2">
              <a:avLst/>
            </a:prstGeom>
            <a:noFill/>
            <a:ln w="3175" cap="flat" cmpd="sng" algn="ctr">
              <a:solidFill>
                <a:sysClr val="window" lastClr="FFFFFF">
                  <a:lumMod val="65000"/>
                </a:sysClr>
              </a:solidFill>
              <a:prstDash val="solid"/>
              <a:tailEnd type="triangle"/>
            </a:ln>
            <a:effectLst/>
          </p:spPr>
        </p:cxnSp>
        <p:cxnSp>
          <p:nvCxnSpPr>
            <p:cNvPr id="309" name="Elbow Connector 101"/>
            <p:cNvCxnSpPr>
              <a:cxnSpLocks/>
              <a:stCxn id="304" idx="3"/>
              <a:endCxn id="306" idx="0"/>
            </p:cNvCxnSpPr>
            <p:nvPr/>
          </p:nvCxnSpPr>
          <p:spPr>
            <a:xfrm>
              <a:off x="3300434" y="2488858"/>
              <a:ext cx="193121" cy="110642"/>
            </a:xfrm>
            <a:prstGeom prst="bentConnector2">
              <a:avLst/>
            </a:prstGeom>
            <a:noFill/>
            <a:ln w="3175" cap="flat" cmpd="sng" algn="ctr">
              <a:solidFill>
                <a:sysClr val="window" lastClr="FFFFFF">
                  <a:lumMod val="65000"/>
                </a:sysClr>
              </a:solidFill>
              <a:prstDash val="solid"/>
              <a:tailEnd type="triangle"/>
            </a:ln>
            <a:effectLst/>
          </p:spPr>
        </p:cxnSp>
        <p:cxnSp>
          <p:nvCxnSpPr>
            <p:cNvPr id="310" name="Elbow Connector 102"/>
            <p:cNvCxnSpPr>
              <a:cxnSpLocks/>
              <a:stCxn id="305" idx="3"/>
              <a:endCxn id="306" idx="4"/>
            </p:cNvCxnSpPr>
            <p:nvPr/>
          </p:nvCxnSpPr>
          <p:spPr>
            <a:xfrm flipV="1">
              <a:off x="3300434" y="2706961"/>
              <a:ext cx="193121" cy="89623"/>
            </a:xfrm>
            <a:prstGeom prst="bentConnector2">
              <a:avLst/>
            </a:prstGeom>
            <a:noFill/>
            <a:ln w="3175" cap="flat" cmpd="sng" algn="ctr">
              <a:solidFill>
                <a:sysClr val="window" lastClr="FFFFFF">
                  <a:lumMod val="65000"/>
                </a:sysClr>
              </a:solidFill>
              <a:prstDash val="solid"/>
              <a:tailEnd type="triangle"/>
            </a:ln>
            <a:effectLst/>
          </p:spPr>
        </p:cxnSp>
        <p:sp>
          <p:nvSpPr>
            <p:cNvPr id="311" name="Rectangle 310"/>
            <p:cNvSpPr/>
            <p:nvPr/>
          </p:nvSpPr>
          <p:spPr>
            <a:xfrm>
              <a:off x="3741179" y="2594965"/>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12" name="Rectangle 311"/>
            <p:cNvSpPr/>
            <p:nvPr/>
          </p:nvSpPr>
          <p:spPr>
            <a:xfrm>
              <a:off x="2151842" y="2594965"/>
              <a:ext cx="210678" cy="111996"/>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13" name="Elbow Connector 108"/>
            <p:cNvCxnSpPr>
              <a:cxnSpLocks/>
              <a:stCxn id="312" idx="3"/>
              <a:endCxn id="303" idx="1"/>
            </p:cNvCxnSpPr>
            <p:nvPr/>
          </p:nvCxnSpPr>
          <p:spPr>
            <a:xfrm>
              <a:off x="2362519" y="2650963"/>
              <a:ext cx="444500" cy="2267"/>
            </a:xfrm>
            <a:prstGeom prst="bentConnector3">
              <a:avLst/>
            </a:prstGeom>
            <a:noFill/>
            <a:ln w="3175" cap="flat" cmpd="sng" algn="ctr">
              <a:solidFill>
                <a:srgbClr val="000000"/>
              </a:solidFill>
              <a:prstDash val="solid"/>
              <a:tailEnd type="triangle"/>
            </a:ln>
            <a:effectLst/>
          </p:spPr>
        </p:cxnSp>
        <p:cxnSp>
          <p:nvCxnSpPr>
            <p:cNvPr id="314" name="Elbow Connector 109"/>
            <p:cNvCxnSpPr>
              <a:cxnSpLocks/>
              <a:stCxn id="306" idx="6"/>
              <a:endCxn id="311" idx="1"/>
            </p:cNvCxnSpPr>
            <p:nvPr/>
          </p:nvCxnSpPr>
          <p:spPr>
            <a:xfrm flipV="1">
              <a:off x="3546223" y="2650963"/>
              <a:ext cx="194955" cy="2268"/>
            </a:xfrm>
            <a:prstGeom prst="bentConnector3">
              <a:avLst/>
            </a:prstGeom>
            <a:noFill/>
            <a:ln w="3175" cap="flat" cmpd="sng" algn="ctr">
              <a:solidFill>
                <a:sysClr val="window" lastClr="FFFFFF">
                  <a:lumMod val="65000"/>
                </a:sysClr>
              </a:solidFill>
              <a:prstDash val="solid"/>
              <a:tailEnd type="triangle"/>
            </a:ln>
            <a:effectLst/>
          </p:spPr>
        </p:cxnSp>
        <p:sp>
          <p:nvSpPr>
            <p:cNvPr id="315" name="Oval 314"/>
            <p:cNvSpPr/>
            <p:nvPr/>
          </p:nvSpPr>
          <p:spPr>
            <a:xfrm>
              <a:off x="1575940" y="2630831"/>
              <a:ext cx="42136" cy="44798"/>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16" name="Elbow Connector 111"/>
            <p:cNvCxnSpPr>
              <a:cxnSpLocks/>
              <a:stCxn id="315" idx="6"/>
              <a:endCxn id="312" idx="1"/>
            </p:cNvCxnSpPr>
            <p:nvPr/>
          </p:nvCxnSpPr>
          <p:spPr>
            <a:xfrm flipV="1">
              <a:off x="1618076" y="2650963"/>
              <a:ext cx="533766" cy="2267"/>
            </a:xfrm>
            <a:prstGeom prst="bentConnector3">
              <a:avLst/>
            </a:prstGeom>
            <a:noFill/>
            <a:ln w="3175" cap="flat" cmpd="sng" algn="ctr">
              <a:solidFill>
                <a:srgbClr val="000000"/>
              </a:solidFill>
              <a:prstDash val="solid"/>
              <a:tailEnd type="triangle"/>
            </a:ln>
            <a:effectLst/>
          </p:spPr>
        </p:cxnSp>
        <p:sp>
          <p:nvSpPr>
            <p:cNvPr id="317" name="Oval 316"/>
            <p:cNvSpPr/>
            <p:nvPr/>
          </p:nvSpPr>
          <p:spPr>
            <a:xfrm>
              <a:off x="4072917" y="2624111"/>
              <a:ext cx="54776" cy="58238"/>
            </a:xfrm>
            <a:prstGeom prst="ellipse">
              <a:avLst/>
            </a:prstGeom>
            <a:solidFill>
              <a:sysClr val="window" lastClr="FFFFFF"/>
            </a:solidFill>
            <a:ln w="285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18" name="Elbow Connector 113"/>
            <p:cNvCxnSpPr>
              <a:cxnSpLocks/>
              <a:stCxn id="311" idx="3"/>
              <a:endCxn id="317" idx="2"/>
            </p:cNvCxnSpPr>
            <p:nvPr/>
          </p:nvCxnSpPr>
          <p:spPr>
            <a:xfrm>
              <a:off x="3951856" y="2650963"/>
              <a:ext cx="121061" cy="2268"/>
            </a:xfrm>
            <a:prstGeom prst="bentConnector3">
              <a:avLst/>
            </a:prstGeom>
            <a:noFill/>
            <a:ln w="3175" cap="flat" cmpd="sng" algn="ctr">
              <a:solidFill>
                <a:srgbClr val="000000"/>
              </a:solidFill>
              <a:prstDash val="solid"/>
              <a:tailEnd type="triangle"/>
            </a:ln>
            <a:effectLst/>
          </p:spPr>
        </p:cxnSp>
        <p:pic>
          <p:nvPicPr>
            <p:cNvPr id="319" name="Picture 318"/>
            <p:cNvPicPr>
              <a:picLocks noChangeAspect="1"/>
            </p:cNvPicPr>
            <p:nvPr/>
          </p:nvPicPr>
          <p:blipFill>
            <a:blip r:embed="rId2" cstate="print"/>
            <a:stretch>
              <a:fillRect/>
            </a:stretch>
          </p:blipFill>
          <p:spPr>
            <a:xfrm>
              <a:off x="1724546" y="4654860"/>
              <a:ext cx="1472477" cy="1205881"/>
            </a:xfrm>
            <a:prstGeom prst="rect">
              <a:avLst/>
            </a:prstGeom>
          </p:spPr>
        </p:pic>
        <p:sp>
          <p:nvSpPr>
            <p:cNvPr id="321" name="Freeform 22"/>
            <p:cNvSpPr/>
            <p:nvPr/>
          </p:nvSpPr>
          <p:spPr>
            <a:xfrm>
              <a:off x="1922692" y="1979083"/>
              <a:ext cx="412750" cy="338667"/>
            </a:xfrm>
            <a:custGeom>
              <a:avLst/>
              <a:gdLst>
                <a:gd name="connsiteX0" fmla="*/ 0 w 495300"/>
                <a:gd name="connsiteY0" fmla="*/ 0 h 406400"/>
                <a:gd name="connsiteX1" fmla="*/ 215900 w 495300"/>
                <a:gd name="connsiteY1" fmla="*/ 317500 h 406400"/>
                <a:gd name="connsiteX2" fmla="*/ 317500 w 495300"/>
                <a:gd name="connsiteY2" fmla="*/ 152400 h 406400"/>
                <a:gd name="connsiteX3" fmla="*/ 495300 w 4953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95300" h="406400">
                  <a:moveTo>
                    <a:pt x="0" y="0"/>
                  </a:moveTo>
                  <a:cubicBezTo>
                    <a:pt x="81491" y="146050"/>
                    <a:pt x="162983" y="292100"/>
                    <a:pt x="215900" y="317500"/>
                  </a:cubicBezTo>
                  <a:cubicBezTo>
                    <a:pt x="268817" y="342900"/>
                    <a:pt x="270933" y="137583"/>
                    <a:pt x="317500" y="152400"/>
                  </a:cubicBezTo>
                  <a:cubicBezTo>
                    <a:pt x="364067" y="167217"/>
                    <a:pt x="429683" y="286808"/>
                    <a:pt x="495300" y="406400"/>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22" name="Freeform 24"/>
            <p:cNvSpPr/>
            <p:nvPr/>
          </p:nvSpPr>
          <p:spPr>
            <a:xfrm>
              <a:off x="874943" y="994833"/>
              <a:ext cx="518583" cy="730250"/>
            </a:xfrm>
            <a:custGeom>
              <a:avLst/>
              <a:gdLst>
                <a:gd name="connsiteX0" fmla="*/ 0 w 622300"/>
                <a:gd name="connsiteY0" fmla="*/ 0 h 876300"/>
                <a:gd name="connsiteX1" fmla="*/ 317500 w 622300"/>
                <a:gd name="connsiteY1" fmla="*/ 381000 h 876300"/>
                <a:gd name="connsiteX2" fmla="*/ 190500 w 622300"/>
                <a:gd name="connsiteY2" fmla="*/ 482600 h 876300"/>
                <a:gd name="connsiteX3" fmla="*/ 622300 w 622300"/>
                <a:gd name="connsiteY3" fmla="*/ 876300 h 876300"/>
              </a:gdLst>
              <a:ahLst/>
              <a:cxnLst>
                <a:cxn ang="0">
                  <a:pos x="connsiteX0" y="connsiteY0"/>
                </a:cxn>
                <a:cxn ang="0">
                  <a:pos x="connsiteX1" y="connsiteY1"/>
                </a:cxn>
                <a:cxn ang="0">
                  <a:pos x="connsiteX2" y="connsiteY2"/>
                </a:cxn>
                <a:cxn ang="0">
                  <a:pos x="connsiteX3" y="connsiteY3"/>
                </a:cxn>
              </a:cxnLst>
              <a:rect l="l" t="t" r="r" b="b"/>
              <a:pathLst>
                <a:path w="622300" h="876300">
                  <a:moveTo>
                    <a:pt x="0" y="0"/>
                  </a:moveTo>
                  <a:cubicBezTo>
                    <a:pt x="142875" y="150283"/>
                    <a:pt x="285750" y="300567"/>
                    <a:pt x="317500" y="381000"/>
                  </a:cubicBezTo>
                  <a:cubicBezTo>
                    <a:pt x="349250" y="461433"/>
                    <a:pt x="139700" y="400050"/>
                    <a:pt x="190500" y="482600"/>
                  </a:cubicBezTo>
                  <a:cubicBezTo>
                    <a:pt x="241300" y="565150"/>
                    <a:pt x="622300" y="876300"/>
                    <a:pt x="622300" y="876300"/>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23" name="Freeform 26"/>
            <p:cNvSpPr/>
            <p:nvPr/>
          </p:nvSpPr>
          <p:spPr>
            <a:xfrm>
              <a:off x="1568502" y="2723680"/>
              <a:ext cx="428185" cy="1795403"/>
            </a:xfrm>
            <a:custGeom>
              <a:avLst/>
              <a:gdLst>
                <a:gd name="connsiteX0" fmla="*/ 332242 w 332242"/>
                <a:gd name="connsiteY0" fmla="*/ 0 h 1905000"/>
                <a:gd name="connsiteX1" fmla="*/ 2042 w 332242"/>
                <a:gd name="connsiteY1" fmla="*/ 723900 h 1905000"/>
                <a:gd name="connsiteX2" fmla="*/ 217942 w 332242"/>
                <a:gd name="connsiteY2" fmla="*/ 1905000 h 1905000"/>
                <a:gd name="connsiteX0" fmla="*/ 1006667 w 1006668"/>
                <a:gd name="connsiteY0" fmla="*/ 0 h 2038076"/>
                <a:gd name="connsiteX1" fmla="*/ 37104 w 1006668"/>
                <a:gd name="connsiteY1" fmla="*/ 856976 h 2038076"/>
                <a:gd name="connsiteX2" fmla="*/ 253004 w 1006668"/>
                <a:gd name="connsiteY2" fmla="*/ 2038076 h 2038076"/>
                <a:gd name="connsiteX0" fmla="*/ 1006667 w 1006666"/>
                <a:gd name="connsiteY0" fmla="*/ 0 h 2038076"/>
                <a:gd name="connsiteX1" fmla="*/ 37104 w 1006666"/>
                <a:gd name="connsiteY1" fmla="*/ 856976 h 2038076"/>
                <a:gd name="connsiteX2" fmla="*/ 253004 w 1006666"/>
                <a:gd name="connsiteY2" fmla="*/ 2038076 h 2038076"/>
                <a:gd name="connsiteX0" fmla="*/ 1006667 w 1006668"/>
                <a:gd name="connsiteY0" fmla="*/ 0 h 2038076"/>
                <a:gd name="connsiteX1" fmla="*/ 37104 w 1006668"/>
                <a:gd name="connsiteY1" fmla="*/ 820934 h 2038076"/>
                <a:gd name="connsiteX2" fmla="*/ 253004 w 1006668"/>
                <a:gd name="connsiteY2" fmla="*/ 2038076 h 2038076"/>
                <a:gd name="connsiteX0" fmla="*/ 963397 w 963397"/>
                <a:gd name="connsiteY0" fmla="*/ 0 h 2038076"/>
                <a:gd name="connsiteX1" fmla="*/ 43563 w 963397"/>
                <a:gd name="connsiteY1" fmla="*/ 664755 h 2038076"/>
                <a:gd name="connsiteX2" fmla="*/ 209734 w 963397"/>
                <a:gd name="connsiteY2" fmla="*/ 2038076 h 2038076"/>
                <a:gd name="connsiteX0" fmla="*/ 963397 w 963397"/>
                <a:gd name="connsiteY0" fmla="*/ 0 h 2038076"/>
                <a:gd name="connsiteX1" fmla="*/ 43563 w 963397"/>
                <a:gd name="connsiteY1" fmla="*/ 664755 h 2038076"/>
                <a:gd name="connsiteX2" fmla="*/ 209734 w 963397"/>
                <a:gd name="connsiteY2" fmla="*/ 2038076 h 2038076"/>
                <a:gd name="connsiteX0" fmla="*/ 1005966 w 1005966"/>
                <a:gd name="connsiteY0" fmla="*/ 0 h 2038076"/>
                <a:gd name="connsiteX1" fmla="*/ 86132 w 1005966"/>
                <a:gd name="connsiteY1" fmla="*/ 664755 h 2038076"/>
                <a:gd name="connsiteX2" fmla="*/ 252303 w 1005966"/>
                <a:gd name="connsiteY2" fmla="*/ 2038076 h 2038076"/>
              </a:gdLst>
              <a:ahLst/>
              <a:cxnLst>
                <a:cxn ang="0">
                  <a:pos x="connsiteX0" y="connsiteY0"/>
                </a:cxn>
                <a:cxn ang="0">
                  <a:pos x="connsiteX1" y="connsiteY1"/>
                </a:cxn>
                <a:cxn ang="0">
                  <a:pos x="connsiteX2" y="connsiteY2"/>
                </a:cxn>
              </a:cxnLst>
              <a:rect l="l" t="t" r="r" b="b"/>
              <a:pathLst>
                <a:path w="1005966" h="2038076">
                  <a:moveTo>
                    <a:pt x="1005966" y="0"/>
                  </a:moveTo>
                  <a:cubicBezTo>
                    <a:pt x="492732" y="158445"/>
                    <a:pt x="311198" y="277021"/>
                    <a:pt x="86132" y="664755"/>
                  </a:cubicBezTo>
                  <a:cubicBezTo>
                    <a:pt x="-138934" y="1052489"/>
                    <a:pt x="134828" y="1606276"/>
                    <a:pt x="252303" y="2038076"/>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24" name="TextBox 323"/>
            <p:cNvSpPr txBox="1"/>
            <p:nvPr/>
          </p:nvSpPr>
          <p:spPr>
            <a:xfrm rot="5400000">
              <a:off x="1235230" y="3606513"/>
              <a:ext cx="521297" cy="297454"/>
            </a:xfrm>
            <a:prstGeom prst="rect">
              <a:avLst/>
            </a:prstGeom>
            <a:solidFill>
              <a:srgbClr val="EF6F00">
                <a:lumMod val="60000"/>
                <a:lumOff val="40000"/>
              </a:srgbClr>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Load</a:t>
              </a:r>
            </a:p>
          </p:txBody>
        </p:sp>
        <p:sp>
          <p:nvSpPr>
            <p:cNvPr id="325" name="Freeform 30"/>
            <p:cNvSpPr/>
            <p:nvPr/>
          </p:nvSpPr>
          <p:spPr>
            <a:xfrm>
              <a:off x="1721802" y="2807384"/>
              <a:ext cx="364536" cy="1654448"/>
            </a:xfrm>
            <a:custGeom>
              <a:avLst/>
              <a:gdLst>
                <a:gd name="connsiteX0" fmla="*/ 154378 w 154378"/>
                <a:gd name="connsiteY0" fmla="*/ 0 h 1894902"/>
                <a:gd name="connsiteX1" fmla="*/ 142 w 154378"/>
                <a:gd name="connsiteY1" fmla="*/ 705080 h 1894902"/>
                <a:gd name="connsiteX2" fmla="*/ 132344 w 154378"/>
                <a:gd name="connsiteY2" fmla="*/ 1894902 h 1894902"/>
                <a:gd name="connsiteX0" fmla="*/ 410874 w 410874"/>
                <a:gd name="connsiteY0" fmla="*/ 0 h 2020506"/>
                <a:gd name="connsiteX1" fmla="*/ 10454 w 410874"/>
                <a:gd name="connsiteY1" fmla="*/ 830684 h 2020506"/>
                <a:gd name="connsiteX2" fmla="*/ 142656 w 410874"/>
                <a:gd name="connsiteY2" fmla="*/ 2020506 h 2020506"/>
                <a:gd name="connsiteX0" fmla="*/ 410874 w 410874"/>
                <a:gd name="connsiteY0" fmla="*/ 0 h 2020506"/>
                <a:gd name="connsiteX1" fmla="*/ 10454 w 410874"/>
                <a:gd name="connsiteY1" fmla="*/ 830684 h 2020506"/>
                <a:gd name="connsiteX2" fmla="*/ 142656 w 410874"/>
                <a:gd name="connsiteY2" fmla="*/ 2020506 h 2020506"/>
                <a:gd name="connsiteX0" fmla="*/ 379045 w 379045"/>
                <a:gd name="connsiteY0" fmla="*/ 0 h 1965240"/>
                <a:gd name="connsiteX1" fmla="*/ 8770 w 379045"/>
                <a:gd name="connsiteY1" fmla="*/ 775418 h 1965240"/>
                <a:gd name="connsiteX2" fmla="*/ 140972 w 379045"/>
                <a:gd name="connsiteY2" fmla="*/ 1965240 h 1965240"/>
                <a:gd name="connsiteX0" fmla="*/ 379045 w 379045"/>
                <a:gd name="connsiteY0" fmla="*/ 0 h 1965240"/>
                <a:gd name="connsiteX1" fmla="*/ 8770 w 379045"/>
                <a:gd name="connsiteY1" fmla="*/ 775418 h 1965240"/>
                <a:gd name="connsiteX2" fmla="*/ 140972 w 379045"/>
                <a:gd name="connsiteY2" fmla="*/ 1965240 h 1965240"/>
                <a:gd name="connsiteX0" fmla="*/ 437443 w 437443"/>
                <a:gd name="connsiteY0" fmla="*/ 0 h 1985337"/>
                <a:gd name="connsiteX1" fmla="*/ 11903 w 437443"/>
                <a:gd name="connsiteY1" fmla="*/ 795515 h 1985337"/>
                <a:gd name="connsiteX2" fmla="*/ 144105 w 437443"/>
                <a:gd name="connsiteY2" fmla="*/ 1985337 h 1985337"/>
                <a:gd name="connsiteX0" fmla="*/ 437443 w 437443"/>
                <a:gd name="connsiteY0" fmla="*/ 0 h 1985337"/>
                <a:gd name="connsiteX1" fmla="*/ 11903 w 437443"/>
                <a:gd name="connsiteY1" fmla="*/ 795515 h 1985337"/>
                <a:gd name="connsiteX2" fmla="*/ 144105 w 437443"/>
                <a:gd name="connsiteY2" fmla="*/ 1985337 h 1985337"/>
                <a:gd name="connsiteX0" fmla="*/ 437443 w 437443"/>
                <a:gd name="connsiteY0" fmla="*/ 0 h 1985337"/>
                <a:gd name="connsiteX1" fmla="*/ 11903 w 437443"/>
                <a:gd name="connsiteY1" fmla="*/ 795515 h 1985337"/>
                <a:gd name="connsiteX2" fmla="*/ 144105 w 437443"/>
                <a:gd name="connsiteY2" fmla="*/ 1985337 h 1985337"/>
              </a:gdLst>
              <a:ahLst/>
              <a:cxnLst>
                <a:cxn ang="0">
                  <a:pos x="connsiteX0" y="connsiteY0"/>
                </a:cxn>
                <a:cxn ang="0">
                  <a:pos x="connsiteX1" y="connsiteY1"/>
                </a:cxn>
                <a:cxn ang="0">
                  <a:pos x="connsiteX2" y="connsiteY2"/>
                </a:cxn>
              </a:cxnLst>
              <a:rect l="l" t="t" r="r" b="b"/>
              <a:pathLst>
                <a:path w="437443" h="1985337">
                  <a:moveTo>
                    <a:pt x="437443" y="0"/>
                  </a:moveTo>
                  <a:cubicBezTo>
                    <a:pt x="211436" y="164486"/>
                    <a:pt x="60793" y="464626"/>
                    <a:pt x="11903" y="795515"/>
                  </a:cubicBezTo>
                  <a:cubicBezTo>
                    <a:pt x="-36987" y="1126405"/>
                    <a:pt x="76168" y="1548334"/>
                    <a:pt x="144105" y="1985337"/>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26" name="TextBox 325"/>
            <p:cNvSpPr txBox="1"/>
            <p:nvPr/>
          </p:nvSpPr>
          <p:spPr>
            <a:xfrm rot="5400000">
              <a:off x="1561664" y="3488939"/>
              <a:ext cx="630429" cy="297454"/>
            </a:xfrm>
            <a:prstGeom prst="rect">
              <a:avLst/>
            </a:prstGeom>
            <a:solidFill>
              <a:srgbClr val="EF6F00">
                <a:lumMod val="60000"/>
                <a:lumOff val="40000"/>
              </a:srgbClr>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Invoke</a:t>
              </a:r>
            </a:p>
          </p:txBody>
        </p:sp>
        <p:sp>
          <p:nvSpPr>
            <p:cNvPr id="327" name="Freeform 31"/>
            <p:cNvSpPr/>
            <p:nvPr/>
          </p:nvSpPr>
          <p:spPr>
            <a:xfrm>
              <a:off x="2439037" y="2783879"/>
              <a:ext cx="329919" cy="1735204"/>
            </a:xfrm>
            <a:custGeom>
              <a:avLst/>
              <a:gdLst>
                <a:gd name="connsiteX0" fmla="*/ 132371 w 132371"/>
                <a:gd name="connsiteY0" fmla="*/ 0 h 1762699"/>
                <a:gd name="connsiteX1" fmla="*/ 168 w 132371"/>
                <a:gd name="connsiteY1" fmla="*/ 694063 h 1762699"/>
                <a:gd name="connsiteX2" fmla="*/ 110337 w 132371"/>
                <a:gd name="connsiteY2" fmla="*/ 1762699 h 1762699"/>
                <a:gd name="connsiteX0" fmla="*/ 7148 w 527725"/>
                <a:gd name="connsiteY0" fmla="*/ 0 h 1943569"/>
                <a:gd name="connsiteX1" fmla="*/ 417556 w 527725"/>
                <a:gd name="connsiteY1" fmla="*/ 874933 h 1943569"/>
                <a:gd name="connsiteX2" fmla="*/ 527725 w 527725"/>
                <a:gd name="connsiteY2" fmla="*/ 1943569 h 1943569"/>
                <a:gd name="connsiteX0" fmla="*/ 0 w 520577"/>
                <a:gd name="connsiteY0" fmla="*/ 0 h 1943569"/>
                <a:gd name="connsiteX1" fmla="*/ 410408 w 520577"/>
                <a:gd name="connsiteY1" fmla="*/ 874933 h 1943569"/>
                <a:gd name="connsiteX2" fmla="*/ 520577 w 520577"/>
                <a:gd name="connsiteY2" fmla="*/ 1943569 h 1943569"/>
                <a:gd name="connsiteX0" fmla="*/ 0 w 435166"/>
                <a:gd name="connsiteY0" fmla="*/ 0 h 1903375"/>
                <a:gd name="connsiteX1" fmla="*/ 324997 w 435166"/>
                <a:gd name="connsiteY1" fmla="*/ 834739 h 1903375"/>
                <a:gd name="connsiteX2" fmla="*/ 435166 w 435166"/>
                <a:gd name="connsiteY2" fmla="*/ 1903375 h 1903375"/>
                <a:gd name="connsiteX0" fmla="*/ 0 w 435166"/>
                <a:gd name="connsiteY0" fmla="*/ 0 h 1903375"/>
                <a:gd name="connsiteX1" fmla="*/ 324997 w 435166"/>
                <a:gd name="connsiteY1" fmla="*/ 834739 h 1903375"/>
                <a:gd name="connsiteX2" fmla="*/ 435166 w 435166"/>
                <a:gd name="connsiteY2" fmla="*/ 1903375 h 1903375"/>
              </a:gdLst>
              <a:ahLst/>
              <a:cxnLst>
                <a:cxn ang="0">
                  <a:pos x="connsiteX0" y="connsiteY0"/>
                </a:cxn>
                <a:cxn ang="0">
                  <a:pos x="connsiteX1" y="connsiteY1"/>
                </a:cxn>
                <a:cxn ang="0">
                  <a:pos x="connsiteX2" y="connsiteY2"/>
                </a:cxn>
              </a:cxnLst>
              <a:rect l="l" t="t" r="r" b="b"/>
              <a:pathLst>
                <a:path w="435166" h="1903375">
                  <a:moveTo>
                    <a:pt x="0" y="0"/>
                  </a:moveTo>
                  <a:cubicBezTo>
                    <a:pt x="156797" y="195115"/>
                    <a:pt x="252469" y="517510"/>
                    <a:pt x="324997" y="834739"/>
                  </a:cubicBezTo>
                  <a:cubicBezTo>
                    <a:pt x="397525" y="1151968"/>
                    <a:pt x="378245" y="1515948"/>
                    <a:pt x="435166" y="1903375"/>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28" name="TextBox 327"/>
            <p:cNvSpPr txBox="1"/>
            <p:nvPr/>
          </p:nvSpPr>
          <p:spPr>
            <a:xfrm rot="5400000">
              <a:off x="2254572" y="3355939"/>
              <a:ext cx="1432765" cy="502573"/>
            </a:xfrm>
            <a:prstGeom prst="rect">
              <a:avLst/>
            </a:prstGeom>
            <a:solidFill>
              <a:srgbClr val="EF6F00">
                <a:lumMod val="60000"/>
                <a:lumOff val="40000"/>
              </a:srgbClr>
            </a:solidFill>
            <a:effectLst>
              <a:softEdge rad="76200"/>
            </a:effectLst>
          </p:spPr>
          <p:txBody>
            <a:bodyPr wrap="none" rtlCol="0">
              <a:spAutoFit/>
            </a:bodyP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Rainy Day Option:</a:t>
              </a:r>
            </a:p>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Invoke Inverse</a:t>
              </a:r>
            </a:p>
          </p:txBody>
        </p:sp>
        <p:sp>
          <p:nvSpPr>
            <p:cNvPr id="329" name="Freeform 121"/>
            <p:cNvSpPr/>
            <p:nvPr/>
          </p:nvSpPr>
          <p:spPr>
            <a:xfrm>
              <a:off x="2088770" y="2851150"/>
              <a:ext cx="129899" cy="1635465"/>
            </a:xfrm>
            <a:custGeom>
              <a:avLst/>
              <a:gdLst>
                <a:gd name="connsiteX0" fmla="*/ 154378 w 154378"/>
                <a:gd name="connsiteY0" fmla="*/ 0 h 1894902"/>
                <a:gd name="connsiteX1" fmla="*/ 142 w 154378"/>
                <a:gd name="connsiteY1" fmla="*/ 705080 h 1894902"/>
                <a:gd name="connsiteX2" fmla="*/ 132344 w 154378"/>
                <a:gd name="connsiteY2" fmla="*/ 1894902 h 1894902"/>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30070"/>
                <a:gd name="connsiteX1" fmla="*/ 2 w 134141"/>
                <a:gd name="connsiteY1" fmla="*/ 740248 h 1930070"/>
                <a:gd name="connsiteX2" fmla="*/ 132204 w 134141"/>
                <a:gd name="connsiteY2" fmla="*/ 1930070 h 1930070"/>
              </a:gdLst>
              <a:ahLst/>
              <a:cxnLst>
                <a:cxn ang="0">
                  <a:pos x="connsiteX0" y="connsiteY0"/>
                </a:cxn>
                <a:cxn ang="0">
                  <a:pos x="connsiteX1" y="connsiteY1"/>
                </a:cxn>
                <a:cxn ang="0">
                  <a:pos x="connsiteX2" y="connsiteY2"/>
                </a:cxn>
              </a:cxnLst>
              <a:rect l="l" t="t" r="r" b="b"/>
              <a:pathLst>
                <a:path w="134141" h="1930070">
                  <a:moveTo>
                    <a:pt x="134141" y="0"/>
                  </a:moveTo>
                  <a:cubicBezTo>
                    <a:pt x="53835" y="224776"/>
                    <a:pt x="325" y="418570"/>
                    <a:pt x="2" y="740248"/>
                  </a:cubicBezTo>
                  <a:cubicBezTo>
                    <a:pt x="-321" y="1061926"/>
                    <a:pt x="64267" y="1493067"/>
                    <a:pt x="132204" y="1930070"/>
                  </a:cubicBezTo>
                </a:path>
              </a:pathLst>
            </a:custGeom>
            <a:noFill/>
            <a:ln w="25400" cap="flat" cmpd="sng" algn="ctr">
              <a:solidFill>
                <a:srgbClr val="C00000"/>
              </a:solidFill>
              <a:prstDash val="solid"/>
              <a:headEnd type="arrow" w="med" len="med"/>
              <a:tailEnd type="none"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30" name="TextBox 329"/>
            <p:cNvSpPr txBox="1"/>
            <p:nvPr/>
          </p:nvSpPr>
          <p:spPr>
            <a:xfrm rot="5400000">
              <a:off x="1744967" y="3421346"/>
              <a:ext cx="1011752" cy="297454"/>
            </a:xfrm>
            <a:prstGeom prst="rect">
              <a:avLst/>
            </a:prstGeom>
            <a:solidFill>
              <a:srgbClr val="EF6F00">
                <a:lumMod val="60000"/>
                <a:lumOff val="40000"/>
              </a:srgbClr>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Success/Fail</a:t>
              </a:r>
            </a:p>
          </p:txBody>
        </p:sp>
        <p:sp>
          <p:nvSpPr>
            <p:cNvPr id="332" name="Rounded Rectangle 146"/>
            <p:cNvSpPr/>
            <p:nvPr/>
          </p:nvSpPr>
          <p:spPr>
            <a:xfrm>
              <a:off x="3414943" y="3170830"/>
              <a:ext cx="2163273" cy="575670"/>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endParaRPr>
            </a:p>
          </p:txBody>
        </p:sp>
        <p:grpSp>
          <p:nvGrpSpPr>
            <p:cNvPr id="333" name="Group 332"/>
            <p:cNvGrpSpPr/>
            <p:nvPr/>
          </p:nvGrpSpPr>
          <p:grpSpPr>
            <a:xfrm>
              <a:off x="3548127" y="3248804"/>
              <a:ext cx="1922780" cy="419722"/>
              <a:chOff x="1813560" y="3352800"/>
              <a:chExt cx="4172712" cy="856712"/>
            </a:xfrm>
          </p:grpSpPr>
          <p:sp>
            <p:nvSpPr>
              <p:cNvPr id="334" name="Diamond 333"/>
              <p:cNvSpPr/>
              <p:nvPr/>
            </p:nvSpPr>
            <p:spPr>
              <a:xfrm>
                <a:off x="3120219" y="3650207"/>
                <a:ext cx="304800" cy="304800"/>
              </a:xfrm>
              <a:prstGeom prst="diamond">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35" name="Rectangle 334"/>
              <p:cNvSpPr/>
              <p:nvPr/>
            </p:nvSpPr>
            <p:spPr>
              <a:xfrm>
                <a:off x="3733800" y="3352800"/>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3733800" y="3980912"/>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37" name="Oval 336"/>
              <p:cNvSpPr/>
              <p:nvPr/>
            </p:nvSpPr>
            <p:spPr>
              <a:xfrm>
                <a:off x="4495800" y="3692935"/>
                <a:ext cx="228600" cy="219344"/>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38" name="Elbow Connector 134"/>
              <p:cNvCxnSpPr>
                <a:cxnSpLocks/>
                <a:stCxn id="334" idx="0"/>
                <a:endCxn id="335" idx="1"/>
              </p:cNvCxnSpPr>
              <p:nvPr/>
            </p:nvCxnSpPr>
            <p:spPr>
              <a:xfrm rot="5400000" flipH="1" flipV="1">
                <a:off x="3411656" y="3328064"/>
                <a:ext cx="183107" cy="461181"/>
              </a:xfrm>
              <a:prstGeom prst="bentConnector2">
                <a:avLst/>
              </a:prstGeom>
              <a:noFill/>
              <a:ln w="3175" cap="flat" cmpd="sng" algn="ctr">
                <a:solidFill>
                  <a:srgbClr val="000000"/>
                </a:solidFill>
                <a:prstDash val="solid"/>
                <a:tailEnd type="triangle"/>
              </a:ln>
              <a:effectLst/>
            </p:spPr>
          </p:cxnSp>
          <p:cxnSp>
            <p:nvCxnSpPr>
              <p:cNvPr id="339" name="Elbow Connector 135"/>
              <p:cNvCxnSpPr>
                <a:cxnSpLocks/>
                <a:stCxn id="334" idx="2"/>
                <a:endCxn id="336" idx="1"/>
              </p:cNvCxnSpPr>
              <p:nvPr/>
            </p:nvCxnSpPr>
            <p:spPr>
              <a:xfrm rot="16200000" flipH="1">
                <a:off x="3433107" y="3794518"/>
                <a:ext cx="140205" cy="461181"/>
              </a:xfrm>
              <a:prstGeom prst="bentConnector2">
                <a:avLst/>
              </a:prstGeom>
              <a:noFill/>
              <a:ln w="3175" cap="flat" cmpd="sng" algn="ctr">
                <a:solidFill>
                  <a:srgbClr val="000000"/>
                </a:solidFill>
                <a:prstDash val="solid"/>
                <a:tailEnd type="triangle"/>
              </a:ln>
              <a:effectLst/>
            </p:spPr>
          </p:cxnSp>
          <p:cxnSp>
            <p:nvCxnSpPr>
              <p:cNvPr id="340" name="Elbow Connector 136"/>
              <p:cNvCxnSpPr>
                <a:cxnSpLocks/>
                <a:stCxn id="335" idx="3"/>
                <a:endCxn id="337" idx="0"/>
              </p:cNvCxnSpPr>
              <p:nvPr/>
            </p:nvCxnSpPr>
            <p:spPr>
              <a:xfrm>
                <a:off x="4191000" y="3467100"/>
                <a:ext cx="419100" cy="225835"/>
              </a:xfrm>
              <a:prstGeom prst="bentConnector2">
                <a:avLst/>
              </a:prstGeom>
              <a:noFill/>
              <a:ln w="3175" cap="flat" cmpd="sng" algn="ctr">
                <a:solidFill>
                  <a:srgbClr val="000000"/>
                </a:solidFill>
                <a:prstDash val="solid"/>
                <a:tailEnd type="triangle"/>
              </a:ln>
              <a:effectLst/>
            </p:spPr>
          </p:cxnSp>
          <p:cxnSp>
            <p:nvCxnSpPr>
              <p:cNvPr id="341" name="Elbow Connector 137"/>
              <p:cNvCxnSpPr>
                <a:cxnSpLocks/>
                <a:stCxn id="336" idx="3"/>
                <a:endCxn id="337" idx="4"/>
              </p:cNvCxnSpPr>
              <p:nvPr/>
            </p:nvCxnSpPr>
            <p:spPr>
              <a:xfrm flipV="1">
                <a:off x="4191000" y="3912279"/>
                <a:ext cx="419100" cy="182933"/>
              </a:xfrm>
              <a:prstGeom prst="bentConnector2">
                <a:avLst/>
              </a:prstGeom>
              <a:noFill/>
              <a:ln w="3175" cap="flat" cmpd="sng" algn="ctr">
                <a:solidFill>
                  <a:srgbClr val="000000"/>
                </a:solidFill>
                <a:prstDash val="solid"/>
                <a:tailEnd type="triangle"/>
              </a:ln>
              <a:effectLst/>
            </p:spPr>
          </p:cxnSp>
          <p:sp>
            <p:nvSpPr>
              <p:cNvPr id="342" name="Rectangle 341"/>
              <p:cNvSpPr/>
              <p:nvPr/>
            </p:nvSpPr>
            <p:spPr>
              <a:xfrm>
                <a:off x="5147481"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43" name="Rectangle 342"/>
              <p:cNvSpPr/>
              <p:nvPr/>
            </p:nvSpPr>
            <p:spPr>
              <a:xfrm>
                <a:off x="2205819"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44" name="Elbow Connector 140"/>
              <p:cNvCxnSpPr>
                <a:cxnSpLocks/>
                <a:stCxn id="343" idx="3"/>
                <a:endCxn id="334" idx="1"/>
              </p:cNvCxnSpPr>
              <p:nvPr/>
            </p:nvCxnSpPr>
            <p:spPr>
              <a:xfrm>
                <a:off x="2663019" y="3797979"/>
                <a:ext cx="457200" cy="4628"/>
              </a:xfrm>
              <a:prstGeom prst="bentConnector3">
                <a:avLst/>
              </a:prstGeom>
              <a:noFill/>
              <a:ln w="3175" cap="flat" cmpd="sng" algn="ctr">
                <a:solidFill>
                  <a:srgbClr val="000000"/>
                </a:solidFill>
                <a:prstDash val="solid"/>
                <a:tailEnd type="triangle"/>
              </a:ln>
              <a:effectLst/>
            </p:spPr>
          </p:cxnSp>
          <p:cxnSp>
            <p:nvCxnSpPr>
              <p:cNvPr id="345" name="Elbow Connector 141"/>
              <p:cNvCxnSpPr>
                <a:cxnSpLocks/>
                <a:stCxn id="337" idx="6"/>
                <a:endCxn id="342" idx="1"/>
              </p:cNvCxnSpPr>
              <p:nvPr/>
            </p:nvCxnSpPr>
            <p:spPr>
              <a:xfrm flipV="1">
                <a:off x="4724400" y="3797979"/>
                <a:ext cx="423081" cy="4628"/>
              </a:xfrm>
              <a:prstGeom prst="bentConnector3">
                <a:avLst/>
              </a:prstGeom>
              <a:noFill/>
              <a:ln w="3175" cap="flat" cmpd="sng" algn="ctr">
                <a:solidFill>
                  <a:srgbClr val="000000"/>
                </a:solidFill>
                <a:prstDash val="solid"/>
                <a:tailEnd type="triangle"/>
              </a:ln>
              <a:effectLst/>
            </p:spPr>
          </p:cxnSp>
          <p:sp>
            <p:nvSpPr>
              <p:cNvPr id="346" name="Oval 345"/>
              <p:cNvSpPr/>
              <p:nvPr/>
            </p:nvSpPr>
            <p:spPr>
              <a:xfrm>
                <a:off x="1813560" y="3756887"/>
                <a:ext cx="91440" cy="91440"/>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47" name="Elbow Connector 143"/>
              <p:cNvCxnSpPr>
                <a:cxnSpLocks/>
                <a:stCxn id="346" idx="6"/>
                <a:endCxn id="343" idx="1"/>
              </p:cNvCxnSpPr>
              <p:nvPr/>
            </p:nvCxnSpPr>
            <p:spPr>
              <a:xfrm flipV="1">
                <a:off x="1905000" y="3797979"/>
                <a:ext cx="300819" cy="4628"/>
              </a:xfrm>
              <a:prstGeom prst="bentConnector3">
                <a:avLst/>
              </a:prstGeom>
              <a:noFill/>
              <a:ln w="3175" cap="flat" cmpd="sng" algn="ctr">
                <a:solidFill>
                  <a:srgbClr val="000000"/>
                </a:solidFill>
                <a:prstDash val="solid"/>
                <a:tailEnd type="triangle"/>
              </a:ln>
              <a:effectLst/>
            </p:spPr>
          </p:cxnSp>
          <p:sp>
            <p:nvSpPr>
              <p:cNvPr id="348" name="Oval 347"/>
              <p:cNvSpPr/>
              <p:nvPr/>
            </p:nvSpPr>
            <p:spPr>
              <a:xfrm>
                <a:off x="5867400" y="3743171"/>
                <a:ext cx="118872" cy="118872"/>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49" name="Elbow Connector 145"/>
              <p:cNvCxnSpPr>
                <a:cxnSpLocks/>
                <a:stCxn id="342" idx="3"/>
                <a:endCxn id="348" idx="2"/>
              </p:cNvCxnSpPr>
              <p:nvPr/>
            </p:nvCxnSpPr>
            <p:spPr>
              <a:xfrm>
                <a:off x="5604681" y="3797979"/>
                <a:ext cx="262719" cy="4628"/>
              </a:xfrm>
              <a:prstGeom prst="bentConnector3">
                <a:avLst/>
              </a:prstGeom>
              <a:noFill/>
              <a:ln w="3175" cap="flat" cmpd="sng" algn="ctr">
                <a:solidFill>
                  <a:srgbClr val="000000"/>
                </a:solidFill>
                <a:prstDash val="solid"/>
                <a:tailEnd type="triangle"/>
              </a:ln>
              <a:effectLst/>
            </p:spPr>
          </p:cxnSp>
        </p:grpSp>
        <p:sp>
          <p:nvSpPr>
            <p:cNvPr id="350" name="Freeform 33"/>
            <p:cNvSpPr/>
            <p:nvPr/>
          </p:nvSpPr>
          <p:spPr>
            <a:xfrm>
              <a:off x="3228179" y="3796416"/>
              <a:ext cx="1130667" cy="1189699"/>
            </a:xfrm>
            <a:custGeom>
              <a:avLst/>
              <a:gdLst>
                <a:gd name="connsiteX0" fmla="*/ 0 w 1828800"/>
                <a:gd name="connsiteY0" fmla="*/ 1641513 h 1642692"/>
                <a:gd name="connsiteX1" fmla="*/ 1134738 w 1828800"/>
                <a:gd name="connsiteY1" fmla="*/ 1377108 h 1642692"/>
                <a:gd name="connsiteX2" fmla="*/ 1828800 w 1828800"/>
                <a:gd name="connsiteY2" fmla="*/ 0 h 1642692"/>
              </a:gdLst>
              <a:ahLst/>
              <a:cxnLst>
                <a:cxn ang="0">
                  <a:pos x="connsiteX0" y="connsiteY0"/>
                </a:cxn>
                <a:cxn ang="0">
                  <a:pos x="connsiteX1" y="connsiteY1"/>
                </a:cxn>
                <a:cxn ang="0">
                  <a:pos x="connsiteX2" y="connsiteY2"/>
                </a:cxn>
              </a:cxnLst>
              <a:rect l="l" t="t" r="r" b="b"/>
              <a:pathLst>
                <a:path w="1828800" h="1642692">
                  <a:moveTo>
                    <a:pt x="0" y="1641513"/>
                  </a:moveTo>
                  <a:cubicBezTo>
                    <a:pt x="414969" y="1646103"/>
                    <a:pt x="829938" y="1650693"/>
                    <a:pt x="1134738" y="1377108"/>
                  </a:cubicBezTo>
                  <a:cubicBezTo>
                    <a:pt x="1439538" y="1103523"/>
                    <a:pt x="1828800" y="0"/>
                    <a:pt x="1828800" y="0"/>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51" name="TextBox 350"/>
            <p:cNvSpPr txBox="1"/>
            <p:nvPr/>
          </p:nvSpPr>
          <p:spPr>
            <a:xfrm rot="18535722">
              <a:off x="3575736" y="4575149"/>
              <a:ext cx="1336089" cy="707694"/>
            </a:xfrm>
            <a:prstGeom prst="rect">
              <a:avLst/>
            </a:prstGeom>
            <a:solidFill>
              <a:srgbClr val="EF6F00">
                <a:lumMod val="60000"/>
                <a:lumOff val="40000"/>
              </a:srgbClr>
            </a:solidFill>
            <a:effectLst>
              <a:softEdge rad="76200"/>
            </a:effectLst>
          </p:spPr>
          <p:txBody>
            <a:bodyPr wrap="square" rtlCol="0">
              <a:spAutoFit/>
            </a:bodyP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rgbClr val="FF0000"/>
                  </a:solidFill>
                  <a:effectLst/>
                  <a:uLnTx/>
                  <a:uFillTx/>
                </a:rPr>
                <a:t>Invoke Operation Implementation</a:t>
              </a:r>
            </a:p>
          </p:txBody>
        </p:sp>
      </p:grpSp>
      <p:sp>
        <p:nvSpPr>
          <p:cNvPr id="3" name="TextBox 2"/>
          <p:cNvSpPr txBox="1"/>
          <p:nvPr/>
        </p:nvSpPr>
        <p:spPr>
          <a:xfrm>
            <a:off x="901406" y="6115987"/>
            <a:ext cx="4449045" cy="36933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a:ln>
                  <a:noFill/>
                </a:ln>
                <a:solidFill>
                  <a:srgbClr val="000000"/>
                </a:solidFill>
                <a:effectLst/>
                <a:uFillTx/>
                <a:latin typeface="+mn-lt"/>
                <a:ea typeface="+mn-ea"/>
                <a:cs typeface="+mn-cs"/>
                <a:sym typeface="Calibri"/>
              </a:rPr>
              <a:t>Option 1: </a:t>
            </a:r>
            <a:r>
              <a:rPr kumimoji="0" lang="en-US" altLang="zh-CN" sz="1800" b="0" i="0" u="none" strike="noStrike" cap="none" spc="0" normalizeH="0" baseline="0" dirty="0">
                <a:ln>
                  <a:noFill/>
                </a:ln>
                <a:solidFill>
                  <a:srgbClr val="000000"/>
                </a:solidFill>
                <a:effectLst/>
                <a:uFillTx/>
                <a:latin typeface="+mn-lt"/>
                <a:ea typeface="+mn-ea"/>
                <a:cs typeface="+mn-cs"/>
                <a:sym typeface="Calibri"/>
              </a:rPr>
              <a:t>Topology &amp; BPMN Hybrid Workflow</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1" name="TextBox 110"/>
          <p:cNvSpPr txBox="1"/>
          <p:nvPr/>
        </p:nvSpPr>
        <p:spPr>
          <a:xfrm>
            <a:off x="6797251" y="6144101"/>
            <a:ext cx="4422907" cy="36933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a:ln>
                  <a:noFill/>
                </a:ln>
                <a:solidFill>
                  <a:srgbClr val="000000"/>
                </a:solidFill>
                <a:effectLst/>
                <a:uFillTx/>
                <a:latin typeface="+mn-lt"/>
                <a:ea typeface="+mn-ea"/>
                <a:cs typeface="+mn-cs"/>
                <a:sym typeface="Calibri"/>
              </a:rPr>
              <a:t>Option 2: </a:t>
            </a:r>
            <a:r>
              <a:rPr kumimoji="0" lang="en-US" altLang="zh-CN" sz="1800" i="0" u="none" strike="noStrike" cap="none" spc="0" normalizeH="0" baseline="0" dirty="0">
                <a:ln>
                  <a:noFill/>
                </a:ln>
                <a:solidFill>
                  <a:srgbClr val="000000"/>
                </a:solidFill>
                <a:effectLst/>
                <a:uFillTx/>
                <a:latin typeface="+mn-lt"/>
                <a:ea typeface="+mn-ea"/>
                <a:cs typeface="+mn-cs"/>
                <a:sym typeface="Calibri"/>
              </a:rPr>
              <a:t>Decoupled 2 layer </a:t>
            </a:r>
            <a:r>
              <a:rPr kumimoji="0" lang="en-US" altLang="zh-CN" sz="1800" b="0" i="0" u="none" strike="noStrike" cap="none" spc="0" normalizeH="0" baseline="0" dirty="0">
                <a:ln>
                  <a:noFill/>
                </a:ln>
                <a:solidFill>
                  <a:srgbClr val="000000"/>
                </a:solidFill>
                <a:effectLst/>
                <a:uFillTx/>
                <a:latin typeface="+mn-lt"/>
                <a:ea typeface="+mn-ea"/>
                <a:cs typeface="+mn-cs"/>
                <a:sym typeface="Calibri"/>
              </a:rPr>
              <a:t>BPMN Workflow</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5" name="Group 4"/>
          <p:cNvGrpSpPr/>
          <p:nvPr/>
        </p:nvGrpSpPr>
        <p:grpSpPr>
          <a:xfrm>
            <a:off x="6713449" y="2778452"/>
            <a:ext cx="4434684" cy="3197180"/>
            <a:chOff x="6713449" y="1239982"/>
            <a:chExt cx="4434684" cy="4735650"/>
          </a:xfrm>
        </p:grpSpPr>
        <p:grpSp>
          <p:nvGrpSpPr>
            <p:cNvPr id="406" name="Group 405"/>
            <p:cNvGrpSpPr/>
            <p:nvPr/>
          </p:nvGrpSpPr>
          <p:grpSpPr>
            <a:xfrm>
              <a:off x="6713449" y="1239982"/>
              <a:ext cx="4434684" cy="4735650"/>
              <a:chOff x="6582606" y="849262"/>
              <a:chExt cx="4872876" cy="5453083"/>
            </a:xfrm>
          </p:grpSpPr>
          <p:sp>
            <p:nvSpPr>
              <p:cNvPr id="355" name="Rectangle 354"/>
              <p:cNvSpPr/>
              <p:nvPr/>
            </p:nvSpPr>
            <p:spPr>
              <a:xfrm>
                <a:off x="6582606" y="1143001"/>
                <a:ext cx="4872876" cy="5159344"/>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76200" tIns="38100" rIns="76200" bIns="38100" numCol="1" rtlCol="0" anchor="ctr" anchorCtr="0" compatLnSpc="1">
                <a:prstTxWarp prst="textNoShape">
                  <a:avLst/>
                </a:prstTxWarp>
                <a:noAutofit/>
              </a:bodyPr>
              <a:lstStyle/>
              <a:p>
                <a:pPr marL="0" marR="0" lvl="0" indent="0" algn="ctr" defTabSz="1083224" eaLnBrk="0" fontAlgn="auto" latinLnBrk="0" hangingPunct="1">
                  <a:lnSpc>
                    <a:spcPct val="100000"/>
                  </a:lnSpc>
                  <a:spcBef>
                    <a:spcPct val="50000"/>
                  </a:spcBef>
                  <a:spcAft>
                    <a:spcPts val="0"/>
                  </a:spcAft>
                  <a:buClrTx/>
                  <a:buSzTx/>
                  <a:buFontTx/>
                  <a:buNone/>
                  <a:tabLst/>
                  <a:defRPr/>
                </a:pPr>
                <a:endParaRPr kumimoji="0" lang="en-US" sz="1000" b="1"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356" name="Rectangle 355"/>
              <p:cNvSpPr/>
              <p:nvPr/>
            </p:nvSpPr>
            <p:spPr>
              <a:xfrm>
                <a:off x="6689805" y="2120898"/>
                <a:ext cx="4676839" cy="4014534"/>
              </a:xfrm>
              <a:prstGeom prst="rect">
                <a:avLst/>
              </a:prstGeom>
              <a:ln/>
            </p:spPr>
            <p:style>
              <a:lnRef idx="1">
                <a:schemeClr val="accent2"/>
              </a:lnRef>
              <a:fillRef idx="2">
                <a:schemeClr val="accent2"/>
              </a:fillRef>
              <a:effectRef idx="1">
                <a:schemeClr val="accent2"/>
              </a:effectRef>
              <a:fontRef idx="minor">
                <a:schemeClr val="dk1"/>
              </a:fontRef>
            </p:style>
            <p:txBody>
              <a:bodyPr vert="vert270" rtlCol="0" anchor="t" anchorCtr="0"/>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err="1">
                    <a:ln>
                      <a:noFill/>
                    </a:ln>
                    <a:solidFill>
                      <a:srgbClr val="000000"/>
                    </a:solidFill>
                    <a:effectLst/>
                    <a:uLnTx/>
                    <a:uFillTx/>
                    <a:latin typeface="Calibri"/>
                    <a:ea typeface="+mn-ea"/>
                    <a:cs typeface="+mn-cs"/>
                  </a:rPr>
                  <a:t>BPMN</a:t>
                </a:r>
                <a:endParaRPr kumimoji="0" lang="en-US" sz="1667" b="0" i="0" u="none" strike="noStrike" kern="1200" cap="none" spc="0" normalizeH="0" baseline="0" noProof="0" dirty="0">
                  <a:ln>
                    <a:noFill/>
                  </a:ln>
                  <a:solidFill>
                    <a:srgbClr val="000000"/>
                  </a:solidFill>
                  <a:effectLst/>
                  <a:uLnTx/>
                  <a:uFillTx/>
                  <a:latin typeface="Calibri"/>
                  <a:ea typeface="+mn-ea"/>
                  <a:cs typeface="+mn-cs"/>
                </a:endParaRPr>
              </a:p>
            </p:txBody>
          </p:sp>
          <p:sp>
            <p:nvSpPr>
              <p:cNvPr id="357" name="TextBox 356"/>
              <p:cNvSpPr txBox="1"/>
              <p:nvPr/>
            </p:nvSpPr>
            <p:spPr>
              <a:xfrm>
                <a:off x="7365495" y="1177131"/>
                <a:ext cx="4089987" cy="726278"/>
              </a:xfrm>
              <a:prstGeom prst="rect">
                <a:avLst/>
              </a:prstGeom>
              <a:noFill/>
              <a:effectLst>
                <a:softEdge rad="63500"/>
              </a:effectLst>
            </p:spPr>
            <p:txBody>
              <a:bodyPr wrap="square" rtlCol="0">
                <a:spAutoFit/>
              </a:bodyPr>
              <a:lstStyle/>
              <a:p>
                <a:pPr marL="0" marR="0" lvl="0" indent="0" algn="r" defTabSz="1083224" eaLnBrk="1" fontAlgn="auto" latinLnBrk="0" hangingPunct="1">
                  <a:lnSpc>
                    <a:spcPct val="100000"/>
                  </a:lnSpc>
                  <a:spcBef>
                    <a:spcPts val="0"/>
                  </a:spcBef>
                  <a:spcAft>
                    <a:spcPts val="0"/>
                  </a:spcAft>
                  <a:buClrTx/>
                  <a:buSzTx/>
                  <a:buFontTx/>
                  <a:buNone/>
                  <a:tabLst/>
                  <a:defRPr/>
                </a:pPr>
                <a:r>
                  <a:rPr kumimoji="0" lang="en-US" sz="2167" b="1" i="0" u="none" strike="noStrike" kern="1200" cap="none" spc="0" normalizeH="0" baseline="0" noProof="0" dirty="0">
                    <a:ln>
                      <a:noFill/>
                    </a:ln>
                    <a:solidFill>
                      <a:prstClr val="white"/>
                    </a:solidFill>
                    <a:effectLst/>
                    <a:uLnTx/>
                    <a:uFillTx/>
                  </a:rPr>
                  <a:t>Domain Service Orchestrator</a:t>
                </a:r>
              </a:p>
            </p:txBody>
          </p:sp>
          <p:sp>
            <p:nvSpPr>
              <p:cNvPr id="358" name="Rounded Rectangle 83"/>
              <p:cNvSpPr/>
              <p:nvPr/>
            </p:nvSpPr>
            <p:spPr>
              <a:xfrm>
                <a:off x="7149832" y="1762584"/>
                <a:ext cx="2104055" cy="37763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rPr>
                  <a:t>Determine top-level workflow</a:t>
                </a:r>
              </a:p>
            </p:txBody>
          </p:sp>
          <p:sp>
            <p:nvSpPr>
              <p:cNvPr id="359" name="Rounded Rectangle 85"/>
              <p:cNvSpPr/>
              <p:nvPr/>
            </p:nvSpPr>
            <p:spPr>
              <a:xfrm>
                <a:off x="7161219" y="2354886"/>
                <a:ext cx="2905289" cy="57567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endParaRPr>
              </a:p>
            </p:txBody>
          </p:sp>
          <p:sp>
            <p:nvSpPr>
              <p:cNvPr id="360" name="Diamond 359"/>
              <p:cNvSpPr/>
              <p:nvPr/>
            </p:nvSpPr>
            <p:spPr>
              <a:xfrm>
                <a:off x="8514682" y="2578566"/>
                <a:ext cx="140452" cy="149328"/>
              </a:xfrm>
              <a:prstGeom prst="diamond">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61" name="Rectangle 360"/>
              <p:cNvSpPr/>
              <p:nvPr/>
            </p:nvSpPr>
            <p:spPr>
              <a:xfrm>
                <a:off x="8797420" y="2432860"/>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62" name="Rectangle 361"/>
              <p:cNvSpPr/>
              <p:nvPr/>
            </p:nvSpPr>
            <p:spPr>
              <a:xfrm>
                <a:off x="8797420" y="2740586"/>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63" name="Oval 362"/>
              <p:cNvSpPr/>
              <p:nvPr/>
            </p:nvSpPr>
            <p:spPr>
              <a:xfrm>
                <a:off x="9148548" y="2599499"/>
                <a:ext cx="105338" cy="107462"/>
              </a:xfrm>
              <a:prstGeom prst="ellipse">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64" name="Elbow Connector 96"/>
              <p:cNvCxnSpPr>
                <a:stCxn id="360" idx="0"/>
                <a:endCxn id="361" idx="1"/>
              </p:cNvCxnSpPr>
              <p:nvPr/>
            </p:nvCxnSpPr>
            <p:spPr>
              <a:xfrm rot="5400000" flipH="1" flipV="1">
                <a:off x="8646310" y="2427457"/>
                <a:ext cx="89708" cy="212512"/>
              </a:xfrm>
              <a:prstGeom prst="bentConnector2">
                <a:avLst/>
              </a:prstGeom>
              <a:noFill/>
              <a:ln w="3175" cap="flat" cmpd="sng" algn="ctr">
                <a:solidFill>
                  <a:sysClr val="window" lastClr="FFFFFF">
                    <a:lumMod val="65000"/>
                  </a:sysClr>
                </a:solidFill>
                <a:prstDash val="solid"/>
                <a:tailEnd type="triangle"/>
              </a:ln>
              <a:effectLst/>
            </p:spPr>
          </p:cxnSp>
          <p:cxnSp>
            <p:nvCxnSpPr>
              <p:cNvPr id="365" name="Elbow Connector 99"/>
              <p:cNvCxnSpPr>
                <a:stCxn id="360" idx="2"/>
                <a:endCxn id="362" idx="1"/>
              </p:cNvCxnSpPr>
              <p:nvPr/>
            </p:nvCxnSpPr>
            <p:spPr>
              <a:xfrm rot="16200000" flipH="1">
                <a:off x="8656819" y="2655982"/>
                <a:ext cx="68689" cy="212512"/>
              </a:xfrm>
              <a:prstGeom prst="bentConnector2">
                <a:avLst/>
              </a:prstGeom>
              <a:noFill/>
              <a:ln w="3175" cap="flat" cmpd="sng" algn="ctr">
                <a:solidFill>
                  <a:sysClr val="window" lastClr="FFFFFF">
                    <a:lumMod val="65000"/>
                  </a:sysClr>
                </a:solidFill>
                <a:prstDash val="solid"/>
                <a:tailEnd type="triangle"/>
              </a:ln>
              <a:effectLst/>
            </p:spPr>
          </p:cxnSp>
          <p:cxnSp>
            <p:nvCxnSpPr>
              <p:cNvPr id="366" name="Elbow Connector 101"/>
              <p:cNvCxnSpPr>
                <a:stCxn id="361" idx="3"/>
                <a:endCxn id="363" idx="0"/>
              </p:cNvCxnSpPr>
              <p:nvPr/>
            </p:nvCxnSpPr>
            <p:spPr>
              <a:xfrm>
                <a:off x="9008097" y="2488858"/>
                <a:ext cx="193121" cy="110642"/>
              </a:xfrm>
              <a:prstGeom prst="bentConnector2">
                <a:avLst/>
              </a:prstGeom>
              <a:noFill/>
              <a:ln w="3175" cap="flat" cmpd="sng" algn="ctr">
                <a:solidFill>
                  <a:sysClr val="window" lastClr="FFFFFF">
                    <a:lumMod val="65000"/>
                  </a:sysClr>
                </a:solidFill>
                <a:prstDash val="solid"/>
                <a:tailEnd type="triangle"/>
              </a:ln>
              <a:effectLst/>
            </p:spPr>
          </p:cxnSp>
          <p:cxnSp>
            <p:nvCxnSpPr>
              <p:cNvPr id="367" name="Elbow Connector 102"/>
              <p:cNvCxnSpPr>
                <a:stCxn id="362" idx="3"/>
                <a:endCxn id="363" idx="4"/>
              </p:cNvCxnSpPr>
              <p:nvPr/>
            </p:nvCxnSpPr>
            <p:spPr>
              <a:xfrm flipV="1">
                <a:off x="9008097" y="2706961"/>
                <a:ext cx="193121" cy="89623"/>
              </a:xfrm>
              <a:prstGeom prst="bentConnector2">
                <a:avLst/>
              </a:prstGeom>
              <a:noFill/>
              <a:ln w="3175" cap="flat" cmpd="sng" algn="ctr">
                <a:solidFill>
                  <a:sysClr val="window" lastClr="FFFFFF">
                    <a:lumMod val="65000"/>
                  </a:sysClr>
                </a:solidFill>
                <a:prstDash val="solid"/>
                <a:tailEnd type="triangle"/>
              </a:ln>
              <a:effectLst/>
            </p:spPr>
          </p:cxnSp>
          <p:sp>
            <p:nvSpPr>
              <p:cNvPr id="368" name="Rectangle 367"/>
              <p:cNvSpPr/>
              <p:nvPr/>
            </p:nvSpPr>
            <p:spPr>
              <a:xfrm>
                <a:off x="9448842" y="2594965"/>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69" name="Rectangle 368"/>
              <p:cNvSpPr/>
              <p:nvPr/>
            </p:nvSpPr>
            <p:spPr>
              <a:xfrm>
                <a:off x="7859505" y="2594965"/>
                <a:ext cx="210678" cy="111996"/>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70" name="Elbow Connector 108"/>
              <p:cNvCxnSpPr>
                <a:stCxn id="369" idx="3"/>
                <a:endCxn id="360" idx="1"/>
              </p:cNvCxnSpPr>
              <p:nvPr/>
            </p:nvCxnSpPr>
            <p:spPr>
              <a:xfrm>
                <a:off x="8070182" y="2650963"/>
                <a:ext cx="444500" cy="2267"/>
              </a:xfrm>
              <a:prstGeom prst="bentConnector3">
                <a:avLst/>
              </a:prstGeom>
              <a:noFill/>
              <a:ln w="3175" cap="flat" cmpd="sng" algn="ctr">
                <a:solidFill>
                  <a:srgbClr val="000000"/>
                </a:solidFill>
                <a:prstDash val="solid"/>
                <a:tailEnd type="triangle"/>
              </a:ln>
              <a:effectLst/>
            </p:spPr>
          </p:cxnSp>
          <p:cxnSp>
            <p:nvCxnSpPr>
              <p:cNvPr id="371" name="Elbow Connector 109"/>
              <p:cNvCxnSpPr>
                <a:stCxn id="363" idx="6"/>
                <a:endCxn id="368" idx="1"/>
              </p:cNvCxnSpPr>
              <p:nvPr/>
            </p:nvCxnSpPr>
            <p:spPr>
              <a:xfrm flipV="1">
                <a:off x="9253886" y="2650963"/>
                <a:ext cx="194955" cy="2268"/>
              </a:xfrm>
              <a:prstGeom prst="bentConnector3">
                <a:avLst/>
              </a:prstGeom>
              <a:noFill/>
              <a:ln w="3175" cap="flat" cmpd="sng" algn="ctr">
                <a:solidFill>
                  <a:sysClr val="window" lastClr="FFFFFF">
                    <a:lumMod val="65000"/>
                  </a:sysClr>
                </a:solidFill>
                <a:prstDash val="solid"/>
                <a:tailEnd type="triangle"/>
              </a:ln>
              <a:effectLst/>
            </p:spPr>
          </p:cxnSp>
          <p:sp>
            <p:nvSpPr>
              <p:cNvPr id="372" name="Oval 371"/>
              <p:cNvSpPr/>
              <p:nvPr/>
            </p:nvSpPr>
            <p:spPr>
              <a:xfrm>
                <a:off x="7283603" y="2630831"/>
                <a:ext cx="42136" cy="44798"/>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73" name="Elbow Connector 111"/>
              <p:cNvCxnSpPr>
                <a:stCxn id="372" idx="6"/>
                <a:endCxn id="369" idx="1"/>
              </p:cNvCxnSpPr>
              <p:nvPr/>
            </p:nvCxnSpPr>
            <p:spPr>
              <a:xfrm flipV="1">
                <a:off x="7325739" y="2650963"/>
                <a:ext cx="533766" cy="2267"/>
              </a:xfrm>
              <a:prstGeom prst="bentConnector3">
                <a:avLst/>
              </a:prstGeom>
              <a:noFill/>
              <a:ln w="3175" cap="flat" cmpd="sng" algn="ctr">
                <a:solidFill>
                  <a:srgbClr val="000000"/>
                </a:solidFill>
                <a:prstDash val="solid"/>
                <a:tailEnd type="triangle"/>
              </a:ln>
              <a:effectLst/>
            </p:spPr>
          </p:cxnSp>
          <p:sp>
            <p:nvSpPr>
              <p:cNvPr id="374" name="Oval 373"/>
              <p:cNvSpPr/>
              <p:nvPr/>
            </p:nvSpPr>
            <p:spPr>
              <a:xfrm>
                <a:off x="9780580" y="2624111"/>
                <a:ext cx="54776" cy="58238"/>
              </a:xfrm>
              <a:prstGeom prst="ellipse">
                <a:avLst/>
              </a:prstGeom>
              <a:solidFill>
                <a:sysClr val="window" lastClr="FFFFFF"/>
              </a:solidFill>
              <a:ln w="285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75" name="Elbow Connector 113"/>
              <p:cNvCxnSpPr>
                <a:stCxn id="368" idx="3"/>
                <a:endCxn id="374" idx="2"/>
              </p:cNvCxnSpPr>
              <p:nvPr/>
            </p:nvCxnSpPr>
            <p:spPr>
              <a:xfrm>
                <a:off x="9659519" y="2650963"/>
                <a:ext cx="121061" cy="2268"/>
              </a:xfrm>
              <a:prstGeom prst="bentConnector3">
                <a:avLst/>
              </a:prstGeom>
              <a:noFill/>
              <a:ln w="3175" cap="flat" cmpd="sng" algn="ctr">
                <a:solidFill>
                  <a:srgbClr val="000000"/>
                </a:solidFill>
                <a:prstDash val="solid"/>
                <a:tailEnd type="triangle"/>
              </a:ln>
              <a:effectLst/>
            </p:spPr>
          </p:cxnSp>
          <p:sp>
            <p:nvSpPr>
              <p:cNvPr id="376" name="Freeform 22"/>
              <p:cNvSpPr/>
              <p:nvPr/>
            </p:nvSpPr>
            <p:spPr>
              <a:xfrm>
                <a:off x="7630355" y="1979083"/>
                <a:ext cx="412750" cy="338667"/>
              </a:xfrm>
              <a:custGeom>
                <a:avLst/>
                <a:gdLst>
                  <a:gd name="connsiteX0" fmla="*/ 0 w 495300"/>
                  <a:gd name="connsiteY0" fmla="*/ 0 h 406400"/>
                  <a:gd name="connsiteX1" fmla="*/ 215900 w 495300"/>
                  <a:gd name="connsiteY1" fmla="*/ 317500 h 406400"/>
                  <a:gd name="connsiteX2" fmla="*/ 317500 w 495300"/>
                  <a:gd name="connsiteY2" fmla="*/ 152400 h 406400"/>
                  <a:gd name="connsiteX3" fmla="*/ 495300 w 4953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95300" h="406400">
                    <a:moveTo>
                      <a:pt x="0" y="0"/>
                    </a:moveTo>
                    <a:cubicBezTo>
                      <a:pt x="81491" y="146050"/>
                      <a:pt x="162983" y="292100"/>
                      <a:pt x="215900" y="317500"/>
                    </a:cubicBezTo>
                    <a:cubicBezTo>
                      <a:pt x="268817" y="342900"/>
                      <a:pt x="270933" y="137583"/>
                      <a:pt x="317500" y="152400"/>
                    </a:cubicBezTo>
                    <a:cubicBezTo>
                      <a:pt x="364067" y="167217"/>
                      <a:pt x="429683" y="286808"/>
                      <a:pt x="495300" y="406400"/>
                    </a:cubicBezTo>
                  </a:path>
                </a:pathLst>
              </a:custGeom>
              <a:noFill/>
              <a:ln w="25400" cap="flat" cmpd="sng" algn="ctr">
                <a:solidFill>
                  <a:srgbClr val="5F1185"/>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77" name="Freeform 24"/>
              <p:cNvSpPr/>
              <p:nvPr/>
            </p:nvSpPr>
            <p:spPr>
              <a:xfrm>
                <a:off x="6582606" y="994833"/>
                <a:ext cx="518583" cy="730250"/>
              </a:xfrm>
              <a:custGeom>
                <a:avLst/>
                <a:gdLst>
                  <a:gd name="connsiteX0" fmla="*/ 0 w 622300"/>
                  <a:gd name="connsiteY0" fmla="*/ 0 h 876300"/>
                  <a:gd name="connsiteX1" fmla="*/ 317500 w 622300"/>
                  <a:gd name="connsiteY1" fmla="*/ 381000 h 876300"/>
                  <a:gd name="connsiteX2" fmla="*/ 190500 w 622300"/>
                  <a:gd name="connsiteY2" fmla="*/ 482600 h 876300"/>
                  <a:gd name="connsiteX3" fmla="*/ 622300 w 622300"/>
                  <a:gd name="connsiteY3" fmla="*/ 876300 h 876300"/>
                </a:gdLst>
                <a:ahLst/>
                <a:cxnLst>
                  <a:cxn ang="0">
                    <a:pos x="connsiteX0" y="connsiteY0"/>
                  </a:cxn>
                  <a:cxn ang="0">
                    <a:pos x="connsiteX1" y="connsiteY1"/>
                  </a:cxn>
                  <a:cxn ang="0">
                    <a:pos x="connsiteX2" y="connsiteY2"/>
                  </a:cxn>
                  <a:cxn ang="0">
                    <a:pos x="connsiteX3" y="connsiteY3"/>
                  </a:cxn>
                </a:cxnLst>
                <a:rect l="l" t="t" r="r" b="b"/>
                <a:pathLst>
                  <a:path w="622300" h="876300">
                    <a:moveTo>
                      <a:pt x="0" y="0"/>
                    </a:moveTo>
                    <a:cubicBezTo>
                      <a:pt x="142875" y="150283"/>
                      <a:pt x="285750" y="300567"/>
                      <a:pt x="317500" y="381000"/>
                    </a:cubicBezTo>
                    <a:cubicBezTo>
                      <a:pt x="349250" y="461433"/>
                      <a:pt x="139700" y="400050"/>
                      <a:pt x="190500" y="482600"/>
                    </a:cubicBezTo>
                    <a:cubicBezTo>
                      <a:pt x="241300" y="565150"/>
                      <a:pt x="622300" y="876300"/>
                      <a:pt x="622300" y="876300"/>
                    </a:cubicBezTo>
                  </a:path>
                </a:pathLst>
              </a:custGeom>
              <a:noFill/>
              <a:ln w="25400" cap="flat" cmpd="sng" algn="ctr">
                <a:solidFill>
                  <a:srgbClr val="5F1185"/>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79" name="TextBox 378"/>
              <p:cNvSpPr txBox="1"/>
              <p:nvPr/>
            </p:nvSpPr>
            <p:spPr>
              <a:xfrm rot="5400000">
                <a:off x="7371257" y="3488940"/>
                <a:ext cx="630429" cy="297455"/>
              </a:xfrm>
              <a:prstGeom prst="rect">
                <a:avLst/>
              </a:prstGeom>
              <a:solidFill>
                <a:schemeClr val="bg1"/>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chemeClr val="tx1"/>
                    </a:solidFill>
                    <a:effectLst/>
                    <a:uLnTx/>
                    <a:uFillTx/>
                  </a:rPr>
                  <a:t>Invoke</a:t>
                </a:r>
              </a:p>
            </p:txBody>
          </p:sp>
          <p:sp>
            <p:nvSpPr>
              <p:cNvPr id="381" name="Rounded Rectangle 146"/>
              <p:cNvSpPr/>
              <p:nvPr/>
            </p:nvSpPr>
            <p:spPr>
              <a:xfrm>
                <a:off x="7547999" y="4708291"/>
                <a:ext cx="3441906" cy="898456"/>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endParaRPr>
              </a:p>
            </p:txBody>
          </p:sp>
          <p:grpSp>
            <p:nvGrpSpPr>
              <p:cNvPr id="382" name="Group 381"/>
              <p:cNvGrpSpPr/>
              <p:nvPr/>
            </p:nvGrpSpPr>
            <p:grpSpPr>
              <a:xfrm>
                <a:off x="7687497" y="4812266"/>
                <a:ext cx="3036614" cy="757695"/>
                <a:chOff x="1813560" y="3352800"/>
                <a:chExt cx="4172712" cy="856712"/>
              </a:xfrm>
            </p:grpSpPr>
            <p:sp>
              <p:nvSpPr>
                <p:cNvPr id="383" name="Diamond 382"/>
                <p:cNvSpPr/>
                <p:nvPr/>
              </p:nvSpPr>
              <p:spPr>
                <a:xfrm>
                  <a:off x="3120219" y="3650207"/>
                  <a:ext cx="304800" cy="304800"/>
                </a:xfrm>
                <a:prstGeom prst="diamond">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84" name="Rectangle 383"/>
                <p:cNvSpPr/>
                <p:nvPr/>
              </p:nvSpPr>
              <p:spPr>
                <a:xfrm>
                  <a:off x="3733800" y="3352800"/>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85" name="Rectangle 384"/>
                <p:cNvSpPr/>
                <p:nvPr/>
              </p:nvSpPr>
              <p:spPr>
                <a:xfrm>
                  <a:off x="3733800" y="3980912"/>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86" name="Oval 385"/>
                <p:cNvSpPr/>
                <p:nvPr/>
              </p:nvSpPr>
              <p:spPr>
                <a:xfrm>
                  <a:off x="4495800" y="3692935"/>
                  <a:ext cx="228600" cy="219344"/>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87" name="Elbow Connector 134"/>
                <p:cNvCxnSpPr>
                  <a:stCxn id="383" idx="0"/>
                  <a:endCxn id="384" idx="1"/>
                </p:cNvCxnSpPr>
                <p:nvPr/>
              </p:nvCxnSpPr>
              <p:spPr>
                <a:xfrm rot="5400000" flipH="1" flipV="1">
                  <a:off x="3411656" y="3328064"/>
                  <a:ext cx="183107" cy="461181"/>
                </a:xfrm>
                <a:prstGeom prst="bentConnector2">
                  <a:avLst/>
                </a:prstGeom>
                <a:noFill/>
                <a:ln w="3175" cap="flat" cmpd="sng" algn="ctr">
                  <a:solidFill>
                    <a:srgbClr val="000000"/>
                  </a:solidFill>
                  <a:prstDash val="solid"/>
                  <a:tailEnd type="triangle"/>
                </a:ln>
                <a:effectLst/>
              </p:spPr>
            </p:cxnSp>
            <p:cxnSp>
              <p:nvCxnSpPr>
                <p:cNvPr id="388" name="Elbow Connector 135"/>
                <p:cNvCxnSpPr>
                  <a:stCxn id="383" idx="2"/>
                  <a:endCxn id="385" idx="1"/>
                </p:cNvCxnSpPr>
                <p:nvPr/>
              </p:nvCxnSpPr>
              <p:spPr>
                <a:xfrm rot="16200000" flipH="1">
                  <a:off x="3433107" y="3794518"/>
                  <a:ext cx="140205" cy="461181"/>
                </a:xfrm>
                <a:prstGeom prst="bentConnector2">
                  <a:avLst/>
                </a:prstGeom>
                <a:noFill/>
                <a:ln w="3175" cap="flat" cmpd="sng" algn="ctr">
                  <a:solidFill>
                    <a:srgbClr val="000000"/>
                  </a:solidFill>
                  <a:prstDash val="solid"/>
                  <a:tailEnd type="triangle"/>
                </a:ln>
                <a:effectLst/>
              </p:spPr>
            </p:cxnSp>
            <p:cxnSp>
              <p:nvCxnSpPr>
                <p:cNvPr id="389" name="Elbow Connector 136"/>
                <p:cNvCxnSpPr>
                  <a:stCxn id="384" idx="3"/>
                  <a:endCxn id="386" idx="0"/>
                </p:cNvCxnSpPr>
                <p:nvPr/>
              </p:nvCxnSpPr>
              <p:spPr>
                <a:xfrm>
                  <a:off x="4191000" y="3467100"/>
                  <a:ext cx="419100" cy="225835"/>
                </a:xfrm>
                <a:prstGeom prst="bentConnector2">
                  <a:avLst/>
                </a:prstGeom>
                <a:noFill/>
                <a:ln w="3175" cap="flat" cmpd="sng" algn="ctr">
                  <a:solidFill>
                    <a:srgbClr val="000000"/>
                  </a:solidFill>
                  <a:prstDash val="solid"/>
                  <a:tailEnd type="triangle"/>
                </a:ln>
                <a:effectLst/>
              </p:spPr>
            </p:cxnSp>
            <p:cxnSp>
              <p:nvCxnSpPr>
                <p:cNvPr id="390" name="Elbow Connector 137"/>
                <p:cNvCxnSpPr>
                  <a:stCxn id="385" idx="3"/>
                  <a:endCxn id="386" idx="4"/>
                </p:cNvCxnSpPr>
                <p:nvPr/>
              </p:nvCxnSpPr>
              <p:spPr>
                <a:xfrm flipV="1">
                  <a:off x="4191000" y="3912279"/>
                  <a:ext cx="419100" cy="182933"/>
                </a:xfrm>
                <a:prstGeom prst="bentConnector2">
                  <a:avLst/>
                </a:prstGeom>
                <a:noFill/>
                <a:ln w="3175" cap="flat" cmpd="sng" algn="ctr">
                  <a:solidFill>
                    <a:srgbClr val="000000"/>
                  </a:solidFill>
                  <a:prstDash val="solid"/>
                  <a:tailEnd type="triangle"/>
                </a:ln>
                <a:effectLst/>
              </p:spPr>
            </p:cxnSp>
            <p:sp>
              <p:nvSpPr>
                <p:cNvPr id="391" name="Rectangle 390"/>
                <p:cNvSpPr/>
                <p:nvPr/>
              </p:nvSpPr>
              <p:spPr>
                <a:xfrm>
                  <a:off x="5147481"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392" name="Rectangle 391"/>
                <p:cNvSpPr/>
                <p:nvPr/>
              </p:nvSpPr>
              <p:spPr>
                <a:xfrm>
                  <a:off x="2205819"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93" name="Elbow Connector 140"/>
                <p:cNvCxnSpPr>
                  <a:stCxn id="392" idx="3"/>
                  <a:endCxn id="383" idx="1"/>
                </p:cNvCxnSpPr>
                <p:nvPr/>
              </p:nvCxnSpPr>
              <p:spPr>
                <a:xfrm>
                  <a:off x="2663019" y="3797979"/>
                  <a:ext cx="457200" cy="4628"/>
                </a:xfrm>
                <a:prstGeom prst="bentConnector3">
                  <a:avLst/>
                </a:prstGeom>
                <a:noFill/>
                <a:ln w="3175" cap="flat" cmpd="sng" algn="ctr">
                  <a:solidFill>
                    <a:srgbClr val="000000"/>
                  </a:solidFill>
                  <a:prstDash val="solid"/>
                  <a:tailEnd type="triangle"/>
                </a:ln>
                <a:effectLst/>
              </p:spPr>
            </p:cxnSp>
            <p:cxnSp>
              <p:nvCxnSpPr>
                <p:cNvPr id="394" name="Elbow Connector 141"/>
                <p:cNvCxnSpPr>
                  <a:stCxn id="386" idx="6"/>
                  <a:endCxn id="391" idx="1"/>
                </p:cNvCxnSpPr>
                <p:nvPr/>
              </p:nvCxnSpPr>
              <p:spPr>
                <a:xfrm flipV="1">
                  <a:off x="4724400" y="3797979"/>
                  <a:ext cx="423081" cy="4628"/>
                </a:xfrm>
                <a:prstGeom prst="bentConnector3">
                  <a:avLst/>
                </a:prstGeom>
                <a:noFill/>
                <a:ln w="3175" cap="flat" cmpd="sng" algn="ctr">
                  <a:solidFill>
                    <a:srgbClr val="000000"/>
                  </a:solidFill>
                  <a:prstDash val="solid"/>
                  <a:tailEnd type="triangle"/>
                </a:ln>
                <a:effectLst/>
              </p:spPr>
            </p:cxnSp>
            <p:sp>
              <p:nvSpPr>
                <p:cNvPr id="395" name="Oval 394"/>
                <p:cNvSpPr/>
                <p:nvPr/>
              </p:nvSpPr>
              <p:spPr>
                <a:xfrm>
                  <a:off x="1813560" y="3756887"/>
                  <a:ext cx="91440" cy="91440"/>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96" name="Elbow Connector 143"/>
                <p:cNvCxnSpPr>
                  <a:stCxn id="395" idx="6"/>
                  <a:endCxn id="392" idx="1"/>
                </p:cNvCxnSpPr>
                <p:nvPr/>
              </p:nvCxnSpPr>
              <p:spPr>
                <a:xfrm flipV="1">
                  <a:off x="1905000" y="3797979"/>
                  <a:ext cx="300819" cy="4628"/>
                </a:xfrm>
                <a:prstGeom prst="bentConnector3">
                  <a:avLst/>
                </a:prstGeom>
                <a:noFill/>
                <a:ln w="3175" cap="flat" cmpd="sng" algn="ctr">
                  <a:solidFill>
                    <a:srgbClr val="000000"/>
                  </a:solidFill>
                  <a:prstDash val="solid"/>
                  <a:tailEnd type="triangle"/>
                </a:ln>
                <a:effectLst/>
              </p:spPr>
            </p:cxnSp>
            <p:sp>
              <p:nvSpPr>
                <p:cNvPr id="397" name="Oval 396"/>
                <p:cNvSpPr/>
                <p:nvPr/>
              </p:nvSpPr>
              <p:spPr>
                <a:xfrm>
                  <a:off x="5867400" y="3743171"/>
                  <a:ext cx="118872" cy="118872"/>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398" name="Elbow Connector 145"/>
                <p:cNvCxnSpPr>
                  <a:stCxn id="391" idx="3"/>
                  <a:endCxn id="397" idx="2"/>
                </p:cNvCxnSpPr>
                <p:nvPr/>
              </p:nvCxnSpPr>
              <p:spPr>
                <a:xfrm>
                  <a:off x="5604681" y="3797979"/>
                  <a:ext cx="262719" cy="4628"/>
                </a:xfrm>
                <a:prstGeom prst="bentConnector3">
                  <a:avLst/>
                </a:prstGeom>
                <a:noFill/>
                <a:ln w="3175" cap="flat" cmpd="sng" algn="ctr">
                  <a:solidFill>
                    <a:srgbClr val="000000"/>
                  </a:solidFill>
                  <a:prstDash val="solid"/>
                  <a:tailEnd type="triangle"/>
                </a:ln>
                <a:effectLst/>
              </p:spPr>
            </p:cxnSp>
          </p:grpSp>
          <p:sp>
            <p:nvSpPr>
              <p:cNvPr id="403" name="TextBox 402"/>
              <p:cNvSpPr txBox="1"/>
              <p:nvPr/>
            </p:nvSpPr>
            <p:spPr>
              <a:xfrm rot="5400000">
                <a:off x="7452630" y="3421346"/>
                <a:ext cx="1011752" cy="297454"/>
              </a:xfrm>
              <a:prstGeom prst="rect">
                <a:avLst/>
              </a:prstGeom>
              <a:solidFill>
                <a:schemeClr val="bg1"/>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chemeClr val="tx1"/>
                    </a:solidFill>
                    <a:effectLst/>
                    <a:uLnTx/>
                    <a:uFillTx/>
                  </a:rPr>
                  <a:t>Success/Fail</a:t>
                </a:r>
              </a:p>
            </p:txBody>
          </p:sp>
          <p:sp>
            <p:nvSpPr>
              <p:cNvPr id="405" name="TextBox 404"/>
              <p:cNvSpPr txBox="1"/>
              <p:nvPr/>
            </p:nvSpPr>
            <p:spPr>
              <a:xfrm rot="3077277">
                <a:off x="6591707" y="1069322"/>
                <a:ext cx="737574" cy="297454"/>
              </a:xfrm>
              <a:prstGeom prst="rect">
                <a:avLst/>
              </a:prstGeom>
              <a:solidFill>
                <a:schemeClr val="bg1"/>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chemeClr val="tx1"/>
                    </a:solidFill>
                    <a:effectLst/>
                    <a:uLnTx/>
                    <a:uFillTx/>
                  </a:rPr>
                  <a:t>Request</a:t>
                </a:r>
              </a:p>
            </p:txBody>
          </p:sp>
        </p:grpSp>
        <p:sp>
          <p:nvSpPr>
            <p:cNvPr id="4" name="TextBox 3"/>
            <p:cNvSpPr txBox="1"/>
            <p:nvPr/>
          </p:nvSpPr>
          <p:spPr>
            <a:xfrm>
              <a:off x="8909176" y="3095421"/>
              <a:ext cx="1984111" cy="774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mn-lt"/>
                  <a:ea typeface="+mn-ea"/>
                  <a:cs typeface="+mn-cs"/>
                  <a:sym typeface="Calibri"/>
                </a:rPr>
                <a:t>Service Agnostic WFs </a:t>
              </a:r>
            </a:p>
            <a:p>
              <a:pPr marL="0" marR="0" indent="0" algn="l" defTabSz="457200" rtl="0" fontAlgn="auto" latinLnBrk="0" hangingPunct="0">
                <a:lnSpc>
                  <a:spcPct val="100000"/>
                </a:lnSpc>
                <a:spcBef>
                  <a:spcPts val="0"/>
                </a:spcBef>
                <a:spcAft>
                  <a:spcPts val="0"/>
                </a:spcAft>
                <a:buClrTx/>
                <a:buSzTx/>
                <a:buFontTx/>
                <a:buNone/>
                <a:tabLst/>
              </a:pPr>
              <a:r>
                <a:rPr lang="en-US" altLang="zh-CN" sz="1400" dirty="0"/>
                <a:t>(one for each LCM op)</a:t>
              </a:r>
              <a:endParaRPr kumimoji="0" lang="zh-CN" altLang="en-US" sz="1400" b="0" i="0" u="none" strike="noStrike" cap="none" spc="0" normalizeH="0" baseline="0" dirty="0">
                <a:ln>
                  <a:noFill/>
                </a:ln>
                <a:solidFill>
                  <a:srgbClr val="000000"/>
                </a:solidFill>
                <a:effectLst/>
                <a:uFillTx/>
                <a:latin typeface="+mn-lt"/>
                <a:ea typeface="+mn-ea"/>
                <a:cs typeface="+mn-cs"/>
                <a:sym typeface="Calibri"/>
              </a:endParaRPr>
            </a:p>
          </p:txBody>
        </p:sp>
        <p:sp>
          <p:nvSpPr>
            <p:cNvPr id="113" name="TextBox 112"/>
            <p:cNvSpPr txBox="1"/>
            <p:nvPr/>
          </p:nvSpPr>
          <p:spPr>
            <a:xfrm>
              <a:off x="8917531" y="5484989"/>
              <a:ext cx="2228714" cy="455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mn-lt"/>
                  <a:ea typeface="+mn-ea"/>
                  <a:cs typeface="+mn-cs"/>
                  <a:sym typeface="Calibri"/>
                </a:rPr>
                <a:t>Service Specific WFs</a:t>
              </a:r>
              <a:endParaRPr kumimoji="0" lang="zh-CN" altLang="en-US" sz="1400" b="0" i="0" u="none" strike="noStrike" cap="none" spc="0" normalizeH="0" baseline="0" dirty="0">
                <a:ln>
                  <a:noFill/>
                </a:ln>
                <a:solidFill>
                  <a:srgbClr val="000000"/>
                </a:solidFill>
                <a:effectLst/>
                <a:uFillTx/>
                <a:latin typeface="+mn-lt"/>
                <a:ea typeface="+mn-ea"/>
                <a:cs typeface="+mn-cs"/>
                <a:sym typeface="Calibri"/>
              </a:endParaRPr>
            </a:p>
          </p:txBody>
        </p:sp>
      </p:grpSp>
      <p:grpSp>
        <p:nvGrpSpPr>
          <p:cNvPr id="114" name="Group 113"/>
          <p:cNvGrpSpPr/>
          <p:nvPr/>
        </p:nvGrpSpPr>
        <p:grpSpPr>
          <a:xfrm>
            <a:off x="6691834" y="1039246"/>
            <a:ext cx="4434684" cy="1585858"/>
            <a:chOff x="6582606" y="849262"/>
            <a:chExt cx="4872876" cy="2989499"/>
          </a:xfrm>
        </p:grpSpPr>
        <p:sp>
          <p:nvSpPr>
            <p:cNvPr id="117" name="Rectangle 116"/>
            <p:cNvSpPr/>
            <p:nvPr/>
          </p:nvSpPr>
          <p:spPr>
            <a:xfrm>
              <a:off x="6582606" y="1143002"/>
              <a:ext cx="4872876" cy="2695759"/>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76200" tIns="38100" rIns="76200" bIns="38100" numCol="1" rtlCol="0" anchor="ctr" anchorCtr="0" compatLnSpc="1">
              <a:prstTxWarp prst="textNoShape">
                <a:avLst/>
              </a:prstTxWarp>
              <a:noAutofit/>
            </a:bodyPr>
            <a:lstStyle/>
            <a:p>
              <a:pPr marL="0" marR="0" lvl="0" indent="0" algn="ctr" defTabSz="1083224" eaLnBrk="0" fontAlgn="auto" latinLnBrk="0" hangingPunct="1">
                <a:lnSpc>
                  <a:spcPct val="100000"/>
                </a:lnSpc>
                <a:spcBef>
                  <a:spcPct val="50000"/>
                </a:spcBef>
                <a:spcAft>
                  <a:spcPts val="0"/>
                </a:spcAft>
                <a:buClrTx/>
                <a:buSzTx/>
                <a:buFontTx/>
                <a:buNone/>
                <a:tabLst/>
                <a:defRPr/>
              </a:pPr>
              <a:endParaRPr kumimoji="0" lang="en-US" sz="1000" b="1"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8" name="Rectangle 117"/>
            <p:cNvSpPr/>
            <p:nvPr/>
          </p:nvSpPr>
          <p:spPr>
            <a:xfrm>
              <a:off x="6689805" y="2120897"/>
              <a:ext cx="4676839" cy="1551431"/>
            </a:xfrm>
            <a:prstGeom prst="rect">
              <a:avLst/>
            </a:prstGeom>
            <a:ln/>
          </p:spPr>
          <p:style>
            <a:lnRef idx="1">
              <a:schemeClr val="accent2"/>
            </a:lnRef>
            <a:fillRef idx="2">
              <a:schemeClr val="accent2"/>
            </a:fillRef>
            <a:effectRef idx="1">
              <a:schemeClr val="accent2"/>
            </a:effectRef>
            <a:fontRef idx="minor">
              <a:schemeClr val="dk1"/>
            </a:fontRef>
          </p:style>
          <p:txBody>
            <a:bodyPr vert="vert270" rtlCol="0" anchor="t" anchorCtr="0"/>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667" b="0" i="0" u="none" strike="noStrike" kern="1200" cap="none" spc="0" normalizeH="0" baseline="0" noProof="0" dirty="0" err="1">
                  <a:ln>
                    <a:noFill/>
                  </a:ln>
                  <a:solidFill>
                    <a:srgbClr val="000000"/>
                  </a:solidFill>
                  <a:effectLst/>
                  <a:uLnTx/>
                  <a:uFillTx/>
                  <a:latin typeface="Calibri"/>
                  <a:ea typeface="+mn-ea"/>
                  <a:cs typeface="+mn-cs"/>
                </a:rPr>
                <a:t>BPMN</a:t>
              </a:r>
              <a:endParaRPr kumimoji="0" lang="en-US" sz="1667" b="0" i="0" u="none" strike="noStrike" kern="1200" cap="none" spc="0" normalizeH="0" baseline="0" noProof="0" dirty="0">
                <a:ln>
                  <a:noFill/>
                </a:ln>
                <a:solidFill>
                  <a:srgbClr val="000000"/>
                </a:solidFill>
                <a:effectLst/>
                <a:uLnTx/>
                <a:uFillTx/>
                <a:latin typeface="Calibri"/>
                <a:ea typeface="+mn-ea"/>
                <a:cs typeface="+mn-cs"/>
              </a:endParaRPr>
            </a:p>
          </p:txBody>
        </p:sp>
        <p:sp>
          <p:nvSpPr>
            <p:cNvPr id="119" name="TextBox 118"/>
            <p:cNvSpPr txBox="1"/>
            <p:nvPr/>
          </p:nvSpPr>
          <p:spPr>
            <a:xfrm>
              <a:off x="7365495" y="1177132"/>
              <a:ext cx="4089987" cy="802717"/>
            </a:xfrm>
            <a:prstGeom prst="rect">
              <a:avLst/>
            </a:prstGeom>
            <a:noFill/>
            <a:effectLst>
              <a:softEdge rad="63500"/>
            </a:effectLst>
          </p:spPr>
          <p:txBody>
            <a:bodyPr wrap="square" rtlCol="0">
              <a:spAutoFit/>
            </a:bodyPr>
            <a:lstStyle/>
            <a:p>
              <a:pPr marL="0" marR="0" lvl="0" indent="0" algn="r" defTabSz="1083224" eaLnBrk="1" fontAlgn="auto" latinLnBrk="0" hangingPunct="1">
                <a:lnSpc>
                  <a:spcPct val="100000"/>
                </a:lnSpc>
                <a:spcBef>
                  <a:spcPts val="0"/>
                </a:spcBef>
                <a:spcAft>
                  <a:spcPts val="0"/>
                </a:spcAft>
                <a:buClrTx/>
                <a:buSzTx/>
                <a:buFontTx/>
                <a:buNone/>
                <a:tabLst/>
                <a:defRPr/>
              </a:pPr>
              <a:r>
                <a:rPr lang="en-US" sz="2167" b="1" kern="1200" dirty="0">
                  <a:solidFill>
                    <a:prstClr val="white"/>
                  </a:solidFill>
                </a:rPr>
                <a:t>Global</a:t>
              </a:r>
              <a:r>
                <a:rPr kumimoji="0" lang="en-US" sz="2167" b="1" i="0" u="none" strike="noStrike" kern="1200" cap="none" spc="0" normalizeH="0" baseline="0" noProof="0" dirty="0">
                  <a:ln>
                    <a:noFill/>
                  </a:ln>
                  <a:solidFill>
                    <a:prstClr val="white"/>
                  </a:solidFill>
                  <a:effectLst/>
                  <a:uLnTx/>
                  <a:uFillTx/>
                </a:rPr>
                <a:t> Service Orchestrator</a:t>
              </a:r>
            </a:p>
          </p:txBody>
        </p:sp>
        <p:sp>
          <p:nvSpPr>
            <p:cNvPr id="120" name="Rounded Rectangle 83"/>
            <p:cNvSpPr/>
            <p:nvPr/>
          </p:nvSpPr>
          <p:spPr>
            <a:xfrm>
              <a:off x="7149832" y="1764002"/>
              <a:ext cx="2051386" cy="497962"/>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rPr>
                <a:t>Determine top-level workflow</a:t>
              </a:r>
            </a:p>
          </p:txBody>
        </p:sp>
        <p:sp>
          <p:nvSpPr>
            <p:cNvPr id="121" name="Rounded Rectangle 85"/>
            <p:cNvSpPr/>
            <p:nvPr/>
          </p:nvSpPr>
          <p:spPr>
            <a:xfrm>
              <a:off x="7161219" y="2354886"/>
              <a:ext cx="2905289" cy="57567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85000"/>
                    <a:lumOff val="15000"/>
                  </a:srgbClr>
                </a:solidFill>
                <a:effectLst/>
                <a:uLnTx/>
                <a:uFillTx/>
                <a:latin typeface="Calibri"/>
                <a:ea typeface="+mn-ea"/>
                <a:cs typeface="+mn-cs"/>
              </a:endParaRPr>
            </a:p>
          </p:txBody>
        </p:sp>
        <p:sp>
          <p:nvSpPr>
            <p:cNvPr id="122" name="Diamond 121"/>
            <p:cNvSpPr/>
            <p:nvPr/>
          </p:nvSpPr>
          <p:spPr>
            <a:xfrm>
              <a:off x="8514682" y="2578566"/>
              <a:ext cx="140452" cy="149328"/>
            </a:xfrm>
            <a:prstGeom prst="diamond">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123" name="Rectangle 122"/>
            <p:cNvSpPr/>
            <p:nvPr/>
          </p:nvSpPr>
          <p:spPr>
            <a:xfrm>
              <a:off x="8797420" y="2432860"/>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8797420" y="2740586"/>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125" name="Oval 124"/>
            <p:cNvSpPr/>
            <p:nvPr/>
          </p:nvSpPr>
          <p:spPr>
            <a:xfrm>
              <a:off x="9148548" y="2599499"/>
              <a:ext cx="105338" cy="107462"/>
            </a:xfrm>
            <a:prstGeom prst="ellipse">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126" name="Elbow Connector 96"/>
            <p:cNvCxnSpPr>
              <a:cxnSpLocks/>
              <a:stCxn id="122" idx="0"/>
              <a:endCxn id="123" idx="1"/>
            </p:cNvCxnSpPr>
            <p:nvPr/>
          </p:nvCxnSpPr>
          <p:spPr>
            <a:xfrm rot="5400000" flipH="1" flipV="1">
              <a:off x="8646310" y="2427457"/>
              <a:ext cx="89708" cy="212512"/>
            </a:xfrm>
            <a:prstGeom prst="bentConnector2">
              <a:avLst/>
            </a:prstGeom>
            <a:noFill/>
            <a:ln w="3175" cap="flat" cmpd="sng" algn="ctr">
              <a:solidFill>
                <a:sysClr val="window" lastClr="FFFFFF">
                  <a:lumMod val="65000"/>
                </a:sysClr>
              </a:solidFill>
              <a:prstDash val="solid"/>
              <a:tailEnd type="triangle"/>
            </a:ln>
            <a:effectLst/>
          </p:spPr>
        </p:cxnSp>
        <p:cxnSp>
          <p:nvCxnSpPr>
            <p:cNvPr id="127" name="Elbow Connector 99"/>
            <p:cNvCxnSpPr>
              <a:cxnSpLocks/>
              <a:stCxn id="122" idx="2"/>
              <a:endCxn id="124" idx="1"/>
            </p:cNvCxnSpPr>
            <p:nvPr/>
          </p:nvCxnSpPr>
          <p:spPr>
            <a:xfrm rot="16200000" flipH="1">
              <a:off x="8656819" y="2655982"/>
              <a:ext cx="68689" cy="212512"/>
            </a:xfrm>
            <a:prstGeom prst="bentConnector2">
              <a:avLst/>
            </a:prstGeom>
            <a:noFill/>
            <a:ln w="3175" cap="flat" cmpd="sng" algn="ctr">
              <a:solidFill>
                <a:sysClr val="window" lastClr="FFFFFF">
                  <a:lumMod val="65000"/>
                </a:sysClr>
              </a:solidFill>
              <a:prstDash val="solid"/>
              <a:tailEnd type="triangle"/>
            </a:ln>
            <a:effectLst/>
          </p:spPr>
        </p:cxnSp>
        <p:cxnSp>
          <p:nvCxnSpPr>
            <p:cNvPr id="128" name="Elbow Connector 101"/>
            <p:cNvCxnSpPr>
              <a:cxnSpLocks/>
              <a:stCxn id="123" idx="3"/>
              <a:endCxn id="125" idx="0"/>
            </p:cNvCxnSpPr>
            <p:nvPr/>
          </p:nvCxnSpPr>
          <p:spPr>
            <a:xfrm>
              <a:off x="9008097" y="2488858"/>
              <a:ext cx="193121" cy="110642"/>
            </a:xfrm>
            <a:prstGeom prst="bentConnector2">
              <a:avLst/>
            </a:prstGeom>
            <a:noFill/>
            <a:ln w="3175" cap="flat" cmpd="sng" algn="ctr">
              <a:solidFill>
                <a:sysClr val="window" lastClr="FFFFFF">
                  <a:lumMod val="65000"/>
                </a:sysClr>
              </a:solidFill>
              <a:prstDash val="solid"/>
              <a:tailEnd type="triangle"/>
            </a:ln>
            <a:effectLst/>
          </p:spPr>
        </p:cxnSp>
        <p:cxnSp>
          <p:nvCxnSpPr>
            <p:cNvPr id="129" name="Elbow Connector 102"/>
            <p:cNvCxnSpPr>
              <a:cxnSpLocks/>
              <a:stCxn id="124" idx="3"/>
              <a:endCxn id="125" idx="4"/>
            </p:cNvCxnSpPr>
            <p:nvPr/>
          </p:nvCxnSpPr>
          <p:spPr>
            <a:xfrm flipV="1">
              <a:off x="9008097" y="2706961"/>
              <a:ext cx="193121" cy="89623"/>
            </a:xfrm>
            <a:prstGeom prst="bentConnector2">
              <a:avLst/>
            </a:prstGeom>
            <a:noFill/>
            <a:ln w="3175" cap="flat" cmpd="sng" algn="ctr">
              <a:solidFill>
                <a:sysClr val="window" lastClr="FFFFFF">
                  <a:lumMod val="65000"/>
                </a:sysClr>
              </a:solidFill>
              <a:prstDash val="solid"/>
              <a:tailEnd type="triangle"/>
            </a:ln>
            <a:effectLst/>
          </p:spPr>
        </p:cxnSp>
        <p:sp>
          <p:nvSpPr>
            <p:cNvPr id="130" name="Rectangle 129"/>
            <p:cNvSpPr/>
            <p:nvPr/>
          </p:nvSpPr>
          <p:spPr>
            <a:xfrm>
              <a:off x="9448842" y="2594965"/>
              <a:ext cx="210678" cy="11199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131" name="Rectangle 130"/>
            <p:cNvSpPr/>
            <p:nvPr/>
          </p:nvSpPr>
          <p:spPr>
            <a:xfrm>
              <a:off x="7859505" y="2594965"/>
              <a:ext cx="210678" cy="111996"/>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132" name="Elbow Connector 108"/>
            <p:cNvCxnSpPr>
              <a:cxnSpLocks/>
              <a:stCxn id="131" idx="3"/>
              <a:endCxn id="122" idx="1"/>
            </p:cNvCxnSpPr>
            <p:nvPr/>
          </p:nvCxnSpPr>
          <p:spPr>
            <a:xfrm>
              <a:off x="8070182" y="2650963"/>
              <a:ext cx="444500" cy="2267"/>
            </a:xfrm>
            <a:prstGeom prst="bentConnector3">
              <a:avLst/>
            </a:prstGeom>
            <a:noFill/>
            <a:ln w="3175" cap="flat" cmpd="sng" algn="ctr">
              <a:solidFill>
                <a:srgbClr val="000000"/>
              </a:solidFill>
              <a:prstDash val="solid"/>
              <a:tailEnd type="triangle"/>
            </a:ln>
            <a:effectLst/>
          </p:spPr>
        </p:cxnSp>
        <p:cxnSp>
          <p:nvCxnSpPr>
            <p:cNvPr id="133" name="Elbow Connector 109"/>
            <p:cNvCxnSpPr>
              <a:cxnSpLocks/>
              <a:stCxn id="125" idx="6"/>
              <a:endCxn id="130" idx="1"/>
            </p:cNvCxnSpPr>
            <p:nvPr/>
          </p:nvCxnSpPr>
          <p:spPr>
            <a:xfrm flipV="1">
              <a:off x="9253886" y="2650963"/>
              <a:ext cx="194955" cy="2268"/>
            </a:xfrm>
            <a:prstGeom prst="bentConnector3">
              <a:avLst/>
            </a:prstGeom>
            <a:noFill/>
            <a:ln w="3175" cap="flat" cmpd="sng" algn="ctr">
              <a:solidFill>
                <a:sysClr val="window" lastClr="FFFFFF">
                  <a:lumMod val="65000"/>
                </a:sysClr>
              </a:solidFill>
              <a:prstDash val="solid"/>
              <a:tailEnd type="triangle"/>
            </a:ln>
            <a:effectLst/>
          </p:spPr>
        </p:cxnSp>
        <p:sp>
          <p:nvSpPr>
            <p:cNvPr id="134" name="Oval 133"/>
            <p:cNvSpPr/>
            <p:nvPr/>
          </p:nvSpPr>
          <p:spPr>
            <a:xfrm>
              <a:off x="7283603" y="2630831"/>
              <a:ext cx="42136" cy="44798"/>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135" name="Elbow Connector 111"/>
            <p:cNvCxnSpPr>
              <a:cxnSpLocks/>
              <a:stCxn id="134" idx="6"/>
              <a:endCxn id="131" idx="1"/>
            </p:cNvCxnSpPr>
            <p:nvPr/>
          </p:nvCxnSpPr>
          <p:spPr>
            <a:xfrm flipV="1">
              <a:off x="7325739" y="2650963"/>
              <a:ext cx="533766" cy="2267"/>
            </a:xfrm>
            <a:prstGeom prst="bentConnector3">
              <a:avLst/>
            </a:prstGeom>
            <a:noFill/>
            <a:ln w="3175" cap="flat" cmpd="sng" algn="ctr">
              <a:solidFill>
                <a:srgbClr val="000000"/>
              </a:solidFill>
              <a:prstDash val="solid"/>
              <a:tailEnd type="triangle"/>
            </a:ln>
            <a:effectLst/>
          </p:spPr>
        </p:cxnSp>
        <p:sp>
          <p:nvSpPr>
            <p:cNvPr id="136" name="Oval 135"/>
            <p:cNvSpPr/>
            <p:nvPr/>
          </p:nvSpPr>
          <p:spPr>
            <a:xfrm>
              <a:off x="9780580" y="2624111"/>
              <a:ext cx="54776" cy="58238"/>
            </a:xfrm>
            <a:prstGeom prst="ellipse">
              <a:avLst/>
            </a:prstGeom>
            <a:solidFill>
              <a:sysClr val="window" lastClr="FFFFFF"/>
            </a:solidFill>
            <a:ln w="28575" cap="flat" cmpd="sng" algn="ctr">
              <a:solidFill>
                <a:srgbClr val="000000"/>
              </a:solidFill>
              <a:prstDash val="soli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cxnSp>
          <p:nvCxnSpPr>
            <p:cNvPr id="137" name="Elbow Connector 113"/>
            <p:cNvCxnSpPr>
              <a:cxnSpLocks/>
              <a:stCxn id="130" idx="3"/>
              <a:endCxn id="136" idx="2"/>
            </p:cNvCxnSpPr>
            <p:nvPr/>
          </p:nvCxnSpPr>
          <p:spPr>
            <a:xfrm>
              <a:off x="9659519" y="2650963"/>
              <a:ext cx="121061" cy="2268"/>
            </a:xfrm>
            <a:prstGeom prst="bentConnector3">
              <a:avLst/>
            </a:prstGeom>
            <a:noFill/>
            <a:ln w="3175" cap="flat" cmpd="sng" algn="ctr">
              <a:solidFill>
                <a:srgbClr val="000000"/>
              </a:solidFill>
              <a:prstDash val="solid"/>
              <a:tailEnd type="triangle"/>
            </a:ln>
            <a:effectLst/>
          </p:spPr>
        </p:cxnSp>
        <p:sp>
          <p:nvSpPr>
            <p:cNvPr id="138" name="Freeform 22"/>
            <p:cNvSpPr/>
            <p:nvPr/>
          </p:nvSpPr>
          <p:spPr>
            <a:xfrm>
              <a:off x="7630355" y="1979083"/>
              <a:ext cx="412750" cy="338667"/>
            </a:xfrm>
            <a:custGeom>
              <a:avLst/>
              <a:gdLst>
                <a:gd name="connsiteX0" fmla="*/ 0 w 495300"/>
                <a:gd name="connsiteY0" fmla="*/ 0 h 406400"/>
                <a:gd name="connsiteX1" fmla="*/ 215900 w 495300"/>
                <a:gd name="connsiteY1" fmla="*/ 317500 h 406400"/>
                <a:gd name="connsiteX2" fmla="*/ 317500 w 495300"/>
                <a:gd name="connsiteY2" fmla="*/ 152400 h 406400"/>
                <a:gd name="connsiteX3" fmla="*/ 495300 w 4953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95300" h="406400">
                  <a:moveTo>
                    <a:pt x="0" y="0"/>
                  </a:moveTo>
                  <a:cubicBezTo>
                    <a:pt x="81491" y="146050"/>
                    <a:pt x="162983" y="292100"/>
                    <a:pt x="215900" y="317500"/>
                  </a:cubicBezTo>
                  <a:cubicBezTo>
                    <a:pt x="268817" y="342900"/>
                    <a:pt x="270933" y="137583"/>
                    <a:pt x="317500" y="152400"/>
                  </a:cubicBezTo>
                  <a:cubicBezTo>
                    <a:pt x="364067" y="167217"/>
                    <a:pt x="429683" y="286808"/>
                    <a:pt x="495300" y="406400"/>
                  </a:cubicBezTo>
                </a:path>
              </a:pathLst>
            </a:custGeom>
            <a:noFill/>
            <a:ln w="25400" cap="flat" cmpd="sng" algn="ctr">
              <a:solidFill>
                <a:srgbClr val="5F1185"/>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139" name="Freeform 24"/>
            <p:cNvSpPr/>
            <p:nvPr/>
          </p:nvSpPr>
          <p:spPr>
            <a:xfrm>
              <a:off x="6582606" y="994833"/>
              <a:ext cx="518583" cy="730250"/>
            </a:xfrm>
            <a:custGeom>
              <a:avLst/>
              <a:gdLst>
                <a:gd name="connsiteX0" fmla="*/ 0 w 622300"/>
                <a:gd name="connsiteY0" fmla="*/ 0 h 876300"/>
                <a:gd name="connsiteX1" fmla="*/ 317500 w 622300"/>
                <a:gd name="connsiteY1" fmla="*/ 381000 h 876300"/>
                <a:gd name="connsiteX2" fmla="*/ 190500 w 622300"/>
                <a:gd name="connsiteY2" fmla="*/ 482600 h 876300"/>
                <a:gd name="connsiteX3" fmla="*/ 622300 w 622300"/>
                <a:gd name="connsiteY3" fmla="*/ 876300 h 876300"/>
              </a:gdLst>
              <a:ahLst/>
              <a:cxnLst>
                <a:cxn ang="0">
                  <a:pos x="connsiteX0" y="connsiteY0"/>
                </a:cxn>
                <a:cxn ang="0">
                  <a:pos x="connsiteX1" y="connsiteY1"/>
                </a:cxn>
                <a:cxn ang="0">
                  <a:pos x="connsiteX2" y="connsiteY2"/>
                </a:cxn>
                <a:cxn ang="0">
                  <a:pos x="connsiteX3" y="connsiteY3"/>
                </a:cxn>
              </a:cxnLst>
              <a:rect l="l" t="t" r="r" b="b"/>
              <a:pathLst>
                <a:path w="622300" h="876300">
                  <a:moveTo>
                    <a:pt x="0" y="0"/>
                  </a:moveTo>
                  <a:cubicBezTo>
                    <a:pt x="142875" y="150283"/>
                    <a:pt x="285750" y="300567"/>
                    <a:pt x="317500" y="381000"/>
                  </a:cubicBezTo>
                  <a:cubicBezTo>
                    <a:pt x="349250" y="461433"/>
                    <a:pt x="139700" y="400050"/>
                    <a:pt x="190500" y="482600"/>
                  </a:cubicBezTo>
                  <a:cubicBezTo>
                    <a:pt x="241300" y="565150"/>
                    <a:pt x="622300" y="876300"/>
                    <a:pt x="622300" y="876300"/>
                  </a:cubicBezTo>
                </a:path>
              </a:pathLst>
            </a:custGeom>
            <a:noFill/>
            <a:ln w="25400" cap="flat" cmpd="sng" algn="ctr">
              <a:solidFill>
                <a:srgbClr val="5F1185"/>
              </a:solidFill>
              <a:prstDash val="solid"/>
              <a:headEnd type="none" w="med" len="med"/>
              <a:tailEnd type="arrow" w="med" len="med"/>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2167" b="0" i="0" u="none" strike="noStrike" kern="1200" cap="none" spc="0" normalizeH="0" baseline="0" noProof="0">
                <a:ln>
                  <a:noFill/>
                </a:ln>
                <a:solidFill>
                  <a:prstClr val="white"/>
                </a:solidFill>
                <a:effectLst/>
                <a:uLnTx/>
                <a:uFillTx/>
                <a:latin typeface="Calibri"/>
                <a:ea typeface="+mn-ea"/>
                <a:cs typeface="+mn-cs"/>
              </a:endParaRPr>
            </a:p>
          </p:txBody>
        </p:sp>
        <p:sp>
          <p:nvSpPr>
            <p:cNvPr id="148" name="TextBox 147"/>
            <p:cNvSpPr txBox="1"/>
            <p:nvPr/>
          </p:nvSpPr>
          <p:spPr>
            <a:xfrm rot="3077277">
              <a:off x="6591707" y="1069322"/>
              <a:ext cx="737574" cy="297454"/>
            </a:xfrm>
            <a:prstGeom prst="rect">
              <a:avLst/>
            </a:prstGeom>
            <a:solidFill>
              <a:schemeClr val="bg1"/>
            </a:solidFill>
            <a:effectLst>
              <a:softEdge rad="76200"/>
            </a:effectLst>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333" b="0" i="1" u="none" strike="noStrike" kern="1200" cap="none" spc="0" normalizeH="0" baseline="0" noProof="0" dirty="0">
                  <a:ln>
                    <a:noFill/>
                  </a:ln>
                  <a:solidFill>
                    <a:schemeClr val="tx1"/>
                  </a:solidFill>
                  <a:effectLst/>
                  <a:uLnTx/>
                  <a:uFillTx/>
                </a:rPr>
                <a:t>Request</a:t>
              </a:r>
            </a:p>
          </p:txBody>
        </p:sp>
      </p:grpSp>
      <p:sp>
        <p:nvSpPr>
          <p:cNvPr id="115" name="TextBox 114"/>
          <p:cNvSpPr txBox="1"/>
          <p:nvPr/>
        </p:nvSpPr>
        <p:spPr>
          <a:xfrm>
            <a:off x="7666979" y="2183797"/>
            <a:ext cx="338669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000000"/>
                </a:solidFill>
                <a:effectLst/>
                <a:uFillTx/>
                <a:latin typeface="+mn-lt"/>
                <a:ea typeface="+mn-ea"/>
                <a:cs typeface="+mn-cs"/>
                <a:sym typeface="Calibri"/>
              </a:rPr>
              <a:t>Service Agnostic WFs </a:t>
            </a:r>
            <a:r>
              <a:rPr lang="en-US" altLang="zh-CN" sz="1400" dirty="0"/>
              <a:t>(one for each LCM op)</a:t>
            </a:r>
            <a:endParaRPr kumimoji="0" lang="zh-CN" altLang="en-US" sz="1400" b="0" i="0" u="none" strike="noStrike" cap="none" spc="0" normalizeH="0" baseline="0" dirty="0">
              <a:ln>
                <a:noFill/>
              </a:ln>
              <a:solidFill>
                <a:srgbClr val="000000"/>
              </a:solidFill>
              <a:effectLst/>
              <a:uFillTx/>
              <a:latin typeface="+mn-lt"/>
              <a:ea typeface="+mn-ea"/>
              <a:cs typeface="+mn-cs"/>
              <a:sym typeface="Calibri"/>
            </a:endParaRPr>
          </a:p>
        </p:txBody>
      </p:sp>
      <p:sp>
        <p:nvSpPr>
          <p:cNvPr id="166" name="Freeform 96"/>
          <p:cNvSpPr/>
          <p:nvPr/>
        </p:nvSpPr>
        <p:spPr>
          <a:xfrm>
            <a:off x="7779543" y="3895399"/>
            <a:ext cx="74365" cy="1121919"/>
          </a:xfrm>
          <a:custGeom>
            <a:avLst/>
            <a:gdLst>
              <a:gd name="connsiteX0" fmla="*/ 154378 w 154378"/>
              <a:gd name="connsiteY0" fmla="*/ 0 h 1894902"/>
              <a:gd name="connsiteX1" fmla="*/ 142 w 154378"/>
              <a:gd name="connsiteY1" fmla="*/ 705080 h 1894902"/>
              <a:gd name="connsiteX2" fmla="*/ 132344 w 154378"/>
              <a:gd name="connsiteY2" fmla="*/ 1894902 h 1894902"/>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30070"/>
              <a:gd name="connsiteX1" fmla="*/ 2 w 134141"/>
              <a:gd name="connsiteY1" fmla="*/ 740248 h 1930070"/>
              <a:gd name="connsiteX2" fmla="*/ 132204 w 134141"/>
              <a:gd name="connsiteY2" fmla="*/ 1930070 h 1930070"/>
            </a:gdLst>
            <a:ahLst/>
            <a:cxnLst>
              <a:cxn ang="0">
                <a:pos x="connsiteX0" y="connsiteY0"/>
              </a:cxn>
              <a:cxn ang="0">
                <a:pos x="connsiteX1" y="connsiteY1"/>
              </a:cxn>
              <a:cxn ang="0">
                <a:pos x="connsiteX2" y="connsiteY2"/>
              </a:cxn>
            </a:cxnLst>
            <a:rect l="l" t="t" r="r" b="b"/>
            <a:pathLst>
              <a:path w="134141" h="1930070">
                <a:moveTo>
                  <a:pt x="134141" y="0"/>
                </a:moveTo>
                <a:cubicBezTo>
                  <a:pt x="53835" y="224776"/>
                  <a:pt x="325" y="418570"/>
                  <a:pt x="2" y="740248"/>
                </a:cubicBezTo>
                <a:cubicBezTo>
                  <a:pt x="-321" y="1061926"/>
                  <a:pt x="64267" y="1493067"/>
                  <a:pt x="132204" y="1930070"/>
                </a:cubicBezTo>
              </a:path>
            </a:pathLst>
          </a:custGeom>
          <a:noFill/>
          <a:ln w="25400" cap="flat" cmpd="sng" algn="ctr">
            <a:solidFill>
              <a:srgbClr val="5F1185"/>
            </a:solidFill>
            <a:prstDash val="solid"/>
            <a:headEnd type="arrow"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Tree>
    <p:extLst>
      <p:ext uri="{BB962C8B-B14F-4D97-AF65-F5344CB8AC3E}">
        <p14:creationId xmlns:p14="http://schemas.microsoft.com/office/powerpoint/2010/main" val="8354958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13" y="120402"/>
            <a:ext cx="10647363" cy="496543"/>
          </a:xfrm>
        </p:spPr>
        <p:txBody>
          <a:bodyPr>
            <a:normAutofit fontScale="90000"/>
          </a:bodyPr>
          <a:lstStyle/>
          <a:p>
            <a:r>
              <a:rPr lang="en-US" altLang="zh-CN" dirty="0"/>
              <a:t>Contributors:</a:t>
            </a:r>
            <a:endParaRPr lang="zh-CN" altLang="en-US" dirty="0"/>
          </a:p>
        </p:txBody>
      </p:sp>
      <p:sp>
        <p:nvSpPr>
          <p:cNvPr id="3" name="Text Placeholder 2"/>
          <p:cNvSpPr>
            <a:spLocks noGrp="1"/>
          </p:cNvSpPr>
          <p:nvPr>
            <p:ph type="body" idx="1"/>
          </p:nvPr>
        </p:nvSpPr>
        <p:spPr>
          <a:xfrm>
            <a:off x="615547" y="616945"/>
            <a:ext cx="11128434" cy="5274326"/>
          </a:xfrm>
        </p:spPr>
        <p:txBody>
          <a:bodyPr>
            <a:normAutofit fontScale="62500" lnSpcReduction="20000"/>
          </a:bodyPr>
          <a:lstStyle/>
          <a:p>
            <a:pPr>
              <a:buFont typeface="Wingdings" panose="05000000000000000000" pitchFamily="2" charset="2"/>
              <a:buChar char="§"/>
            </a:pPr>
            <a:r>
              <a:rPr lang="en-US" dirty="0"/>
              <a:t>Vimal </a:t>
            </a:r>
            <a:r>
              <a:rPr lang="en-US" dirty="0" err="1"/>
              <a:t>Begwani</a:t>
            </a:r>
            <a:r>
              <a:rPr lang="en-US" dirty="0"/>
              <a:t> (AT&amp;T)</a:t>
            </a:r>
          </a:p>
          <a:p>
            <a:pPr>
              <a:buFont typeface="Wingdings" panose="05000000000000000000" pitchFamily="2" charset="2"/>
              <a:buChar char="§"/>
            </a:pPr>
            <a:r>
              <a:rPr lang="en-US" dirty="0"/>
              <a:t>Dean Bragg (AT&amp;T)</a:t>
            </a:r>
          </a:p>
          <a:p>
            <a:pPr>
              <a:buFont typeface="Wingdings" panose="05000000000000000000" pitchFamily="2" charset="2"/>
              <a:buChar char="§"/>
            </a:pPr>
            <a:r>
              <a:rPr lang="en-US" dirty="0"/>
              <a:t>Lingli Deng (CMCC)</a:t>
            </a:r>
          </a:p>
          <a:p>
            <a:pPr>
              <a:buFont typeface="Wingdings" panose="05000000000000000000" pitchFamily="2" charset="2"/>
              <a:buChar char="§"/>
            </a:pPr>
            <a:r>
              <a:rPr lang="en-US" dirty="0"/>
              <a:t>Christopher Donley (Huawei)</a:t>
            </a:r>
          </a:p>
          <a:p>
            <a:pPr>
              <a:buFont typeface="Wingdings" panose="05000000000000000000" pitchFamily="2" charset="2"/>
              <a:buChar char="§"/>
            </a:pPr>
            <a:r>
              <a:rPr lang="en-US" dirty="0"/>
              <a:t>Rajesh </a:t>
            </a:r>
            <a:r>
              <a:rPr lang="en-US" dirty="0" err="1"/>
              <a:t>Gadiyar</a:t>
            </a:r>
            <a:r>
              <a:rPr lang="en-US" dirty="0"/>
              <a:t>  (Intel)</a:t>
            </a:r>
          </a:p>
          <a:p>
            <a:pPr>
              <a:buFont typeface="Wingdings" panose="05000000000000000000" pitchFamily="2" charset="2"/>
              <a:buChar char="§"/>
            </a:pPr>
            <a:r>
              <a:rPr lang="en-US" dirty="0"/>
              <a:t>Xiaojun </a:t>
            </a:r>
            <a:r>
              <a:rPr lang="en-US" dirty="0" err="1"/>
              <a:t>Xie</a:t>
            </a:r>
            <a:r>
              <a:rPr lang="en-US" dirty="0"/>
              <a:t> (</a:t>
            </a:r>
            <a:r>
              <a:rPr lang="en-US" dirty="0" err="1"/>
              <a:t>ChinaTelecom</a:t>
            </a:r>
            <a:r>
              <a:rPr lang="en-US" dirty="0"/>
              <a:t>)</a:t>
            </a:r>
          </a:p>
          <a:p>
            <a:pPr>
              <a:buFont typeface="Wingdings" panose="05000000000000000000" pitchFamily="2" charset="2"/>
              <a:buChar char="§"/>
            </a:pPr>
            <a:r>
              <a:rPr lang="en-US" dirty="0" err="1"/>
              <a:t>Alla</a:t>
            </a:r>
            <a:r>
              <a:rPr lang="en-US" dirty="0"/>
              <a:t> </a:t>
            </a:r>
            <a:r>
              <a:rPr lang="en-US" dirty="0" err="1"/>
              <a:t>Goldner</a:t>
            </a:r>
            <a:r>
              <a:rPr lang="en-US" dirty="0"/>
              <a:t> (Amdocs)</a:t>
            </a:r>
          </a:p>
          <a:p>
            <a:pPr>
              <a:buFont typeface="Wingdings" panose="05000000000000000000" pitchFamily="2" charset="2"/>
              <a:buChar char="§"/>
            </a:pPr>
            <a:r>
              <a:rPr lang="en-US" dirty="0"/>
              <a:t>Ranny Haiby (Nokia)</a:t>
            </a:r>
          </a:p>
          <a:p>
            <a:pPr>
              <a:buFont typeface="Wingdings" panose="05000000000000000000" pitchFamily="2" charset="2"/>
              <a:buChar char="§"/>
            </a:pPr>
            <a:r>
              <a:rPr lang="en-US" dirty="0"/>
              <a:t>Jason Hunt (IBM)</a:t>
            </a:r>
          </a:p>
          <a:p>
            <a:pPr>
              <a:buFont typeface="Wingdings" panose="05000000000000000000" pitchFamily="2" charset="2"/>
              <a:buChar char="§"/>
            </a:pPr>
            <a:r>
              <a:rPr lang="en-US" dirty="0"/>
              <a:t>Roberto Kung (Orange)</a:t>
            </a:r>
          </a:p>
          <a:p>
            <a:pPr>
              <a:buFont typeface="Wingdings" panose="05000000000000000000" pitchFamily="2" charset="2"/>
              <a:buChar char="§"/>
            </a:pPr>
            <a:r>
              <a:rPr lang="en-US" dirty="0" err="1"/>
              <a:t>Xinhui</a:t>
            </a:r>
            <a:r>
              <a:rPr lang="en-US" dirty="0"/>
              <a:t> Li (VMW)</a:t>
            </a:r>
          </a:p>
          <a:p>
            <a:pPr>
              <a:buFont typeface="Wingdings" panose="05000000000000000000" pitchFamily="2" charset="2"/>
              <a:buChar char="§"/>
            </a:pPr>
            <a:r>
              <a:rPr lang="en-US" dirty="0" err="1"/>
              <a:t>Dhananjay</a:t>
            </a:r>
            <a:r>
              <a:rPr lang="en-US" dirty="0"/>
              <a:t> </a:t>
            </a:r>
            <a:r>
              <a:rPr lang="en-US" dirty="0" err="1"/>
              <a:t>Pavgi</a:t>
            </a:r>
            <a:r>
              <a:rPr lang="en-US" dirty="0"/>
              <a:t> (</a:t>
            </a:r>
            <a:r>
              <a:rPr lang="en-US" dirty="0" err="1"/>
              <a:t>TechMahindra</a:t>
            </a:r>
            <a:r>
              <a:rPr lang="en-US" dirty="0"/>
              <a:t>)</a:t>
            </a:r>
          </a:p>
          <a:p>
            <a:pPr>
              <a:buFont typeface="Wingdings" panose="05000000000000000000" pitchFamily="2" charset="2"/>
              <a:buChar char="§"/>
            </a:pPr>
            <a:r>
              <a:rPr lang="en-US" dirty="0"/>
              <a:t>Phil Robb (LF)</a:t>
            </a:r>
          </a:p>
          <a:p>
            <a:pPr>
              <a:buFont typeface="Wingdings" panose="05000000000000000000" pitchFamily="2" charset="2"/>
              <a:buChar char="§"/>
            </a:pPr>
            <a:r>
              <a:rPr lang="en-US" dirty="0"/>
              <a:t>David </a:t>
            </a:r>
            <a:r>
              <a:rPr lang="en-US" dirty="0" err="1"/>
              <a:t>Sauvageau</a:t>
            </a:r>
            <a:r>
              <a:rPr lang="en-US" dirty="0"/>
              <a:t> (Bell Canada)</a:t>
            </a:r>
          </a:p>
          <a:p>
            <a:pPr>
              <a:buFont typeface="Wingdings" panose="05000000000000000000" pitchFamily="2" charset="2"/>
              <a:buChar char="§"/>
            </a:pPr>
            <a:r>
              <a:rPr lang="en-US" dirty="0"/>
              <a:t>Stephen Terrill (Ericsson)</a:t>
            </a:r>
          </a:p>
          <a:p>
            <a:pPr>
              <a:buFont typeface="Wingdings" panose="05000000000000000000" pitchFamily="2" charset="2"/>
              <a:buChar char="§"/>
            </a:pPr>
            <a:r>
              <a:rPr lang="en-US" dirty="0" err="1"/>
              <a:t>Huabing</a:t>
            </a:r>
            <a:r>
              <a:rPr lang="en-US" dirty="0"/>
              <a:t> Zhao (ZTE)</a:t>
            </a:r>
          </a:p>
          <a:p>
            <a:pPr lvl="1">
              <a:buFont typeface="Wingdings" panose="05000000000000000000" pitchFamily="2" charset="2"/>
              <a:buChar char="§"/>
            </a:pPr>
            <a:endParaRPr lang="zh-CN" altLang="en-US" sz="2000" dirty="0"/>
          </a:p>
        </p:txBody>
      </p:sp>
    </p:spTree>
    <p:extLst>
      <p:ext uri="{BB962C8B-B14F-4D97-AF65-F5344CB8AC3E}">
        <p14:creationId xmlns:p14="http://schemas.microsoft.com/office/powerpoint/2010/main" val="52325022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400" dirty="0"/>
              <a:t>ONAP TOSCA-based Orchestration Work Proposal – Option 1</a:t>
            </a:r>
            <a:endParaRPr lang="zh-CN" altLang="en-US" sz="2400" dirty="0"/>
          </a:p>
        </p:txBody>
      </p:sp>
      <p:sp>
        <p:nvSpPr>
          <p:cNvPr id="3" name="Text Placeholder 2"/>
          <p:cNvSpPr>
            <a:spLocks noGrp="1"/>
          </p:cNvSpPr>
          <p:nvPr>
            <p:ph type="body" idx="1"/>
          </p:nvPr>
        </p:nvSpPr>
        <p:spPr>
          <a:xfrm>
            <a:off x="467518" y="1070547"/>
            <a:ext cx="11582400" cy="5559287"/>
          </a:xfrm>
          <a:solidFill>
            <a:schemeClr val="bg1"/>
          </a:solidFill>
        </p:spPr>
        <p:txBody>
          <a:bodyPr>
            <a:normAutofit fontScale="92500" lnSpcReduction="20000"/>
          </a:bodyPr>
          <a:lstStyle/>
          <a:p>
            <a:pPr marL="0" indent="0">
              <a:lnSpc>
                <a:spcPct val="120000"/>
              </a:lnSpc>
              <a:spcBef>
                <a:spcPts val="0"/>
              </a:spcBef>
              <a:buNone/>
            </a:pPr>
            <a:r>
              <a:rPr lang="en-US" altLang="zh-CN" sz="1900" b="1"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Description: </a:t>
            </a:r>
            <a:endParaRPr lang="en-US" altLang="zh-CN" sz="1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Propose expansion of ONAP to include a declarative topologically-driven approach to orchestration, in addition to imperative BPMN/BPEL capabilities </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Enhance ONAP SDC design framework to support integrated or independent use of declarative (TOSCA) and imperative (BPMN/BPEL) models</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Enhance ONAP run-time orchestration to process TOSCA models and workflows  </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While TOSCA is native for cloud resources, BPMN/BPEL imperative orchestration is currently more suitable for supporting complex lifecycle management scenarios </a:t>
            </a:r>
            <a:r>
              <a:rPr lang="en-US" altLang="zh-CN" sz="1600" b="1"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a:t>
            </a:r>
            <a:endParaRPr lang="en-US" altLang="zh-CN"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Benefits</a:t>
            </a:r>
            <a:endParaRPr lang="en-US" altLang="zh-CN" sz="1600" dirty="0">
              <a:latin typeface="Calibri" panose="020F0502020204030204" pitchFamily="34" charset="0"/>
              <a:ea typeface="Times New Roman" panose="02020603050405020304" pitchFamily="18" charset="0"/>
              <a:cs typeface="Times New Roman" panose="02020603050405020304" pitchFamily="18" charset="0"/>
            </a:endParaRP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Provide a rich design environment supporting declarative and imperative orchestration options</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Single template for orchestrating service/resource instantiation and lifecycle management</a:t>
            </a:r>
            <a:endParaRPr lang="en-US" altLang="zh-CN" sz="1600" dirty="0">
              <a:latin typeface="Calibri" panose="020F0502020204030204" pitchFamily="34" charset="0"/>
              <a:ea typeface="Times New Roman" panose="02020603050405020304" pitchFamily="18" charset="0"/>
              <a:cs typeface="Times New Roman" panose="02020603050405020304" pitchFamily="18" charset="0"/>
            </a:endParaRP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TOSCA is designed for cloud resources and therefore can natively support applications to be instantiated on cloud infrastructure platforms</a:t>
            </a:r>
          </a:p>
          <a:p>
            <a:pPr marL="630213" lvl="1" indent="-173031">
              <a:lnSpc>
                <a:spcPct val="120000"/>
              </a:lnSpc>
              <a:spcBef>
                <a:spcPts val="0"/>
              </a:spcBef>
              <a:buFont typeface="Calibri" panose="020F0502020204030204" pitchFamily="34" charset="0"/>
              <a:buChar char="-"/>
            </a:pPr>
            <a:endParaRPr lang="en-US" altLang="zh-CN"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1900" b="1"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Use Cases for Applying TOSCA-based Orchestration in ONAP:</a:t>
            </a:r>
            <a:endParaRPr lang="en-US" altLang="zh-CN" sz="19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VNF and Service instantiation using TOSCA templates on cloud platforms </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TOSCA template created by ONAP SDC design platform and deployed to other components for orchestration</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Common template supporting various cloud based technologies such as VM (e.g., </a:t>
            </a:r>
            <a:r>
              <a:rPr lang="en-US" altLang="zh-CN" sz="1600" dirty="0" err="1">
                <a:solidFill>
                  <a:srgbClr val="1F497D"/>
                </a:solidFill>
                <a:latin typeface="Calibri" panose="020F0502020204030204" pitchFamily="34" charset="0"/>
                <a:ea typeface="Times New Roman" panose="02020603050405020304" pitchFamily="18" charset="0"/>
                <a:cs typeface="Times New Roman" panose="02020603050405020304" pitchFamily="18" charset="0"/>
              </a:rPr>
              <a:t>Openstack</a:t>
            </a: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 Containers (e.g., Docker), Container cluster management (e.g., Kubernetes)</a:t>
            </a:r>
          </a:p>
          <a:p>
            <a:pPr>
              <a:lnSpc>
                <a:spcPct val="120000"/>
              </a:lnSpc>
              <a:spcBef>
                <a:spcPts val="0"/>
              </a:spcBef>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TOSCA-based template model integrates multiple lifecycle management actions and workflows</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Instantiation</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Closed loop actions (restart, stop, self-heal, scale out/scale in, etc.) </a:t>
            </a:r>
          </a:p>
          <a:p>
            <a:pPr marL="630213" lvl="1" indent="-173031">
              <a:lnSpc>
                <a:spcPct val="120000"/>
              </a:lnSpc>
              <a:spcBef>
                <a:spcPts val="0"/>
              </a:spcBef>
              <a:buFont typeface="Calibri" panose="020F0502020204030204" pitchFamily="34" charset="0"/>
              <a:buChar char="-"/>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Change management (software upgrades, reconfiguration of VNFs)</a:t>
            </a:r>
          </a:p>
          <a:p>
            <a:pPr>
              <a:lnSpc>
                <a:spcPct val="120000"/>
              </a:lnSpc>
              <a:spcBef>
                <a:spcPts val="0"/>
              </a:spcBef>
            </a:pPr>
            <a:r>
              <a:rPr lang="en-US" altLang="zh-CN" sz="1600" dirty="0">
                <a:solidFill>
                  <a:srgbClr val="1F497D"/>
                </a:solidFill>
                <a:latin typeface="Calibri" panose="020F0502020204030204" pitchFamily="34" charset="0"/>
                <a:ea typeface="Times New Roman" panose="02020603050405020304" pitchFamily="18" charset="0"/>
                <a:cs typeface="Times New Roman" panose="02020603050405020304" pitchFamily="18" charset="0"/>
              </a:rPr>
              <a:t>Service instantiation in a tiered approach employing both TOSCA and BPMN/BPEL</a:t>
            </a:r>
            <a:endParaRPr lang="en-US" altLang="zh-CN" sz="1600" dirty="0"/>
          </a:p>
          <a:p>
            <a:endParaRPr lang="zh-CN" altLang="en-US" sz="1600" dirty="0"/>
          </a:p>
        </p:txBody>
      </p:sp>
      <p:sp>
        <p:nvSpPr>
          <p:cNvPr id="5" name="TextBox 4"/>
          <p:cNvSpPr txBox="1"/>
          <p:nvPr/>
        </p:nvSpPr>
        <p:spPr>
          <a:xfrm>
            <a:off x="1308068" y="6491335"/>
            <a:ext cx="9002208" cy="276999"/>
          </a:xfrm>
          <a:prstGeom prst="rect">
            <a:avLst/>
          </a:prstGeom>
          <a:solidFill>
            <a:schemeClr val="bg1"/>
          </a:solidFill>
        </p:spPr>
        <p:txBody>
          <a:bodyPr wrap="none" rtlCol="0">
            <a:spAutoFit/>
          </a:bodyPr>
          <a:lstStyle/>
          <a:p>
            <a:pPr defTabSz="914363" hangingPunct="1"/>
            <a:r>
              <a:rPr lang="en-US" sz="1200" b="1" kern="1200" dirty="0">
                <a:solidFill>
                  <a:prstClr val="black"/>
                </a:solidFill>
                <a:latin typeface="Calibri" panose="020F0502020204030204"/>
              </a:rPr>
              <a:t>Note: TOSCA-based orchestration is also being introduced in the ECOMP Controller proposal for ONAP component software management</a:t>
            </a:r>
          </a:p>
        </p:txBody>
      </p:sp>
    </p:spTree>
    <p:extLst>
      <p:ext uri="{BB962C8B-B14F-4D97-AF65-F5344CB8AC3E}">
        <p14:creationId xmlns:p14="http://schemas.microsoft.com/office/powerpoint/2010/main" val="191677472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083224" hangingPunct="1"/>
            <a:r>
              <a:rPr lang="en-US" altLang="zh-CN" sz="3600" kern="1200" dirty="0">
                <a:solidFill>
                  <a:srgbClr val="4472C4">
                    <a:lumMod val="50000"/>
                  </a:srgbClr>
                </a:solidFill>
                <a:latin typeface="Calibri" panose="020F0502020204030204"/>
                <a:ea typeface="Times New Roman" panose="02020603050405020304" pitchFamily="18" charset="0"/>
                <a:cs typeface="Times New Roman" panose="02020603050405020304" pitchFamily="18" charset="0"/>
              </a:rPr>
              <a:t>TOSCA-based Orchestration: Option 1</a:t>
            </a:r>
            <a:endParaRPr lang="en-US" altLang="zh-CN" sz="3600" kern="1200" dirty="0">
              <a:solidFill>
                <a:srgbClr val="4472C4">
                  <a:lumMod val="50000"/>
                </a:srgbClr>
              </a:solidFill>
              <a:latin typeface="Calibri" panose="020F0502020204030204"/>
            </a:endParaRPr>
          </a:p>
        </p:txBody>
      </p:sp>
      <p:sp>
        <p:nvSpPr>
          <p:cNvPr id="177" name="Rectangle 176"/>
          <p:cNvSpPr/>
          <p:nvPr/>
        </p:nvSpPr>
        <p:spPr>
          <a:xfrm>
            <a:off x="997060" y="1968033"/>
            <a:ext cx="1890787" cy="2856430"/>
          </a:xfrm>
          <a:prstGeom prst="rect">
            <a:avLst/>
          </a:prstGeom>
          <a:solidFill>
            <a:srgbClr val="5B9BD5">
              <a:lumMod val="40000"/>
              <a:lumOff val="60000"/>
            </a:srgbClr>
          </a:solidFill>
          <a:ln w="12700" cap="flat" cmpd="sng" algn="ctr">
            <a:solidFill>
              <a:srgbClr val="484848"/>
            </a:solidFill>
            <a:prstDash val="solid"/>
            <a:round/>
            <a:headEnd type="none" w="med" len="med"/>
            <a:tailEnd type="none" w="med" len="med"/>
          </a:ln>
          <a:effectLst/>
          <a:scene3d>
            <a:camera prst="orthographicFront"/>
            <a:lightRig rig="threePt" dir="t"/>
          </a:scene3d>
          <a:sp3d>
            <a:bevelT/>
          </a:sp3d>
        </p:spPr>
        <p:txBody>
          <a:bodyPr vert="horz" wrap="square" lIns="76200" tIns="38100" rIns="76200" bIns="38100" numCol="1" rtlCol="0" anchor="t" anchorCtr="0" compatLnSpc="1">
            <a:prstTxWarp prst="textNoShape">
              <a:avLst/>
            </a:prstTxWarp>
            <a:noAutofit/>
          </a:bodyPr>
          <a:lstStyle/>
          <a:p>
            <a:pPr marL="0" marR="0" lvl="0" indent="0" algn="ctr" defTabSz="761970" eaLnBrk="0" fontAlgn="auto" latinLnBrk="0" hangingPunct="1">
              <a:lnSpc>
                <a:spcPct val="100000"/>
              </a:lnSpc>
              <a:spcBef>
                <a:spcPct val="50000"/>
              </a:spcBef>
              <a:spcAft>
                <a:spcPts val="0"/>
              </a:spcAft>
              <a:buClrTx/>
              <a:buSzTx/>
              <a:buFontTx/>
              <a:buNone/>
              <a:tabLst/>
              <a:defRPr/>
            </a:pPr>
            <a:r>
              <a:rPr kumimoji="0" lang="en-US" sz="1100" b="1" i="0" u="none" strike="noStrike" kern="0" cap="none" spc="0" normalizeH="0" baseline="0" noProof="0" dirty="0">
                <a:ln>
                  <a:noFill/>
                </a:ln>
                <a:solidFill>
                  <a:srgbClr val="4472C4">
                    <a:lumMod val="50000"/>
                  </a:srgbClr>
                </a:solidFill>
                <a:effectLst/>
                <a:uLnTx/>
                <a:uFillTx/>
                <a:latin typeface="Arial" charset="0"/>
                <a:ea typeface="ＭＳ Ｐゴシック" charset="0"/>
                <a:cs typeface="Arial" charset="0"/>
              </a:rPr>
              <a:t>SDC</a:t>
            </a:r>
          </a:p>
        </p:txBody>
      </p:sp>
      <p:sp>
        <p:nvSpPr>
          <p:cNvPr id="178" name="Rectangle 177"/>
          <p:cNvSpPr/>
          <p:nvPr/>
        </p:nvSpPr>
        <p:spPr>
          <a:xfrm>
            <a:off x="6255506" y="1972285"/>
            <a:ext cx="4326947" cy="4358712"/>
          </a:xfrm>
          <a:prstGeom prst="rect">
            <a:avLst/>
          </a:prstGeom>
          <a:solidFill>
            <a:srgbClr val="EF6F00"/>
          </a:solidFill>
          <a:ln w="12700" cap="flat" cmpd="sng" algn="ctr">
            <a:solidFill>
              <a:srgbClr val="484848"/>
            </a:solidFill>
            <a:prstDash val="solid"/>
            <a:round/>
            <a:headEnd type="none" w="med" len="med"/>
            <a:tailEnd type="none" w="med" len="med"/>
          </a:ln>
          <a:effectLst/>
          <a:scene3d>
            <a:camera prst="orthographicFront"/>
            <a:lightRig rig="threePt" dir="t"/>
          </a:scene3d>
          <a:sp3d>
            <a:bevelT/>
          </a:sp3d>
        </p:spPr>
        <p:txBody>
          <a:bodyPr vert="horz" wrap="square" lIns="76200" tIns="38100" rIns="76200" bIns="38100" numCol="1" rtlCol="0" anchor="ctr" anchorCtr="0" compatLnSpc="1">
            <a:prstTxWarp prst="textNoShape">
              <a:avLst/>
            </a:prstTxWarp>
            <a:noAutofit/>
          </a:bodyPr>
          <a:lstStyle/>
          <a:p>
            <a:pPr algn="ctr" defTabSz="761970" eaLnBrk="0">
              <a:spcBef>
                <a:spcPct val="50000"/>
              </a:spcBef>
              <a:defRPr/>
            </a:pPr>
            <a:endParaRPr lang="en-US" sz="800" b="1">
              <a:solidFill>
                <a:prstClr val="white"/>
              </a:solidFill>
              <a:latin typeface="Arial" charset="0"/>
              <a:ea typeface="ＭＳ Ｐゴシック" charset="0"/>
              <a:cs typeface="Arial" charset="0"/>
            </a:endParaRPr>
          </a:p>
        </p:txBody>
      </p:sp>
      <p:sp>
        <p:nvSpPr>
          <p:cNvPr id="179" name="Rectangle 178"/>
          <p:cNvSpPr/>
          <p:nvPr/>
        </p:nvSpPr>
        <p:spPr>
          <a:xfrm>
            <a:off x="6350695" y="2798433"/>
            <a:ext cx="4152874" cy="1426984"/>
          </a:xfrm>
          <a:prstGeom prst="rect">
            <a:avLst/>
          </a:prstGeom>
          <a:solidFill>
            <a:srgbClr val="FFB36D"/>
          </a:solidFill>
          <a:ln w="25400" cap="flat" cmpd="sng" algn="ctr">
            <a:noFill/>
            <a:prstDash val="solid"/>
          </a:ln>
          <a:effectLst/>
        </p:spPr>
        <p:txBody>
          <a:bodyPr vert="vert270" rtlCol="0" anchor="t" anchorCtr="0"/>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rPr>
              <a:t>BPMN</a:t>
            </a:r>
            <a:endParaRPr kumimoji="0" lang="en-US" sz="1400" b="0" i="0" u="none" strike="noStrike" kern="0" cap="none" spc="0" normalizeH="0" baseline="0" noProof="0" dirty="0">
              <a:ln>
                <a:noFill/>
              </a:ln>
              <a:solidFill>
                <a:sysClr val="windowText" lastClr="000000"/>
              </a:solidFill>
              <a:effectLst/>
              <a:uLnTx/>
              <a:uFillTx/>
            </a:endParaRPr>
          </a:p>
        </p:txBody>
      </p:sp>
      <p:sp>
        <p:nvSpPr>
          <p:cNvPr id="180" name="Footer Placeholder 3"/>
          <p:cNvSpPr txBox="1">
            <a:spLocks/>
          </p:cNvSpPr>
          <p:nvPr/>
        </p:nvSpPr>
        <p:spPr>
          <a:xfrm>
            <a:off x="7080229" y="6358224"/>
            <a:ext cx="1116438" cy="246393"/>
          </a:xfrm>
          <a:prstGeom prst="rect">
            <a:avLst/>
          </a:prstGeom>
        </p:spPr>
        <p:txBody>
          <a:bodyPr lIns="91969" tIns="45983" rIns="91969" bIns="45983"/>
          <a:lstStyle>
            <a:defPPr>
              <a:defRPr lang="en-US"/>
            </a:defPPr>
            <a:lvl1pPr marL="0" algn="l" defTabSz="1299921" rtl="0" eaLnBrk="1" latinLnBrk="0" hangingPunct="1">
              <a:defRPr sz="700" kern="1200">
                <a:solidFill>
                  <a:srgbClr val="666666"/>
                </a:solidFill>
                <a:latin typeface="+mn-lt"/>
                <a:ea typeface="+mn-ea"/>
                <a:cs typeface="+mn-cs"/>
              </a:defRPr>
            </a:lvl1pPr>
            <a:lvl2pPr marL="649957" algn="l" defTabSz="1299921" rtl="0" eaLnBrk="1" latinLnBrk="0" hangingPunct="1">
              <a:defRPr sz="2600" kern="1200">
                <a:solidFill>
                  <a:schemeClr val="tx1"/>
                </a:solidFill>
                <a:latin typeface="+mn-lt"/>
                <a:ea typeface="+mn-ea"/>
                <a:cs typeface="+mn-cs"/>
              </a:defRPr>
            </a:lvl2pPr>
            <a:lvl3pPr marL="1299921" algn="l" defTabSz="1299921" rtl="0" eaLnBrk="1" latinLnBrk="0" hangingPunct="1">
              <a:defRPr sz="2600" kern="1200">
                <a:solidFill>
                  <a:schemeClr val="tx1"/>
                </a:solidFill>
                <a:latin typeface="+mn-lt"/>
                <a:ea typeface="+mn-ea"/>
                <a:cs typeface="+mn-cs"/>
              </a:defRPr>
            </a:lvl3pPr>
            <a:lvl4pPr marL="1949885" algn="l" defTabSz="1299921" rtl="0" eaLnBrk="1" latinLnBrk="0" hangingPunct="1">
              <a:defRPr sz="2600" kern="1200">
                <a:solidFill>
                  <a:schemeClr val="tx1"/>
                </a:solidFill>
                <a:latin typeface="+mn-lt"/>
                <a:ea typeface="+mn-ea"/>
                <a:cs typeface="+mn-cs"/>
              </a:defRPr>
            </a:lvl4pPr>
            <a:lvl5pPr marL="2599836" algn="l" defTabSz="1299921" rtl="0" eaLnBrk="1" latinLnBrk="0" hangingPunct="1">
              <a:defRPr sz="2600" kern="1200">
                <a:solidFill>
                  <a:schemeClr val="tx1"/>
                </a:solidFill>
                <a:latin typeface="+mn-lt"/>
                <a:ea typeface="+mn-ea"/>
                <a:cs typeface="+mn-cs"/>
              </a:defRPr>
            </a:lvl5pPr>
            <a:lvl6pPr marL="3249810" algn="l" defTabSz="1299921" rtl="0" eaLnBrk="1" latinLnBrk="0" hangingPunct="1">
              <a:defRPr sz="2600" kern="1200">
                <a:solidFill>
                  <a:schemeClr val="tx1"/>
                </a:solidFill>
                <a:latin typeface="+mn-lt"/>
                <a:ea typeface="+mn-ea"/>
                <a:cs typeface="+mn-cs"/>
              </a:defRPr>
            </a:lvl6pPr>
            <a:lvl7pPr marL="3899770" algn="l" defTabSz="1299921" rtl="0" eaLnBrk="1" latinLnBrk="0" hangingPunct="1">
              <a:defRPr sz="2600" kern="1200">
                <a:solidFill>
                  <a:schemeClr val="tx1"/>
                </a:solidFill>
                <a:latin typeface="+mn-lt"/>
                <a:ea typeface="+mn-ea"/>
                <a:cs typeface="+mn-cs"/>
              </a:defRPr>
            </a:lvl7pPr>
            <a:lvl8pPr marL="4549728" algn="l" defTabSz="1299921" rtl="0" eaLnBrk="1" latinLnBrk="0" hangingPunct="1">
              <a:defRPr sz="2600" kern="1200">
                <a:solidFill>
                  <a:schemeClr val="tx1"/>
                </a:solidFill>
                <a:latin typeface="+mn-lt"/>
                <a:ea typeface="+mn-ea"/>
                <a:cs typeface="+mn-cs"/>
              </a:defRPr>
            </a:lvl8pPr>
            <a:lvl9pPr marL="5199684" algn="l" defTabSz="1299921" rtl="0" eaLnBrk="1" latinLnBrk="0" hangingPunct="1">
              <a:defRPr sz="2600" kern="1200">
                <a:solidFill>
                  <a:schemeClr val="tx1"/>
                </a:solidFill>
                <a:latin typeface="+mn-lt"/>
                <a:ea typeface="+mn-ea"/>
                <a:cs typeface="+mn-cs"/>
              </a:defRPr>
            </a:lvl9pPr>
          </a:lstStyle>
          <a:p>
            <a:pPr marL="0" marR="0" lvl="0" indent="0" algn="l" defTabSz="1083224"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666666"/>
                </a:solidFill>
                <a:effectLst/>
                <a:uLnTx/>
                <a:uFillTx/>
                <a:latin typeface="Calibri" panose="020F0502020204030204"/>
                <a:ea typeface="+mn-ea"/>
                <a:cs typeface="+mn-cs"/>
              </a:rPr>
              <a:t>AT&amp;T Proprietary (Restricted)</a:t>
            </a:r>
            <a:endParaRPr kumimoji="0" lang="en-US" sz="400" b="0" i="0" u="none" strike="noStrike" kern="1200" cap="none" spc="0" normalizeH="0" baseline="0" noProof="0" dirty="0">
              <a:ln>
                <a:noFill/>
              </a:ln>
              <a:solidFill>
                <a:srgbClr val="666666"/>
              </a:solidFill>
              <a:effectLst/>
              <a:uLnTx/>
              <a:uFillTx/>
              <a:latin typeface="Calibri" panose="020F0502020204030204"/>
              <a:ea typeface="+mn-ea"/>
              <a:cs typeface="+mn-cs"/>
            </a:endParaRPr>
          </a:p>
        </p:txBody>
      </p:sp>
      <p:sp>
        <p:nvSpPr>
          <p:cNvPr id="181" name="TextBox 180"/>
          <p:cNvSpPr txBox="1"/>
          <p:nvPr/>
        </p:nvSpPr>
        <p:spPr>
          <a:xfrm>
            <a:off x="7693847" y="2001119"/>
            <a:ext cx="1492716" cy="276999"/>
          </a:xfrm>
          <a:prstGeom prst="rect">
            <a:avLst/>
          </a:prstGeom>
          <a:noFill/>
          <a:effectLst>
            <a:softEdge rad="63500"/>
          </a:effectLst>
        </p:spPr>
        <p:txBody>
          <a:bodyPr wrap="none" rtlCol="0">
            <a:spAutoFit/>
          </a:bodyP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rPr>
              <a:t>Service Orchestrator</a:t>
            </a:r>
          </a:p>
        </p:txBody>
      </p:sp>
      <p:sp>
        <p:nvSpPr>
          <p:cNvPr id="182" name="Rectangle 181"/>
          <p:cNvSpPr/>
          <p:nvPr/>
        </p:nvSpPr>
        <p:spPr>
          <a:xfrm>
            <a:off x="6350697" y="4708231"/>
            <a:ext cx="4152873" cy="1480630"/>
          </a:xfrm>
          <a:prstGeom prst="rect">
            <a:avLst/>
          </a:prstGeom>
          <a:solidFill>
            <a:srgbClr val="FFB36D"/>
          </a:solidFill>
          <a:ln w="25400" cap="flat" cmpd="sng" algn="ctr">
            <a:noFill/>
            <a:prstDash val="solid"/>
          </a:ln>
          <a:effectLst/>
        </p:spPr>
        <p:txBody>
          <a:bodyPr rot="0" spcFirstLastPara="0" vertOverflow="overflow" horzOverflow="overflow" vert="vert270" wrap="square" lIns="76200" tIns="38100" rIns="76200" bIns="38100" numCol="1" spcCol="0" rtlCol="0" fromWordArt="0" anchor="t" anchorCtr="0" forceAA="0" compatLnSpc="1">
            <a:prstTxWarp prst="textNoShape">
              <a:avLst/>
            </a:prstTxWarp>
            <a:noAutofit/>
          </a:bodyPr>
          <a:lstStyle/>
          <a:p>
            <a:pPr marL="0" marR="0" lvl="0" indent="0" algn="ctr" defTabSz="761970" eaLnBrk="1" fontAlgn="auto" latinLnBrk="0" hangingPunct="1">
              <a:lnSpc>
                <a:spcPts val="175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TOSCA</a:t>
            </a:r>
          </a:p>
          <a:p>
            <a:pPr marL="0" marR="0" lvl="0" indent="0" algn="ctr" defTabSz="761970" eaLnBrk="1" fontAlgn="auto" latinLnBrk="0" hangingPunct="1">
              <a:lnSpc>
                <a:spcPts val="175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Orchestrator</a:t>
            </a:r>
          </a:p>
        </p:txBody>
      </p:sp>
      <p:sp>
        <p:nvSpPr>
          <p:cNvPr id="183" name="TextBox 182"/>
          <p:cNvSpPr txBox="1"/>
          <p:nvPr/>
        </p:nvSpPr>
        <p:spPr>
          <a:xfrm>
            <a:off x="4704158" y="1643014"/>
            <a:ext cx="870751" cy="338554"/>
          </a:xfrm>
          <a:prstGeom prst="rect">
            <a:avLst/>
          </a:prstGeom>
          <a:solidFill>
            <a:srgbClr val="EF6F00">
              <a:lumMod val="60000"/>
              <a:lumOff val="40000"/>
            </a:srgbClr>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600" b="1" i="1" u="none" strike="noStrike" kern="0" cap="none" spc="0" normalizeH="0" baseline="0" noProof="0" dirty="0">
                <a:ln>
                  <a:noFill/>
                </a:ln>
                <a:solidFill>
                  <a:srgbClr val="FF0000"/>
                </a:solidFill>
                <a:effectLst/>
                <a:uLnTx/>
                <a:uFillTx/>
              </a:rPr>
              <a:t>Request</a:t>
            </a:r>
          </a:p>
        </p:txBody>
      </p:sp>
      <p:sp>
        <p:nvSpPr>
          <p:cNvPr id="184" name="Rounded Rectangle 68"/>
          <p:cNvSpPr/>
          <p:nvPr/>
        </p:nvSpPr>
        <p:spPr>
          <a:xfrm>
            <a:off x="6759184" y="2370293"/>
            <a:ext cx="962353" cy="286004"/>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lumMod val="85000"/>
                    <a:lumOff val="15000"/>
                  </a:srgbClr>
                </a:solidFill>
                <a:effectLst/>
                <a:uLnTx/>
                <a:uFillTx/>
              </a:rPr>
              <a:t>Determine top-level workflow</a:t>
            </a:r>
          </a:p>
        </p:txBody>
      </p:sp>
      <p:sp>
        <p:nvSpPr>
          <p:cNvPr id="185" name="Rounded Rectangle 69"/>
          <p:cNvSpPr/>
          <p:nvPr/>
        </p:nvSpPr>
        <p:spPr>
          <a:xfrm>
            <a:off x="6769295" y="2996109"/>
            <a:ext cx="2579797" cy="486337"/>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lumMod val="85000"/>
                  <a:lumOff val="15000"/>
                </a:srgbClr>
              </a:solidFill>
              <a:effectLst/>
              <a:uLnTx/>
              <a:uFillTx/>
            </a:endParaRPr>
          </a:p>
        </p:txBody>
      </p:sp>
      <p:sp>
        <p:nvSpPr>
          <p:cNvPr id="186" name="Diamond 185"/>
          <p:cNvSpPr/>
          <p:nvPr/>
        </p:nvSpPr>
        <p:spPr>
          <a:xfrm>
            <a:off x="7971124" y="3185078"/>
            <a:ext cx="124717" cy="126155"/>
          </a:xfrm>
          <a:prstGeom prst="diamond">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87" name="Rectangle 186"/>
          <p:cNvSpPr/>
          <p:nvPr/>
        </p:nvSpPr>
        <p:spPr>
          <a:xfrm>
            <a:off x="8222185" y="3061983"/>
            <a:ext cx="187075" cy="9461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88" name="Rectangle 187"/>
          <p:cNvSpPr/>
          <p:nvPr/>
        </p:nvSpPr>
        <p:spPr>
          <a:xfrm>
            <a:off x="8222185" y="3321955"/>
            <a:ext cx="187075" cy="9461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89" name="Oval 188"/>
          <p:cNvSpPr/>
          <p:nvPr/>
        </p:nvSpPr>
        <p:spPr>
          <a:xfrm>
            <a:off x="8533975" y="3202762"/>
            <a:ext cx="93537" cy="90786"/>
          </a:xfrm>
          <a:prstGeom prst="ellipse">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190" name="Elbow Connector 74"/>
          <p:cNvCxnSpPr>
            <a:stCxn id="186" idx="0"/>
            <a:endCxn id="187" idx="1"/>
          </p:cNvCxnSpPr>
          <p:nvPr/>
        </p:nvCxnSpPr>
        <p:spPr>
          <a:xfrm rot="5400000" flipH="1" flipV="1">
            <a:off x="8089940" y="3052833"/>
            <a:ext cx="75787" cy="188703"/>
          </a:xfrm>
          <a:prstGeom prst="bentConnector2">
            <a:avLst/>
          </a:prstGeom>
          <a:noFill/>
          <a:ln w="3175" cap="flat" cmpd="sng" algn="ctr">
            <a:solidFill>
              <a:sysClr val="window" lastClr="FFFFFF">
                <a:lumMod val="65000"/>
              </a:sysClr>
            </a:solidFill>
            <a:prstDash val="solid"/>
            <a:tailEnd type="triangle"/>
          </a:ln>
          <a:effectLst/>
        </p:spPr>
      </p:cxnSp>
      <p:cxnSp>
        <p:nvCxnSpPr>
          <p:cNvPr id="191" name="Elbow Connector 75"/>
          <p:cNvCxnSpPr>
            <a:stCxn id="186" idx="2"/>
            <a:endCxn id="188" idx="1"/>
          </p:cNvCxnSpPr>
          <p:nvPr/>
        </p:nvCxnSpPr>
        <p:spPr>
          <a:xfrm rot="16200000" flipH="1">
            <a:off x="8098818" y="3245896"/>
            <a:ext cx="58030" cy="188703"/>
          </a:xfrm>
          <a:prstGeom prst="bentConnector2">
            <a:avLst/>
          </a:prstGeom>
          <a:noFill/>
          <a:ln w="3175" cap="flat" cmpd="sng" algn="ctr">
            <a:solidFill>
              <a:sysClr val="window" lastClr="FFFFFF">
                <a:lumMod val="65000"/>
              </a:sysClr>
            </a:solidFill>
            <a:prstDash val="solid"/>
            <a:tailEnd type="triangle"/>
          </a:ln>
          <a:effectLst/>
        </p:spPr>
      </p:cxnSp>
      <p:cxnSp>
        <p:nvCxnSpPr>
          <p:cNvPr id="192" name="Elbow Connector 76"/>
          <p:cNvCxnSpPr>
            <a:stCxn id="187" idx="3"/>
            <a:endCxn id="189" idx="0"/>
          </p:cNvCxnSpPr>
          <p:nvPr/>
        </p:nvCxnSpPr>
        <p:spPr>
          <a:xfrm>
            <a:off x="8409259" y="3109291"/>
            <a:ext cx="171485" cy="93472"/>
          </a:xfrm>
          <a:prstGeom prst="bentConnector2">
            <a:avLst/>
          </a:prstGeom>
          <a:noFill/>
          <a:ln w="3175" cap="flat" cmpd="sng" algn="ctr">
            <a:solidFill>
              <a:sysClr val="window" lastClr="FFFFFF">
                <a:lumMod val="65000"/>
              </a:sysClr>
            </a:solidFill>
            <a:prstDash val="solid"/>
            <a:tailEnd type="triangle"/>
          </a:ln>
          <a:effectLst/>
        </p:spPr>
      </p:cxnSp>
      <p:cxnSp>
        <p:nvCxnSpPr>
          <p:cNvPr id="193" name="Elbow Connector 77"/>
          <p:cNvCxnSpPr>
            <a:stCxn id="188" idx="3"/>
            <a:endCxn id="189" idx="4"/>
          </p:cNvCxnSpPr>
          <p:nvPr/>
        </p:nvCxnSpPr>
        <p:spPr>
          <a:xfrm flipV="1">
            <a:off x="8409259" y="3293548"/>
            <a:ext cx="171485" cy="75715"/>
          </a:xfrm>
          <a:prstGeom prst="bentConnector2">
            <a:avLst/>
          </a:prstGeom>
          <a:noFill/>
          <a:ln w="3175" cap="flat" cmpd="sng" algn="ctr">
            <a:solidFill>
              <a:sysClr val="window" lastClr="FFFFFF">
                <a:lumMod val="65000"/>
              </a:sysClr>
            </a:solidFill>
            <a:prstDash val="solid"/>
            <a:tailEnd type="triangle"/>
          </a:ln>
          <a:effectLst/>
        </p:spPr>
      </p:cxnSp>
      <p:sp>
        <p:nvSpPr>
          <p:cNvPr id="194" name="Rectangle 193"/>
          <p:cNvSpPr/>
          <p:nvPr/>
        </p:nvSpPr>
        <p:spPr>
          <a:xfrm>
            <a:off x="8800626" y="3198932"/>
            <a:ext cx="187075" cy="9461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95" name="Rectangle 194"/>
          <p:cNvSpPr/>
          <p:nvPr/>
        </p:nvSpPr>
        <p:spPr>
          <a:xfrm>
            <a:off x="7389349" y="3198932"/>
            <a:ext cx="187075" cy="94616"/>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196" name="Elbow Connector 80"/>
          <p:cNvCxnSpPr>
            <a:stCxn id="195" idx="3"/>
            <a:endCxn id="186" idx="1"/>
          </p:cNvCxnSpPr>
          <p:nvPr/>
        </p:nvCxnSpPr>
        <p:spPr>
          <a:xfrm>
            <a:off x="7576423" y="3246240"/>
            <a:ext cx="394701" cy="1915"/>
          </a:xfrm>
          <a:prstGeom prst="bentConnector3">
            <a:avLst/>
          </a:prstGeom>
          <a:noFill/>
          <a:ln w="3175" cap="flat" cmpd="sng" algn="ctr">
            <a:solidFill>
              <a:srgbClr val="000000"/>
            </a:solidFill>
            <a:prstDash val="solid"/>
            <a:tailEnd type="triangle"/>
          </a:ln>
          <a:effectLst/>
        </p:spPr>
      </p:cxnSp>
      <p:cxnSp>
        <p:nvCxnSpPr>
          <p:cNvPr id="197" name="Elbow Connector 81"/>
          <p:cNvCxnSpPr>
            <a:stCxn id="189" idx="6"/>
            <a:endCxn id="194" idx="1"/>
          </p:cNvCxnSpPr>
          <p:nvPr/>
        </p:nvCxnSpPr>
        <p:spPr>
          <a:xfrm flipV="1">
            <a:off x="8627512" y="3246240"/>
            <a:ext cx="173113" cy="1916"/>
          </a:xfrm>
          <a:prstGeom prst="bentConnector3">
            <a:avLst/>
          </a:prstGeom>
          <a:noFill/>
          <a:ln w="3175" cap="flat" cmpd="sng" algn="ctr">
            <a:solidFill>
              <a:sysClr val="window" lastClr="FFFFFF">
                <a:lumMod val="65000"/>
              </a:sysClr>
            </a:solidFill>
            <a:prstDash val="solid"/>
            <a:tailEnd type="triangle"/>
          </a:ln>
          <a:effectLst/>
        </p:spPr>
      </p:cxnSp>
      <p:sp>
        <p:nvSpPr>
          <p:cNvPr id="198" name="Oval 197"/>
          <p:cNvSpPr/>
          <p:nvPr/>
        </p:nvSpPr>
        <p:spPr>
          <a:xfrm>
            <a:off x="6877968" y="3229232"/>
            <a:ext cx="37415" cy="37846"/>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199" name="Elbow Connector 83"/>
          <p:cNvCxnSpPr>
            <a:stCxn id="198" idx="6"/>
            <a:endCxn id="195" idx="1"/>
          </p:cNvCxnSpPr>
          <p:nvPr/>
        </p:nvCxnSpPr>
        <p:spPr>
          <a:xfrm flipV="1">
            <a:off x="6915383" y="3246240"/>
            <a:ext cx="473966" cy="1915"/>
          </a:xfrm>
          <a:prstGeom prst="bentConnector3">
            <a:avLst/>
          </a:prstGeom>
          <a:noFill/>
          <a:ln w="3175" cap="flat" cmpd="sng" algn="ctr">
            <a:solidFill>
              <a:srgbClr val="000000"/>
            </a:solidFill>
            <a:prstDash val="solid"/>
            <a:tailEnd type="triangle"/>
          </a:ln>
          <a:effectLst/>
        </p:spPr>
      </p:cxnSp>
      <p:sp>
        <p:nvSpPr>
          <p:cNvPr id="200" name="Oval 199"/>
          <p:cNvSpPr/>
          <p:nvPr/>
        </p:nvSpPr>
        <p:spPr>
          <a:xfrm>
            <a:off x="9095198" y="3223555"/>
            <a:ext cx="48639" cy="49201"/>
          </a:xfrm>
          <a:prstGeom prst="ellipse">
            <a:avLst/>
          </a:prstGeom>
          <a:solidFill>
            <a:sysClr val="window" lastClr="FFFFFF"/>
          </a:solidFill>
          <a:ln w="285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01" name="Elbow Connector 85"/>
          <p:cNvCxnSpPr>
            <a:stCxn id="194" idx="3"/>
            <a:endCxn id="200" idx="2"/>
          </p:cNvCxnSpPr>
          <p:nvPr/>
        </p:nvCxnSpPr>
        <p:spPr>
          <a:xfrm>
            <a:off x="8987700" y="3246240"/>
            <a:ext cx="107498" cy="1916"/>
          </a:xfrm>
          <a:prstGeom prst="bentConnector3">
            <a:avLst/>
          </a:prstGeom>
          <a:noFill/>
          <a:ln w="3175" cap="flat" cmpd="sng" algn="ctr">
            <a:solidFill>
              <a:srgbClr val="000000"/>
            </a:solidFill>
            <a:prstDash val="solid"/>
            <a:tailEnd type="triangle"/>
          </a:ln>
          <a:effectLst/>
        </p:spPr>
      </p:cxnSp>
      <p:pic>
        <p:nvPicPr>
          <p:cNvPr id="202" name="Picture 201"/>
          <p:cNvPicPr>
            <a:picLocks noChangeAspect="1"/>
          </p:cNvPicPr>
          <p:nvPr/>
        </p:nvPicPr>
        <p:blipFill>
          <a:blip r:embed="rId2"/>
          <a:stretch>
            <a:fillRect/>
          </a:stretch>
        </p:blipFill>
        <p:spPr>
          <a:xfrm>
            <a:off x="7009925" y="4939170"/>
            <a:ext cx="1307509" cy="1018751"/>
          </a:xfrm>
          <a:prstGeom prst="rect">
            <a:avLst/>
          </a:prstGeom>
        </p:spPr>
      </p:pic>
      <p:sp>
        <p:nvSpPr>
          <p:cNvPr id="203" name="Freeform 88"/>
          <p:cNvSpPr/>
          <p:nvPr/>
        </p:nvSpPr>
        <p:spPr>
          <a:xfrm>
            <a:off x="7185872" y="2678623"/>
            <a:ext cx="366508" cy="286112"/>
          </a:xfrm>
          <a:custGeom>
            <a:avLst/>
            <a:gdLst>
              <a:gd name="connsiteX0" fmla="*/ 0 w 495300"/>
              <a:gd name="connsiteY0" fmla="*/ 0 h 406400"/>
              <a:gd name="connsiteX1" fmla="*/ 215900 w 495300"/>
              <a:gd name="connsiteY1" fmla="*/ 317500 h 406400"/>
              <a:gd name="connsiteX2" fmla="*/ 317500 w 495300"/>
              <a:gd name="connsiteY2" fmla="*/ 152400 h 406400"/>
              <a:gd name="connsiteX3" fmla="*/ 495300 w 4953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95300" h="406400">
                <a:moveTo>
                  <a:pt x="0" y="0"/>
                </a:moveTo>
                <a:cubicBezTo>
                  <a:pt x="81491" y="146050"/>
                  <a:pt x="162983" y="292100"/>
                  <a:pt x="215900" y="317500"/>
                </a:cubicBezTo>
                <a:cubicBezTo>
                  <a:pt x="268817" y="342900"/>
                  <a:pt x="270933" y="137583"/>
                  <a:pt x="317500" y="152400"/>
                </a:cubicBezTo>
                <a:cubicBezTo>
                  <a:pt x="364067" y="167217"/>
                  <a:pt x="429683" y="286808"/>
                  <a:pt x="495300" y="406400"/>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04" name="Freeform 89"/>
          <p:cNvSpPr/>
          <p:nvPr/>
        </p:nvSpPr>
        <p:spPr>
          <a:xfrm>
            <a:off x="5205349" y="1934629"/>
            <a:ext cx="1510641" cy="529411"/>
          </a:xfrm>
          <a:custGeom>
            <a:avLst/>
            <a:gdLst>
              <a:gd name="connsiteX0" fmla="*/ 0 w 622300"/>
              <a:gd name="connsiteY0" fmla="*/ 0 h 876300"/>
              <a:gd name="connsiteX1" fmla="*/ 317500 w 622300"/>
              <a:gd name="connsiteY1" fmla="*/ 381000 h 876300"/>
              <a:gd name="connsiteX2" fmla="*/ 190500 w 622300"/>
              <a:gd name="connsiteY2" fmla="*/ 482600 h 876300"/>
              <a:gd name="connsiteX3" fmla="*/ 622300 w 622300"/>
              <a:gd name="connsiteY3" fmla="*/ 876300 h 876300"/>
            </a:gdLst>
            <a:ahLst/>
            <a:cxnLst>
              <a:cxn ang="0">
                <a:pos x="connsiteX0" y="connsiteY0"/>
              </a:cxn>
              <a:cxn ang="0">
                <a:pos x="connsiteX1" y="connsiteY1"/>
              </a:cxn>
              <a:cxn ang="0">
                <a:pos x="connsiteX2" y="connsiteY2"/>
              </a:cxn>
              <a:cxn ang="0">
                <a:pos x="connsiteX3" y="connsiteY3"/>
              </a:cxn>
            </a:cxnLst>
            <a:rect l="l" t="t" r="r" b="b"/>
            <a:pathLst>
              <a:path w="622300" h="876300">
                <a:moveTo>
                  <a:pt x="0" y="0"/>
                </a:moveTo>
                <a:cubicBezTo>
                  <a:pt x="142875" y="150283"/>
                  <a:pt x="285750" y="300567"/>
                  <a:pt x="317500" y="381000"/>
                </a:cubicBezTo>
                <a:cubicBezTo>
                  <a:pt x="349250" y="461433"/>
                  <a:pt x="139700" y="400050"/>
                  <a:pt x="190500" y="482600"/>
                </a:cubicBezTo>
                <a:cubicBezTo>
                  <a:pt x="241300" y="565150"/>
                  <a:pt x="622300" y="876300"/>
                  <a:pt x="622300" y="876300"/>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05" name="Freeform 90"/>
          <p:cNvSpPr/>
          <p:nvPr/>
        </p:nvSpPr>
        <p:spPr>
          <a:xfrm>
            <a:off x="6871363" y="3307673"/>
            <a:ext cx="380214" cy="1516791"/>
          </a:xfrm>
          <a:custGeom>
            <a:avLst/>
            <a:gdLst>
              <a:gd name="connsiteX0" fmla="*/ 332242 w 332242"/>
              <a:gd name="connsiteY0" fmla="*/ 0 h 1905000"/>
              <a:gd name="connsiteX1" fmla="*/ 2042 w 332242"/>
              <a:gd name="connsiteY1" fmla="*/ 723900 h 1905000"/>
              <a:gd name="connsiteX2" fmla="*/ 217942 w 332242"/>
              <a:gd name="connsiteY2" fmla="*/ 1905000 h 1905000"/>
              <a:gd name="connsiteX0" fmla="*/ 1006667 w 1006668"/>
              <a:gd name="connsiteY0" fmla="*/ 0 h 2038076"/>
              <a:gd name="connsiteX1" fmla="*/ 37104 w 1006668"/>
              <a:gd name="connsiteY1" fmla="*/ 856976 h 2038076"/>
              <a:gd name="connsiteX2" fmla="*/ 253004 w 1006668"/>
              <a:gd name="connsiteY2" fmla="*/ 2038076 h 2038076"/>
              <a:gd name="connsiteX0" fmla="*/ 1006667 w 1006666"/>
              <a:gd name="connsiteY0" fmla="*/ 0 h 2038076"/>
              <a:gd name="connsiteX1" fmla="*/ 37104 w 1006666"/>
              <a:gd name="connsiteY1" fmla="*/ 856976 h 2038076"/>
              <a:gd name="connsiteX2" fmla="*/ 253004 w 1006666"/>
              <a:gd name="connsiteY2" fmla="*/ 2038076 h 2038076"/>
              <a:gd name="connsiteX0" fmla="*/ 1006667 w 1006668"/>
              <a:gd name="connsiteY0" fmla="*/ 0 h 2038076"/>
              <a:gd name="connsiteX1" fmla="*/ 37104 w 1006668"/>
              <a:gd name="connsiteY1" fmla="*/ 820934 h 2038076"/>
              <a:gd name="connsiteX2" fmla="*/ 253004 w 1006668"/>
              <a:gd name="connsiteY2" fmla="*/ 2038076 h 2038076"/>
              <a:gd name="connsiteX0" fmla="*/ 963397 w 963397"/>
              <a:gd name="connsiteY0" fmla="*/ 0 h 2038076"/>
              <a:gd name="connsiteX1" fmla="*/ 43563 w 963397"/>
              <a:gd name="connsiteY1" fmla="*/ 664755 h 2038076"/>
              <a:gd name="connsiteX2" fmla="*/ 209734 w 963397"/>
              <a:gd name="connsiteY2" fmla="*/ 2038076 h 2038076"/>
              <a:gd name="connsiteX0" fmla="*/ 963397 w 963397"/>
              <a:gd name="connsiteY0" fmla="*/ 0 h 2038076"/>
              <a:gd name="connsiteX1" fmla="*/ 43563 w 963397"/>
              <a:gd name="connsiteY1" fmla="*/ 664755 h 2038076"/>
              <a:gd name="connsiteX2" fmla="*/ 209734 w 963397"/>
              <a:gd name="connsiteY2" fmla="*/ 2038076 h 2038076"/>
              <a:gd name="connsiteX0" fmla="*/ 1005966 w 1005966"/>
              <a:gd name="connsiteY0" fmla="*/ 0 h 2038076"/>
              <a:gd name="connsiteX1" fmla="*/ 86132 w 1005966"/>
              <a:gd name="connsiteY1" fmla="*/ 664755 h 2038076"/>
              <a:gd name="connsiteX2" fmla="*/ 252303 w 1005966"/>
              <a:gd name="connsiteY2" fmla="*/ 2038076 h 2038076"/>
            </a:gdLst>
            <a:ahLst/>
            <a:cxnLst>
              <a:cxn ang="0">
                <a:pos x="connsiteX0" y="connsiteY0"/>
              </a:cxn>
              <a:cxn ang="0">
                <a:pos x="connsiteX1" y="connsiteY1"/>
              </a:cxn>
              <a:cxn ang="0">
                <a:pos x="connsiteX2" y="connsiteY2"/>
              </a:cxn>
            </a:cxnLst>
            <a:rect l="l" t="t" r="r" b="b"/>
            <a:pathLst>
              <a:path w="1005966" h="2038076">
                <a:moveTo>
                  <a:pt x="1005966" y="0"/>
                </a:moveTo>
                <a:cubicBezTo>
                  <a:pt x="492732" y="158445"/>
                  <a:pt x="311198" y="277021"/>
                  <a:pt x="86132" y="664755"/>
                </a:cubicBezTo>
                <a:cubicBezTo>
                  <a:pt x="-138934" y="1052489"/>
                  <a:pt x="134828" y="1606276"/>
                  <a:pt x="252303" y="2038076"/>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06" name="TextBox 205"/>
          <p:cNvSpPr txBox="1"/>
          <p:nvPr/>
        </p:nvSpPr>
        <p:spPr>
          <a:xfrm rot="5400000">
            <a:off x="6576685" y="4048349"/>
            <a:ext cx="460382" cy="261610"/>
          </a:xfrm>
          <a:prstGeom prst="rect">
            <a:avLst/>
          </a:prstGeom>
          <a:solidFill>
            <a:srgbClr val="EF6F00">
              <a:lumMod val="60000"/>
              <a:lumOff val="40000"/>
            </a:srgbClr>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FF0000"/>
                </a:solidFill>
                <a:effectLst/>
                <a:uLnTx/>
                <a:uFillTx/>
              </a:rPr>
              <a:t>Load</a:t>
            </a:r>
          </a:p>
        </p:txBody>
      </p:sp>
      <p:sp>
        <p:nvSpPr>
          <p:cNvPr id="207" name="Freeform 92"/>
          <p:cNvSpPr/>
          <p:nvPr/>
        </p:nvSpPr>
        <p:spPr>
          <a:xfrm>
            <a:off x="7007488" y="3378388"/>
            <a:ext cx="323695" cy="1397709"/>
          </a:xfrm>
          <a:custGeom>
            <a:avLst/>
            <a:gdLst>
              <a:gd name="connsiteX0" fmla="*/ 154378 w 154378"/>
              <a:gd name="connsiteY0" fmla="*/ 0 h 1894902"/>
              <a:gd name="connsiteX1" fmla="*/ 142 w 154378"/>
              <a:gd name="connsiteY1" fmla="*/ 705080 h 1894902"/>
              <a:gd name="connsiteX2" fmla="*/ 132344 w 154378"/>
              <a:gd name="connsiteY2" fmla="*/ 1894902 h 1894902"/>
              <a:gd name="connsiteX0" fmla="*/ 410874 w 410874"/>
              <a:gd name="connsiteY0" fmla="*/ 0 h 2020506"/>
              <a:gd name="connsiteX1" fmla="*/ 10454 w 410874"/>
              <a:gd name="connsiteY1" fmla="*/ 830684 h 2020506"/>
              <a:gd name="connsiteX2" fmla="*/ 142656 w 410874"/>
              <a:gd name="connsiteY2" fmla="*/ 2020506 h 2020506"/>
              <a:gd name="connsiteX0" fmla="*/ 410874 w 410874"/>
              <a:gd name="connsiteY0" fmla="*/ 0 h 2020506"/>
              <a:gd name="connsiteX1" fmla="*/ 10454 w 410874"/>
              <a:gd name="connsiteY1" fmla="*/ 830684 h 2020506"/>
              <a:gd name="connsiteX2" fmla="*/ 142656 w 410874"/>
              <a:gd name="connsiteY2" fmla="*/ 2020506 h 2020506"/>
              <a:gd name="connsiteX0" fmla="*/ 379045 w 379045"/>
              <a:gd name="connsiteY0" fmla="*/ 0 h 1965240"/>
              <a:gd name="connsiteX1" fmla="*/ 8770 w 379045"/>
              <a:gd name="connsiteY1" fmla="*/ 775418 h 1965240"/>
              <a:gd name="connsiteX2" fmla="*/ 140972 w 379045"/>
              <a:gd name="connsiteY2" fmla="*/ 1965240 h 1965240"/>
              <a:gd name="connsiteX0" fmla="*/ 379045 w 379045"/>
              <a:gd name="connsiteY0" fmla="*/ 0 h 1965240"/>
              <a:gd name="connsiteX1" fmla="*/ 8770 w 379045"/>
              <a:gd name="connsiteY1" fmla="*/ 775418 h 1965240"/>
              <a:gd name="connsiteX2" fmla="*/ 140972 w 379045"/>
              <a:gd name="connsiteY2" fmla="*/ 1965240 h 1965240"/>
              <a:gd name="connsiteX0" fmla="*/ 437443 w 437443"/>
              <a:gd name="connsiteY0" fmla="*/ 0 h 1985337"/>
              <a:gd name="connsiteX1" fmla="*/ 11903 w 437443"/>
              <a:gd name="connsiteY1" fmla="*/ 795515 h 1985337"/>
              <a:gd name="connsiteX2" fmla="*/ 144105 w 437443"/>
              <a:gd name="connsiteY2" fmla="*/ 1985337 h 1985337"/>
              <a:gd name="connsiteX0" fmla="*/ 437443 w 437443"/>
              <a:gd name="connsiteY0" fmla="*/ 0 h 1985337"/>
              <a:gd name="connsiteX1" fmla="*/ 11903 w 437443"/>
              <a:gd name="connsiteY1" fmla="*/ 795515 h 1985337"/>
              <a:gd name="connsiteX2" fmla="*/ 144105 w 437443"/>
              <a:gd name="connsiteY2" fmla="*/ 1985337 h 1985337"/>
              <a:gd name="connsiteX0" fmla="*/ 437443 w 437443"/>
              <a:gd name="connsiteY0" fmla="*/ 0 h 1985337"/>
              <a:gd name="connsiteX1" fmla="*/ 11903 w 437443"/>
              <a:gd name="connsiteY1" fmla="*/ 795515 h 1985337"/>
              <a:gd name="connsiteX2" fmla="*/ 144105 w 437443"/>
              <a:gd name="connsiteY2" fmla="*/ 1985337 h 1985337"/>
            </a:gdLst>
            <a:ahLst/>
            <a:cxnLst>
              <a:cxn ang="0">
                <a:pos x="connsiteX0" y="connsiteY0"/>
              </a:cxn>
              <a:cxn ang="0">
                <a:pos x="connsiteX1" y="connsiteY1"/>
              </a:cxn>
              <a:cxn ang="0">
                <a:pos x="connsiteX2" y="connsiteY2"/>
              </a:cxn>
            </a:cxnLst>
            <a:rect l="l" t="t" r="r" b="b"/>
            <a:pathLst>
              <a:path w="437443" h="1985337">
                <a:moveTo>
                  <a:pt x="437443" y="0"/>
                </a:moveTo>
                <a:cubicBezTo>
                  <a:pt x="211436" y="164486"/>
                  <a:pt x="60793" y="464626"/>
                  <a:pt x="11903" y="795515"/>
                </a:cubicBezTo>
                <a:cubicBezTo>
                  <a:pt x="-36987" y="1126405"/>
                  <a:pt x="76168" y="1548334"/>
                  <a:pt x="144105" y="1985337"/>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08" name="TextBox 207"/>
          <p:cNvSpPr txBox="1"/>
          <p:nvPr/>
        </p:nvSpPr>
        <p:spPr>
          <a:xfrm rot="5400000">
            <a:off x="6866108" y="3949020"/>
            <a:ext cx="558166" cy="261610"/>
          </a:xfrm>
          <a:prstGeom prst="rect">
            <a:avLst/>
          </a:prstGeom>
          <a:solidFill>
            <a:srgbClr val="EF6F00">
              <a:lumMod val="60000"/>
              <a:lumOff val="40000"/>
            </a:srgbClr>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FF0000"/>
                </a:solidFill>
                <a:effectLst/>
                <a:uLnTx/>
                <a:uFillTx/>
              </a:rPr>
              <a:t>Invoke</a:t>
            </a:r>
          </a:p>
        </p:txBody>
      </p:sp>
      <p:sp>
        <p:nvSpPr>
          <p:cNvPr id="209" name="Freeform 94"/>
          <p:cNvSpPr/>
          <p:nvPr/>
        </p:nvSpPr>
        <p:spPr>
          <a:xfrm>
            <a:off x="7644368" y="3358530"/>
            <a:ext cx="292957" cy="1465933"/>
          </a:xfrm>
          <a:custGeom>
            <a:avLst/>
            <a:gdLst>
              <a:gd name="connsiteX0" fmla="*/ 132371 w 132371"/>
              <a:gd name="connsiteY0" fmla="*/ 0 h 1762699"/>
              <a:gd name="connsiteX1" fmla="*/ 168 w 132371"/>
              <a:gd name="connsiteY1" fmla="*/ 694063 h 1762699"/>
              <a:gd name="connsiteX2" fmla="*/ 110337 w 132371"/>
              <a:gd name="connsiteY2" fmla="*/ 1762699 h 1762699"/>
              <a:gd name="connsiteX0" fmla="*/ 7148 w 527725"/>
              <a:gd name="connsiteY0" fmla="*/ 0 h 1943569"/>
              <a:gd name="connsiteX1" fmla="*/ 417556 w 527725"/>
              <a:gd name="connsiteY1" fmla="*/ 874933 h 1943569"/>
              <a:gd name="connsiteX2" fmla="*/ 527725 w 527725"/>
              <a:gd name="connsiteY2" fmla="*/ 1943569 h 1943569"/>
              <a:gd name="connsiteX0" fmla="*/ 0 w 520577"/>
              <a:gd name="connsiteY0" fmla="*/ 0 h 1943569"/>
              <a:gd name="connsiteX1" fmla="*/ 410408 w 520577"/>
              <a:gd name="connsiteY1" fmla="*/ 874933 h 1943569"/>
              <a:gd name="connsiteX2" fmla="*/ 520577 w 520577"/>
              <a:gd name="connsiteY2" fmla="*/ 1943569 h 1943569"/>
              <a:gd name="connsiteX0" fmla="*/ 0 w 435166"/>
              <a:gd name="connsiteY0" fmla="*/ 0 h 1903375"/>
              <a:gd name="connsiteX1" fmla="*/ 324997 w 435166"/>
              <a:gd name="connsiteY1" fmla="*/ 834739 h 1903375"/>
              <a:gd name="connsiteX2" fmla="*/ 435166 w 435166"/>
              <a:gd name="connsiteY2" fmla="*/ 1903375 h 1903375"/>
              <a:gd name="connsiteX0" fmla="*/ 0 w 435166"/>
              <a:gd name="connsiteY0" fmla="*/ 0 h 1903375"/>
              <a:gd name="connsiteX1" fmla="*/ 324997 w 435166"/>
              <a:gd name="connsiteY1" fmla="*/ 834739 h 1903375"/>
              <a:gd name="connsiteX2" fmla="*/ 435166 w 435166"/>
              <a:gd name="connsiteY2" fmla="*/ 1903375 h 1903375"/>
            </a:gdLst>
            <a:ahLst/>
            <a:cxnLst>
              <a:cxn ang="0">
                <a:pos x="connsiteX0" y="connsiteY0"/>
              </a:cxn>
              <a:cxn ang="0">
                <a:pos x="connsiteX1" y="connsiteY1"/>
              </a:cxn>
              <a:cxn ang="0">
                <a:pos x="connsiteX2" y="connsiteY2"/>
              </a:cxn>
            </a:cxnLst>
            <a:rect l="l" t="t" r="r" b="b"/>
            <a:pathLst>
              <a:path w="435166" h="1903375">
                <a:moveTo>
                  <a:pt x="0" y="0"/>
                </a:moveTo>
                <a:cubicBezTo>
                  <a:pt x="156797" y="195115"/>
                  <a:pt x="252469" y="517510"/>
                  <a:pt x="324997" y="834739"/>
                </a:cubicBezTo>
                <a:cubicBezTo>
                  <a:pt x="397525" y="1151968"/>
                  <a:pt x="378245" y="1515948"/>
                  <a:pt x="435166" y="1903375"/>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0" name="TextBox 209"/>
          <p:cNvSpPr txBox="1"/>
          <p:nvPr/>
        </p:nvSpPr>
        <p:spPr>
          <a:xfrm rot="5400000">
            <a:off x="7510597" y="3838666"/>
            <a:ext cx="1212190" cy="430887"/>
          </a:xfrm>
          <a:prstGeom prst="rect">
            <a:avLst/>
          </a:prstGeom>
          <a:solidFill>
            <a:srgbClr val="EF6F00">
              <a:lumMod val="60000"/>
              <a:lumOff val="40000"/>
            </a:srgbClr>
          </a:solidFill>
          <a:effectLst>
            <a:softEdge rad="76200"/>
          </a:effectLst>
        </p:spPr>
        <p:txBody>
          <a:bodyPr wrap="none" rtlCol="0">
            <a:spAutoFit/>
          </a:bodyP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FF0000"/>
                </a:solidFill>
                <a:effectLst/>
                <a:uLnTx/>
                <a:uFillTx/>
              </a:rPr>
              <a:t>Rainy Day Option:</a:t>
            </a:r>
          </a:p>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FF0000"/>
                </a:solidFill>
                <a:effectLst/>
                <a:uLnTx/>
                <a:uFillTx/>
              </a:rPr>
              <a:t>Invoke Inverse</a:t>
            </a:r>
          </a:p>
        </p:txBody>
      </p:sp>
      <p:sp>
        <p:nvSpPr>
          <p:cNvPr id="211" name="Freeform 96"/>
          <p:cNvSpPr/>
          <p:nvPr/>
        </p:nvSpPr>
        <p:spPr>
          <a:xfrm>
            <a:off x="7333343" y="3415362"/>
            <a:ext cx="115346" cy="1381672"/>
          </a:xfrm>
          <a:custGeom>
            <a:avLst/>
            <a:gdLst>
              <a:gd name="connsiteX0" fmla="*/ 154378 w 154378"/>
              <a:gd name="connsiteY0" fmla="*/ 0 h 1894902"/>
              <a:gd name="connsiteX1" fmla="*/ 142 w 154378"/>
              <a:gd name="connsiteY1" fmla="*/ 705080 h 1894902"/>
              <a:gd name="connsiteX2" fmla="*/ 132344 w 154378"/>
              <a:gd name="connsiteY2" fmla="*/ 1894902 h 1894902"/>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30070"/>
              <a:gd name="connsiteX1" fmla="*/ 2 w 134141"/>
              <a:gd name="connsiteY1" fmla="*/ 740248 h 1930070"/>
              <a:gd name="connsiteX2" fmla="*/ 132204 w 134141"/>
              <a:gd name="connsiteY2" fmla="*/ 1930070 h 1930070"/>
            </a:gdLst>
            <a:ahLst/>
            <a:cxnLst>
              <a:cxn ang="0">
                <a:pos x="connsiteX0" y="connsiteY0"/>
              </a:cxn>
              <a:cxn ang="0">
                <a:pos x="connsiteX1" y="connsiteY1"/>
              </a:cxn>
              <a:cxn ang="0">
                <a:pos x="connsiteX2" y="connsiteY2"/>
              </a:cxn>
            </a:cxnLst>
            <a:rect l="l" t="t" r="r" b="b"/>
            <a:pathLst>
              <a:path w="134141" h="1930070">
                <a:moveTo>
                  <a:pt x="134141" y="0"/>
                </a:moveTo>
                <a:cubicBezTo>
                  <a:pt x="53835" y="224776"/>
                  <a:pt x="325" y="418570"/>
                  <a:pt x="2" y="740248"/>
                </a:cubicBezTo>
                <a:cubicBezTo>
                  <a:pt x="-321" y="1061926"/>
                  <a:pt x="64267" y="1493067"/>
                  <a:pt x="132204" y="1930070"/>
                </a:cubicBezTo>
              </a:path>
            </a:pathLst>
          </a:custGeom>
          <a:noFill/>
          <a:ln w="25400" cap="flat" cmpd="sng" algn="ctr">
            <a:solidFill>
              <a:srgbClr val="C00000"/>
            </a:solidFill>
            <a:prstDash val="solid"/>
            <a:headEnd type="arrow" w="med" len="med"/>
            <a:tailEnd type="none"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2" name="TextBox 211"/>
          <p:cNvSpPr txBox="1"/>
          <p:nvPr/>
        </p:nvSpPr>
        <p:spPr>
          <a:xfrm rot="5400000">
            <a:off x="7041884" y="3891916"/>
            <a:ext cx="870751" cy="261610"/>
          </a:xfrm>
          <a:prstGeom prst="rect">
            <a:avLst/>
          </a:prstGeom>
          <a:solidFill>
            <a:srgbClr val="EF6F00">
              <a:lumMod val="60000"/>
              <a:lumOff val="40000"/>
            </a:srgbClr>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FF0000"/>
                </a:solidFill>
                <a:effectLst/>
                <a:uLnTx/>
                <a:uFillTx/>
              </a:rPr>
              <a:t>Success/Fail</a:t>
            </a:r>
          </a:p>
        </p:txBody>
      </p:sp>
      <p:grpSp>
        <p:nvGrpSpPr>
          <p:cNvPr id="213" name="Group 212"/>
          <p:cNvGrpSpPr/>
          <p:nvPr/>
        </p:nvGrpSpPr>
        <p:grpSpPr>
          <a:xfrm>
            <a:off x="8510939" y="3685434"/>
            <a:ext cx="1920912" cy="486337"/>
            <a:chOff x="5022931" y="3881197"/>
            <a:chExt cx="2595928" cy="690804"/>
          </a:xfrm>
        </p:grpSpPr>
        <p:sp>
          <p:nvSpPr>
            <p:cNvPr id="214" name="Rounded Rectangle 99"/>
            <p:cNvSpPr/>
            <p:nvPr/>
          </p:nvSpPr>
          <p:spPr>
            <a:xfrm>
              <a:off x="5022931" y="3881197"/>
              <a:ext cx="2595928" cy="690804"/>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lumMod val="85000"/>
                    <a:lumOff val="15000"/>
                  </a:srgbClr>
                </a:solidFill>
                <a:effectLst/>
                <a:uLnTx/>
                <a:uFillTx/>
              </a:endParaRPr>
            </a:p>
          </p:txBody>
        </p:sp>
        <p:grpSp>
          <p:nvGrpSpPr>
            <p:cNvPr id="215" name="Group 214"/>
            <p:cNvGrpSpPr/>
            <p:nvPr/>
          </p:nvGrpSpPr>
          <p:grpSpPr>
            <a:xfrm>
              <a:off x="5182752" y="3974766"/>
              <a:ext cx="2307336" cy="503666"/>
              <a:chOff x="1813560" y="3352800"/>
              <a:chExt cx="4172712" cy="856712"/>
            </a:xfrm>
          </p:grpSpPr>
          <p:sp>
            <p:nvSpPr>
              <p:cNvPr id="216" name="Diamond 215"/>
              <p:cNvSpPr/>
              <p:nvPr/>
            </p:nvSpPr>
            <p:spPr>
              <a:xfrm>
                <a:off x="3120219" y="3650207"/>
                <a:ext cx="304800" cy="304800"/>
              </a:xfrm>
              <a:prstGeom prst="diamond">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7" name="Rectangle 216"/>
              <p:cNvSpPr/>
              <p:nvPr/>
            </p:nvSpPr>
            <p:spPr>
              <a:xfrm>
                <a:off x="3733800" y="3352800"/>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8" name="Rectangle 217"/>
              <p:cNvSpPr/>
              <p:nvPr/>
            </p:nvSpPr>
            <p:spPr>
              <a:xfrm>
                <a:off x="3733800" y="3980912"/>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9" name="Oval 218"/>
              <p:cNvSpPr/>
              <p:nvPr/>
            </p:nvSpPr>
            <p:spPr>
              <a:xfrm>
                <a:off x="4495800" y="3692935"/>
                <a:ext cx="228600" cy="219344"/>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20" name="Elbow Connector 105"/>
              <p:cNvCxnSpPr>
                <a:stCxn id="216" idx="0"/>
                <a:endCxn id="217" idx="1"/>
              </p:cNvCxnSpPr>
              <p:nvPr/>
            </p:nvCxnSpPr>
            <p:spPr>
              <a:xfrm rot="5400000" flipH="1" flipV="1">
                <a:off x="3411656" y="3328064"/>
                <a:ext cx="183107" cy="461181"/>
              </a:xfrm>
              <a:prstGeom prst="bentConnector2">
                <a:avLst/>
              </a:prstGeom>
              <a:noFill/>
              <a:ln w="3175" cap="flat" cmpd="sng" algn="ctr">
                <a:solidFill>
                  <a:srgbClr val="000000"/>
                </a:solidFill>
                <a:prstDash val="solid"/>
                <a:tailEnd type="triangle"/>
              </a:ln>
              <a:effectLst/>
            </p:spPr>
          </p:cxnSp>
          <p:cxnSp>
            <p:nvCxnSpPr>
              <p:cNvPr id="221" name="Elbow Connector 106"/>
              <p:cNvCxnSpPr>
                <a:stCxn id="216" idx="2"/>
                <a:endCxn id="218" idx="1"/>
              </p:cNvCxnSpPr>
              <p:nvPr/>
            </p:nvCxnSpPr>
            <p:spPr>
              <a:xfrm rot="16200000" flipH="1">
                <a:off x="3433107" y="3794518"/>
                <a:ext cx="140205" cy="461181"/>
              </a:xfrm>
              <a:prstGeom prst="bentConnector2">
                <a:avLst/>
              </a:prstGeom>
              <a:noFill/>
              <a:ln w="3175" cap="flat" cmpd="sng" algn="ctr">
                <a:solidFill>
                  <a:srgbClr val="000000"/>
                </a:solidFill>
                <a:prstDash val="solid"/>
                <a:tailEnd type="triangle"/>
              </a:ln>
              <a:effectLst/>
            </p:spPr>
          </p:cxnSp>
          <p:cxnSp>
            <p:nvCxnSpPr>
              <p:cNvPr id="222" name="Elbow Connector 107"/>
              <p:cNvCxnSpPr>
                <a:stCxn id="217" idx="3"/>
                <a:endCxn id="219" idx="0"/>
              </p:cNvCxnSpPr>
              <p:nvPr/>
            </p:nvCxnSpPr>
            <p:spPr>
              <a:xfrm>
                <a:off x="4191000" y="3467100"/>
                <a:ext cx="419100" cy="225835"/>
              </a:xfrm>
              <a:prstGeom prst="bentConnector2">
                <a:avLst/>
              </a:prstGeom>
              <a:noFill/>
              <a:ln w="3175" cap="flat" cmpd="sng" algn="ctr">
                <a:solidFill>
                  <a:srgbClr val="000000"/>
                </a:solidFill>
                <a:prstDash val="solid"/>
                <a:tailEnd type="triangle"/>
              </a:ln>
              <a:effectLst/>
            </p:spPr>
          </p:cxnSp>
          <p:cxnSp>
            <p:nvCxnSpPr>
              <p:cNvPr id="223" name="Elbow Connector 108"/>
              <p:cNvCxnSpPr>
                <a:stCxn id="218" idx="3"/>
                <a:endCxn id="219" idx="4"/>
              </p:cNvCxnSpPr>
              <p:nvPr/>
            </p:nvCxnSpPr>
            <p:spPr>
              <a:xfrm flipV="1">
                <a:off x="4191000" y="3912279"/>
                <a:ext cx="419100" cy="182933"/>
              </a:xfrm>
              <a:prstGeom prst="bentConnector2">
                <a:avLst/>
              </a:prstGeom>
              <a:noFill/>
              <a:ln w="3175" cap="flat" cmpd="sng" algn="ctr">
                <a:solidFill>
                  <a:srgbClr val="000000"/>
                </a:solidFill>
                <a:prstDash val="solid"/>
                <a:tailEnd type="triangle"/>
              </a:ln>
              <a:effectLst/>
            </p:spPr>
          </p:cxnSp>
          <p:sp>
            <p:nvSpPr>
              <p:cNvPr id="224" name="Rectangle 223"/>
              <p:cNvSpPr/>
              <p:nvPr/>
            </p:nvSpPr>
            <p:spPr>
              <a:xfrm>
                <a:off x="5147481"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25" name="Rectangle 224"/>
              <p:cNvSpPr/>
              <p:nvPr/>
            </p:nvSpPr>
            <p:spPr>
              <a:xfrm>
                <a:off x="2205819"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26" name="Elbow Connector 111"/>
              <p:cNvCxnSpPr>
                <a:stCxn id="225" idx="3"/>
                <a:endCxn id="216" idx="1"/>
              </p:cNvCxnSpPr>
              <p:nvPr/>
            </p:nvCxnSpPr>
            <p:spPr>
              <a:xfrm>
                <a:off x="2663019" y="3797979"/>
                <a:ext cx="457200" cy="4628"/>
              </a:xfrm>
              <a:prstGeom prst="bentConnector3">
                <a:avLst/>
              </a:prstGeom>
              <a:noFill/>
              <a:ln w="3175" cap="flat" cmpd="sng" algn="ctr">
                <a:solidFill>
                  <a:srgbClr val="000000"/>
                </a:solidFill>
                <a:prstDash val="solid"/>
                <a:tailEnd type="triangle"/>
              </a:ln>
              <a:effectLst/>
            </p:spPr>
          </p:cxnSp>
          <p:cxnSp>
            <p:nvCxnSpPr>
              <p:cNvPr id="227" name="Elbow Connector 112"/>
              <p:cNvCxnSpPr>
                <a:stCxn id="219" idx="6"/>
                <a:endCxn id="224" idx="1"/>
              </p:cNvCxnSpPr>
              <p:nvPr/>
            </p:nvCxnSpPr>
            <p:spPr>
              <a:xfrm flipV="1">
                <a:off x="4724400" y="3797979"/>
                <a:ext cx="423081" cy="4628"/>
              </a:xfrm>
              <a:prstGeom prst="bentConnector3">
                <a:avLst/>
              </a:prstGeom>
              <a:noFill/>
              <a:ln w="3175" cap="flat" cmpd="sng" algn="ctr">
                <a:solidFill>
                  <a:srgbClr val="000000"/>
                </a:solidFill>
                <a:prstDash val="solid"/>
                <a:tailEnd type="triangle"/>
              </a:ln>
              <a:effectLst/>
            </p:spPr>
          </p:cxnSp>
          <p:sp>
            <p:nvSpPr>
              <p:cNvPr id="228" name="Oval 227"/>
              <p:cNvSpPr/>
              <p:nvPr/>
            </p:nvSpPr>
            <p:spPr>
              <a:xfrm>
                <a:off x="1813560" y="3756887"/>
                <a:ext cx="91440" cy="91440"/>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29" name="Elbow Connector 114"/>
              <p:cNvCxnSpPr>
                <a:stCxn id="228" idx="6"/>
                <a:endCxn id="225" idx="1"/>
              </p:cNvCxnSpPr>
              <p:nvPr/>
            </p:nvCxnSpPr>
            <p:spPr>
              <a:xfrm flipV="1">
                <a:off x="1905000" y="3797979"/>
                <a:ext cx="300819" cy="4628"/>
              </a:xfrm>
              <a:prstGeom prst="bentConnector3">
                <a:avLst/>
              </a:prstGeom>
              <a:noFill/>
              <a:ln w="3175" cap="flat" cmpd="sng" algn="ctr">
                <a:solidFill>
                  <a:srgbClr val="000000"/>
                </a:solidFill>
                <a:prstDash val="solid"/>
                <a:tailEnd type="triangle"/>
              </a:ln>
              <a:effectLst/>
            </p:spPr>
          </p:cxnSp>
          <p:sp>
            <p:nvSpPr>
              <p:cNvPr id="230" name="Oval 229"/>
              <p:cNvSpPr/>
              <p:nvPr/>
            </p:nvSpPr>
            <p:spPr>
              <a:xfrm>
                <a:off x="5867400" y="3743171"/>
                <a:ext cx="118872" cy="118872"/>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31" name="Elbow Connector 116"/>
              <p:cNvCxnSpPr>
                <a:stCxn id="224" idx="3"/>
                <a:endCxn id="230" idx="2"/>
              </p:cNvCxnSpPr>
              <p:nvPr/>
            </p:nvCxnSpPr>
            <p:spPr>
              <a:xfrm>
                <a:off x="5604681" y="3797979"/>
                <a:ext cx="262719" cy="4628"/>
              </a:xfrm>
              <a:prstGeom prst="bentConnector3">
                <a:avLst/>
              </a:prstGeom>
              <a:noFill/>
              <a:ln w="3175" cap="flat" cmpd="sng" algn="ctr">
                <a:solidFill>
                  <a:srgbClr val="000000"/>
                </a:solidFill>
                <a:prstDash val="solid"/>
                <a:tailEnd type="triangle"/>
              </a:ln>
              <a:effectLst/>
            </p:spPr>
          </p:cxnSp>
        </p:grpSp>
      </p:grpSp>
      <p:sp>
        <p:nvSpPr>
          <p:cNvPr id="232" name="Freeform 117"/>
          <p:cNvSpPr/>
          <p:nvPr/>
        </p:nvSpPr>
        <p:spPr>
          <a:xfrm>
            <a:off x="8345099" y="4213941"/>
            <a:ext cx="1003994" cy="1005080"/>
          </a:xfrm>
          <a:custGeom>
            <a:avLst/>
            <a:gdLst>
              <a:gd name="connsiteX0" fmla="*/ 0 w 1828800"/>
              <a:gd name="connsiteY0" fmla="*/ 1641513 h 1642692"/>
              <a:gd name="connsiteX1" fmla="*/ 1134738 w 1828800"/>
              <a:gd name="connsiteY1" fmla="*/ 1377108 h 1642692"/>
              <a:gd name="connsiteX2" fmla="*/ 1828800 w 1828800"/>
              <a:gd name="connsiteY2" fmla="*/ 0 h 1642692"/>
            </a:gdLst>
            <a:ahLst/>
            <a:cxnLst>
              <a:cxn ang="0">
                <a:pos x="connsiteX0" y="connsiteY0"/>
              </a:cxn>
              <a:cxn ang="0">
                <a:pos x="connsiteX1" y="connsiteY1"/>
              </a:cxn>
              <a:cxn ang="0">
                <a:pos x="connsiteX2" y="connsiteY2"/>
              </a:cxn>
            </a:cxnLst>
            <a:rect l="l" t="t" r="r" b="b"/>
            <a:pathLst>
              <a:path w="1828800" h="1642692">
                <a:moveTo>
                  <a:pt x="0" y="1641513"/>
                </a:moveTo>
                <a:cubicBezTo>
                  <a:pt x="414969" y="1646103"/>
                  <a:pt x="829938" y="1650693"/>
                  <a:pt x="1134738" y="1377108"/>
                </a:cubicBezTo>
                <a:cubicBezTo>
                  <a:pt x="1439538" y="1103523"/>
                  <a:pt x="1828800" y="0"/>
                  <a:pt x="1828800" y="0"/>
                </a:cubicBezTo>
              </a:path>
            </a:pathLst>
          </a:custGeom>
          <a:noFill/>
          <a:ln w="25400" cap="flat" cmpd="sng" algn="ctr">
            <a:solidFill>
              <a:srgbClr val="C00000"/>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33" name="TextBox 232"/>
          <p:cNvSpPr txBox="1"/>
          <p:nvPr/>
        </p:nvSpPr>
        <p:spPr>
          <a:xfrm rot="17560575">
            <a:off x="8737370" y="4554302"/>
            <a:ext cx="1128753" cy="600164"/>
          </a:xfrm>
          <a:prstGeom prst="rect">
            <a:avLst/>
          </a:prstGeom>
          <a:solidFill>
            <a:srgbClr val="EF6F00">
              <a:lumMod val="60000"/>
              <a:lumOff val="40000"/>
            </a:srgbClr>
          </a:solidFill>
          <a:effectLst>
            <a:softEdge rad="76200"/>
          </a:effectLst>
        </p:spPr>
        <p:txBody>
          <a:bodyPr wrap="square" rtlCol="0">
            <a:spAutoFit/>
          </a:bodyP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FF0000"/>
                </a:solidFill>
                <a:effectLst/>
                <a:uLnTx/>
                <a:uFillTx/>
              </a:rPr>
              <a:t>Invoke Operation Implementation</a:t>
            </a:r>
          </a:p>
        </p:txBody>
      </p:sp>
      <p:sp>
        <p:nvSpPr>
          <p:cNvPr id="234" name="TextBox 233"/>
          <p:cNvSpPr txBox="1"/>
          <p:nvPr/>
        </p:nvSpPr>
        <p:spPr>
          <a:xfrm>
            <a:off x="8650066" y="5841267"/>
            <a:ext cx="2463309" cy="769441"/>
          </a:xfrm>
          <a:prstGeom prst="wedgeRectCallout">
            <a:avLst>
              <a:gd name="adj1" fmla="val -62380"/>
              <a:gd name="adj2" fmla="val -82798"/>
            </a:avLst>
          </a:prstGeom>
          <a:solidFill>
            <a:srgbClr val="FFFF00"/>
          </a:solidFill>
          <a:ln>
            <a:solidFill>
              <a:srgbClr val="44546A"/>
            </a:solidFill>
          </a:ln>
        </p:spPr>
        <p:txBody>
          <a:bodyPr wrap="squar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The TOSCA Orchestrator uses the Service Template to determine the proper Operations and sequencing thereof on the various Node Types</a:t>
            </a:r>
          </a:p>
        </p:txBody>
      </p:sp>
      <p:sp>
        <p:nvSpPr>
          <p:cNvPr id="235" name="Rectangular Callout 125"/>
          <p:cNvSpPr/>
          <p:nvPr/>
        </p:nvSpPr>
        <p:spPr>
          <a:xfrm>
            <a:off x="6295626" y="1403129"/>
            <a:ext cx="2489708" cy="430887"/>
          </a:xfrm>
          <a:prstGeom prst="wedgeRectCallout">
            <a:avLst>
              <a:gd name="adj1" fmla="val -20154"/>
              <a:gd name="adj2" fmla="val 187595"/>
            </a:avLst>
          </a:prstGeom>
          <a:solidFill>
            <a:srgbClr val="FFFF00"/>
          </a:solidFill>
          <a:ln>
            <a:solidFill>
              <a:srgbClr val="44546A"/>
            </a:solidFill>
          </a:ln>
        </p:spPr>
        <p:txBody>
          <a:bodyPr wrap="square">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Upon receipt of a SO request, initiate appropriate top-level BPMN workflow.</a:t>
            </a:r>
          </a:p>
        </p:txBody>
      </p:sp>
      <p:sp>
        <p:nvSpPr>
          <p:cNvPr id="236" name="Rectangular Callout 126"/>
          <p:cNvSpPr/>
          <p:nvPr/>
        </p:nvSpPr>
        <p:spPr>
          <a:xfrm>
            <a:off x="3187112" y="4983541"/>
            <a:ext cx="2877114" cy="1277273"/>
          </a:xfrm>
          <a:prstGeom prst="wedgeRectCallout">
            <a:avLst>
              <a:gd name="adj1" fmla="val 79006"/>
              <a:gd name="adj2" fmla="val -165989"/>
            </a:avLst>
          </a:prstGeom>
          <a:solidFill>
            <a:srgbClr val="FFFF00"/>
          </a:solidFill>
          <a:ln>
            <a:solidFill>
              <a:srgbClr val="44546A"/>
            </a:solidFill>
          </a:ln>
        </p:spPr>
        <p:txBody>
          <a:bodyPr wrap="square">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For each BPMN work step that delegates to the TOSCA Orchestrator:</a:t>
            </a:r>
          </a:p>
          <a:p>
            <a:pPr marL="137578" marR="0" lvl="0" indent="-137578" defTabSz="1083224"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rPr>
              <a:t>Determine the associated TOSCA Service Template and associated Inputs</a:t>
            </a:r>
          </a:p>
          <a:p>
            <a:pPr marL="137578" marR="0" lvl="0" indent="-137578" defTabSz="1083224"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rPr>
              <a:t>load into the TOSCA Orchestrator</a:t>
            </a:r>
          </a:p>
          <a:p>
            <a:pPr marL="137578" marR="0" lvl="0" indent="-137578" defTabSz="1083224"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rPr>
              <a:t>Call TOSCA Orchestrator to perform the relevant action</a:t>
            </a:r>
          </a:p>
        </p:txBody>
      </p:sp>
      <p:sp>
        <p:nvSpPr>
          <p:cNvPr id="237" name="Can 128"/>
          <p:cNvSpPr/>
          <p:nvPr/>
        </p:nvSpPr>
        <p:spPr>
          <a:xfrm>
            <a:off x="1476233" y="3187836"/>
            <a:ext cx="975850" cy="1405223"/>
          </a:xfrm>
          <a:prstGeom prst="can">
            <a:avLst/>
          </a:prstGeom>
          <a:solidFill>
            <a:sysClr val="window" lastClr="FFFFFF">
              <a:lumMod val="65000"/>
            </a:sysClr>
          </a:solidFill>
          <a:ln w="19050" cap="flat" cmpd="sng" algn="ctr">
            <a:solidFill>
              <a:sysClr val="window" lastClr="FFFFFF">
                <a:lumMod val="50000"/>
              </a:sysClr>
            </a:solidFill>
            <a:prstDash val="solid"/>
            <a:miter lim="800000"/>
          </a:ln>
          <a:effectLst/>
        </p:spPr>
        <p:txBody>
          <a:bodyPr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Rounded Rectangle 129"/>
          <p:cNvSpPr/>
          <p:nvPr/>
        </p:nvSpPr>
        <p:spPr>
          <a:xfrm>
            <a:off x="1517942" y="3485361"/>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39" name="TextBox 238"/>
          <p:cNvSpPr txBox="1"/>
          <p:nvPr/>
        </p:nvSpPr>
        <p:spPr>
          <a:xfrm>
            <a:off x="1737416" y="3149670"/>
            <a:ext cx="505267" cy="338554"/>
          </a:xfrm>
          <a:prstGeom prst="rect">
            <a:avLst/>
          </a:prstGeom>
          <a:noFill/>
        </p:spPr>
        <p:txBody>
          <a:bodyPr wrap="none" rtlCol="0">
            <a:spAutoFit/>
          </a:bodyPr>
          <a:lstStyle/>
          <a:p>
            <a:pPr algn="ctr" defTabSz="760447" hangingPunct="1"/>
            <a:r>
              <a:rPr lang="en-US" sz="800" b="1" kern="1200" dirty="0">
                <a:solidFill>
                  <a:prstClr val="black"/>
                </a:solidFill>
                <a:cs typeface="Arial" charset="0"/>
              </a:rPr>
              <a:t>Design</a:t>
            </a:r>
          </a:p>
          <a:p>
            <a:pPr algn="ctr" defTabSz="760447" hangingPunct="1"/>
            <a:r>
              <a:rPr lang="en-US" sz="800" b="1" kern="1200" dirty="0">
                <a:solidFill>
                  <a:prstClr val="black"/>
                </a:solidFill>
                <a:cs typeface="Arial" charset="0"/>
              </a:rPr>
              <a:t>Catalog</a:t>
            </a:r>
          </a:p>
        </p:txBody>
      </p:sp>
      <p:sp>
        <p:nvSpPr>
          <p:cNvPr id="240" name="Rounded Rectangle 131"/>
          <p:cNvSpPr/>
          <p:nvPr/>
        </p:nvSpPr>
        <p:spPr>
          <a:xfrm>
            <a:off x="1662658" y="3573243"/>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1" name="Rounded Rectangle 132"/>
          <p:cNvSpPr/>
          <p:nvPr/>
        </p:nvSpPr>
        <p:spPr>
          <a:xfrm>
            <a:off x="1864533" y="3649983"/>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2" name="Rounded Rectangle 133"/>
          <p:cNvSpPr/>
          <p:nvPr/>
        </p:nvSpPr>
        <p:spPr>
          <a:xfrm>
            <a:off x="1543822" y="4028836"/>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3" name="Rounded Rectangle 134"/>
          <p:cNvSpPr/>
          <p:nvPr/>
        </p:nvSpPr>
        <p:spPr>
          <a:xfrm>
            <a:off x="1688538" y="4116718"/>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4" name="Rounded Rectangle 135"/>
          <p:cNvSpPr/>
          <p:nvPr/>
        </p:nvSpPr>
        <p:spPr>
          <a:xfrm>
            <a:off x="1890415" y="4193459"/>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5" name="Can 137"/>
          <p:cNvSpPr/>
          <p:nvPr/>
        </p:nvSpPr>
        <p:spPr>
          <a:xfrm>
            <a:off x="3816268" y="3249362"/>
            <a:ext cx="975850" cy="1405223"/>
          </a:xfrm>
          <a:prstGeom prst="can">
            <a:avLst/>
          </a:prstGeom>
          <a:solidFill>
            <a:srgbClr val="ED7D31">
              <a:lumMod val="20000"/>
              <a:lumOff val="80000"/>
            </a:srgbClr>
          </a:solidFill>
          <a:ln w="19050" cap="flat" cmpd="sng" algn="ctr">
            <a:solidFill>
              <a:sysClr val="window" lastClr="FFFFFF">
                <a:lumMod val="50000"/>
              </a:sysClr>
            </a:solidFill>
            <a:prstDash val="solid"/>
            <a:miter lim="800000"/>
          </a:ln>
          <a:effectLst/>
        </p:spPr>
        <p:txBody>
          <a:bodyPr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Rounded Rectangle 138"/>
          <p:cNvSpPr/>
          <p:nvPr/>
        </p:nvSpPr>
        <p:spPr>
          <a:xfrm>
            <a:off x="3857976" y="3546887"/>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7" name="TextBox 246"/>
          <p:cNvSpPr txBox="1"/>
          <p:nvPr/>
        </p:nvSpPr>
        <p:spPr>
          <a:xfrm>
            <a:off x="4041486" y="3208992"/>
            <a:ext cx="546945" cy="338554"/>
          </a:xfrm>
          <a:prstGeom prst="rect">
            <a:avLst/>
          </a:prstGeom>
          <a:noFill/>
        </p:spPr>
        <p:txBody>
          <a:bodyPr wrap="none" rtlCol="0">
            <a:spAutoFit/>
          </a:bodyPr>
          <a:lstStyle/>
          <a:p>
            <a:pPr algn="ctr" defTabSz="760447" hangingPunct="1"/>
            <a:r>
              <a:rPr lang="en-US" sz="800" b="1" kern="1200" dirty="0">
                <a:solidFill>
                  <a:prstClr val="black"/>
                </a:solidFill>
                <a:cs typeface="Arial" charset="0"/>
              </a:rPr>
              <a:t>Runtime</a:t>
            </a:r>
          </a:p>
          <a:p>
            <a:pPr algn="ctr" defTabSz="760447" hangingPunct="1"/>
            <a:r>
              <a:rPr lang="en-US" sz="800" b="1" kern="1200" dirty="0">
                <a:solidFill>
                  <a:prstClr val="black"/>
                </a:solidFill>
                <a:cs typeface="Arial" charset="0"/>
              </a:rPr>
              <a:t>Catalog</a:t>
            </a:r>
          </a:p>
        </p:txBody>
      </p:sp>
      <p:sp>
        <p:nvSpPr>
          <p:cNvPr id="248" name="Rounded Rectangle 140"/>
          <p:cNvSpPr/>
          <p:nvPr/>
        </p:nvSpPr>
        <p:spPr>
          <a:xfrm>
            <a:off x="4002692" y="3634769"/>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9" name="Rounded Rectangle 141"/>
          <p:cNvSpPr/>
          <p:nvPr/>
        </p:nvSpPr>
        <p:spPr>
          <a:xfrm>
            <a:off x="4204568" y="3711510"/>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50" name="Rounded Rectangle 142"/>
          <p:cNvSpPr/>
          <p:nvPr/>
        </p:nvSpPr>
        <p:spPr>
          <a:xfrm>
            <a:off x="3883857" y="4090362"/>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51" name="Rounded Rectangle 143"/>
          <p:cNvSpPr/>
          <p:nvPr/>
        </p:nvSpPr>
        <p:spPr>
          <a:xfrm>
            <a:off x="4028573" y="4178244"/>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52" name="Rounded Rectangle 144"/>
          <p:cNvSpPr/>
          <p:nvPr/>
        </p:nvSpPr>
        <p:spPr>
          <a:xfrm>
            <a:off x="4230450" y="4254984"/>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cxnSp>
        <p:nvCxnSpPr>
          <p:cNvPr id="253" name="Straight Connector 252"/>
          <p:cNvCxnSpPr/>
          <p:nvPr/>
        </p:nvCxnSpPr>
        <p:spPr>
          <a:xfrm flipH="1">
            <a:off x="3119074" y="1489470"/>
            <a:ext cx="35211" cy="3307563"/>
          </a:xfrm>
          <a:prstGeom prst="line">
            <a:avLst/>
          </a:prstGeom>
          <a:noFill/>
          <a:ln w="6350" cap="flat" cmpd="sng" algn="ctr">
            <a:solidFill>
              <a:srgbClr val="5B9BD5"/>
            </a:solidFill>
            <a:prstDash val="solid"/>
            <a:miter lim="800000"/>
          </a:ln>
          <a:effectLst/>
        </p:spPr>
      </p:cxnSp>
      <p:sp>
        <p:nvSpPr>
          <p:cNvPr id="254" name="Right Arrow 148"/>
          <p:cNvSpPr/>
          <p:nvPr/>
        </p:nvSpPr>
        <p:spPr>
          <a:xfrm>
            <a:off x="2515233" y="3451737"/>
            <a:ext cx="1154457" cy="792455"/>
          </a:xfrm>
          <a:prstGeom prst="rightArrow">
            <a:avLst/>
          </a:prstGeom>
          <a:solidFill>
            <a:srgbClr val="44546A"/>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Model Distribution</a:t>
            </a:r>
          </a:p>
        </p:txBody>
      </p:sp>
      <p:sp>
        <p:nvSpPr>
          <p:cNvPr id="255" name="Right Arrow 150"/>
          <p:cNvSpPr/>
          <p:nvPr/>
        </p:nvSpPr>
        <p:spPr>
          <a:xfrm>
            <a:off x="4915707" y="3421404"/>
            <a:ext cx="1208432" cy="830933"/>
          </a:xfrm>
          <a:prstGeom prst="rightArrow">
            <a:avLst/>
          </a:prstGeom>
          <a:solidFill>
            <a:srgbClr val="44546A"/>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Metadata Model Driven Orchestration</a:t>
            </a:r>
          </a:p>
        </p:txBody>
      </p:sp>
      <p:sp>
        <p:nvSpPr>
          <p:cNvPr id="256" name="TextBox 255"/>
          <p:cNvSpPr txBox="1"/>
          <p:nvPr/>
        </p:nvSpPr>
        <p:spPr>
          <a:xfrm>
            <a:off x="3737619" y="1353321"/>
            <a:ext cx="1616468" cy="369332"/>
          </a:xfrm>
          <a:prstGeom prst="rect">
            <a:avLst/>
          </a:prstGeom>
          <a:noFill/>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rPr>
              <a:t>Execution Time</a:t>
            </a:r>
          </a:p>
        </p:txBody>
      </p:sp>
      <p:sp>
        <p:nvSpPr>
          <p:cNvPr id="257" name="Rectangular Callout 152"/>
          <p:cNvSpPr/>
          <p:nvPr/>
        </p:nvSpPr>
        <p:spPr>
          <a:xfrm>
            <a:off x="9817210" y="1406744"/>
            <a:ext cx="1400249" cy="404602"/>
          </a:xfrm>
          <a:prstGeom prst="wedgeRectCallout">
            <a:avLst>
              <a:gd name="adj1" fmla="val -44130"/>
              <a:gd name="adj2" fmla="val 542041"/>
            </a:avLst>
          </a:prstGeom>
          <a:solidFill>
            <a:srgbClr val="FFFF00"/>
          </a:solidFill>
          <a:ln w="3175" cap="flat" cmpd="sng" algn="ctr">
            <a:solidFill>
              <a:sysClr val="windowText" lastClr="000000">
                <a:lumMod val="85000"/>
                <a:lumOff val="15000"/>
              </a:sys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Rectangular Callout 87"/>
          <p:cNvSpPr/>
          <p:nvPr/>
        </p:nvSpPr>
        <p:spPr>
          <a:xfrm>
            <a:off x="9233876" y="1378872"/>
            <a:ext cx="2173915" cy="622246"/>
          </a:xfrm>
          <a:prstGeom prst="wedgeRectCallout">
            <a:avLst>
              <a:gd name="adj1" fmla="val -81562"/>
              <a:gd name="adj2" fmla="val 218049"/>
            </a:avLst>
          </a:prstGeom>
          <a:solidFill>
            <a:srgbClr val="FFFF00"/>
          </a:solidFill>
          <a:ln w="3175" cap="flat" cmpd="sng" algn="ctr">
            <a:solidFill>
              <a:srgbClr val="000000">
                <a:lumMod val="85000"/>
                <a:lumOff val="15000"/>
              </a:srgb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Preference to keep as simple as possible, to promote Declarative processing approach</a:t>
            </a:r>
          </a:p>
        </p:txBody>
      </p:sp>
      <p:sp>
        <p:nvSpPr>
          <p:cNvPr id="259" name="TextBox 258"/>
          <p:cNvSpPr txBox="1"/>
          <p:nvPr/>
        </p:nvSpPr>
        <p:spPr>
          <a:xfrm>
            <a:off x="1262063" y="1378872"/>
            <a:ext cx="1334020" cy="369332"/>
          </a:xfrm>
          <a:prstGeom prst="rect">
            <a:avLst/>
          </a:prstGeom>
          <a:noFill/>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rPr>
              <a:t>Design Time</a:t>
            </a:r>
          </a:p>
        </p:txBody>
      </p:sp>
      <p:sp>
        <p:nvSpPr>
          <p:cNvPr id="260" name="Right Arrow 161"/>
          <p:cNvSpPr/>
          <p:nvPr/>
        </p:nvSpPr>
        <p:spPr>
          <a:xfrm rot="5400000">
            <a:off x="1808151" y="2812659"/>
            <a:ext cx="300810" cy="444026"/>
          </a:xfrm>
          <a:prstGeom prst="rightArrow">
            <a:avLst/>
          </a:prstGeom>
          <a:solidFill>
            <a:srgbClr val="44546A"/>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Rectangle 260"/>
          <p:cNvSpPr/>
          <p:nvPr/>
        </p:nvSpPr>
        <p:spPr>
          <a:xfrm>
            <a:off x="1201956" y="2261135"/>
            <a:ext cx="1485507" cy="623133"/>
          </a:xfrm>
          <a:prstGeom prst="rect">
            <a:avLst/>
          </a:prstGeom>
          <a:solidFill>
            <a:srgbClr val="FFFF00"/>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Tools for Declarative &amp; Imperative</a:t>
            </a:r>
            <a:br>
              <a:rPr kumimoji="0" lang="en-US" sz="11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br>
            <a:r>
              <a:rPr kumimoji="0" lang="en-US" sz="11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Model Design</a:t>
            </a:r>
          </a:p>
        </p:txBody>
      </p:sp>
    </p:spTree>
    <p:extLst>
      <p:ext uri="{BB962C8B-B14F-4D97-AF65-F5344CB8AC3E}">
        <p14:creationId xmlns:p14="http://schemas.microsoft.com/office/powerpoint/2010/main" val="29263990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161" y="274638"/>
            <a:ext cx="11027114" cy="1143001"/>
          </a:xfrm>
        </p:spPr>
        <p:txBody>
          <a:bodyPr>
            <a:normAutofit/>
          </a:bodyPr>
          <a:lstStyle/>
          <a:p>
            <a:r>
              <a:rPr lang="en-US" altLang="zh-CN" dirty="0"/>
              <a:t>ONAP TOSCA-based Orchestration Proposal – Option 2</a:t>
            </a:r>
            <a:endParaRPr lang="zh-CN" altLang="en-US" dirty="0"/>
          </a:p>
        </p:txBody>
      </p:sp>
      <p:sp>
        <p:nvSpPr>
          <p:cNvPr id="5" name="Text Placeholder 4"/>
          <p:cNvSpPr>
            <a:spLocks noGrp="1"/>
          </p:cNvSpPr>
          <p:nvPr>
            <p:ph type="body" idx="1"/>
          </p:nvPr>
        </p:nvSpPr>
        <p:spPr/>
        <p:txBody>
          <a:bodyPr>
            <a:normAutofit/>
          </a:bodyPr>
          <a:lstStyle/>
          <a:p>
            <a:r>
              <a:rPr lang="en-US" altLang="zh-CN" dirty="0"/>
              <a:t>Implementation Proposal</a:t>
            </a:r>
          </a:p>
          <a:p>
            <a:pPr lvl="1"/>
            <a:r>
              <a:rPr lang="en-US" altLang="zh-CN" sz="2800" dirty="0"/>
              <a:t>Standard TOSCA parser decoupled from workflow execution</a:t>
            </a:r>
          </a:p>
          <a:p>
            <a:pPr lvl="1"/>
            <a:r>
              <a:rPr lang="en-US" altLang="zh-CN" sz="2800" dirty="0"/>
              <a:t>BPMN/BPEL workflow engine for two layer workflows</a:t>
            </a:r>
          </a:p>
          <a:p>
            <a:r>
              <a:rPr lang="en-US" altLang="zh-CN" dirty="0"/>
              <a:t>High level architecture principles</a:t>
            </a:r>
          </a:p>
          <a:p>
            <a:pPr lvl="1"/>
            <a:r>
              <a:rPr lang="en-US" altLang="zh-CN" sz="2800" dirty="0"/>
              <a:t>Be Decoupled and micro-serviced based</a:t>
            </a:r>
          </a:p>
          <a:p>
            <a:pPr lvl="1"/>
            <a:r>
              <a:rPr lang="en-US" altLang="zh-CN" sz="2800" dirty="0"/>
              <a:t>Be practical or available on time</a:t>
            </a:r>
          </a:p>
          <a:p>
            <a:pPr lvl="1"/>
            <a:r>
              <a:rPr lang="en-US" altLang="zh-CN" dirty="0"/>
              <a:t>Leverage what is available and </a:t>
            </a:r>
            <a:r>
              <a:rPr lang="en-US" altLang="zh-CN"/>
              <a:t>mature and do </a:t>
            </a:r>
            <a:r>
              <a:rPr lang="en-US" altLang="zh-CN" dirty="0"/>
              <a:t>not reinvent the wheel</a:t>
            </a:r>
            <a:endParaRPr lang="zh-CN" altLang="en-US" dirty="0"/>
          </a:p>
        </p:txBody>
      </p:sp>
    </p:spTree>
    <p:extLst>
      <p:ext uri="{BB962C8B-B14F-4D97-AF65-F5344CB8AC3E}">
        <p14:creationId xmlns:p14="http://schemas.microsoft.com/office/powerpoint/2010/main" val="208857652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1083224" hangingPunct="1"/>
            <a:r>
              <a:rPr lang="en-US" altLang="zh-CN" sz="3600" kern="1200" dirty="0">
                <a:solidFill>
                  <a:srgbClr val="4472C4">
                    <a:lumMod val="50000"/>
                  </a:srgbClr>
                </a:solidFill>
                <a:latin typeface="Calibri" panose="020F0502020204030204"/>
                <a:ea typeface="Times New Roman" panose="02020603050405020304" pitchFamily="18" charset="0"/>
                <a:cs typeface="Times New Roman" panose="02020603050405020304" pitchFamily="18" charset="0"/>
              </a:rPr>
              <a:t>ONAP TOSCA-based Orchestration Proposal: Option 2</a:t>
            </a:r>
            <a:endParaRPr lang="en-US" altLang="zh-CN" sz="3600" kern="1200" dirty="0">
              <a:solidFill>
                <a:srgbClr val="4472C4">
                  <a:lumMod val="50000"/>
                </a:srgbClr>
              </a:solidFill>
              <a:latin typeface="Calibri" panose="020F0502020204030204"/>
            </a:endParaRPr>
          </a:p>
        </p:txBody>
      </p:sp>
      <p:sp>
        <p:nvSpPr>
          <p:cNvPr id="177" name="Rectangle 176"/>
          <p:cNvSpPr/>
          <p:nvPr/>
        </p:nvSpPr>
        <p:spPr>
          <a:xfrm>
            <a:off x="997060" y="1968033"/>
            <a:ext cx="1890787" cy="2856430"/>
          </a:xfrm>
          <a:prstGeom prst="rect">
            <a:avLst/>
          </a:prstGeom>
          <a:solidFill>
            <a:srgbClr val="5B9BD5">
              <a:lumMod val="40000"/>
              <a:lumOff val="60000"/>
            </a:srgbClr>
          </a:solidFill>
          <a:ln w="12700" cap="flat" cmpd="sng" algn="ctr">
            <a:solidFill>
              <a:srgbClr val="484848"/>
            </a:solidFill>
            <a:prstDash val="solid"/>
            <a:round/>
            <a:headEnd type="none" w="med" len="med"/>
            <a:tailEnd type="none" w="med" len="med"/>
          </a:ln>
          <a:effectLst/>
          <a:scene3d>
            <a:camera prst="orthographicFront"/>
            <a:lightRig rig="threePt" dir="t"/>
          </a:scene3d>
          <a:sp3d>
            <a:bevelT/>
          </a:sp3d>
        </p:spPr>
        <p:txBody>
          <a:bodyPr vert="horz" wrap="square" lIns="76200" tIns="38100" rIns="76200" bIns="38100" numCol="1" rtlCol="0" anchor="t" anchorCtr="0" compatLnSpc="1">
            <a:prstTxWarp prst="textNoShape">
              <a:avLst/>
            </a:prstTxWarp>
            <a:noAutofit/>
          </a:bodyPr>
          <a:lstStyle/>
          <a:p>
            <a:pPr marL="0" marR="0" lvl="0" indent="0" algn="ctr" defTabSz="761970" eaLnBrk="0" fontAlgn="auto" latinLnBrk="0" hangingPunct="1">
              <a:lnSpc>
                <a:spcPct val="100000"/>
              </a:lnSpc>
              <a:spcBef>
                <a:spcPct val="50000"/>
              </a:spcBef>
              <a:spcAft>
                <a:spcPts val="0"/>
              </a:spcAft>
              <a:buClrTx/>
              <a:buSzTx/>
              <a:buFontTx/>
              <a:buNone/>
              <a:tabLst/>
              <a:defRPr/>
            </a:pPr>
            <a:r>
              <a:rPr kumimoji="0" lang="en-US" sz="1100" b="1" i="0" u="none" strike="noStrike" kern="0" cap="none" spc="0" normalizeH="0" baseline="0" noProof="0" dirty="0">
                <a:ln>
                  <a:noFill/>
                </a:ln>
                <a:solidFill>
                  <a:srgbClr val="4472C4">
                    <a:lumMod val="50000"/>
                  </a:srgbClr>
                </a:solidFill>
                <a:effectLst/>
                <a:uLnTx/>
                <a:uFillTx/>
                <a:latin typeface="Arial" charset="0"/>
                <a:ea typeface="ＭＳ Ｐゴシック" charset="0"/>
                <a:cs typeface="Arial" charset="0"/>
              </a:rPr>
              <a:t>SDC</a:t>
            </a:r>
          </a:p>
        </p:txBody>
      </p:sp>
      <p:sp>
        <p:nvSpPr>
          <p:cNvPr id="178" name="Rectangle 177"/>
          <p:cNvSpPr/>
          <p:nvPr/>
        </p:nvSpPr>
        <p:spPr>
          <a:xfrm>
            <a:off x="6255506" y="1972285"/>
            <a:ext cx="4326947" cy="4358712"/>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76200" tIns="38100" rIns="76200" bIns="38100" numCol="1" rtlCol="0" anchor="ctr" anchorCtr="0" compatLnSpc="1">
            <a:prstTxWarp prst="textNoShape">
              <a:avLst/>
            </a:prstTxWarp>
            <a:noAutofit/>
          </a:bodyPr>
          <a:lstStyle/>
          <a:p>
            <a:pPr algn="ctr" defTabSz="761970" eaLnBrk="0">
              <a:spcBef>
                <a:spcPct val="50000"/>
              </a:spcBef>
              <a:defRPr/>
            </a:pPr>
            <a:endParaRPr lang="en-US" sz="800" b="1">
              <a:solidFill>
                <a:prstClr val="white"/>
              </a:solidFill>
              <a:latin typeface="Arial" charset="0"/>
              <a:ea typeface="ＭＳ Ｐゴシック" charset="0"/>
              <a:cs typeface="Arial" charset="0"/>
            </a:endParaRPr>
          </a:p>
        </p:txBody>
      </p:sp>
      <p:sp>
        <p:nvSpPr>
          <p:cNvPr id="179" name="Rectangle 178"/>
          <p:cNvSpPr/>
          <p:nvPr/>
        </p:nvSpPr>
        <p:spPr>
          <a:xfrm>
            <a:off x="6350695" y="2798433"/>
            <a:ext cx="4152874" cy="3042834"/>
          </a:xfrm>
          <a:prstGeom prst="rect">
            <a:avLst/>
          </a:prstGeom>
          <a:ln/>
        </p:spPr>
        <p:style>
          <a:lnRef idx="1">
            <a:schemeClr val="accent2"/>
          </a:lnRef>
          <a:fillRef idx="2">
            <a:schemeClr val="accent2"/>
          </a:fillRef>
          <a:effectRef idx="1">
            <a:schemeClr val="accent2"/>
          </a:effectRef>
          <a:fontRef idx="minor">
            <a:schemeClr val="dk1"/>
          </a:fontRef>
        </p:style>
        <p:txBody>
          <a:bodyPr vert="vert270" rtlCol="0" anchor="t" anchorCtr="0"/>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rPr>
              <a:t>BPMN</a:t>
            </a:r>
            <a:endParaRPr kumimoji="0" lang="en-US" sz="1400" b="0" i="0" u="none" strike="noStrike" kern="0" cap="none" spc="0" normalizeH="0" baseline="0" noProof="0" dirty="0">
              <a:ln>
                <a:noFill/>
              </a:ln>
              <a:solidFill>
                <a:sysClr val="windowText" lastClr="000000"/>
              </a:solidFill>
              <a:effectLst/>
              <a:uLnTx/>
              <a:uFillTx/>
            </a:endParaRPr>
          </a:p>
        </p:txBody>
      </p:sp>
      <p:sp>
        <p:nvSpPr>
          <p:cNvPr id="180" name="Footer Placeholder 3"/>
          <p:cNvSpPr txBox="1">
            <a:spLocks/>
          </p:cNvSpPr>
          <p:nvPr/>
        </p:nvSpPr>
        <p:spPr>
          <a:xfrm>
            <a:off x="7080229" y="6358224"/>
            <a:ext cx="1116438" cy="246393"/>
          </a:xfrm>
          <a:prstGeom prst="rect">
            <a:avLst/>
          </a:prstGeom>
        </p:spPr>
        <p:txBody>
          <a:bodyPr lIns="91969" tIns="45983" rIns="91969" bIns="45983"/>
          <a:lstStyle>
            <a:defPPr>
              <a:defRPr lang="en-US"/>
            </a:defPPr>
            <a:lvl1pPr marL="0" algn="l" defTabSz="1299921" rtl="0" eaLnBrk="1" latinLnBrk="0" hangingPunct="1">
              <a:defRPr sz="700" kern="1200">
                <a:solidFill>
                  <a:srgbClr val="666666"/>
                </a:solidFill>
                <a:latin typeface="+mn-lt"/>
                <a:ea typeface="+mn-ea"/>
                <a:cs typeface="+mn-cs"/>
              </a:defRPr>
            </a:lvl1pPr>
            <a:lvl2pPr marL="649957" algn="l" defTabSz="1299921" rtl="0" eaLnBrk="1" latinLnBrk="0" hangingPunct="1">
              <a:defRPr sz="2600" kern="1200">
                <a:solidFill>
                  <a:schemeClr val="tx1"/>
                </a:solidFill>
                <a:latin typeface="+mn-lt"/>
                <a:ea typeface="+mn-ea"/>
                <a:cs typeface="+mn-cs"/>
              </a:defRPr>
            </a:lvl2pPr>
            <a:lvl3pPr marL="1299921" algn="l" defTabSz="1299921" rtl="0" eaLnBrk="1" latinLnBrk="0" hangingPunct="1">
              <a:defRPr sz="2600" kern="1200">
                <a:solidFill>
                  <a:schemeClr val="tx1"/>
                </a:solidFill>
                <a:latin typeface="+mn-lt"/>
                <a:ea typeface="+mn-ea"/>
                <a:cs typeface="+mn-cs"/>
              </a:defRPr>
            </a:lvl3pPr>
            <a:lvl4pPr marL="1949885" algn="l" defTabSz="1299921" rtl="0" eaLnBrk="1" latinLnBrk="0" hangingPunct="1">
              <a:defRPr sz="2600" kern="1200">
                <a:solidFill>
                  <a:schemeClr val="tx1"/>
                </a:solidFill>
                <a:latin typeface="+mn-lt"/>
                <a:ea typeface="+mn-ea"/>
                <a:cs typeface="+mn-cs"/>
              </a:defRPr>
            </a:lvl4pPr>
            <a:lvl5pPr marL="2599836" algn="l" defTabSz="1299921" rtl="0" eaLnBrk="1" latinLnBrk="0" hangingPunct="1">
              <a:defRPr sz="2600" kern="1200">
                <a:solidFill>
                  <a:schemeClr val="tx1"/>
                </a:solidFill>
                <a:latin typeface="+mn-lt"/>
                <a:ea typeface="+mn-ea"/>
                <a:cs typeface="+mn-cs"/>
              </a:defRPr>
            </a:lvl5pPr>
            <a:lvl6pPr marL="3249810" algn="l" defTabSz="1299921" rtl="0" eaLnBrk="1" latinLnBrk="0" hangingPunct="1">
              <a:defRPr sz="2600" kern="1200">
                <a:solidFill>
                  <a:schemeClr val="tx1"/>
                </a:solidFill>
                <a:latin typeface="+mn-lt"/>
                <a:ea typeface="+mn-ea"/>
                <a:cs typeface="+mn-cs"/>
              </a:defRPr>
            </a:lvl6pPr>
            <a:lvl7pPr marL="3899770" algn="l" defTabSz="1299921" rtl="0" eaLnBrk="1" latinLnBrk="0" hangingPunct="1">
              <a:defRPr sz="2600" kern="1200">
                <a:solidFill>
                  <a:schemeClr val="tx1"/>
                </a:solidFill>
                <a:latin typeface="+mn-lt"/>
                <a:ea typeface="+mn-ea"/>
                <a:cs typeface="+mn-cs"/>
              </a:defRPr>
            </a:lvl7pPr>
            <a:lvl8pPr marL="4549728" algn="l" defTabSz="1299921" rtl="0" eaLnBrk="1" latinLnBrk="0" hangingPunct="1">
              <a:defRPr sz="2600" kern="1200">
                <a:solidFill>
                  <a:schemeClr val="tx1"/>
                </a:solidFill>
                <a:latin typeface="+mn-lt"/>
                <a:ea typeface="+mn-ea"/>
                <a:cs typeface="+mn-cs"/>
              </a:defRPr>
            </a:lvl8pPr>
            <a:lvl9pPr marL="5199684" algn="l" defTabSz="1299921" rtl="0" eaLnBrk="1" latinLnBrk="0" hangingPunct="1">
              <a:defRPr sz="2600" kern="1200">
                <a:solidFill>
                  <a:schemeClr val="tx1"/>
                </a:solidFill>
                <a:latin typeface="+mn-lt"/>
                <a:ea typeface="+mn-ea"/>
                <a:cs typeface="+mn-cs"/>
              </a:defRPr>
            </a:lvl9pPr>
          </a:lstStyle>
          <a:p>
            <a:pPr marL="0" marR="0" lvl="0" indent="0" algn="l" defTabSz="1083224"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srgbClr val="666666"/>
                </a:solidFill>
                <a:effectLst/>
                <a:uLnTx/>
                <a:uFillTx/>
                <a:latin typeface="Calibri" panose="020F0502020204030204"/>
                <a:ea typeface="+mn-ea"/>
                <a:cs typeface="+mn-cs"/>
              </a:rPr>
              <a:t>AT&amp;T Proprietary (Restricted)</a:t>
            </a:r>
            <a:endParaRPr kumimoji="0" lang="en-US" sz="400" b="0" i="0" u="none" strike="noStrike" kern="1200" cap="none" spc="0" normalizeH="0" baseline="0" noProof="0" dirty="0">
              <a:ln>
                <a:noFill/>
              </a:ln>
              <a:solidFill>
                <a:srgbClr val="666666"/>
              </a:solidFill>
              <a:effectLst/>
              <a:uLnTx/>
              <a:uFillTx/>
              <a:latin typeface="Calibri" panose="020F0502020204030204"/>
              <a:ea typeface="+mn-ea"/>
              <a:cs typeface="+mn-cs"/>
            </a:endParaRPr>
          </a:p>
        </p:txBody>
      </p:sp>
      <p:sp>
        <p:nvSpPr>
          <p:cNvPr id="181" name="TextBox 180"/>
          <p:cNvSpPr txBox="1"/>
          <p:nvPr/>
        </p:nvSpPr>
        <p:spPr>
          <a:xfrm>
            <a:off x="7424543" y="2001119"/>
            <a:ext cx="2031326" cy="276999"/>
          </a:xfrm>
          <a:prstGeom prst="rect">
            <a:avLst/>
          </a:prstGeom>
          <a:noFill/>
          <a:effectLst>
            <a:softEdge rad="63500"/>
          </a:effectLst>
        </p:spPr>
        <p:txBody>
          <a:bodyPr wrap="none" rtlCol="0">
            <a:spAutoFit/>
          </a:bodyP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rPr>
              <a:t>Domain Service Orchestrator</a:t>
            </a:r>
          </a:p>
        </p:txBody>
      </p:sp>
      <p:sp>
        <p:nvSpPr>
          <p:cNvPr id="183" name="TextBox 182"/>
          <p:cNvSpPr txBox="1"/>
          <p:nvPr/>
        </p:nvSpPr>
        <p:spPr>
          <a:xfrm>
            <a:off x="4704158" y="1643014"/>
            <a:ext cx="870751" cy="338554"/>
          </a:xfrm>
          <a:prstGeom prst="rect">
            <a:avLst/>
          </a:prstGeom>
          <a:solidFill>
            <a:schemeClr val="bg1"/>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600" b="1" i="1" u="none" strike="noStrike" kern="0" cap="none" spc="0" normalizeH="0" baseline="0" noProof="0" dirty="0">
                <a:ln>
                  <a:noFill/>
                </a:ln>
                <a:solidFill>
                  <a:schemeClr val="tx1"/>
                </a:solidFill>
                <a:effectLst/>
                <a:uLnTx/>
                <a:uFillTx/>
              </a:rPr>
              <a:t>Request</a:t>
            </a:r>
          </a:p>
        </p:txBody>
      </p:sp>
      <p:sp>
        <p:nvSpPr>
          <p:cNvPr id="184" name="Rounded Rectangle 68"/>
          <p:cNvSpPr/>
          <p:nvPr/>
        </p:nvSpPr>
        <p:spPr>
          <a:xfrm>
            <a:off x="6759184" y="2370293"/>
            <a:ext cx="962353" cy="286004"/>
          </a:xfrm>
          <a:prstGeom prst="roundRect">
            <a:avLst/>
          </a:prstGeom>
          <a:solidFill>
            <a:srgbClr val="EF6F00">
              <a:lumMod val="20000"/>
              <a:lumOff val="80000"/>
            </a:srgbClr>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lumMod val="85000"/>
                    <a:lumOff val="15000"/>
                  </a:srgbClr>
                </a:solidFill>
                <a:effectLst/>
                <a:uLnTx/>
                <a:uFillTx/>
              </a:rPr>
              <a:t>Determine top-level workflow</a:t>
            </a:r>
          </a:p>
        </p:txBody>
      </p:sp>
      <p:sp>
        <p:nvSpPr>
          <p:cNvPr id="185" name="Rounded Rectangle 69"/>
          <p:cNvSpPr/>
          <p:nvPr/>
        </p:nvSpPr>
        <p:spPr>
          <a:xfrm>
            <a:off x="7078788" y="2996109"/>
            <a:ext cx="2579797" cy="48633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lumMod val="85000"/>
                  <a:lumOff val="15000"/>
                </a:srgbClr>
              </a:solidFill>
              <a:effectLst/>
              <a:uLnTx/>
              <a:uFillTx/>
            </a:endParaRPr>
          </a:p>
        </p:txBody>
      </p:sp>
      <p:sp>
        <p:nvSpPr>
          <p:cNvPr id="186" name="Diamond 185"/>
          <p:cNvSpPr/>
          <p:nvPr/>
        </p:nvSpPr>
        <p:spPr>
          <a:xfrm>
            <a:off x="8280617" y="3185078"/>
            <a:ext cx="124717" cy="126155"/>
          </a:xfrm>
          <a:prstGeom prst="diamond">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87" name="Rectangle 186"/>
          <p:cNvSpPr/>
          <p:nvPr/>
        </p:nvSpPr>
        <p:spPr>
          <a:xfrm>
            <a:off x="8531678" y="3061983"/>
            <a:ext cx="187075" cy="9461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88" name="Rectangle 187"/>
          <p:cNvSpPr/>
          <p:nvPr/>
        </p:nvSpPr>
        <p:spPr>
          <a:xfrm>
            <a:off x="8531678" y="3321955"/>
            <a:ext cx="187075" cy="9461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89" name="Oval 188"/>
          <p:cNvSpPr/>
          <p:nvPr/>
        </p:nvSpPr>
        <p:spPr>
          <a:xfrm>
            <a:off x="8843468" y="3202762"/>
            <a:ext cx="93537" cy="90786"/>
          </a:xfrm>
          <a:prstGeom prst="ellipse">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190" name="Elbow Connector 74"/>
          <p:cNvCxnSpPr>
            <a:stCxn id="186" idx="0"/>
            <a:endCxn id="187" idx="1"/>
          </p:cNvCxnSpPr>
          <p:nvPr/>
        </p:nvCxnSpPr>
        <p:spPr>
          <a:xfrm rot="5400000" flipH="1" flipV="1">
            <a:off x="8399433" y="3052833"/>
            <a:ext cx="75787" cy="188703"/>
          </a:xfrm>
          <a:prstGeom prst="bentConnector2">
            <a:avLst/>
          </a:prstGeom>
          <a:noFill/>
          <a:ln w="3175" cap="flat" cmpd="sng" algn="ctr">
            <a:solidFill>
              <a:sysClr val="window" lastClr="FFFFFF">
                <a:lumMod val="65000"/>
              </a:sysClr>
            </a:solidFill>
            <a:prstDash val="solid"/>
            <a:tailEnd type="triangle"/>
          </a:ln>
          <a:effectLst/>
        </p:spPr>
      </p:cxnSp>
      <p:cxnSp>
        <p:nvCxnSpPr>
          <p:cNvPr id="191" name="Elbow Connector 75"/>
          <p:cNvCxnSpPr>
            <a:stCxn id="186" idx="2"/>
            <a:endCxn id="188" idx="1"/>
          </p:cNvCxnSpPr>
          <p:nvPr/>
        </p:nvCxnSpPr>
        <p:spPr>
          <a:xfrm rot="16200000" flipH="1">
            <a:off x="8408311" y="3245896"/>
            <a:ext cx="58030" cy="188703"/>
          </a:xfrm>
          <a:prstGeom prst="bentConnector2">
            <a:avLst/>
          </a:prstGeom>
          <a:noFill/>
          <a:ln w="3175" cap="flat" cmpd="sng" algn="ctr">
            <a:solidFill>
              <a:sysClr val="window" lastClr="FFFFFF">
                <a:lumMod val="65000"/>
              </a:sysClr>
            </a:solidFill>
            <a:prstDash val="solid"/>
            <a:tailEnd type="triangle"/>
          </a:ln>
          <a:effectLst/>
        </p:spPr>
      </p:cxnSp>
      <p:cxnSp>
        <p:nvCxnSpPr>
          <p:cNvPr id="192" name="Elbow Connector 76"/>
          <p:cNvCxnSpPr>
            <a:stCxn id="187" idx="3"/>
            <a:endCxn id="189" idx="0"/>
          </p:cNvCxnSpPr>
          <p:nvPr/>
        </p:nvCxnSpPr>
        <p:spPr>
          <a:xfrm>
            <a:off x="8718752" y="3109291"/>
            <a:ext cx="171485" cy="93472"/>
          </a:xfrm>
          <a:prstGeom prst="bentConnector2">
            <a:avLst/>
          </a:prstGeom>
          <a:noFill/>
          <a:ln w="3175" cap="flat" cmpd="sng" algn="ctr">
            <a:solidFill>
              <a:sysClr val="window" lastClr="FFFFFF">
                <a:lumMod val="65000"/>
              </a:sysClr>
            </a:solidFill>
            <a:prstDash val="solid"/>
            <a:tailEnd type="triangle"/>
          </a:ln>
          <a:effectLst/>
        </p:spPr>
      </p:cxnSp>
      <p:cxnSp>
        <p:nvCxnSpPr>
          <p:cNvPr id="193" name="Elbow Connector 77"/>
          <p:cNvCxnSpPr>
            <a:stCxn id="188" idx="3"/>
            <a:endCxn id="189" idx="4"/>
          </p:cNvCxnSpPr>
          <p:nvPr/>
        </p:nvCxnSpPr>
        <p:spPr>
          <a:xfrm flipV="1">
            <a:off x="8718752" y="3293548"/>
            <a:ext cx="171485" cy="75715"/>
          </a:xfrm>
          <a:prstGeom prst="bentConnector2">
            <a:avLst/>
          </a:prstGeom>
          <a:noFill/>
          <a:ln w="3175" cap="flat" cmpd="sng" algn="ctr">
            <a:solidFill>
              <a:sysClr val="window" lastClr="FFFFFF">
                <a:lumMod val="65000"/>
              </a:sysClr>
            </a:solidFill>
            <a:prstDash val="solid"/>
            <a:tailEnd type="triangle"/>
          </a:ln>
          <a:effectLst/>
        </p:spPr>
      </p:cxnSp>
      <p:sp>
        <p:nvSpPr>
          <p:cNvPr id="194" name="Rectangle 193"/>
          <p:cNvSpPr/>
          <p:nvPr/>
        </p:nvSpPr>
        <p:spPr>
          <a:xfrm>
            <a:off x="9110119" y="3198932"/>
            <a:ext cx="187075" cy="94616"/>
          </a:xfrm>
          <a:prstGeom prst="rect">
            <a:avLst/>
          </a:prstGeom>
          <a:solidFill>
            <a:sysClr val="window" lastClr="FFFFFF"/>
          </a:solidFill>
          <a:ln w="3175" cap="flat" cmpd="sng" algn="ctr">
            <a:solidFill>
              <a:sysClr val="window" lastClr="FFFFFF">
                <a:lumMod val="65000"/>
              </a:sysClr>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95" name="Rectangle 194"/>
          <p:cNvSpPr/>
          <p:nvPr/>
        </p:nvSpPr>
        <p:spPr>
          <a:xfrm>
            <a:off x="7698842" y="3198932"/>
            <a:ext cx="187075" cy="94616"/>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196" name="Elbow Connector 80"/>
          <p:cNvCxnSpPr>
            <a:stCxn id="195" idx="3"/>
            <a:endCxn id="186" idx="1"/>
          </p:cNvCxnSpPr>
          <p:nvPr/>
        </p:nvCxnSpPr>
        <p:spPr>
          <a:xfrm>
            <a:off x="7885916" y="3246240"/>
            <a:ext cx="394701" cy="1915"/>
          </a:xfrm>
          <a:prstGeom prst="bentConnector3">
            <a:avLst/>
          </a:prstGeom>
          <a:noFill/>
          <a:ln w="3175" cap="flat" cmpd="sng" algn="ctr">
            <a:solidFill>
              <a:srgbClr val="000000"/>
            </a:solidFill>
            <a:prstDash val="solid"/>
            <a:tailEnd type="triangle"/>
          </a:ln>
          <a:effectLst/>
        </p:spPr>
      </p:cxnSp>
      <p:cxnSp>
        <p:nvCxnSpPr>
          <p:cNvPr id="197" name="Elbow Connector 81"/>
          <p:cNvCxnSpPr>
            <a:stCxn id="189" idx="6"/>
            <a:endCxn id="194" idx="1"/>
          </p:cNvCxnSpPr>
          <p:nvPr/>
        </p:nvCxnSpPr>
        <p:spPr>
          <a:xfrm flipV="1">
            <a:off x="8937005" y="3246240"/>
            <a:ext cx="173113" cy="1916"/>
          </a:xfrm>
          <a:prstGeom prst="bentConnector3">
            <a:avLst/>
          </a:prstGeom>
          <a:noFill/>
          <a:ln w="3175" cap="flat" cmpd="sng" algn="ctr">
            <a:solidFill>
              <a:sysClr val="window" lastClr="FFFFFF">
                <a:lumMod val="65000"/>
              </a:sysClr>
            </a:solidFill>
            <a:prstDash val="solid"/>
            <a:tailEnd type="triangle"/>
          </a:ln>
          <a:effectLst/>
        </p:spPr>
      </p:cxnSp>
      <p:sp>
        <p:nvSpPr>
          <p:cNvPr id="198" name="Oval 197"/>
          <p:cNvSpPr/>
          <p:nvPr/>
        </p:nvSpPr>
        <p:spPr>
          <a:xfrm>
            <a:off x="7187461" y="3229232"/>
            <a:ext cx="37415" cy="37846"/>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199" name="Elbow Connector 83"/>
          <p:cNvCxnSpPr>
            <a:stCxn id="198" idx="6"/>
            <a:endCxn id="195" idx="1"/>
          </p:cNvCxnSpPr>
          <p:nvPr/>
        </p:nvCxnSpPr>
        <p:spPr>
          <a:xfrm flipV="1">
            <a:off x="7224876" y="3246240"/>
            <a:ext cx="473966" cy="1915"/>
          </a:xfrm>
          <a:prstGeom prst="bentConnector3">
            <a:avLst/>
          </a:prstGeom>
          <a:noFill/>
          <a:ln w="3175" cap="flat" cmpd="sng" algn="ctr">
            <a:solidFill>
              <a:srgbClr val="000000"/>
            </a:solidFill>
            <a:prstDash val="solid"/>
            <a:tailEnd type="triangle"/>
          </a:ln>
          <a:effectLst/>
        </p:spPr>
      </p:cxnSp>
      <p:sp>
        <p:nvSpPr>
          <p:cNvPr id="200" name="Oval 199"/>
          <p:cNvSpPr/>
          <p:nvPr/>
        </p:nvSpPr>
        <p:spPr>
          <a:xfrm>
            <a:off x="9404691" y="3223555"/>
            <a:ext cx="48639" cy="49201"/>
          </a:xfrm>
          <a:prstGeom prst="ellipse">
            <a:avLst/>
          </a:prstGeom>
          <a:solidFill>
            <a:sysClr val="window" lastClr="FFFFFF"/>
          </a:solidFill>
          <a:ln w="285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01" name="Elbow Connector 85"/>
          <p:cNvCxnSpPr>
            <a:stCxn id="194" idx="3"/>
            <a:endCxn id="200" idx="2"/>
          </p:cNvCxnSpPr>
          <p:nvPr/>
        </p:nvCxnSpPr>
        <p:spPr>
          <a:xfrm>
            <a:off x="9297193" y="3246240"/>
            <a:ext cx="107498" cy="1916"/>
          </a:xfrm>
          <a:prstGeom prst="bentConnector3">
            <a:avLst/>
          </a:prstGeom>
          <a:noFill/>
          <a:ln w="3175" cap="flat" cmpd="sng" algn="ctr">
            <a:solidFill>
              <a:srgbClr val="000000"/>
            </a:solidFill>
            <a:prstDash val="solid"/>
            <a:tailEnd type="triangle"/>
          </a:ln>
          <a:effectLst/>
        </p:spPr>
      </p:cxnSp>
      <p:sp>
        <p:nvSpPr>
          <p:cNvPr id="203" name="Freeform 88"/>
          <p:cNvSpPr/>
          <p:nvPr/>
        </p:nvSpPr>
        <p:spPr>
          <a:xfrm>
            <a:off x="7495365" y="2678623"/>
            <a:ext cx="366508" cy="286112"/>
          </a:xfrm>
          <a:custGeom>
            <a:avLst/>
            <a:gdLst>
              <a:gd name="connsiteX0" fmla="*/ 0 w 495300"/>
              <a:gd name="connsiteY0" fmla="*/ 0 h 406400"/>
              <a:gd name="connsiteX1" fmla="*/ 215900 w 495300"/>
              <a:gd name="connsiteY1" fmla="*/ 317500 h 406400"/>
              <a:gd name="connsiteX2" fmla="*/ 317500 w 495300"/>
              <a:gd name="connsiteY2" fmla="*/ 152400 h 406400"/>
              <a:gd name="connsiteX3" fmla="*/ 495300 w 495300"/>
              <a:gd name="connsiteY3" fmla="*/ 406400 h 406400"/>
            </a:gdLst>
            <a:ahLst/>
            <a:cxnLst>
              <a:cxn ang="0">
                <a:pos x="connsiteX0" y="connsiteY0"/>
              </a:cxn>
              <a:cxn ang="0">
                <a:pos x="connsiteX1" y="connsiteY1"/>
              </a:cxn>
              <a:cxn ang="0">
                <a:pos x="connsiteX2" y="connsiteY2"/>
              </a:cxn>
              <a:cxn ang="0">
                <a:pos x="connsiteX3" y="connsiteY3"/>
              </a:cxn>
            </a:cxnLst>
            <a:rect l="l" t="t" r="r" b="b"/>
            <a:pathLst>
              <a:path w="495300" h="406400">
                <a:moveTo>
                  <a:pt x="0" y="0"/>
                </a:moveTo>
                <a:cubicBezTo>
                  <a:pt x="81491" y="146050"/>
                  <a:pt x="162983" y="292100"/>
                  <a:pt x="215900" y="317500"/>
                </a:cubicBezTo>
                <a:cubicBezTo>
                  <a:pt x="268817" y="342900"/>
                  <a:pt x="270933" y="137583"/>
                  <a:pt x="317500" y="152400"/>
                </a:cubicBezTo>
                <a:cubicBezTo>
                  <a:pt x="364067" y="167217"/>
                  <a:pt x="429683" y="286808"/>
                  <a:pt x="495300" y="406400"/>
                </a:cubicBezTo>
              </a:path>
            </a:pathLst>
          </a:custGeom>
          <a:noFill/>
          <a:ln w="25400" cap="flat" cmpd="sng" algn="ctr">
            <a:solidFill>
              <a:srgbClr val="5F1185"/>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04" name="Freeform 89"/>
          <p:cNvSpPr/>
          <p:nvPr/>
        </p:nvSpPr>
        <p:spPr>
          <a:xfrm>
            <a:off x="5205349" y="1934629"/>
            <a:ext cx="1510641" cy="529411"/>
          </a:xfrm>
          <a:custGeom>
            <a:avLst/>
            <a:gdLst>
              <a:gd name="connsiteX0" fmla="*/ 0 w 622300"/>
              <a:gd name="connsiteY0" fmla="*/ 0 h 876300"/>
              <a:gd name="connsiteX1" fmla="*/ 317500 w 622300"/>
              <a:gd name="connsiteY1" fmla="*/ 381000 h 876300"/>
              <a:gd name="connsiteX2" fmla="*/ 190500 w 622300"/>
              <a:gd name="connsiteY2" fmla="*/ 482600 h 876300"/>
              <a:gd name="connsiteX3" fmla="*/ 622300 w 622300"/>
              <a:gd name="connsiteY3" fmla="*/ 876300 h 876300"/>
            </a:gdLst>
            <a:ahLst/>
            <a:cxnLst>
              <a:cxn ang="0">
                <a:pos x="connsiteX0" y="connsiteY0"/>
              </a:cxn>
              <a:cxn ang="0">
                <a:pos x="connsiteX1" y="connsiteY1"/>
              </a:cxn>
              <a:cxn ang="0">
                <a:pos x="connsiteX2" y="connsiteY2"/>
              </a:cxn>
              <a:cxn ang="0">
                <a:pos x="connsiteX3" y="connsiteY3"/>
              </a:cxn>
            </a:cxnLst>
            <a:rect l="l" t="t" r="r" b="b"/>
            <a:pathLst>
              <a:path w="622300" h="876300">
                <a:moveTo>
                  <a:pt x="0" y="0"/>
                </a:moveTo>
                <a:cubicBezTo>
                  <a:pt x="142875" y="150283"/>
                  <a:pt x="285750" y="300567"/>
                  <a:pt x="317500" y="381000"/>
                </a:cubicBezTo>
                <a:cubicBezTo>
                  <a:pt x="349250" y="461433"/>
                  <a:pt x="139700" y="400050"/>
                  <a:pt x="190500" y="482600"/>
                </a:cubicBezTo>
                <a:cubicBezTo>
                  <a:pt x="241300" y="565150"/>
                  <a:pt x="622300" y="876300"/>
                  <a:pt x="622300" y="876300"/>
                </a:cubicBezTo>
              </a:path>
            </a:pathLst>
          </a:custGeom>
          <a:noFill/>
          <a:ln w="25400" cap="flat" cmpd="sng" algn="ctr">
            <a:solidFill>
              <a:srgbClr val="5F1185"/>
            </a:solidFill>
            <a:prstDash val="solid"/>
            <a:headEnd type="none"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08" name="TextBox 207"/>
          <p:cNvSpPr txBox="1"/>
          <p:nvPr/>
        </p:nvSpPr>
        <p:spPr>
          <a:xfrm rot="5400000">
            <a:off x="7175601" y="3949020"/>
            <a:ext cx="558166" cy="261610"/>
          </a:xfrm>
          <a:prstGeom prst="rect">
            <a:avLst/>
          </a:prstGeom>
          <a:solidFill>
            <a:schemeClr val="bg1"/>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chemeClr val="tx1"/>
                </a:solidFill>
                <a:effectLst/>
                <a:uLnTx/>
                <a:uFillTx/>
              </a:rPr>
              <a:t>Invoke</a:t>
            </a:r>
          </a:p>
        </p:txBody>
      </p:sp>
      <p:sp>
        <p:nvSpPr>
          <p:cNvPr id="211" name="Freeform 96"/>
          <p:cNvSpPr/>
          <p:nvPr/>
        </p:nvSpPr>
        <p:spPr>
          <a:xfrm>
            <a:off x="7642836" y="3415362"/>
            <a:ext cx="115346" cy="1381672"/>
          </a:xfrm>
          <a:custGeom>
            <a:avLst/>
            <a:gdLst>
              <a:gd name="connsiteX0" fmla="*/ 154378 w 154378"/>
              <a:gd name="connsiteY0" fmla="*/ 0 h 1894902"/>
              <a:gd name="connsiteX1" fmla="*/ 142 w 154378"/>
              <a:gd name="connsiteY1" fmla="*/ 705080 h 1894902"/>
              <a:gd name="connsiteX2" fmla="*/ 132344 w 154378"/>
              <a:gd name="connsiteY2" fmla="*/ 1894902 h 1894902"/>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65240"/>
              <a:gd name="connsiteX1" fmla="*/ 2 w 134141"/>
              <a:gd name="connsiteY1" fmla="*/ 775418 h 1965240"/>
              <a:gd name="connsiteX2" fmla="*/ 132204 w 134141"/>
              <a:gd name="connsiteY2" fmla="*/ 1965240 h 1965240"/>
              <a:gd name="connsiteX0" fmla="*/ 134141 w 134141"/>
              <a:gd name="connsiteY0" fmla="*/ 0 h 1930070"/>
              <a:gd name="connsiteX1" fmla="*/ 2 w 134141"/>
              <a:gd name="connsiteY1" fmla="*/ 740248 h 1930070"/>
              <a:gd name="connsiteX2" fmla="*/ 132204 w 134141"/>
              <a:gd name="connsiteY2" fmla="*/ 1930070 h 1930070"/>
            </a:gdLst>
            <a:ahLst/>
            <a:cxnLst>
              <a:cxn ang="0">
                <a:pos x="connsiteX0" y="connsiteY0"/>
              </a:cxn>
              <a:cxn ang="0">
                <a:pos x="connsiteX1" y="connsiteY1"/>
              </a:cxn>
              <a:cxn ang="0">
                <a:pos x="connsiteX2" y="connsiteY2"/>
              </a:cxn>
            </a:cxnLst>
            <a:rect l="l" t="t" r="r" b="b"/>
            <a:pathLst>
              <a:path w="134141" h="1930070">
                <a:moveTo>
                  <a:pt x="134141" y="0"/>
                </a:moveTo>
                <a:cubicBezTo>
                  <a:pt x="53835" y="224776"/>
                  <a:pt x="325" y="418570"/>
                  <a:pt x="2" y="740248"/>
                </a:cubicBezTo>
                <a:cubicBezTo>
                  <a:pt x="-321" y="1061926"/>
                  <a:pt x="64267" y="1493067"/>
                  <a:pt x="132204" y="1930070"/>
                </a:cubicBezTo>
              </a:path>
            </a:pathLst>
          </a:custGeom>
          <a:noFill/>
          <a:ln w="25400" cap="flat" cmpd="sng" algn="ctr">
            <a:solidFill>
              <a:srgbClr val="5F1185"/>
            </a:solidFill>
            <a:prstDash val="solid"/>
            <a:headEnd type="arrow" w="med" len="med"/>
            <a:tailEnd type="arrow" w="med" len="me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2" name="TextBox 211"/>
          <p:cNvSpPr txBox="1"/>
          <p:nvPr/>
        </p:nvSpPr>
        <p:spPr>
          <a:xfrm rot="5400000">
            <a:off x="7351377" y="3891916"/>
            <a:ext cx="870751" cy="261610"/>
          </a:xfrm>
          <a:prstGeom prst="rect">
            <a:avLst/>
          </a:prstGeom>
          <a:solidFill>
            <a:schemeClr val="bg1"/>
          </a:solidFill>
          <a:effectLst>
            <a:softEdge rad="76200"/>
          </a:effectLst>
        </p:spPr>
        <p:txBody>
          <a:bodyPr wrap="none" rtlCol="0">
            <a:spAutoFit/>
          </a:bodyPr>
          <a:lstStyle/>
          <a:p>
            <a:pPr marL="0" marR="0" lvl="0" indent="0" defTabSz="76197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chemeClr val="tx1"/>
                </a:solidFill>
                <a:effectLst/>
                <a:uLnTx/>
                <a:uFillTx/>
              </a:rPr>
              <a:t>Success/Fail</a:t>
            </a:r>
          </a:p>
        </p:txBody>
      </p:sp>
      <p:grpSp>
        <p:nvGrpSpPr>
          <p:cNvPr id="213" name="Group 212"/>
          <p:cNvGrpSpPr/>
          <p:nvPr/>
        </p:nvGrpSpPr>
        <p:grpSpPr>
          <a:xfrm>
            <a:off x="7043192" y="4930528"/>
            <a:ext cx="3075104" cy="777159"/>
            <a:chOff x="5022931" y="3881197"/>
            <a:chExt cx="2595928" cy="690804"/>
          </a:xfrm>
        </p:grpSpPr>
        <p:sp>
          <p:nvSpPr>
            <p:cNvPr id="214" name="Rounded Rectangle 99"/>
            <p:cNvSpPr/>
            <p:nvPr/>
          </p:nvSpPr>
          <p:spPr>
            <a:xfrm>
              <a:off x="5022931" y="3881197"/>
              <a:ext cx="2595928" cy="69080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lumMod val="85000"/>
                    <a:lumOff val="15000"/>
                  </a:srgbClr>
                </a:solidFill>
                <a:effectLst/>
                <a:uLnTx/>
                <a:uFillTx/>
              </a:endParaRPr>
            </a:p>
          </p:txBody>
        </p:sp>
        <p:grpSp>
          <p:nvGrpSpPr>
            <p:cNvPr id="215" name="Group 214"/>
            <p:cNvGrpSpPr/>
            <p:nvPr/>
          </p:nvGrpSpPr>
          <p:grpSpPr>
            <a:xfrm>
              <a:off x="5182752" y="3974766"/>
              <a:ext cx="2307336" cy="503666"/>
              <a:chOff x="1813560" y="3352800"/>
              <a:chExt cx="4172712" cy="856712"/>
            </a:xfrm>
          </p:grpSpPr>
          <p:sp>
            <p:nvSpPr>
              <p:cNvPr id="216" name="Diamond 215"/>
              <p:cNvSpPr/>
              <p:nvPr/>
            </p:nvSpPr>
            <p:spPr>
              <a:xfrm>
                <a:off x="3120219" y="3650207"/>
                <a:ext cx="304800" cy="304800"/>
              </a:xfrm>
              <a:prstGeom prst="diamond">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7" name="Rectangle 216"/>
              <p:cNvSpPr/>
              <p:nvPr/>
            </p:nvSpPr>
            <p:spPr>
              <a:xfrm>
                <a:off x="3733800" y="3352800"/>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8" name="Rectangle 217"/>
              <p:cNvSpPr/>
              <p:nvPr/>
            </p:nvSpPr>
            <p:spPr>
              <a:xfrm>
                <a:off x="3733800" y="3980912"/>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19" name="Oval 218"/>
              <p:cNvSpPr/>
              <p:nvPr/>
            </p:nvSpPr>
            <p:spPr>
              <a:xfrm>
                <a:off x="4495800" y="3692935"/>
                <a:ext cx="228600" cy="219344"/>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20" name="Elbow Connector 105"/>
              <p:cNvCxnSpPr>
                <a:stCxn id="216" idx="0"/>
                <a:endCxn id="217" idx="1"/>
              </p:cNvCxnSpPr>
              <p:nvPr/>
            </p:nvCxnSpPr>
            <p:spPr>
              <a:xfrm rot="5400000" flipH="1" flipV="1">
                <a:off x="3411656" y="3328064"/>
                <a:ext cx="183107" cy="461181"/>
              </a:xfrm>
              <a:prstGeom prst="bentConnector2">
                <a:avLst/>
              </a:prstGeom>
              <a:noFill/>
              <a:ln w="3175" cap="flat" cmpd="sng" algn="ctr">
                <a:solidFill>
                  <a:srgbClr val="000000"/>
                </a:solidFill>
                <a:prstDash val="solid"/>
                <a:tailEnd type="triangle"/>
              </a:ln>
              <a:effectLst/>
            </p:spPr>
          </p:cxnSp>
          <p:cxnSp>
            <p:nvCxnSpPr>
              <p:cNvPr id="221" name="Elbow Connector 106"/>
              <p:cNvCxnSpPr>
                <a:stCxn id="216" idx="2"/>
                <a:endCxn id="218" idx="1"/>
              </p:cNvCxnSpPr>
              <p:nvPr/>
            </p:nvCxnSpPr>
            <p:spPr>
              <a:xfrm rot="16200000" flipH="1">
                <a:off x="3433107" y="3794518"/>
                <a:ext cx="140205" cy="461181"/>
              </a:xfrm>
              <a:prstGeom prst="bentConnector2">
                <a:avLst/>
              </a:prstGeom>
              <a:noFill/>
              <a:ln w="3175" cap="flat" cmpd="sng" algn="ctr">
                <a:solidFill>
                  <a:srgbClr val="000000"/>
                </a:solidFill>
                <a:prstDash val="solid"/>
                <a:tailEnd type="triangle"/>
              </a:ln>
              <a:effectLst/>
            </p:spPr>
          </p:cxnSp>
          <p:cxnSp>
            <p:nvCxnSpPr>
              <p:cNvPr id="222" name="Elbow Connector 107"/>
              <p:cNvCxnSpPr>
                <a:stCxn id="217" idx="3"/>
                <a:endCxn id="219" idx="0"/>
              </p:cNvCxnSpPr>
              <p:nvPr/>
            </p:nvCxnSpPr>
            <p:spPr>
              <a:xfrm>
                <a:off x="4191000" y="3467100"/>
                <a:ext cx="419100" cy="225835"/>
              </a:xfrm>
              <a:prstGeom prst="bentConnector2">
                <a:avLst/>
              </a:prstGeom>
              <a:noFill/>
              <a:ln w="3175" cap="flat" cmpd="sng" algn="ctr">
                <a:solidFill>
                  <a:srgbClr val="000000"/>
                </a:solidFill>
                <a:prstDash val="solid"/>
                <a:tailEnd type="triangle"/>
              </a:ln>
              <a:effectLst/>
            </p:spPr>
          </p:cxnSp>
          <p:cxnSp>
            <p:nvCxnSpPr>
              <p:cNvPr id="223" name="Elbow Connector 108"/>
              <p:cNvCxnSpPr>
                <a:stCxn id="218" idx="3"/>
                <a:endCxn id="219" idx="4"/>
              </p:cNvCxnSpPr>
              <p:nvPr/>
            </p:nvCxnSpPr>
            <p:spPr>
              <a:xfrm flipV="1">
                <a:off x="4191000" y="3912279"/>
                <a:ext cx="419100" cy="182933"/>
              </a:xfrm>
              <a:prstGeom prst="bentConnector2">
                <a:avLst/>
              </a:prstGeom>
              <a:noFill/>
              <a:ln w="3175" cap="flat" cmpd="sng" algn="ctr">
                <a:solidFill>
                  <a:srgbClr val="000000"/>
                </a:solidFill>
                <a:prstDash val="solid"/>
                <a:tailEnd type="triangle"/>
              </a:ln>
              <a:effectLst/>
            </p:spPr>
          </p:cxnSp>
          <p:sp>
            <p:nvSpPr>
              <p:cNvPr id="224" name="Rectangle 223"/>
              <p:cNvSpPr/>
              <p:nvPr/>
            </p:nvSpPr>
            <p:spPr>
              <a:xfrm>
                <a:off x="5147481"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225" name="Rectangle 224"/>
              <p:cNvSpPr/>
              <p:nvPr/>
            </p:nvSpPr>
            <p:spPr>
              <a:xfrm>
                <a:off x="2205819" y="3683679"/>
                <a:ext cx="457200" cy="228600"/>
              </a:xfrm>
              <a:prstGeom prst="rect">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26" name="Elbow Connector 111"/>
              <p:cNvCxnSpPr>
                <a:stCxn id="225" idx="3"/>
                <a:endCxn id="216" idx="1"/>
              </p:cNvCxnSpPr>
              <p:nvPr/>
            </p:nvCxnSpPr>
            <p:spPr>
              <a:xfrm>
                <a:off x="2663019" y="3797979"/>
                <a:ext cx="457200" cy="4628"/>
              </a:xfrm>
              <a:prstGeom prst="bentConnector3">
                <a:avLst/>
              </a:prstGeom>
              <a:noFill/>
              <a:ln w="3175" cap="flat" cmpd="sng" algn="ctr">
                <a:solidFill>
                  <a:srgbClr val="000000"/>
                </a:solidFill>
                <a:prstDash val="solid"/>
                <a:tailEnd type="triangle"/>
              </a:ln>
              <a:effectLst/>
            </p:spPr>
          </p:cxnSp>
          <p:cxnSp>
            <p:nvCxnSpPr>
              <p:cNvPr id="227" name="Elbow Connector 112"/>
              <p:cNvCxnSpPr>
                <a:stCxn id="219" idx="6"/>
                <a:endCxn id="224" idx="1"/>
              </p:cNvCxnSpPr>
              <p:nvPr/>
            </p:nvCxnSpPr>
            <p:spPr>
              <a:xfrm flipV="1">
                <a:off x="4724400" y="3797979"/>
                <a:ext cx="423081" cy="4628"/>
              </a:xfrm>
              <a:prstGeom prst="bentConnector3">
                <a:avLst/>
              </a:prstGeom>
              <a:noFill/>
              <a:ln w="3175" cap="flat" cmpd="sng" algn="ctr">
                <a:solidFill>
                  <a:srgbClr val="000000"/>
                </a:solidFill>
                <a:prstDash val="solid"/>
                <a:tailEnd type="triangle"/>
              </a:ln>
              <a:effectLst/>
            </p:spPr>
          </p:cxnSp>
          <p:sp>
            <p:nvSpPr>
              <p:cNvPr id="228" name="Oval 227"/>
              <p:cNvSpPr/>
              <p:nvPr/>
            </p:nvSpPr>
            <p:spPr>
              <a:xfrm>
                <a:off x="1813560" y="3756887"/>
                <a:ext cx="91440" cy="91440"/>
              </a:xfrm>
              <a:prstGeom prst="ellipse">
                <a:avLst/>
              </a:prstGeom>
              <a:solidFill>
                <a:srgbClr val="000000"/>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29" name="Elbow Connector 114"/>
              <p:cNvCxnSpPr>
                <a:stCxn id="228" idx="6"/>
                <a:endCxn id="225" idx="1"/>
              </p:cNvCxnSpPr>
              <p:nvPr/>
            </p:nvCxnSpPr>
            <p:spPr>
              <a:xfrm flipV="1">
                <a:off x="1905000" y="3797979"/>
                <a:ext cx="300819" cy="4628"/>
              </a:xfrm>
              <a:prstGeom prst="bentConnector3">
                <a:avLst/>
              </a:prstGeom>
              <a:noFill/>
              <a:ln w="3175" cap="flat" cmpd="sng" algn="ctr">
                <a:solidFill>
                  <a:srgbClr val="000000"/>
                </a:solidFill>
                <a:prstDash val="solid"/>
                <a:tailEnd type="triangle"/>
              </a:ln>
              <a:effectLst/>
            </p:spPr>
          </p:cxnSp>
          <p:sp>
            <p:nvSpPr>
              <p:cNvPr id="230" name="Oval 229"/>
              <p:cNvSpPr/>
              <p:nvPr/>
            </p:nvSpPr>
            <p:spPr>
              <a:xfrm>
                <a:off x="5867400" y="3743171"/>
                <a:ext cx="118872" cy="118872"/>
              </a:xfrm>
              <a:prstGeom prst="ellipse">
                <a:avLst/>
              </a:prstGeom>
              <a:solidFill>
                <a:sysClr val="window" lastClr="FFFFFF"/>
              </a:solidFill>
              <a:ln w="3175" cap="flat" cmpd="sng" algn="ctr">
                <a:solidFill>
                  <a:srgbClr val="000000"/>
                </a:solid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231" name="Elbow Connector 116"/>
              <p:cNvCxnSpPr>
                <a:stCxn id="224" idx="3"/>
                <a:endCxn id="230" idx="2"/>
              </p:cNvCxnSpPr>
              <p:nvPr/>
            </p:nvCxnSpPr>
            <p:spPr>
              <a:xfrm>
                <a:off x="5604681" y="3797979"/>
                <a:ext cx="262719" cy="4628"/>
              </a:xfrm>
              <a:prstGeom prst="bentConnector3">
                <a:avLst/>
              </a:prstGeom>
              <a:noFill/>
              <a:ln w="3175" cap="flat" cmpd="sng" algn="ctr">
                <a:solidFill>
                  <a:srgbClr val="000000"/>
                </a:solidFill>
                <a:prstDash val="solid"/>
                <a:tailEnd type="triangle"/>
              </a:ln>
              <a:effectLst/>
            </p:spPr>
          </p:cxnSp>
        </p:grpSp>
      </p:grpSp>
      <p:sp>
        <p:nvSpPr>
          <p:cNvPr id="234" name="TextBox 233"/>
          <p:cNvSpPr txBox="1"/>
          <p:nvPr/>
        </p:nvSpPr>
        <p:spPr>
          <a:xfrm>
            <a:off x="8490324" y="5841267"/>
            <a:ext cx="2623051" cy="430887"/>
          </a:xfrm>
          <a:prstGeom prst="wedgeRectCallout">
            <a:avLst>
              <a:gd name="adj1" fmla="val -62380"/>
              <a:gd name="adj2" fmla="val -82798"/>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The same BPMN workflow engine executes the two layer service workflows.</a:t>
            </a:r>
          </a:p>
        </p:txBody>
      </p:sp>
      <p:sp>
        <p:nvSpPr>
          <p:cNvPr id="235" name="Rectangular Callout 125"/>
          <p:cNvSpPr/>
          <p:nvPr/>
        </p:nvSpPr>
        <p:spPr>
          <a:xfrm>
            <a:off x="6295626" y="1403129"/>
            <a:ext cx="2489708" cy="430887"/>
          </a:xfrm>
          <a:prstGeom prst="wedgeRectCallout">
            <a:avLst>
              <a:gd name="adj1" fmla="val -20154"/>
              <a:gd name="adj2" fmla="val 187595"/>
            </a:avLst>
          </a:prstGeom>
          <a:ln/>
        </p:spPr>
        <p:style>
          <a:lnRef idx="0">
            <a:schemeClr val="accent3"/>
          </a:lnRef>
          <a:fillRef idx="3">
            <a:schemeClr val="accent3"/>
          </a:fillRef>
          <a:effectRef idx="3">
            <a:schemeClr val="accent3"/>
          </a:effectRef>
          <a:fontRef idx="minor">
            <a:schemeClr val="lt1"/>
          </a:fontRef>
        </p:style>
        <p:txBody>
          <a:bodyPr wrap="square">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Upon receipt of a SO request, initiate appropriate top-level BPMN workflow.</a:t>
            </a:r>
          </a:p>
        </p:txBody>
      </p:sp>
      <p:sp>
        <p:nvSpPr>
          <p:cNvPr id="236" name="Rectangular Callout 126"/>
          <p:cNvSpPr/>
          <p:nvPr/>
        </p:nvSpPr>
        <p:spPr>
          <a:xfrm>
            <a:off x="3187112" y="4983541"/>
            <a:ext cx="2877114" cy="938719"/>
          </a:xfrm>
          <a:prstGeom prst="wedgeRectCallout">
            <a:avLst>
              <a:gd name="adj1" fmla="val 89763"/>
              <a:gd name="adj2" fmla="val -224435"/>
            </a:avLst>
          </a:prstGeom>
          <a:ln/>
        </p:spPr>
        <p:style>
          <a:lnRef idx="0">
            <a:schemeClr val="accent3"/>
          </a:lnRef>
          <a:fillRef idx="3">
            <a:schemeClr val="accent3"/>
          </a:fillRef>
          <a:effectRef idx="3">
            <a:schemeClr val="accent3"/>
          </a:effectRef>
          <a:fontRef idx="minor">
            <a:schemeClr val="lt1"/>
          </a:fontRef>
        </p:style>
        <p:txBody>
          <a:bodyPr wrap="square">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For each </a:t>
            </a:r>
            <a:r>
              <a:rPr lang="en-US" sz="1100" kern="1200" dirty="0">
                <a:solidFill>
                  <a:prstClr val="black"/>
                </a:solidFill>
              </a:rPr>
              <a:t>service agnostic</a:t>
            </a:r>
            <a:r>
              <a:rPr kumimoji="0" lang="en-US" sz="1100" b="0" i="0" u="none" strike="noStrike" kern="1200" cap="none" spc="0" normalizeH="0" baseline="0" noProof="0" dirty="0">
                <a:ln>
                  <a:noFill/>
                </a:ln>
                <a:solidFill>
                  <a:prstClr val="black"/>
                </a:solidFill>
                <a:effectLst/>
                <a:uLnTx/>
                <a:uFillTx/>
              </a:rPr>
              <a:t> work step that delegates to the next level of workflow:</a:t>
            </a:r>
          </a:p>
          <a:p>
            <a:pPr marL="137578" marR="0" lvl="0" indent="-137578" defTabSz="1083224"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rPr>
              <a:t>Determine the associated service workflow and associated Inputs</a:t>
            </a:r>
          </a:p>
          <a:p>
            <a:pPr marL="137578" marR="0" lvl="0" indent="-137578" defTabSz="1083224"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rPr>
              <a:t>perform the relevant action</a:t>
            </a:r>
          </a:p>
        </p:txBody>
      </p:sp>
      <p:sp>
        <p:nvSpPr>
          <p:cNvPr id="237" name="Can 128"/>
          <p:cNvSpPr/>
          <p:nvPr/>
        </p:nvSpPr>
        <p:spPr>
          <a:xfrm>
            <a:off x="1476233" y="3187836"/>
            <a:ext cx="975850" cy="1405223"/>
          </a:xfrm>
          <a:prstGeom prst="can">
            <a:avLst/>
          </a:prstGeom>
          <a:solidFill>
            <a:sysClr val="window" lastClr="FFFFFF">
              <a:lumMod val="65000"/>
            </a:sysClr>
          </a:solidFill>
          <a:ln w="19050" cap="flat" cmpd="sng" algn="ctr">
            <a:solidFill>
              <a:sysClr val="window" lastClr="FFFFFF">
                <a:lumMod val="50000"/>
              </a:sysClr>
            </a:solidFill>
            <a:prstDash val="solid"/>
            <a:miter lim="800000"/>
          </a:ln>
          <a:effectLst/>
        </p:spPr>
        <p:txBody>
          <a:bodyPr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Rounded Rectangle 129"/>
          <p:cNvSpPr/>
          <p:nvPr/>
        </p:nvSpPr>
        <p:spPr>
          <a:xfrm>
            <a:off x="1517942" y="3485361"/>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39" name="TextBox 238"/>
          <p:cNvSpPr txBox="1"/>
          <p:nvPr/>
        </p:nvSpPr>
        <p:spPr>
          <a:xfrm>
            <a:off x="1737416" y="3149670"/>
            <a:ext cx="505267" cy="338554"/>
          </a:xfrm>
          <a:prstGeom prst="rect">
            <a:avLst/>
          </a:prstGeom>
          <a:noFill/>
        </p:spPr>
        <p:txBody>
          <a:bodyPr wrap="none" rtlCol="0">
            <a:spAutoFit/>
          </a:bodyPr>
          <a:lstStyle/>
          <a:p>
            <a:pPr algn="ctr" defTabSz="760447" hangingPunct="1"/>
            <a:r>
              <a:rPr lang="en-US" sz="800" b="1" kern="1200" dirty="0">
                <a:solidFill>
                  <a:prstClr val="black"/>
                </a:solidFill>
                <a:cs typeface="Arial" charset="0"/>
              </a:rPr>
              <a:t>Design</a:t>
            </a:r>
          </a:p>
          <a:p>
            <a:pPr algn="ctr" defTabSz="760447" hangingPunct="1"/>
            <a:r>
              <a:rPr lang="en-US" sz="800" b="1" kern="1200" dirty="0">
                <a:solidFill>
                  <a:prstClr val="black"/>
                </a:solidFill>
                <a:cs typeface="Arial" charset="0"/>
              </a:rPr>
              <a:t>Catalog</a:t>
            </a:r>
          </a:p>
        </p:txBody>
      </p:sp>
      <p:sp>
        <p:nvSpPr>
          <p:cNvPr id="240" name="Rounded Rectangle 131"/>
          <p:cNvSpPr/>
          <p:nvPr/>
        </p:nvSpPr>
        <p:spPr>
          <a:xfrm>
            <a:off x="1662658" y="3573243"/>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1" name="Rounded Rectangle 132"/>
          <p:cNvSpPr/>
          <p:nvPr/>
        </p:nvSpPr>
        <p:spPr>
          <a:xfrm>
            <a:off x="1864533" y="3649983"/>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2" name="Rounded Rectangle 133"/>
          <p:cNvSpPr/>
          <p:nvPr/>
        </p:nvSpPr>
        <p:spPr>
          <a:xfrm>
            <a:off x="1543822" y="4028836"/>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3" name="Rounded Rectangle 134"/>
          <p:cNvSpPr/>
          <p:nvPr/>
        </p:nvSpPr>
        <p:spPr>
          <a:xfrm>
            <a:off x="1688538" y="4116718"/>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4" name="Rounded Rectangle 135"/>
          <p:cNvSpPr/>
          <p:nvPr/>
        </p:nvSpPr>
        <p:spPr>
          <a:xfrm>
            <a:off x="1890415" y="4193459"/>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5" name="Can 137"/>
          <p:cNvSpPr/>
          <p:nvPr/>
        </p:nvSpPr>
        <p:spPr>
          <a:xfrm>
            <a:off x="3816268" y="3249362"/>
            <a:ext cx="975850" cy="1405223"/>
          </a:xfrm>
          <a:prstGeom prst="can">
            <a:avLst/>
          </a:prstGeom>
          <a:solidFill>
            <a:srgbClr val="ED7D31">
              <a:lumMod val="20000"/>
              <a:lumOff val="80000"/>
            </a:srgbClr>
          </a:solidFill>
          <a:ln w="19050" cap="flat" cmpd="sng" algn="ctr">
            <a:solidFill>
              <a:sysClr val="window" lastClr="FFFFFF">
                <a:lumMod val="50000"/>
              </a:sysClr>
            </a:solidFill>
            <a:prstDash val="solid"/>
            <a:miter lim="800000"/>
          </a:ln>
          <a:effectLst/>
        </p:spPr>
        <p:txBody>
          <a:bodyPr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Rounded Rectangle 138"/>
          <p:cNvSpPr/>
          <p:nvPr/>
        </p:nvSpPr>
        <p:spPr>
          <a:xfrm>
            <a:off x="3857976" y="3546887"/>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7" name="TextBox 246"/>
          <p:cNvSpPr txBox="1"/>
          <p:nvPr/>
        </p:nvSpPr>
        <p:spPr>
          <a:xfrm>
            <a:off x="4041486" y="3208992"/>
            <a:ext cx="546945" cy="338554"/>
          </a:xfrm>
          <a:prstGeom prst="rect">
            <a:avLst/>
          </a:prstGeom>
          <a:noFill/>
        </p:spPr>
        <p:txBody>
          <a:bodyPr wrap="none" rtlCol="0">
            <a:spAutoFit/>
          </a:bodyPr>
          <a:lstStyle/>
          <a:p>
            <a:pPr algn="ctr" defTabSz="760447" hangingPunct="1"/>
            <a:r>
              <a:rPr lang="en-US" sz="800" b="1" kern="1200" dirty="0">
                <a:solidFill>
                  <a:prstClr val="black"/>
                </a:solidFill>
                <a:cs typeface="Arial" charset="0"/>
              </a:rPr>
              <a:t>Runtime</a:t>
            </a:r>
          </a:p>
          <a:p>
            <a:pPr algn="ctr" defTabSz="760447" hangingPunct="1"/>
            <a:r>
              <a:rPr lang="en-US" sz="800" b="1" kern="1200" dirty="0">
                <a:solidFill>
                  <a:prstClr val="black"/>
                </a:solidFill>
                <a:cs typeface="Arial" charset="0"/>
              </a:rPr>
              <a:t>Catalog</a:t>
            </a:r>
          </a:p>
        </p:txBody>
      </p:sp>
      <p:sp>
        <p:nvSpPr>
          <p:cNvPr id="248" name="Rounded Rectangle 140"/>
          <p:cNvSpPr/>
          <p:nvPr/>
        </p:nvSpPr>
        <p:spPr>
          <a:xfrm>
            <a:off x="4002692" y="3634769"/>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49" name="Rounded Rectangle 141"/>
          <p:cNvSpPr/>
          <p:nvPr/>
        </p:nvSpPr>
        <p:spPr>
          <a:xfrm>
            <a:off x="4204568" y="3711510"/>
            <a:ext cx="474880" cy="356623"/>
          </a:xfrm>
          <a:prstGeom prst="roundRect">
            <a:avLst/>
          </a:prstGeom>
          <a:solidFill>
            <a:srgbClr val="FFCCFF"/>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Service</a:t>
            </a:r>
            <a:b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50" name="Rounded Rectangle 142"/>
          <p:cNvSpPr/>
          <p:nvPr/>
        </p:nvSpPr>
        <p:spPr>
          <a:xfrm>
            <a:off x="3883857" y="4090362"/>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51" name="Rounded Rectangle 143"/>
          <p:cNvSpPr/>
          <p:nvPr/>
        </p:nvSpPr>
        <p:spPr>
          <a:xfrm>
            <a:off x="4028573" y="4178244"/>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sp>
        <p:nvSpPr>
          <p:cNvPr id="252" name="Rounded Rectangle 144"/>
          <p:cNvSpPr/>
          <p:nvPr/>
        </p:nvSpPr>
        <p:spPr>
          <a:xfrm>
            <a:off x="4230450" y="4254984"/>
            <a:ext cx="474880" cy="356623"/>
          </a:xfrm>
          <a:prstGeom prst="roundRect">
            <a:avLst/>
          </a:prstGeom>
          <a:solidFill>
            <a:srgbClr val="00B0F0"/>
          </a:solidFill>
          <a:ln w="12700" cap="flat" cmpd="sng" algn="ctr">
            <a:solidFill>
              <a:srgbClr val="5B9BD5">
                <a:shade val="50000"/>
              </a:srgbClr>
            </a:solidFill>
            <a:prstDash val="solid"/>
            <a:miter lim="800000"/>
          </a:ln>
          <a:effectLst/>
        </p:spPr>
        <p:txBody>
          <a:bodyPr lIns="0" tIns="0" rIns="0" rtlCol="0" anchor="ctr"/>
          <a:lstStyle/>
          <a:p>
            <a:pPr marL="0" marR="0" lvl="0" indent="0" algn="ctr" defTabSz="760447"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Resource</a:t>
            </a:r>
            <a:b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Model</a:t>
            </a:r>
          </a:p>
        </p:txBody>
      </p:sp>
      <p:cxnSp>
        <p:nvCxnSpPr>
          <p:cNvPr id="253" name="Straight Connector 252"/>
          <p:cNvCxnSpPr/>
          <p:nvPr/>
        </p:nvCxnSpPr>
        <p:spPr>
          <a:xfrm flipH="1">
            <a:off x="3119074" y="1489470"/>
            <a:ext cx="35211" cy="3307563"/>
          </a:xfrm>
          <a:prstGeom prst="line">
            <a:avLst/>
          </a:prstGeom>
          <a:noFill/>
          <a:ln w="6350" cap="flat" cmpd="sng" algn="ctr">
            <a:solidFill>
              <a:srgbClr val="5B9BD5"/>
            </a:solidFill>
            <a:prstDash val="solid"/>
            <a:miter lim="800000"/>
          </a:ln>
          <a:effectLst/>
        </p:spPr>
      </p:cxnSp>
      <p:sp>
        <p:nvSpPr>
          <p:cNvPr id="254" name="Right Arrow 148"/>
          <p:cNvSpPr/>
          <p:nvPr/>
        </p:nvSpPr>
        <p:spPr>
          <a:xfrm>
            <a:off x="2515233" y="3451737"/>
            <a:ext cx="1154457" cy="792455"/>
          </a:xfrm>
          <a:prstGeom prst="rightArrow">
            <a:avLst/>
          </a:prstGeom>
          <a:solidFill>
            <a:srgbClr val="44546A"/>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Model Distribution</a:t>
            </a:r>
          </a:p>
        </p:txBody>
      </p:sp>
      <p:sp>
        <p:nvSpPr>
          <p:cNvPr id="255" name="Right Arrow 150"/>
          <p:cNvSpPr/>
          <p:nvPr/>
        </p:nvSpPr>
        <p:spPr>
          <a:xfrm>
            <a:off x="4915707" y="3421404"/>
            <a:ext cx="1208432" cy="830933"/>
          </a:xfrm>
          <a:prstGeom prst="rightArrow">
            <a:avLst/>
          </a:prstGeom>
          <a:solidFill>
            <a:srgbClr val="44546A"/>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Metadata Model Driven Orchestration</a:t>
            </a:r>
          </a:p>
        </p:txBody>
      </p:sp>
      <p:sp>
        <p:nvSpPr>
          <p:cNvPr id="256" name="TextBox 255"/>
          <p:cNvSpPr txBox="1"/>
          <p:nvPr/>
        </p:nvSpPr>
        <p:spPr>
          <a:xfrm>
            <a:off x="3737619" y="1353321"/>
            <a:ext cx="1616468" cy="369332"/>
          </a:xfrm>
          <a:prstGeom prst="rect">
            <a:avLst/>
          </a:prstGeom>
          <a:noFill/>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rPr>
              <a:t>Execution Time</a:t>
            </a:r>
          </a:p>
        </p:txBody>
      </p:sp>
      <p:sp>
        <p:nvSpPr>
          <p:cNvPr id="259" name="TextBox 258"/>
          <p:cNvSpPr txBox="1"/>
          <p:nvPr/>
        </p:nvSpPr>
        <p:spPr>
          <a:xfrm>
            <a:off x="1262063" y="1378872"/>
            <a:ext cx="1334020" cy="369332"/>
          </a:xfrm>
          <a:prstGeom prst="rect">
            <a:avLst/>
          </a:prstGeom>
          <a:noFill/>
        </p:spPr>
        <p:txBody>
          <a:bodyPr wrap="none" rtlCol="0">
            <a:spAutoFit/>
          </a:bodyPr>
          <a:lstStyle/>
          <a:p>
            <a:pPr marL="0" marR="0" lvl="0" indent="0" defTabSz="1083224"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rPr>
              <a:t>Design Time</a:t>
            </a:r>
          </a:p>
        </p:txBody>
      </p:sp>
      <p:sp>
        <p:nvSpPr>
          <p:cNvPr id="260" name="Right Arrow 161"/>
          <p:cNvSpPr/>
          <p:nvPr/>
        </p:nvSpPr>
        <p:spPr>
          <a:xfrm rot="5400000">
            <a:off x="1808151" y="2812659"/>
            <a:ext cx="300810" cy="444026"/>
          </a:xfrm>
          <a:prstGeom prst="rightArrow">
            <a:avLst/>
          </a:prstGeom>
          <a:solidFill>
            <a:srgbClr val="44546A"/>
          </a:solidFill>
          <a:ln w="12700" cap="flat" cmpd="sng" algn="ctr">
            <a:solidFill>
              <a:srgbClr val="5B9BD5">
                <a:shade val="50000"/>
              </a:srgbClr>
            </a:solidFill>
            <a:prstDash val="solid"/>
            <a:miter lim="800000"/>
          </a:ln>
          <a:effectLst/>
        </p:spPr>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Rectangle 260"/>
          <p:cNvSpPr/>
          <p:nvPr/>
        </p:nvSpPr>
        <p:spPr>
          <a:xfrm>
            <a:off x="1201956" y="2261135"/>
            <a:ext cx="1485507" cy="623133"/>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1083224"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Tools for Imperative</a:t>
            </a:r>
            <a:br>
              <a:rPr kumimoji="0" lang="en-US" sz="11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br>
            <a:r>
              <a:rPr kumimoji="0" lang="en-US" sz="11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Model Design</a:t>
            </a:r>
          </a:p>
        </p:txBody>
      </p:sp>
      <p:sp>
        <p:nvSpPr>
          <p:cNvPr id="93" name="TextBox 92"/>
          <p:cNvSpPr txBox="1"/>
          <p:nvPr/>
        </p:nvSpPr>
        <p:spPr>
          <a:xfrm>
            <a:off x="8391231" y="3527836"/>
            <a:ext cx="22287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mn-lt"/>
                <a:ea typeface="+mn-ea"/>
                <a:cs typeface="+mn-cs"/>
                <a:sym typeface="Calibri"/>
              </a:rPr>
              <a:t>Service Agnostic WFs</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4" name="TextBox 93"/>
          <p:cNvSpPr txBox="1"/>
          <p:nvPr/>
        </p:nvSpPr>
        <p:spPr>
          <a:xfrm>
            <a:off x="8423546" y="4561198"/>
            <a:ext cx="22287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mn-lt"/>
                <a:ea typeface="+mn-ea"/>
                <a:cs typeface="+mn-cs"/>
                <a:sym typeface="Calibri"/>
              </a:rPr>
              <a:t>Service Specific WFs</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65573773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a:xfrm>
            <a:off x="935037" y="1596887"/>
            <a:ext cx="10647363" cy="4259935"/>
          </a:xfrm>
        </p:spPr>
        <p:txBody>
          <a:bodyPr>
            <a:normAutofit fontScale="92500" lnSpcReduction="1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rgbClr val="FF0000"/>
                </a:solidFill>
              </a:rPr>
              <a:t>ONAP Controllers</a:t>
            </a:r>
          </a:p>
          <a:p>
            <a:pPr lvl="2"/>
            <a:r>
              <a:rPr lang="en-US" altLang="zh-CN" sz="2400" dirty="0">
                <a:solidFill>
                  <a:srgbClr val="FF0000"/>
                </a:solidFill>
              </a:rPr>
              <a:t>Overview </a:t>
            </a:r>
          </a:p>
          <a:p>
            <a:pPr lvl="2"/>
            <a:r>
              <a:rPr lang="en-US" altLang="zh-CN" sz="2400" dirty="0">
                <a:solidFill>
                  <a:schemeClr val="tx1"/>
                </a:solidFill>
              </a:rPr>
              <a:t>VF-C</a:t>
            </a:r>
          </a:p>
          <a:p>
            <a:pPr lvl="2"/>
            <a:r>
              <a:rPr lang="en-US" altLang="zh-CN" sz="2400" dirty="0">
                <a:solidFill>
                  <a:schemeClr val="tx1"/>
                </a:solidFill>
              </a:rPr>
              <a:t>SDN-Agent</a:t>
            </a:r>
          </a:p>
          <a:p>
            <a:endParaRPr lang="en-US" altLang="zh-CN" dirty="0"/>
          </a:p>
          <a:p>
            <a:endParaRPr lang="en-US" altLang="zh-CN" dirty="0"/>
          </a:p>
          <a:p>
            <a:endParaRPr lang="zh-CN" altLang="en-US" dirty="0"/>
          </a:p>
        </p:txBody>
      </p:sp>
      <p:sp>
        <p:nvSpPr>
          <p:cNvPr id="4" name="Rectangle 3"/>
          <p:cNvSpPr/>
          <p:nvPr/>
        </p:nvSpPr>
        <p:spPr>
          <a:xfrm>
            <a:off x="4916557" y="2995708"/>
            <a:ext cx="6917635" cy="2674065"/>
          </a:xfrm>
          <a:prstGeom prst="rect">
            <a:avLst/>
          </a:prstGeom>
        </p:spPr>
        <p:txBody>
          <a:bodyPr wrap="square">
            <a:spAutoFit/>
          </a:bodyPr>
          <a:lstStyle/>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Template Driven Closed Loop</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Design, Schedule and Execute Changes (e.g. Software Upgrades)</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VNF SDK</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Resource and Placement Optimization</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Operations Management Framework (OMF)</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Multiple Infrastructure Environments</a:t>
            </a:r>
          </a:p>
        </p:txBody>
      </p:sp>
    </p:spTree>
    <p:extLst>
      <p:ext uri="{BB962C8B-B14F-4D97-AF65-F5344CB8AC3E}">
        <p14:creationId xmlns:p14="http://schemas.microsoft.com/office/powerpoint/2010/main" val="350737185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548" y="43285"/>
            <a:ext cx="10647363" cy="620506"/>
          </a:xfrm>
        </p:spPr>
        <p:txBody>
          <a:bodyPr/>
          <a:lstStyle/>
          <a:p>
            <a:r>
              <a:rPr lang="en-US" dirty="0"/>
              <a:t>ONAP Controller Framework</a:t>
            </a:r>
          </a:p>
        </p:txBody>
      </p:sp>
      <p:grpSp>
        <p:nvGrpSpPr>
          <p:cNvPr id="95" name="Group 94"/>
          <p:cNvGrpSpPr/>
          <p:nvPr/>
        </p:nvGrpSpPr>
        <p:grpSpPr>
          <a:xfrm>
            <a:off x="3591385" y="3367823"/>
            <a:ext cx="5456581" cy="1787269"/>
            <a:chOff x="3473588" y="2846835"/>
            <a:chExt cx="5456581" cy="1787269"/>
          </a:xfrm>
        </p:grpSpPr>
        <p:sp>
          <p:nvSpPr>
            <p:cNvPr id="29" name="Rectangle 28"/>
            <p:cNvSpPr/>
            <p:nvPr/>
          </p:nvSpPr>
          <p:spPr>
            <a:xfrm>
              <a:off x="3473588" y="2846835"/>
              <a:ext cx="2523803" cy="1755650"/>
            </a:xfrm>
            <a:prstGeom prst="rect">
              <a:avLst/>
            </a:prstGeom>
            <a:solidFill>
              <a:srgbClr val="92D050"/>
            </a:solidFill>
            <a:ln w="25400" cap="flat" cmpd="sng" algn="ctr">
              <a:noFill/>
              <a:prstDash val="solid"/>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68222" tIns="34111" rIns="68222" bIns="34111" rtlCol="0" anchor="b" anchorCtr="0"/>
            <a:lstStyle/>
            <a:p>
              <a:pPr marL="0" marR="0" lvl="0" indent="0" defTabSz="682221"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bg1">
                      <a:lumMod val="95000"/>
                    </a:schemeClr>
                  </a:solidFill>
                  <a:effectLst/>
                  <a:uLnTx/>
                  <a:uFillTx/>
                  <a:latin typeface="Arial" charset="0"/>
                  <a:cs typeface="Arial" charset="0"/>
                </a:rPr>
                <a:t>SDN-C</a:t>
              </a:r>
            </a:p>
          </p:txBody>
        </p:sp>
        <p:sp>
          <p:nvSpPr>
            <p:cNvPr id="30" name="Rectangle 29"/>
            <p:cNvSpPr/>
            <p:nvPr/>
          </p:nvSpPr>
          <p:spPr>
            <a:xfrm>
              <a:off x="6110190" y="2874266"/>
              <a:ext cx="2819979" cy="1755650"/>
            </a:xfrm>
            <a:prstGeom prst="rect">
              <a:avLst/>
            </a:prstGeom>
            <a:solidFill>
              <a:srgbClr val="7CC6FF">
                <a:lumMod val="75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b"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l" defTabSz="684179" rtl="0" eaLnBrk="1" fontAlgn="base" latinLnBrk="0" hangingPunct="1">
                <a:lnSpc>
                  <a:spcPct val="100000"/>
                </a:lnSpc>
                <a:spcBef>
                  <a:spcPct val="0"/>
                </a:spcBef>
                <a:spcAft>
                  <a:spcPct val="0"/>
                </a:spcAft>
                <a:buClrTx/>
                <a:buSzTx/>
                <a:buFontTx/>
                <a:buNone/>
                <a:tabLst/>
                <a:defRPr/>
              </a:pPr>
              <a:r>
                <a:rPr kumimoji="0" lang="en-US" sz="1797" b="0" i="0" u="none" strike="noStrike" kern="0" cap="none" spc="0" normalizeH="0" baseline="0" noProof="0" dirty="0">
                  <a:ln>
                    <a:noFill/>
                  </a:ln>
                  <a:solidFill>
                    <a:prstClr val="white"/>
                  </a:solidFill>
                  <a:effectLst/>
                  <a:uLnTx/>
                  <a:uFillTx/>
                  <a:latin typeface="Calibri"/>
                  <a:ea typeface="ＭＳ Ｐゴシック" charset="0"/>
                  <a:cs typeface="+mn-cs"/>
                </a:rPr>
                <a:t>APP-C</a:t>
              </a:r>
            </a:p>
          </p:txBody>
        </p:sp>
        <p:sp>
          <p:nvSpPr>
            <p:cNvPr id="31" name="Rounded Rectangle 114"/>
            <p:cNvSpPr/>
            <p:nvPr/>
          </p:nvSpPr>
          <p:spPr>
            <a:xfrm>
              <a:off x="4641366" y="2908990"/>
              <a:ext cx="1324091" cy="300987"/>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API Handlers</a:t>
              </a:r>
            </a:p>
          </p:txBody>
        </p:sp>
        <p:sp>
          <p:nvSpPr>
            <p:cNvPr id="32" name="Rounded Rectangle 115"/>
            <p:cNvSpPr/>
            <p:nvPr/>
          </p:nvSpPr>
          <p:spPr>
            <a:xfrm>
              <a:off x="3540324" y="3299087"/>
              <a:ext cx="1120577" cy="553589"/>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Service Logic Interpreter</a:t>
              </a:r>
            </a:p>
          </p:txBody>
        </p:sp>
        <p:sp>
          <p:nvSpPr>
            <p:cNvPr id="33" name="Can 116"/>
            <p:cNvSpPr/>
            <p:nvPr/>
          </p:nvSpPr>
          <p:spPr>
            <a:xfrm>
              <a:off x="4735489" y="3280791"/>
              <a:ext cx="1229969" cy="635894"/>
            </a:xfrm>
            <a:prstGeom prst="can">
              <a:avLst>
                <a:gd name="adj" fmla="val 17987"/>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SDN-C Database</a:t>
              </a:r>
            </a:p>
          </p:txBody>
        </p:sp>
        <p:sp>
          <p:nvSpPr>
            <p:cNvPr id="34" name="TextBox 33"/>
            <p:cNvSpPr txBox="1"/>
            <p:nvPr/>
          </p:nvSpPr>
          <p:spPr>
            <a:xfrm>
              <a:off x="4744364" y="3528428"/>
              <a:ext cx="1166609" cy="195846"/>
            </a:xfrm>
            <a:prstGeom prst="rect">
              <a:avLst/>
            </a:prstGeom>
            <a:solidFill>
              <a:srgbClr val="70AD47">
                <a:lumMod val="20000"/>
                <a:lumOff val="80000"/>
              </a:srgbClr>
            </a:solidFill>
          </p:spPr>
          <p:txBody>
            <a:bodyPr wrap="square" lIns="0" tIns="34111" rIns="0" bIns="34111" rtlCol="0" anchor="ctr" anchorCtr="0">
              <a:spAutoFit/>
            </a:bodyP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825" b="0" i="1" u="none" strike="noStrike" kern="0" cap="none" spc="0" normalizeH="0" baseline="0" noProof="0" dirty="0">
                  <a:ln>
                    <a:noFill/>
                  </a:ln>
                  <a:solidFill>
                    <a:prstClr val="black"/>
                  </a:solidFill>
                  <a:effectLst/>
                  <a:uLnTx/>
                  <a:uFillTx/>
                  <a:latin typeface="Arial" charset="0"/>
                  <a:cs typeface="Arial" charset="0"/>
                </a:rPr>
                <a:t>Service Logic/</a:t>
              </a:r>
              <a:r>
                <a:rPr kumimoji="0" lang="en-US" sz="825" b="0" i="1" u="none" strike="noStrike" kern="0" cap="none" spc="0" normalizeH="0" baseline="0" noProof="0" dirty="0" err="1">
                  <a:ln>
                    <a:noFill/>
                  </a:ln>
                  <a:solidFill>
                    <a:prstClr val="black"/>
                  </a:solidFill>
                  <a:effectLst/>
                  <a:uLnTx/>
                  <a:uFillTx/>
                  <a:latin typeface="Arial" charset="0"/>
                  <a:cs typeface="Arial" charset="0"/>
                </a:rPr>
                <a:t>Eng</a:t>
              </a:r>
              <a:r>
                <a:rPr kumimoji="0" lang="en-US" sz="825" b="0" i="1" u="none" strike="noStrike" kern="0" cap="none" spc="0" normalizeH="0" baseline="0" noProof="0" dirty="0">
                  <a:ln>
                    <a:noFill/>
                  </a:ln>
                  <a:solidFill>
                    <a:prstClr val="black"/>
                  </a:solidFill>
                  <a:effectLst/>
                  <a:uLnTx/>
                  <a:uFillTx/>
                  <a:latin typeface="Arial" charset="0"/>
                  <a:cs typeface="Arial" charset="0"/>
                </a:rPr>
                <a:t> Rules </a:t>
              </a:r>
            </a:p>
          </p:txBody>
        </p:sp>
        <p:sp>
          <p:nvSpPr>
            <p:cNvPr id="35" name="TextBox 34"/>
            <p:cNvSpPr txBox="1"/>
            <p:nvPr/>
          </p:nvSpPr>
          <p:spPr>
            <a:xfrm>
              <a:off x="4762652" y="3684260"/>
              <a:ext cx="1067999" cy="195846"/>
            </a:xfrm>
            <a:prstGeom prst="rect">
              <a:avLst/>
            </a:prstGeom>
            <a:solidFill>
              <a:srgbClr val="70AD47">
                <a:lumMod val="20000"/>
                <a:lumOff val="80000"/>
              </a:srgbClr>
            </a:solidFill>
          </p:spPr>
          <p:txBody>
            <a:bodyPr wrap="square" lIns="0" tIns="34111" rIns="0" bIns="34111" rtlCol="0" anchor="ctr" anchorCtr="0">
              <a:spAutoFit/>
            </a:bodyP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825" b="0" i="1" u="none" strike="noStrike" kern="0" cap="none" spc="0" normalizeH="0" baseline="0" noProof="0" dirty="0">
                  <a:ln>
                    <a:noFill/>
                  </a:ln>
                  <a:solidFill>
                    <a:prstClr val="black"/>
                  </a:solidFill>
                  <a:effectLst/>
                  <a:uLnTx/>
                  <a:uFillTx/>
                  <a:latin typeface="Arial" charset="0"/>
                  <a:cs typeface="Arial" charset="0"/>
                </a:rPr>
                <a:t>Assigned Inventory</a:t>
              </a:r>
            </a:p>
          </p:txBody>
        </p:sp>
        <p:sp>
          <p:nvSpPr>
            <p:cNvPr id="36" name="Can 121"/>
            <p:cNvSpPr/>
            <p:nvPr/>
          </p:nvSpPr>
          <p:spPr>
            <a:xfrm>
              <a:off x="3844869" y="3916685"/>
              <a:ext cx="823294" cy="343182"/>
            </a:xfrm>
            <a:prstGeom prst="can">
              <a:avLst>
                <a:gd name="adj" fmla="val 17987"/>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r>
                <a:rPr kumimoji="0" lang="en-US" sz="825" b="0" i="1" u="none" strike="noStrike" kern="0" cap="none" spc="0" normalizeH="0" baseline="0" noProof="0" dirty="0">
                  <a:ln>
                    <a:noFill/>
                  </a:ln>
                  <a:solidFill>
                    <a:prstClr val="black"/>
                  </a:solidFill>
                  <a:effectLst/>
                  <a:uLnTx/>
                  <a:uFillTx/>
                  <a:latin typeface="Arial" charset="0"/>
                  <a:cs typeface="Arial" charset="0"/>
                </a:rPr>
                <a:t>Config </a:t>
              </a:r>
            </a:p>
            <a:p>
              <a:pPr marL="0" marR="0" lvl="0" indent="0" algn="ctr" defTabSz="682221" eaLnBrk="1" fontAlgn="base" latinLnBrk="0" hangingPunct="1">
                <a:lnSpc>
                  <a:spcPts val="674"/>
                </a:lnSpc>
                <a:spcBef>
                  <a:spcPct val="0"/>
                </a:spcBef>
                <a:spcAft>
                  <a:spcPct val="0"/>
                </a:spcAft>
                <a:buClrTx/>
                <a:buSzTx/>
                <a:buFontTx/>
                <a:buNone/>
                <a:tabLst/>
                <a:defRPr/>
              </a:pPr>
              <a:r>
                <a:rPr kumimoji="0" lang="en-US" sz="825" b="0" i="1" u="none" strike="noStrike" kern="0" cap="none" spc="0" normalizeH="0" baseline="0" noProof="0" dirty="0">
                  <a:ln>
                    <a:noFill/>
                  </a:ln>
                  <a:solidFill>
                    <a:prstClr val="black"/>
                  </a:solidFill>
                  <a:effectLst/>
                  <a:uLnTx/>
                  <a:uFillTx/>
                  <a:latin typeface="Arial" charset="0"/>
                  <a:cs typeface="Arial" charset="0"/>
                </a:rPr>
                <a:t>Tree</a:t>
              </a:r>
            </a:p>
          </p:txBody>
        </p:sp>
        <p:sp>
          <p:nvSpPr>
            <p:cNvPr id="37" name="Can 122"/>
            <p:cNvSpPr/>
            <p:nvPr/>
          </p:nvSpPr>
          <p:spPr>
            <a:xfrm>
              <a:off x="4719611" y="3916685"/>
              <a:ext cx="806074" cy="343182"/>
            </a:xfrm>
            <a:prstGeom prst="can">
              <a:avLst>
                <a:gd name="adj" fmla="val 17987"/>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r>
                <a:rPr kumimoji="0" lang="en-US" sz="825" b="0" i="1" u="none" strike="noStrike" kern="0" cap="none" spc="0" normalizeH="0" baseline="0" noProof="0" dirty="0">
                  <a:ln>
                    <a:noFill/>
                  </a:ln>
                  <a:solidFill>
                    <a:prstClr val="black"/>
                  </a:solidFill>
                  <a:effectLst/>
                  <a:uLnTx/>
                  <a:uFillTx/>
                  <a:latin typeface="Arial" charset="0"/>
                  <a:cs typeface="Arial" charset="0"/>
                </a:rPr>
                <a:t>Operational</a:t>
              </a:r>
              <a:br>
                <a:rPr kumimoji="0" lang="en-US" sz="825" b="0" i="1" u="none" strike="noStrike" kern="0" cap="none" spc="0" normalizeH="0" baseline="0" noProof="0" dirty="0">
                  <a:ln>
                    <a:noFill/>
                  </a:ln>
                  <a:solidFill>
                    <a:prstClr val="black"/>
                  </a:solidFill>
                  <a:effectLst/>
                  <a:uLnTx/>
                  <a:uFillTx/>
                  <a:latin typeface="Arial" charset="0"/>
                  <a:cs typeface="Arial" charset="0"/>
                </a:rPr>
              </a:br>
              <a:r>
                <a:rPr kumimoji="0" lang="en-US" sz="825" b="0" i="1" u="none" strike="noStrike" kern="0" cap="none" spc="0" normalizeH="0" baseline="0" noProof="0" dirty="0">
                  <a:ln>
                    <a:noFill/>
                  </a:ln>
                  <a:solidFill>
                    <a:prstClr val="black"/>
                  </a:solidFill>
                  <a:effectLst/>
                  <a:uLnTx/>
                  <a:uFillTx/>
                  <a:latin typeface="Arial" charset="0"/>
                  <a:cs typeface="Arial" charset="0"/>
                </a:rPr>
                <a:t>Tree</a:t>
              </a:r>
            </a:p>
          </p:txBody>
        </p:sp>
        <p:sp>
          <p:nvSpPr>
            <p:cNvPr id="38" name="Rounded Rectangle 123"/>
            <p:cNvSpPr/>
            <p:nvPr/>
          </p:nvSpPr>
          <p:spPr>
            <a:xfrm>
              <a:off x="4199844" y="4345690"/>
              <a:ext cx="883047" cy="27679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39" name="Rounded Rectangle 125"/>
            <p:cNvSpPr/>
            <p:nvPr/>
          </p:nvSpPr>
          <p:spPr>
            <a:xfrm>
              <a:off x="4321128" y="4344354"/>
              <a:ext cx="883047" cy="27679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40" name="Rounded Rectangle 126"/>
            <p:cNvSpPr/>
            <p:nvPr/>
          </p:nvSpPr>
          <p:spPr>
            <a:xfrm>
              <a:off x="4462758" y="4357309"/>
              <a:ext cx="883047" cy="27679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41" name="Rounded Rectangle 128"/>
            <p:cNvSpPr/>
            <p:nvPr/>
          </p:nvSpPr>
          <p:spPr>
            <a:xfrm>
              <a:off x="3540348" y="2910896"/>
              <a:ext cx="1019282" cy="300987"/>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Compiler</a:t>
              </a:r>
            </a:p>
          </p:txBody>
        </p:sp>
        <p:sp>
          <p:nvSpPr>
            <p:cNvPr id="42" name="Can 139"/>
            <p:cNvSpPr/>
            <p:nvPr/>
          </p:nvSpPr>
          <p:spPr bwMode="auto">
            <a:xfrm>
              <a:off x="6269513" y="3030663"/>
              <a:ext cx="842456" cy="775286"/>
            </a:xfrm>
            <a:prstGeom prst="can">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r>
                <a:rPr kumimoji="0" lang="en-US" sz="825" b="0" i="1" u="none" strike="noStrike" kern="0" cap="none" spc="0" normalizeH="0" baseline="0" noProof="0" dirty="0">
                  <a:ln>
                    <a:noFill/>
                  </a:ln>
                  <a:solidFill>
                    <a:prstClr val="black"/>
                  </a:solidFill>
                  <a:effectLst/>
                  <a:uLnTx/>
                  <a:uFillTx/>
                  <a:latin typeface="Arial" charset="0"/>
                  <a:cs typeface="Arial" charset="0"/>
                </a:rPr>
                <a:t>Configuration Repository</a:t>
              </a:r>
            </a:p>
          </p:txBody>
        </p:sp>
        <p:sp>
          <p:nvSpPr>
            <p:cNvPr id="43" name="Rounded Rectangle 140"/>
            <p:cNvSpPr/>
            <p:nvPr/>
          </p:nvSpPr>
          <p:spPr>
            <a:xfrm>
              <a:off x="7531337" y="3017488"/>
              <a:ext cx="1228148" cy="1052594"/>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defTabSz="684179" eaLnBrk="1" fontAlgn="base" latinLnBrk="0" hangingPunct="1">
                <a:lnSpc>
                  <a:spcPct val="100000"/>
                </a:lnSpc>
                <a:spcBef>
                  <a:spcPct val="0"/>
                </a:spcBef>
                <a:spcAft>
                  <a:spcPct val="0"/>
                </a:spcAft>
                <a:buClrTx/>
                <a:buSzTx/>
                <a:buFontTx/>
                <a:buNone/>
                <a:tabLst/>
                <a:defRPr/>
              </a:pPr>
              <a:r>
                <a:rPr kumimoji="0" lang="en-US" sz="898" b="1" i="0" u="none" strike="noStrike" kern="0" cap="none" spc="0" normalizeH="0" baseline="0" noProof="0" dirty="0">
                  <a:ln>
                    <a:noFill/>
                  </a:ln>
                  <a:solidFill>
                    <a:prstClr val="black"/>
                  </a:solidFill>
                  <a:effectLst/>
                  <a:uLnTx/>
                  <a:uFillTx/>
                  <a:cs typeface="Arial" charset="0"/>
                </a:rPr>
                <a:t>MD-SAL Context DB</a:t>
              </a:r>
            </a:p>
          </p:txBody>
        </p:sp>
        <p:sp>
          <p:nvSpPr>
            <p:cNvPr id="44" name="Rounded Rectangle 141"/>
            <p:cNvSpPr/>
            <p:nvPr/>
          </p:nvSpPr>
          <p:spPr>
            <a:xfrm>
              <a:off x="7691160" y="3462902"/>
              <a:ext cx="950126" cy="350197"/>
            </a:xfrm>
            <a:prstGeom prst="roundRect">
              <a:avLst/>
            </a:prstGeom>
            <a:solidFill>
              <a:srgbClr val="7CC6FF">
                <a:lumMod val="75000"/>
              </a:srgbClr>
            </a:solidFill>
            <a:ln w="6350" cap="flat" cmpd="sng" algn="ctr">
              <a:solidFill>
                <a:sysClr val="windowText" lastClr="000000"/>
              </a:solidFill>
              <a:prstDash val="solid"/>
            </a:ln>
            <a:effectLst/>
          </p:spPr>
          <p:txBody>
            <a:bodyPr rtlCol="0" anchor="ctr"/>
            <a:lstStyle/>
            <a:p>
              <a:pPr marL="0" marR="0" lvl="0" indent="0" algn="ctr" defTabSz="913417" eaLnBrk="1" fontAlgn="base" latinLnBrk="0" hangingPunct="1">
                <a:lnSpc>
                  <a:spcPct val="100000"/>
                </a:lnSpc>
                <a:spcBef>
                  <a:spcPct val="0"/>
                </a:spcBef>
                <a:spcAft>
                  <a:spcPct val="0"/>
                </a:spcAft>
                <a:buClrTx/>
                <a:buSzTx/>
                <a:buFontTx/>
                <a:buNone/>
                <a:tabLst/>
                <a:defRPr/>
              </a:pPr>
              <a:r>
                <a:rPr kumimoji="0" lang="en-US" sz="749" b="0" i="0" u="none" strike="noStrike" kern="1200" cap="none" spc="0" normalizeH="0" baseline="0" noProof="0" dirty="0">
                  <a:ln>
                    <a:noFill/>
                  </a:ln>
                  <a:solidFill>
                    <a:srgbClr val="000000"/>
                  </a:solidFill>
                  <a:effectLst/>
                  <a:uLnTx/>
                  <a:uFillTx/>
                  <a:latin typeface="Calibri"/>
                  <a:ea typeface="+mn-ea"/>
                  <a:cs typeface="+mn-cs"/>
                </a:rPr>
                <a:t>Service  Topology &amp; VF State</a:t>
              </a:r>
            </a:p>
          </p:txBody>
        </p:sp>
        <p:sp>
          <p:nvSpPr>
            <p:cNvPr id="45" name="Rounded Rectangle 142"/>
            <p:cNvSpPr/>
            <p:nvPr/>
          </p:nvSpPr>
          <p:spPr>
            <a:xfrm>
              <a:off x="7663728" y="3068068"/>
              <a:ext cx="971559" cy="367932"/>
            </a:xfrm>
            <a:prstGeom prst="roundRect">
              <a:avLst/>
            </a:prstGeom>
            <a:solidFill>
              <a:srgbClr val="7CC6FF">
                <a:lumMod val="75000"/>
              </a:srgbClr>
            </a:solidFill>
            <a:ln w="6350" cap="flat" cmpd="sng" algn="ctr">
              <a:solidFill>
                <a:sysClr val="windowText" lastClr="000000"/>
              </a:solidFill>
              <a:prstDash val="solid"/>
            </a:ln>
            <a:effectLst/>
          </p:spPr>
          <p:txBody>
            <a:bodyPr rtlCol="0" anchor="ctr"/>
            <a:lstStyle/>
            <a:p>
              <a:pPr marL="0" marR="0" lvl="0" indent="0" algn="ctr" defTabSz="913417" eaLnBrk="1" fontAlgn="base" latinLnBrk="0" hangingPunct="1">
                <a:lnSpc>
                  <a:spcPct val="100000"/>
                </a:lnSpc>
                <a:spcBef>
                  <a:spcPct val="0"/>
                </a:spcBef>
                <a:spcAft>
                  <a:spcPct val="0"/>
                </a:spcAft>
                <a:buClrTx/>
                <a:buSzTx/>
                <a:buFontTx/>
                <a:buNone/>
                <a:tabLst/>
                <a:defRPr/>
              </a:pPr>
              <a:r>
                <a:rPr kumimoji="0" lang="en-US" sz="749" b="0" i="0" u="none" strike="noStrike" kern="1200" cap="none" spc="0" normalizeH="0" baseline="0" noProof="0" dirty="0">
                  <a:ln>
                    <a:noFill/>
                  </a:ln>
                  <a:solidFill>
                    <a:srgbClr val="000000"/>
                  </a:solidFill>
                  <a:effectLst/>
                  <a:uLnTx/>
                  <a:uFillTx/>
                  <a:latin typeface="Calibri"/>
                  <a:ea typeface="+mn-ea"/>
                  <a:cs typeface="+mn-cs"/>
                </a:rPr>
                <a:t>Operational &amp; </a:t>
              </a:r>
              <a:r>
                <a:rPr kumimoji="0" lang="en-US" sz="749" b="0" i="0" u="none" strike="noStrike" kern="1200" cap="none" spc="0" normalizeH="0" baseline="0" noProof="0" dirty="0" err="1">
                  <a:ln>
                    <a:noFill/>
                  </a:ln>
                  <a:solidFill>
                    <a:srgbClr val="000000"/>
                  </a:solidFill>
                  <a:effectLst/>
                  <a:uLnTx/>
                  <a:uFillTx/>
                  <a:latin typeface="Calibri"/>
                  <a:ea typeface="+mn-ea"/>
                  <a:cs typeface="+mn-cs"/>
                </a:rPr>
                <a:t>Config</a:t>
              </a:r>
              <a:r>
                <a:rPr kumimoji="0" lang="en-US" sz="749" b="0" i="0" u="none" strike="noStrike" kern="1200" cap="none" spc="0" normalizeH="0" baseline="0" noProof="0" dirty="0">
                  <a:ln>
                    <a:noFill/>
                  </a:ln>
                  <a:solidFill>
                    <a:srgbClr val="000000"/>
                  </a:solidFill>
                  <a:effectLst/>
                  <a:uLnTx/>
                  <a:uFillTx/>
                  <a:latin typeface="Calibri"/>
                  <a:ea typeface="+mn-ea"/>
                  <a:cs typeface="+mn-cs"/>
                </a:rPr>
                <a:t> Tree</a:t>
              </a:r>
            </a:p>
            <a:p>
              <a:pPr marL="0" marR="0" lvl="0" indent="0" algn="ctr" defTabSz="913417" eaLnBrk="1" fontAlgn="base" latinLnBrk="0" hangingPunct="1">
                <a:lnSpc>
                  <a:spcPct val="100000"/>
                </a:lnSpc>
                <a:spcBef>
                  <a:spcPct val="0"/>
                </a:spcBef>
                <a:spcAft>
                  <a:spcPct val="0"/>
                </a:spcAft>
                <a:buClrTx/>
                <a:buSzTx/>
                <a:buFontTx/>
                <a:buNone/>
                <a:tabLst/>
                <a:defRPr/>
              </a:pPr>
              <a:r>
                <a:rPr kumimoji="0" lang="en-US" sz="749" b="0" i="0" u="none" strike="noStrike" kern="1200" cap="none" spc="0" normalizeH="0" baseline="0" noProof="0" dirty="0">
                  <a:ln>
                    <a:noFill/>
                  </a:ln>
                  <a:solidFill>
                    <a:srgbClr val="000000"/>
                  </a:solidFill>
                  <a:effectLst/>
                  <a:uLnTx/>
                  <a:uFillTx/>
                  <a:latin typeface="Calibri"/>
                  <a:ea typeface="+mn-ea"/>
                  <a:cs typeface="+mn-cs"/>
                </a:rPr>
                <a:t>(Svc Model)</a:t>
              </a:r>
            </a:p>
          </p:txBody>
        </p:sp>
        <p:sp>
          <p:nvSpPr>
            <p:cNvPr id="46" name="Rounded Rectangle 143"/>
            <p:cNvSpPr/>
            <p:nvPr/>
          </p:nvSpPr>
          <p:spPr>
            <a:xfrm>
              <a:off x="6314456" y="3490426"/>
              <a:ext cx="788369" cy="243378"/>
            </a:xfrm>
            <a:prstGeom prst="roundRect">
              <a:avLst/>
            </a:prstGeom>
            <a:noFill/>
            <a:ln w="9525" cap="flat" cmpd="sng" algn="ctr">
              <a:solidFill>
                <a:sysClr val="window" lastClr="FFFFFF"/>
              </a:solidFill>
              <a:prstDash val="solid"/>
            </a:ln>
            <a:effectLst>
              <a:outerShdw blurRad="40000" dist="20000" dir="5400000" rotWithShape="0">
                <a:srgbClr val="000000">
                  <a:alpha val="38000"/>
                </a:srgbClr>
              </a:outerShdw>
            </a:effectLst>
          </p:spPr>
          <p:txBody>
            <a:bodyPr lIns="68418" tIns="0" rIns="68418" bIns="34208" rtlCol="0" anchor="t" anchorCtr="0"/>
            <a:lstStyle/>
            <a:p>
              <a:pPr marL="0" marR="0" lvl="0" indent="0" algn="ctr" defTabSz="913417" eaLnBrk="1" fontAlgn="base" latinLnBrk="0" hangingPunct="1">
                <a:lnSpc>
                  <a:spcPct val="100000"/>
                </a:lnSpc>
                <a:spcBef>
                  <a:spcPct val="0"/>
                </a:spcBef>
                <a:spcAft>
                  <a:spcPct val="0"/>
                </a:spcAft>
                <a:buClrTx/>
                <a:buSzTx/>
                <a:buFontTx/>
                <a:buNone/>
                <a:tabLst/>
                <a:defRPr/>
              </a:pPr>
              <a:r>
                <a:rPr kumimoji="0" lang="en-US" sz="749" b="0" i="0" u="none" strike="noStrike" kern="0" cap="none" spc="0" normalizeH="0" baseline="0" noProof="0" dirty="0">
                  <a:ln>
                    <a:noFill/>
                  </a:ln>
                  <a:solidFill>
                    <a:sysClr val="windowText" lastClr="000000"/>
                  </a:solidFill>
                  <a:effectLst/>
                  <a:uLnTx/>
                  <a:uFillTx/>
                  <a:cs typeface="Arial" charset="0"/>
                </a:rPr>
                <a:t>Policy Cache &amp; Event Matching</a:t>
              </a:r>
            </a:p>
          </p:txBody>
        </p:sp>
        <p:sp>
          <p:nvSpPr>
            <p:cNvPr id="47" name="Rounded Rectangle 144"/>
            <p:cNvSpPr/>
            <p:nvPr/>
          </p:nvSpPr>
          <p:spPr>
            <a:xfrm>
              <a:off x="6148351" y="3916492"/>
              <a:ext cx="1228817" cy="407430"/>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Service Logic Interpreter</a:t>
              </a:r>
            </a:p>
          </p:txBody>
        </p:sp>
        <p:sp>
          <p:nvSpPr>
            <p:cNvPr id="48" name="Rounded Rectangle 145"/>
            <p:cNvSpPr/>
            <p:nvPr/>
          </p:nvSpPr>
          <p:spPr>
            <a:xfrm>
              <a:off x="7452433" y="4261579"/>
              <a:ext cx="883047" cy="27679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49" name="Rounded Rectangle 146"/>
            <p:cNvSpPr/>
            <p:nvPr/>
          </p:nvSpPr>
          <p:spPr>
            <a:xfrm>
              <a:off x="7573717" y="4260243"/>
              <a:ext cx="883047" cy="27679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50" name="Rounded Rectangle 147"/>
            <p:cNvSpPr/>
            <p:nvPr/>
          </p:nvSpPr>
          <p:spPr>
            <a:xfrm>
              <a:off x="7715347" y="4273198"/>
              <a:ext cx="883047" cy="27679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grpSp>
      <p:sp>
        <p:nvSpPr>
          <p:cNvPr id="61" name="Rectangle 60"/>
          <p:cNvSpPr/>
          <p:nvPr/>
        </p:nvSpPr>
        <p:spPr>
          <a:xfrm>
            <a:off x="727158" y="3382512"/>
            <a:ext cx="2819979" cy="1755650"/>
          </a:xfrm>
          <a:prstGeom prst="rect">
            <a:avLst/>
          </a:prstGeom>
          <a:solidFill>
            <a:srgbClr val="FF99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ctr"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ctr" defTabSz="684179" rtl="0" eaLnBrk="1" fontAlgn="base" latinLnBrk="0" hangingPunct="1">
              <a:lnSpc>
                <a:spcPct val="100000"/>
              </a:lnSpc>
              <a:spcBef>
                <a:spcPct val="0"/>
              </a:spcBef>
              <a:spcAft>
                <a:spcPct val="0"/>
              </a:spcAft>
              <a:buClrTx/>
              <a:buSzTx/>
              <a:buFontTx/>
              <a:buNone/>
              <a:tabLst/>
              <a:defRPr/>
            </a:pPr>
            <a:endParaRPr kumimoji="0" lang="en-US" sz="1797" b="1" i="0" u="none" strike="noStrike" kern="0" cap="none" spc="0" normalizeH="0" baseline="0" noProof="0" dirty="0">
              <a:ln>
                <a:noFill/>
              </a:ln>
              <a:solidFill>
                <a:prstClr val="white"/>
              </a:solidFill>
              <a:effectLst/>
              <a:uLnTx/>
              <a:uFillTx/>
              <a:latin typeface="Calibri"/>
              <a:ea typeface="ＭＳ Ｐゴシック" charset="0"/>
              <a:cs typeface="+mn-cs"/>
            </a:endParaRPr>
          </a:p>
        </p:txBody>
      </p:sp>
      <p:sp>
        <p:nvSpPr>
          <p:cNvPr id="63" name="Rounded Rectangle 140"/>
          <p:cNvSpPr/>
          <p:nvPr/>
        </p:nvSpPr>
        <p:spPr>
          <a:xfrm>
            <a:off x="2211091" y="3908882"/>
            <a:ext cx="1228148" cy="476913"/>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a:ln>
                  <a:noFill/>
                </a:ln>
                <a:solidFill>
                  <a:prstClr val="black"/>
                </a:solidFill>
                <a:effectLst/>
                <a:uLnTx/>
                <a:uFillTx/>
                <a:cs typeface="Arial" charset="0"/>
              </a:rPr>
              <a:t>Service Logic Execution</a:t>
            </a:r>
          </a:p>
        </p:txBody>
      </p:sp>
      <p:sp>
        <p:nvSpPr>
          <p:cNvPr id="70" name="Rounded Rectangle 147"/>
          <p:cNvSpPr/>
          <p:nvPr/>
        </p:nvSpPr>
        <p:spPr>
          <a:xfrm>
            <a:off x="823226" y="4754145"/>
            <a:ext cx="715873"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71" name="Rounded Rectangle 147"/>
          <p:cNvSpPr/>
          <p:nvPr/>
        </p:nvSpPr>
        <p:spPr>
          <a:xfrm>
            <a:off x="1614364" y="4754144"/>
            <a:ext cx="715873"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72" name="Rounded Rectangle 147"/>
          <p:cNvSpPr/>
          <p:nvPr/>
        </p:nvSpPr>
        <p:spPr>
          <a:xfrm>
            <a:off x="2772732" y="4745629"/>
            <a:ext cx="715873"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73" name="TextBox 72"/>
          <p:cNvSpPr txBox="1"/>
          <p:nvPr/>
        </p:nvSpPr>
        <p:spPr>
          <a:xfrm>
            <a:off x="2423428" y="4754143"/>
            <a:ext cx="2510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t>
            </a:r>
          </a:p>
        </p:txBody>
      </p:sp>
      <p:sp>
        <p:nvSpPr>
          <p:cNvPr id="74" name="TextBox 73"/>
          <p:cNvSpPr txBox="1"/>
          <p:nvPr/>
        </p:nvSpPr>
        <p:spPr>
          <a:xfrm>
            <a:off x="1641782" y="4424599"/>
            <a:ext cx="109901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lumMod val="95000"/>
                  </a:schemeClr>
                </a:solidFill>
                <a:effectLst/>
                <a:uFillTx/>
                <a:latin typeface="+mn-lt"/>
                <a:ea typeface="+mn-ea"/>
                <a:cs typeface="+mn-cs"/>
                <a:sym typeface="Calibri"/>
              </a:rPr>
              <a:t>SDN Agent</a:t>
            </a:r>
          </a:p>
        </p:txBody>
      </p:sp>
      <p:sp>
        <p:nvSpPr>
          <p:cNvPr id="76" name="Rounded Rectangle 114"/>
          <p:cNvSpPr/>
          <p:nvPr/>
        </p:nvSpPr>
        <p:spPr>
          <a:xfrm>
            <a:off x="2035506" y="3492443"/>
            <a:ext cx="1324091" cy="300987"/>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API Handlers</a:t>
            </a:r>
          </a:p>
        </p:txBody>
      </p:sp>
      <p:sp>
        <p:nvSpPr>
          <p:cNvPr id="77" name="Rounded Rectangle 128"/>
          <p:cNvSpPr/>
          <p:nvPr/>
        </p:nvSpPr>
        <p:spPr>
          <a:xfrm>
            <a:off x="934488" y="3494349"/>
            <a:ext cx="1019282" cy="300987"/>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Compiler</a:t>
            </a:r>
          </a:p>
        </p:txBody>
      </p:sp>
      <p:sp>
        <p:nvSpPr>
          <p:cNvPr id="78" name="Can 139"/>
          <p:cNvSpPr/>
          <p:nvPr/>
        </p:nvSpPr>
        <p:spPr bwMode="auto">
          <a:xfrm>
            <a:off x="891007" y="3826779"/>
            <a:ext cx="1107038" cy="546885"/>
          </a:xfrm>
          <a:prstGeom prst="can">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r>
              <a:rPr kumimoji="0" lang="en-US" sz="1000" b="0" i="1" u="none" strike="noStrike" kern="0" cap="none" spc="0" normalizeH="0" baseline="0" noProof="0" dirty="0">
                <a:ln>
                  <a:noFill/>
                </a:ln>
                <a:solidFill>
                  <a:prstClr val="black"/>
                </a:solidFill>
                <a:effectLst/>
                <a:uLnTx/>
                <a:uFillTx/>
                <a:latin typeface="Arial" charset="0"/>
                <a:cs typeface="Arial" charset="0"/>
              </a:rPr>
              <a:t>Policy Cache &amp;</a:t>
            </a:r>
          </a:p>
          <a:p>
            <a:pPr marL="0" marR="0" lvl="0" indent="0" algn="ctr" defTabSz="682221" eaLnBrk="1" fontAlgn="base" latinLnBrk="0" hangingPunct="1">
              <a:lnSpc>
                <a:spcPts val="674"/>
              </a:lnSpc>
              <a:spcBef>
                <a:spcPct val="0"/>
              </a:spcBef>
              <a:spcAft>
                <a:spcPct val="0"/>
              </a:spcAft>
              <a:buClrTx/>
              <a:buSzTx/>
              <a:buFontTx/>
              <a:buNone/>
              <a:tabLst/>
              <a:defRPr/>
            </a:pPr>
            <a:r>
              <a:rPr lang="en-US" sz="1000" i="1" dirty="0">
                <a:solidFill>
                  <a:prstClr val="black"/>
                </a:solidFill>
                <a:latin typeface="Arial" charset="0"/>
                <a:cs typeface="Arial" charset="0"/>
              </a:rPr>
              <a:t>Event Matching</a:t>
            </a:r>
            <a:endParaRPr kumimoji="0" lang="en-US" sz="1000" b="0" i="1" u="none" strike="noStrike" kern="0" cap="none" spc="0" normalizeH="0" baseline="0" noProof="0" dirty="0">
              <a:ln>
                <a:noFill/>
              </a:ln>
              <a:solidFill>
                <a:prstClr val="black"/>
              </a:solidFill>
              <a:effectLst/>
              <a:uLnTx/>
              <a:uFillTx/>
              <a:latin typeface="Arial" charset="0"/>
              <a:cs typeface="Arial" charset="0"/>
            </a:endParaRPr>
          </a:p>
        </p:txBody>
      </p:sp>
      <p:sp>
        <p:nvSpPr>
          <p:cNvPr id="79" name="Rectangle 78"/>
          <p:cNvSpPr/>
          <p:nvPr/>
        </p:nvSpPr>
        <p:spPr>
          <a:xfrm>
            <a:off x="9205685" y="3413189"/>
            <a:ext cx="2819979" cy="1755650"/>
          </a:xfrm>
          <a:prstGeom prst="rect">
            <a:avLst/>
          </a:prstGeom>
          <a:solidFill>
            <a:srgbClr val="FF99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ctr"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ctr" defTabSz="684179" rtl="0" eaLnBrk="1" fontAlgn="base" latinLnBrk="0" hangingPunct="1">
              <a:lnSpc>
                <a:spcPct val="100000"/>
              </a:lnSpc>
              <a:spcBef>
                <a:spcPct val="0"/>
              </a:spcBef>
              <a:spcAft>
                <a:spcPct val="0"/>
              </a:spcAft>
              <a:buClrTx/>
              <a:buSzTx/>
              <a:buFontTx/>
              <a:buNone/>
              <a:tabLst/>
              <a:defRPr/>
            </a:pPr>
            <a:endParaRPr kumimoji="0" lang="en-US" sz="1797" b="1" i="0" u="none" strike="noStrike" kern="0" cap="none" spc="0" normalizeH="0" baseline="0" noProof="0" dirty="0">
              <a:ln>
                <a:noFill/>
              </a:ln>
              <a:solidFill>
                <a:prstClr val="white"/>
              </a:solidFill>
              <a:effectLst/>
              <a:uLnTx/>
              <a:uFillTx/>
              <a:latin typeface="Calibri"/>
              <a:ea typeface="ＭＳ Ｐゴシック" charset="0"/>
              <a:cs typeface="+mn-cs"/>
            </a:endParaRPr>
          </a:p>
        </p:txBody>
      </p:sp>
      <p:sp>
        <p:nvSpPr>
          <p:cNvPr id="80" name="Rounded Rectangle 140"/>
          <p:cNvSpPr/>
          <p:nvPr/>
        </p:nvSpPr>
        <p:spPr>
          <a:xfrm>
            <a:off x="10689618" y="3939559"/>
            <a:ext cx="1228148" cy="476913"/>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a:ln>
                  <a:noFill/>
                </a:ln>
                <a:solidFill>
                  <a:prstClr val="black"/>
                </a:solidFill>
                <a:effectLst/>
                <a:uLnTx/>
                <a:uFillTx/>
                <a:cs typeface="Arial" charset="0"/>
              </a:rPr>
              <a:t>Service Logic Execution</a:t>
            </a:r>
          </a:p>
        </p:txBody>
      </p:sp>
      <p:sp>
        <p:nvSpPr>
          <p:cNvPr id="81" name="Rounded Rectangle 147"/>
          <p:cNvSpPr/>
          <p:nvPr/>
        </p:nvSpPr>
        <p:spPr>
          <a:xfrm>
            <a:off x="9301753" y="4784822"/>
            <a:ext cx="715873"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82" name="Rounded Rectangle 147"/>
          <p:cNvSpPr/>
          <p:nvPr/>
        </p:nvSpPr>
        <p:spPr>
          <a:xfrm>
            <a:off x="10092891" y="4784821"/>
            <a:ext cx="715873"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83" name="Rounded Rectangle 147"/>
          <p:cNvSpPr/>
          <p:nvPr/>
        </p:nvSpPr>
        <p:spPr>
          <a:xfrm>
            <a:off x="11251259" y="4776306"/>
            <a:ext cx="715873"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Adaptors</a:t>
            </a:r>
          </a:p>
        </p:txBody>
      </p:sp>
      <p:sp>
        <p:nvSpPr>
          <p:cNvPr id="84" name="TextBox 83"/>
          <p:cNvSpPr txBox="1"/>
          <p:nvPr/>
        </p:nvSpPr>
        <p:spPr>
          <a:xfrm>
            <a:off x="10901955" y="4784820"/>
            <a:ext cx="25102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t>
            </a:r>
          </a:p>
        </p:txBody>
      </p:sp>
      <p:sp>
        <p:nvSpPr>
          <p:cNvPr id="85" name="TextBox 84"/>
          <p:cNvSpPr txBox="1"/>
          <p:nvPr/>
        </p:nvSpPr>
        <p:spPr>
          <a:xfrm>
            <a:off x="10120309" y="4455276"/>
            <a:ext cx="52353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lumMod val="95000"/>
                  </a:schemeClr>
                </a:solidFill>
                <a:effectLst/>
                <a:uFillTx/>
                <a:latin typeface="+mn-lt"/>
                <a:ea typeface="+mn-ea"/>
                <a:cs typeface="+mn-cs"/>
                <a:sym typeface="Calibri"/>
              </a:rPr>
              <a:t>VF-C</a:t>
            </a:r>
          </a:p>
        </p:txBody>
      </p:sp>
      <p:sp>
        <p:nvSpPr>
          <p:cNvPr id="86" name="Rounded Rectangle 114"/>
          <p:cNvSpPr/>
          <p:nvPr/>
        </p:nvSpPr>
        <p:spPr>
          <a:xfrm>
            <a:off x="10514033" y="3523120"/>
            <a:ext cx="1324091" cy="300987"/>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API Handlers</a:t>
            </a:r>
          </a:p>
        </p:txBody>
      </p:sp>
      <p:sp>
        <p:nvSpPr>
          <p:cNvPr id="87" name="Rounded Rectangle 128"/>
          <p:cNvSpPr/>
          <p:nvPr/>
        </p:nvSpPr>
        <p:spPr>
          <a:xfrm>
            <a:off x="9413015" y="3525026"/>
            <a:ext cx="1019282" cy="300987"/>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prstClr val="black"/>
                </a:solidFill>
                <a:effectLst/>
                <a:uLnTx/>
                <a:uFillTx/>
                <a:latin typeface="Arial" charset="0"/>
                <a:cs typeface="Arial" charset="0"/>
              </a:rPr>
              <a:t>Compiler</a:t>
            </a:r>
          </a:p>
        </p:txBody>
      </p:sp>
      <p:sp>
        <p:nvSpPr>
          <p:cNvPr id="88" name="Can 139"/>
          <p:cNvSpPr/>
          <p:nvPr/>
        </p:nvSpPr>
        <p:spPr bwMode="auto">
          <a:xfrm>
            <a:off x="9369534" y="3857456"/>
            <a:ext cx="1107038" cy="546885"/>
          </a:xfrm>
          <a:prstGeom prst="can">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r>
              <a:rPr kumimoji="0" lang="en-US" sz="1000" b="0" i="1" u="none" strike="noStrike" kern="0" cap="none" spc="0" normalizeH="0" baseline="0" noProof="0" dirty="0">
                <a:ln>
                  <a:noFill/>
                </a:ln>
                <a:solidFill>
                  <a:prstClr val="black"/>
                </a:solidFill>
                <a:effectLst/>
                <a:uLnTx/>
                <a:uFillTx/>
                <a:latin typeface="Arial" charset="0"/>
                <a:cs typeface="Arial" charset="0"/>
              </a:rPr>
              <a:t>Policy Cache &amp;</a:t>
            </a:r>
          </a:p>
          <a:p>
            <a:pPr marL="0" marR="0" lvl="0" indent="0" algn="ctr" defTabSz="682221" eaLnBrk="1" fontAlgn="base" latinLnBrk="0" hangingPunct="1">
              <a:lnSpc>
                <a:spcPts val="674"/>
              </a:lnSpc>
              <a:spcBef>
                <a:spcPct val="0"/>
              </a:spcBef>
              <a:spcAft>
                <a:spcPct val="0"/>
              </a:spcAft>
              <a:buClrTx/>
              <a:buSzTx/>
              <a:buFontTx/>
              <a:buNone/>
              <a:tabLst/>
              <a:defRPr/>
            </a:pPr>
            <a:r>
              <a:rPr lang="en-US" sz="1000" i="1" dirty="0">
                <a:solidFill>
                  <a:prstClr val="black"/>
                </a:solidFill>
                <a:latin typeface="Arial" charset="0"/>
                <a:cs typeface="Arial" charset="0"/>
              </a:rPr>
              <a:t>Event Matching</a:t>
            </a:r>
            <a:endParaRPr kumimoji="0" lang="en-US" sz="1000" b="0" i="1" u="none" strike="noStrike" kern="0" cap="none" spc="0" normalizeH="0" baseline="0" noProof="0" dirty="0">
              <a:ln>
                <a:noFill/>
              </a:ln>
              <a:solidFill>
                <a:prstClr val="black"/>
              </a:solidFill>
              <a:effectLst/>
              <a:uLnTx/>
              <a:uFillTx/>
              <a:latin typeface="Arial" charset="0"/>
              <a:cs typeface="Arial" charset="0"/>
            </a:endParaRPr>
          </a:p>
        </p:txBody>
      </p:sp>
      <p:sp>
        <p:nvSpPr>
          <p:cNvPr id="89" name="Rounded Rectangle 126"/>
          <p:cNvSpPr/>
          <p:nvPr/>
        </p:nvSpPr>
        <p:spPr>
          <a:xfrm>
            <a:off x="991869" y="5468208"/>
            <a:ext cx="1604723" cy="697354"/>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3</a:t>
            </a:r>
            <a:r>
              <a:rPr lang="en-US" sz="1200" b="1" baseline="30000" dirty="0">
                <a:solidFill>
                  <a:schemeClr val="bg1"/>
                </a:solidFill>
              </a:rPr>
              <a:t>rd</a:t>
            </a:r>
            <a:r>
              <a:rPr lang="en-US" sz="1200" b="1" dirty="0">
                <a:solidFill>
                  <a:schemeClr val="bg1"/>
                </a:solidFill>
              </a:rPr>
              <a:t> Party Controller</a:t>
            </a:r>
          </a:p>
        </p:txBody>
      </p:sp>
      <p:sp>
        <p:nvSpPr>
          <p:cNvPr id="90" name="Rounded Rectangle 126"/>
          <p:cNvSpPr/>
          <p:nvPr/>
        </p:nvSpPr>
        <p:spPr>
          <a:xfrm>
            <a:off x="9593862" y="5462799"/>
            <a:ext cx="1559122" cy="580965"/>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VNFM / EMS</a:t>
            </a:r>
          </a:p>
        </p:txBody>
      </p:sp>
      <p:sp>
        <p:nvSpPr>
          <p:cNvPr id="91" name="Rounded Rectangle 126"/>
          <p:cNvSpPr/>
          <p:nvPr/>
        </p:nvSpPr>
        <p:spPr>
          <a:xfrm>
            <a:off x="1144269" y="5620608"/>
            <a:ext cx="1604723" cy="697354"/>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3</a:t>
            </a:r>
            <a:r>
              <a:rPr lang="en-US" sz="1200" b="1" baseline="30000" dirty="0">
                <a:solidFill>
                  <a:schemeClr val="bg1"/>
                </a:solidFill>
              </a:rPr>
              <a:t>rd</a:t>
            </a:r>
            <a:r>
              <a:rPr lang="en-US" sz="1200" b="1" dirty="0">
                <a:solidFill>
                  <a:schemeClr val="bg1"/>
                </a:solidFill>
              </a:rPr>
              <a:t> Party Controller</a:t>
            </a:r>
          </a:p>
        </p:txBody>
      </p:sp>
      <p:sp>
        <p:nvSpPr>
          <p:cNvPr id="92" name="Rounded Rectangle 126"/>
          <p:cNvSpPr/>
          <p:nvPr/>
        </p:nvSpPr>
        <p:spPr>
          <a:xfrm>
            <a:off x="1408729" y="5752696"/>
            <a:ext cx="1604723" cy="697354"/>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3</a:t>
            </a:r>
            <a:r>
              <a:rPr lang="en-US" sz="1200" b="1" baseline="30000" dirty="0">
                <a:solidFill>
                  <a:schemeClr val="bg1"/>
                </a:solidFill>
              </a:rPr>
              <a:t>rd</a:t>
            </a:r>
            <a:r>
              <a:rPr lang="en-US" sz="1200" b="1" dirty="0">
                <a:solidFill>
                  <a:schemeClr val="bg1"/>
                </a:solidFill>
              </a:rPr>
              <a:t> Party Controller</a:t>
            </a:r>
          </a:p>
        </p:txBody>
      </p:sp>
      <p:sp>
        <p:nvSpPr>
          <p:cNvPr id="93" name="Rounded Rectangle 126"/>
          <p:cNvSpPr/>
          <p:nvPr/>
        </p:nvSpPr>
        <p:spPr>
          <a:xfrm>
            <a:off x="9746262" y="5615199"/>
            <a:ext cx="1559122" cy="580965"/>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VNFM / EMS</a:t>
            </a:r>
          </a:p>
        </p:txBody>
      </p:sp>
      <p:sp>
        <p:nvSpPr>
          <p:cNvPr id="94" name="Rounded Rectangle 126"/>
          <p:cNvSpPr/>
          <p:nvPr/>
        </p:nvSpPr>
        <p:spPr>
          <a:xfrm>
            <a:off x="9898662" y="5767599"/>
            <a:ext cx="1559122" cy="580965"/>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VNFM / EMS</a:t>
            </a:r>
          </a:p>
        </p:txBody>
      </p:sp>
      <p:cxnSp>
        <p:nvCxnSpPr>
          <p:cNvPr id="97" name="Straight Connector 96"/>
          <p:cNvCxnSpPr>
            <a:stCxn id="70" idx="2"/>
          </p:cNvCxnSpPr>
          <p:nvPr/>
        </p:nvCxnSpPr>
        <p:spPr>
          <a:xfrm flipH="1">
            <a:off x="1181162" y="5111093"/>
            <a:ext cx="1" cy="351706"/>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8" name="Straight Connector 97"/>
          <p:cNvCxnSpPr/>
          <p:nvPr/>
        </p:nvCxnSpPr>
        <p:spPr>
          <a:xfrm>
            <a:off x="1897321" y="5127332"/>
            <a:ext cx="1" cy="487867"/>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0" name="Straight Connector 99"/>
          <p:cNvCxnSpPr/>
          <p:nvPr/>
        </p:nvCxnSpPr>
        <p:spPr>
          <a:xfrm>
            <a:off x="2931931" y="5102577"/>
            <a:ext cx="0" cy="65333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3" name="Straight Connector 102"/>
          <p:cNvCxnSpPr/>
          <p:nvPr/>
        </p:nvCxnSpPr>
        <p:spPr>
          <a:xfrm flipH="1">
            <a:off x="9668302" y="5131152"/>
            <a:ext cx="1" cy="351706"/>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4" name="Straight Connector 103"/>
          <p:cNvCxnSpPr/>
          <p:nvPr/>
        </p:nvCxnSpPr>
        <p:spPr>
          <a:xfrm>
            <a:off x="10384461" y="5147391"/>
            <a:ext cx="1" cy="487867"/>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5" name="Straight Connector 104"/>
          <p:cNvCxnSpPr/>
          <p:nvPr/>
        </p:nvCxnSpPr>
        <p:spPr>
          <a:xfrm>
            <a:off x="11419071" y="5122636"/>
            <a:ext cx="0" cy="65333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7" name="Rounded Rectangle 35"/>
          <p:cNvSpPr/>
          <p:nvPr/>
        </p:nvSpPr>
        <p:spPr>
          <a:xfrm>
            <a:off x="2211090" y="2557675"/>
            <a:ext cx="8769337" cy="607697"/>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Service Orchestrator</a:t>
            </a:r>
          </a:p>
        </p:txBody>
      </p:sp>
      <p:sp>
        <p:nvSpPr>
          <p:cNvPr id="108" name="Text Placeholder 2"/>
          <p:cNvSpPr txBox="1">
            <a:spLocks/>
          </p:cNvSpPr>
          <p:nvPr/>
        </p:nvSpPr>
        <p:spPr>
          <a:xfrm>
            <a:off x="634322" y="796822"/>
            <a:ext cx="11410116" cy="16226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70000" lnSpcReduction="20000"/>
          </a:bodyPr>
          <a:lstStyle>
            <a:lvl1pPr marL="342900" marR="0" indent="-34290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1pPr>
            <a:lvl2pPr marL="742950" marR="0" indent="-28575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2pPr>
            <a:lvl3pPr marL="1143000" marR="0" indent="-228600" algn="l" defTabSz="457200" rtl="0" latinLnBrk="0">
              <a:lnSpc>
                <a:spcPct val="100000"/>
              </a:lnSpc>
              <a:spcBef>
                <a:spcPts val="700"/>
              </a:spcBef>
              <a:spcAft>
                <a:spcPts val="0"/>
              </a:spcAft>
              <a:buClrTx/>
              <a:buSzPct val="80000"/>
              <a:buFont typeface="Wingdings"/>
              <a:buChar char="o"/>
              <a:tabLst/>
              <a:defRPr sz="3000" b="0" i="0" u="none" strike="noStrike" cap="none" spc="0" baseline="0">
                <a:ln>
                  <a:noFill/>
                </a:ln>
                <a:solidFill>
                  <a:srgbClr val="262626"/>
                </a:solidFill>
                <a:uFillTx/>
                <a:latin typeface="Arial"/>
                <a:ea typeface="Arial"/>
                <a:cs typeface="Arial"/>
                <a:sym typeface="Arial"/>
              </a:defRPr>
            </a:lvl3pPr>
            <a:lvl4pPr marL="1600200" marR="0" indent="-22860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4pPr>
            <a:lvl5pPr marL="2057400" marR="0" indent="-22860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5pPr>
            <a:lvl6pPr marL="25831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6pPr>
            <a:lvl7pPr marL="30403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7pPr>
            <a:lvl8pPr marL="34975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8pPr>
            <a:lvl9pPr marL="39547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9pPr>
          </a:lstStyle>
          <a:p>
            <a:pPr hangingPunct="1"/>
            <a:r>
              <a:rPr lang="en-US" sz="2400" dirty="0"/>
              <a:t>Summary:</a:t>
            </a:r>
          </a:p>
          <a:p>
            <a:pPr marL="573088" lvl="1" indent="-231775" hangingPunct="1">
              <a:buFont typeface="Wingdings" panose="05000000000000000000" pitchFamily="2" charset="2"/>
              <a:buChar char="§"/>
            </a:pPr>
            <a:r>
              <a:rPr lang="en-US" sz="2000" dirty="0"/>
              <a:t>ONAP Controller Family include </a:t>
            </a:r>
            <a:r>
              <a:rPr lang="en-US" sz="2000" b="1" dirty="0"/>
              <a:t>SDN-C, APP-C, SDN Agent &amp; VF-C</a:t>
            </a:r>
          </a:p>
          <a:p>
            <a:pPr marL="573088" lvl="1" indent="-231775" hangingPunct="1">
              <a:buFont typeface="Wingdings" panose="05000000000000000000" pitchFamily="2" charset="2"/>
              <a:buChar char="§"/>
            </a:pPr>
            <a:r>
              <a:rPr lang="en-US" sz="2000" b="1" dirty="0"/>
              <a:t>SND Agent</a:t>
            </a:r>
            <a:r>
              <a:rPr lang="en-US" sz="2000" dirty="0"/>
              <a:t> for interfacing with third party controller and VF-C for interface with Vendor VNFM /EMC</a:t>
            </a:r>
          </a:p>
          <a:p>
            <a:pPr marL="573088" lvl="1" indent="-231775" hangingPunct="1">
              <a:buFont typeface="Wingdings" panose="05000000000000000000" pitchFamily="2" charset="2"/>
              <a:buChar char="§"/>
            </a:pPr>
            <a:r>
              <a:rPr lang="en-US" sz="2000" dirty="0"/>
              <a:t>Service Orchestrator will call the right controller, depending on the VNF being managed</a:t>
            </a:r>
          </a:p>
          <a:p>
            <a:pPr marL="573088" lvl="1" indent="-231775" hangingPunct="1">
              <a:buFont typeface="Wingdings" panose="05000000000000000000" pitchFamily="2" charset="2"/>
              <a:buChar char="§"/>
            </a:pPr>
            <a:r>
              <a:rPr lang="en-US" sz="2000" dirty="0"/>
              <a:t>Goal is create as much commonality between controller as possible, to the rest of ONAP all controllers look and behave the same way</a:t>
            </a:r>
          </a:p>
        </p:txBody>
      </p:sp>
    </p:spTree>
    <p:extLst>
      <p:ext uri="{BB962C8B-B14F-4D97-AF65-F5344CB8AC3E}">
        <p14:creationId xmlns:p14="http://schemas.microsoft.com/office/powerpoint/2010/main" val="39013091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3" grpId="0" animBg="1"/>
      <p:bldP spid="9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a:xfrm>
            <a:off x="935037" y="1600200"/>
            <a:ext cx="10647363" cy="4259935"/>
          </a:xfrm>
        </p:spPr>
        <p:txBody>
          <a:bodyPr>
            <a:normAutofit fontScale="92500" lnSpcReduction="1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rgbClr val="FF0000"/>
                </a:solidFill>
              </a:rPr>
              <a:t>ONAP Controllers</a:t>
            </a:r>
          </a:p>
          <a:p>
            <a:pPr lvl="2"/>
            <a:r>
              <a:rPr lang="en-US" altLang="zh-CN" sz="2400" dirty="0">
                <a:solidFill>
                  <a:schemeClr val="tx1"/>
                </a:solidFill>
              </a:rPr>
              <a:t>Overview </a:t>
            </a:r>
          </a:p>
          <a:p>
            <a:pPr lvl="2"/>
            <a:r>
              <a:rPr lang="en-US" altLang="zh-CN" sz="2400" dirty="0">
                <a:solidFill>
                  <a:srgbClr val="FF0000"/>
                </a:solidFill>
              </a:rPr>
              <a:t>VF-C</a:t>
            </a:r>
          </a:p>
          <a:p>
            <a:pPr lvl="2"/>
            <a:r>
              <a:rPr lang="en-US" altLang="zh-CN" sz="2400" dirty="0">
                <a:solidFill>
                  <a:schemeClr val="tx1"/>
                </a:solidFill>
              </a:rPr>
              <a:t>SDN-Agent</a:t>
            </a:r>
          </a:p>
          <a:p>
            <a:endParaRPr lang="en-US" altLang="zh-CN" dirty="0"/>
          </a:p>
          <a:p>
            <a:endParaRPr lang="en-US" altLang="zh-CN" dirty="0"/>
          </a:p>
          <a:p>
            <a:endParaRPr lang="zh-CN" altLang="en-US" dirty="0"/>
          </a:p>
        </p:txBody>
      </p:sp>
      <p:sp>
        <p:nvSpPr>
          <p:cNvPr id="4" name="Rectangle 3"/>
          <p:cNvSpPr/>
          <p:nvPr/>
        </p:nvSpPr>
        <p:spPr>
          <a:xfrm>
            <a:off x="4863548" y="2995708"/>
            <a:ext cx="6970644" cy="2674065"/>
          </a:xfrm>
          <a:prstGeom prst="rect">
            <a:avLst/>
          </a:prstGeom>
        </p:spPr>
        <p:txBody>
          <a:bodyPr wrap="square">
            <a:spAutoFit/>
          </a:bodyPr>
          <a:lstStyle/>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Template Driven Closed Loop</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Design, Schedule and Execute Changes (e.g. Software Upgrades)</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VNF SDK</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Resource and Placement Optimization</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Operations Management Framework (OMF)</a:t>
            </a:r>
          </a:p>
          <a:p>
            <a:pPr marL="742950" lvl="1" indent="-285750">
              <a:lnSpc>
                <a:spcPct val="90000"/>
              </a:lnSpc>
              <a:spcBef>
                <a:spcPts val="700"/>
              </a:spcBef>
              <a:buSzPct val="80000"/>
              <a:buFont typeface="Wingdings"/>
              <a:buChar char="•"/>
            </a:pPr>
            <a:r>
              <a:rPr lang="en-US" altLang="zh-CN" sz="2200" dirty="0">
                <a:solidFill>
                  <a:schemeClr val="tx1"/>
                </a:solidFill>
                <a:latin typeface="Arial"/>
                <a:cs typeface="Arial"/>
                <a:sym typeface="Arial"/>
              </a:rPr>
              <a:t>Support for Multiple Infrastructure Environments</a:t>
            </a:r>
          </a:p>
        </p:txBody>
      </p:sp>
    </p:spTree>
    <p:extLst>
      <p:ext uri="{BB962C8B-B14F-4D97-AF65-F5344CB8AC3E}">
        <p14:creationId xmlns:p14="http://schemas.microsoft.com/office/powerpoint/2010/main" val="214219640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238125"/>
            <a:ext cx="11355917" cy="963083"/>
          </a:xfrm>
        </p:spPr>
        <p:txBody>
          <a:bodyPr>
            <a:noAutofit/>
          </a:bodyPr>
          <a:lstStyle/>
          <a:p>
            <a:r>
              <a:rPr lang="en-US" altLang="zh-CN" sz="4000" b="1" dirty="0"/>
              <a:t>VF-C Introduction</a:t>
            </a:r>
            <a:endParaRPr lang="zh-CN" altLang="en-US" sz="4000" dirty="0"/>
          </a:p>
        </p:txBody>
      </p:sp>
      <p:sp>
        <p:nvSpPr>
          <p:cNvPr id="5" name="TextBox 4"/>
          <p:cNvSpPr txBox="1"/>
          <p:nvPr/>
        </p:nvSpPr>
        <p:spPr>
          <a:xfrm>
            <a:off x="1591294" y="1401911"/>
            <a:ext cx="9025246" cy="4401203"/>
          </a:xfrm>
          <a:prstGeom prst="rect">
            <a:avLst/>
          </a:prstGeom>
          <a:noFill/>
        </p:spPr>
        <p:txBody>
          <a:bodyPr wrap="square" lIns="91438" tIns="45719" rIns="91438" bIns="45719" rtlCol="0">
            <a:spAutoFit/>
          </a:bodyPr>
          <a:lstStyle/>
          <a:p>
            <a:r>
              <a:rPr lang="en-US" altLang="zh-CN" sz="2000" dirty="0"/>
              <a:t>Using </a:t>
            </a:r>
            <a:r>
              <a:rPr lang="en-US" altLang="zh-CN" sz="2000" b="1" dirty="0"/>
              <a:t>ETSI NFV MANO </a:t>
            </a:r>
            <a:r>
              <a:rPr lang="en-US" altLang="zh-CN" sz="2000" dirty="0"/>
              <a:t>architecture and information model as a reference, and targeted at implementing the NFV-O/GVNFM Component that provides orchestration for Network Services composed of Virtualized Network Functions and general VNF management.</a:t>
            </a:r>
          </a:p>
          <a:p>
            <a:endParaRPr lang="en-US" altLang="zh-CN" sz="2000" b="1" dirty="0"/>
          </a:p>
          <a:p>
            <a:pPr>
              <a:buFont typeface="Wingdings" pitchFamily="2" charset="2"/>
              <a:buChar char="u"/>
            </a:pPr>
            <a:r>
              <a:rPr lang="en-US" altLang="zh-CN" sz="2000" b="1" dirty="0"/>
              <a:t>NFV domain network service automation delivery </a:t>
            </a:r>
            <a:r>
              <a:rPr lang="en-US" altLang="zh-CN" sz="2000" dirty="0"/>
              <a:t>via VF-C is at the heart of realizing service agility, which significantly reduces time to market for new service offerings and reduces CAPEX/OPEX. </a:t>
            </a:r>
          </a:p>
          <a:p>
            <a:pPr>
              <a:buFont typeface="Wingdings" pitchFamily="2" charset="2"/>
              <a:buChar char="u"/>
            </a:pPr>
            <a:endParaRPr lang="en-US" altLang="zh-CN" sz="2000" dirty="0"/>
          </a:p>
          <a:p>
            <a:pPr>
              <a:buFont typeface="Wingdings" pitchFamily="2" charset="2"/>
              <a:buChar char="u"/>
            </a:pPr>
            <a:r>
              <a:rPr lang="en-US" altLang="zh-CN" sz="2000" b="1" dirty="0"/>
              <a:t>Multi VNF Manager, EMS and VIM integration </a:t>
            </a:r>
            <a:r>
              <a:rPr lang="en-US" altLang="zh-CN" sz="2000" dirty="0"/>
              <a:t>via drivers enables ONAP to manage more different vendor  VNFs </a:t>
            </a:r>
          </a:p>
          <a:p>
            <a:pPr>
              <a:buFont typeface="Wingdings" pitchFamily="2" charset="2"/>
              <a:buChar char="u"/>
            </a:pPr>
            <a:endParaRPr lang="en-US" altLang="zh-CN" sz="2000" dirty="0"/>
          </a:p>
          <a:p>
            <a:pPr>
              <a:buFont typeface="Wingdings" pitchFamily="2" charset="2"/>
              <a:buChar char="u"/>
            </a:pPr>
            <a:r>
              <a:rPr lang="en-US" altLang="zh-CN" sz="2000" b="1" dirty="0"/>
              <a:t>Multi NS/VNF templates </a:t>
            </a:r>
            <a:r>
              <a:rPr lang="en-US" altLang="zh-CN" sz="2000" dirty="0"/>
              <a:t>via different parsers enable more SDO data models(TOSCA/Yang/Heat, etc)  to be instantiated.</a:t>
            </a:r>
          </a:p>
        </p:txBody>
      </p:sp>
    </p:spTree>
    <p:extLst>
      <p:ext uri="{BB962C8B-B14F-4D97-AF65-F5344CB8AC3E}">
        <p14:creationId xmlns:p14="http://schemas.microsoft.com/office/powerpoint/2010/main" val="373271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VF-C Fit into ONAP Architecture</a:t>
            </a:r>
            <a:endParaRPr lang="zh-CN" altLang="en-US" dirty="0"/>
          </a:p>
        </p:txBody>
      </p:sp>
      <p:sp>
        <p:nvSpPr>
          <p:cNvPr id="68" name="Rectangle 143"/>
          <p:cNvSpPr/>
          <p:nvPr/>
        </p:nvSpPr>
        <p:spPr>
          <a:xfrm>
            <a:off x="638163" y="1225487"/>
            <a:ext cx="10975911" cy="2705701"/>
          </a:xfrm>
          <a:prstGeom prst="rect">
            <a:avLst/>
          </a:prstGeom>
          <a:solidFill>
            <a:srgbClr val="FFFFFF"/>
          </a:solidFill>
          <a:ln w="3175" cap="flat" cmpd="sng" algn="ctr">
            <a:solidFill>
              <a:srgbClr val="000000"/>
            </a:solidFill>
            <a:prstDash val="dash"/>
          </a:ln>
          <a:effectLst/>
        </p:spPr>
        <p:txBody>
          <a:bodyPr lIns="91439" tIns="45719" rIns="91439" bIns="45719" rtlCol="0" anchor="t" anchorCtr="1"/>
          <a:lstStyle/>
          <a:p>
            <a:pPr algn="ctr" defTabSz="914354" hangingPunct="1">
              <a:defRPr/>
            </a:pPr>
            <a:endParaRPr lang="en-US" sz="1467" dirty="0">
              <a:latin typeface="Calibri"/>
            </a:endParaRPr>
          </a:p>
        </p:txBody>
      </p:sp>
      <p:sp>
        <p:nvSpPr>
          <p:cNvPr id="69" name="Rectangle 143"/>
          <p:cNvSpPr/>
          <p:nvPr/>
        </p:nvSpPr>
        <p:spPr>
          <a:xfrm>
            <a:off x="5391313" y="1382213"/>
            <a:ext cx="4280529" cy="1097683"/>
          </a:xfrm>
          <a:prstGeom prst="rect">
            <a:avLst/>
          </a:prstGeom>
          <a:solidFill>
            <a:srgbClr val="FFFFFF"/>
          </a:solidFill>
          <a:ln w="3175" cap="flat" cmpd="sng" algn="ctr">
            <a:solidFill>
              <a:srgbClr val="000000"/>
            </a:solidFill>
            <a:prstDash val="dash"/>
          </a:ln>
          <a:effectLst/>
        </p:spPr>
        <p:txBody>
          <a:bodyPr lIns="91439" tIns="45719" rIns="91439" bIns="45719" rtlCol="0" anchor="t" anchorCtr="1"/>
          <a:lstStyle/>
          <a:p>
            <a:pPr algn="ctr" defTabSz="914354" hangingPunct="1">
              <a:defRPr/>
            </a:pPr>
            <a:endParaRPr lang="en-US" sz="1467" dirty="0">
              <a:latin typeface="Calibri"/>
            </a:endParaRPr>
          </a:p>
        </p:txBody>
      </p:sp>
      <p:sp>
        <p:nvSpPr>
          <p:cNvPr id="70" name="Freeform 281"/>
          <p:cNvSpPr>
            <a:spLocks/>
          </p:cNvSpPr>
          <p:nvPr/>
        </p:nvSpPr>
        <p:spPr bwMode="auto">
          <a:xfrm>
            <a:off x="2946401" y="5264686"/>
            <a:ext cx="6447316" cy="752799"/>
          </a:xfrm>
          <a:custGeom>
            <a:avLst/>
            <a:gdLst>
              <a:gd name="T0" fmla="*/ 86 w 1363"/>
              <a:gd name="T1" fmla="*/ 394 h 1152"/>
              <a:gd name="T2" fmla="*/ 42 w 1363"/>
              <a:gd name="T3" fmla="*/ 424 h 1152"/>
              <a:gd name="T4" fmla="*/ 12 w 1363"/>
              <a:gd name="T5" fmla="*/ 470 h 1152"/>
              <a:gd name="T6" fmla="*/ 0 w 1363"/>
              <a:gd name="T7" fmla="*/ 526 h 1152"/>
              <a:gd name="T8" fmla="*/ 10 w 1363"/>
              <a:gd name="T9" fmla="*/ 602 h 1152"/>
              <a:gd name="T10" fmla="*/ 50 w 1363"/>
              <a:gd name="T11" fmla="*/ 666 h 1152"/>
              <a:gd name="T12" fmla="*/ 50 w 1363"/>
              <a:gd name="T13" fmla="*/ 699 h 1152"/>
              <a:gd name="T14" fmla="*/ 29 w 1363"/>
              <a:gd name="T15" fmla="*/ 754 h 1152"/>
              <a:gd name="T16" fmla="*/ 31 w 1363"/>
              <a:gd name="T17" fmla="*/ 816 h 1152"/>
              <a:gd name="T18" fmla="*/ 52 w 1363"/>
              <a:gd name="T19" fmla="*/ 871 h 1152"/>
              <a:gd name="T20" fmla="*/ 90 w 1363"/>
              <a:gd name="T21" fmla="*/ 913 h 1152"/>
              <a:gd name="T22" fmla="*/ 138 w 1363"/>
              <a:gd name="T23" fmla="*/ 939 h 1152"/>
              <a:gd name="T24" fmla="*/ 183 w 1363"/>
              <a:gd name="T25" fmla="*/ 941 h 1152"/>
              <a:gd name="T26" fmla="*/ 246 w 1363"/>
              <a:gd name="T27" fmla="*/ 1025 h 1152"/>
              <a:gd name="T28" fmla="*/ 300 w 1363"/>
              <a:gd name="T29" fmla="*/ 1062 h 1152"/>
              <a:gd name="T30" fmla="*/ 376 w 1363"/>
              <a:gd name="T31" fmla="*/ 1082 h 1152"/>
              <a:gd name="T32" fmla="*/ 441 w 1363"/>
              <a:gd name="T33" fmla="*/ 1076 h 1152"/>
              <a:gd name="T34" fmla="*/ 504 w 1363"/>
              <a:gd name="T35" fmla="*/ 1051 h 1152"/>
              <a:gd name="T36" fmla="*/ 552 w 1363"/>
              <a:gd name="T37" fmla="*/ 1089 h 1152"/>
              <a:gd name="T38" fmla="*/ 645 w 1363"/>
              <a:gd name="T39" fmla="*/ 1146 h 1152"/>
              <a:gd name="T40" fmla="*/ 731 w 1363"/>
              <a:gd name="T41" fmla="*/ 1150 h 1152"/>
              <a:gd name="T42" fmla="*/ 794 w 1363"/>
              <a:gd name="T43" fmla="*/ 1124 h 1152"/>
              <a:gd name="T44" fmla="*/ 849 w 1363"/>
              <a:gd name="T45" fmla="*/ 1078 h 1152"/>
              <a:gd name="T46" fmla="*/ 886 w 1363"/>
              <a:gd name="T47" fmla="*/ 1014 h 1152"/>
              <a:gd name="T48" fmla="*/ 922 w 1363"/>
              <a:gd name="T49" fmla="*/ 992 h 1152"/>
              <a:gd name="T50" fmla="*/ 998 w 1363"/>
              <a:gd name="T51" fmla="*/ 1010 h 1152"/>
              <a:gd name="T52" fmla="*/ 1069 w 1363"/>
              <a:gd name="T53" fmla="*/ 994 h 1152"/>
              <a:gd name="T54" fmla="*/ 1126 w 1363"/>
              <a:gd name="T55" fmla="*/ 950 h 1152"/>
              <a:gd name="T56" fmla="*/ 1164 w 1363"/>
              <a:gd name="T57" fmla="*/ 884 h 1152"/>
              <a:gd name="T58" fmla="*/ 1181 w 1363"/>
              <a:gd name="T59" fmla="*/ 803 h 1152"/>
              <a:gd name="T60" fmla="*/ 1235 w 1363"/>
              <a:gd name="T61" fmla="*/ 785 h 1152"/>
              <a:gd name="T62" fmla="*/ 1298 w 1363"/>
              <a:gd name="T63" fmla="*/ 735 h 1152"/>
              <a:gd name="T64" fmla="*/ 1342 w 1363"/>
              <a:gd name="T65" fmla="*/ 666 h 1152"/>
              <a:gd name="T66" fmla="*/ 1363 w 1363"/>
              <a:gd name="T67" fmla="*/ 581 h 1152"/>
              <a:gd name="T68" fmla="*/ 1357 w 1363"/>
              <a:gd name="T69" fmla="*/ 499 h 1152"/>
              <a:gd name="T70" fmla="*/ 1330 w 1363"/>
              <a:gd name="T71" fmla="*/ 427 h 1152"/>
              <a:gd name="T72" fmla="*/ 1330 w 1363"/>
              <a:gd name="T73" fmla="*/ 371 h 1152"/>
              <a:gd name="T74" fmla="*/ 1330 w 1363"/>
              <a:gd name="T75" fmla="*/ 301 h 1152"/>
              <a:gd name="T76" fmla="*/ 1313 w 1363"/>
              <a:gd name="T77" fmla="*/ 240 h 1152"/>
              <a:gd name="T78" fmla="*/ 1269 w 1363"/>
              <a:gd name="T79" fmla="*/ 182 h 1152"/>
              <a:gd name="T80" fmla="*/ 1221 w 1363"/>
              <a:gd name="T81" fmla="*/ 151 h 1152"/>
              <a:gd name="T82" fmla="*/ 1197 w 1363"/>
              <a:gd name="T83" fmla="*/ 99 h 1152"/>
              <a:gd name="T84" fmla="*/ 1166 w 1363"/>
              <a:gd name="T85" fmla="*/ 52 h 1152"/>
              <a:gd name="T86" fmla="*/ 1124 w 1363"/>
              <a:gd name="T87" fmla="*/ 17 h 1152"/>
              <a:gd name="T88" fmla="*/ 1071 w 1363"/>
              <a:gd name="T89" fmla="*/ 2 h 1152"/>
              <a:gd name="T90" fmla="*/ 1008 w 1363"/>
              <a:gd name="T91" fmla="*/ 9 h 1152"/>
              <a:gd name="T92" fmla="*/ 954 w 1363"/>
              <a:gd name="T93" fmla="*/ 48 h 1152"/>
              <a:gd name="T94" fmla="*/ 905 w 1363"/>
              <a:gd name="T95" fmla="*/ 26 h 1152"/>
              <a:gd name="T96" fmla="*/ 847 w 1363"/>
              <a:gd name="T97" fmla="*/ 2 h 1152"/>
              <a:gd name="T98" fmla="*/ 775 w 1363"/>
              <a:gd name="T99" fmla="*/ 15 h 1152"/>
              <a:gd name="T100" fmla="*/ 716 w 1363"/>
              <a:gd name="T101" fmla="*/ 70 h 1152"/>
              <a:gd name="T102" fmla="*/ 683 w 1363"/>
              <a:gd name="T103" fmla="*/ 68 h 1152"/>
              <a:gd name="T104" fmla="*/ 622 w 1363"/>
              <a:gd name="T105" fmla="*/ 39 h 1152"/>
              <a:gd name="T106" fmla="*/ 544 w 1363"/>
              <a:gd name="T107" fmla="*/ 42 h 1152"/>
              <a:gd name="T108" fmla="*/ 468 w 1363"/>
              <a:gd name="T109" fmla="*/ 94 h 1152"/>
              <a:gd name="T110" fmla="*/ 416 w 1363"/>
              <a:gd name="T111" fmla="*/ 125 h 1152"/>
              <a:gd name="T112" fmla="*/ 361 w 1363"/>
              <a:gd name="T113" fmla="*/ 108 h 1152"/>
              <a:gd name="T114" fmla="*/ 269 w 1363"/>
              <a:gd name="T115" fmla="*/ 116 h 1152"/>
              <a:gd name="T116" fmla="*/ 197 w 1363"/>
              <a:gd name="T117" fmla="*/ 162 h 1152"/>
              <a:gd name="T118" fmla="*/ 145 w 1363"/>
              <a:gd name="T119" fmla="*/ 233 h 1152"/>
              <a:gd name="T120" fmla="*/ 120 w 1363"/>
              <a:gd name="T121" fmla="*/ 327 h 1152"/>
              <a:gd name="T122" fmla="*/ 122 w 1363"/>
              <a:gd name="T123" fmla="*/ 38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63"/>
              <a:gd name="T187" fmla="*/ 0 h 1152"/>
              <a:gd name="T188" fmla="*/ 1363 w 1363"/>
              <a:gd name="T189" fmla="*/ 1152 h 115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63" h="1152">
                <a:moveTo>
                  <a:pt x="122" y="383"/>
                </a:moveTo>
                <a:lnTo>
                  <a:pt x="109" y="385"/>
                </a:lnTo>
                <a:lnTo>
                  <a:pt x="96" y="391"/>
                </a:lnTo>
                <a:lnTo>
                  <a:pt x="86" y="394"/>
                </a:lnTo>
                <a:lnTo>
                  <a:pt x="73" y="400"/>
                </a:lnTo>
                <a:lnTo>
                  <a:pt x="63" y="407"/>
                </a:lnTo>
                <a:lnTo>
                  <a:pt x="52" y="415"/>
                </a:lnTo>
                <a:lnTo>
                  <a:pt x="42" y="424"/>
                </a:lnTo>
                <a:lnTo>
                  <a:pt x="36" y="435"/>
                </a:lnTo>
                <a:lnTo>
                  <a:pt x="27" y="446"/>
                </a:lnTo>
                <a:lnTo>
                  <a:pt x="19" y="459"/>
                </a:lnTo>
                <a:lnTo>
                  <a:pt x="12" y="470"/>
                </a:lnTo>
                <a:lnTo>
                  <a:pt x="8" y="482"/>
                </a:lnTo>
                <a:lnTo>
                  <a:pt x="4" y="497"/>
                </a:lnTo>
                <a:lnTo>
                  <a:pt x="0" y="510"/>
                </a:lnTo>
                <a:lnTo>
                  <a:pt x="0" y="526"/>
                </a:lnTo>
                <a:lnTo>
                  <a:pt x="0" y="541"/>
                </a:lnTo>
                <a:lnTo>
                  <a:pt x="0" y="561"/>
                </a:lnTo>
                <a:lnTo>
                  <a:pt x="4" y="583"/>
                </a:lnTo>
                <a:lnTo>
                  <a:pt x="10" y="602"/>
                </a:lnTo>
                <a:lnTo>
                  <a:pt x="17" y="620"/>
                </a:lnTo>
                <a:lnTo>
                  <a:pt x="27" y="636"/>
                </a:lnTo>
                <a:lnTo>
                  <a:pt x="38" y="651"/>
                </a:lnTo>
                <a:lnTo>
                  <a:pt x="50" y="666"/>
                </a:lnTo>
                <a:lnTo>
                  <a:pt x="65" y="677"/>
                </a:lnTo>
                <a:lnTo>
                  <a:pt x="65" y="675"/>
                </a:lnTo>
                <a:lnTo>
                  <a:pt x="57" y="686"/>
                </a:lnTo>
                <a:lnTo>
                  <a:pt x="50" y="699"/>
                </a:lnTo>
                <a:lnTo>
                  <a:pt x="44" y="712"/>
                </a:lnTo>
                <a:lnTo>
                  <a:pt x="38" y="726"/>
                </a:lnTo>
                <a:lnTo>
                  <a:pt x="36" y="739"/>
                </a:lnTo>
                <a:lnTo>
                  <a:pt x="29" y="754"/>
                </a:lnTo>
                <a:lnTo>
                  <a:pt x="29" y="768"/>
                </a:lnTo>
                <a:lnTo>
                  <a:pt x="29" y="785"/>
                </a:lnTo>
                <a:lnTo>
                  <a:pt x="29" y="800"/>
                </a:lnTo>
                <a:lnTo>
                  <a:pt x="31" y="816"/>
                </a:lnTo>
                <a:lnTo>
                  <a:pt x="36" y="831"/>
                </a:lnTo>
                <a:lnTo>
                  <a:pt x="40" y="845"/>
                </a:lnTo>
                <a:lnTo>
                  <a:pt x="46" y="858"/>
                </a:lnTo>
                <a:lnTo>
                  <a:pt x="52" y="871"/>
                </a:lnTo>
                <a:lnTo>
                  <a:pt x="61" y="884"/>
                </a:lnTo>
                <a:lnTo>
                  <a:pt x="69" y="895"/>
                </a:lnTo>
                <a:lnTo>
                  <a:pt x="78" y="906"/>
                </a:lnTo>
                <a:lnTo>
                  <a:pt x="90" y="913"/>
                </a:lnTo>
                <a:lnTo>
                  <a:pt x="101" y="922"/>
                </a:lnTo>
                <a:lnTo>
                  <a:pt x="113" y="928"/>
                </a:lnTo>
                <a:lnTo>
                  <a:pt x="126" y="933"/>
                </a:lnTo>
                <a:lnTo>
                  <a:pt x="138" y="939"/>
                </a:lnTo>
                <a:lnTo>
                  <a:pt x="151" y="941"/>
                </a:lnTo>
                <a:lnTo>
                  <a:pt x="166" y="941"/>
                </a:lnTo>
                <a:lnTo>
                  <a:pt x="174" y="941"/>
                </a:lnTo>
                <a:lnTo>
                  <a:pt x="183" y="941"/>
                </a:lnTo>
                <a:lnTo>
                  <a:pt x="191" y="957"/>
                </a:lnTo>
                <a:lnTo>
                  <a:pt x="199" y="972"/>
                </a:lnTo>
                <a:lnTo>
                  <a:pt x="220" y="999"/>
                </a:lnTo>
                <a:lnTo>
                  <a:pt x="246" y="1025"/>
                </a:lnTo>
                <a:lnTo>
                  <a:pt x="258" y="1034"/>
                </a:lnTo>
                <a:lnTo>
                  <a:pt x="271" y="1045"/>
                </a:lnTo>
                <a:lnTo>
                  <a:pt x="286" y="1053"/>
                </a:lnTo>
                <a:lnTo>
                  <a:pt x="300" y="1062"/>
                </a:lnTo>
                <a:lnTo>
                  <a:pt x="315" y="1069"/>
                </a:lnTo>
                <a:lnTo>
                  <a:pt x="330" y="1073"/>
                </a:lnTo>
                <a:lnTo>
                  <a:pt x="361" y="1080"/>
                </a:lnTo>
                <a:lnTo>
                  <a:pt x="376" y="1082"/>
                </a:lnTo>
                <a:lnTo>
                  <a:pt x="393" y="1084"/>
                </a:lnTo>
                <a:lnTo>
                  <a:pt x="409" y="1082"/>
                </a:lnTo>
                <a:lnTo>
                  <a:pt x="426" y="1080"/>
                </a:lnTo>
                <a:lnTo>
                  <a:pt x="441" y="1076"/>
                </a:lnTo>
                <a:lnTo>
                  <a:pt x="458" y="1073"/>
                </a:lnTo>
                <a:lnTo>
                  <a:pt x="475" y="1067"/>
                </a:lnTo>
                <a:lnTo>
                  <a:pt x="489" y="1060"/>
                </a:lnTo>
                <a:lnTo>
                  <a:pt x="504" y="1051"/>
                </a:lnTo>
                <a:lnTo>
                  <a:pt x="519" y="1043"/>
                </a:lnTo>
                <a:lnTo>
                  <a:pt x="533" y="1069"/>
                </a:lnTo>
                <a:lnTo>
                  <a:pt x="552" y="1089"/>
                </a:lnTo>
                <a:lnTo>
                  <a:pt x="573" y="1108"/>
                </a:lnTo>
                <a:lnTo>
                  <a:pt x="596" y="1124"/>
                </a:lnTo>
                <a:lnTo>
                  <a:pt x="620" y="1135"/>
                </a:lnTo>
                <a:lnTo>
                  <a:pt x="645" y="1146"/>
                </a:lnTo>
                <a:lnTo>
                  <a:pt x="670" y="1150"/>
                </a:lnTo>
                <a:lnTo>
                  <a:pt x="697" y="1152"/>
                </a:lnTo>
                <a:lnTo>
                  <a:pt x="714" y="1150"/>
                </a:lnTo>
                <a:lnTo>
                  <a:pt x="731" y="1150"/>
                </a:lnTo>
                <a:lnTo>
                  <a:pt x="748" y="1146"/>
                </a:lnTo>
                <a:lnTo>
                  <a:pt x="765" y="1139"/>
                </a:lnTo>
                <a:lnTo>
                  <a:pt x="779" y="1131"/>
                </a:lnTo>
                <a:lnTo>
                  <a:pt x="794" y="1124"/>
                </a:lnTo>
                <a:lnTo>
                  <a:pt x="809" y="1115"/>
                </a:lnTo>
                <a:lnTo>
                  <a:pt x="823" y="1104"/>
                </a:lnTo>
                <a:lnTo>
                  <a:pt x="836" y="1091"/>
                </a:lnTo>
                <a:lnTo>
                  <a:pt x="849" y="1078"/>
                </a:lnTo>
                <a:lnTo>
                  <a:pt x="859" y="1064"/>
                </a:lnTo>
                <a:lnTo>
                  <a:pt x="870" y="1049"/>
                </a:lnTo>
                <a:lnTo>
                  <a:pt x="880" y="1031"/>
                </a:lnTo>
                <a:lnTo>
                  <a:pt x="886" y="1014"/>
                </a:lnTo>
                <a:lnTo>
                  <a:pt x="895" y="996"/>
                </a:lnTo>
                <a:lnTo>
                  <a:pt x="901" y="977"/>
                </a:lnTo>
                <a:lnTo>
                  <a:pt x="901" y="979"/>
                </a:lnTo>
                <a:lnTo>
                  <a:pt x="922" y="992"/>
                </a:lnTo>
                <a:lnTo>
                  <a:pt x="947" y="1003"/>
                </a:lnTo>
                <a:lnTo>
                  <a:pt x="973" y="1009"/>
                </a:lnTo>
                <a:lnTo>
                  <a:pt x="983" y="1010"/>
                </a:lnTo>
                <a:lnTo>
                  <a:pt x="998" y="1010"/>
                </a:lnTo>
                <a:lnTo>
                  <a:pt x="1017" y="1009"/>
                </a:lnTo>
                <a:lnTo>
                  <a:pt x="1034" y="1007"/>
                </a:lnTo>
                <a:lnTo>
                  <a:pt x="1052" y="1003"/>
                </a:lnTo>
                <a:lnTo>
                  <a:pt x="1069" y="994"/>
                </a:lnTo>
                <a:lnTo>
                  <a:pt x="1084" y="987"/>
                </a:lnTo>
                <a:lnTo>
                  <a:pt x="1099" y="976"/>
                </a:lnTo>
                <a:lnTo>
                  <a:pt x="1113" y="963"/>
                </a:lnTo>
                <a:lnTo>
                  <a:pt x="1126" y="950"/>
                </a:lnTo>
                <a:lnTo>
                  <a:pt x="1136" y="935"/>
                </a:lnTo>
                <a:lnTo>
                  <a:pt x="1149" y="919"/>
                </a:lnTo>
                <a:lnTo>
                  <a:pt x="1157" y="902"/>
                </a:lnTo>
                <a:lnTo>
                  <a:pt x="1164" y="884"/>
                </a:lnTo>
                <a:lnTo>
                  <a:pt x="1170" y="866"/>
                </a:lnTo>
                <a:lnTo>
                  <a:pt x="1176" y="845"/>
                </a:lnTo>
                <a:lnTo>
                  <a:pt x="1181" y="825"/>
                </a:lnTo>
                <a:lnTo>
                  <a:pt x="1181" y="803"/>
                </a:lnTo>
                <a:lnTo>
                  <a:pt x="1181" y="801"/>
                </a:lnTo>
                <a:lnTo>
                  <a:pt x="1200" y="798"/>
                </a:lnTo>
                <a:lnTo>
                  <a:pt x="1218" y="792"/>
                </a:lnTo>
                <a:lnTo>
                  <a:pt x="1235" y="785"/>
                </a:lnTo>
                <a:lnTo>
                  <a:pt x="1252" y="774"/>
                </a:lnTo>
                <a:lnTo>
                  <a:pt x="1269" y="763"/>
                </a:lnTo>
                <a:lnTo>
                  <a:pt x="1284" y="748"/>
                </a:lnTo>
                <a:lnTo>
                  <a:pt x="1298" y="735"/>
                </a:lnTo>
                <a:lnTo>
                  <a:pt x="1311" y="719"/>
                </a:lnTo>
                <a:lnTo>
                  <a:pt x="1323" y="702"/>
                </a:lnTo>
                <a:lnTo>
                  <a:pt x="1334" y="686"/>
                </a:lnTo>
                <a:lnTo>
                  <a:pt x="1342" y="666"/>
                </a:lnTo>
                <a:lnTo>
                  <a:pt x="1351" y="646"/>
                </a:lnTo>
                <a:lnTo>
                  <a:pt x="1355" y="625"/>
                </a:lnTo>
                <a:lnTo>
                  <a:pt x="1359" y="603"/>
                </a:lnTo>
                <a:lnTo>
                  <a:pt x="1363" y="581"/>
                </a:lnTo>
                <a:lnTo>
                  <a:pt x="1363" y="558"/>
                </a:lnTo>
                <a:lnTo>
                  <a:pt x="1363" y="537"/>
                </a:lnTo>
                <a:lnTo>
                  <a:pt x="1359" y="519"/>
                </a:lnTo>
                <a:lnTo>
                  <a:pt x="1357" y="499"/>
                </a:lnTo>
                <a:lnTo>
                  <a:pt x="1353" y="481"/>
                </a:lnTo>
                <a:lnTo>
                  <a:pt x="1347" y="460"/>
                </a:lnTo>
                <a:lnTo>
                  <a:pt x="1338" y="444"/>
                </a:lnTo>
                <a:lnTo>
                  <a:pt x="1330" y="427"/>
                </a:lnTo>
                <a:lnTo>
                  <a:pt x="1319" y="409"/>
                </a:lnTo>
                <a:lnTo>
                  <a:pt x="1323" y="391"/>
                </a:lnTo>
                <a:lnTo>
                  <a:pt x="1330" y="371"/>
                </a:lnTo>
                <a:lnTo>
                  <a:pt x="1332" y="352"/>
                </a:lnTo>
                <a:lnTo>
                  <a:pt x="1332" y="332"/>
                </a:lnTo>
                <a:lnTo>
                  <a:pt x="1332" y="316"/>
                </a:lnTo>
                <a:lnTo>
                  <a:pt x="1330" y="301"/>
                </a:lnTo>
                <a:lnTo>
                  <a:pt x="1328" y="284"/>
                </a:lnTo>
                <a:lnTo>
                  <a:pt x="1323" y="272"/>
                </a:lnTo>
                <a:lnTo>
                  <a:pt x="1319" y="255"/>
                </a:lnTo>
                <a:lnTo>
                  <a:pt x="1313" y="240"/>
                </a:lnTo>
                <a:lnTo>
                  <a:pt x="1305" y="228"/>
                </a:lnTo>
                <a:lnTo>
                  <a:pt x="1288" y="204"/>
                </a:lnTo>
                <a:lnTo>
                  <a:pt x="1279" y="193"/>
                </a:lnTo>
                <a:lnTo>
                  <a:pt x="1269" y="182"/>
                </a:lnTo>
                <a:lnTo>
                  <a:pt x="1258" y="173"/>
                </a:lnTo>
                <a:lnTo>
                  <a:pt x="1248" y="163"/>
                </a:lnTo>
                <a:lnTo>
                  <a:pt x="1233" y="156"/>
                </a:lnTo>
                <a:lnTo>
                  <a:pt x="1221" y="151"/>
                </a:lnTo>
                <a:lnTo>
                  <a:pt x="1208" y="145"/>
                </a:lnTo>
                <a:lnTo>
                  <a:pt x="1206" y="130"/>
                </a:lnTo>
                <a:lnTo>
                  <a:pt x="1202" y="114"/>
                </a:lnTo>
                <a:lnTo>
                  <a:pt x="1197" y="99"/>
                </a:lnTo>
                <a:lnTo>
                  <a:pt x="1191" y="88"/>
                </a:lnTo>
                <a:lnTo>
                  <a:pt x="1183" y="75"/>
                </a:lnTo>
                <a:lnTo>
                  <a:pt x="1174" y="63"/>
                </a:lnTo>
                <a:lnTo>
                  <a:pt x="1166" y="52"/>
                </a:lnTo>
                <a:lnTo>
                  <a:pt x="1155" y="41"/>
                </a:lnTo>
                <a:lnTo>
                  <a:pt x="1147" y="33"/>
                </a:lnTo>
                <a:lnTo>
                  <a:pt x="1134" y="24"/>
                </a:lnTo>
                <a:lnTo>
                  <a:pt x="1124" y="17"/>
                </a:lnTo>
                <a:lnTo>
                  <a:pt x="1111" y="11"/>
                </a:lnTo>
                <a:lnTo>
                  <a:pt x="1099" y="8"/>
                </a:lnTo>
                <a:lnTo>
                  <a:pt x="1084" y="4"/>
                </a:lnTo>
                <a:lnTo>
                  <a:pt x="1071" y="2"/>
                </a:lnTo>
                <a:lnTo>
                  <a:pt x="1059" y="0"/>
                </a:lnTo>
                <a:lnTo>
                  <a:pt x="1042" y="2"/>
                </a:lnTo>
                <a:lnTo>
                  <a:pt x="1025" y="4"/>
                </a:lnTo>
                <a:lnTo>
                  <a:pt x="1008" y="9"/>
                </a:lnTo>
                <a:lnTo>
                  <a:pt x="991" y="15"/>
                </a:lnTo>
                <a:lnTo>
                  <a:pt x="977" y="26"/>
                </a:lnTo>
                <a:lnTo>
                  <a:pt x="964" y="35"/>
                </a:lnTo>
                <a:lnTo>
                  <a:pt x="954" y="48"/>
                </a:lnTo>
                <a:lnTo>
                  <a:pt x="941" y="63"/>
                </a:lnTo>
                <a:lnTo>
                  <a:pt x="931" y="50"/>
                </a:lnTo>
                <a:lnTo>
                  <a:pt x="918" y="35"/>
                </a:lnTo>
                <a:lnTo>
                  <a:pt x="905" y="26"/>
                </a:lnTo>
                <a:lnTo>
                  <a:pt x="891" y="17"/>
                </a:lnTo>
                <a:lnTo>
                  <a:pt x="878" y="9"/>
                </a:lnTo>
                <a:lnTo>
                  <a:pt x="863" y="4"/>
                </a:lnTo>
                <a:lnTo>
                  <a:pt x="847" y="2"/>
                </a:lnTo>
                <a:lnTo>
                  <a:pt x="830" y="0"/>
                </a:lnTo>
                <a:lnTo>
                  <a:pt x="813" y="2"/>
                </a:lnTo>
                <a:lnTo>
                  <a:pt x="794" y="8"/>
                </a:lnTo>
                <a:lnTo>
                  <a:pt x="775" y="15"/>
                </a:lnTo>
                <a:lnTo>
                  <a:pt x="758" y="24"/>
                </a:lnTo>
                <a:lnTo>
                  <a:pt x="744" y="35"/>
                </a:lnTo>
                <a:lnTo>
                  <a:pt x="729" y="53"/>
                </a:lnTo>
                <a:lnTo>
                  <a:pt x="716" y="70"/>
                </a:lnTo>
                <a:lnTo>
                  <a:pt x="708" y="88"/>
                </a:lnTo>
                <a:lnTo>
                  <a:pt x="708" y="92"/>
                </a:lnTo>
                <a:lnTo>
                  <a:pt x="695" y="77"/>
                </a:lnTo>
                <a:lnTo>
                  <a:pt x="683" y="68"/>
                </a:lnTo>
                <a:lnTo>
                  <a:pt x="668" y="57"/>
                </a:lnTo>
                <a:lnTo>
                  <a:pt x="653" y="52"/>
                </a:lnTo>
                <a:lnTo>
                  <a:pt x="639" y="42"/>
                </a:lnTo>
                <a:lnTo>
                  <a:pt x="622" y="39"/>
                </a:lnTo>
                <a:lnTo>
                  <a:pt x="607" y="35"/>
                </a:lnTo>
                <a:lnTo>
                  <a:pt x="590" y="35"/>
                </a:lnTo>
                <a:lnTo>
                  <a:pt x="567" y="37"/>
                </a:lnTo>
                <a:lnTo>
                  <a:pt x="544" y="42"/>
                </a:lnTo>
                <a:lnTo>
                  <a:pt x="523" y="52"/>
                </a:lnTo>
                <a:lnTo>
                  <a:pt x="504" y="63"/>
                </a:lnTo>
                <a:lnTo>
                  <a:pt x="483" y="77"/>
                </a:lnTo>
                <a:lnTo>
                  <a:pt x="468" y="94"/>
                </a:lnTo>
                <a:lnTo>
                  <a:pt x="454" y="116"/>
                </a:lnTo>
                <a:lnTo>
                  <a:pt x="441" y="138"/>
                </a:lnTo>
                <a:lnTo>
                  <a:pt x="428" y="132"/>
                </a:lnTo>
                <a:lnTo>
                  <a:pt x="416" y="125"/>
                </a:lnTo>
                <a:lnTo>
                  <a:pt x="403" y="118"/>
                </a:lnTo>
                <a:lnTo>
                  <a:pt x="388" y="114"/>
                </a:lnTo>
                <a:lnTo>
                  <a:pt x="374" y="112"/>
                </a:lnTo>
                <a:lnTo>
                  <a:pt x="361" y="108"/>
                </a:lnTo>
                <a:lnTo>
                  <a:pt x="332" y="107"/>
                </a:lnTo>
                <a:lnTo>
                  <a:pt x="311" y="107"/>
                </a:lnTo>
                <a:lnTo>
                  <a:pt x="290" y="112"/>
                </a:lnTo>
                <a:lnTo>
                  <a:pt x="269" y="116"/>
                </a:lnTo>
                <a:lnTo>
                  <a:pt x="250" y="125"/>
                </a:lnTo>
                <a:lnTo>
                  <a:pt x="231" y="136"/>
                </a:lnTo>
                <a:lnTo>
                  <a:pt x="214" y="149"/>
                </a:lnTo>
                <a:lnTo>
                  <a:pt x="197" y="162"/>
                </a:lnTo>
                <a:lnTo>
                  <a:pt x="183" y="176"/>
                </a:lnTo>
                <a:lnTo>
                  <a:pt x="168" y="195"/>
                </a:lnTo>
                <a:lnTo>
                  <a:pt x="155" y="213"/>
                </a:lnTo>
                <a:lnTo>
                  <a:pt x="145" y="233"/>
                </a:lnTo>
                <a:lnTo>
                  <a:pt x="136" y="255"/>
                </a:lnTo>
                <a:lnTo>
                  <a:pt x="128" y="277"/>
                </a:lnTo>
                <a:lnTo>
                  <a:pt x="124" y="301"/>
                </a:lnTo>
                <a:lnTo>
                  <a:pt x="120" y="327"/>
                </a:lnTo>
                <a:lnTo>
                  <a:pt x="120" y="350"/>
                </a:lnTo>
                <a:lnTo>
                  <a:pt x="120" y="369"/>
                </a:lnTo>
                <a:lnTo>
                  <a:pt x="122" y="383"/>
                </a:lnTo>
                <a:close/>
              </a:path>
            </a:pathLst>
          </a:custGeom>
          <a:solidFill>
            <a:srgbClr val="EEECE1">
              <a:lumMod val="90000"/>
            </a:srgbClr>
          </a:solidFill>
          <a:ln w="9525">
            <a:solidFill>
              <a:srgbClr val="FFFFFF"/>
            </a:solidFill>
            <a:prstDash val="solid"/>
            <a:round/>
            <a:headEnd/>
            <a:tailEnd/>
          </a:ln>
        </p:spPr>
        <p:txBody>
          <a:bodyPr lIns="91439" tIns="45719" rIns="91439" bIns="45719" anchor="ctr" anchorCtr="0"/>
          <a:lstStyle/>
          <a:p>
            <a:pPr defTabSz="1164706">
              <a:defRPr/>
            </a:pPr>
            <a:endParaRPr lang="en-US" sz="1600" b="1" dirty="0">
              <a:solidFill>
                <a:prstClr val="black"/>
              </a:solidFill>
              <a:latin typeface="Arial"/>
            </a:endParaRPr>
          </a:p>
        </p:txBody>
      </p:sp>
      <p:sp>
        <p:nvSpPr>
          <p:cNvPr id="71" name="Rectangle 59"/>
          <p:cNvSpPr/>
          <p:nvPr/>
        </p:nvSpPr>
        <p:spPr>
          <a:xfrm>
            <a:off x="3130951" y="2949966"/>
            <a:ext cx="6560912" cy="747124"/>
          </a:xfrm>
          <a:prstGeom prst="rect">
            <a:avLst/>
          </a:prstGeom>
          <a:solidFill>
            <a:srgbClr val="E462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nchorCtr="0"/>
          <a:lstStyle/>
          <a:p>
            <a:pPr algn="ctr" defTabSz="1164706" hangingPunct="1">
              <a:defRPr/>
            </a:pPr>
            <a:r>
              <a:rPr lang="en-US" sz="1467" b="1" dirty="0">
                <a:solidFill>
                  <a:prstClr val="white"/>
                </a:solidFill>
                <a:latin typeface="Arial"/>
              </a:rPr>
              <a:t>Virtual Function Controller (VF-C)</a:t>
            </a:r>
          </a:p>
        </p:txBody>
      </p:sp>
      <p:sp>
        <p:nvSpPr>
          <p:cNvPr id="72" name="Rectangle 62"/>
          <p:cNvSpPr/>
          <p:nvPr/>
        </p:nvSpPr>
        <p:spPr>
          <a:xfrm>
            <a:off x="5625159" y="1579419"/>
            <a:ext cx="1099511" cy="720000"/>
          </a:xfrm>
          <a:prstGeom prst="rect">
            <a:avLst/>
          </a:prstGeom>
          <a:solidFill>
            <a:srgbClr val="FFFFFF"/>
          </a:solidFill>
          <a:ln w="25400" cap="flat" cmpd="sng" algn="ctr">
            <a:solidFill>
              <a:srgbClr val="008CEA"/>
            </a:solidFill>
            <a:prstDash val="solid"/>
          </a:ln>
          <a:effectLst/>
        </p:spPr>
        <p:txBody>
          <a:bodyPr lIns="91439" tIns="45719" rIns="91439" bIns="45719" rtlCol="0" anchor="ctr" anchorCtr="1"/>
          <a:lstStyle/>
          <a:p>
            <a:pPr algn="ctr" defTabSz="914354" hangingPunct="1">
              <a:defRPr/>
            </a:pPr>
            <a:r>
              <a:rPr lang="en-US" sz="1467" dirty="0">
                <a:latin typeface="Calibri"/>
              </a:rPr>
              <a:t>Portal</a:t>
            </a:r>
          </a:p>
        </p:txBody>
      </p:sp>
      <p:cxnSp>
        <p:nvCxnSpPr>
          <p:cNvPr id="73" name="Straight Arrow Connector 64"/>
          <p:cNvCxnSpPr/>
          <p:nvPr/>
        </p:nvCxnSpPr>
        <p:spPr>
          <a:xfrm>
            <a:off x="7655568" y="2479897"/>
            <a:ext cx="0" cy="439963"/>
          </a:xfrm>
          <a:prstGeom prst="straightConnector1">
            <a:avLst/>
          </a:prstGeom>
          <a:noFill/>
          <a:ln w="28575" cap="flat" cmpd="sng" algn="ctr">
            <a:solidFill>
              <a:sysClr val="windowText" lastClr="000000">
                <a:lumMod val="50000"/>
                <a:lumOff val="50000"/>
              </a:sysClr>
            </a:solidFill>
            <a:prstDash val="solid"/>
            <a:tailEnd type="arrow"/>
          </a:ln>
          <a:effectLst/>
        </p:spPr>
      </p:cxnSp>
      <p:cxnSp>
        <p:nvCxnSpPr>
          <p:cNvPr id="74" name="Straight Arrow Connector 67"/>
          <p:cNvCxnSpPr/>
          <p:nvPr/>
        </p:nvCxnSpPr>
        <p:spPr>
          <a:xfrm>
            <a:off x="7502987" y="2479897"/>
            <a:ext cx="0" cy="439963"/>
          </a:xfrm>
          <a:prstGeom prst="straightConnector1">
            <a:avLst/>
          </a:prstGeom>
          <a:noFill/>
          <a:ln w="28575" cap="flat" cmpd="sng" algn="ctr">
            <a:solidFill>
              <a:sysClr val="windowText" lastClr="000000">
                <a:lumMod val="50000"/>
                <a:lumOff val="50000"/>
              </a:sysClr>
            </a:solidFill>
            <a:prstDash val="solid"/>
            <a:headEnd type="arrow" w="med" len="med"/>
            <a:tailEnd type="none" w="med" len="med"/>
          </a:ln>
          <a:effectLst/>
        </p:spPr>
      </p:cxnSp>
      <p:sp>
        <p:nvSpPr>
          <p:cNvPr id="75" name="TextBox 74"/>
          <p:cNvSpPr txBox="1"/>
          <p:nvPr/>
        </p:nvSpPr>
        <p:spPr>
          <a:xfrm>
            <a:off x="6327230" y="2617420"/>
            <a:ext cx="1089105" cy="215442"/>
          </a:xfrm>
          <a:prstGeom prst="rect">
            <a:avLst/>
          </a:prstGeom>
          <a:solidFill>
            <a:srgbClr val="FFFFCC">
              <a:alpha val="74902"/>
            </a:srgbClr>
          </a:solidFill>
        </p:spPr>
        <p:txBody>
          <a:bodyPr wrap="square" lIns="0" tIns="45719" rIns="0" bIns="45719" rtlCol="0" anchor="ctr" anchorCtr="0">
            <a:spAutoFit/>
          </a:bodyPr>
          <a:lstStyle/>
          <a:p>
            <a:pPr algn="ctr" defTabSz="1164706"/>
            <a:r>
              <a:rPr lang="en-US" sz="800" i="1" dirty="0">
                <a:solidFill>
                  <a:prstClr val="black"/>
                </a:solidFill>
                <a:latin typeface="Arial"/>
              </a:rPr>
              <a:t>NS&amp;VNF LCM</a:t>
            </a:r>
          </a:p>
        </p:txBody>
      </p:sp>
      <p:cxnSp>
        <p:nvCxnSpPr>
          <p:cNvPr id="76" name="Straight Arrow Connector 202"/>
          <p:cNvCxnSpPr>
            <a:endCxn id="99" idx="0"/>
          </p:cNvCxnSpPr>
          <p:nvPr/>
        </p:nvCxnSpPr>
        <p:spPr>
          <a:xfrm rot="5400000">
            <a:off x="3300238" y="3987475"/>
            <a:ext cx="482300" cy="0"/>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77" name="TextBox 76"/>
          <p:cNvSpPr txBox="1"/>
          <p:nvPr/>
        </p:nvSpPr>
        <p:spPr>
          <a:xfrm>
            <a:off x="3565961" y="3787833"/>
            <a:ext cx="820299" cy="338552"/>
          </a:xfrm>
          <a:prstGeom prst="rect">
            <a:avLst/>
          </a:prstGeom>
          <a:solidFill>
            <a:srgbClr val="FFFFCC">
              <a:alpha val="60000"/>
            </a:srgbClr>
          </a:solidFill>
        </p:spPr>
        <p:txBody>
          <a:bodyPr wrap="square" lIns="0" tIns="45719" rIns="0" bIns="45719" rtlCol="0" anchor="ctr" anchorCtr="0">
            <a:spAutoFit/>
          </a:bodyPr>
          <a:lstStyle/>
          <a:p>
            <a:pPr algn="ctr" defTabSz="1164706"/>
            <a:r>
              <a:rPr lang="en-US" sz="800" i="1" dirty="0">
                <a:solidFill>
                  <a:prstClr val="black"/>
                </a:solidFill>
                <a:latin typeface="Arial"/>
              </a:rPr>
              <a:t>Create/Delete/… Virtual Resources</a:t>
            </a:r>
          </a:p>
        </p:txBody>
      </p:sp>
      <p:sp>
        <p:nvSpPr>
          <p:cNvPr id="78" name="Rectangle 210"/>
          <p:cNvSpPr/>
          <p:nvPr/>
        </p:nvSpPr>
        <p:spPr>
          <a:xfrm>
            <a:off x="4037465" y="1593807"/>
            <a:ext cx="1195289" cy="720000"/>
          </a:xfrm>
          <a:prstGeom prst="rect">
            <a:avLst/>
          </a:prstGeom>
          <a:solidFill>
            <a:srgbClr val="FFFFFF"/>
          </a:solidFill>
          <a:ln w="25400" cap="flat" cmpd="sng" algn="ctr">
            <a:solidFill>
              <a:srgbClr val="008CEA"/>
            </a:solidFill>
            <a:prstDash val="solid"/>
          </a:ln>
          <a:effectLst/>
        </p:spPr>
        <p:txBody>
          <a:bodyPr lIns="91439" tIns="45719" rIns="91439" bIns="45719" rtlCol="0" anchor="t" anchorCtr="1"/>
          <a:lstStyle/>
          <a:p>
            <a:pPr algn="ctr" defTabSz="914354" hangingPunct="1">
              <a:defRPr/>
            </a:pPr>
            <a:r>
              <a:rPr lang="en-US" sz="1467" dirty="0">
                <a:latin typeface="Calibri"/>
              </a:rPr>
              <a:t>A&amp;AI</a:t>
            </a:r>
          </a:p>
        </p:txBody>
      </p:sp>
      <p:sp>
        <p:nvSpPr>
          <p:cNvPr id="79" name="Can 211"/>
          <p:cNvSpPr/>
          <p:nvPr/>
        </p:nvSpPr>
        <p:spPr>
          <a:xfrm>
            <a:off x="4162496" y="1936207"/>
            <a:ext cx="917504" cy="337772"/>
          </a:xfrm>
          <a:prstGeom prst="can">
            <a:avLst>
              <a:gd name="adj" fmla="val 17987"/>
            </a:avLst>
          </a:prstGeom>
          <a:solidFill>
            <a:srgbClr val="FFFFFF"/>
          </a:solidFill>
          <a:ln w="25400" cap="flat" cmpd="sng" algn="ctr">
            <a:solidFill>
              <a:srgbClr val="008CEA"/>
            </a:solidFill>
            <a:prstDash val="solid"/>
          </a:ln>
          <a:effectLst/>
        </p:spPr>
        <p:txBody>
          <a:bodyPr lIns="91439" tIns="45719" rIns="91439" bIns="45719" rtlCol="0" anchor="t" anchorCtr="1"/>
          <a:lstStyle/>
          <a:p>
            <a:pPr algn="ctr" defTabSz="914354" hangingPunct="1">
              <a:defRPr/>
            </a:pPr>
            <a:r>
              <a:rPr lang="en-US" sz="1467" dirty="0">
                <a:latin typeface="Calibri"/>
              </a:rPr>
              <a:t>Inventory</a:t>
            </a:r>
          </a:p>
        </p:txBody>
      </p:sp>
      <p:cxnSp>
        <p:nvCxnSpPr>
          <p:cNvPr id="80" name="Straight Arrow Connector 212"/>
          <p:cNvCxnSpPr>
            <a:endCxn id="78" idx="2"/>
          </p:cNvCxnSpPr>
          <p:nvPr/>
        </p:nvCxnSpPr>
        <p:spPr>
          <a:xfrm rot="5400000" flipH="1" flipV="1">
            <a:off x="4332084" y="2616835"/>
            <a:ext cx="606051" cy="1588"/>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81" name="Rounded Rectangle 160"/>
          <p:cNvSpPr/>
          <p:nvPr/>
        </p:nvSpPr>
        <p:spPr bwMode="auto">
          <a:xfrm>
            <a:off x="5262204" y="5535645"/>
            <a:ext cx="494821" cy="323233"/>
          </a:xfrm>
          <a:prstGeom prst="roundRect">
            <a:avLst/>
          </a:prstGeom>
          <a:solidFill>
            <a:srgbClr val="C4D82D">
              <a:lumMod val="20000"/>
              <a:lumOff val="80000"/>
            </a:srgbClr>
          </a:solidFill>
          <a:ln w="12700" cap="flat" cmpd="sng" algn="ctr">
            <a:solidFill>
              <a:srgbClr val="808080"/>
            </a:solid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algn="ctr" defTabSz="914354" eaLnBrk="0" fontAlgn="base">
              <a:spcBef>
                <a:spcPct val="50000"/>
              </a:spcBef>
              <a:spcAft>
                <a:spcPct val="0"/>
              </a:spcAft>
              <a:defRPr/>
            </a:pPr>
            <a:r>
              <a:rPr lang="en-US" sz="1067" dirty="0">
                <a:latin typeface="Arial" panose="020B0604020202020204" pitchFamily="34" charset="0"/>
                <a:ea typeface="Arial" pitchFamily="-111" charset="-52"/>
                <a:cs typeface="Arial" panose="020B0604020202020204" pitchFamily="34" charset="0"/>
              </a:rPr>
              <a:t>VNF</a:t>
            </a:r>
          </a:p>
        </p:txBody>
      </p:sp>
      <p:sp>
        <p:nvSpPr>
          <p:cNvPr id="82" name="Rounded Rectangle 166"/>
          <p:cNvSpPr/>
          <p:nvPr/>
        </p:nvSpPr>
        <p:spPr bwMode="auto">
          <a:xfrm>
            <a:off x="7705453" y="5507789"/>
            <a:ext cx="491783" cy="327003"/>
          </a:xfrm>
          <a:prstGeom prst="roundRect">
            <a:avLst/>
          </a:prstGeom>
          <a:solidFill>
            <a:srgbClr val="C4D82D">
              <a:lumMod val="20000"/>
              <a:lumOff val="80000"/>
            </a:srgbClr>
          </a:solidFill>
          <a:ln w="12700" cap="flat" cmpd="sng" algn="ctr">
            <a:solidFill>
              <a:srgbClr val="808080"/>
            </a:solid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algn="ctr" defTabSz="914354" eaLnBrk="0" fontAlgn="base">
              <a:spcBef>
                <a:spcPct val="50000"/>
              </a:spcBef>
              <a:spcAft>
                <a:spcPct val="0"/>
              </a:spcAft>
              <a:defRPr/>
            </a:pPr>
            <a:r>
              <a:rPr lang="en-US" sz="1067" dirty="0">
                <a:latin typeface="Arial" panose="020B0604020202020204" pitchFamily="34" charset="0"/>
                <a:ea typeface="Arial" pitchFamily="-111" charset="-52"/>
                <a:cs typeface="Arial" panose="020B0604020202020204" pitchFamily="34" charset="0"/>
              </a:rPr>
              <a:t>VNF</a:t>
            </a:r>
          </a:p>
        </p:txBody>
      </p:sp>
      <p:sp>
        <p:nvSpPr>
          <p:cNvPr id="83" name="Rectangle 150"/>
          <p:cNvSpPr/>
          <p:nvPr/>
        </p:nvSpPr>
        <p:spPr>
          <a:xfrm>
            <a:off x="6991438" y="1593807"/>
            <a:ext cx="1163863" cy="720000"/>
          </a:xfrm>
          <a:prstGeom prst="rect">
            <a:avLst/>
          </a:prstGeom>
          <a:solidFill>
            <a:srgbClr val="FFFFFF"/>
          </a:solidFill>
          <a:ln w="25400" cap="flat" cmpd="sng" algn="ctr">
            <a:solidFill>
              <a:srgbClr val="008CEA"/>
            </a:solidFill>
            <a:prstDash val="solid"/>
          </a:ln>
          <a:effectLst/>
        </p:spPr>
        <p:txBody>
          <a:bodyPr lIns="91439" tIns="45719" rIns="91439" bIns="45719" rtlCol="0" anchor="ctr" anchorCtr="1"/>
          <a:lstStyle/>
          <a:p>
            <a:pPr algn="ctr" defTabSz="914354" hangingPunct="1">
              <a:defRPr/>
            </a:pPr>
            <a:r>
              <a:rPr lang="en-US" sz="1467" dirty="0">
                <a:latin typeface="Calibri"/>
              </a:rPr>
              <a:t>SO</a:t>
            </a:r>
          </a:p>
        </p:txBody>
      </p:sp>
      <p:sp>
        <p:nvSpPr>
          <p:cNvPr id="84" name="Rectangle 143"/>
          <p:cNvSpPr/>
          <p:nvPr/>
        </p:nvSpPr>
        <p:spPr>
          <a:xfrm>
            <a:off x="745036" y="2764792"/>
            <a:ext cx="1206115" cy="1022585"/>
          </a:xfrm>
          <a:prstGeom prst="rect">
            <a:avLst/>
          </a:prstGeom>
          <a:solidFill>
            <a:srgbClr val="FFFFFF"/>
          </a:solidFill>
          <a:ln w="25400" cap="flat" cmpd="sng" algn="ctr">
            <a:solidFill>
              <a:srgbClr val="008CEA"/>
            </a:solidFill>
            <a:prstDash val="solid"/>
          </a:ln>
          <a:effectLst/>
        </p:spPr>
        <p:txBody>
          <a:bodyPr lIns="91439" tIns="45719" rIns="91439" bIns="45719" rtlCol="0" anchor="t" anchorCtr="1"/>
          <a:lstStyle/>
          <a:p>
            <a:pPr algn="ctr" defTabSz="914354" hangingPunct="1">
              <a:defRPr/>
            </a:pPr>
            <a:r>
              <a:rPr lang="en-US" sz="1467" dirty="0">
                <a:latin typeface="Calibri"/>
              </a:rPr>
              <a:t>SDC</a:t>
            </a:r>
          </a:p>
        </p:txBody>
      </p:sp>
      <p:sp>
        <p:nvSpPr>
          <p:cNvPr id="85" name="Rectangle 144"/>
          <p:cNvSpPr/>
          <p:nvPr/>
        </p:nvSpPr>
        <p:spPr>
          <a:xfrm>
            <a:off x="8400499" y="1593807"/>
            <a:ext cx="1099511" cy="720000"/>
          </a:xfrm>
          <a:prstGeom prst="rect">
            <a:avLst/>
          </a:prstGeom>
          <a:solidFill>
            <a:srgbClr val="FFFFFF"/>
          </a:solidFill>
          <a:ln w="25400" cap="flat" cmpd="sng" algn="ctr">
            <a:solidFill>
              <a:srgbClr val="008CEA"/>
            </a:solidFill>
            <a:prstDash val="solid"/>
          </a:ln>
          <a:effectLst/>
        </p:spPr>
        <p:txBody>
          <a:bodyPr lIns="91439" tIns="45719" rIns="91439" bIns="45719" rtlCol="0" anchor="ctr" anchorCtr="1"/>
          <a:lstStyle/>
          <a:p>
            <a:pPr algn="ctr" defTabSz="914354" hangingPunct="1">
              <a:defRPr/>
            </a:pPr>
            <a:r>
              <a:rPr lang="en-US" sz="1467" dirty="0">
                <a:latin typeface="Calibri"/>
              </a:rPr>
              <a:t>Policy</a:t>
            </a:r>
          </a:p>
        </p:txBody>
      </p:sp>
      <p:cxnSp>
        <p:nvCxnSpPr>
          <p:cNvPr id="86" name="Straight Arrow Connector 146"/>
          <p:cNvCxnSpPr/>
          <p:nvPr/>
        </p:nvCxnSpPr>
        <p:spPr>
          <a:xfrm flipV="1">
            <a:off x="1869737" y="3329827"/>
            <a:ext cx="1289999" cy="4496"/>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87" name="TextBox 86"/>
          <p:cNvSpPr txBox="1"/>
          <p:nvPr/>
        </p:nvSpPr>
        <p:spPr>
          <a:xfrm>
            <a:off x="2173800" y="2997467"/>
            <a:ext cx="945277" cy="215442"/>
          </a:xfrm>
          <a:prstGeom prst="rect">
            <a:avLst/>
          </a:prstGeom>
          <a:solidFill>
            <a:srgbClr val="FFFFCC">
              <a:alpha val="60000"/>
            </a:srgbClr>
          </a:solidFill>
        </p:spPr>
        <p:txBody>
          <a:bodyPr wrap="square" lIns="0" tIns="45719" rIns="0" bIns="45719" rtlCol="0" anchor="ctr" anchorCtr="0">
            <a:spAutoFit/>
          </a:bodyPr>
          <a:lstStyle/>
          <a:p>
            <a:pPr algn="ctr" defTabSz="1164706"/>
            <a:r>
              <a:rPr lang="en-US" sz="800" i="1" dirty="0">
                <a:solidFill>
                  <a:prstClr val="black"/>
                </a:solidFill>
                <a:latin typeface="Arial"/>
              </a:rPr>
              <a:t>NS/VNF Package</a:t>
            </a:r>
          </a:p>
        </p:txBody>
      </p:sp>
      <p:sp>
        <p:nvSpPr>
          <p:cNvPr id="88" name="Rounded Rectangle 145"/>
          <p:cNvSpPr/>
          <p:nvPr/>
        </p:nvSpPr>
        <p:spPr bwMode="auto">
          <a:xfrm>
            <a:off x="6568468" y="5600857"/>
            <a:ext cx="494821" cy="323233"/>
          </a:xfrm>
          <a:prstGeom prst="roundRect">
            <a:avLst/>
          </a:prstGeom>
          <a:solidFill>
            <a:srgbClr val="C4D82D">
              <a:lumMod val="20000"/>
              <a:lumOff val="80000"/>
            </a:srgbClr>
          </a:solidFill>
          <a:ln w="12700" cap="flat" cmpd="sng" algn="ctr">
            <a:solidFill>
              <a:srgbClr val="808080"/>
            </a:solid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algn="ctr" defTabSz="914354" eaLnBrk="0" fontAlgn="base">
              <a:spcBef>
                <a:spcPct val="50000"/>
              </a:spcBef>
              <a:spcAft>
                <a:spcPct val="0"/>
              </a:spcAft>
              <a:defRPr/>
            </a:pPr>
            <a:r>
              <a:rPr lang="en-US" sz="1067" dirty="0" err="1">
                <a:latin typeface="Arial" panose="020B0604020202020204" pitchFamily="34" charset="0"/>
                <a:ea typeface="Arial" pitchFamily="-111" charset="-52"/>
                <a:cs typeface="Arial" panose="020B0604020202020204" pitchFamily="34" charset="0"/>
              </a:rPr>
              <a:t>vCE</a:t>
            </a:r>
            <a:endParaRPr lang="en-US" sz="1067" dirty="0">
              <a:latin typeface="Arial" panose="020B0604020202020204" pitchFamily="34" charset="0"/>
              <a:ea typeface="Arial" pitchFamily="-111" charset="-52"/>
              <a:cs typeface="Arial" panose="020B0604020202020204" pitchFamily="34" charset="0"/>
            </a:endParaRPr>
          </a:p>
        </p:txBody>
      </p:sp>
      <p:sp>
        <p:nvSpPr>
          <p:cNvPr id="89" name="Rounded Rectangle 157"/>
          <p:cNvSpPr/>
          <p:nvPr/>
        </p:nvSpPr>
        <p:spPr bwMode="auto">
          <a:xfrm>
            <a:off x="6489340" y="5682377"/>
            <a:ext cx="494821" cy="323233"/>
          </a:xfrm>
          <a:prstGeom prst="roundRect">
            <a:avLst/>
          </a:prstGeom>
          <a:solidFill>
            <a:srgbClr val="C4D82D">
              <a:lumMod val="20000"/>
              <a:lumOff val="80000"/>
            </a:srgbClr>
          </a:solidFill>
          <a:ln w="12700" cap="flat" cmpd="sng" algn="ctr">
            <a:solidFill>
              <a:srgbClr val="808080"/>
            </a:solid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algn="ctr" defTabSz="914354" eaLnBrk="0" fontAlgn="base">
              <a:spcBef>
                <a:spcPct val="50000"/>
              </a:spcBef>
              <a:spcAft>
                <a:spcPct val="0"/>
              </a:spcAft>
              <a:defRPr/>
            </a:pPr>
            <a:r>
              <a:rPr lang="en-US" sz="1067" dirty="0">
                <a:latin typeface="Arial" panose="020B0604020202020204" pitchFamily="34" charset="0"/>
                <a:ea typeface="Arial" pitchFamily="-111" charset="-52"/>
                <a:cs typeface="Arial" panose="020B0604020202020204" pitchFamily="34" charset="0"/>
              </a:rPr>
              <a:t>VNF</a:t>
            </a:r>
          </a:p>
        </p:txBody>
      </p:sp>
      <p:cxnSp>
        <p:nvCxnSpPr>
          <p:cNvPr id="90" name="Straight Connector 173"/>
          <p:cNvCxnSpPr>
            <a:stCxn id="88" idx="3"/>
            <a:endCxn id="82" idx="1"/>
          </p:cNvCxnSpPr>
          <p:nvPr/>
        </p:nvCxnSpPr>
        <p:spPr>
          <a:xfrm flipV="1">
            <a:off x="7063289" y="5671291"/>
            <a:ext cx="642163" cy="91183"/>
          </a:xfrm>
          <a:prstGeom prst="line">
            <a:avLst/>
          </a:prstGeom>
          <a:noFill/>
          <a:ln w="12700" cap="flat" cmpd="sng" algn="ctr">
            <a:solidFill>
              <a:srgbClr val="009FDB">
                <a:lumMod val="65000"/>
                <a:lumOff val="35000"/>
              </a:srgbClr>
            </a:solidFill>
            <a:prstDash val="sysDot"/>
          </a:ln>
          <a:effectLst/>
        </p:spPr>
      </p:cxnSp>
      <p:cxnSp>
        <p:nvCxnSpPr>
          <p:cNvPr id="91" name="Straight Connector 174"/>
          <p:cNvCxnSpPr>
            <a:stCxn id="81" idx="3"/>
            <a:endCxn id="89" idx="1"/>
          </p:cNvCxnSpPr>
          <p:nvPr/>
        </p:nvCxnSpPr>
        <p:spPr>
          <a:xfrm>
            <a:off x="5757025" y="5697259"/>
            <a:ext cx="732315" cy="146732"/>
          </a:xfrm>
          <a:prstGeom prst="line">
            <a:avLst/>
          </a:prstGeom>
          <a:noFill/>
          <a:ln w="12700" cap="flat" cmpd="sng" algn="ctr">
            <a:solidFill>
              <a:srgbClr val="009FDB">
                <a:lumMod val="65000"/>
                <a:lumOff val="35000"/>
              </a:srgbClr>
            </a:solidFill>
            <a:prstDash val="sysDot"/>
          </a:ln>
          <a:effectLst/>
        </p:spPr>
      </p:cxnSp>
      <p:sp>
        <p:nvSpPr>
          <p:cNvPr id="92" name="TextBox 91"/>
          <p:cNvSpPr txBox="1"/>
          <p:nvPr/>
        </p:nvSpPr>
        <p:spPr>
          <a:xfrm>
            <a:off x="3459045" y="5476132"/>
            <a:ext cx="919247" cy="318098"/>
          </a:xfrm>
          <a:prstGeom prst="rect">
            <a:avLst/>
          </a:prstGeom>
          <a:noFill/>
        </p:spPr>
        <p:txBody>
          <a:bodyPr wrap="square" lIns="0" tIns="45719" rIns="0" bIns="45719" rtlCol="0" anchor="ctr" anchorCtr="0">
            <a:spAutoFit/>
          </a:bodyPr>
          <a:lstStyle/>
          <a:p>
            <a:pPr algn="ctr" defTabSz="1164706"/>
            <a:r>
              <a:rPr lang="en-US" sz="1467" dirty="0">
                <a:solidFill>
                  <a:prstClr val="black"/>
                </a:solidFill>
                <a:latin typeface="Arial"/>
              </a:rPr>
              <a:t>Cloud</a:t>
            </a:r>
          </a:p>
        </p:txBody>
      </p:sp>
      <p:sp>
        <p:nvSpPr>
          <p:cNvPr id="93" name="Rounded Rectangle 176"/>
          <p:cNvSpPr/>
          <p:nvPr/>
        </p:nvSpPr>
        <p:spPr bwMode="auto">
          <a:xfrm>
            <a:off x="8625188" y="5555266"/>
            <a:ext cx="494821" cy="323233"/>
          </a:xfrm>
          <a:prstGeom prst="roundRect">
            <a:avLst/>
          </a:prstGeom>
          <a:solidFill>
            <a:srgbClr val="C4D82D">
              <a:lumMod val="20000"/>
              <a:lumOff val="80000"/>
            </a:srgbClr>
          </a:solidFill>
          <a:ln w="12700" cap="flat" cmpd="sng" algn="ctr">
            <a:solidFill>
              <a:srgbClr val="808080"/>
            </a:solid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algn="ctr" defTabSz="914354" eaLnBrk="0" fontAlgn="base">
              <a:spcBef>
                <a:spcPct val="50000"/>
              </a:spcBef>
              <a:spcAft>
                <a:spcPct val="0"/>
              </a:spcAft>
              <a:defRPr/>
            </a:pPr>
            <a:r>
              <a:rPr lang="en-US" sz="1067" dirty="0">
                <a:latin typeface="Arial" panose="020B0604020202020204" pitchFamily="34" charset="0"/>
                <a:ea typeface="Arial" pitchFamily="-111" charset="-52"/>
                <a:cs typeface="Arial" panose="020B0604020202020204" pitchFamily="34" charset="0"/>
              </a:rPr>
              <a:t>VNF</a:t>
            </a:r>
          </a:p>
        </p:txBody>
      </p:sp>
      <p:sp>
        <p:nvSpPr>
          <p:cNvPr id="94" name="Rounded Rectangle 179"/>
          <p:cNvSpPr/>
          <p:nvPr/>
        </p:nvSpPr>
        <p:spPr>
          <a:xfrm>
            <a:off x="987737" y="3053933"/>
            <a:ext cx="900000" cy="592255"/>
          </a:xfrm>
          <a:prstGeom prst="roundRect">
            <a:avLst/>
          </a:prstGeom>
          <a:solidFill>
            <a:srgbClr val="FFFFFF"/>
          </a:solidFill>
          <a:ln w="25400" cap="flat" cmpd="sng" algn="ctr">
            <a:solidFill>
              <a:srgbClr val="008CEA"/>
            </a:solidFill>
            <a:prstDash val="solid"/>
          </a:ln>
          <a:effectLst/>
        </p:spPr>
        <p:txBody>
          <a:bodyPr lIns="91439" tIns="45719" rIns="91439" bIns="45719" rtlCol="0" anchor="t" anchorCtr="1"/>
          <a:lstStyle/>
          <a:p>
            <a:pPr algn="ctr" defTabSz="914354" hangingPunct="1">
              <a:defRPr/>
            </a:pPr>
            <a:r>
              <a:rPr lang="en-US" sz="1067" dirty="0">
                <a:latin typeface="Calibri"/>
              </a:rPr>
              <a:t>Distribution Service</a:t>
            </a:r>
          </a:p>
        </p:txBody>
      </p:sp>
      <p:sp>
        <p:nvSpPr>
          <p:cNvPr id="95" name="Rectangle 182"/>
          <p:cNvSpPr/>
          <p:nvPr/>
        </p:nvSpPr>
        <p:spPr>
          <a:xfrm>
            <a:off x="4716648" y="4228625"/>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VNFM</a:t>
            </a:r>
          </a:p>
        </p:txBody>
      </p:sp>
      <p:sp>
        <p:nvSpPr>
          <p:cNvPr id="96" name="Rectangle 182"/>
          <p:cNvSpPr/>
          <p:nvPr/>
        </p:nvSpPr>
        <p:spPr>
          <a:xfrm>
            <a:off x="6485289" y="4255717"/>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EMS</a:t>
            </a:r>
          </a:p>
        </p:txBody>
      </p:sp>
      <p:cxnSp>
        <p:nvCxnSpPr>
          <p:cNvPr id="97" name="Straight Arrow Connector 64"/>
          <p:cNvCxnSpPr/>
          <p:nvPr/>
        </p:nvCxnSpPr>
        <p:spPr>
          <a:xfrm>
            <a:off x="5451420" y="3717437"/>
            <a:ext cx="0" cy="439963"/>
          </a:xfrm>
          <a:prstGeom prst="straightConnector1">
            <a:avLst/>
          </a:prstGeom>
          <a:noFill/>
          <a:ln w="28575" cap="flat" cmpd="sng" algn="ctr">
            <a:solidFill>
              <a:sysClr val="windowText" lastClr="000000">
                <a:lumMod val="50000"/>
                <a:lumOff val="50000"/>
              </a:sysClr>
            </a:solidFill>
            <a:prstDash val="solid"/>
            <a:tailEnd type="arrow"/>
          </a:ln>
          <a:effectLst/>
        </p:spPr>
      </p:cxnSp>
      <p:cxnSp>
        <p:nvCxnSpPr>
          <p:cNvPr id="98" name="Straight Arrow Connector 64"/>
          <p:cNvCxnSpPr/>
          <p:nvPr/>
        </p:nvCxnSpPr>
        <p:spPr>
          <a:xfrm>
            <a:off x="7144341" y="3729312"/>
            <a:ext cx="0" cy="439963"/>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99" name="Rectangle 182"/>
          <p:cNvSpPr/>
          <p:nvPr/>
        </p:nvSpPr>
        <p:spPr>
          <a:xfrm>
            <a:off x="2762601" y="4228625"/>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VIM</a:t>
            </a:r>
          </a:p>
        </p:txBody>
      </p:sp>
      <p:cxnSp>
        <p:nvCxnSpPr>
          <p:cNvPr id="100" name="Straight Arrow Connector 202"/>
          <p:cNvCxnSpPr/>
          <p:nvPr/>
        </p:nvCxnSpPr>
        <p:spPr>
          <a:xfrm rot="5400000">
            <a:off x="3312939" y="5011659"/>
            <a:ext cx="482300" cy="0"/>
          </a:xfrm>
          <a:prstGeom prst="straightConnector1">
            <a:avLst/>
          </a:prstGeom>
          <a:noFill/>
          <a:ln w="28575" cap="flat" cmpd="sng" algn="ctr">
            <a:solidFill>
              <a:sysClr val="windowText" lastClr="000000">
                <a:lumMod val="50000"/>
                <a:lumOff val="50000"/>
              </a:sysClr>
            </a:solidFill>
            <a:prstDash val="solid"/>
            <a:tailEnd type="arrow"/>
          </a:ln>
          <a:effectLst/>
        </p:spPr>
      </p:cxnSp>
      <p:cxnSp>
        <p:nvCxnSpPr>
          <p:cNvPr id="101" name="Straight Arrow Connector 202"/>
          <p:cNvCxnSpPr/>
          <p:nvPr/>
        </p:nvCxnSpPr>
        <p:spPr>
          <a:xfrm rot="5400000">
            <a:off x="5210271" y="5011659"/>
            <a:ext cx="482300" cy="0"/>
          </a:xfrm>
          <a:prstGeom prst="straightConnector1">
            <a:avLst/>
          </a:prstGeom>
          <a:noFill/>
          <a:ln w="28575" cap="flat" cmpd="sng" algn="ctr">
            <a:solidFill>
              <a:sysClr val="windowText" lastClr="000000">
                <a:lumMod val="50000"/>
                <a:lumOff val="50000"/>
              </a:sysClr>
            </a:solidFill>
            <a:prstDash val="solid"/>
            <a:tailEnd type="arrow"/>
          </a:ln>
          <a:effectLst/>
        </p:spPr>
      </p:cxnSp>
      <p:cxnSp>
        <p:nvCxnSpPr>
          <p:cNvPr id="102" name="Straight Arrow Connector 202"/>
          <p:cNvCxnSpPr/>
          <p:nvPr/>
        </p:nvCxnSpPr>
        <p:spPr>
          <a:xfrm rot="5400000">
            <a:off x="6915406" y="5011659"/>
            <a:ext cx="482300" cy="0"/>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103" name="Rectangle 182"/>
          <p:cNvSpPr/>
          <p:nvPr/>
        </p:nvSpPr>
        <p:spPr>
          <a:xfrm>
            <a:off x="4809673" y="4274149"/>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3</a:t>
            </a:r>
            <a:r>
              <a:rPr lang="en-US" sz="1467" baseline="30000" dirty="0">
                <a:solidFill>
                  <a:prstClr val="black"/>
                </a:solidFill>
                <a:latin typeface="Arial"/>
              </a:rPr>
              <a:t>rd</a:t>
            </a:r>
            <a:r>
              <a:rPr lang="en-US" sz="1467" dirty="0">
                <a:solidFill>
                  <a:prstClr val="black"/>
                </a:solidFill>
                <a:latin typeface="Arial"/>
              </a:rPr>
              <a:t> SFC Controllers</a:t>
            </a:r>
          </a:p>
        </p:txBody>
      </p:sp>
      <p:sp>
        <p:nvSpPr>
          <p:cNvPr id="104" name="Rectangle 182"/>
          <p:cNvSpPr/>
          <p:nvPr/>
        </p:nvSpPr>
        <p:spPr>
          <a:xfrm>
            <a:off x="6566437" y="4301241"/>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3</a:t>
            </a:r>
            <a:r>
              <a:rPr lang="en-US" sz="1467" baseline="30000" dirty="0">
                <a:solidFill>
                  <a:prstClr val="black"/>
                </a:solidFill>
                <a:latin typeface="Arial"/>
              </a:rPr>
              <a:t>rd</a:t>
            </a:r>
            <a:r>
              <a:rPr lang="en-US" sz="1467" dirty="0">
                <a:solidFill>
                  <a:prstClr val="black"/>
                </a:solidFill>
                <a:latin typeface="Arial"/>
              </a:rPr>
              <a:t> VNFMs</a:t>
            </a:r>
          </a:p>
        </p:txBody>
      </p:sp>
      <p:sp>
        <p:nvSpPr>
          <p:cNvPr id="105" name="TextBox 104"/>
          <p:cNvSpPr txBox="1"/>
          <p:nvPr/>
        </p:nvSpPr>
        <p:spPr>
          <a:xfrm>
            <a:off x="3754709" y="2448144"/>
            <a:ext cx="954875" cy="338552"/>
          </a:xfrm>
          <a:prstGeom prst="rect">
            <a:avLst/>
          </a:prstGeom>
          <a:solidFill>
            <a:srgbClr val="FFFFCC">
              <a:alpha val="74902"/>
            </a:srgbClr>
          </a:solidFill>
        </p:spPr>
        <p:txBody>
          <a:bodyPr wrap="square" lIns="0" tIns="45719" rIns="0" bIns="45719" rtlCol="0" anchor="ctr" anchorCtr="0">
            <a:spAutoFit/>
          </a:bodyPr>
          <a:lstStyle/>
          <a:p>
            <a:pPr algn="ctr" defTabSz="1164706"/>
            <a:r>
              <a:rPr lang="en-US" sz="800" i="1" dirty="0">
                <a:solidFill>
                  <a:prstClr val="black"/>
                </a:solidFill>
                <a:latin typeface="Arial"/>
              </a:rPr>
              <a:t>Inventory Data CRUD</a:t>
            </a:r>
          </a:p>
        </p:txBody>
      </p:sp>
      <p:cxnSp>
        <p:nvCxnSpPr>
          <p:cNvPr id="106" name="Straight Arrow Connector 67"/>
          <p:cNvCxnSpPr/>
          <p:nvPr/>
        </p:nvCxnSpPr>
        <p:spPr>
          <a:xfrm>
            <a:off x="5232751" y="3717437"/>
            <a:ext cx="0" cy="439963"/>
          </a:xfrm>
          <a:prstGeom prst="straightConnector1">
            <a:avLst/>
          </a:prstGeom>
          <a:noFill/>
          <a:ln w="28575" cap="flat" cmpd="sng" algn="ctr">
            <a:solidFill>
              <a:sysClr val="windowText" lastClr="000000">
                <a:lumMod val="50000"/>
                <a:lumOff val="50000"/>
              </a:sysClr>
            </a:solidFill>
            <a:prstDash val="solid"/>
            <a:headEnd type="arrow" w="med" len="med"/>
            <a:tailEnd type="none" w="med" len="med"/>
          </a:ln>
          <a:effectLst/>
        </p:spPr>
      </p:cxnSp>
      <p:cxnSp>
        <p:nvCxnSpPr>
          <p:cNvPr id="107" name="Straight Arrow Connector 67"/>
          <p:cNvCxnSpPr/>
          <p:nvPr/>
        </p:nvCxnSpPr>
        <p:spPr>
          <a:xfrm>
            <a:off x="6941163" y="3697089"/>
            <a:ext cx="0" cy="439963"/>
          </a:xfrm>
          <a:prstGeom prst="straightConnector1">
            <a:avLst/>
          </a:prstGeom>
          <a:noFill/>
          <a:ln w="28575" cap="flat" cmpd="sng" algn="ctr">
            <a:solidFill>
              <a:sysClr val="windowText" lastClr="000000">
                <a:lumMod val="50000"/>
                <a:lumOff val="50000"/>
              </a:sysClr>
            </a:solidFill>
            <a:prstDash val="solid"/>
            <a:headEnd type="arrow" w="med" len="med"/>
            <a:tailEnd type="none" w="med" len="med"/>
          </a:ln>
          <a:effectLst/>
        </p:spPr>
      </p:cxnSp>
      <p:sp>
        <p:nvSpPr>
          <p:cNvPr id="108" name="Rectangle 182"/>
          <p:cNvSpPr/>
          <p:nvPr/>
        </p:nvSpPr>
        <p:spPr>
          <a:xfrm>
            <a:off x="2855625" y="4286025"/>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3</a:t>
            </a:r>
            <a:r>
              <a:rPr lang="en-US" sz="1467" baseline="30000" dirty="0">
                <a:solidFill>
                  <a:prstClr val="black"/>
                </a:solidFill>
                <a:latin typeface="Arial"/>
              </a:rPr>
              <a:t>rd</a:t>
            </a:r>
            <a:r>
              <a:rPr lang="en-US" sz="1467" dirty="0">
                <a:solidFill>
                  <a:prstClr val="black"/>
                </a:solidFill>
                <a:latin typeface="Arial"/>
              </a:rPr>
              <a:t> VIMs</a:t>
            </a:r>
          </a:p>
        </p:txBody>
      </p:sp>
      <p:sp>
        <p:nvSpPr>
          <p:cNvPr id="109" name="圆角矩形 108"/>
          <p:cNvSpPr/>
          <p:nvPr/>
        </p:nvSpPr>
        <p:spPr>
          <a:xfrm>
            <a:off x="5830752" y="2096884"/>
            <a:ext cx="725829" cy="283835"/>
          </a:xfrm>
          <a:prstGeom prst="roundRect">
            <a:avLst/>
          </a:prstGeom>
          <a:gradFill rotWithShape="1">
            <a:gsLst>
              <a:gs pos="0">
                <a:srgbClr val="E46200">
                  <a:tint val="50000"/>
                  <a:satMod val="300000"/>
                </a:srgbClr>
              </a:gs>
              <a:gs pos="35000">
                <a:srgbClr val="E46200">
                  <a:tint val="37000"/>
                  <a:satMod val="300000"/>
                </a:srgbClr>
              </a:gs>
              <a:gs pos="100000">
                <a:srgbClr val="E46200">
                  <a:tint val="15000"/>
                  <a:satMod val="350000"/>
                </a:srgbClr>
              </a:gs>
            </a:gsLst>
            <a:lin ang="16200000" scaled="1"/>
          </a:gradFill>
          <a:ln w="9525" cap="flat" cmpd="sng" algn="ctr">
            <a:solidFill>
              <a:srgbClr val="E46200">
                <a:shade val="95000"/>
                <a:satMod val="104999"/>
              </a:srgbClr>
            </a:solidFill>
            <a:prstDash val="solid"/>
          </a:ln>
          <a:effectLst>
            <a:outerShdw blurRad="38100" dist="23000" dir="5400000" rotWithShape="0">
              <a:srgbClr val="000000">
                <a:alpha val="35000"/>
              </a:srgbClr>
            </a:outerShdw>
          </a:effectLst>
        </p:spPr>
        <p:txBody>
          <a:bodyPr rot="0" spcFirstLastPara="1" vertOverflow="overflow" horzOverflow="overflow" vert="horz" wrap="square" lIns="45719" tIns="45719" rIns="45719" bIns="45719" numCol="1" spcCol="28574" rtlCol="0" anchor="ctr">
            <a:spAutoFit/>
          </a:bodyPr>
          <a:lstStyle/>
          <a:p>
            <a:pPr defTabSz="1219170">
              <a:defRPr/>
            </a:pPr>
            <a:r>
              <a:rPr lang="en-US" altLang="zh-CN" sz="1067" dirty="0">
                <a:latin typeface="Calibri"/>
              </a:rPr>
              <a:t>Adaptor</a:t>
            </a:r>
            <a:endParaRPr lang="zh-CN" altLang="en-US" sz="1067" dirty="0">
              <a:latin typeface="Calibri"/>
            </a:endParaRPr>
          </a:p>
        </p:txBody>
      </p:sp>
      <p:sp>
        <p:nvSpPr>
          <p:cNvPr id="110" name="圆角矩形 109"/>
          <p:cNvSpPr/>
          <p:nvPr/>
        </p:nvSpPr>
        <p:spPr>
          <a:xfrm>
            <a:off x="7229864" y="2096884"/>
            <a:ext cx="725829" cy="283835"/>
          </a:xfrm>
          <a:prstGeom prst="roundRect">
            <a:avLst/>
          </a:prstGeom>
          <a:gradFill rotWithShape="1">
            <a:gsLst>
              <a:gs pos="0">
                <a:srgbClr val="E46200">
                  <a:tint val="50000"/>
                  <a:satMod val="300000"/>
                </a:srgbClr>
              </a:gs>
              <a:gs pos="35000">
                <a:srgbClr val="E46200">
                  <a:tint val="37000"/>
                  <a:satMod val="300000"/>
                </a:srgbClr>
              </a:gs>
              <a:gs pos="100000">
                <a:srgbClr val="E46200">
                  <a:tint val="15000"/>
                  <a:satMod val="350000"/>
                </a:srgbClr>
              </a:gs>
            </a:gsLst>
            <a:lin ang="16200000" scaled="1"/>
          </a:gradFill>
          <a:ln w="9525" cap="flat" cmpd="sng" algn="ctr">
            <a:solidFill>
              <a:srgbClr val="E46200">
                <a:shade val="95000"/>
                <a:satMod val="104999"/>
              </a:srgbClr>
            </a:solidFill>
            <a:prstDash val="solid"/>
          </a:ln>
          <a:effectLst>
            <a:outerShdw blurRad="38100" dist="23000" dir="5400000" rotWithShape="0">
              <a:srgbClr val="000000">
                <a:alpha val="35000"/>
              </a:srgbClr>
            </a:outerShdw>
          </a:effectLst>
        </p:spPr>
        <p:txBody>
          <a:bodyPr rot="0" spcFirstLastPara="1" vertOverflow="overflow" horzOverflow="overflow" vert="horz" wrap="square" lIns="45719" tIns="45719" rIns="45719" bIns="45719" numCol="1" spcCol="28574" rtlCol="0" anchor="ctr">
            <a:spAutoFit/>
          </a:bodyPr>
          <a:lstStyle/>
          <a:p>
            <a:pPr defTabSz="1219170">
              <a:defRPr/>
            </a:pPr>
            <a:r>
              <a:rPr lang="en-US" altLang="zh-CN" sz="1067" dirty="0">
                <a:latin typeface="Calibri"/>
              </a:rPr>
              <a:t>Adaptor</a:t>
            </a:r>
            <a:endParaRPr lang="zh-CN" altLang="en-US" sz="1067" dirty="0">
              <a:latin typeface="Calibri"/>
            </a:endParaRPr>
          </a:p>
        </p:txBody>
      </p:sp>
      <p:sp>
        <p:nvSpPr>
          <p:cNvPr id="111" name="圆角矩形 110"/>
          <p:cNvSpPr/>
          <p:nvPr/>
        </p:nvSpPr>
        <p:spPr>
          <a:xfrm>
            <a:off x="1831076" y="3192407"/>
            <a:ext cx="725829" cy="283835"/>
          </a:xfrm>
          <a:prstGeom prst="roundRect">
            <a:avLst/>
          </a:prstGeom>
          <a:gradFill rotWithShape="1">
            <a:gsLst>
              <a:gs pos="0">
                <a:srgbClr val="E46200">
                  <a:tint val="50000"/>
                  <a:satMod val="300000"/>
                </a:srgbClr>
              </a:gs>
              <a:gs pos="35000">
                <a:srgbClr val="E46200">
                  <a:tint val="37000"/>
                  <a:satMod val="300000"/>
                </a:srgbClr>
              </a:gs>
              <a:gs pos="100000">
                <a:srgbClr val="E46200">
                  <a:tint val="15000"/>
                  <a:satMod val="350000"/>
                </a:srgbClr>
              </a:gs>
            </a:gsLst>
            <a:lin ang="16200000" scaled="1"/>
          </a:gradFill>
          <a:ln w="9525" cap="flat" cmpd="sng" algn="ctr">
            <a:solidFill>
              <a:srgbClr val="E46200">
                <a:shade val="95000"/>
                <a:satMod val="104999"/>
              </a:srgbClr>
            </a:solidFill>
            <a:prstDash val="solid"/>
          </a:ln>
          <a:effectLst>
            <a:outerShdw blurRad="38100" dist="23000" dir="5400000" rotWithShape="0">
              <a:srgbClr val="000000">
                <a:alpha val="35000"/>
              </a:srgbClr>
            </a:outerShdw>
          </a:effectLst>
        </p:spPr>
        <p:txBody>
          <a:bodyPr rot="0" spcFirstLastPara="1" vertOverflow="overflow" horzOverflow="overflow" vert="horz" wrap="square" lIns="45719" tIns="45719" rIns="45719" bIns="45719" numCol="1" spcCol="28574" rtlCol="0" anchor="ctr">
            <a:spAutoFit/>
          </a:bodyPr>
          <a:lstStyle/>
          <a:p>
            <a:pPr defTabSz="1219170">
              <a:defRPr/>
            </a:pPr>
            <a:r>
              <a:rPr lang="en-US" altLang="zh-CN" sz="1067" dirty="0">
                <a:latin typeface="Calibri"/>
              </a:rPr>
              <a:t>Adaptor</a:t>
            </a:r>
            <a:endParaRPr lang="zh-CN" altLang="en-US" sz="1067" dirty="0">
              <a:latin typeface="Calibri"/>
            </a:endParaRPr>
          </a:p>
        </p:txBody>
      </p:sp>
      <p:sp>
        <p:nvSpPr>
          <p:cNvPr id="112" name="TextBox 111"/>
          <p:cNvSpPr txBox="1"/>
          <p:nvPr/>
        </p:nvSpPr>
        <p:spPr>
          <a:xfrm>
            <a:off x="5497049" y="3787834"/>
            <a:ext cx="820299" cy="338552"/>
          </a:xfrm>
          <a:prstGeom prst="rect">
            <a:avLst/>
          </a:prstGeom>
          <a:solidFill>
            <a:srgbClr val="FFFFCC">
              <a:alpha val="60000"/>
            </a:srgbClr>
          </a:solidFill>
        </p:spPr>
        <p:txBody>
          <a:bodyPr wrap="square" lIns="0" tIns="45719" rIns="0" bIns="45719" rtlCol="0" anchor="ctr" anchorCtr="0">
            <a:spAutoFit/>
          </a:bodyPr>
          <a:lstStyle/>
          <a:p>
            <a:pPr algn="ctr" defTabSz="1164706"/>
            <a:r>
              <a:rPr lang="en-US" sz="800" i="1" dirty="0">
                <a:solidFill>
                  <a:prstClr val="black"/>
                </a:solidFill>
                <a:latin typeface="Arial"/>
              </a:rPr>
              <a:t>Create/Delete/… </a:t>
            </a:r>
            <a:r>
              <a:rPr lang="en-US" sz="800" i="1" dirty="0" err="1">
                <a:solidFill>
                  <a:prstClr val="black"/>
                </a:solidFill>
                <a:latin typeface="Arial"/>
              </a:rPr>
              <a:t>ViNF</a:t>
            </a:r>
            <a:endParaRPr lang="en-US" sz="800" i="1" dirty="0">
              <a:solidFill>
                <a:prstClr val="black"/>
              </a:solidFill>
              <a:latin typeface="Arial"/>
            </a:endParaRPr>
          </a:p>
        </p:txBody>
      </p:sp>
      <p:sp>
        <p:nvSpPr>
          <p:cNvPr id="113" name="TextBox 112"/>
          <p:cNvSpPr txBox="1"/>
          <p:nvPr/>
        </p:nvSpPr>
        <p:spPr>
          <a:xfrm>
            <a:off x="7180061" y="3787834"/>
            <a:ext cx="820299" cy="338552"/>
          </a:xfrm>
          <a:prstGeom prst="rect">
            <a:avLst/>
          </a:prstGeom>
          <a:solidFill>
            <a:srgbClr val="FFFFCC">
              <a:alpha val="60000"/>
            </a:srgbClr>
          </a:solidFill>
        </p:spPr>
        <p:txBody>
          <a:bodyPr wrap="square" lIns="0" tIns="45719" rIns="0" bIns="45719" rtlCol="0" anchor="ctr" anchorCtr="0">
            <a:spAutoFit/>
          </a:bodyPr>
          <a:lstStyle/>
          <a:p>
            <a:pPr algn="ctr" defTabSz="1164706"/>
            <a:r>
              <a:rPr lang="en-US" sz="800" i="1" dirty="0" err="1">
                <a:solidFill>
                  <a:prstClr val="black"/>
                </a:solidFill>
                <a:latin typeface="Arial"/>
              </a:rPr>
              <a:t>Config</a:t>
            </a:r>
            <a:r>
              <a:rPr lang="en-US" sz="800" i="1" dirty="0">
                <a:solidFill>
                  <a:prstClr val="black"/>
                </a:solidFill>
                <a:latin typeface="Arial"/>
              </a:rPr>
              <a:t>/… </a:t>
            </a:r>
          </a:p>
          <a:p>
            <a:pPr algn="ctr" defTabSz="1164706"/>
            <a:r>
              <a:rPr lang="en-US" sz="800" i="1" dirty="0" err="1">
                <a:solidFill>
                  <a:prstClr val="black"/>
                </a:solidFill>
                <a:latin typeface="Arial"/>
              </a:rPr>
              <a:t>ViNF</a:t>
            </a:r>
            <a:endParaRPr lang="en-US" sz="800" i="1" dirty="0">
              <a:solidFill>
                <a:prstClr val="black"/>
              </a:solidFill>
              <a:latin typeface="Arial"/>
            </a:endParaRPr>
          </a:p>
        </p:txBody>
      </p:sp>
      <p:sp>
        <p:nvSpPr>
          <p:cNvPr id="114" name="Rectangle 182"/>
          <p:cNvSpPr/>
          <p:nvPr/>
        </p:nvSpPr>
        <p:spPr>
          <a:xfrm>
            <a:off x="8269765" y="4228625"/>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3</a:t>
            </a:r>
            <a:r>
              <a:rPr lang="en-US" sz="1467" baseline="30000" dirty="0">
                <a:solidFill>
                  <a:prstClr val="black"/>
                </a:solidFill>
                <a:latin typeface="Arial"/>
              </a:rPr>
              <a:t>rd</a:t>
            </a:r>
            <a:r>
              <a:rPr lang="en-US" sz="1467" dirty="0">
                <a:solidFill>
                  <a:prstClr val="black"/>
                </a:solidFill>
                <a:latin typeface="Arial"/>
              </a:rPr>
              <a:t> SFC Controllers</a:t>
            </a:r>
          </a:p>
        </p:txBody>
      </p:sp>
      <p:cxnSp>
        <p:nvCxnSpPr>
          <p:cNvPr id="115" name="Straight Arrow Connector 64"/>
          <p:cNvCxnSpPr/>
          <p:nvPr/>
        </p:nvCxnSpPr>
        <p:spPr>
          <a:xfrm>
            <a:off x="9120008" y="3729312"/>
            <a:ext cx="0" cy="439963"/>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116" name="TextBox 115"/>
          <p:cNvSpPr txBox="1"/>
          <p:nvPr/>
        </p:nvSpPr>
        <p:spPr>
          <a:xfrm>
            <a:off x="9182573" y="3787833"/>
            <a:ext cx="820299" cy="338552"/>
          </a:xfrm>
          <a:prstGeom prst="rect">
            <a:avLst/>
          </a:prstGeom>
          <a:solidFill>
            <a:srgbClr val="FFFFCC">
              <a:alpha val="60000"/>
            </a:srgbClr>
          </a:solidFill>
        </p:spPr>
        <p:txBody>
          <a:bodyPr wrap="square" lIns="0" tIns="45719" rIns="0" bIns="45719" rtlCol="0" anchor="ctr" anchorCtr="0">
            <a:spAutoFit/>
          </a:bodyPr>
          <a:lstStyle/>
          <a:p>
            <a:pPr algn="ctr" defTabSz="1164706"/>
            <a:r>
              <a:rPr lang="en-US" sz="800" i="1" dirty="0">
                <a:solidFill>
                  <a:prstClr val="black"/>
                </a:solidFill>
                <a:latin typeface="Arial"/>
              </a:rPr>
              <a:t>Create/delete/…</a:t>
            </a:r>
          </a:p>
          <a:p>
            <a:pPr algn="ctr" defTabSz="1164706"/>
            <a:r>
              <a:rPr lang="en-US" sz="800" i="1" dirty="0">
                <a:solidFill>
                  <a:prstClr val="black"/>
                </a:solidFill>
                <a:latin typeface="Arial"/>
              </a:rPr>
              <a:t>SFC</a:t>
            </a:r>
          </a:p>
        </p:txBody>
      </p:sp>
      <p:cxnSp>
        <p:nvCxnSpPr>
          <p:cNvPr id="117" name="Straight Arrow Connector 202"/>
          <p:cNvCxnSpPr/>
          <p:nvPr/>
        </p:nvCxnSpPr>
        <p:spPr>
          <a:xfrm rot="5400000">
            <a:off x="8787050" y="5029583"/>
            <a:ext cx="482300" cy="1588"/>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118" name="TextBox 117"/>
          <p:cNvSpPr txBox="1"/>
          <p:nvPr/>
        </p:nvSpPr>
        <p:spPr>
          <a:xfrm>
            <a:off x="784436" y="1566879"/>
            <a:ext cx="1389365" cy="379654"/>
          </a:xfrm>
          <a:prstGeom prst="rect">
            <a:avLst/>
          </a:prstGeom>
          <a:noFill/>
          <a:ln w="12700" cap="flat">
            <a:noFill/>
            <a:miter lim="400000"/>
          </a:ln>
          <a:effectLst/>
          <a:sp3d/>
        </p:spPr>
        <p:txBody>
          <a:bodyPr rot="0" spcFirstLastPara="1" vertOverflow="overflow" horzOverflow="overflow" vert="horz" wrap="square" lIns="45719" tIns="45719" rIns="45719" bIns="45719" numCol="1" spcCol="28574" rtlCol="0" anchor="t">
            <a:spAutoFit/>
          </a:bodyPr>
          <a:lstStyle/>
          <a:p>
            <a:pPr defTabSz="1219170">
              <a:defRPr/>
            </a:pPr>
            <a:r>
              <a:rPr lang="en-US" altLang="zh-CN" sz="1867" dirty="0"/>
              <a:t>ONAP</a:t>
            </a:r>
            <a:endParaRPr lang="zh-CN" altLang="en-US" sz="1867" dirty="0"/>
          </a:p>
        </p:txBody>
      </p:sp>
      <p:sp>
        <p:nvSpPr>
          <p:cNvPr id="119" name="圆角矩形 118"/>
          <p:cNvSpPr/>
          <p:nvPr/>
        </p:nvSpPr>
        <p:spPr>
          <a:xfrm>
            <a:off x="745039" y="5764017"/>
            <a:ext cx="406869" cy="283835"/>
          </a:xfrm>
          <a:prstGeom prst="roundRect">
            <a:avLst/>
          </a:prstGeom>
          <a:gradFill rotWithShape="1">
            <a:gsLst>
              <a:gs pos="0">
                <a:srgbClr val="E46200">
                  <a:tint val="50000"/>
                  <a:satMod val="300000"/>
                </a:srgbClr>
              </a:gs>
              <a:gs pos="35000">
                <a:srgbClr val="E46200">
                  <a:tint val="37000"/>
                  <a:satMod val="300000"/>
                </a:srgbClr>
              </a:gs>
              <a:gs pos="100000">
                <a:srgbClr val="E46200">
                  <a:tint val="15000"/>
                  <a:satMod val="350000"/>
                </a:srgbClr>
              </a:gs>
            </a:gsLst>
            <a:lin ang="16200000" scaled="1"/>
          </a:gradFill>
          <a:ln w="9525" cap="flat" cmpd="sng" algn="ctr">
            <a:solidFill>
              <a:srgbClr val="E46200">
                <a:shade val="95000"/>
                <a:satMod val="104999"/>
              </a:srgbClr>
            </a:solidFill>
            <a:prstDash val="solid"/>
          </a:ln>
          <a:effectLst>
            <a:outerShdw blurRad="38100" dist="23000" dir="5400000" rotWithShape="0">
              <a:srgbClr val="000000">
                <a:alpha val="35000"/>
              </a:srgbClr>
            </a:outerShdw>
          </a:effectLst>
        </p:spPr>
        <p:txBody>
          <a:bodyPr rot="0" spcFirstLastPara="1" vertOverflow="overflow" horzOverflow="overflow" vert="horz" wrap="square" lIns="45719" tIns="45719" rIns="45719" bIns="45719" numCol="1" spcCol="28574" rtlCol="0" anchor="ctr">
            <a:spAutoFit/>
          </a:bodyPr>
          <a:lstStyle/>
          <a:p>
            <a:pPr defTabSz="1219170">
              <a:defRPr/>
            </a:pPr>
            <a:endParaRPr lang="zh-CN" altLang="en-US" sz="1067" dirty="0">
              <a:latin typeface="Calibri"/>
            </a:endParaRPr>
          </a:p>
        </p:txBody>
      </p:sp>
      <p:sp>
        <p:nvSpPr>
          <p:cNvPr id="120" name="TextBox 119"/>
          <p:cNvSpPr txBox="1"/>
          <p:nvPr/>
        </p:nvSpPr>
        <p:spPr>
          <a:xfrm>
            <a:off x="9396096" y="4953001"/>
            <a:ext cx="2871120" cy="1446933"/>
          </a:xfrm>
          <a:prstGeom prst="rect">
            <a:avLst/>
          </a:prstGeom>
          <a:noFill/>
          <a:ln w="12700" cap="flat">
            <a:noFill/>
            <a:miter lim="400000"/>
          </a:ln>
          <a:effectLst/>
          <a:sp3d/>
        </p:spPr>
        <p:txBody>
          <a:bodyPr rot="0" spcFirstLastPara="1" vertOverflow="overflow" horzOverflow="overflow" vert="horz" wrap="square" lIns="45719" tIns="45719" rIns="45719" bIns="45719" numCol="1" spcCol="28574" rtlCol="0" anchor="t">
            <a:spAutoFit/>
          </a:bodyPr>
          <a:lstStyle/>
          <a:p>
            <a:pPr marL="342882" indent="-342882" defTabSz="1219170">
              <a:buFontTx/>
              <a:buAutoNum type="arabicPeriod"/>
              <a:defRPr/>
            </a:pPr>
            <a:r>
              <a:rPr lang="en-US" altLang="zh-CN" sz="1467" b="1" dirty="0"/>
              <a:t>Portal/SDC/MSO/Policy add adaptor for VF-C RESTAPI</a:t>
            </a:r>
          </a:p>
          <a:p>
            <a:pPr marL="342882" indent="-342882" defTabSz="1219170">
              <a:buFontTx/>
              <a:buAutoNum type="arabicPeriod"/>
              <a:defRPr/>
            </a:pPr>
            <a:r>
              <a:rPr lang="en-US" altLang="zh-CN" sz="1467" b="1" dirty="0"/>
              <a:t>VF-C add adaptor for A&amp;AI\Common </a:t>
            </a:r>
            <a:r>
              <a:rPr lang="en-US" altLang="zh-CN" sz="1467" b="1" dirty="0" err="1"/>
              <a:t>services,etc</a:t>
            </a:r>
            <a:endParaRPr lang="en-US" altLang="zh-CN" sz="1467" b="1" dirty="0"/>
          </a:p>
          <a:p>
            <a:pPr marL="342882" indent="-342882" defTabSz="1219170">
              <a:buFontTx/>
              <a:buAutoNum type="arabicPeriod"/>
              <a:defRPr/>
            </a:pPr>
            <a:r>
              <a:rPr lang="en-US" altLang="zh-CN" sz="1467" b="1" dirty="0"/>
              <a:t>DCAE collects data from EMS via new adaptor</a:t>
            </a:r>
          </a:p>
        </p:txBody>
      </p:sp>
      <p:sp>
        <p:nvSpPr>
          <p:cNvPr id="121" name="圆角矩形 120"/>
          <p:cNvSpPr/>
          <p:nvPr/>
        </p:nvSpPr>
        <p:spPr>
          <a:xfrm>
            <a:off x="8595163" y="2113077"/>
            <a:ext cx="725829" cy="283835"/>
          </a:xfrm>
          <a:prstGeom prst="roundRect">
            <a:avLst/>
          </a:prstGeom>
          <a:gradFill rotWithShape="1">
            <a:gsLst>
              <a:gs pos="0">
                <a:srgbClr val="E46200">
                  <a:tint val="50000"/>
                  <a:satMod val="300000"/>
                </a:srgbClr>
              </a:gs>
              <a:gs pos="35000">
                <a:srgbClr val="E46200">
                  <a:tint val="37000"/>
                  <a:satMod val="300000"/>
                </a:srgbClr>
              </a:gs>
              <a:gs pos="100000">
                <a:srgbClr val="E46200">
                  <a:tint val="15000"/>
                  <a:satMod val="350000"/>
                </a:srgbClr>
              </a:gs>
            </a:gsLst>
            <a:lin ang="16200000" scaled="1"/>
          </a:gradFill>
          <a:ln w="9525" cap="flat" cmpd="sng" algn="ctr">
            <a:solidFill>
              <a:srgbClr val="E46200">
                <a:shade val="95000"/>
                <a:satMod val="104999"/>
              </a:srgbClr>
            </a:solidFill>
            <a:prstDash val="solid"/>
          </a:ln>
          <a:effectLst>
            <a:outerShdw blurRad="38100" dist="23000" dir="5400000" rotWithShape="0">
              <a:srgbClr val="000000">
                <a:alpha val="35000"/>
              </a:srgbClr>
            </a:outerShdw>
          </a:effectLst>
        </p:spPr>
        <p:txBody>
          <a:bodyPr rot="0" spcFirstLastPara="1" vertOverflow="overflow" horzOverflow="overflow" vert="horz" wrap="square" lIns="45719" tIns="45719" rIns="45719" bIns="45719" numCol="1" spcCol="28574" rtlCol="0" anchor="ctr">
            <a:spAutoFit/>
          </a:bodyPr>
          <a:lstStyle/>
          <a:p>
            <a:pPr defTabSz="1219170">
              <a:defRPr/>
            </a:pPr>
            <a:r>
              <a:rPr lang="en-US" altLang="zh-CN" sz="1067" dirty="0">
                <a:latin typeface="Calibri"/>
              </a:rPr>
              <a:t>Adaptor</a:t>
            </a:r>
            <a:endParaRPr lang="zh-CN" altLang="en-US" sz="1067" dirty="0">
              <a:latin typeface="Calibri"/>
            </a:endParaRPr>
          </a:p>
        </p:txBody>
      </p:sp>
      <p:sp>
        <p:nvSpPr>
          <p:cNvPr id="122" name="Rounded Rectangle 32"/>
          <p:cNvSpPr/>
          <p:nvPr/>
        </p:nvSpPr>
        <p:spPr>
          <a:xfrm>
            <a:off x="2881351" y="1579419"/>
            <a:ext cx="1080000" cy="720000"/>
          </a:xfrm>
          <a:prstGeom prst="rect">
            <a:avLst/>
          </a:prstGeom>
          <a:solidFill>
            <a:srgbClr val="FFFFFF"/>
          </a:solidFill>
          <a:ln w="25400" cap="flat" cmpd="sng" algn="ctr">
            <a:solidFill>
              <a:srgbClr val="008CEA"/>
            </a:solidFill>
            <a:prstDash val="solid"/>
          </a:ln>
          <a:effectLst/>
        </p:spPr>
        <p:txBody>
          <a:bodyPr lIns="91439" tIns="45719" rIns="91439" bIns="45719" rtlCol="0" anchor="ctr" anchorCtr="1"/>
          <a:lstStyle/>
          <a:p>
            <a:pPr algn="ctr" defTabSz="914354" hangingPunct="1">
              <a:defRPr/>
            </a:pPr>
            <a:r>
              <a:rPr lang="en-US" sz="1467" dirty="0">
                <a:latin typeface="Calibri"/>
              </a:rPr>
              <a:t>Common Services</a:t>
            </a:r>
          </a:p>
        </p:txBody>
      </p:sp>
      <p:cxnSp>
        <p:nvCxnSpPr>
          <p:cNvPr id="123" name="Straight Arrow Connector 202"/>
          <p:cNvCxnSpPr/>
          <p:nvPr/>
        </p:nvCxnSpPr>
        <p:spPr>
          <a:xfrm rot="5400000">
            <a:off x="3212659" y="2656032"/>
            <a:ext cx="682863" cy="0"/>
          </a:xfrm>
          <a:prstGeom prst="straightConnector1">
            <a:avLst/>
          </a:prstGeom>
          <a:noFill/>
          <a:ln w="28575" cap="flat" cmpd="sng" algn="ctr">
            <a:solidFill>
              <a:sysClr val="windowText" lastClr="000000">
                <a:lumMod val="50000"/>
                <a:lumOff val="50000"/>
              </a:sysClr>
            </a:solidFill>
            <a:prstDash val="solid"/>
            <a:headEnd type="arrow" w="med" len="med"/>
            <a:tailEnd type="arrow" w="med" len="med"/>
          </a:ln>
          <a:effectLst/>
        </p:spPr>
      </p:cxnSp>
      <p:sp>
        <p:nvSpPr>
          <p:cNvPr id="124" name="Rectangle 150"/>
          <p:cNvSpPr/>
          <p:nvPr/>
        </p:nvSpPr>
        <p:spPr>
          <a:xfrm>
            <a:off x="10228375" y="2949964"/>
            <a:ext cx="1163863" cy="720000"/>
          </a:xfrm>
          <a:prstGeom prst="rect">
            <a:avLst/>
          </a:prstGeom>
          <a:solidFill>
            <a:srgbClr val="FFFFFF"/>
          </a:solidFill>
          <a:ln w="25400" cap="flat" cmpd="sng" algn="ctr">
            <a:solidFill>
              <a:srgbClr val="008CEA"/>
            </a:solidFill>
            <a:prstDash val="solid"/>
          </a:ln>
          <a:effectLst/>
        </p:spPr>
        <p:txBody>
          <a:bodyPr lIns="91439" tIns="45719" rIns="91439" bIns="45719" rtlCol="0" anchor="ctr" anchorCtr="1"/>
          <a:lstStyle/>
          <a:p>
            <a:pPr algn="ctr" defTabSz="914354" hangingPunct="1">
              <a:defRPr/>
            </a:pPr>
            <a:r>
              <a:rPr lang="en-US" sz="1467" dirty="0">
                <a:latin typeface="Calibri"/>
              </a:rPr>
              <a:t>DCAE</a:t>
            </a:r>
          </a:p>
        </p:txBody>
      </p:sp>
      <p:sp>
        <p:nvSpPr>
          <p:cNvPr id="125" name="Rectangle 182"/>
          <p:cNvSpPr/>
          <p:nvPr/>
        </p:nvSpPr>
        <p:spPr>
          <a:xfrm>
            <a:off x="8398417" y="4286025"/>
            <a:ext cx="1469547" cy="514283"/>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39" tIns="45719" rIns="91439" bIns="45719" rtlCol="0" anchor="ctr"/>
          <a:lstStyle/>
          <a:p>
            <a:pPr algn="ctr" defTabSz="1164706">
              <a:defRPr/>
            </a:pPr>
            <a:r>
              <a:rPr lang="en-US" sz="1467" dirty="0">
                <a:solidFill>
                  <a:prstClr val="black"/>
                </a:solidFill>
                <a:latin typeface="Arial"/>
              </a:rPr>
              <a:t>3</a:t>
            </a:r>
            <a:r>
              <a:rPr lang="en-US" sz="1467" baseline="30000" dirty="0">
                <a:solidFill>
                  <a:prstClr val="black"/>
                </a:solidFill>
                <a:latin typeface="Arial"/>
              </a:rPr>
              <a:t>rd</a:t>
            </a:r>
            <a:r>
              <a:rPr lang="en-US" sz="1467" dirty="0">
                <a:solidFill>
                  <a:prstClr val="black"/>
                </a:solidFill>
                <a:latin typeface="Arial"/>
              </a:rPr>
              <a:t> EMSs</a:t>
            </a:r>
          </a:p>
        </p:txBody>
      </p:sp>
      <p:sp>
        <p:nvSpPr>
          <p:cNvPr id="127" name="TextBox 126"/>
          <p:cNvSpPr txBox="1"/>
          <p:nvPr/>
        </p:nvSpPr>
        <p:spPr>
          <a:xfrm>
            <a:off x="10875157" y="3835904"/>
            <a:ext cx="738915" cy="215442"/>
          </a:xfrm>
          <a:prstGeom prst="rect">
            <a:avLst/>
          </a:prstGeom>
          <a:solidFill>
            <a:srgbClr val="FFFFCC">
              <a:alpha val="60000"/>
            </a:srgbClr>
          </a:solidFill>
        </p:spPr>
        <p:txBody>
          <a:bodyPr wrap="square" lIns="0" tIns="45719" rIns="0" bIns="45719" rtlCol="0" anchor="ctr" anchorCtr="0">
            <a:spAutoFit/>
          </a:bodyPr>
          <a:lstStyle/>
          <a:p>
            <a:pPr defTabSz="1164706"/>
            <a:r>
              <a:rPr lang="en-US" sz="800" i="1" dirty="0">
                <a:solidFill>
                  <a:prstClr val="black"/>
                </a:solidFill>
                <a:latin typeface="Arial"/>
              </a:rPr>
              <a:t>FM/PM…</a:t>
            </a:r>
          </a:p>
        </p:txBody>
      </p:sp>
      <p:cxnSp>
        <p:nvCxnSpPr>
          <p:cNvPr id="128" name="形状 127"/>
          <p:cNvCxnSpPr>
            <a:stCxn id="124" idx="0"/>
            <a:endCxn id="85" idx="3"/>
          </p:cNvCxnSpPr>
          <p:nvPr/>
        </p:nvCxnSpPr>
        <p:spPr>
          <a:xfrm rot="16200000" flipV="1">
            <a:off x="9657080" y="1796740"/>
            <a:ext cx="996157" cy="1310297"/>
          </a:xfrm>
          <a:prstGeom prst="bentConnector2">
            <a:avLst/>
          </a:prstGeom>
          <a:noFill/>
          <a:ln w="28575" cap="flat" cmpd="sng" algn="ctr">
            <a:solidFill>
              <a:sysClr val="windowText" lastClr="000000">
                <a:lumMod val="50000"/>
                <a:lumOff val="50000"/>
              </a:sysClr>
            </a:solidFill>
            <a:prstDash val="solid"/>
            <a:headEnd type="none" w="med" len="med"/>
            <a:tailEnd type="arrow" w="med" len="med"/>
          </a:ln>
          <a:effectLst/>
        </p:spPr>
      </p:cxnSp>
      <p:cxnSp>
        <p:nvCxnSpPr>
          <p:cNvPr id="129" name="形状 128"/>
          <p:cNvCxnSpPr>
            <a:stCxn id="125" idx="3"/>
            <a:endCxn id="124" idx="2"/>
          </p:cNvCxnSpPr>
          <p:nvPr/>
        </p:nvCxnSpPr>
        <p:spPr>
          <a:xfrm flipV="1">
            <a:off x="9867965" y="3669965"/>
            <a:ext cx="942343" cy="873203"/>
          </a:xfrm>
          <a:prstGeom prst="bentConnector2">
            <a:avLst/>
          </a:prstGeom>
          <a:noFill/>
          <a:ln w="28575" cap="flat" cmpd="sng" algn="ctr">
            <a:solidFill>
              <a:sysClr val="windowText" lastClr="000000">
                <a:lumMod val="50000"/>
                <a:lumOff val="50000"/>
              </a:sysClr>
            </a:solidFill>
            <a:prstDash val="solid"/>
            <a:headEnd type="none" w="med" len="med"/>
            <a:tailEnd type="arrow" w="med" len="med"/>
          </a:ln>
          <a:effectLst/>
        </p:spPr>
      </p:cxnSp>
      <p:sp>
        <p:nvSpPr>
          <p:cNvPr id="130" name="圆角矩形 129"/>
          <p:cNvSpPr/>
          <p:nvPr/>
        </p:nvSpPr>
        <p:spPr>
          <a:xfrm>
            <a:off x="11029323" y="3451189"/>
            <a:ext cx="725829" cy="283835"/>
          </a:xfrm>
          <a:prstGeom prst="roundRect">
            <a:avLst/>
          </a:prstGeom>
          <a:gradFill rotWithShape="1">
            <a:gsLst>
              <a:gs pos="0">
                <a:srgbClr val="E46200">
                  <a:tint val="50000"/>
                  <a:satMod val="300000"/>
                </a:srgbClr>
              </a:gs>
              <a:gs pos="35000">
                <a:srgbClr val="E46200">
                  <a:tint val="37000"/>
                  <a:satMod val="300000"/>
                </a:srgbClr>
              </a:gs>
              <a:gs pos="100000">
                <a:srgbClr val="E46200">
                  <a:tint val="15000"/>
                  <a:satMod val="350000"/>
                </a:srgbClr>
              </a:gs>
            </a:gsLst>
            <a:lin ang="16200000" scaled="1"/>
          </a:gradFill>
          <a:ln w="9525" cap="flat" cmpd="sng" algn="ctr">
            <a:solidFill>
              <a:srgbClr val="E46200">
                <a:shade val="95000"/>
                <a:satMod val="104999"/>
              </a:srgbClr>
            </a:solidFill>
            <a:prstDash val="solid"/>
          </a:ln>
          <a:effectLst>
            <a:outerShdw blurRad="38100" dist="23000" dir="5400000" rotWithShape="0">
              <a:srgbClr val="000000">
                <a:alpha val="35000"/>
              </a:srgbClr>
            </a:outerShdw>
          </a:effectLst>
        </p:spPr>
        <p:txBody>
          <a:bodyPr rot="0" spcFirstLastPara="1" vertOverflow="overflow" horzOverflow="overflow" vert="horz" wrap="square" lIns="45719" tIns="45719" rIns="45719" bIns="45719" numCol="1" spcCol="28574" rtlCol="0" anchor="ctr">
            <a:spAutoFit/>
          </a:bodyPr>
          <a:lstStyle/>
          <a:p>
            <a:pPr defTabSz="1219170">
              <a:defRPr/>
            </a:pPr>
            <a:r>
              <a:rPr lang="en-US" altLang="zh-CN" sz="1067" dirty="0">
                <a:latin typeface="Calibri"/>
              </a:rPr>
              <a:t>Adaptor</a:t>
            </a:r>
            <a:endParaRPr lang="zh-CN" altLang="en-US" sz="1067" dirty="0">
              <a:latin typeface="Calibri"/>
            </a:endParaRPr>
          </a:p>
        </p:txBody>
      </p:sp>
      <p:sp>
        <p:nvSpPr>
          <p:cNvPr id="131" name="TextBox 130"/>
          <p:cNvSpPr txBox="1"/>
          <p:nvPr/>
        </p:nvSpPr>
        <p:spPr>
          <a:xfrm>
            <a:off x="1199412" y="5745977"/>
            <a:ext cx="1420688" cy="379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28574" rtlCol="0" anchor="t">
            <a:spAutoFit/>
          </a:bodyPr>
          <a:lstStyle/>
          <a:p>
            <a:pPr hangingPunct="0"/>
            <a:r>
              <a:rPr lang="en-US" altLang="zh-CN" sz="1867" dirty="0"/>
              <a:t>Extension</a:t>
            </a:r>
            <a:endParaRPr lang="zh-CN" altLang="en-US" sz="1867" dirty="0"/>
          </a:p>
        </p:txBody>
      </p:sp>
    </p:spTree>
    <p:extLst>
      <p:ext uri="{BB962C8B-B14F-4D97-AF65-F5344CB8AC3E}">
        <p14:creationId xmlns:p14="http://schemas.microsoft.com/office/powerpoint/2010/main" val="1609557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VF-C Solution : VFC Components&amp; Main Features</a:t>
            </a:r>
            <a:endParaRPr lang="en-US" dirty="0"/>
          </a:p>
        </p:txBody>
      </p:sp>
      <p:grpSp>
        <p:nvGrpSpPr>
          <p:cNvPr id="51" name="组合 50"/>
          <p:cNvGrpSpPr/>
          <p:nvPr/>
        </p:nvGrpSpPr>
        <p:grpSpPr>
          <a:xfrm>
            <a:off x="711200" y="1600200"/>
            <a:ext cx="6705600" cy="4267200"/>
            <a:chOff x="228600" y="895350"/>
            <a:chExt cx="5943600" cy="3810000"/>
          </a:xfrm>
        </p:grpSpPr>
        <p:sp>
          <p:nvSpPr>
            <p:cNvPr id="3" name="圆角矩形 2"/>
            <p:cNvSpPr/>
            <p:nvPr/>
          </p:nvSpPr>
          <p:spPr>
            <a:xfrm>
              <a:off x="228600" y="895350"/>
              <a:ext cx="5867400" cy="381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API Handler</a:t>
              </a:r>
              <a:endParaRPr lang="zh-CN" altLang="en-US" sz="1600" dirty="0"/>
            </a:p>
          </p:txBody>
        </p:sp>
        <p:sp>
          <p:nvSpPr>
            <p:cNvPr id="11" name="圆角矩形 10"/>
            <p:cNvSpPr/>
            <p:nvPr/>
          </p:nvSpPr>
          <p:spPr>
            <a:xfrm>
              <a:off x="228600" y="3486150"/>
              <a:ext cx="5943600"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algn="ctr">
                <a:defRPr/>
              </a:pPr>
              <a:r>
                <a:rPr lang="en-US" altLang="zh-CN" sz="1600" b="1" dirty="0">
                  <a:sym typeface="Arial"/>
                </a:rPr>
                <a:t>Drivers</a:t>
              </a:r>
            </a:p>
          </p:txBody>
        </p:sp>
        <p:sp>
          <p:nvSpPr>
            <p:cNvPr id="12" name="圆角矩形 11"/>
            <p:cNvSpPr/>
            <p:nvPr/>
          </p:nvSpPr>
          <p:spPr>
            <a:xfrm>
              <a:off x="381000" y="38671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1600" b="1" dirty="0">
                <a:solidFill>
                  <a:schemeClr val="tx1"/>
                </a:solidFill>
              </a:endParaRPr>
            </a:p>
          </p:txBody>
        </p:sp>
        <p:sp>
          <p:nvSpPr>
            <p:cNvPr id="13" name="圆角矩形 12"/>
            <p:cNvSpPr/>
            <p:nvPr/>
          </p:nvSpPr>
          <p:spPr>
            <a:xfrm>
              <a:off x="1828800" y="38671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a:t>
              </a:r>
            </a:p>
          </p:txBody>
        </p:sp>
        <p:sp>
          <p:nvSpPr>
            <p:cNvPr id="14" name="圆角矩形 13"/>
            <p:cNvSpPr/>
            <p:nvPr/>
          </p:nvSpPr>
          <p:spPr>
            <a:xfrm>
              <a:off x="533400" y="39433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1600" b="1" dirty="0">
                <a:solidFill>
                  <a:schemeClr val="tx1"/>
                </a:solidFill>
              </a:endParaRPr>
            </a:p>
          </p:txBody>
        </p:sp>
        <p:sp>
          <p:nvSpPr>
            <p:cNvPr id="15" name="圆角矩形 14"/>
            <p:cNvSpPr/>
            <p:nvPr/>
          </p:nvSpPr>
          <p:spPr>
            <a:xfrm>
              <a:off x="685800" y="40195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VNFM Drivers</a:t>
              </a:r>
            </a:p>
          </p:txBody>
        </p:sp>
        <p:sp>
          <p:nvSpPr>
            <p:cNvPr id="16" name="圆角矩形 15"/>
            <p:cNvSpPr/>
            <p:nvPr/>
          </p:nvSpPr>
          <p:spPr>
            <a:xfrm>
              <a:off x="1981200" y="39433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a:t>
              </a:r>
            </a:p>
          </p:txBody>
        </p:sp>
        <p:sp>
          <p:nvSpPr>
            <p:cNvPr id="17" name="圆角矩形 16"/>
            <p:cNvSpPr/>
            <p:nvPr/>
          </p:nvSpPr>
          <p:spPr>
            <a:xfrm>
              <a:off x="2133600" y="40195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Drivers</a:t>
              </a:r>
            </a:p>
          </p:txBody>
        </p:sp>
        <p:sp>
          <p:nvSpPr>
            <p:cNvPr id="18" name="圆角矩形 17"/>
            <p:cNvSpPr/>
            <p:nvPr/>
          </p:nvSpPr>
          <p:spPr>
            <a:xfrm>
              <a:off x="3352800" y="38671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a:t>
              </a:r>
            </a:p>
          </p:txBody>
        </p:sp>
        <p:sp>
          <p:nvSpPr>
            <p:cNvPr id="20" name="圆角矩形 19"/>
            <p:cNvSpPr/>
            <p:nvPr/>
          </p:nvSpPr>
          <p:spPr>
            <a:xfrm>
              <a:off x="3505200" y="39433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a:t>
              </a:r>
            </a:p>
          </p:txBody>
        </p:sp>
        <p:sp>
          <p:nvSpPr>
            <p:cNvPr id="21" name="圆角矩形 20"/>
            <p:cNvSpPr/>
            <p:nvPr/>
          </p:nvSpPr>
          <p:spPr>
            <a:xfrm>
              <a:off x="3657600" y="40195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VIM Drivers</a:t>
              </a:r>
            </a:p>
          </p:txBody>
        </p:sp>
        <p:sp>
          <p:nvSpPr>
            <p:cNvPr id="22" name="圆角矩形 21"/>
            <p:cNvSpPr/>
            <p:nvPr/>
          </p:nvSpPr>
          <p:spPr>
            <a:xfrm>
              <a:off x="1905000" y="1504950"/>
              <a:ext cx="41910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ltLang="zh-CN" sz="1600" dirty="0">
                  <a:solidFill>
                    <a:schemeClr val="tx1"/>
                  </a:solidFill>
                  <a:sym typeface="Arial"/>
                </a:rPr>
                <a:t>NFV Lifecycle Management</a:t>
              </a:r>
              <a:endParaRPr lang="zh-CN" altLang="en-US" sz="1600" dirty="0">
                <a:solidFill>
                  <a:schemeClr val="tx1"/>
                </a:solidFill>
                <a:sym typeface="Arial"/>
              </a:endParaRPr>
            </a:p>
          </p:txBody>
        </p:sp>
        <p:sp>
          <p:nvSpPr>
            <p:cNvPr id="27" name="圆角矩形 26"/>
            <p:cNvSpPr/>
            <p:nvPr/>
          </p:nvSpPr>
          <p:spPr>
            <a:xfrm>
              <a:off x="4876800" y="38671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a:t>
              </a:r>
            </a:p>
          </p:txBody>
        </p:sp>
        <p:sp>
          <p:nvSpPr>
            <p:cNvPr id="28" name="圆角矩形 27"/>
            <p:cNvSpPr/>
            <p:nvPr/>
          </p:nvSpPr>
          <p:spPr>
            <a:xfrm>
              <a:off x="5029200" y="39433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EMS Driver</a:t>
              </a:r>
            </a:p>
          </p:txBody>
        </p:sp>
        <p:sp>
          <p:nvSpPr>
            <p:cNvPr id="29" name="圆角矩形 28"/>
            <p:cNvSpPr/>
            <p:nvPr/>
          </p:nvSpPr>
          <p:spPr>
            <a:xfrm>
              <a:off x="5181600" y="4019550"/>
              <a:ext cx="838200" cy="533400"/>
            </a:xfrm>
            <a:prstGeom prst="round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chemeClr val="tx1"/>
                  </a:solidFill>
                </a:rPr>
                <a:t>3</a:t>
              </a:r>
              <a:r>
                <a:rPr lang="en-US" altLang="zh-CN" sz="1600" b="1" baseline="30000" dirty="0">
                  <a:solidFill>
                    <a:schemeClr val="tx1"/>
                  </a:solidFill>
                </a:rPr>
                <a:t>rd</a:t>
              </a:r>
              <a:r>
                <a:rPr lang="en-US" altLang="zh-CN" sz="1600" b="1" dirty="0">
                  <a:solidFill>
                    <a:schemeClr val="tx1"/>
                  </a:solidFill>
                </a:rPr>
                <a:t> SFC Drivers</a:t>
              </a:r>
            </a:p>
          </p:txBody>
        </p:sp>
        <p:sp>
          <p:nvSpPr>
            <p:cNvPr id="41" name="圆角矩形 40"/>
            <p:cNvSpPr/>
            <p:nvPr/>
          </p:nvSpPr>
          <p:spPr>
            <a:xfrm>
              <a:off x="1905000" y="2495550"/>
              <a:ext cx="19812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ltLang="zh-CN" sz="1600" dirty="0">
                  <a:sym typeface="Arial"/>
                </a:rPr>
                <a:t>Workflow Engine</a:t>
              </a:r>
              <a:endParaRPr lang="zh-CN" altLang="en-US" sz="1600" dirty="0">
                <a:sym typeface="Arial"/>
              </a:endParaRPr>
            </a:p>
          </p:txBody>
        </p:sp>
        <p:sp>
          <p:nvSpPr>
            <p:cNvPr id="42" name="圆柱形 41"/>
            <p:cNvSpPr/>
            <p:nvPr/>
          </p:nvSpPr>
          <p:spPr>
            <a:xfrm>
              <a:off x="228600" y="1657350"/>
              <a:ext cx="1295400" cy="152400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lang="en-US" altLang="zh-CN" sz="1600" dirty="0">
                  <a:sym typeface="Arial"/>
                </a:rPr>
                <a:t>NFV</a:t>
              </a:r>
            </a:p>
            <a:p>
              <a:pPr algn="ctr">
                <a:defRPr/>
              </a:pPr>
              <a:r>
                <a:rPr lang="en-US" altLang="zh-CN" sz="1600" dirty="0">
                  <a:sym typeface="Arial"/>
                </a:rPr>
                <a:t>Information Model</a:t>
              </a:r>
              <a:endParaRPr lang="zh-CN" altLang="en-US" sz="1600" dirty="0">
                <a:sym typeface="Arial"/>
              </a:endParaRPr>
            </a:p>
          </p:txBody>
        </p:sp>
        <p:sp>
          <p:nvSpPr>
            <p:cNvPr id="43" name="剪去对角的矩形 42"/>
            <p:cNvSpPr/>
            <p:nvPr/>
          </p:nvSpPr>
          <p:spPr>
            <a:xfrm>
              <a:off x="3657600" y="2647950"/>
              <a:ext cx="2071702" cy="3810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err="1"/>
                <a:t>Wo</a:t>
              </a:r>
              <a:endParaRPr lang="zh-CN" altLang="en-US" sz="1600" dirty="0"/>
            </a:p>
          </p:txBody>
        </p:sp>
        <p:sp>
          <p:nvSpPr>
            <p:cNvPr id="44" name="剪去对角的矩形 43"/>
            <p:cNvSpPr/>
            <p:nvPr/>
          </p:nvSpPr>
          <p:spPr>
            <a:xfrm>
              <a:off x="3810000" y="2800350"/>
              <a:ext cx="2071702" cy="3810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W</a:t>
              </a:r>
              <a:endParaRPr lang="zh-CN" altLang="en-US" sz="1600" dirty="0"/>
            </a:p>
          </p:txBody>
        </p:sp>
        <p:sp>
          <p:nvSpPr>
            <p:cNvPr id="45" name="剪去对角的矩形 44"/>
            <p:cNvSpPr/>
            <p:nvPr/>
          </p:nvSpPr>
          <p:spPr>
            <a:xfrm>
              <a:off x="3962400" y="2952750"/>
              <a:ext cx="2071702" cy="3810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Workflow Templates</a:t>
              </a:r>
              <a:endParaRPr lang="zh-CN" altLang="en-US" sz="1600" dirty="0"/>
            </a:p>
          </p:txBody>
        </p:sp>
      </p:grpSp>
      <p:sp>
        <p:nvSpPr>
          <p:cNvPr id="52" name="TextBox 51"/>
          <p:cNvSpPr txBox="1"/>
          <p:nvPr/>
        </p:nvSpPr>
        <p:spPr>
          <a:xfrm>
            <a:off x="7721600" y="1535894"/>
            <a:ext cx="3962400" cy="4390174"/>
          </a:xfrm>
          <a:prstGeom prst="rect">
            <a:avLst/>
          </a:prstGeom>
          <a:noFill/>
        </p:spPr>
        <p:txBody>
          <a:bodyPr wrap="square" lIns="121917" tIns="60959" rIns="121917" bIns="60959" rtlCol="0">
            <a:spAutoFit/>
          </a:bodyPr>
          <a:lstStyle/>
          <a:p>
            <a:pPr lvl="2" indent="-304784">
              <a:spcBef>
                <a:spcPct val="20000"/>
              </a:spcBef>
              <a:buClr>
                <a:srgbClr val="00A1DF"/>
              </a:buClr>
              <a:buFont typeface="Wingdings" pitchFamily="2" charset="2"/>
              <a:buChar char="n"/>
            </a:pPr>
            <a:r>
              <a:rPr lang="en-US" altLang="zh-CN" sz="2133" dirty="0"/>
              <a:t>Support BPMN/BPEL workflow</a:t>
            </a:r>
          </a:p>
          <a:p>
            <a:pPr lvl="2" indent="-304784">
              <a:spcBef>
                <a:spcPct val="20000"/>
              </a:spcBef>
              <a:buClr>
                <a:srgbClr val="00A1DF"/>
              </a:buClr>
              <a:buFont typeface="Wingdings" pitchFamily="2" charset="2"/>
              <a:buChar char="n"/>
            </a:pPr>
            <a:r>
              <a:rPr lang="en-US" altLang="zh-CN" sz="2133" dirty="0"/>
              <a:t>Support NFV information Model and multi data models</a:t>
            </a:r>
          </a:p>
          <a:p>
            <a:pPr lvl="2" indent="-304784">
              <a:spcBef>
                <a:spcPct val="20000"/>
              </a:spcBef>
              <a:buClr>
                <a:srgbClr val="00A1DF"/>
              </a:buClr>
              <a:buFont typeface="Wingdings" pitchFamily="2" charset="2"/>
              <a:buChar char="n"/>
            </a:pPr>
            <a:r>
              <a:rPr lang="en-US" altLang="zh-CN" sz="2133" dirty="0"/>
              <a:t>Support ETSI architecture and IFA interfaces</a:t>
            </a:r>
          </a:p>
          <a:p>
            <a:pPr lvl="2" indent="-304784">
              <a:spcBef>
                <a:spcPct val="20000"/>
              </a:spcBef>
              <a:buClr>
                <a:srgbClr val="00A1DF"/>
              </a:buClr>
              <a:buFont typeface="Wingdings" pitchFamily="2" charset="2"/>
              <a:buChar char="n"/>
            </a:pPr>
            <a:r>
              <a:rPr lang="en-US" altLang="zh-CN" sz="2133" dirty="0"/>
              <a:t>Support VNF EPA features</a:t>
            </a:r>
          </a:p>
          <a:p>
            <a:pPr lvl="2" indent="-304784">
              <a:spcBef>
                <a:spcPct val="20000"/>
              </a:spcBef>
              <a:buClr>
                <a:srgbClr val="00A1DF"/>
              </a:buClr>
              <a:buFont typeface="Wingdings" pitchFamily="2" charset="2"/>
              <a:buChar char="n"/>
            </a:pPr>
            <a:r>
              <a:rPr lang="en-US" altLang="zh-CN" sz="2133" dirty="0"/>
              <a:t>Integrated with 3</a:t>
            </a:r>
            <a:r>
              <a:rPr lang="en-US" altLang="zh-CN" sz="2133" baseline="30000" dirty="0"/>
              <a:t>rd</a:t>
            </a:r>
            <a:r>
              <a:rPr lang="en-US" altLang="zh-CN" sz="2133" dirty="0"/>
              <a:t> VNFMs and VNF, such as Ericsson, JUJU, </a:t>
            </a:r>
            <a:r>
              <a:rPr lang="en-US" altLang="zh-CN" sz="2133" dirty="0" err="1"/>
              <a:t>Huawei</a:t>
            </a:r>
            <a:r>
              <a:rPr lang="en-US" altLang="zh-CN" sz="2133" dirty="0"/>
              <a:t>, and ZTE, etc</a:t>
            </a:r>
          </a:p>
          <a:p>
            <a:pPr lvl="2" indent="-304784">
              <a:spcBef>
                <a:spcPct val="20000"/>
              </a:spcBef>
              <a:buClr>
                <a:srgbClr val="00A1DF"/>
              </a:buClr>
              <a:buFont typeface="Wingdings" pitchFamily="2" charset="2"/>
              <a:buChar char="n"/>
            </a:pPr>
            <a:r>
              <a:rPr lang="en-US" altLang="zh-CN" sz="2133" dirty="0"/>
              <a:t>Integrated with multiple cloud systems, such as </a:t>
            </a:r>
            <a:r>
              <a:rPr lang="en-US" altLang="zh-CN" sz="2133" dirty="0" err="1"/>
              <a:t>redhat</a:t>
            </a:r>
            <a:r>
              <a:rPr lang="en-US" altLang="zh-CN" sz="2133" dirty="0"/>
              <a:t>, </a:t>
            </a:r>
            <a:r>
              <a:rPr lang="en-US" altLang="zh-CN" sz="2133" dirty="0" err="1"/>
              <a:t>vmware</a:t>
            </a:r>
            <a:r>
              <a:rPr lang="en-US" altLang="zh-CN" sz="2133" dirty="0"/>
              <a:t>, </a:t>
            </a:r>
            <a:r>
              <a:rPr lang="en-US" altLang="zh-CN" sz="2133" dirty="0" err="1"/>
              <a:t>windriver</a:t>
            </a:r>
            <a:r>
              <a:rPr lang="en-US" altLang="zh-CN" sz="2133" dirty="0"/>
              <a:t>, and </a:t>
            </a:r>
            <a:r>
              <a:rPr lang="en-US" altLang="zh-CN" sz="2133" dirty="0" err="1"/>
              <a:t>unbantu</a:t>
            </a:r>
            <a:r>
              <a:rPr lang="en-US" altLang="zh-CN" sz="2133" dirty="0"/>
              <a:t>, etc</a:t>
            </a:r>
          </a:p>
        </p:txBody>
      </p:sp>
    </p:spTree>
    <p:extLst>
      <p:ext uri="{BB962C8B-B14F-4D97-AF65-F5344CB8AC3E}">
        <p14:creationId xmlns:p14="http://schemas.microsoft.com/office/powerpoint/2010/main" val="73556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lstStyle/>
          <a:p>
            <a:r>
              <a:rPr lang="en-US" altLang="zh-CN" dirty="0">
                <a:solidFill>
                  <a:srgbClr val="FF0000"/>
                </a:solidFill>
              </a:rPr>
              <a:t>Requirements from ONAP Use cases</a:t>
            </a:r>
          </a:p>
          <a:p>
            <a:r>
              <a:rPr lang="en-US" altLang="zh-CN" dirty="0"/>
              <a:t>Merger Architecture Proposal Overview</a:t>
            </a:r>
          </a:p>
          <a:p>
            <a:r>
              <a:rPr lang="en-US" altLang="zh-CN" dirty="0"/>
              <a:t>Merger Architecture Highlights</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0480574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55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rgbClr val="FF0000"/>
                </a:solidFill>
              </a:rPr>
              <a:t>ONAP Controllers</a:t>
            </a:r>
          </a:p>
          <a:p>
            <a:pPr lvl="2"/>
            <a:r>
              <a:rPr lang="en-US" altLang="zh-CN" sz="2400" dirty="0">
                <a:solidFill>
                  <a:schemeClr val="tx1"/>
                </a:solidFill>
              </a:rPr>
              <a:t>Overview</a:t>
            </a:r>
            <a:r>
              <a:rPr lang="en-US" altLang="zh-CN" sz="2400" dirty="0">
                <a:solidFill>
                  <a:srgbClr val="FF0000"/>
                </a:solidFill>
              </a:rPr>
              <a:t> </a:t>
            </a:r>
          </a:p>
          <a:p>
            <a:pPr lvl="2"/>
            <a:r>
              <a:rPr lang="en-US" altLang="zh-CN" sz="2400" dirty="0">
                <a:solidFill>
                  <a:schemeClr val="tx1"/>
                </a:solidFill>
              </a:rPr>
              <a:t>VF-C</a:t>
            </a:r>
          </a:p>
          <a:p>
            <a:pPr lvl="2"/>
            <a:r>
              <a:rPr lang="en-US" altLang="zh-CN" sz="2400" dirty="0">
                <a:solidFill>
                  <a:srgbClr val="FF0000"/>
                </a:solidFill>
              </a:rPr>
              <a:t>SDN-Agent</a:t>
            </a:r>
          </a:p>
          <a:p>
            <a:pPr lvl="1"/>
            <a:r>
              <a:rPr lang="en-US" altLang="zh-CN" sz="2400" dirty="0">
                <a:solidFill>
                  <a:schemeClr val="tx1"/>
                </a:solidFill>
              </a:rPr>
              <a:t>Template Driven Closed Loop</a:t>
            </a:r>
          </a:p>
          <a:p>
            <a:pPr lvl="1"/>
            <a:r>
              <a:rPr lang="en-US" altLang="zh-CN" sz="2400" dirty="0">
                <a:solidFill>
                  <a:schemeClr val="tx1"/>
                </a:solidFill>
              </a:rPr>
              <a:t>Support for Design, Schedule and Execute Changes (e.g. Software Upgrades)</a:t>
            </a:r>
          </a:p>
          <a:p>
            <a:pPr lvl="1"/>
            <a:r>
              <a:rPr lang="en-US" altLang="zh-CN" sz="2400" dirty="0">
                <a:solidFill>
                  <a:schemeClr val="tx1"/>
                </a:solidFill>
              </a:rPr>
              <a:t>VNF SDK</a:t>
            </a:r>
          </a:p>
          <a:p>
            <a:pPr lvl="1"/>
            <a:r>
              <a:rPr lang="en-US" altLang="zh-CN" sz="2400" dirty="0">
                <a:solidFill>
                  <a:schemeClr val="tx1"/>
                </a:solidFill>
              </a:rPr>
              <a:t>Resource and Placement Optimization</a:t>
            </a:r>
          </a:p>
          <a:p>
            <a:pPr lvl="1"/>
            <a:r>
              <a:rPr lang="en-US" altLang="zh-CN" sz="2400" dirty="0">
                <a:solidFill>
                  <a:schemeClr val="tx1"/>
                </a:solidFill>
              </a:rPr>
              <a:t>Operations Management Framework (OMF)</a:t>
            </a:r>
          </a:p>
          <a:p>
            <a:pPr lvl="1"/>
            <a:r>
              <a:rPr lang="en-US" altLang="zh-CN" sz="2400" dirty="0">
                <a:solidFill>
                  <a:schemeClr val="tx1"/>
                </a:solidFill>
              </a:rPr>
              <a:t>Support for Multiple Infrastructure Environments</a:t>
            </a:r>
            <a:endParaRPr lang="en-US" altLang="zh-CN" sz="2400" dirty="0">
              <a:solidFill>
                <a:srgbClr val="FF0000"/>
              </a:solidFill>
            </a:endParaRPr>
          </a:p>
          <a:p>
            <a:pPr lvl="2"/>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215276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chemeClr val="tx1"/>
                </a:solidFill>
              </a:rPr>
              <a:t>ONAP Controllers</a:t>
            </a:r>
          </a:p>
          <a:p>
            <a:pPr lvl="1"/>
            <a:r>
              <a:rPr lang="en-US" altLang="zh-CN" sz="2400" dirty="0">
                <a:solidFill>
                  <a:srgbClr val="FF0000"/>
                </a:solidFill>
              </a:rPr>
              <a:t>Template Driven Closed Loop</a:t>
            </a:r>
          </a:p>
          <a:p>
            <a:pPr lvl="1"/>
            <a:r>
              <a:rPr lang="en-US" altLang="zh-CN" sz="2400" dirty="0">
                <a:solidFill>
                  <a:schemeClr val="tx1"/>
                </a:solidFill>
              </a:rPr>
              <a:t>Support for Design, Schedule and Execute Changes (e.g. Software Upgrades)</a:t>
            </a:r>
          </a:p>
          <a:p>
            <a:pPr lvl="1"/>
            <a:r>
              <a:rPr lang="en-US" altLang="zh-CN" sz="2400" dirty="0">
                <a:solidFill>
                  <a:schemeClr val="tx1"/>
                </a:solidFill>
              </a:rPr>
              <a:t>VNF SDK</a:t>
            </a:r>
          </a:p>
          <a:p>
            <a:pPr lvl="1"/>
            <a:r>
              <a:rPr lang="en-US" altLang="zh-CN" sz="2400" dirty="0">
                <a:solidFill>
                  <a:schemeClr val="tx1"/>
                </a:solidFill>
              </a:rPr>
              <a:t>Resource and Placement Optimization</a:t>
            </a:r>
          </a:p>
          <a:p>
            <a:pPr lvl="1"/>
            <a:r>
              <a:rPr lang="en-US" altLang="zh-CN" sz="2400" dirty="0">
                <a:solidFill>
                  <a:schemeClr val="tx1"/>
                </a:solidFill>
              </a:rPr>
              <a:t>Operations Management Framework (OMF)</a:t>
            </a:r>
          </a:p>
          <a:p>
            <a:pPr lvl="1"/>
            <a:r>
              <a:rPr lang="en-US" altLang="zh-CN" sz="2400" dirty="0">
                <a:solidFill>
                  <a:schemeClr val="tx1"/>
                </a:solidFill>
              </a:rPr>
              <a:t>Support for Multiple Infrastructure Environments</a:t>
            </a:r>
            <a:endParaRPr lang="en-US" altLang="zh-CN" sz="2400" dirty="0">
              <a:solidFill>
                <a:srgbClr val="FF0000"/>
              </a:solidFill>
            </a:endParaRPr>
          </a:p>
          <a:p>
            <a:pPr lvl="1"/>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2858436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Closed-Loop Repeating Design Pattern</a:t>
            </a:r>
            <a:endParaRPr lang="zh-CN" altLang="en-US" dirty="0"/>
          </a:p>
        </p:txBody>
      </p:sp>
      <p:grpSp>
        <p:nvGrpSpPr>
          <p:cNvPr id="151" name="Group 150"/>
          <p:cNvGrpSpPr/>
          <p:nvPr/>
        </p:nvGrpSpPr>
        <p:grpSpPr>
          <a:xfrm>
            <a:off x="1810100" y="1165610"/>
            <a:ext cx="9534345" cy="5072871"/>
            <a:chOff x="709740" y="799713"/>
            <a:chExt cx="11108952" cy="5800218"/>
          </a:xfrm>
        </p:grpSpPr>
        <p:sp>
          <p:nvSpPr>
            <p:cNvPr id="6" name="Oval 5"/>
            <p:cNvSpPr/>
            <p:nvPr/>
          </p:nvSpPr>
          <p:spPr>
            <a:xfrm>
              <a:off x="709740" y="1378637"/>
              <a:ext cx="3923155" cy="181775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hangingPunct="1"/>
              <a:endParaRPr lang="en-US">
                <a:solidFill>
                  <a:prstClr val="white"/>
                </a:solidFill>
                <a:latin typeface="Calibri"/>
              </a:endParaRPr>
            </a:p>
          </p:txBody>
        </p:sp>
        <p:cxnSp>
          <p:nvCxnSpPr>
            <p:cNvPr id="7" name="Straight Connector 6"/>
            <p:cNvCxnSpPr/>
            <p:nvPr/>
          </p:nvCxnSpPr>
          <p:spPr>
            <a:xfrm>
              <a:off x="5643477" y="829857"/>
              <a:ext cx="5360425" cy="2886425"/>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11927" y="1592704"/>
              <a:ext cx="4095812" cy="3572165"/>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8038205" y="3652550"/>
              <a:ext cx="3780487" cy="1809903"/>
              <a:chOff x="8092128" y="4345852"/>
              <a:chExt cx="3780487" cy="1809903"/>
            </a:xfrm>
          </p:grpSpPr>
          <p:sp>
            <p:nvSpPr>
              <p:cNvPr id="10" name="Cloud 9"/>
              <p:cNvSpPr/>
              <p:nvPr/>
            </p:nvSpPr>
            <p:spPr>
              <a:xfrm>
                <a:off x="8092128" y="4409584"/>
                <a:ext cx="2002915" cy="1092935"/>
              </a:xfrm>
              <a:prstGeom prst="cloud">
                <a:avLst/>
              </a:prstGeom>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defTabSz="1215382" hangingPunct="1"/>
                <a:r>
                  <a:rPr lang="en-US" sz="1100" b="1" i="1" dirty="0">
                    <a:solidFill>
                      <a:srgbClr val="6E6F71"/>
                    </a:solidFill>
                    <a:latin typeface="Calibri"/>
                  </a:rPr>
                  <a:t>Storage</a:t>
                </a:r>
              </a:p>
            </p:txBody>
          </p:sp>
          <p:sp>
            <p:nvSpPr>
              <p:cNvPr id="11" name="Cloud 10"/>
              <p:cNvSpPr/>
              <p:nvPr/>
            </p:nvSpPr>
            <p:spPr>
              <a:xfrm>
                <a:off x="8524599" y="5018253"/>
                <a:ext cx="2002915" cy="1092935"/>
              </a:xfrm>
              <a:prstGeom prst="cloud">
                <a:avLst/>
              </a:prstGeom>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defTabSz="1215382" hangingPunct="1"/>
                <a:endParaRPr lang="en-US" sz="1100" b="1" i="1" dirty="0">
                  <a:solidFill>
                    <a:srgbClr val="6E6F71"/>
                  </a:solidFill>
                  <a:latin typeface="Calibri"/>
                </a:endParaRPr>
              </a:p>
              <a:p>
                <a:pPr defTabSz="1215382" hangingPunct="1"/>
                <a:r>
                  <a:rPr lang="en-US" sz="1100" b="1" i="1" dirty="0">
                    <a:solidFill>
                      <a:srgbClr val="6E6F71"/>
                    </a:solidFill>
                    <a:latin typeface="Calibri"/>
                  </a:rPr>
                  <a:t>Compute</a:t>
                </a:r>
              </a:p>
            </p:txBody>
          </p:sp>
          <p:sp>
            <p:nvSpPr>
              <p:cNvPr id="12" name="Cloud 11"/>
              <p:cNvSpPr/>
              <p:nvPr/>
            </p:nvSpPr>
            <p:spPr>
              <a:xfrm>
                <a:off x="9317132" y="4345852"/>
                <a:ext cx="2002915" cy="1092935"/>
              </a:xfrm>
              <a:prstGeom prst="cloud">
                <a:avLst/>
              </a:prstGeom>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algn="r" defTabSz="1215382" hangingPunct="1"/>
                <a:r>
                  <a:rPr lang="en-US" sz="1100" b="1" i="1" dirty="0">
                    <a:solidFill>
                      <a:srgbClr val="6E6F71"/>
                    </a:solidFill>
                    <a:latin typeface="Calibri"/>
                  </a:rPr>
                  <a:t>Network</a:t>
                </a:r>
              </a:p>
              <a:p>
                <a:pPr algn="r" defTabSz="1215382" hangingPunct="1"/>
                <a:endParaRPr lang="en-US" sz="1100" b="1" i="1" dirty="0">
                  <a:solidFill>
                    <a:srgbClr val="6E6F71"/>
                  </a:solidFill>
                  <a:latin typeface="Calibri"/>
                </a:endParaRPr>
              </a:p>
            </p:txBody>
          </p:sp>
          <p:sp>
            <p:nvSpPr>
              <p:cNvPr id="13" name="Cloud 12"/>
              <p:cNvSpPr/>
              <p:nvPr/>
            </p:nvSpPr>
            <p:spPr>
              <a:xfrm>
                <a:off x="9869700" y="5062820"/>
                <a:ext cx="2002915" cy="1092935"/>
              </a:xfrm>
              <a:prstGeom prst="cloud">
                <a:avLst/>
              </a:prstGeom>
            </p:spPr>
            <p:style>
              <a:lnRef idx="1">
                <a:schemeClr val="dk1"/>
              </a:lnRef>
              <a:fillRef idx="2">
                <a:schemeClr val="dk1"/>
              </a:fillRef>
              <a:effectRef idx="1">
                <a:schemeClr val="dk1"/>
              </a:effectRef>
              <a:fontRef idx="minor">
                <a:schemeClr val="dk1"/>
              </a:fontRef>
            </p:style>
            <p:txBody>
              <a:bodyPr lIns="0" tIns="45700" rIns="0" bIns="45700" rtlCol="0" anchor="ctr"/>
              <a:lstStyle/>
              <a:p>
                <a:pPr algn="r" defTabSz="1215382" hangingPunct="1"/>
                <a:r>
                  <a:rPr lang="en-US" sz="1100" b="1" i="1" dirty="0">
                    <a:solidFill>
                      <a:srgbClr val="6E6F71"/>
                    </a:solidFill>
                    <a:latin typeface="Calibri"/>
                  </a:rPr>
                  <a:t>Applications</a:t>
                </a:r>
              </a:p>
            </p:txBody>
          </p:sp>
        </p:grpSp>
        <p:grpSp>
          <p:nvGrpSpPr>
            <p:cNvPr id="14" name="Group 13"/>
            <p:cNvGrpSpPr/>
            <p:nvPr/>
          </p:nvGrpSpPr>
          <p:grpSpPr>
            <a:xfrm>
              <a:off x="4313238" y="799713"/>
              <a:ext cx="1555343" cy="922719"/>
              <a:chOff x="5009018" y="870664"/>
              <a:chExt cx="3420384" cy="1647034"/>
            </a:xfrm>
          </p:grpSpPr>
          <p:sp>
            <p:nvSpPr>
              <p:cNvPr id="15" name="Cloud 14"/>
              <p:cNvSpPr/>
              <p:nvPr/>
            </p:nvSpPr>
            <p:spPr>
              <a:xfrm>
                <a:off x="5009018" y="1044802"/>
                <a:ext cx="2363873" cy="1124162"/>
              </a:xfrm>
              <a:prstGeom prst="cloud">
                <a:avLst/>
              </a:prstGeom>
              <a:ln>
                <a:prstDash val="sysDot"/>
              </a:ln>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defTabSz="1215382" hangingPunct="1"/>
                <a:r>
                  <a:rPr lang="en-US" sz="1100" i="1" dirty="0">
                    <a:solidFill>
                      <a:prstClr val="black"/>
                    </a:solidFill>
                    <a:effectLst>
                      <a:outerShdw blurRad="38100" dist="38100" dir="2700000" algn="tl">
                        <a:srgbClr val="000000">
                          <a:alpha val="43137"/>
                        </a:srgbClr>
                      </a:outerShdw>
                    </a:effectLst>
                    <a:latin typeface="Calibri"/>
                  </a:rPr>
                  <a:t>Storage</a:t>
                </a:r>
              </a:p>
            </p:txBody>
          </p:sp>
          <p:sp>
            <p:nvSpPr>
              <p:cNvPr id="16" name="Cloud 15"/>
              <p:cNvSpPr/>
              <p:nvPr/>
            </p:nvSpPr>
            <p:spPr>
              <a:xfrm>
                <a:off x="5266060" y="1369744"/>
                <a:ext cx="2363873" cy="1124162"/>
              </a:xfrm>
              <a:prstGeom prst="cloud">
                <a:avLst/>
              </a:prstGeom>
              <a:ln>
                <a:prstDash val="sysDot"/>
              </a:ln>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defTabSz="1215382" hangingPunct="1"/>
                <a:r>
                  <a:rPr lang="en-US" sz="1100" i="1" dirty="0">
                    <a:solidFill>
                      <a:prstClr val="black"/>
                    </a:solidFill>
                    <a:effectLst>
                      <a:outerShdw blurRad="38100" dist="38100" dir="2700000" algn="tl">
                        <a:srgbClr val="000000">
                          <a:alpha val="43137"/>
                        </a:srgbClr>
                      </a:outerShdw>
                    </a:effectLst>
                    <a:latin typeface="Calibri"/>
                  </a:rPr>
                  <a:t>Compute</a:t>
                </a:r>
              </a:p>
            </p:txBody>
          </p:sp>
          <p:sp>
            <p:nvSpPr>
              <p:cNvPr id="17" name="Cloud 16"/>
              <p:cNvSpPr/>
              <p:nvPr/>
            </p:nvSpPr>
            <p:spPr>
              <a:xfrm>
                <a:off x="6065529" y="1393536"/>
                <a:ext cx="2363873" cy="1124162"/>
              </a:xfrm>
              <a:prstGeom prst="cloud">
                <a:avLst/>
              </a:prstGeom>
              <a:ln>
                <a:prstDash val="sysDot"/>
              </a:ln>
            </p:spPr>
            <p:style>
              <a:lnRef idx="1">
                <a:schemeClr val="dk1"/>
              </a:lnRef>
              <a:fillRef idx="2">
                <a:schemeClr val="dk1"/>
              </a:fillRef>
              <a:effectRef idx="1">
                <a:schemeClr val="dk1"/>
              </a:effectRef>
              <a:fontRef idx="minor">
                <a:schemeClr val="dk1"/>
              </a:fontRef>
            </p:style>
            <p:txBody>
              <a:bodyPr lIns="0" tIns="45700" rIns="0" bIns="45700" rtlCol="0" anchor="ctr"/>
              <a:lstStyle/>
              <a:p>
                <a:pPr algn="r" defTabSz="1215382" hangingPunct="1"/>
                <a:r>
                  <a:rPr lang="en-US" sz="1100" i="1" dirty="0">
                    <a:solidFill>
                      <a:prstClr val="black"/>
                    </a:solidFill>
                    <a:effectLst>
                      <a:outerShdw blurRad="38100" dist="38100" dir="2700000" algn="tl">
                        <a:srgbClr val="000000">
                          <a:alpha val="43137"/>
                        </a:srgbClr>
                      </a:outerShdw>
                    </a:effectLst>
                    <a:latin typeface="Calibri"/>
                  </a:rPr>
                  <a:t>Applications</a:t>
                </a:r>
              </a:p>
            </p:txBody>
          </p:sp>
          <p:sp>
            <p:nvSpPr>
              <p:cNvPr id="18" name="Cloud 17"/>
              <p:cNvSpPr/>
              <p:nvPr/>
            </p:nvSpPr>
            <p:spPr>
              <a:xfrm>
                <a:off x="5445960" y="870664"/>
                <a:ext cx="2942005" cy="1415474"/>
              </a:xfrm>
              <a:prstGeom prst="cloud">
                <a:avLst/>
              </a:prstGeom>
            </p:spPr>
            <p:style>
              <a:lnRef idx="1">
                <a:schemeClr val="dk1"/>
              </a:lnRef>
              <a:fillRef idx="2">
                <a:schemeClr val="dk1"/>
              </a:fillRef>
              <a:effectRef idx="1">
                <a:schemeClr val="dk1"/>
              </a:effectRef>
              <a:fontRef idx="minor">
                <a:schemeClr val="dk1"/>
              </a:fontRef>
            </p:style>
            <p:txBody>
              <a:bodyPr wrap="none" lIns="91397" tIns="45700" rIns="91397" bIns="45700" rtlCol="0" anchor="ctr"/>
              <a:lstStyle/>
              <a:p>
                <a:pPr marL="60324" algn="ctr" defTabSz="1215382" hangingPunct="1"/>
                <a:r>
                  <a:rPr lang="en-US" sz="1400" b="1" i="1" dirty="0">
                    <a:solidFill>
                      <a:prstClr val="black"/>
                    </a:solidFill>
                    <a:effectLst>
                      <a:outerShdw blurRad="38100" dist="38100" dir="2700000" algn="tl">
                        <a:srgbClr val="000000">
                          <a:alpha val="43137"/>
                        </a:srgbClr>
                      </a:outerShdw>
                    </a:effectLst>
                    <a:latin typeface="Calibri"/>
                  </a:rPr>
                  <a:t>Service</a:t>
                </a:r>
              </a:p>
              <a:p>
                <a:pPr marL="60324" algn="ctr" defTabSz="1215382" hangingPunct="1"/>
                <a:r>
                  <a:rPr lang="en-US" sz="1400" b="1" i="1" dirty="0">
                    <a:solidFill>
                      <a:prstClr val="black"/>
                    </a:solidFill>
                    <a:effectLst>
                      <a:outerShdw blurRad="38100" dist="38100" dir="2700000" algn="tl">
                        <a:srgbClr val="000000">
                          <a:alpha val="43137"/>
                        </a:srgbClr>
                      </a:outerShdw>
                    </a:effectLst>
                    <a:latin typeface="Calibri"/>
                  </a:rPr>
                  <a:t>Elements</a:t>
                </a:r>
              </a:p>
            </p:txBody>
          </p:sp>
        </p:grpSp>
        <p:grpSp>
          <p:nvGrpSpPr>
            <p:cNvPr id="19" name="Group 18"/>
            <p:cNvGrpSpPr/>
            <p:nvPr/>
          </p:nvGrpSpPr>
          <p:grpSpPr>
            <a:xfrm>
              <a:off x="6183023" y="2265328"/>
              <a:ext cx="2602256" cy="1206161"/>
              <a:chOff x="7238957" y="2817480"/>
              <a:chExt cx="2863795" cy="1339390"/>
            </a:xfrm>
          </p:grpSpPr>
          <p:sp>
            <p:nvSpPr>
              <p:cNvPr id="20" name="Cloud 19"/>
              <p:cNvSpPr/>
              <p:nvPr/>
            </p:nvSpPr>
            <p:spPr>
              <a:xfrm>
                <a:off x="7238957" y="2938505"/>
                <a:ext cx="1807284" cy="869631"/>
              </a:xfrm>
              <a:prstGeom prst="cloud">
                <a:avLst/>
              </a:prstGeom>
              <a:ln>
                <a:prstDash val="sysDot"/>
              </a:ln>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defTabSz="1215382" hangingPunct="1"/>
                <a:endParaRPr lang="en-US" sz="1100" i="1" dirty="0">
                  <a:solidFill>
                    <a:prstClr val="black"/>
                  </a:solidFill>
                  <a:effectLst>
                    <a:outerShdw blurRad="38100" dist="38100" dir="2700000" algn="tl">
                      <a:srgbClr val="000000">
                        <a:alpha val="43137"/>
                      </a:srgbClr>
                    </a:outerShdw>
                  </a:effectLst>
                  <a:latin typeface="Calibri"/>
                </a:endParaRPr>
              </a:p>
            </p:txBody>
          </p:sp>
          <p:sp>
            <p:nvSpPr>
              <p:cNvPr id="21" name="Cloud 20"/>
              <p:cNvSpPr/>
              <p:nvPr/>
            </p:nvSpPr>
            <p:spPr>
              <a:xfrm>
                <a:off x="7495999" y="3263447"/>
                <a:ext cx="1807284" cy="869631"/>
              </a:xfrm>
              <a:prstGeom prst="cloud">
                <a:avLst/>
              </a:prstGeom>
              <a:ln>
                <a:prstDash val="sysDot"/>
              </a:ln>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defTabSz="1215382" hangingPunct="1"/>
                <a:r>
                  <a:rPr lang="en-US" sz="1100" i="1" dirty="0">
                    <a:solidFill>
                      <a:prstClr val="black"/>
                    </a:solidFill>
                    <a:effectLst>
                      <a:outerShdw blurRad="38100" dist="38100" dir="2700000" algn="tl">
                        <a:srgbClr val="000000">
                          <a:alpha val="43137"/>
                        </a:srgbClr>
                      </a:outerShdw>
                    </a:effectLst>
                    <a:latin typeface="Calibri"/>
                  </a:rPr>
                  <a:t>Compute</a:t>
                </a:r>
              </a:p>
            </p:txBody>
          </p:sp>
          <p:sp>
            <p:nvSpPr>
              <p:cNvPr id="22" name="Cloud 21"/>
              <p:cNvSpPr/>
              <p:nvPr/>
            </p:nvSpPr>
            <p:spPr>
              <a:xfrm>
                <a:off x="8295468" y="3287239"/>
                <a:ext cx="1807284" cy="869631"/>
              </a:xfrm>
              <a:prstGeom prst="cloud">
                <a:avLst/>
              </a:prstGeom>
              <a:ln>
                <a:prstDash val="sysDot"/>
              </a:ln>
            </p:spPr>
            <p:style>
              <a:lnRef idx="1">
                <a:schemeClr val="dk1"/>
              </a:lnRef>
              <a:fillRef idx="2">
                <a:schemeClr val="dk1"/>
              </a:fillRef>
              <a:effectRef idx="1">
                <a:schemeClr val="dk1"/>
              </a:effectRef>
              <a:fontRef idx="minor">
                <a:schemeClr val="dk1"/>
              </a:fontRef>
            </p:style>
            <p:txBody>
              <a:bodyPr lIns="0" tIns="45700" rIns="0" bIns="45700" rtlCol="0" anchor="ctr"/>
              <a:lstStyle/>
              <a:p>
                <a:pPr algn="r" defTabSz="1215382" hangingPunct="1"/>
                <a:endParaRPr lang="en-US" sz="1100" i="1" dirty="0">
                  <a:solidFill>
                    <a:prstClr val="black"/>
                  </a:solidFill>
                  <a:effectLst>
                    <a:outerShdw blurRad="38100" dist="38100" dir="2700000" algn="tl">
                      <a:srgbClr val="000000">
                        <a:alpha val="43137"/>
                      </a:srgbClr>
                    </a:outerShdw>
                  </a:effectLst>
                  <a:latin typeface="Calibri"/>
                </a:endParaRPr>
              </a:p>
            </p:txBody>
          </p:sp>
          <p:sp>
            <p:nvSpPr>
              <p:cNvPr id="23" name="Cloud 22"/>
              <p:cNvSpPr/>
              <p:nvPr/>
            </p:nvSpPr>
            <p:spPr>
              <a:xfrm>
                <a:off x="7741065" y="2817480"/>
                <a:ext cx="2150361" cy="1134023"/>
              </a:xfrm>
              <a:prstGeom prst="cloud">
                <a:avLst/>
              </a:prstGeom>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algn="ctr" defTabSz="1215382" hangingPunct="1"/>
                <a:r>
                  <a:rPr lang="en-US" sz="1400" b="1" i="1" dirty="0">
                    <a:solidFill>
                      <a:prstClr val="black"/>
                    </a:solidFill>
                    <a:effectLst>
                      <a:outerShdw blurRad="38100" dist="38100" dir="2700000" algn="tl">
                        <a:srgbClr val="000000">
                          <a:alpha val="43137"/>
                        </a:srgbClr>
                      </a:outerShdw>
                    </a:effectLst>
                    <a:latin typeface="Calibri"/>
                  </a:rPr>
                  <a:t>NFV Elements</a:t>
                </a:r>
              </a:p>
            </p:txBody>
          </p:sp>
        </p:grpSp>
        <p:sp>
          <p:nvSpPr>
            <p:cNvPr id="24" name="Rounded Rectangle 173"/>
            <p:cNvSpPr/>
            <p:nvPr/>
          </p:nvSpPr>
          <p:spPr>
            <a:xfrm>
              <a:off x="1063768" y="2153447"/>
              <a:ext cx="1280160" cy="365760"/>
            </a:xfrm>
            <a:prstGeom prst="roundRect">
              <a:avLst>
                <a:gd name="adj" fmla="val 12264"/>
              </a:avLst>
            </a:prstGeom>
          </p:spPr>
          <p:style>
            <a:lnRef idx="1">
              <a:schemeClr val="accent1"/>
            </a:lnRef>
            <a:fillRef idx="3">
              <a:schemeClr val="accent1"/>
            </a:fillRef>
            <a:effectRef idx="2">
              <a:schemeClr val="accent1"/>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Policy</a:t>
              </a:r>
            </a:p>
          </p:txBody>
        </p:sp>
        <p:sp>
          <p:nvSpPr>
            <p:cNvPr id="25" name="Rounded Rectangle 174"/>
            <p:cNvSpPr/>
            <p:nvPr/>
          </p:nvSpPr>
          <p:spPr>
            <a:xfrm>
              <a:off x="1571400" y="1628793"/>
              <a:ext cx="1280160" cy="365760"/>
            </a:xfrm>
            <a:prstGeom prst="roundRect">
              <a:avLst/>
            </a:prstGeom>
          </p:spPr>
          <p:style>
            <a:lnRef idx="1">
              <a:schemeClr val="accent1"/>
            </a:lnRef>
            <a:fillRef idx="3">
              <a:schemeClr val="accent1"/>
            </a:fillRef>
            <a:effectRef idx="2">
              <a:schemeClr val="accent1"/>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Orchestration</a:t>
              </a:r>
            </a:p>
          </p:txBody>
        </p:sp>
        <p:grpSp>
          <p:nvGrpSpPr>
            <p:cNvPr id="26" name="Group 25"/>
            <p:cNvGrpSpPr/>
            <p:nvPr/>
          </p:nvGrpSpPr>
          <p:grpSpPr>
            <a:xfrm rot="17687392">
              <a:off x="2420904" y="1955117"/>
              <a:ext cx="458315" cy="675939"/>
              <a:chOff x="3662363" y="5130800"/>
              <a:chExt cx="488950" cy="403225"/>
            </a:xfrm>
            <a:solidFill>
              <a:schemeClr val="accent1"/>
            </a:solidFill>
          </p:grpSpPr>
          <p:sp>
            <p:nvSpPr>
              <p:cNvPr id="27" name="Freeform 25"/>
              <p:cNvSpPr>
                <a:spLocks/>
              </p:cNvSpPr>
              <p:nvPr/>
            </p:nvSpPr>
            <p:spPr bwMode="auto">
              <a:xfrm>
                <a:off x="3684588" y="5384800"/>
                <a:ext cx="390525" cy="142875"/>
              </a:xfrm>
              <a:custGeom>
                <a:avLst/>
                <a:gdLst>
                  <a:gd name="T0" fmla="*/ 2785 w 4428"/>
                  <a:gd name="T1" fmla="*/ 3 h 2516"/>
                  <a:gd name="T2" fmla="*/ 2465 w 4428"/>
                  <a:gd name="T3" fmla="*/ 0 h 2516"/>
                  <a:gd name="T4" fmla="*/ 2181 w 4428"/>
                  <a:gd name="T5" fmla="*/ 1 h 2516"/>
                  <a:gd name="T6" fmla="*/ 1923 w 4428"/>
                  <a:gd name="T7" fmla="*/ 6 h 2516"/>
                  <a:gd name="T8" fmla="*/ 1688 w 4428"/>
                  <a:gd name="T9" fmla="*/ 14 h 2516"/>
                  <a:gd name="T10" fmla="*/ 1467 w 4428"/>
                  <a:gd name="T11" fmla="*/ 26 h 2516"/>
                  <a:gd name="T12" fmla="*/ 1254 w 4428"/>
                  <a:gd name="T13" fmla="*/ 39 h 2516"/>
                  <a:gd name="T14" fmla="*/ 1041 w 4428"/>
                  <a:gd name="T15" fmla="*/ 55 h 2516"/>
                  <a:gd name="T16" fmla="*/ 823 w 4428"/>
                  <a:gd name="T17" fmla="*/ 74 h 2516"/>
                  <a:gd name="T18" fmla="*/ 717 w 4428"/>
                  <a:gd name="T19" fmla="*/ 459 h 2516"/>
                  <a:gd name="T20" fmla="*/ 614 w 4428"/>
                  <a:gd name="T21" fmla="*/ 810 h 2516"/>
                  <a:gd name="T22" fmla="*/ 513 w 4428"/>
                  <a:gd name="T23" fmla="*/ 1132 h 2516"/>
                  <a:gd name="T24" fmla="*/ 412 w 4428"/>
                  <a:gd name="T25" fmla="*/ 1430 h 2516"/>
                  <a:gd name="T26" fmla="*/ 312 w 4428"/>
                  <a:gd name="T27" fmla="*/ 1711 h 2516"/>
                  <a:gd name="T28" fmla="*/ 210 w 4428"/>
                  <a:gd name="T29" fmla="*/ 1981 h 2516"/>
                  <a:gd name="T30" fmla="*/ 107 w 4428"/>
                  <a:gd name="T31" fmla="*/ 2248 h 2516"/>
                  <a:gd name="T32" fmla="*/ 0 w 4428"/>
                  <a:gd name="T33" fmla="*/ 2516 h 2516"/>
                  <a:gd name="T34" fmla="*/ 1027 w 4428"/>
                  <a:gd name="T35" fmla="*/ 1707 h 2516"/>
                  <a:gd name="T36" fmla="*/ 1159 w 4428"/>
                  <a:gd name="T37" fmla="*/ 1814 h 2516"/>
                  <a:gd name="T38" fmla="*/ 1294 w 4428"/>
                  <a:gd name="T39" fmla="*/ 1911 h 2516"/>
                  <a:gd name="T40" fmla="*/ 1432 w 4428"/>
                  <a:gd name="T41" fmla="*/ 1997 h 2516"/>
                  <a:gd name="T42" fmla="*/ 1572 w 4428"/>
                  <a:gd name="T43" fmla="*/ 2071 h 2516"/>
                  <a:gd name="T44" fmla="*/ 1715 w 4428"/>
                  <a:gd name="T45" fmla="*/ 2133 h 2516"/>
                  <a:gd name="T46" fmla="*/ 1859 w 4428"/>
                  <a:gd name="T47" fmla="*/ 2186 h 2516"/>
                  <a:gd name="T48" fmla="*/ 2003 w 4428"/>
                  <a:gd name="T49" fmla="*/ 2226 h 2516"/>
                  <a:gd name="T50" fmla="*/ 2148 w 4428"/>
                  <a:gd name="T51" fmla="*/ 2255 h 2516"/>
                  <a:gd name="T52" fmla="*/ 2293 w 4428"/>
                  <a:gd name="T53" fmla="*/ 2273 h 2516"/>
                  <a:gd name="T54" fmla="*/ 2438 w 4428"/>
                  <a:gd name="T55" fmla="*/ 2279 h 2516"/>
                  <a:gd name="T56" fmla="*/ 2582 w 4428"/>
                  <a:gd name="T57" fmla="*/ 2275 h 2516"/>
                  <a:gd name="T58" fmla="*/ 2725 w 4428"/>
                  <a:gd name="T59" fmla="*/ 2259 h 2516"/>
                  <a:gd name="T60" fmla="*/ 2866 w 4428"/>
                  <a:gd name="T61" fmla="*/ 2231 h 2516"/>
                  <a:gd name="T62" fmla="*/ 3006 w 4428"/>
                  <a:gd name="T63" fmla="*/ 2193 h 2516"/>
                  <a:gd name="T64" fmla="*/ 3143 w 4428"/>
                  <a:gd name="T65" fmla="*/ 2143 h 2516"/>
                  <a:gd name="T66" fmla="*/ 3226 w 4428"/>
                  <a:gd name="T67" fmla="*/ 2100 h 2516"/>
                  <a:gd name="T68" fmla="*/ 3258 w 4428"/>
                  <a:gd name="T69" fmla="*/ 2074 h 2516"/>
                  <a:gd name="T70" fmla="*/ 4428 w 4428"/>
                  <a:gd name="T71" fmla="*/ 1019 h 2516"/>
                  <a:gd name="T72" fmla="*/ 4287 w 4428"/>
                  <a:gd name="T73" fmla="*/ 1136 h 2516"/>
                  <a:gd name="T74" fmla="*/ 4139 w 4428"/>
                  <a:gd name="T75" fmla="*/ 1235 h 2516"/>
                  <a:gd name="T76" fmla="*/ 3985 w 4428"/>
                  <a:gd name="T77" fmla="*/ 1316 h 2516"/>
                  <a:gd name="T78" fmla="*/ 3827 w 4428"/>
                  <a:gd name="T79" fmla="*/ 1382 h 2516"/>
                  <a:gd name="T80" fmla="*/ 3665 w 4428"/>
                  <a:gd name="T81" fmla="*/ 1430 h 2516"/>
                  <a:gd name="T82" fmla="*/ 3500 w 4428"/>
                  <a:gd name="T83" fmla="*/ 1460 h 2516"/>
                  <a:gd name="T84" fmla="*/ 3332 w 4428"/>
                  <a:gd name="T85" fmla="*/ 1474 h 2516"/>
                  <a:gd name="T86" fmla="*/ 3164 w 4428"/>
                  <a:gd name="T87" fmla="*/ 1471 h 2516"/>
                  <a:gd name="T88" fmla="*/ 2995 w 4428"/>
                  <a:gd name="T89" fmla="*/ 1451 h 2516"/>
                  <a:gd name="T90" fmla="*/ 2826 w 4428"/>
                  <a:gd name="T91" fmla="*/ 1413 h 2516"/>
                  <a:gd name="T92" fmla="*/ 2658 w 4428"/>
                  <a:gd name="T93" fmla="*/ 1359 h 2516"/>
                  <a:gd name="T94" fmla="*/ 2492 w 4428"/>
                  <a:gd name="T95" fmla="*/ 1288 h 2516"/>
                  <a:gd name="T96" fmla="*/ 2330 w 4428"/>
                  <a:gd name="T97" fmla="*/ 1199 h 2516"/>
                  <a:gd name="T98" fmla="*/ 2170 w 4428"/>
                  <a:gd name="T99" fmla="*/ 1094 h 2516"/>
                  <a:gd name="T100" fmla="*/ 2015 w 4428"/>
                  <a:gd name="T101" fmla="*/ 971 h 2516"/>
                  <a:gd name="T102" fmla="*/ 1866 w 4428"/>
                  <a:gd name="T103" fmla="*/ 832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28" h="2516">
                    <a:moveTo>
                      <a:pt x="1866" y="832"/>
                    </a:moveTo>
                    <a:lnTo>
                      <a:pt x="2785" y="3"/>
                    </a:lnTo>
                    <a:lnTo>
                      <a:pt x="2620" y="1"/>
                    </a:lnTo>
                    <a:lnTo>
                      <a:pt x="2465" y="0"/>
                    </a:lnTo>
                    <a:lnTo>
                      <a:pt x="2319" y="0"/>
                    </a:lnTo>
                    <a:lnTo>
                      <a:pt x="2181" y="1"/>
                    </a:lnTo>
                    <a:lnTo>
                      <a:pt x="2049" y="3"/>
                    </a:lnTo>
                    <a:lnTo>
                      <a:pt x="1923" y="6"/>
                    </a:lnTo>
                    <a:lnTo>
                      <a:pt x="1803" y="9"/>
                    </a:lnTo>
                    <a:lnTo>
                      <a:pt x="1688" y="14"/>
                    </a:lnTo>
                    <a:lnTo>
                      <a:pt x="1577" y="20"/>
                    </a:lnTo>
                    <a:lnTo>
                      <a:pt x="1467" y="26"/>
                    </a:lnTo>
                    <a:lnTo>
                      <a:pt x="1360" y="32"/>
                    </a:lnTo>
                    <a:lnTo>
                      <a:pt x="1254" y="39"/>
                    </a:lnTo>
                    <a:lnTo>
                      <a:pt x="1147" y="47"/>
                    </a:lnTo>
                    <a:lnTo>
                      <a:pt x="1041" y="55"/>
                    </a:lnTo>
                    <a:lnTo>
                      <a:pt x="934" y="64"/>
                    </a:lnTo>
                    <a:lnTo>
                      <a:pt x="823" y="74"/>
                    </a:lnTo>
                    <a:lnTo>
                      <a:pt x="769" y="272"/>
                    </a:lnTo>
                    <a:lnTo>
                      <a:pt x="717" y="459"/>
                    </a:lnTo>
                    <a:lnTo>
                      <a:pt x="665" y="639"/>
                    </a:lnTo>
                    <a:lnTo>
                      <a:pt x="614" y="810"/>
                    </a:lnTo>
                    <a:lnTo>
                      <a:pt x="563" y="973"/>
                    </a:lnTo>
                    <a:lnTo>
                      <a:pt x="513" y="1132"/>
                    </a:lnTo>
                    <a:lnTo>
                      <a:pt x="463" y="1283"/>
                    </a:lnTo>
                    <a:lnTo>
                      <a:pt x="412" y="1430"/>
                    </a:lnTo>
                    <a:lnTo>
                      <a:pt x="362" y="1572"/>
                    </a:lnTo>
                    <a:lnTo>
                      <a:pt x="312" y="1711"/>
                    </a:lnTo>
                    <a:lnTo>
                      <a:pt x="261" y="1847"/>
                    </a:lnTo>
                    <a:lnTo>
                      <a:pt x="210" y="1981"/>
                    </a:lnTo>
                    <a:lnTo>
                      <a:pt x="159" y="2115"/>
                    </a:lnTo>
                    <a:lnTo>
                      <a:pt x="107" y="2248"/>
                    </a:lnTo>
                    <a:lnTo>
                      <a:pt x="54" y="2381"/>
                    </a:lnTo>
                    <a:lnTo>
                      <a:pt x="0" y="2516"/>
                    </a:lnTo>
                    <a:lnTo>
                      <a:pt x="961" y="1648"/>
                    </a:lnTo>
                    <a:lnTo>
                      <a:pt x="1027" y="1707"/>
                    </a:lnTo>
                    <a:lnTo>
                      <a:pt x="1092" y="1762"/>
                    </a:lnTo>
                    <a:lnTo>
                      <a:pt x="1159" y="1814"/>
                    </a:lnTo>
                    <a:lnTo>
                      <a:pt x="1226" y="1864"/>
                    </a:lnTo>
                    <a:lnTo>
                      <a:pt x="1294" y="1911"/>
                    </a:lnTo>
                    <a:lnTo>
                      <a:pt x="1363" y="1955"/>
                    </a:lnTo>
                    <a:lnTo>
                      <a:pt x="1432" y="1997"/>
                    </a:lnTo>
                    <a:lnTo>
                      <a:pt x="1502" y="2036"/>
                    </a:lnTo>
                    <a:lnTo>
                      <a:pt x="1572" y="2071"/>
                    </a:lnTo>
                    <a:lnTo>
                      <a:pt x="1643" y="2104"/>
                    </a:lnTo>
                    <a:lnTo>
                      <a:pt x="1715" y="2133"/>
                    </a:lnTo>
                    <a:lnTo>
                      <a:pt x="1786" y="2161"/>
                    </a:lnTo>
                    <a:lnTo>
                      <a:pt x="1859" y="2186"/>
                    </a:lnTo>
                    <a:lnTo>
                      <a:pt x="1930" y="2207"/>
                    </a:lnTo>
                    <a:lnTo>
                      <a:pt x="2003" y="2226"/>
                    </a:lnTo>
                    <a:lnTo>
                      <a:pt x="2075" y="2242"/>
                    </a:lnTo>
                    <a:lnTo>
                      <a:pt x="2148" y="2255"/>
                    </a:lnTo>
                    <a:lnTo>
                      <a:pt x="2220" y="2265"/>
                    </a:lnTo>
                    <a:lnTo>
                      <a:pt x="2293" y="2273"/>
                    </a:lnTo>
                    <a:lnTo>
                      <a:pt x="2366" y="2277"/>
                    </a:lnTo>
                    <a:lnTo>
                      <a:pt x="2438" y="2279"/>
                    </a:lnTo>
                    <a:lnTo>
                      <a:pt x="2510" y="2278"/>
                    </a:lnTo>
                    <a:lnTo>
                      <a:pt x="2582" y="2275"/>
                    </a:lnTo>
                    <a:lnTo>
                      <a:pt x="2654" y="2268"/>
                    </a:lnTo>
                    <a:lnTo>
                      <a:pt x="2725" y="2259"/>
                    </a:lnTo>
                    <a:lnTo>
                      <a:pt x="2796" y="2247"/>
                    </a:lnTo>
                    <a:lnTo>
                      <a:pt x="2866" y="2231"/>
                    </a:lnTo>
                    <a:lnTo>
                      <a:pt x="2937" y="2213"/>
                    </a:lnTo>
                    <a:lnTo>
                      <a:pt x="3006" y="2193"/>
                    </a:lnTo>
                    <a:lnTo>
                      <a:pt x="3075" y="2169"/>
                    </a:lnTo>
                    <a:lnTo>
                      <a:pt x="3143" y="2143"/>
                    </a:lnTo>
                    <a:lnTo>
                      <a:pt x="3211" y="2113"/>
                    </a:lnTo>
                    <a:lnTo>
                      <a:pt x="3226" y="2100"/>
                    </a:lnTo>
                    <a:lnTo>
                      <a:pt x="3243" y="2088"/>
                    </a:lnTo>
                    <a:lnTo>
                      <a:pt x="3258" y="2074"/>
                    </a:lnTo>
                    <a:lnTo>
                      <a:pt x="3273" y="2061"/>
                    </a:lnTo>
                    <a:lnTo>
                      <a:pt x="4428" y="1019"/>
                    </a:lnTo>
                    <a:lnTo>
                      <a:pt x="4359" y="1080"/>
                    </a:lnTo>
                    <a:lnTo>
                      <a:pt x="4287" y="1136"/>
                    </a:lnTo>
                    <a:lnTo>
                      <a:pt x="4214" y="1187"/>
                    </a:lnTo>
                    <a:lnTo>
                      <a:pt x="4139" y="1235"/>
                    </a:lnTo>
                    <a:lnTo>
                      <a:pt x="4062" y="1278"/>
                    </a:lnTo>
                    <a:lnTo>
                      <a:pt x="3985" y="1316"/>
                    </a:lnTo>
                    <a:lnTo>
                      <a:pt x="3906" y="1351"/>
                    </a:lnTo>
                    <a:lnTo>
                      <a:pt x="3827" y="1382"/>
                    </a:lnTo>
                    <a:lnTo>
                      <a:pt x="3746" y="1408"/>
                    </a:lnTo>
                    <a:lnTo>
                      <a:pt x="3665" y="1430"/>
                    </a:lnTo>
                    <a:lnTo>
                      <a:pt x="3583" y="1447"/>
                    </a:lnTo>
                    <a:lnTo>
                      <a:pt x="3500" y="1460"/>
                    </a:lnTo>
                    <a:lnTo>
                      <a:pt x="3416" y="1469"/>
                    </a:lnTo>
                    <a:lnTo>
                      <a:pt x="3332" y="1474"/>
                    </a:lnTo>
                    <a:lnTo>
                      <a:pt x="3249" y="1474"/>
                    </a:lnTo>
                    <a:lnTo>
                      <a:pt x="3164" y="1471"/>
                    </a:lnTo>
                    <a:lnTo>
                      <a:pt x="3079" y="1463"/>
                    </a:lnTo>
                    <a:lnTo>
                      <a:pt x="2995" y="1451"/>
                    </a:lnTo>
                    <a:lnTo>
                      <a:pt x="2910" y="1435"/>
                    </a:lnTo>
                    <a:lnTo>
                      <a:pt x="2826" y="1413"/>
                    </a:lnTo>
                    <a:lnTo>
                      <a:pt x="2742" y="1389"/>
                    </a:lnTo>
                    <a:lnTo>
                      <a:pt x="2658" y="1359"/>
                    </a:lnTo>
                    <a:lnTo>
                      <a:pt x="2575" y="1325"/>
                    </a:lnTo>
                    <a:lnTo>
                      <a:pt x="2492" y="1288"/>
                    </a:lnTo>
                    <a:lnTo>
                      <a:pt x="2411" y="1246"/>
                    </a:lnTo>
                    <a:lnTo>
                      <a:pt x="2330" y="1199"/>
                    </a:lnTo>
                    <a:lnTo>
                      <a:pt x="2249" y="1149"/>
                    </a:lnTo>
                    <a:lnTo>
                      <a:pt x="2170" y="1094"/>
                    </a:lnTo>
                    <a:lnTo>
                      <a:pt x="2092" y="1035"/>
                    </a:lnTo>
                    <a:lnTo>
                      <a:pt x="2015" y="971"/>
                    </a:lnTo>
                    <a:lnTo>
                      <a:pt x="1939" y="904"/>
                    </a:lnTo>
                    <a:lnTo>
                      <a:pt x="1866" y="832"/>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28" name="Freeform 26"/>
              <p:cNvSpPr>
                <a:spLocks/>
              </p:cNvSpPr>
              <p:nvPr/>
            </p:nvSpPr>
            <p:spPr bwMode="auto">
              <a:xfrm>
                <a:off x="3848100" y="5383213"/>
                <a:ext cx="90488" cy="50800"/>
              </a:xfrm>
              <a:custGeom>
                <a:avLst/>
                <a:gdLst>
                  <a:gd name="T0" fmla="*/ 943 w 1024"/>
                  <a:gd name="T1" fmla="*/ 0 h 886"/>
                  <a:gd name="T2" fmla="*/ 920 w 1024"/>
                  <a:gd name="T3" fmla="*/ 9 h 886"/>
                  <a:gd name="T4" fmla="*/ 0 w 1024"/>
                  <a:gd name="T5" fmla="*/ 837 h 886"/>
                  <a:gd name="T6" fmla="*/ 44 w 1024"/>
                  <a:gd name="T7" fmla="*/ 886 h 886"/>
                  <a:gd name="T8" fmla="*/ 964 w 1024"/>
                  <a:gd name="T9" fmla="*/ 58 h 886"/>
                  <a:gd name="T10" fmla="*/ 943 w 1024"/>
                  <a:gd name="T11" fmla="*/ 0 h 886"/>
                  <a:gd name="T12" fmla="*/ 964 w 1024"/>
                  <a:gd name="T13" fmla="*/ 58 h 886"/>
                  <a:gd name="T14" fmla="*/ 1024 w 1024"/>
                  <a:gd name="T15" fmla="*/ 2 h 886"/>
                  <a:gd name="T16" fmla="*/ 943 w 1024"/>
                  <a:gd name="T17" fmla="*/ 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886">
                    <a:moveTo>
                      <a:pt x="943" y="0"/>
                    </a:moveTo>
                    <a:lnTo>
                      <a:pt x="920" y="9"/>
                    </a:lnTo>
                    <a:lnTo>
                      <a:pt x="0" y="837"/>
                    </a:lnTo>
                    <a:lnTo>
                      <a:pt x="44" y="886"/>
                    </a:lnTo>
                    <a:lnTo>
                      <a:pt x="964" y="58"/>
                    </a:lnTo>
                    <a:lnTo>
                      <a:pt x="943" y="0"/>
                    </a:lnTo>
                    <a:lnTo>
                      <a:pt x="964" y="58"/>
                    </a:lnTo>
                    <a:lnTo>
                      <a:pt x="1024" y="2"/>
                    </a:lnTo>
                    <a:lnTo>
                      <a:pt x="943"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29" name="Freeform 27"/>
              <p:cNvSpPr>
                <a:spLocks/>
              </p:cNvSpPr>
              <p:nvPr/>
            </p:nvSpPr>
            <p:spPr bwMode="auto">
              <a:xfrm>
                <a:off x="3754438" y="5383213"/>
                <a:ext cx="176213" cy="7937"/>
              </a:xfrm>
              <a:custGeom>
                <a:avLst/>
                <a:gdLst>
                  <a:gd name="T0" fmla="*/ 64 w 1995"/>
                  <a:gd name="T1" fmla="*/ 117 h 141"/>
                  <a:gd name="T2" fmla="*/ 34 w 1995"/>
                  <a:gd name="T3" fmla="*/ 141 h 141"/>
                  <a:gd name="T4" fmla="*/ 145 w 1995"/>
                  <a:gd name="T5" fmla="*/ 132 h 141"/>
                  <a:gd name="T6" fmla="*/ 253 w 1995"/>
                  <a:gd name="T7" fmla="*/ 123 h 141"/>
                  <a:gd name="T8" fmla="*/ 359 w 1995"/>
                  <a:gd name="T9" fmla="*/ 115 h 141"/>
                  <a:gd name="T10" fmla="*/ 465 w 1995"/>
                  <a:gd name="T11" fmla="*/ 107 h 141"/>
                  <a:gd name="T12" fmla="*/ 571 w 1995"/>
                  <a:gd name="T13" fmla="*/ 99 h 141"/>
                  <a:gd name="T14" fmla="*/ 678 w 1995"/>
                  <a:gd name="T15" fmla="*/ 92 h 141"/>
                  <a:gd name="T16" fmla="*/ 787 w 1995"/>
                  <a:gd name="T17" fmla="*/ 86 h 141"/>
                  <a:gd name="T18" fmla="*/ 898 w 1995"/>
                  <a:gd name="T19" fmla="*/ 81 h 141"/>
                  <a:gd name="T20" fmla="*/ 1013 w 1995"/>
                  <a:gd name="T21" fmla="*/ 77 h 141"/>
                  <a:gd name="T22" fmla="*/ 1133 w 1995"/>
                  <a:gd name="T23" fmla="*/ 73 h 141"/>
                  <a:gd name="T24" fmla="*/ 1258 w 1995"/>
                  <a:gd name="T25" fmla="*/ 70 h 141"/>
                  <a:gd name="T26" fmla="*/ 1390 w 1995"/>
                  <a:gd name="T27" fmla="*/ 68 h 141"/>
                  <a:gd name="T28" fmla="*/ 1528 w 1995"/>
                  <a:gd name="T29" fmla="*/ 67 h 141"/>
                  <a:gd name="T30" fmla="*/ 1674 w 1995"/>
                  <a:gd name="T31" fmla="*/ 67 h 141"/>
                  <a:gd name="T32" fmla="*/ 1829 w 1995"/>
                  <a:gd name="T33" fmla="*/ 68 h 141"/>
                  <a:gd name="T34" fmla="*/ 1994 w 1995"/>
                  <a:gd name="T35" fmla="*/ 70 h 141"/>
                  <a:gd name="T36" fmla="*/ 1995 w 1995"/>
                  <a:gd name="T37" fmla="*/ 4 h 141"/>
                  <a:gd name="T38" fmla="*/ 1829 w 1995"/>
                  <a:gd name="T39" fmla="*/ 2 h 141"/>
                  <a:gd name="T40" fmla="*/ 1674 w 1995"/>
                  <a:gd name="T41" fmla="*/ 0 h 141"/>
                  <a:gd name="T42" fmla="*/ 1528 w 1995"/>
                  <a:gd name="T43" fmla="*/ 0 h 141"/>
                  <a:gd name="T44" fmla="*/ 1389 w 1995"/>
                  <a:gd name="T45" fmla="*/ 2 h 141"/>
                  <a:gd name="T46" fmla="*/ 1257 w 1995"/>
                  <a:gd name="T47" fmla="*/ 5 h 141"/>
                  <a:gd name="T48" fmla="*/ 1132 w 1995"/>
                  <a:gd name="T49" fmla="*/ 7 h 141"/>
                  <a:gd name="T50" fmla="*/ 1011 w 1995"/>
                  <a:gd name="T51" fmla="*/ 11 h 141"/>
                  <a:gd name="T52" fmla="*/ 896 w 1995"/>
                  <a:gd name="T53" fmla="*/ 15 h 141"/>
                  <a:gd name="T54" fmla="*/ 784 w 1995"/>
                  <a:gd name="T55" fmla="*/ 21 h 141"/>
                  <a:gd name="T56" fmla="*/ 674 w 1995"/>
                  <a:gd name="T57" fmla="*/ 26 h 141"/>
                  <a:gd name="T58" fmla="*/ 567 w 1995"/>
                  <a:gd name="T59" fmla="*/ 33 h 141"/>
                  <a:gd name="T60" fmla="*/ 461 w 1995"/>
                  <a:gd name="T61" fmla="*/ 40 h 141"/>
                  <a:gd name="T62" fmla="*/ 354 w 1995"/>
                  <a:gd name="T63" fmla="*/ 48 h 141"/>
                  <a:gd name="T64" fmla="*/ 248 w 1995"/>
                  <a:gd name="T65" fmla="*/ 57 h 141"/>
                  <a:gd name="T66" fmla="*/ 140 w 1995"/>
                  <a:gd name="T67" fmla="*/ 66 h 141"/>
                  <a:gd name="T68" fmla="*/ 29 w 1995"/>
                  <a:gd name="T69" fmla="*/ 75 h 141"/>
                  <a:gd name="T70" fmla="*/ 0 w 1995"/>
                  <a:gd name="T71" fmla="*/ 99 h 141"/>
                  <a:gd name="T72" fmla="*/ 29 w 1995"/>
                  <a:gd name="T73" fmla="*/ 75 h 141"/>
                  <a:gd name="T74" fmla="*/ 6 w 1995"/>
                  <a:gd name="T75" fmla="*/ 77 h 141"/>
                  <a:gd name="T76" fmla="*/ 0 w 1995"/>
                  <a:gd name="T77" fmla="*/ 99 h 141"/>
                  <a:gd name="T78" fmla="*/ 64 w 1995"/>
                  <a:gd name="T79"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5" h="141">
                    <a:moveTo>
                      <a:pt x="64" y="117"/>
                    </a:moveTo>
                    <a:lnTo>
                      <a:pt x="34" y="141"/>
                    </a:lnTo>
                    <a:lnTo>
                      <a:pt x="145" y="132"/>
                    </a:lnTo>
                    <a:lnTo>
                      <a:pt x="253" y="123"/>
                    </a:lnTo>
                    <a:lnTo>
                      <a:pt x="359" y="115"/>
                    </a:lnTo>
                    <a:lnTo>
                      <a:pt x="465" y="107"/>
                    </a:lnTo>
                    <a:lnTo>
                      <a:pt x="571" y="99"/>
                    </a:lnTo>
                    <a:lnTo>
                      <a:pt x="678" y="92"/>
                    </a:lnTo>
                    <a:lnTo>
                      <a:pt x="787" y="86"/>
                    </a:lnTo>
                    <a:lnTo>
                      <a:pt x="898" y="81"/>
                    </a:lnTo>
                    <a:lnTo>
                      <a:pt x="1013" y="77"/>
                    </a:lnTo>
                    <a:lnTo>
                      <a:pt x="1133" y="73"/>
                    </a:lnTo>
                    <a:lnTo>
                      <a:pt x="1258" y="70"/>
                    </a:lnTo>
                    <a:lnTo>
                      <a:pt x="1390" y="68"/>
                    </a:lnTo>
                    <a:lnTo>
                      <a:pt x="1528" y="67"/>
                    </a:lnTo>
                    <a:lnTo>
                      <a:pt x="1674" y="67"/>
                    </a:lnTo>
                    <a:lnTo>
                      <a:pt x="1829" y="68"/>
                    </a:lnTo>
                    <a:lnTo>
                      <a:pt x="1994" y="70"/>
                    </a:lnTo>
                    <a:lnTo>
                      <a:pt x="1995" y="4"/>
                    </a:lnTo>
                    <a:lnTo>
                      <a:pt x="1829" y="2"/>
                    </a:lnTo>
                    <a:lnTo>
                      <a:pt x="1674" y="0"/>
                    </a:lnTo>
                    <a:lnTo>
                      <a:pt x="1528" y="0"/>
                    </a:lnTo>
                    <a:lnTo>
                      <a:pt x="1389" y="2"/>
                    </a:lnTo>
                    <a:lnTo>
                      <a:pt x="1257" y="5"/>
                    </a:lnTo>
                    <a:lnTo>
                      <a:pt x="1132" y="7"/>
                    </a:lnTo>
                    <a:lnTo>
                      <a:pt x="1011" y="11"/>
                    </a:lnTo>
                    <a:lnTo>
                      <a:pt x="896" y="15"/>
                    </a:lnTo>
                    <a:lnTo>
                      <a:pt x="784" y="21"/>
                    </a:lnTo>
                    <a:lnTo>
                      <a:pt x="674" y="26"/>
                    </a:lnTo>
                    <a:lnTo>
                      <a:pt x="567" y="33"/>
                    </a:lnTo>
                    <a:lnTo>
                      <a:pt x="461" y="40"/>
                    </a:lnTo>
                    <a:lnTo>
                      <a:pt x="354" y="48"/>
                    </a:lnTo>
                    <a:lnTo>
                      <a:pt x="248" y="57"/>
                    </a:lnTo>
                    <a:lnTo>
                      <a:pt x="140" y="66"/>
                    </a:lnTo>
                    <a:lnTo>
                      <a:pt x="29" y="75"/>
                    </a:lnTo>
                    <a:lnTo>
                      <a:pt x="0" y="99"/>
                    </a:lnTo>
                    <a:lnTo>
                      <a:pt x="29" y="75"/>
                    </a:lnTo>
                    <a:lnTo>
                      <a:pt x="6" y="77"/>
                    </a:lnTo>
                    <a:lnTo>
                      <a:pt x="0" y="99"/>
                    </a:lnTo>
                    <a:lnTo>
                      <a:pt x="64" y="11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0" name="Freeform 28"/>
              <p:cNvSpPr>
                <a:spLocks/>
              </p:cNvSpPr>
              <p:nvPr/>
            </p:nvSpPr>
            <p:spPr bwMode="auto">
              <a:xfrm>
                <a:off x="3678238" y="5387975"/>
                <a:ext cx="82550" cy="146050"/>
              </a:xfrm>
              <a:custGeom>
                <a:avLst/>
                <a:gdLst>
                  <a:gd name="T0" fmla="*/ 57 w 935"/>
                  <a:gd name="T1" fmla="*/ 2427 h 2564"/>
                  <a:gd name="T2" fmla="*/ 110 w 935"/>
                  <a:gd name="T3" fmla="*/ 2463 h 2564"/>
                  <a:gd name="T4" fmla="*/ 164 w 935"/>
                  <a:gd name="T5" fmla="*/ 2329 h 2564"/>
                  <a:gd name="T6" fmla="*/ 217 w 935"/>
                  <a:gd name="T7" fmla="*/ 2195 h 2564"/>
                  <a:gd name="T8" fmla="*/ 270 w 935"/>
                  <a:gd name="T9" fmla="*/ 2062 h 2564"/>
                  <a:gd name="T10" fmla="*/ 321 w 935"/>
                  <a:gd name="T11" fmla="*/ 1929 h 2564"/>
                  <a:gd name="T12" fmla="*/ 372 w 935"/>
                  <a:gd name="T13" fmla="*/ 1794 h 2564"/>
                  <a:gd name="T14" fmla="*/ 423 w 935"/>
                  <a:gd name="T15" fmla="*/ 1657 h 2564"/>
                  <a:gd name="T16" fmla="*/ 473 w 935"/>
                  <a:gd name="T17" fmla="*/ 1518 h 2564"/>
                  <a:gd name="T18" fmla="*/ 523 w 935"/>
                  <a:gd name="T19" fmla="*/ 1375 h 2564"/>
                  <a:gd name="T20" fmla="*/ 574 w 935"/>
                  <a:gd name="T21" fmla="*/ 1228 h 2564"/>
                  <a:gd name="T22" fmla="*/ 624 w 935"/>
                  <a:gd name="T23" fmla="*/ 1077 h 2564"/>
                  <a:gd name="T24" fmla="*/ 674 w 935"/>
                  <a:gd name="T25" fmla="*/ 919 h 2564"/>
                  <a:gd name="T26" fmla="*/ 725 w 935"/>
                  <a:gd name="T27" fmla="*/ 754 h 2564"/>
                  <a:gd name="T28" fmla="*/ 777 w 935"/>
                  <a:gd name="T29" fmla="*/ 583 h 2564"/>
                  <a:gd name="T30" fmla="*/ 829 w 935"/>
                  <a:gd name="T31" fmla="*/ 403 h 2564"/>
                  <a:gd name="T32" fmla="*/ 881 w 935"/>
                  <a:gd name="T33" fmla="*/ 216 h 2564"/>
                  <a:gd name="T34" fmla="*/ 935 w 935"/>
                  <a:gd name="T35" fmla="*/ 18 h 2564"/>
                  <a:gd name="T36" fmla="*/ 871 w 935"/>
                  <a:gd name="T37" fmla="*/ 0 h 2564"/>
                  <a:gd name="T38" fmla="*/ 817 w 935"/>
                  <a:gd name="T39" fmla="*/ 198 h 2564"/>
                  <a:gd name="T40" fmla="*/ 765 w 935"/>
                  <a:gd name="T41" fmla="*/ 386 h 2564"/>
                  <a:gd name="T42" fmla="*/ 713 w 935"/>
                  <a:gd name="T43" fmla="*/ 565 h 2564"/>
                  <a:gd name="T44" fmla="*/ 662 w 935"/>
                  <a:gd name="T45" fmla="*/ 735 h 2564"/>
                  <a:gd name="T46" fmla="*/ 611 w 935"/>
                  <a:gd name="T47" fmla="*/ 899 h 2564"/>
                  <a:gd name="T48" fmla="*/ 561 w 935"/>
                  <a:gd name="T49" fmla="*/ 1056 h 2564"/>
                  <a:gd name="T50" fmla="*/ 511 w 935"/>
                  <a:gd name="T51" fmla="*/ 1207 h 2564"/>
                  <a:gd name="T52" fmla="*/ 461 w 935"/>
                  <a:gd name="T53" fmla="*/ 1353 h 2564"/>
                  <a:gd name="T54" fmla="*/ 411 w 935"/>
                  <a:gd name="T55" fmla="*/ 1496 h 2564"/>
                  <a:gd name="T56" fmla="*/ 361 w 935"/>
                  <a:gd name="T57" fmla="*/ 1635 h 2564"/>
                  <a:gd name="T58" fmla="*/ 310 w 935"/>
                  <a:gd name="T59" fmla="*/ 1771 h 2564"/>
                  <a:gd name="T60" fmla="*/ 259 w 935"/>
                  <a:gd name="T61" fmla="*/ 1905 h 2564"/>
                  <a:gd name="T62" fmla="*/ 207 w 935"/>
                  <a:gd name="T63" fmla="*/ 2038 h 2564"/>
                  <a:gd name="T64" fmla="*/ 155 w 935"/>
                  <a:gd name="T65" fmla="*/ 2172 h 2564"/>
                  <a:gd name="T66" fmla="*/ 102 w 935"/>
                  <a:gd name="T67" fmla="*/ 2304 h 2564"/>
                  <a:gd name="T68" fmla="*/ 49 w 935"/>
                  <a:gd name="T69" fmla="*/ 2439 h 2564"/>
                  <a:gd name="T70" fmla="*/ 101 w 935"/>
                  <a:gd name="T71" fmla="*/ 2476 h 2564"/>
                  <a:gd name="T72" fmla="*/ 49 w 935"/>
                  <a:gd name="T73" fmla="*/ 2439 h 2564"/>
                  <a:gd name="T74" fmla="*/ 0 w 935"/>
                  <a:gd name="T75" fmla="*/ 2564 h 2564"/>
                  <a:gd name="T76" fmla="*/ 101 w 935"/>
                  <a:gd name="T77" fmla="*/ 2476 h 2564"/>
                  <a:gd name="T78" fmla="*/ 57 w 935"/>
                  <a:gd name="T79" fmla="*/ 2427 h 2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5" h="2564">
                    <a:moveTo>
                      <a:pt x="57" y="2427"/>
                    </a:moveTo>
                    <a:lnTo>
                      <a:pt x="110" y="2463"/>
                    </a:lnTo>
                    <a:lnTo>
                      <a:pt x="164" y="2329"/>
                    </a:lnTo>
                    <a:lnTo>
                      <a:pt x="217" y="2195"/>
                    </a:lnTo>
                    <a:lnTo>
                      <a:pt x="270" y="2062"/>
                    </a:lnTo>
                    <a:lnTo>
                      <a:pt x="321" y="1929"/>
                    </a:lnTo>
                    <a:lnTo>
                      <a:pt x="372" y="1794"/>
                    </a:lnTo>
                    <a:lnTo>
                      <a:pt x="423" y="1657"/>
                    </a:lnTo>
                    <a:lnTo>
                      <a:pt x="473" y="1518"/>
                    </a:lnTo>
                    <a:lnTo>
                      <a:pt x="523" y="1375"/>
                    </a:lnTo>
                    <a:lnTo>
                      <a:pt x="574" y="1228"/>
                    </a:lnTo>
                    <a:lnTo>
                      <a:pt x="624" y="1077"/>
                    </a:lnTo>
                    <a:lnTo>
                      <a:pt x="674" y="919"/>
                    </a:lnTo>
                    <a:lnTo>
                      <a:pt x="725" y="754"/>
                    </a:lnTo>
                    <a:lnTo>
                      <a:pt x="777" y="583"/>
                    </a:lnTo>
                    <a:lnTo>
                      <a:pt x="829" y="403"/>
                    </a:lnTo>
                    <a:lnTo>
                      <a:pt x="881" y="216"/>
                    </a:lnTo>
                    <a:lnTo>
                      <a:pt x="935" y="18"/>
                    </a:lnTo>
                    <a:lnTo>
                      <a:pt x="871" y="0"/>
                    </a:lnTo>
                    <a:lnTo>
                      <a:pt x="817" y="198"/>
                    </a:lnTo>
                    <a:lnTo>
                      <a:pt x="765" y="386"/>
                    </a:lnTo>
                    <a:lnTo>
                      <a:pt x="713" y="565"/>
                    </a:lnTo>
                    <a:lnTo>
                      <a:pt x="662" y="735"/>
                    </a:lnTo>
                    <a:lnTo>
                      <a:pt x="611" y="899"/>
                    </a:lnTo>
                    <a:lnTo>
                      <a:pt x="561" y="1056"/>
                    </a:lnTo>
                    <a:lnTo>
                      <a:pt x="511" y="1207"/>
                    </a:lnTo>
                    <a:lnTo>
                      <a:pt x="461" y="1353"/>
                    </a:lnTo>
                    <a:lnTo>
                      <a:pt x="411" y="1496"/>
                    </a:lnTo>
                    <a:lnTo>
                      <a:pt x="361" y="1635"/>
                    </a:lnTo>
                    <a:lnTo>
                      <a:pt x="310" y="1771"/>
                    </a:lnTo>
                    <a:lnTo>
                      <a:pt x="259" y="1905"/>
                    </a:lnTo>
                    <a:lnTo>
                      <a:pt x="207" y="2038"/>
                    </a:lnTo>
                    <a:lnTo>
                      <a:pt x="155" y="2172"/>
                    </a:lnTo>
                    <a:lnTo>
                      <a:pt x="102" y="2304"/>
                    </a:lnTo>
                    <a:lnTo>
                      <a:pt x="49" y="2439"/>
                    </a:lnTo>
                    <a:lnTo>
                      <a:pt x="101" y="2476"/>
                    </a:lnTo>
                    <a:lnTo>
                      <a:pt x="49" y="2439"/>
                    </a:lnTo>
                    <a:lnTo>
                      <a:pt x="0" y="2564"/>
                    </a:lnTo>
                    <a:lnTo>
                      <a:pt x="101" y="2476"/>
                    </a:lnTo>
                    <a:lnTo>
                      <a:pt x="57" y="242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1" name="Freeform 29"/>
              <p:cNvSpPr>
                <a:spLocks/>
              </p:cNvSpPr>
              <p:nvPr/>
            </p:nvSpPr>
            <p:spPr bwMode="auto">
              <a:xfrm>
                <a:off x="3683000" y="5475288"/>
                <a:ext cx="88900" cy="53975"/>
              </a:xfrm>
              <a:custGeom>
                <a:avLst/>
                <a:gdLst>
                  <a:gd name="T0" fmla="*/ 1007 w 1007"/>
                  <a:gd name="T1" fmla="*/ 20 h 937"/>
                  <a:gd name="T2" fmla="*/ 963 w 1007"/>
                  <a:gd name="T3" fmla="*/ 19 h 937"/>
                  <a:gd name="T4" fmla="*/ 0 w 1007"/>
                  <a:gd name="T5" fmla="*/ 888 h 937"/>
                  <a:gd name="T6" fmla="*/ 44 w 1007"/>
                  <a:gd name="T7" fmla="*/ 937 h 937"/>
                  <a:gd name="T8" fmla="*/ 1007 w 1007"/>
                  <a:gd name="T9" fmla="*/ 68 h 937"/>
                  <a:gd name="T10" fmla="*/ 1007 w 1007"/>
                  <a:gd name="T11" fmla="*/ 20 h 937"/>
                  <a:gd name="T12" fmla="*/ 1007 w 1007"/>
                  <a:gd name="T13" fmla="*/ 20 h 937"/>
                  <a:gd name="T14" fmla="*/ 985 w 1007"/>
                  <a:gd name="T15" fmla="*/ 0 h 937"/>
                  <a:gd name="T16" fmla="*/ 963 w 1007"/>
                  <a:gd name="T17" fmla="*/ 19 h 937"/>
                  <a:gd name="T18" fmla="*/ 1007 w 1007"/>
                  <a:gd name="T19" fmla="*/ 2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7" h="937">
                    <a:moveTo>
                      <a:pt x="1007" y="20"/>
                    </a:moveTo>
                    <a:lnTo>
                      <a:pt x="963" y="19"/>
                    </a:lnTo>
                    <a:lnTo>
                      <a:pt x="0" y="888"/>
                    </a:lnTo>
                    <a:lnTo>
                      <a:pt x="44" y="937"/>
                    </a:lnTo>
                    <a:lnTo>
                      <a:pt x="1007" y="68"/>
                    </a:lnTo>
                    <a:lnTo>
                      <a:pt x="1007" y="20"/>
                    </a:lnTo>
                    <a:lnTo>
                      <a:pt x="1007" y="20"/>
                    </a:lnTo>
                    <a:lnTo>
                      <a:pt x="985" y="0"/>
                    </a:lnTo>
                    <a:lnTo>
                      <a:pt x="963" y="19"/>
                    </a:lnTo>
                    <a:lnTo>
                      <a:pt x="1007"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2" name="Freeform 30"/>
              <p:cNvSpPr>
                <a:spLocks/>
              </p:cNvSpPr>
              <p:nvPr/>
            </p:nvSpPr>
            <p:spPr bwMode="auto">
              <a:xfrm>
                <a:off x="3768725" y="5476875"/>
                <a:ext cx="201613" cy="39687"/>
              </a:xfrm>
              <a:custGeom>
                <a:avLst/>
                <a:gdLst>
                  <a:gd name="T0" fmla="*/ 2225 w 2293"/>
                  <a:gd name="T1" fmla="*/ 474 h 689"/>
                  <a:gd name="T2" fmla="*/ 2125 w 2293"/>
                  <a:gd name="T3" fmla="*/ 514 h 689"/>
                  <a:gd name="T4" fmla="*/ 2022 w 2293"/>
                  <a:gd name="T5" fmla="*/ 547 h 689"/>
                  <a:gd name="T6" fmla="*/ 1920 w 2293"/>
                  <a:gd name="T7" fmla="*/ 575 h 689"/>
                  <a:gd name="T8" fmla="*/ 1816 w 2293"/>
                  <a:gd name="T9" fmla="*/ 596 h 689"/>
                  <a:gd name="T10" fmla="*/ 1711 w 2293"/>
                  <a:gd name="T11" fmla="*/ 612 h 689"/>
                  <a:gd name="T12" fmla="*/ 1605 w 2293"/>
                  <a:gd name="T13" fmla="*/ 620 h 689"/>
                  <a:gd name="T14" fmla="*/ 1499 w 2293"/>
                  <a:gd name="T15" fmla="*/ 623 h 689"/>
                  <a:gd name="T16" fmla="*/ 1392 w 2293"/>
                  <a:gd name="T17" fmla="*/ 619 h 689"/>
                  <a:gd name="T18" fmla="*/ 1286 w 2293"/>
                  <a:gd name="T19" fmla="*/ 608 h 689"/>
                  <a:gd name="T20" fmla="*/ 1178 w 2293"/>
                  <a:gd name="T21" fmla="*/ 592 h 689"/>
                  <a:gd name="T22" fmla="*/ 1071 w 2293"/>
                  <a:gd name="T23" fmla="*/ 570 h 689"/>
                  <a:gd name="T24" fmla="*/ 965 w 2293"/>
                  <a:gd name="T25" fmla="*/ 541 h 689"/>
                  <a:gd name="T26" fmla="*/ 858 w 2293"/>
                  <a:gd name="T27" fmla="*/ 506 h 689"/>
                  <a:gd name="T28" fmla="*/ 753 w 2293"/>
                  <a:gd name="T29" fmla="*/ 465 h 689"/>
                  <a:gd name="T30" fmla="*/ 648 w 2293"/>
                  <a:gd name="T31" fmla="*/ 417 h 689"/>
                  <a:gd name="T32" fmla="*/ 545 w 2293"/>
                  <a:gd name="T33" fmla="*/ 364 h 689"/>
                  <a:gd name="T34" fmla="*/ 441 w 2293"/>
                  <a:gd name="T35" fmla="*/ 303 h 689"/>
                  <a:gd name="T36" fmla="*/ 340 w 2293"/>
                  <a:gd name="T37" fmla="*/ 237 h 689"/>
                  <a:gd name="T38" fmla="*/ 240 w 2293"/>
                  <a:gd name="T39" fmla="*/ 165 h 689"/>
                  <a:gd name="T40" fmla="*/ 142 w 2293"/>
                  <a:gd name="T41" fmla="*/ 85 h 689"/>
                  <a:gd name="T42" fmla="*/ 45 w 2293"/>
                  <a:gd name="T43" fmla="*/ 0 h 689"/>
                  <a:gd name="T44" fmla="*/ 66 w 2293"/>
                  <a:gd name="T45" fmla="*/ 108 h 689"/>
                  <a:gd name="T46" fmla="*/ 166 w 2293"/>
                  <a:gd name="T47" fmla="*/ 190 h 689"/>
                  <a:gd name="T48" fmla="*/ 268 w 2293"/>
                  <a:gd name="T49" fmla="*/ 267 h 689"/>
                  <a:gd name="T50" fmla="*/ 372 w 2293"/>
                  <a:gd name="T51" fmla="*/ 337 h 689"/>
                  <a:gd name="T52" fmla="*/ 477 w 2293"/>
                  <a:gd name="T53" fmla="*/ 401 h 689"/>
                  <a:gd name="T54" fmla="*/ 583 w 2293"/>
                  <a:gd name="T55" fmla="*/ 458 h 689"/>
                  <a:gd name="T56" fmla="*/ 691 w 2293"/>
                  <a:gd name="T57" fmla="*/ 511 h 689"/>
                  <a:gd name="T58" fmla="*/ 800 w 2293"/>
                  <a:gd name="T59" fmla="*/ 554 h 689"/>
                  <a:gd name="T60" fmla="*/ 909 w 2293"/>
                  <a:gd name="T61" fmla="*/ 593 h 689"/>
                  <a:gd name="T62" fmla="*/ 1019 w 2293"/>
                  <a:gd name="T63" fmla="*/ 625 h 689"/>
                  <a:gd name="T64" fmla="*/ 1130 w 2293"/>
                  <a:gd name="T65" fmla="*/ 650 h 689"/>
                  <a:gd name="T66" fmla="*/ 1241 w 2293"/>
                  <a:gd name="T67" fmla="*/ 670 h 689"/>
                  <a:gd name="T68" fmla="*/ 1351 w 2293"/>
                  <a:gd name="T69" fmla="*/ 682 h 689"/>
                  <a:gd name="T70" fmla="*/ 1461 w 2293"/>
                  <a:gd name="T71" fmla="*/ 688 h 689"/>
                  <a:gd name="T72" fmla="*/ 1572 w 2293"/>
                  <a:gd name="T73" fmla="*/ 688 h 689"/>
                  <a:gd name="T74" fmla="*/ 1682 w 2293"/>
                  <a:gd name="T75" fmla="*/ 681 h 689"/>
                  <a:gd name="T76" fmla="*/ 1791 w 2293"/>
                  <a:gd name="T77" fmla="*/ 668 h 689"/>
                  <a:gd name="T78" fmla="*/ 1899 w 2293"/>
                  <a:gd name="T79" fmla="*/ 647 h 689"/>
                  <a:gd name="T80" fmla="*/ 2006 w 2293"/>
                  <a:gd name="T81" fmla="*/ 621 h 689"/>
                  <a:gd name="T82" fmla="*/ 2112 w 2293"/>
                  <a:gd name="T83" fmla="*/ 588 h 689"/>
                  <a:gd name="T84" fmla="*/ 2217 w 2293"/>
                  <a:gd name="T85" fmla="*/ 549 h 689"/>
                  <a:gd name="T86" fmla="*/ 2293 w 2293"/>
                  <a:gd name="T87" fmla="*/ 515 h 689"/>
                  <a:gd name="T88" fmla="*/ 2293 w 2293"/>
                  <a:gd name="T89" fmla="*/ 51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93" h="689">
                    <a:moveTo>
                      <a:pt x="2250" y="464"/>
                    </a:moveTo>
                    <a:lnTo>
                      <a:pt x="2258" y="458"/>
                    </a:lnTo>
                    <a:lnTo>
                      <a:pt x="2225" y="474"/>
                    </a:lnTo>
                    <a:lnTo>
                      <a:pt x="2192" y="488"/>
                    </a:lnTo>
                    <a:lnTo>
                      <a:pt x="2158" y="501"/>
                    </a:lnTo>
                    <a:lnTo>
                      <a:pt x="2125" y="514"/>
                    </a:lnTo>
                    <a:lnTo>
                      <a:pt x="2091" y="526"/>
                    </a:lnTo>
                    <a:lnTo>
                      <a:pt x="2057" y="537"/>
                    </a:lnTo>
                    <a:lnTo>
                      <a:pt x="2022" y="547"/>
                    </a:lnTo>
                    <a:lnTo>
                      <a:pt x="1989" y="557"/>
                    </a:lnTo>
                    <a:lnTo>
                      <a:pt x="1954" y="567"/>
                    </a:lnTo>
                    <a:lnTo>
                      <a:pt x="1920" y="575"/>
                    </a:lnTo>
                    <a:lnTo>
                      <a:pt x="1886" y="583"/>
                    </a:lnTo>
                    <a:lnTo>
                      <a:pt x="1851" y="590"/>
                    </a:lnTo>
                    <a:lnTo>
                      <a:pt x="1816" y="596"/>
                    </a:lnTo>
                    <a:lnTo>
                      <a:pt x="1781" y="602"/>
                    </a:lnTo>
                    <a:lnTo>
                      <a:pt x="1747" y="607"/>
                    </a:lnTo>
                    <a:lnTo>
                      <a:pt x="1711" y="612"/>
                    </a:lnTo>
                    <a:lnTo>
                      <a:pt x="1676" y="615"/>
                    </a:lnTo>
                    <a:lnTo>
                      <a:pt x="1640" y="618"/>
                    </a:lnTo>
                    <a:lnTo>
                      <a:pt x="1605" y="620"/>
                    </a:lnTo>
                    <a:lnTo>
                      <a:pt x="1570" y="622"/>
                    </a:lnTo>
                    <a:lnTo>
                      <a:pt x="1535" y="623"/>
                    </a:lnTo>
                    <a:lnTo>
                      <a:pt x="1499" y="623"/>
                    </a:lnTo>
                    <a:lnTo>
                      <a:pt x="1463" y="622"/>
                    </a:lnTo>
                    <a:lnTo>
                      <a:pt x="1428" y="621"/>
                    </a:lnTo>
                    <a:lnTo>
                      <a:pt x="1392" y="619"/>
                    </a:lnTo>
                    <a:lnTo>
                      <a:pt x="1357" y="617"/>
                    </a:lnTo>
                    <a:lnTo>
                      <a:pt x="1321" y="613"/>
                    </a:lnTo>
                    <a:lnTo>
                      <a:pt x="1286" y="608"/>
                    </a:lnTo>
                    <a:lnTo>
                      <a:pt x="1250" y="604"/>
                    </a:lnTo>
                    <a:lnTo>
                      <a:pt x="1214" y="598"/>
                    </a:lnTo>
                    <a:lnTo>
                      <a:pt x="1178" y="592"/>
                    </a:lnTo>
                    <a:lnTo>
                      <a:pt x="1142" y="586"/>
                    </a:lnTo>
                    <a:lnTo>
                      <a:pt x="1107" y="578"/>
                    </a:lnTo>
                    <a:lnTo>
                      <a:pt x="1071" y="570"/>
                    </a:lnTo>
                    <a:lnTo>
                      <a:pt x="1036" y="562"/>
                    </a:lnTo>
                    <a:lnTo>
                      <a:pt x="1000" y="551"/>
                    </a:lnTo>
                    <a:lnTo>
                      <a:pt x="965" y="541"/>
                    </a:lnTo>
                    <a:lnTo>
                      <a:pt x="929" y="530"/>
                    </a:lnTo>
                    <a:lnTo>
                      <a:pt x="894" y="519"/>
                    </a:lnTo>
                    <a:lnTo>
                      <a:pt x="858" y="506"/>
                    </a:lnTo>
                    <a:lnTo>
                      <a:pt x="824" y="493"/>
                    </a:lnTo>
                    <a:lnTo>
                      <a:pt x="788" y="479"/>
                    </a:lnTo>
                    <a:lnTo>
                      <a:pt x="753" y="465"/>
                    </a:lnTo>
                    <a:lnTo>
                      <a:pt x="717" y="449"/>
                    </a:lnTo>
                    <a:lnTo>
                      <a:pt x="683" y="434"/>
                    </a:lnTo>
                    <a:lnTo>
                      <a:pt x="648" y="417"/>
                    </a:lnTo>
                    <a:lnTo>
                      <a:pt x="613" y="400"/>
                    </a:lnTo>
                    <a:lnTo>
                      <a:pt x="578" y="382"/>
                    </a:lnTo>
                    <a:lnTo>
                      <a:pt x="545" y="364"/>
                    </a:lnTo>
                    <a:lnTo>
                      <a:pt x="510" y="344"/>
                    </a:lnTo>
                    <a:lnTo>
                      <a:pt x="475" y="324"/>
                    </a:lnTo>
                    <a:lnTo>
                      <a:pt x="441" y="303"/>
                    </a:lnTo>
                    <a:lnTo>
                      <a:pt x="408" y="282"/>
                    </a:lnTo>
                    <a:lnTo>
                      <a:pt x="374" y="260"/>
                    </a:lnTo>
                    <a:lnTo>
                      <a:pt x="340" y="237"/>
                    </a:lnTo>
                    <a:lnTo>
                      <a:pt x="306" y="214"/>
                    </a:lnTo>
                    <a:lnTo>
                      <a:pt x="273" y="189"/>
                    </a:lnTo>
                    <a:lnTo>
                      <a:pt x="240" y="165"/>
                    </a:lnTo>
                    <a:lnTo>
                      <a:pt x="207" y="139"/>
                    </a:lnTo>
                    <a:lnTo>
                      <a:pt x="175" y="113"/>
                    </a:lnTo>
                    <a:lnTo>
                      <a:pt x="142" y="85"/>
                    </a:lnTo>
                    <a:lnTo>
                      <a:pt x="109" y="58"/>
                    </a:lnTo>
                    <a:lnTo>
                      <a:pt x="77" y="29"/>
                    </a:lnTo>
                    <a:lnTo>
                      <a:pt x="45" y="0"/>
                    </a:lnTo>
                    <a:lnTo>
                      <a:pt x="0" y="48"/>
                    </a:lnTo>
                    <a:lnTo>
                      <a:pt x="32" y="78"/>
                    </a:lnTo>
                    <a:lnTo>
                      <a:pt x="66" y="108"/>
                    </a:lnTo>
                    <a:lnTo>
                      <a:pt x="99" y="136"/>
                    </a:lnTo>
                    <a:lnTo>
                      <a:pt x="133" y="164"/>
                    </a:lnTo>
                    <a:lnTo>
                      <a:pt x="166" y="190"/>
                    </a:lnTo>
                    <a:lnTo>
                      <a:pt x="200" y="217"/>
                    </a:lnTo>
                    <a:lnTo>
                      <a:pt x="234" y="242"/>
                    </a:lnTo>
                    <a:lnTo>
                      <a:pt x="268" y="267"/>
                    </a:lnTo>
                    <a:lnTo>
                      <a:pt x="302" y="291"/>
                    </a:lnTo>
                    <a:lnTo>
                      <a:pt x="337" y="315"/>
                    </a:lnTo>
                    <a:lnTo>
                      <a:pt x="372" y="337"/>
                    </a:lnTo>
                    <a:lnTo>
                      <a:pt x="407" y="360"/>
                    </a:lnTo>
                    <a:lnTo>
                      <a:pt x="441" y="381"/>
                    </a:lnTo>
                    <a:lnTo>
                      <a:pt x="477" y="401"/>
                    </a:lnTo>
                    <a:lnTo>
                      <a:pt x="512" y="422"/>
                    </a:lnTo>
                    <a:lnTo>
                      <a:pt x="548" y="440"/>
                    </a:lnTo>
                    <a:lnTo>
                      <a:pt x="583" y="458"/>
                    </a:lnTo>
                    <a:lnTo>
                      <a:pt x="619" y="477"/>
                    </a:lnTo>
                    <a:lnTo>
                      <a:pt x="655" y="494"/>
                    </a:lnTo>
                    <a:lnTo>
                      <a:pt x="691" y="511"/>
                    </a:lnTo>
                    <a:lnTo>
                      <a:pt x="728" y="526"/>
                    </a:lnTo>
                    <a:lnTo>
                      <a:pt x="763" y="540"/>
                    </a:lnTo>
                    <a:lnTo>
                      <a:pt x="800" y="554"/>
                    </a:lnTo>
                    <a:lnTo>
                      <a:pt x="836" y="569"/>
                    </a:lnTo>
                    <a:lnTo>
                      <a:pt x="873" y="581"/>
                    </a:lnTo>
                    <a:lnTo>
                      <a:pt x="909" y="593"/>
                    </a:lnTo>
                    <a:lnTo>
                      <a:pt x="946" y="604"/>
                    </a:lnTo>
                    <a:lnTo>
                      <a:pt x="982" y="616"/>
                    </a:lnTo>
                    <a:lnTo>
                      <a:pt x="1019" y="625"/>
                    </a:lnTo>
                    <a:lnTo>
                      <a:pt x="1056" y="634"/>
                    </a:lnTo>
                    <a:lnTo>
                      <a:pt x="1092" y="643"/>
                    </a:lnTo>
                    <a:lnTo>
                      <a:pt x="1130" y="650"/>
                    </a:lnTo>
                    <a:lnTo>
                      <a:pt x="1167" y="657"/>
                    </a:lnTo>
                    <a:lnTo>
                      <a:pt x="1204" y="664"/>
                    </a:lnTo>
                    <a:lnTo>
                      <a:pt x="1241" y="670"/>
                    </a:lnTo>
                    <a:lnTo>
                      <a:pt x="1277" y="675"/>
                    </a:lnTo>
                    <a:lnTo>
                      <a:pt x="1314" y="679"/>
                    </a:lnTo>
                    <a:lnTo>
                      <a:pt x="1351" y="682"/>
                    </a:lnTo>
                    <a:lnTo>
                      <a:pt x="1388" y="685"/>
                    </a:lnTo>
                    <a:lnTo>
                      <a:pt x="1425" y="687"/>
                    </a:lnTo>
                    <a:lnTo>
                      <a:pt x="1461" y="688"/>
                    </a:lnTo>
                    <a:lnTo>
                      <a:pt x="1499" y="689"/>
                    </a:lnTo>
                    <a:lnTo>
                      <a:pt x="1535" y="689"/>
                    </a:lnTo>
                    <a:lnTo>
                      <a:pt x="1572" y="688"/>
                    </a:lnTo>
                    <a:lnTo>
                      <a:pt x="1609" y="686"/>
                    </a:lnTo>
                    <a:lnTo>
                      <a:pt x="1645" y="684"/>
                    </a:lnTo>
                    <a:lnTo>
                      <a:pt x="1682" y="681"/>
                    </a:lnTo>
                    <a:lnTo>
                      <a:pt x="1718" y="677"/>
                    </a:lnTo>
                    <a:lnTo>
                      <a:pt x="1755" y="673"/>
                    </a:lnTo>
                    <a:lnTo>
                      <a:pt x="1791" y="668"/>
                    </a:lnTo>
                    <a:lnTo>
                      <a:pt x="1827" y="662"/>
                    </a:lnTo>
                    <a:lnTo>
                      <a:pt x="1863" y="655"/>
                    </a:lnTo>
                    <a:lnTo>
                      <a:pt x="1899" y="647"/>
                    </a:lnTo>
                    <a:lnTo>
                      <a:pt x="1935" y="640"/>
                    </a:lnTo>
                    <a:lnTo>
                      <a:pt x="1970" y="631"/>
                    </a:lnTo>
                    <a:lnTo>
                      <a:pt x="2006" y="621"/>
                    </a:lnTo>
                    <a:lnTo>
                      <a:pt x="2042" y="612"/>
                    </a:lnTo>
                    <a:lnTo>
                      <a:pt x="2078" y="600"/>
                    </a:lnTo>
                    <a:lnTo>
                      <a:pt x="2112" y="588"/>
                    </a:lnTo>
                    <a:lnTo>
                      <a:pt x="2147" y="576"/>
                    </a:lnTo>
                    <a:lnTo>
                      <a:pt x="2182" y="563"/>
                    </a:lnTo>
                    <a:lnTo>
                      <a:pt x="2217" y="549"/>
                    </a:lnTo>
                    <a:lnTo>
                      <a:pt x="2251" y="534"/>
                    </a:lnTo>
                    <a:lnTo>
                      <a:pt x="2285" y="519"/>
                    </a:lnTo>
                    <a:lnTo>
                      <a:pt x="2293" y="515"/>
                    </a:lnTo>
                    <a:lnTo>
                      <a:pt x="2285" y="519"/>
                    </a:lnTo>
                    <a:lnTo>
                      <a:pt x="2290" y="517"/>
                    </a:lnTo>
                    <a:lnTo>
                      <a:pt x="2293" y="515"/>
                    </a:lnTo>
                    <a:lnTo>
                      <a:pt x="2250" y="464"/>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3" name="Freeform 31"/>
              <p:cNvSpPr>
                <a:spLocks/>
              </p:cNvSpPr>
              <p:nvPr/>
            </p:nvSpPr>
            <p:spPr bwMode="auto">
              <a:xfrm>
                <a:off x="3967163" y="5500688"/>
                <a:ext cx="7938" cy="6350"/>
              </a:xfrm>
              <a:custGeom>
                <a:avLst/>
                <a:gdLst>
                  <a:gd name="T0" fmla="*/ 62 w 107"/>
                  <a:gd name="T1" fmla="*/ 0 h 102"/>
                  <a:gd name="T2" fmla="*/ 63 w 107"/>
                  <a:gd name="T3" fmla="*/ 0 h 102"/>
                  <a:gd name="T4" fmla="*/ 47 w 107"/>
                  <a:gd name="T5" fmla="*/ 12 h 102"/>
                  <a:gd name="T6" fmla="*/ 33 w 107"/>
                  <a:gd name="T7" fmla="*/ 24 h 102"/>
                  <a:gd name="T8" fmla="*/ 17 w 107"/>
                  <a:gd name="T9" fmla="*/ 37 h 102"/>
                  <a:gd name="T10" fmla="*/ 0 w 107"/>
                  <a:gd name="T11" fmla="*/ 51 h 102"/>
                  <a:gd name="T12" fmla="*/ 43 w 107"/>
                  <a:gd name="T13" fmla="*/ 102 h 102"/>
                  <a:gd name="T14" fmla="*/ 59 w 107"/>
                  <a:gd name="T15" fmla="*/ 88 h 102"/>
                  <a:gd name="T16" fmla="*/ 74 w 107"/>
                  <a:gd name="T17" fmla="*/ 76 h 102"/>
                  <a:gd name="T18" fmla="*/ 90 w 107"/>
                  <a:gd name="T19" fmla="*/ 63 h 102"/>
                  <a:gd name="T20" fmla="*/ 107 w 107"/>
                  <a:gd name="T21" fmla="*/ 50 h 102"/>
                  <a:gd name="T22" fmla="*/ 107 w 107"/>
                  <a:gd name="T23" fmla="*/ 49 h 102"/>
                  <a:gd name="T24" fmla="*/ 107 w 107"/>
                  <a:gd name="T25" fmla="*/ 50 h 102"/>
                  <a:gd name="T26" fmla="*/ 107 w 107"/>
                  <a:gd name="T27" fmla="*/ 49 h 102"/>
                  <a:gd name="T28" fmla="*/ 107 w 107"/>
                  <a:gd name="T29" fmla="*/ 49 h 102"/>
                  <a:gd name="T30" fmla="*/ 62 w 107"/>
                  <a:gd name="T3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02">
                    <a:moveTo>
                      <a:pt x="62" y="0"/>
                    </a:moveTo>
                    <a:lnTo>
                      <a:pt x="63" y="0"/>
                    </a:lnTo>
                    <a:lnTo>
                      <a:pt x="47" y="12"/>
                    </a:lnTo>
                    <a:lnTo>
                      <a:pt x="33" y="24"/>
                    </a:lnTo>
                    <a:lnTo>
                      <a:pt x="17" y="37"/>
                    </a:lnTo>
                    <a:lnTo>
                      <a:pt x="0" y="51"/>
                    </a:lnTo>
                    <a:lnTo>
                      <a:pt x="43" y="102"/>
                    </a:lnTo>
                    <a:lnTo>
                      <a:pt x="59" y="88"/>
                    </a:lnTo>
                    <a:lnTo>
                      <a:pt x="74" y="76"/>
                    </a:lnTo>
                    <a:lnTo>
                      <a:pt x="90" y="63"/>
                    </a:lnTo>
                    <a:lnTo>
                      <a:pt x="107" y="50"/>
                    </a:lnTo>
                    <a:lnTo>
                      <a:pt x="107" y="49"/>
                    </a:lnTo>
                    <a:lnTo>
                      <a:pt x="107" y="50"/>
                    </a:lnTo>
                    <a:lnTo>
                      <a:pt x="107" y="49"/>
                    </a:lnTo>
                    <a:lnTo>
                      <a:pt x="107" y="49"/>
                    </a:lnTo>
                    <a:lnTo>
                      <a:pt x="6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4" name="Freeform 32"/>
              <p:cNvSpPr>
                <a:spLocks/>
              </p:cNvSpPr>
              <p:nvPr/>
            </p:nvSpPr>
            <p:spPr bwMode="auto">
              <a:xfrm>
                <a:off x="3971925" y="5441950"/>
                <a:ext cx="106363" cy="61912"/>
              </a:xfrm>
              <a:custGeom>
                <a:avLst/>
                <a:gdLst>
                  <a:gd name="T0" fmla="*/ 1156 w 1200"/>
                  <a:gd name="T1" fmla="*/ 0 h 1091"/>
                  <a:gd name="T2" fmla="*/ 1156 w 1200"/>
                  <a:gd name="T3" fmla="*/ 0 h 1091"/>
                  <a:gd name="T4" fmla="*/ 0 w 1200"/>
                  <a:gd name="T5" fmla="*/ 1042 h 1091"/>
                  <a:gd name="T6" fmla="*/ 45 w 1200"/>
                  <a:gd name="T7" fmla="*/ 1091 h 1091"/>
                  <a:gd name="T8" fmla="*/ 1200 w 1200"/>
                  <a:gd name="T9" fmla="*/ 49 h 1091"/>
                  <a:gd name="T10" fmla="*/ 1156 w 1200"/>
                  <a:gd name="T11" fmla="*/ 0 h 1091"/>
                  <a:gd name="T12" fmla="*/ 1200 w 1200"/>
                  <a:gd name="T13" fmla="*/ 49 h 1091"/>
                  <a:gd name="T14" fmla="*/ 1177 w 1200"/>
                  <a:gd name="T15" fmla="*/ 24 h 1091"/>
                  <a:gd name="T16" fmla="*/ 1156 w 1200"/>
                  <a:gd name="T17"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1156" y="0"/>
                    </a:moveTo>
                    <a:lnTo>
                      <a:pt x="1156" y="0"/>
                    </a:lnTo>
                    <a:lnTo>
                      <a:pt x="0" y="1042"/>
                    </a:lnTo>
                    <a:lnTo>
                      <a:pt x="45" y="1091"/>
                    </a:lnTo>
                    <a:lnTo>
                      <a:pt x="1200" y="49"/>
                    </a:lnTo>
                    <a:lnTo>
                      <a:pt x="1156" y="0"/>
                    </a:lnTo>
                    <a:lnTo>
                      <a:pt x="1200" y="49"/>
                    </a:lnTo>
                    <a:lnTo>
                      <a:pt x="1177" y="24"/>
                    </a:lnTo>
                    <a:lnTo>
                      <a:pt x="115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5" name="Freeform 33"/>
              <p:cNvSpPr>
                <a:spLocks/>
              </p:cNvSpPr>
              <p:nvPr/>
            </p:nvSpPr>
            <p:spPr bwMode="auto">
              <a:xfrm>
                <a:off x="3844925" y="5430838"/>
                <a:ext cx="233363" cy="39687"/>
              </a:xfrm>
              <a:custGeom>
                <a:avLst/>
                <a:gdLst>
                  <a:gd name="T0" fmla="*/ 61 w 2633"/>
                  <a:gd name="T1" fmla="*/ 85 h 701"/>
                  <a:gd name="T2" fmla="*/ 176 w 2633"/>
                  <a:gd name="T3" fmla="*/ 190 h 701"/>
                  <a:gd name="T4" fmla="*/ 293 w 2633"/>
                  <a:gd name="T5" fmla="*/ 284 h 701"/>
                  <a:gd name="T6" fmla="*/ 413 w 2633"/>
                  <a:gd name="T7" fmla="*/ 369 h 701"/>
                  <a:gd name="T8" fmla="*/ 535 w 2633"/>
                  <a:gd name="T9" fmla="*/ 445 h 701"/>
                  <a:gd name="T10" fmla="*/ 660 w 2633"/>
                  <a:gd name="T11" fmla="*/ 510 h 701"/>
                  <a:gd name="T12" fmla="*/ 787 w 2633"/>
                  <a:gd name="T13" fmla="*/ 566 h 701"/>
                  <a:gd name="T14" fmla="*/ 914 w 2633"/>
                  <a:gd name="T15" fmla="*/ 612 h 701"/>
                  <a:gd name="T16" fmla="*/ 1042 w 2633"/>
                  <a:gd name="T17" fmla="*/ 649 h 701"/>
                  <a:gd name="T18" fmla="*/ 1171 w 2633"/>
                  <a:gd name="T19" fmla="*/ 677 h 701"/>
                  <a:gd name="T20" fmla="*/ 1301 w 2633"/>
                  <a:gd name="T21" fmla="*/ 693 h 701"/>
                  <a:gd name="T22" fmla="*/ 1430 w 2633"/>
                  <a:gd name="T23" fmla="*/ 701 h 701"/>
                  <a:gd name="T24" fmla="*/ 1558 w 2633"/>
                  <a:gd name="T25" fmla="*/ 698 h 701"/>
                  <a:gd name="T26" fmla="*/ 1686 w 2633"/>
                  <a:gd name="T27" fmla="*/ 686 h 701"/>
                  <a:gd name="T28" fmla="*/ 1813 w 2633"/>
                  <a:gd name="T29" fmla="*/ 664 h 701"/>
                  <a:gd name="T30" fmla="*/ 1938 w 2633"/>
                  <a:gd name="T31" fmla="*/ 633 h 701"/>
                  <a:gd name="T32" fmla="*/ 2060 w 2633"/>
                  <a:gd name="T33" fmla="*/ 591 h 701"/>
                  <a:gd name="T34" fmla="*/ 2181 w 2633"/>
                  <a:gd name="T35" fmla="*/ 540 h 701"/>
                  <a:gd name="T36" fmla="*/ 2299 w 2633"/>
                  <a:gd name="T37" fmla="*/ 479 h 701"/>
                  <a:gd name="T38" fmla="*/ 2414 w 2633"/>
                  <a:gd name="T39" fmla="*/ 407 h 701"/>
                  <a:gd name="T40" fmla="*/ 2525 w 2633"/>
                  <a:gd name="T41" fmla="*/ 327 h 701"/>
                  <a:gd name="T42" fmla="*/ 2633 w 2633"/>
                  <a:gd name="T43" fmla="*/ 237 h 701"/>
                  <a:gd name="T44" fmla="*/ 2519 w 2633"/>
                  <a:gd name="T45" fmla="*/ 247 h 701"/>
                  <a:gd name="T46" fmla="*/ 2413 w 2633"/>
                  <a:gd name="T47" fmla="*/ 328 h 701"/>
                  <a:gd name="T48" fmla="*/ 2304 w 2633"/>
                  <a:gd name="T49" fmla="*/ 399 h 701"/>
                  <a:gd name="T50" fmla="*/ 2191 w 2633"/>
                  <a:gd name="T51" fmla="*/ 461 h 701"/>
                  <a:gd name="T52" fmla="*/ 2076 w 2633"/>
                  <a:gd name="T53" fmla="*/ 513 h 701"/>
                  <a:gd name="T54" fmla="*/ 1958 w 2633"/>
                  <a:gd name="T55" fmla="*/ 557 h 701"/>
                  <a:gd name="T56" fmla="*/ 1840 w 2633"/>
                  <a:gd name="T57" fmla="*/ 591 h 701"/>
                  <a:gd name="T58" fmla="*/ 1718 w 2633"/>
                  <a:gd name="T59" fmla="*/ 614 h 701"/>
                  <a:gd name="T60" fmla="*/ 1595 w 2633"/>
                  <a:gd name="T61" fmla="*/ 630 h 701"/>
                  <a:gd name="T62" fmla="*/ 1473 w 2633"/>
                  <a:gd name="T63" fmla="*/ 635 h 701"/>
                  <a:gd name="T64" fmla="*/ 1348 w 2633"/>
                  <a:gd name="T65" fmla="*/ 631 h 701"/>
                  <a:gd name="T66" fmla="*/ 1223 w 2633"/>
                  <a:gd name="T67" fmla="*/ 617 h 701"/>
                  <a:gd name="T68" fmla="*/ 1100 w 2633"/>
                  <a:gd name="T69" fmla="*/ 595 h 701"/>
                  <a:gd name="T70" fmla="*/ 975 w 2633"/>
                  <a:gd name="T71" fmla="*/ 562 h 701"/>
                  <a:gd name="T72" fmla="*/ 852 w 2633"/>
                  <a:gd name="T73" fmla="*/ 522 h 701"/>
                  <a:gd name="T74" fmla="*/ 730 w 2633"/>
                  <a:gd name="T75" fmla="*/ 471 h 701"/>
                  <a:gd name="T76" fmla="*/ 609 w 2633"/>
                  <a:gd name="T77" fmla="*/ 409 h 701"/>
                  <a:gd name="T78" fmla="*/ 489 w 2633"/>
                  <a:gd name="T79" fmla="*/ 340 h 701"/>
                  <a:gd name="T80" fmla="*/ 372 w 2633"/>
                  <a:gd name="T81" fmla="*/ 260 h 701"/>
                  <a:gd name="T82" fmla="*/ 256 w 2633"/>
                  <a:gd name="T83" fmla="*/ 172 h 701"/>
                  <a:gd name="T84" fmla="*/ 144 w 2633"/>
                  <a:gd name="T85" fmla="*/ 73 h 701"/>
                  <a:gd name="T86" fmla="*/ 69 w 2633"/>
                  <a:gd name="T87" fmla="*/ 49 h 701"/>
                  <a:gd name="T88" fmla="*/ 24 w 2633"/>
                  <a:gd name="T89" fmla="*/ 4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33" h="701">
                    <a:moveTo>
                      <a:pt x="25" y="0"/>
                    </a:moveTo>
                    <a:lnTo>
                      <a:pt x="24" y="48"/>
                    </a:lnTo>
                    <a:lnTo>
                      <a:pt x="61" y="85"/>
                    </a:lnTo>
                    <a:lnTo>
                      <a:pt x="99" y="122"/>
                    </a:lnTo>
                    <a:lnTo>
                      <a:pt x="137" y="156"/>
                    </a:lnTo>
                    <a:lnTo>
                      <a:pt x="176" y="190"/>
                    </a:lnTo>
                    <a:lnTo>
                      <a:pt x="214" y="223"/>
                    </a:lnTo>
                    <a:lnTo>
                      <a:pt x="253" y="254"/>
                    </a:lnTo>
                    <a:lnTo>
                      <a:pt x="293" y="284"/>
                    </a:lnTo>
                    <a:lnTo>
                      <a:pt x="333" y="313"/>
                    </a:lnTo>
                    <a:lnTo>
                      <a:pt x="373" y="342"/>
                    </a:lnTo>
                    <a:lnTo>
                      <a:pt x="413" y="369"/>
                    </a:lnTo>
                    <a:lnTo>
                      <a:pt x="454" y="395"/>
                    </a:lnTo>
                    <a:lnTo>
                      <a:pt x="494" y="421"/>
                    </a:lnTo>
                    <a:lnTo>
                      <a:pt x="535" y="445"/>
                    </a:lnTo>
                    <a:lnTo>
                      <a:pt x="577" y="467"/>
                    </a:lnTo>
                    <a:lnTo>
                      <a:pt x="618" y="490"/>
                    </a:lnTo>
                    <a:lnTo>
                      <a:pt x="660" y="510"/>
                    </a:lnTo>
                    <a:lnTo>
                      <a:pt x="702" y="530"/>
                    </a:lnTo>
                    <a:lnTo>
                      <a:pt x="744" y="549"/>
                    </a:lnTo>
                    <a:lnTo>
                      <a:pt x="787" y="566"/>
                    </a:lnTo>
                    <a:lnTo>
                      <a:pt x="829" y="583"/>
                    </a:lnTo>
                    <a:lnTo>
                      <a:pt x="872" y="598"/>
                    </a:lnTo>
                    <a:lnTo>
                      <a:pt x="914" y="612"/>
                    </a:lnTo>
                    <a:lnTo>
                      <a:pt x="956" y="626"/>
                    </a:lnTo>
                    <a:lnTo>
                      <a:pt x="999" y="638"/>
                    </a:lnTo>
                    <a:lnTo>
                      <a:pt x="1042" y="649"/>
                    </a:lnTo>
                    <a:lnTo>
                      <a:pt x="1085" y="659"/>
                    </a:lnTo>
                    <a:lnTo>
                      <a:pt x="1128" y="668"/>
                    </a:lnTo>
                    <a:lnTo>
                      <a:pt x="1171" y="677"/>
                    </a:lnTo>
                    <a:lnTo>
                      <a:pt x="1214" y="683"/>
                    </a:lnTo>
                    <a:lnTo>
                      <a:pt x="1257" y="689"/>
                    </a:lnTo>
                    <a:lnTo>
                      <a:pt x="1301" y="693"/>
                    </a:lnTo>
                    <a:lnTo>
                      <a:pt x="1344" y="697"/>
                    </a:lnTo>
                    <a:lnTo>
                      <a:pt x="1387" y="699"/>
                    </a:lnTo>
                    <a:lnTo>
                      <a:pt x="1430" y="701"/>
                    </a:lnTo>
                    <a:lnTo>
                      <a:pt x="1473" y="701"/>
                    </a:lnTo>
                    <a:lnTo>
                      <a:pt x="1516" y="700"/>
                    </a:lnTo>
                    <a:lnTo>
                      <a:pt x="1558" y="698"/>
                    </a:lnTo>
                    <a:lnTo>
                      <a:pt x="1601" y="695"/>
                    </a:lnTo>
                    <a:lnTo>
                      <a:pt x="1643" y="691"/>
                    </a:lnTo>
                    <a:lnTo>
                      <a:pt x="1686" y="686"/>
                    </a:lnTo>
                    <a:lnTo>
                      <a:pt x="1728" y="680"/>
                    </a:lnTo>
                    <a:lnTo>
                      <a:pt x="1771" y="673"/>
                    </a:lnTo>
                    <a:lnTo>
                      <a:pt x="1813" y="664"/>
                    </a:lnTo>
                    <a:lnTo>
                      <a:pt x="1855" y="654"/>
                    </a:lnTo>
                    <a:lnTo>
                      <a:pt x="1896" y="644"/>
                    </a:lnTo>
                    <a:lnTo>
                      <a:pt x="1938" y="633"/>
                    </a:lnTo>
                    <a:lnTo>
                      <a:pt x="1979" y="619"/>
                    </a:lnTo>
                    <a:lnTo>
                      <a:pt x="2019" y="606"/>
                    </a:lnTo>
                    <a:lnTo>
                      <a:pt x="2060" y="591"/>
                    </a:lnTo>
                    <a:lnTo>
                      <a:pt x="2101" y="575"/>
                    </a:lnTo>
                    <a:lnTo>
                      <a:pt x="2141" y="558"/>
                    </a:lnTo>
                    <a:lnTo>
                      <a:pt x="2181" y="540"/>
                    </a:lnTo>
                    <a:lnTo>
                      <a:pt x="2221" y="520"/>
                    </a:lnTo>
                    <a:lnTo>
                      <a:pt x="2260" y="500"/>
                    </a:lnTo>
                    <a:lnTo>
                      <a:pt x="2299" y="479"/>
                    </a:lnTo>
                    <a:lnTo>
                      <a:pt x="2337" y="456"/>
                    </a:lnTo>
                    <a:lnTo>
                      <a:pt x="2376" y="433"/>
                    </a:lnTo>
                    <a:lnTo>
                      <a:pt x="2414" y="407"/>
                    </a:lnTo>
                    <a:lnTo>
                      <a:pt x="2452" y="382"/>
                    </a:lnTo>
                    <a:lnTo>
                      <a:pt x="2489" y="355"/>
                    </a:lnTo>
                    <a:lnTo>
                      <a:pt x="2525" y="327"/>
                    </a:lnTo>
                    <a:lnTo>
                      <a:pt x="2561" y="298"/>
                    </a:lnTo>
                    <a:lnTo>
                      <a:pt x="2597" y="267"/>
                    </a:lnTo>
                    <a:lnTo>
                      <a:pt x="2633" y="237"/>
                    </a:lnTo>
                    <a:lnTo>
                      <a:pt x="2589" y="188"/>
                    </a:lnTo>
                    <a:lnTo>
                      <a:pt x="2554" y="217"/>
                    </a:lnTo>
                    <a:lnTo>
                      <a:pt x="2519" y="247"/>
                    </a:lnTo>
                    <a:lnTo>
                      <a:pt x="2484" y="275"/>
                    </a:lnTo>
                    <a:lnTo>
                      <a:pt x="2449" y="302"/>
                    </a:lnTo>
                    <a:lnTo>
                      <a:pt x="2413" y="328"/>
                    </a:lnTo>
                    <a:lnTo>
                      <a:pt x="2377" y="352"/>
                    </a:lnTo>
                    <a:lnTo>
                      <a:pt x="2340" y="377"/>
                    </a:lnTo>
                    <a:lnTo>
                      <a:pt x="2304" y="399"/>
                    </a:lnTo>
                    <a:lnTo>
                      <a:pt x="2267" y="421"/>
                    </a:lnTo>
                    <a:lnTo>
                      <a:pt x="2229" y="442"/>
                    </a:lnTo>
                    <a:lnTo>
                      <a:pt x="2191" y="461"/>
                    </a:lnTo>
                    <a:lnTo>
                      <a:pt x="2153" y="480"/>
                    </a:lnTo>
                    <a:lnTo>
                      <a:pt x="2114" y="497"/>
                    </a:lnTo>
                    <a:lnTo>
                      <a:pt x="2076" y="513"/>
                    </a:lnTo>
                    <a:lnTo>
                      <a:pt x="2037" y="529"/>
                    </a:lnTo>
                    <a:lnTo>
                      <a:pt x="1998" y="543"/>
                    </a:lnTo>
                    <a:lnTo>
                      <a:pt x="1958" y="557"/>
                    </a:lnTo>
                    <a:lnTo>
                      <a:pt x="1919" y="569"/>
                    </a:lnTo>
                    <a:lnTo>
                      <a:pt x="1879" y="581"/>
                    </a:lnTo>
                    <a:lnTo>
                      <a:pt x="1840" y="591"/>
                    </a:lnTo>
                    <a:lnTo>
                      <a:pt x="1799" y="599"/>
                    </a:lnTo>
                    <a:lnTo>
                      <a:pt x="1759" y="607"/>
                    </a:lnTo>
                    <a:lnTo>
                      <a:pt x="1718" y="614"/>
                    </a:lnTo>
                    <a:lnTo>
                      <a:pt x="1677" y="620"/>
                    </a:lnTo>
                    <a:lnTo>
                      <a:pt x="1636" y="626"/>
                    </a:lnTo>
                    <a:lnTo>
                      <a:pt x="1595" y="630"/>
                    </a:lnTo>
                    <a:lnTo>
                      <a:pt x="1554" y="633"/>
                    </a:lnTo>
                    <a:lnTo>
                      <a:pt x="1513" y="634"/>
                    </a:lnTo>
                    <a:lnTo>
                      <a:pt x="1473" y="635"/>
                    </a:lnTo>
                    <a:lnTo>
                      <a:pt x="1431" y="635"/>
                    </a:lnTo>
                    <a:lnTo>
                      <a:pt x="1390" y="634"/>
                    </a:lnTo>
                    <a:lnTo>
                      <a:pt x="1348" y="631"/>
                    </a:lnTo>
                    <a:lnTo>
                      <a:pt x="1307" y="628"/>
                    </a:lnTo>
                    <a:lnTo>
                      <a:pt x="1265" y="624"/>
                    </a:lnTo>
                    <a:lnTo>
                      <a:pt x="1223" y="617"/>
                    </a:lnTo>
                    <a:lnTo>
                      <a:pt x="1182" y="611"/>
                    </a:lnTo>
                    <a:lnTo>
                      <a:pt x="1140" y="603"/>
                    </a:lnTo>
                    <a:lnTo>
                      <a:pt x="1100" y="595"/>
                    </a:lnTo>
                    <a:lnTo>
                      <a:pt x="1058" y="585"/>
                    </a:lnTo>
                    <a:lnTo>
                      <a:pt x="1017" y="575"/>
                    </a:lnTo>
                    <a:lnTo>
                      <a:pt x="975" y="562"/>
                    </a:lnTo>
                    <a:lnTo>
                      <a:pt x="934" y="550"/>
                    </a:lnTo>
                    <a:lnTo>
                      <a:pt x="893" y="536"/>
                    </a:lnTo>
                    <a:lnTo>
                      <a:pt x="852" y="522"/>
                    </a:lnTo>
                    <a:lnTo>
                      <a:pt x="811" y="505"/>
                    </a:lnTo>
                    <a:lnTo>
                      <a:pt x="770" y="488"/>
                    </a:lnTo>
                    <a:lnTo>
                      <a:pt x="730" y="471"/>
                    </a:lnTo>
                    <a:lnTo>
                      <a:pt x="689" y="451"/>
                    </a:lnTo>
                    <a:lnTo>
                      <a:pt x="649" y="431"/>
                    </a:lnTo>
                    <a:lnTo>
                      <a:pt x="609" y="409"/>
                    </a:lnTo>
                    <a:lnTo>
                      <a:pt x="568" y="387"/>
                    </a:lnTo>
                    <a:lnTo>
                      <a:pt x="528" y="364"/>
                    </a:lnTo>
                    <a:lnTo>
                      <a:pt x="489" y="340"/>
                    </a:lnTo>
                    <a:lnTo>
                      <a:pt x="449" y="314"/>
                    </a:lnTo>
                    <a:lnTo>
                      <a:pt x="411" y="288"/>
                    </a:lnTo>
                    <a:lnTo>
                      <a:pt x="372" y="260"/>
                    </a:lnTo>
                    <a:lnTo>
                      <a:pt x="333" y="232"/>
                    </a:lnTo>
                    <a:lnTo>
                      <a:pt x="294" y="202"/>
                    </a:lnTo>
                    <a:lnTo>
                      <a:pt x="256" y="172"/>
                    </a:lnTo>
                    <a:lnTo>
                      <a:pt x="218" y="139"/>
                    </a:lnTo>
                    <a:lnTo>
                      <a:pt x="182" y="106"/>
                    </a:lnTo>
                    <a:lnTo>
                      <a:pt x="144" y="73"/>
                    </a:lnTo>
                    <a:lnTo>
                      <a:pt x="107" y="38"/>
                    </a:lnTo>
                    <a:lnTo>
                      <a:pt x="71" y="2"/>
                    </a:lnTo>
                    <a:lnTo>
                      <a:pt x="69" y="49"/>
                    </a:lnTo>
                    <a:lnTo>
                      <a:pt x="25" y="0"/>
                    </a:lnTo>
                    <a:lnTo>
                      <a:pt x="0" y="24"/>
                    </a:lnTo>
                    <a:lnTo>
                      <a:pt x="24" y="48"/>
                    </a:lnTo>
                    <a:lnTo>
                      <a:pt x="25"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6" name="Freeform 34"/>
              <p:cNvSpPr>
                <a:spLocks/>
              </p:cNvSpPr>
              <p:nvPr/>
            </p:nvSpPr>
            <p:spPr bwMode="auto">
              <a:xfrm>
                <a:off x="3665538" y="5176838"/>
                <a:ext cx="176213" cy="228600"/>
              </a:xfrm>
              <a:custGeom>
                <a:avLst/>
                <a:gdLst>
                  <a:gd name="T0" fmla="*/ 1250 w 1987"/>
                  <a:gd name="T1" fmla="*/ 2944 h 4049"/>
                  <a:gd name="T2" fmla="*/ 1214 w 1987"/>
                  <a:gd name="T3" fmla="*/ 2768 h 4049"/>
                  <a:gd name="T4" fmla="*/ 1186 w 1987"/>
                  <a:gd name="T5" fmla="*/ 2591 h 4049"/>
                  <a:gd name="T6" fmla="*/ 1167 w 1987"/>
                  <a:gd name="T7" fmla="*/ 2413 h 4049"/>
                  <a:gd name="T8" fmla="*/ 1157 w 1987"/>
                  <a:gd name="T9" fmla="*/ 2235 h 4049"/>
                  <a:gd name="T10" fmla="*/ 1156 w 1987"/>
                  <a:gd name="T11" fmla="*/ 2057 h 4049"/>
                  <a:gd name="T12" fmla="*/ 1162 w 1987"/>
                  <a:gd name="T13" fmla="*/ 1880 h 4049"/>
                  <a:gd name="T14" fmla="*/ 1178 w 1987"/>
                  <a:gd name="T15" fmla="*/ 1705 h 4049"/>
                  <a:gd name="T16" fmla="*/ 1203 w 1987"/>
                  <a:gd name="T17" fmla="*/ 1532 h 4049"/>
                  <a:gd name="T18" fmla="*/ 1236 w 1987"/>
                  <a:gd name="T19" fmla="*/ 1361 h 4049"/>
                  <a:gd name="T20" fmla="*/ 1278 w 1987"/>
                  <a:gd name="T21" fmla="*/ 1194 h 4049"/>
                  <a:gd name="T22" fmla="*/ 1329 w 1987"/>
                  <a:gd name="T23" fmla="*/ 1031 h 4049"/>
                  <a:gd name="T24" fmla="*/ 1390 w 1987"/>
                  <a:gd name="T25" fmla="*/ 871 h 4049"/>
                  <a:gd name="T26" fmla="*/ 1459 w 1987"/>
                  <a:gd name="T27" fmla="*/ 717 h 4049"/>
                  <a:gd name="T28" fmla="*/ 1537 w 1987"/>
                  <a:gd name="T29" fmla="*/ 569 h 4049"/>
                  <a:gd name="T30" fmla="*/ 1624 w 1987"/>
                  <a:gd name="T31" fmla="*/ 427 h 4049"/>
                  <a:gd name="T32" fmla="*/ 1708 w 1987"/>
                  <a:gd name="T33" fmla="*/ 308 h 4049"/>
                  <a:gd name="T34" fmla="*/ 1783 w 1987"/>
                  <a:gd name="T35" fmla="*/ 212 h 4049"/>
                  <a:gd name="T36" fmla="*/ 1863 w 1987"/>
                  <a:gd name="T37" fmla="*/ 123 h 4049"/>
                  <a:gd name="T38" fmla="*/ 1945 w 1987"/>
                  <a:gd name="T39" fmla="*/ 40 h 4049"/>
                  <a:gd name="T40" fmla="*/ 832 w 1987"/>
                  <a:gd name="T41" fmla="*/ 1043 h 4049"/>
                  <a:gd name="T42" fmla="*/ 748 w 1987"/>
                  <a:gd name="T43" fmla="*/ 1122 h 4049"/>
                  <a:gd name="T44" fmla="*/ 667 w 1987"/>
                  <a:gd name="T45" fmla="*/ 1209 h 4049"/>
                  <a:gd name="T46" fmla="*/ 589 w 1987"/>
                  <a:gd name="T47" fmla="*/ 1302 h 4049"/>
                  <a:gd name="T48" fmla="*/ 516 w 1987"/>
                  <a:gd name="T49" fmla="*/ 1401 h 4049"/>
                  <a:gd name="T50" fmla="*/ 425 w 1987"/>
                  <a:gd name="T51" fmla="*/ 1539 h 4049"/>
                  <a:gd name="T52" fmla="*/ 342 w 1987"/>
                  <a:gd name="T53" fmla="*/ 1683 h 4049"/>
                  <a:gd name="T54" fmla="*/ 270 w 1987"/>
                  <a:gd name="T55" fmla="*/ 1833 h 4049"/>
                  <a:gd name="T56" fmla="*/ 205 w 1987"/>
                  <a:gd name="T57" fmla="*/ 1988 h 4049"/>
                  <a:gd name="T58" fmla="*/ 150 w 1987"/>
                  <a:gd name="T59" fmla="*/ 2147 h 4049"/>
                  <a:gd name="T60" fmla="*/ 103 w 1987"/>
                  <a:gd name="T61" fmla="*/ 2311 h 4049"/>
                  <a:gd name="T62" fmla="*/ 65 w 1987"/>
                  <a:gd name="T63" fmla="*/ 2478 h 4049"/>
                  <a:gd name="T64" fmla="*/ 36 w 1987"/>
                  <a:gd name="T65" fmla="*/ 2649 h 4049"/>
                  <a:gd name="T66" fmla="*/ 15 w 1987"/>
                  <a:gd name="T67" fmla="*/ 2821 h 4049"/>
                  <a:gd name="T68" fmla="*/ 3 w 1987"/>
                  <a:gd name="T69" fmla="*/ 2996 h 4049"/>
                  <a:gd name="T70" fmla="*/ 0 w 1987"/>
                  <a:gd name="T71" fmla="*/ 3171 h 4049"/>
                  <a:gd name="T72" fmla="*/ 5 w 1987"/>
                  <a:gd name="T73" fmla="*/ 3348 h 4049"/>
                  <a:gd name="T74" fmla="*/ 18 w 1987"/>
                  <a:gd name="T75" fmla="*/ 3524 h 4049"/>
                  <a:gd name="T76" fmla="*/ 41 w 1987"/>
                  <a:gd name="T77" fmla="*/ 3700 h 4049"/>
                  <a:gd name="T78" fmla="*/ 71 w 1987"/>
                  <a:gd name="T79" fmla="*/ 3875 h 4049"/>
                  <a:gd name="T80" fmla="*/ 110 w 1987"/>
                  <a:gd name="T81" fmla="*/ 4049 h 4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87" h="4049">
                    <a:moveTo>
                      <a:pt x="1271" y="3031"/>
                    </a:moveTo>
                    <a:lnTo>
                      <a:pt x="1250" y="2944"/>
                    </a:lnTo>
                    <a:lnTo>
                      <a:pt x="1230" y="2856"/>
                    </a:lnTo>
                    <a:lnTo>
                      <a:pt x="1214" y="2768"/>
                    </a:lnTo>
                    <a:lnTo>
                      <a:pt x="1199" y="2679"/>
                    </a:lnTo>
                    <a:lnTo>
                      <a:pt x="1186" y="2591"/>
                    </a:lnTo>
                    <a:lnTo>
                      <a:pt x="1175" y="2502"/>
                    </a:lnTo>
                    <a:lnTo>
                      <a:pt x="1167" y="2413"/>
                    </a:lnTo>
                    <a:lnTo>
                      <a:pt x="1161" y="2324"/>
                    </a:lnTo>
                    <a:lnTo>
                      <a:pt x="1157" y="2235"/>
                    </a:lnTo>
                    <a:lnTo>
                      <a:pt x="1155" y="2146"/>
                    </a:lnTo>
                    <a:lnTo>
                      <a:pt x="1156" y="2057"/>
                    </a:lnTo>
                    <a:lnTo>
                      <a:pt x="1158" y="1968"/>
                    </a:lnTo>
                    <a:lnTo>
                      <a:pt x="1162" y="1880"/>
                    </a:lnTo>
                    <a:lnTo>
                      <a:pt x="1169" y="1793"/>
                    </a:lnTo>
                    <a:lnTo>
                      <a:pt x="1178" y="1705"/>
                    </a:lnTo>
                    <a:lnTo>
                      <a:pt x="1189" y="1618"/>
                    </a:lnTo>
                    <a:lnTo>
                      <a:pt x="1203" y="1532"/>
                    </a:lnTo>
                    <a:lnTo>
                      <a:pt x="1218" y="1446"/>
                    </a:lnTo>
                    <a:lnTo>
                      <a:pt x="1236" y="1361"/>
                    </a:lnTo>
                    <a:lnTo>
                      <a:pt x="1256" y="1278"/>
                    </a:lnTo>
                    <a:lnTo>
                      <a:pt x="1278" y="1194"/>
                    </a:lnTo>
                    <a:lnTo>
                      <a:pt x="1303" y="1112"/>
                    </a:lnTo>
                    <a:lnTo>
                      <a:pt x="1329" y="1031"/>
                    </a:lnTo>
                    <a:lnTo>
                      <a:pt x="1359" y="951"/>
                    </a:lnTo>
                    <a:lnTo>
                      <a:pt x="1390" y="871"/>
                    </a:lnTo>
                    <a:lnTo>
                      <a:pt x="1424" y="794"/>
                    </a:lnTo>
                    <a:lnTo>
                      <a:pt x="1459" y="717"/>
                    </a:lnTo>
                    <a:lnTo>
                      <a:pt x="1497" y="643"/>
                    </a:lnTo>
                    <a:lnTo>
                      <a:pt x="1537" y="569"/>
                    </a:lnTo>
                    <a:lnTo>
                      <a:pt x="1579" y="497"/>
                    </a:lnTo>
                    <a:lnTo>
                      <a:pt x="1624" y="427"/>
                    </a:lnTo>
                    <a:lnTo>
                      <a:pt x="1671" y="358"/>
                    </a:lnTo>
                    <a:lnTo>
                      <a:pt x="1708" y="308"/>
                    </a:lnTo>
                    <a:lnTo>
                      <a:pt x="1745" y="259"/>
                    </a:lnTo>
                    <a:lnTo>
                      <a:pt x="1783" y="212"/>
                    </a:lnTo>
                    <a:lnTo>
                      <a:pt x="1823" y="166"/>
                    </a:lnTo>
                    <a:lnTo>
                      <a:pt x="1863" y="123"/>
                    </a:lnTo>
                    <a:lnTo>
                      <a:pt x="1903" y="80"/>
                    </a:lnTo>
                    <a:lnTo>
                      <a:pt x="1945" y="40"/>
                    </a:lnTo>
                    <a:lnTo>
                      <a:pt x="1987" y="0"/>
                    </a:lnTo>
                    <a:lnTo>
                      <a:pt x="832" y="1043"/>
                    </a:lnTo>
                    <a:lnTo>
                      <a:pt x="789" y="1082"/>
                    </a:lnTo>
                    <a:lnTo>
                      <a:pt x="748" y="1122"/>
                    </a:lnTo>
                    <a:lnTo>
                      <a:pt x="707" y="1165"/>
                    </a:lnTo>
                    <a:lnTo>
                      <a:pt x="667" y="1209"/>
                    </a:lnTo>
                    <a:lnTo>
                      <a:pt x="628" y="1255"/>
                    </a:lnTo>
                    <a:lnTo>
                      <a:pt x="589" y="1302"/>
                    </a:lnTo>
                    <a:lnTo>
                      <a:pt x="552" y="1351"/>
                    </a:lnTo>
                    <a:lnTo>
                      <a:pt x="516" y="1401"/>
                    </a:lnTo>
                    <a:lnTo>
                      <a:pt x="469" y="1469"/>
                    </a:lnTo>
                    <a:lnTo>
                      <a:pt x="425" y="1539"/>
                    </a:lnTo>
                    <a:lnTo>
                      <a:pt x="382" y="1610"/>
                    </a:lnTo>
                    <a:lnTo>
                      <a:pt x="342" y="1683"/>
                    </a:lnTo>
                    <a:lnTo>
                      <a:pt x="304" y="1757"/>
                    </a:lnTo>
                    <a:lnTo>
                      <a:pt x="270" y="1833"/>
                    </a:lnTo>
                    <a:lnTo>
                      <a:pt x="236" y="1909"/>
                    </a:lnTo>
                    <a:lnTo>
                      <a:pt x="205" y="1988"/>
                    </a:lnTo>
                    <a:lnTo>
                      <a:pt x="177" y="2067"/>
                    </a:lnTo>
                    <a:lnTo>
                      <a:pt x="150" y="2147"/>
                    </a:lnTo>
                    <a:lnTo>
                      <a:pt x="125" y="2228"/>
                    </a:lnTo>
                    <a:lnTo>
                      <a:pt x="103" y="2311"/>
                    </a:lnTo>
                    <a:lnTo>
                      <a:pt x="83" y="2394"/>
                    </a:lnTo>
                    <a:lnTo>
                      <a:pt x="65" y="2478"/>
                    </a:lnTo>
                    <a:lnTo>
                      <a:pt x="49" y="2563"/>
                    </a:lnTo>
                    <a:lnTo>
                      <a:pt x="36" y="2649"/>
                    </a:lnTo>
                    <a:lnTo>
                      <a:pt x="24" y="2734"/>
                    </a:lnTo>
                    <a:lnTo>
                      <a:pt x="15" y="2821"/>
                    </a:lnTo>
                    <a:lnTo>
                      <a:pt x="8" y="2908"/>
                    </a:lnTo>
                    <a:lnTo>
                      <a:pt x="3" y="2996"/>
                    </a:lnTo>
                    <a:lnTo>
                      <a:pt x="0" y="3083"/>
                    </a:lnTo>
                    <a:lnTo>
                      <a:pt x="0" y="3171"/>
                    </a:lnTo>
                    <a:lnTo>
                      <a:pt x="1" y="3259"/>
                    </a:lnTo>
                    <a:lnTo>
                      <a:pt x="5" y="3348"/>
                    </a:lnTo>
                    <a:lnTo>
                      <a:pt x="10" y="3435"/>
                    </a:lnTo>
                    <a:lnTo>
                      <a:pt x="18" y="3524"/>
                    </a:lnTo>
                    <a:lnTo>
                      <a:pt x="28" y="3612"/>
                    </a:lnTo>
                    <a:lnTo>
                      <a:pt x="41" y="3700"/>
                    </a:lnTo>
                    <a:lnTo>
                      <a:pt x="55" y="3787"/>
                    </a:lnTo>
                    <a:lnTo>
                      <a:pt x="71" y="3875"/>
                    </a:lnTo>
                    <a:lnTo>
                      <a:pt x="90" y="3962"/>
                    </a:lnTo>
                    <a:lnTo>
                      <a:pt x="110" y="4049"/>
                    </a:lnTo>
                    <a:lnTo>
                      <a:pt x="1271" y="3031"/>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7" name="Freeform 35"/>
              <p:cNvSpPr>
                <a:spLocks/>
              </p:cNvSpPr>
              <p:nvPr/>
            </p:nvSpPr>
            <p:spPr bwMode="auto">
              <a:xfrm>
                <a:off x="3763963" y="5195888"/>
                <a:ext cx="50800" cy="152400"/>
              </a:xfrm>
              <a:custGeom>
                <a:avLst/>
                <a:gdLst>
                  <a:gd name="T0" fmla="*/ 498 w 575"/>
                  <a:gd name="T1" fmla="*/ 35 h 2700"/>
                  <a:gd name="T2" fmla="*/ 429 w 575"/>
                  <a:gd name="T3" fmla="*/ 142 h 2700"/>
                  <a:gd name="T4" fmla="*/ 365 w 575"/>
                  <a:gd name="T5" fmla="*/ 251 h 2700"/>
                  <a:gd name="T6" fmla="*/ 307 w 575"/>
                  <a:gd name="T7" fmla="*/ 364 h 2700"/>
                  <a:gd name="T8" fmla="*/ 253 w 575"/>
                  <a:gd name="T9" fmla="*/ 480 h 2700"/>
                  <a:gd name="T10" fmla="*/ 205 w 575"/>
                  <a:gd name="T11" fmla="*/ 600 h 2700"/>
                  <a:gd name="T12" fmla="*/ 163 w 575"/>
                  <a:gd name="T13" fmla="*/ 722 h 2700"/>
                  <a:gd name="T14" fmla="*/ 125 w 575"/>
                  <a:gd name="T15" fmla="*/ 847 h 2700"/>
                  <a:gd name="T16" fmla="*/ 92 w 575"/>
                  <a:gd name="T17" fmla="*/ 972 h 2700"/>
                  <a:gd name="T18" fmla="*/ 63 w 575"/>
                  <a:gd name="T19" fmla="*/ 1101 h 2700"/>
                  <a:gd name="T20" fmla="*/ 41 w 575"/>
                  <a:gd name="T21" fmla="*/ 1231 h 2700"/>
                  <a:gd name="T22" fmla="*/ 24 w 575"/>
                  <a:gd name="T23" fmla="*/ 1362 h 2700"/>
                  <a:gd name="T24" fmla="*/ 10 w 575"/>
                  <a:gd name="T25" fmla="*/ 1495 h 2700"/>
                  <a:gd name="T26" fmla="*/ 3 w 575"/>
                  <a:gd name="T27" fmla="*/ 1628 h 2700"/>
                  <a:gd name="T28" fmla="*/ 0 w 575"/>
                  <a:gd name="T29" fmla="*/ 1763 h 2700"/>
                  <a:gd name="T30" fmla="*/ 2 w 575"/>
                  <a:gd name="T31" fmla="*/ 1898 h 2700"/>
                  <a:gd name="T32" fmla="*/ 9 w 575"/>
                  <a:gd name="T33" fmla="*/ 2032 h 2700"/>
                  <a:gd name="T34" fmla="*/ 20 w 575"/>
                  <a:gd name="T35" fmla="*/ 2167 h 2700"/>
                  <a:gd name="T36" fmla="*/ 38 w 575"/>
                  <a:gd name="T37" fmla="*/ 2302 h 2700"/>
                  <a:gd name="T38" fmla="*/ 59 w 575"/>
                  <a:gd name="T39" fmla="*/ 2435 h 2700"/>
                  <a:gd name="T40" fmla="*/ 86 w 575"/>
                  <a:gd name="T41" fmla="*/ 2568 h 2700"/>
                  <a:gd name="T42" fmla="*/ 118 w 575"/>
                  <a:gd name="T43" fmla="*/ 2700 h 2700"/>
                  <a:gd name="T44" fmla="*/ 160 w 575"/>
                  <a:gd name="T45" fmla="*/ 2597 h 2700"/>
                  <a:gd name="T46" fmla="*/ 133 w 575"/>
                  <a:gd name="T47" fmla="*/ 2467 h 2700"/>
                  <a:gd name="T48" fmla="*/ 109 w 575"/>
                  <a:gd name="T49" fmla="*/ 2335 h 2700"/>
                  <a:gd name="T50" fmla="*/ 92 w 575"/>
                  <a:gd name="T51" fmla="*/ 2204 h 2700"/>
                  <a:gd name="T52" fmla="*/ 79 w 575"/>
                  <a:gd name="T53" fmla="*/ 2072 h 2700"/>
                  <a:gd name="T54" fmla="*/ 69 w 575"/>
                  <a:gd name="T55" fmla="*/ 1939 h 2700"/>
                  <a:gd name="T56" fmla="*/ 66 w 575"/>
                  <a:gd name="T57" fmla="*/ 1807 h 2700"/>
                  <a:gd name="T58" fmla="*/ 67 w 575"/>
                  <a:gd name="T59" fmla="*/ 1675 h 2700"/>
                  <a:gd name="T60" fmla="*/ 74 w 575"/>
                  <a:gd name="T61" fmla="*/ 1544 h 2700"/>
                  <a:gd name="T62" fmla="*/ 84 w 575"/>
                  <a:gd name="T63" fmla="*/ 1413 h 2700"/>
                  <a:gd name="T64" fmla="*/ 100 w 575"/>
                  <a:gd name="T65" fmla="*/ 1283 h 2700"/>
                  <a:gd name="T66" fmla="*/ 121 w 575"/>
                  <a:gd name="T67" fmla="*/ 1156 h 2700"/>
                  <a:gd name="T68" fmla="*/ 146 w 575"/>
                  <a:gd name="T69" fmla="*/ 1029 h 2700"/>
                  <a:gd name="T70" fmla="*/ 177 w 575"/>
                  <a:gd name="T71" fmla="*/ 905 h 2700"/>
                  <a:gd name="T72" fmla="*/ 213 w 575"/>
                  <a:gd name="T73" fmla="*/ 782 h 2700"/>
                  <a:gd name="T74" fmla="*/ 253 w 575"/>
                  <a:gd name="T75" fmla="*/ 663 h 2700"/>
                  <a:gd name="T76" fmla="*/ 298 w 575"/>
                  <a:gd name="T77" fmla="*/ 546 h 2700"/>
                  <a:gd name="T78" fmla="*/ 349 w 575"/>
                  <a:gd name="T79" fmla="*/ 430 h 2700"/>
                  <a:gd name="T80" fmla="*/ 404 w 575"/>
                  <a:gd name="T81" fmla="*/ 319 h 2700"/>
                  <a:gd name="T82" fmla="*/ 464 w 575"/>
                  <a:gd name="T83" fmla="*/ 211 h 2700"/>
                  <a:gd name="T84" fmla="*/ 529 w 575"/>
                  <a:gd name="T85" fmla="*/ 106 h 2700"/>
                  <a:gd name="T86" fmla="*/ 575 w 575"/>
                  <a:gd name="T87" fmla="*/ 39 h 2700"/>
                  <a:gd name="T88" fmla="*/ 521 w 575"/>
                  <a:gd name="T8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5" h="2700">
                    <a:moveTo>
                      <a:pt x="521" y="0"/>
                    </a:moveTo>
                    <a:lnTo>
                      <a:pt x="521" y="0"/>
                    </a:lnTo>
                    <a:lnTo>
                      <a:pt x="498" y="35"/>
                    </a:lnTo>
                    <a:lnTo>
                      <a:pt x="474" y="70"/>
                    </a:lnTo>
                    <a:lnTo>
                      <a:pt x="451" y="105"/>
                    </a:lnTo>
                    <a:lnTo>
                      <a:pt x="429" y="142"/>
                    </a:lnTo>
                    <a:lnTo>
                      <a:pt x="407" y="177"/>
                    </a:lnTo>
                    <a:lnTo>
                      <a:pt x="386" y="214"/>
                    </a:lnTo>
                    <a:lnTo>
                      <a:pt x="365" y="251"/>
                    </a:lnTo>
                    <a:lnTo>
                      <a:pt x="345" y="289"/>
                    </a:lnTo>
                    <a:lnTo>
                      <a:pt x="326" y="326"/>
                    </a:lnTo>
                    <a:lnTo>
                      <a:pt x="307" y="364"/>
                    </a:lnTo>
                    <a:lnTo>
                      <a:pt x="288" y="403"/>
                    </a:lnTo>
                    <a:lnTo>
                      <a:pt x="271" y="442"/>
                    </a:lnTo>
                    <a:lnTo>
                      <a:pt x="253" y="480"/>
                    </a:lnTo>
                    <a:lnTo>
                      <a:pt x="237" y="520"/>
                    </a:lnTo>
                    <a:lnTo>
                      <a:pt x="221" y="560"/>
                    </a:lnTo>
                    <a:lnTo>
                      <a:pt x="205" y="600"/>
                    </a:lnTo>
                    <a:lnTo>
                      <a:pt x="191" y="641"/>
                    </a:lnTo>
                    <a:lnTo>
                      <a:pt x="176" y="681"/>
                    </a:lnTo>
                    <a:lnTo>
                      <a:pt x="163" y="722"/>
                    </a:lnTo>
                    <a:lnTo>
                      <a:pt x="149" y="763"/>
                    </a:lnTo>
                    <a:lnTo>
                      <a:pt x="137" y="805"/>
                    </a:lnTo>
                    <a:lnTo>
                      <a:pt x="125" y="847"/>
                    </a:lnTo>
                    <a:lnTo>
                      <a:pt x="113" y="889"/>
                    </a:lnTo>
                    <a:lnTo>
                      <a:pt x="102" y="930"/>
                    </a:lnTo>
                    <a:lnTo>
                      <a:pt x="92" y="972"/>
                    </a:lnTo>
                    <a:lnTo>
                      <a:pt x="82" y="1015"/>
                    </a:lnTo>
                    <a:lnTo>
                      <a:pt x="73" y="1058"/>
                    </a:lnTo>
                    <a:lnTo>
                      <a:pt x="63" y="1101"/>
                    </a:lnTo>
                    <a:lnTo>
                      <a:pt x="56" y="1145"/>
                    </a:lnTo>
                    <a:lnTo>
                      <a:pt x="48" y="1187"/>
                    </a:lnTo>
                    <a:lnTo>
                      <a:pt x="41" y="1231"/>
                    </a:lnTo>
                    <a:lnTo>
                      <a:pt x="35" y="1274"/>
                    </a:lnTo>
                    <a:lnTo>
                      <a:pt x="29" y="1318"/>
                    </a:lnTo>
                    <a:lnTo>
                      <a:pt x="24" y="1362"/>
                    </a:lnTo>
                    <a:lnTo>
                      <a:pt x="18" y="1407"/>
                    </a:lnTo>
                    <a:lnTo>
                      <a:pt x="14" y="1451"/>
                    </a:lnTo>
                    <a:lnTo>
                      <a:pt x="10" y="1495"/>
                    </a:lnTo>
                    <a:lnTo>
                      <a:pt x="7" y="1539"/>
                    </a:lnTo>
                    <a:lnTo>
                      <a:pt x="5" y="1584"/>
                    </a:lnTo>
                    <a:lnTo>
                      <a:pt x="3" y="1628"/>
                    </a:lnTo>
                    <a:lnTo>
                      <a:pt x="1" y="1673"/>
                    </a:lnTo>
                    <a:lnTo>
                      <a:pt x="0" y="1718"/>
                    </a:lnTo>
                    <a:lnTo>
                      <a:pt x="0" y="1763"/>
                    </a:lnTo>
                    <a:lnTo>
                      <a:pt x="0" y="1808"/>
                    </a:lnTo>
                    <a:lnTo>
                      <a:pt x="1" y="1853"/>
                    </a:lnTo>
                    <a:lnTo>
                      <a:pt x="2" y="1898"/>
                    </a:lnTo>
                    <a:lnTo>
                      <a:pt x="3" y="1942"/>
                    </a:lnTo>
                    <a:lnTo>
                      <a:pt x="6" y="1987"/>
                    </a:lnTo>
                    <a:lnTo>
                      <a:pt x="9" y="2032"/>
                    </a:lnTo>
                    <a:lnTo>
                      <a:pt x="12" y="2077"/>
                    </a:lnTo>
                    <a:lnTo>
                      <a:pt x="16" y="2122"/>
                    </a:lnTo>
                    <a:lnTo>
                      <a:pt x="20" y="2167"/>
                    </a:lnTo>
                    <a:lnTo>
                      <a:pt x="26" y="2212"/>
                    </a:lnTo>
                    <a:lnTo>
                      <a:pt x="32" y="2257"/>
                    </a:lnTo>
                    <a:lnTo>
                      <a:pt x="38" y="2302"/>
                    </a:lnTo>
                    <a:lnTo>
                      <a:pt x="44" y="2345"/>
                    </a:lnTo>
                    <a:lnTo>
                      <a:pt x="51" y="2390"/>
                    </a:lnTo>
                    <a:lnTo>
                      <a:pt x="59" y="2435"/>
                    </a:lnTo>
                    <a:lnTo>
                      <a:pt x="67" y="2479"/>
                    </a:lnTo>
                    <a:lnTo>
                      <a:pt x="77" y="2524"/>
                    </a:lnTo>
                    <a:lnTo>
                      <a:pt x="86" y="2568"/>
                    </a:lnTo>
                    <a:lnTo>
                      <a:pt x="96" y="2613"/>
                    </a:lnTo>
                    <a:lnTo>
                      <a:pt x="106" y="2657"/>
                    </a:lnTo>
                    <a:lnTo>
                      <a:pt x="118" y="2700"/>
                    </a:lnTo>
                    <a:lnTo>
                      <a:pt x="182" y="2684"/>
                    </a:lnTo>
                    <a:lnTo>
                      <a:pt x="171" y="2641"/>
                    </a:lnTo>
                    <a:lnTo>
                      <a:pt x="160" y="2597"/>
                    </a:lnTo>
                    <a:lnTo>
                      <a:pt x="150" y="2555"/>
                    </a:lnTo>
                    <a:lnTo>
                      <a:pt x="141" y="2511"/>
                    </a:lnTo>
                    <a:lnTo>
                      <a:pt x="133" y="2467"/>
                    </a:lnTo>
                    <a:lnTo>
                      <a:pt x="125" y="2423"/>
                    </a:lnTo>
                    <a:lnTo>
                      <a:pt x="117" y="2380"/>
                    </a:lnTo>
                    <a:lnTo>
                      <a:pt x="109" y="2335"/>
                    </a:lnTo>
                    <a:lnTo>
                      <a:pt x="103" y="2291"/>
                    </a:lnTo>
                    <a:lnTo>
                      <a:pt x="97" y="2248"/>
                    </a:lnTo>
                    <a:lnTo>
                      <a:pt x="92" y="2204"/>
                    </a:lnTo>
                    <a:lnTo>
                      <a:pt x="87" y="2160"/>
                    </a:lnTo>
                    <a:lnTo>
                      <a:pt x="82" y="2116"/>
                    </a:lnTo>
                    <a:lnTo>
                      <a:pt x="79" y="2072"/>
                    </a:lnTo>
                    <a:lnTo>
                      <a:pt x="75" y="2027"/>
                    </a:lnTo>
                    <a:lnTo>
                      <a:pt x="72" y="1983"/>
                    </a:lnTo>
                    <a:lnTo>
                      <a:pt x="69" y="1939"/>
                    </a:lnTo>
                    <a:lnTo>
                      <a:pt x="67" y="1894"/>
                    </a:lnTo>
                    <a:lnTo>
                      <a:pt x="66" y="1851"/>
                    </a:lnTo>
                    <a:lnTo>
                      <a:pt x="66" y="1807"/>
                    </a:lnTo>
                    <a:lnTo>
                      <a:pt x="66" y="1763"/>
                    </a:lnTo>
                    <a:lnTo>
                      <a:pt x="66" y="1719"/>
                    </a:lnTo>
                    <a:lnTo>
                      <a:pt x="67" y="1675"/>
                    </a:lnTo>
                    <a:lnTo>
                      <a:pt x="68" y="1631"/>
                    </a:lnTo>
                    <a:lnTo>
                      <a:pt x="71" y="1587"/>
                    </a:lnTo>
                    <a:lnTo>
                      <a:pt x="74" y="1544"/>
                    </a:lnTo>
                    <a:lnTo>
                      <a:pt x="77" y="1500"/>
                    </a:lnTo>
                    <a:lnTo>
                      <a:pt x="80" y="1457"/>
                    </a:lnTo>
                    <a:lnTo>
                      <a:pt x="84" y="1413"/>
                    </a:lnTo>
                    <a:lnTo>
                      <a:pt x="89" y="1370"/>
                    </a:lnTo>
                    <a:lnTo>
                      <a:pt x="94" y="1327"/>
                    </a:lnTo>
                    <a:lnTo>
                      <a:pt x="100" y="1283"/>
                    </a:lnTo>
                    <a:lnTo>
                      <a:pt x="106" y="1242"/>
                    </a:lnTo>
                    <a:lnTo>
                      <a:pt x="113" y="1199"/>
                    </a:lnTo>
                    <a:lnTo>
                      <a:pt x="121" y="1156"/>
                    </a:lnTo>
                    <a:lnTo>
                      <a:pt x="129" y="1114"/>
                    </a:lnTo>
                    <a:lnTo>
                      <a:pt x="137" y="1071"/>
                    </a:lnTo>
                    <a:lnTo>
                      <a:pt x="146" y="1029"/>
                    </a:lnTo>
                    <a:lnTo>
                      <a:pt x="156" y="987"/>
                    </a:lnTo>
                    <a:lnTo>
                      <a:pt x="167" y="947"/>
                    </a:lnTo>
                    <a:lnTo>
                      <a:pt x="177" y="905"/>
                    </a:lnTo>
                    <a:lnTo>
                      <a:pt x="188" y="864"/>
                    </a:lnTo>
                    <a:lnTo>
                      <a:pt x="200" y="823"/>
                    </a:lnTo>
                    <a:lnTo>
                      <a:pt x="213" y="782"/>
                    </a:lnTo>
                    <a:lnTo>
                      <a:pt x="226" y="743"/>
                    </a:lnTo>
                    <a:lnTo>
                      <a:pt x="239" y="703"/>
                    </a:lnTo>
                    <a:lnTo>
                      <a:pt x="253" y="663"/>
                    </a:lnTo>
                    <a:lnTo>
                      <a:pt x="268" y="623"/>
                    </a:lnTo>
                    <a:lnTo>
                      <a:pt x="283" y="584"/>
                    </a:lnTo>
                    <a:lnTo>
                      <a:pt x="298" y="546"/>
                    </a:lnTo>
                    <a:lnTo>
                      <a:pt x="315" y="507"/>
                    </a:lnTo>
                    <a:lnTo>
                      <a:pt x="331" y="468"/>
                    </a:lnTo>
                    <a:lnTo>
                      <a:pt x="349" y="430"/>
                    </a:lnTo>
                    <a:lnTo>
                      <a:pt x="367" y="393"/>
                    </a:lnTo>
                    <a:lnTo>
                      <a:pt x="385" y="356"/>
                    </a:lnTo>
                    <a:lnTo>
                      <a:pt x="404" y="319"/>
                    </a:lnTo>
                    <a:lnTo>
                      <a:pt x="423" y="283"/>
                    </a:lnTo>
                    <a:lnTo>
                      <a:pt x="444" y="247"/>
                    </a:lnTo>
                    <a:lnTo>
                      <a:pt x="464" y="211"/>
                    </a:lnTo>
                    <a:lnTo>
                      <a:pt x="485" y="175"/>
                    </a:lnTo>
                    <a:lnTo>
                      <a:pt x="507" y="141"/>
                    </a:lnTo>
                    <a:lnTo>
                      <a:pt x="529" y="106"/>
                    </a:lnTo>
                    <a:lnTo>
                      <a:pt x="552" y="72"/>
                    </a:lnTo>
                    <a:lnTo>
                      <a:pt x="575" y="39"/>
                    </a:lnTo>
                    <a:lnTo>
                      <a:pt x="575" y="39"/>
                    </a:lnTo>
                    <a:lnTo>
                      <a:pt x="521" y="0"/>
                    </a:lnTo>
                    <a:lnTo>
                      <a:pt x="521" y="0"/>
                    </a:lnTo>
                    <a:lnTo>
                      <a:pt x="521"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8" name="Freeform 36"/>
              <p:cNvSpPr>
                <a:spLocks/>
              </p:cNvSpPr>
              <p:nvPr/>
            </p:nvSpPr>
            <p:spPr bwMode="auto">
              <a:xfrm>
                <a:off x="3810000" y="5175250"/>
                <a:ext cx="33338" cy="22225"/>
              </a:xfrm>
              <a:custGeom>
                <a:avLst/>
                <a:gdLst>
                  <a:gd name="T0" fmla="*/ 366 w 366"/>
                  <a:gd name="T1" fmla="*/ 49 h 402"/>
                  <a:gd name="T2" fmla="*/ 321 w 366"/>
                  <a:gd name="T3" fmla="*/ 0 h 402"/>
                  <a:gd name="T4" fmla="*/ 278 w 366"/>
                  <a:gd name="T5" fmla="*/ 39 h 402"/>
                  <a:gd name="T6" fmla="*/ 236 w 366"/>
                  <a:gd name="T7" fmla="*/ 81 h 402"/>
                  <a:gd name="T8" fmla="*/ 195 w 366"/>
                  <a:gd name="T9" fmla="*/ 124 h 402"/>
                  <a:gd name="T10" fmla="*/ 155 w 366"/>
                  <a:gd name="T11" fmla="*/ 169 h 402"/>
                  <a:gd name="T12" fmla="*/ 115 w 366"/>
                  <a:gd name="T13" fmla="*/ 215 h 402"/>
                  <a:gd name="T14" fmla="*/ 76 w 366"/>
                  <a:gd name="T15" fmla="*/ 263 h 402"/>
                  <a:gd name="T16" fmla="*/ 38 w 366"/>
                  <a:gd name="T17" fmla="*/ 312 h 402"/>
                  <a:gd name="T18" fmla="*/ 0 w 366"/>
                  <a:gd name="T19" fmla="*/ 363 h 402"/>
                  <a:gd name="T20" fmla="*/ 54 w 366"/>
                  <a:gd name="T21" fmla="*/ 402 h 402"/>
                  <a:gd name="T22" fmla="*/ 91 w 366"/>
                  <a:gd name="T23" fmla="*/ 352 h 402"/>
                  <a:gd name="T24" fmla="*/ 128 w 366"/>
                  <a:gd name="T25" fmla="*/ 304 h 402"/>
                  <a:gd name="T26" fmla="*/ 166 w 366"/>
                  <a:gd name="T27" fmla="*/ 258 h 402"/>
                  <a:gd name="T28" fmla="*/ 205 w 366"/>
                  <a:gd name="T29" fmla="*/ 212 h 402"/>
                  <a:gd name="T30" fmla="*/ 244 w 366"/>
                  <a:gd name="T31" fmla="*/ 169 h 402"/>
                  <a:gd name="T32" fmla="*/ 283 w 366"/>
                  <a:gd name="T33" fmla="*/ 127 h 402"/>
                  <a:gd name="T34" fmla="*/ 324 w 366"/>
                  <a:gd name="T35" fmla="*/ 87 h 402"/>
                  <a:gd name="T36" fmla="*/ 366 w 366"/>
                  <a:gd name="T37" fmla="*/ 49 h 402"/>
                  <a:gd name="T38" fmla="*/ 321 w 366"/>
                  <a:gd name="T39" fmla="*/ 0 h 402"/>
                  <a:gd name="T40" fmla="*/ 366 w 366"/>
                  <a:gd name="T41" fmla="*/ 49 h 402"/>
                  <a:gd name="T42" fmla="*/ 364 w 366"/>
                  <a:gd name="T43" fmla="*/ 24 h 402"/>
                  <a:gd name="T44" fmla="*/ 321 w 366"/>
                  <a:gd name="T45" fmla="*/ 0 h 402"/>
                  <a:gd name="T46" fmla="*/ 366 w 366"/>
                  <a:gd name="T47" fmla="*/ 49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402">
                    <a:moveTo>
                      <a:pt x="366" y="49"/>
                    </a:moveTo>
                    <a:lnTo>
                      <a:pt x="321" y="0"/>
                    </a:lnTo>
                    <a:lnTo>
                      <a:pt x="278" y="39"/>
                    </a:lnTo>
                    <a:lnTo>
                      <a:pt x="236" y="81"/>
                    </a:lnTo>
                    <a:lnTo>
                      <a:pt x="195" y="124"/>
                    </a:lnTo>
                    <a:lnTo>
                      <a:pt x="155" y="169"/>
                    </a:lnTo>
                    <a:lnTo>
                      <a:pt x="115" y="215"/>
                    </a:lnTo>
                    <a:lnTo>
                      <a:pt x="76" y="263"/>
                    </a:lnTo>
                    <a:lnTo>
                      <a:pt x="38" y="312"/>
                    </a:lnTo>
                    <a:lnTo>
                      <a:pt x="0" y="363"/>
                    </a:lnTo>
                    <a:lnTo>
                      <a:pt x="54" y="402"/>
                    </a:lnTo>
                    <a:lnTo>
                      <a:pt x="91" y="352"/>
                    </a:lnTo>
                    <a:lnTo>
                      <a:pt x="128" y="304"/>
                    </a:lnTo>
                    <a:lnTo>
                      <a:pt x="166" y="258"/>
                    </a:lnTo>
                    <a:lnTo>
                      <a:pt x="205" y="212"/>
                    </a:lnTo>
                    <a:lnTo>
                      <a:pt x="244" y="169"/>
                    </a:lnTo>
                    <a:lnTo>
                      <a:pt x="283" y="127"/>
                    </a:lnTo>
                    <a:lnTo>
                      <a:pt x="324" y="87"/>
                    </a:lnTo>
                    <a:lnTo>
                      <a:pt x="366" y="49"/>
                    </a:lnTo>
                    <a:lnTo>
                      <a:pt x="321" y="0"/>
                    </a:lnTo>
                    <a:lnTo>
                      <a:pt x="366" y="49"/>
                    </a:lnTo>
                    <a:lnTo>
                      <a:pt x="364" y="24"/>
                    </a:lnTo>
                    <a:lnTo>
                      <a:pt x="321" y="0"/>
                    </a:lnTo>
                    <a:lnTo>
                      <a:pt x="366" y="4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39" name="Freeform 37"/>
              <p:cNvSpPr>
                <a:spLocks/>
              </p:cNvSpPr>
              <p:nvPr/>
            </p:nvSpPr>
            <p:spPr bwMode="auto">
              <a:xfrm>
                <a:off x="3736975" y="5175250"/>
                <a:ext cx="106363" cy="61912"/>
              </a:xfrm>
              <a:custGeom>
                <a:avLst/>
                <a:gdLst>
                  <a:gd name="T0" fmla="*/ 0 w 1200"/>
                  <a:gd name="T1" fmla="*/ 1042 h 1091"/>
                  <a:gd name="T2" fmla="*/ 44 w 1200"/>
                  <a:gd name="T3" fmla="*/ 1091 h 1091"/>
                  <a:gd name="T4" fmla="*/ 1200 w 1200"/>
                  <a:gd name="T5" fmla="*/ 49 h 1091"/>
                  <a:gd name="T6" fmla="*/ 1155 w 1200"/>
                  <a:gd name="T7" fmla="*/ 0 h 1091"/>
                  <a:gd name="T8" fmla="*/ 0 w 1200"/>
                  <a:gd name="T9" fmla="*/ 1042 h 1091"/>
                  <a:gd name="T10" fmla="*/ 0 w 1200"/>
                  <a:gd name="T11" fmla="*/ 1042 h 1091"/>
                  <a:gd name="T12" fmla="*/ 44 w 1200"/>
                  <a:gd name="T13" fmla="*/ 1091 h 1091"/>
                  <a:gd name="T14" fmla="*/ 44 w 1200"/>
                  <a:gd name="T15" fmla="*/ 1091 h 1091"/>
                  <a:gd name="T16" fmla="*/ 44 w 1200"/>
                  <a:gd name="T17" fmla="*/ 1091 h 1091"/>
                  <a:gd name="T18" fmla="*/ 0 w 1200"/>
                  <a:gd name="T19" fmla="*/ 1042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0" h="1091">
                    <a:moveTo>
                      <a:pt x="0" y="1042"/>
                    </a:moveTo>
                    <a:lnTo>
                      <a:pt x="44" y="1091"/>
                    </a:lnTo>
                    <a:lnTo>
                      <a:pt x="1200" y="49"/>
                    </a:lnTo>
                    <a:lnTo>
                      <a:pt x="1155" y="0"/>
                    </a:lnTo>
                    <a:lnTo>
                      <a:pt x="0" y="1042"/>
                    </a:lnTo>
                    <a:lnTo>
                      <a:pt x="0" y="1042"/>
                    </a:lnTo>
                    <a:lnTo>
                      <a:pt x="44" y="1091"/>
                    </a:lnTo>
                    <a:lnTo>
                      <a:pt x="44" y="1091"/>
                    </a:lnTo>
                    <a:lnTo>
                      <a:pt x="44" y="1091"/>
                    </a:lnTo>
                    <a:lnTo>
                      <a:pt x="0" y="10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0" name="Freeform 38"/>
              <p:cNvSpPr>
                <a:spLocks/>
              </p:cNvSpPr>
              <p:nvPr/>
            </p:nvSpPr>
            <p:spPr bwMode="auto">
              <a:xfrm>
                <a:off x="3708400" y="5233988"/>
                <a:ext cx="33338" cy="23812"/>
              </a:xfrm>
              <a:custGeom>
                <a:avLst/>
                <a:gdLst>
                  <a:gd name="T0" fmla="*/ 54 w 365"/>
                  <a:gd name="T1" fmla="*/ 402 h 402"/>
                  <a:gd name="T2" fmla="*/ 54 w 365"/>
                  <a:gd name="T3" fmla="*/ 402 h 402"/>
                  <a:gd name="T4" fmla="*/ 90 w 365"/>
                  <a:gd name="T5" fmla="*/ 352 h 402"/>
                  <a:gd name="T6" fmla="*/ 128 w 365"/>
                  <a:gd name="T7" fmla="*/ 304 h 402"/>
                  <a:gd name="T8" fmla="*/ 166 w 365"/>
                  <a:gd name="T9" fmla="*/ 259 h 402"/>
                  <a:gd name="T10" fmla="*/ 204 w 365"/>
                  <a:gd name="T11" fmla="*/ 214 h 402"/>
                  <a:gd name="T12" fmla="*/ 244 w 365"/>
                  <a:gd name="T13" fmla="*/ 170 h 402"/>
                  <a:gd name="T14" fmla="*/ 283 w 365"/>
                  <a:gd name="T15" fmla="*/ 128 h 402"/>
                  <a:gd name="T16" fmla="*/ 324 w 365"/>
                  <a:gd name="T17" fmla="*/ 88 h 402"/>
                  <a:gd name="T18" fmla="*/ 365 w 365"/>
                  <a:gd name="T19" fmla="*/ 49 h 402"/>
                  <a:gd name="T20" fmla="*/ 321 w 365"/>
                  <a:gd name="T21" fmla="*/ 0 h 402"/>
                  <a:gd name="T22" fmla="*/ 278 w 365"/>
                  <a:gd name="T23" fmla="*/ 40 h 402"/>
                  <a:gd name="T24" fmla="*/ 236 w 365"/>
                  <a:gd name="T25" fmla="*/ 82 h 402"/>
                  <a:gd name="T26" fmla="*/ 195 w 365"/>
                  <a:gd name="T27" fmla="*/ 125 h 402"/>
                  <a:gd name="T28" fmla="*/ 155 w 365"/>
                  <a:gd name="T29" fmla="*/ 170 h 402"/>
                  <a:gd name="T30" fmla="*/ 115 w 365"/>
                  <a:gd name="T31" fmla="*/ 216 h 402"/>
                  <a:gd name="T32" fmla="*/ 76 w 365"/>
                  <a:gd name="T33" fmla="*/ 264 h 402"/>
                  <a:gd name="T34" fmla="*/ 38 w 365"/>
                  <a:gd name="T35" fmla="*/ 313 h 402"/>
                  <a:gd name="T36" fmla="*/ 0 w 365"/>
                  <a:gd name="T37" fmla="*/ 364 h 402"/>
                  <a:gd name="T38" fmla="*/ 0 w 365"/>
                  <a:gd name="T39" fmla="*/ 364 h 402"/>
                  <a:gd name="T40" fmla="*/ 54 w 365"/>
                  <a:gd name="T41" fmla="*/ 402 h 402"/>
                  <a:gd name="T42" fmla="*/ 54 w 365"/>
                  <a:gd name="T43" fmla="*/ 402 h 402"/>
                  <a:gd name="T44" fmla="*/ 54 w 365"/>
                  <a:gd name="T4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402">
                    <a:moveTo>
                      <a:pt x="54" y="402"/>
                    </a:moveTo>
                    <a:lnTo>
                      <a:pt x="54" y="402"/>
                    </a:lnTo>
                    <a:lnTo>
                      <a:pt x="90" y="352"/>
                    </a:lnTo>
                    <a:lnTo>
                      <a:pt x="128" y="304"/>
                    </a:lnTo>
                    <a:lnTo>
                      <a:pt x="166" y="259"/>
                    </a:lnTo>
                    <a:lnTo>
                      <a:pt x="204" y="214"/>
                    </a:lnTo>
                    <a:lnTo>
                      <a:pt x="244" y="170"/>
                    </a:lnTo>
                    <a:lnTo>
                      <a:pt x="283" y="128"/>
                    </a:lnTo>
                    <a:lnTo>
                      <a:pt x="324" y="88"/>
                    </a:lnTo>
                    <a:lnTo>
                      <a:pt x="365" y="49"/>
                    </a:lnTo>
                    <a:lnTo>
                      <a:pt x="321" y="0"/>
                    </a:lnTo>
                    <a:lnTo>
                      <a:pt x="278" y="40"/>
                    </a:lnTo>
                    <a:lnTo>
                      <a:pt x="236" y="82"/>
                    </a:lnTo>
                    <a:lnTo>
                      <a:pt x="195" y="125"/>
                    </a:lnTo>
                    <a:lnTo>
                      <a:pt x="155" y="170"/>
                    </a:lnTo>
                    <a:lnTo>
                      <a:pt x="115" y="216"/>
                    </a:lnTo>
                    <a:lnTo>
                      <a:pt x="76" y="264"/>
                    </a:lnTo>
                    <a:lnTo>
                      <a:pt x="38" y="313"/>
                    </a:lnTo>
                    <a:lnTo>
                      <a:pt x="0" y="364"/>
                    </a:lnTo>
                    <a:lnTo>
                      <a:pt x="0" y="364"/>
                    </a:lnTo>
                    <a:lnTo>
                      <a:pt x="54" y="402"/>
                    </a:lnTo>
                    <a:lnTo>
                      <a:pt x="54" y="402"/>
                    </a:lnTo>
                    <a:lnTo>
                      <a:pt x="54" y="4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1" name="Freeform 39"/>
              <p:cNvSpPr>
                <a:spLocks/>
              </p:cNvSpPr>
              <p:nvPr/>
            </p:nvSpPr>
            <p:spPr bwMode="auto">
              <a:xfrm>
                <a:off x="3662363" y="5254625"/>
                <a:ext cx="50800" cy="155575"/>
              </a:xfrm>
              <a:custGeom>
                <a:avLst/>
                <a:gdLst>
                  <a:gd name="T0" fmla="*/ 166 w 576"/>
                  <a:gd name="T1" fmla="*/ 2616 h 2727"/>
                  <a:gd name="T2" fmla="*/ 137 w 576"/>
                  <a:gd name="T3" fmla="*/ 2487 h 2727"/>
                  <a:gd name="T4" fmla="*/ 113 w 576"/>
                  <a:gd name="T5" fmla="*/ 2356 h 2727"/>
                  <a:gd name="T6" fmla="*/ 95 w 576"/>
                  <a:gd name="T7" fmla="*/ 2226 h 2727"/>
                  <a:gd name="T8" fmla="*/ 81 w 576"/>
                  <a:gd name="T9" fmla="*/ 2095 h 2727"/>
                  <a:gd name="T10" fmla="*/ 72 w 576"/>
                  <a:gd name="T11" fmla="*/ 1964 h 2727"/>
                  <a:gd name="T12" fmla="*/ 67 w 576"/>
                  <a:gd name="T13" fmla="*/ 1833 h 2727"/>
                  <a:gd name="T14" fmla="*/ 67 w 576"/>
                  <a:gd name="T15" fmla="*/ 1701 h 2727"/>
                  <a:gd name="T16" fmla="*/ 73 w 576"/>
                  <a:gd name="T17" fmla="*/ 1572 h 2727"/>
                  <a:gd name="T18" fmla="*/ 82 w 576"/>
                  <a:gd name="T19" fmla="*/ 1442 h 2727"/>
                  <a:gd name="T20" fmla="*/ 96 w 576"/>
                  <a:gd name="T21" fmla="*/ 1314 h 2727"/>
                  <a:gd name="T22" fmla="*/ 116 w 576"/>
                  <a:gd name="T23" fmla="*/ 1186 h 2727"/>
                  <a:gd name="T24" fmla="*/ 140 w 576"/>
                  <a:gd name="T25" fmla="*/ 1061 h 2727"/>
                  <a:gd name="T26" fmla="*/ 169 w 576"/>
                  <a:gd name="T27" fmla="*/ 937 h 2727"/>
                  <a:gd name="T28" fmla="*/ 202 w 576"/>
                  <a:gd name="T29" fmla="*/ 815 h 2727"/>
                  <a:gd name="T30" fmla="*/ 241 w 576"/>
                  <a:gd name="T31" fmla="*/ 695 h 2727"/>
                  <a:gd name="T32" fmla="*/ 285 w 576"/>
                  <a:gd name="T33" fmla="*/ 578 h 2727"/>
                  <a:gd name="T34" fmla="*/ 333 w 576"/>
                  <a:gd name="T35" fmla="*/ 464 h 2727"/>
                  <a:gd name="T36" fmla="*/ 387 w 576"/>
                  <a:gd name="T37" fmla="*/ 353 h 2727"/>
                  <a:gd name="T38" fmla="*/ 446 w 576"/>
                  <a:gd name="T39" fmla="*/ 244 h 2727"/>
                  <a:gd name="T40" fmla="*/ 508 w 576"/>
                  <a:gd name="T41" fmla="*/ 139 h 2727"/>
                  <a:gd name="T42" fmla="*/ 576 w 576"/>
                  <a:gd name="T43" fmla="*/ 38 h 2727"/>
                  <a:gd name="T44" fmla="*/ 475 w 576"/>
                  <a:gd name="T45" fmla="*/ 69 h 2727"/>
                  <a:gd name="T46" fmla="*/ 409 w 576"/>
                  <a:gd name="T47" fmla="*/ 175 h 2727"/>
                  <a:gd name="T48" fmla="*/ 348 w 576"/>
                  <a:gd name="T49" fmla="*/ 285 h 2727"/>
                  <a:gd name="T50" fmla="*/ 290 w 576"/>
                  <a:gd name="T51" fmla="*/ 399 h 2727"/>
                  <a:gd name="T52" fmla="*/ 239 w 576"/>
                  <a:gd name="T53" fmla="*/ 515 h 2727"/>
                  <a:gd name="T54" fmla="*/ 193 w 576"/>
                  <a:gd name="T55" fmla="*/ 634 h 2727"/>
                  <a:gd name="T56" fmla="*/ 152 w 576"/>
                  <a:gd name="T57" fmla="*/ 756 h 2727"/>
                  <a:gd name="T58" fmla="*/ 116 w 576"/>
                  <a:gd name="T59" fmla="*/ 879 h 2727"/>
                  <a:gd name="T60" fmla="*/ 85 w 576"/>
                  <a:gd name="T61" fmla="*/ 1005 h 2727"/>
                  <a:gd name="T62" fmla="*/ 58 w 576"/>
                  <a:gd name="T63" fmla="*/ 1132 h 2727"/>
                  <a:gd name="T64" fmla="*/ 37 w 576"/>
                  <a:gd name="T65" fmla="*/ 1262 h 2727"/>
                  <a:gd name="T66" fmla="*/ 20 w 576"/>
                  <a:gd name="T67" fmla="*/ 1392 h 2727"/>
                  <a:gd name="T68" fmla="*/ 9 w 576"/>
                  <a:gd name="T69" fmla="*/ 1524 h 2727"/>
                  <a:gd name="T70" fmla="*/ 2 w 576"/>
                  <a:gd name="T71" fmla="*/ 1656 h 2727"/>
                  <a:gd name="T72" fmla="*/ 0 w 576"/>
                  <a:gd name="T73" fmla="*/ 1789 h 2727"/>
                  <a:gd name="T74" fmla="*/ 3 w 576"/>
                  <a:gd name="T75" fmla="*/ 1923 h 2727"/>
                  <a:gd name="T76" fmla="*/ 11 w 576"/>
                  <a:gd name="T77" fmla="*/ 2056 h 2727"/>
                  <a:gd name="T78" fmla="*/ 25 w 576"/>
                  <a:gd name="T79" fmla="*/ 2190 h 2727"/>
                  <a:gd name="T80" fmla="*/ 42 w 576"/>
                  <a:gd name="T81" fmla="*/ 2323 h 2727"/>
                  <a:gd name="T82" fmla="*/ 63 w 576"/>
                  <a:gd name="T83" fmla="*/ 2455 h 2727"/>
                  <a:gd name="T84" fmla="*/ 91 w 576"/>
                  <a:gd name="T85" fmla="*/ 2587 h 2727"/>
                  <a:gd name="T86" fmla="*/ 166 w 576"/>
                  <a:gd name="T87" fmla="*/ 2691 h 2727"/>
                  <a:gd name="T88" fmla="*/ 166 w 576"/>
                  <a:gd name="T89" fmla="*/ 2691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6" h="2727">
                    <a:moveTo>
                      <a:pt x="122" y="2642"/>
                    </a:moveTo>
                    <a:lnTo>
                      <a:pt x="176" y="2658"/>
                    </a:lnTo>
                    <a:lnTo>
                      <a:pt x="166" y="2616"/>
                    </a:lnTo>
                    <a:lnTo>
                      <a:pt x="155" y="2573"/>
                    </a:lnTo>
                    <a:lnTo>
                      <a:pt x="146" y="2530"/>
                    </a:lnTo>
                    <a:lnTo>
                      <a:pt x="137" y="2487"/>
                    </a:lnTo>
                    <a:lnTo>
                      <a:pt x="129" y="2443"/>
                    </a:lnTo>
                    <a:lnTo>
                      <a:pt x="122" y="2400"/>
                    </a:lnTo>
                    <a:lnTo>
                      <a:pt x="113" y="2356"/>
                    </a:lnTo>
                    <a:lnTo>
                      <a:pt x="107" y="2314"/>
                    </a:lnTo>
                    <a:lnTo>
                      <a:pt x="101" y="2270"/>
                    </a:lnTo>
                    <a:lnTo>
                      <a:pt x="95" y="2226"/>
                    </a:lnTo>
                    <a:lnTo>
                      <a:pt x="90" y="2182"/>
                    </a:lnTo>
                    <a:lnTo>
                      <a:pt x="85" y="2139"/>
                    </a:lnTo>
                    <a:lnTo>
                      <a:pt x="81" y="2095"/>
                    </a:lnTo>
                    <a:lnTo>
                      <a:pt x="78" y="2051"/>
                    </a:lnTo>
                    <a:lnTo>
                      <a:pt x="75" y="2007"/>
                    </a:lnTo>
                    <a:lnTo>
                      <a:pt x="72" y="1964"/>
                    </a:lnTo>
                    <a:lnTo>
                      <a:pt x="70" y="1920"/>
                    </a:lnTo>
                    <a:lnTo>
                      <a:pt x="69" y="1876"/>
                    </a:lnTo>
                    <a:lnTo>
                      <a:pt x="67" y="1833"/>
                    </a:lnTo>
                    <a:lnTo>
                      <a:pt x="66" y="1789"/>
                    </a:lnTo>
                    <a:lnTo>
                      <a:pt x="66" y="1745"/>
                    </a:lnTo>
                    <a:lnTo>
                      <a:pt x="67" y="1701"/>
                    </a:lnTo>
                    <a:lnTo>
                      <a:pt x="69" y="1659"/>
                    </a:lnTo>
                    <a:lnTo>
                      <a:pt x="71" y="1615"/>
                    </a:lnTo>
                    <a:lnTo>
                      <a:pt x="73" y="1572"/>
                    </a:lnTo>
                    <a:lnTo>
                      <a:pt x="75" y="1528"/>
                    </a:lnTo>
                    <a:lnTo>
                      <a:pt x="79" y="1485"/>
                    </a:lnTo>
                    <a:lnTo>
                      <a:pt x="82" y="1442"/>
                    </a:lnTo>
                    <a:lnTo>
                      <a:pt x="86" y="1399"/>
                    </a:lnTo>
                    <a:lnTo>
                      <a:pt x="91" y="1357"/>
                    </a:lnTo>
                    <a:lnTo>
                      <a:pt x="96" y="1314"/>
                    </a:lnTo>
                    <a:lnTo>
                      <a:pt x="102" y="1271"/>
                    </a:lnTo>
                    <a:lnTo>
                      <a:pt x="108" y="1229"/>
                    </a:lnTo>
                    <a:lnTo>
                      <a:pt x="116" y="1186"/>
                    </a:lnTo>
                    <a:lnTo>
                      <a:pt x="124" y="1144"/>
                    </a:lnTo>
                    <a:lnTo>
                      <a:pt x="132" y="1102"/>
                    </a:lnTo>
                    <a:lnTo>
                      <a:pt x="140" y="1061"/>
                    </a:lnTo>
                    <a:lnTo>
                      <a:pt x="149" y="1019"/>
                    </a:lnTo>
                    <a:lnTo>
                      <a:pt x="158" y="978"/>
                    </a:lnTo>
                    <a:lnTo>
                      <a:pt x="169" y="937"/>
                    </a:lnTo>
                    <a:lnTo>
                      <a:pt x="180" y="896"/>
                    </a:lnTo>
                    <a:lnTo>
                      <a:pt x="191" y="856"/>
                    </a:lnTo>
                    <a:lnTo>
                      <a:pt x="202" y="815"/>
                    </a:lnTo>
                    <a:lnTo>
                      <a:pt x="216" y="775"/>
                    </a:lnTo>
                    <a:lnTo>
                      <a:pt x="228" y="735"/>
                    </a:lnTo>
                    <a:lnTo>
                      <a:pt x="241" y="695"/>
                    </a:lnTo>
                    <a:lnTo>
                      <a:pt x="256" y="657"/>
                    </a:lnTo>
                    <a:lnTo>
                      <a:pt x="270" y="617"/>
                    </a:lnTo>
                    <a:lnTo>
                      <a:pt x="285" y="578"/>
                    </a:lnTo>
                    <a:lnTo>
                      <a:pt x="301" y="540"/>
                    </a:lnTo>
                    <a:lnTo>
                      <a:pt x="317" y="502"/>
                    </a:lnTo>
                    <a:lnTo>
                      <a:pt x="333" y="464"/>
                    </a:lnTo>
                    <a:lnTo>
                      <a:pt x="351" y="426"/>
                    </a:lnTo>
                    <a:lnTo>
                      <a:pt x="369" y="389"/>
                    </a:lnTo>
                    <a:lnTo>
                      <a:pt x="387" y="353"/>
                    </a:lnTo>
                    <a:lnTo>
                      <a:pt x="406" y="316"/>
                    </a:lnTo>
                    <a:lnTo>
                      <a:pt x="425" y="280"/>
                    </a:lnTo>
                    <a:lnTo>
                      <a:pt x="446" y="244"/>
                    </a:lnTo>
                    <a:lnTo>
                      <a:pt x="466" y="209"/>
                    </a:lnTo>
                    <a:lnTo>
                      <a:pt x="487" y="174"/>
                    </a:lnTo>
                    <a:lnTo>
                      <a:pt x="508" y="139"/>
                    </a:lnTo>
                    <a:lnTo>
                      <a:pt x="530" y="105"/>
                    </a:lnTo>
                    <a:lnTo>
                      <a:pt x="553" y="71"/>
                    </a:lnTo>
                    <a:lnTo>
                      <a:pt x="576" y="38"/>
                    </a:lnTo>
                    <a:lnTo>
                      <a:pt x="522" y="0"/>
                    </a:lnTo>
                    <a:lnTo>
                      <a:pt x="499" y="34"/>
                    </a:lnTo>
                    <a:lnTo>
                      <a:pt x="475" y="69"/>
                    </a:lnTo>
                    <a:lnTo>
                      <a:pt x="453" y="104"/>
                    </a:lnTo>
                    <a:lnTo>
                      <a:pt x="430" y="139"/>
                    </a:lnTo>
                    <a:lnTo>
                      <a:pt x="409" y="175"/>
                    </a:lnTo>
                    <a:lnTo>
                      <a:pt x="387" y="212"/>
                    </a:lnTo>
                    <a:lnTo>
                      <a:pt x="367" y="249"/>
                    </a:lnTo>
                    <a:lnTo>
                      <a:pt x="348" y="285"/>
                    </a:lnTo>
                    <a:lnTo>
                      <a:pt x="328" y="323"/>
                    </a:lnTo>
                    <a:lnTo>
                      <a:pt x="309" y="361"/>
                    </a:lnTo>
                    <a:lnTo>
                      <a:pt x="290" y="399"/>
                    </a:lnTo>
                    <a:lnTo>
                      <a:pt x="273" y="437"/>
                    </a:lnTo>
                    <a:lnTo>
                      <a:pt x="256" y="476"/>
                    </a:lnTo>
                    <a:lnTo>
                      <a:pt x="239" y="515"/>
                    </a:lnTo>
                    <a:lnTo>
                      <a:pt x="224" y="554"/>
                    </a:lnTo>
                    <a:lnTo>
                      <a:pt x="209" y="593"/>
                    </a:lnTo>
                    <a:lnTo>
                      <a:pt x="193" y="634"/>
                    </a:lnTo>
                    <a:lnTo>
                      <a:pt x="179" y="674"/>
                    </a:lnTo>
                    <a:lnTo>
                      <a:pt x="166" y="715"/>
                    </a:lnTo>
                    <a:lnTo>
                      <a:pt x="152" y="756"/>
                    </a:lnTo>
                    <a:lnTo>
                      <a:pt x="139" y="796"/>
                    </a:lnTo>
                    <a:lnTo>
                      <a:pt x="127" y="837"/>
                    </a:lnTo>
                    <a:lnTo>
                      <a:pt x="116" y="879"/>
                    </a:lnTo>
                    <a:lnTo>
                      <a:pt x="104" y="921"/>
                    </a:lnTo>
                    <a:lnTo>
                      <a:pt x="94" y="963"/>
                    </a:lnTo>
                    <a:lnTo>
                      <a:pt x="85" y="1005"/>
                    </a:lnTo>
                    <a:lnTo>
                      <a:pt x="76" y="1047"/>
                    </a:lnTo>
                    <a:lnTo>
                      <a:pt x="66" y="1089"/>
                    </a:lnTo>
                    <a:lnTo>
                      <a:pt x="58" y="1132"/>
                    </a:lnTo>
                    <a:lnTo>
                      <a:pt x="50" y="1175"/>
                    </a:lnTo>
                    <a:lnTo>
                      <a:pt x="44" y="1219"/>
                    </a:lnTo>
                    <a:lnTo>
                      <a:pt x="37" y="1262"/>
                    </a:lnTo>
                    <a:lnTo>
                      <a:pt x="31" y="1304"/>
                    </a:lnTo>
                    <a:lnTo>
                      <a:pt x="26" y="1348"/>
                    </a:lnTo>
                    <a:lnTo>
                      <a:pt x="20" y="1392"/>
                    </a:lnTo>
                    <a:lnTo>
                      <a:pt x="16" y="1436"/>
                    </a:lnTo>
                    <a:lnTo>
                      <a:pt x="12" y="1480"/>
                    </a:lnTo>
                    <a:lnTo>
                      <a:pt x="9" y="1524"/>
                    </a:lnTo>
                    <a:lnTo>
                      <a:pt x="6" y="1568"/>
                    </a:lnTo>
                    <a:lnTo>
                      <a:pt x="4" y="1612"/>
                    </a:lnTo>
                    <a:lnTo>
                      <a:pt x="2" y="1656"/>
                    </a:lnTo>
                    <a:lnTo>
                      <a:pt x="1" y="1700"/>
                    </a:lnTo>
                    <a:lnTo>
                      <a:pt x="0" y="1745"/>
                    </a:lnTo>
                    <a:lnTo>
                      <a:pt x="0" y="1789"/>
                    </a:lnTo>
                    <a:lnTo>
                      <a:pt x="1" y="1834"/>
                    </a:lnTo>
                    <a:lnTo>
                      <a:pt x="2" y="1878"/>
                    </a:lnTo>
                    <a:lnTo>
                      <a:pt x="3" y="1923"/>
                    </a:lnTo>
                    <a:lnTo>
                      <a:pt x="6" y="1967"/>
                    </a:lnTo>
                    <a:lnTo>
                      <a:pt x="8" y="2012"/>
                    </a:lnTo>
                    <a:lnTo>
                      <a:pt x="11" y="2056"/>
                    </a:lnTo>
                    <a:lnTo>
                      <a:pt x="15" y="2100"/>
                    </a:lnTo>
                    <a:lnTo>
                      <a:pt x="19" y="2145"/>
                    </a:lnTo>
                    <a:lnTo>
                      <a:pt x="25" y="2190"/>
                    </a:lnTo>
                    <a:lnTo>
                      <a:pt x="30" y="2234"/>
                    </a:lnTo>
                    <a:lnTo>
                      <a:pt x="35" y="2279"/>
                    </a:lnTo>
                    <a:lnTo>
                      <a:pt x="42" y="2323"/>
                    </a:lnTo>
                    <a:lnTo>
                      <a:pt x="48" y="2367"/>
                    </a:lnTo>
                    <a:lnTo>
                      <a:pt x="56" y="2411"/>
                    </a:lnTo>
                    <a:lnTo>
                      <a:pt x="63" y="2455"/>
                    </a:lnTo>
                    <a:lnTo>
                      <a:pt x="73" y="2499"/>
                    </a:lnTo>
                    <a:lnTo>
                      <a:pt x="82" y="2543"/>
                    </a:lnTo>
                    <a:lnTo>
                      <a:pt x="91" y="2587"/>
                    </a:lnTo>
                    <a:lnTo>
                      <a:pt x="101" y="2631"/>
                    </a:lnTo>
                    <a:lnTo>
                      <a:pt x="111" y="2675"/>
                    </a:lnTo>
                    <a:lnTo>
                      <a:pt x="166" y="2691"/>
                    </a:lnTo>
                    <a:lnTo>
                      <a:pt x="111" y="2675"/>
                    </a:lnTo>
                    <a:lnTo>
                      <a:pt x="125" y="2727"/>
                    </a:lnTo>
                    <a:lnTo>
                      <a:pt x="166" y="2691"/>
                    </a:lnTo>
                    <a:lnTo>
                      <a:pt x="122" y="26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2" name="Freeform 40"/>
              <p:cNvSpPr>
                <a:spLocks/>
              </p:cNvSpPr>
              <p:nvPr/>
            </p:nvSpPr>
            <p:spPr bwMode="auto">
              <a:xfrm>
                <a:off x="3673475" y="5346700"/>
                <a:ext cx="107950" cy="60325"/>
              </a:xfrm>
              <a:custGeom>
                <a:avLst/>
                <a:gdLst>
                  <a:gd name="T0" fmla="*/ 1216 w 1220"/>
                  <a:gd name="T1" fmla="*/ 17 h 1067"/>
                  <a:gd name="T2" fmla="*/ 1162 w 1220"/>
                  <a:gd name="T3" fmla="*/ 0 h 1067"/>
                  <a:gd name="T4" fmla="*/ 0 w 1220"/>
                  <a:gd name="T5" fmla="*/ 1018 h 1067"/>
                  <a:gd name="T6" fmla="*/ 44 w 1220"/>
                  <a:gd name="T7" fmla="*/ 1067 h 1067"/>
                  <a:gd name="T8" fmla="*/ 1205 w 1220"/>
                  <a:gd name="T9" fmla="*/ 50 h 1067"/>
                  <a:gd name="T10" fmla="*/ 1216 w 1220"/>
                  <a:gd name="T11" fmla="*/ 17 h 1067"/>
                  <a:gd name="T12" fmla="*/ 1205 w 1220"/>
                  <a:gd name="T13" fmla="*/ 50 h 1067"/>
                  <a:gd name="T14" fmla="*/ 1220 w 1220"/>
                  <a:gd name="T15" fmla="*/ 37 h 1067"/>
                  <a:gd name="T16" fmla="*/ 1216 w 1220"/>
                  <a:gd name="T17" fmla="*/ 17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0" h="1067">
                    <a:moveTo>
                      <a:pt x="1216" y="17"/>
                    </a:moveTo>
                    <a:lnTo>
                      <a:pt x="1162" y="0"/>
                    </a:lnTo>
                    <a:lnTo>
                      <a:pt x="0" y="1018"/>
                    </a:lnTo>
                    <a:lnTo>
                      <a:pt x="44" y="1067"/>
                    </a:lnTo>
                    <a:lnTo>
                      <a:pt x="1205" y="50"/>
                    </a:lnTo>
                    <a:lnTo>
                      <a:pt x="1216" y="17"/>
                    </a:lnTo>
                    <a:lnTo>
                      <a:pt x="1205" y="50"/>
                    </a:lnTo>
                    <a:lnTo>
                      <a:pt x="1220" y="37"/>
                    </a:lnTo>
                    <a:lnTo>
                      <a:pt x="1216" y="1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3" name="Freeform 41"/>
              <p:cNvSpPr>
                <a:spLocks/>
              </p:cNvSpPr>
              <p:nvPr/>
            </p:nvSpPr>
            <p:spPr bwMode="auto">
              <a:xfrm>
                <a:off x="3738563" y="5135563"/>
                <a:ext cx="311150" cy="114300"/>
              </a:xfrm>
              <a:custGeom>
                <a:avLst/>
                <a:gdLst>
                  <a:gd name="T0" fmla="*/ 2676 w 3517"/>
                  <a:gd name="T1" fmla="*/ 678 h 2016"/>
                  <a:gd name="T2" fmla="*/ 2589 w 3517"/>
                  <a:gd name="T3" fmla="*/ 643 h 2016"/>
                  <a:gd name="T4" fmla="*/ 2501 w 3517"/>
                  <a:gd name="T5" fmla="*/ 611 h 2016"/>
                  <a:gd name="T6" fmla="*/ 2413 w 3517"/>
                  <a:gd name="T7" fmla="*/ 583 h 2016"/>
                  <a:gd name="T8" fmla="*/ 2324 w 3517"/>
                  <a:gd name="T9" fmla="*/ 560 h 2016"/>
                  <a:gd name="T10" fmla="*/ 2235 w 3517"/>
                  <a:gd name="T11" fmla="*/ 541 h 2016"/>
                  <a:gd name="T12" fmla="*/ 2146 w 3517"/>
                  <a:gd name="T13" fmla="*/ 525 h 2016"/>
                  <a:gd name="T14" fmla="*/ 2057 w 3517"/>
                  <a:gd name="T15" fmla="*/ 515 h 2016"/>
                  <a:gd name="T16" fmla="*/ 1968 w 3517"/>
                  <a:gd name="T17" fmla="*/ 509 h 2016"/>
                  <a:gd name="T18" fmla="*/ 1879 w 3517"/>
                  <a:gd name="T19" fmla="*/ 507 h 2016"/>
                  <a:gd name="T20" fmla="*/ 1791 w 3517"/>
                  <a:gd name="T21" fmla="*/ 509 h 2016"/>
                  <a:gd name="T22" fmla="*/ 1704 w 3517"/>
                  <a:gd name="T23" fmla="*/ 515 h 2016"/>
                  <a:gd name="T24" fmla="*/ 1616 w 3517"/>
                  <a:gd name="T25" fmla="*/ 525 h 2016"/>
                  <a:gd name="T26" fmla="*/ 1529 w 3517"/>
                  <a:gd name="T27" fmla="*/ 541 h 2016"/>
                  <a:gd name="T28" fmla="*/ 1442 w 3517"/>
                  <a:gd name="T29" fmla="*/ 559 h 2016"/>
                  <a:gd name="T30" fmla="*/ 1357 w 3517"/>
                  <a:gd name="T31" fmla="*/ 582 h 2016"/>
                  <a:gd name="T32" fmla="*/ 1294 w 3517"/>
                  <a:gd name="T33" fmla="*/ 611 h 2016"/>
                  <a:gd name="T34" fmla="*/ 1254 w 3517"/>
                  <a:gd name="T35" fmla="*/ 642 h 2016"/>
                  <a:gd name="T36" fmla="*/ 1214 w 3517"/>
                  <a:gd name="T37" fmla="*/ 674 h 2016"/>
                  <a:gd name="T38" fmla="*/ 1174 w 3517"/>
                  <a:gd name="T39" fmla="*/ 707 h 2016"/>
                  <a:gd name="T40" fmla="*/ 0 w 3517"/>
                  <a:gd name="T41" fmla="*/ 1767 h 2016"/>
                  <a:gd name="T42" fmla="*/ 100 w 3517"/>
                  <a:gd name="T43" fmla="*/ 1682 h 2016"/>
                  <a:gd name="T44" fmla="*/ 205 w 3517"/>
                  <a:gd name="T45" fmla="*/ 1606 h 2016"/>
                  <a:gd name="T46" fmla="*/ 312 w 3517"/>
                  <a:gd name="T47" fmla="*/ 1538 h 2016"/>
                  <a:gd name="T48" fmla="*/ 423 w 3517"/>
                  <a:gd name="T49" fmla="*/ 1479 h 2016"/>
                  <a:gd name="T50" fmla="*/ 535 w 3517"/>
                  <a:gd name="T51" fmla="*/ 1429 h 2016"/>
                  <a:gd name="T52" fmla="*/ 650 w 3517"/>
                  <a:gd name="T53" fmla="*/ 1388 h 2016"/>
                  <a:gd name="T54" fmla="*/ 767 w 3517"/>
                  <a:gd name="T55" fmla="*/ 1356 h 2016"/>
                  <a:gd name="T56" fmla="*/ 885 w 3517"/>
                  <a:gd name="T57" fmla="*/ 1332 h 2016"/>
                  <a:gd name="T58" fmla="*/ 1004 w 3517"/>
                  <a:gd name="T59" fmla="*/ 1318 h 2016"/>
                  <a:gd name="T60" fmla="*/ 1125 w 3517"/>
                  <a:gd name="T61" fmla="*/ 1312 h 2016"/>
                  <a:gd name="T62" fmla="*/ 1246 w 3517"/>
                  <a:gd name="T63" fmla="*/ 1314 h 2016"/>
                  <a:gd name="T64" fmla="*/ 1367 w 3517"/>
                  <a:gd name="T65" fmla="*/ 1326 h 2016"/>
                  <a:gd name="T66" fmla="*/ 1489 w 3517"/>
                  <a:gd name="T67" fmla="*/ 1347 h 2016"/>
                  <a:gd name="T68" fmla="*/ 1609 w 3517"/>
                  <a:gd name="T69" fmla="*/ 1375 h 2016"/>
                  <a:gd name="T70" fmla="*/ 1730 w 3517"/>
                  <a:gd name="T71" fmla="*/ 1413 h 2016"/>
                  <a:gd name="T72" fmla="*/ 1850 w 3517"/>
                  <a:gd name="T73" fmla="*/ 1460 h 2016"/>
                  <a:gd name="T74" fmla="*/ 3177 w 3517"/>
                  <a:gd name="T75" fmla="*/ 1966 h 2016"/>
                  <a:gd name="T76" fmla="*/ 2719 w 3517"/>
                  <a:gd name="T77" fmla="*/ 698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7" h="2016">
                    <a:moveTo>
                      <a:pt x="2719" y="698"/>
                    </a:moveTo>
                    <a:lnTo>
                      <a:pt x="2676" y="678"/>
                    </a:lnTo>
                    <a:lnTo>
                      <a:pt x="2633" y="660"/>
                    </a:lnTo>
                    <a:lnTo>
                      <a:pt x="2589" y="643"/>
                    </a:lnTo>
                    <a:lnTo>
                      <a:pt x="2545" y="626"/>
                    </a:lnTo>
                    <a:lnTo>
                      <a:pt x="2501" y="611"/>
                    </a:lnTo>
                    <a:lnTo>
                      <a:pt x="2457" y="597"/>
                    </a:lnTo>
                    <a:lnTo>
                      <a:pt x="2413" y="583"/>
                    </a:lnTo>
                    <a:lnTo>
                      <a:pt x="2368" y="571"/>
                    </a:lnTo>
                    <a:lnTo>
                      <a:pt x="2324" y="560"/>
                    </a:lnTo>
                    <a:lnTo>
                      <a:pt x="2279" y="550"/>
                    </a:lnTo>
                    <a:lnTo>
                      <a:pt x="2235" y="541"/>
                    </a:lnTo>
                    <a:lnTo>
                      <a:pt x="2191" y="532"/>
                    </a:lnTo>
                    <a:lnTo>
                      <a:pt x="2146" y="525"/>
                    </a:lnTo>
                    <a:lnTo>
                      <a:pt x="2102" y="520"/>
                    </a:lnTo>
                    <a:lnTo>
                      <a:pt x="2057" y="515"/>
                    </a:lnTo>
                    <a:lnTo>
                      <a:pt x="2013" y="511"/>
                    </a:lnTo>
                    <a:lnTo>
                      <a:pt x="1968" y="509"/>
                    </a:lnTo>
                    <a:lnTo>
                      <a:pt x="1924" y="507"/>
                    </a:lnTo>
                    <a:lnTo>
                      <a:pt x="1879" y="507"/>
                    </a:lnTo>
                    <a:lnTo>
                      <a:pt x="1835" y="507"/>
                    </a:lnTo>
                    <a:lnTo>
                      <a:pt x="1791" y="509"/>
                    </a:lnTo>
                    <a:lnTo>
                      <a:pt x="1747" y="511"/>
                    </a:lnTo>
                    <a:lnTo>
                      <a:pt x="1704" y="515"/>
                    </a:lnTo>
                    <a:lnTo>
                      <a:pt x="1660" y="519"/>
                    </a:lnTo>
                    <a:lnTo>
                      <a:pt x="1616" y="525"/>
                    </a:lnTo>
                    <a:lnTo>
                      <a:pt x="1572" y="532"/>
                    </a:lnTo>
                    <a:lnTo>
                      <a:pt x="1529" y="541"/>
                    </a:lnTo>
                    <a:lnTo>
                      <a:pt x="1486" y="549"/>
                    </a:lnTo>
                    <a:lnTo>
                      <a:pt x="1442" y="559"/>
                    </a:lnTo>
                    <a:lnTo>
                      <a:pt x="1399" y="570"/>
                    </a:lnTo>
                    <a:lnTo>
                      <a:pt x="1357" y="582"/>
                    </a:lnTo>
                    <a:lnTo>
                      <a:pt x="1314" y="596"/>
                    </a:lnTo>
                    <a:lnTo>
                      <a:pt x="1294" y="611"/>
                    </a:lnTo>
                    <a:lnTo>
                      <a:pt x="1273" y="626"/>
                    </a:lnTo>
                    <a:lnTo>
                      <a:pt x="1254" y="642"/>
                    </a:lnTo>
                    <a:lnTo>
                      <a:pt x="1233" y="658"/>
                    </a:lnTo>
                    <a:lnTo>
                      <a:pt x="1214" y="674"/>
                    </a:lnTo>
                    <a:lnTo>
                      <a:pt x="1194" y="691"/>
                    </a:lnTo>
                    <a:lnTo>
                      <a:pt x="1174" y="707"/>
                    </a:lnTo>
                    <a:lnTo>
                      <a:pt x="1155" y="724"/>
                    </a:lnTo>
                    <a:lnTo>
                      <a:pt x="0" y="1767"/>
                    </a:lnTo>
                    <a:lnTo>
                      <a:pt x="50" y="1723"/>
                    </a:lnTo>
                    <a:lnTo>
                      <a:pt x="100" y="1682"/>
                    </a:lnTo>
                    <a:lnTo>
                      <a:pt x="152" y="1642"/>
                    </a:lnTo>
                    <a:lnTo>
                      <a:pt x="205" y="1606"/>
                    </a:lnTo>
                    <a:lnTo>
                      <a:pt x="258" y="1571"/>
                    </a:lnTo>
                    <a:lnTo>
                      <a:pt x="312" y="1538"/>
                    </a:lnTo>
                    <a:lnTo>
                      <a:pt x="367" y="1508"/>
                    </a:lnTo>
                    <a:lnTo>
                      <a:pt x="423" y="1479"/>
                    </a:lnTo>
                    <a:lnTo>
                      <a:pt x="479" y="1453"/>
                    </a:lnTo>
                    <a:lnTo>
                      <a:pt x="535" y="1429"/>
                    </a:lnTo>
                    <a:lnTo>
                      <a:pt x="593" y="1408"/>
                    </a:lnTo>
                    <a:lnTo>
                      <a:pt x="650" y="1388"/>
                    </a:lnTo>
                    <a:lnTo>
                      <a:pt x="708" y="1371"/>
                    </a:lnTo>
                    <a:lnTo>
                      <a:pt x="767" y="1356"/>
                    </a:lnTo>
                    <a:lnTo>
                      <a:pt x="826" y="1342"/>
                    </a:lnTo>
                    <a:lnTo>
                      <a:pt x="885" y="1332"/>
                    </a:lnTo>
                    <a:lnTo>
                      <a:pt x="945" y="1324"/>
                    </a:lnTo>
                    <a:lnTo>
                      <a:pt x="1004" y="1318"/>
                    </a:lnTo>
                    <a:lnTo>
                      <a:pt x="1065" y="1314"/>
                    </a:lnTo>
                    <a:lnTo>
                      <a:pt x="1125" y="1312"/>
                    </a:lnTo>
                    <a:lnTo>
                      <a:pt x="1185" y="1312"/>
                    </a:lnTo>
                    <a:lnTo>
                      <a:pt x="1246" y="1314"/>
                    </a:lnTo>
                    <a:lnTo>
                      <a:pt x="1307" y="1319"/>
                    </a:lnTo>
                    <a:lnTo>
                      <a:pt x="1367" y="1326"/>
                    </a:lnTo>
                    <a:lnTo>
                      <a:pt x="1428" y="1335"/>
                    </a:lnTo>
                    <a:lnTo>
                      <a:pt x="1489" y="1347"/>
                    </a:lnTo>
                    <a:lnTo>
                      <a:pt x="1549" y="1360"/>
                    </a:lnTo>
                    <a:lnTo>
                      <a:pt x="1609" y="1375"/>
                    </a:lnTo>
                    <a:lnTo>
                      <a:pt x="1670" y="1392"/>
                    </a:lnTo>
                    <a:lnTo>
                      <a:pt x="1730" y="1413"/>
                    </a:lnTo>
                    <a:lnTo>
                      <a:pt x="1790" y="1435"/>
                    </a:lnTo>
                    <a:lnTo>
                      <a:pt x="1850" y="1460"/>
                    </a:lnTo>
                    <a:lnTo>
                      <a:pt x="1215" y="2016"/>
                    </a:lnTo>
                    <a:lnTo>
                      <a:pt x="3177" y="1966"/>
                    </a:lnTo>
                    <a:lnTo>
                      <a:pt x="3517" y="0"/>
                    </a:lnTo>
                    <a:lnTo>
                      <a:pt x="2719" y="698"/>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4" name="Freeform 42"/>
              <p:cNvSpPr>
                <a:spLocks/>
              </p:cNvSpPr>
              <p:nvPr/>
            </p:nvSpPr>
            <p:spPr bwMode="auto">
              <a:xfrm>
                <a:off x="3852863" y="5162550"/>
                <a:ext cx="127000" cy="14287"/>
              </a:xfrm>
              <a:custGeom>
                <a:avLst/>
                <a:gdLst>
                  <a:gd name="T0" fmla="*/ 29 w 1439"/>
                  <a:gd name="T1" fmla="*/ 154 h 255"/>
                  <a:gd name="T2" fmla="*/ 113 w 1439"/>
                  <a:gd name="T3" fmla="*/ 129 h 255"/>
                  <a:gd name="T4" fmla="*/ 198 w 1439"/>
                  <a:gd name="T5" fmla="*/ 108 h 255"/>
                  <a:gd name="T6" fmla="*/ 283 w 1439"/>
                  <a:gd name="T7" fmla="*/ 92 h 255"/>
                  <a:gd name="T8" fmla="*/ 369 w 1439"/>
                  <a:gd name="T9" fmla="*/ 80 h 255"/>
                  <a:gd name="T10" fmla="*/ 455 w 1439"/>
                  <a:gd name="T11" fmla="*/ 72 h 255"/>
                  <a:gd name="T12" fmla="*/ 541 w 1439"/>
                  <a:gd name="T13" fmla="*/ 67 h 255"/>
                  <a:gd name="T14" fmla="*/ 628 w 1439"/>
                  <a:gd name="T15" fmla="*/ 67 h 255"/>
                  <a:gd name="T16" fmla="*/ 715 w 1439"/>
                  <a:gd name="T17" fmla="*/ 72 h 255"/>
                  <a:gd name="T18" fmla="*/ 803 w 1439"/>
                  <a:gd name="T19" fmla="*/ 80 h 255"/>
                  <a:gd name="T20" fmla="*/ 890 w 1439"/>
                  <a:gd name="T21" fmla="*/ 92 h 255"/>
                  <a:gd name="T22" fmla="*/ 978 w 1439"/>
                  <a:gd name="T23" fmla="*/ 109 h 255"/>
                  <a:gd name="T24" fmla="*/ 1065 w 1439"/>
                  <a:gd name="T25" fmla="*/ 130 h 255"/>
                  <a:gd name="T26" fmla="*/ 1152 w 1439"/>
                  <a:gd name="T27" fmla="*/ 155 h 255"/>
                  <a:gd name="T28" fmla="*/ 1238 w 1439"/>
                  <a:gd name="T29" fmla="*/ 184 h 255"/>
                  <a:gd name="T30" fmla="*/ 1325 w 1439"/>
                  <a:gd name="T31" fmla="*/ 218 h 255"/>
                  <a:gd name="T32" fmla="*/ 1411 w 1439"/>
                  <a:gd name="T33" fmla="*/ 255 h 255"/>
                  <a:gd name="T34" fmla="*/ 1394 w 1439"/>
                  <a:gd name="T35" fmla="*/ 175 h 255"/>
                  <a:gd name="T36" fmla="*/ 1306 w 1439"/>
                  <a:gd name="T37" fmla="*/ 139 h 255"/>
                  <a:gd name="T38" fmla="*/ 1216 w 1439"/>
                  <a:gd name="T39" fmla="*/ 106 h 255"/>
                  <a:gd name="T40" fmla="*/ 1126 w 1439"/>
                  <a:gd name="T41" fmla="*/ 79 h 255"/>
                  <a:gd name="T42" fmla="*/ 1036 w 1439"/>
                  <a:gd name="T43" fmla="*/ 54 h 255"/>
                  <a:gd name="T44" fmla="*/ 946 w 1439"/>
                  <a:gd name="T45" fmla="*/ 35 h 255"/>
                  <a:gd name="T46" fmla="*/ 856 w 1439"/>
                  <a:gd name="T47" fmla="*/ 20 h 255"/>
                  <a:gd name="T48" fmla="*/ 765 w 1439"/>
                  <a:gd name="T49" fmla="*/ 9 h 255"/>
                  <a:gd name="T50" fmla="*/ 675 w 1439"/>
                  <a:gd name="T51" fmla="*/ 2 h 255"/>
                  <a:gd name="T52" fmla="*/ 584 w 1439"/>
                  <a:gd name="T53" fmla="*/ 0 h 255"/>
                  <a:gd name="T54" fmla="*/ 494 w 1439"/>
                  <a:gd name="T55" fmla="*/ 2 h 255"/>
                  <a:gd name="T56" fmla="*/ 405 w 1439"/>
                  <a:gd name="T57" fmla="*/ 9 h 255"/>
                  <a:gd name="T58" fmla="*/ 316 w 1439"/>
                  <a:gd name="T59" fmla="*/ 20 h 255"/>
                  <a:gd name="T60" fmla="*/ 228 w 1439"/>
                  <a:gd name="T61" fmla="*/ 35 h 255"/>
                  <a:gd name="T62" fmla="*/ 140 w 1439"/>
                  <a:gd name="T63" fmla="*/ 54 h 255"/>
                  <a:gd name="T64" fmla="*/ 52 w 1439"/>
                  <a:gd name="T65" fmla="*/ 78 h 255"/>
                  <a:gd name="T66" fmla="*/ 0 w 1439"/>
                  <a:gd name="T67" fmla="*/ 96 h 255"/>
                  <a:gd name="T68" fmla="*/ 4 w 1439"/>
                  <a:gd name="T69" fmla="*/ 93 h 255"/>
                  <a:gd name="T70" fmla="*/ 39 w 1439"/>
                  <a:gd name="T71" fmla="*/ 14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9" h="255">
                    <a:moveTo>
                      <a:pt x="39" y="149"/>
                    </a:moveTo>
                    <a:lnTo>
                      <a:pt x="29" y="154"/>
                    </a:lnTo>
                    <a:lnTo>
                      <a:pt x="71" y="141"/>
                    </a:lnTo>
                    <a:lnTo>
                      <a:pt x="113" y="129"/>
                    </a:lnTo>
                    <a:lnTo>
                      <a:pt x="155" y="119"/>
                    </a:lnTo>
                    <a:lnTo>
                      <a:pt x="198" y="108"/>
                    </a:lnTo>
                    <a:lnTo>
                      <a:pt x="240" y="100"/>
                    </a:lnTo>
                    <a:lnTo>
                      <a:pt x="283" y="92"/>
                    </a:lnTo>
                    <a:lnTo>
                      <a:pt x="326" y="85"/>
                    </a:lnTo>
                    <a:lnTo>
                      <a:pt x="369" y="80"/>
                    </a:lnTo>
                    <a:lnTo>
                      <a:pt x="412" y="75"/>
                    </a:lnTo>
                    <a:lnTo>
                      <a:pt x="455" y="72"/>
                    </a:lnTo>
                    <a:lnTo>
                      <a:pt x="497" y="69"/>
                    </a:lnTo>
                    <a:lnTo>
                      <a:pt x="541" y="67"/>
                    </a:lnTo>
                    <a:lnTo>
                      <a:pt x="584" y="67"/>
                    </a:lnTo>
                    <a:lnTo>
                      <a:pt x="628" y="67"/>
                    </a:lnTo>
                    <a:lnTo>
                      <a:pt x="672" y="69"/>
                    </a:lnTo>
                    <a:lnTo>
                      <a:pt x="715" y="72"/>
                    </a:lnTo>
                    <a:lnTo>
                      <a:pt x="759" y="75"/>
                    </a:lnTo>
                    <a:lnTo>
                      <a:pt x="803" y="80"/>
                    </a:lnTo>
                    <a:lnTo>
                      <a:pt x="846" y="86"/>
                    </a:lnTo>
                    <a:lnTo>
                      <a:pt x="890" y="92"/>
                    </a:lnTo>
                    <a:lnTo>
                      <a:pt x="934" y="100"/>
                    </a:lnTo>
                    <a:lnTo>
                      <a:pt x="978" y="109"/>
                    </a:lnTo>
                    <a:lnTo>
                      <a:pt x="1021" y="119"/>
                    </a:lnTo>
                    <a:lnTo>
                      <a:pt x="1065" y="130"/>
                    </a:lnTo>
                    <a:lnTo>
                      <a:pt x="1109" y="142"/>
                    </a:lnTo>
                    <a:lnTo>
                      <a:pt x="1152" y="155"/>
                    </a:lnTo>
                    <a:lnTo>
                      <a:pt x="1196" y="169"/>
                    </a:lnTo>
                    <a:lnTo>
                      <a:pt x="1238" y="184"/>
                    </a:lnTo>
                    <a:lnTo>
                      <a:pt x="1281" y="200"/>
                    </a:lnTo>
                    <a:lnTo>
                      <a:pt x="1325" y="218"/>
                    </a:lnTo>
                    <a:lnTo>
                      <a:pt x="1368" y="236"/>
                    </a:lnTo>
                    <a:lnTo>
                      <a:pt x="1411" y="255"/>
                    </a:lnTo>
                    <a:lnTo>
                      <a:pt x="1439" y="195"/>
                    </a:lnTo>
                    <a:lnTo>
                      <a:pt x="1394" y="175"/>
                    </a:lnTo>
                    <a:lnTo>
                      <a:pt x="1350" y="156"/>
                    </a:lnTo>
                    <a:lnTo>
                      <a:pt x="1306" y="139"/>
                    </a:lnTo>
                    <a:lnTo>
                      <a:pt x="1261" y="122"/>
                    </a:lnTo>
                    <a:lnTo>
                      <a:pt x="1216" y="106"/>
                    </a:lnTo>
                    <a:lnTo>
                      <a:pt x="1171" y="92"/>
                    </a:lnTo>
                    <a:lnTo>
                      <a:pt x="1126" y="79"/>
                    </a:lnTo>
                    <a:lnTo>
                      <a:pt x="1082" y="65"/>
                    </a:lnTo>
                    <a:lnTo>
                      <a:pt x="1036" y="54"/>
                    </a:lnTo>
                    <a:lnTo>
                      <a:pt x="991" y="44"/>
                    </a:lnTo>
                    <a:lnTo>
                      <a:pt x="946" y="35"/>
                    </a:lnTo>
                    <a:lnTo>
                      <a:pt x="901" y="27"/>
                    </a:lnTo>
                    <a:lnTo>
                      <a:pt x="856" y="20"/>
                    </a:lnTo>
                    <a:lnTo>
                      <a:pt x="810" y="13"/>
                    </a:lnTo>
                    <a:lnTo>
                      <a:pt x="765" y="9"/>
                    </a:lnTo>
                    <a:lnTo>
                      <a:pt x="720" y="5"/>
                    </a:lnTo>
                    <a:lnTo>
                      <a:pt x="675" y="2"/>
                    </a:lnTo>
                    <a:lnTo>
                      <a:pt x="629" y="1"/>
                    </a:lnTo>
                    <a:lnTo>
                      <a:pt x="584" y="0"/>
                    </a:lnTo>
                    <a:lnTo>
                      <a:pt x="539" y="1"/>
                    </a:lnTo>
                    <a:lnTo>
                      <a:pt x="494" y="2"/>
                    </a:lnTo>
                    <a:lnTo>
                      <a:pt x="449" y="5"/>
                    </a:lnTo>
                    <a:lnTo>
                      <a:pt x="405" y="9"/>
                    </a:lnTo>
                    <a:lnTo>
                      <a:pt x="360" y="13"/>
                    </a:lnTo>
                    <a:lnTo>
                      <a:pt x="316" y="20"/>
                    </a:lnTo>
                    <a:lnTo>
                      <a:pt x="272" y="27"/>
                    </a:lnTo>
                    <a:lnTo>
                      <a:pt x="228" y="35"/>
                    </a:lnTo>
                    <a:lnTo>
                      <a:pt x="184" y="44"/>
                    </a:lnTo>
                    <a:lnTo>
                      <a:pt x="140" y="54"/>
                    </a:lnTo>
                    <a:lnTo>
                      <a:pt x="96" y="65"/>
                    </a:lnTo>
                    <a:lnTo>
                      <a:pt x="52" y="78"/>
                    </a:lnTo>
                    <a:lnTo>
                      <a:pt x="9" y="91"/>
                    </a:lnTo>
                    <a:lnTo>
                      <a:pt x="0" y="96"/>
                    </a:lnTo>
                    <a:lnTo>
                      <a:pt x="9" y="91"/>
                    </a:lnTo>
                    <a:lnTo>
                      <a:pt x="4" y="93"/>
                    </a:lnTo>
                    <a:lnTo>
                      <a:pt x="0" y="96"/>
                    </a:lnTo>
                    <a:lnTo>
                      <a:pt x="39" y="14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5" name="Freeform 43"/>
              <p:cNvSpPr>
                <a:spLocks/>
              </p:cNvSpPr>
              <p:nvPr/>
            </p:nvSpPr>
            <p:spPr bwMode="auto">
              <a:xfrm>
                <a:off x="3838575" y="5167313"/>
                <a:ext cx="17463" cy="11112"/>
              </a:xfrm>
              <a:custGeom>
                <a:avLst/>
                <a:gdLst>
                  <a:gd name="T0" fmla="*/ 45 w 202"/>
                  <a:gd name="T1" fmla="*/ 180 h 180"/>
                  <a:gd name="T2" fmla="*/ 44 w 202"/>
                  <a:gd name="T3" fmla="*/ 180 h 180"/>
                  <a:gd name="T4" fmla="*/ 64 w 202"/>
                  <a:gd name="T5" fmla="*/ 163 h 180"/>
                  <a:gd name="T6" fmla="*/ 83 w 202"/>
                  <a:gd name="T7" fmla="*/ 147 h 180"/>
                  <a:gd name="T8" fmla="*/ 102 w 202"/>
                  <a:gd name="T9" fmla="*/ 131 h 180"/>
                  <a:gd name="T10" fmla="*/ 122 w 202"/>
                  <a:gd name="T11" fmla="*/ 114 h 180"/>
                  <a:gd name="T12" fmla="*/ 142 w 202"/>
                  <a:gd name="T13" fmla="*/ 99 h 180"/>
                  <a:gd name="T14" fmla="*/ 162 w 202"/>
                  <a:gd name="T15" fmla="*/ 84 h 180"/>
                  <a:gd name="T16" fmla="*/ 182 w 202"/>
                  <a:gd name="T17" fmla="*/ 68 h 180"/>
                  <a:gd name="T18" fmla="*/ 202 w 202"/>
                  <a:gd name="T19" fmla="*/ 53 h 180"/>
                  <a:gd name="T20" fmla="*/ 163 w 202"/>
                  <a:gd name="T21" fmla="*/ 0 h 180"/>
                  <a:gd name="T22" fmla="*/ 142 w 202"/>
                  <a:gd name="T23" fmla="*/ 15 h 180"/>
                  <a:gd name="T24" fmla="*/ 122 w 202"/>
                  <a:gd name="T25" fmla="*/ 31 h 180"/>
                  <a:gd name="T26" fmla="*/ 101 w 202"/>
                  <a:gd name="T27" fmla="*/ 47 h 180"/>
                  <a:gd name="T28" fmla="*/ 81 w 202"/>
                  <a:gd name="T29" fmla="*/ 62 h 180"/>
                  <a:gd name="T30" fmla="*/ 60 w 202"/>
                  <a:gd name="T31" fmla="*/ 80 h 180"/>
                  <a:gd name="T32" fmla="*/ 40 w 202"/>
                  <a:gd name="T33" fmla="*/ 96 h 180"/>
                  <a:gd name="T34" fmla="*/ 21 w 202"/>
                  <a:gd name="T35" fmla="*/ 113 h 180"/>
                  <a:gd name="T36" fmla="*/ 0 w 202"/>
                  <a:gd name="T37" fmla="*/ 131 h 180"/>
                  <a:gd name="T38" fmla="*/ 0 w 202"/>
                  <a:gd name="T39" fmla="*/ 131 h 180"/>
                  <a:gd name="T40" fmla="*/ 0 w 202"/>
                  <a:gd name="T41" fmla="*/ 131 h 180"/>
                  <a:gd name="T42" fmla="*/ 0 w 202"/>
                  <a:gd name="T43" fmla="*/ 131 h 180"/>
                  <a:gd name="T44" fmla="*/ 0 w 202"/>
                  <a:gd name="T45" fmla="*/ 131 h 180"/>
                  <a:gd name="T46" fmla="*/ 45 w 202"/>
                  <a:gd name="T47"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180">
                    <a:moveTo>
                      <a:pt x="45" y="180"/>
                    </a:moveTo>
                    <a:lnTo>
                      <a:pt x="44" y="180"/>
                    </a:lnTo>
                    <a:lnTo>
                      <a:pt x="64" y="163"/>
                    </a:lnTo>
                    <a:lnTo>
                      <a:pt x="83" y="147"/>
                    </a:lnTo>
                    <a:lnTo>
                      <a:pt x="102" y="131"/>
                    </a:lnTo>
                    <a:lnTo>
                      <a:pt x="122" y="114"/>
                    </a:lnTo>
                    <a:lnTo>
                      <a:pt x="142" y="99"/>
                    </a:lnTo>
                    <a:lnTo>
                      <a:pt x="162" y="84"/>
                    </a:lnTo>
                    <a:lnTo>
                      <a:pt x="182" y="68"/>
                    </a:lnTo>
                    <a:lnTo>
                      <a:pt x="202" y="53"/>
                    </a:lnTo>
                    <a:lnTo>
                      <a:pt x="163" y="0"/>
                    </a:lnTo>
                    <a:lnTo>
                      <a:pt x="142" y="15"/>
                    </a:lnTo>
                    <a:lnTo>
                      <a:pt x="122" y="31"/>
                    </a:lnTo>
                    <a:lnTo>
                      <a:pt x="101" y="47"/>
                    </a:lnTo>
                    <a:lnTo>
                      <a:pt x="81" y="62"/>
                    </a:lnTo>
                    <a:lnTo>
                      <a:pt x="60" y="80"/>
                    </a:lnTo>
                    <a:lnTo>
                      <a:pt x="40" y="96"/>
                    </a:lnTo>
                    <a:lnTo>
                      <a:pt x="21" y="113"/>
                    </a:lnTo>
                    <a:lnTo>
                      <a:pt x="0" y="131"/>
                    </a:lnTo>
                    <a:lnTo>
                      <a:pt x="0" y="131"/>
                    </a:lnTo>
                    <a:lnTo>
                      <a:pt x="0" y="131"/>
                    </a:lnTo>
                    <a:lnTo>
                      <a:pt x="0" y="131"/>
                    </a:lnTo>
                    <a:lnTo>
                      <a:pt x="0" y="131"/>
                    </a:lnTo>
                    <a:lnTo>
                      <a:pt x="45" y="18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6" name="Freeform 44"/>
              <p:cNvSpPr>
                <a:spLocks/>
              </p:cNvSpPr>
              <p:nvPr/>
            </p:nvSpPr>
            <p:spPr bwMode="auto">
              <a:xfrm>
                <a:off x="3736975" y="5175250"/>
                <a:ext cx="106363" cy="61912"/>
              </a:xfrm>
              <a:custGeom>
                <a:avLst/>
                <a:gdLst>
                  <a:gd name="T0" fmla="*/ 44 w 1200"/>
                  <a:gd name="T1" fmla="*/ 1091 h 1091"/>
                  <a:gd name="T2" fmla="*/ 44 w 1200"/>
                  <a:gd name="T3" fmla="*/ 1091 h 1091"/>
                  <a:gd name="T4" fmla="*/ 1200 w 1200"/>
                  <a:gd name="T5" fmla="*/ 49 h 1091"/>
                  <a:gd name="T6" fmla="*/ 1155 w 1200"/>
                  <a:gd name="T7" fmla="*/ 0 h 1091"/>
                  <a:gd name="T8" fmla="*/ 0 w 1200"/>
                  <a:gd name="T9" fmla="*/ 1042 h 1091"/>
                  <a:gd name="T10" fmla="*/ 44 w 1200"/>
                  <a:gd name="T11" fmla="*/ 1091 h 1091"/>
                  <a:gd name="T12" fmla="*/ 0 w 1200"/>
                  <a:gd name="T13" fmla="*/ 1042 h 1091"/>
                  <a:gd name="T14" fmla="*/ 23 w 1200"/>
                  <a:gd name="T15" fmla="*/ 1067 h 1091"/>
                  <a:gd name="T16" fmla="*/ 44 w 1200"/>
                  <a:gd name="T17"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44" y="1091"/>
                    </a:moveTo>
                    <a:lnTo>
                      <a:pt x="44" y="1091"/>
                    </a:lnTo>
                    <a:lnTo>
                      <a:pt x="1200" y="49"/>
                    </a:lnTo>
                    <a:lnTo>
                      <a:pt x="1155" y="0"/>
                    </a:lnTo>
                    <a:lnTo>
                      <a:pt x="0" y="1042"/>
                    </a:lnTo>
                    <a:lnTo>
                      <a:pt x="44" y="1091"/>
                    </a:lnTo>
                    <a:lnTo>
                      <a:pt x="0" y="1042"/>
                    </a:lnTo>
                    <a:lnTo>
                      <a:pt x="23" y="1067"/>
                    </a:lnTo>
                    <a:lnTo>
                      <a:pt x="44" y="109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7" name="Freeform 45"/>
              <p:cNvSpPr>
                <a:spLocks/>
              </p:cNvSpPr>
              <p:nvPr/>
            </p:nvSpPr>
            <p:spPr bwMode="auto">
              <a:xfrm>
                <a:off x="3736975" y="5208588"/>
                <a:ext cx="171450" cy="28575"/>
              </a:xfrm>
              <a:custGeom>
                <a:avLst/>
                <a:gdLst>
                  <a:gd name="T0" fmla="*/ 1855 w 1934"/>
                  <a:gd name="T1" fmla="*/ 138 h 513"/>
                  <a:gd name="T2" fmla="*/ 1764 w 1934"/>
                  <a:gd name="T3" fmla="*/ 103 h 513"/>
                  <a:gd name="T4" fmla="*/ 1672 w 1934"/>
                  <a:gd name="T5" fmla="*/ 74 h 513"/>
                  <a:gd name="T6" fmla="*/ 1580 w 1934"/>
                  <a:gd name="T7" fmla="*/ 49 h 513"/>
                  <a:gd name="T8" fmla="*/ 1487 w 1934"/>
                  <a:gd name="T9" fmla="*/ 30 h 513"/>
                  <a:gd name="T10" fmla="*/ 1394 w 1934"/>
                  <a:gd name="T11" fmla="*/ 15 h 513"/>
                  <a:gd name="T12" fmla="*/ 1301 w 1934"/>
                  <a:gd name="T13" fmla="*/ 5 h 513"/>
                  <a:gd name="T14" fmla="*/ 1209 w 1934"/>
                  <a:gd name="T15" fmla="*/ 0 h 513"/>
                  <a:gd name="T16" fmla="*/ 1116 w 1934"/>
                  <a:gd name="T17" fmla="*/ 1 h 513"/>
                  <a:gd name="T18" fmla="*/ 1024 w 1934"/>
                  <a:gd name="T19" fmla="*/ 6 h 513"/>
                  <a:gd name="T20" fmla="*/ 933 w 1934"/>
                  <a:gd name="T21" fmla="*/ 16 h 513"/>
                  <a:gd name="T22" fmla="*/ 842 w 1934"/>
                  <a:gd name="T23" fmla="*/ 33 h 513"/>
                  <a:gd name="T24" fmla="*/ 752 w 1934"/>
                  <a:gd name="T25" fmla="*/ 53 h 513"/>
                  <a:gd name="T26" fmla="*/ 664 w 1934"/>
                  <a:gd name="T27" fmla="*/ 79 h 513"/>
                  <a:gd name="T28" fmla="*/ 575 w 1934"/>
                  <a:gd name="T29" fmla="*/ 109 h 513"/>
                  <a:gd name="T30" fmla="*/ 488 w 1934"/>
                  <a:gd name="T31" fmla="*/ 145 h 513"/>
                  <a:gd name="T32" fmla="*/ 403 w 1934"/>
                  <a:gd name="T33" fmla="*/ 186 h 513"/>
                  <a:gd name="T34" fmla="*/ 319 w 1934"/>
                  <a:gd name="T35" fmla="*/ 231 h 513"/>
                  <a:gd name="T36" fmla="*/ 236 w 1934"/>
                  <a:gd name="T37" fmla="*/ 282 h 513"/>
                  <a:gd name="T38" fmla="*/ 156 w 1934"/>
                  <a:gd name="T39" fmla="*/ 338 h 513"/>
                  <a:gd name="T40" fmla="*/ 77 w 1934"/>
                  <a:gd name="T41" fmla="*/ 398 h 513"/>
                  <a:gd name="T42" fmla="*/ 0 w 1934"/>
                  <a:gd name="T43" fmla="*/ 464 h 513"/>
                  <a:gd name="T44" fmla="*/ 94 w 1934"/>
                  <a:gd name="T45" fmla="*/ 470 h 513"/>
                  <a:gd name="T46" fmla="*/ 169 w 1934"/>
                  <a:gd name="T47" fmla="*/ 410 h 513"/>
                  <a:gd name="T48" fmla="*/ 247 w 1934"/>
                  <a:gd name="T49" fmla="*/ 354 h 513"/>
                  <a:gd name="T50" fmla="*/ 325 w 1934"/>
                  <a:gd name="T51" fmla="*/ 304 h 513"/>
                  <a:gd name="T52" fmla="*/ 406 w 1934"/>
                  <a:gd name="T53" fmla="*/ 258 h 513"/>
                  <a:gd name="T54" fmla="*/ 488 w 1934"/>
                  <a:gd name="T55" fmla="*/ 217 h 513"/>
                  <a:gd name="T56" fmla="*/ 571 w 1934"/>
                  <a:gd name="T57" fmla="*/ 182 h 513"/>
                  <a:gd name="T58" fmla="*/ 654 w 1934"/>
                  <a:gd name="T59" fmla="*/ 151 h 513"/>
                  <a:gd name="T60" fmla="*/ 740 w 1934"/>
                  <a:gd name="T61" fmla="*/ 125 h 513"/>
                  <a:gd name="T62" fmla="*/ 826 w 1934"/>
                  <a:gd name="T63" fmla="*/ 103 h 513"/>
                  <a:gd name="T64" fmla="*/ 913 w 1934"/>
                  <a:gd name="T65" fmla="*/ 87 h 513"/>
                  <a:gd name="T66" fmla="*/ 1001 w 1934"/>
                  <a:gd name="T67" fmla="*/ 76 h 513"/>
                  <a:gd name="T68" fmla="*/ 1089 w 1934"/>
                  <a:gd name="T69" fmla="*/ 69 h 513"/>
                  <a:gd name="T70" fmla="*/ 1178 w 1934"/>
                  <a:gd name="T71" fmla="*/ 66 h 513"/>
                  <a:gd name="T72" fmla="*/ 1267 w 1934"/>
                  <a:gd name="T73" fmla="*/ 70 h 513"/>
                  <a:gd name="T74" fmla="*/ 1357 w 1934"/>
                  <a:gd name="T75" fmla="*/ 77 h 513"/>
                  <a:gd name="T76" fmla="*/ 1445 w 1934"/>
                  <a:gd name="T77" fmla="*/ 90 h 513"/>
                  <a:gd name="T78" fmla="*/ 1534 w 1934"/>
                  <a:gd name="T79" fmla="*/ 106 h 513"/>
                  <a:gd name="T80" fmla="*/ 1624 w 1934"/>
                  <a:gd name="T81" fmla="*/ 129 h 513"/>
                  <a:gd name="T82" fmla="*/ 1713 w 1934"/>
                  <a:gd name="T83" fmla="*/ 156 h 513"/>
                  <a:gd name="T84" fmla="*/ 1801 w 1934"/>
                  <a:gd name="T85" fmla="*/ 188 h 513"/>
                  <a:gd name="T86" fmla="*/ 1851 w 1934"/>
                  <a:gd name="T87" fmla="*/ 156 h 513"/>
                  <a:gd name="T88" fmla="*/ 1886 w 1934"/>
                  <a:gd name="T89" fmla="*/ 15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4" h="513">
                    <a:moveTo>
                      <a:pt x="1894" y="206"/>
                    </a:moveTo>
                    <a:lnTo>
                      <a:pt x="1886" y="151"/>
                    </a:lnTo>
                    <a:lnTo>
                      <a:pt x="1855" y="138"/>
                    </a:lnTo>
                    <a:lnTo>
                      <a:pt x="1825" y="127"/>
                    </a:lnTo>
                    <a:lnTo>
                      <a:pt x="1795" y="114"/>
                    </a:lnTo>
                    <a:lnTo>
                      <a:pt x="1764" y="103"/>
                    </a:lnTo>
                    <a:lnTo>
                      <a:pt x="1734" y="93"/>
                    </a:lnTo>
                    <a:lnTo>
                      <a:pt x="1703" y="83"/>
                    </a:lnTo>
                    <a:lnTo>
                      <a:pt x="1672" y="74"/>
                    </a:lnTo>
                    <a:lnTo>
                      <a:pt x="1642" y="65"/>
                    </a:lnTo>
                    <a:lnTo>
                      <a:pt x="1611" y="57"/>
                    </a:lnTo>
                    <a:lnTo>
                      <a:pt x="1580" y="49"/>
                    </a:lnTo>
                    <a:lnTo>
                      <a:pt x="1549" y="42"/>
                    </a:lnTo>
                    <a:lnTo>
                      <a:pt x="1518" y="36"/>
                    </a:lnTo>
                    <a:lnTo>
                      <a:pt x="1487" y="30"/>
                    </a:lnTo>
                    <a:lnTo>
                      <a:pt x="1457" y="25"/>
                    </a:lnTo>
                    <a:lnTo>
                      <a:pt x="1425" y="20"/>
                    </a:lnTo>
                    <a:lnTo>
                      <a:pt x="1394" y="15"/>
                    </a:lnTo>
                    <a:lnTo>
                      <a:pt x="1364" y="11"/>
                    </a:lnTo>
                    <a:lnTo>
                      <a:pt x="1333" y="8"/>
                    </a:lnTo>
                    <a:lnTo>
                      <a:pt x="1301" y="5"/>
                    </a:lnTo>
                    <a:lnTo>
                      <a:pt x="1271" y="3"/>
                    </a:lnTo>
                    <a:lnTo>
                      <a:pt x="1240" y="2"/>
                    </a:lnTo>
                    <a:lnTo>
                      <a:pt x="1209" y="0"/>
                    </a:lnTo>
                    <a:lnTo>
                      <a:pt x="1179" y="0"/>
                    </a:lnTo>
                    <a:lnTo>
                      <a:pt x="1148" y="0"/>
                    </a:lnTo>
                    <a:lnTo>
                      <a:pt x="1116" y="1"/>
                    </a:lnTo>
                    <a:lnTo>
                      <a:pt x="1086" y="2"/>
                    </a:lnTo>
                    <a:lnTo>
                      <a:pt x="1055" y="4"/>
                    </a:lnTo>
                    <a:lnTo>
                      <a:pt x="1024" y="6"/>
                    </a:lnTo>
                    <a:lnTo>
                      <a:pt x="994" y="9"/>
                    </a:lnTo>
                    <a:lnTo>
                      <a:pt x="964" y="12"/>
                    </a:lnTo>
                    <a:lnTo>
                      <a:pt x="933" y="16"/>
                    </a:lnTo>
                    <a:lnTo>
                      <a:pt x="903" y="22"/>
                    </a:lnTo>
                    <a:lnTo>
                      <a:pt x="872" y="27"/>
                    </a:lnTo>
                    <a:lnTo>
                      <a:pt x="842" y="33"/>
                    </a:lnTo>
                    <a:lnTo>
                      <a:pt x="812" y="39"/>
                    </a:lnTo>
                    <a:lnTo>
                      <a:pt x="782" y="45"/>
                    </a:lnTo>
                    <a:lnTo>
                      <a:pt x="752" y="53"/>
                    </a:lnTo>
                    <a:lnTo>
                      <a:pt x="723" y="61"/>
                    </a:lnTo>
                    <a:lnTo>
                      <a:pt x="693" y="70"/>
                    </a:lnTo>
                    <a:lnTo>
                      <a:pt x="664" y="79"/>
                    </a:lnTo>
                    <a:lnTo>
                      <a:pt x="634" y="88"/>
                    </a:lnTo>
                    <a:lnTo>
                      <a:pt x="604" y="98"/>
                    </a:lnTo>
                    <a:lnTo>
                      <a:pt x="575" y="109"/>
                    </a:lnTo>
                    <a:lnTo>
                      <a:pt x="546" y="121"/>
                    </a:lnTo>
                    <a:lnTo>
                      <a:pt x="517" y="133"/>
                    </a:lnTo>
                    <a:lnTo>
                      <a:pt x="488" y="145"/>
                    </a:lnTo>
                    <a:lnTo>
                      <a:pt x="459" y="157"/>
                    </a:lnTo>
                    <a:lnTo>
                      <a:pt x="431" y="172"/>
                    </a:lnTo>
                    <a:lnTo>
                      <a:pt x="403" y="186"/>
                    </a:lnTo>
                    <a:lnTo>
                      <a:pt x="374" y="200"/>
                    </a:lnTo>
                    <a:lnTo>
                      <a:pt x="347" y="215"/>
                    </a:lnTo>
                    <a:lnTo>
                      <a:pt x="319" y="231"/>
                    </a:lnTo>
                    <a:lnTo>
                      <a:pt x="291" y="247"/>
                    </a:lnTo>
                    <a:lnTo>
                      <a:pt x="264" y="264"/>
                    </a:lnTo>
                    <a:lnTo>
                      <a:pt x="236" y="282"/>
                    </a:lnTo>
                    <a:lnTo>
                      <a:pt x="209" y="300"/>
                    </a:lnTo>
                    <a:lnTo>
                      <a:pt x="182" y="318"/>
                    </a:lnTo>
                    <a:lnTo>
                      <a:pt x="156" y="338"/>
                    </a:lnTo>
                    <a:lnTo>
                      <a:pt x="129" y="357"/>
                    </a:lnTo>
                    <a:lnTo>
                      <a:pt x="102" y="378"/>
                    </a:lnTo>
                    <a:lnTo>
                      <a:pt x="77" y="398"/>
                    </a:lnTo>
                    <a:lnTo>
                      <a:pt x="51" y="419"/>
                    </a:lnTo>
                    <a:lnTo>
                      <a:pt x="26" y="442"/>
                    </a:lnTo>
                    <a:lnTo>
                      <a:pt x="0" y="464"/>
                    </a:lnTo>
                    <a:lnTo>
                      <a:pt x="44" y="513"/>
                    </a:lnTo>
                    <a:lnTo>
                      <a:pt x="69" y="492"/>
                    </a:lnTo>
                    <a:lnTo>
                      <a:pt x="94" y="470"/>
                    </a:lnTo>
                    <a:lnTo>
                      <a:pt x="119" y="450"/>
                    </a:lnTo>
                    <a:lnTo>
                      <a:pt x="143" y="430"/>
                    </a:lnTo>
                    <a:lnTo>
                      <a:pt x="169" y="410"/>
                    </a:lnTo>
                    <a:lnTo>
                      <a:pt x="194" y="391"/>
                    </a:lnTo>
                    <a:lnTo>
                      <a:pt x="220" y="373"/>
                    </a:lnTo>
                    <a:lnTo>
                      <a:pt x="247" y="354"/>
                    </a:lnTo>
                    <a:lnTo>
                      <a:pt x="272" y="337"/>
                    </a:lnTo>
                    <a:lnTo>
                      <a:pt x="299" y="321"/>
                    </a:lnTo>
                    <a:lnTo>
                      <a:pt x="325" y="304"/>
                    </a:lnTo>
                    <a:lnTo>
                      <a:pt x="352" y="289"/>
                    </a:lnTo>
                    <a:lnTo>
                      <a:pt x="378" y="274"/>
                    </a:lnTo>
                    <a:lnTo>
                      <a:pt x="406" y="258"/>
                    </a:lnTo>
                    <a:lnTo>
                      <a:pt x="433" y="244"/>
                    </a:lnTo>
                    <a:lnTo>
                      <a:pt x="460" y="231"/>
                    </a:lnTo>
                    <a:lnTo>
                      <a:pt x="488" y="217"/>
                    </a:lnTo>
                    <a:lnTo>
                      <a:pt x="515" y="205"/>
                    </a:lnTo>
                    <a:lnTo>
                      <a:pt x="543" y="193"/>
                    </a:lnTo>
                    <a:lnTo>
                      <a:pt x="571" y="182"/>
                    </a:lnTo>
                    <a:lnTo>
                      <a:pt x="598" y="172"/>
                    </a:lnTo>
                    <a:lnTo>
                      <a:pt x="627" y="160"/>
                    </a:lnTo>
                    <a:lnTo>
                      <a:pt x="654" y="151"/>
                    </a:lnTo>
                    <a:lnTo>
                      <a:pt x="683" y="142"/>
                    </a:lnTo>
                    <a:lnTo>
                      <a:pt x="712" y="133"/>
                    </a:lnTo>
                    <a:lnTo>
                      <a:pt x="740" y="125"/>
                    </a:lnTo>
                    <a:lnTo>
                      <a:pt x="769" y="117"/>
                    </a:lnTo>
                    <a:lnTo>
                      <a:pt x="797" y="110"/>
                    </a:lnTo>
                    <a:lnTo>
                      <a:pt x="826" y="103"/>
                    </a:lnTo>
                    <a:lnTo>
                      <a:pt x="856" y="97"/>
                    </a:lnTo>
                    <a:lnTo>
                      <a:pt x="884" y="92"/>
                    </a:lnTo>
                    <a:lnTo>
                      <a:pt x="913" y="87"/>
                    </a:lnTo>
                    <a:lnTo>
                      <a:pt x="943" y="83"/>
                    </a:lnTo>
                    <a:lnTo>
                      <a:pt x="971" y="79"/>
                    </a:lnTo>
                    <a:lnTo>
                      <a:pt x="1001" y="76"/>
                    </a:lnTo>
                    <a:lnTo>
                      <a:pt x="1030" y="73"/>
                    </a:lnTo>
                    <a:lnTo>
                      <a:pt x="1060" y="71"/>
                    </a:lnTo>
                    <a:lnTo>
                      <a:pt x="1089" y="69"/>
                    </a:lnTo>
                    <a:lnTo>
                      <a:pt x="1118" y="68"/>
                    </a:lnTo>
                    <a:lnTo>
                      <a:pt x="1148" y="66"/>
                    </a:lnTo>
                    <a:lnTo>
                      <a:pt x="1178" y="66"/>
                    </a:lnTo>
                    <a:lnTo>
                      <a:pt x="1207" y="66"/>
                    </a:lnTo>
                    <a:lnTo>
                      <a:pt x="1237" y="68"/>
                    </a:lnTo>
                    <a:lnTo>
                      <a:pt x="1267" y="70"/>
                    </a:lnTo>
                    <a:lnTo>
                      <a:pt x="1297" y="72"/>
                    </a:lnTo>
                    <a:lnTo>
                      <a:pt x="1327" y="74"/>
                    </a:lnTo>
                    <a:lnTo>
                      <a:pt x="1357" y="77"/>
                    </a:lnTo>
                    <a:lnTo>
                      <a:pt x="1386" y="81"/>
                    </a:lnTo>
                    <a:lnTo>
                      <a:pt x="1416" y="85"/>
                    </a:lnTo>
                    <a:lnTo>
                      <a:pt x="1445" y="90"/>
                    </a:lnTo>
                    <a:lnTo>
                      <a:pt x="1475" y="95"/>
                    </a:lnTo>
                    <a:lnTo>
                      <a:pt x="1505" y="100"/>
                    </a:lnTo>
                    <a:lnTo>
                      <a:pt x="1534" y="106"/>
                    </a:lnTo>
                    <a:lnTo>
                      <a:pt x="1565" y="113"/>
                    </a:lnTo>
                    <a:lnTo>
                      <a:pt x="1595" y="121"/>
                    </a:lnTo>
                    <a:lnTo>
                      <a:pt x="1624" y="129"/>
                    </a:lnTo>
                    <a:lnTo>
                      <a:pt x="1654" y="138"/>
                    </a:lnTo>
                    <a:lnTo>
                      <a:pt x="1684" y="146"/>
                    </a:lnTo>
                    <a:lnTo>
                      <a:pt x="1713" y="156"/>
                    </a:lnTo>
                    <a:lnTo>
                      <a:pt x="1742" y="166"/>
                    </a:lnTo>
                    <a:lnTo>
                      <a:pt x="1771" y="177"/>
                    </a:lnTo>
                    <a:lnTo>
                      <a:pt x="1801" y="188"/>
                    </a:lnTo>
                    <a:lnTo>
                      <a:pt x="1831" y="199"/>
                    </a:lnTo>
                    <a:lnTo>
                      <a:pt x="1859" y="211"/>
                    </a:lnTo>
                    <a:lnTo>
                      <a:pt x="1851" y="156"/>
                    </a:lnTo>
                    <a:lnTo>
                      <a:pt x="1894" y="206"/>
                    </a:lnTo>
                    <a:lnTo>
                      <a:pt x="1934" y="172"/>
                    </a:lnTo>
                    <a:lnTo>
                      <a:pt x="1886" y="151"/>
                    </a:lnTo>
                    <a:lnTo>
                      <a:pt x="1894" y="20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8" name="Freeform 46"/>
              <p:cNvSpPr>
                <a:spLocks/>
              </p:cNvSpPr>
              <p:nvPr/>
            </p:nvSpPr>
            <p:spPr bwMode="auto">
              <a:xfrm>
                <a:off x="3838575" y="5216525"/>
                <a:ext cx="65088" cy="34925"/>
              </a:xfrm>
              <a:custGeom>
                <a:avLst/>
                <a:gdLst>
                  <a:gd name="T0" fmla="*/ 89 w 744"/>
                  <a:gd name="T1" fmla="*/ 615 h 616"/>
                  <a:gd name="T2" fmla="*/ 109 w 744"/>
                  <a:gd name="T3" fmla="*/ 607 h 616"/>
                  <a:gd name="T4" fmla="*/ 744 w 744"/>
                  <a:gd name="T5" fmla="*/ 50 h 616"/>
                  <a:gd name="T6" fmla="*/ 701 w 744"/>
                  <a:gd name="T7" fmla="*/ 0 h 616"/>
                  <a:gd name="T8" fmla="*/ 67 w 744"/>
                  <a:gd name="T9" fmla="*/ 557 h 616"/>
                  <a:gd name="T10" fmla="*/ 89 w 744"/>
                  <a:gd name="T11" fmla="*/ 615 h 616"/>
                  <a:gd name="T12" fmla="*/ 67 w 744"/>
                  <a:gd name="T13" fmla="*/ 557 h 616"/>
                  <a:gd name="T14" fmla="*/ 0 w 744"/>
                  <a:gd name="T15" fmla="*/ 616 h 616"/>
                  <a:gd name="T16" fmla="*/ 89 w 744"/>
                  <a:gd name="T17" fmla="*/ 615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4" h="616">
                    <a:moveTo>
                      <a:pt x="89" y="615"/>
                    </a:moveTo>
                    <a:lnTo>
                      <a:pt x="109" y="607"/>
                    </a:lnTo>
                    <a:lnTo>
                      <a:pt x="744" y="50"/>
                    </a:lnTo>
                    <a:lnTo>
                      <a:pt x="701" y="0"/>
                    </a:lnTo>
                    <a:lnTo>
                      <a:pt x="67" y="557"/>
                    </a:lnTo>
                    <a:lnTo>
                      <a:pt x="89" y="615"/>
                    </a:lnTo>
                    <a:lnTo>
                      <a:pt x="67" y="557"/>
                    </a:lnTo>
                    <a:lnTo>
                      <a:pt x="0" y="616"/>
                    </a:lnTo>
                    <a:lnTo>
                      <a:pt x="89" y="61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49" name="Freeform 47"/>
              <p:cNvSpPr>
                <a:spLocks/>
              </p:cNvSpPr>
              <p:nvPr/>
            </p:nvSpPr>
            <p:spPr bwMode="auto">
              <a:xfrm>
                <a:off x="3846513" y="5245100"/>
                <a:ext cx="176213" cy="6350"/>
              </a:xfrm>
              <a:custGeom>
                <a:avLst/>
                <a:gdLst>
                  <a:gd name="T0" fmla="*/ 1996 w 1996"/>
                  <a:gd name="T1" fmla="*/ 39 h 117"/>
                  <a:gd name="T2" fmla="*/ 1962 w 1996"/>
                  <a:gd name="T3" fmla="*/ 0 h 117"/>
                  <a:gd name="T4" fmla="*/ 0 w 1996"/>
                  <a:gd name="T5" fmla="*/ 51 h 117"/>
                  <a:gd name="T6" fmla="*/ 2 w 1996"/>
                  <a:gd name="T7" fmla="*/ 117 h 117"/>
                  <a:gd name="T8" fmla="*/ 1964 w 1996"/>
                  <a:gd name="T9" fmla="*/ 66 h 117"/>
                  <a:gd name="T10" fmla="*/ 1996 w 1996"/>
                  <a:gd name="T11" fmla="*/ 39 h 117"/>
                  <a:gd name="T12" fmla="*/ 1964 w 1996"/>
                  <a:gd name="T13" fmla="*/ 66 h 117"/>
                  <a:gd name="T14" fmla="*/ 1991 w 1996"/>
                  <a:gd name="T15" fmla="*/ 66 h 117"/>
                  <a:gd name="T16" fmla="*/ 1996 w 1996"/>
                  <a:gd name="T17" fmla="*/ 3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6" h="117">
                    <a:moveTo>
                      <a:pt x="1996" y="39"/>
                    </a:moveTo>
                    <a:lnTo>
                      <a:pt x="1962" y="0"/>
                    </a:lnTo>
                    <a:lnTo>
                      <a:pt x="0" y="51"/>
                    </a:lnTo>
                    <a:lnTo>
                      <a:pt x="2" y="117"/>
                    </a:lnTo>
                    <a:lnTo>
                      <a:pt x="1964" y="66"/>
                    </a:lnTo>
                    <a:lnTo>
                      <a:pt x="1996" y="39"/>
                    </a:lnTo>
                    <a:lnTo>
                      <a:pt x="1964" y="66"/>
                    </a:lnTo>
                    <a:lnTo>
                      <a:pt x="1991" y="66"/>
                    </a:lnTo>
                    <a:lnTo>
                      <a:pt x="1996" y="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0" name="Freeform 48"/>
              <p:cNvSpPr>
                <a:spLocks/>
              </p:cNvSpPr>
              <p:nvPr/>
            </p:nvSpPr>
            <p:spPr bwMode="auto">
              <a:xfrm>
                <a:off x="4016375" y="5130800"/>
                <a:ext cx="36513" cy="115887"/>
              </a:xfrm>
              <a:custGeom>
                <a:avLst/>
                <a:gdLst>
                  <a:gd name="T0" fmla="*/ 350 w 420"/>
                  <a:gd name="T1" fmla="*/ 60 h 2056"/>
                  <a:gd name="T2" fmla="*/ 340 w 420"/>
                  <a:gd name="T3" fmla="*/ 80 h 2056"/>
                  <a:gd name="T4" fmla="*/ 0 w 420"/>
                  <a:gd name="T5" fmla="*/ 2045 h 2056"/>
                  <a:gd name="T6" fmla="*/ 65 w 420"/>
                  <a:gd name="T7" fmla="*/ 2056 h 2056"/>
                  <a:gd name="T8" fmla="*/ 404 w 420"/>
                  <a:gd name="T9" fmla="*/ 91 h 2056"/>
                  <a:gd name="T10" fmla="*/ 350 w 420"/>
                  <a:gd name="T11" fmla="*/ 60 h 2056"/>
                  <a:gd name="T12" fmla="*/ 404 w 420"/>
                  <a:gd name="T13" fmla="*/ 91 h 2056"/>
                  <a:gd name="T14" fmla="*/ 420 w 420"/>
                  <a:gd name="T15" fmla="*/ 0 h 2056"/>
                  <a:gd name="T16" fmla="*/ 350 w 420"/>
                  <a:gd name="T17" fmla="*/ 60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2056">
                    <a:moveTo>
                      <a:pt x="350" y="60"/>
                    </a:moveTo>
                    <a:lnTo>
                      <a:pt x="340" y="80"/>
                    </a:lnTo>
                    <a:lnTo>
                      <a:pt x="0" y="2045"/>
                    </a:lnTo>
                    <a:lnTo>
                      <a:pt x="65" y="2056"/>
                    </a:lnTo>
                    <a:lnTo>
                      <a:pt x="404" y="91"/>
                    </a:lnTo>
                    <a:lnTo>
                      <a:pt x="350" y="60"/>
                    </a:lnTo>
                    <a:lnTo>
                      <a:pt x="404" y="91"/>
                    </a:lnTo>
                    <a:lnTo>
                      <a:pt x="420" y="0"/>
                    </a:lnTo>
                    <a:lnTo>
                      <a:pt x="35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1" name="Freeform 49"/>
              <p:cNvSpPr>
                <a:spLocks/>
              </p:cNvSpPr>
              <p:nvPr/>
            </p:nvSpPr>
            <p:spPr bwMode="auto">
              <a:xfrm>
                <a:off x="3976688" y="5133975"/>
                <a:ext cx="74613" cy="42862"/>
              </a:xfrm>
              <a:custGeom>
                <a:avLst/>
                <a:gdLst>
                  <a:gd name="T0" fmla="*/ 8 w 841"/>
                  <a:gd name="T1" fmla="*/ 753 h 761"/>
                  <a:gd name="T2" fmla="*/ 43 w 841"/>
                  <a:gd name="T3" fmla="*/ 747 h 761"/>
                  <a:gd name="T4" fmla="*/ 841 w 841"/>
                  <a:gd name="T5" fmla="*/ 50 h 761"/>
                  <a:gd name="T6" fmla="*/ 797 w 841"/>
                  <a:gd name="T7" fmla="*/ 0 h 761"/>
                  <a:gd name="T8" fmla="*/ 0 w 841"/>
                  <a:gd name="T9" fmla="*/ 698 h 761"/>
                  <a:gd name="T10" fmla="*/ 8 w 841"/>
                  <a:gd name="T11" fmla="*/ 753 h 761"/>
                  <a:gd name="T12" fmla="*/ 8 w 841"/>
                  <a:gd name="T13" fmla="*/ 753 h 761"/>
                  <a:gd name="T14" fmla="*/ 28 w 841"/>
                  <a:gd name="T15" fmla="*/ 761 h 761"/>
                  <a:gd name="T16" fmla="*/ 43 w 841"/>
                  <a:gd name="T17" fmla="*/ 747 h 761"/>
                  <a:gd name="T18" fmla="*/ 8 w 841"/>
                  <a:gd name="T19" fmla="*/ 753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761">
                    <a:moveTo>
                      <a:pt x="8" y="753"/>
                    </a:moveTo>
                    <a:lnTo>
                      <a:pt x="43" y="747"/>
                    </a:lnTo>
                    <a:lnTo>
                      <a:pt x="841" y="50"/>
                    </a:lnTo>
                    <a:lnTo>
                      <a:pt x="797" y="0"/>
                    </a:lnTo>
                    <a:lnTo>
                      <a:pt x="0" y="698"/>
                    </a:lnTo>
                    <a:lnTo>
                      <a:pt x="8" y="753"/>
                    </a:lnTo>
                    <a:lnTo>
                      <a:pt x="8" y="753"/>
                    </a:lnTo>
                    <a:lnTo>
                      <a:pt x="28" y="761"/>
                    </a:lnTo>
                    <a:lnTo>
                      <a:pt x="43" y="747"/>
                    </a:lnTo>
                    <a:lnTo>
                      <a:pt x="8" y="75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2" name="Freeform 50"/>
              <p:cNvSpPr>
                <a:spLocks/>
              </p:cNvSpPr>
              <p:nvPr/>
            </p:nvSpPr>
            <p:spPr bwMode="auto">
              <a:xfrm>
                <a:off x="3973513" y="5214938"/>
                <a:ext cx="174625" cy="287337"/>
              </a:xfrm>
              <a:custGeom>
                <a:avLst/>
                <a:gdLst>
                  <a:gd name="T0" fmla="*/ 1598 w 1977"/>
                  <a:gd name="T1" fmla="*/ 136 h 5064"/>
                  <a:gd name="T2" fmla="*/ 1711 w 1977"/>
                  <a:gd name="T3" fmla="*/ 409 h 5064"/>
                  <a:gd name="T4" fmla="*/ 1803 w 1977"/>
                  <a:gd name="T5" fmla="*/ 679 h 5064"/>
                  <a:gd name="T6" fmla="*/ 1875 w 1977"/>
                  <a:gd name="T7" fmla="*/ 947 h 5064"/>
                  <a:gd name="T8" fmla="*/ 1926 w 1977"/>
                  <a:gd name="T9" fmla="*/ 1212 h 5064"/>
                  <a:gd name="T10" fmla="*/ 1960 w 1977"/>
                  <a:gd name="T11" fmla="*/ 1472 h 5064"/>
                  <a:gd name="T12" fmla="*/ 1975 w 1977"/>
                  <a:gd name="T13" fmla="*/ 1726 h 5064"/>
                  <a:gd name="T14" fmla="*/ 1975 w 1977"/>
                  <a:gd name="T15" fmla="*/ 1973 h 5064"/>
                  <a:gd name="T16" fmla="*/ 1960 w 1977"/>
                  <a:gd name="T17" fmla="*/ 2212 h 5064"/>
                  <a:gd name="T18" fmla="*/ 1930 w 1977"/>
                  <a:gd name="T19" fmla="*/ 2444 h 5064"/>
                  <a:gd name="T20" fmla="*/ 1887 w 1977"/>
                  <a:gd name="T21" fmla="*/ 2665 h 5064"/>
                  <a:gd name="T22" fmla="*/ 1833 w 1977"/>
                  <a:gd name="T23" fmla="*/ 2876 h 5064"/>
                  <a:gd name="T24" fmla="*/ 1768 w 1977"/>
                  <a:gd name="T25" fmla="*/ 3075 h 5064"/>
                  <a:gd name="T26" fmla="*/ 1693 w 1977"/>
                  <a:gd name="T27" fmla="*/ 3261 h 5064"/>
                  <a:gd name="T28" fmla="*/ 1610 w 1977"/>
                  <a:gd name="T29" fmla="*/ 3434 h 5064"/>
                  <a:gd name="T30" fmla="*/ 1519 w 1977"/>
                  <a:gd name="T31" fmla="*/ 3592 h 5064"/>
                  <a:gd name="T32" fmla="*/ 1434 w 1977"/>
                  <a:gd name="T33" fmla="*/ 3715 h 5064"/>
                  <a:gd name="T34" fmla="*/ 1359 w 1977"/>
                  <a:gd name="T35" fmla="*/ 3810 h 5064"/>
                  <a:gd name="T36" fmla="*/ 1280 w 1977"/>
                  <a:gd name="T37" fmla="*/ 3900 h 5064"/>
                  <a:gd name="T38" fmla="*/ 1198 w 1977"/>
                  <a:gd name="T39" fmla="*/ 3983 h 5064"/>
                  <a:gd name="T40" fmla="*/ 0 w 1977"/>
                  <a:gd name="T41" fmla="*/ 5064 h 5064"/>
                  <a:gd name="T42" fmla="*/ 84 w 1977"/>
                  <a:gd name="T43" fmla="*/ 4984 h 5064"/>
                  <a:gd name="T44" fmla="*/ 165 w 1977"/>
                  <a:gd name="T45" fmla="*/ 4899 h 5064"/>
                  <a:gd name="T46" fmla="*/ 242 w 1977"/>
                  <a:gd name="T47" fmla="*/ 4806 h 5064"/>
                  <a:gd name="T48" fmla="*/ 316 w 1977"/>
                  <a:gd name="T49" fmla="*/ 4706 h 5064"/>
                  <a:gd name="T50" fmla="*/ 475 w 1977"/>
                  <a:gd name="T51" fmla="*/ 4447 h 5064"/>
                  <a:gd name="T52" fmla="*/ 602 w 1977"/>
                  <a:gd name="T53" fmla="*/ 4189 h 5064"/>
                  <a:gd name="T54" fmla="*/ 699 w 1977"/>
                  <a:gd name="T55" fmla="*/ 3932 h 5064"/>
                  <a:gd name="T56" fmla="*/ 770 w 1977"/>
                  <a:gd name="T57" fmla="*/ 3678 h 5064"/>
                  <a:gd name="T58" fmla="*/ 815 w 1977"/>
                  <a:gd name="T59" fmla="*/ 3426 h 5064"/>
                  <a:gd name="T60" fmla="*/ 837 w 1977"/>
                  <a:gd name="T61" fmla="*/ 3177 h 5064"/>
                  <a:gd name="T62" fmla="*/ 840 w 1977"/>
                  <a:gd name="T63" fmla="*/ 2933 h 5064"/>
                  <a:gd name="T64" fmla="*/ 827 w 1977"/>
                  <a:gd name="T65" fmla="*/ 2693 h 5064"/>
                  <a:gd name="T66" fmla="*/ 798 w 1977"/>
                  <a:gd name="T67" fmla="*/ 2459 h 5064"/>
                  <a:gd name="T68" fmla="*/ 759 w 1977"/>
                  <a:gd name="T69" fmla="*/ 2232 h 5064"/>
                  <a:gd name="T70" fmla="*/ 708 w 1977"/>
                  <a:gd name="T71" fmla="*/ 2010 h 5064"/>
                  <a:gd name="T72" fmla="*/ 652 w 1977"/>
                  <a:gd name="T73" fmla="*/ 1797 h 5064"/>
                  <a:gd name="T74" fmla="*/ 592 w 1977"/>
                  <a:gd name="T75" fmla="*/ 1593 h 5064"/>
                  <a:gd name="T76" fmla="*/ 530 w 1977"/>
                  <a:gd name="T77" fmla="*/ 1397 h 5064"/>
                  <a:gd name="T78" fmla="*/ 411 w 1977"/>
                  <a:gd name="T79" fmla="*/ 1035 h 5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77" h="5064">
                    <a:moveTo>
                      <a:pt x="1533" y="0"/>
                    </a:moveTo>
                    <a:lnTo>
                      <a:pt x="1598" y="136"/>
                    </a:lnTo>
                    <a:lnTo>
                      <a:pt x="1658" y="273"/>
                    </a:lnTo>
                    <a:lnTo>
                      <a:pt x="1711" y="409"/>
                    </a:lnTo>
                    <a:lnTo>
                      <a:pt x="1760" y="544"/>
                    </a:lnTo>
                    <a:lnTo>
                      <a:pt x="1803" y="679"/>
                    </a:lnTo>
                    <a:lnTo>
                      <a:pt x="1841" y="814"/>
                    </a:lnTo>
                    <a:lnTo>
                      <a:pt x="1875" y="947"/>
                    </a:lnTo>
                    <a:lnTo>
                      <a:pt x="1902" y="1080"/>
                    </a:lnTo>
                    <a:lnTo>
                      <a:pt x="1926" y="1212"/>
                    </a:lnTo>
                    <a:lnTo>
                      <a:pt x="1945" y="1342"/>
                    </a:lnTo>
                    <a:lnTo>
                      <a:pt x="1960" y="1472"/>
                    </a:lnTo>
                    <a:lnTo>
                      <a:pt x="1970" y="1599"/>
                    </a:lnTo>
                    <a:lnTo>
                      <a:pt x="1975" y="1726"/>
                    </a:lnTo>
                    <a:lnTo>
                      <a:pt x="1977" y="1850"/>
                    </a:lnTo>
                    <a:lnTo>
                      <a:pt x="1975" y="1973"/>
                    </a:lnTo>
                    <a:lnTo>
                      <a:pt x="1969" y="2094"/>
                    </a:lnTo>
                    <a:lnTo>
                      <a:pt x="1960" y="2212"/>
                    </a:lnTo>
                    <a:lnTo>
                      <a:pt x="1946" y="2330"/>
                    </a:lnTo>
                    <a:lnTo>
                      <a:pt x="1930" y="2444"/>
                    </a:lnTo>
                    <a:lnTo>
                      <a:pt x="1910" y="2556"/>
                    </a:lnTo>
                    <a:lnTo>
                      <a:pt x="1887" y="2665"/>
                    </a:lnTo>
                    <a:lnTo>
                      <a:pt x="1861" y="2772"/>
                    </a:lnTo>
                    <a:lnTo>
                      <a:pt x="1833" y="2876"/>
                    </a:lnTo>
                    <a:lnTo>
                      <a:pt x="1802" y="2977"/>
                    </a:lnTo>
                    <a:lnTo>
                      <a:pt x="1768" y="3075"/>
                    </a:lnTo>
                    <a:lnTo>
                      <a:pt x="1732" y="3169"/>
                    </a:lnTo>
                    <a:lnTo>
                      <a:pt x="1693" y="3261"/>
                    </a:lnTo>
                    <a:lnTo>
                      <a:pt x="1653" y="3349"/>
                    </a:lnTo>
                    <a:lnTo>
                      <a:pt x="1610" y="3434"/>
                    </a:lnTo>
                    <a:lnTo>
                      <a:pt x="1565" y="3514"/>
                    </a:lnTo>
                    <a:lnTo>
                      <a:pt x="1519" y="3592"/>
                    </a:lnTo>
                    <a:lnTo>
                      <a:pt x="1471" y="3664"/>
                    </a:lnTo>
                    <a:lnTo>
                      <a:pt x="1434" y="3715"/>
                    </a:lnTo>
                    <a:lnTo>
                      <a:pt x="1397" y="3763"/>
                    </a:lnTo>
                    <a:lnTo>
                      <a:pt x="1359" y="3810"/>
                    </a:lnTo>
                    <a:lnTo>
                      <a:pt x="1320" y="3856"/>
                    </a:lnTo>
                    <a:lnTo>
                      <a:pt x="1280" y="3900"/>
                    </a:lnTo>
                    <a:lnTo>
                      <a:pt x="1239" y="3942"/>
                    </a:lnTo>
                    <a:lnTo>
                      <a:pt x="1198" y="3983"/>
                    </a:lnTo>
                    <a:lnTo>
                      <a:pt x="1155" y="4022"/>
                    </a:lnTo>
                    <a:lnTo>
                      <a:pt x="0" y="5064"/>
                    </a:lnTo>
                    <a:lnTo>
                      <a:pt x="42" y="5025"/>
                    </a:lnTo>
                    <a:lnTo>
                      <a:pt x="84" y="4984"/>
                    </a:lnTo>
                    <a:lnTo>
                      <a:pt x="125" y="4943"/>
                    </a:lnTo>
                    <a:lnTo>
                      <a:pt x="165" y="4899"/>
                    </a:lnTo>
                    <a:lnTo>
                      <a:pt x="204" y="4853"/>
                    </a:lnTo>
                    <a:lnTo>
                      <a:pt x="242" y="4806"/>
                    </a:lnTo>
                    <a:lnTo>
                      <a:pt x="279" y="4757"/>
                    </a:lnTo>
                    <a:lnTo>
                      <a:pt x="316" y="4706"/>
                    </a:lnTo>
                    <a:lnTo>
                      <a:pt x="400" y="4576"/>
                    </a:lnTo>
                    <a:lnTo>
                      <a:pt x="475" y="4447"/>
                    </a:lnTo>
                    <a:lnTo>
                      <a:pt x="543" y="4318"/>
                    </a:lnTo>
                    <a:lnTo>
                      <a:pt x="602" y="4189"/>
                    </a:lnTo>
                    <a:lnTo>
                      <a:pt x="654" y="4060"/>
                    </a:lnTo>
                    <a:lnTo>
                      <a:pt x="699" y="3932"/>
                    </a:lnTo>
                    <a:lnTo>
                      <a:pt x="738" y="3804"/>
                    </a:lnTo>
                    <a:lnTo>
                      <a:pt x="770" y="3678"/>
                    </a:lnTo>
                    <a:lnTo>
                      <a:pt x="795" y="3551"/>
                    </a:lnTo>
                    <a:lnTo>
                      <a:pt x="815" y="3426"/>
                    </a:lnTo>
                    <a:lnTo>
                      <a:pt x="828" y="3300"/>
                    </a:lnTo>
                    <a:lnTo>
                      <a:pt x="837" y="3177"/>
                    </a:lnTo>
                    <a:lnTo>
                      <a:pt x="841" y="3054"/>
                    </a:lnTo>
                    <a:lnTo>
                      <a:pt x="840" y="2933"/>
                    </a:lnTo>
                    <a:lnTo>
                      <a:pt x="835" y="2812"/>
                    </a:lnTo>
                    <a:lnTo>
                      <a:pt x="827" y="2693"/>
                    </a:lnTo>
                    <a:lnTo>
                      <a:pt x="815" y="2576"/>
                    </a:lnTo>
                    <a:lnTo>
                      <a:pt x="798" y="2459"/>
                    </a:lnTo>
                    <a:lnTo>
                      <a:pt x="780" y="2344"/>
                    </a:lnTo>
                    <a:lnTo>
                      <a:pt x="759" y="2232"/>
                    </a:lnTo>
                    <a:lnTo>
                      <a:pt x="735" y="2121"/>
                    </a:lnTo>
                    <a:lnTo>
                      <a:pt x="708" y="2010"/>
                    </a:lnTo>
                    <a:lnTo>
                      <a:pt x="682" y="1903"/>
                    </a:lnTo>
                    <a:lnTo>
                      <a:pt x="652" y="1797"/>
                    </a:lnTo>
                    <a:lnTo>
                      <a:pt x="623" y="1694"/>
                    </a:lnTo>
                    <a:lnTo>
                      <a:pt x="592" y="1593"/>
                    </a:lnTo>
                    <a:lnTo>
                      <a:pt x="561" y="1494"/>
                    </a:lnTo>
                    <a:lnTo>
                      <a:pt x="530" y="1397"/>
                    </a:lnTo>
                    <a:lnTo>
                      <a:pt x="469" y="1211"/>
                    </a:lnTo>
                    <a:lnTo>
                      <a:pt x="411" y="1035"/>
                    </a:lnTo>
                    <a:lnTo>
                      <a:pt x="1533" y="0"/>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3" name="Freeform 51"/>
              <p:cNvSpPr>
                <a:spLocks/>
              </p:cNvSpPr>
              <p:nvPr/>
            </p:nvSpPr>
            <p:spPr bwMode="auto">
              <a:xfrm>
                <a:off x="4100513" y="5213350"/>
                <a:ext cx="50800" cy="209550"/>
              </a:xfrm>
              <a:custGeom>
                <a:avLst/>
                <a:gdLst>
                  <a:gd name="T0" fmla="*/ 79 w 567"/>
                  <a:gd name="T1" fmla="*/ 3662 h 3699"/>
                  <a:gd name="T2" fmla="*/ 151 w 567"/>
                  <a:gd name="T3" fmla="*/ 3546 h 3699"/>
                  <a:gd name="T4" fmla="*/ 217 w 567"/>
                  <a:gd name="T5" fmla="*/ 3422 h 3699"/>
                  <a:gd name="T6" fmla="*/ 279 w 567"/>
                  <a:gd name="T7" fmla="*/ 3290 h 3699"/>
                  <a:gd name="T8" fmla="*/ 337 w 567"/>
                  <a:gd name="T9" fmla="*/ 3150 h 3699"/>
                  <a:gd name="T10" fmla="*/ 389 w 567"/>
                  <a:gd name="T11" fmla="*/ 3002 h 3699"/>
                  <a:gd name="T12" fmla="*/ 436 w 567"/>
                  <a:gd name="T13" fmla="*/ 2848 h 3699"/>
                  <a:gd name="T14" fmla="*/ 476 w 567"/>
                  <a:gd name="T15" fmla="*/ 2688 h 3699"/>
                  <a:gd name="T16" fmla="*/ 509 w 567"/>
                  <a:gd name="T17" fmla="*/ 2521 h 3699"/>
                  <a:gd name="T18" fmla="*/ 535 w 567"/>
                  <a:gd name="T19" fmla="*/ 2349 h 3699"/>
                  <a:gd name="T20" fmla="*/ 553 w 567"/>
                  <a:gd name="T21" fmla="*/ 2171 h 3699"/>
                  <a:gd name="T22" fmla="*/ 564 w 567"/>
                  <a:gd name="T23" fmla="*/ 1989 h 3699"/>
                  <a:gd name="T24" fmla="*/ 566 w 567"/>
                  <a:gd name="T25" fmla="*/ 1803 h 3699"/>
                  <a:gd name="T26" fmla="*/ 558 w 567"/>
                  <a:gd name="T27" fmla="*/ 1612 h 3699"/>
                  <a:gd name="T28" fmla="*/ 542 w 567"/>
                  <a:gd name="T29" fmla="*/ 1418 h 3699"/>
                  <a:gd name="T30" fmla="*/ 514 w 567"/>
                  <a:gd name="T31" fmla="*/ 1221 h 3699"/>
                  <a:gd name="T32" fmla="*/ 478 w 567"/>
                  <a:gd name="T33" fmla="*/ 1022 h 3699"/>
                  <a:gd name="T34" fmla="*/ 430 w 567"/>
                  <a:gd name="T35" fmla="*/ 821 h 3699"/>
                  <a:gd name="T36" fmla="*/ 370 w 567"/>
                  <a:gd name="T37" fmla="*/ 616 h 3699"/>
                  <a:gd name="T38" fmla="*/ 299 w 567"/>
                  <a:gd name="T39" fmla="*/ 411 h 3699"/>
                  <a:gd name="T40" fmla="*/ 215 w 567"/>
                  <a:gd name="T41" fmla="*/ 206 h 3699"/>
                  <a:gd name="T42" fmla="*/ 119 w 567"/>
                  <a:gd name="T43" fmla="*/ 0 h 3699"/>
                  <a:gd name="T44" fmla="*/ 124 w 567"/>
                  <a:gd name="T45" fmla="*/ 165 h 3699"/>
                  <a:gd name="T46" fmla="*/ 211 w 567"/>
                  <a:gd name="T47" fmla="*/ 368 h 3699"/>
                  <a:gd name="T48" fmla="*/ 285 w 567"/>
                  <a:gd name="T49" fmla="*/ 570 h 3699"/>
                  <a:gd name="T50" fmla="*/ 347 w 567"/>
                  <a:gd name="T51" fmla="*/ 771 h 3699"/>
                  <a:gd name="T52" fmla="*/ 398 w 567"/>
                  <a:gd name="T53" fmla="*/ 969 h 3699"/>
                  <a:gd name="T54" fmla="*/ 438 w 567"/>
                  <a:gd name="T55" fmla="*/ 1166 h 3699"/>
                  <a:gd name="T56" fmla="*/ 468 w 567"/>
                  <a:gd name="T57" fmla="*/ 1361 h 3699"/>
                  <a:gd name="T58" fmla="*/ 488 w 567"/>
                  <a:gd name="T59" fmla="*/ 1553 h 3699"/>
                  <a:gd name="T60" fmla="*/ 498 w 567"/>
                  <a:gd name="T61" fmla="*/ 1742 h 3699"/>
                  <a:gd name="T62" fmla="*/ 499 w 567"/>
                  <a:gd name="T63" fmla="*/ 1926 h 3699"/>
                  <a:gd name="T64" fmla="*/ 492 w 567"/>
                  <a:gd name="T65" fmla="*/ 2107 h 3699"/>
                  <a:gd name="T66" fmla="*/ 477 w 567"/>
                  <a:gd name="T67" fmla="*/ 2283 h 3699"/>
                  <a:gd name="T68" fmla="*/ 453 w 567"/>
                  <a:gd name="T69" fmla="*/ 2454 h 3699"/>
                  <a:gd name="T70" fmla="*/ 423 w 567"/>
                  <a:gd name="T71" fmla="*/ 2619 h 3699"/>
                  <a:gd name="T72" fmla="*/ 386 w 567"/>
                  <a:gd name="T73" fmla="*/ 2778 h 3699"/>
                  <a:gd name="T74" fmla="*/ 342 w 567"/>
                  <a:gd name="T75" fmla="*/ 2932 h 3699"/>
                  <a:gd name="T76" fmla="*/ 293 w 567"/>
                  <a:gd name="T77" fmla="*/ 3078 h 3699"/>
                  <a:gd name="T78" fmla="*/ 239 w 567"/>
                  <a:gd name="T79" fmla="*/ 3218 h 3699"/>
                  <a:gd name="T80" fmla="*/ 178 w 567"/>
                  <a:gd name="T81" fmla="*/ 3350 h 3699"/>
                  <a:gd name="T82" fmla="*/ 115 w 567"/>
                  <a:gd name="T83" fmla="*/ 3473 h 3699"/>
                  <a:gd name="T84" fmla="*/ 47 w 567"/>
                  <a:gd name="T85" fmla="*/ 3589 h 3699"/>
                  <a:gd name="T86" fmla="*/ 0 w 567"/>
                  <a:gd name="T87" fmla="*/ 3660 h 3699"/>
                  <a:gd name="T88" fmla="*/ 55 w 567"/>
                  <a:gd name="T89" fmla="*/ 3698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7" h="3699">
                    <a:moveTo>
                      <a:pt x="55" y="3699"/>
                    </a:moveTo>
                    <a:lnTo>
                      <a:pt x="55" y="3698"/>
                    </a:lnTo>
                    <a:lnTo>
                      <a:pt x="79" y="3662"/>
                    </a:lnTo>
                    <a:lnTo>
                      <a:pt x="104" y="3624"/>
                    </a:lnTo>
                    <a:lnTo>
                      <a:pt x="127" y="3585"/>
                    </a:lnTo>
                    <a:lnTo>
                      <a:pt x="151" y="3546"/>
                    </a:lnTo>
                    <a:lnTo>
                      <a:pt x="173" y="3506"/>
                    </a:lnTo>
                    <a:lnTo>
                      <a:pt x="196" y="3464"/>
                    </a:lnTo>
                    <a:lnTo>
                      <a:pt x="217" y="3422"/>
                    </a:lnTo>
                    <a:lnTo>
                      <a:pt x="239" y="3378"/>
                    </a:lnTo>
                    <a:lnTo>
                      <a:pt x="259" y="3334"/>
                    </a:lnTo>
                    <a:lnTo>
                      <a:pt x="279" y="3290"/>
                    </a:lnTo>
                    <a:lnTo>
                      <a:pt x="299" y="3244"/>
                    </a:lnTo>
                    <a:lnTo>
                      <a:pt x="318" y="3197"/>
                    </a:lnTo>
                    <a:lnTo>
                      <a:pt x="337" y="3150"/>
                    </a:lnTo>
                    <a:lnTo>
                      <a:pt x="355" y="3101"/>
                    </a:lnTo>
                    <a:lnTo>
                      <a:pt x="372" y="3052"/>
                    </a:lnTo>
                    <a:lnTo>
                      <a:pt x="389" y="3002"/>
                    </a:lnTo>
                    <a:lnTo>
                      <a:pt x="405" y="2952"/>
                    </a:lnTo>
                    <a:lnTo>
                      <a:pt x="420" y="2900"/>
                    </a:lnTo>
                    <a:lnTo>
                      <a:pt x="436" y="2848"/>
                    </a:lnTo>
                    <a:lnTo>
                      <a:pt x="450" y="2795"/>
                    </a:lnTo>
                    <a:lnTo>
                      <a:pt x="463" y="2742"/>
                    </a:lnTo>
                    <a:lnTo>
                      <a:pt x="476" y="2688"/>
                    </a:lnTo>
                    <a:lnTo>
                      <a:pt x="488" y="2632"/>
                    </a:lnTo>
                    <a:lnTo>
                      <a:pt x="499" y="2577"/>
                    </a:lnTo>
                    <a:lnTo>
                      <a:pt x="509" y="2521"/>
                    </a:lnTo>
                    <a:lnTo>
                      <a:pt x="519" y="2464"/>
                    </a:lnTo>
                    <a:lnTo>
                      <a:pt x="527" y="2407"/>
                    </a:lnTo>
                    <a:lnTo>
                      <a:pt x="535" y="2349"/>
                    </a:lnTo>
                    <a:lnTo>
                      <a:pt x="542" y="2290"/>
                    </a:lnTo>
                    <a:lnTo>
                      <a:pt x="548" y="2231"/>
                    </a:lnTo>
                    <a:lnTo>
                      <a:pt x="553" y="2171"/>
                    </a:lnTo>
                    <a:lnTo>
                      <a:pt x="558" y="2111"/>
                    </a:lnTo>
                    <a:lnTo>
                      <a:pt x="562" y="2050"/>
                    </a:lnTo>
                    <a:lnTo>
                      <a:pt x="564" y="1989"/>
                    </a:lnTo>
                    <a:lnTo>
                      <a:pt x="566" y="1928"/>
                    </a:lnTo>
                    <a:lnTo>
                      <a:pt x="567" y="1865"/>
                    </a:lnTo>
                    <a:lnTo>
                      <a:pt x="566" y="1803"/>
                    </a:lnTo>
                    <a:lnTo>
                      <a:pt x="565" y="1740"/>
                    </a:lnTo>
                    <a:lnTo>
                      <a:pt x="562" y="1677"/>
                    </a:lnTo>
                    <a:lnTo>
                      <a:pt x="558" y="1612"/>
                    </a:lnTo>
                    <a:lnTo>
                      <a:pt x="554" y="1548"/>
                    </a:lnTo>
                    <a:lnTo>
                      <a:pt x="548" y="1484"/>
                    </a:lnTo>
                    <a:lnTo>
                      <a:pt x="542" y="1418"/>
                    </a:lnTo>
                    <a:lnTo>
                      <a:pt x="534" y="1353"/>
                    </a:lnTo>
                    <a:lnTo>
                      <a:pt x="525" y="1288"/>
                    </a:lnTo>
                    <a:lnTo>
                      <a:pt x="514" y="1221"/>
                    </a:lnTo>
                    <a:lnTo>
                      <a:pt x="503" y="1155"/>
                    </a:lnTo>
                    <a:lnTo>
                      <a:pt x="491" y="1089"/>
                    </a:lnTo>
                    <a:lnTo>
                      <a:pt x="478" y="1022"/>
                    </a:lnTo>
                    <a:lnTo>
                      <a:pt x="462" y="955"/>
                    </a:lnTo>
                    <a:lnTo>
                      <a:pt x="447" y="888"/>
                    </a:lnTo>
                    <a:lnTo>
                      <a:pt x="430" y="821"/>
                    </a:lnTo>
                    <a:lnTo>
                      <a:pt x="411" y="752"/>
                    </a:lnTo>
                    <a:lnTo>
                      <a:pt x="391" y="685"/>
                    </a:lnTo>
                    <a:lnTo>
                      <a:pt x="370" y="616"/>
                    </a:lnTo>
                    <a:lnTo>
                      <a:pt x="348" y="548"/>
                    </a:lnTo>
                    <a:lnTo>
                      <a:pt x="323" y="480"/>
                    </a:lnTo>
                    <a:lnTo>
                      <a:pt x="299" y="411"/>
                    </a:lnTo>
                    <a:lnTo>
                      <a:pt x="272" y="343"/>
                    </a:lnTo>
                    <a:lnTo>
                      <a:pt x="245" y="275"/>
                    </a:lnTo>
                    <a:lnTo>
                      <a:pt x="215" y="206"/>
                    </a:lnTo>
                    <a:lnTo>
                      <a:pt x="184" y="137"/>
                    </a:lnTo>
                    <a:lnTo>
                      <a:pt x="153" y="69"/>
                    </a:lnTo>
                    <a:lnTo>
                      <a:pt x="119" y="0"/>
                    </a:lnTo>
                    <a:lnTo>
                      <a:pt x="60" y="30"/>
                    </a:lnTo>
                    <a:lnTo>
                      <a:pt x="92" y="97"/>
                    </a:lnTo>
                    <a:lnTo>
                      <a:pt x="124" y="165"/>
                    </a:lnTo>
                    <a:lnTo>
                      <a:pt x="155" y="233"/>
                    </a:lnTo>
                    <a:lnTo>
                      <a:pt x="183" y="300"/>
                    </a:lnTo>
                    <a:lnTo>
                      <a:pt x="211" y="368"/>
                    </a:lnTo>
                    <a:lnTo>
                      <a:pt x="236" y="435"/>
                    </a:lnTo>
                    <a:lnTo>
                      <a:pt x="261" y="502"/>
                    </a:lnTo>
                    <a:lnTo>
                      <a:pt x="285" y="570"/>
                    </a:lnTo>
                    <a:lnTo>
                      <a:pt x="307" y="637"/>
                    </a:lnTo>
                    <a:lnTo>
                      <a:pt x="327" y="703"/>
                    </a:lnTo>
                    <a:lnTo>
                      <a:pt x="347" y="771"/>
                    </a:lnTo>
                    <a:lnTo>
                      <a:pt x="365" y="837"/>
                    </a:lnTo>
                    <a:lnTo>
                      <a:pt x="383" y="903"/>
                    </a:lnTo>
                    <a:lnTo>
                      <a:pt x="398" y="969"/>
                    </a:lnTo>
                    <a:lnTo>
                      <a:pt x="412" y="1036"/>
                    </a:lnTo>
                    <a:lnTo>
                      <a:pt x="427" y="1101"/>
                    </a:lnTo>
                    <a:lnTo>
                      <a:pt x="438" y="1166"/>
                    </a:lnTo>
                    <a:lnTo>
                      <a:pt x="449" y="1232"/>
                    </a:lnTo>
                    <a:lnTo>
                      <a:pt x="459" y="1297"/>
                    </a:lnTo>
                    <a:lnTo>
                      <a:pt x="468" y="1361"/>
                    </a:lnTo>
                    <a:lnTo>
                      <a:pt x="476" y="1426"/>
                    </a:lnTo>
                    <a:lnTo>
                      <a:pt x="483" y="1490"/>
                    </a:lnTo>
                    <a:lnTo>
                      <a:pt x="488" y="1553"/>
                    </a:lnTo>
                    <a:lnTo>
                      <a:pt x="492" y="1616"/>
                    </a:lnTo>
                    <a:lnTo>
                      <a:pt x="496" y="1679"/>
                    </a:lnTo>
                    <a:lnTo>
                      <a:pt x="498" y="1742"/>
                    </a:lnTo>
                    <a:lnTo>
                      <a:pt x="499" y="1803"/>
                    </a:lnTo>
                    <a:lnTo>
                      <a:pt x="500" y="1865"/>
                    </a:lnTo>
                    <a:lnTo>
                      <a:pt x="499" y="1926"/>
                    </a:lnTo>
                    <a:lnTo>
                      <a:pt x="498" y="1987"/>
                    </a:lnTo>
                    <a:lnTo>
                      <a:pt x="495" y="2047"/>
                    </a:lnTo>
                    <a:lnTo>
                      <a:pt x="492" y="2107"/>
                    </a:lnTo>
                    <a:lnTo>
                      <a:pt x="488" y="2166"/>
                    </a:lnTo>
                    <a:lnTo>
                      <a:pt x="483" y="2224"/>
                    </a:lnTo>
                    <a:lnTo>
                      <a:pt x="477" y="2283"/>
                    </a:lnTo>
                    <a:lnTo>
                      <a:pt x="470" y="2341"/>
                    </a:lnTo>
                    <a:lnTo>
                      <a:pt x="461" y="2397"/>
                    </a:lnTo>
                    <a:lnTo>
                      <a:pt x="453" y="2454"/>
                    </a:lnTo>
                    <a:lnTo>
                      <a:pt x="444" y="2509"/>
                    </a:lnTo>
                    <a:lnTo>
                      <a:pt x="434" y="2564"/>
                    </a:lnTo>
                    <a:lnTo>
                      <a:pt x="423" y="2619"/>
                    </a:lnTo>
                    <a:lnTo>
                      <a:pt x="411" y="2673"/>
                    </a:lnTo>
                    <a:lnTo>
                      <a:pt x="399" y="2726"/>
                    </a:lnTo>
                    <a:lnTo>
                      <a:pt x="386" y="2778"/>
                    </a:lnTo>
                    <a:lnTo>
                      <a:pt x="371" y="2830"/>
                    </a:lnTo>
                    <a:lnTo>
                      <a:pt x="357" y="2881"/>
                    </a:lnTo>
                    <a:lnTo>
                      <a:pt x="342" y="2932"/>
                    </a:lnTo>
                    <a:lnTo>
                      <a:pt x="326" y="2981"/>
                    </a:lnTo>
                    <a:lnTo>
                      <a:pt x="310" y="3030"/>
                    </a:lnTo>
                    <a:lnTo>
                      <a:pt x="293" y="3078"/>
                    </a:lnTo>
                    <a:lnTo>
                      <a:pt x="275" y="3126"/>
                    </a:lnTo>
                    <a:lnTo>
                      <a:pt x="257" y="3172"/>
                    </a:lnTo>
                    <a:lnTo>
                      <a:pt x="239" y="3218"/>
                    </a:lnTo>
                    <a:lnTo>
                      <a:pt x="219" y="3263"/>
                    </a:lnTo>
                    <a:lnTo>
                      <a:pt x="199" y="3307"/>
                    </a:lnTo>
                    <a:lnTo>
                      <a:pt x="178" y="3350"/>
                    </a:lnTo>
                    <a:lnTo>
                      <a:pt x="158" y="3393"/>
                    </a:lnTo>
                    <a:lnTo>
                      <a:pt x="136" y="3433"/>
                    </a:lnTo>
                    <a:lnTo>
                      <a:pt x="115" y="3473"/>
                    </a:lnTo>
                    <a:lnTo>
                      <a:pt x="92" y="3513"/>
                    </a:lnTo>
                    <a:lnTo>
                      <a:pt x="70" y="3552"/>
                    </a:lnTo>
                    <a:lnTo>
                      <a:pt x="47" y="3589"/>
                    </a:lnTo>
                    <a:lnTo>
                      <a:pt x="24" y="3625"/>
                    </a:lnTo>
                    <a:lnTo>
                      <a:pt x="0" y="3661"/>
                    </a:lnTo>
                    <a:lnTo>
                      <a:pt x="0" y="3660"/>
                    </a:lnTo>
                    <a:lnTo>
                      <a:pt x="55" y="3699"/>
                    </a:lnTo>
                    <a:lnTo>
                      <a:pt x="55" y="3699"/>
                    </a:lnTo>
                    <a:lnTo>
                      <a:pt x="55" y="3698"/>
                    </a:lnTo>
                    <a:lnTo>
                      <a:pt x="55" y="369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4" name="Freeform 52"/>
              <p:cNvSpPr>
                <a:spLocks/>
              </p:cNvSpPr>
              <p:nvPr/>
            </p:nvSpPr>
            <p:spPr bwMode="auto">
              <a:xfrm>
                <a:off x="4073525" y="5421313"/>
                <a:ext cx="31750" cy="22225"/>
              </a:xfrm>
              <a:custGeom>
                <a:avLst/>
                <a:gdLst>
                  <a:gd name="T0" fmla="*/ 44 w 365"/>
                  <a:gd name="T1" fmla="*/ 402 h 402"/>
                  <a:gd name="T2" fmla="*/ 44 w 365"/>
                  <a:gd name="T3" fmla="*/ 402 h 402"/>
                  <a:gd name="T4" fmla="*/ 87 w 365"/>
                  <a:gd name="T5" fmla="*/ 362 h 402"/>
                  <a:gd name="T6" fmla="*/ 128 w 365"/>
                  <a:gd name="T7" fmla="*/ 320 h 402"/>
                  <a:gd name="T8" fmla="*/ 170 w 365"/>
                  <a:gd name="T9" fmla="*/ 277 h 402"/>
                  <a:gd name="T10" fmla="*/ 210 w 365"/>
                  <a:gd name="T11" fmla="*/ 233 h 402"/>
                  <a:gd name="T12" fmla="*/ 250 w 365"/>
                  <a:gd name="T13" fmla="*/ 187 h 402"/>
                  <a:gd name="T14" fmla="*/ 289 w 365"/>
                  <a:gd name="T15" fmla="*/ 139 h 402"/>
                  <a:gd name="T16" fmla="*/ 327 w 365"/>
                  <a:gd name="T17" fmla="*/ 90 h 402"/>
                  <a:gd name="T18" fmla="*/ 365 w 365"/>
                  <a:gd name="T19" fmla="*/ 39 h 402"/>
                  <a:gd name="T20" fmla="*/ 310 w 365"/>
                  <a:gd name="T21" fmla="*/ 0 h 402"/>
                  <a:gd name="T22" fmla="*/ 275 w 365"/>
                  <a:gd name="T23" fmla="*/ 50 h 402"/>
                  <a:gd name="T24" fmla="*/ 237 w 365"/>
                  <a:gd name="T25" fmla="*/ 98 h 402"/>
                  <a:gd name="T26" fmla="*/ 199 w 365"/>
                  <a:gd name="T27" fmla="*/ 145 h 402"/>
                  <a:gd name="T28" fmla="*/ 161 w 365"/>
                  <a:gd name="T29" fmla="*/ 189 h 402"/>
                  <a:gd name="T30" fmla="*/ 121 w 365"/>
                  <a:gd name="T31" fmla="*/ 233 h 402"/>
                  <a:gd name="T32" fmla="*/ 81 w 365"/>
                  <a:gd name="T33" fmla="*/ 274 h 402"/>
                  <a:gd name="T34" fmla="*/ 41 w 365"/>
                  <a:gd name="T35" fmla="*/ 314 h 402"/>
                  <a:gd name="T36" fmla="*/ 0 w 365"/>
                  <a:gd name="T37" fmla="*/ 353 h 402"/>
                  <a:gd name="T38" fmla="*/ 0 w 365"/>
                  <a:gd name="T39" fmla="*/ 353 h 402"/>
                  <a:gd name="T40" fmla="*/ 44 w 365"/>
                  <a:gd name="T41" fmla="*/ 402 h 402"/>
                  <a:gd name="T42" fmla="*/ 44 w 365"/>
                  <a:gd name="T43" fmla="*/ 402 h 402"/>
                  <a:gd name="T44" fmla="*/ 44 w 365"/>
                  <a:gd name="T4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402">
                    <a:moveTo>
                      <a:pt x="44" y="402"/>
                    </a:moveTo>
                    <a:lnTo>
                      <a:pt x="44" y="402"/>
                    </a:lnTo>
                    <a:lnTo>
                      <a:pt x="87" y="362"/>
                    </a:lnTo>
                    <a:lnTo>
                      <a:pt x="128" y="320"/>
                    </a:lnTo>
                    <a:lnTo>
                      <a:pt x="170" y="277"/>
                    </a:lnTo>
                    <a:lnTo>
                      <a:pt x="210" y="233"/>
                    </a:lnTo>
                    <a:lnTo>
                      <a:pt x="250" y="187"/>
                    </a:lnTo>
                    <a:lnTo>
                      <a:pt x="289" y="139"/>
                    </a:lnTo>
                    <a:lnTo>
                      <a:pt x="327" y="90"/>
                    </a:lnTo>
                    <a:lnTo>
                      <a:pt x="365" y="39"/>
                    </a:lnTo>
                    <a:lnTo>
                      <a:pt x="310" y="0"/>
                    </a:lnTo>
                    <a:lnTo>
                      <a:pt x="275" y="50"/>
                    </a:lnTo>
                    <a:lnTo>
                      <a:pt x="237" y="98"/>
                    </a:lnTo>
                    <a:lnTo>
                      <a:pt x="199" y="145"/>
                    </a:lnTo>
                    <a:lnTo>
                      <a:pt x="161" y="189"/>
                    </a:lnTo>
                    <a:lnTo>
                      <a:pt x="121" y="233"/>
                    </a:lnTo>
                    <a:lnTo>
                      <a:pt x="81" y="274"/>
                    </a:lnTo>
                    <a:lnTo>
                      <a:pt x="41" y="314"/>
                    </a:lnTo>
                    <a:lnTo>
                      <a:pt x="0" y="353"/>
                    </a:lnTo>
                    <a:lnTo>
                      <a:pt x="0" y="353"/>
                    </a:lnTo>
                    <a:lnTo>
                      <a:pt x="44" y="402"/>
                    </a:lnTo>
                    <a:lnTo>
                      <a:pt x="44" y="402"/>
                    </a:lnTo>
                    <a:lnTo>
                      <a:pt x="44" y="4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5" name="Freeform 53"/>
              <p:cNvSpPr>
                <a:spLocks/>
              </p:cNvSpPr>
              <p:nvPr/>
            </p:nvSpPr>
            <p:spPr bwMode="auto">
              <a:xfrm>
                <a:off x="3971925" y="5441950"/>
                <a:ext cx="106363" cy="61912"/>
              </a:xfrm>
              <a:custGeom>
                <a:avLst/>
                <a:gdLst>
                  <a:gd name="T0" fmla="*/ 45 w 1200"/>
                  <a:gd name="T1" fmla="*/ 1091 h 1091"/>
                  <a:gd name="T2" fmla="*/ 45 w 1200"/>
                  <a:gd name="T3" fmla="*/ 1091 h 1091"/>
                  <a:gd name="T4" fmla="*/ 1200 w 1200"/>
                  <a:gd name="T5" fmla="*/ 49 h 1091"/>
                  <a:gd name="T6" fmla="*/ 1156 w 1200"/>
                  <a:gd name="T7" fmla="*/ 0 h 1091"/>
                  <a:gd name="T8" fmla="*/ 0 w 1200"/>
                  <a:gd name="T9" fmla="*/ 1042 h 1091"/>
                  <a:gd name="T10" fmla="*/ 45 w 1200"/>
                  <a:gd name="T11" fmla="*/ 1091 h 1091"/>
                  <a:gd name="T12" fmla="*/ 0 w 1200"/>
                  <a:gd name="T13" fmla="*/ 1042 h 1091"/>
                  <a:gd name="T14" fmla="*/ 7 w 1200"/>
                  <a:gd name="T15" fmla="*/ 1081 h 1091"/>
                  <a:gd name="T16" fmla="*/ 45 w 1200"/>
                  <a:gd name="T17"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45" y="1091"/>
                    </a:moveTo>
                    <a:lnTo>
                      <a:pt x="45" y="1091"/>
                    </a:lnTo>
                    <a:lnTo>
                      <a:pt x="1200" y="49"/>
                    </a:lnTo>
                    <a:lnTo>
                      <a:pt x="1156" y="0"/>
                    </a:lnTo>
                    <a:lnTo>
                      <a:pt x="0" y="1042"/>
                    </a:lnTo>
                    <a:lnTo>
                      <a:pt x="45" y="1091"/>
                    </a:lnTo>
                    <a:lnTo>
                      <a:pt x="0" y="1042"/>
                    </a:lnTo>
                    <a:lnTo>
                      <a:pt x="7" y="1081"/>
                    </a:lnTo>
                    <a:lnTo>
                      <a:pt x="45" y="109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6" name="Freeform 54"/>
              <p:cNvSpPr>
                <a:spLocks/>
              </p:cNvSpPr>
              <p:nvPr/>
            </p:nvSpPr>
            <p:spPr bwMode="auto">
              <a:xfrm>
                <a:off x="3971925" y="5480050"/>
                <a:ext cx="31750" cy="23812"/>
              </a:xfrm>
              <a:custGeom>
                <a:avLst/>
                <a:gdLst>
                  <a:gd name="T0" fmla="*/ 309 w 365"/>
                  <a:gd name="T1" fmla="*/ 0 h 401"/>
                  <a:gd name="T2" fmla="*/ 310 w 365"/>
                  <a:gd name="T3" fmla="*/ 0 h 401"/>
                  <a:gd name="T4" fmla="*/ 274 w 365"/>
                  <a:gd name="T5" fmla="*/ 49 h 401"/>
                  <a:gd name="T6" fmla="*/ 237 w 365"/>
                  <a:gd name="T7" fmla="*/ 98 h 401"/>
                  <a:gd name="T8" fmla="*/ 199 w 365"/>
                  <a:gd name="T9" fmla="*/ 143 h 401"/>
                  <a:gd name="T10" fmla="*/ 160 w 365"/>
                  <a:gd name="T11" fmla="*/ 188 h 401"/>
                  <a:gd name="T12" fmla="*/ 121 w 365"/>
                  <a:gd name="T13" fmla="*/ 232 h 401"/>
                  <a:gd name="T14" fmla="*/ 82 w 365"/>
                  <a:gd name="T15" fmla="*/ 273 h 401"/>
                  <a:gd name="T16" fmla="*/ 41 w 365"/>
                  <a:gd name="T17" fmla="*/ 314 h 401"/>
                  <a:gd name="T18" fmla="*/ 0 w 365"/>
                  <a:gd name="T19" fmla="*/ 352 h 401"/>
                  <a:gd name="T20" fmla="*/ 44 w 365"/>
                  <a:gd name="T21" fmla="*/ 401 h 401"/>
                  <a:gd name="T22" fmla="*/ 87 w 365"/>
                  <a:gd name="T23" fmla="*/ 362 h 401"/>
                  <a:gd name="T24" fmla="*/ 129 w 365"/>
                  <a:gd name="T25" fmla="*/ 320 h 401"/>
                  <a:gd name="T26" fmla="*/ 170 w 365"/>
                  <a:gd name="T27" fmla="*/ 277 h 401"/>
                  <a:gd name="T28" fmla="*/ 210 w 365"/>
                  <a:gd name="T29" fmla="*/ 232 h 401"/>
                  <a:gd name="T30" fmla="*/ 250 w 365"/>
                  <a:gd name="T31" fmla="*/ 186 h 401"/>
                  <a:gd name="T32" fmla="*/ 289 w 365"/>
                  <a:gd name="T33" fmla="*/ 138 h 401"/>
                  <a:gd name="T34" fmla="*/ 327 w 365"/>
                  <a:gd name="T35" fmla="*/ 88 h 401"/>
                  <a:gd name="T36" fmla="*/ 365 w 365"/>
                  <a:gd name="T37" fmla="*/ 37 h 401"/>
                  <a:gd name="T38" fmla="*/ 365 w 365"/>
                  <a:gd name="T39" fmla="*/ 37 h 401"/>
                  <a:gd name="T40" fmla="*/ 365 w 365"/>
                  <a:gd name="T41" fmla="*/ 37 h 401"/>
                  <a:gd name="T42" fmla="*/ 365 w 365"/>
                  <a:gd name="T43" fmla="*/ 37 h 401"/>
                  <a:gd name="T44" fmla="*/ 365 w 365"/>
                  <a:gd name="T45" fmla="*/ 37 h 401"/>
                  <a:gd name="T46" fmla="*/ 309 w 365"/>
                  <a:gd name="T4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5" h="401">
                    <a:moveTo>
                      <a:pt x="309" y="0"/>
                    </a:moveTo>
                    <a:lnTo>
                      <a:pt x="310" y="0"/>
                    </a:lnTo>
                    <a:lnTo>
                      <a:pt x="274" y="49"/>
                    </a:lnTo>
                    <a:lnTo>
                      <a:pt x="237" y="98"/>
                    </a:lnTo>
                    <a:lnTo>
                      <a:pt x="199" y="143"/>
                    </a:lnTo>
                    <a:lnTo>
                      <a:pt x="160" y="188"/>
                    </a:lnTo>
                    <a:lnTo>
                      <a:pt x="121" y="232"/>
                    </a:lnTo>
                    <a:lnTo>
                      <a:pt x="82" y="273"/>
                    </a:lnTo>
                    <a:lnTo>
                      <a:pt x="41" y="314"/>
                    </a:lnTo>
                    <a:lnTo>
                      <a:pt x="0" y="352"/>
                    </a:lnTo>
                    <a:lnTo>
                      <a:pt x="44" y="401"/>
                    </a:lnTo>
                    <a:lnTo>
                      <a:pt x="87" y="362"/>
                    </a:lnTo>
                    <a:lnTo>
                      <a:pt x="129" y="320"/>
                    </a:lnTo>
                    <a:lnTo>
                      <a:pt x="170" y="277"/>
                    </a:lnTo>
                    <a:lnTo>
                      <a:pt x="210" y="232"/>
                    </a:lnTo>
                    <a:lnTo>
                      <a:pt x="250" y="186"/>
                    </a:lnTo>
                    <a:lnTo>
                      <a:pt x="289" y="138"/>
                    </a:lnTo>
                    <a:lnTo>
                      <a:pt x="327" y="88"/>
                    </a:lnTo>
                    <a:lnTo>
                      <a:pt x="365" y="37"/>
                    </a:lnTo>
                    <a:lnTo>
                      <a:pt x="365" y="37"/>
                    </a:lnTo>
                    <a:lnTo>
                      <a:pt x="365" y="37"/>
                    </a:lnTo>
                    <a:lnTo>
                      <a:pt x="365" y="37"/>
                    </a:lnTo>
                    <a:lnTo>
                      <a:pt x="365" y="37"/>
                    </a:lnTo>
                    <a:lnTo>
                      <a:pt x="309"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7" name="Freeform 55"/>
              <p:cNvSpPr>
                <a:spLocks/>
              </p:cNvSpPr>
              <p:nvPr/>
            </p:nvSpPr>
            <p:spPr bwMode="auto">
              <a:xfrm>
                <a:off x="3998913" y="5272088"/>
                <a:ext cx="52388" cy="211137"/>
              </a:xfrm>
              <a:custGeom>
                <a:avLst/>
                <a:gdLst>
                  <a:gd name="T0" fmla="*/ 91 w 587"/>
                  <a:gd name="T1" fmla="*/ 34 h 3714"/>
                  <a:gd name="T2" fmla="*/ 211 w 587"/>
                  <a:gd name="T3" fmla="*/ 396 h 3714"/>
                  <a:gd name="T4" fmla="*/ 272 w 587"/>
                  <a:gd name="T5" fmla="*/ 591 h 3714"/>
                  <a:gd name="T6" fmla="*/ 333 w 587"/>
                  <a:gd name="T7" fmla="*/ 795 h 3714"/>
                  <a:gd name="T8" fmla="*/ 389 w 587"/>
                  <a:gd name="T9" fmla="*/ 1008 h 3714"/>
                  <a:gd name="T10" fmla="*/ 414 w 587"/>
                  <a:gd name="T11" fmla="*/ 1117 h 3714"/>
                  <a:gd name="T12" fmla="*/ 438 w 587"/>
                  <a:gd name="T13" fmla="*/ 1227 h 3714"/>
                  <a:gd name="T14" fmla="*/ 459 w 587"/>
                  <a:gd name="T15" fmla="*/ 1339 h 3714"/>
                  <a:gd name="T16" fmla="*/ 478 w 587"/>
                  <a:gd name="T17" fmla="*/ 1452 h 3714"/>
                  <a:gd name="T18" fmla="*/ 493 w 587"/>
                  <a:gd name="T19" fmla="*/ 1568 h 3714"/>
                  <a:gd name="T20" fmla="*/ 506 w 587"/>
                  <a:gd name="T21" fmla="*/ 1685 h 3714"/>
                  <a:gd name="T22" fmla="*/ 515 w 587"/>
                  <a:gd name="T23" fmla="*/ 1802 h 3714"/>
                  <a:gd name="T24" fmla="*/ 520 w 587"/>
                  <a:gd name="T25" fmla="*/ 1922 h 3714"/>
                  <a:gd name="T26" fmla="*/ 520 w 587"/>
                  <a:gd name="T27" fmla="*/ 2042 h 3714"/>
                  <a:gd name="T28" fmla="*/ 517 w 587"/>
                  <a:gd name="T29" fmla="*/ 2164 h 3714"/>
                  <a:gd name="T30" fmla="*/ 507 w 587"/>
                  <a:gd name="T31" fmla="*/ 2286 h 3714"/>
                  <a:gd name="T32" fmla="*/ 494 w 587"/>
                  <a:gd name="T33" fmla="*/ 2409 h 3714"/>
                  <a:gd name="T34" fmla="*/ 475 w 587"/>
                  <a:gd name="T35" fmla="*/ 2534 h 3714"/>
                  <a:gd name="T36" fmla="*/ 449 w 587"/>
                  <a:gd name="T37" fmla="*/ 2658 h 3714"/>
                  <a:gd name="T38" fmla="*/ 417 w 587"/>
                  <a:gd name="T39" fmla="*/ 2785 h 3714"/>
                  <a:gd name="T40" fmla="*/ 381 w 587"/>
                  <a:gd name="T41" fmla="*/ 2910 h 3714"/>
                  <a:gd name="T42" fmla="*/ 336 w 587"/>
                  <a:gd name="T43" fmla="*/ 3038 h 3714"/>
                  <a:gd name="T44" fmla="*/ 285 w 587"/>
                  <a:gd name="T45" fmla="*/ 3164 h 3714"/>
                  <a:gd name="T46" fmla="*/ 225 w 587"/>
                  <a:gd name="T47" fmla="*/ 3292 h 3714"/>
                  <a:gd name="T48" fmla="*/ 159 w 587"/>
                  <a:gd name="T49" fmla="*/ 3420 h 3714"/>
                  <a:gd name="T50" fmla="*/ 84 w 587"/>
                  <a:gd name="T51" fmla="*/ 3549 h 3714"/>
                  <a:gd name="T52" fmla="*/ 0 w 587"/>
                  <a:gd name="T53" fmla="*/ 3677 h 3714"/>
                  <a:gd name="T54" fmla="*/ 99 w 587"/>
                  <a:gd name="T55" fmla="*/ 3648 h 3714"/>
                  <a:gd name="T56" fmla="*/ 179 w 587"/>
                  <a:gd name="T57" fmla="*/ 3517 h 3714"/>
                  <a:gd name="T58" fmla="*/ 252 w 587"/>
                  <a:gd name="T59" fmla="*/ 3387 h 3714"/>
                  <a:gd name="T60" fmla="*/ 316 w 587"/>
                  <a:gd name="T61" fmla="*/ 3256 h 3714"/>
                  <a:gd name="T62" fmla="*/ 372 w 587"/>
                  <a:gd name="T63" fmla="*/ 3126 h 3714"/>
                  <a:gd name="T64" fmla="*/ 422 w 587"/>
                  <a:gd name="T65" fmla="*/ 2996 h 3714"/>
                  <a:gd name="T66" fmla="*/ 463 w 587"/>
                  <a:gd name="T67" fmla="*/ 2867 h 3714"/>
                  <a:gd name="T68" fmla="*/ 498 w 587"/>
                  <a:gd name="T69" fmla="*/ 2738 h 3714"/>
                  <a:gd name="T70" fmla="*/ 528 w 587"/>
                  <a:gd name="T71" fmla="*/ 2609 h 3714"/>
                  <a:gd name="T72" fmla="*/ 550 w 587"/>
                  <a:gd name="T73" fmla="*/ 2482 h 3714"/>
                  <a:gd name="T74" fmla="*/ 567 w 587"/>
                  <a:gd name="T75" fmla="*/ 2355 h 3714"/>
                  <a:gd name="T76" fmla="*/ 579 w 587"/>
                  <a:gd name="T77" fmla="*/ 2230 h 3714"/>
                  <a:gd name="T78" fmla="*/ 585 w 587"/>
                  <a:gd name="T79" fmla="*/ 2105 h 3714"/>
                  <a:gd name="T80" fmla="*/ 587 w 587"/>
                  <a:gd name="T81" fmla="*/ 1982 h 3714"/>
                  <a:gd name="T82" fmla="*/ 584 w 587"/>
                  <a:gd name="T83" fmla="*/ 1860 h 3714"/>
                  <a:gd name="T84" fmla="*/ 577 w 587"/>
                  <a:gd name="T85" fmla="*/ 1739 h 3714"/>
                  <a:gd name="T86" fmla="*/ 566 w 587"/>
                  <a:gd name="T87" fmla="*/ 1620 h 3714"/>
                  <a:gd name="T88" fmla="*/ 551 w 587"/>
                  <a:gd name="T89" fmla="*/ 1501 h 3714"/>
                  <a:gd name="T90" fmla="*/ 534 w 587"/>
                  <a:gd name="T91" fmla="*/ 1385 h 3714"/>
                  <a:gd name="T92" fmla="*/ 514 w 587"/>
                  <a:gd name="T93" fmla="*/ 1271 h 3714"/>
                  <a:gd name="T94" fmla="*/ 491 w 587"/>
                  <a:gd name="T95" fmla="*/ 1158 h 3714"/>
                  <a:gd name="T96" fmla="*/ 466 w 587"/>
                  <a:gd name="T97" fmla="*/ 1046 h 3714"/>
                  <a:gd name="T98" fmla="*/ 426 w 587"/>
                  <a:gd name="T99" fmla="*/ 884 h 3714"/>
                  <a:gd name="T100" fmla="*/ 366 w 587"/>
                  <a:gd name="T101" fmla="*/ 674 h 3714"/>
                  <a:gd name="T102" fmla="*/ 305 w 587"/>
                  <a:gd name="T103" fmla="*/ 473 h 3714"/>
                  <a:gd name="T104" fmla="*/ 212 w 587"/>
                  <a:gd name="T105" fmla="*/ 189 h 3714"/>
                  <a:gd name="T106" fmla="*/ 146 w 587"/>
                  <a:gd name="T107" fmla="*/ 49 h 3714"/>
                  <a:gd name="T108" fmla="*/ 85 w 587"/>
                  <a:gd name="T109" fmla="*/ 14 h 3714"/>
                  <a:gd name="T110" fmla="*/ 101 w 587"/>
                  <a:gd name="T111" fmla="*/ 0 h 3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3714">
                    <a:moveTo>
                      <a:pt x="101" y="0"/>
                    </a:moveTo>
                    <a:lnTo>
                      <a:pt x="91" y="34"/>
                    </a:lnTo>
                    <a:lnTo>
                      <a:pt x="150" y="210"/>
                    </a:lnTo>
                    <a:lnTo>
                      <a:pt x="211" y="396"/>
                    </a:lnTo>
                    <a:lnTo>
                      <a:pt x="242" y="492"/>
                    </a:lnTo>
                    <a:lnTo>
                      <a:pt x="272" y="591"/>
                    </a:lnTo>
                    <a:lnTo>
                      <a:pt x="303" y="692"/>
                    </a:lnTo>
                    <a:lnTo>
                      <a:pt x="333" y="795"/>
                    </a:lnTo>
                    <a:lnTo>
                      <a:pt x="361" y="900"/>
                    </a:lnTo>
                    <a:lnTo>
                      <a:pt x="389" y="1008"/>
                    </a:lnTo>
                    <a:lnTo>
                      <a:pt x="402" y="1062"/>
                    </a:lnTo>
                    <a:lnTo>
                      <a:pt x="414" y="1117"/>
                    </a:lnTo>
                    <a:lnTo>
                      <a:pt x="427" y="1172"/>
                    </a:lnTo>
                    <a:lnTo>
                      <a:pt x="438" y="1227"/>
                    </a:lnTo>
                    <a:lnTo>
                      <a:pt x="449" y="1283"/>
                    </a:lnTo>
                    <a:lnTo>
                      <a:pt x="459" y="1339"/>
                    </a:lnTo>
                    <a:lnTo>
                      <a:pt x="469" y="1396"/>
                    </a:lnTo>
                    <a:lnTo>
                      <a:pt x="478" y="1452"/>
                    </a:lnTo>
                    <a:lnTo>
                      <a:pt x="486" y="1511"/>
                    </a:lnTo>
                    <a:lnTo>
                      <a:pt x="493" y="1568"/>
                    </a:lnTo>
                    <a:lnTo>
                      <a:pt x="500" y="1626"/>
                    </a:lnTo>
                    <a:lnTo>
                      <a:pt x="506" y="1685"/>
                    </a:lnTo>
                    <a:lnTo>
                      <a:pt x="510" y="1743"/>
                    </a:lnTo>
                    <a:lnTo>
                      <a:pt x="515" y="1802"/>
                    </a:lnTo>
                    <a:lnTo>
                      <a:pt x="518" y="1863"/>
                    </a:lnTo>
                    <a:lnTo>
                      <a:pt x="520" y="1922"/>
                    </a:lnTo>
                    <a:lnTo>
                      <a:pt x="521" y="1982"/>
                    </a:lnTo>
                    <a:lnTo>
                      <a:pt x="520" y="2042"/>
                    </a:lnTo>
                    <a:lnTo>
                      <a:pt x="519" y="2103"/>
                    </a:lnTo>
                    <a:lnTo>
                      <a:pt x="517" y="2164"/>
                    </a:lnTo>
                    <a:lnTo>
                      <a:pt x="512" y="2225"/>
                    </a:lnTo>
                    <a:lnTo>
                      <a:pt x="507" y="2286"/>
                    </a:lnTo>
                    <a:lnTo>
                      <a:pt x="501" y="2348"/>
                    </a:lnTo>
                    <a:lnTo>
                      <a:pt x="494" y="2409"/>
                    </a:lnTo>
                    <a:lnTo>
                      <a:pt x="485" y="2472"/>
                    </a:lnTo>
                    <a:lnTo>
                      <a:pt x="475" y="2534"/>
                    </a:lnTo>
                    <a:lnTo>
                      <a:pt x="462" y="2596"/>
                    </a:lnTo>
                    <a:lnTo>
                      <a:pt x="449" y="2658"/>
                    </a:lnTo>
                    <a:lnTo>
                      <a:pt x="434" y="2722"/>
                    </a:lnTo>
                    <a:lnTo>
                      <a:pt x="417" y="2785"/>
                    </a:lnTo>
                    <a:lnTo>
                      <a:pt x="400" y="2847"/>
                    </a:lnTo>
                    <a:lnTo>
                      <a:pt x="381" y="2910"/>
                    </a:lnTo>
                    <a:lnTo>
                      <a:pt x="359" y="2974"/>
                    </a:lnTo>
                    <a:lnTo>
                      <a:pt x="336" y="3038"/>
                    </a:lnTo>
                    <a:lnTo>
                      <a:pt x="311" y="3101"/>
                    </a:lnTo>
                    <a:lnTo>
                      <a:pt x="285" y="3164"/>
                    </a:lnTo>
                    <a:lnTo>
                      <a:pt x="256" y="3229"/>
                    </a:lnTo>
                    <a:lnTo>
                      <a:pt x="225" y="3292"/>
                    </a:lnTo>
                    <a:lnTo>
                      <a:pt x="193" y="3356"/>
                    </a:lnTo>
                    <a:lnTo>
                      <a:pt x="159" y="3420"/>
                    </a:lnTo>
                    <a:lnTo>
                      <a:pt x="122" y="3485"/>
                    </a:lnTo>
                    <a:lnTo>
                      <a:pt x="84" y="3549"/>
                    </a:lnTo>
                    <a:lnTo>
                      <a:pt x="43" y="3612"/>
                    </a:lnTo>
                    <a:lnTo>
                      <a:pt x="0" y="3677"/>
                    </a:lnTo>
                    <a:lnTo>
                      <a:pt x="56" y="3714"/>
                    </a:lnTo>
                    <a:lnTo>
                      <a:pt x="99" y="3648"/>
                    </a:lnTo>
                    <a:lnTo>
                      <a:pt x="140" y="3583"/>
                    </a:lnTo>
                    <a:lnTo>
                      <a:pt x="179" y="3517"/>
                    </a:lnTo>
                    <a:lnTo>
                      <a:pt x="217" y="3452"/>
                    </a:lnTo>
                    <a:lnTo>
                      <a:pt x="252" y="3387"/>
                    </a:lnTo>
                    <a:lnTo>
                      <a:pt x="285" y="3322"/>
                    </a:lnTo>
                    <a:lnTo>
                      <a:pt x="316" y="3256"/>
                    </a:lnTo>
                    <a:lnTo>
                      <a:pt x="345" y="3191"/>
                    </a:lnTo>
                    <a:lnTo>
                      <a:pt x="372" y="3126"/>
                    </a:lnTo>
                    <a:lnTo>
                      <a:pt x="398" y="3060"/>
                    </a:lnTo>
                    <a:lnTo>
                      <a:pt x="422" y="2996"/>
                    </a:lnTo>
                    <a:lnTo>
                      <a:pt x="443" y="2931"/>
                    </a:lnTo>
                    <a:lnTo>
                      <a:pt x="463" y="2867"/>
                    </a:lnTo>
                    <a:lnTo>
                      <a:pt x="482" y="2802"/>
                    </a:lnTo>
                    <a:lnTo>
                      <a:pt x="498" y="2738"/>
                    </a:lnTo>
                    <a:lnTo>
                      <a:pt x="514" y="2674"/>
                    </a:lnTo>
                    <a:lnTo>
                      <a:pt x="528" y="2609"/>
                    </a:lnTo>
                    <a:lnTo>
                      <a:pt x="540" y="2545"/>
                    </a:lnTo>
                    <a:lnTo>
                      <a:pt x="550" y="2482"/>
                    </a:lnTo>
                    <a:lnTo>
                      <a:pt x="559" y="2419"/>
                    </a:lnTo>
                    <a:lnTo>
                      <a:pt x="567" y="2355"/>
                    </a:lnTo>
                    <a:lnTo>
                      <a:pt x="574" y="2292"/>
                    </a:lnTo>
                    <a:lnTo>
                      <a:pt x="579" y="2230"/>
                    </a:lnTo>
                    <a:lnTo>
                      <a:pt x="582" y="2168"/>
                    </a:lnTo>
                    <a:lnTo>
                      <a:pt x="585" y="2105"/>
                    </a:lnTo>
                    <a:lnTo>
                      <a:pt x="586" y="2043"/>
                    </a:lnTo>
                    <a:lnTo>
                      <a:pt x="587" y="1982"/>
                    </a:lnTo>
                    <a:lnTo>
                      <a:pt x="586" y="1921"/>
                    </a:lnTo>
                    <a:lnTo>
                      <a:pt x="584" y="1860"/>
                    </a:lnTo>
                    <a:lnTo>
                      <a:pt x="581" y="1799"/>
                    </a:lnTo>
                    <a:lnTo>
                      <a:pt x="577" y="1739"/>
                    </a:lnTo>
                    <a:lnTo>
                      <a:pt x="572" y="1679"/>
                    </a:lnTo>
                    <a:lnTo>
                      <a:pt x="566" y="1620"/>
                    </a:lnTo>
                    <a:lnTo>
                      <a:pt x="559" y="1561"/>
                    </a:lnTo>
                    <a:lnTo>
                      <a:pt x="551" y="1501"/>
                    </a:lnTo>
                    <a:lnTo>
                      <a:pt x="543" y="1443"/>
                    </a:lnTo>
                    <a:lnTo>
                      <a:pt x="534" y="1385"/>
                    </a:lnTo>
                    <a:lnTo>
                      <a:pt x="525" y="1328"/>
                    </a:lnTo>
                    <a:lnTo>
                      <a:pt x="514" y="1271"/>
                    </a:lnTo>
                    <a:lnTo>
                      <a:pt x="503" y="1214"/>
                    </a:lnTo>
                    <a:lnTo>
                      <a:pt x="491" y="1158"/>
                    </a:lnTo>
                    <a:lnTo>
                      <a:pt x="479" y="1102"/>
                    </a:lnTo>
                    <a:lnTo>
                      <a:pt x="466" y="1046"/>
                    </a:lnTo>
                    <a:lnTo>
                      <a:pt x="453" y="991"/>
                    </a:lnTo>
                    <a:lnTo>
                      <a:pt x="426" y="884"/>
                    </a:lnTo>
                    <a:lnTo>
                      <a:pt x="397" y="778"/>
                    </a:lnTo>
                    <a:lnTo>
                      <a:pt x="366" y="674"/>
                    </a:lnTo>
                    <a:lnTo>
                      <a:pt x="336" y="572"/>
                    </a:lnTo>
                    <a:lnTo>
                      <a:pt x="305" y="473"/>
                    </a:lnTo>
                    <a:lnTo>
                      <a:pt x="273" y="376"/>
                    </a:lnTo>
                    <a:lnTo>
                      <a:pt x="212" y="189"/>
                    </a:lnTo>
                    <a:lnTo>
                      <a:pt x="155" y="14"/>
                    </a:lnTo>
                    <a:lnTo>
                      <a:pt x="146" y="49"/>
                    </a:lnTo>
                    <a:lnTo>
                      <a:pt x="101" y="0"/>
                    </a:lnTo>
                    <a:lnTo>
                      <a:pt x="85" y="14"/>
                    </a:lnTo>
                    <a:lnTo>
                      <a:pt x="91" y="34"/>
                    </a:lnTo>
                    <a:lnTo>
                      <a:pt x="101"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58" name="Freeform 56"/>
              <p:cNvSpPr>
                <a:spLocks/>
              </p:cNvSpPr>
              <p:nvPr/>
            </p:nvSpPr>
            <p:spPr bwMode="auto">
              <a:xfrm>
                <a:off x="4008438" y="5211763"/>
                <a:ext cx="103188" cy="63500"/>
              </a:xfrm>
              <a:custGeom>
                <a:avLst/>
                <a:gdLst>
                  <a:gd name="T0" fmla="*/ 1174 w 1174"/>
                  <a:gd name="T1" fmla="*/ 40 h 1115"/>
                  <a:gd name="T2" fmla="*/ 1122 w 1174"/>
                  <a:gd name="T3" fmla="*/ 30 h 1115"/>
                  <a:gd name="T4" fmla="*/ 0 w 1174"/>
                  <a:gd name="T5" fmla="*/ 1066 h 1115"/>
                  <a:gd name="T6" fmla="*/ 45 w 1174"/>
                  <a:gd name="T7" fmla="*/ 1115 h 1115"/>
                  <a:gd name="T8" fmla="*/ 1167 w 1174"/>
                  <a:gd name="T9" fmla="*/ 79 h 1115"/>
                  <a:gd name="T10" fmla="*/ 1174 w 1174"/>
                  <a:gd name="T11" fmla="*/ 40 h 1115"/>
                  <a:gd name="T12" fmla="*/ 1174 w 1174"/>
                  <a:gd name="T13" fmla="*/ 40 h 1115"/>
                  <a:gd name="T14" fmla="*/ 1154 w 1174"/>
                  <a:gd name="T15" fmla="*/ 0 h 1115"/>
                  <a:gd name="T16" fmla="*/ 1122 w 1174"/>
                  <a:gd name="T17" fmla="*/ 30 h 1115"/>
                  <a:gd name="T18" fmla="*/ 1174 w 1174"/>
                  <a:gd name="T19" fmla="*/ 40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4" h="1115">
                    <a:moveTo>
                      <a:pt x="1174" y="40"/>
                    </a:moveTo>
                    <a:lnTo>
                      <a:pt x="1122" y="30"/>
                    </a:lnTo>
                    <a:lnTo>
                      <a:pt x="0" y="1066"/>
                    </a:lnTo>
                    <a:lnTo>
                      <a:pt x="45" y="1115"/>
                    </a:lnTo>
                    <a:lnTo>
                      <a:pt x="1167" y="79"/>
                    </a:lnTo>
                    <a:lnTo>
                      <a:pt x="1174" y="40"/>
                    </a:lnTo>
                    <a:lnTo>
                      <a:pt x="1174" y="40"/>
                    </a:lnTo>
                    <a:lnTo>
                      <a:pt x="1154" y="0"/>
                    </a:lnTo>
                    <a:lnTo>
                      <a:pt x="1122" y="30"/>
                    </a:lnTo>
                    <a:lnTo>
                      <a:pt x="1174"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grpSp>
        <p:sp>
          <p:nvSpPr>
            <p:cNvPr id="59" name="Rounded Rectangle 211"/>
            <p:cNvSpPr/>
            <p:nvPr/>
          </p:nvSpPr>
          <p:spPr>
            <a:xfrm>
              <a:off x="2955832" y="1972020"/>
              <a:ext cx="1280160" cy="365760"/>
            </a:xfrm>
            <a:prstGeom prst="roundRect">
              <a:avLst>
                <a:gd name="adj" fmla="val 16038"/>
              </a:avLst>
            </a:prstGeom>
          </p:spPr>
          <p:style>
            <a:lnRef idx="1">
              <a:schemeClr val="accent1"/>
            </a:lnRef>
            <a:fillRef idx="3">
              <a:schemeClr val="accent1"/>
            </a:fillRef>
            <a:effectRef idx="2">
              <a:schemeClr val="accent1"/>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Controller</a:t>
              </a:r>
            </a:p>
          </p:txBody>
        </p:sp>
        <p:sp>
          <p:nvSpPr>
            <p:cNvPr id="60" name="Cloud 59"/>
            <p:cNvSpPr/>
            <p:nvPr/>
          </p:nvSpPr>
          <p:spPr>
            <a:xfrm>
              <a:off x="8828806" y="4055453"/>
              <a:ext cx="1542945" cy="845052"/>
            </a:xfrm>
            <a:prstGeom prst="cloud">
              <a:avLst/>
            </a:prstGeom>
          </p:spPr>
          <p:style>
            <a:lnRef idx="1">
              <a:schemeClr val="dk1"/>
            </a:lnRef>
            <a:fillRef idx="2">
              <a:schemeClr val="dk1"/>
            </a:fillRef>
            <a:effectRef idx="1">
              <a:schemeClr val="dk1"/>
            </a:effectRef>
            <a:fontRef idx="minor">
              <a:schemeClr val="dk1"/>
            </a:fontRef>
          </p:style>
          <p:txBody>
            <a:bodyPr lIns="91397" tIns="45700" rIns="91397" bIns="45700" rtlCol="0" anchor="ctr"/>
            <a:lstStyle/>
            <a:p>
              <a:pPr algn="ctr" defTabSz="1215382" hangingPunct="1"/>
              <a:r>
                <a:rPr lang="en-US" sz="1400" b="1" i="1" dirty="0">
                  <a:solidFill>
                    <a:prstClr val="black"/>
                  </a:solidFill>
                  <a:effectLst>
                    <a:outerShdw blurRad="38100" dist="38100" dir="2700000" algn="tl">
                      <a:srgbClr val="000000">
                        <a:alpha val="43137"/>
                      </a:srgbClr>
                    </a:outerShdw>
                  </a:effectLst>
                  <a:latin typeface="Calibri"/>
                </a:rPr>
                <a:t>Cloud Elements</a:t>
              </a:r>
            </a:p>
          </p:txBody>
        </p:sp>
        <p:sp>
          <p:nvSpPr>
            <p:cNvPr id="61" name="TextBox 60"/>
            <p:cNvSpPr txBox="1"/>
            <p:nvPr/>
          </p:nvSpPr>
          <p:spPr>
            <a:xfrm>
              <a:off x="2429576" y="2147073"/>
              <a:ext cx="535455" cy="276868"/>
            </a:xfrm>
            <a:prstGeom prst="rect">
              <a:avLst/>
            </a:prstGeom>
            <a:noFill/>
          </p:spPr>
          <p:txBody>
            <a:bodyPr wrap="none" lIns="91307" tIns="45655" rIns="91307" bIns="45655" rtlCol="0">
              <a:spAutoFit/>
            </a:bodyPr>
            <a:lstStyle/>
            <a:p>
              <a:pPr defTabSz="1215656" hangingPunct="1"/>
              <a:r>
                <a:rPr lang="en-US" sz="1200" b="1" dirty="0">
                  <a:solidFill>
                    <a:prstClr val="black"/>
                  </a:solidFill>
                  <a:effectLst>
                    <a:outerShdw blurRad="38100" dist="38100" dir="2700000" algn="tl">
                      <a:srgbClr val="000000">
                        <a:alpha val="43137"/>
                      </a:srgbClr>
                    </a:outerShdw>
                  </a:effectLst>
                  <a:latin typeface="Calibri"/>
                </a:rPr>
                <a:t>Loop </a:t>
              </a:r>
            </a:p>
          </p:txBody>
        </p:sp>
        <p:sp>
          <p:nvSpPr>
            <p:cNvPr id="62" name="Rounded Rectangle 175"/>
            <p:cNvSpPr/>
            <p:nvPr/>
          </p:nvSpPr>
          <p:spPr>
            <a:xfrm>
              <a:off x="2364217" y="2601667"/>
              <a:ext cx="1280160" cy="365760"/>
            </a:xfrm>
            <a:prstGeom prst="roundRect">
              <a:avLst>
                <a:gd name="adj" fmla="val 16038"/>
              </a:avLst>
            </a:prstGeom>
          </p:spPr>
          <p:style>
            <a:lnRef idx="1">
              <a:schemeClr val="accent1"/>
            </a:lnRef>
            <a:fillRef idx="3">
              <a:schemeClr val="accent1"/>
            </a:fillRef>
            <a:effectRef idx="2">
              <a:schemeClr val="accent1"/>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DCAE</a:t>
              </a:r>
            </a:p>
          </p:txBody>
        </p:sp>
        <p:sp>
          <p:nvSpPr>
            <p:cNvPr id="63" name="Right Arrow 17"/>
            <p:cNvSpPr/>
            <p:nvPr/>
          </p:nvSpPr>
          <p:spPr>
            <a:xfrm>
              <a:off x="3395504" y="1371015"/>
              <a:ext cx="1025109" cy="314895"/>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hangingPunct="1"/>
              <a:endParaRPr lang="en-US">
                <a:solidFill>
                  <a:prstClr val="white"/>
                </a:solidFill>
                <a:latin typeface="Calibri"/>
              </a:endParaRPr>
            </a:p>
          </p:txBody>
        </p:sp>
        <p:sp>
          <p:nvSpPr>
            <p:cNvPr id="64" name="Oval 63"/>
            <p:cNvSpPr/>
            <p:nvPr/>
          </p:nvSpPr>
          <p:spPr>
            <a:xfrm>
              <a:off x="2738680" y="3080407"/>
              <a:ext cx="3923155" cy="1817755"/>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hangingPunct="1"/>
              <a:endParaRPr lang="en-US">
                <a:solidFill>
                  <a:prstClr val="white"/>
                </a:solidFill>
                <a:latin typeface="Calibri"/>
              </a:endParaRPr>
            </a:p>
          </p:txBody>
        </p:sp>
        <p:sp>
          <p:nvSpPr>
            <p:cNvPr id="65" name="Rounded Rectangle 214"/>
            <p:cNvSpPr/>
            <p:nvPr/>
          </p:nvSpPr>
          <p:spPr>
            <a:xfrm>
              <a:off x="3092708" y="3855216"/>
              <a:ext cx="1280160" cy="365760"/>
            </a:xfrm>
            <a:prstGeom prst="roundRect">
              <a:avLst>
                <a:gd name="adj" fmla="val 12264"/>
              </a:avLst>
            </a:prstGeom>
          </p:spPr>
          <p:style>
            <a:lnRef idx="1">
              <a:schemeClr val="accent5"/>
            </a:lnRef>
            <a:fillRef idx="3">
              <a:schemeClr val="accent5"/>
            </a:fillRef>
            <a:effectRef idx="2">
              <a:schemeClr val="accent5"/>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Policy</a:t>
              </a:r>
            </a:p>
          </p:txBody>
        </p:sp>
        <p:sp>
          <p:nvSpPr>
            <p:cNvPr id="66" name="Rounded Rectangle 215"/>
            <p:cNvSpPr/>
            <p:nvPr/>
          </p:nvSpPr>
          <p:spPr>
            <a:xfrm>
              <a:off x="3600340" y="3330563"/>
              <a:ext cx="1280160" cy="365760"/>
            </a:xfrm>
            <a:prstGeom prst="roundRect">
              <a:avLst/>
            </a:prstGeom>
          </p:spPr>
          <p:style>
            <a:lnRef idx="1">
              <a:schemeClr val="accent5"/>
            </a:lnRef>
            <a:fillRef idx="3">
              <a:schemeClr val="accent5"/>
            </a:fillRef>
            <a:effectRef idx="2">
              <a:schemeClr val="accent5"/>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Orchestration</a:t>
              </a:r>
            </a:p>
          </p:txBody>
        </p:sp>
        <p:grpSp>
          <p:nvGrpSpPr>
            <p:cNvPr id="67" name="Group 66"/>
            <p:cNvGrpSpPr/>
            <p:nvPr/>
          </p:nvGrpSpPr>
          <p:grpSpPr>
            <a:xfrm rot="17687392">
              <a:off x="4449844" y="3656885"/>
              <a:ext cx="458315" cy="675939"/>
              <a:chOff x="3662363" y="5130800"/>
              <a:chExt cx="488950" cy="403225"/>
            </a:xfrm>
            <a:solidFill>
              <a:schemeClr val="accent5"/>
            </a:solidFill>
          </p:grpSpPr>
          <p:sp>
            <p:nvSpPr>
              <p:cNvPr id="68" name="Freeform 25"/>
              <p:cNvSpPr>
                <a:spLocks/>
              </p:cNvSpPr>
              <p:nvPr/>
            </p:nvSpPr>
            <p:spPr bwMode="auto">
              <a:xfrm>
                <a:off x="3684588" y="5384800"/>
                <a:ext cx="390525" cy="142875"/>
              </a:xfrm>
              <a:custGeom>
                <a:avLst/>
                <a:gdLst>
                  <a:gd name="T0" fmla="*/ 2785 w 4428"/>
                  <a:gd name="T1" fmla="*/ 3 h 2516"/>
                  <a:gd name="T2" fmla="*/ 2465 w 4428"/>
                  <a:gd name="T3" fmla="*/ 0 h 2516"/>
                  <a:gd name="T4" fmla="*/ 2181 w 4428"/>
                  <a:gd name="T5" fmla="*/ 1 h 2516"/>
                  <a:gd name="T6" fmla="*/ 1923 w 4428"/>
                  <a:gd name="T7" fmla="*/ 6 h 2516"/>
                  <a:gd name="T8" fmla="*/ 1688 w 4428"/>
                  <a:gd name="T9" fmla="*/ 14 h 2516"/>
                  <a:gd name="T10" fmla="*/ 1467 w 4428"/>
                  <a:gd name="T11" fmla="*/ 26 h 2516"/>
                  <a:gd name="T12" fmla="*/ 1254 w 4428"/>
                  <a:gd name="T13" fmla="*/ 39 h 2516"/>
                  <a:gd name="T14" fmla="*/ 1041 w 4428"/>
                  <a:gd name="T15" fmla="*/ 55 h 2516"/>
                  <a:gd name="T16" fmla="*/ 823 w 4428"/>
                  <a:gd name="T17" fmla="*/ 74 h 2516"/>
                  <a:gd name="T18" fmla="*/ 717 w 4428"/>
                  <a:gd name="T19" fmla="*/ 459 h 2516"/>
                  <a:gd name="T20" fmla="*/ 614 w 4428"/>
                  <a:gd name="T21" fmla="*/ 810 h 2516"/>
                  <a:gd name="T22" fmla="*/ 513 w 4428"/>
                  <a:gd name="T23" fmla="*/ 1132 h 2516"/>
                  <a:gd name="T24" fmla="*/ 412 w 4428"/>
                  <a:gd name="T25" fmla="*/ 1430 h 2516"/>
                  <a:gd name="T26" fmla="*/ 312 w 4428"/>
                  <a:gd name="T27" fmla="*/ 1711 h 2516"/>
                  <a:gd name="T28" fmla="*/ 210 w 4428"/>
                  <a:gd name="T29" fmla="*/ 1981 h 2516"/>
                  <a:gd name="T30" fmla="*/ 107 w 4428"/>
                  <a:gd name="T31" fmla="*/ 2248 h 2516"/>
                  <a:gd name="T32" fmla="*/ 0 w 4428"/>
                  <a:gd name="T33" fmla="*/ 2516 h 2516"/>
                  <a:gd name="T34" fmla="*/ 1027 w 4428"/>
                  <a:gd name="T35" fmla="*/ 1707 h 2516"/>
                  <a:gd name="T36" fmla="*/ 1159 w 4428"/>
                  <a:gd name="T37" fmla="*/ 1814 h 2516"/>
                  <a:gd name="T38" fmla="*/ 1294 w 4428"/>
                  <a:gd name="T39" fmla="*/ 1911 h 2516"/>
                  <a:gd name="T40" fmla="*/ 1432 w 4428"/>
                  <a:gd name="T41" fmla="*/ 1997 h 2516"/>
                  <a:gd name="T42" fmla="*/ 1572 w 4428"/>
                  <a:gd name="T43" fmla="*/ 2071 h 2516"/>
                  <a:gd name="T44" fmla="*/ 1715 w 4428"/>
                  <a:gd name="T45" fmla="*/ 2133 h 2516"/>
                  <a:gd name="T46" fmla="*/ 1859 w 4428"/>
                  <a:gd name="T47" fmla="*/ 2186 h 2516"/>
                  <a:gd name="T48" fmla="*/ 2003 w 4428"/>
                  <a:gd name="T49" fmla="*/ 2226 h 2516"/>
                  <a:gd name="T50" fmla="*/ 2148 w 4428"/>
                  <a:gd name="T51" fmla="*/ 2255 h 2516"/>
                  <a:gd name="T52" fmla="*/ 2293 w 4428"/>
                  <a:gd name="T53" fmla="*/ 2273 h 2516"/>
                  <a:gd name="T54" fmla="*/ 2438 w 4428"/>
                  <a:gd name="T55" fmla="*/ 2279 h 2516"/>
                  <a:gd name="T56" fmla="*/ 2582 w 4428"/>
                  <a:gd name="T57" fmla="*/ 2275 h 2516"/>
                  <a:gd name="T58" fmla="*/ 2725 w 4428"/>
                  <a:gd name="T59" fmla="*/ 2259 h 2516"/>
                  <a:gd name="T60" fmla="*/ 2866 w 4428"/>
                  <a:gd name="T61" fmla="*/ 2231 h 2516"/>
                  <a:gd name="T62" fmla="*/ 3006 w 4428"/>
                  <a:gd name="T63" fmla="*/ 2193 h 2516"/>
                  <a:gd name="T64" fmla="*/ 3143 w 4428"/>
                  <a:gd name="T65" fmla="*/ 2143 h 2516"/>
                  <a:gd name="T66" fmla="*/ 3226 w 4428"/>
                  <a:gd name="T67" fmla="*/ 2100 h 2516"/>
                  <a:gd name="T68" fmla="*/ 3258 w 4428"/>
                  <a:gd name="T69" fmla="*/ 2074 h 2516"/>
                  <a:gd name="T70" fmla="*/ 4428 w 4428"/>
                  <a:gd name="T71" fmla="*/ 1019 h 2516"/>
                  <a:gd name="T72" fmla="*/ 4287 w 4428"/>
                  <a:gd name="T73" fmla="*/ 1136 h 2516"/>
                  <a:gd name="T74" fmla="*/ 4139 w 4428"/>
                  <a:gd name="T75" fmla="*/ 1235 h 2516"/>
                  <a:gd name="T76" fmla="*/ 3985 w 4428"/>
                  <a:gd name="T77" fmla="*/ 1316 h 2516"/>
                  <a:gd name="T78" fmla="*/ 3827 w 4428"/>
                  <a:gd name="T79" fmla="*/ 1382 h 2516"/>
                  <a:gd name="T80" fmla="*/ 3665 w 4428"/>
                  <a:gd name="T81" fmla="*/ 1430 h 2516"/>
                  <a:gd name="T82" fmla="*/ 3500 w 4428"/>
                  <a:gd name="T83" fmla="*/ 1460 h 2516"/>
                  <a:gd name="T84" fmla="*/ 3332 w 4428"/>
                  <a:gd name="T85" fmla="*/ 1474 h 2516"/>
                  <a:gd name="T86" fmla="*/ 3164 w 4428"/>
                  <a:gd name="T87" fmla="*/ 1471 h 2516"/>
                  <a:gd name="T88" fmla="*/ 2995 w 4428"/>
                  <a:gd name="T89" fmla="*/ 1451 h 2516"/>
                  <a:gd name="T90" fmla="*/ 2826 w 4428"/>
                  <a:gd name="T91" fmla="*/ 1413 h 2516"/>
                  <a:gd name="T92" fmla="*/ 2658 w 4428"/>
                  <a:gd name="T93" fmla="*/ 1359 h 2516"/>
                  <a:gd name="T94" fmla="*/ 2492 w 4428"/>
                  <a:gd name="T95" fmla="*/ 1288 h 2516"/>
                  <a:gd name="T96" fmla="*/ 2330 w 4428"/>
                  <a:gd name="T97" fmla="*/ 1199 h 2516"/>
                  <a:gd name="T98" fmla="*/ 2170 w 4428"/>
                  <a:gd name="T99" fmla="*/ 1094 h 2516"/>
                  <a:gd name="T100" fmla="*/ 2015 w 4428"/>
                  <a:gd name="T101" fmla="*/ 971 h 2516"/>
                  <a:gd name="T102" fmla="*/ 1866 w 4428"/>
                  <a:gd name="T103" fmla="*/ 832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28" h="2516">
                    <a:moveTo>
                      <a:pt x="1866" y="832"/>
                    </a:moveTo>
                    <a:lnTo>
                      <a:pt x="2785" y="3"/>
                    </a:lnTo>
                    <a:lnTo>
                      <a:pt x="2620" y="1"/>
                    </a:lnTo>
                    <a:lnTo>
                      <a:pt x="2465" y="0"/>
                    </a:lnTo>
                    <a:lnTo>
                      <a:pt x="2319" y="0"/>
                    </a:lnTo>
                    <a:lnTo>
                      <a:pt x="2181" y="1"/>
                    </a:lnTo>
                    <a:lnTo>
                      <a:pt x="2049" y="3"/>
                    </a:lnTo>
                    <a:lnTo>
                      <a:pt x="1923" y="6"/>
                    </a:lnTo>
                    <a:lnTo>
                      <a:pt x="1803" y="9"/>
                    </a:lnTo>
                    <a:lnTo>
                      <a:pt x="1688" y="14"/>
                    </a:lnTo>
                    <a:lnTo>
                      <a:pt x="1577" y="20"/>
                    </a:lnTo>
                    <a:lnTo>
                      <a:pt x="1467" y="26"/>
                    </a:lnTo>
                    <a:lnTo>
                      <a:pt x="1360" y="32"/>
                    </a:lnTo>
                    <a:lnTo>
                      <a:pt x="1254" y="39"/>
                    </a:lnTo>
                    <a:lnTo>
                      <a:pt x="1147" y="47"/>
                    </a:lnTo>
                    <a:lnTo>
                      <a:pt x="1041" y="55"/>
                    </a:lnTo>
                    <a:lnTo>
                      <a:pt x="934" y="64"/>
                    </a:lnTo>
                    <a:lnTo>
                      <a:pt x="823" y="74"/>
                    </a:lnTo>
                    <a:lnTo>
                      <a:pt x="769" y="272"/>
                    </a:lnTo>
                    <a:lnTo>
                      <a:pt x="717" y="459"/>
                    </a:lnTo>
                    <a:lnTo>
                      <a:pt x="665" y="639"/>
                    </a:lnTo>
                    <a:lnTo>
                      <a:pt x="614" y="810"/>
                    </a:lnTo>
                    <a:lnTo>
                      <a:pt x="563" y="973"/>
                    </a:lnTo>
                    <a:lnTo>
                      <a:pt x="513" y="1132"/>
                    </a:lnTo>
                    <a:lnTo>
                      <a:pt x="463" y="1283"/>
                    </a:lnTo>
                    <a:lnTo>
                      <a:pt x="412" y="1430"/>
                    </a:lnTo>
                    <a:lnTo>
                      <a:pt x="362" y="1572"/>
                    </a:lnTo>
                    <a:lnTo>
                      <a:pt x="312" y="1711"/>
                    </a:lnTo>
                    <a:lnTo>
                      <a:pt x="261" y="1847"/>
                    </a:lnTo>
                    <a:lnTo>
                      <a:pt x="210" y="1981"/>
                    </a:lnTo>
                    <a:lnTo>
                      <a:pt x="159" y="2115"/>
                    </a:lnTo>
                    <a:lnTo>
                      <a:pt x="107" y="2248"/>
                    </a:lnTo>
                    <a:lnTo>
                      <a:pt x="54" y="2381"/>
                    </a:lnTo>
                    <a:lnTo>
                      <a:pt x="0" y="2516"/>
                    </a:lnTo>
                    <a:lnTo>
                      <a:pt x="961" y="1648"/>
                    </a:lnTo>
                    <a:lnTo>
                      <a:pt x="1027" y="1707"/>
                    </a:lnTo>
                    <a:lnTo>
                      <a:pt x="1092" y="1762"/>
                    </a:lnTo>
                    <a:lnTo>
                      <a:pt x="1159" y="1814"/>
                    </a:lnTo>
                    <a:lnTo>
                      <a:pt x="1226" y="1864"/>
                    </a:lnTo>
                    <a:lnTo>
                      <a:pt x="1294" y="1911"/>
                    </a:lnTo>
                    <a:lnTo>
                      <a:pt x="1363" y="1955"/>
                    </a:lnTo>
                    <a:lnTo>
                      <a:pt x="1432" y="1997"/>
                    </a:lnTo>
                    <a:lnTo>
                      <a:pt x="1502" y="2036"/>
                    </a:lnTo>
                    <a:lnTo>
                      <a:pt x="1572" y="2071"/>
                    </a:lnTo>
                    <a:lnTo>
                      <a:pt x="1643" y="2104"/>
                    </a:lnTo>
                    <a:lnTo>
                      <a:pt x="1715" y="2133"/>
                    </a:lnTo>
                    <a:lnTo>
                      <a:pt x="1786" y="2161"/>
                    </a:lnTo>
                    <a:lnTo>
                      <a:pt x="1859" y="2186"/>
                    </a:lnTo>
                    <a:lnTo>
                      <a:pt x="1930" y="2207"/>
                    </a:lnTo>
                    <a:lnTo>
                      <a:pt x="2003" y="2226"/>
                    </a:lnTo>
                    <a:lnTo>
                      <a:pt x="2075" y="2242"/>
                    </a:lnTo>
                    <a:lnTo>
                      <a:pt x="2148" y="2255"/>
                    </a:lnTo>
                    <a:lnTo>
                      <a:pt x="2220" y="2265"/>
                    </a:lnTo>
                    <a:lnTo>
                      <a:pt x="2293" y="2273"/>
                    </a:lnTo>
                    <a:lnTo>
                      <a:pt x="2366" y="2277"/>
                    </a:lnTo>
                    <a:lnTo>
                      <a:pt x="2438" y="2279"/>
                    </a:lnTo>
                    <a:lnTo>
                      <a:pt x="2510" y="2278"/>
                    </a:lnTo>
                    <a:lnTo>
                      <a:pt x="2582" y="2275"/>
                    </a:lnTo>
                    <a:lnTo>
                      <a:pt x="2654" y="2268"/>
                    </a:lnTo>
                    <a:lnTo>
                      <a:pt x="2725" y="2259"/>
                    </a:lnTo>
                    <a:lnTo>
                      <a:pt x="2796" y="2247"/>
                    </a:lnTo>
                    <a:lnTo>
                      <a:pt x="2866" y="2231"/>
                    </a:lnTo>
                    <a:lnTo>
                      <a:pt x="2937" y="2213"/>
                    </a:lnTo>
                    <a:lnTo>
                      <a:pt x="3006" y="2193"/>
                    </a:lnTo>
                    <a:lnTo>
                      <a:pt x="3075" y="2169"/>
                    </a:lnTo>
                    <a:lnTo>
                      <a:pt x="3143" y="2143"/>
                    </a:lnTo>
                    <a:lnTo>
                      <a:pt x="3211" y="2113"/>
                    </a:lnTo>
                    <a:lnTo>
                      <a:pt x="3226" y="2100"/>
                    </a:lnTo>
                    <a:lnTo>
                      <a:pt x="3243" y="2088"/>
                    </a:lnTo>
                    <a:lnTo>
                      <a:pt x="3258" y="2074"/>
                    </a:lnTo>
                    <a:lnTo>
                      <a:pt x="3273" y="2061"/>
                    </a:lnTo>
                    <a:lnTo>
                      <a:pt x="4428" y="1019"/>
                    </a:lnTo>
                    <a:lnTo>
                      <a:pt x="4359" y="1080"/>
                    </a:lnTo>
                    <a:lnTo>
                      <a:pt x="4287" y="1136"/>
                    </a:lnTo>
                    <a:lnTo>
                      <a:pt x="4214" y="1187"/>
                    </a:lnTo>
                    <a:lnTo>
                      <a:pt x="4139" y="1235"/>
                    </a:lnTo>
                    <a:lnTo>
                      <a:pt x="4062" y="1278"/>
                    </a:lnTo>
                    <a:lnTo>
                      <a:pt x="3985" y="1316"/>
                    </a:lnTo>
                    <a:lnTo>
                      <a:pt x="3906" y="1351"/>
                    </a:lnTo>
                    <a:lnTo>
                      <a:pt x="3827" y="1382"/>
                    </a:lnTo>
                    <a:lnTo>
                      <a:pt x="3746" y="1408"/>
                    </a:lnTo>
                    <a:lnTo>
                      <a:pt x="3665" y="1430"/>
                    </a:lnTo>
                    <a:lnTo>
                      <a:pt x="3583" y="1447"/>
                    </a:lnTo>
                    <a:lnTo>
                      <a:pt x="3500" y="1460"/>
                    </a:lnTo>
                    <a:lnTo>
                      <a:pt x="3416" y="1469"/>
                    </a:lnTo>
                    <a:lnTo>
                      <a:pt x="3332" y="1474"/>
                    </a:lnTo>
                    <a:lnTo>
                      <a:pt x="3249" y="1474"/>
                    </a:lnTo>
                    <a:lnTo>
                      <a:pt x="3164" y="1471"/>
                    </a:lnTo>
                    <a:lnTo>
                      <a:pt x="3079" y="1463"/>
                    </a:lnTo>
                    <a:lnTo>
                      <a:pt x="2995" y="1451"/>
                    </a:lnTo>
                    <a:lnTo>
                      <a:pt x="2910" y="1435"/>
                    </a:lnTo>
                    <a:lnTo>
                      <a:pt x="2826" y="1413"/>
                    </a:lnTo>
                    <a:lnTo>
                      <a:pt x="2742" y="1389"/>
                    </a:lnTo>
                    <a:lnTo>
                      <a:pt x="2658" y="1359"/>
                    </a:lnTo>
                    <a:lnTo>
                      <a:pt x="2575" y="1325"/>
                    </a:lnTo>
                    <a:lnTo>
                      <a:pt x="2492" y="1288"/>
                    </a:lnTo>
                    <a:lnTo>
                      <a:pt x="2411" y="1246"/>
                    </a:lnTo>
                    <a:lnTo>
                      <a:pt x="2330" y="1199"/>
                    </a:lnTo>
                    <a:lnTo>
                      <a:pt x="2249" y="1149"/>
                    </a:lnTo>
                    <a:lnTo>
                      <a:pt x="2170" y="1094"/>
                    </a:lnTo>
                    <a:lnTo>
                      <a:pt x="2092" y="1035"/>
                    </a:lnTo>
                    <a:lnTo>
                      <a:pt x="2015" y="971"/>
                    </a:lnTo>
                    <a:lnTo>
                      <a:pt x="1939" y="904"/>
                    </a:lnTo>
                    <a:lnTo>
                      <a:pt x="1866" y="832"/>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69" name="Freeform 26"/>
              <p:cNvSpPr>
                <a:spLocks/>
              </p:cNvSpPr>
              <p:nvPr/>
            </p:nvSpPr>
            <p:spPr bwMode="auto">
              <a:xfrm>
                <a:off x="3848100" y="5383213"/>
                <a:ext cx="90488" cy="50800"/>
              </a:xfrm>
              <a:custGeom>
                <a:avLst/>
                <a:gdLst>
                  <a:gd name="T0" fmla="*/ 943 w 1024"/>
                  <a:gd name="T1" fmla="*/ 0 h 886"/>
                  <a:gd name="T2" fmla="*/ 920 w 1024"/>
                  <a:gd name="T3" fmla="*/ 9 h 886"/>
                  <a:gd name="T4" fmla="*/ 0 w 1024"/>
                  <a:gd name="T5" fmla="*/ 837 h 886"/>
                  <a:gd name="T6" fmla="*/ 44 w 1024"/>
                  <a:gd name="T7" fmla="*/ 886 h 886"/>
                  <a:gd name="T8" fmla="*/ 964 w 1024"/>
                  <a:gd name="T9" fmla="*/ 58 h 886"/>
                  <a:gd name="T10" fmla="*/ 943 w 1024"/>
                  <a:gd name="T11" fmla="*/ 0 h 886"/>
                  <a:gd name="T12" fmla="*/ 964 w 1024"/>
                  <a:gd name="T13" fmla="*/ 58 h 886"/>
                  <a:gd name="T14" fmla="*/ 1024 w 1024"/>
                  <a:gd name="T15" fmla="*/ 2 h 886"/>
                  <a:gd name="T16" fmla="*/ 943 w 1024"/>
                  <a:gd name="T17" fmla="*/ 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886">
                    <a:moveTo>
                      <a:pt x="943" y="0"/>
                    </a:moveTo>
                    <a:lnTo>
                      <a:pt x="920" y="9"/>
                    </a:lnTo>
                    <a:lnTo>
                      <a:pt x="0" y="837"/>
                    </a:lnTo>
                    <a:lnTo>
                      <a:pt x="44" y="886"/>
                    </a:lnTo>
                    <a:lnTo>
                      <a:pt x="964" y="58"/>
                    </a:lnTo>
                    <a:lnTo>
                      <a:pt x="943" y="0"/>
                    </a:lnTo>
                    <a:lnTo>
                      <a:pt x="964" y="58"/>
                    </a:lnTo>
                    <a:lnTo>
                      <a:pt x="1024" y="2"/>
                    </a:lnTo>
                    <a:lnTo>
                      <a:pt x="943"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0" name="Freeform 27"/>
              <p:cNvSpPr>
                <a:spLocks/>
              </p:cNvSpPr>
              <p:nvPr/>
            </p:nvSpPr>
            <p:spPr bwMode="auto">
              <a:xfrm>
                <a:off x="3754438" y="5383213"/>
                <a:ext cx="176213" cy="7937"/>
              </a:xfrm>
              <a:custGeom>
                <a:avLst/>
                <a:gdLst>
                  <a:gd name="T0" fmla="*/ 64 w 1995"/>
                  <a:gd name="T1" fmla="*/ 117 h 141"/>
                  <a:gd name="T2" fmla="*/ 34 w 1995"/>
                  <a:gd name="T3" fmla="*/ 141 h 141"/>
                  <a:gd name="T4" fmla="*/ 145 w 1995"/>
                  <a:gd name="T5" fmla="*/ 132 h 141"/>
                  <a:gd name="T6" fmla="*/ 253 w 1995"/>
                  <a:gd name="T7" fmla="*/ 123 h 141"/>
                  <a:gd name="T8" fmla="*/ 359 w 1995"/>
                  <a:gd name="T9" fmla="*/ 115 h 141"/>
                  <a:gd name="T10" fmla="*/ 465 w 1995"/>
                  <a:gd name="T11" fmla="*/ 107 h 141"/>
                  <a:gd name="T12" fmla="*/ 571 w 1995"/>
                  <a:gd name="T13" fmla="*/ 99 h 141"/>
                  <a:gd name="T14" fmla="*/ 678 w 1995"/>
                  <a:gd name="T15" fmla="*/ 92 h 141"/>
                  <a:gd name="T16" fmla="*/ 787 w 1995"/>
                  <a:gd name="T17" fmla="*/ 86 h 141"/>
                  <a:gd name="T18" fmla="*/ 898 w 1995"/>
                  <a:gd name="T19" fmla="*/ 81 h 141"/>
                  <a:gd name="T20" fmla="*/ 1013 w 1995"/>
                  <a:gd name="T21" fmla="*/ 77 h 141"/>
                  <a:gd name="T22" fmla="*/ 1133 w 1995"/>
                  <a:gd name="T23" fmla="*/ 73 h 141"/>
                  <a:gd name="T24" fmla="*/ 1258 w 1995"/>
                  <a:gd name="T25" fmla="*/ 70 h 141"/>
                  <a:gd name="T26" fmla="*/ 1390 w 1995"/>
                  <a:gd name="T27" fmla="*/ 68 h 141"/>
                  <a:gd name="T28" fmla="*/ 1528 w 1995"/>
                  <a:gd name="T29" fmla="*/ 67 h 141"/>
                  <a:gd name="T30" fmla="*/ 1674 w 1995"/>
                  <a:gd name="T31" fmla="*/ 67 h 141"/>
                  <a:gd name="T32" fmla="*/ 1829 w 1995"/>
                  <a:gd name="T33" fmla="*/ 68 h 141"/>
                  <a:gd name="T34" fmla="*/ 1994 w 1995"/>
                  <a:gd name="T35" fmla="*/ 70 h 141"/>
                  <a:gd name="T36" fmla="*/ 1995 w 1995"/>
                  <a:gd name="T37" fmla="*/ 4 h 141"/>
                  <a:gd name="T38" fmla="*/ 1829 w 1995"/>
                  <a:gd name="T39" fmla="*/ 2 h 141"/>
                  <a:gd name="T40" fmla="*/ 1674 w 1995"/>
                  <a:gd name="T41" fmla="*/ 0 h 141"/>
                  <a:gd name="T42" fmla="*/ 1528 w 1995"/>
                  <a:gd name="T43" fmla="*/ 0 h 141"/>
                  <a:gd name="T44" fmla="*/ 1389 w 1995"/>
                  <a:gd name="T45" fmla="*/ 2 h 141"/>
                  <a:gd name="T46" fmla="*/ 1257 w 1995"/>
                  <a:gd name="T47" fmla="*/ 5 h 141"/>
                  <a:gd name="T48" fmla="*/ 1132 w 1995"/>
                  <a:gd name="T49" fmla="*/ 7 h 141"/>
                  <a:gd name="T50" fmla="*/ 1011 w 1995"/>
                  <a:gd name="T51" fmla="*/ 11 h 141"/>
                  <a:gd name="T52" fmla="*/ 896 w 1995"/>
                  <a:gd name="T53" fmla="*/ 15 h 141"/>
                  <a:gd name="T54" fmla="*/ 784 w 1995"/>
                  <a:gd name="T55" fmla="*/ 21 h 141"/>
                  <a:gd name="T56" fmla="*/ 674 w 1995"/>
                  <a:gd name="T57" fmla="*/ 26 h 141"/>
                  <a:gd name="T58" fmla="*/ 567 w 1995"/>
                  <a:gd name="T59" fmla="*/ 33 h 141"/>
                  <a:gd name="T60" fmla="*/ 461 w 1995"/>
                  <a:gd name="T61" fmla="*/ 40 h 141"/>
                  <a:gd name="T62" fmla="*/ 354 w 1995"/>
                  <a:gd name="T63" fmla="*/ 48 h 141"/>
                  <a:gd name="T64" fmla="*/ 248 w 1995"/>
                  <a:gd name="T65" fmla="*/ 57 h 141"/>
                  <a:gd name="T66" fmla="*/ 140 w 1995"/>
                  <a:gd name="T67" fmla="*/ 66 h 141"/>
                  <a:gd name="T68" fmla="*/ 29 w 1995"/>
                  <a:gd name="T69" fmla="*/ 75 h 141"/>
                  <a:gd name="T70" fmla="*/ 0 w 1995"/>
                  <a:gd name="T71" fmla="*/ 99 h 141"/>
                  <a:gd name="T72" fmla="*/ 29 w 1995"/>
                  <a:gd name="T73" fmla="*/ 75 h 141"/>
                  <a:gd name="T74" fmla="*/ 6 w 1995"/>
                  <a:gd name="T75" fmla="*/ 77 h 141"/>
                  <a:gd name="T76" fmla="*/ 0 w 1995"/>
                  <a:gd name="T77" fmla="*/ 99 h 141"/>
                  <a:gd name="T78" fmla="*/ 64 w 1995"/>
                  <a:gd name="T79"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5" h="141">
                    <a:moveTo>
                      <a:pt x="64" y="117"/>
                    </a:moveTo>
                    <a:lnTo>
                      <a:pt x="34" y="141"/>
                    </a:lnTo>
                    <a:lnTo>
                      <a:pt x="145" y="132"/>
                    </a:lnTo>
                    <a:lnTo>
                      <a:pt x="253" y="123"/>
                    </a:lnTo>
                    <a:lnTo>
                      <a:pt x="359" y="115"/>
                    </a:lnTo>
                    <a:lnTo>
                      <a:pt x="465" y="107"/>
                    </a:lnTo>
                    <a:lnTo>
                      <a:pt x="571" y="99"/>
                    </a:lnTo>
                    <a:lnTo>
                      <a:pt x="678" y="92"/>
                    </a:lnTo>
                    <a:lnTo>
                      <a:pt x="787" y="86"/>
                    </a:lnTo>
                    <a:lnTo>
                      <a:pt x="898" y="81"/>
                    </a:lnTo>
                    <a:lnTo>
                      <a:pt x="1013" y="77"/>
                    </a:lnTo>
                    <a:lnTo>
                      <a:pt x="1133" y="73"/>
                    </a:lnTo>
                    <a:lnTo>
                      <a:pt x="1258" y="70"/>
                    </a:lnTo>
                    <a:lnTo>
                      <a:pt x="1390" y="68"/>
                    </a:lnTo>
                    <a:lnTo>
                      <a:pt x="1528" y="67"/>
                    </a:lnTo>
                    <a:lnTo>
                      <a:pt x="1674" y="67"/>
                    </a:lnTo>
                    <a:lnTo>
                      <a:pt x="1829" y="68"/>
                    </a:lnTo>
                    <a:lnTo>
                      <a:pt x="1994" y="70"/>
                    </a:lnTo>
                    <a:lnTo>
                      <a:pt x="1995" y="4"/>
                    </a:lnTo>
                    <a:lnTo>
                      <a:pt x="1829" y="2"/>
                    </a:lnTo>
                    <a:lnTo>
                      <a:pt x="1674" y="0"/>
                    </a:lnTo>
                    <a:lnTo>
                      <a:pt x="1528" y="0"/>
                    </a:lnTo>
                    <a:lnTo>
                      <a:pt x="1389" y="2"/>
                    </a:lnTo>
                    <a:lnTo>
                      <a:pt x="1257" y="5"/>
                    </a:lnTo>
                    <a:lnTo>
                      <a:pt x="1132" y="7"/>
                    </a:lnTo>
                    <a:lnTo>
                      <a:pt x="1011" y="11"/>
                    </a:lnTo>
                    <a:lnTo>
                      <a:pt x="896" y="15"/>
                    </a:lnTo>
                    <a:lnTo>
                      <a:pt x="784" y="21"/>
                    </a:lnTo>
                    <a:lnTo>
                      <a:pt x="674" y="26"/>
                    </a:lnTo>
                    <a:lnTo>
                      <a:pt x="567" y="33"/>
                    </a:lnTo>
                    <a:lnTo>
                      <a:pt x="461" y="40"/>
                    </a:lnTo>
                    <a:lnTo>
                      <a:pt x="354" y="48"/>
                    </a:lnTo>
                    <a:lnTo>
                      <a:pt x="248" y="57"/>
                    </a:lnTo>
                    <a:lnTo>
                      <a:pt x="140" y="66"/>
                    </a:lnTo>
                    <a:lnTo>
                      <a:pt x="29" y="75"/>
                    </a:lnTo>
                    <a:lnTo>
                      <a:pt x="0" y="99"/>
                    </a:lnTo>
                    <a:lnTo>
                      <a:pt x="29" y="75"/>
                    </a:lnTo>
                    <a:lnTo>
                      <a:pt x="6" y="77"/>
                    </a:lnTo>
                    <a:lnTo>
                      <a:pt x="0" y="99"/>
                    </a:lnTo>
                    <a:lnTo>
                      <a:pt x="64" y="11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1" name="Freeform 28"/>
              <p:cNvSpPr>
                <a:spLocks/>
              </p:cNvSpPr>
              <p:nvPr/>
            </p:nvSpPr>
            <p:spPr bwMode="auto">
              <a:xfrm>
                <a:off x="3678238" y="5387975"/>
                <a:ext cx="82550" cy="146050"/>
              </a:xfrm>
              <a:custGeom>
                <a:avLst/>
                <a:gdLst>
                  <a:gd name="T0" fmla="*/ 57 w 935"/>
                  <a:gd name="T1" fmla="*/ 2427 h 2564"/>
                  <a:gd name="T2" fmla="*/ 110 w 935"/>
                  <a:gd name="T3" fmla="*/ 2463 h 2564"/>
                  <a:gd name="T4" fmla="*/ 164 w 935"/>
                  <a:gd name="T5" fmla="*/ 2329 h 2564"/>
                  <a:gd name="T6" fmla="*/ 217 w 935"/>
                  <a:gd name="T7" fmla="*/ 2195 h 2564"/>
                  <a:gd name="T8" fmla="*/ 270 w 935"/>
                  <a:gd name="T9" fmla="*/ 2062 h 2564"/>
                  <a:gd name="T10" fmla="*/ 321 w 935"/>
                  <a:gd name="T11" fmla="*/ 1929 h 2564"/>
                  <a:gd name="T12" fmla="*/ 372 w 935"/>
                  <a:gd name="T13" fmla="*/ 1794 h 2564"/>
                  <a:gd name="T14" fmla="*/ 423 w 935"/>
                  <a:gd name="T15" fmla="*/ 1657 h 2564"/>
                  <a:gd name="T16" fmla="*/ 473 w 935"/>
                  <a:gd name="T17" fmla="*/ 1518 h 2564"/>
                  <a:gd name="T18" fmla="*/ 523 w 935"/>
                  <a:gd name="T19" fmla="*/ 1375 h 2564"/>
                  <a:gd name="T20" fmla="*/ 574 w 935"/>
                  <a:gd name="T21" fmla="*/ 1228 h 2564"/>
                  <a:gd name="T22" fmla="*/ 624 w 935"/>
                  <a:gd name="T23" fmla="*/ 1077 h 2564"/>
                  <a:gd name="T24" fmla="*/ 674 w 935"/>
                  <a:gd name="T25" fmla="*/ 919 h 2564"/>
                  <a:gd name="T26" fmla="*/ 725 w 935"/>
                  <a:gd name="T27" fmla="*/ 754 h 2564"/>
                  <a:gd name="T28" fmla="*/ 777 w 935"/>
                  <a:gd name="T29" fmla="*/ 583 h 2564"/>
                  <a:gd name="T30" fmla="*/ 829 w 935"/>
                  <a:gd name="T31" fmla="*/ 403 h 2564"/>
                  <a:gd name="T32" fmla="*/ 881 w 935"/>
                  <a:gd name="T33" fmla="*/ 216 h 2564"/>
                  <a:gd name="T34" fmla="*/ 935 w 935"/>
                  <a:gd name="T35" fmla="*/ 18 h 2564"/>
                  <a:gd name="T36" fmla="*/ 871 w 935"/>
                  <a:gd name="T37" fmla="*/ 0 h 2564"/>
                  <a:gd name="T38" fmla="*/ 817 w 935"/>
                  <a:gd name="T39" fmla="*/ 198 h 2564"/>
                  <a:gd name="T40" fmla="*/ 765 w 935"/>
                  <a:gd name="T41" fmla="*/ 386 h 2564"/>
                  <a:gd name="T42" fmla="*/ 713 w 935"/>
                  <a:gd name="T43" fmla="*/ 565 h 2564"/>
                  <a:gd name="T44" fmla="*/ 662 w 935"/>
                  <a:gd name="T45" fmla="*/ 735 h 2564"/>
                  <a:gd name="T46" fmla="*/ 611 w 935"/>
                  <a:gd name="T47" fmla="*/ 899 h 2564"/>
                  <a:gd name="T48" fmla="*/ 561 w 935"/>
                  <a:gd name="T49" fmla="*/ 1056 h 2564"/>
                  <a:gd name="T50" fmla="*/ 511 w 935"/>
                  <a:gd name="T51" fmla="*/ 1207 h 2564"/>
                  <a:gd name="T52" fmla="*/ 461 w 935"/>
                  <a:gd name="T53" fmla="*/ 1353 h 2564"/>
                  <a:gd name="T54" fmla="*/ 411 w 935"/>
                  <a:gd name="T55" fmla="*/ 1496 h 2564"/>
                  <a:gd name="T56" fmla="*/ 361 w 935"/>
                  <a:gd name="T57" fmla="*/ 1635 h 2564"/>
                  <a:gd name="T58" fmla="*/ 310 w 935"/>
                  <a:gd name="T59" fmla="*/ 1771 h 2564"/>
                  <a:gd name="T60" fmla="*/ 259 w 935"/>
                  <a:gd name="T61" fmla="*/ 1905 h 2564"/>
                  <a:gd name="T62" fmla="*/ 207 w 935"/>
                  <a:gd name="T63" fmla="*/ 2038 h 2564"/>
                  <a:gd name="T64" fmla="*/ 155 w 935"/>
                  <a:gd name="T65" fmla="*/ 2172 h 2564"/>
                  <a:gd name="T66" fmla="*/ 102 w 935"/>
                  <a:gd name="T67" fmla="*/ 2304 h 2564"/>
                  <a:gd name="T68" fmla="*/ 49 w 935"/>
                  <a:gd name="T69" fmla="*/ 2439 h 2564"/>
                  <a:gd name="T70" fmla="*/ 101 w 935"/>
                  <a:gd name="T71" fmla="*/ 2476 h 2564"/>
                  <a:gd name="T72" fmla="*/ 49 w 935"/>
                  <a:gd name="T73" fmla="*/ 2439 h 2564"/>
                  <a:gd name="T74" fmla="*/ 0 w 935"/>
                  <a:gd name="T75" fmla="*/ 2564 h 2564"/>
                  <a:gd name="T76" fmla="*/ 101 w 935"/>
                  <a:gd name="T77" fmla="*/ 2476 h 2564"/>
                  <a:gd name="T78" fmla="*/ 57 w 935"/>
                  <a:gd name="T79" fmla="*/ 2427 h 2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5" h="2564">
                    <a:moveTo>
                      <a:pt x="57" y="2427"/>
                    </a:moveTo>
                    <a:lnTo>
                      <a:pt x="110" y="2463"/>
                    </a:lnTo>
                    <a:lnTo>
                      <a:pt x="164" y="2329"/>
                    </a:lnTo>
                    <a:lnTo>
                      <a:pt x="217" y="2195"/>
                    </a:lnTo>
                    <a:lnTo>
                      <a:pt x="270" y="2062"/>
                    </a:lnTo>
                    <a:lnTo>
                      <a:pt x="321" y="1929"/>
                    </a:lnTo>
                    <a:lnTo>
                      <a:pt x="372" y="1794"/>
                    </a:lnTo>
                    <a:lnTo>
                      <a:pt x="423" y="1657"/>
                    </a:lnTo>
                    <a:lnTo>
                      <a:pt x="473" y="1518"/>
                    </a:lnTo>
                    <a:lnTo>
                      <a:pt x="523" y="1375"/>
                    </a:lnTo>
                    <a:lnTo>
                      <a:pt x="574" y="1228"/>
                    </a:lnTo>
                    <a:lnTo>
                      <a:pt x="624" y="1077"/>
                    </a:lnTo>
                    <a:lnTo>
                      <a:pt x="674" y="919"/>
                    </a:lnTo>
                    <a:lnTo>
                      <a:pt x="725" y="754"/>
                    </a:lnTo>
                    <a:lnTo>
                      <a:pt x="777" y="583"/>
                    </a:lnTo>
                    <a:lnTo>
                      <a:pt x="829" y="403"/>
                    </a:lnTo>
                    <a:lnTo>
                      <a:pt x="881" y="216"/>
                    </a:lnTo>
                    <a:lnTo>
                      <a:pt x="935" y="18"/>
                    </a:lnTo>
                    <a:lnTo>
                      <a:pt x="871" y="0"/>
                    </a:lnTo>
                    <a:lnTo>
                      <a:pt x="817" y="198"/>
                    </a:lnTo>
                    <a:lnTo>
                      <a:pt x="765" y="386"/>
                    </a:lnTo>
                    <a:lnTo>
                      <a:pt x="713" y="565"/>
                    </a:lnTo>
                    <a:lnTo>
                      <a:pt x="662" y="735"/>
                    </a:lnTo>
                    <a:lnTo>
                      <a:pt x="611" y="899"/>
                    </a:lnTo>
                    <a:lnTo>
                      <a:pt x="561" y="1056"/>
                    </a:lnTo>
                    <a:lnTo>
                      <a:pt x="511" y="1207"/>
                    </a:lnTo>
                    <a:lnTo>
                      <a:pt x="461" y="1353"/>
                    </a:lnTo>
                    <a:lnTo>
                      <a:pt x="411" y="1496"/>
                    </a:lnTo>
                    <a:lnTo>
                      <a:pt x="361" y="1635"/>
                    </a:lnTo>
                    <a:lnTo>
                      <a:pt x="310" y="1771"/>
                    </a:lnTo>
                    <a:lnTo>
                      <a:pt x="259" y="1905"/>
                    </a:lnTo>
                    <a:lnTo>
                      <a:pt x="207" y="2038"/>
                    </a:lnTo>
                    <a:lnTo>
                      <a:pt x="155" y="2172"/>
                    </a:lnTo>
                    <a:lnTo>
                      <a:pt x="102" y="2304"/>
                    </a:lnTo>
                    <a:lnTo>
                      <a:pt x="49" y="2439"/>
                    </a:lnTo>
                    <a:lnTo>
                      <a:pt x="101" y="2476"/>
                    </a:lnTo>
                    <a:lnTo>
                      <a:pt x="49" y="2439"/>
                    </a:lnTo>
                    <a:lnTo>
                      <a:pt x="0" y="2564"/>
                    </a:lnTo>
                    <a:lnTo>
                      <a:pt x="101" y="2476"/>
                    </a:lnTo>
                    <a:lnTo>
                      <a:pt x="57" y="242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2" name="Freeform 29"/>
              <p:cNvSpPr>
                <a:spLocks/>
              </p:cNvSpPr>
              <p:nvPr/>
            </p:nvSpPr>
            <p:spPr bwMode="auto">
              <a:xfrm>
                <a:off x="3683000" y="5475288"/>
                <a:ext cx="88900" cy="53975"/>
              </a:xfrm>
              <a:custGeom>
                <a:avLst/>
                <a:gdLst>
                  <a:gd name="T0" fmla="*/ 1007 w 1007"/>
                  <a:gd name="T1" fmla="*/ 20 h 937"/>
                  <a:gd name="T2" fmla="*/ 963 w 1007"/>
                  <a:gd name="T3" fmla="*/ 19 h 937"/>
                  <a:gd name="T4" fmla="*/ 0 w 1007"/>
                  <a:gd name="T5" fmla="*/ 888 h 937"/>
                  <a:gd name="T6" fmla="*/ 44 w 1007"/>
                  <a:gd name="T7" fmla="*/ 937 h 937"/>
                  <a:gd name="T8" fmla="*/ 1007 w 1007"/>
                  <a:gd name="T9" fmla="*/ 68 h 937"/>
                  <a:gd name="T10" fmla="*/ 1007 w 1007"/>
                  <a:gd name="T11" fmla="*/ 20 h 937"/>
                  <a:gd name="T12" fmla="*/ 1007 w 1007"/>
                  <a:gd name="T13" fmla="*/ 20 h 937"/>
                  <a:gd name="T14" fmla="*/ 985 w 1007"/>
                  <a:gd name="T15" fmla="*/ 0 h 937"/>
                  <a:gd name="T16" fmla="*/ 963 w 1007"/>
                  <a:gd name="T17" fmla="*/ 19 h 937"/>
                  <a:gd name="T18" fmla="*/ 1007 w 1007"/>
                  <a:gd name="T19" fmla="*/ 2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7" h="937">
                    <a:moveTo>
                      <a:pt x="1007" y="20"/>
                    </a:moveTo>
                    <a:lnTo>
                      <a:pt x="963" y="19"/>
                    </a:lnTo>
                    <a:lnTo>
                      <a:pt x="0" y="888"/>
                    </a:lnTo>
                    <a:lnTo>
                      <a:pt x="44" y="937"/>
                    </a:lnTo>
                    <a:lnTo>
                      <a:pt x="1007" y="68"/>
                    </a:lnTo>
                    <a:lnTo>
                      <a:pt x="1007" y="20"/>
                    </a:lnTo>
                    <a:lnTo>
                      <a:pt x="1007" y="20"/>
                    </a:lnTo>
                    <a:lnTo>
                      <a:pt x="985" y="0"/>
                    </a:lnTo>
                    <a:lnTo>
                      <a:pt x="963" y="19"/>
                    </a:lnTo>
                    <a:lnTo>
                      <a:pt x="1007"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3" name="Freeform 30"/>
              <p:cNvSpPr>
                <a:spLocks/>
              </p:cNvSpPr>
              <p:nvPr/>
            </p:nvSpPr>
            <p:spPr bwMode="auto">
              <a:xfrm>
                <a:off x="3768725" y="5476875"/>
                <a:ext cx="201613" cy="39687"/>
              </a:xfrm>
              <a:custGeom>
                <a:avLst/>
                <a:gdLst>
                  <a:gd name="T0" fmla="*/ 2225 w 2293"/>
                  <a:gd name="T1" fmla="*/ 474 h 689"/>
                  <a:gd name="T2" fmla="*/ 2125 w 2293"/>
                  <a:gd name="T3" fmla="*/ 514 h 689"/>
                  <a:gd name="T4" fmla="*/ 2022 w 2293"/>
                  <a:gd name="T5" fmla="*/ 547 h 689"/>
                  <a:gd name="T6" fmla="*/ 1920 w 2293"/>
                  <a:gd name="T7" fmla="*/ 575 h 689"/>
                  <a:gd name="T8" fmla="*/ 1816 w 2293"/>
                  <a:gd name="T9" fmla="*/ 596 h 689"/>
                  <a:gd name="T10" fmla="*/ 1711 w 2293"/>
                  <a:gd name="T11" fmla="*/ 612 h 689"/>
                  <a:gd name="T12" fmla="*/ 1605 w 2293"/>
                  <a:gd name="T13" fmla="*/ 620 h 689"/>
                  <a:gd name="T14" fmla="*/ 1499 w 2293"/>
                  <a:gd name="T15" fmla="*/ 623 h 689"/>
                  <a:gd name="T16" fmla="*/ 1392 w 2293"/>
                  <a:gd name="T17" fmla="*/ 619 h 689"/>
                  <a:gd name="T18" fmla="*/ 1286 w 2293"/>
                  <a:gd name="T19" fmla="*/ 608 h 689"/>
                  <a:gd name="T20" fmla="*/ 1178 w 2293"/>
                  <a:gd name="T21" fmla="*/ 592 h 689"/>
                  <a:gd name="T22" fmla="*/ 1071 w 2293"/>
                  <a:gd name="T23" fmla="*/ 570 h 689"/>
                  <a:gd name="T24" fmla="*/ 965 w 2293"/>
                  <a:gd name="T25" fmla="*/ 541 h 689"/>
                  <a:gd name="T26" fmla="*/ 858 w 2293"/>
                  <a:gd name="T27" fmla="*/ 506 h 689"/>
                  <a:gd name="T28" fmla="*/ 753 w 2293"/>
                  <a:gd name="T29" fmla="*/ 465 h 689"/>
                  <a:gd name="T30" fmla="*/ 648 w 2293"/>
                  <a:gd name="T31" fmla="*/ 417 h 689"/>
                  <a:gd name="T32" fmla="*/ 545 w 2293"/>
                  <a:gd name="T33" fmla="*/ 364 h 689"/>
                  <a:gd name="T34" fmla="*/ 441 w 2293"/>
                  <a:gd name="T35" fmla="*/ 303 h 689"/>
                  <a:gd name="T36" fmla="*/ 340 w 2293"/>
                  <a:gd name="T37" fmla="*/ 237 h 689"/>
                  <a:gd name="T38" fmla="*/ 240 w 2293"/>
                  <a:gd name="T39" fmla="*/ 165 h 689"/>
                  <a:gd name="T40" fmla="*/ 142 w 2293"/>
                  <a:gd name="T41" fmla="*/ 85 h 689"/>
                  <a:gd name="T42" fmla="*/ 45 w 2293"/>
                  <a:gd name="T43" fmla="*/ 0 h 689"/>
                  <a:gd name="T44" fmla="*/ 66 w 2293"/>
                  <a:gd name="T45" fmla="*/ 108 h 689"/>
                  <a:gd name="T46" fmla="*/ 166 w 2293"/>
                  <a:gd name="T47" fmla="*/ 190 h 689"/>
                  <a:gd name="T48" fmla="*/ 268 w 2293"/>
                  <a:gd name="T49" fmla="*/ 267 h 689"/>
                  <a:gd name="T50" fmla="*/ 372 w 2293"/>
                  <a:gd name="T51" fmla="*/ 337 h 689"/>
                  <a:gd name="T52" fmla="*/ 477 w 2293"/>
                  <a:gd name="T53" fmla="*/ 401 h 689"/>
                  <a:gd name="T54" fmla="*/ 583 w 2293"/>
                  <a:gd name="T55" fmla="*/ 458 h 689"/>
                  <a:gd name="T56" fmla="*/ 691 w 2293"/>
                  <a:gd name="T57" fmla="*/ 511 h 689"/>
                  <a:gd name="T58" fmla="*/ 800 w 2293"/>
                  <a:gd name="T59" fmla="*/ 554 h 689"/>
                  <a:gd name="T60" fmla="*/ 909 w 2293"/>
                  <a:gd name="T61" fmla="*/ 593 h 689"/>
                  <a:gd name="T62" fmla="*/ 1019 w 2293"/>
                  <a:gd name="T63" fmla="*/ 625 h 689"/>
                  <a:gd name="T64" fmla="*/ 1130 w 2293"/>
                  <a:gd name="T65" fmla="*/ 650 h 689"/>
                  <a:gd name="T66" fmla="*/ 1241 w 2293"/>
                  <a:gd name="T67" fmla="*/ 670 h 689"/>
                  <a:gd name="T68" fmla="*/ 1351 w 2293"/>
                  <a:gd name="T69" fmla="*/ 682 h 689"/>
                  <a:gd name="T70" fmla="*/ 1461 w 2293"/>
                  <a:gd name="T71" fmla="*/ 688 h 689"/>
                  <a:gd name="T72" fmla="*/ 1572 w 2293"/>
                  <a:gd name="T73" fmla="*/ 688 h 689"/>
                  <a:gd name="T74" fmla="*/ 1682 w 2293"/>
                  <a:gd name="T75" fmla="*/ 681 h 689"/>
                  <a:gd name="T76" fmla="*/ 1791 w 2293"/>
                  <a:gd name="T77" fmla="*/ 668 h 689"/>
                  <a:gd name="T78" fmla="*/ 1899 w 2293"/>
                  <a:gd name="T79" fmla="*/ 647 h 689"/>
                  <a:gd name="T80" fmla="*/ 2006 w 2293"/>
                  <a:gd name="T81" fmla="*/ 621 h 689"/>
                  <a:gd name="T82" fmla="*/ 2112 w 2293"/>
                  <a:gd name="T83" fmla="*/ 588 h 689"/>
                  <a:gd name="T84" fmla="*/ 2217 w 2293"/>
                  <a:gd name="T85" fmla="*/ 549 h 689"/>
                  <a:gd name="T86" fmla="*/ 2293 w 2293"/>
                  <a:gd name="T87" fmla="*/ 515 h 689"/>
                  <a:gd name="T88" fmla="*/ 2293 w 2293"/>
                  <a:gd name="T89" fmla="*/ 51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93" h="689">
                    <a:moveTo>
                      <a:pt x="2250" y="464"/>
                    </a:moveTo>
                    <a:lnTo>
                      <a:pt x="2258" y="458"/>
                    </a:lnTo>
                    <a:lnTo>
                      <a:pt x="2225" y="474"/>
                    </a:lnTo>
                    <a:lnTo>
                      <a:pt x="2192" y="488"/>
                    </a:lnTo>
                    <a:lnTo>
                      <a:pt x="2158" y="501"/>
                    </a:lnTo>
                    <a:lnTo>
                      <a:pt x="2125" y="514"/>
                    </a:lnTo>
                    <a:lnTo>
                      <a:pt x="2091" y="526"/>
                    </a:lnTo>
                    <a:lnTo>
                      <a:pt x="2057" y="537"/>
                    </a:lnTo>
                    <a:lnTo>
                      <a:pt x="2022" y="547"/>
                    </a:lnTo>
                    <a:lnTo>
                      <a:pt x="1989" y="557"/>
                    </a:lnTo>
                    <a:lnTo>
                      <a:pt x="1954" y="567"/>
                    </a:lnTo>
                    <a:lnTo>
                      <a:pt x="1920" y="575"/>
                    </a:lnTo>
                    <a:lnTo>
                      <a:pt x="1886" y="583"/>
                    </a:lnTo>
                    <a:lnTo>
                      <a:pt x="1851" y="590"/>
                    </a:lnTo>
                    <a:lnTo>
                      <a:pt x="1816" y="596"/>
                    </a:lnTo>
                    <a:lnTo>
                      <a:pt x="1781" y="602"/>
                    </a:lnTo>
                    <a:lnTo>
                      <a:pt x="1747" y="607"/>
                    </a:lnTo>
                    <a:lnTo>
                      <a:pt x="1711" y="612"/>
                    </a:lnTo>
                    <a:lnTo>
                      <a:pt x="1676" y="615"/>
                    </a:lnTo>
                    <a:lnTo>
                      <a:pt x="1640" y="618"/>
                    </a:lnTo>
                    <a:lnTo>
                      <a:pt x="1605" y="620"/>
                    </a:lnTo>
                    <a:lnTo>
                      <a:pt x="1570" y="622"/>
                    </a:lnTo>
                    <a:lnTo>
                      <a:pt x="1535" y="623"/>
                    </a:lnTo>
                    <a:lnTo>
                      <a:pt x="1499" y="623"/>
                    </a:lnTo>
                    <a:lnTo>
                      <a:pt x="1463" y="622"/>
                    </a:lnTo>
                    <a:lnTo>
                      <a:pt x="1428" y="621"/>
                    </a:lnTo>
                    <a:lnTo>
                      <a:pt x="1392" y="619"/>
                    </a:lnTo>
                    <a:lnTo>
                      <a:pt x="1357" y="617"/>
                    </a:lnTo>
                    <a:lnTo>
                      <a:pt x="1321" y="613"/>
                    </a:lnTo>
                    <a:lnTo>
                      <a:pt x="1286" y="608"/>
                    </a:lnTo>
                    <a:lnTo>
                      <a:pt x="1250" y="604"/>
                    </a:lnTo>
                    <a:lnTo>
                      <a:pt x="1214" y="598"/>
                    </a:lnTo>
                    <a:lnTo>
                      <a:pt x="1178" y="592"/>
                    </a:lnTo>
                    <a:lnTo>
                      <a:pt x="1142" y="586"/>
                    </a:lnTo>
                    <a:lnTo>
                      <a:pt x="1107" y="578"/>
                    </a:lnTo>
                    <a:lnTo>
                      <a:pt x="1071" y="570"/>
                    </a:lnTo>
                    <a:lnTo>
                      <a:pt x="1036" y="562"/>
                    </a:lnTo>
                    <a:lnTo>
                      <a:pt x="1000" y="551"/>
                    </a:lnTo>
                    <a:lnTo>
                      <a:pt x="965" y="541"/>
                    </a:lnTo>
                    <a:lnTo>
                      <a:pt x="929" y="530"/>
                    </a:lnTo>
                    <a:lnTo>
                      <a:pt x="894" y="519"/>
                    </a:lnTo>
                    <a:lnTo>
                      <a:pt x="858" y="506"/>
                    </a:lnTo>
                    <a:lnTo>
                      <a:pt x="824" y="493"/>
                    </a:lnTo>
                    <a:lnTo>
                      <a:pt x="788" y="479"/>
                    </a:lnTo>
                    <a:lnTo>
                      <a:pt x="753" y="465"/>
                    </a:lnTo>
                    <a:lnTo>
                      <a:pt x="717" y="449"/>
                    </a:lnTo>
                    <a:lnTo>
                      <a:pt x="683" y="434"/>
                    </a:lnTo>
                    <a:lnTo>
                      <a:pt x="648" y="417"/>
                    </a:lnTo>
                    <a:lnTo>
                      <a:pt x="613" y="400"/>
                    </a:lnTo>
                    <a:lnTo>
                      <a:pt x="578" y="382"/>
                    </a:lnTo>
                    <a:lnTo>
                      <a:pt x="545" y="364"/>
                    </a:lnTo>
                    <a:lnTo>
                      <a:pt x="510" y="344"/>
                    </a:lnTo>
                    <a:lnTo>
                      <a:pt x="475" y="324"/>
                    </a:lnTo>
                    <a:lnTo>
                      <a:pt x="441" y="303"/>
                    </a:lnTo>
                    <a:lnTo>
                      <a:pt x="408" y="282"/>
                    </a:lnTo>
                    <a:lnTo>
                      <a:pt x="374" y="260"/>
                    </a:lnTo>
                    <a:lnTo>
                      <a:pt x="340" y="237"/>
                    </a:lnTo>
                    <a:lnTo>
                      <a:pt x="306" y="214"/>
                    </a:lnTo>
                    <a:lnTo>
                      <a:pt x="273" y="189"/>
                    </a:lnTo>
                    <a:lnTo>
                      <a:pt x="240" y="165"/>
                    </a:lnTo>
                    <a:lnTo>
                      <a:pt x="207" y="139"/>
                    </a:lnTo>
                    <a:lnTo>
                      <a:pt x="175" y="113"/>
                    </a:lnTo>
                    <a:lnTo>
                      <a:pt x="142" y="85"/>
                    </a:lnTo>
                    <a:lnTo>
                      <a:pt x="109" y="58"/>
                    </a:lnTo>
                    <a:lnTo>
                      <a:pt x="77" y="29"/>
                    </a:lnTo>
                    <a:lnTo>
                      <a:pt x="45" y="0"/>
                    </a:lnTo>
                    <a:lnTo>
                      <a:pt x="0" y="48"/>
                    </a:lnTo>
                    <a:lnTo>
                      <a:pt x="32" y="78"/>
                    </a:lnTo>
                    <a:lnTo>
                      <a:pt x="66" y="108"/>
                    </a:lnTo>
                    <a:lnTo>
                      <a:pt x="99" y="136"/>
                    </a:lnTo>
                    <a:lnTo>
                      <a:pt x="133" y="164"/>
                    </a:lnTo>
                    <a:lnTo>
                      <a:pt x="166" y="190"/>
                    </a:lnTo>
                    <a:lnTo>
                      <a:pt x="200" y="217"/>
                    </a:lnTo>
                    <a:lnTo>
                      <a:pt x="234" y="242"/>
                    </a:lnTo>
                    <a:lnTo>
                      <a:pt x="268" y="267"/>
                    </a:lnTo>
                    <a:lnTo>
                      <a:pt x="302" y="291"/>
                    </a:lnTo>
                    <a:lnTo>
                      <a:pt x="337" y="315"/>
                    </a:lnTo>
                    <a:lnTo>
                      <a:pt x="372" y="337"/>
                    </a:lnTo>
                    <a:lnTo>
                      <a:pt x="407" y="360"/>
                    </a:lnTo>
                    <a:lnTo>
                      <a:pt x="441" y="381"/>
                    </a:lnTo>
                    <a:lnTo>
                      <a:pt x="477" y="401"/>
                    </a:lnTo>
                    <a:lnTo>
                      <a:pt x="512" y="422"/>
                    </a:lnTo>
                    <a:lnTo>
                      <a:pt x="548" y="440"/>
                    </a:lnTo>
                    <a:lnTo>
                      <a:pt x="583" y="458"/>
                    </a:lnTo>
                    <a:lnTo>
                      <a:pt x="619" y="477"/>
                    </a:lnTo>
                    <a:lnTo>
                      <a:pt x="655" y="494"/>
                    </a:lnTo>
                    <a:lnTo>
                      <a:pt x="691" y="511"/>
                    </a:lnTo>
                    <a:lnTo>
                      <a:pt x="728" y="526"/>
                    </a:lnTo>
                    <a:lnTo>
                      <a:pt x="763" y="540"/>
                    </a:lnTo>
                    <a:lnTo>
                      <a:pt x="800" y="554"/>
                    </a:lnTo>
                    <a:lnTo>
                      <a:pt x="836" y="569"/>
                    </a:lnTo>
                    <a:lnTo>
                      <a:pt x="873" y="581"/>
                    </a:lnTo>
                    <a:lnTo>
                      <a:pt x="909" y="593"/>
                    </a:lnTo>
                    <a:lnTo>
                      <a:pt x="946" y="604"/>
                    </a:lnTo>
                    <a:lnTo>
                      <a:pt x="982" y="616"/>
                    </a:lnTo>
                    <a:lnTo>
                      <a:pt x="1019" y="625"/>
                    </a:lnTo>
                    <a:lnTo>
                      <a:pt x="1056" y="634"/>
                    </a:lnTo>
                    <a:lnTo>
                      <a:pt x="1092" y="643"/>
                    </a:lnTo>
                    <a:lnTo>
                      <a:pt x="1130" y="650"/>
                    </a:lnTo>
                    <a:lnTo>
                      <a:pt x="1167" y="657"/>
                    </a:lnTo>
                    <a:lnTo>
                      <a:pt x="1204" y="664"/>
                    </a:lnTo>
                    <a:lnTo>
                      <a:pt x="1241" y="670"/>
                    </a:lnTo>
                    <a:lnTo>
                      <a:pt x="1277" y="675"/>
                    </a:lnTo>
                    <a:lnTo>
                      <a:pt x="1314" y="679"/>
                    </a:lnTo>
                    <a:lnTo>
                      <a:pt x="1351" y="682"/>
                    </a:lnTo>
                    <a:lnTo>
                      <a:pt x="1388" y="685"/>
                    </a:lnTo>
                    <a:lnTo>
                      <a:pt x="1425" y="687"/>
                    </a:lnTo>
                    <a:lnTo>
                      <a:pt x="1461" y="688"/>
                    </a:lnTo>
                    <a:lnTo>
                      <a:pt x="1499" y="689"/>
                    </a:lnTo>
                    <a:lnTo>
                      <a:pt x="1535" y="689"/>
                    </a:lnTo>
                    <a:lnTo>
                      <a:pt x="1572" y="688"/>
                    </a:lnTo>
                    <a:lnTo>
                      <a:pt x="1609" y="686"/>
                    </a:lnTo>
                    <a:lnTo>
                      <a:pt x="1645" y="684"/>
                    </a:lnTo>
                    <a:lnTo>
                      <a:pt x="1682" y="681"/>
                    </a:lnTo>
                    <a:lnTo>
                      <a:pt x="1718" y="677"/>
                    </a:lnTo>
                    <a:lnTo>
                      <a:pt x="1755" y="673"/>
                    </a:lnTo>
                    <a:lnTo>
                      <a:pt x="1791" y="668"/>
                    </a:lnTo>
                    <a:lnTo>
                      <a:pt x="1827" y="662"/>
                    </a:lnTo>
                    <a:lnTo>
                      <a:pt x="1863" y="655"/>
                    </a:lnTo>
                    <a:lnTo>
                      <a:pt x="1899" y="647"/>
                    </a:lnTo>
                    <a:lnTo>
                      <a:pt x="1935" y="640"/>
                    </a:lnTo>
                    <a:lnTo>
                      <a:pt x="1970" y="631"/>
                    </a:lnTo>
                    <a:lnTo>
                      <a:pt x="2006" y="621"/>
                    </a:lnTo>
                    <a:lnTo>
                      <a:pt x="2042" y="612"/>
                    </a:lnTo>
                    <a:lnTo>
                      <a:pt x="2078" y="600"/>
                    </a:lnTo>
                    <a:lnTo>
                      <a:pt x="2112" y="588"/>
                    </a:lnTo>
                    <a:lnTo>
                      <a:pt x="2147" y="576"/>
                    </a:lnTo>
                    <a:lnTo>
                      <a:pt x="2182" y="563"/>
                    </a:lnTo>
                    <a:lnTo>
                      <a:pt x="2217" y="549"/>
                    </a:lnTo>
                    <a:lnTo>
                      <a:pt x="2251" y="534"/>
                    </a:lnTo>
                    <a:lnTo>
                      <a:pt x="2285" y="519"/>
                    </a:lnTo>
                    <a:lnTo>
                      <a:pt x="2293" y="515"/>
                    </a:lnTo>
                    <a:lnTo>
                      <a:pt x="2285" y="519"/>
                    </a:lnTo>
                    <a:lnTo>
                      <a:pt x="2290" y="517"/>
                    </a:lnTo>
                    <a:lnTo>
                      <a:pt x="2293" y="515"/>
                    </a:lnTo>
                    <a:lnTo>
                      <a:pt x="2250" y="464"/>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4" name="Freeform 31"/>
              <p:cNvSpPr>
                <a:spLocks/>
              </p:cNvSpPr>
              <p:nvPr/>
            </p:nvSpPr>
            <p:spPr bwMode="auto">
              <a:xfrm>
                <a:off x="3967163" y="5500688"/>
                <a:ext cx="7938" cy="6350"/>
              </a:xfrm>
              <a:custGeom>
                <a:avLst/>
                <a:gdLst>
                  <a:gd name="T0" fmla="*/ 62 w 107"/>
                  <a:gd name="T1" fmla="*/ 0 h 102"/>
                  <a:gd name="T2" fmla="*/ 63 w 107"/>
                  <a:gd name="T3" fmla="*/ 0 h 102"/>
                  <a:gd name="T4" fmla="*/ 47 w 107"/>
                  <a:gd name="T5" fmla="*/ 12 h 102"/>
                  <a:gd name="T6" fmla="*/ 33 w 107"/>
                  <a:gd name="T7" fmla="*/ 24 h 102"/>
                  <a:gd name="T8" fmla="*/ 17 w 107"/>
                  <a:gd name="T9" fmla="*/ 37 h 102"/>
                  <a:gd name="T10" fmla="*/ 0 w 107"/>
                  <a:gd name="T11" fmla="*/ 51 h 102"/>
                  <a:gd name="T12" fmla="*/ 43 w 107"/>
                  <a:gd name="T13" fmla="*/ 102 h 102"/>
                  <a:gd name="T14" fmla="*/ 59 w 107"/>
                  <a:gd name="T15" fmla="*/ 88 h 102"/>
                  <a:gd name="T16" fmla="*/ 74 w 107"/>
                  <a:gd name="T17" fmla="*/ 76 h 102"/>
                  <a:gd name="T18" fmla="*/ 90 w 107"/>
                  <a:gd name="T19" fmla="*/ 63 h 102"/>
                  <a:gd name="T20" fmla="*/ 107 w 107"/>
                  <a:gd name="T21" fmla="*/ 50 h 102"/>
                  <a:gd name="T22" fmla="*/ 107 w 107"/>
                  <a:gd name="T23" fmla="*/ 49 h 102"/>
                  <a:gd name="T24" fmla="*/ 107 w 107"/>
                  <a:gd name="T25" fmla="*/ 50 h 102"/>
                  <a:gd name="T26" fmla="*/ 107 w 107"/>
                  <a:gd name="T27" fmla="*/ 49 h 102"/>
                  <a:gd name="T28" fmla="*/ 107 w 107"/>
                  <a:gd name="T29" fmla="*/ 49 h 102"/>
                  <a:gd name="T30" fmla="*/ 62 w 107"/>
                  <a:gd name="T3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02">
                    <a:moveTo>
                      <a:pt x="62" y="0"/>
                    </a:moveTo>
                    <a:lnTo>
                      <a:pt x="63" y="0"/>
                    </a:lnTo>
                    <a:lnTo>
                      <a:pt x="47" y="12"/>
                    </a:lnTo>
                    <a:lnTo>
                      <a:pt x="33" y="24"/>
                    </a:lnTo>
                    <a:lnTo>
                      <a:pt x="17" y="37"/>
                    </a:lnTo>
                    <a:lnTo>
                      <a:pt x="0" y="51"/>
                    </a:lnTo>
                    <a:lnTo>
                      <a:pt x="43" y="102"/>
                    </a:lnTo>
                    <a:lnTo>
                      <a:pt x="59" y="88"/>
                    </a:lnTo>
                    <a:lnTo>
                      <a:pt x="74" y="76"/>
                    </a:lnTo>
                    <a:lnTo>
                      <a:pt x="90" y="63"/>
                    </a:lnTo>
                    <a:lnTo>
                      <a:pt x="107" y="50"/>
                    </a:lnTo>
                    <a:lnTo>
                      <a:pt x="107" y="49"/>
                    </a:lnTo>
                    <a:lnTo>
                      <a:pt x="107" y="50"/>
                    </a:lnTo>
                    <a:lnTo>
                      <a:pt x="107" y="49"/>
                    </a:lnTo>
                    <a:lnTo>
                      <a:pt x="107" y="49"/>
                    </a:lnTo>
                    <a:lnTo>
                      <a:pt x="6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5" name="Freeform 32"/>
              <p:cNvSpPr>
                <a:spLocks/>
              </p:cNvSpPr>
              <p:nvPr/>
            </p:nvSpPr>
            <p:spPr bwMode="auto">
              <a:xfrm>
                <a:off x="3971925" y="5441950"/>
                <a:ext cx="106363" cy="61912"/>
              </a:xfrm>
              <a:custGeom>
                <a:avLst/>
                <a:gdLst>
                  <a:gd name="T0" fmla="*/ 1156 w 1200"/>
                  <a:gd name="T1" fmla="*/ 0 h 1091"/>
                  <a:gd name="T2" fmla="*/ 1156 w 1200"/>
                  <a:gd name="T3" fmla="*/ 0 h 1091"/>
                  <a:gd name="T4" fmla="*/ 0 w 1200"/>
                  <a:gd name="T5" fmla="*/ 1042 h 1091"/>
                  <a:gd name="T6" fmla="*/ 45 w 1200"/>
                  <a:gd name="T7" fmla="*/ 1091 h 1091"/>
                  <a:gd name="T8" fmla="*/ 1200 w 1200"/>
                  <a:gd name="T9" fmla="*/ 49 h 1091"/>
                  <a:gd name="T10" fmla="*/ 1156 w 1200"/>
                  <a:gd name="T11" fmla="*/ 0 h 1091"/>
                  <a:gd name="T12" fmla="*/ 1200 w 1200"/>
                  <a:gd name="T13" fmla="*/ 49 h 1091"/>
                  <a:gd name="T14" fmla="*/ 1177 w 1200"/>
                  <a:gd name="T15" fmla="*/ 24 h 1091"/>
                  <a:gd name="T16" fmla="*/ 1156 w 1200"/>
                  <a:gd name="T17"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1156" y="0"/>
                    </a:moveTo>
                    <a:lnTo>
                      <a:pt x="1156" y="0"/>
                    </a:lnTo>
                    <a:lnTo>
                      <a:pt x="0" y="1042"/>
                    </a:lnTo>
                    <a:lnTo>
                      <a:pt x="45" y="1091"/>
                    </a:lnTo>
                    <a:lnTo>
                      <a:pt x="1200" y="49"/>
                    </a:lnTo>
                    <a:lnTo>
                      <a:pt x="1156" y="0"/>
                    </a:lnTo>
                    <a:lnTo>
                      <a:pt x="1200" y="49"/>
                    </a:lnTo>
                    <a:lnTo>
                      <a:pt x="1177" y="24"/>
                    </a:lnTo>
                    <a:lnTo>
                      <a:pt x="115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6" name="Freeform 33"/>
              <p:cNvSpPr>
                <a:spLocks/>
              </p:cNvSpPr>
              <p:nvPr/>
            </p:nvSpPr>
            <p:spPr bwMode="auto">
              <a:xfrm>
                <a:off x="3844925" y="5430838"/>
                <a:ext cx="233363" cy="39687"/>
              </a:xfrm>
              <a:custGeom>
                <a:avLst/>
                <a:gdLst>
                  <a:gd name="T0" fmla="*/ 61 w 2633"/>
                  <a:gd name="T1" fmla="*/ 85 h 701"/>
                  <a:gd name="T2" fmla="*/ 176 w 2633"/>
                  <a:gd name="T3" fmla="*/ 190 h 701"/>
                  <a:gd name="T4" fmla="*/ 293 w 2633"/>
                  <a:gd name="T5" fmla="*/ 284 h 701"/>
                  <a:gd name="T6" fmla="*/ 413 w 2633"/>
                  <a:gd name="T7" fmla="*/ 369 h 701"/>
                  <a:gd name="T8" fmla="*/ 535 w 2633"/>
                  <a:gd name="T9" fmla="*/ 445 h 701"/>
                  <a:gd name="T10" fmla="*/ 660 w 2633"/>
                  <a:gd name="T11" fmla="*/ 510 h 701"/>
                  <a:gd name="T12" fmla="*/ 787 w 2633"/>
                  <a:gd name="T13" fmla="*/ 566 h 701"/>
                  <a:gd name="T14" fmla="*/ 914 w 2633"/>
                  <a:gd name="T15" fmla="*/ 612 h 701"/>
                  <a:gd name="T16" fmla="*/ 1042 w 2633"/>
                  <a:gd name="T17" fmla="*/ 649 h 701"/>
                  <a:gd name="T18" fmla="*/ 1171 w 2633"/>
                  <a:gd name="T19" fmla="*/ 677 h 701"/>
                  <a:gd name="T20" fmla="*/ 1301 w 2633"/>
                  <a:gd name="T21" fmla="*/ 693 h 701"/>
                  <a:gd name="T22" fmla="*/ 1430 w 2633"/>
                  <a:gd name="T23" fmla="*/ 701 h 701"/>
                  <a:gd name="T24" fmla="*/ 1558 w 2633"/>
                  <a:gd name="T25" fmla="*/ 698 h 701"/>
                  <a:gd name="T26" fmla="*/ 1686 w 2633"/>
                  <a:gd name="T27" fmla="*/ 686 h 701"/>
                  <a:gd name="T28" fmla="*/ 1813 w 2633"/>
                  <a:gd name="T29" fmla="*/ 664 h 701"/>
                  <a:gd name="T30" fmla="*/ 1938 w 2633"/>
                  <a:gd name="T31" fmla="*/ 633 h 701"/>
                  <a:gd name="T32" fmla="*/ 2060 w 2633"/>
                  <a:gd name="T33" fmla="*/ 591 h 701"/>
                  <a:gd name="T34" fmla="*/ 2181 w 2633"/>
                  <a:gd name="T35" fmla="*/ 540 h 701"/>
                  <a:gd name="T36" fmla="*/ 2299 w 2633"/>
                  <a:gd name="T37" fmla="*/ 479 h 701"/>
                  <a:gd name="T38" fmla="*/ 2414 w 2633"/>
                  <a:gd name="T39" fmla="*/ 407 h 701"/>
                  <a:gd name="T40" fmla="*/ 2525 w 2633"/>
                  <a:gd name="T41" fmla="*/ 327 h 701"/>
                  <a:gd name="T42" fmla="*/ 2633 w 2633"/>
                  <a:gd name="T43" fmla="*/ 237 h 701"/>
                  <a:gd name="T44" fmla="*/ 2519 w 2633"/>
                  <a:gd name="T45" fmla="*/ 247 h 701"/>
                  <a:gd name="T46" fmla="*/ 2413 w 2633"/>
                  <a:gd name="T47" fmla="*/ 328 h 701"/>
                  <a:gd name="T48" fmla="*/ 2304 w 2633"/>
                  <a:gd name="T49" fmla="*/ 399 h 701"/>
                  <a:gd name="T50" fmla="*/ 2191 w 2633"/>
                  <a:gd name="T51" fmla="*/ 461 h 701"/>
                  <a:gd name="T52" fmla="*/ 2076 w 2633"/>
                  <a:gd name="T53" fmla="*/ 513 h 701"/>
                  <a:gd name="T54" fmla="*/ 1958 w 2633"/>
                  <a:gd name="T55" fmla="*/ 557 h 701"/>
                  <a:gd name="T56" fmla="*/ 1840 w 2633"/>
                  <a:gd name="T57" fmla="*/ 591 h 701"/>
                  <a:gd name="T58" fmla="*/ 1718 w 2633"/>
                  <a:gd name="T59" fmla="*/ 614 h 701"/>
                  <a:gd name="T60" fmla="*/ 1595 w 2633"/>
                  <a:gd name="T61" fmla="*/ 630 h 701"/>
                  <a:gd name="T62" fmla="*/ 1473 w 2633"/>
                  <a:gd name="T63" fmla="*/ 635 h 701"/>
                  <a:gd name="T64" fmla="*/ 1348 w 2633"/>
                  <a:gd name="T65" fmla="*/ 631 h 701"/>
                  <a:gd name="T66" fmla="*/ 1223 w 2633"/>
                  <a:gd name="T67" fmla="*/ 617 h 701"/>
                  <a:gd name="T68" fmla="*/ 1100 w 2633"/>
                  <a:gd name="T69" fmla="*/ 595 h 701"/>
                  <a:gd name="T70" fmla="*/ 975 w 2633"/>
                  <a:gd name="T71" fmla="*/ 562 h 701"/>
                  <a:gd name="T72" fmla="*/ 852 w 2633"/>
                  <a:gd name="T73" fmla="*/ 522 h 701"/>
                  <a:gd name="T74" fmla="*/ 730 w 2633"/>
                  <a:gd name="T75" fmla="*/ 471 h 701"/>
                  <a:gd name="T76" fmla="*/ 609 w 2633"/>
                  <a:gd name="T77" fmla="*/ 409 h 701"/>
                  <a:gd name="T78" fmla="*/ 489 w 2633"/>
                  <a:gd name="T79" fmla="*/ 340 h 701"/>
                  <a:gd name="T80" fmla="*/ 372 w 2633"/>
                  <a:gd name="T81" fmla="*/ 260 h 701"/>
                  <a:gd name="T82" fmla="*/ 256 w 2633"/>
                  <a:gd name="T83" fmla="*/ 172 h 701"/>
                  <a:gd name="T84" fmla="*/ 144 w 2633"/>
                  <a:gd name="T85" fmla="*/ 73 h 701"/>
                  <a:gd name="T86" fmla="*/ 69 w 2633"/>
                  <a:gd name="T87" fmla="*/ 49 h 701"/>
                  <a:gd name="T88" fmla="*/ 24 w 2633"/>
                  <a:gd name="T89" fmla="*/ 4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33" h="701">
                    <a:moveTo>
                      <a:pt x="25" y="0"/>
                    </a:moveTo>
                    <a:lnTo>
                      <a:pt x="24" y="48"/>
                    </a:lnTo>
                    <a:lnTo>
                      <a:pt x="61" y="85"/>
                    </a:lnTo>
                    <a:lnTo>
                      <a:pt x="99" y="122"/>
                    </a:lnTo>
                    <a:lnTo>
                      <a:pt x="137" y="156"/>
                    </a:lnTo>
                    <a:lnTo>
                      <a:pt x="176" y="190"/>
                    </a:lnTo>
                    <a:lnTo>
                      <a:pt x="214" y="223"/>
                    </a:lnTo>
                    <a:lnTo>
                      <a:pt x="253" y="254"/>
                    </a:lnTo>
                    <a:lnTo>
                      <a:pt x="293" y="284"/>
                    </a:lnTo>
                    <a:lnTo>
                      <a:pt x="333" y="313"/>
                    </a:lnTo>
                    <a:lnTo>
                      <a:pt x="373" y="342"/>
                    </a:lnTo>
                    <a:lnTo>
                      <a:pt x="413" y="369"/>
                    </a:lnTo>
                    <a:lnTo>
                      <a:pt x="454" y="395"/>
                    </a:lnTo>
                    <a:lnTo>
                      <a:pt x="494" y="421"/>
                    </a:lnTo>
                    <a:lnTo>
                      <a:pt x="535" y="445"/>
                    </a:lnTo>
                    <a:lnTo>
                      <a:pt x="577" y="467"/>
                    </a:lnTo>
                    <a:lnTo>
                      <a:pt x="618" y="490"/>
                    </a:lnTo>
                    <a:lnTo>
                      <a:pt x="660" y="510"/>
                    </a:lnTo>
                    <a:lnTo>
                      <a:pt x="702" y="530"/>
                    </a:lnTo>
                    <a:lnTo>
                      <a:pt x="744" y="549"/>
                    </a:lnTo>
                    <a:lnTo>
                      <a:pt x="787" y="566"/>
                    </a:lnTo>
                    <a:lnTo>
                      <a:pt x="829" y="583"/>
                    </a:lnTo>
                    <a:lnTo>
                      <a:pt x="872" y="598"/>
                    </a:lnTo>
                    <a:lnTo>
                      <a:pt x="914" y="612"/>
                    </a:lnTo>
                    <a:lnTo>
                      <a:pt x="956" y="626"/>
                    </a:lnTo>
                    <a:lnTo>
                      <a:pt x="999" y="638"/>
                    </a:lnTo>
                    <a:lnTo>
                      <a:pt x="1042" y="649"/>
                    </a:lnTo>
                    <a:lnTo>
                      <a:pt x="1085" y="659"/>
                    </a:lnTo>
                    <a:lnTo>
                      <a:pt x="1128" y="668"/>
                    </a:lnTo>
                    <a:lnTo>
                      <a:pt x="1171" y="677"/>
                    </a:lnTo>
                    <a:lnTo>
                      <a:pt x="1214" y="683"/>
                    </a:lnTo>
                    <a:lnTo>
                      <a:pt x="1257" y="689"/>
                    </a:lnTo>
                    <a:lnTo>
                      <a:pt x="1301" y="693"/>
                    </a:lnTo>
                    <a:lnTo>
                      <a:pt x="1344" y="697"/>
                    </a:lnTo>
                    <a:lnTo>
                      <a:pt x="1387" y="699"/>
                    </a:lnTo>
                    <a:lnTo>
                      <a:pt x="1430" y="701"/>
                    </a:lnTo>
                    <a:lnTo>
                      <a:pt x="1473" y="701"/>
                    </a:lnTo>
                    <a:lnTo>
                      <a:pt x="1516" y="700"/>
                    </a:lnTo>
                    <a:lnTo>
                      <a:pt x="1558" y="698"/>
                    </a:lnTo>
                    <a:lnTo>
                      <a:pt x="1601" y="695"/>
                    </a:lnTo>
                    <a:lnTo>
                      <a:pt x="1643" y="691"/>
                    </a:lnTo>
                    <a:lnTo>
                      <a:pt x="1686" y="686"/>
                    </a:lnTo>
                    <a:lnTo>
                      <a:pt x="1728" y="680"/>
                    </a:lnTo>
                    <a:lnTo>
                      <a:pt x="1771" y="673"/>
                    </a:lnTo>
                    <a:lnTo>
                      <a:pt x="1813" y="664"/>
                    </a:lnTo>
                    <a:lnTo>
                      <a:pt x="1855" y="654"/>
                    </a:lnTo>
                    <a:lnTo>
                      <a:pt x="1896" y="644"/>
                    </a:lnTo>
                    <a:lnTo>
                      <a:pt x="1938" y="633"/>
                    </a:lnTo>
                    <a:lnTo>
                      <a:pt x="1979" y="619"/>
                    </a:lnTo>
                    <a:lnTo>
                      <a:pt x="2019" y="606"/>
                    </a:lnTo>
                    <a:lnTo>
                      <a:pt x="2060" y="591"/>
                    </a:lnTo>
                    <a:lnTo>
                      <a:pt x="2101" y="575"/>
                    </a:lnTo>
                    <a:lnTo>
                      <a:pt x="2141" y="558"/>
                    </a:lnTo>
                    <a:lnTo>
                      <a:pt x="2181" y="540"/>
                    </a:lnTo>
                    <a:lnTo>
                      <a:pt x="2221" y="520"/>
                    </a:lnTo>
                    <a:lnTo>
                      <a:pt x="2260" y="500"/>
                    </a:lnTo>
                    <a:lnTo>
                      <a:pt x="2299" y="479"/>
                    </a:lnTo>
                    <a:lnTo>
                      <a:pt x="2337" y="456"/>
                    </a:lnTo>
                    <a:lnTo>
                      <a:pt x="2376" y="433"/>
                    </a:lnTo>
                    <a:lnTo>
                      <a:pt x="2414" y="407"/>
                    </a:lnTo>
                    <a:lnTo>
                      <a:pt x="2452" y="382"/>
                    </a:lnTo>
                    <a:lnTo>
                      <a:pt x="2489" y="355"/>
                    </a:lnTo>
                    <a:lnTo>
                      <a:pt x="2525" y="327"/>
                    </a:lnTo>
                    <a:lnTo>
                      <a:pt x="2561" y="298"/>
                    </a:lnTo>
                    <a:lnTo>
                      <a:pt x="2597" y="267"/>
                    </a:lnTo>
                    <a:lnTo>
                      <a:pt x="2633" y="237"/>
                    </a:lnTo>
                    <a:lnTo>
                      <a:pt x="2589" y="188"/>
                    </a:lnTo>
                    <a:lnTo>
                      <a:pt x="2554" y="217"/>
                    </a:lnTo>
                    <a:lnTo>
                      <a:pt x="2519" y="247"/>
                    </a:lnTo>
                    <a:lnTo>
                      <a:pt x="2484" y="275"/>
                    </a:lnTo>
                    <a:lnTo>
                      <a:pt x="2449" y="302"/>
                    </a:lnTo>
                    <a:lnTo>
                      <a:pt x="2413" y="328"/>
                    </a:lnTo>
                    <a:lnTo>
                      <a:pt x="2377" y="352"/>
                    </a:lnTo>
                    <a:lnTo>
                      <a:pt x="2340" y="377"/>
                    </a:lnTo>
                    <a:lnTo>
                      <a:pt x="2304" y="399"/>
                    </a:lnTo>
                    <a:lnTo>
                      <a:pt x="2267" y="421"/>
                    </a:lnTo>
                    <a:lnTo>
                      <a:pt x="2229" y="442"/>
                    </a:lnTo>
                    <a:lnTo>
                      <a:pt x="2191" y="461"/>
                    </a:lnTo>
                    <a:lnTo>
                      <a:pt x="2153" y="480"/>
                    </a:lnTo>
                    <a:lnTo>
                      <a:pt x="2114" y="497"/>
                    </a:lnTo>
                    <a:lnTo>
                      <a:pt x="2076" y="513"/>
                    </a:lnTo>
                    <a:lnTo>
                      <a:pt x="2037" y="529"/>
                    </a:lnTo>
                    <a:lnTo>
                      <a:pt x="1998" y="543"/>
                    </a:lnTo>
                    <a:lnTo>
                      <a:pt x="1958" y="557"/>
                    </a:lnTo>
                    <a:lnTo>
                      <a:pt x="1919" y="569"/>
                    </a:lnTo>
                    <a:lnTo>
                      <a:pt x="1879" y="581"/>
                    </a:lnTo>
                    <a:lnTo>
                      <a:pt x="1840" y="591"/>
                    </a:lnTo>
                    <a:lnTo>
                      <a:pt x="1799" y="599"/>
                    </a:lnTo>
                    <a:lnTo>
                      <a:pt x="1759" y="607"/>
                    </a:lnTo>
                    <a:lnTo>
                      <a:pt x="1718" y="614"/>
                    </a:lnTo>
                    <a:lnTo>
                      <a:pt x="1677" y="620"/>
                    </a:lnTo>
                    <a:lnTo>
                      <a:pt x="1636" y="626"/>
                    </a:lnTo>
                    <a:lnTo>
                      <a:pt x="1595" y="630"/>
                    </a:lnTo>
                    <a:lnTo>
                      <a:pt x="1554" y="633"/>
                    </a:lnTo>
                    <a:lnTo>
                      <a:pt x="1513" y="634"/>
                    </a:lnTo>
                    <a:lnTo>
                      <a:pt x="1473" y="635"/>
                    </a:lnTo>
                    <a:lnTo>
                      <a:pt x="1431" y="635"/>
                    </a:lnTo>
                    <a:lnTo>
                      <a:pt x="1390" y="634"/>
                    </a:lnTo>
                    <a:lnTo>
                      <a:pt x="1348" y="631"/>
                    </a:lnTo>
                    <a:lnTo>
                      <a:pt x="1307" y="628"/>
                    </a:lnTo>
                    <a:lnTo>
                      <a:pt x="1265" y="624"/>
                    </a:lnTo>
                    <a:lnTo>
                      <a:pt x="1223" y="617"/>
                    </a:lnTo>
                    <a:lnTo>
                      <a:pt x="1182" y="611"/>
                    </a:lnTo>
                    <a:lnTo>
                      <a:pt x="1140" y="603"/>
                    </a:lnTo>
                    <a:lnTo>
                      <a:pt x="1100" y="595"/>
                    </a:lnTo>
                    <a:lnTo>
                      <a:pt x="1058" y="585"/>
                    </a:lnTo>
                    <a:lnTo>
                      <a:pt x="1017" y="575"/>
                    </a:lnTo>
                    <a:lnTo>
                      <a:pt x="975" y="562"/>
                    </a:lnTo>
                    <a:lnTo>
                      <a:pt x="934" y="550"/>
                    </a:lnTo>
                    <a:lnTo>
                      <a:pt x="893" y="536"/>
                    </a:lnTo>
                    <a:lnTo>
                      <a:pt x="852" y="522"/>
                    </a:lnTo>
                    <a:lnTo>
                      <a:pt x="811" y="505"/>
                    </a:lnTo>
                    <a:lnTo>
                      <a:pt x="770" y="488"/>
                    </a:lnTo>
                    <a:lnTo>
                      <a:pt x="730" y="471"/>
                    </a:lnTo>
                    <a:lnTo>
                      <a:pt x="689" y="451"/>
                    </a:lnTo>
                    <a:lnTo>
                      <a:pt x="649" y="431"/>
                    </a:lnTo>
                    <a:lnTo>
                      <a:pt x="609" y="409"/>
                    </a:lnTo>
                    <a:lnTo>
                      <a:pt x="568" y="387"/>
                    </a:lnTo>
                    <a:lnTo>
                      <a:pt x="528" y="364"/>
                    </a:lnTo>
                    <a:lnTo>
                      <a:pt x="489" y="340"/>
                    </a:lnTo>
                    <a:lnTo>
                      <a:pt x="449" y="314"/>
                    </a:lnTo>
                    <a:lnTo>
                      <a:pt x="411" y="288"/>
                    </a:lnTo>
                    <a:lnTo>
                      <a:pt x="372" y="260"/>
                    </a:lnTo>
                    <a:lnTo>
                      <a:pt x="333" y="232"/>
                    </a:lnTo>
                    <a:lnTo>
                      <a:pt x="294" y="202"/>
                    </a:lnTo>
                    <a:lnTo>
                      <a:pt x="256" y="172"/>
                    </a:lnTo>
                    <a:lnTo>
                      <a:pt x="218" y="139"/>
                    </a:lnTo>
                    <a:lnTo>
                      <a:pt x="182" y="106"/>
                    </a:lnTo>
                    <a:lnTo>
                      <a:pt x="144" y="73"/>
                    </a:lnTo>
                    <a:lnTo>
                      <a:pt x="107" y="38"/>
                    </a:lnTo>
                    <a:lnTo>
                      <a:pt x="71" y="2"/>
                    </a:lnTo>
                    <a:lnTo>
                      <a:pt x="69" y="49"/>
                    </a:lnTo>
                    <a:lnTo>
                      <a:pt x="25" y="0"/>
                    </a:lnTo>
                    <a:lnTo>
                      <a:pt x="0" y="24"/>
                    </a:lnTo>
                    <a:lnTo>
                      <a:pt x="24" y="48"/>
                    </a:lnTo>
                    <a:lnTo>
                      <a:pt x="25"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7" name="Freeform 34"/>
              <p:cNvSpPr>
                <a:spLocks/>
              </p:cNvSpPr>
              <p:nvPr/>
            </p:nvSpPr>
            <p:spPr bwMode="auto">
              <a:xfrm>
                <a:off x="3665538" y="5176838"/>
                <a:ext cx="176213" cy="228600"/>
              </a:xfrm>
              <a:custGeom>
                <a:avLst/>
                <a:gdLst>
                  <a:gd name="T0" fmla="*/ 1250 w 1987"/>
                  <a:gd name="T1" fmla="*/ 2944 h 4049"/>
                  <a:gd name="T2" fmla="*/ 1214 w 1987"/>
                  <a:gd name="T3" fmla="*/ 2768 h 4049"/>
                  <a:gd name="T4" fmla="*/ 1186 w 1987"/>
                  <a:gd name="T5" fmla="*/ 2591 h 4049"/>
                  <a:gd name="T6" fmla="*/ 1167 w 1987"/>
                  <a:gd name="T7" fmla="*/ 2413 h 4049"/>
                  <a:gd name="T8" fmla="*/ 1157 w 1987"/>
                  <a:gd name="T9" fmla="*/ 2235 h 4049"/>
                  <a:gd name="T10" fmla="*/ 1156 w 1987"/>
                  <a:gd name="T11" fmla="*/ 2057 h 4049"/>
                  <a:gd name="T12" fmla="*/ 1162 w 1987"/>
                  <a:gd name="T13" fmla="*/ 1880 h 4049"/>
                  <a:gd name="T14" fmla="*/ 1178 w 1987"/>
                  <a:gd name="T15" fmla="*/ 1705 h 4049"/>
                  <a:gd name="T16" fmla="*/ 1203 w 1987"/>
                  <a:gd name="T17" fmla="*/ 1532 h 4049"/>
                  <a:gd name="T18" fmla="*/ 1236 w 1987"/>
                  <a:gd name="T19" fmla="*/ 1361 h 4049"/>
                  <a:gd name="T20" fmla="*/ 1278 w 1987"/>
                  <a:gd name="T21" fmla="*/ 1194 h 4049"/>
                  <a:gd name="T22" fmla="*/ 1329 w 1987"/>
                  <a:gd name="T23" fmla="*/ 1031 h 4049"/>
                  <a:gd name="T24" fmla="*/ 1390 w 1987"/>
                  <a:gd name="T25" fmla="*/ 871 h 4049"/>
                  <a:gd name="T26" fmla="*/ 1459 w 1987"/>
                  <a:gd name="T27" fmla="*/ 717 h 4049"/>
                  <a:gd name="T28" fmla="*/ 1537 w 1987"/>
                  <a:gd name="T29" fmla="*/ 569 h 4049"/>
                  <a:gd name="T30" fmla="*/ 1624 w 1987"/>
                  <a:gd name="T31" fmla="*/ 427 h 4049"/>
                  <a:gd name="T32" fmla="*/ 1708 w 1987"/>
                  <a:gd name="T33" fmla="*/ 308 h 4049"/>
                  <a:gd name="T34" fmla="*/ 1783 w 1987"/>
                  <a:gd name="T35" fmla="*/ 212 h 4049"/>
                  <a:gd name="T36" fmla="*/ 1863 w 1987"/>
                  <a:gd name="T37" fmla="*/ 123 h 4049"/>
                  <a:gd name="T38" fmla="*/ 1945 w 1987"/>
                  <a:gd name="T39" fmla="*/ 40 h 4049"/>
                  <a:gd name="T40" fmla="*/ 832 w 1987"/>
                  <a:gd name="T41" fmla="*/ 1043 h 4049"/>
                  <a:gd name="T42" fmla="*/ 748 w 1987"/>
                  <a:gd name="T43" fmla="*/ 1122 h 4049"/>
                  <a:gd name="T44" fmla="*/ 667 w 1987"/>
                  <a:gd name="T45" fmla="*/ 1209 h 4049"/>
                  <a:gd name="T46" fmla="*/ 589 w 1987"/>
                  <a:gd name="T47" fmla="*/ 1302 h 4049"/>
                  <a:gd name="T48" fmla="*/ 516 w 1987"/>
                  <a:gd name="T49" fmla="*/ 1401 h 4049"/>
                  <a:gd name="T50" fmla="*/ 425 w 1987"/>
                  <a:gd name="T51" fmla="*/ 1539 h 4049"/>
                  <a:gd name="T52" fmla="*/ 342 w 1987"/>
                  <a:gd name="T53" fmla="*/ 1683 h 4049"/>
                  <a:gd name="T54" fmla="*/ 270 w 1987"/>
                  <a:gd name="T55" fmla="*/ 1833 h 4049"/>
                  <a:gd name="T56" fmla="*/ 205 w 1987"/>
                  <a:gd name="T57" fmla="*/ 1988 h 4049"/>
                  <a:gd name="T58" fmla="*/ 150 w 1987"/>
                  <a:gd name="T59" fmla="*/ 2147 h 4049"/>
                  <a:gd name="T60" fmla="*/ 103 w 1987"/>
                  <a:gd name="T61" fmla="*/ 2311 h 4049"/>
                  <a:gd name="T62" fmla="*/ 65 w 1987"/>
                  <a:gd name="T63" fmla="*/ 2478 h 4049"/>
                  <a:gd name="T64" fmla="*/ 36 w 1987"/>
                  <a:gd name="T65" fmla="*/ 2649 h 4049"/>
                  <a:gd name="T66" fmla="*/ 15 w 1987"/>
                  <a:gd name="T67" fmla="*/ 2821 h 4049"/>
                  <a:gd name="T68" fmla="*/ 3 w 1987"/>
                  <a:gd name="T69" fmla="*/ 2996 h 4049"/>
                  <a:gd name="T70" fmla="*/ 0 w 1987"/>
                  <a:gd name="T71" fmla="*/ 3171 h 4049"/>
                  <a:gd name="T72" fmla="*/ 5 w 1987"/>
                  <a:gd name="T73" fmla="*/ 3348 h 4049"/>
                  <a:gd name="T74" fmla="*/ 18 w 1987"/>
                  <a:gd name="T75" fmla="*/ 3524 h 4049"/>
                  <a:gd name="T76" fmla="*/ 41 w 1987"/>
                  <a:gd name="T77" fmla="*/ 3700 h 4049"/>
                  <a:gd name="T78" fmla="*/ 71 w 1987"/>
                  <a:gd name="T79" fmla="*/ 3875 h 4049"/>
                  <a:gd name="T80" fmla="*/ 110 w 1987"/>
                  <a:gd name="T81" fmla="*/ 4049 h 4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87" h="4049">
                    <a:moveTo>
                      <a:pt x="1271" y="3031"/>
                    </a:moveTo>
                    <a:lnTo>
                      <a:pt x="1250" y="2944"/>
                    </a:lnTo>
                    <a:lnTo>
                      <a:pt x="1230" y="2856"/>
                    </a:lnTo>
                    <a:lnTo>
                      <a:pt x="1214" y="2768"/>
                    </a:lnTo>
                    <a:lnTo>
                      <a:pt x="1199" y="2679"/>
                    </a:lnTo>
                    <a:lnTo>
                      <a:pt x="1186" y="2591"/>
                    </a:lnTo>
                    <a:lnTo>
                      <a:pt x="1175" y="2502"/>
                    </a:lnTo>
                    <a:lnTo>
                      <a:pt x="1167" y="2413"/>
                    </a:lnTo>
                    <a:lnTo>
                      <a:pt x="1161" y="2324"/>
                    </a:lnTo>
                    <a:lnTo>
                      <a:pt x="1157" y="2235"/>
                    </a:lnTo>
                    <a:lnTo>
                      <a:pt x="1155" y="2146"/>
                    </a:lnTo>
                    <a:lnTo>
                      <a:pt x="1156" y="2057"/>
                    </a:lnTo>
                    <a:lnTo>
                      <a:pt x="1158" y="1968"/>
                    </a:lnTo>
                    <a:lnTo>
                      <a:pt x="1162" y="1880"/>
                    </a:lnTo>
                    <a:lnTo>
                      <a:pt x="1169" y="1793"/>
                    </a:lnTo>
                    <a:lnTo>
                      <a:pt x="1178" y="1705"/>
                    </a:lnTo>
                    <a:lnTo>
                      <a:pt x="1189" y="1618"/>
                    </a:lnTo>
                    <a:lnTo>
                      <a:pt x="1203" y="1532"/>
                    </a:lnTo>
                    <a:lnTo>
                      <a:pt x="1218" y="1446"/>
                    </a:lnTo>
                    <a:lnTo>
                      <a:pt x="1236" y="1361"/>
                    </a:lnTo>
                    <a:lnTo>
                      <a:pt x="1256" y="1278"/>
                    </a:lnTo>
                    <a:lnTo>
                      <a:pt x="1278" y="1194"/>
                    </a:lnTo>
                    <a:lnTo>
                      <a:pt x="1303" y="1112"/>
                    </a:lnTo>
                    <a:lnTo>
                      <a:pt x="1329" y="1031"/>
                    </a:lnTo>
                    <a:lnTo>
                      <a:pt x="1359" y="951"/>
                    </a:lnTo>
                    <a:lnTo>
                      <a:pt x="1390" y="871"/>
                    </a:lnTo>
                    <a:lnTo>
                      <a:pt x="1424" y="794"/>
                    </a:lnTo>
                    <a:lnTo>
                      <a:pt x="1459" y="717"/>
                    </a:lnTo>
                    <a:lnTo>
                      <a:pt x="1497" y="643"/>
                    </a:lnTo>
                    <a:lnTo>
                      <a:pt x="1537" y="569"/>
                    </a:lnTo>
                    <a:lnTo>
                      <a:pt x="1579" y="497"/>
                    </a:lnTo>
                    <a:lnTo>
                      <a:pt x="1624" y="427"/>
                    </a:lnTo>
                    <a:lnTo>
                      <a:pt x="1671" y="358"/>
                    </a:lnTo>
                    <a:lnTo>
                      <a:pt x="1708" y="308"/>
                    </a:lnTo>
                    <a:lnTo>
                      <a:pt x="1745" y="259"/>
                    </a:lnTo>
                    <a:lnTo>
                      <a:pt x="1783" y="212"/>
                    </a:lnTo>
                    <a:lnTo>
                      <a:pt x="1823" y="166"/>
                    </a:lnTo>
                    <a:lnTo>
                      <a:pt x="1863" y="123"/>
                    </a:lnTo>
                    <a:lnTo>
                      <a:pt x="1903" y="80"/>
                    </a:lnTo>
                    <a:lnTo>
                      <a:pt x="1945" y="40"/>
                    </a:lnTo>
                    <a:lnTo>
                      <a:pt x="1987" y="0"/>
                    </a:lnTo>
                    <a:lnTo>
                      <a:pt x="832" y="1043"/>
                    </a:lnTo>
                    <a:lnTo>
                      <a:pt x="789" y="1082"/>
                    </a:lnTo>
                    <a:lnTo>
                      <a:pt x="748" y="1122"/>
                    </a:lnTo>
                    <a:lnTo>
                      <a:pt x="707" y="1165"/>
                    </a:lnTo>
                    <a:lnTo>
                      <a:pt x="667" y="1209"/>
                    </a:lnTo>
                    <a:lnTo>
                      <a:pt x="628" y="1255"/>
                    </a:lnTo>
                    <a:lnTo>
                      <a:pt x="589" y="1302"/>
                    </a:lnTo>
                    <a:lnTo>
                      <a:pt x="552" y="1351"/>
                    </a:lnTo>
                    <a:lnTo>
                      <a:pt x="516" y="1401"/>
                    </a:lnTo>
                    <a:lnTo>
                      <a:pt x="469" y="1469"/>
                    </a:lnTo>
                    <a:lnTo>
                      <a:pt x="425" y="1539"/>
                    </a:lnTo>
                    <a:lnTo>
                      <a:pt x="382" y="1610"/>
                    </a:lnTo>
                    <a:lnTo>
                      <a:pt x="342" y="1683"/>
                    </a:lnTo>
                    <a:lnTo>
                      <a:pt x="304" y="1757"/>
                    </a:lnTo>
                    <a:lnTo>
                      <a:pt x="270" y="1833"/>
                    </a:lnTo>
                    <a:lnTo>
                      <a:pt x="236" y="1909"/>
                    </a:lnTo>
                    <a:lnTo>
                      <a:pt x="205" y="1988"/>
                    </a:lnTo>
                    <a:lnTo>
                      <a:pt x="177" y="2067"/>
                    </a:lnTo>
                    <a:lnTo>
                      <a:pt x="150" y="2147"/>
                    </a:lnTo>
                    <a:lnTo>
                      <a:pt x="125" y="2228"/>
                    </a:lnTo>
                    <a:lnTo>
                      <a:pt x="103" y="2311"/>
                    </a:lnTo>
                    <a:lnTo>
                      <a:pt x="83" y="2394"/>
                    </a:lnTo>
                    <a:lnTo>
                      <a:pt x="65" y="2478"/>
                    </a:lnTo>
                    <a:lnTo>
                      <a:pt x="49" y="2563"/>
                    </a:lnTo>
                    <a:lnTo>
                      <a:pt x="36" y="2649"/>
                    </a:lnTo>
                    <a:lnTo>
                      <a:pt x="24" y="2734"/>
                    </a:lnTo>
                    <a:lnTo>
                      <a:pt x="15" y="2821"/>
                    </a:lnTo>
                    <a:lnTo>
                      <a:pt x="8" y="2908"/>
                    </a:lnTo>
                    <a:lnTo>
                      <a:pt x="3" y="2996"/>
                    </a:lnTo>
                    <a:lnTo>
                      <a:pt x="0" y="3083"/>
                    </a:lnTo>
                    <a:lnTo>
                      <a:pt x="0" y="3171"/>
                    </a:lnTo>
                    <a:lnTo>
                      <a:pt x="1" y="3259"/>
                    </a:lnTo>
                    <a:lnTo>
                      <a:pt x="5" y="3348"/>
                    </a:lnTo>
                    <a:lnTo>
                      <a:pt x="10" y="3435"/>
                    </a:lnTo>
                    <a:lnTo>
                      <a:pt x="18" y="3524"/>
                    </a:lnTo>
                    <a:lnTo>
                      <a:pt x="28" y="3612"/>
                    </a:lnTo>
                    <a:lnTo>
                      <a:pt x="41" y="3700"/>
                    </a:lnTo>
                    <a:lnTo>
                      <a:pt x="55" y="3787"/>
                    </a:lnTo>
                    <a:lnTo>
                      <a:pt x="71" y="3875"/>
                    </a:lnTo>
                    <a:lnTo>
                      <a:pt x="90" y="3962"/>
                    </a:lnTo>
                    <a:lnTo>
                      <a:pt x="110" y="4049"/>
                    </a:lnTo>
                    <a:lnTo>
                      <a:pt x="1271" y="3031"/>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8" name="Freeform 35"/>
              <p:cNvSpPr>
                <a:spLocks/>
              </p:cNvSpPr>
              <p:nvPr/>
            </p:nvSpPr>
            <p:spPr bwMode="auto">
              <a:xfrm>
                <a:off x="3763963" y="5195888"/>
                <a:ext cx="50800" cy="152400"/>
              </a:xfrm>
              <a:custGeom>
                <a:avLst/>
                <a:gdLst>
                  <a:gd name="T0" fmla="*/ 498 w 575"/>
                  <a:gd name="T1" fmla="*/ 35 h 2700"/>
                  <a:gd name="T2" fmla="*/ 429 w 575"/>
                  <a:gd name="T3" fmla="*/ 142 h 2700"/>
                  <a:gd name="T4" fmla="*/ 365 w 575"/>
                  <a:gd name="T5" fmla="*/ 251 h 2700"/>
                  <a:gd name="T6" fmla="*/ 307 w 575"/>
                  <a:gd name="T7" fmla="*/ 364 h 2700"/>
                  <a:gd name="T8" fmla="*/ 253 w 575"/>
                  <a:gd name="T9" fmla="*/ 480 h 2700"/>
                  <a:gd name="T10" fmla="*/ 205 w 575"/>
                  <a:gd name="T11" fmla="*/ 600 h 2700"/>
                  <a:gd name="T12" fmla="*/ 163 w 575"/>
                  <a:gd name="T13" fmla="*/ 722 h 2700"/>
                  <a:gd name="T14" fmla="*/ 125 w 575"/>
                  <a:gd name="T15" fmla="*/ 847 h 2700"/>
                  <a:gd name="T16" fmla="*/ 92 w 575"/>
                  <a:gd name="T17" fmla="*/ 972 h 2700"/>
                  <a:gd name="T18" fmla="*/ 63 w 575"/>
                  <a:gd name="T19" fmla="*/ 1101 h 2700"/>
                  <a:gd name="T20" fmla="*/ 41 w 575"/>
                  <a:gd name="T21" fmla="*/ 1231 h 2700"/>
                  <a:gd name="T22" fmla="*/ 24 w 575"/>
                  <a:gd name="T23" fmla="*/ 1362 h 2700"/>
                  <a:gd name="T24" fmla="*/ 10 w 575"/>
                  <a:gd name="T25" fmla="*/ 1495 h 2700"/>
                  <a:gd name="T26" fmla="*/ 3 w 575"/>
                  <a:gd name="T27" fmla="*/ 1628 h 2700"/>
                  <a:gd name="T28" fmla="*/ 0 w 575"/>
                  <a:gd name="T29" fmla="*/ 1763 h 2700"/>
                  <a:gd name="T30" fmla="*/ 2 w 575"/>
                  <a:gd name="T31" fmla="*/ 1898 h 2700"/>
                  <a:gd name="T32" fmla="*/ 9 w 575"/>
                  <a:gd name="T33" fmla="*/ 2032 h 2700"/>
                  <a:gd name="T34" fmla="*/ 20 w 575"/>
                  <a:gd name="T35" fmla="*/ 2167 h 2700"/>
                  <a:gd name="T36" fmla="*/ 38 w 575"/>
                  <a:gd name="T37" fmla="*/ 2302 h 2700"/>
                  <a:gd name="T38" fmla="*/ 59 w 575"/>
                  <a:gd name="T39" fmla="*/ 2435 h 2700"/>
                  <a:gd name="T40" fmla="*/ 86 w 575"/>
                  <a:gd name="T41" fmla="*/ 2568 h 2700"/>
                  <a:gd name="T42" fmla="*/ 118 w 575"/>
                  <a:gd name="T43" fmla="*/ 2700 h 2700"/>
                  <a:gd name="T44" fmla="*/ 160 w 575"/>
                  <a:gd name="T45" fmla="*/ 2597 h 2700"/>
                  <a:gd name="T46" fmla="*/ 133 w 575"/>
                  <a:gd name="T47" fmla="*/ 2467 h 2700"/>
                  <a:gd name="T48" fmla="*/ 109 w 575"/>
                  <a:gd name="T49" fmla="*/ 2335 h 2700"/>
                  <a:gd name="T50" fmla="*/ 92 w 575"/>
                  <a:gd name="T51" fmla="*/ 2204 h 2700"/>
                  <a:gd name="T52" fmla="*/ 79 w 575"/>
                  <a:gd name="T53" fmla="*/ 2072 h 2700"/>
                  <a:gd name="T54" fmla="*/ 69 w 575"/>
                  <a:gd name="T55" fmla="*/ 1939 h 2700"/>
                  <a:gd name="T56" fmla="*/ 66 w 575"/>
                  <a:gd name="T57" fmla="*/ 1807 h 2700"/>
                  <a:gd name="T58" fmla="*/ 67 w 575"/>
                  <a:gd name="T59" fmla="*/ 1675 h 2700"/>
                  <a:gd name="T60" fmla="*/ 74 w 575"/>
                  <a:gd name="T61" fmla="*/ 1544 h 2700"/>
                  <a:gd name="T62" fmla="*/ 84 w 575"/>
                  <a:gd name="T63" fmla="*/ 1413 h 2700"/>
                  <a:gd name="T64" fmla="*/ 100 w 575"/>
                  <a:gd name="T65" fmla="*/ 1283 h 2700"/>
                  <a:gd name="T66" fmla="*/ 121 w 575"/>
                  <a:gd name="T67" fmla="*/ 1156 h 2700"/>
                  <a:gd name="T68" fmla="*/ 146 w 575"/>
                  <a:gd name="T69" fmla="*/ 1029 h 2700"/>
                  <a:gd name="T70" fmla="*/ 177 w 575"/>
                  <a:gd name="T71" fmla="*/ 905 h 2700"/>
                  <a:gd name="T72" fmla="*/ 213 w 575"/>
                  <a:gd name="T73" fmla="*/ 782 h 2700"/>
                  <a:gd name="T74" fmla="*/ 253 w 575"/>
                  <a:gd name="T75" fmla="*/ 663 h 2700"/>
                  <a:gd name="T76" fmla="*/ 298 w 575"/>
                  <a:gd name="T77" fmla="*/ 546 h 2700"/>
                  <a:gd name="T78" fmla="*/ 349 w 575"/>
                  <a:gd name="T79" fmla="*/ 430 h 2700"/>
                  <a:gd name="T80" fmla="*/ 404 w 575"/>
                  <a:gd name="T81" fmla="*/ 319 h 2700"/>
                  <a:gd name="T82" fmla="*/ 464 w 575"/>
                  <a:gd name="T83" fmla="*/ 211 h 2700"/>
                  <a:gd name="T84" fmla="*/ 529 w 575"/>
                  <a:gd name="T85" fmla="*/ 106 h 2700"/>
                  <a:gd name="T86" fmla="*/ 575 w 575"/>
                  <a:gd name="T87" fmla="*/ 39 h 2700"/>
                  <a:gd name="T88" fmla="*/ 521 w 575"/>
                  <a:gd name="T8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5" h="2700">
                    <a:moveTo>
                      <a:pt x="521" y="0"/>
                    </a:moveTo>
                    <a:lnTo>
                      <a:pt x="521" y="0"/>
                    </a:lnTo>
                    <a:lnTo>
                      <a:pt x="498" y="35"/>
                    </a:lnTo>
                    <a:lnTo>
                      <a:pt x="474" y="70"/>
                    </a:lnTo>
                    <a:lnTo>
                      <a:pt x="451" y="105"/>
                    </a:lnTo>
                    <a:lnTo>
                      <a:pt x="429" y="142"/>
                    </a:lnTo>
                    <a:lnTo>
                      <a:pt x="407" y="177"/>
                    </a:lnTo>
                    <a:lnTo>
                      <a:pt x="386" y="214"/>
                    </a:lnTo>
                    <a:lnTo>
                      <a:pt x="365" y="251"/>
                    </a:lnTo>
                    <a:lnTo>
                      <a:pt x="345" y="289"/>
                    </a:lnTo>
                    <a:lnTo>
                      <a:pt x="326" y="326"/>
                    </a:lnTo>
                    <a:lnTo>
                      <a:pt x="307" y="364"/>
                    </a:lnTo>
                    <a:lnTo>
                      <a:pt x="288" y="403"/>
                    </a:lnTo>
                    <a:lnTo>
                      <a:pt x="271" y="442"/>
                    </a:lnTo>
                    <a:lnTo>
                      <a:pt x="253" y="480"/>
                    </a:lnTo>
                    <a:lnTo>
                      <a:pt x="237" y="520"/>
                    </a:lnTo>
                    <a:lnTo>
                      <a:pt x="221" y="560"/>
                    </a:lnTo>
                    <a:lnTo>
                      <a:pt x="205" y="600"/>
                    </a:lnTo>
                    <a:lnTo>
                      <a:pt x="191" y="641"/>
                    </a:lnTo>
                    <a:lnTo>
                      <a:pt x="176" y="681"/>
                    </a:lnTo>
                    <a:lnTo>
                      <a:pt x="163" y="722"/>
                    </a:lnTo>
                    <a:lnTo>
                      <a:pt x="149" y="763"/>
                    </a:lnTo>
                    <a:lnTo>
                      <a:pt x="137" y="805"/>
                    </a:lnTo>
                    <a:lnTo>
                      <a:pt x="125" y="847"/>
                    </a:lnTo>
                    <a:lnTo>
                      <a:pt x="113" y="889"/>
                    </a:lnTo>
                    <a:lnTo>
                      <a:pt x="102" y="930"/>
                    </a:lnTo>
                    <a:lnTo>
                      <a:pt x="92" y="972"/>
                    </a:lnTo>
                    <a:lnTo>
                      <a:pt x="82" y="1015"/>
                    </a:lnTo>
                    <a:lnTo>
                      <a:pt x="73" y="1058"/>
                    </a:lnTo>
                    <a:lnTo>
                      <a:pt x="63" y="1101"/>
                    </a:lnTo>
                    <a:lnTo>
                      <a:pt x="56" y="1145"/>
                    </a:lnTo>
                    <a:lnTo>
                      <a:pt x="48" y="1187"/>
                    </a:lnTo>
                    <a:lnTo>
                      <a:pt x="41" y="1231"/>
                    </a:lnTo>
                    <a:lnTo>
                      <a:pt x="35" y="1274"/>
                    </a:lnTo>
                    <a:lnTo>
                      <a:pt x="29" y="1318"/>
                    </a:lnTo>
                    <a:lnTo>
                      <a:pt x="24" y="1362"/>
                    </a:lnTo>
                    <a:lnTo>
                      <a:pt x="18" y="1407"/>
                    </a:lnTo>
                    <a:lnTo>
                      <a:pt x="14" y="1451"/>
                    </a:lnTo>
                    <a:lnTo>
                      <a:pt x="10" y="1495"/>
                    </a:lnTo>
                    <a:lnTo>
                      <a:pt x="7" y="1539"/>
                    </a:lnTo>
                    <a:lnTo>
                      <a:pt x="5" y="1584"/>
                    </a:lnTo>
                    <a:lnTo>
                      <a:pt x="3" y="1628"/>
                    </a:lnTo>
                    <a:lnTo>
                      <a:pt x="1" y="1673"/>
                    </a:lnTo>
                    <a:lnTo>
                      <a:pt x="0" y="1718"/>
                    </a:lnTo>
                    <a:lnTo>
                      <a:pt x="0" y="1763"/>
                    </a:lnTo>
                    <a:lnTo>
                      <a:pt x="0" y="1808"/>
                    </a:lnTo>
                    <a:lnTo>
                      <a:pt x="1" y="1853"/>
                    </a:lnTo>
                    <a:lnTo>
                      <a:pt x="2" y="1898"/>
                    </a:lnTo>
                    <a:lnTo>
                      <a:pt x="3" y="1942"/>
                    </a:lnTo>
                    <a:lnTo>
                      <a:pt x="6" y="1987"/>
                    </a:lnTo>
                    <a:lnTo>
                      <a:pt x="9" y="2032"/>
                    </a:lnTo>
                    <a:lnTo>
                      <a:pt x="12" y="2077"/>
                    </a:lnTo>
                    <a:lnTo>
                      <a:pt x="16" y="2122"/>
                    </a:lnTo>
                    <a:lnTo>
                      <a:pt x="20" y="2167"/>
                    </a:lnTo>
                    <a:lnTo>
                      <a:pt x="26" y="2212"/>
                    </a:lnTo>
                    <a:lnTo>
                      <a:pt x="32" y="2257"/>
                    </a:lnTo>
                    <a:lnTo>
                      <a:pt x="38" y="2302"/>
                    </a:lnTo>
                    <a:lnTo>
                      <a:pt x="44" y="2345"/>
                    </a:lnTo>
                    <a:lnTo>
                      <a:pt x="51" y="2390"/>
                    </a:lnTo>
                    <a:lnTo>
                      <a:pt x="59" y="2435"/>
                    </a:lnTo>
                    <a:lnTo>
                      <a:pt x="67" y="2479"/>
                    </a:lnTo>
                    <a:lnTo>
                      <a:pt x="77" y="2524"/>
                    </a:lnTo>
                    <a:lnTo>
                      <a:pt x="86" y="2568"/>
                    </a:lnTo>
                    <a:lnTo>
                      <a:pt x="96" y="2613"/>
                    </a:lnTo>
                    <a:lnTo>
                      <a:pt x="106" y="2657"/>
                    </a:lnTo>
                    <a:lnTo>
                      <a:pt x="118" y="2700"/>
                    </a:lnTo>
                    <a:lnTo>
                      <a:pt x="182" y="2684"/>
                    </a:lnTo>
                    <a:lnTo>
                      <a:pt x="171" y="2641"/>
                    </a:lnTo>
                    <a:lnTo>
                      <a:pt x="160" y="2597"/>
                    </a:lnTo>
                    <a:lnTo>
                      <a:pt x="150" y="2555"/>
                    </a:lnTo>
                    <a:lnTo>
                      <a:pt x="141" y="2511"/>
                    </a:lnTo>
                    <a:lnTo>
                      <a:pt x="133" y="2467"/>
                    </a:lnTo>
                    <a:lnTo>
                      <a:pt x="125" y="2423"/>
                    </a:lnTo>
                    <a:lnTo>
                      <a:pt x="117" y="2380"/>
                    </a:lnTo>
                    <a:lnTo>
                      <a:pt x="109" y="2335"/>
                    </a:lnTo>
                    <a:lnTo>
                      <a:pt x="103" y="2291"/>
                    </a:lnTo>
                    <a:lnTo>
                      <a:pt x="97" y="2248"/>
                    </a:lnTo>
                    <a:lnTo>
                      <a:pt x="92" y="2204"/>
                    </a:lnTo>
                    <a:lnTo>
                      <a:pt x="87" y="2160"/>
                    </a:lnTo>
                    <a:lnTo>
                      <a:pt x="82" y="2116"/>
                    </a:lnTo>
                    <a:lnTo>
                      <a:pt x="79" y="2072"/>
                    </a:lnTo>
                    <a:lnTo>
                      <a:pt x="75" y="2027"/>
                    </a:lnTo>
                    <a:lnTo>
                      <a:pt x="72" y="1983"/>
                    </a:lnTo>
                    <a:lnTo>
                      <a:pt x="69" y="1939"/>
                    </a:lnTo>
                    <a:lnTo>
                      <a:pt x="67" y="1894"/>
                    </a:lnTo>
                    <a:lnTo>
                      <a:pt x="66" y="1851"/>
                    </a:lnTo>
                    <a:lnTo>
                      <a:pt x="66" y="1807"/>
                    </a:lnTo>
                    <a:lnTo>
                      <a:pt x="66" y="1763"/>
                    </a:lnTo>
                    <a:lnTo>
                      <a:pt x="66" y="1719"/>
                    </a:lnTo>
                    <a:lnTo>
                      <a:pt x="67" y="1675"/>
                    </a:lnTo>
                    <a:lnTo>
                      <a:pt x="68" y="1631"/>
                    </a:lnTo>
                    <a:lnTo>
                      <a:pt x="71" y="1587"/>
                    </a:lnTo>
                    <a:lnTo>
                      <a:pt x="74" y="1544"/>
                    </a:lnTo>
                    <a:lnTo>
                      <a:pt x="77" y="1500"/>
                    </a:lnTo>
                    <a:lnTo>
                      <a:pt x="80" y="1457"/>
                    </a:lnTo>
                    <a:lnTo>
                      <a:pt x="84" y="1413"/>
                    </a:lnTo>
                    <a:lnTo>
                      <a:pt x="89" y="1370"/>
                    </a:lnTo>
                    <a:lnTo>
                      <a:pt x="94" y="1327"/>
                    </a:lnTo>
                    <a:lnTo>
                      <a:pt x="100" y="1283"/>
                    </a:lnTo>
                    <a:lnTo>
                      <a:pt x="106" y="1242"/>
                    </a:lnTo>
                    <a:lnTo>
                      <a:pt x="113" y="1199"/>
                    </a:lnTo>
                    <a:lnTo>
                      <a:pt x="121" y="1156"/>
                    </a:lnTo>
                    <a:lnTo>
                      <a:pt x="129" y="1114"/>
                    </a:lnTo>
                    <a:lnTo>
                      <a:pt x="137" y="1071"/>
                    </a:lnTo>
                    <a:lnTo>
                      <a:pt x="146" y="1029"/>
                    </a:lnTo>
                    <a:lnTo>
                      <a:pt x="156" y="987"/>
                    </a:lnTo>
                    <a:lnTo>
                      <a:pt x="167" y="947"/>
                    </a:lnTo>
                    <a:lnTo>
                      <a:pt x="177" y="905"/>
                    </a:lnTo>
                    <a:lnTo>
                      <a:pt x="188" y="864"/>
                    </a:lnTo>
                    <a:lnTo>
                      <a:pt x="200" y="823"/>
                    </a:lnTo>
                    <a:lnTo>
                      <a:pt x="213" y="782"/>
                    </a:lnTo>
                    <a:lnTo>
                      <a:pt x="226" y="743"/>
                    </a:lnTo>
                    <a:lnTo>
                      <a:pt x="239" y="703"/>
                    </a:lnTo>
                    <a:lnTo>
                      <a:pt x="253" y="663"/>
                    </a:lnTo>
                    <a:lnTo>
                      <a:pt x="268" y="623"/>
                    </a:lnTo>
                    <a:lnTo>
                      <a:pt x="283" y="584"/>
                    </a:lnTo>
                    <a:lnTo>
                      <a:pt x="298" y="546"/>
                    </a:lnTo>
                    <a:lnTo>
                      <a:pt x="315" y="507"/>
                    </a:lnTo>
                    <a:lnTo>
                      <a:pt x="331" y="468"/>
                    </a:lnTo>
                    <a:lnTo>
                      <a:pt x="349" y="430"/>
                    </a:lnTo>
                    <a:lnTo>
                      <a:pt x="367" y="393"/>
                    </a:lnTo>
                    <a:lnTo>
                      <a:pt x="385" y="356"/>
                    </a:lnTo>
                    <a:lnTo>
                      <a:pt x="404" y="319"/>
                    </a:lnTo>
                    <a:lnTo>
                      <a:pt x="423" y="283"/>
                    </a:lnTo>
                    <a:lnTo>
                      <a:pt x="444" y="247"/>
                    </a:lnTo>
                    <a:lnTo>
                      <a:pt x="464" y="211"/>
                    </a:lnTo>
                    <a:lnTo>
                      <a:pt x="485" y="175"/>
                    </a:lnTo>
                    <a:lnTo>
                      <a:pt x="507" y="141"/>
                    </a:lnTo>
                    <a:lnTo>
                      <a:pt x="529" y="106"/>
                    </a:lnTo>
                    <a:lnTo>
                      <a:pt x="552" y="72"/>
                    </a:lnTo>
                    <a:lnTo>
                      <a:pt x="575" y="39"/>
                    </a:lnTo>
                    <a:lnTo>
                      <a:pt x="575" y="39"/>
                    </a:lnTo>
                    <a:lnTo>
                      <a:pt x="521" y="0"/>
                    </a:lnTo>
                    <a:lnTo>
                      <a:pt x="521" y="0"/>
                    </a:lnTo>
                    <a:lnTo>
                      <a:pt x="521"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79" name="Freeform 36"/>
              <p:cNvSpPr>
                <a:spLocks/>
              </p:cNvSpPr>
              <p:nvPr/>
            </p:nvSpPr>
            <p:spPr bwMode="auto">
              <a:xfrm>
                <a:off x="3810000" y="5175250"/>
                <a:ext cx="33338" cy="22225"/>
              </a:xfrm>
              <a:custGeom>
                <a:avLst/>
                <a:gdLst>
                  <a:gd name="T0" fmla="*/ 366 w 366"/>
                  <a:gd name="T1" fmla="*/ 49 h 402"/>
                  <a:gd name="T2" fmla="*/ 321 w 366"/>
                  <a:gd name="T3" fmla="*/ 0 h 402"/>
                  <a:gd name="T4" fmla="*/ 278 w 366"/>
                  <a:gd name="T5" fmla="*/ 39 h 402"/>
                  <a:gd name="T6" fmla="*/ 236 w 366"/>
                  <a:gd name="T7" fmla="*/ 81 h 402"/>
                  <a:gd name="T8" fmla="*/ 195 w 366"/>
                  <a:gd name="T9" fmla="*/ 124 h 402"/>
                  <a:gd name="T10" fmla="*/ 155 w 366"/>
                  <a:gd name="T11" fmla="*/ 169 h 402"/>
                  <a:gd name="T12" fmla="*/ 115 w 366"/>
                  <a:gd name="T13" fmla="*/ 215 h 402"/>
                  <a:gd name="T14" fmla="*/ 76 w 366"/>
                  <a:gd name="T15" fmla="*/ 263 h 402"/>
                  <a:gd name="T16" fmla="*/ 38 w 366"/>
                  <a:gd name="T17" fmla="*/ 312 h 402"/>
                  <a:gd name="T18" fmla="*/ 0 w 366"/>
                  <a:gd name="T19" fmla="*/ 363 h 402"/>
                  <a:gd name="T20" fmla="*/ 54 w 366"/>
                  <a:gd name="T21" fmla="*/ 402 h 402"/>
                  <a:gd name="T22" fmla="*/ 91 w 366"/>
                  <a:gd name="T23" fmla="*/ 352 h 402"/>
                  <a:gd name="T24" fmla="*/ 128 w 366"/>
                  <a:gd name="T25" fmla="*/ 304 h 402"/>
                  <a:gd name="T26" fmla="*/ 166 w 366"/>
                  <a:gd name="T27" fmla="*/ 258 h 402"/>
                  <a:gd name="T28" fmla="*/ 205 w 366"/>
                  <a:gd name="T29" fmla="*/ 212 h 402"/>
                  <a:gd name="T30" fmla="*/ 244 w 366"/>
                  <a:gd name="T31" fmla="*/ 169 h 402"/>
                  <a:gd name="T32" fmla="*/ 283 w 366"/>
                  <a:gd name="T33" fmla="*/ 127 h 402"/>
                  <a:gd name="T34" fmla="*/ 324 w 366"/>
                  <a:gd name="T35" fmla="*/ 87 h 402"/>
                  <a:gd name="T36" fmla="*/ 366 w 366"/>
                  <a:gd name="T37" fmla="*/ 49 h 402"/>
                  <a:gd name="T38" fmla="*/ 321 w 366"/>
                  <a:gd name="T39" fmla="*/ 0 h 402"/>
                  <a:gd name="T40" fmla="*/ 366 w 366"/>
                  <a:gd name="T41" fmla="*/ 49 h 402"/>
                  <a:gd name="T42" fmla="*/ 364 w 366"/>
                  <a:gd name="T43" fmla="*/ 24 h 402"/>
                  <a:gd name="T44" fmla="*/ 321 w 366"/>
                  <a:gd name="T45" fmla="*/ 0 h 402"/>
                  <a:gd name="T46" fmla="*/ 366 w 366"/>
                  <a:gd name="T47" fmla="*/ 49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402">
                    <a:moveTo>
                      <a:pt x="366" y="49"/>
                    </a:moveTo>
                    <a:lnTo>
                      <a:pt x="321" y="0"/>
                    </a:lnTo>
                    <a:lnTo>
                      <a:pt x="278" y="39"/>
                    </a:lnTo>
                    <a:lnTo>
                      <a:pt x="236" y="81"/>
                    </a:lnTo>
                    <a:lnTo>
                      <a:pt x="195" y="124"/>
                    </a:lnTo>
                    <a:lnTo>
                      <a:pt x="155" y="169"/>
                    </a:lnTo>
                    <a:lnTo>
                      <a:pt x="115" y="215"/>
                    </a:lnTo>
                    <a:lnTo>
                      <a:pt x="76" y="263"/>
                    </a:lnTo>
                    <a:lnTo>
                      <a:pt x="38" y="312"/>
                    </a:lnTo>
                    <a:lnTo>
                      <a:pt x="0" y="363"/>
                    </a:lnTo>
                    <a:lnTo>
                      <a:pt x="54" y="402"/>
                    </a:lnTo>
                    <a:lnTo>
                      <a:pt x="91" y="352"/>
                    </a:lnTo>
                    <a:lnTo>
                      <a:pt x="128" y="304"/>
                    </a:lnTo>
                    <a:lnTo>
                      <a:pt x="166" y="258"/>
                    </a:lnTo>
                    <a:lnTo>
                      <a:pt x="205" y="212"/>
                    </a:lnTo>
                    <a:lnTo>
                      <a:pt x="244" y="169"/>
                    </a:lnTo>
                    <a:lnTo>
                      <a:pt x="283" y="127"/>
                    </a:lnTo>
                    <a:lnTo>
                      <a:pt x="324" y="87"/>
                    </a:lnTo>
                    <a:lnTo>
                      <a:pt x="366" y="49"/>
                    </a:lnTo>
                    <a:lnTo>
                      <a:pt x="321" y="0"/>
                    </a:lnTo>
                    <a:lnTo>
                      <a:pt x="366" y="49"/>
                    </a:lnTo>
                    <a:lnTo>
                      <a:pt x="364" y="24"/>
                    </a:lnTo>
                    <a:lnTo>
                      <a:pt x="321" y="0"/>
                    </a:lnTo>
                    <a:lnTo>
                      <a:pt x="366" y="4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0" name="Freeform 37"/>
              <p:cNvSpPr>
                <a:spLocks/>
              </p:cNvSpPr>
              <p:nvPr/>
            </p:nvSpPr>
            <p:spPr bwMode="auto">
              <a:xfrm>
                <a:off x="3736975" y="5175250"/>
                <a:ext cx="106363" cy="61912"/>
              </a:xfrm>
              <a:custGeom>
                <a:avLst/>
                <a:gdLst>
                  <a:gd name="T0" fmla="*/ 0 w 1200"/>
                  <a:gd name="T1" fmla="*/ 1042 h 1091"/>
                  <a:gd name="T2" fmla="*/ 44 w 1200"/>
                  <a:gd name="T3" fmla="*/ 1091 h 1091"/>
                  <a:gd name="T4" fmla="*/ 1200 w 1200"/>
                  <a:gd name="T5" fmla="*/ 49 h 1091"/>
                  <a:gd name="T6" fmla="*/ 1155 w 1200"/>
                  <a:gd name="T7" fmla="*/ 0 h 1091"/>
                  <a:gd name="T8" fmla="*/ 0 w 1200"/>
                  <a:gd name="T9" fmla="*/ 1042 h 1091"/>
                  <a:gd name="T10" fmla="*/ 0 w 1200"/>
                  <a:gd name="T11" fmla="*/ 1042 h 1091"/>
                  <a:gd name="T12" fmla="*/ 44 w 1200"/>
                  <a:gd name="T13" fmla="*/ 1091 h 1091"/>
                  <a:gd name="T14" fmla="*/ 44 w 1200"/>
                  <a:gd name="T15" fmla="*/ 1091 h 1091"/>
                  <a:gd name="T16" fmla="*/ 44 w 1200"/>
                  <a:gd name="T17" fmla="*/ 1091 h 1091"/>
                  <a:gd name="T18" fmla="*/ 0 w 1200"/>
                  <a:gd name="T19" fmla="*/ 1042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0" h="1091">
                    <a:moveTo>
                      <a:pt x="0" y="1042"/>
                    </a:moveTo>
                    <a:lnTo>
                      <a:pt x="44" y="1091"/>
                    </a:lnTo>
                    <a:lnTo>
                      <a:pt x="1200" y="49"/>
                    </a:lnTo>
                    <a:lnTo>
                      <a:pt x="1155" y="0"/>
                    </a:lnTo>
                    <a:lnTo>
                      <a:pt x="0" y="1042"/>
                    </a:lnTo>
                    <a:lnTo>
                      <a:pt x="0" y="1042"/>
                    </a:lnTo>
                    <a:lnTo>
                      <a:pt x="44" y="1091"/>
                    </a:lnTo>
                    <a:lnTo>
                      <a:pt x="44" y="1091"/>
                    </a:lnTo>
                    <a:lnTo>
                      <a:pt x="44" y="1091"/>
                    </a:lnTo>
                    <a:lnTo>
                      <a:pt x="0" y="10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1" name="Freeform 38"/>
              <p:cNvSpPr>
                <a:spLocks/>
              </p:cNvSpPr>
              <p:nvPr/>
            </p:nvSpPr>
            <p:spPr bwMode="auto">
              <a:xfrm>
                <a:off x="3708400" y="5233988"/>
                <a:ext cx="33338" cy="23812"/>
              </a:xfrm>
              <a:custGeom>
                <a:avLst/>
                <a:gdLst>
                  <a:gd name="T0" fmla="*/ 54 w 365"/>
                  <a:gd name="T1" fmla="*/ 402 h 402"/>
                  <a:gd name="T2" fmla="*/ 54 w 365"/>
                  <a:gd name="T3" fmla="*/ 402 h 402"/>
                  <a:gd name="T4" fmla="*/ 90 w 365"/>
                  <a:gd name="T5" fmla="*/ 352 h 402"/>
                  <a:gd name="T6" fmla="*/ 128 w 365"/>
                  <a:gd name="T7" fmla="*/ 304 h 402"/>
                  <a:gd name="T8" fmla="*/ 166 w 365"/>
                  <a:gd name="T9" fmla="*/ 259 h 402"/>
                  <a:gd name="T10" fmla="*/ 204 w 365"/>
                  <a:gd name="T11" fmla="*/ 214 h 402"/>
                  <a:gd name="T12" fmla="*/ 244 w 365"/>
                  <a:gd name="T13" fmla="*/ 170 h 402"/>
                  <a:gd name="T14" fmla="*/ 283 w 365"/>
                  <a:gd name="T15" fmla="*/ 128 h 402"/>
                  <a:gd name="T16" fmla="*/ 324 w 365"/>
                  <a:gd name="T17" fmla="*/ 88 h 402"/>
                  <a:gd name="T18" fmla="*/ 365 w 365"/>
                  <a:gd name="T19" fmla="*/ 49 h 402"/>
                  <a:gd name="T20" fmla="*/ 321 w 365"/>
                  <a:gd name="T21" fmla="*/ 0 h 402"/>
                  <a:gd name="T22" fmla="*/ 278 w 365"/>
                  <a:gd name="T23" fmla="*/ 40 h 402"/>
                  <a:gd name="T24" fmla="*/ 236 w 365"/>
                  <a:gd name="T25" fmla="*/ 82 h 402"/>
                  <a:gd name="T26" fmla="*/ 195 w 365"/>
                  <a:gd name="T27" fmla="*/ 125 h 402"/>
                  <a:gd name="T28" fmla="*/ 155 w 365"/>
                  <a:gd name="T29" fmla="*/ 170 h 402"/>
                  <a:gd name="T30" fmla="*/ 115 w 365"/>
                  <a:gd name="T31" fmla="*/ 216 h 402"/>
                  <a:gd name="T32" fmla="*/ 76 w 365"/>
                  <a:gd name="T33" fmla="*/ 264 h 402"/>
                  <a:gd name="T34" fmla="*/ 38 w 365"/>
                  <a:gd name="T35" fmla="*/ 313 h 402"/>
                  <a:gd name="T36" fmla="*/ 0 w 365"/>
                  <a:gd name="T37" fmla="*/ 364 h 402"/>
                  <a:gd name="T38" fmla="*/ 0 w 365"/>
                  <a:gd name="T39" fmla="*/ 364 h 402"/>
                  <a:gd name="T40" fmla="*/ 54 w 365"/>
                  <a:gd name="T41" fmla="*/ 402 h 402"/>
                  <a:gd name="T42" fmla="*/ 54 w 365"/>
                  <a:gd name="T43" fmla="*/ 402 h 402"/>
                  <a:gd name="T44" fmla="*/ 54 w 365"/>
                  <a:gd name="T4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402">
                    <a:moveTo>
                      <a:pt x="54" y="402"/>
                    </a:moveTo>
                    <a:lnTo>
                      <a:pt x="54" y="402"/>
                    </a:lnTo>
                    <a:lnTo>
                      <a:pt x="90" y="352"/>
                    </a:lnTo>
                    <a:lnTo>
                      <a:pt x="128" y="304"/>
                    </a:lnTo>
                    <a:lnTo>
                      <a:pt x="166" y="259"/>
                    </a:lnTo>
                    <a:lnTo>
                      <a:pt x="204" y="214"/>
                    </a:lnTo>
                    <a:lnTo>
                      <a:pt x="244" y="170"/>
                    </a:lnTo>
                    <a:lnTo>
                      <a:pt x="283" y="128"/>
                    </a:lnTo>
                    <a:lnTo>
                      <a:pt x="324" y="88"/>
                    </a:lnTo>
                    <a:lnTo>
                      <a:pt x="365" y="49"/>
                    </a:lnTo>
                    <a:lnTo>
                      <a:pt x="321" y="0"/>
                    </a:lnTo>
                    <a:lnTo>
                      <a:pt x="278" y="40"/>
                    </a:lnTo>
                    <a:lnTo>
                      <a:pt x="236" y="82"/>
                    </a:lnTo>
                    <a:lnTo>
                      <a:pt x="195" y="125"/>
                    </a:lnTo>
                    <a:lnTo>
                      <a:pt x="155" y="170"/>
                    </a:lnTo>
                    <a:lnTo>
                      <a:pt x="115" y="216"/>
                    </a:lnTo>
                    <a:lnTo>
                      <a:pt x="76" y="264"/>
                    </a:lnTo>
                    <a:lnTo>
                      <a:pt x="38" y="313"/>
                    </a:lnTo>
                    <a:lnTo>
                      <a:pt x="0" y="364"/>
                    </a:lnTo>
                    <a:lnTo>
                      <a:pt x="0" y="364"/>
                    </a:lnTo>
                    <a:lnTo>
                      <a:pt x="54" y="402"/>
                    </a:lnTo>
                    <a:lnTo>
                      <a:pt x="54" y="402"/>
                    </a:lnTo>
                    <a:lnTo>
                      <a:pt x="54" y="4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2" name="Freeform 39"/>
              <p:cNvSpPr>
                <a:spLocks/>
              </p:cNvSpPr>
              <p:nvPr/>
            </p:nvSpPr>
            <p:spPr bwMode="auto">
              <a:xfrm>
                <a:off x="3662363" y="5254625"/>
                <a:ext cx="50800" cy="155575"/>
              </a:xfrm>
              <a:custGeom>
                <a:avLst/>
                <a:gdLst>
                  <a:gd name="T0" fmla="*/ 166 w 576"/>
                  <a:gd name="T1" fmla="*/ 2616 h 2727"/>
                  <a:gd name="T2" fmla="*/ 137 w 576"/>
                  <a:gd name="T3" fmla="*/ 2487 h 2727"/>
                  <a:gd name="T4" fmla="*/ 113 w 576"/>
                  <a:gd name="T5" fmla="*/ 2356 h 2727"/>
                  <a:gd name="T6" fmla="*/ 95 w 576"/>
                  <a:gd name="T7" fmla="*/ 2226 h 2727"/>
                  <a:gd name="T8" fmla="*/ 81 w 576"/>
                  <a:gd name="T9" fmla="*/ 2095 h 2727"/>
                  <a:gd name="T10" fmla="*/ 72 w 576"/>
                  <a:gd name="T11" fmla="*/ 1964 h 2727"/>
                  <a:gd name="T12" fmla="*/ 67 w 576"/>
                  <a:gd name="T13" fmla="*/ 1833 h 2727"/>
                  <a:gd name="T14" fmla="*/ 67 w 576"/>
                  <a:gd name="T15" fmla="*/ 1701 h 2727"/>
                  <a:gd name="T16" fmla="*/ 73 w 576"/>
                  <a:gd name="T17" fmla="*/ 1572 h 2727"/>
                  <a:gd name="T18" fmla="*/ 82 w 576"/>
                  <a:gd name="T19" fmla="*/ 1442 h 2727"/>
                  <a:gd name="T20" fmla="*/ 96 w 576"/>
                  <a:gd name="T21" fmla="*/ 1314 h 2727"/>
                  <a:gd name="T22" fmla="*/ 116 w 576"/>
                  <a:gd name="T23" fmla="*/ 1186 h 2727"/>
                  <a:gd name="T24" fmla="*/ 140 w 576"/>
                  <a:gd name="T25" fmla="*/ 1061 h 2727"/>
                  <a:gd name="T26" fmla="*/ 169 w 576"/>
                  <a:gd name="T27" fmla="*/ 937 h 2727"/>
                  <a:gd name="T28" fmla="*/ 202 w 576"/>
                  <a:gd name="T29" fmla="*/ 815 h 2727"/>
                  <a:gd name="T30" fmla="*/ 241 w 576"/>
                  <a:gd name="T31" fmla="*/ 695 h 2727"/>
                  <a:gd name="T32" fmla="*/ 285 w 576"/>
                  <a:gd name="T33" fmla="*/ 578 h 2727"/>
                  <a:gd name="T34" fmla="*/ 333 w 576"/>
                  <a:gd name="T35" fmla="*/ 464 h 2727"/>
                  <a:gd name="T36" fmla="*/ 387 w 576"/>
                  <a:gd name="T37" fmla="*/ 353 h 2727"/>
                  <a:gd name="T38" fmla="*/ 446 w 576"/>
                  <a:gd name="T39" fmla="*/ 244 h 2727"/>
                  <a:gd name="T40" fmla="*/ 508 w 576"/>
                  <a:gd name="T41" fmla="*/ 139 h 2727"/>
                  <a:gd name="T42" fmla="*/ 576 w 576"/>
                  <a:gd name="T43" fmla="*/ 38 h 2727"/>
                  <a:gd name="T44" fmla="*/ 475 w 576"/>
                  <a:gd name="T45" fmla="*/ 69 h 2727"/>
                  <a:gd name="T46" fmla="*/ 409 w 576"/>
                  <a:gd name="T47" fmla="*/ 175 h 2727"/>
                  <a:gd name="T48" fmla="*/ 348 w 576"/>
                  <a:gd name="T49" fmla="*/ 285 h 2727"/>
                  <a:gd name="T50" fmla="*/ 290 w 576"/>
                  <a:gd name="T51" fmla="*/ 399 h 2727"/>
                  <a:gd name="T52" fmla="*/ 239 w 576"/>
                  <a:gd name="T53" fmla="*/ 515 h 2727"/>
                  <a:gd name="T54" fmla="*/ 193 w 576"/>
                  <a:gd name="T55" fmla="*/ 634 h 2727"/>
                  <a:gd name="T56" fmla="*/ 152 w 576"/>
                  <a:gd name="T57" fmla="*/ 756 h 2727"/>
                  <a:gd name="T58" fmla="*/ 116 w 576"/>
                  <a:gd name="T59" fmla="*/ 879 h 2727"/>
                  <a:gd name="T60" fmla="*/ 85 w 576"/>
                  <a:gd name="T61" fmla="*/ 1005 h 2727"/>
                  <a:gd name="T62" fmla="*/ 58 w 576"/>
                  <a:gd name="T63" fmla="*/ 1132 h 2727"/>
                  <a:gd name="T64" fmla="*/ 37 w 576"/>
                  <a:gd name="T65" fmla="*/ 1262 h 2727"/>
                  <a:gd name="T66" fmla="*/ 20 w 576"/>
                  <a:gd name="T67" fmla="*/ 1392 h 2727"/>
                  <a:gd name="T68" fmla="*/ 9 w 576"/>
                  <a:gd name="T69" fmla="*/ 1524 h 2727"/>
                  <a:gd name="T70" fmla="*/ 2 w 576"/>
                  <a:gd name="T71" fmla="*/ 1656 h 2727"/>
                  <a:gd name="T72" fmla="*/ 0 w 576"/>
                  <a:gd name="T73" fmla="*/ 1789 h 2727"/>
                  <a:gd name="T74" fmla="*/ 3 w 576"/>
                  <a:gd name="T75" fmla="*/ 1923 h 2727"/>
                  <a:gd name="T76" fmla="*/ 11 w 576"/>
                  <a:gd name="T77" fmla="*/ 2056 h 2727"/>
                  <a:gd name="T78" fmla="*/ 25 w 576"/>
                  <a:gd name="T79" fmla="*/ 2190 h 2727"/>
                  <a:gd name="T80" fmla="*/ 42 w 576"/>
                  <a:gd name="T81" fmla="*/ 2323 h 2727"/>
                  <a:gd name="T82" fmla="*/ 63 w 576"/>
                  <a:gd name="T83" fmla="*/ 2455 h 2727"/>
                  <a:gd name="T84" fmla="*/ 91 w 576"/>
                  <a:gd name="T85" fmla="*/ 2587 h 2727"/>
                  <a:gd name="T86" fmla="*/ 166 w 576"/>
                  <a:gd name="T87" fmla="*/ 2691 h 2727"/>
                  <a:gd name="T88" fmla="*/ 166 w 576"/>
                  <a:gd name="T89" fmla="*/ 2691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6" h="2727">
                    <a:moveTo>
                      <a:pt x="122" y="2642"/>
                    </a:moveTo>
                    <a:lnTo>
                      <a:pt x="176" y="2658"/>
                    </a:lnTo>
                    <a:lnTo>
                      <a:pt x="166" y="2616"/>
                    </a:lnTo>
                    <a:lnTo>
                      <a:pt x="155" y="2573"/>
                    </a:lnTo>
                    <a:lnTo>
                      <a:pt x="146" y="2530"/>
                    </a:lnTo>
                    <a:lnTo>
                      <a:pt x="137" y="2487"/>
                    </a:lnTo>
                    <a:lnTo>
                      <a:pt x="129" y="2443"/>
                    </a:lnTo>
                    <a:lnTo>
                      <a:pt x="122" y="2400"/>
                    </a:lnTo>
                    <a:lnTo>
                      <a:pt x="113" y="2356"/>
                    </a:lnTo>
                    <a:lnTo>
                      <a:pt x="107" y="2314"/>
                    </a:lnTo>
                    <a:lnTo>
                      <a:pt x="101" y="2270"/>
                    </a:lnTo>
                    <a:lnTo>
                      <a:pt x="95" y="2226"/>
                    </a:lnTo>
                    <a:lnTo>
                      <a:pt x="90" y="2182"/>
                    </a:lnTo>
                    <a:lnTo>
                      <a:pt x="85" y="2139"/>
                    </a:lnTo>
                    <a:lnTo>
                      <a:pt x="81" y="2095"/>
                    </a:lnTo>
                    <a:lnTo>
                      <a:pt x="78" y="2051"/>
                    </a:lnTo>
                    <a:lnTo>
                      <a:pt x="75" y="2007"/>
                    </a:lnTo>
                    <a:lnTo>
                      <a:pt x="72" y="1964"/>
                    </a:lnTo>
                    <a:lnTo>
                      <a:pt x="70" y="1920"/>
                    </a:lnTo>
                    <a:lnTo>
                      <a:pt x="69" y="1876"/>
                    </a:lnTo>
                    <a:lnTo>
                      <a:pt x="67" y="1833"/>
                    </a:lnTo>
                    <a:lnTo>
                      <a:pt x="66" y="1789"/>
                    </a:lnTo>
                    <a:lnTo>
                      <a:pt x="66" y="1745"/>
                    </a:lnTo>
                    <a:lnTo>
                      <a:pt x="67" y="1701"/>
                    </a:lnTo>
                    <a:lnTo>
                      <a:pt x="69" y="1659"/>
                    </a:lnTo>
                    <a:lnTo>
                      <a:pt x="71" y="1615"/>
                    </a:lnTo>
                    <a:lnTo>
                      <a:pt x="73" y="1572"/>
                    </a:lnTo>
                    <a:lnTo>
                      <a:pt x="75" y="1528"/>
                    </a:lnTo>
                    <a:lnTo>
                      <a:pt x="79" y="1485"/>
                    </a:lnTo>
                    <a:lnTo>
                      <a:pt x="82" y="1442"/>
                    </a:lnTo>
                    <a:lnTo>
                      <a:pt x="86" y="1399"/>
                    </a:lnTo>
                    <a:lnTo>
                      <a:pt x="91" y="1357"/>
                    </a:lnTo>
                    <a:lnTo>
                      <a:pt x="96" y="1314"/>
                    </a:lnTo>
                    <a:lnTo>
                      <a:pt x="102" y="1271"/>
                    </a:lnTo>
                    <a:lnTo>
                      <a:pt x="108" y="1229"/>
                    </a:lnTo>
                    <a:lnTo>
                      <a:pt x="116" y="1186"/>
                    </a:lnTo>
                    <a:lnTo>
                      <a:pt x="124" y="1144"/>
                    </a:lnTo>
                    <a:lnTo>
                      <a:pt x="132" y="1102"/>
                    </a:lnTo>
                    <a:lnTo>
                      <a:pt x="140" y="1061"/>
                    </a:lnTo>
                    <a:lnTo>
                      <a:pt x="149" y="1019"/>
                    </a:lnTo>
                    <a:lnTo>
                      <a:pt x="158" y="978"/>
                    </a:lnTo>
                    <a:lnTo>
                      <a:pt x="169" y="937"/>
                    </a:lnTo>
                    <a:lnTo>
                      <a:pt x="180" y="896"/>
                    </a:lnTo>
                    <a:lnTo>
                      <a:pt x="191" y="856"/>
                    </a:lnTo>
                    <a:lnTo>
                      <a:pt x="202" y="815"/>
                    </a:lnTo>
                    <a:lnTo>
                      <a:pt x="216" y="775"/>
                    </a:lnTo>
                    <a:lnTo>
                      <a:pt x="228" y="735"/>
                    </a:lnTo>
                    <a:lnTo>
                      <a:pt x="241" y="695"/>
                    </a:lnTo>
                    <a:lnTo>
                      <a:pt x="256" y="657"/>
                    </a:lnTo>
                    <a:lnTo>
                      <a:pt x="270" y="617"/>
                    </a:lnTo>
                    <a:lnTo>
                      <a:pt x="285" y="578"/>
                    </a:lnTo>
                    <a:lnTo>
                      <a:pt x="301" y="540"/>
                    </a:lnTo>
                    <a:lnTo>
                      <a:pt x="317" y="502"/>
                    </a:lnTo>
                    <a:lnTo>
                      <a:pt x="333" y="464"/>
                    </a:lnTo>
                    <a:lnTo>
                      <a:pt x="351" y="426"/>
                    </a:lnTo>
                    <a:lnTo>
                      <a:pt x="369" y="389"/>
                    </a:lnTo>
                    <a:lnTo>
                      <a:pt x="387" y="353"/>
                    </a:lnTo>
                    <a:lnTo>
                      <a:pt x="406" y="316"/>
                    </a:lnTo>
                    <a:lnTo>
                      <a:pt x="425" y="280"/>
                    </a:lnTo>
                    <a:lnTo>
                      <a:pt x="446" y="244"/>
                    </a:lnTo>
                    <a:lnTo>
                      <a:pt x="466" y="209"/>
                    </a:lnTo>
                    <a:lnTo>
                      <a:pt x="487" y="174"/>
                    </a:lnTo>
                    <a:lnTo>
                      <a:pt x="508" y="139"/>
                    </a:lnTo>
                    <a:lnTo>
                      <a:pt x="530" y="105"/>
                    </a:lnTo>
                    <a:lnTo>
                      <a:pt x="553" y="71"/>
                    </a:lnTo>
                    <a:lnTo>
                      <a:pt x="576" y="38"/>
                    </a:lnTo>
                    <a:lnTo>
                      <a:pt x="522" y="0"/>
                    </a:lnTo>
                    <a:lnTo>
                      <a:pt x="499" y="34"/>
                    </a:lnTo>
                    <a:lnTo>
                      <a:pt x="475" y="69"/>
                    </a:lnTo>
                    <a:lnTo>
                      <a:pt x="453" y="104"/>
                    </a:lnTo>
                    <a:lnTo>
                      <a:pt x="430" y="139"/>
                    </a:lnTo>
                    <a:lnTo>
                      <a:pt x="409" y="175"/>
                    </a:lnTo>
                    <a:lnTo>
                      <a:pt x="387" y="212"/>
                    </a:lnTo>
                    <a:lnTo>
                      <a:pt x="367" y="249"/>
                    </a:lnTo>
                    <a:lnTo>
                      <a:pt x="348" y="285"/>
                    </a:lnTo>
                    <a:lnTo>
                      <a:pt x="328" y="323"/>
                    </a:lnTo>
                    <a:lnTo>
                      <a:pt x="309" y="361"/>
                    </a:lnTo>
                    <a:lnTo>
                      <a:pt x="290" y="399"/>
                    </a:lnTo>
                    <a:lnTo>
                      <a:pt x="273" y="437"/>
                    </a:lnTo>
                    <a:lnTo>
                      <a:pt x="256" y="476"/>
                    </a:lnTo>
                    <a:lnTo>
                      <a:pt x="239" y="515"/>
                    </a:lnTo>
                    <a:lnTo>
                      <a:pt x="224" y="554"/>
                    </a:lnTo>
                    <a:lnTo>
                      <a:pt x="209" y="593"/>
                    </a:lnTo>
                    <a:lnTo>
                      <a:pt x="193" y="634"/>
                    </a:lnTo>
                    <a:lnTo>
                      <a:pt x="179" y="674"/>
                    </a:lnTo>
                    <a:lnTo>
                      <a:pt x="166" y="715"/>
                    </a:lnTo>
                    <a:lnTo>
                      <a:pt x="152" y="756"/>
                    </a:lnTo>
                    <a:lnTo>
                      <a:pt x="139" y="796"/>
                    </a:lnTo>
                    <a:lnTo>
                      <a:pt x="127" y="837"/>
                    </a:lnTo>
                    <a:lnTo>
                      <a:pt x="116" y="879"/>
                    </a:lnTo>
                    <a:lnTo>
                      <a:pt x="104" y="921"/>
                    </a:lnTo>
                    <a:lnTo>
                      <a:pt x="94" y="963"/>
                    </a:lnTo>
                    <a:lnTo>
                      <a:pt x="85" y="1005"/>
                    </a:lnTo>
                    <a:lnTo>
                      <a:pt x="76" y="1047"/>
                    </a:lnTo>
                    <a:lnTo>
                      <a:pt x="66" y="1089"/>
                    </a:lnTo>
                    <a:lnTo>
                      <a:pt x="58" y="1132"/>
                    </a:lnTo>
                    <a:lnTo>
                      <a:pt x="50" y="1175"/>
                    </a:lnTo>
                    <a:lnTo>
                      <a:pt x="44" y="1219"/>
                    </a:lnTo>
                    <a:lnTo>
                      <a:pt x="37" y="1262"/>
                    </a:lnTo>
                    <a:lnTo>
                      <a:pt x="31" y="1304"/>
                    </a:lnTo>
                    <a:lnTo>
                      <a:pt x="26" y="1348"/>
                    </a:lnTo>
                    <a:lnTo>
                      <a:pt x="20" y="1392"/>
                    </a:lnTo>
                    <a:lnTo>
                      <a:pt x="16" y="1436"/>
                    </a:lnTo>
                    <a:lnTo>
                      <a:pt x="12" y="1480"/>
                    </a:lnTo>
                    <a:lnTo>
                      <a:pt x="9" y="1524"/>
                    </a:lnTo>
                    <a:lnTo>
                      <a:pt x="6" y="1568"/>
                    </a:lnTo>
                    <a:lnTo>
                      <a:pt x="4" y="1612"/>
                    </a:lnTo>
                    <a:lnTo>
                      <a:pt x="2" y="1656"/>
                    </a:lnTo>
                    <a:lnTo>
                      <a:pt x="1" y="1700"/>
                    </a:lnTo>
                    <a:lnTo>
                      <a:pt x="0" y="1745"/>
                    </a:lnTo>
                    <a:lnTo>
                      <a:pt x="0" y="1789"/>
                    </a:lnTo>
                    <a:lnTo>
                      <a:pt x="1" y="1834"/>
                    </a:lnTo>
                    <a:lnTo>
                      <a:pt x="2" y="1878"/>
                    </a:lnTo>
                    <a:lnTo>
                      <a:pt x="3" y="1923"/>
                    </a:lnTo>
                    <a:lnTo>
                      <a:pt x="6" y="1967"/>
                    </a:lnTo>
                    <a:lnTo>
                      <a:pt x="8" y="2012"/>
                    </a:lnTo>
                    <a:lnTo>
                      <a:pt x="11" y="2056"/>
                    </a:lnTo>
                    <a:lnTo>
                      <a:pt x="15" y="2100"/>
                    </a:lnTo>
                    <a:lnTo>
                      <a:pt x="19" y="2145"/>
                    </a:lnTo>
                    <a:lnTo>
                      <a:pt x="25" y="2190"/>
                    </a:lnTo>
                    <a:lnTo>
                      <a:pt x="30" y="2234"/>
                    </a:lnTo>
                    <a:lnTo>
                      <a:pt x="35" y="2279"/>
                    </a:lnTo>
                    <a:lnTo>
                      <a:pt x="42" y="2323"/>
                    </a:lnTo>
                    <a:lnTo>
                      <a:pt x="48" y="2367"/>
                    </a:lnTo>
                    <a:lnTo>
                      <a:pt x="56" y="2411"/>
                    </a:lnTo>
                    <a:lnTo>
                      <a:pt x="63" y="2455"/>
                    </a:lnTo>
                    <a:lnTo>
                      <a:pt x="73" y="2499"/>
                    </a:lnTo>
                    <a:lnTo>
                      <a:pt x="82" y="2543"/>
                    </a:lnTo>
                    <a:lnTo>
                      <a:pt x="91" y="2587"/>
                    </a:lnTo>
                    <a:lnTo>
                      <a:pt x="101" y="2631"/>
                    </a:lnTo>
                    <a:lnTo>
                      <a:pt x="111" y="2675"/>
                    </a:lnTo>
                    <a:lnTo>
                      <a:pt x="166" y="2691"/>
                    </a:lnTo>
                    <a:lnTo>
                      <a:pt x="111" y="2675"/>
                    </a:lnTo>
                    <a:lnTo>
                      <a:pt x="125" y="2727"/>
                    </a:lnTo>
                    <a:lnTo>
                      <a:pt x="166" y="2691"/>
                    </a:lnTo>
                    <a:lnTo>
                      <a:pt x="122" y="26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3" name="Freeform 40"/>
              <p:cNvSpPr>
                <a:spLocks/>
              </p:cNvSpPr>
              <p:nvPr/>
            </p:nvSpPr>
            <p:spPr bwMode="auto">
              <a:xfrm>
                <a:off x="3673475" y="5346700"/>
                <a:ext cx="107950" cy="60325"/>
              </a:xfrm>
              <a:custGeom>
                <a:avLst/>
                <a:gdLst>
                  <a:gd name="T0" fmla="*/ 1216 w 1220"/>
                  <a:gd name="T1" fmla="*/ 17 h 1067"/>
                  <a:gd name="T2" fmla="*/ 1162 w 1220"/>
                  <a:gd name="T3" fmla="*/ 0 h 1067"/>
                  <a:gd name="T4" fmla="*/ 0 w 1220"/>
                  <a:gd name="T5" fmla="*/ 1018 h 1067"/>
                  <a:gd name="T6" fmla="*/ 44 w 1220"/>
                  <a:gd name="T7" fmla="*/ 1067 h 1067"/>
                  <a:gd name="T8" fmla="*/ 1205 w 1220"/>
                  <a:gd name="T9" fmla="*/ 50 h 1067"/>
                  <a:gd name="T10" fmla="*/ 1216 w 1220"/>
                  <a:gd name="T11" fmla="*/ 17 h 1067"/>
                  <a:gd name="T12" fmla="*/ 1205 w 1220"/>
                  <a:gd name="T13" fmla="*/ 50 h 1067"/>
                  <a:gd name="T14" fmla="*/ 1220 w 1220"/>
                  <a:gd name="T15" fmla="*/ 37 h 1067"/>
                  <a:gd name="T16" fmla="*/ 1216 w 1220"/>
                  <a:gd name="T17" fmla="*/ 17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0" h="1067">
                    <a:moveTo>
                      <a:pt x="1216" y="17"/>
                    </a:moveTo>
                    <a:lnTo>
                      <a:pt x="1162" y="0"/>
                    </a:lnTo>
                    <a:lnTo>
                      <a:pt x="0" y="1018"/>
                    </a:lnTo>
                    <a:lnTo>
                      <a:pt x="44" y="1067"/>
                    </a:lnTo>
                    <a:lnTo>
                      <a:pt x="1205" y="50"/>
                    </a:lnTo>
                    <a:lnTo>
                      <a:pt x="1216" y="17"/>
                    </a:lnTo>
                    <a:lnTo>
                      <a:pt x="1205" y="50"/>
                    </a:lnTo>
                    <a:lnTo>
                      <a:pt x="1220" y="37"/>
                    </a:lnTo>
                    <a:lnTo>
                      <a:pt x="1216" y="1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4" name="Freeform 41"/>
              <p:cNvSpPr>
                <a:spLocks/>
              </p:cNvSpPr>
              <p:nvPr/>
            </p:nvSpPr>
            <p:spPr bwMode="auto">
              <a:xfrm>
                <a:off x="3738563" y="5135563"/>
                <a:ext cx="311150" cy="114300"/>
              </a:xfrm>
              <a:custGeom>
                <a:avLst/>
                <a:gdLst>
                  <a:gd name="T0" fmla="*/ 2676 w 3517"/>
                  <a:gd name="T1" fmla="*/ 678 h 2016"/>
                  <a:gd name="T2" fmla="*/ 2589 w 3517"/>
                  <a:gd name="T3" fmla="*/ 643 h 2016"/>
                  <a:gd name="T4" fmla="*/ 2501 w 3517"/>
                  <a:gd name="T5" fmla="*/ 611 h 2016"/>
                  <a:gd name="T6" fmla="*/ 2413 w 3517"/>
                  <a:gd name="T7" fmla="*/ 583 h 2016"/>
                  <a:gd name="T8" fmla="*/ 2324 w 3517"/>
                  <a:gd name="T9" fmla="*/ 560 h 2016"/>
                  <a:gd name="T10" fmla="*/ 2235 w 3517"/>
                  <a:gd name="T11" fmla="*/ 541 h 2016"/>
                  <a:gd name="T12" fmla="*/ 2146 w 3517"/>
                  <a:gd name="T13" fmla="*/ 525 h 2016"/>
                  <a:gd name="T14" fmla="*/ 2057 w 3517"/>
                  <a:gd name="T15" fmla="*/ 515 h 2016"/>
                  <a:gd name="T16" fmla="*/ 1968 w 3517"/>
                  <a:gd name="T17" fmla="*/ 509 h 2016"/>
                  <a:gd name="T18" fmla="*/ 1879 w 3517"/>
                  <a:gd name="T19" fmla="*/ 507 h 2016"/>
                  <a:gd name="T20" fmla="*/ 1791 w 3517"/>
                  <a:gd name="T21" fmla="*/ 509 h 2016"/>
                  <a:gd name="T22" fmla="*/ 1704 w 3517"/>
                  <a:gd name="T23" fmla="*/ 515 h 2016"/>
                  <a:gd name="T24" fmla="*/ 1616 w 3517"/>
                  <a:gd name="T25" fmla="*/ 525 h 2016"/>
                  <a:gd name="T26" fmla="*/ 1529 w 3517"/>
                  <a:gd name="T27" fmla="*/ 541 h 2016"/>
                  <a:gd name="T28" fmla="*/ 1442 w 3517"/>
                  <a:gd name="T29" fmla="*/ 559 h 2016"/>
                  <a:gd name="T30" fmla="*/ 1357 w 3517"/>
                  <a:gd name="T31" fmla="*/ 582 h 2016"/>
                  <a:gd name="T32" fmla="*/ 1294 w 3517"/>
                  <a:gd name="T33" fmla="*/ 611 h 2016"/>
                  <a:gd name="T34" fmla="*/ 1254 w 3517"/>
                  <a:gd name="T35" fmla="*/ 642 h 2016"/>
                  <a:gd name="T36" fmla="*/ 1214 w 3517"/>
                  <a:gd name="T37" fmla="*/ 674 h 2016"/>
                  <a:gd name="T38" fmla="*/ 1174 w 3517"/>
                  <a:gd name="T39" fmla="*/ 707 h 2016"/>
                  <a:gd name="T40" fmla="*/ 0 w 3517"/>
                  <a:gd name="T41" fmla="*/ 1767 h 2016"/>
                  <a:gd name="T42" fmla="*/ 100 w 3517"/>
                  <a:gd name="T43" fmla="*/ 1682 h 2016"/>
                  <a:gd name="T44" fmla="*/ 205 w 3517"/>
                  <a:gd name="T45" fmla="*/ 1606 h 2016"/>
                  <a:gd name="T46" fmla="*/ 312 w 3517"/>
                  <a:gd name="T47" fmla="*/ 1538 h 2016"/>
                  <a:gd name="T48" fmla="*/ 423 w 3517"/>
                  <a:gd name="T49" fmla="*/ 1479 h 2016"/>
                  <a:gd name="T50" fmla="*/ 535 w 3517"/>
                  <a:gd name="T51" fmla="*/ 1429 h 2016"/>
                  <a:gd name="T52" fmla="*/ 650 w 3517"/>
                  <a:gd name="T53" fmla="*/ 1388 h 2016"/>
                  <a:gd name="T54" fmla="*/ 767 w 3517"/>
                  <a:gd name="T55" fmla="*/ 1356 h 2016"/>
                  <a:gd name="T56" fmla="*/ 885 w 3517"/>
                  <a:gd name="T57" fmla="*/ 1332 h 2016"/>
                  <a:gd name="T58" fmla="*/ 1004 w 3517"/>
                  <a:gd name="T59" fmla="*/ 1318 h 2016"/>
                  <a:gd name="T60" fmla="*/ 1125 w 3517"/>
                  <a:gd name="T61" fmla="*/ 1312 h 2016"/>
                  <a:gd name="T62" fmla="*/ 1246 w 3517"/>
                  <a:gd name="T63" fmla="*/ 1314 h 2016"/>
                  <a:gd name="T64" fmla="*/ 1367 w 3517"/>
                  <a:gd name="T65" fmla="*/ 1326 h 2016"/>
                  <a:gd name="T66" fmla="*/ 1489 w 3517"/>
                  <a:gd name="T67" fmla="*/ 1347 h 2016"/>
                  <a:gd name="T68" fmla="*/ 1609 w 3517"/>
                  <a:gd name="T69" fmla="*/ 1375 h 2016"/>
                  <a:gd name="T70" fmla="*/ 1730 w 3517"/>
                  <a:gd name="T71" fmla="*/ 1413 h 2016"/>
                  <a:gd name="T72" fmla="*/ 1850 w 3517"/>
                  <a:gd name="T73" fmla="*/ 1460 h 2016"/>
                  <a:gd name="T74" fmla="*/ 3177 w 3517"/>
                  <a:gd name="T75" fmla="*/ 1966 h 2016"/>
                  <a:gd name="T76" fmla="*/ 2719 w 3517"/>
                  <a:gd name="T77" fmla="*/ 698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7" h="2016">
                    <a:moveTo>
                      <a:pt x="2719" y="698"/>
                    </a:moveTo>
                    <a:lnTo>
                      <a:pt x="2676" y="678"/>
                    </a:lnTo>
                    <a:lnTo>
                      <a:pt x="2633" y="660"/>
                    </a:lnTo>
                    <a:lnTo>
                      <a:pt x="2589" y="643"/>
                    </a:lnTo>
                    <a:lnTo>
                      <a:pt x="2545" y="626"/>
                    </a:lnTo>
                    <a:lnTo>
                      <a:pt x="2501" y="611"/>
                    </a:lnTo>
                    <a:lnTo>
                      <a:pt x="2457" y="597"/>
                    </a:lnTo>
                    <a:lnTo>
                      <a:pt x="2413" y="583"/>
                    </a:lnTo>
                    <a:lnTo>
                      <a:pt x="2368" y="571"/>
                    </a:lnTo>
                    <a:lnTo>
                      <a:pt x="2324" y="560"/>
                    </a:lnTo>
                    <a:lnTo>
                      <a:pt x="2279" y="550"/>
                    </a:lnTo>
                    <a:lnTo>
                      <a:pt x="2235" y="541"/>
                    </a:lnTo>
                    <a:lnTo>
                      <a:pt x="2191" y="532"/>
                    </a:lnTo>
                    <a:lnTo>
                      <a:pt x="2146" y="525"/>
                    </a:lnTo>
                    <a:lnTo>
                      <a:pt x="2102" y="520"/>
                    </a:lnTo>
                    <a:lnTo>
                      <a:pt x="2057" y="515"/>
                    </a:lnTo>
                    <a:lnTo>
                      <a:pt x="2013" y="511"/>
                    </a:lnTo>
                    <a:lnTo>
                      <a:pt x="1968" y="509"/>
                    </a:lnTo>
                    <a:lnTo>
                      <a:pt x="1924" y="507"/>
                    </a:lnTo>
                    <a:lnTo>
                      <a:pt x="1879" y="507"/>
                    </a:lnTo>
                    <a:lnTo>
                      <a:pt x="1835" y="507"/>
                    </a:lnTo>
                    <a:lnTo>
                      <a:pt x="1791" y="509"/>
                    </a:lnTo>
                    <a:lnTo>
                      <a:pt x="1747" y="511"/>
                    </a:lnTo>
                    <a:lnTo>
                      <a:pt x="1704" y="515"/>
                    </a:lnTo>
                    <a:lnTo>
                      <a:pt x="1660" y="519"/>
                    </a:lnTo>
                    <a:lnTo>
                      <a:pt x="1616" y="525"/>
                    </a:lnTo>
                    <a:lnTo>
                      <a:pt x="1572" y="532"/>
                    </a:lnTo>
                    <a:lnTo>
                      <a:pt x="1529" y="541"/>
                    </a:lnTo>
                    <a:lnTo>
                      <a:pt x="1486" y="549"/>
                    </a:lnTo>
                    <a:lnTo>
                      <a:pt x="1442" y="559"/>
                    </a:lnTo>
                    <a:lnTo>
                      <a:pt x="1399" y="570"/>
                    </a:lnTo>
                    <a:lnTo>
                      <a:pt x="1357" y="582"/>
                    </a:lnTo>
                    <a:lnTo>
                      <a:pt x="1314" y="596"/>
                    </a:lnTo>
                    <a:lnTo>
                      <a:pt x="1294" y="611"/>
                    </a:lnTo>
                    <a:lnTo>
                      <a:pt x="1273" y="626"/>
                    </a:lnTo>
                    <a:lnTo>
                      <a:pt x="1254" y="642"/>
                    </a:lnTo>
                    <a:lnTo>
                      <a:pt x="1233" y="658"/>
                    </a:lnTo>
                    <a:lnTo>
                      <a:pt x="1214" y="674"/>
                    </a:lnTo>
                    <a:lnTo>
                      <a:pt x="1194" y="691"/>
                    </a:lnTo>
                    <a:lnTo>
                      <a:pt x="1174" y="707"/>
                    </a:lnTo>
                    <a:lnTo>
                      <a:pt x="1155" y="724"/>
                    </a:lnTo>
                    <a:lnTo>
                      <a:pt x="0" y="1767"/>
                    </a:lnTo>
                    <a:lnTo>
                      <a:pt x="50" y="1723"/>
                    </a:lnTo>
                    <a:lnTo>
                      <a:pt x="100" y="1682"/>
                    </a:lnTo>
                    <a:lnTo>
                      <a:pt x="152" y="1642"/>
                    </a:lnTo>
                    <a:lnTo>
                      <a:pt x="205" y="1606"/>
                    </a:lnTo>
                    <a:lnTo>
                      <a:pt x="258" y="1571"/>
                    </a:lnTo>
                    <a:lnTo>
                      <a:pt x="312" y="1538"/>
                    </a:lnTo>
                    <a:lnTo>
                      <a:pt x="367" y="1508"/>
                    </a:lnTo>
                    <a:lnTo>
                      <a:pt x="423" y="1479"/>
                    </a:lnTo>
                    <a:lnTo>
                      <a:pt x="479" y="1453"/>
                    </a:lnTo>
                    <a:lnTo>
                      <a:pt x="535" y="1429"/>
                    </a:lnTo>
                    <a:lnTo>
                      <a:pt x="593" y="1408"/>
                    </a:lnTo>
                    <a:lnTo>
                      <a:pt x="650" y="1388"/>
                    </a:lnTo>
                    <a:lnTo>
                      <a:pt x="708" y="1371"/>
                    </a:lnTo>
                    <a:lnTo>
                      <a:pt x="767" y="1356"/>
                    </a:lnTo>
                    <a:lnTo>
                      <a:pt x="826" y="1342"/>
                    </a:lnTo>
                    <a:lnTo>
                      <a:pt x="885" y="1332"/>
                    </a:lnTo>
                    <a:lnTo>
                      <a:pt x="945" y="1324"/>
                    </a:lnTo>
                    <a:lnTo>
                      <a:pt x="1004" y="1318"/>
                    </a:lnTo>
                    <a:lnTo>
                      <a:pt x="1065" y="1314"/>
                    </a:lnTo>
                    <a:lnTo>
                      <a:pt x="1125" y="1312"/>
                    </a:lnTo>
                    <a:lnTo>
                      <a:pt x="1185" y="1312"/>
                    </a:lnTo>
                    <a:lnTo>
                      <a:pt x="1246" y="1314"/>
                    </a:lnTo>
                    <a:lnTo>
                      <a:pt x="1307" y="1319"/>
                    </a:lnTo>
                    <a:lnTo>
                      <a:pt x="1367" y="1326"/>
                    </a:lnTo>
                    <a:lnTo>
                      <a:pt x="1428" y="1335"/>
                    </a:lnTo>
                    <a:lnTo>
                      <a:pt x="1489" y="1347"/>
                    </a:lnTo>
                    <a:lnTo>
                      <a:pt x="1549" y="1360"/>
                    </a:lnTo>
                    <a:lnTo>
                      <a:pt x="1609" y="1375"/>
                    </a:lnTo>
                    <a:lnTo>
                      <a:pt x="1670" y="1392"/>
                    </a:lnTo>
                    <a:lnTo>
                      <a:pt x="1730" y="1413"/>
                    </a:lnTo>
                    <a:lnTo>
                      <a:pt x="1790" y="1435"/>
                    </a:lnTo>
                    <a:lnTo>
                      <a:pt x="1850" y="1460"/>
                    </a:lnTo>
                    <a:lnTo>
                      <a:pt x="1215" y="2016"/>
                    </a:lnTo>
                    <a:lnTo>
                      <a:pt x="3177" y="1966"/>
                    </a:lnTo>
                    <a:lnTo>
                      <a:pt x="3517" y="0"/>
                    </a:lnTo>
                    <a:lnTo>
                      <a:pt x="2719" y="698"/>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5" name="Freeform 42"/>
              <p:cNvSpPr>
                <a:spLocks/>
              </p:cNvSpPr>
              <p:nvPr/>
            </p:nvSpPr>
            <p:spPr bwMode="auto">
              <a:xfrm>
                <a:off x="3852863" y="5162550"/>
                <a:ext cx="127000" cy="14287"/>
              </a:xfrm>
              <a:custGeom>
                <a:avLst/>
                <a:gdLst>
                  <a:gd name="T0" fmla="*/ 29 w 1439"/>
                  <a:gd name="T1" fmla="*/ 154 h 255"/>
                  <a:gd name="T2" fmla="*/ 113 w 1439"/>
                  <a:gd name="T3" fmla="*/ 129 h 255"/>
                  <a:gd name="T4" fmla="*/ 198 w 1439"/>
                  <a:gd name="T5" fmla="*/ 108 h 255"/>
                  <a:gd name="T6" fmla="*/ 283 w 1439"/>
                  <a:gd name="T7" fmla="*/ 92 h 255"/>
                  <a:gd name="T8" fmla="*/ 369 w 1439"/>
                  <a:gd name="T9" fmla="*/ 80 h 255"/>
                  <a:gd name="T10" fmla="*/ 455 w 1439"/>
                  <a:gd name="T11" fmla="*/ 72 h 255"/>
                  <a:gd name="T12" fmla="*/ 541 w 1439"/>
                  <a:gd name="T13" fmla="*/ 67 h 255"/>
                  <a:gd name="T14" fmla="*/ 628 w 1439"/>
                  <a:gd name="T15" fmla="*/ 67 h 255"/>
                  <a:gd name="T16" fmla="*/ 715 w 1439"/>
                  <a:gd name="T17" fmla="*/ 72 h 255"/>
                  <a:gd name="T18" fmla="*/ 803 w 1439"/>
                  <a:gd name="T19" fmla="*/ 80 h 255"/>
                  <a:gd name="T20" fmla="*/ 890 w 1439"/>
                  <a:gd name="T21" fmla="*/ 92 h 255"/>
                  <a:gd name="T22" fmla="*/ 978 w 1439"/>
                  <a:gd name="T23" fmla="*/ 109 h 255"/>
                  <a:gd name="T24" fmla="*/ 1065 w 1439"/>
                  <a:gd name="T25" fmla="*/ 130 h 255"/>
                  <a:gd name="T26" fmla="*/ 1152 w 1439"/>
                  <a:gd name="T27" fmla="*/ 155 h 255"/>
                  <a:gd name="T28" fmla="*/ 1238 w 1439"/>
                  <a:gd name="T29" fmla="*/ 184 h 255"/>
                  <a:gd name="T30" fmla="*/ 1325 w 1439"/>
                  <a:gd name="T31" fmla="*/ 218 h 255"/>
                  <a:gd name="T32" fmla="*/ 1411 w 1439"/>
                  <a:gd name="T33" fmla="*/ 255 h 255"/>
                  <a:gd name="T34" fmla="*/ 1394 w 1439"/>
                  <a:gd name="T35" fmla="*/ 175 h 255"/>
                  <a:gd name="T36" fmla="*/ 1306 w 1439"/>
                  <a:gd name="T37" fmla="*/ 139 h 255"/>
                  <a:gd name="T38" fmla="*/ 1216 w 1439"/>
                  <a:gd name="T39" fmla="*/ 106 h 255"/>
                  <a:gd name="T40" fmla="*/ 1126 w 1439"/>
                  <a:gd name="T41" fmla="*/ 79 h 255"/>
                  <a:gd name="T42" fmla="*/ 1036 w 1439"/>
                  <a:gd name="T43" fmla="*/ 54 h 255"/>
                  <a:gd name="T44" fmla="*/ 946 w 1439"/>
                  <a:gd name="T45" fmla="*/ 35 h 255"/>
                  <a:gd name="T46" fmla="*/ 856 w 1439"/>
                  <a:gd name="T47" fmla="*/ 20 h 255"/>
                  <a:gd name="T48" fmla="*/ 765 w 1439"/>
                  <a:gd name="T49" fmla="*/ 9 h 255"/>
                  <a:gd name="T50" fmla="*/ 675 w 1439"/>
                  <a:gd name="T51" fmla="*/ 2 h 255"/>
                  <a:gd name="T52" fmla="*/ 584 w 1439"/>
                  <a:gd name="T53" fmla="*/ 0 h 255"/>
                  <a:gd name="T54" fmla="*/ 494 w 1439"/>
                  <a:gd name="T55" fmla="*/ 2 h 255"/>
                  <a:gd name="T56" fmla="*/ 405 w 1439"/>
                  <a:gd name="T57" fmla="*/ 9 h 255"/>
                  <a:gd name="T58" fmla="*/ 316 w 1439"/>
                  <a:gd name="T59" fmla="*/ 20 h 255"/>
                  <a:gd name="T60" fmla="*/ 228 w 1439"/>
                  <a:gd name="T61" fmla="*/ 35 h 255"/>
                  <a:gd name="T62" fmla="*/ 140 w 1439"/>
                  <a:gd name="T63" fmla="*/ 54 h 255"/>
                  <a:gd name="T64" fmla="*/ 52 w 1439"/>
                  <a:gd name="T65" fmla="*/ 78 h 255"/>
                  <a:gd name="T66" fmla="*/ 0 w 1439"/>
                  <a:gd name="T67" fmla="*/ 96 h 255"/>
                  <a:gd name="T68" fmla="*/ 4 w 1439"/>
                  <a:gd name="T69" fmla="*/ 93 h 255"/>
                  <a:gd name="T70" fmla="*/ 39 w 1439"/>
                  <a:gd name="T71" fmla="*/ 14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9" h="255">
                    <a:moveTo>
                      <a:pt x="39" y="149"/>
                    </a:moveTo>
                    <a:lnTo>
                      <a:pt x="29" y="154"/>
                    </a:lnTo>
                    <a:lnTo>
                      <a:pt x="71" y="141"/>
                    </a:lnTo>
                    <a:lnTo>
                      <a:pt x="113" y="129"/>
                    </a:lnTo>
                    <a:lnTo>
                      <a:pt x="155" y="119"/>
                    </a:lnTo>
                    <a:lnTo>
                      <a:pt x="198" y="108"/>
                    </a:lnTo>
                    <a:lnTo>
                      <a:pt x="240" y="100"/>
                    </a:lnTo>
                    <a:lnTo>
                      <a:pt x="283" y="92"/>
                    </a:lnTo>
                    <a:lnTo>
                      <a:pt x="326" y="85"/>
                    </a:lnTo>
                    <a:lnTo>
                      <a:pt x="369" y="80"/>
                    </a:lnTo>
                    <a:lnTo>
                      <a:pt x="412" y="75"/>
                    </a:lnTo>
                    <a:lnTo>
                      <a:pt x="455" y="72"/>
                    </a:lnTo>
                    <a:lnTo>
                      <a:pt x="497" y="69"/>
                    </a:lnTo>
                    <a:lnTo>
                      <a:pt x="541" y="67"/>
                    </a:lnTo>
                    <a:lnTo>
                      <a:pt x="584" y="67"/>
                    </a:lnTo>
                    <a:lnTo>
                      <a:pt x="628" y="67"/>
                    </a:lnTo>
                    <a:lnTo>
                      <a:pt x="672" y="69"/>
                    </a:lnTo>
                    <a:lnTo>
                      <a:pt x="715" y="72"/>
                    </a:lnTo>
                    <a:lnTo>
                      <a:pt x="759" y="75"/>
                    </a:lnTo>
                    <a:lnTo>
                      <a:pt x="803" y="80"/>
                    </a:lnTo>
                    <a:lnTo>
                      <a:pt x="846" y="86"/>
                    </a:lnTo>
                    <a:lnTo>
                      <a:pt x="890" y="92"/>
                    </a:lnTo>
                    <a:lnTo>
                      <a:pt x="934" y="100"/>
                    </a:lnTo>
                    <a:lnTo>
                      <a:pt x="978" y="109"/>
                    </a:lnTo>
                    <a:lnTo>
                      <a:pt x="1021" y="119"/>
                    </a:lnTo>
                    <a:lnTo>
                      <a:pt x="1065" y="130"/>
                    </a:lnTo>
                    <a:lnTo>
                      <a:pt x="1109" y="142"/>
                    </a:lnTo>
                    <a:lnTo>
                      <a:pt x="1152" y="155"/>
                    </a:lnTo>
                    <a:lnTo>
                      <a:pt x="1196" y="169"/>
                    </a:lnTo>
                    <a:lnTo>
                      <a:pt x="1238" y="184"/>
                    </a:lnTo>
                    <a:lnTo>
                      <a:pt x="1281" y="200"/>
                    </a:lnTo>
                    <a:lnTo>
                      <a:pt x="1325" y="218"/>
                    </a:lnTo>
                    <a:lnTo>
                      <a:pt x="1368" y="236"/>
                    </a:lnTo>
                    <a:lnTo>
                      <a:pt x="1411" y="255"/>
                    </a:lnTo>
                    <a:lnTo>
                      <a:pt x="1439" y="195"/>
                    </a:lnTo>
                    <a:lnTo>
                      <a:pt x="1394" y="175"/>
                    </a:lnTo>
                    <a:lnTo>
                      <a:pt x="1350" y="156"/>
                    </a:lnTo>
                    <a:lnTo>
                      <a:pt x="1306" y="139"/>
                    </a:lnTo>
                    <a:lnTo>
                      <a:pt x="1261" y="122"/>
                    </a:lnTo>
                    <a:lnTo>
                      <a:pt x="1216" y="106"/>
                    </a:lnTo>
                    <a:lnTo>
                      <a:pt x="1171" y="92"/>
                    </a:lnTo>
                    <a:lnTo>
                      <a:pt x="1126" y="79"/>
                    </a:lnTo>
                    <a:lnTo>
                      <a:pt x="1082" y="65"/>
                    </a:lnTo>
                    <a:lnTo>
                      <a:pt x="1036" y="54"/>
                    </a:lnTo>
                    <a:lnTo>
                      <a:pt x="991" y="44"/>
                    </a:lnTo>
                    <a:lnTo>
                      <a:pt x="946" y="35"/>
                    </a:lnTo>
                    <a:lnTo>
                      <a:pt x="901" y="27"/>
                    </a:lnTo>
                    <a:lnTo>
                      <a:pt x="856" y="20"/>
                    </a:lnTo>
                    <a:lnTo>
                      <a:pt x="810" y="13"/>
                    </a:lnTo>
                    <a:lnTo>
                      <a:pt x="765" y="9"/>
                    </a:lnTo>
                    <a:lnTo>
                      <a:pt x="720" y="5"/>
                    </a:lnTo>
                    <a:lnTo>
                      <a:pt x="675" y="2"/>
                    </a:lnTo>
                    <a:lnTo>
                      <a:pt x="629" y="1"/>
                    </a:lnTo>
                    <a:lnTo>
                      <a:pt x="584" y="0"/>
                    </a:lnTo>
                    <a:lnTo>
                      <a:pt x="539" y="1"/>
                    </a:lnTo>
                    <a:lnTo>
                      <a:pt x="494" y="2"/>
                    </a:lnTo>
                    <a:lnTo>
                      <a:pt x="449" y="5"/>
                    </a:lnTo>
                    <a:lnTo>
                      <a:pt x="405" y="9"/>
                    </a:lnTo>
                    <a:lnTo>
                      <a:pt x="360" y="13"/>
                    </a:lnTo>
                    <a:lnTo>
                      <a:pt x="316" y="20"/>
                    </a:lnTo>
                    <a:lnTo>
                      <a:pt x="272" y="27"/>
                    </a:lnTo>
                    <a:lnTo>
                      <a:pt x="228" y="35"/>
                    </a:lnTo>
                    <a:lnTo>
                      <a:pt x="184" y="44"/>
                    </a:lnTo>
                    <a:lnTo>
                      <a:pt x="140" y="54"/>
                    </a:lnTo>
                    <a:lnTo>
                      <a:pt x="96" y="65"/>
                    </a:lnTo>
                    <a:lnTo>
                      <a:pt x="52" y="78"/>
                    </a:lnTo>
                    <a:lnTo>
                      <a:pt x="9" y="91"/>
                    </a:lnTo>
                    <a:lnTo>
                      <a:pt x="0" y="96"/>
                    </a:lnTo>
                    <a:lnTo>
                      <a:pt x="9" y="91"/>
                    </a:lnTo>
                    <a:lnTo>
                      <a:pt x="4" y="93"/>
                    </a:lnTo>
                    <a:lnTo>
                      <a:pt x="0" y="96"/>
                    </a:lnTo>
                    <a:lnTo>
                      <a:pt x="39" y="14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6" name="Freeform 43"/>
              <p:cNvSpPr>
                <a:spLocks/>
              </p:cNvSpPr>
              <p:nvPr/>
            </p:nvSpPr>
            <p:spPr bwMode="auto">
              <a:xfrm>
                <a:off x="3838575" y="5167313"/>
                <a:ext cx="17463" cy="11112"/>
              </a:xfrm>
              <a:custGeom>
                <a:avLst/>
                <a:gdLst>
                  <a:gd name="T0" fmla="*/ 45 w 202"/>
                  <a:gd name="T1" fmla="*/ 180 h 180"/>
                  <a:gd name="T2" fmla="*/ 44 w 202"/>
                  <a:gd name="T3" fmla="*/ 180 h 180"/>
                  <a:gd name="T4" fmla="*/ 64 w 202"/>
                  <a:gd name="T5" fmla="*/ 163 h 180"/>
                  <a:gd name="T6" fmla="*/ 83 w 202"/>
                  <a:gd name="T7" fmla="*/ 147 h 180"/>
                  <a:gd name="T8" fmla="*/ 102 w 202"/>
                  <a:gd name="T9" fmla="*/ 131 h 180"/>
                  <a:gd name="T10" fmla="*/ 122 w 202"/>
                  <a:gd name="T11" fmla="*/ 114 h 180"/>
                  <a:gd name="T12" fmla="*/ 142 w 202"/>
                  <a:gd name="T13" fmla="*/ 99 h 180"/>
                  <a:gd name="T14" fmla="*/ 162 w 202"/>
                  <a:gd name="T15" fmla="*/ 84 h 180"/>
                  <a:gd name="T16" fmla="*/ 182 w 202"/>
                  <a:gd name="T17" fmla="*/ 68 h 180"/>
                  <a:gd name="T18" fmla="*/ 202 w 202"/>
                  <a:gd name="T19" fmla="*/ 53 h 180"/>
                  <a:gd name="T20" fmla="*/ 163 w 202"/>
                  <a:gd name="T21" fmla="*/ 0 h 180"/>
                  <a:gd name="T22" fmla="*/ 142 w 202"/>
                  <a:gd name="T23" fmla="*/ 15 h 180"/>
                  <a:gd name="T24" fmla="*/ 122 w 202"/>
                  <a:gd name="T25" fmla="*/ 31 h 180"/>
                  <a:gd name="T26" fmla="*/ 101 w 202"/>
                  <a:gd name="T27" fmla="*/ 47 h 180"/>
                  <a:gd name="T28" fmla="*/ 81 w 202"/>
                  <a:gd name="T29" fmla="*/ 62 h 180"/>
                  <a:gd name="T30" fmla="*/ 60 w 202"/>
                  <a:gd name="T31" fmla="*/ 80 h 180"/>
                  <a:gd name="T32" fmla="*/ 40 w 202"/>
                  <a:gd name="T33" fmla="*/ 96 h 180"/>
                  <a:gd name="T34" fmla="*/ 21 w 202"/>
                  <a:gd name="T35" fmla="*/ 113 h 180"/>
                  <a:gd name="T36" fmla="*/ 0 w 202"/>
                  <a:gd name="T37" fmla="*/ 131 h 180"/>
                  <a:gd name="T38" fmla="*/ 0 w 202"/>
                  <a:gd name="T39" fmla="*/ 131 h 180"/>
                  <a:gd name="T40" fmla="*/ 0 w 202"/>
                  <a:gd name="T41" fmla="*/ 131 h 180"/>
                  <a:gd name="T42" fmla="*/ 0 w 202"/>
                  <a:gd name="T43" fmla="*/ 131 h 180"/>
                  <a:gd name="T44" fmla="*/ 0 w 202"/>
                  <a:gd name="T45" fmla="*/ 131 h 180"/>
                  <a:gd name="T46" fmla="*/ 45 w 202"/>
                  <a:gd name="T47"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180">
                    <a:moveTo>
                      <a:pt x="45" y="180"/>
                    </a:moveTo>
                    <a:lnTo>
                      <a:pt x="44" y="180"/>
                    </a:lnTo>
                    <a:lnTo>
                      <a:pt x="64" y="163"/>
                    </a:lnTo>
                    <a:lnTo>
                      <a:pt x="83" y="147"/>
                    </a:lnTo>
                    <a:lnTo>
                      <a:pt x="102" y="131"/>
                    </a:lnTo>
                    <a:lnTo>
                      <a:pt x="122" y="114"/>
                    </a:lnTo>
                    <a:lnTo>
                      <a:pt x="142" y="99"/>
                    </a:lnTo>
                    <a:lnTo>
                      <a:pt x="162" y="84"/>
                    </a:lnTo>
                    <a:lnTo>
                      <a:pt x="182" y="68"/>
                    </a:lnTo>
                    <a:lnTo>
                      <a:pt x="202" y="53"/>
                    </a:lnTo>
                    <a:lnTo>
                      <a:pt x="163" y="0"/>
                    </a:lnTo>
                    <a:lnTo>
                      <a:pt x="142" y="15"/>
                    </a:lnTo>
                    <a:lnTo>
                      <a:pt x="122" y="31"/>
                    </a:lnTo>
                    <a:lnTo>
                      <a:pt x="101" y="47"/>
                    </a:lnTo>
                    <a:lnTo>
                      <a:pt x="81" y="62"/>
                    </a:lnTo>
                    <a:lnTo>
                      <a:pt x="60" y="80"/>
                    </a:lnTo>
                    <a:lnTo>
                      <a:pt x="40" y="96"/>
                    </a:lnTo>
                    <a:lnTo>
                      <a:pt x="21" y="113"/>
                    </a:lnTo>
                    <a:lnTo>
                      <a:pt x="0" y="131"/>
                    </a:lnTo>
                    <a:lnTo>
                      <a:pt x="0" y="131"/>
                    </a:lnTo>
                    <a:lnTo>
                      <a:pt x="0" y="131"/>
                    </a:lnTo>
                    <a:lnTo>
                      <a:pt x="0" y="131"/>
                    </a:lnTo>
                    <a:lnTo>
                      <a:pt x="0" y="131"/>
                    </a:lnTo>
                    <a:lnTo>
                      <a:pt x="45" y="18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7" name="Freeform 44"/>
              <p:cNvSpPr>
                <a:spLocks/>
              </p:cNvSpPr>
              <p:nvPr/>
            </p:nvSpPr>
            <p:spPr bwMode="auto">
              <a:xfrm>
                <a:off x="3736975" y="5175250"/>
                <a:ext cx="106363" cy="61912"/>
              </a:xfrm>
              <a:custGeom>
                <a:avLst/>
                <a:gdLst>
                  <a:gd name="T0" fmla="*/ 44 w 1200"/>
                  <a:gd name="T1" fmla="*/ 1091 h 1091"/>
                  <a:gd name="T2" fmla="*/ 44 w 1200"/>
                  <a:gd name="T3" fmla="*/ 1091 h 1091"/>
                  <a:gd name="T4" fmla="*/ 1200 w 1200"/>
                  <a:gd name="T5" fmla="*/ 49 h 1091"/>
                  <a:gd name="T6" fmla="*/ 1155 w 1200"/>
                  <a:gd name="T7" fmla="*/ 0 h 1091"/>
                  <a:gd name="T8" fmla="*/ 0 w 1200"/>
                  <a:gd name="T9" fmla="*/ 1042 h 1091"/>
                  <a:gd name="T10" fmla="*/ 44 w 1200"/>
                  <a:gd name="T11" fmla="*/ 1091 h 1091"/>
                  <a:gd name="T12" fmla="*/ 0 w 1200"/>
                  <a:gd name="T13" fmla="*/ 1042 h 1091"/>
                  <a:gd name="T14" fmla="*/ 23 w 1200"/>
                  <a:gd name="T15" fmla="*/ 1067 h 1091"/>
                  <a:gd name="T16" fmla="*/ 44 w 1200"/>
                  <a:gd name="T17"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44" y="1091"/>
                    </a:moveTo>
                    <a:lnTo>
                      <a:pt x="44" y="1091"/>
                    </a:lnTo>
                    <a:lnTo>
                      <a:pt x="1200" y="49"/>
                    </a:lnTo>
                    <a:lnTo>
                      <a:pt x="1155" y="0"/>
                    </a:lnTo>
                    <a:lnTo>
                      <a:pt x="0" y="1042"/>
                    </a:lnTo>
                    <a:lnTo>
                      <a:pt x="44" y="1091"/>
                    </a:lnTo>
                    <a:lnTo>
                      <a:pt x="0" y="1042"/>
                    </a:lnTo>
                    <a:lnTo>
                      <a:pt x="23" y="1067"/>
                    </a:lnTo>
                    <a:lnTo>
                      <a:pt x="44" y="109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8" name="Freeform 45"/>
              <p:cNvSpPr>
                <a:spLocks/>
              </p:cNvSpPr>
              <p:nvPr/>
            </p:nvSpPr>
            <p:spPr bwMode="auto">
              <a:xfrm>
                <a:off x="3736975" y="5208588"/>
                <a:ext cx="171450" cy="28575"/>
              </a:xfrm>
              <a:custGeom>
                <a:avLst/>
                <a:gdLst>
                  <a:gd name="T0" fmla="*/ 1855 w 1934"/>
                  <a:gd name="T1" fmla="*/ 138 h 513"/>
                  <a:gd name="T2" fmla="*/ 1764 w 1934"/>
                  <a:gd name="T3" fmla="*/ 103 h 513"/>
                  <a:gd name="T4" fmla="*/ 1672 w 1934"/>
                  <a:gd name="T5" fmla="*/ 74 h 513"/>
                  <a:gd name="T6" fmla="*/ 1580 w 1934"/>
                  <a:gd name="T7" fmla="*/ 49 h 513"/>
                  <a:gd name="T8" fmla="*/ 1487 w 1934"/>
                  <a:gd name="T9" fmla="*/ 30 h 513"/>
                  <a:gd name="T10" fmla="*/ 1394 w 1934"/>
                  <a:gd name="T11" fmla="*/ 15 h 513"/>
                  <a:gd name="T12" fmla="*/ 1301 w 1934"/>
                  <a:gd name="T13" fmla="*/ 5 h 513"/>
                  <a:gd name="T14" fmla="*/ 1209 w 1934"/>
                  <a:gd name="T15" fmla="*/ 0 h 513"/>
                  <a:gd name="T16" fmla="*/ 1116 w 1934"/>
                  <a:gd name="T17" fmla="*/ 1 h 513"/>
                  <a:gd name="T18" fmla="*/ 1024 w 1934"/>
                  <a:gd name="T19" fmla="*/ 6 h 513"/>
                  <a:gd name="T20" fmla="*/ 933 w 1934"/>
                  <a:gd name="T21" fmla="*/ 16 h 513"/>
                  <a:gd name="T22" fmla="*/ 842 w 1934"/>
                  <a:gd name="T23" fmla="*/ 33 h 513"/>
                  <a:gd name="T24" fmla="*/ 752 w 1934"/>
                  <a:gd name="T25" fmla="*/ 53 h 513"/>
                  <a:gd name="T26" fmla="*/ 664 w 1934"/>
                  <a:gd name="T27" fmla="*/ 79 h 513"/>
                  <a:gd name="T28" fmla="*/ 575 w 1934"/>
                  <a:gd name="T29" fmla="*/ 109 h 513"/>
                  <a:gd name="T30" fmla="*/ 488 w 1934"/>
                  <a:gd name="T31" fmla="*/ 145 h 513"/>
                  <a:gd name="T32" fmla="*/ 403 w 1934"/>
                  <a:gd name="T33" fmla="*/ 186 h 513"/>
                  <a:gd name="T34" fmla="*/ 319 w 1934"/>
                  <a:gd name="T35" fmla="*/ 231 h 513"/>
                  <a:gd name="T36" fmla="*/ 236 w 1934"/>
                  <a:gd name="T37" fmla="*/ 282 h 513"/>
                  <a:gd name="T38" fmla="*/ 156 w 1934"/>
                  <a:gd name="T39" fmla="*/ 338 h 513"/>
                  <a:gd name="T40" fmla="*/ 77 w 1934"/>
                  <a:gd name="T41" fmla="*/ 398 h 513"/>
                  <a:gd name="T42" fmla="*/ 0 w 1934"/>
                  <a:gd name="T43" fmla="*/ 464 h 513"/>
                  <a:gd name="T44" fmla="*/ 94 w 1934"/>
                  <a:gd name="T45" fmla="*/ 470 h 513"/>
                  <a:gd name="T46" fmla="*/ 169 w 1934"/>
                  <a:gd name="T47" fmla="*/ 410 h 513"/>
                  <a:gd name="T48" fmla="*/ 247 w 1934"/>
                  <a:gd name="T49" fmla="*/ 354 h 513"/>
                  <a:gd name="T50" fmla="*/ 325 w 1934"/>
                  <a:gd name="T51" fmla="*/ 304 h 513"/>
                  <a:gd name="T52" fmla="*/ 406 w 1934"/>
                  <a:gd name="T53" fmla="*/ 258 h 513"/>
                  <a:gd name="T54" fmla="*/ 488 w 1934"/>
                  <a:gd name="T55" fmla="*/ 217 h 513"/>
                  <a:gd name="T56" fmla="*/ 571 w 1934"/>
                  <a:gd name="T57" fmla="*/ 182 h 513"/>
                  <a:gd name="T58" fmla="*/ 654 w 1934"/>
                  <a:gd name="T59" fmla="*/ 151 h 513"/>
                  <a:gd name="T60" fmla="*/ 740 w 1934"/>
                  <a:gd name="T61" fmla="*/ 125 h 513"/>
                  <a:gd name="T62" fmla="*/ 826 w 1934"/>
                  <a:gd name="T63" fmla="*/ 103 h 513"/>
                  <a:gd name="T64" fmla="*/ 913 w 1934"/>
                  <a:gd name="T65" fmla="*/ 87 h 513"/>
                  <a:gd name="T66" fmla="*/ 1001 w 1934"/>
                  <a:gd name="T67" fmla="*/ 76 h 513"/>
                  <a:gd name="T68" fmla="*/ 1089 w 1934"/>
                  <a:gd name="T69" fmla="*/ 69 h 513"/>
                  <a:gd name="T70" fmla="*/ 1178 w 1934"/>
                  <a:gd name="T71" fmla="*/ 66 h 513"/>
                  <a:gd name="T72" fmla="*/ 1267 w 1934"/>
                  <a:gd name="T73" fmla="*/ 70 h 513"/>
                  <a:gd name="T74" fmla="*/ 1357 w 1934"/>
                  <a:gd name="T75" fmla="*/ 77 h 513"/>
                  <a:gd name="T76" fmla="*/ 1445 w 1934"/>
                  <a:gd name="T77" fmla="*/ 90 h 513"/>
                  <a:gd name="T78" fmla="*/ 1534 w 1934"/>
                  <a:gd name="T79" fmla="*/ 106 h 513"/>
                  <a:gd name="T80" fmla="*/ 1624 w 1934"/>
                  <a:gd name="T81" fmla="*/ 129 h 513"/>
                  <a:gd name="T82" fmla="*/ 1713 w 1934"/>
                  <a:gd name="T83" fmla="*/ 156 h 513"/>
                  <a:gd name="T84" fmla="*/ 1801 w 1934"/>
                  <a:gd name="T85" fmla="*/ 188 h 513"/>
                  <a:gd name="T86" fmla="*/ 1851 w 1934"/>
                  <a:gd name="T87" fmla="*/ 156 h 513"/>
                  <a:gd name="T88" fmla="*/ 1886 w 1934"/>
                  <a:gd name="T89" fmla="*/ 15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4" h="513">
                    <a:moveTo>
                      <a:pt x="1894" y="206"/>
                    </a:moveTo>
                    <a:lnTo>
                      <a:pt x="1886" y="151"/>
                    </a:lnTo>
                    <a:lnTo>
                      <a:pt x="1855" y="138"/>
                    </a:lnTo>
                    <a:lnTo>
                      <a:pt x="1825" y="127"/>
                    </a:lnTo>
                    <a:lnTo>
                      <a:pt x="1795" y="114"/>
                    </a:lnTo>
                    <a:lnTo>
                      <a:pt x="1764" y="103"/>
                    </a:lnTo>
                    <a:lnTo>
                      <a:pt x="1734" y="93"/>
                    </a:lnTo>
                    <a:lnTo>
                      <a:pt x="1703" y="83"/>
                    </a:lnTo>
                    <a:lnTo>
                      <a:pt x="1672" y="74"/>
                    </a:lnTo>
                    <a:lnTo>
                      <a:pt x="1642" y="65"/>
                    </a:lnTo>
                    <a:lnTo>
                      <a:pt x="1611" y="57"/>
                    </a:lnTo>
                    <a:lnTo>
                      <a:pt x="1580" y="49"/>
                    </a:lnTo>
                    <a:lnTo>
                      <a:pt x="1549" y="42"/>
                    </a:lnTo>
                    <a:lnTo>
                      <a:pt x="1518" y="36"/>
                    </a:lnTo>
                    <a:lnTo>
                      <a:pt x="1487" y="30"/>
                    </a:lnTo>
                    <a:lnTo>
                      <a:pt x="1457" y="25"/>
                    </a:lnTo>
                    <a:lnTo>
                      <a:pt x="1425" y="20"/>
                    </a:lnTo>
                    <a:lnTo>
                      <a:pt x="1394" y="15"/>
                    </a:lnTo>
                    <a:lnTo>
                      <a:pt x="1364" y="11"/>
                    </a:lnTo>
                    <a:lnTo>
                      <a:pt x="1333" y="8"/>
                    </a:lnTo>
                    <a:lnTo>
                      <a:pt x="1301" y="5"/>
                    </a:lnTo>
                    <a:lnTo>
                      <a:pt x="1271" y="3"/>
                    </a:lnTo>
                    <a:lnTo>
                      <a:pt x="1240" y="2"/>
                    </a:lnTo>
                    <a:lnTo>
                      <a:pt x="1209" y="0"/>
                    </a:lnTo>
                    <a:lnTo>
                      <a:pt x="1179" y="0"/>
                    </a:lnTo>
                    <a:lnTo>
                      <a:pt x="1148" y="0"/>
                    </a:lnTo>
                    <a:lnTo>
                      <a:pt x="1116" y="1"/>
                    </a:lnTo>
                    <a:lnTo>
                      <a:pt x="1086" y="2"/>
                    </a:lnTo>
                    <a:lnTo>
                      <a:pt x="1055" y="4"/>
                    </a:lnTo>
                    <a:lnTo>
                      <a:pt x="1024" y="6"/>
                    </a:lnTo>
                    <a:lnTo>
                      <a:pt x="994" y="9"/>
                    </a:lnTo>
                    <a:lnTo>
                      <a:pt x="964" y="12"/>
                    </a:lnTo>
                    <a:lnTo>
                      <a:pt x="933" y="16"/>
                    </a:lnTo>
                    <a:lnTo>
                      <a:pt x="903" y="22"/>
                    </a:lnTo>
                    <a:lnTo>
                      <a:pt x="872" y="27"/>
                    </a:lnTo>
                    <a:lnTo>
                      <a:pt x="842" y="33"/>
                    </a:lnTo>
                    <a:lnTo>
                      <a:pt x="812" y="39"/>
                    </a:lnTo>
                    <a:lnTo>
                      <a:pt x="782" y="45"/>
                    </a:lnTo>
                    <a:lnTo>
                      <a:pt x="752" y="53"/>
                    </a:lnTo>
                    <a:lnTo>
                      <a:pt x="723" y="61"/>
                    </a:lnTo>
                    <a:lnTo>
                      <a:pt x="693" y="70"/>
                    </a:lnTo>
                    <a:lnTo>
                      <a:pt x="664" y="79"/>
                    </a:lnTo>
                    <a:lnTo>
                      <a:pt x="634" y="88"/>
                    </a:lnTo>
                    <a:lnTo>
                      <a:pt x="604" y="98"/>
                    </a:lnTo>
                    <a:lnTo>
                      <a:pt x="575" y="109"/>
                    </a:lnTo>
                    <a:lnTo>
                      <a:pt x="546" y="121"/>
                    </a:lnTo>
                    <a:lnTo>
                      <a:pt x="517" y="133"/>
                    </a:lnTo>
                    <a:lnTo>
                      <a:pt x="488" y="145"/>
                    </a:lnTo>
                    <a:lnTo>
                      <a:pt x="459" y="157"/>
                    </a:lnTo>
                    <a:lnTo>
                      <a:pt x="431" y="172"/>
                    </a:lnTo>
                    <a:lnTo>
                      <a:pt x="403" y="186"/>
                    </a:lnTo>
                    <a:lnTo>
                      <a:pt x="374" y="200"/>
                    </a:lnTo>
                    <a:lnTo>
                      <a:pt x="347" y="215"/>
                    </a:lnTo>
                    <a:lnTo>
                      <a:pt x="319" y="231"/>
                    </a:lnTo>
                    <a:lnTo>
                      <a:pt x="291" y="247"/>
                    </a:lnTo>
                    <a:lnTo>
                      <a:pt x="264" y="264"/>
                    </a:lnTo>
                    <a:lnTo>
                      <a:pt x="236" y="282"/>
                    </a:lnTo>
                    <a:lnTo>
                      <a:pt x="209" y="300"/>
                    </a:lnTo>
                    <a:lnTo>
                      <a:pt x="182" y="318"/>
                    </a:lnTo>
                    <a:lnTo>
                      <a:pt x="156" y="338"/>
                    </a:lnTo>
                    <a:lnTo>
                      <a:pt x="129" y="357"/>
                    </a:lnTo>
                    <a:lnTo>
                      <a:pt x="102" y="378"/>
                    </a:lnTo>
                    <a:lnTo>
                      <a:pt x="77" y="398"/>
                    </a:lnTo>
                    <a:lnTo>
                      <a:pt x="51" y="419"/>
                    </a:lnTo>
                    <a:lnTo>
                      <a:pt x="26" y="442"/>
                    </a:lnTo>
                    <a:lnTo>
                      <a:pt x="0" y="464"/>
                    </a:lnTo>
                    <a:lnTo>
                      <a:pt x="44" y="513"/>
                    </a:lnTo>
                    <a:lnTo>
                      <a:pt x="69" y="492"/>
                    </a:lnTo>
                    <a:lnTo>
                      <a:pt x="94" y="470"/>
                    </a:lnTo>
                    <a:lnTo>
                      <a:pt x="119" y="450"/>
                    </a:lnTo>
                    <a:lnTo>
                      <a:pt x="143" y="430"/>
                    </a:lnTo>
                    <a:lnTo>
                      <a:pt x="169" y="410"/>
                    </a:lnTo>
                    <a:lnTo>
                      <a:pt x="194" y="391"/>
                    </a:lnTo>
                    <a:lnTo>
                      <a:pt x="220" y="373"/>
                    </a:lnTo>
                    <a:lnTo>
                      <a:pt x="247" y="354"/>
                    </a:lnTo>
                    <a:lnTo>
                      <a:pt x="272" y="337"/>
                    </a:lnTo>
                    <a:lnTo>
                      <a:pt x="299" y="321"/>
                    </a:lnTo>
                    <a:lnTo>
                      <a:pt x="325" y="304"/>
                    </a:lnTo>
                    <a:lnTo>
                      <a:pt x="352" y="289"/>
                    </a:lnTo>
                    <a:lnTo>
                      <a:pt x="378" y="274"/>
                    </a:lnTo>
                    <a:lnTo>
                      <a:pt x="406" y="258"/>
                    </a:lnTo>
                    <a:lnTo>
                      <a:pt x="433" y="244"/>
                    </a:lnTo>
                    <a:lnTo>
                      <a:pt x="460" y="231"/>
                    </a:lnTo>
                    <a:lnTo>
                      <a:pt x="488" y="217"/>
                    </a:lnTo>
                    <a:lnTo>
                      <a:pt x="515" y="205"/>
                    </a:lnTo>
                    <a:lnTo>
                      <a:pt x="543" y="193"/>
                    </a:lnTo>
                    <a:lnTo>
                      <a:pt x="571" y="182"/>
                    </a:lnTo>
                    <a:lnTo>
                      <a:pt x="598" y="172"/>
                    </a:lnTo>
                    <a:lnTo>
                      <a:pt x="627" y="160"/>
                    </a:lnTo>
                    <a:lnTo>
                      <a:pt x="654" y="151"/>
                    </a:lnTo>
                    <a:lnTo>
                      <a:pt x="683" y="142"/>
                    </a:lnTo>
                    <a:lnTo>
                      <a:pt x="712" y="133"/>
                    </a:lnTo>
                    <a:lnTo>
                      <a:pt x="740" y="125"/>
                    </a:lnTo>
                    <a:lnTo>
                      <a:pt x="769" y="117"/>
                    </a:lnTo>
                    <a:lnTo>
                      <a:pt x="797" y="110"/>
                    </a:lnTo>
                    <a:lnTo>
                      <a:pt x="826" y="103"/>
                    </a:lnTo>
                    <a:lnTo>
                      <a:pt x="856" y="97"/>
                    </a:lnTo>
                    <a:lnTo>
                      <a:pt x="884" y="92"/>
                    </a:lnTo>
                    <a:lnTo>
                      <a:pt x="913" y="87"/>
                    </a:lnTo>
                    <a:lnTo>
                      <a:pt x="943" y="83"/>
                    </a:lnTo>
                    <a:lnTo>
                      <a:pt x="971" y="79"/>
                    </a:lnTo>
                    <a:lnTo>
                      <a:pt x="1001" y="76"/>
                    </a:lnTo>
                    <a:lnTo>
                      <a:pt x="1030" y="73"/>
                    </a:lnTo>
                    <a:lnTo>
                      <a:pt x="1060" y="71"/>
                    </a:lnTo>
                    <a:lnTo>
                      <a:pt x="1089" y="69"/>
                    </a:lnTo>
                    <a:lnTo>
                      <a:pt x="1118" y="68"/>
                    </a:lnTo>
                    <a:lnTo>
                      <a:pt x="1148" y="66"/>
                    </a:lnTo>
                    <a:lnTo>
                      <a:pt x="1178" y="66"/>
                    </a:lnTo>
                    <a:lnTo>
                      <a:pt x="1207" y="66"/>
                    </a:lnTo>
                    <a:lnTo>
                      <a:pt x="1237" y="68"/>
                    </a:lnTo>
                    <a:lnTo>
                      <a:pt x="1267" y="70"/>
                    </a:lnTo>
                    <a:lnTo>
                      <a:pt x="1297" y="72"/>
                    </a:lnTo>
                    <a:lnTo>
                      <a:pt x="1327" y="74"/>
                    </a:lnTo>
                    <a:lnTo>
                      <a:pt x="1357" y="77"/>
                    </a:lnTo>
                    <a:lnTo>
                      <a:pt x="1386" y="81"/>
                    </a:lnTo>
                    <a:lnTo>
                      <a:pt x="1416" y="85"/>
                    </a:lnTo>
                    <a:lnTo>
                      <a:pt x="1445" y="90"/>
                    </a:lnTo>
                    <a:lnTo>
                      <a:pt x="1475" y="95"/>
                    </a:lnTo>
                    <a:lnTo>
                      <a:pt x="1505" y="100"/>
                    </a:lnTo>
                    <a:lnTo>
                      <a:pt x="1534" y="106"/>
                    </a:lnTo>
                    <a:lnTo>
                      <a:pt x="1565" y="113"/>
                    </a:lnTo>
                    <a:lnTo>
                      <a:pt x="1595" y="121"/>
                    </a:lnTo>
                    <a:lnTo>
                      <a:pt x="1624" y="129"/>
                    </a:lnTo>
                    <a:lnTo>
                      <a:pt x="1654" y="138"/>
                    </a:lnTo>
                    <a:lnTo>
                      <a:pt x="1684" y="146"/>
                    </a:lnTo>
                    <a:lnTo>
                      <a:pt x="1713" y="156"/>
                    </a:lnTo>
                    <a:lnTo>
                      <a:pt x="1742" y="166"/>
                    </a:lnTo>
                    <a:lnTo>
                      <a:pt x="1771" y="177"/>
                    </a:lnTo>
                    <a:lnTo>
                      <a:pt x="1801" y="188"/>
                    </a:lnTo>
                    <a:lnTo>
                      <a:pt x="1831" y="199"/>
                    </a:lnTo>
                    <a:lnTo>
                      <a:pt x="1859" y="211"/>
                    </a:lnTo>
                    <a:lnTo>
                      <a:pt x="1851" y="156"/>
                    </a:lnTo>
                    <a:lnTo>
                      <a:pt x="1894" y="206"/>
                    </a:lnTo>
                    <a:lnTo>
                      <a:pt x="1934" y="172"/>
                    </a:lnTo>
                    <a:lnTo>
                      <a:pt x="1886" y="151"/>
                    </a:lnTo>
                    <a:lnTo>
                      <a:pt x="1894" y="20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89" name="Freeform 46"/>
              <p:cNvSpPr>
                <a:spLocks/>
              </p:cNvSpPr>
              <p:nvPr/>
            </p:nvSpPr>
            <p:spPr bwMode="auto">
              <a:xfrm>
                <a:off x="3838575" y="5216525"/>
                <a:ext cx="65088" cy="34925"/>
              </a:xfrm>
              <a:custGeom>
                <a:avLst/>
                <a:gdLst>
                  <a:gd name="T0" fmla="*/ 89 w 744"/>
                  <a:gd name="T1" fmla="*/ 615 h 616"/>
                  <a:gd name="T2" fmla="*/ 109 w 744"/>
                  <a:gd name="T3" fmla="*/ 607 h 616"/>
                  <a:gd name="T4" fmla="*/ 744 w 744"/>
                  <a:gd name="T5" fmla="*/ 50 h 616"/>
                  <a:gd name="T6" fmla="*/ 701 w 744"/>
                  <a:gd name="T7" fmla="*/ 0 h 616"/>
                  <a:gd name="T8" fmla="*/ 67 w 744"/>
                  <a:gd name="T9" fmla="*/ 557 h 616"/>
                  <a:gd name="T10" fmla="*/ 89 w 744"/>
                  <a:gd name="T11" fmla="*/ 615 h 616"/>
                  <a:gd name="T12" fmla="*/ 67 w 744"/>
                  <a:gd name="T13" fmla="*/ 557 h 616"/>
                  <a:gd name="T14" fmla="*/ 0 w 744"/>
                  <a:gd name="T15" fmla="*/ 616 h 616"/>
                  <a:gd name="T16" fmla="*/ 89 w 744"/>
                  <a:gd name="T17" fmla="*/ 615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4" h="616">
                    <a:moveTo>
                      <a:pt x="89" y="615"/>
                    </a:moveTo>
                    <a:lnTo>
                      <a:pt x="109" y="607"/>
                    </a:lnTo>
                    <a:lnTo>
                      <a:pt x="744" y="50"/>
                    </a:lnTo>
                    <a:lnTo>
                      <a:pt x="701" y="0"/>
                    </a:lnTo>
                    <a:lnTo>
                      <a:pt x="67" y="557"/>
                    </a:lnTo>
                    <a:lnTo>
                      <a:pt x="89" y="615"/>
                    </a:lnTo>
                    <a:lnTo>
                      <a:pt x="67" y="557"/>
                    </a:lnTo>
                    <a:lnTo>
                      <a:pt x="0" y="616"/>
                    </a:lnTo>
                    <a:lnTo>
                      <a:pt x="89" y="61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0" name="Freeform 47"/>
              <p:cNvSpPr>
                <a:spLocks/>
              </p:cNvSpPr>
              <p:nvPr/>
            </p:nvSpPr>
            <p:spPr bwMode="auto">
              <a:xfrm>
                <a:off x="3846513" y="5245100"/>
                <a:ext cx="176213" cy="6350"/>
              </a:xfrm>
              <a:custGeom>
                <a:avLst/>
                <a:gdLst>
                  <a:gd name="T0" fmla="*/ 1996 w 1996"/>
                  <a:gd name="T1" fmla="*/ 39 h 117"/>
                  <a:gd name="T2" fmla="*/ 1962 w 1996"/>
                  <a:gd name="T3" fmla="*/ 0 h 117"/>
                  <a:gd name="T4" fmla="*/ 0 w 1996"/>
                  <a:gd name="T5" fmla="*/ 51 h 117"/>
                  <a:gd name="T6" fmla="*/ 2 w 1996"/>
                  <a:gd name="T7" fmla="*/ 117 h 117"/>
                  <a:gd name="T8" fmla="*/ 1964 w 1996"/>
                  <a:gd name="T9" fmla="*/ 66 h 117"/>
                  <a:gd name="T10" fmla="*/ 1996 w 1996"/>
                  <a:gd name="T11" fmla="*/ 39 h 117"/>
                  <a:gd name="T12" fmla="*/ 1964 w 1996"/>
                  <a:gd name="T13" fmla="*/ 66 h 117"/>
                  <a:gd name="T14" fmla="*/ 1991 w 1996"/>
                  <a:gd name="T15" fmla="*/ 66 h 117"/>
                  <a:gd name="T16" fmla="*/ 1996 w 1996"/>
                  <a:gd name="T17" fmla="*/ 3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6" h="117">
                    <a:moveTo>
                      <a:pt x="1996" y="39"/>
                    </a:moveTo>
                    <a:lnTo>
                      <a:pt x="1962" y="0"/>
                    </a:lnTo>
                    <a:lnTo>
                      <a:pt x="0" y="51"/>
                    </a:lnTo>
                    <a:lnTo>
                      <a:pt x="2" y="117"/>
                    </a:lnTo>
                    <a:lnTo>
                      <a:pt x="1964" y="66"/>
                    </a:lnTo>
                    <a:lnTo>
                      <a:pt x="1996" y="39"/>
                    </a:lnTo>
                    <a:lnTo>
                      <a:pt x="1964" y="66"/>
                    </a:lnTo>
                    <a:lnTo>
                      <a:pt x="1991" y="66"/>
                    </a:lnTo>
                    <a:lnTo>
                      <a:pt x="1996" y="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1" name="Freeform 48"/>
              <p:cNvSpPr>
                <a:spLocks/>
              </p:cNvSpPr>
              <p:nvPr/>
            </p:nvSpPr>
            <p:spPr bwMode="auto">
              <a:xfrm>
                <a:off x="4016375" y="5130800"/>
                <a:ext cx="36513" cy="115887"/>
              </a:xfrm>
              <a:custGeom>
                <a:avLst/>
                <a:gdLst>
                  <a:gd name="T0" fmla="*/ 350 w 420"/>
                  <a:gd name="T1" fmla="*/ 60 h 2056"/>
                  <a:gd name="T2" fmla="*/ 340 w 420"/>
                  <a:gd name="T3" fmla="*/ 80 h 2056"/>
                  <a:gd name="T4" fmla="*/ 0 w 420"/>
                  <a:gd name="T5" fmla="*/ 2045 h 2056"/>
                  <a:gd name="T6" fmla="*/ 65 w 420"/>
                  <a:gd name="T7" fmla="*/ 2056 h 2056"/>
                  <a:gd name="T8" fmla="*/ 404 w 420"/>
                  <a:gd name="T9" fmla="*/ 91 h 2056"/>
                  <a:gd name="T10" fmla="*/ 350 w 420"/>
                  <a:gd name="T11" fmla="*/ 60 h 2056"/>
                  <a:gd name="T12" fmla="*/ 404 w 420"/>
                  <a:gd name="T13" fmla="*/ 91 h 2056"/>
                  <a:gd name="T14" fmla="*/ 420 w 420"/>
                  <a:gd name="T15" fmla="*/ 0 h 2056"/>
                  <a:gd name="T16" fmla="*/ 350 w 420"/>
                  <a:gd name="T17" fmla="*/ 60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2056">
                    <a:moveTo>
                      <a:pt x="350" y="60"/>
                    </a:moveTo>
                    <a:lnTo>
                      <a:pt x="340" y="80"/>
                    </a:lnTo>
                    <a:lnTo>
                      <a:pt x="0" y="2045"/>
                    </a:lnTo>
                    <a:lnTo>
                      <a:pt x="65" y="2056"/>
                    </a:lnTo>
                    <a:lnTo>
                      <a:pt x="404" y="91"/>
                    </a:lnTo>
                    <a:lnTo>
                      <a:pt x="350" y="60"/>
                    </a:lnTo>
                    <a:lnTo>
                      <a:pt x="404" y="91"/>
                    </a:lnTo>
                    <a:lnTo>
                      <a:pt x="420" y="0"/>
                    </a:lnTo>
                    <a:lnTo>
                      <a:pt x="35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2" name="Freeform 49"/>
              <p:cNvSpPr>
                <a:spLocks/>
              </p:cNvSpPr>
              <p:nvPr/>
            </p:nvSpPr>
            <p:spPr bwMode="auto">
              <a:xfrm>
                <a:off x="3976688" y="5133975"/>
                <a:ext cx="74613" cy="42862"/>
              </a:xfrm>
              <a:custGeom>
                <a:avLst/>
                <a:gdLst>
                  <a:gd name="T0" fmla="*/ 8 w 841"/>
                  <a:gd name="T1" fmla="*/ 753 h 761"/>
                  <a:gd name="T2" fmla="*/ 43 w 841"/>
                  <a:gd name="T3" fmla="*/ 747 h 761"/>
                  <a:gd name="T4" fmla="*/ 841 w 841"/>
                  <a:gd name="T5" fmla="*/ 50 h 761"/>
                  <a:gd name="T6" fmla="*/ 797 w 841"/>
                  <a:gd name="T7" fmla="*/ 0 h 761"/>
                  <a:gd name="T8" fmla="*/ 0 w 841"/>
                  <a:gd name="T9" fmla="*/ 698 h 761"/>
                  <a:gd name="T10" fmla="*/ 8 w 841"/>
                  <a:gd name="T11" fmla="*/ 753 h 761"/>
                  <a:gd name="T12" fmla="*/ 8 w 841"/>
                  <a:gd name="T13" fmla="*/ 753 h 761"/>
                  <a:gd name="T14" fmla="*/ 28 w 841"/>
                  <a:gd name="T15" fmla="*/ 761 h 761"/>
                  <a:gd name="T16" fmla="*/ 43 w 841"/>
                  <a:gd name="T17" fmla="*/ 747 h 761"/>
                  <a:gd name="T18" fmla="*/ 8 w 841"/>
                  <a:gd name="T19" fmla="*/ 753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761">
                    <a:moveTo>
                      <a:pt x="8" y="753"/>
                    </a:moveTo>
                    <a:lnTo>
                      <a:pt x="43" y="747"/>
                    </a:lnTo>
                    <a:lnTo>
                      <a:pt x="841" y="50"/>
                    </a:lnTo>
                    <a:lnTo>
                      <a:pt x="797" y="0"/>
                    </a:lnTo>
                    <a:lnTo>
                      <a:pt x="0" y="698"/>
                    </a:lnTo>
                    <a:lnTo>
                      <a:pt x="8" y="753"/>
                    </a:lnTo>
                    <a:lnTo>
                      <a:pt x="8" y="753"/>
                    </a:lnTo>
                    <a:lnTo>
                      <a:pt x="28" y="761"/>
                    </a:lnTo>
                    <a:lnTo>
                      <a:pt x="43" y="747"/>
                    </a:lnTo>
                    <a:lnTo>
                      <a:pt x="8" y="75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3" name="Freeform 50"/>
              <p:cNvSpPr>
                <a:spLocks/>
              </p:cNvSpPr>
              <p:nvPr/>
            </p:nvSpPr>
            <p:spPr bwMode="auto">
              <a:xfrm>
                <a:off x="3973513" y="5214938"/>
                <a:ext cx="174625" cy="287337"/>
              </a:xfrm>
              <a:custGeom>
                <a:avLst/>
                <a:gdLst>
                  <a:gd name="T0" fmla="*/ 1598 w 1977"/>
                  <a:gd name="T1" fmla="*/ 136 h 5064"/>
                  <a:gd name="T2" fmla="*/ 1711 w 1977"/>
                  <a:gd name="T3" fmla="*/ 409 h 5064"/>
                  <a:gd name="T4" fmla="*/ 1803 w 1977"/>
                  <a:gd name="T5" fmla="*/ 679 h 5064"/>
                  <a:gd name="T6" fmla="*/ 1875 w 1977"/>
                  <a:gd name="T7" fmla="*/ 947 h 5064"/>
                  <a:gd name="T8" fmla="*/ 1926 w 1977"/>
                  <a:gd name="T9" fmla="*/ 1212 h 5064"/>
                  <a:gd name="T10" fmla="*/ 1960 w 1977"/>
                  <a:gd name="T11" fmla="*/ 1472 h 5064"/>
                  <a:gd name="T12" fmla="*/ 1975 w 1977"/>
                  <a:gd name="T13" fmla="*/ 1726 h 5064"/>
                  <a:gd name="T14" fmla="*/ 1975 w 1977"/>
                  <a:gd name="T15" fmla="*/ 1973 h 5064"/>
                  <a:gd name="T16" fmla="*/ 1960 w 1977"/>
                  <a:gd name="T17" fmla="*/ 2212 h 5064"/>
                  <a:gd name="T18" fmla="*/ 1930 w 1977"/>
                  <a:gd name="T19" fmla="*/ 2444 h 5064"/>
                  <a:gd name="T20" fmla="*/ 1887 w 1977"/>
                  <a:gd name="T21" fmla="*/ 2665 h 5064"/>
                  <a:gd name="T22" fmla="*/ 1833 w 1977"/>
                  <a:gd name="T23" fmla="*/ 2876 h 5064"/>
                  <a:gd name="T24" fmla="*/ 1768 w 1977"/>
                  <a:gd name="T25" fmla="*/ 3075 h 5064"/>
                  <a:gd name="T26" fmla="*/ 1693 w 1977"/>
                  <a:gd name="T27" fmla="*/ 3261 h 5064"/>
                  <a:gd name="T28" fmla="*/ 1610 w 1977"/>
                  <a:gd name="T29" fmla="*/ 3434 h 5064"/>
                  <a:gd name="T30" fmla="*/ 1519 w 1977"/>
                  <a:gd name="T31" fmla="*/ 3592 h 5064"/>
                  <a:gd name="T32" fmla="*/ 1434 w 1977"/>
                  <a:gd name="T33" fmla="*/ 3715 h 5064"/>
                  <a:gd name="T34" fmla="*/ 1359 w 1977"/>
                  <a:gd name="T35" fmla="*/ 3810 h 5064"/>
                  <a:gd name="T36" fmla="*/ 1280 w 1977"/>
                  <a:gd name="T37" fmla="*/ 3900 h 5064"/>
                  <a:gd name="T38" fmla="*/ 1198 w 1977"/>
                  <a:gd name="T39" fmla="*/ 3983 h 5064"/>
                  <a:gd name="T40" fmla="*/ 0 w 1977"/>
                  <a:gd name="T41" fmla="*/ 5064 h 5064"/>
                  <a:gd name="T42" fmla="*/ 84 w 1977"/>
                  <a:gd name="T43" fmla="*/ 4984 h 5064"/>
                  <a:gd name="T44" fmla="*/ 165 w 1977"/>
                  <a:gd name="T45" fmla="*/ 4899 h 5064"/>
                  <a:gd name="T46" fmla="*/ 242 w 1977"/>
                  <a:gd name="T47" fmla="*/ 4806 h 5064"/>
                  <a:gd name="T48" fmla="*/ 316 w 1977"/>
                  <a:gd name="T49" fmla="*/ 4706 h 5064"/>
                  <a:gd name="T50" fmla="*/ 475 w 1977"/>
                  <a:gd name="T51" fmla="*/ 4447 h 5064"/>
                  <a:gd name="T52" fmla="*/ 602 w 1977"/>
                  <a:gd name="T53" fmla="*/ 4189 h 5064"/>
                  <a:gd name="T54" fmla="*/ 699 w 1977"/>
                  <a:gd name="T55" fmla="*/ 3932 h 5064"/>
                  <a:gd name="T56" fmla="*/ 770 w 1977"/>
                  <a:gd name="T57" fmla="*/ 3678 h 5064"/>
                  <a:gd name="T58" fmla="*/ 815 w 1977"/>
                  <a:gd name="T59" fmla="*/ 3426 h 5064"/>
                  <a:gd name="T60" fmla="*/ 837 w 1977"/>
                  <a:gd name="T61" fmla="*/ 3177 h 5064"/>
                  <a:gd name="T62" fmla="*/ 840 w 1977"/>
                  <a:gd name="T63" fmla="*/ 2933 h 5064"/>
                  <a:gd name="T64" fmla="*/ 827 w 1977"/>
                  <a:gd name="T65" fmla="*/ 2693 h 5064"/>
                  <a:gd name="T66" fmla="*/ 798 w 1977"/>
                  <a:gd name="T67" fmla="*/ 2459 h 5064"/>
                  <a:gd name="T68" fmla="*/ 759 w 1977"/>
                  <a:gd name="T69" fmla="*/ 2232 h 5064"/>
                  <a:gd name="T70" fmla="*/ 708 w 1977"/>
                  <a:gd name="T71" fmla="*/ 2010 h 5064"/>
                  <a:gd name="T72" fmla="*/ 652 w 1977"/>
                  <a:gd name="T73" fmla="*/ 1797 h 5064"/>
                  <a:gd name="T74" fmla="*/ 592 w 1977"/>
                  <a:gd name="T75" fmla="*/ 1593 h 5064"/>
                  <a:gd name="T76" fmla="*/ 530 w 1977"/>
                  <a:gd name="T77" fmla="*/ 1397 h 5064"/>
                  <a:gd name="T78" fmla="*/ 411 w 1977"/>
                  <a:gd name="T79" fmla="*/ 1035 h 5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77" h="5064">
                    <a:moveTo>
                      <a:pt x="1533" y="0"/>
                    </a:moveTo>
                    <a:lnTo>
                      <a:pt x="1598" y="136"/>
                    </a:lnTo>
                    <a:lnTo>
                      <a:pt x="1658" y="273"/>
                    </a:lnTo>
                    <a:lnTo>
                      <a:pt x="1711" y="409"/>
                    </a:lnTo>
                    <a:lnTo>
                      <a:pt x="1760" y="544"/>
                    </a:lnTo>
                    <a:lnTo>
                      <a:pt x="1803" y="679"/>
                    </a:lnTo>
                    <a:lnTo>
                      <a:pt x="1841" y="814"/>
                    </a:lnTo>
                    <a:lnTo>
                      <a:pt x="1875" y="947"/>
                    </a:lnTo>
                    <a:lnTo>
                      <a:pt x="1902" y="1080"/>
                    </a:lnTo>
                    <a:lnTo>
                      <a:pt x="1926" y="1212"/>
                    </a:lnTo>
                    <a:lnTo>
                      <a:pt x="1945" y="1342"/>
                    </a:lnTo>
                    <a:lnTo>
                      <a:pt x="1960" y="1472"/>
                    </a:lnTo>
                    <a:lnTo>
                      <a:pt x="1970" y="1599"/>
                    </a:lnTo>
                    <a:lnTo>
                      <a:pt x="1975" y="1726"/>
                    </a:lnTo>
                    <a:lnTo>
                      <a:pt x="1977" y="1850"/>
                    </a:lnTo>
                    <a:lnTo>
                      <a:pt x="1975" y="1973"/>
                    </a:lnTo>
                    <a:lnTo>
                      <a:pt x="1969" y="2094"/>
                    </a:lnTo>
                    <a:lnTo>
                      <a:pt x="1960" y="2212"/>
                    </a:lnTo>
                    <a:lnTo>
                      <a:pt x="1946" y="2330"/>
                    </a:lnTo>
                    <a:lnTo>
                      <a:pt x="1930" y="2444"/>
                    </a:lnTo>
                    <a:lnTo>
                      <a:pt x="1910" y="2556"/>
                    </a:lnTo>
                    <a:lnTo>
                      <a:pt x="1887" y="2665"/>
                    </a:lnTo>
                    <a:lnTo>
                      <a:pt x="1861" y="2772"/>
                    </a:lnTo>
                    <a:lnTo>
                      <a:pt x="1833" y="2876"/>
                    </a:lnTo>
                    <a:lnTo>
                      <a:pt x="1802" y="2977"/>
                    </a:lnTo>
                    <a:lnTo>
                      <a:pt x="1768" y="3075"/>
                    </a:lnTo>
                    <a:lnTo>
                      <a:pt x="1732" y="3169"/>
                    </a:lnTo>
                    <a:lnTo>
                      <a:pt x="1693" y="3261"/>
                    </a:lnTo>
                    <a:lnTo>
                      <a:pt x="1653" y="3349"/>
                    </a:lnTo>
                    <a:lnTo>
                      <a:pt x="1610" y="3434"/>
                    </a:lnTo>
                    <a:lnTo>
                      <a:pt x="1565" y="3514"/>
                    </a:lnTo>
                    <a:lnTo>
                      <a:pt x="1519" y="3592"/>
                    </a:lnTo>
                    <a:lnTo>
                      <a:pt x="1471" y="3664"/>
                    </a:lnTo>
                    <a:lnTo>
                      <a:pt x="1434" y="3715"/>
                    </a:lnTo>
                    <a:lnTo>
                      <a:pt x="1397" y="3763"/>
                    </a:lnTo>
                    <a:lnTo>
                      <a:pt x="1359" y="3810"/>
                    </a:lnTo>
                    <a:lnTo>
                      <a:pt x="1320" y="3856"/>
                    </a:lnTo>
                    <a:lnTo>
                      <a:pt x="1280" y="3900"/>
                    </a:lnTo>
                    <a:lnTo>
                      <a:pt x="1239" y="3942"/>
                    </a:lnTo>
                    <a:lnTo>
                      <a:pt x="1198" y="3983"/>
                    </a:lnTo>
                    <a:lnTo>
                      <a:pt x="1155" y="4022"/>
                    </a:lnTo>
                    <a:lnTo>
                      <a:pt x="0" y="5064"/>
                    </a:lnTo>
                    <a:lnTo>
                      <a:pt x="42" y="5025"/>
                    </a:lnTo>
                    <a:lnTo>
                      <a:pt x="84" y="4984"/>
                    </a:lnTo>
                    <a:lnTo>
                      <a:pt x="125" y="4943"/>
                    </a:lnTo>
                    <a:lnTo>
                      <a:pt x="165" y="4899"/>
                    </a:lnTo>
                    <a:lnTo>
                      <a:pt x="204" y="4853"/>
                    </a:lnTo>
                    <a:lnTo>
                      <a:pt x="242" y="4806"/>
                    </a:lnTo>
                    <a:lnTo>
                      <a:pt x="279" y="4757"/>
                    </a:lnTo>
                    <a:lnTo>
                      <a:pt x="316" y="4706"/>
                    </a:lnTo>
                    <a:lnTo>
                      <a:pt x="400" y="4576"/>
                    </a:lnTo>
                    <a:lnTo>
                      <a:pt x="475" y="4447"/>
                    </a:lnTo>
                    <a:lnTo>
                      <a:pt x="543" y="4318"/>
                    </a:lnTo>
                    <a:lnTo>
                      <a:pt x="602" y="4189"/>
                    </a:lnTo>
                    <a:lnTo>
                      <a:pt x="654" y="4060"/>
                    </a:lnTo>
                    <a:lnTo>
                      <a:pt x="699" y="3932"/>
                    </a:lnTo>
                    <a:lnTo>
                      <a:pt x="738" y="3804"/>
                    </a:lnTo>
                    <a:lnTo>
                      <a:pt x="770" y="3678"/>
                    </a:lnTo>
                    <a:lnTo>
                      <a:pt x="795" y="3551"/>
                    </a:lnTo>
                    <a:lnTo>
                      <a:pt x="815" y="3426"/>
                    </a:lnTo>
                    <a:lnTo>
                      <a:pt x="828" y="3300"/>
                    </a:lnTo>
                    <a:lnTo>
                      <a:pt x="837" y="3177"/>
                    </a:lnTo>
                    <a:lnTo>
                      <a:pt x="841" y="3054"/>
                    </a:lnTo>
                    <a:lnTo>
                      <a:pt x="840" y="2933"/>
                    </a:lnTo>
                    <a:lnTo>
                      <a:pt x="835" y="2812"/>
                    </a:lnTo>
                    <a:lnTo>
                      <a:pt x="827" y="2693"/>
                    </a:lnTo>
                    <a:lnTo>
                      <a:pt x="815" y="2576"/>
                    </a:lnTo>
                    <a:lnTo>
                      <a:pt x="798" y="2459"/>
                    </a:lnTo>
                    <a:lnTo>
                      <a:pt x="780" y="2344"/>
                    </a:lnTo>
                    <a:lnTo>
                      <a:pt x="759" y="2232"/>
                    </a:lnTo>
                    <a:lnTo>
                      <a:pt x="735" y="2121"/>
                    </a:lnTo>
                    <a:lnTo>
                      <a:pt x="708" y="2010"/>
                    </a:lnTo>
                    <a:lnTo>
                      <a:pt x="682" y="1903"/>
                    </a:lnTo>
                    <a:lnTo>
                      <a:pt x="652" y="1797"/>
                    </a:lnTo>
                    <a:lnTo>
                      <a:pt x="623" y="1694"/>
                    </a:lnTo>
                    <a:lnTo>
                      <a:pt x="592" y="1593"/>
                    </a:lnTo>
                    <a:lnTo>
                      <a:pt x="561" y="1494"/>
                    </a:lnTo>
                    <a:lnTo>
                      <a:pt x="530" y="1397"/>
                    </a:lnTo>
                    <a:lnTo>
                      <a:pt x="469" y="1211"/>
                    </a:lnTo>
                    <a:lnTo>
                      <a:pt x="411" y="1035"/>
                    </a:lnTo>
                    <a:lnTo>
                      <a:pt x="1533" y="0"/>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4" name="Freeform 51"/>
              <p:cNvSpPr>
                <a:spLocks/>
              </p:cNvSpPr>
              <p:nvPr/>
            </p:nvSpPr>
            <p:spPr bwMode="auto">
              <a:xfrm>
                <a:off x="4100513" y="5213350"/>
                <a:ext cx="50800" cy="209550"/>
              </a:xfrm>
              <a:custGeom>
                <a:avLst/>
                <a:gdLst>
                  <a:gd name="T0" fmla="*/ 79 w 567"/>
                  <a:gd name="T1" fmla="*/ 3662 h 3699"/>
                  <a:gd name="T2" fmla="*/ 151 w 567"/>
                  <a:gd name="T3" fmla="*/ 3546 h 3699"/>
                  <a:gd name="T4" fmla="*/ 217 w 567"/>
                  <a:gd name="T5" fmla="*/ 3422 h 3699"/>
                  <a:gd name="T6" fmla="*/ 279 w 567"/>
                  <a:gd name="T7" fmla="*/ 3290 h 3699"/>
                  <a:gd name="T8" fmla="*/ 337 w 567"/>
                  <a:gd name="T9" fmla="*/ 3150 h 3699"/>
                  <a:gd name="T10" fmla="*/ 389 w 567"/>
                  <a:gd name="T11" fmla="*/ 3002 h 3699"/>
                  <a:gd name="T12" fmla="*/ 436 w 567"/>
                  <a:gd name="T13" fmla="*/ 2848 h 3699"/>
                  <a:gd name="T14" fmla="*/ 476 w 567"/>
                  <a:gd name="T15" fmla="*/ 2688 h 3699"/>
                  <a:gd name="T16" fmla="*/ 509 w 567"/>
                  <a:gd name="T17" fmla="*/ 2521 h 3699"/>
                  <a:gd name="T18" fmla="*/ 535 w 567"/>
                  <a:gd name="T19" fmla="*/ 2349 h 3699"/>
                  <a:gd name="T20" fmla="*/ 553 w 567"/>
                  <a:gd name="T21" fmla="*/ 2171 h 3699"/>
                  <a:gd name="T22" fmla="*/ 564 w 567"/>
                  <a:gd name="T23" fmla="*/ 1989 h 3699"/>
                  <a:gd name="T24" fmla="*/ 566 w 567"/>
                  <a:gd name="T25" fmla="*/ 1803 h 3699"/>
                  <a:gd name="T26" fmla="*/ 558 w 567"/>
                  <a:gd name="T27" fmla="*/ 1612 h 3699"/>
                  <a:gd name="T28" fmla="*/ 542 w 567"/>
                  <a:gd name="T29" fmla="*/ 1418 h 3699"/>
                  <a:gd name="T30" fmla="*/ 514 w 567"/>
                  <a:gd name="T31" fmla="*/ 1221 h 3699"/>
                  <a:gd name="T32" fmla="*/ 478 w 567"/>
                  <a:gd name="T33" fmla="*/ 1022 h 3699"/>
                  <a:gd name="T34" fmla="*/ 430 w 567"/>
                  <a:gd name="T35" fmla="*/ 821 h 3699"/>
                  <a:gd name="T36" fmla="*/ 370 w 567"/>
                  <a:gd name="T37" fmla="*/ 616 h 3699"/>
                  <a:gd name="T38" fmla="*/ 299 w 567"/>
                  <a:gd name="T39" fmla="*/ 411 h 3699"/>
                  <a:gd name="T40" fmla="*/ 215 w 567"/>
                  <a:gd name="T41" fmla="*/ 206 h 3699"/>
                  <a:gd name="T42" fmla="*/ 119 w 567"/>
                  <a:gd name="T43" fmla="*/ 0 h 3699"/>
                  <a:gd name="T44" fmla="*/ 124 w 567"/>
                  <a:gd name="T45" fmla="*/ 165 h 3699"/>
                  <a:gd name="T46" fmla="*/ 211 w 567"/>
                  <a:gd name="T47" fmla="*/ 368 h 3699"/>
                  <a:gd name="T48" fmla="*/ 285 w 567"/>
                  <a:gd name="T49" fmla="*/ 570 h 3699"/>
                  <a:gd name="T50" fmla="*/ 347 w 567"/>
                  <a:gd name="T51" fmla="*/ 771 h 3699"/>
                  <a:gd name="T52" fmla="*/ 398 w 567"/>
                  <a:gd name="T53" fmla="*/ 969 h 3699"/>
                  <a:gd name="T54" fmla="*/ 438 w 567"/>
                  <a:gd name="T55" fmla="*/ 1166 h 3699"/>
                  <a:gd name="T56" fmla="*/ 468 w 567"/>
                  <a:gd name="T57" fmla="*/ 1361 h 3699"/>
                  <a:gd name="T58" fmla="*/ 488 w 567"/>
                  <a:gd name="T59" fmla="*/ 1553 h 3699"/>
                  <a:gd name="T60" fmla="*/ 498 w 567"/>
                  <a:gd name="T61" fmla="*/ 1742 h 3699"/>
                  <a:gd name="T62" fmla="*/ 499 w 567"/>
                  <a:gd name="T63" fmla="*/ 1926 h 3699"/>
                  <a:gd name="T64" fmla="*/ 492 w 567"/>
                  <a:gd name="T65" fmla="*/ 2107 h 3699"/>
                  <a:gd name="T66" fmla="*/ 477 w 567"/>
                  <a:gd name="T67" fmla="*/ 2283 h 3699"/>
                  <a:gd name="T68" fmla="*/ 453 w 567"/>
                  <a:gd name="T69" fmla="*/ 2454 h 3699"/>
                  <a:gd name="T70" fmla="*/ 423 w 567"/>
                  <a:gd name="T71" fmla="*/ 2619 h 3699"/>
                  <a:gd name="T72" fmla="*/ 386 w 567"/>
                  <a:gd name="T73" fmla="*/ 2778 h 3699"/>
                  <a:gd name="T74" fmla="*/ 342 w 567"/>
                  <a:gd name="T75" fmla="*/ 2932 h 3699"/>
                  <a:gd name="T76" fmla="*/ 293 w 567"/>
                  <a:gd name="T77" fmla="*/ 3078 h 3699"/>
                  <a:gd name="T78" fmla="*/ 239 w 567"/>
                  <a:gd name="T79" fmla="*/ 3218 h 3699"/>
                  <a:gd name="T80" fmla="*/ 178 w 567"/>
                  <a:gd name="T81" fmla="*/ 3350 h 3699"/>
                  <a:gd name="T82" fmla="*/ 115 w 567"/>
                  <a:gd name="T83" fmla="*/ 3473 h 3699"/>
                  <a:gd name="T84" fmla="*/ 47 w 567"/>
                  <a:gd name="T85" fmla="*/ 3589 h 3699"/>
                  <a:gd name="T86" fmla="*/ 0 w 567"/>
                  <a:gd name="T87" fmla="*/ 3660 h 3699"/>
                  <a:gd name="T88" fmla="*/ 55 w 567"/>
                  <a:gd name="T89" fmla="*/ 3698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7" h="3699">
                    <a:moveTo>
                      <a:pt x="55" y="3699"/>
                    </a:moveTo>
                    <a:lnTo>
                      <a:pt x="55" y="3698"/>
                    </a:lnTo>
                    <a:lnTo>
                      <a:pt x="79" y="3662"/>
                    </a:lnTo>
                    <a:lnTo>
                      <a:pt x="104" y="3624"/>
                    </a:lnTo>
                    <a:lnTo>
                      <a:pt x="127" y="3585"/>
                    </a:lnTo>
                    <a:lnTo>
                      <a:pt x="151" y="3546"/>
                    </a:lnTo>
                    <a:lnTo>
                      <a:pt x="173" y="3506"/>
                    </a:lnTo>
                    <a:lnTo>
                      <a:pt x="196" y="3464"/>
                    </a:lnTo>
                    <a:lnTo>
                      <a:pt x="217" y="3422"/>
                    </a:lnTo>
                    <a:lnTo>
                      <a:pt x="239" y="3378"/>
                    </a:lnTo>
                    <a:lnTo>
                      <a:pt x="259" y="3334"/>
                    </a:lnTo>
                    <a:lnTo>
                      <a:pt x="279" y="3290"/>
                    </a:lnTo>
                    <a:lnTo>
                      <a:pt x="299" y="3244"/>
                    </a:lnTo>
                    <a:lnTo>
                      <a:pt x="318" y="3197"/>
                    </a:lnTo>
                    <a:lnTo>
                      <a:pt x="337" y="3150"/>
                    </a:lnTo>
                    <a:lnTo>
                      <a:pt x="355" y="3101"/>
                    </a:lnTo>
                    <a:lnTo>
                      <a:pt x="372" y="3052"/>
                    </a:lnTo>
                    <a:lnTo>
                      <a:pt x="389" y="3002"/>
                    </a:lnTo>
                    <a:lnTo>
                      <a:pt x="405" y="2952"/>
                    </a:lnTo>
                    <a:lnTo>
                      <a:pt x="420" y="2900"/>
                    </a:lnTo>
                    <a:lnTo>
                      <a:pt x="436" y="2848"/>
                    </a:lnTo>
                    <a:lnTo>
                      <a:pt x="450" y="2795"/>
                    </a:lnTo>
                    <a:lnTo>
                      <a:pt x="463" y="2742"/>
                    </a:lnTo>
                    <a:lnTo>
                      <a:pt x="476" y="2688"/>
                    </a:lnTo>
                    <a:lnTo>
                      <a:pt x="488" y="2632"/>
                    </a:lnTo>
                    <a:lnTo>
                      <a:pt x="499" y="2577"/>
                    </a:lnTo>
                    <a:lnTo>
                      <a:pt x="509" y="2521"/>
                    </a:lnTo>
                    <a:lnTo>
                      <a:pt x="519" y="2464"/>
                    </a:lnTo>
                    <a:lnTo>
                      <a:pt x="527" y="2407"/>
                    </a:lnTo>
                    <a:lnTo>
                      <a:pt x="535" y="2349"/>
                    </a:lnTo>
                    <a:lnTo>
                      <a:pt x="542" y="2290"/>
                    </a:lnTo>
                    <a:lnTo>
                      <a:pt x="548" y="2231"/>
                    </a:lnTo>
                    <a:lnTo>
                      <a:pt x="553" y="2171"/>
                    </a:lnTo>
                    <a:lnTo>
                      <a:pt x="558" y="2111"/>
                    </a:lnTo>
                    <a:lnTo>
                      <a:pt x="562" y="2050"/>
                    </a:lnTo>
                    <a:lnTo>
                      <a:pt x="564" y="1989"/>
                    </a:lnTo>
                    <a:lnTo>
                      <a:pt x="566" y="1928"/>
                    </a:lnTo>
                    <a:lnTo>
                      <a:pt x="567" y="1865"/>
                    </a:lnTo>
                    <a:lnTo>
                      <a:pt x="566" y="1803"/>
                    </a:lnTo>
                    <a:lnTo>
                      <a:pt x="565" y="1740"/>
                    </a:lnTo>
                    <a:lnTo>
                      <a:pt x="562" y="1677"/>
                    </a:lnTo>
                    <a:lnTo>
                      <a:pt x="558" y="1612"/>
                    </a:lnTo>
                    <a:lnTo>
                      <a:pt x="554" y="1548"/>
                    </a:lnTo>
                    <a:lnTo>
                      <a:pt x="548" y="1484"/>
                    </a:lnTo>
                    <a:lnTo>
                      <a:pt x="542" y="1418"/>
                    </a:lnTo>
                    <a:lnTo>
                      <a:pt x="534" y="1353"/>
                    </a:lnTo>
                    <a:lnTo>
                      <a:pt x="525" y="1288"/>
                    </a:lnTo>
                    <a:lnTo>
                      <a:pt x="514" y="1221"/>
                    </a:lnTo>
                    <a:lnTo>
                      <a:pt x="503" y="1155"/>
                    </a:lnTo>
                    <a:lnTo>
                      <a:pt x="491" y="1089"/>
                    </a:lnTo>
                    <a:lnTo>
                      <a:pt x="478" y="1022"/>
                    </a:lnTo>
                    <a:lnTo>
                      <a:pt x="462" y="955"/>
                    </a:lnTo>
                    <a:lnTo>
                      <a:pt x="447" y="888"/>
                    </a:lnTo>
                    <a:lnTo>
                      <a:pt x="430" y="821"/>
                    </a:lnTo>
                    <a:lnTo>
                      <a:pt x="411" y="752"/>
                    </a:lnTo>
                    <a:lnTo>
                      <a:pt x="391" y="685"/>
                    </a:lnTo>
                    <a:lnTo>
                      <a:pt x="370" y="616"/>
                    </a:lnTo>
                    <a:lnTo>
                      <a:pt x="348" y="548"/>
                    </a:lnTo>
                    <a:lnTo>
                      <a:pt x="323" y="480"/>
                    </a:lnTo>
                    <a:lnTo>
                      <a:pt x="299" y="411"/>
                    </a:lnTo>
                    <a:lnTo>
                      <a:pt x="272" y="343"/>
                    </a:lnTo>
                    <a:lnTo>
                      <a:pt x="245" y="275"/>
                    </a:lnTo>
                    <a:lnTo>
                      <a:pt x="215" y="206"/>
                    </a:lnTo>
                    <a:lnTo>
                      <a:pt x="184" y="137"/>
                    </a:lnTo>
                    <a:lnTo>
                      <a:pt x="153" y="69"/>
                    </a:lnTo>
                    <a:lnTo>
                      <a:pt x="119" y="0"/>
                    </a:lnTo>
                    <a:lnTo>
                      <a:pt x="60" y="30"/>
                    </a:lnTo>
                    <a:lnTo>
                      <a:pt x="92" y="97"/>
                    </a:lnTo>
                    <a:lnTo>
                      <a:pt x="124" y="165"/>
                    </a:lnTo>
                    <a:lnTo>
                      <a:pt x="155" y="233"/>
                    </a:lnTo>
                    <a:lnTo>
                      <a:pt x="183" y="300"/>
                    </a:lnTo>
                    <a:lnTo>
                      <a:pt x="211" y="368"/>
                    </a:lnTo>
                    <a:lnTo>
                      <a:pt x="236" y="435"/>
                    </a:lnTo>
                    <a:lnTo>
                      <a:pt x="261" y="502"/>
                    </a:lnTo>
                    <a:lnTo>
                      <a:pt x="285" y="570"/>
                    </a:lnTo>
                    <a:lnTo>
                      <a:pt x="307" y="637"/>
                    </a:lnTo>
                    <a:lnTo>
                      <a:pt x="327" y="703"/>
                    </a:lnTo>
                    <a:lnTo>
                      <a:pt x="347" y="771"/>
                    </a:lnTo>
                    <a:lnTo>
                      <a:pt x="365" y="837"/>
                    </a:lnTo>
                    <a:lnTo>
                      <a:pt x="383" y="903"/>
                    </a:lnTo>
                    <a:lnTo>
                      <a:pt x="398" y="969"/>
                    </a:lnTo>
                    <a:lnTo>
                      <a:pt x="412" y="1036"/>
                    </a:lnTo>
                    <a:lnTo>
                      <a:pt x="427" y="1101"/>
                    </a:lnTo>
                    <a:lnTo>
                      <a:pt x="438" y="1166"/>
                    </a:lnTo>
                    <a:lnTo>
                      <a:pt x="449" y="1232"/>
                    </a:lnTo>
                    <a:lnTo>
                      <a:pt x="459" y="1297"/>
                    </a:lnTo>
                    <a:lnTo>
                      <a:pt x="468" y="1361"/>
                    </a:lnTo>
                    <a:lnTo>
                      <a:pt x="476" y="1426"/>
                    </a:lnTo>
                    <a:lnTo>
                      <a:pt x="483" y="1490"/>
                    </a:lnTo>
                    <a:lnTo>
                      <a:pt x="488" y="1553"/>
                    </a:lnTo>
                    <a:lnTo>
                      <a:pt x="492" y="1616"/>
                    </a:lnTo>
                    <a:lnTo>
                      <a:pt x="496" y="1679"/>
                    </a:lnTo>
                    <a:lnTo>
                      <a:pt x="498" y="1742"/>
                    </a:lnTo>
                    <a:lnTo>
                      <a:pt x="499" y="1803"/>
                    </a:lnTo>
                    <a:lnTo>
                      <a:pt x="500" y="1865"/>
                    </a:lnTo>
                    <a:lnTo>
                      <a:pt x="499" y="1926"/>
                    </a:lnTo>
                    <a:lnTo>
                      <a:pt x="498" y="1987"/>
                    </a:lnTo>
                    <a:lnTo>
                      <a:pt x="495" y="2047"/>
                    </a:lnTo>
                    <a:lnTo>
                      <a:pt x="492" y="2107"/>
                    </a:lnTo>
                    <a:lnTo>
                      <a:pt x="488" y="2166"/>
                    </a:lnTo>
                    <a:lnTo>
                      <a:pt x="483" y="2224"/>
                    </a:lnTo>
                    <a:lnTo>
                      <a:pt x="477" y="2283"/>
                    </a:lnTo>
                    <a:lnTo>
                      <a:pt x="470" y="2341"/>
                    </a:lnTo>
                    <a:lnTo>
                      <a:pt x="461" y="2397"/>
                    </a:lnTo>
                    <a:lnTo>
                      <a:pt x="453" y="2454"/>
                    </a:lnTo>
                    <a:lnTo>
                      <a:pt x="444" y="2509"/>
                    </a:lnTo>
                    <a:lnTo>
                      <a:pt x="434" y="2564"/>
                    </a:lnTo>
                    <a:lnTo>
                      <a:pt x="423" y="2619"/>
                    </a:lnTo>
                    <a:lnTo>
                      <a:pt x="411" y="2673"/>
                    </a:lnTo>
                    <a:lnTo>
                      <a:pt x="399" y="2726"/>
                    </a:lnTo>
                    <a:lnTo>
                      <a:pt x="386" y="2778"/>
                    </a:lnTo>
                    <a:lnTo>
                      <a:pt x="371" y="2830"/>
                    </a:lnTo>
                    <a:lnTo>
                      <a:pt x="357" y="2881"/>
                    </a:lnTo>
                    <a:lnTo>
                      <a:pt x="342" y="2932"/>
                    </a:lnTo>
                    <a:lnTo>
                      <a:pt x="326" y="2981"/>
                    </a:lnTo>
                    <a:lnTo>
                      <a:pt x="310" y="3030"/>
                    </a:lnTo>
                    <a:lnTo>
                      <a:pt x="293" y="3078"/>
                    </a:lnTo>
                    <a:lnTo>
                      <a:pt x="275" y="3126"/>
                    </a:lnTo>
                    <a:lnTo>
                      <a:pt x="257" y="3172"/>
                    </a:lnTo>
                    <a:lnTo>
                      <a:pt x="239" y="3218"/>
                    </a:lnTo>
                    <a:lnTo>
                      <a:pt x="219" y="3263"/>
                    </a:lnTo>
                    <a:lnTo>
                      <a:pt x="199" y="3307"/>
                    </a:lnTo>
                    <a:lnTo>
                      <a:pt x="178" y="3350"/>
                    </a:lnTo>
                    <a:lnTo>
                      <a:pt x="158" y="3393"/>
                    </a:lnTo>
                    <a:lnTo>
                      <a:pt x="136" y="3433"/>
                    </a:lnTo>
                    <a:lnTo>
                      <a:pt x="115" y="3473"/>
                    </a:lnTo>
                    <a:lnTo>
                      <a:pt x="92" y="3513"/>
                    </a:lnTo>
                    <a:lnTo>
                      <a:pt x="70" y="3552"/>
                    </a:lnTo>
                    <a:lnTo>
                      <a:pt x="47" y="3589"/>
                    </a:lnTo>
                    <a:lnTo>
                      <a:pt x="24" y="3625"/>
                    </a:lnTo>
                    <a:lnTo>
                      <a:pt x="0" y="3661"/>
                    </a:lnTo>
                    <a:lnTo>
                      <a:pt x="0" y="3660"/>
                    </a:lnTo>
                    <a:lnTo>
                      <a:pt x="55" y="3699"/>
                    </a:lnTo>
                    <a:lnTo>
                      <a:pt x="55" y="3699"/>
                    </a:lnTo>
                    <a:lnTo>
                      <a:pt x="55" y="3698"/>
                    </a:lnTo>
                    <a:lnTo>
                      <a:pt x="55" y="369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5" name="Freeform 52"/>
              <p:cNvSpPr>
                <a:spLocks/>
              </p:cNvSpPr>
              <p:nvPr/>
            </p:nvSpPr>
            <p:spPr bwMode="auto">
              <a:xfrm>
                <a:off x="4073525" y="5421313"/>
                <a:ext cx="31750" cy="22225"/>
              </a:xfrm>
              <a:custGeom>
                <a:avLst/>
                <a:gdLst>
                  <a:gd name="T0" fmla="*/ 44 w 365"/>
                  <a:gd name="T1" fmla="*/ 402 h 402"/>
                  <a:gd name="T2" fmla="*/ 44 w 365"/>
                  <a:gd name="T3" fmla="*/ 402 h 402"/>
                  <a:gd name="T4" fmla="*/ 87 w 365"/>
                  <a:gd name="T5" fmla="*/ 362 h 402"/>
                  <a:gd name="T6" fmla="*/ 128 w 365"/>
                  <a:gd name="T7" fmla="*/ 320 h 402"/>
                  <a:gd name="T8" fmla="*/ 170 w 365"/>
                  <a:gd name="T9" fmla="*/ 277 h 402"/>
                  <a:gd name="T10" fmla="*/ 210 w 365"/>
                  <a:gd name="T11" fmla="*/ 233 h 402"/>
                  <a:gd name="T12" fmla="*/ 250 w 365"/>
                  <a:gd name="T13" fmla="*/ 187 h 402"/>
                  <a:gd name="T14" fmla="*/ 289 w 365"/>
                  <a:gd name="T15" fmla="*/ 139 h 402"/>
                  <a:gd name="T16" fmla="*/ 327 w 365"/>
                  <a:gd name="T17" fmla="*/ 90 h 402"/>
                  <a:gd name="T18" fmla="*/ 365 w 365"/>
                  <a:gd name="T19" fmla="*/ 39 h 402"/>
                  <a:gd name="T20" fmla="*/ 310 w 365"/>
                  <a:gd name="T21" fmla="*/ 0 h 402"/>
                  <a:gd name="T22" fmla="*/ 275 w 365"/>
                  <a:gd name="T23" fmla="*/ 50 h 402"/>
                  <a:gd name="T24" fmla="*/ 237 w 365"/>
                  <a:gd name="T25" fmla="*/ 98 h 402"/>
                  <a:gd name="T26" fmla="*/ 199 w 365"/>
                  <a:gd name="T27" fmla="*/ 145 h 402"/>
                  <a:gd name="T28" fmla="*/ 161 w 365"/>
                  <a:gd name="T29" fmla="*/ 189 h 402"/>
                  <a:gd name="T30" fmla="*/ 121 w 365"/>
                  <a:gd name="T31" fmla="*/ 233 h 402"/>
                  <a:gd name="T32" fmla="*/ 81 w 365"/>
                  <a:gd name="T33" fmla="*/ 274 h 402"/>
                  <a:gd name="T34" fmla="*/ 41 w 365"/>
                  <a:gd name="T35" fmla="*/ 314 h 402"/>
                  <a:gd name="T36" fmla="*/ 0 w 365"/>
                  <a:gd name="T37" fmla="*/ 353 h 402"/>
                  <a:gd name="T38" fmla="*/ 0 w 365"/>
                  <a:gd name="T39" fmla="*/ 353 h 402"/>
                  <a:gd name="T40" fmla="*/ 44 w 365"/>
                  <a:gd name="T41" fmla="*/ 402 h 402"/>
                  <a:gd name="T42" fmla="*/ 44 w 365"/>
                  <a:gd name="T43" fmla="*/ 402 h 402"/>
                  <a:gd name="T44" fmla="*/ 44 w 365"/>
                  <a:gd name="T4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402">
                    <a:moveTo>
                      <a:pt x="44" y="402"/>
                    </a:moveTo>
                    <a:lnTo>
                      <a:pt x="44" y="402"/>
                    </a:lnTo>
                    <a:lnTo>
                      <a:pt x="87" y="362"/>
                    </a:lnTo>
                    <a:lnTo>
                      <a:pt x="128" y="320"/>
                    </a:lnTo>
                    <a:lnTo>
                      <a:pt x="170" y="277"/>
                    </a:lnTo>
                    <a:lnTo>
                      <a:pt x="210" y="233"/>
                    </a:lnTo>
                    <a:lnTo>
                      <a:pt x="250" y="187"/>
                    </a:lnTo>
                    <a:lnTo>
                      <a:pt x="289" y="139"/>
                    </a:lnTo>
                    <a:lnTo>
                      <a:pt x="327" y="90"/>
                    </a:lnTo>
                    <a:lnTo>
                      <a:pt x="365" y="39"/>
                    </a:lnTo>
                    <a:lnTo>
                      <a:pt x="310" y="0"/>
                    </a:lnTo>
                    <a:lnTo>
                      <a:pt x="275" y="50"/>
                    </a:lnTo>
                    <a:lnTo>
                      <a:pt x="237" y="98"/>
                    </a:lnTo>
                    <a:lnTo>
                      <a:pt x="199" y="145"/>
                    </a:lnTo>
                    <a:lnTo>
                      <a:pt x="161" y="189"/>
                    </a:lnTo>
                    <a:lnTo>
                      <a:pt x="121" y="233"/>
                    </a:lnTo>
                    <a:lnTo>
                      <a:pt x="81" y="274"/>
                    </a:lnTo>
                    <a:lnTo>
                      <a:pt x="41" y="314"/>
                    </a:lnTo>
                    <a:lnTo>
                      <a:pt x="0" y="353"/>
                    </a:lnTo>
                    <a:lnTo>
                      <a:pt x="0" y="353"/>
                    </a:lnTo>
                    <a:lnTo>
                      <a:pt x="44" y="402"/>
                    </a:lnTo>
                    <a:lnTo>
                      <a:pt x="44" y="402"/>
                    </a:lnTo>
                    <a:lnTo>
                      <a:pt x="44" y="4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6" name="Freeform 53"/>
              <p:cNvSpPr>
                <a:spLocks/>
              </p:cNvSpPr>
              <p:nvPr/>
            </p:nvSpPr>
            <p:spPr bwMode="auto">
              <a:xfrm>
                <a:off x="3971925" y="5441950"/>
                <a:ext cx="106363" cy="61912"/>
              </a:xfrm>
              <a:custGeom>
                <a:avLst/>
                <a:gdLst>
                  <a:gd name="T0" fmla="*/ 45 w 1200"/>
                  <a:gd name="T1" fmla="*/ 1091 h 1091"/>
                  <a:gd name="T2" fmla="*/ 45 w 1200"/>
                  <a:gd name="T3" fmla="*/ 1091 h 1091"/>
                  <a:gd name="T4" fmla="*/ 1200 w 1200"/>
                  <a:gd name="T5" fmla="*/ 49 h 1091"/>
                  <a:gd name="T6" fmla="*/ 1156 w 1200"/>
                  <a:gd name="T7" fmla="*/ 0 h 1091"/>
                  <a:gd name="T8" fmla="*/ 0 w 1200"/>
                  <a:gd name="T9" fmla="*/ 1042 h 1091"/>
                  <a:gd name="T10" fmla="*/ 45 w 1200"/>
                  <a:gd name="T11" fmla="*/ 1091 h 1091"/>
                  <a:gd name="T12" fmla="*/ 0 w 1200"/>
                  <a:gd name="T13" fmla="*/ 1042 h 1091"/>
                  <a:gd name="T14" fmla="*/ 7 w 1200"/>
                  <a:gd name="T15" fmla="*/ 1081 h 1091"/>
                  <a:gd name="T16" fmla="*/ 45 w 1200"/>
                  <a:gd name="T17"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45" y="1091"/>
                    </a:moveTo>
                    <a:lnTo>
                      <a:pt x="45" y="1091"/>
                    </a:lnTo>
                    <a:lnTo>
                      <a:pt x="1200" y="49"/>
                    </a:lnTo>
                    <a:lnTo>
                      <a:pt x="1156" y="0"/>
                    </a:lnTo>
                    <a:lnTo>
                      <a:pt x="0" y="1042"/>
                    </a:lnTo>
                    <a:lnTo>
                      <a:pt x="45" y="1091"/>
                    </a:lnTo>
                    <a:lnTo>
                      <a:pt x="0" y="1042"/>
                    </a:lnTo>
                    <a:lnTo>
                      <a:pt x="7" y="1081"/>
                    </a:lnTo>
                    <a:lnTo>
                      <a:pt x="45" y="109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7" name="Freeform 54"/>
              <p:cNvSpPr>
                <a:spLocks/>
              </p:cNvSpPr>
              <p:nvPr/>
            </p:nvSpPr>
            <p:spPr bwMode="auto">
              <a:xfrm>
                <a:off x="3971925" y="5480050"/>
                <a:ext cx="31750" cy="23812"/>
              </a:xfrm>
              <a:custGeom>
                <a:avLst/>
                <a:gdLst>
                  <a:gd name="T0" fmla="*/ 309 w 365"/>
                  <a:gd name="T1" fmla="*/ 0 h 401"/>
                  <a:gd name="T2" fmla="*/ 310 w 365"/>
                  <a:gd name="T3" fmla="*/ 0 h 401"/>
                  <a:gd name="T4" fmla="*/ 274 w 365"/>
                  <a:gd name="T5" fmla="*/ 49 h 401"/>
                  <a:gd name="T6" fmla="*/ 237 w 365"/>
                  <a:gd name="T7" fmla="*/ 98 h 401"/>
                  <a:gd name="T8" fmla="*/ 199 w 365"/>
                  <a:gd name="T9" fmla="*/ 143 h 401"/>
                  <a:gd name="T10" fmla="*/ 160 w 365"/>
                  <a:gd name="T11" fmla="*/ 188 h 401"/>
                  <a:gd name="T12" fmla="*/ 121 w 365"/>
                  <a:gd name="T13" fmla="*/ 232 h 401"/>
                  <a:gd name="T14" fmla="*/ 82 w 365"/>
                  <a:gd name="T15" fmla="*/ 273 h 401"/>
                  <a:gd name="T16" fmla="*/ 41 w 365"/>
                  <a:gd name="T17" fmla="*/ 314 h 401"/>
                  <a:gd name="T18" fmla="*/ 0 w 365"/>
                  <a:gd name="T19" fmla="*/ 352 h 401"/>
                  <a:gd name="T20" fmla="*/ 44 w 365"/>
                  <a:gd name="T21" fmla="*/ 401 h 401"/>
                  <a:gd name="T22" fmla="*/ 87 w 365"/>
                  <a:gd name="T23" fmla="*/ 362 h 401"/>
                  <a:gd name="T24" fmla="*/ 129 w 365"/>
                  <a:gd name="T25" fmla="*/ 320 h 401"/>
                  <a:gd name="T26" fmla="*/ 170 w 365"/>
                  <a:gd name="T27" fmla="*/ 277 h 401"/>
                  <a:gd name="T28" fmla="*/ 210 w 365"/>
                  <a:gd name="T29" fmla="*/ 232 h 401"/>
                  <a:gd name="T30" fmla="*/ 250 w 365"/>
                  <a:gd name="T31" fmla="*/ 186 h 401"/>
                  <a:gd name="T32" fmla="*/ 289 w 365"/>
                  <a:gd name="T33" fmla="*/ 138 h 401"/>
                  <a:gd name="T34" fmla="*/ 327 w 365"/>
                  <a:gd name="T35" fmla="*/ 88 h 401"/>
                  <a:gd name="T36" fmla="*/ 365 w 365"/>
                  <a:gd name="T37" fmla="*/ 37 h 401"/>
                  <a:gd name="T38" fmla="*/ 365 w 365"/>
                  <a:gd name="T39" fmla="*/ 37 h 401"/>
                  <a:gd name="T40" fmla="*/ 365 w 365"/>
                  <a:gd name="T41" fmla="*/ 37 h 401"/>
                  <a:gd name="T42" fmla="*/ 365 w 365"/>
                  <a:gd name="T43" fmla="*/ 37 h 401"/>
                  <a:gd name="T44" fmla="*/ 365 w 365"/>
                  <a:gd name="T45" fmla="*/ 37 h 401"/>
                  <a:gd name="T46" fmla="*/ 309 w 365"/>
                  <a:gd name="T4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5" h="401">
                    <a:moveTo>
                      <a:pt x="309" y="0"/>
                    </a:moveTo>
                    <a:lnTo>
                      <a:pt x="310" y="0"/>
                    </a:lnTo>
                    <a:lnTo>
                      <a:pt x="274" y="49"/>
                    </a:lnTo>
                    <a:lnTo>
                      <a:pt x="237" y="98"/>
                    </a:lnTo>
                    <a:lnTo>
                      <a:pt x="199" y="143"/>
                    </a:lnTo>
                    <a:lnTo>
                      <a:pt x="160" y="188"/>
                    </a:lnTo>
                    <a:lnTo>
                      <a:pt x="121" y="232"/>
                    </a:lnTo>
                    <a:lnTo>
                      <a:pt x="82" y="273"/>
                    </a:lnTo>
                    <a:lnTo>
                      <a:pt x="41" y="314"/>
                    </a:lnTo>
                    <a:lnTo>
                      <a:pt x="0" y="352"/>
                    </a:lnTo>
                    <a:lnTo>
                      <a:pt x="44" y="401"/>
                    </a:lnTo>
                    <a:lnTo>
                      <a:pt x="87" y="362"/>
                    </a:lnTo>
                    <a:lnTo>
                      <a:pt x="129" y="320"/>
                    </a:lnTo>
                    <a:lnTo>
                      <a:pt x="170" y="277"/>
                    </a:lnTo>
                    <a:lnTo>
                      <a:pt x="210" y="232"/>
                    </a:lnTo>
                    <a:lnTo>
                      <a:pt x="250" y="186"/>
                    </a:lnTo>
                    <a:lnTo>
                      <a:pt x="289" y="138"/>
                    </a:lnTo>
                    <a:lnTo>
                      <a:pt x="327" y="88"/>
                    </a:lnTo>
                    <a:lnTo>
                      <a:pt x="365" y="37"/>
                    </a:lnTo>
                    <a:lnTo>
                      <a:pt x="365" y="37"/>
                    </a:lnTo>
                    <a:lnTo>
                      <a:pt x="365" y="37"/>
                    </a:lnTo>
                    <a:lnTo>
                      <a:pt x="365" y="37"/>
                    </a:lnTo>
                    <a:lnTo>
                      <a:pt x="365" y="37"/>
                    </a:lnTo>
                    <a:lnTo>
                      <a:pt x="309"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8" name="Freeform 55"/>
              <p:cNvSpPr>
                <a:spLocks/>
              </p:cNvSpPr>
              <p:nvPr/>
            </p:nvSpPr>
            <p:spPr bwMode="auto">
              <a:xfrm>
                <a:off x="3998913" y="5272088"/>
                <a:ext cx="52388" cy="211137"/>
              </a:xfrm>
              <a:custGeom>
                <a:avLst/>
                <a:gdLst>
                  <a:gd name="T0" fmla="*/ 91 w 587"/>
                  <a:gd name="T1" fmla="*/ 34 h 3714"/>
                  <a:gd name="T2" fmla="*/ 211 w 587"/>
                  <a:gd name="T3" fmla="*/ 396 h 3714"/>
                  <a:gd name="T4" fmla="*/ 272 w 587"/>
                  <a:gd name="T5" fmla="*/ 591 h 3714"/>
                  <a:gd name="T6" fmla="*/ 333 w 587"/>
                  <a:gd name="T7" fmla="*/ 795 h 3714"/>
                  <a:gd name="T8" fmla="*/ 389 w 587"/>
                  <a:gd name="T9" fmla="*/ 1008 h 3714"/>
                  <a:gd name="T10" fmla="*/ 414 w 587"/>
                  <a:gd name="T11" fmla="*/ 1117 h 3714"/>
                  <a:gd name="T12" fmla="*/ 438 w 587"/>
                  <a:gd name="T13" fmla="*/ 1227 h 3714"/>
                  <a:gd name="T14" fmla="*/ 459 w 587"/>
                  <a:gd name="T15" fmla="*/ 1339 h 3714"/>
                  <a:gd name="T16" fmla="*/ 478 w 587"/>
                  <a:gd name="T17" fmla="*/ 1452 h 3714"/>
                  <a:gd name="T18" fmla="*/ 493 w 587"/>
                  <a:gd name="T19" fmla="*/ 1568 h 3714"/>
                  <a:gd name="T20" fmla="*/ 506 w 587"/>
                  <a:gd name="T21" fmla="*/ 1685 h 3714"/>
                  <a:gd name="T22" fmla="*/ 515 w 587"/>
                  <a:gd name="T23" fmla="*/ 1802 h 3714"/>
                  <a:gd name="T24" fmla="*/ 520 w 587"/>
                  <a:gd name="T25" fmla="*/ 1922 h 3714"/>
                  <a:gd name="T26" fmla="*/ 520 w 587"/>
                  <a:gd name="T27" fmla="*/ 2042 h 3714"/>
                  <a:gd name="T28" fmla="*/ 517 w 587"/>
                  <a:gd name="T29" fmla="*/ 2164 h 3714"/>
                  <a:gd name="T30" fmla="*/ 507 w 587"/>
                  <a:gd name="T31" fmla="*/ 2286 h 3714"/>
                  <a:gd name="T32" fmla="*/ 494 w 587"/>
                  <a:gd name="T33" fmla="*/ 2409 h 3714"/>
                  <a:gd name="T34" fmla="*/ 475 w 587"/>
                  <a:gd name="T35" fmla="*/ 2534 h 3714"/>
                  <a:gd name="T36" fmla="*/ 449 w 587"/>
                  <a:gd name="T37" fmla="*/ 2658 h 3714"/>
                  <a:gd name="T38" fmla="*/ 417 w 587"/>
                  <a:gd name="T39" fmla="*/ 2785 h 3714"/>
                  <a:gd name="T40" fmla="*/ 381 w 587"/>
                  <a:gd name="T41" fmla="*/ 2910 h 3714"/>
                  <a:gd name="T42" fmla="*/ 336 w 587"/>
                  <a:gd name="T43" fmla="*/ 3038 h 3714"/>
                  <a:gd name="T44" fmla="*/ 285 w 587"/>
                  <a:gd name="T45" fmla="*/ 3164 h 3714"/>
                  <a:gd name="T46" fmla="*/ 225 w 587"/>
                  <a:gd name="T47" fmla="*/ 3292 h 3714"/>
                  <a:gd name="T48" fmla="*/ 159 w 587"/>
                  <a:gd name="T49" fmla="*/ 3420 h 3714"/>
                  <a:gd name="T50" fmla="*/ 84 w 587"/>
                  <a:gd name="T51" fmla="*/ 3549 h 3714"/>
                  <a:gd name="T52" fmla="*/ 0 w 587"/>
                  <a:gd name="T53" fmla="*/ 3677 h 3714"/>
                  <a:gd name="T54" fmla="*/ 99 w 587"/>
                  <a:gd name="T55" fmla="*/ 3648 h 3714"/>
                  <a:gd name="T56" fmla="*/ 179 w 587"/>
                  <a:gd name="T57" fmla="*/ 3517 h 3714"/>
                  <a:gd name="T58" fmla="*/ 252 w 587"/>
                  <a:gd name="T59" fmla="*/ 3387 h 3714"/>
                  <a:gd name="T60" fmla="*/ 316 w 587"/>
                  <a:gd name="T61" fmla="*/ 3256 h 3714"/>
                  <a:gd name="T62" fmla="*/ 372 w 587"/>
                  <a:gd name="T63" fmla="*/ 3126 h 3714"/>
                  <a:gd name="T64" fmla="*/ 422 w 587"/>
                  <a:gd name="T65" fmla="*/ 2996 h 3714"/>
                  <a:gd name="T66" fmla="*/ 463 w 587"/>
                  <a:gd name="T67" fmla="*/ 2867 h 3714"/>
                  <a:gd name="T68" fmla="*/ 498 w 587"/>
                  <a:gd name="T69" fmla="*/ 2738 h 3714"/>
                  <a:gd name="T70" fmla="*/ 528 w 587"/>
                  <a:gd name="T71" fmla="*/ 2609 h 3714"/>
                  <a:gd name="T72" fmla="*/ 550 w 587"/>
                  <a:gd name="T73" fmla="*/ 2482 h 3714"/>
                  <a:gd name="T74" fmla="*/ 567 w 587"/>
                  <a:gd name="T75" fmla="*/ 2355 h 3714"/>
                  <a:gd name="T76" fmla="*/ 579 w 587"/>
                  <a:gd name="T77" fmla="*/ 2230 h 3714"/>
                  <a:gd name="T78" fmla="*/ 585 w 587"/>
                  <a:gd name="T79" fmla="*/ 2105 h 3714"/>
                  <a:gd name="T80" fmla="*/ 587 w 587"/>
                  <a:gd name="T81" fmla="*/ 1982 h 3714"/>
                  <a:gd name="T82" fmla="*/ 584 w 587"/>
                  <a:gd name="T83" fmla="*/ 1860 h 3714"/>
                  <a:gd name="T84" fmla="*/ 577 w 587"/>
                  <a:gd name="T85" fmla="*/ 1739 h 3714"/>
                  <a:gd name="T86" fmla="*/ 566 w 587"/>
                  <a:gd name="T87" fmla="*/ 1620 h 3714"/>
                  <a:gd name="T88" fmla="*/ 551 w 587"/>
                  <a:gd name="T89" fmla="*/ 1501 h 3714"/>
                  <a:gd name="T90" fmla="*/ 534 w 587"/>
                  <a:gd name="T91" fmla="*/ 1385 h 3714"/>
                  <a:gd name="T92" fmla="*/ 514 w 587"/>
                  <a:gd name="T93" fmla="*/ 1271 h 3714"/>
                  <a:gd name="T94" fmla="*/ 491 w 587"/>
                  <a:gd name="T95" fmla="*/ 1158 h 3714"/>
                  <a:gd name="T96" fmla="*/ 466 w 587"/>
                  <a:gd name="T97" fmla="*/ 1046 h 3714"/>
                  <a:gd name="T98" fmla="*/ 426 w 587"/>
                  <a:gd name="T99" fmla="*/ 884 h 3714"/>
                  <a:gd name="T100" fmla="*/ 366 w 587"/>
                  <a:gd name="T101" fmla="*/ 674 h 3714"/>
                  <a:gd name="T102" fmla="*/ 305 w 587"/>
                  <a:gd name="T103" fmla="*/ 473 h 3714"/>
                  <a:gd name="T104" fmla="*/ 212 w 587"/>
                  <a:gd name="T105" fmla="*/ 189 h 3714"/>
                  <a:gd name="T106" fmla="*/ 146 w 587"/>
                  <a:gd name="T107" fmla="*/ 49 h 3714"/>
                  <a:gd name="T108" fmla="*/ 85 w 587"/>
                  <a:gd name="T109" fmla="*/ 14 h 3714"/>
                  <a:gd name="T110" fmla="*/ 101 w 587"/>
                  <a:gd name="T111" fmla="*/ 0 h 3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3714">
                    <a:moveTo>
                      <a:pt x="101" y="0"/>
                    </a:moveTo>
                    <a:lnTo>
                      <a:pt x="91" y="34"/>
                    </a:lnTo>
                    <a:lnTo>
                      <a:pt x="150" y="210"/>
                    </a:lnTo>
                    <a:lnTo>
                      <a:pt x="211" y="396"/>
                    </a:lnTo>
                    <a:lnTo>
                      <a:pt x="242" y="492"/>
                    </a:lnTo>
                    <a:lnTo>
                      <a:pt x="272" y="591"/>
                    </a:lnTo>
                    <a:lnTo>
                      <a:pt x="303" y="692"/>
                    </a:lnTo>
                    <a:lnTo>
                      <a:pt x="333" y="795"/>
                    </a:lnTo>
                    <a:lnTo>
                      <a:pt x="361" y="900"/>
                    </a:lnTo>
                    <a:lnTo>
                      <a:pt x="389" y="1008"/>
                    </a:lnTo>
                    <a:lnTo>
                      <a:pt x="402" y="1062"/>
                    </a:lnTo>
                    <a:lnTo>
                      <a:pt x="414" y="1117"/>
                    </a:lnTo>
                    <a:lnTo>
                      <a:pt x="427" y="1172"/>
                    </a:lnTo>
                    <a:lnTo>
                      <a:pt x="438" y="1227"/>
                    </a:lnTo>
                    <a:lnTo>
                      <a:pt x="449" y="1283"/>
                    </a:lnTo>
                    <a:lnTo>
                      <a:pt x="459" y="1339"/>
                    </a:lnTo>
                    <a:lnTo>
                      <a:pt x="469" y="1396"/>
                    </a:lnTo>
                    <a:lnTo>
                      <a:pt x="478" y="1452"/>
                    </a:lnTo>
                    <a:lnTo>
                      <a:pt x="486" y="1511"/>
                    </a:lnTo>
                    <a:lnTo>
                      <a:pt x="493" y="1568"/>
                    </a:lnTo>
                    <a:lnTo>
                      <a:pt x="500" y="1626"/>
                    </a:lnTo>
                    <a:lnTo>
                      <a:pt x="506" y="1685"/>
                    </a:lnTo>
                    <a:lnTo>
                      <a:pt x="510" y="1743"/>
                    </a:lnTo>
                    <a:lnTo>
                      <a:pt x="515" y="1802"/>
                    </a:lnTo>
                    <a:lnTo>
                      <a:pt x="518" y="1863"/>
                    </a:lnTo>
                    <a:lnTo>
                      <a:pt x="520" y="1922"/>
                    </a:lnTo>
                    <a:lnTo>
                      <a:pt x="521" y="1982"/>
                    </a:lnTo>
                    <a:lnTo>
                      <a:pt x="520" y="2042"/>
                    </a:lnTo>
                    <a:lnTo>
                      <a:pt x="519" y="2103"/>
                    </a:lnTo>
                    <a:lnTo>
                      <a:pt x="517" y="2164"/>
                    </a:lnTo>
                    <a:lnTo>
                      <a:pt x="512" y="2225"/>
                    </a:lnTo>
                    <a:lnTo>
                      <a:pt x="507" y="2286"/>
                    </a:lnTo>
                    <a:lnTo>
                      <a:pt x="501" y="2348"/>
                    </a:lnTo>
                    <a:lnTo>
                      <a:pt x="494" y="2409"/>
                    </a:lnTo>
                    <a:lnTo>
                      <a:pt x="485" y="2472"/>
                    </a:lnTo>
                    <a:lnTo>
                      <a:pt x="475" y="2534"/>
                    </a:lnTo>
                    <a:lnTo>
                      <a:pt x="462" y="2596"/>
                    </a:lnTo>
                    <a:lnTo>
                      <a:pt x="449" y="2658"/>
                    </a:lnTo>
                    <a:lnTo>
                      <a:pt x="434" y="2722"/>
                    </a:lnTo>
                    <a:lnTo>
                      <a:pt x="417" y="2785"/>
                    </a:lnTo>
                    <a:lnTo>
                      <a:pt x="400" y="2847"/>
                    </a:lnTo>
                    <a:lnTo>
                      <a:pt x="381" y="2910"/>
                    </a:lnTo>
                    <a:lnTo>
                      <a:pt x="359" y="2974"/>
                    </a:lnTo>
                    <a:lnTo>
                      <a:pt x="336" y="3038"/>
                    </a:lnTo>
                    <a:lnTo>
                      <a:pt x="311" y="3101"/>
                    </a:lnTo>
                    <a:lnTo>
                      <a:pt x="285" y="3164"/>
                    </a:lnTo>
                    <a:lnTo>
                      <a:pt x="256" y="3229"/>
                    </a:lnTo>
                    <a:lnTo>
                      <a:pt x="225" y="3292"/>
                    </a:lnTo>
                    <a:lnTo>
                      <a:pt x="193" y="3356"/>
                    </a:lnTo>
                    <a:lnTo>
                      <a:pt x="159" y="3420"/>
                    </a:lnTo>
                    <a:lnTo>
                      <a:pt x="122" y="3485"/>
                    </a:lnTo>
                    <a:lnTo>
                      <a:pt x="84" y="3549"/>
                    </a:lnTo>
                    <a:lnTo>
                      <a:pt x="43" y="3612"/>
                    </a:lnTo>
                    <a:lnTo>
                      <a:pt x="0" y="3677"/>
                    </a:lnTo>
                    <a:lnTo>
                      <a:pt x="56" y="3714"/>
                    </a:lnTo>
                    <a:lnTo>
                      <a:pt x="99" y="3648"/>
                    </a:lnTo>
                    <a:lnTo>
                      <a:pt x="140" y="3583"/>
                    </a:lnTo>
                    <a:lnTo>
                      <a:pt x="179" y="3517"/>
                    </a:lnTo>
                    <a:lnTo>
                      <a:pt x="217" y="3452"/>
                    </a:lnTo>
                    <a:lnTo>
                      <a:pt x="252" y="3387"/>
                    </a:lnTo>
                    <a:lnTo>
                      <a:pt x="285" y="3322"/>
                    </a:lnTo>
                    <a:lnTo>
                      <a:pt x="316" y="3256"/>
                    </a:lnTo>
                    <a:lnTo>
                      <a:pt x="345" y="3191"/>
                    </a:lnTo>
                    <a:lnTo>
                      <a:pt x="372" y="3126"/>
                    </a:lnTo>
                    <a:lnTo>
                      <a:pt x="398" y="3060"/>
                    </a:lnTo>
                    <a:lnTo>
                      <a:pt x="422" y="2996"/>
                    </a:lnTo>
                    <a:lnTo>
                      <a:pt x="443" y="2931"/>
                    </a:lnTo>
                    <a:lnTo>
                      <a:pt x="463" y="2867"/>
                    </a:lnTo>
                    <a:lnTo>
                      <a:pt x="482" y="2802"/>
                    </a:lnTo>
                    <a:lnTo>
                      <a:pt x="498" y="2738"/>
                    </a:lnTo>
                    <a:lnTo>
                      <a:pt x="514" y="2674"/>
                    </a:lnTo>
                    <a:lnTo>
                      <a:pt x="528" y="2609"/>
                    </a:lnTo>
                    <a:lnTo>
                      <a:pt x="540" y="2545"/>
                    </a:lnTo>
                    <a:lnTo>
                      <a:pt x="550" y="2482"/>
                    </a:lnTo>
                    <a:lnTo>
                      <a:pt x="559" y="2419"/>
                    </a:lnTo>
                    <a:lnTo>
                      <a:pt x="567" y="2355"/>
                    </a:lnTo>
                    <a:lnTo>
                      <a:pt x="574" y="2292"/>
                    </a:lnTo>
                    <a:lnTo>
                      <a:pt x="579" y="2230"/>
                    </a:lnTo>
                    <a:lnTo>
                      <a:pt x="582" y="2168"/>
                    </a:lnTo>
                    <a:lnTo>
                      <a:pt x="585" y="2105"/>
                    </a:lnTo>
                    <a:lnTo>
                      <a:pt x="586" y="2043"/>
                    </a:lnTo>
                    <a:lnTo>
                      <a:pt x="587" y="1982"/>
                    </a:lnTo>
                    <a:lnTo>
                      <a:pt x="586" y="1921"/>
                    </a:lnTo>
                    <a:lnTo>
                      <a:pt x="584" y="1860"/>
                    </a:lnTo>
                    <a:lnTo>
                      <a:pt x="581" y="1799"/>
                    </a:lnTo>
                    <a:lnTo>
                      <a:pt x="577" y="1739"/>
                    </a:lnTo>
                    <a:lnTo>
                      <a:pt x="572" y="1679"/>
                    </a:lnTo>
                    <a:lnTo>
                      <a:pt x="566" y="1620"/>
                    </a:lnTo>
                    <a:lnTo>
                      <a:pt x="559" y="1561"/>
                    </a:lnTo>
                    <a:lnTo>
                      <a:pt x="551" y="1501"/>
                    </a:lnTo>
                    <a:lnTo>
                      <a:pt x="543" y="1443"/>
                    </a:lnTo>
                    <a:lnTo>
                      <a:pt x="534" y="1385"/>
                    </a:lnTo>
                    <a:lnTo>
                      <a:pt x="525" y="1328"/>
                    </a:lnTo>
                    <a:lnTo>
                      <a:pt x="514" y="1271"/>
                    </a:lnTo>
                    <a:lnTo>
                      <a:pt x="503" y="1214"/>
                    </a:lnTo>
                    <a:lnTo>
                      <a:pt x="491" y="1158"/>
                    </a:lnTo>
                    <a:lnTo>
                      <a:pt x="479" y="1102"/>
                    </a:lnTo>
                    <a:lnTo>
                      <a:pt x="466" y="1046"/>
                    </a:lnTo>
                    <a:lnTo>
                      <a:pt x="453" y="991"/>
                    </a:lnTo>
                    <a:lnTo>
                      <a:pt x="426" y="884"/>
                    </a:lnTo>
                    <a:lnTo>
                      <a:pt x="397" y="778"/>
                    </a:lnTo>
                    <a:lnTo>
                      <a:pt x="366" y="674"/>
                    </a:lnTo>
                    <a:lnTo>
                      <a:pt x="336" y="572"/>
                    </a:lnTo>
                    <a:lnTo>
                      <a:pt x="305" y="473"/>
                    </a:lnTo>
                    <a:lnTo>
                      <a:pt x="273" y="376"/>
                    </a:lnTo>
                    <a:lnTo>
                      <a:pt x="212" y="189"/>
                    </a:lnTo>
                    <a:lnTo>
                      <a:pt x="155" y="14"/>
                    </a:lnTo>
                    <a:lnTo>
                      <a:pt x="146" y="49"/>
                    </a:lnTo>
                    <a:lnTo>
                      <a:pt x="101" y="0"/>
                    </a:lnTo>
                    <a:lnTo>
                      <a:pt x="85" y="14"/>
                    </a:lnTo>
                    <a:lnTo>
                      <a:pt x="91" y="34"/>
                    </a:lnTo>
                    <a:lnTo>
                      <a:pt x="101"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99" name="Freeform 56"/>
              <p:cNvSpPr>
                <a:spLocks/>
              </p:cNvSpPr>
              <p:nvPr/>
            </p:nvSpPr>
            <p:spPr bwMode="auto">
              <a:xfrm>
                <a:off x="4008438" y="5211763"/>
                <a:ext cx="103188" cy="63500"/>
              </a:xfrm>
              <a:custGeom>
                <a:avLst/>
                <a:gdLst>
                  <a:gd name="T0" fmla="*/ 1174 w 1174"/>
                  <a:gd name="T1" fmla="*/ 40 h 1115"/>
                  <a:gd name="T2" fmla="*/ 1122 w 1174"/>
                  <a:gd name="T3" fmla="*/ 30 h 1115"/>
                  <a:gd name="T4" fmla="*/ 0 w 1174"/>
                  <a:gd name="T5" fmla="*/ 1066 h 1115"/>
                  <a:gd name="T6" fmla="*/ 45 w 1174"/>
                  <a:gd name="T7" fmla="*/ 1115 h 1115"/>
                  <a:gd name="T8" fmla="*/ 1167 w 1174"/>
                  <a:gd name="T9" fmla="*/ 79 h 1115"/>
                  <a:gd name="T10" fmla="*/ 1174 w 1174"/>
                  <a:gd name="T11" fmla="*/ 40 h 1115"/>
                  <a:gd name="T12" fmla="*/ 1174 w 1174"/>
                  <a:gd name="T13" fmla="*/ 40 h 1115"/>
                  <a:gd name="T14" fmla="*/ 1154 w 1174"/>
                  <a:gd name="T15" fmla="*/ 0 h 1115"/>
                  <a:gd name="T16" fmla="*/ 1122 w 1174"/>
                  <a:gd name="T17" fmla="*/ 30 h 1115"/>
                  <a:gd name="T18" fmla="*/ 1174 w 1174"/>
                  <a:gd name="T19" fmla="*/ 40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4" h="1115">
                    <a:moveTo>
                      <a:pt x="1174" y="40"/>
                    </a:moveTo>
                    <a:lnTo>
                      <a:pt x="1122" y="30"/>
                    </a:lnTo>
                    <a:lnTo>
                      <a:pt x="0" y="1066"/>
                    </a:lnTo>
                    <a:lnTo>
                      <a:pt x="45" y="1115"/>
                    </a:lnTo>
                    <a:lnTo>
                      <a:pt x="1167" y="79"/>
                    </a:lnTo>
                    <a:lnTo>
                      <a:pt x="1174" y="40"/>
                    </a:lnTo>
                    <a:lnTo>
                      <a:pt x="1174" y="40"/>
                    </a:lnTo>
                    <a:lnTo>
                      <a:pt x="1154" y="0"/>
                    </a:lnTo>
                    <a:lnTo>
                      <a:pt x="1122" y="30"/>
                    </a:lnTo>
                    <a:lnTo>
                      <a:pt x="1174"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grpSp>
        <p:sp>
          <p:nvSpPr>
            <p:cNvPr id="100" name="Rounded Rectangle 249"/>
            <p:cNvSpPr/>
            <p:nvPr/>
          </p:nvSpPr>
          <p:spPr>
            <a:xfrm>
              <a:off x="4984772" y="3673789"/>
              <a:ext cx="1280160" cy="365760"/>
            </a:xfrm>
            <a:prstGeom prst="roundRect">
              <a:avLst>
                <a:gd name="adj" fmla="val 16038"/>
              </a:avLst>
            </a:prstGeom>
          </p:spPr>
          <p:style>
            <a:lnRef idx="1">
              <a:schemeClr val="accent5"/>
            </a:lnRef>
            <a:fillRef idx="3">
              <a:schemeClr val="accent5"/>
            </a:fillRef>
            <a:effectRef idx="2">
              <a:schemeClr val="accent5"/>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Controller</a:t>
              </a:r>
            </a:p>
          </p:txBody>
        </p:sp>
        <p:sp>
          <p:nvSpPr>
            <p:cNvPr id="101" name="TextBox 100"/>
            <p:cNvSpPr txBox="1"/>
            <p:nvPr/>
          </p:nvSpPr>
          <p:spPr>
            <a:xfrm>
              <a:off x="4458516" y="3848842"/>
              <a:ext cx="535455" cy="276868"/>
            </a:xfrm>
            <a:prstGeom prst="rect">
              <a:avLst/>
            </a:prstGeom>
            <a:noFill/>
          </p:spPr>
          <p:txBody>
            <a:bodyPr wrap="none" lIns="91307" tIns="45655" rIns="91307" bIns="45655" rtlCol="0">
              <a:spAutoFit/>
            </a:bodyPr>
            <a:lstStyle/>
            <a:p>
              <a:pPr defTabSz="1215656" hangingPunct="1"/>
              <a:r>
                <a:rPr lang="en-US" sz="1200" b="1" dirty="0">
                  <a:solidFill>
                    <a:prstClr val="black"/>
                  </a:solidFill>
                  <a:effectLst>
                    <a:outerShdw blurRad="38100" dist="38100" dir="2700000" algn="tl">
                      <a:srgbClr val="000000">
                        <a:alpha val="43137"/>
                      </a:srgbClr>
                    </a:outerShdw>
                  </a:effectLst>
                  <a:latin typeface="Calibri"/>
                </a:rPr>
                <a:t>Loop </a:t>
              </a:r>
            </a:p>
          </p:txBody>
        </p:sp>
        <p:sp>
          <p:nvSpPr>
            <p:cNvPr id="102" name="Rounded Rectangle 251"/>
            <p:cNvSpPr/>
            <p:nvPr/>
          </p:nvSpPr>
          <p:spPr>
            <a:xfrm>
              <a:off x="4393157" y="4303436"/>
              <a:ext cx="1280160" cy="365760"/>
            </a:xfrm>
            <a:prstGeom prst="roundRect">
              <a:avLst>
                <a:gd name="adj" fmla="val 16038"/>
              </a:avLst>
            </a:prstGeom>
          </p:spPr>
          <p:style>
            <a:lnRef idx="1">
              <a:schemeClr val="accent5"/>
            </a:lnRef>
            <a:fillRef idx="3">
              <a:schemeClr val="accent5"/>
            </a:fillRef>
            <a:effectRef idx="2">
              <a:schemeClr val="accent5"/>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DCAE</a:t>
              </a:r>
            </a:p>
          </p:txBody>
        </p:sp>
        <p:sp>
          <p:nvSpPr>
            <p:cNvPr id="103" name="Right Arrow 252"/>
            <p:cNvSpPr/>
            <p:nvPr/>
          </p:nvSpPr>
          <p:spPr>
            <a:xfrm>
              <a:off x="5424444" y="3072785"/>
              <a:ext cx="1025109" cy="314895"/>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hangingPunct="1"/>
              <a:endParaRPr lang="en-US">
                <a:solidFill>
                  <a:prstClr val="white"/>
                </a:solidFill>
                <a:latin typeface="Calibri"/>
              </a:endParaRPr>
            </a:p>
          </p:txBody>
        </p:sp>
        <p:sp>
          <p:nvSpPr>
            <p:cNvPr id="104" name="Oval 103"/>
            <p:cNvSpPr/>
            <p:nvPr/>
          </p:nvSpPr>
          <p:spPr>
            <a:xfrm>
              <a:off x="4767620" y="4782176"/>
              <a:ext cx="3923155" cy="1817755"/>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hangingPunct="1"/>
              <a:endParaRPr lang="en-US">
                <a:solidFill>
                  <a:prstClr val="white"/>
                </a:solidFill>
                <a:latin typeface="Calibri"/>
              </a:endParaRPr>
            </a:p>
          </p:txBody>
        </p:sp>
        <p:sp>
          <p:nvSpPr>
            <p:cNvPr id="105" name="Rounded Rectangle 254"/>
            <p:cNvSpPr/>
            <p:nvPr/>
          </p:nvSpPr>
          <p:spPr>
            <a:xfrm>
              <a:off x="5121648" y="5556985"/>
              <a:ext cx="1280160" cy="365760"/>
            </a:xfrm>
            <a:prstGeom prst="roundRect">
              <a:avLst>
                <a:gd name="adj" fmla="val 12264"/>
              </a:avLst>
            </a:prstGeom>
          </p:spPr>
          <p:style>
            <a:lnRef idx="1">
              <a:schemeClr val="accent3"/>
            </a:lnRef>
            <a:fillRef idx="3">
              <a:schemeClr val="accent3"/>
            </a:fillRef>
            <a:effectRef idx="2">
              <a:schemeClr val="accent3"/>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Policy</a:t>
              </a:r>
            </a:p>
          </p:txBody>
        </p:sp>
        <p:sp>
          <p:nvSpPr>
            <p:cNvPr id="106" name="Rounded Rectangle 255"/>
            <p:cNvSpPr/>
            <p:nvPr/>
          </p:nvSpPr>
          <p:spPr>
            <a:xfrm>
              <a:off x="5629280" y="5032331"/>
              <a:ext cx="1280160" cy="365760"/>
            </a:xfrm>
            <a:prstGeom prst="roundRect">
              <a:avLst/>
            </a:prstGeom>
          </p:spPr>
          <p:style>
            <a:lnRef idx="1">
              <a:schemeClr val="accent3"/>
            </a:lnRef>
            <a:fillRef idx="3">
              <a:schemeClr val="accent3"/>
            </a:fillRef>
            <a:effectRef idx="2">
              <a:schemeClr val="accent3"/>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Orchestration</a:t>
              </a:r>
            </a:p>
          </p:txBody>
        </p:sp>
        <p:grpSp>
          <p:nvGrpSpPr>
            <p:cNvPr id="107" name="Group 106"/>
            <p:cNvGrpSpPr/>
            <p:nvPr/>
          </p:nvGrpSpPr>
          <p:grpSpPr>
            <a:xfrm rot="17687392">
              <a:off x="6478784" y="5358655"/>
              <a:ext cx="458315" cy="675939"/>
              <a:chOff x="3662363" y="5130800"/>
              <a:chExt cx="488950" cy="403225"/>
            </a:xfrm>
            <a:solidFill>
              <a:schemeClr val="accent3"/>
            </a:solidFill>
          </p:grpSpPr>
          <p:sp>
            <p:nvSpPr>
              <p:cNvPr id="108" name="Freeform 25"/>
              <p:cNvSpPr>
                <a:spLocks/>
              </p:cNvSpPr>
              <p:nvPr/>
            </p:nvSpPr>
            <p:spPr bwMode="auto">
              <a:xfrm>
                <a:off x="3684588" y="5384800"/>
                <a:ext cx="390525" cy="142875"/>
              </a:xfrm>
              <a:custGeom>
                <a:avLst/>
                <a:gdLst>
                  <a:gd name="T0" fmla="*/ 2785 w 4428"/>
                  <a:gd name="T1" fmla="*/ 3 h 2516"/>
                  <a:gd name="T2" fmla="*/ 2465 w 4428"/>
                  <a:gd name="T3" fmla="*/ 0 h 2516"/>
                  <a:gd name="T4" fmla="*/ 2181 w 4428"/>
                  <a:gd name="T5" fmla="*/ 1 h 2516"/>
                  <a:gd name="T6" fmla="*/ 1923 w 4428"/>
                  <a:gd name="T7" fmla="*/ 6 h 2516"/>
                  <a:gd name="T8" fmla="*/ 1688 w 4428"/>
                  <a:gd name="T9" fmla="*/ 14 h 2516"/>
                  <a:gd name="T10" fmla="*/ 1467 w 4428"/>
                  <a:gd name="T11" fmla="*/ 26 h 2516"/>
                  <a:gd name="T12" fmla="*/ 1254 w 4428"/>
                  <a:gd name="T13" fmla="*/ 39 h 2516"/>
                  <a:gd name="T14" fmla="*/ 1041 w 4428"/>
                  <a:gd name="T15" fmla="*/ 55 h 2516"/>
                  <a:gd name="T16" fmla="*/ 823 w 4428"/>
                  <a:gd name="T17" fmla="*/ 74 h 2516"/>
                  <a:gd name="T18" fmla="*/ 717 w 4428"/>
                  <a:gd name="T19" fmla="*/ 459 h 2516"/>
                  <a:gd name="T20" fmla="*/ 614 w 4428"/>
                  <a:gd name="T21" fmla="*/ 810 h 2516"/>
                  <a:gd name="T22" fmla="*/ 513 w 4428"/>
                  <a:gd name="T23" fmla="*/ 1132 h 2516"/>
                  <a:gd name="T24" fmla="*/ 412 w 4428"/>
                  <a:gd name="T25" fmla="*/ 1430 h 2516"/>
                  <a:gd name="T26" fmla="*/ 312 w 4428"/>
                  <a:gd name="T27" fmla="*/ 1711 h 2516"/>
                  <a:gd name="T28" fmla="*/ 210 w 4428"/>
                  <a:gd name="T29" fmla="*/ 1981 h 2516"/>
                  <a:gd name="T30" fmla="*/ 107 w 4428"/>
                  <a:gd name="T31" fmla="*/ 2248 h 2516"/>
                  <a:gd name="T32" fmla="*/ 0 w 4428"/>
                  <a:gd name="T33" fmla="*/ 2516 h 2516"/>
                  <a:gd name="T34" fmla="*/ 1027 w 4428"/>
                  <a:gd name="T35" fmla="*/ 1707 h 2516"/>
                  <a:gd name="T36" fmla="*/ 1159 w 4428"/>
                  <a:gd name="T37" fmla="*/ 1814 h 2516"/>
                  <a:gd name="T38" fmla="*/ 1294 w 4428"/>
                  <a:gd name="T39" fmla="*/ 1911 h 2516"/>
                  <a:gd name="T40" fmla="*/ 1432 w 4428"/>
                  <a:gd name="T41" fmla="*/ 1997 h 2516"/>
                  <a:gd name="T42" fmla="*/ 1572 w 4428"/>
                  <a:gd name="T43" fmla="*/ 2071 h 2516"/>
                  <a:gd name="T44" fmla="*/ 1715 w 4428"/>
                  <a:gd name="T45" fmla="*/ 2133 h 2516"/>
                  <a:gd name="T46" fmla="*/ 1859 w 4428"/>
                  <a:gd name="T47" fmla="*/ 2186 h 2516"/>
                  <a:gd name="T48" fmla="*/ 2003 w 4428"/>
                  <a:gd name="T49" fmla="*/ 2226 h 2516"/>
                  <a:gd name="T50" fmla="*/ 2148 w 4428"/>
                  <a:gd name="T51" fmla="*/ 2255 h 2516"/>
                  <a:gd name="T52" fmla="*/ 2293 w 4428"/>
                  <a:gd name="T53" fmla="*/ 2273 h 2516"/>
                  <a:gd name="T54" fmla="*/ 2438 w 4428"/>
                  <a:gd name="T55" fmla="*/ 2279 h 2516"/>
                  <a:gd name="T56" fmla="*/ 2582 w 4428"/>
                  <a:gd name="T57" fmla="*/ 2275 h 2516"/>
                  <a:gd name="T58" fmla="*/ 2725 w 4428"/>
                  <a:gd name="T59" fmla="*/ 2259 h 2516"/>
                  <a:gd name="T60" fmla="*/ 2866 w 4428"/>
                  <a:gd name="T61" fmla="*/ 2231 h 2516"/>
                  <a:gd name="T62" fmla="*/ 3006 w 4428"/>
                  <a:gd name="T63" fmla="*/ 2193 h 2516"/>
                  <a:gd name="T64" fmla="*/ 3143 w 4428"/>
                  <a:gd name="T65" fmla="*/ 2143 h 2516"/>
                  <a:gd name="T66" fmla="*/ 3226 w 4428"/>
                  <a:gd name="T67" fmla="*/ 2100 h 2516"/>
                  <a:gd name="T68" fmla="*/ 3258 w 4428"/>
                  <a:gd name="T69" fmla="*/ 2074 h 2516"/>
                  <a:gd name="T70" fmla="*/ 4428 w 4428"/>
                  <a:gd name="T71" fmla="*/ 1019 h 2516"/>
                  <a:gd name="T72" fmla="*/ 4287 w 4428"/>
                  <a:gd name="T73" fmla="*/ 1136 h 2516"/>
                  <a:gd name="T74" fmla="*/ 4139 w 4428"/>
                  <a:gd name="T75" fmla="*/ 1235 h 2516"/>
                  <a:gd name="T76" fmla="*/ 3985 w 4428"/>
                  <a:gd name="T77" fmla="*/ 1316 h 2516"/>
                  <a:gd name="T78" fmla="*/ 3827 w 4428"/>
                  <a:gd name="T79" fmla="*/ 1382 h 2516"/>
                  <a:gd name="T80" fmla="*/ 3665 w 4428"/>
                  <a:gd name="T81" fmla="*/ 1430 h 2516"/>
                  <a:gd name="T82" fmla="*/ 3500 w 4428"/>
                  <a:gd name="T83" fmla="*/ 1460 h 2516"/>
                  <a:gd name="T84" fmla="*/ 3332 w 4428"/>
                  <a:gd name="T85" fmla="*/ 1474 h 2516"/>
                  <a:gd name="T86" fmla="*/ 3164 w 4428"/>
                  <a:gd name="T87" fmla="*/ 1471 h 2516"/>
                  <a:gd name="T88" fmla="*/ 2995 w 4428"/>
                  <a:gd name="T89" fmla="*/ 1451 h 2516"/>
                  <a:gd name="T90" fmla="*/ 2826 w 4428"/>
                  <a:gd name="T91" fmla="*/ 1413 h 2516"/>
                  <a:gd name="T92" fmla="*/ 2658 w 4428"/>
                  <a:gd name="T93" fmla="*/ 1359 h 2516"/>
                  <a:gd name="T94" fmla="*/ 2492 w 4428"/>
                  <a:gd name="T95" fmla="*/ 1288 h 2516"/>
                  <a:gd name="T96" fmla="*/ 2330 w 4428"/>
                  <a:gd name="T97" fmla="*/ 1199 h 2516"/>
                  <a:gd name="T98" fmla="*/ 2170 w 4428"/>
                  <a:gd name="T99" fmla="*/ 1094 h 2516"/>
                  <a:gd name="T100" fmla="*/ 2015 w 4428"/>
                  <a:gd name="T101" fmla="*/ 971 h 2516"/>
                  <a:gd name="T102" fmla="*/ 1866 w 4428"/>
                  <a:gd name="T103" fmla="*/ 832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28" h="2516">
                    <a:moveTo>
                      <a:pt x="1866" y="832"/>
                    </a:moveTo>
                    <a:lnTo>
                      <a:pt x="2785" y="3"/>
                    </a:lnTo>
                    <a:lnTo>
                      <a:pt x="2620" y="1"/>
                    </a:lnTo>
                    <a:lnTo>
                      <a:pt x="2465" y="0"/>
                    </a:lnTo>
                    <a:lnTo>
                      <a:pt x="2319" y="0"/>
                    </a:lnTo>
                    <a:lnTo>
                      <a:pt x="2181" y="1"/>
                    </a:lnTo>
                    <a:lnTo>
                      <a:pt x="2049" y="3"/>
                    </a:lnTo>
                    <a:lnTo>
                      <a:pt x="1923" y="6"/>
                    </a:lnTo>
                    <a:lnTo>
                      <a:pt x="1803" y="9"/>
                    </a:lnTo>
                    <a:lnTo>
                      <a:pt x="1688" y="14"/>
                    </a:lnTo>
                    <a:lnTo>
                      <a:pt x="1577" y="20"/>
                    </a:lnTo>
                    <a:lnTo>
                      <a:pt x="1467" y="26"/>
                    </a:lnTo>
                    <a:lnTo>
                      <a:pt x="1360" y="32"/>
                    </a:lnTo>
                    <a:lnTo>
                      <a:pt x="1254" y="39"/>
                    </a:lnTo>
                    <a:lnTo>
                      <a:pt x="1147" y="47"/>
                    </a:lnTo>
                    <a:lnTo>
                      <a:pt x="1041" y="55"/>
                    </a:lnTo>
                    <a:lnTo>
                      <a:pt x="934" y="64"/>
                    </a:lnTo>
                    <a:lnTo>
                      <a:pt x="823" y="74"/>
                    </a:lnTo>
                    <a:lnTo>
                      <a:pt x="769" y="272"/>
                    </a:lnTo>
                    <a:lnTo>
                      <a:pt x="717" y="459"/>
                    </a:lnTo>
                    <a:lnTo>
                      <a:pt x="665" y="639"/>
                    </a:lnTo>
                    <a:lnTo>
                      <a:pt x="614" y="810"/>
                    </a:lnTo>
                    <a:lnTo>
                      <a:pt x="563" y="973"/>
                    </a:lnTo>
                    <a:lnTo>
                      <a:pt x="513" y="1132"/>
                    </a:lnTo>
                    <a:lnTo>
                      <a:pt x="463" y="1283"/>
                    </a:lnTo>
                    <a:lnTo>
                      <a:pt x="412" y="1430"/>
                    </a:lnTo>
                    <a:lnTo>
                      <a:pt x="362" y="1572"/>
                    </a:lnTo>
                    <a:lnTo>
                      <a:pt x="312" y="1711"/>
                    </a:lnTo>
                    <a:lnTo>
                      <a:pt x="261" y="1847"/>
                    </a:lnTo>
                    <a:lnTo>
                      <a:pt x="210" y="1981"/>
                    </a:lnTo>
                    <a:lnTo>
                      <a:pt x="159" y="2115"/>
                    </a:lnTo>
                    <a:lnTo>
                      <a:pt x="107" y="2248"/>
                    </a:lnTo>
                    <a:lnTo>
                      <a:pt x="54" y="2381"/>
                    </a:lnTo>
                    <a:lnTo>
                      <a:pt x="0" y="2516"/>
                    </a:lnTo>
                    <a:lnTo>
                      <a:pt x="961" y="1648"/>
                    </a:lnTo>
                    <a:lnTo>
                      <a:pt x="1027" y="1707"/>
                    </a:lnTo>
                    <a:lnTo>
                      <a:pt x="1092" y="1762"/>
                    </a:lnTo>
                    <a:lnTo>
                      <a:pt x="1159" y="1814"/>
                    </a:lnTo>
                    <a:lnTo>
                      <a:pt x="1226" y="1864"/>
                    </a:lnTo>
                    <a:lnTo>
                      <a:pt x="1294" y="1911"/>
                    </a:lnTo>
                    <a:lnTo>
                      <a:pt x="1363" y="1955"/>
                    </a:lnTo>
                    <a:lnTo>
                      <a:pt x="1432" y="1997"/>
                    </a:lnTo>
                    <a:lnTo>
                      <a:pt x="1502" y="2036"/>
                    </a:lnTo>
                    <a:lnTo>
                      <a:pt x="1572" y="2071"/>
                    </a:lnTo>
                    <a:lnTo>
                      <a:pt x="1643" y="2104"/>
                    </a:lnTo>
                    <a:lnTo>
                      <a:pt x="1715" y="2133"/>
                    </a:lnTo>
                    <a:lnTo>
                      <a:pt x="1786" y="2161"/>
                    </a:lnTo>
                    <a:lnTo>
                      <a:pt x="1859" y="2186"/>
                    </a:lnTo>
                    <a:lnTo>
                      <a:pt x="1930" y="2207"/>
                    </a:lnTo>
                    <a:lnTo>
                      <a:pt x="2003" y="2226"/>
                    </a:lnTo>
                    <a:lnTo>
                      <a:pt x="2075" y="2242"/>
                    </a:lnTo>
                    <a:lnTo>
                      <a:pt x="2148" y="2255"/>
                    </a:lnTo>
                    <a:lnTo>
                      <a:pt x="2220" y="2265"/>
                    </a:lnTo>
                    <a:lnTo>
                      <a:pt x="2293" y="2273"/>
                    </a:lnTo>
                    <a:lnTo>
                      <a:pt x="2366" y="2277"/>
                    </a:lnTo>
                    <a:lnTo>
                      <a:pt x="2438" y="2279"/>
                    </a:lnTo>
                    <a:lnTo>
                      <a:pt x="2510" y="2278"/>
                    </a:lnTo>
                    <a:lnTo>
                      <a:pt x="2582" y="2275"/>
                    </a:lnTo>
                    <a:lnTo>
                      <a:pt x="2654" y="2268"/>
                    </a:lnTo>
                    <a:lnTo>
                      <a:pt x="2725" y="2259"/>
                    </a:lnTo>
                    <a:lnTo>
                      <a:pt x="2796" y="2247"/>
                    </a:lnTo>
                    <a:lnTo>
                      <a:pt x="2866" y="2231"/>
                    </a:lnTo>
                    <a:lnTo>
                      <a:pt x="2937" y="2213"/>
                    </a:lnTo>
                    <a:lnTo>
                      <a:pt x="3006" y="2193"/>
                    </a:lnTo>
                    <a:lnTo>
                      <a:pt x="3075" y="2169"/>
                    </a:lnTo>
                    <a:lnTo>
                      <a:pt x="3143" y="2143"/>
                    </a:lnTo>
                    <a:lnTo>
                      <a:pt x="3211" y="2113"/>
                    </a:lnTo>
                    <a:lnTo>
                      <a:pt x="3226" y="2100"/>
                    </a:lnTo>
                    <a:lnTo>
                      <a:pt x="3243" y="2088"/>
                    </a:lnTo>
                    <a:lnTo>
                      <a:pt x="3258" y="2074"/>
                    </a:lnTo>
                    <a:lnTo>
                      <a:pt x="3273" y="2061"/>
                    </a:lnTo>
                    <a:lnTo>
                      <a:pt x="4428" y="1019"/>
                    </a:lnTo>
                    <a:lnTo>
                      <a:pt x="4359" y="1080"/>
                    </a:lnTo>
                    <a:lnTo>
                      <a:pt x="4287" y="1136"/>
                    </a:lnTo>
                    <a:lnTo>
                      <a:pt x="4214" y="1187"/>
                    </a:lnTo>
                    <a:lnTo>
                      <a:pt x="4139" y="1235"/>
                    </a:lnTo>
                    <a:lnTo>
                      <a:pt x="4062" y="1278"/>
                    </a:lnTo>
                    <a:lnTo>
                      <a:pt x="3985" y="1316"/>
                    </a:lnTo>
                    <a:lnTo>
                      <a:pt x="3906" y="1351"/>
                    </a:lnTo>
                    <a:lnTo>
                      <a:pt x="3827" y="1382"/>
                    </a:lnTo>
                    <a:lnTo>
                      <a:pt x="3746" y="1408"/>
                    </a:lnTo>
                    <a:lnTo>
                      <a:pt x="3665" y="1430"/>
                    </a:lnTo>
                    <a:lnTo>
                      <a:pt x="3583" y="1447"/>
                    </a:lnTo>
                    <a:lnTo>
                      <a:pt x="3500" y="1460"/>
                    </a:lnTo>
                    <a:lnTo>
                      <a:pt x="3416" y="1469"/>
                    </a:lnTo>
                    <a:lnTo>
                      <a:pt x="3332" y="1474"/>
                    </a:lnTo>
                    <a:lnTo>
                      <a:pt x="3249" y="1474"/>
                    </a:lnTo>
                    <a:lnTo>
                      <a:pt x="3164" y="1471"/>
                    </a:lnTo>
                    <a:lnTo>
                      <a:pt x="3079" y="1463"/>
                    </a:lnTo>
                    <a:lnTo>
                      <a:pt x="2995" y="1451"/>
                    </a:lnTo>
                    <a:lnTo>
                      <a:pt x="2910" y="1435"/>
                    </a:lnTo>
                    <a:lnTo>
                      <a:pt x="2826" y="1413"/>
                    </a:lnTo>
                    <a:lnTo>
                      <a:pt x="2742" y="1389"/>
                    </a:lnTo>
                    <a:lnTo>
                      <a:pt x="2658" y="1359"/>
                    </a:lnTo>
                    <a:lnTo>
                      <a:pt x="2575" y="1325"/>
                    </a:lnTo>
                    <a:lnTo>
                      <a:pt x="2492" y="1288"/>
                    </a:lnTo>
                    <a:lnTo>
                      <a:pt x="2411" y="1246"/>
                    </a:lnTo>
                    <a:lnTo>
                      <a:pt x="2330" y="1199"/>
                    </a:lnTo>
                    <a:lnTo>
                      <a:pt x="2249" y="1149"/>
                    </a:lnTo>
                    <a:lnTo>
                      <a:pt x="2170" y="1094"/>
                    </a:lnTo>
                    <a:lnTo>
                      <a:pt x="2092" y="1035"/>
                    </a:lnTo>
                    <a:lnTo>
                      <a:pt x="2015" y="971"/>
                    </a:lnTo>
                    <a:lnTo>
                      <a:pt x="1939" y="904"/>
                    </a:lnTo>
                    <a:lnTo>
                      <a:pt x="1866" y="832"/>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09" name="Freeform 26"/>
              <p:cNvSpPr>
                <a:spLocks/>
              </p:cNvSpPr>
              <p:nvPr/>
            </p:nvSpPr>
            <p:spPr bwMode="auto">
              <a:xfrm>
                <a:off x="3848100" y="5383213"/>
                <a:ext cx="90488" cy="50800"/>
              </a:xfrm>
              <a:custGeom>
                <a:avLst/>
                <a:gdLst>
                  <a:gd name="T0" fmla="*/ 943 w 1024"/>
                  <a:gd name="T1" fmla="*/ 0 h 886"/>
                  <a:gd name="T2" fmla="*/ 920 w 1024"/>
                  <a:gd name="T3" fmla="*/ 9 h 886"/>
                  <a:gd name="T4" fmla="*/ 0 w 1024"/>
                  <a:gd name="T5" fmla="*/ 837 h 886"/>
                  <a:gd name="T6" fmla="*/ 44 w 1024"/>
                  <a:gd name="T7" fmla="*/ 886 h 886"/>
                  <a:gd name="T8" fmla="*/ 964 w 1024"/>
                  <a:gd name="T9" fmla="*/ 58 h 886"/>
                  <a:gd name="T10" fmla="*/ 943 w 1024"/>
                  <a:gd name="T11" fmla="*/ 0 h 886"/>
                  <a:gd name="T12" fmla="*/ 964 w 1024"/>
                  <a:gd name="T13" fmla="*/ 58 h 886"/>
                  <a:gd name="T14" fmla="*/ 1024 w 1024"/>
                  <a:gd name="T15" fmla="*/ 2 h 886"/>
                  <a:gd name="T16" fmla="*/ 943 w 1024"/>
                  <a:gd name="T17" fmla="*/ 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886">
                    <a:moveTo>
                      <a:pt x="943" y="0"/>
                    </a:moveTo>
                    <a:lnTo>
                      <a:pt x="920" y="9"/>
                    </a:lnTo>
                    <a:lnTo>
                      <a:pt x="0" y="837"/>
                    </a:lnTo>
                    <a:lnTo>
                      <a:pt x="44" y="886"/>
                    </a:lnTo>
                    <a:lnTo>
                      <a:pt x="964" y="58"/>
                    </a:lnTo>
                    <a:lnTo>
                      <a:pt x="943" y="0"/>
                    </a:lnTo>
                    <a:lnTo>
                      <a:pt x="964" y="58"/>
                    </a:lnTo>
                    <a:lnTo>
                      <a:pt x="1024" y="2"/>
                    </a:lnTo>
                    <a:lnTo>
                      <a:pt x="943"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0" name="Freeform 27"/>
              <p:cNvSpPr>
                <a:spLocks/>
              </p:cNvSpPr>
              <p:nvPr/>
            </p:nvSpPr>
            <p:spPr bwMode="auto">
              <a:xfrm>
                <a:off x="3754438" y="5383213"/>
                <a:ext cx="176213" cy="7937"/>
              </a:xfrm>
              <a:custGeom>
                <a:avLst/>
                <a:gdLst>
                  <a:gd name="T0" fmla="*/ 64 w 1995"/>
                  <a:gd name="T1" fmla="*/ 117 h 141"/>
                  <a:gd name="T2" fmla="*/ 34 w 1995"/>
                  <a:gd name="T3" fmla="*/ 141 h 141"/>
                  <a:gd name="T4" fmla="*/ 145 w 1995"/>
                  <a:gd name="T5" fmla="*/ 132 h 141"/>
                  <a:gd name="T6" fmla="*/ 253 w 1995"/>
                  <a:gd name="T7" fmla="*/ 123 h 141"/>
                  <a:gd name="T8" fmla="*/ 359 w 1995"/>
                  <a:gd name="T9" fmla="*/ 115 h 141"/>
                  <a:gd name="T10" fmla="*/ 465 w 1995"/>
                  <a:gd name="T11" fmla="*/ 107 h 141"/>
                  <a:gd name="T12" fmla="*/ 571 w 1995"/>
                  <a:gd name="T13" fmla="*/ 99 h 141"/>
                  <a:gd name="T14" fmla="*/ 678 w 1995"/>
                  <a:gd name="T15" fmla="*/ 92 h 141"/>
                  <a:gd name="T16" fmla="*/ 787 w 1995"/>
                  <a:gd name="T17" fmla="*/ 86 h 141"/>
                  <a:gd name="T18" fmla="*/ 898 w 1995"/>
                  <a:gd name="T19" fmla="*/ 81 h 141"/>
                  <a:gd name="T20" fmla="*/ 1013 w 1995"/>
                  <a:gd name="T21" fmla="*/ 77 h 141"/>
                  <a:gd name="T22" fmla="*/ 1133 w 1995"/>
                  <a:gd name="T23" fmla="*/ 73 h 141"/>
                  <a:gd name="T24" fmla="*/ 1258 w 1995"/>
                  <a:gd name="T25" fmla="*/ 70 h 141"/>
                  <a:gd name="T26" fmla="*/ 1390 w 1995"/>
                  <a:gd name="T27" fmla="*/ 68 h 141"/>
                  <a:gd name="T28" fmla="*/ 1528 w 1995"/>
                  <a:gd name="T29" fmla="*/ 67 h 141"/>
                  <a:gd name="T30" fmla="*/ 1674 w 1995"/>
                  <a:gd name="T31" fmla="*/ 67 h 141"/>
                  <a:gd name="T32" fmla="*/ 1829 w 1995"/>
                  <a:gd name="T33" fmla="*/ 68 h 141"/>
                  <a:gd name="T34" fmla="*/ 1994 w 1995"/>
                  <a:gd name="T35" fmla="*/ 70 h 141"/>
                  <a:gd name="T36" fmla="*/ 1995 w 1995"/>
                  <a:gd name="T37" fmla="*/ 4 h 141"/>
                  <a:gd name="T38" fmla="*/ 1829 w 1995"/>
                  <a:gd name="T39" fmla="*/ 2 h 141"/>
                  <a:gd name="T40" fmla="*/ 1674 w 1995"/>
                  <a:gd name="T41" fmla="*/ 0 h 141"/>
                  <a:gd name="T42" fmla="*/ 1528 w 1995"/>
                  <a:gd name="T43" fmla="*/ 0 h 141"/>
                  <a:gd name="T44" fmla="*/ 1389 w 1995"/>
                  <a:gd name="T45" fmla="*/ 2 h 141"/>
                  <a:gd name="T46" fmla="*/ 1257 w 1995"/>
                  <a:gd name="T47" fmla="*/ 5 h 141"/>
                  <a:gd name="T48" fmla="*/ 1132 w 1995"/>
                  <a:gd name="T49" fmla="*/ 7 h 141"/>
                  <a:gd name="T50" fmla="*/ 1011 w 1995"/>
                  <a:gd name="T51" fmla="*/ 11 h 141"/>
                  <a:gd name="T52" fmla="*/ 896 w 1995"/>
                  <a:gd name="T53" fmla="*/ 15 h 141"/>
                  <a:gd name="T54" fmla="*/ 784 w 1995"/>
                  <a:gd name="T55" fmla="*/ 21 h 141"/>
                  <a:gd name="T56" fmla="*/ 674 w 1995"/>
                  <a:gd name="T57" fmla="*/ 26 h 141"/>
                  <a:gd name="T58" fmla="*/ 567 w 1995"/>
                  <a:gd name="T59" fmla="*/ 33 h 141"/>
                  <a:gd name="T60" fmla="*/ 461 w 1995"/>
                  <a:gd name="T61" fmla="*/ 40 h 141"/>
                  <a:gd name="T62" fmla="*/ 354 w 1995"/>
                  <a:gd name="T63" fmla="*/ 48 h 141"/>
                  <a:gd name="T64" fmla="*/ 248 w 1995"/>
                  <a:gd name="T65" fmla="*/ 57 h 141"/>
                  <a:gd name="T66" fmla="*/ 140 w 1995"/>
                  <a:gd name="T67" fmla="*/ 66 h 141"/>
                  <a:gd name="T68" fmla="*/ 29 w 1995"/>
                  <a:gd name="T69" fmla="*/ 75 h 141"/>
                  <a:gd name="T70" fmla="*/ 0 w 1995"/>
                  <a:gd name="T71" fmla="*/ 99 h 141"/>
                  <a:gd name="T72" fmla="*/ 29 w 1995"/>
                  <a:gd name="T73" fmla="*/ 75 h 141"/>
                  <a:gd name="T74" fmla="*/ 6 w 1995"/>
                  <a:gd name="T75" fmla="*/ 77 h 141"/>
                  <a:gd name="T76" fmla="*/ 0 w 1995"/>
                  <a:gd name="T77" fmla="*/ 99 h 141"/>
                  <a:gd name="T78" fmla="*/ 64 w 1995"/>
                  <a:gd name="T79" fmla="*/ 11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5" h="141">
                    <a:moveTo>
                      <a:pt x="64" y="117"/>
                    </a:moveTo>
                    <a:lnTo>
                      <a:pt x="34" y="141"/>
                    </a:lnTo>
                    <a:lnTo>
                      <a:pt x="145" y="132"/>
                    </a:lnTo>
                    <a:lnTo>
                      <a:pt x="253" y="123"/>
                    </a:lnTo>
                    <a:lnTo>
                      <a:pt x="359" y="115"/>
                    </a:lnTo>
                    <a:lnTo>
                      <a:pt x="465" y="107"/>
                    </a:lnTo>
                    <a:lnTo>
                      <a:pt x="571" y="99"/>
                    </a:lnTo>
                    <a:lnTo>
                      <a:pt x="678" y="92"/>
                    </a:lnTo>
                    <a:lnTo>
                      <a:pt x="787" y="86"/>
                    </a:lnTo>
                    <a:lnTo>
                      <a:pt x="898" y="81"/>
                    </a:lnTo>
                    <a:lnTo>
                      <a:pt x="1013" y="77"/>
                    </a:lnTo>
                    <a:lnTo>
                      <a:pt x="1133" y="73"/>
                    </a:lnTo>
                    <a:lnTo>
                      <a:pt x="1258" y="70"/>
                    </a:lnTo>
                    <a:lnTo>
                      <a:pt x="1390" y="68"/>
                    </a:lnTo>
                    <a:lnTo>
                      <a:pt x="1528" y="67"/>
                    </a:lnTo>
                    <a:lnTo>
                      <a:pt x="1674" y="67"/>
                    </a:lnTo>
                    <a:lnTo>
                      <a:pt x="1829" y="68"/>
                    </a:lnTo>
                    <a:lnTo>
                      <a:pt x="1994" y="70"/>
                    </a:lnTo>
                    <a:lnTo>
                      <a:pt x="1995" y="4"/>
                    </a:lnTo>
                    <a:lnTo>
                      <a:pt x="1829" y="2"/>
                    </a:lnTo>
                    <a:lnTo>
                      <a:pt x="1674" y="0"/>
                    </a:lnTo>
                    <a:lnTo>
                      <a:pt x="1528" y="0"/>
                    </a:lnTo>
                    <a:lnTo>
                      <a:pt x="1389" y="2"/>
                    </a:lnTo>
                    <a:lnTo>
                      <a:pt x="1257" y="5"/>
                    </a:lnTo>
                    <a:lnTo>
                      <a:pt x="1132" y="7"/>
                    </a:lnTo>
                    <a:lnTo>
                      <a:pt x="1011" y="11"/>
                    </a:lnTo>
                    <a:lnTo>
                      <a:pt x="896" y="15"/>
                    </a:lnTo>
                    <a:lnTo>
                      <a:pt x="784" y="21"/>
                    </a:lnTo>
                    <a:lnTo>
                      <a:pt x="674" y="26"/>
                    </a:lnTo>
                    <a:lnTo>
                      <a:pt x="567" y="33"/>
                    </a:lnTo>
                    <a:lnTo>
                      <a:pt x="461" y="40"/>
                    </a:lnTo>
                    <a:lnTo>
                      <a:pt x="354" y="48"/>
                    </a:lnTo>
                    <a:lnTo>
                      <a:pt x="248" y="57"/>
                    </a:lnTo>
                    <a:lnTo>
                      <a:pt x="140" y="66"/>
                    </a:lnTo>
                    <a:lnTo>
                      <a:pt x="29" y="75"/>
                    </a:lnTo>
                    <a:lnTo>
                      <a:pt x="0" y="99"/>
                    </a:lnTo>
                    <a:lnTo>
                      <a:pt x="29" y="75"/>
                    </a:lnTo>
                    <a:lnTo>
                      <a:pt x="6" y="77"/>
                    </a:lnTo>
                    <a:lnTo>
                      <a:pt x="0" y="99"/>
                    </a:lnTo>
                    <a:lnTo>
                      <a:pt x="64" y="11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1" name="Freeform 28"/>
              <p:cNvSpPr>
                <a:spLocks/>
              </p:cNvSpPr>
              <p:nvPr/>
            </p:nvSpPr>
            <p:spPr bwMode="auto">
              <a:xfrm>
                <a:off x="3678238" y="5387975"/>
                <a:ext cx="82550" cy="146050"/>
              </a:xfrm>
              <a:custGeom>
                <a:avLst/>
                <a:gdLst>
                  <a:gd name="T0" fmla="*/ 57 w 935"/>
                  <a:gd name="T1" fmla="*/ 2427 h 2564"/>
                  <a:gd name="T2" fmla="*/ 110 w 935"/>
                  <a:gd name="T3" fmla="*/ 2463 h 2564"/>
                  <a:gd name="T4" fmla="*/ 164 w 935"/>
                  <a:gd name="T5" fmla="*/ 2329 h 2564"/>
                  <a:gd name="T6" fmla="*/ 217 w 935"/>
                  <a:gd name="T7" fmla="*/ 2195 h 2564"/>
                  <a:gd name="T8" fmla="*/ 270 w 935"/>
                  <a:gd name="T9" fmla="*/ 2062 h 2564"/>
                  <a:gd name="T10" fmla="*/ 321 w 935"/>
                  <a:gd name="T11" fmla="*/ 1929 h 2564"/>
                  <a:gd name="T12" fmla="*/ 372 w 935"/>
                  <a:gd name="T13" fmla="*/ 1794 h 2564"/>
                  <a:gd name="T14" fmla="*/ 423 w 935"/>
                  <a:gd name="T15" fmla="*/ 1657 h 2564"/>
                  <a:gd name="T16" fmla="*/ 473 w 935"/>
                  <a:gd name="T17" fmla="*/ 1518 h 2564"/>
                  <a:gd name="T18" fmla="*/ 523 w 935"/>
                  <a:gd name="T19" fmla="*/ 1375 h 2564"/>
                  <a:gd name="T20" fmla="*/ 574 w 935"/>
                  <a:gd name="T21" fmla="*/ 1228 h 2564"/>
                  <a:gd name="T22" fmla="*/ 624 w 935"/>
                  <a:gd name="T23" fmla="*/ 1077 h 2564"/>
                  <a:gd name="T24" fmla="*/ 674 w 935"/>
                  <a:gd name="T25" fmla="*/ 919 h 2564"/>
                  <a:gd name="T26" fmla="*/ 725 w 935"/>
                  <a:gd name="T27" fmla="*/ 754 h 2564"/>
                  <a:gd name="T28" fmla="*/ 777 w 935"/>
                  <a:gd name="T29" fmla="*/ 583 h 2564"/>
                  <a:gd name="T30" fmla="*/ 829 w 935"/>
                  <a:gd name="T31" fmla="*/ 403 h 2564"/>
                  <a:gd name="T32" fmla="*/ 881 w 935"/>
                  <a:gd name="T33" fmla="*/ 216 h 2564"/>
                  <a:gd name="T34" fmla="*/ 935 w 935"/>
                  <a:gd name="T35" fmla="*/ 18 h 2564"/>
                  <a:gd name="T36" fmla="*/ 871 w 935"/>
                  <a:gd name="T37" fmla="*/ 0 h 2564"/>
                  <a:gd name="T38" fmla="*/ 817 w 935"/>
                  <a:gd name="T39" fmla="*/ 198 h 2564"/>
                  <a:gd name="T40" fmla="*/ 765 w 935"/>
                  <a:gd name="T41" fmla="*/ 386 h 2564"/>
                  <a:gd name="T42" fmla="*/ 713 w 935"/>
                  <a:gd name="T43" fmla="*/ 565 h 2564"/>
                  <a:gd name="T44" fmla="*/ 662 w 935"/>
                  <a:gd name="T45" fmla="*/ 735 h 2564"/>
                  <a:gd name="T46" fmla="*/ 611 w 935"/>
                  <a:gd name="T47" fmla="*/ 899 h 2564"/>
                  <a:gd name="T48" fmla="*/ 561 w 935"/>
                  <a:gd name="T49" fmla="*/ 1056 h 2564"/>
                  <a:gd name="T50" fmla="*/ 511 w 935"/>
                  <a:gd name="T51" fmla="*/ 1207 h 2564"/>
                  <a:gd name="T52" fmla="*/ 461 w 935"/>
                  <a:gd name="T53" fmla="*/ 1353 h 2564"/>
                  <a:gd name="T54" fmla="*/ 411 w 935"/>
                  <a:gd name="T55" fmla="*/ 1496 h 2564"/>
                  <a:gd name="T56" fmla="*/ 361 w 935"/>
                  <a:gd name="T57" fmla="*/ 1635 h 2564"/>
                  <a:gd name="T58" fmla="*/ 310 w 935"/>
                  <a:gd name="T59" fmla="*/ 1771 h 2564"/>
                  <a:gd name="T60" fmla="*/ 259 w 935"/>
                  <a:gd name="T61" fmla="*/ 1905 h 2564"/>
                  <a:gd name="T62" fmla="*/ 207 w 935"/>
                  <a:gd name="T63" fmla="*/ 2038 h 2564"/>
                  <a:gd name="T64" fmla="*/ 155 w 935"/>
                  <a:gd name="T65" fmla="*/ 2172 h 2564"/>
                  <a:gd name="T66" fmla="*/ 102 w 935"/>
                  <a:gd name="T67" fmla="*/ 2304 h 2564"/>
                  <a:gd name="T68" fmla="*/ 49 w 935"/>
                  <a:gd name="T69" fmla="*/ 2439 h 2564"/>
                  <a:gd name="T70" fmla="*/ 101 w 935"/>
                  <a:gd name="T71" fmla="*/ 2476 h 2564"/>
                  <a:gd name="T72" fmla="*/ 49 w 935"/>
                  <a:gd name="T73" fmla="*/ 2439 h 2564"/>
                  <a:gd name="T74" fmla="*/ 0 w 935"/>
                  <a:gd name="T75" fmla="*/ 2564 h 2564"/>
                  <a:gd name="T76" fmla="*/ 101 w 935"/>
                  <a:gd name="T77" fmla="*/ 2476 h 2564"/>
                  <a:gd name="T78" fmla="*/ 57 w 935"/>
                  <a:gd name="T79" fmla="*/ 2427 h 2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5" h="2564">
                    <a:moveTo>
                      <a:pt x="57" y="2427"/>
                    </a:moveTo>
                    <a:lnTo>
                      <a:pt x="110" y="2463"/>
                    </a:lnTo>
                    <a:lnTo>
                      <a:pt x="164" y="2329"/>
                    </a:lnTo>
                    <a:lnTo>
                      <a:pt x="217" y="2195"/>
                    </a:lnTo>
                    <a:lnTo>
                      <a:pt x="270" y="2062"/>
                    </a:lnTo>
                    <a:lnTo>
                      <a:pt x="321" y="1929"/>
                    </a:lnTo>
                    <a:lnTo>
                      <a:pt x="372" y="1794"/>
                    </a:lnTo>
                    <a:lnTo>
                      <a:pt x="423" y="1657"/>
                    </a:lnTo>
                    <a:lnTo>
                      <a:pt x="473" y="1518"/>
                    </a:lnTo>
                    <a:lnTo>
                      <a:pt x="523" y="1375"/>
                    </a:lnTo>
                    <a:lnTo>
                      <a:pt x="574" y="1228"/>
                    </a:lnTo>
                    <a:lnTo>
                      <a:pt x="624" y="1077"/>
                    </a:lnTo>
                    <a:lnTo>
                      <a:pt x="674" y="919"/>
                    </a:lnTo>
                    <a:lnTo>
                      <a:pt x="725" y="754"/>
                    </a:lnTo>
                    <a:lnTo>
                      <a:pt x="777" y="583"/>
                    </a:lnTo>
                    <a:lnTo>
                      <a:pt x="829" y="403"/>
                    </a:lnTo>
                    <a:lnTo>
                      <a:pt x="881" y="216"/>
                    </a:lnTo>
                    <a:lnTo>
                      <a:pt x="935" y="18"/>
                    </a:lnTo>
                    <a:lnTo>
                      <a:pt x="871" y="0"/>
                    </a:lnTo>
                    <a:lnTo>
                      <a:pt x="817" y="198"/>
                    </a:lnTo>
                    <a:lnTo>
                      <a:pt x="765" y="386"/>
                    </a:lnTo>
                    <a:lnTo>
                      <a:pt x="713" y="565"/>
                    </a:lnTo>
                    <a:lnTo>
                      <a:pt x="662" y="735"/>
                    </a:lnTo>
                    <a:lnTo>
                      <a:pt x="611" y="899"/>
                    </a:lnTo>
                    <a:lnTo>
                      <a:pt x="561" y="1056"/>
                    </a:lnTo>
                    <a:lnTo>
                      <a:pt x="511" y="1207"/>
                    </a:lnTo>
                    <a:lnTo>
                      <a:pt x="461" y="1353"/>
                    </a:lnTo>
                    <a:lnTo>
                      <a:pt x="411" y="1496"/>
                    </a:lnTo>
                    <a:lnTo>
                      <a:pt x="361" y="1635"/>
                    </a:lnTo>
                    <a:lnTo>
                      <a:pt x="310" y="1771"/>
                    </a:lnTo>
                    <a:lnTo>
                      <a:pt x="259" y="1905"/>
                    </a:lnTo>
                    <a:lnTo>
                      <a:pt x="207" y="2038"/>
                    </a:lnTo>
                    <a:lnTo>
                      <a:pt x="155" y="2172"/>
                    </a:lnTo>
                    <a:lnTo>
                      <a:pt x="102" y="2304"/>
                    </a:lnTo>
                    <a:lnTo>
                      <a:pt x="49" y="2439"/>
                    </a:lnTo>
                    <a:lnTo>
                      <a:pt x="101" y="2476"/>
                    </a:lnTo>
                    <a:lnTo>
                      <a:pt x="49" y="2439"/>
                    </a:lnTo>
                    <a:lnTo>
                      <a:pt x="0" y="2564"/>
                    </a:lnTo>
                    <a:lnTo>
                      <a:pt x="101" y="2476"/>
                    </a:lnTo>
                    <a:lnTo>
                      <a:pt x="57" y="242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2" name="Freeform 29"/>
              <p:cNvSpPr>
                <a:spLocks/>
              </p:cNvSpPr>
              <p:nvPr/>
            </p:nvSpPr>
            <p:spPr bwMode="auto">
              <a:xfrm>
                <a:off x="3683000" y="5475288"/>
                <a:ext cx="88900" cy="53975"/>
              </a:xfrm>
              <a:custGeom>
                <a:avLst/>
                <a:gdLst>
                  <a:gd name="T0" fmla="*/ 1007 w 1007"/>
                  <a:gd name="T1" fmla="*/ 20 h 937"/>
                  <a:gd name="T2" fmla="*/ 963 w 1007"/>
                  <a:gd name="T3" fmla="*/ 19 h 937"/>
                  <a:gd name="T4" fmla="*/ 0 w 1007"/>
                  <a:gd name="T5" fmla="*/ 888 h 937"/>
                  <a:gd name="T6" fmla="*/ 44 w 1007"/>
                  <a:gd name="T7" fmla="*/ 937 h 937"/>
                  <a:gd name="T8" fmla="*/ 1007 w 1007"/>
                  <a:gd name="T9" fmla="*/ 68 h 937"/>
                  <a:gd name="T10" fmla="*/ 1007 w 1007"/>
                  <a:gd name="T11" fmla="*/ 20 h 937"/>
                  <a:gd name="T12" fmla="*/ 1007 w 1007"/>
                  <a:gd name="T13" fmla="*/ 20 h 937"/>
                  <a:gd name="T14" fmla="*/ 985 w 1007"/>
                  <a:gd name="T15" fmla="*/ 0 h 937"/>
                  <a:gd name="T16" fmla="*/ 963 w 1007"/>
                  <a:gd name="T17" fmla="*/ 19 h 937"/>
                  <a:gd name="T18" fmla="*/ 1007 w 1007"/>
                  <a:gd name="T19" fmla="*/ 20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7" h="937">
                    <a:moveTo>
                      <a:pt x="1007" y="20"/>
                    </a:moveTo>
                    <a:lnTo>
                      <a:pt x="963" y="19"/>
                    </a:lnTo>
                    <a:lnTo>
                      <a:pt x="0" y="888"/>
                    </a:lnTo>
                    <a:lnTo>
                      <a:pt x="44" y="937"/>
                    </a:lnTo>
                    <a:lnTo>
                      <a:pt x="1007" y="68"/>
                    </a:lnTo>
                    <a:lnTo>
                      <a:pt x="1007" y="20"/>
                    </a:lnTo>
                    <a:lnTo>
                      <a:pt x="1007" y="20"/>
                    </a:lnTo>
                    <a:lnTo>
                      <a:pt x="985" y="0"/>
                    </a:lnTo>
                    <a:lnTo>
                      <a:pt x="963" y="19"/>
                    </a:lnTo>
                    <a:lnTo>
                      <a:pt x="1007"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3" name="Freeform 30"/>
              <p:cNvSpPr>
                <a:spLocks/>
              </p:cNvSpPr>
              <p:nvPr/>
            </p:nvSpPr>
            <p:spPr bwMode="auto">
              <a:xfrm>
                <a:off x="3768725" y="5476875"/>
                <a:ext cx="201613" cy="39687"/>
              </a:xfrm>
              <a:custGeom>
                <a:avLst/>
                <a:gdLst>
                  <a:gd name="T0" fmla="*/ 2225 w 2293"/>
                  <a:gd name="T1" fmla="*/ 474 h 689"/>
                  <a:gd name="T2" fmla="*/ 2125 w 2293"/>
                  <a:gd name="T3" fmla="*/ 514 h 689"/>
                  <a:gd name="T4" fmla="*/ 2022 w 2293"/>
                  <a:gd name="T5" fmla="*/ 547 h 689"/>
                  <a:gd name="T6" fmla="*/ 1920 w 2293"/>
                  <a:gd name="T7" fmla="*/ 575 h 689"/>
                  <a:gd name="T8" fmla="*/ 1816 w 2293"/>
                  <a:gd name="T9" fmla="*/ 596 h 689"/>
                  <a:gd name="T10" fmla="*/ 1711 w 2293"/>
                  <a:gd name="T11" fmla="*/ 612 h 689"/>
                  <a:gd name="T12" fmla="*/ 1605 w 2293"/>
                  <a:gd name="T13" fmla="*/ 620 h 689"/>
                  <a:gd name="T14" fmla="*/ 1499 w 2293"/>
                  <a:gd name="T15" fmla="*/ 623 h 689"/>
                  <a:gd name="T16" fmla="*/ 1392 w 2293"/>
                  <a:gd name="T17" fmla="*/ 619 h 689"/>
                  <a:gd name="T18" fmla="*/ 1286 w 2293"/>
                  <a:gd name="T19" fmla="*/ 608 h 689"/>
                  <a:gd name="T20" fmla="*/ 1178 w 2293"/>
                  <a:gd name="T21" fmla="*/ 592 h 689"/>
                  <a:gd name="T22" fmla="*/ 1071 w 2293"/>
                  <a:gd name="T23" fmla="*/ 570 h 689"/>
                  <a:gd name="T24" fmla="*/ 965 w 2293"/>
                  <a:gd name="T25" fmla="*/ 541 h 689"/>
                  <a:gd name="T26" fmla="*/ 858 w 2293"/>
                  <a:gd name="T27" fmla="*/ 506 h 689"/>
                  <a:gd name="T28" fmla="*/ 753 w 2293"/>
                  <a:gd name="T29" fmla="*/ 465 h 689"/>
                  <a:gd name="T30" fmla="*/ 648 w 2293"/>
                  <a:gd name="T31" fmla="*/ 417 h 689"/>
                  <a:gd name="T32" fmla="*/ 545 w 2293"/>
                  <a:gd name="T33" fmla="*/ 364 h 689"/>
                  <a:gd name="T34" fmla="*/ 441 w 2293"/>
                  <a:gd name="T35" fmla="*/ 303 h 689"/>
                  <a:gd name="T36" fmla="*/ 340 w 2293"/>
                  <a:gd name="T37" fmla="*/ 237 h 689"/>
                  <a:gd name="T38" fmla="*/ 240 w 2293"/>
                  <a:gd name="T39" fmla="*/ 165 h 689"/>
                  <a:gd name="T40" fmla="*/ 142 w 2293"/>
                  <a:gd name="T41" fmla="*/ 85 h 689"/>
                  <a:gd name="T42" fmla="*/ 45 w 2293"/>
                  <a:gd name="T43" fmla="*/ 0 h 689"/>
                  <a:gd name="T44" fmla="*/ 66 w 2293"/>
                  <a:gd name="T45" fmla="*/ 108 h 689"/>
                  <a:gd name="T46" fmla="*/ 166 w 2293"/>
                  <a:gd name="T47" fmla="*/ 190 h 689"/>
                  <a:gd name="T48" fmla="*/ 268 w 2293"/>
                  <a:gd name="T49" fmla="*/ 267 h 689"/>
                  <a:gd name="T50" fmla="*/ 372 w 2293"/>
                  <a:gd name="T51" fmla="*/ 337 h 689"/>
                  <a:gd name="T52" fmla="*/ 477 w 2293"/>
                  <a:gd name="T53" fmla="*/ 401 h 689"/>
                  <a:gd name="T54" fmla="*/ 583 w 2293"/>
                  <a:gd name="T55" fmla="*/ 458 h 689"/>
                  <a:gd name="T56" fmla="*/ 691 w 2293"/>
                  <a:gd name="T57" fmla="*/ 511 h 689"/>
                  <a:gd name="T58" fmla="*/ 800 w 2293"/>
                  <a:gd name="T59" fmla="*/ 554 h 689"/>
                  <a:gd name="T60" fmla="*/ 909 w 2293"/>
                  <a:gd name="T61" fmla="*/ 593 h 689"/>
                  <a:gd name="T62" fmla="*/ 1019 w 2293"/>
                  <a:gd name="T63" fmla="*/ 625 h 689"/>
                  <a:gd name="T64" fmla="*/ 1130 w 2293"/>
                  <a:gd name="T65" fmla="*/ 650 h 689"/>
                  <a:gd name="T66" fmla="*/ 1241 w 2293"/>
                  <a:gd name="T67" fmla="*/ 670 h 689"/>
                  <a:gd name="T68" fmla="*/ 1351 w 2293"/>
                  <a:gd name="T69" fmla="*/ 682 h 689"/>
                  <a:gd name="T70" fmla="*/ 1461 w 2293"/>
                  <a:gd name="T71" fmla="*/ 688 h 689"/>
                  <a:gd name="T72" fmla="*/ 1572 w 2293"/>
                  <a:gd name="T73" fmla="*/ 688 h 689"/>
                  <a:gd name="T74" fmla="*/ 1682 w 2293"/>
                  <a:gd name="T75" fmla="*/ 681 h 689"/>
                  <a:gd name="T76" fmla="*/ 1791 w 2293"/>
                  <a:gd name="T77" fmla="*/ 668 h 689"/>
                  <a:gd name="T78" fmla="*/ 1899 w 2293"/>
                  <a:gd name="T79" fmla="*/ 647 h 689"/>
                  <a:gd name="T80" fmla="*/ 2006 w 2293"/>
                  <a:gd name="T81" fmla="*/ 621 h 689"/>
                  <a:gd name="T82" fmla="*/ 2112 w 2293"/>
                  <a:gd name="T83" fmla="*/ 588 h 689"/>
                  <a:gd name="T84" fmla="*/ 2217 w 2293"/>
                  <a:gd name="T85" fmla="*/ 549 h 689"/>
                  <a:gd name="T86" fmla="*/ 2293 w 2293"/>
                  <a:gd name="T87" fmla="*/ 515 h 689"/>
                  <a:gd name="T88" fmla="*/ 2293 w 2293"/>
                  <a:gd name="T89" fmla="*/ 51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93" h="689">
                    <a:moveTo>
                      <a:pt x="2250" y="464"/>
                    </a:moveTo>
                    <a:lnTo>
                      <a:pt x="2258" y="458"/>
                    </a:lnTo>
                    <a:lnTo>
                      <a:pt x="2225" y="474"/>
                    </a:lnTo>
                    <a:lnTo>
                      <a:pt x="2192" y="488"/>
                    </a:lnTo>
                    <a:lnTo>
                      <a:pt x="2158" y="501"/>
                    </a:lnTo>
                    <a:lnTo>
                      <a:pt x="2125" y="514"/>
                    </a:lnTo>
                    <a:lnTo>
                      <a:pt x="2091" y="526"/>
                    </a:lnTo>
                    <a:lnTo>
                      <a:pt x="2057" y="537"/>
                    </a:lnTo>
                    <a:lnTo>
                      <a:pt x="2022" y="547"/>
                    </a:lnTo>
                    <a:lnTo>
                      <a:pt x="1989" y="557"/>
                    </a:lnTo>
                    <a:lnTo>
                      <a:pt x="1954" y="567"/>
                    </a:lnTo>
                    <a:lnTo>
                      <a:pt x="1920" y="575"/>
                    </a:lnTo>
                    <a:lnTo>
                      <a:pt x="1886" y="583"/>
                    </a:lnTo>
                    <a:lnTo>
                      <a:pt x="1851" y="590"/>
                    </a:lnTo>
                    <a:lnTo>
                      <a:pt x="1816" y="596"/>
                    </a:lnTo>
                    <a:lnTo>
                      <a:pt x="1781" y="602"/>
                    </a:lnTo>
                    <a:lnTo>
                      <a:pt x="1747" y="607"/>
                    </a:lnTo>
                    <a:lnTo>
                      <a:pt x="1711" y="612"/>
                    </a:lnTo>
                    <a:lnTo>
                      <a:pt x="1676" y="615"/>
                    </a:lnTo>
                    <a:lnTo>
                      <a:pt x="1640" y="618"/>
                    </a:lnTo>
                    <a:lnTo>
                      <a:pt x="1605" y="620"/>
                    </a:lnTo>
                    <a:lnTo>
                      <a:pt x="1570" y="622"/>
                    </a:lnTo>
                    <a:lnTo>
                      <a:pt x="1535" y="623"/>
                    </a:lnTo>
                    <a:lnTo>
                      <a:pt x="1499" y="623"/>
                    </a:lnTo>
                    <a:lnTo>
                      <a:pt x="1463" y="622"/>
                    </a:lnTo>
                    <a:lnTo>
                      <a:pt x="1428" y="621"/>
                    </a:lnTo>
                    <a:lnTo>
                      <a:pt x="1392" y="619"/>
                    </a:lnTo>
                    <a:lnTo>
                      <a:pt x="1357" y="617"/>
                    </a:lnTo>
                    <a:lnTo>
                      <a:pt x="1321" y="613"/>
                    </a:lnTo>
                    <a:lnTo>
                      <a:pt x="1286" y="608"/>
                    </a:lnTo>
                    <a:lnTo>
                      <a:pt x="1250" y="604"/>
                    </a:lnTo>
                    <a:lnTo>
                      <a:pt x="1214" y="598"/>
                    </a:lnTo>
                    <a:lnTo>
                      <a:pt x="1178" y="592"/>
                    </a:lnTo>
                    <a:lnTo>
                      <a:pt x="1142" y="586"/>
                    </a:lnTo>
                    <a:lnTo>
                      <a:pt x="1107" y="578"/>
                    </a:lnTo>
                    <a:lnTo>
                      <a:pt x="1071" y="570"/>
                    </a:lnTo>
                    <a:lnTo>
                      <a:pt x="1036" y="562"/>
                    </a:lnTo>
                    <a:lnTo>
                      <a:pt x="1000" y="551"/>
                    </a:lnTo>
                    <a:lnTo>
                      <a:pt x="965" y="541"/>
                    </a:lnTo>
                    <a:lnTo>
                      <a:pt x="929" y="530"/>
                    </a:lnTo>
                    <a:lnTo>
                      <a:pt x="894" y="519"/>
                    </a:lnTo>
                    <a:lnTo>
                      <a:pt x="858" y="506"/>
                    </a:lnTo>
                    <a:lnTo>
                      <a:pt x="824" y="493"/>
                    </a:lnTo>
                    <a:lnTo>
                      <a:pt x="788" y="479"/>
                    </a:lnTo>
                    <a:lnTo>
                      <a:pt x="753" y="465"/>
                    </a:lnTo>
                    <a:lnTo>
                      <a:pt x="717" y="449"/>
                    </a:lnTo>
                    <a:lnTo>
                      <a:pt x="683" y="434"/>
                    </a:lnTo>
                    <a:lnTo>
                      <a:pt x="648" y="417"/>
                    </a:lnTo>
                    <a:lnTo>
                      <a:pt x="613" y="400"/>
                    </a:lnTo>
                    <a:lnTo>
                      <a:pt x="578" y="382"/>
                    </a:lnTo>
                    <a:lnTo>
                      <a:pt x="545" y="364"/>
                    </a:lnTo>
                    <a:lnTo>
                      <a:pt x="510" y="344"/>
                    </a:lnTo>
                    <a:lnTo>
                      <a:pt x="475" y="324"/>
                    </a:lnTo>
                    <a:lnTo>
                      <a:pt x="441" y="303"/>
                    </a:lnTo>
                    <a:lnTo>
                      <a:pt x="408" y="282"/>
                    </a:lnTo>
                    <a:lnTo>
                      <a:pt x="374" y="260"/>
                    </a:lnTo>
                    <a:lnTo>
                      <a:pt x="340" y="237"/>
                    </a:lnTo>
                    <a:lnTo>
                      <a:pt x="306" y="214"/>
                    </a:lnTo>
                    <a:lnTo>
                      <a:pt x="273" y="189"/>
                    </a:lnTo>
                    <a:lnTo>
                      <a:pt x="240" y="165"/>
                    </a:lnTo>
                    <a:lnTo>
                      <a:pt x="207" y="139"/>
                    </a:lnTo>
                    <a:lnTo>
                      <a:pt x="175" y="113"/>
                    </a:lnTo>
                    <a:lnTo>
                      <a:pt x="142" y="85"/>
                    </a:lnTo>
                    <a:lnTo>
                      <a:pt x="109" y="58"/>
                    </a:lnTo>
                    <a:lnTo>
                      <a:pt x="77" y="29"/>
                    </a:lnTo>
                    <a:lnTo>
                      <a:pt x="45" y="0"/>
                    </a:lnTo>
                    <a:lnTo>
                      <a:pt x="0" y="48"/>
                    </a:lnTo>
                    <a:lnTo>
                      <a:pt x="32" y="78"/>
                    </a:lnTo>
                    <a:lnTo>
                      <a:pt x="66" y="108"/>
                    </a:lnTo>
                    <a:lnTo>
                      <a:pt x="99" y="136"/>
                    </a:lnTo>
                    <a:lnTo>
                      <a:pt x="133" y="164"/>
                    </a:lnTo>
                    <a:lnTo>
                      <a:pt x="166" y="190"/>
                    </a:lnTo>
                    <a:lnTo>
                      <a:pt x="200" y="217"/>
                    </a:lnTo>
                    <a:lnTo>
                      <a:pt x="234" y="242"/>
                    </a:lnTo>
                    <a:lnTo>
                      <a:pt x="268" y="267"/>
                    </a:lnTo>
                    <a:lnTo>
                      <a:pt x="302" y="291"/>
                    </a:lnTo>
                    <a:lnTo>
                      <a:pt x="337" y="315"/>
                    </a:lnTo>
                    <a:lnTo>
                      <a:pt x="372" y="337"/>
                    </a:lnTo>
                    <a:lnTo>
                      <a:pt x="407" y="360"/>
                    </a:lnTo>
                    <a:lnTo>
                      <a:pt x="441" y="381"/>
                    </a:lnTo>
                    <a:lnTo>
                      <a:pt x="477" y="401"/>
                    </a:lnTo>
                    <a:lnTo>
                      <a:pt x="512" y="422"/>
                    </a:lnTo>
                    <a:lnTo>
                      <a:pt x="548" y="440"/>
                    </a:lnTo>
                    <a:lnTo>
                      <a:pt x="583" y="458"/>
                    </a:lnTo>
                    <a:lnTo>
                      <a:pt x="619" y="477"/>
                    </a:lnTo>
                    <a:lnTo>
                      <a:pt x="655" y="494"/>
                    </a:lnTo>
                    <a:lnTo>
                      <a:pt x="691" y="511"/>
                    </a:lnTo>
                    <a:lnTo>
                      <a:pt x="728" y="526"/>
                    </a:lnTo>
                    <a:lnTo>
                      <a:pt x="763" y="540"/>
                    </a:lnTo>
                    <a:lnTo>
                      <a:pt x="800" y="554"/>
                    </a:lnTo>
                    <a:lnTo>
                      <a:pt x="836" y="569"/>
                    </a:lnTo>
                    <a:lnTo>
                      <a:pt x="873" y="581"/>
                    </a:lnTo>
                    <a:lnTo>
                      <a:pt x="909" y="593"/>
                    </a:lnTo>
                    <a:lnTo>
                      <a:pt x="946" y="604"/>
                    </a:lnTo>
                    <a:lnTo>
                      <a:pt x="982" y="616"/>
                    </a:lnTo>
                    <a:lnTo>
                      <a:pt x="1019" y="625"/>
                    </a:lnTo>
                    <a:lnTo>
                      <a:pt x="1056" y="634"/>
                    </a:lnTo>
                    <a:lnTo>
                      <a:pt x="1092" y="643"/>
                    </a:lnTo>
                    <a:lnTo>
                      <a:pt x="1130" y="650"/>
                    </a:lnTo>
                    <a:lnTo>
                      <a:pt x="1167" y="657"/>
                    </a:lnTo>
                    <a:lnTo>
                      <a:pt x="1204" y="664"/>
                    </a:lnTo>
                    <a:lnTo>
                      <a:pt x="1241" y="670"/>
                    </a:lnTo>
                    <a:lnTo>
                      <a:pt x="1277" y="675"/>
                    </a:lnTo>
                    <a:lnTo>
                      <a:pt x="1314" y="679"/>
                    </a:lnTo>
                    <a:lnTo>
                      <a:pt x="1351" y="682"/>
                    </a:lnTo>
                    <a:lnTo>
                      <a:pt x="1388" y="685"/>
                    </a:lnTo>
                    <a:lnTo>
                      <a:pt x="1425" y="687"/>
                    </a:lnTo>
                    <a:lnTo>
                      <a:pt x="1461" y="688"/>
                    </a:lnTo>
                    <a:lnTo>
                      <a:pt x="1499" y="689"/>
                    </a:lnTo>
                    <a:lnTo>
                      <a:pt x="1535" y="689"/>
                    </a:lnTo>
                    <a:lnTo>
                      <a:pt x="1572" y="688"/>
                    </a:lnTo>
                    <a:lnTo>
                      <a:pt x="1609" y="686"/>
                    </a:lnTo>
                    <a:lnTo>
                      <a:pt x="1645" y="684"/>
                    </a:lnTo>
                    <a:lnTo>
                      <a:pt x="1682" y="681"/>
                    </a:lnTo>
                    <a:lnTo>
                      <a:pt x="1718" y="677"/>
                    </a:lnTo>
                    <a:lnTo>
                      <a:pt x="1755" y="673"/>
                    </a:lnTo>
                    <a:lnTo>
                      <a:pt x="1791" y="668"/>
                    </a:lnTo>
                    <a:lnTo>
                      <a:pt x="1827" y="662"/>
                    </a:lnTo>
                    <a:lnTo>
                      <a:pt x="1863" y="655"/>
                    </a:lnTo>
                    <a:lnTo>
                      <a:pt x="1899" y="647"/>
                    </a:lnTo>
                    <a:lnTo>
                      <a:pt x="1935" y="640"/>
                    </a:lnTo>
                    <a:lnTo>
                      <a:pt x="1970" y="631"/>
                    </a:lnTo>
                    <a:lnTo>
                      <a:pt x="2006" y="621"/>
                    </a:lnTo>
                    <a:lnTo>
                      <a:pt x="2042" y="612"/>
                    </a:lnTo>
                    <a:lnTo>
                      <a:pt x="2078" y="600"/>
                    </a:lnTo>
                    <a:lnTo>
                      <a:pt x="2112" y="588"/>
                    </a:lnTo>
                    <a:lnTo>
                      <a:pt x="2147" y="576"/>
                    </a:lnTo>
                    <a:lnTo>
                      <a:pt x="2182" y="563"/>
                    </a:lnTo>
                    <a:lnTo>
                      <a:pt x="2217" y="549"/>
                    </a:lnTo>
                    <a:lnTo>
                      <a:pt x="2251" y="534"/>
                    </a:lnTo>
                    <a:lnTo>
                      <a:pt x="2285" y="519"/>
                    </a:lnTo>
                    <a:lnTo>
                      <a:pt x="2293" y="515"/>
                    </a:lnTo>
                    <a:lnTo>
                      <a:pt x="2285" y="519"/>
                    </a:lnTo>
                    <a:lnTo>
                      <a:pt x="2290" y="517"/>
                    </a:lnTo>
                    <a:lnTo>
                      <a:pt x="2293" y="515"/>
                    </a:lnTo>
                    <a:lnTo>
                      <a:pt x="2250" y="464"/>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4" name="Freeform 31"/>
              <p:cNvSpPr>
                <a:spLocks/>
              </p:cNvSpPr>
              <p:nvPr/>
            </p:nvSpPr>
            <p:spPr bwMode="auto">
              <a:xfrm>
                <a:off x="3967163" y="5500688"/>
                <a:ext cx="7938" cy="6350"/>
              </a:xfrm>
              <a:custGeom>
                <a:avLst/>
                <a:gdLst>
                  <a:gd name="T0" fmla="*/ 62 w 107"/>
                  <a:gd name="T1" fmla="*/ 0 h 102"/>
                  <a:gd name="T2" fmla="*/ 63 w 107"/>
                  <a:gd name="T3" fmla="*/ 0 h 102"/>
                  <a:gd name="T4" fmla="*/ 47 w 107"/>
                  <a:gd name="T5" fmla="*/ 12 h 102"/>
                  <a:gd name="T6" fmla="*/ 33 w 107"/>
                  <a:gd name="T7" fmla="*/ 24 h 102"/>
                  <a:gd name="T8" fmla="*/ 17 w 107"/>
                  <a:gd name="T9" fmla="*/ 37 h 102"/>
                  <a:gd name="T10" fmla="*/ 0 w 107"/>
                  <a:gd name="T11" fmla="*/ 51 h 102"/>
                  <a:gd name="T12" fmla="*/ 43 w 107"/>
                  <a:gd name="T13" fmla="*/ 102 h 102"/>
                  <a:gd name="T14" fmla="*/ 59 w 107"/>
                  <a:gd name="T15" fmla="*/ 88 h 102"/>
                  <a:gd name="T16" fmla="*/ 74 w 107"/>
                  <a:gd name="T17" fmla="*/ 76 h 102"/>
                  <a:gd name="T18" fmla="*/ 90 w 107"/>
                  <a:gd name="T19" fmla="*/ 63 h 102"/>
                  <a:gd name="T20" fmla="*/ 107 w 107"/>
                  <a:gd name="T21" fmla="*/ 50 h 102"/>
                  <a:gd name="T22" fmla="*/ 107 w 107"/>
                  <a:gd name="T23" fmla="*/ 49 h 102"/>
                  <a:gd name="T24" fmla="*/ 107 w 107"/>
                  <a:gd name="T25" fmla="*/ 50 h 102"/>
                  <a:gd name="T26" fmla="*/ 107 w 107"/>
                  <a:gd name="T27" fmla="*/ 49 h 102"/>
                  <a:gd name="T28" fmla="*/ 107 w 107"/>
                  <a:gd name="T29" fmla="*/ 49 h 102"/>
                  <a:gd name="T30" fmla="*/ 62 w 107"/>
                  <a:gd name="T3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02">
                    <a:moveTo>
                      <a:pt x="62" y="0"/>
                    </a:moveTo>
                    <a:lnTo>
                      <a:pt x="63" y="0"/>
                    </a:lnTo>
                    <a:lnTo>
                      <a:pt x="47" y="12"/>
                    </a:lnTo>
                    <a:lnTo>
                      <a:pt x="33" y="24"/>
                    </a:lnTo>
                    <a:lnTo>
                      <a:pt x="17" y="37"/>
                    </a:lnTo>
                    <a:lnTo>
                      <a:pt x="0" y="51"/>
                    </a:lnTo>
                    <a:lnTo>
                      <a:pt x="43" y="102"/>
                    </a:lnTo>
                    <a:lnTo>
                      <a:pt x="59" y="88"/>
                    </a:lnTo>
                    <a:lnTo>
                      <a:pt x="74" y="76"/>
                    </a:lnTo>
                    <a:lnTo>
                      <a:pt x="90" y="63"/>
                    </a:lnTo>
                    <a:lnTo>
                      <a:pt x="107" y="50"/>
                    </a:lnTo>
                    <a:lnTo>
                      <a:pt x="107" y="49"/>
                    </a:lnTo>
                    <a:lnTo>
                      <a:pt x="107" y="50"/>
                    </a:lnTo>
                    <a:lnTo>
                      <a:pt x="107" y="49"/>
                    </a:lnTo>
                    <a:lnTo>
                      <a:pt x="107" y="49"/>
                    </a:lnTo>
                    <a:lnTo>
                      <a:pt x="6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5" name="Freeform 32"/>
              <p:cNvSpPr>
                <a:spLocks/>
              </p:cNvSpPr>
              <p:nvPr/>
            </p:nvSpPr>
            <p:spPr bwMode="auto">
              <a:xfrm>
                <a:off x="3971925" y="5441950"/>
                <a:ext cx="106363" cy="61912"/>
              </a:xfrm>
              <a:custGeom>
                <a:avLst/>
                <a:gdLst>
                  <a:gd name="T0" fmla="*/ 1156 w 1200"/>
                  <a:gd name="T1" fmla="*/ 0 h 1091"/>
                  <a:gd name="T2" fmla="*/ 1156 w 1200"/>
                  <a:gd name="T3" fmla="*/ 0 h 1091"/>
                  <a:gd name="T4" fmla="*/ 0 w 1200"/>
                  <a:gd name="T5" fmla="*/ 1042 h 1091"/>
                  <a:gd name="T6" fmla="*/ 45 w 1200"/>
                  <a:gd name="T7" fmla="*/ 1091 h 1091"/>
                  <a:gd name="T8" fmla="*/ 1200 w 1200"/>
                  <a:gd name="T9" fmla="*/ 49 h 1091"/>
                  <a:gd name="T10" fmla="*/ 1156 w 1200"/>
                  <a:gd name="T11" fmla="*/ 0 h 1091"/>
                  <a:gd name="T12" fmla="*/ 1200 w 1200"/>
                  <a:gd name="T13" fmla="*/ 49 h 1091"/>
                  <a:gd name="T14" fmla="*/ 1177 w 1200"/>
                  <a:gd name="T15" fmla="*/ 24 h 1091"/>
                  <a:gd name="T16" fmla="*/ 1156 w 1200"/>
                  <a:gd name="T17"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1156" y="0"/>
                    </a:moveTo>
                    <a:lnTo>
                      <a:pt x="1156" y="0"/>
                    </a:lnTo>
                    <a:lnTo>
                      <a:pt x="0" y="1042"/>
                    </a:lnTo>
                    <a:lnTo>
                      <a:pt x="45" y="1091"/>
                    </a:lnTo>
                    <a:lnTo>
                      <a:pt x="1200" y="49"/>
                    </a:lnTo>
                    <a:lnTo>
                      <a:pt x="1156" y="0"/>
                    </a:lnTo>
                    <a:lnTo>
                      <a:pt x="1200" y="49"/>
                    </a:lnTo>
                    <a:lnTo>
                      <a:pt x="1177" y="24"/>
                    </a:lnTo>
                    <a:lnTo>
                      <a:pt x="115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6" name="Freeform 33"/>
              <p:cNvSpPr>
                <a:spLocks/>
              </p:cNvSpPr>
              <p:nvPr/>
            </p:nvSpPr>
            <p:spPr bwMode="auto">
              <a:xfrm>
                <a:off x="3844925" y="5430838"/>
                <a:ext cx="233363" cy="39687"/>
              </a:xfrm>
              <a:custGeom>
                <a:avLst/>
                <a:gdLst>
                  <a:gd name="T0" fmla="*/ 61 w 2633"/>
                  <a:gd name="T1" fmla="*/ 85 h 701"/>
                  <a:gd name="T2" fmla="*/ 176 w 2633"/>
                  <a:gd name="T3" fmla="*/ 190 h 701"/>
                  <a:gd name="T4" fmla="*/ 293 w 2633"/>
                  <a:gd name="T5" fmla="*/ 284 h 701"/>
                  <a:gd name="T6" fmla="*/ 413 w 2633"/>
                  <a:gd name="T7" fmla="*/ 369 h 701"/>
                  <a:gd name="T8" fmla="*/ 535 w 2633"/>
                  <a:gd name="T9" fmla="*/ 445 h 701"/>
                  <a:gd name="T10" fmla="*/ 660 w 2633"/>
                  <a:gd name="T11" fmla="*/ 510 h 701"/>
                  <a:gd name="T12" fmla="*/ 787 w 2633"/>
                  <a:gd name="T13" fmla="*/ 566 h 701"/>
                  <a:gd name="T14" fmla="*/ 914 w 2633"/>
                  <a:gd name="T15" fmla="*/ 612 h 701"/>
                  <a:gd name="T16" fmla="*/ 1042 w 2633"/>
                  <a:gd name="T17" fmla="*/ 649 h 701"/>
                  <a:gd name="T18" fmla="*/ 1171 w 2633"/>
                  <a:gd name="T19" fmla="*/ 677 h 701"/>
                  <a:gd name="T20" fmla="*/ 1301 w 2633"/>
                  <a:gd name="T21" fmla="*/ 693 h 701"/>
                  <a:gd name="T22" fmla="*/ 1430 w 2633"/>
                  <a:gd name="T23" fmla="*/ 701 h 701"/>
                  <a:gd name="T24" fmla="*/ 1558 w 2633"/>
                  <a:gd name="T25" fmla="*/ 698 h 701"/>
                  <a:gd name="T26" fmla="*/ 1686 w 2633"/>
                  <a:gd name="T27" fmla="*/ 686 h 701"/>
                  <a:gd name="T28" fmla="*/ 1813 w 2633"/>
                  <a:gd name="T29" fmla="*/ 664 h 701"/>
                  <a:gd name="T30" fmla="*/ 1938 w 2633"/>
                  <a:gd name="T31" fmla="*/ 633 h 701"/>
                  <a:gd name="T32" fmla="*/ 2060 w 2633"/>
                  <a:gd name="T33" fmla="*/ 591 h 701"/>
                  <a:gd name="T34" fmla="*/ 2181 w 2633"/>
                  <a:gd name="T35" fmla="*/ 540 h 701"/>
                  <a:gd name="T36" fmla="*/ 2299 w 2633"/>
                  <a:gd name="T37" fmla="*/ 479 h 701"/>
                  <a:gd name="T38" fmla="*/ 2414 w 2633"/>
                  <a:gd name="T39" fmla="*/ 407 h 701"/>
                  <a:gd name="T40" fmla="*/ 2525 w 2633"/>
                  <a:gd name="T41" fmla="*/ 327 h 701"/>
                  <a:gd name="T42" fmla="*/ 2633 w 2633"/>
                  <a:gd name="T43" fmla="*/ 237 h 701"/>
                  <a:gd name="T44" fmla="*/ 2519 w 2633"/>
                  <a:gd name="T45" fmla="*/ 247 h 701"/>
                  <a:gd name="T46" fmla="*/ 2413 w 2633"/>
                  <a:gd name="T47" fmla="*/ 328 h 701"/>
                  <a:gd name="T48" fmla="*/ 2304 w 2633"/>
                  <a:gd name="T49" fmla="*/ 399 h 701"/>
                  <a:gd name="T50" fmla="*/ 2191 w 2633"/>
                  <a:gd name="T51" fmla="*/ 461 h 701"/>
                  <a:gd name="T52" fmla="*/ 2076 w 2633"/>
                  <a:gd name="T53" fmla="*/ 513 h 701"/>
                  <a:gd name="T54" fmla="*/ 1958 w 2633"/>
                  <a:gd name="T55" fmla="*/ 557 h 701"/>
                  <a:gd name="T56" fmla="*/ 1840 w 2633"/>
                  <a:gd name="T57" fmla="*/ 591 h 701"/>
                  <a:gd name="T58" fmla="*/ 1718 w 2633"/>
                  <a:gd name="T59" fmla="*/ 614 h 701"/>
                  <a:gd name="T60" fmla="*/ 1595 w 2633"/>
                  <a:gd name="T61" fmla="*/ 630 h 701"/>
                  <a:gd name="T62" fmla="*/ 1473 w 2633"/>
                  <a:gd name="T63" fmla="*/ 635 h 701"/>
                  <a:gd name="T64" fmla="*/ 1348 w 2633"/>
                  <a:gd name="T65" fmla="*/ 631 h 701"/>
                  <a:gd name="T66" fmla="*/ 1223 w 2633"/>
                  <a:gd name="T67" fmla="*/ 617 h 701"/>
                  <a:gd name="T68" fmla="*/ 1100 w 2633"/>
                  <a:gd name="T69" fmla="*/ 595 h 701"/>
                  <a:gd name="T70" fmla="*/ 975 w 2633"/>
                  <a:gd name="T71" fmla="*/ 562 h 701"/>
                  <a:gd name="T72" fmla="*/ 852 w 2633"/>
                  <a:gd name="T73" fmla="*/ 522 h 701"/>
                  <a:gd name="T74" fmla="*/ 730 w 2633"/>
                  <a:gd name="T75" fmla="*/ 471 h 701"/>
                  <a:gd name="T76" fmla="*/ 609 w 2633"/>
                  <a:gd name="T77" fmla="*/ 409 h 701"/>
                  <a:gd name="T78" fmla="*/ 489 w 2633"/>
                  <a:gd name="T79" fmla="*/ 340 h 701"/>
                  <a:gd name="T80" fmla="*/ 372 w 2633"/>
                  <a:gd name="T81" fmla="*/ 260 h 701"/>
                  <a:gd name="T82" fmla="*/ 256 w 2633"/>
                  <a:gd name="T83" fmla="*/ 172 h 701"/>
                  <a:gd name="T84" fmla="*/ 144 w 2633"/>
                  <a:gd name="T85" fmla="*/ 73 h 701"/>
                  <a:gd name="T86" fmla="*/ 69 w 2633"/>
                  <a:gd name="T87" fmla="*/ 49 h 701"/>
                  <a:gd name="T88" fmla="*/ 24 w 2633"/>
                  <a:gd name="T89" fmla="*/ 4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33" h="701">
                    <a:moveTo>
                      <a:pt x="25" y="0"/>
                    </a:moveTo>
                    <a:lnTo>
                      <a:pt x="24" y="48"/>
                    </a:lnTo>
                    <a:lnTo>
                      <a:pt x="61" y="85"/>
                    </a:lnTo>
                    <a:lnTo>
                      <a:pt x="99" y="122"/>
                    </a:lnTo>
                    <a:lnTo>
                      <a:pt x="137" y="156"/>
                    </a:lnTo>
                    <a:lnTo>
                      <a:pt x="176" y="190"/>
                    </a:lnTo>
                    <a:lnTo>
                      <a:pt x="214" y="223"/>
                    </a:lnTo>
                    <a:lnTo>
                      <a:pt x="253" y="254"/>
                    </a:lnTo>
                    <a:lnTo>
                      <a:pt x="293" y="284"/>
                    </a:lnTo>
                    <a:lnTo>
                      <a:pt x="333" y="313"/>
                    </a:lnTo>
                    <a:lnTo>
                      <a:pt x="373" y="342"/>
                    </a:lnTo>
                    <a:lnTo>
                      <a:pt x="413" y="369"/>
                    </a:lnTo>
                    <a:lnTo>
                      <a:pt x="454" y="395"/>
                    </a:lnTo>
                    <a:lnTo>
                      <a:pt x="494" y="421"/>
                    </a:lnTo>
                    <a:lnTo>
                      <a:pt x="535" y="445"/>
                    </a:lnTo>
                    <a:lnTo>
                      <a:pt x="577" y="467"/>
                    </a:lnTo>
                    <a:lnTo>
                      <a:pt x="618" y="490"/>
                    </a:lnTo>
                    <a:lnTo>
                      <a:pt x="660" y="510"/>
                    </a:lnTo>
                    <a:lnTo>
                      <a:pt x="702" y="530"/>
                    </a:lnTo>
                    <a:lnTo>
                      <a:pt x="744" y="549"/>
                    </a:lnTo>
                    <a:lnTo>
                      <a:pt x="787" y="566"/>
                    </a:lnTo>
                    <a:lnTo>
                      <a:pt x="829" y="583"/>
                    </a:lnTo>
                    <a:lnTo>
                      <a:pt x="872" y="598"/>
                    </a:lnTo>
                    <a:lnTo>
                      <a:pt x="914" y="612"/>
                    </a:lnTo>
                    <a:lnTo>
                      <a:pt x="956" y="626"/>
                    </a:lnTo>
                    <a:lnTo>
                      <a:pt x="999" y="638"/>
                    </a:lnTo>
                    <a:lnTo>
                      <a:pt x="1042" y="649"/>
                    </a:lnTo>
                    <a:lnTo>
                      <a:pt x="1085" y="659"/>
                    </a:lnTo>
                    <a:lnTo>
                      <a:pt x="1128" y="668"/>
                    </a:lnTo>
                    <a:lnTo>
                      <a:pt x="1171" y="677"/>
                    </a:lnTo>
                    <a:lnTo>
                      <a:pt x="1214" y="683"/>
                    </a:lnTo>
                    <a:lnTo>
                      <a:pt x="1257" y="689"/>
                    </a:lnTo>
                    <a:lnTo>
                      <a:pt x="1301" y="693"/>
                    </a:lnTo>
                    <a:lnTo>
                      <a:pt x="1344" y="697"/>
                    </a:lnTo>
                    <a:lnTo>
                      <a:pt x="1387" y="699"/>
                    </a:lnTo>
                    <a:lnTo>
                      <a:pt x="1430" y="701"/>
                    </a:lnTo>
                    <a:lnTo>
                      <a:pt x="1473" y="701"/>
                    </a:lnTo>
                    <a:lnTo>
                      <a:pt x="1516" y="700"/>
                    </a:lnTo>
                    <a:lnTo>
                      <a:pt x="1558" y="698"/>
                    </a:lnTo>
                    <a:lnTo>
                      <a:pt x="1601" y="695"/>
                    </a:lnTo>
                    <a:lnTo>
                      <a:pt x="1643" y="691"/>
                    </a:lnTo>
                    <a:lnTo>
                      <a:pt x="1686" y="686"/>
                    </a:lnTo>
                    <a:lnTo>
                      <a:pt x="1728" y="680"/>
                    </a:lnTo>
                    <a:lnTo>
                      <a:pt x="1771" y="673"/>
                    </a:lnTo>
                    <a:lnTo>
                      <a:pt x="1813" y="664"/>
                    </a:lnTo>
                    <a:lnTo>
                      <a:pt x="1855" y="654"/>
                    </a:lnTo>
                    <a:lnTo>
                      <a:pt x="1896" y="644"/>
                    </a:lnTo>
                    <a:lnTo>
                      <a:pt x="1938" y="633"/>
                    </a:lnTo>
                    <a:lnTo>
                      <a:pt x="1979" y="619"/>
                    </a:lnTo>
                    <a:lnTo>
                      <a:pt x="2019" y="606"/>
                    </a:lnTo>
                    <a:lnTo>
                      <a:pt x="2060" y="591"/>
                    </a:lnTo>
                    <a:lnTo>
                      <a:pt x="2101" y="575"/>
                    </a:lnTo>
                    <a:lnTo>
                      <a:pt x="2141" y="558"/>
                    </a:lnTo>
                    <a:lnTo>
                      <a:pt x="2181" y="540"/>
                    </a:lnTo>
                    <a:lnTo>
                      <a:pt x="2221" y="520"/>
                    </a:lnTo>
                    <a:lnTo>
                      <a:pt x="2260" y="500"/>
                    </a:lnTo>
                    <a:lnTo>
                      <a:pt x="2299" y="479"/>
                    </a:lnTo>
                    <a:lnTo>
                      <a:pt x="2337" y="456"/>
                    </a:lnTo>
                    <a:lnTo>
                      <a:pt x="2376" y="433"/>
                    </a:lnTo>
                    <a:lnTo>
                      <a:pt x="2414" y="407"/>
                    </a:lnTo>
                    <a:lnTo>
                      <a:pt x="2452" y="382"/>
                    </a:lnTo>
                    <a:lnTo>
                      <a:pt x="2489" y="355"/>
                    </a:lnTo>
                    <a:lnTo>
                      <a:pt x="2525" y="327"/>
                    </a:lnTo>
                    <a:lnTo>
                      <a:pt x="2561" y="298"/>
                    </a:lnTo>
                    <a:lnTo>
                      <a:pt x="2597" y="267"/>
                    </a:lnTo>
                    <a:lnTo>
                      <a:pt x="2633" y="237"/>
                    </a:lnTo>
                    <a:lnTo>
                      <a:pt x="2589" y="188"/>
                    </a:lnTo>
                    <a:lnTo>
                      <a:pt x="2554" y="217"/>
                    </a:lnTo>
                    <a:lnTo>
                      <a:pt x="2519" y="247"/>
                    </a:lnTo>
                    <a:lnTo>
                      <a:pt x="2484" y="275"/>
                    </a:lnTo>
                    <a:lnTo>
                      <a:pt x="2449" y="302"/>
                    </a:lnTo>
                    <a:lnTo>
                      <a:pt x="2413" y="328"/>
                    </a:lnTo>
                    <a:lnTo>
                      <a:pt x="2377" y="352"/>
                    </a:lnTo>
                    <a:lnTo>
                      <a:pt x="2340" y="377"/>
                    </a:lnTo>
                    <a:lnTo>
                      <a:pt x="2304" y="399"/>
                    </a:lnTo>
                    <a:lnTo>
                      <a:pt x="2267" y="421"/>
                    </a:lnTo>
                    <a:lnTo>
                      <a:pt x="2229" y="442"/>
                    </a:lnTo>
                    <a:lnTo>
                      <a:pt x="2191" y="461"/>
                    </a:lnTo>
                    <a:lnTo>
                      <a:pt x="2153" y="480"/>
                    </a:lnTo>
                    <a:lnTo>
                      <a:pt x="2114" y="497"/>
                    </a:lnTo>
                    <a:lnTo>
                      <a:pt x="2076" y="513"/>
                    </a:lnTo>
                    <a:lnTo>
                      <a:pt x="2037" y="529"/>
                    </a:lnTo>
                    <a:lnTo>
                      <a:pt x="1998" y="543"/>
                    </a:lnTo>
                    <a:lnTo>
                      <a:pt x="1958" y="557"/>
                    </a:lnTo>
                    <a:lnTo>
                      <a:pt x="1919" y="569"/>
                    </a:lnTo>
                    <a:lnTo>
                      <a:pt x="1879" y="581"/>
                    </a:lnTo>
                    <a:lnTo>
                      <a:pt x="1840" y="591"/>
                    </a:lnTo>
                    <a:lnTo>
                      <a:pt x="1799" y="599"/>
                    </a:lnTo>
                    <a:lnTo>
                      <a:pt x="1759" y="607"/>
                    </a:lnTo>
                    <a:lnTo>
                      <a:pt x="1718" y="614"/>
                    </a:lnTo>
                    <a:lnTo>
                      <a:pt x="1677" y="620"/>
                    </a:lnTo>
                    <a:lnTo>
                      <a:pt x="1636" y="626"/>
                    </a:lnTo>
                    <a:lnTo>
                      <a:pt x="1595" y="630"/>
                    </a:lnTo>
                    <a:lnTo>
                      <a:pt x="1554" y="633"/>
                    </a:lnTo>
                    <a:lnTo>
                      <a:pt x="1513" y="634"/>
                    </a:lnTo>
                    <a:lnTo>
                      <a:pt x="1473" y="635"/>
                    </a:lnTo>
                    <a:lnTo>
                      <a:pt x="1431" y="635"/>
                    </a:lnTo>
                    <a:lnTo>
                      <a:pt x="1390" y="634"/>
                    </a:lnTo>
                    <a:lnTo>
                      <a:pt x="1348" y="631"/>
                    </a:lnTo>
                    <a:lnTo>
                      <a:pt x="1307" y="628"/>
                    </a:lnTo>
                    <a:lnTo>
                      <a:pt x="1265" y="624"/>
                    </a:lnTo>
                    <a:lnTo>
                      <a:pt x="1223" y="617"/>
                    </a:lnTo>
                    <a:lnTo>
                      <a:pt x="1182" y="611"/>
                    </a:lnTo>
                    <a:lnTo>
                      <a:pt x="1140" y="603"/>
                    </a:lnTo>
                    <a:lnTo>
                      <a:pt x="1100" y="595"/>
                    </a:lnTo>
                    <a:lnTo>
                      <a:pt x="1058" y="585"/>
                    </a:lnTo>
                    <a:lnTo>
                      <a:pt x="1017" y="575"/>
                    </a:lnTo>
                    <a:lnTo>
                      <a:pt x="975" y="562"/>
                    </a:lnTo>
                    <a:lnTo>
                      <a:pt x="934" y="550"/>
                    </a:lnTo>
                    <a:lnTo>
                      <a:pt x="893" y="536"/>
                    </a:lnTo>
                    <a:lnTo>
                      <a:pt x="852" y="522"/>
                    </a:lnTo>
                    <a:lnTo>
                      <a:pt x="811" y="505"/>
                    </a:lnTo>
                    <a:lnTo>
                      <a:pt x="770" y="488"/>
                    </a:lnTo>
                    <a:lnTo>
                      <a:pt x="730" y="471"/>
                    </a:lnTo>
                    <a:lnTo>
                      <a:pt x="689" y="451"/>
                    </a:lnTo>
                    <a:lnTo>
                      <a:pt x="649" y="431"/>
                    </a:lnTo>
                    <a:lnTo>
                      <a:pt x="609" y="409"/>
                    </a:lnTo>
                    <a:lnTo>
                      <a:pt x="568" y="387"/>
                    </a:lnTo>
                    <a:lnTo>
                      <a:pt x="528" y="364"/>
                    </a:lnTo>
                    <a:lnTo>
                      <a:pt x="489" y="340"/>
                    </a:lnTo>
                    <a:lnTo>
                      <a:pt x="449" y="314"/>
                    </a:lnTo>
                    <a:lnTo>
                      <a:pt x="411" y="288"/>
                    </a:lnTo>
                    <a:lnTo>
                      <a:pt x="372" y="260"/>
                    </a:lnTo>
                    <a:lnTo>
                      <a:pt x="333" y="232"/>
                    </a:lnTo>
                    <a:lnTo>
                      <a:pt x="294" y="202"/>
                    </a:lnTo>
                    <a:lnTo>
                      <a:pt x="256" y="172"/>
                    </a:lnTo>
                    <a:lnTo>
                      <a:pt x="218" y="139"/>
                    </a:lnTo>
                    <a:lnTo>
                      <a:pt x="182" y="106"/>
                    </a:lnTo>
                    <a:lnTo>
                      <a:pt x="144" y="73"/>
                    </a:lnTo>
                    <a:lnTo>
                      <a:pt x="107" y="38"/>
                    </a:lnTo>
                    <a:lnTo>
                      <a:pt x="71" y="2"/>
                    </a:lnTo>
                    <a:lnTo>
                      <a:pt x="69" y="49"/>
                    </a:lnTo>
                    <a:lnTo>
                      <a:pt x="25" y="0"/>
                    </a:lnTo>
                    <a:lnTo>
                      <a:pt x="0" y="24"/>
                    </a:lnTo>
                    <a:lnTo>
                      <a:pt x="24" y="48"/>
                    </a:lnTo>
                    <a:lnTo>
                      <a:pt x="25"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7" name="Freeform 34"/>
              <p:cNvSpPr>
                <a:spLocks/>
              </p:cNvSpPr>
              <p:nvPr/>
            </p:nvSpPr>
            <p:spPr bwMode="auto">
              <a:xfrm>
                <a:off x="3665538" y="5176838"/>
                <a:ext cx="176213" cy="228600"/>
              </a:xfrm>
              <a:custGeom>
                <a:avLst/>
                <a:gdLst>
                  <a:gd name="T0" fmla="*/ 1250 w 1987"/>
                  <a:gd name="T1" fmla="*/ 2944 h 4049"/>
                  <a:gd name="T2" fmla="*/ 1214 w 1987"/>
                  <a:gd name="T3" fmla="*/ 2768 h 4049"/>
                  <a:gd name="T4" fmla="*/ 1186 w 1987"/>
                  <a:gd name="T5" fmla="*/ 2591 h 4049"/>
                  <a:gd name="T6" fmla="*/ 1167 w 1987"/>
                  <a:gd name="T7" fmla="*/ 2413 h 4049"/>
                  <a:gd name="T8" fmla="*/ 1157 w 1987"/>
                  <a:gd name="T9" fmla="*/ 2235 h 4049"/>
                  <a:gd name="T10" fmla="*/ 1156 w 1987"/>
                  <a:gd name="T11" fmla="*/ 2057 h 4049"/>
                  <a:gd name="T12" fmla="*/ 1162 w 1987"/>
                  <a:gd name="T13" fmla="*/ 1880 h 4049"/>
                  <a:gd name="T14" fmla="*/ 1178 w 1987"/>
                  <a:gd name="T15" fmla="*/ 1705 h 4049"/>
                  <a:gd name="T16" fmla="*/ 1203 w 1987"/>
                  <a:gd name="T17" fmla="*/ 1532 h 4049"/>
                  <a:gd name="T18" fmla="*/ 1236 w 1987"/>
                  <a:gd name="T19" fmla="*/ 1361 h 4049"/>
                  <a:gd name="T20" fmla="*/ 1278 w 1987"/>
                  <a:gd name="T21" fmla="*/ 1194 h 4049"/>
                  <a:gd name="T22" fmla="*/ 1329 w 1987"/>
                  <a:gd name="T23" fmla="*/ 1031 h 4049"/>
                  <a:gd name="T24" fmla="*/ 1390 w 1987"/>
                  <a:gd name="T25" fmla="*/ 871 h 4049"/>
                  <a:gd name="T26" fmla="*/ 1459 w 1987"/>
                  <a:gd name="T27" fmla="*/ 717 h 4049"/>
                  <a:gd name="T28" fmla="*/ 1537 w 1987"/>
                  <a:gd name="T29" fmla="*/ 569 h 4049"/>
                  <a:gd name="T30" fmla="*/ 1624 w 1987"/>
                  <a:gd name="T31" fmla="*/ 427 h 4049"/>
                  <a:gd name="T32" fmla="*/ 1708 w 1987"/>
                  <a:gd name="T33" fmla="*/ 308 h 4049"/>
                  <a:gd name="T34" fmla="*/ 1783 w 1987"/>
                  <a:gd name="T35" fmla="*/ 212 h 4049"/>
                  <a:gd name="T36" fmla="*/ 1863 w 1987"/>
                  <a:gd name="T37" fmla="*/ 123 h 4049"/>
                  <a:gd name="T38" fmla="*/ 1945 w 1987"/>
                  <a:gd name="T39" fmla="*/ 40 h 4049"/>
                  <a:gd name="T40" fmla="*/ 832 w 1987"/>
                  <a:gd name="T41" fmla="*/ 1043 h 4049"/>
                  <a:gd name="T42" fmla="*/ 748 w 1987"/>
                  <a:gd name="T43" fmla="*/ 1122 h 4049"/>
                  <a:gd name="T44" fmla="*/ 667 w 1987"/>
                  <a:gd name="T45" fmla="*/ 1209 h 4049"/>
                  <a:gd name="T46" fmla="*/ 589 w 1987"/>
                  <a:gd name="T47" fmla="*/ 1302 h 4049"/>
                  <a:gd name="T48" fmla="*/ 516 w 1987"/>
                  <a:gd name="T49" fmla="*/ 1401 h 4049"/>
                  <a:gd name="T50" fmla="*/ 425 w 1987"/>
                  <a:gd name="T51" fmla="*/ 1539 h 4049"/>
                  <a:gd name="T52" fmla="*/ 342 w 1987"/>
                  <a:gd name="T53" fmla="*/ 1683 h 4049"/>
                  <a:gd name="T54" fmla="*/ 270 w 1987"/>
                  <a:gd name="T55" fmla="*/ 1833 h 4049"/>
                  <a:gd name="T56" fmla="*/ 205 w 1987"/>
                  <a:gd name="T57" fmla="*/ 1988 h 4049"/>
                  <a:gd name="T58" fmla="*/ 150 w 1987"/>
                  <a:gd name="T59" fmla="*/ 2147 h 4049"/>
                  <a:gd name="T60" fmla="*/ 103 w 1987"/>
                  <a:gd name="T61" fmla="*/ 2311 h 4049"/>
                  <a:gd name="T62" fmla="*/ 65 w 1987"/>
                  <a:gd name="T63" fmla="*/ 2478 h 4049"/>
                  <a:gd name="T64" fmla="*/ 36 w 1987"/>
                  <a:gd name="T65" fmla="*/ 2649 h 4049"/>
                  <a:gd name="T66" fmla="*/ 15 w 1987"/>
                  <a:gd name="T67" fmla="*/ 2821 h 4049"/>
                  <a:gd name="T68" fmla="*/ 3 w 1987"/>
                  <a:gd name="T69" fmla="*/ 2996 h 4049"/>
                  <a:gd name="T70" fmla="*/ 0 w 1987"/>
                  <a:gd name="T71" fmla="*/ 3171 h 4049"/>
                  <a:gd name="T72" fmla="*/ 5 w 1987"/>
                  <a:gd name="T73" fmla="*/ 3348 h 4049"/>
                  <a:gd name="T74" fmla="*/ 18 w 1987"/>
                  <a:gd name="T75" fmla="*/ 3524 h 4049"/>
                  <a:gd name="T76" fmla="*/ 41 w 1987"/>
                  <a:gd name="T77" fmla="*/ 3700 h 4049"/>
                  <a:gd name="T78" fmla="*/ 71 w 1987"/>
                  <a:gd name="T79" fmla="*/ 3875 h 4049"/>
                  <a:gd name="T80" fmla="*/ 110 w 1987"/>
                  <a:gd name="T81" fmla="*/ 4049 h 4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87" h="4049">
                    <a:moveTo>
                      <a:pt x="1271" y="3031"/>
                    </a:moveTo>
                    <a:lnTo>
                      <a:pt x="1250" y="2944"/>
                    </a:lnTo>
                    <a:lnTo>
                      <a:pt x="1230" y="2856"/>
                    </a:lnTo>
                    <a:lnTo>
                      <a:pt x="1214" y="2768"/>
                    </a:lnTo>
                    <a:lnTo>
                      <a:pt x="1199" y="2679"/>
                    </a:lnTo>
                    <a:lnTo>
                      <a:pt x="1186" y="2591"/>
                    </a:lnTo>
                    <a:lnTo>
                      <a:pt x="1175" y="2502"/>
                    </a:lnTo>
                    <a:lnTo>
                      <a:pt x="1167" y="2413"/>
                    </a:lnTo>
                    <a:lnTo>
                      <a:pt x="1161" y="2324"/>
                    </a:lnTo>
                    <a:lnTo>
                      <a:pt x="1157" y="2235"/>
                    </a:lnTo>
                    <a:lnTo>
                      <a:pt x="1155" y="2146"/>
                    </a:lnTo>
                    <a:lnTo>
                      <a:pt x="1156" y="2057"/>
                    </a:lnTo>
                    <a:lnTo>
                      <a:pt x="1158" y="1968"/>
                    </a:lnTo>
                    <a:lnTo>
                      <a:pt x="1162" y="1880"/>
                    </a:lnTo>
                    <a:lnTo>
                      <a:pt x="1169" y="1793"/>
                    </a:lnTo>
                    <a:lnTo>
                      <a:pt x="1178" y="1705"/>
                    </a:lnTo>
                    <a:lnTo>
                      <a:pt x="1189" y="1618"/>
                    </a:lnTo>
                    <a:lnTo>
                      <a:pt x="1203" y="1532"/>
                    </a:lnTo>
                    <a:lnTo>
                      <a:pt x="1218" y="1446"/>
                    </a:lnTo>
                    <a:lnTo>
                      <a:pt x="1236" y="1361"/>
                    </a:lnTo>
                    <a:lnTo>
                      <a:pt x="1256" y="1278"/>
                    </a:lnTo>
                    <a:lnTo>
                      <a:pt x="1278" y="1194"/>
                    </a:lnTo>
                    <a:lnTo>
                      <a:pt x="1303" y="1112"/>
                    </a:lnTo>
                    <a:lnTo>
                      <a:pt x="1329" y="1031"/>
                    </a:lnTo>
                    <a:lnTo>
                      <a:pt x="1359" y="951"/>
                    </a:lnTo>
                    <a:lnTo>
                      <a:pt x="1390" y="871"/>
                    </a:lnTo>
                    <a:lnTo>
                      <a:pt x="1424" y="794"/>
                    </a:lnTo>
                    <a:lnTo>
                      <a:pt x="1459" y="717"/>
                    </a:lnTo>
                    <a:lnTo>
                      <a:pt x="1497" y="643"/>
                    </a:lnTo>
                    <a:lnTo>
                      <a:pt x="1537" y="569"/>
                    </a:lnTo>
                    <a:lnTo>
                      <a:pt x="1579" y="497"/>
                    </a:lnTo>
                    <a:lnTo>
                      <a:pt x="1624" y="427"/>
                    </a:lnTo>
                    <a:lnTo>
                      <a:pt x="1671" y="358"/>
                    </a:lnTo>
                    <a:lnTo>
                      <a:pt x="1708" y="308"/>
                    </a:lnTo>
                    <a:lnTo>
                      <a:pt x="1745" y="259"/>
                    </a:lnTo>
                    <a:lnTo>
                      <a:pt x="1783" y="212"/>
                    </a:lnTo>
                    <a:lnTo>
                      <a:pt x="1823" y="166"/>
                    </a:lnTo>
                    <a:lnTo>
                      <a:pt x="1863" y="123"/>
                    </a:lnTo>
                    <a:lnTo>
                      <a:pt x="1903" y="80"/>
                    </a:lnTo>
                    <a:lnTo>
                      <a:pt x="1945" y="40"/>
                    </a:lnTo>
                    <a:lnTo>
                      <a:pt x="1987" y="0"/>
                    </a:lnTo>
                    <a:lnTo>
                      <a:pt x="832" y="1043"/>
                    </a:lnTo>
                    <a:lnTo>
                      <a:pt x="789" y="1082"/>
                    </a:lnTo>
                    <a:lnTo>
                      <a:pt x="748" y="1122"/>
                    </a:lnTo>
                    <a:lnTo>
                      <a:pt x="707" y="1165"/>
                    </a:lnTo>
                    <a:lnTo>
                      <a:pt x="667" y="1209"/>
                    </a:lnTo>
                    <a:lnTo>
                      <a:pt x="628" y="1255"/>
                    </a:lnTo>
                    <a:lnTo>
                      <a:pt x="589" y="1302"/>
                    </a:lnTo>
                    <a:lnTo>
                      <a:pt x="552" y="1351"/>
                    </a:lnTo>
                    <a:lnTo>
                      <a:pt x="516" y="1401"/>
                    </a:lnTo>
                    <a:lnTo>
                      <a:pt x="469" y="1469"/>
                    </a:lnTo>
                    <a:lnTo>
                      <a:pt x="425" y="1539"/>
                    </a:lnTo>
                    <a:lnTo>
                      <a:pt x="382" y="1610"/>
                    </a:lnTo>
                    <a:lnTo>
                      <a:pt x="342" y="1683"/>
                    </a:lnTo>
                    <a:lnTo>
                      <a:pt x="304" y="1757"/>
                    </a:lnTo>
                    <a:lnTo>
                      <a:pt x="270" y="1833"/>
                    </a:lnTo>
                    <a:lnTo>
                      <a:pt x="236" y="1909"/>
                    </a:lnTo>
                    <a:lnTo>
                      <a:pt x="205" y="1988"/>
                    </a:lnTo>
                    <a:lnTo>
                      <a:pt x="177" y="2067"/>
                    </a:lnTo>
                    <a:lnTo>
                      <a:pt x="150" y="2147"/>
                    </a:lnTo>
                    <a:lnTo>
                      <a:pt x="125" y="2228"/>
                    </a:lnTo>
                    <a:lnTo>
                      <a:pt x="103" y="2311"/>
                    </a:lnTo>
                    <a:lnTo>
                      <a:pt x="83" y="2394"/>
                    </a:lnTo>
                    <a:lnTo>
                      <a:pt x="65" y="2478"/>
                    </a:lnTo>
                    <a:lnTo>
                      <a:pt x="49" y="2563"/>
                    </a:lnTo>
                    <a:lnTo>
                      <a:pt x="36" y="2649"/>
                    </a:lnTo>
                    <a:lnTo>
                      <a:pt x="24" y="2734"/>
                    </a:lnTo>
                    <a:lnTo>
                      <a:pt x="15" y="2821"/>
                    </a:lnTo>
                    <a:lnTo>
                      <a:pt x="8" y="2908"/>
                    </a:lnTo>
                    <a:lnTo>
                      <a:pt x="3" y="2996"/>
                    </a:lnTo>
                    <a:lnTo>
                      <a:pt x="0" y="3083"/>
                    </a:lnTo>
                    <a:lnTo>
                      <a:pt x="0" y="3171"/>
                    </a:lnTo>
                    <a:lnTo>
                      <a:pt x="1" y="3259"/>
                    </a:lnTo>
                    <a:lnTo>
                      <a:pt x="5" y="3348"/>
                    </a:lnTo>
                    <a:lnTo>
                      <a:pt x="10" y="3435"/>
                    </a:lnTo>
                    <a:lnTo>
                      <a:pt x="18" y="3524"/>
                    </a:lnTo>
                    <a:lnTo>
                      <a:pt x="28" y="3612"/>
                    </a:lnTo>
                    <a:lnTo>
                      <a:pt x="41" y="3700"/>
                    </a:lnTo>
                    <a:lnTo>
                      <a:pt x="55" y="3787"/>
                    </a:lnTo>
                    <a:lnTo>
                      <a:pt x="71" y="3875"/>
                    </a:lnTo>
                    <a:lnTo>
                      <a:pt x="90" y="3962"/>
                    </a:lnTo>
                    <a:lnTo>
                      <a:pt x="110" y="4049"/>
                    </a:lnTo>
                    <a:lnTo>
                      <a:pt x="1271" y="3031"/>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8" name="Freeform 35"/>
              <p:cNvSpPr>
                <a:spLocks/>
              </p:cNvSpPr>
              <p:nvPr/>
            </p:nvSpPr>
            <p:spPr bwMode="auto">
              <a:xfrm>
                <a:off x="3763963" y="5195888"/>
                <a:ext cx="50800" cy="152400"/>
              </a:xfrm>
              <a:custGeom>
                <a:avLst/>
                <a:gdLst>
                  <a:gd name="T0" fmla="*/ 498 w 575"/>
                  <a:gd name="T1" fmla="*/ 35 h 2700"/>
                  <a:gd name="T2" fmla="*/ 429 w 575"/>
                  <a:gd name="T3" fmla="*/ 142 h 2700"/>
                  <a:gd name="T4" fmla="*/ 365 w 575"/>
                  <a:gd name="T5" fmla="*/ 251 h 2700"/>
                  <a:gd name="T6" fmla="*/ 307 w 575"/>
                  <a:gd name="T7" fmla="*/ 364 h 2700"/>
                  <a:gd name="T8" fmla="*/ 253 w 575"/>
                  <a:gd name="T9" fmla="*/ 480 h 2700"/>
                  <a:gd name="T10" fmla="*/ 205 w 575"/>
                  <a:gd name="T11" fmla="*/ 600 h 2700"/>
                  <a:gd name="T12" fmla="*/ 163 w 575"/>
                  <a:gd name="T13" fmla="*/ 722 h 2700"/>
                  <a:gd name="T14" fmla="*/ 125 w 575"/>
                  <a:gd name="T15" fmla="*/ 847 h 2700"/>
                  <a:gd name="T16" fmla="*/ 92 w 575"/>
                  <a:gd name="T17" fmla="*/ 972 h 2700"/>
                  <a:gd name="T18" fmla="*/ 63 w 575"/>
                  <a:gd name="T19" fmla="*/ 1101 h 2700"/>
                  <a:gd name="T20" fmla="*/ 41 w 575"/>
                  <a:gd name="T21" fmla="*/ 1231 h 2700"/>
                  <a:gd name="T22" fmla="*/ 24 w 575"/>
                  <a:gd name="T23" fmla="*/ 1362 h 2700"/>
                  <a:gd name="T24" fmla="*/ 10 w 575"/>
                  <a:gd name="T25" fmla="*/ 1495 h 2700"/>
                  <a:gd name="T26" fmla="*/ 3 w 575"/>
                  <a:gd name="T27" fmla="*/ 1628 h 2700"/>
                  <a:gd name="T28" fmla="*/ 0 w 575"/>
                  <a:gd name="T29" fmla="*/ 1763 h 2700"/>
                  <a:gd name="T30" fmla="*/ 2 w 575"/>
                  <a:gd name="T31" fmla="*/ 1898 h 2700"/>
                  <a:gd name="T32" fmla="*/ 9 w 575"/>
                  <a:gd name="T33" fmla="*/ 2032 h 2700"/>
                  <a:gd name="T34" fmla="*/ 20 w 575"/>
                  <a:gd name="T35" fmla="*/ 2167 h 2700"/>
                  <a:gd name="T36" fmla="*/ 38 w 575"/>
                  <a:gd name="T37" fmla="*/ 2302 h 2700"/>
                  <a:gd name="T38" fmla="*/ 59 w 575"/>
                  <a:gd name="T39" fmla="*/ 2435 h 2700"/>
                  <a:gd name="T40" fmla="*/ 86 w 575"/>
                  <a:gd name="T41" fmla="*/ 2568 h 2700"/>
                  <a:gd name="T42" fmla="*/ 118 w 575"/>
                  <a:gd name="T43" fmla="*/ 2700 h 2700"/>
                  <a:gd name="T44" fmla="*/ 160 w 575"/>
                  <a:gd name="T45" fmla="*/ 2597 h 2700"/>
                  <a:gd name="T46" fmla="*/ 133 w 575"/>
                  <a:gd name="T47" fmla="*/ 2467 h 2700"/>
                  <a:gd name="T48" fmla="*/ 109 w 575"/>
                  <a:gd name="T49" fmla="*/ 2335 h 2700"/>
                  <a:gd name="T50" fmla="*/ 92 w 575"/>
                  <a:gd name="T51" fmla="*/ 2204 h 2700"/>
                  <a:gd name="T52" fmla="*/ 79 w 575"/>
                  <a:gd name="T53" fmla="*/ 2072 h 2700"/>
                  <a:gd name="T54" fmla="*/ 69 w 575"/>
                  <a:gd name="T55" fmla="*/ 1939 h 2700"/>
                  <a:gd name="T56" fmla="*/ 66 w 575"/>
                  <a:gd name="T57" fmla="*/ 1807 h 2700"/>
                  <a:gd name="T58" fmla="*/ 67 w 575"/>
                  <a:gd name="T59" fmla="*/ 1675 h 2700"/>
                  <a:gd name="T60" fmla="*/ 74 w 575"/>
                  <a:gd name="T61" fmla="*/ 1544 h 2700"/>
                  <a:gd name="T62" fmla="*/ 84 w 575"/>
                  <a:gd name="T63" fmla="*/ 1413 h 2700"/>
                  <a:gd name="T64" fmla="*/ 100 w 575"/>
                  <a:gd name="T65" fmla="*/ 1283 h 2700"/>
                  <a:gd name="T66" fmla="*/ 121 w 575"/>
                  <a:gd name="T67" fmla="*/ 1156 h 2700"/>
                  <a:gd name="T68" fmla="*/ 146 w 575"/>
                  <a:gd name="T69" fmla="*/ 1029 h 2700"/>
                  <a:gd name="T70" fmla="*/ 177 w 575"/>
                  <a:gd name="T71" fmla="*/ 905 h 2700"/>
                  <a:gd name="T72" fmla="*/ 213 w 575"/>
                  <a:gd name="T73" fmla="*/ 782 h 2700"/>
                  <a:gd name="T74" fmla="*/ 253 w 575"/>
                  <a:gd name="T75" fmla="*/ 663 h 2700"/>
                  <a:gd name="T76" fmla="*/ 298 w 575"/>
                  <a:gd name="T77" fmla="*/ 546 h 2700"/>
                  <a:gd name="T78" fmla="*/ 349 w 575"/>
                  <a:gd name="T79" fmla="*/ 430 h 2700"/>
                  <a:gd name="T80" fmla="*/ 404 w 575"/>
                  <a:gd name="T81" fmla="*/ 319 h 2700"/>
                  <a:gd name="T82" fmla="*/ 464 w 575"/>
                  <a:gd name="T83" fmla="*/ 211 h 2700"/>
                  <a:gd name="T84" fmla="*/ 529 w 575"/>
                  <a:gd name="T85" fmla="*/ 106 h 2700"/>
                  <a:gd name="T86" fmla="*/ 575 w 575"/>
                  <a:gd name="T87" fmla="*/ 39 h 2700"/>
                  <a:gd name="T88" fmla="*/ 521 w 575"/>
                  <a:gd name="T8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5" h="2700">
                    <a:moveTo>
                      <a:pt x="521" y="0"/>
                    </a:moveTo>
                    <a:lnTo>
                      <a:pt x="521" y="0"/>
                    </a:lnTo>
                    <a:lnTo>
                      <a:pt x="498" y="35"/>
                    </a:lnTo>
                    <a:lnTo>
                      <a:pt x="474" y="70"/>
                    </a:lnTo>
                    <a:lnTo>
                      <a:pt x="451" y="105"/>
                    </a:lnTo>
                    <a:lnTo>
                      <a:pt x="429" y="142"/>
                    </a:lnTo>
                    <a:lnTo>
                      <a:pt x="407" y="177"/>
                    </a:lnTo>
                    <a:lnTo>
                      <a:pt x="386" y="214"/>
                    </a:lnTo>
                    <a:lnTo>
                      <a:pt x="365" y="251"/>
                    </a:lnTo>
                    <a:lnTo>
                      <a:pt x="345" y="289"/>
                    </a:lnTo>
                    <a:lnTo>
                      <a:pt x="326" y="326"/>
                    </a:lnTo>
                    <a:lnTo>
                      <a:pt x="307" y="364"/>
                    </a:lnTo>
                    <a:lnTo>
                      <a:pt x="288" y="403"/>
                    </a:lnTo>
                    <a:lnTo>
                      <a:pt x="271" y="442"/>
                    </a:lnTo>
                    <a:lnTo>
                      <a:pt x="253" y="480"/>
                    </a:lnTo>
                    <a:lnTo>
                      <a:pt x="237" y="520"/>
                    </a:lnTo>
                    <a:lnTo>
                      <a:pt x="221" y="560"/>
                    </a:lnTo>
                    <a:lnTo>
                      <a:pt x="205" y="600"/>
                    </a:lnTo>
                    <a:lnTo>
                      <a:pt x="191" y="641"/>
                    </a:lnTo>
                    <a:lnTo>
                      <a:pt x="176" y="681"/>
                    </a:lnTo>
                    <a:lnTo>
                      <a:pt x="163" y="722"/>
                    </a:lnTo>
                    <a:lnTo>
                      <a:pt x="149" y="763"/>
                    </a:lnTo>
                    <a:lnTo>
                      <a:pt x="137" y="805"/>
                    </a:lnTo>
                    <a:lnTo>
                      <a:pt x="125" y="847"/>
                    </a:lnTo>
                    <a:lnTo>
                      <a:pt x="113" y="889"/>
                    </a:lnTo>
                    <a:lnTo>
                      <a:pt x="102" y="930"/>
                    </a:lnTo>
                    <a:lnTo>
                      <a:pt x="92" y="972"/>
                    </a:lnTo>
                    <a:lnTo>
                      <a:pt x="82" y="1015"/>
                    </a:lnTo>
                    <a:lnTo>
                      <a:pt x="73" y="1058"/>
                    </a:lnTo>
                    <a:lnTo>
                      <a:pt x="63" y="1101"/>
                    </a:lnTo>
                    <a:lnTo>
                      <a:pt x="56" y="1145"/>
                    </a:lnTo>
                    <a:lnTo>
                      <a:pt x="48" y="1187"/>
                    </a:lnTo>
                    <a:lnTo>
                      <a:pt x="41" y="1231"/>
                    </a:lnTo>
                    <a:lnTo>
                      <a:pt x="35" y="1274"/>
                    </a:lnTo>
                    <a:lnTo>
                      <a:pt x="29" y="1318"/>
                    </a:lnTo>
                    <a:lnTo>
                      <a:pt x="24" y="1362"/>
                    </a:lnTo>
                    <a:lnTo>
                      <a:pt x="18" y="1407"/>
                    </a:lnTo>
                    <a:lnTo>
                      <a:pt x="14" y="1451"/>
                    </a:lnTo>
                    <a:lnTo>
                      <a:pt x="10" y="1495"/>
                    </a:lnTo>
                    <a:lnTo>
                      <a:pt x="7" y="1539"/>
                    </a:lnTo>
                    <a:lnTo>
                      <a:pt x="5" y="1584"/>
                    </a:lnTo>
                    <a:lnTo>
                      <a:pt x="3" y="1628"/>
                    </a:lnTo>
                    <a:lnTo>
                      <a:pt x="1" y="1673"/>
                    </a:lnTo>
                    <a:lnTo>
                      <a:pt x="0" y="1718"/>
                    </a:lnTo>
                    <a:lnTo>
                      <a:pt x="0" y="1763"/>
                    </a:lnTo>
                    <a:lnTo>
                      <a:pt x="0" y="1808"/>
                    </a:lnTo>
                    <a:lnTo>
                      <a:pt x="1" y="1853"/>
                    </a:lnTo>
                    <a:lnTo>
                      <a:pt x="2" y="1898"/>
                    </a:lnTo>
                    <a:lnTo>
                      <a:pt x="3" y="1942"/>
                    </a:lnTo>
                    <a:lnTo>
                      <a:pt x="6" y="1987"/>
                    </a:lnTo>
                    <a:lnTo>
                      <a:pt x="9" y="2032"/>
                    </a:lnTo>
                    <a:lnTo>
                      <a:pt x="12" y="2077"/>
                    </a:lnTo>
                    <a:lnTo>
                      <a:pt x="16" y="2122"/>
                    </a:lnTo>
                    <a:lnTo>
                      <a:pt x="20" y="2167"/>
                    </a:lnTo>
                    <a:lnTo>
                      <a:pt x="26" y="2212"/>
                    </a:lnTo>
                    <a:lnTo>
                      <a:pt x="32" y="2257"/>
                    </a:lnTo>
                    <a:lnTo>
                      <a:pt x="38" y="2302"/>
                    </a:lnTo>
                    <a:lnTo>
                      <a:pt x="44" y="2345"/>
                    </a:lnTo>
                    <a:lnTo>
                      <a:pt x="51" y="2390"/>
                    </a:lnTo>
                    <a:lnTo>
                      <a:pt x="59" y="2435"/>
                    </a:lnTo>
                    <a:lnTo>
                      <a:pt x="67" y="2479"/>
                    </a:lnTo>
                    <a:lnTo>
                      <a:pt x="77" y="2524"/>
                    </a:lnTo>
                    <a:lnTo>
                      <a:pt x="86" y="2568"/>
                    </a:lnTo>
                    <a:lnTo>
                      <a:pt x="96" y="2613"/>
                    </a:lnTo>
                    <a:lnTo>
                      <a:pt x="106" y="2657"/>
                    </a:lnTo>
                    <a:lnTo>
                      <a:pt x="118" y="2700"/>
                    </a:lnTo>
                    <a:lnTo>
                      <a:pt x="182" y="2684"/>
                    </a:lnTo>
                    <a:lnTo>
                      <a:pt x="171" y="2641"/>
                    </a:lnTo>
                    <a:lnTo>
                      <a:pt x="160" y="2597"/>
                    </a:lnTo>
                    <a:lnTo>
                      <a:pt x="150" y="2555"/>
                    </a:lnTo>
                    <a:lnTo>
                      <a:pt x="141" y="2511"/>
                    </a:lnTo>
                    <a:lnTo>
                      <a:pt x="133" y="2467"/>
                    </a:lnTo>
                    <a:lnTo>
                      <a:pt x="125" y="2423"/>
                    </a:lnTo>
                    <a:lnTo>
                      <a:pt x="117" y="2380"/>
                    </a:lnTo>
                    <a:lnTo>
                      <a:pt x="109" y="2335"/>
                    </a:lnTo>
                    <a:lnTo>
                      <a:pt x="103" y="2291"/>
                    </a:lnTo>
                    <a:lnTo>
                      <a:pt x="97" y="2248"/>
                    </a:lnTo>
                    <a:lnTo>
                      <a:pt x="92" y="2204"/>
                    </a:lnTo>
                    <a:lnTo>
                      <a:pt x="87" y="2160"/>
                    </a:lnTo>
                    <a:lnTo>
                      <a:pt x="82" y="2116"/>
                    </a:lnTo>
                    <a:lnTo>
                      <a:pt x="79" y="2072"/>
                    </a:lnTo>
                    <a:lnTo>
                      <a:pt x="75" y="2027"/>
                    </a:lnTo>
                    <a:lnTo>
                      <a:pt x="72" y="1983"/>
                    </a:lnTo>
                    <a:lnTo>
                      <a:pt x="69" y="1939"/>
                    </a:lnTo>
                    <a:lnTo>
                      <a:pt x="67" y="1894"/>
                    </a:lnTo>
                    <a:lnTo>
                      <a:pt x="66" y="1851"/>
                    </a:lnTo>
                    <a:lnTo>
                      <a:pt x="66" y="1807"/>
                    </a:lnTo>
                    <a:lnTo>
                      <a:pt x="66" y="1763"/>
                    </a:lnTo>
                    <a:lnTo>
                      <a:pt x="66" y="1719"/>
                    </a:lnTo>
                    <a:lnTo>
                      <a:pt x="67" y="1675"/>
                    </a:lnTo>
                    <a:lnTo>
                      <a:pt x="68" y="1631"/>
                    </a:lnTo>
                    <a:lnTo>
                      <a:pt x="71" y="1587"/>
                    </a:lnTo>
                    <a:lnTo>
                      <a:pt x="74" y="1544"/>
                    </a:lnTo>
                    <a:lnTo>
                      <a:pt x="77" y="1500"/>
                    </a:lnTo>
                    <a:lnTo>
                      <a:pt x="80" y="1457"/>
                    </a:lnTo>
                    <a:lnTo>
                      <a:pt x="84" y="1413"/>
                    </a:lnTo>
                    <a:lnTo>
                      <a:pt x="89" y="1370"/>
                    </a:lnTo>
                    <a:lnTo>
                      <a:pt x="94" y="1327"/>
                    </a:lnTo>
                    <a:lnTo>
                      <a:pt x="100" y="1283"/>
                    </a:lnTo>
                    <a:lnTo>
                      <a:pt x="106" y="1242"/>
                    </a:lnTo>
                    <a:lnTo>
                      <a:pt x="113" y="1199"/>
                    </a:lnTo>
                    <a:lnTo>
                      <a:pt x="121" y="1156"/>
                    </a:lnTo>
                    <a:lnTo>
                      <a:pt x="129" y="1114"/>
                    </a:lnTo>
                    <a:lnTo>
                      <a:pt x="137" y="1071"/>
                    </a:lnTo>
                    <a:lnTo>
                      <a:pt x="146" y="1029"/>
                    </a:lnTo>
                    <a:lnTo>
                      <a:pt x="156" y="987"/>
                    </a:lnTo>
                    <a:lnTo>
                      <a:pt x="167" y="947"/>
                    </a:lnTo>
                    <a:lnTo>
                      <a:pt x="177" y="905"/>
                    </a:lnTo>
                    <a:lnTo>
                      <a:pt x="188" y="864"/>
                    </a:lnTo>
                    <a:lnTo>
                      <a:pt x="200" y="823"/>
                    </a:lnTo>
                    <a:lnTo>
                      <a:pt x="213" y="782"/>
                    </a:lnTo>
                    <a:lnTo>
                      <a:pt x="226" y="743"/>
                    </a:lnTo>
                    <a:lnTo>
                      <a:pt x="239" y="703"/>
                    </a:lnTo>
                    <a:lnTo>
                      <a:pt x="253" y="663"/>
                    </a:lnTo>
                    <a:lnTo>
                      <a:pt x="268" y="623"/>
                    </a:lnTo>
                    <a:lnTo>
                      <a:pt x="283" y="584"/>
                    </a:lnTo>
                    <a:lnTo>
                      <a:pt x="298" y="546"/>
                    </a:lnTo>
                    <a:lnTo>
                      <a:pt x="315" y="507"/>
                    </a:lnTo>
                    <a:lnTo>
                      <a:pt x="331" y="468"/>
                    </a:lnTo>
                    <a:lnTo>
                      <a:pt x="349" y="430"/>
                    </a:lnTo>
                    <a:lnTo>
                      <a:pt x="367" y="393"/>
                    </a:lnTo>
                    <a:lnTo>
                      <a:pt x="385" y="356"/>
                    </a:lnTo>
                    <a:lnTo>
                      <a:pt x="404" y="319"/>
                    </a:lnTo>
                    <a:lnTo>
                      <a:pt x="423" y="283"/>
                    </a:lnTo>
                    <a:lnTo>
                      <a:pt x="444" y="247"/>
                    </a:lnTo>
                    <a:lnTo>
                      <a:pt x="464" y="211"/>
                    </a:lnTo>
                    <a:lnTo>
                      <a:pt x="485" y="175"/>
                    </a:lnTo>
                    <a:lnTo>
                      <a:pt x="507" y="141"/>
                    </a:lnTo>
                    <a:lnTo>
                      <a:pt x="529" y="106"/>
                    </a:lnTo>
                    <a:lnTo>
                      <a:pt x="552" y="72"/>
                    </a:lnTo>
                    <a:lnTo>
                      <a:pt x="575" y="39"/>
                    </a:lnTo>
                    <a:lnTo>
                      <a:pt x="575" y="39"/>
                    </a:lnTo>
                    <a:lnTo>
                      <a:pt x="521" y="0"/>
                    </a:lnTo>
                    <a:lnTo>
                      <a:pt x="521" y="0"/>
                    </a:lnTo>
                    <a:lnTo>
                      <a:pt x="521"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19" name="Freeform 36"/>
              <p:cNvSpPr>
                <a:spLocks/>
              </p:cNvSpPr>
              <p:nvPr/>
            </p:nvSpPr>
            <p:spPr bwMode="auto">
              <a:xfrm>
                <a:off x="3810000" y="5175250"/>
                <a:ext cx="33338" cy="22225"/>
              </a:xfrm>
              <a:custGeom>
                <a:avLst/>
                <a:gdLst>
                  <a:gd name="T0" fmla="*/ 366 w 366"/>
                  <a:gd name="T1" fmla="*/ 49 h 402"/>
                  <a:gd name="T2" fmla="*/ 321 w 366"/>
                  <a:gd name="T3" fmla="*/ 0 h 402"/>
                  <a:gd name="T4" fmla="*/ 278 w 366"/>
                  <a:gd name="T5" fmla="*/ 39 h 402"/>
                  <a:gd name="T6" fmla="*/ 236 w 366"/>
                  <a:gd name="T7" fmla="*/ 81 h 402"/>
                  <a:gd name="T8" fmla="*/ 195 w 366"/>
                  <a:gd name="T9" fmla="*/ 124 h 402"/>
                  <a:gd name="T10" fmla="*/ 155 w 366"/>
                  <a:gd name="T11" fmla="*/ 169 h 402"/>
                  <a:gd name="T12" fmla="*/ 115 w 366"/>
                  <a:gd name="T13" fmla="*/ 215 h 402"/>
                  <a:gd name="T14" fmla="*/ 76 w 366"/>
                  <a:gd name="T15" fmla="*/ 263 h 402"/>
                  <a:gd name="T16" fmla="*/ 38 w 366"/>
                  <a:gd name="T17" fmla="*/ 312 h 402"/>
                  <a:gd name="T18" fmla="*/ 0 w 366"/>
                  <a:gd name="T19" fmla="*/ 363 h 402"/>
                  <a:gd name="T20" fmla="*/ 54 w 366"/>
                  <a:gd name="T21" fmla="*/ 402 h 402"/>
                  <a:gd name="T22" fmla="*/ 91 w 366"/>
                  <a:gd name="T23" fmla="*/ 352 h 402"/>
                  <a:gd name="T24" fmla="*/ 128 w 366"/>
                  <a:gd name="T25" fmla="*/ 304 h 402"/>
                  <a:gd name="T26" fmla="*/ 166 w 366"/>
                  <a:gd name="T27" fmla="*/ 258 h 402"/>
                  <a:gd name="T28" fmla="*/ 205 w 366"/>
                  <a:gd name="T29" fmla="*/ 212 h 402"/>
                  <a:gd name="T30" fmla="*/ 244 w 366"/>
                  <a:gd name="T31" fmla="*/ 169 h 402"/>
                  <a:gd name="T32" fmla="*/ 283 w 366"/>
                  <a:gd name="T33" fmla="*/ 127 h 402"/>
                  <a:gd name="T34" fmla="*/ 324 w 366"/>
                  <a:gd name="T35" fmla="*/ 87 h 402"/>
                  <a:gd name="T36" fmla="*/ 366 w 366"/>
                  <a:gd name="T37" fmla="*/ 49 h 402"/>
                  <a:gd name="T38" fmla="*/ 321 w 366"/>
                  <a:gd name="T39" fmla="*/ 0 h 402"/>
                  <a:gd name="T40" fmla="*/ 366 w 366"/>
                  <a:gd name="T41" fmla="*/ 49 h 402"/>
                  <a:gd name="T42" fmla="*/ 364 w 366"/>
                  <a:gd name="T43" fmla="*/ 24 h 402"/>
                  <a:gd name="T44" fmla="*/ 321 w 366"/>
                  <a:gd name="T45" fmla="*/ 0 h 402"/>
                  <a:gd name="T46" fmla="*/ 366 w 366"/>
                  <a:gd name="T47" fmla="*/ 49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402">
                    <a:moveTo>
                      <a:pt x="366" y="49"/>
                    </a:moveTo>
                    <a:lnTo>
                      <a:pt x="321" y="0"/>
                    </a:lnTo>
                    <a:lnTo>
                      <a:pt x="278" y="39"/>
                    </a:lnTo>
                    <a:lnTo>
                      <a:pt x="236" y="81"/>
                    </a:lnTo>
                    <a:lnTo>
                      <a:pt x="195" y="124"/>
                    </a:lnTo>
                    <a:lnTo>
                      <a:pt x="155" y="169"/>
                    </a:lnTo>
                    <a:lnTo>
                      <a:pt x="115" y="215"/>
                    </a:lnTo>
                    <a:lnTo>
                      <a:pt x="76" y="263"/>
                    </a:lnTo>
                    <a:lnTo>
                      <a:pt x="38" y="312"/>
                    </a:lnTo>
                    <a:lnTo>
                      <a:pt x="0" y="363"/>
                    </a:lnTo>
                    <a:lnTo>
                      <a:pt x="54" y="402"/>
                    </a:lnTo>
                    <a:lnTo>
                      <a:pt x="91" y="352"/>
                    </a:lnTo>
                    <a:lnTo>
                      <a:pt x="128" y="304"/>
                    </a:lnTo>
                    <a:lnTo>
                      <a:pt x="166" y="258"/>
                    </a:lnTo>
                    <a:lnTo>
                      <a:pt x="205" y="212"/>
                    </a:lnTo>
                    <a:lnTo>
                      <a:pt x="244" y="169"/>
                    </a:lnTo>
                    <a:lnTo>
                      <a:pt x="283" y="127"/>
                    </a:lnTo>
                    <a:lnTo>
                      <a:pt x="324" y="87"/>
                    </a:lnTo>
                    <a:lnTo>
                      <a:pt x="366" y="49"/>
                    </a:lnTo>
                    <a:lnTo>
                      <a:pt x="321" y="0"/>
                    </a:lnTo>
                    <a:lnTo>
                      <a:pt x="366" y="49"/>
                    </a:lnTo>
                    <a:lnTo>
                      <a:pt x="364" y="24"/>
                    </a:lnTo>
                    <a:lnTo>
                      <a:pt x="321" y="0"/>
                    </a:lnTo>
                    <a:lnTo>
                      <a:pt x="366" y="4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0" name="Freeform 37"/>
              <p:cNvSpPr>
                <a:spLocks/>
              </p:cNvSpPr>
              <p:nvPr/>
            </p:nvSpPr>
            <p:spPr bwMode="auto">
              <a:xfrm>
                <a:off x="3736975" y="5175250"/>
                <a:ext cx="106363" cy="61912"/>
              </a:xfrm>
              <a:custGeom>
                <a:avLst/>
                <a:gdLst>
                  <a:gd name="T0" fmla="*/ 0 w 1200"/>
                  <a:gd name="T1" fmla="*/ 1042 h 1091"/>
                  <a:gd name="T2" fmla="*/ 44 w 1200"/>
                  <a:gd name="T3" fmla="*/ 1091 h 1091"/>
                  <a:gd name="T4" fmla="*/ 1200 w 1200"/>
                  <a:gd name="T5" fmla="*/ 49 h 1091"/>
                  <a:gd name="T6" fmla="*/ 1155 w 1200"/>
                  <a:gd name="T7" fmla="*/ 0 h 1091"/>
                  <a:gd name="T8" fmla="*/ 0 w 1200"/>
                  <a:gd name="T9" fmla="*/ 1042 h 1091"/>
                  <a:gd name="T10" fmla="*/ 0 w 1200"/>
                  <a:gd name="T11" fmla="*/ 1042 h 1091"/>
                  <a:gd name="T12" fmla="*/ 44 w 1200"/>
                  <a:gd name="T13" fmla="*/ 1091 h 1091"/>
                  <a:gd name="T14" fmla="*/ 44 w 1200"/>
                  <a:gd name="T15" fmla="*/ 1091 h 1091"/>
                  <a:gd name="T16" fmla="*/ 44 w 1200"/>
                  <a:gd name="T17" fmla="*/ 1091 h 1091"/>
                  <a:gd name="T18" fmla="*/ 0 w 1200"/>
                  <a:gd name="T19" fmla="*/ 1042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0" h="1091">
                    <a:moveTo>
                      <a:pt x="0" y="1042"/>
                    </a:moveTo>
                    <a:lnTo>
                      <a:pt x="44" y="1091"/>
                    </a:lnTo>
                    <a:lnTo>
                      <a:pt x="1200" y="49"/>
                    </a:lnTo>
                    <a:lnTo>
                      <a:pt x="1155" y="0"/>
                    </a:lnTo>
                    <a:lnTo>
                      <a:pt x="0" y="1042"/>
                    </a:lnTo>
                    <a:lnTo>
                      <a:pt x="0" y="1042"/>
                    </a:lnTo>
                    <a:lnTo>
                      <a:pt x="44" y="1091"/>
                    </a:lnTo>
                    <a:lnTo>
                      <a:pt x="44" y="1091"/>
                    </a:lnTo>
                    <a:lnTo>
                      <a:pt x="44" y="1091"/>
                    </a:lnTo>
                    <a:lnTo>
                      <a:pt x="0" y="10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1" name="Freeform 38"/>
              <p:cNvSpPr>
                <a:spLocks/>
              </p:cNvSpPr>
              <p:nvPr/>
            </p:nvSpPr>
            <p:spPr bwMode="auto">
              <a:xfrm>
                <a:off x="3708400" y="5233988"/>
                <a:ext cx="33338" cy="23812"/>
              </a:xfrm>
              <a:custGeom>
                <a:avLst/>
                <a:gdLst>
                  <a:gd name="T0" fmla="*/ 54 w 365"/>
                  <a:gd name="T1" fmla="*/ 402 h 402"/>
                  <a:gd name="T2" fmla="*/ 54 w 365"/>
                  <a:gd name="T3" fmla="*/ 402 h 402"/>
                  <a:gd name="T4" fmla="*/ 90 w 365"/>
                  <a:gd name="T5" fmla="*/ 352 h 402"/>
                  <a:gd name="T6" fmla="*/ 128 w 365"/>
                  <a:gd name="T7" fmla="*/ 304 h 402"/>
                  <a:gd name="T8" fmla="*/ 166 w 365"/>
                  <a:gd name="T9" fmla="*/ 259 h 402"/>
                  <a:gd name="T10" fmla="*/ 204 w 365"/>
                  <a:gd name="T11" fmla="*/ 214 h 402"/>
                  <a:gd name="T12" fmla="*/ 244 w 365"/>
                  <a:gd name="T13" fmla="*/ 170 h 402"/>
                  <a:gd name="T14" fmla="*/ 283 w 365"/>
                  <a:gd name="T15" fmla="*/ 128 h 402"/>
                  <a:gd name="T16" fmla="*/ 324 w 365"/>
                  <a:gd name="T17" fmla="*/ 88 h 402"/>
                  <a:gd name="T18" fmla="*/ 365 w 365"/>
                  <a:gd name="T19" fmla="*/ 49 h 402"/>
                  <a:gd name="T20" fmla="*/ 321 w 365"/>
                  <a:gd name="T21" fmla="*/ 0 h 402"/>
                  <a:gd name="T22" fmla="*/ 278 w 365"/>
                  <a:gd name="T23" fmla="*/ 40 h 402"/>
                  <a:gd name="T24" fmla="*/ 236 w 365"/>
                  <a:gd name="T25" fmla="*/ 82 h 402"/>
                  <a:gd name="T26" fmla="*/ 195 w 365"/>
                  <a:gd name="T27" fmla="*/ 125 h 402"/>
                  <a:gd name="T28" fmla="*/ 155 w 365"/>
                  <a:gd name="T29" fmla="*/ 170 h 402"/>
                  <a:gd name="T30" fmla="*/ 115 w 365"/>
                  <a:gd name="T31" fmla="*/ 216 h 402"/>
                  <a:gd name="T32" fmla="*/ 76 w 365"/>
                  <a:gd name="T33" fmla="*/ 264 h 402"/>
                  <a:gd name="T34" fmla="*/ 38 w 365"/>
                  <a:gd name="T35" fmla="*/ 313 h 402"/>
                  <a:gd name="T36" fmla="*/ 0 w 365"/>
                  <a:gd name="T37" fmla="*/ 364 h 402"/>
                  <a:gd name="T38" fmla="*/ 0 w 365"/>
                  <a:gd name="T39" fmla="*/ 364 h 402"/>
                  <a:gd name="T40" fmla="*/ 54 w 365"/>
                  <a:gd name="T41" fmla="*/ 402 h 402"/>
                  <a:gd name="T42" fmla="*/ 54 w 365"/>
                  <a:gd name="T43" fmla="*/ 402 h 402"/>
                  <a:gd name="T44" fmla="*/ 54 w 365"/>
                  <a:gd name="T4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402">
                    <a:moveTo>
                      <a:pt x="54" y="402"/>
                    </a:moveTo>
                    <a:lnTo>
                      <a:pt x="54" y="402"/>
                    </a:lnTo>
                    <a:lnTo>
                      <a:pt x="90" y="352"/>
                    </a:lnTo>
                    <a:lnTo>
                      <a:pt x="128" y="304"/>
                    </a:lnTo>
                    <a:lnTo>
                      <a:pt x="166" y="259"/>
                    </a:lnTo>
                    <a:lnTo>
                      <a:pt x="204" y="214"/>
                    </a:lnTo>
                    <a:lnTo>
                      <a:pt x="244" y="170"/>
                    </a:lnTo>
                    <a:lnTo>
                      <a:pt x="283" y="128"/>
                    </a:lnTo>
                    <a:lnTo>
                      <a:pt x="324" y="88"/>
                    </a:lnTo>
                    <a:lnTo>
                      <a:pt x="365" y="49"/>
                    </a:lnTo>
                    <a:lnTo>
                      <a:pt x="321" y="0"/>
                    </a:lnTo>
                    <a:lnTo>
                      <a:pt x="278" y="40"/>
                    </a:lnTo>
                    <a:lnTo>
                      <a:pt x="236" y="82"/>
                    </a:lnTo>
                    <a:lnTo>
                      <a:pt x="195" y="125"/>
                    </a:lnTo>
                    <a:lnTo>
                      <a:pt x="155" y="170"/>
                    </a:lnTo>
                    <a:lnTo>
                      <a:pt x="115" y="216"/>
                    </a:lnTo>
                    <a:lnTo>
                      <a:pt x="76" y="264"/>
                    </a:lnTo>
                    <a:lnTo>
                      <a:pt x="38" y="313"/>
                    </a:lnTo>
                    <a:lnTo>
                      <a:pt x="0" y="364"/>
                    </a:lnTo>
                    <a:lnTo>
                      <a:pt x="0" y="364"/>
                    </a:lnTo>
                    <a:lnTo>
                      <a:pt x="54" y="402"/>
                    </a:lnTo>
                    <a:lnTo>
                      <a:pt x="54" y="402"/>
                    </a:lnTo>
                    <a:lnTo>
                      <a:pt x="54" y="4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2" name="Freeform 39"/>
              <p:cNvSpPr>
                <a:spLocks/>
              </p:cNvSpPr>
              <p:nvPr/>
            </p:nvSpPr>
            <p:spPr bwMode="auto">
              <a:xfrm>
                <a:off x="3662363" y="5254625"/>
                <a:ext cx="50800" cy="155575"/>
              </a:xfrm>
              <a:custGeom>
                <a:avLst/>
                <a:gdLst>
                  <a:gd name="T0" fmla="*/ 166 w 576"/>
                  <a:gd name="T1" fmla="*/ 2616 h 2727"/>
                  <a:gd name="T2" fmla="*/ 137 w 576"/>
                  <a:gd name="T3" fmla="*/ 2487 h 2727"/>
                  <a:gd name="T4" fmla="*/ 113 w 576"/>
                  <a:gd name="T5" fmla="*/ 2356 h 2727"/>
                  <a:gd name="T6" fmla="*/ 95 w 576"/>
                  <a:gd name="T7" fmla="*/ 2226 h 2727"/>
                  <a:gd name="T8" fmla="*/ 81 w 576"/>
                  <a:gd name="T9" fmla="*/ 2095 h 2727"/>
                  <a:gd name="T10" fmla="*/ 72 w 576"/>
                  <a:gd name="T11" fmla="*/ 1964 h 2727"/>
                  <a:gd name="T12" fmla="*/ 67 w 576"/>
                  <a:gd name="T13" fmla="*/ 1833 h 2727"/>
                  <a:gd name="T14" fmla="*/ 67 w 576"/>
                  <a:gd name="T15" fmla="*/ 1701 h 2727"/>
                  <a:gd name="T16" fmla="*/ 73 w 576"/>
                  <a:gd name="T17" fmla="*/ 1572 h 2727"/>
                  <a:gd name="T18" fmla="*/ 82 w 576"/>
                  <a:gd name="T19" fmla="*/ 1442 h 2727"/>
                  <a:gd name="T20" fmla="*/ 96 w 576"/>
                  <a:gd name="T21" fmla="*/ 1314 h 2727"/>
                  <a:gd name="T22" fmla="*/ 116 w 576"/>
                  <a:gd name="T23" fmla="*/ 1186 h 2727"/>
                  <a:gd name="T24" fmla="*/ 140 w 576"/>
                  <a:gd name="T25" fmla="*/ 1061 h 2727"/>
                  <a:gd name="T26" fmla="*/ 169 w 576"/>
                  <a:gd name="T27" fmla="*/ 937 h 2727"/>
                  <a:gd name="T28" fmla="*/ 202 w 576"/>
                  <a:gd name="T29" fmla="*/ 815 h 2727"/>
                  <a:gd name="T30" fmla="*/ 241 w 576"/>
                  <a:gd name="T31" fmla="*/ 695 h 2727"/>
                  <a:gd name="T32" fmla="*/ 285 w 576"/>
                  <a:gd name="T33" fmla="*/ 578 h 2727"/>
                  <a:gd name="T34" fmla="*/ 333 w 576"/>
                  <a:gd name="T35" fmla="*/ 464 h 2727"/>
                  <a:gd name="T36" fmla="*/ 387 w 576"/>
                  <a:gd name="T37" fmla="*/ 353 h 2727"/>
                  <a:gd name="T38" fmla="*/ 446 w 576"/>
                  <a:gd name="T39" fmla="*/ 244 h 2727"/>
                  <a:gd name="T40" fmla="*/ 508 w 576"/>
                  <a:gd name="T41" fmla="*/ 139 h 2727"/>
                  <a:gd name="T42" fmla="*/ 576 w 576"/>
                  <a:gd name="T43" fmla="*/ 38 h 2727"/>
                  <a:gd name="T44" fmla="*/ 475 w 576"/>
                  <a:gd name="T45" fmla="*/ 69 h 2727"/>
                  <a:gd name="T46" fmla="*/ 409 w 576"/>
                  <a:gd name="T47" fmla="*/ 175 h 2727"/>
                  <a:gd name="T48" fmla="*/ 348 w 576"/>
                  <a:gd name="T49" fmla="*/ 285 h 2727"/>
                  <a:gd name="T50" fmla="*/ 290 w 576"/>
                  <a:gd name="T51" fmla="*/ 399 h 2727"/>
                  <a:gd name="T52" fmla="*/ 239 w 576"/>
                  <a:gd name="T53" fmla="*/ 515 h 2727"/>
                  <a:gd name="T54" fmla="*/ 193 w 576"/>
                  <a:gd name="T55" fmla="*/ 634 h 2727"/>
                  <a:gd name="T56" fmla="*/ 152 w 576"/>
                  <a:gd name="T57" fmla="*/ 756 h 2727"/>
                  <a:gd name="T58" fmla="*/ 116 w 576"/>
                  <a:gd name="T59" fmla="*/ 879 h 2727"/>
                  <a:gd name="T60" fmla="*/ 85 w 576"/>
                  <a:gd name="T61" fmla="*/ 1005 h 2727"/>
                  <a:gd name="T62" fmla="*/ 58 w 576"/>
                  <a:gd name="T63" fmla="*/ 1132 h 2727"/>
                  <a:gd name="T64" fmla="*/ 37 w 576"/>
                  <a:gd name="T65" fmla="*/ 1262 h 2727"/>
                  <a:gd name="T66" fmla="*/ 20 w 576"/>
                  <a:gd name="T67" fmla="*/ 1392 h 2727"/>
                  <a:gd name="T68" fmla="*/ 9 w 576"/>
                  <a:gd name="T69" fmla="*/ 1524 h 2727"/>
                  <a:gd name="T70" fmla="*/ 2 w 576"/>
                  <a:gd name="T71" fmla="*/ 1656 h 2727"/>
                  <a:gd name="T72" fmla="*/ 0 w 576"/>
                  <a:gd name="T73" fmla="*/ 1789 h 2727"/>
                  <a:gd name="T74" fmla="*/ 3 w 576"/>
                  <a:gd name="T75" fmla="*/ 1923 h 2727"/>
                  <a:gd name="T76" fmla="*/ 11 w 576"/>
                  <a:gd name="T77" fmla="*/ 2056 h 2727"/>
                  <a:gd name="T78" fmla="*/ 25 w 576"/>
                  <a:gd name="T79" fmla="*/ 2190 h 2727"/>
                  <a:gd name="T80" fmla="*/ 42 w 576"/>
                  <a:gd name="T81" fmla="*/ 2323 h 2727"/>
                  <a:gd name="T82" fmla="*/ 63 w 576"/>
                  <a:gd name="T83" fmla="*/ 2455 h 2727"/>
                  <a:gd name="T84" fmla="*/ 91 w 576"/>
                  <a:gd name="T85" fmla="*/ 2587 h 2727"/>
                  <a:gd name="T86" fmla="*/ 166 w 576"/>
                  <a:gd name="T87" fmla="*/ 2691 h 2727"/>
                  <a:gd name="T88" fmla="*/ 166 w 576"/>
                  <a:gd name="T89" fmla="*/ 2691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6" h="2727">
                    <a:moveTo>
                      <a:pt x="122" y="2642"/>
                    </a:moveTo>
                    <a:lnTo>
                      <a:pt x="176" y="2658"/>
                    </a:lnTo>
                    <a:lnTo>
                      <a:pt x="166" y="2616"/>
                    </a:lnTo>
                    <a:lnTo>
                      <a:pt x="155" y="2573"/>
                    </a:lnTo>
                    <a:lnTo>
                      <a:pt x="146" y="2530"/>
                    </a:lnTo>
                    <a:lnTo>
                      <a:pt x="137" y="2487"/>
                    </a:lnTo>
                    <a:lnTo>
                      <a:pt x="129" y="2443"/>
                    </a:lnTo>
                    <a:lnTo>
                      <a:pt x="122" y="2400"/>
                    </a:lnTo>
                    <a:lnTo>
                      <a:pt x="113" y="2356"/>
                    </a:lnTo>
                    <a:lnTo>
                      <a:pt x="107" y="2314"/>
                    </a:lnTo>
                    <a:lnTo>
                      <a:pt x="101" y="2270"/>
                    </a:lnTo>
                    <a:lnTo>
                      <a:pt x="95" y="2226"/>
                    </a:lnTo>
                    <a:lnTo>
                      <a:pt x="90" y="2182"/>
                    </a:lnTo>
                    <a:lnTo>
                      <a:pt x="85" y="2139"/>
                    </a:lnTo>
                    <a:lnTo>
                      <a:pt x="81" y="2095"/>
                    </a:lnTo>
                    <a:lnTo>
                      <a:pt x="78" y="2051"/>
                    </a:lnTo>
                    <a:lnTo>
                      <a:pt x="75" y="2007"/>
                    </a:lnTo>
                    <a:lnTo>
                      <a:pt x="72" y="1964"/>
                    </a:lnTo>
                    <a:lnTo>
                      <a:pt x="70" y="1920"/>
                    </a:lnTo>
                    <a:lnTo>
                      <a:pt x="69" y="1876"/>
                    </a:lnTo>
                    <a:lnTo>
                      <a:pt x="67" y="1833"/>
                    </a:lnTo>
                    <a:lnTo>
                      <a:pt x="66" y="1789"/>
                    </a:lnTo>
                    <a:lnTo>
                      <a:pt x="66" y="1745"/>
                    </a:lnTo>
                    <a:lnTo>
                      <a:pt x="67" y="1701"/>
                    </a:lnTo>
                    <a:lnTo>
                      <a:pt x="69" y="1659"/>
                    </a:lnTo>
                    <a:lnTo>
                      <a:pt x="71" y="1615"/>
                    </a:lnTo>
                    <a:lnTo>
                      <a:pt x="73" y="1572"/>
                    </a:lnTo>
                    <a:lnTo>
                      <a:pt x="75" y="1528"/>
                    </a:lnTo>
                    <a:lnTo>
                      <a:pt x="79" y="1485"/>
                    </a:lnTo>
                    <a:lnTo>
                      <a:pt x="82" y="1442"/>
                    </a:lnTo>
                    <a:lnTo>
                      <a:pt x="86" y="1399"/>
                    </a:lnTo>
                    <a:lnTo>
                      <a:pt x="91" y="1357"/>
                    </a:lnTo>
                    <a:lnTo>
                      <a:pt x="96" y="1314"/>
                    </a:lnTo>
                    <a:lnTo>
                      <a:pt x="102" y="1271"/>
                    </a:lnTo>
                    <a:lnTo>
                      <a:pt x="108" y="1229"/>
                    </a:lnTo>
                    <a:lnTo>
                      <a:pt x="116" y="1186"/>
                    </a:lnTo>
                    <a:lnTo>
                      <a:pt x="124" y="1144"/>
                    </a:lnTo>
                    <a:lnTo>
                      <a:pt x="132" y="1102"/>
                    </a:lnTo>
                    <a:lnTo>
                      <a:pt x="140" y="1061"/>
                    </a:lnTo>
                    <a:lnTo>
                      <a:pt x="149" y="1019"/>
                    </a:lnTo>
                    <a:lnTo>
                      <a:pt x="158" y="978"/>
                    </a:lnTo>
                    <a:lnTo>
                      <a:pt x="169" y="937"/>
                    </a:lnTo>
                    <a:lnTo>
                      <a:pt x="180" y="896"/>
                    </a:lnTo>
                    <a:lnTo>
                      <a:pt x="191" y="856"/>
                    </a:lnTo>
                    <a:lnTo>
                      <a:pt x="202" y="815"/>
                    </a:lnTo>
                    <a:lnTo>
                      <a:pt x="216" y="775"/>
                    </a:lnTo>
                    <a:lnTo>
                      <a:pt x="228" y="735"/>
                    </a:lnTo>
                    <a:lnTo>
                      <a:pt x="241" y="695"/>
                    </a:lnTo>
                    <a:lnTo>
                      <a:pt x="256" y="657"/>
                    </a:lnTo>
                    <a:lnTo>
                      <a:pt x="270" y="617"/>
                    </a:lnTo>
                    <a:lnTo>
                      <a:pt x="285" y="578"/>
                    </a:lnTo>
                    <a:lnTo>
                      <a:pt x="301" y="540"/>
                    </a:lnTo>
                    <a:lnTo>
                      <a:pt x="317" y="502"/>
                    </a:lnTo>
                    <a:lnTo>
                      <a:pt x="333" y="464"/>
                    </a:lnTo>
                    <a:lnTo>
                      <a:pt x="351" y="426"/>
                    </a:lnTo>
                    <a:lnTo>
                      <a:pt x="369" y="389"/>
                    </a:lnTo>
                    <a:lnTo>
                      <a:pt x="387" y="353"/>
                    </a:lnTo>
                    <a:lnTo>
                      <a:pt x="406" y="316"/>
                    </a:lnTo>
                    <a:lnTo>
                      <a:pt x="425" y="280"/>
                    </a:lnTo>
                    <a:lnTo>
                      <a:pt x="446" y="244"/>
                    </a:lnTo>
                    <a:lnTo>
                      <a:pt x="466" y="209"/>
                    </a:lnTo>
                    <a:lnTo>
                      <a:pt x="487" y="174"/>
                    </a:lnTo>
                    <a:lnTo>
                      <a:pt x="508" y="139"/>
                    </a:lnTo>
                    <a:lnTo>
                      <a:pt x="530" y="105"/>
                    </a:lnTo>
                    <a:lnTo>
                      <a:pt x="553" y="71"/>
                    </a:lnTo>
                    <a:lnTo>
                      <a:pt x="576" y="38"/>
                    </a:lnTo>
                    <a:lnTo>
                      <a:pt x="522" y="0"/>
                    </a:lnTo>
                    <a:lnTo>
                      <a:pt x="499" y="34"/>
                    </a:lnTo>
                    <a:lnTo>
                      <a:pt x="475" y="69"/>
                    </a:lnTo>
                    <a:lnTo>
                      <a:pt x="453" y="104"/>
                    </a:lnTo>
                    <a:lnTo>
                      <a:pt x="430" y="139"/>
                    </a:lnTo>
                    <a:lnTo>
                      <a:pt x="409" y="175"/>
                    </a:lnTo>
                    <a:lnTo>
                      <a:pt x="387" y="212"/>
                    </a:lnTo>
                    <a:lnTo>
                      <a:pt x="367" y="249"/>
                    </a:lnTo>
                    <a:lnTo>
                      <a:pt x="348" y="285"/>
                    </a:lnTo>
                    <a:lnTo>
                      <a:pt x="328" y="323"/>
                    </a:lnTo>
                    <a:lnTo>
                      <a:pt x="309" y="361"/>
                    </a:lnTo>
                    <a:lnTo>
                      <a:pt x="290" y="399"/>
                    </a:lnTo>
                    <a:lnTo>
                      <a:pt x="273" y="437"/>
                    </a:lnTo>
                    <a:lnTo>
                      <a:pt x="256" y="476"/>
                    </a:lnTo>
                    <a:lnTo>
                      <a:pt x="239" y="515"/>
                    </a:lnTo>
                    <a:lnTo>
                      <a:pt x="224" y="554"/>
                    </a:lnTo>
                    <a:lnTo>
                      <a:pt x="209" y="593"/>
                    </a:lnTo>
                    <a:lnTo>
                      <a:pt x="193" y="634"/>
                    </a:lnTo>
                    <a:lnTo>
                      <a:pt x="179" y="674"/>
                    </a:lnTo>
                    <a:lnTo>
                      <a:pt x="166" y="715"/>
                    </a:lnTo>
                    <a:lnTo>
                      <a:pt x="152" y="756"/>
                    </a:lnTo>
                    <a:lnTo>
                      <a:pt x="139" y="796"/>
                    </a:lnTo>
                    <a:lnTo>
                      <a:pt x="127" y="837"/>
                    </a:lnTo>
                    <a:lnTo>
                      <a:pt x="116" y="879"/>
                    </a:lnTo>
                    <a:lnTo>
                      <a:pt x="104" y="921"/>
                    </a:lnTo>
                    <a:lnTo>
                      <a:pt x="94" y="963"/>
                    </a:lnTo>
                    <a:lnTo>
                      <a:pt x="85" y="1005"/>
                    </a:lnTo>
                    <a:lnTo>
                      <a:pt x="76" y="1047"/>
                    </a:lnTo>
                    <a:lnTo>
                      <a:pt x="66" y="1089"/>
                    </a:lnTo>
                    <a:lnTo>
                      <a:pt x="58" y="1132"/>
                    </a:lnTo>
                    <a:lnTo>
                      <a:pt x="50" y="1175"/>
                    </a:lnTo>
                    <a:lnTo>
                      <a:pt x="44" y="1219"/>
                    </a:lnTo>
                    <a:lnTo>
                      <a:pt x="37" y="1262"/>
                    </a:lnTo>
                    <a:lnTo>
                      <a:pt x="31" y="1304"/>
                    </a:lnTo>
                    <a:lnTo>
                      <a:pt x="26" y="1348"/>
                    </a:lnTo>
                    <a:lnTo>
                      <a:pt x="20" y="1392"/>
                    </a:lnTo>
                    <a:lnTo>
                      <a:pt x="16" y="1436"/>
                    </a:lnTo>
                    <a:lnTo>
                      <a:pt x="12" y="1480"/>
                    </a:lnTo>
                    <a:lnTo>
                      <a:pt x="9" y="1524"/>
                    </a:lnTo>
                    <a:lnTo>
                      <a:pt x="6" y="1568"/>
                    </a:lnTo>
                    <a:lnTo>
                      <a:pt x="4" y="1612"/>
                    </a:lnTo>
                    <a:lnTo>
                      <a:pt x="2" y="1656"/>
                    </a:lnTo>
                    <a:lnTo>
                      <a:pt x="1" y="1700"/>
                    </a:lnTo>
                    <a:lnTo>
                      <a:pt x="0" y="1745"/>
                    </a:lnTo>
                    <a:lnTo>
                      <a:pt x="0" y="1789"/>
                    </a:lnTo>
                    <a:lnTo>
                      <a:pt x="1" y="1834"/>
                    </a:lnTo>
                    <a:lnTo>
                      <a:pt x="2" y="1878"/>
                    </a:lnTo>
                    <a:lnTo>
                      <a:pt x="3" y="1923"/>
                    </a:lnTo>
                    <a:lnTo>
                      <a:pt x="6" y="1967"/>
                    </a:lnTo>
                    <a:lnTo>
                      <a:pt x="8" y="2012"/>
                    </a:lnTo>
                    <a:lnTo>
                      <a:pt x="11" y="2056"/>
                    </a:lnTo>
                    <a:lnTo>
                      <a:pt x="15" y="2100"/>
                    </a:lnTo>
                    <a:lnTo>
                      <a:pt x="19" y="2145"/>
                    </a:lnTo>
                    <a:lnTo>
                      <a:pt x="25" y="2190"/>
                    </a:lnTo>
                    <a:lnTo>
                      <a:pt x="30" y="2234"/>
                    </a:lnTo>
                    <a:lnTo>
                      <a:pt x="35" y="2279"/>
                    </a:lnTo>
                    <a:lnTo>
                      <a:pt x="42" y="2323"/>
                    </a:lnTo>
                    <a:lnTo>
                      <a:pt x="48" y="2367"/>
                    </a:lnTo>
                    <a:lnTo>
                      <a:pt x="56" y="2411"/>
                    </a:lnTo>
                    <a:lnTo>
                      <a:pt x="63" y="2455"/>
                    </a:lnTo>
                    <a:lnTo>
                      <a:pt x="73" y="2499"/>
                    </a:lnTo>
                    <a:lnTo>
                      <a:pt x="82" y="2543"/>
                    </a:lnTo>
                    <a:lnTo>
                      <a:pt x="91" y="2587"/>
                    </a:lnTo>
                    <a:lnTo>
                      <a:pt x="101" y="2631"/>
                    </a:lnTo>
                    <a:lnTo>
                      <a:pt x="111" y="2675"/>
                    </a:lnTo>
                    <a:lnTo>
                      <a:pt x="166" y="2691"/>
                    </a:lnTo>
                    <a:lnTo>
                      <a:pt x="111" y="2675"/>
                    </a:lnTo>
                    <a:lnTo>
                      <a:pt x="125" y="2727"/>
                    </a:lnTo>
                    <a:lnTo>
                      <a:pt x="166" y="2691"/>
                    </a:lnTo>
                    <a:lnTo>
                      <a:pt x="122" y="26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3" name="Freeform 40"/>
              <p:cNvSpPr>
                <a:spLocks/>
              </p:cNvSpPr>
              <p:nvPr/>
            </p:nvSpPr>
            <p:spPr bwMode="auto">
              <a:xfrm>
                <a:off x="3673475" y="5346700"/>
                <a:ext cx="107950" cy="60325"/>
              </a:xfrm>
              <a:custGeom>
                <a:avLst/>
                <a:gdLst>
                  <a:gd name="T0" fmla="*/ 1216 w 1220"/>
                  <a:gd name="T1" fmla="*/ 17 h 1067"/>
                  <a:gd name="T2" fmla="*/ 1162 w 1220"/>
                  <a:gd name="T3" fmla="*/ 0 h 1067"/>
                  <a:gd name="T4" fmla="*/ 0 w 1220"/>
                  <a:gd name="T5" fmla="*/ 1018 h 1067"/>
                  <a:gd name="T6" fmla="*/ 44 w 1220"/>
                  <a:gd name="T7" fmla="*/ 1067 h 1067"/>
                  <a:gd name="T8" fmla="*/ 1205 w 1220"/>
                  <a:gd name="T9" fmla="*/ 50 h 1067"/>
                  <a:gd name="T10" fmla="*/ 1216 w 1220"/>
                  <a:gd name="T11" fmla="*/ 17 h 1067"/>
                  <a:gd name="T12" fmla="*/ 1205 w 1220"/>
                  <a:gd name="T13" fmla="*/ 50 h 1067"/>
                  <a:gd name="T14" fmla="*/ 1220 w 1220"/>
                  <a:gd name="T15" fmla="*/ 37 h 1067"/>
                  <a:gd name="T16" fmla="*/ 1216 w 1220"/>
                  <a:gd name="T17" fmla="*/ 17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0" h="1067">
                    <a:moveTo>
                      <a:pt x="1216" y="17"/>
                    </a:moveTo>
                    <a:lnTo>
                      <a:pt x="1162" y="0"/>
                    </a:lnTo>
                    <a:lnTo>
                      <a:pt x="0" y="1018"/>
                    </a:lnTo>
                    <a:lnTo>
                      <a:pt x="44" y="1067"/>
                    </a:lnTo>
                    <a:lnTo>
                      <a:pt x="1205" y="50"/>
                    </a:lnTo>
                    <a:lnTo>
                      <a:pt x="1216" y="17"/>
                    </a:lnTo>
                    <a:lnTo>
                      <a:pt x="1205" y="50"/>
                    </a:lnTo>
                    <a:lnTo>
                      <a:pt x="1220" y="37"/>
                    </a:lnTo>
                    <a:lnTo>
                      <a:pt x="1216" y="17"/>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4" name="Freeform 41"/>
              <p:cNvSpPr>
                <a:spLocks/>
              </p:cNvSpPr>
              <p:nvPr/>
            </p:nvSpPr>
            <p:spPr bwMode="auto">
              <a:xfrm>
                <a:off x="3738563" y="5135563"/>
                <a:ext cx="311150" cy="114300"/>
              </a:xfrm>
              <a:custGeom>
                <a:avLst/>
                <a:gdLst>
                  <a:gd name="T0" fmla="*/ 2676 w 3517"/>
                  <a:gd name="T1" fmla="*/ 678 h 2016"/>
                  <a:gd name="T2" fmla="*/ 2589 w 3517"/>
                  <a:gd name="T3" fmla="*/ 643 h 2016"/>
                  <a:gd name="T4" fmla="*/ 2501 w 3517"/>
                  <a:gd name="T5" fmla="*/ 611 h 2016"/>
                  <a:gd name="T6" fmla="*/ 2413 w 3517"/>
                  <a:gd name="T7" fmla="*/ 583 h 2016"/>
                  <a:gd name="T8" fmla="*/ 2324 w 3517"/>
                  <a:gd name="T9" fmla="*/ 560 h 2016"/>
                  <a:gd name="T10" fmla="*/ 2235 w 3517"/>
                  <a:gd name="T11" fmla="*/ 541 h 2016"/>
                  <a:gd name="T12" fmla="*/ 2146 w 3517"/>
                  <a:gd name="T13" fmla="*/ 525 h 2016"/>
                  <a:gd name="T14" fmla="*/ 2057 w 3517"/>
                  <a:gd name="T15" fmla="*/ 515 h 2016"/>
                  <a:gd name="T16" fmla="*/ 1968 w 3517"/>
                  <a:gd name="T17" fmla="*/ 509 h 2016"/>
                  <a:gd name="T18" fmla="*/ 1879 w 3517"/>
                  <a:gd name="T19" fmla="*/ 507 h 2016"/>
                  <a:gd name="T20" fmla="*/ 1791 w 3517"/>
                  <a:gd name="T21" fmla="*/ 509 h 2016"/>
                  <a:gd name="T22" fmla="*/ 1704 w 3517"/>
                  <a:gd name="T23" fmla="*/ 515 h 2016"/>
                  <a:gd name="T24" fmla="*/ 1616 w 3517"/>
                  <a:gd name="T25" fmla="*/ 525 h 2016"/>
                  <a:gd name="T26" fmla="*/ 1529 w 3517"/>
                  <a:gd name="T27" fmla="*/ 541 h 2016"/>
                  <a:gd name="T28" fmla="*/ 1442 w 3517"/>
                  <a:gd name="T29" fmla="*/ 559 h 2016"/>
                  <a:gd name="T30" fmla="*/ 1357 w 3517"/>
                  <a:gd name="T31" fmla="*/ 582 h 2016"/>
                  <a:gd name="T32" fmla="*/ 1294 w 3517"/>
                  <a:gd name="T33" fmla="*/ 611 h 2016"/>
                  <a:gd name="T34" fmla="*/ 1254 w 3517"/>
                  <a:gd name="T35" fmla="*/ 642 h 2016"/>
                  <a:gd name="T36" fmla="*/ 1214 w 3517"/>
                  <a:gd name="T37" fmla="*/ 674 h 2016"/>
                  <a:gd name="T38" fmla="*/ 1174 w 3517"/>
                  <a:gd name="T39" fmla="*/ 707 h 2016"/>
                  <a:gd name="T40" fmla="*/ 0 w 3517"/>
                  <a:gd name="T41" fmla="*/ 1767 h 2016"/>
                  <a:gd name="T42" fmla="*/ 100 w 3517"/>
                  <a:gd name="T43" fmla="*/ 1682 h 2016"/>
                  <a:gd name="T44" fmla="*/ 205 w 3517"/>
                  <a:gd name="T45" fmla="*/ 1606 h 2016"/>
                  <a:gd name="T46" fmla="*/ 312 w 3517"/>
                  <a:gd name="T47" fmla="*/ 1538 h 2016"/>
                  <a:gd name="T48" fmla="*/ 423 w 3517"/>
                  <a:gd name="T49" fmla="*/ 1479 h 2016"/>
                  <a:gd name="T50" fmla="*/ 535 w 3517"/>
                  <a:gd name="T51" fmla="*/ 1429 h 2016"/>
                  <a:gd name="T52" fmla="*/ 650 w 3517"/>
                  <a:gd name="T53" fmla="*/ 1388 h 2016"/>
                  <a:gd name="T54" fmla="*/ 767 w 3517"/>
                  <a:gd name="T55" fmla="*/ 1356 h 2016"/>
                  <a:gd name="T56" fmla="*/ 885 w 3517"/>
                  <a:gd name="T57" fmla="*/ 1332 h 2016"/>
                  <a:gd name="T58" fmla="*/ 1004 w 3517"/>
                  <a:gd name="T59" fmla="*/ 1318 h 2016"/>
                  <a:gd name="T60" fmla="*/ 1125 w 3517"/>
                  <a:gd name="T61" fmla="*/ 1312 h 2016"/>
                  <a:gd name="T62" fmla="*/ 1246 w 3517"/>
                  <a:gd name="T63" fmla="*/ 1314 h 2016"/>
                  <a:gd name="T64" fmla="*/ 1367 w 3517"/>
                  <a:gd name="T65" fmla="*/ 1326 h 2016"/>
                  <a:gd name="T66" fmla="*/ 1489 w 3517"/>
                  <a:gd name="T67" fmla="*/ 1347 h 2016"/>
                  <a:gd name="T68" fmla="*/ 1609 w 3517"/>
                  <a:gd name="T69" fmla="*/ 1375 h 2016"/>
                  <a:gd name="T70" fmla="*/ 1730 w 3517"/>
                  <a:gd name="T71" fmla="*/ 1413 h 2016"/>
                  <a:gd name="T72" fmla="*/ 1850 w 3517"/>
                  <a:gd name="T73" fmla="*/ 1460 h 2016"/>
                  <a:gd name="T74" fmla="*/ 3177 w 3517"/>
                  <a:gd name="T75" fmla="*/ 1966 h 2016"/>
                  <a:gd name="T76" fmla="*/ 2719 w 3517"/>
                  <a:gd name="T77" fmla="*/ 698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7" h="2016">
                    <a:moveTo>
                      <a:pt x="2719" y="698"/>
                    </a:moveTo>
                    <a:lnTo>
                      <a:pt x="2676" y="678"/>
                    </a:lnTo>
                    <a:lnTo>
                      <a:pt x="2633" y="660"/>
                    </a:lnTo>
                    <a:lnTo>
                      <a:pt x="2589" y="643"/>
                    </a:lnTo>
                    <a:lnTo>
                      <a:pt x="2545" y="626"/>
                    </a:lnTo>
                    <a:lnTo>
                      <a:pt x="2501" y="611"/>
                    </a:lnTo>
                    <a:lnTo>
                      <a:pt x="2457" y="597"/>
                    </a:lnTo>
                    <a:lnTo>
                      <a:pt x="2413" y="583"/>
                    </a:lnTo>
                    <a:lnTo>
                      <a:pt x="2368" y="571"/>
                    </a:lnTo>
                    <a:lnTo>
                      <a:pt x="2324" y="560"/>
                    </a:lnTo>
                    <a:lnTo>
                      <a:pt x="2279" y="550"/>
                    </a:lnTo>
                    <a:lnTo>
                      <a:pt x="2235" y="541"/>
                    </a:lnTo>
                    <a:lnTo>
                      <a:pt x="2191" y="532"/>
                    </a:lnTo>
                    <a:lnTo>
                      <a:pt x="2146" y="525"/>
                    </a:lnTo>
                    <a:lnTo>
                      <a:pt x="2102" y="520"/>
                    </a:lnTo>
                    <a:lnTo>
                      <a:pt x="2057" y="515"/>
                    </a:lnTo>
                    <a:lnTo>
                      <a:pt x="2013" y="511"/>
                    </a:lnTo>
                    <a:lnTo>
                      <a:pt x="1968" y="509"/>
                    </a:lnTo>
                    <a:lnTo>
                      <a:pt x="1924" y="507"/>
                    </a:lnTo>
                    <a:lnTo>
                      <a:pt x="1879" y="507"/>
                    </a:lnTo>
                    <a:lnTo>
                      <a:pt x="1835" y="507"/>
                    </a:lnTo>
                    <a:lnTo>
                      <a:pt x="1791" y="509"/>
                    </a:lnTo>
                    <a:lnTo>
                      <a:pt x="1747" y="511"/>
                    </a:lnTo>
                    <a:lnTo>
                      <a:pt x="1704" y="515"/>
                    </a:lnTo>
                    <a:lnTo>
                      <a:pt x="1660" y="519"/>
                    </a:lnTo>
                    <a:lnTo>
                      <a:pt x="1616" y="525"/>
                    </a:lnTo>
                    <a:lnTo>
                      <a:pt x="1572" y="532"/>
                    </a:lnTo>
                    <a:lnTo>
                      <a:pt x="1529" y="541"/>
                    </a:lnTo>
                    <a:lnTo>
                      <a:pt x="1486" y="549"/>
                    </a:lnTo>
                    <a:lnTo>
                      <a:pt x="1442" y="559"/>
                    </a:lnTo>
                    <a:lnTo>
                      <a:pt x="1399" y="570"/>
                    </a:lnTo>
                    <a:lnTo>
                      <a:pt x="1357" y="582"/>
                    </a:lnTo>
                    <a:lnTo>
                      <a:pt x="1314" y="596"/>
                    </a:lnTo>
                    <a:lnTo>
                      <a:pt x="1294" y="611"/>
                    </a:lnTo>
                    <a:lnTo>
                      <a:pt x="1273" y="626"/>
                    </a:lnTo>
                    <a:lnTo>
                      <a:pt x="1254" y="642"/>
                    </a:lnTo>
                    <a:lnTo>
                      <a:pt x="1233" y="658"/>
                    </a:lnTo>
                    <a:lnTo>
                      <a:pt x="1214" y="674"/>
                    </a:lnTo>
                    <a:lnTo>
                      <a:pt x="1194" y="691"/>
                    </a:lnTo>
                    <a:lnTo>
                      <a:pt x="1174" y="707"/>
                    </a:lnTo>
                    <a:lnTo>
                      <a:pt x="1155" y="724"/>
                    </a:lnTo>
                    <a:lnTo>
                      <a:pt x="0" y="1767"/>
                    </a:lnTo>
                    <a:lnTo>
                      <a:pt x="50" y="1723"/>
                    </a:lnTo>
                    <a:lnTo>
                      <a:pt x="100" y="1682"/>
                    </a:lnTo>
                    <a:lnTo>
                      <a:pt x="152" y="1642"/>
                    </a:lnTo>
                    <a:lnTo>
                      <a:pt x="205" y="1606"/>
                    </a:lnTo>
                    <a:lnTo>
                      <a:pt x="258" y="1571"/>
                    </a:lnTo>
                    <a:lnTo>
                      <a:pt x="312" y="1538"/>
                    </a:lnTo>
                    <a:lnTo>
                      <a:pt x="367" y="1508"/>
                    </a:lnTo>
                    <a:lnTo>
                      <a:pt x="423" y="1479"/>
                    </a:lnTo>
                    <a:lnTo>
                      <a:pt x="479" y="1453"/>
                    </a:lnTo>
                    <a:lnTo>
                      <a:pt x="535" y="1429"/>
                    </a:lnTo>
                    <a:lnTo>
                      <a:pt x="593" y="1408"/>
                    </a:lnTo>
                    <a:lnTo>
                      <a:pt x="650" y="1388"/>
                    </a:lnTo>
                    <a:lnTo>
                      <a:pt x="708" y="1371"/>
                    </a:lnTo>
                    <a:lnTo>
                      <a:pt x="767" y="1356"/>
                    </a:lnTo>
                    <a:lnTo>
                      <a:pt x="826" y="1342"/>
                    </a:lnTo>
                    <a:lnTo>
                      <a:pt x="885" y="1332"/>
                    </a:lnTo>
                    <a:lnTo>
                      <a:pt x="945" y="1324"/>
                    </a:lnTo>
                    <a:lnTo>
                      <a:pt x="1004" y="1318"/>
                    </a:lnTo>
                    <a:lnTo>
                      <a:pt x="1065" y="1314"/>
                    </a:lnTo>
                    <a:lnTo>
                      <a:pt x="1125" y="1312"/>
                    </a:lnTo>
                    <a:lnTo>
                      <a:pt x="1185" y="1312"/>
                    </a:lnTo>
                    <a:lnTo>
                      <a:pt x="1246" y="1314"/>
                    </a:lnTo>
                    <a:lnTo>
                      <a:pt x="1307" y="1319"/>
                    </a:lnTo>
                    <a:lnTo>
                      <a:pt x="1367" y="1326"/>
                    </a:lnTo>
                    <a:lnTo>
                      <a:pt x="1428" y="1335"/>
                    </a:lnTo>
                    <a:lnTo>
                      <a:pt x="1489" y="1347"/>
                    </a:lnTo>
                    <a:lnTo>
                      <a:pt x="1549" y="1360"/>
                    </a:lnTo>
                    <a:lnTo>
                      <a:pt x="1609" y="1375"/>
                    </a:lnTo>
                    <a:lnTo>
                      <a:pt x="1670" y="1392"/>
                    </a:lnTo>
                    <a:lnTo>
                      <a:pt x="1730" y="1413"/>
                    </a:lnTo>
                    <a:lnTo>
                      <a:pt x="1790" y="1435"/>
                    </a:lnTo>
                    <a:lnTo>
                      <a:pt x="1850" y="1460"/>
                    </a:lnTo>
                    <a:lnTo>
                      <a:pt x="1215" y="2016"/>
                    </a:lnTo>
                    <a:lnTo>
                      <a:pt x="3177" y="1966"/>
                    </a:lnTo>
                    <a:lnTo>
                      <a:pt x="3517" y="0"/>
                    </a:lnTo>
                    <a:lnTo>
                      <a:pt x="2719" y="698"/>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5" name="Freeform 42"/>
              <p:cNvSpPr>
                <a:spLocks/>
              </p:cNvSpPr>
              <p:nvPr/>
            </p:nvSpPr>
            <p:spPr bwMode="auto">
              <a:xfrm>
                <a:off x="3852863" y="5162550"/>
                <a:ext cx="127000" cy="14287"/>
              </a:xfrm>
              <a:custGeom>
                <a:avLst/>
                <a:gdLst>
                  <a:gd name="T0" fmla="*/ 29 w 1439"/>
                  <a:gd name="T1" fmla="*/ 154 h 255"/>
                  <a:gd name="T2" fmla="*/ 113 w 1439"/>
                  <a:gd name="T3" fmla="*/ 129 h 255"/>
                  <a:gd name="T4" fmla="*/ 198 w 1439"/>
                  <a:gd name="T5" fmla="*/ 108 h 255"/>
                  <a:gd name="T6" fmla="*/ 283 w 1439"/>
                  <a:gd name="T7" fmla="*/ 92 h 255"/>
                  <a:gd name="T8" fmla="*/ 369 w 1439"/>
                  <a:gd name="T9" fmla="*/ 80 h 255"/>
                  <a:gd name="T10" fmla="*/ 455 w 1439"/>
                  <a:gd name="T11" fmla="*/ 72 h 255"/>
                  <a:gd name="T12" fmla="*/ 541 w 1439"/>
                  <a:gd name="T13" fmla="*/ 67 h 255"/>
                  <a:gd name="T14" fmla="*/ 628 w 1439"/>
                  <a:gd name="T15" fmla="*/ 67 h 255"/>
                  <a:gd name="T16" fmla="*/ 715 w 1439"/>
                  <a:gd name="T17" fmla="*/ 72 h 255"/>
                  <a:gd name="T18" fmla="*/ 803 w 1439"/>
                  <a:gd name="T19" fmla="*/ 80 h 255"/>
                  <a:gd name="T20" fmla="*/ 890 w 1439"/>
                  <a:gd name="T21" fmla="*/ 92 h 255"/>
                  <a:gd name="T22" fmla="*/ 978 w 1439"/>
                  <a:gd name="T23" fmla="*/ 109 h 255"/>
                  <a:gd name="T24" fmla="*/ 1065 w 1439"/>
                  <a:gd name="T25" fmla="*/ 130 h 255"/>
                  <a:gd name="T26" fmla="*/ 1152 w 1439"/>
                  <a:gd name="T27" fmla="*/ 155 h 255"/>
                  <a:gd name="T28" fmla="*/ 1238 w 1439"/>
                  <a:gd name="T29" fmla="*/ 184 h 255"/>
                  <a:gd name="T30" fmla="*/ 1325 w 1439"/>
                  <a:gd name="T31" fmla="*/ 218 h 255"/>
                  <a:gd name="T32" fmla="*/ 1411 w 1439"/>
                  <a:gd name="T33" fmla="*/ 255 h 255"/>
                  <a:gd name="T34" fmla="*/ 1394 w 1439"/>
                  <a:gd name="T35" fmla="*/ 175 h 255"/>
                  <a:gd name="T36" fmla="*/ 1306 w 1439"/>
                  <a:gd name="T37" fmla="*/ 139 h 255"/>
                  <a:gd name="T38" fmla="*/ 1216 w 1439"/>
                  <a:gd name="T39" fmla="*/ 106 h 255"/>
                  <a:gd name="T40" fmla="*/ 1126 w 1439"/>
                  <a:gd name="T41" fmla="*/ 79 h 255"/>
                  <a:gd name="T42" fmla="*/ 1036 w 1439"/>
                  <a:gd name="T43" fmla="*/ 54 h 255"/>
                  <a:gd name="T44" fmla="*/ 946 w 1439"/>
                  <a:gd name="T45" fmla="*/ 35 h 255"/>
                  <a:gd name="T46" fmla="*/ 856 w 1439"/>
                  <a:gd name="T47" fmla="*/ 20 h 255"/>
                  <a:gd name="T48" fmla="*/ 765 w 1439"/>
                  <a:gd name="T49" fmla="*/ 9 h 255"/>
                  <a:gd name="T50" fmla="*/ 675 w 1439"/>
                  <a:gd name="T51" fmla="*/ 2 h 255"/>
                  <a:gd name="T52" fmla="*/ 584 w 1439"/>
                  <a:gd name="T53" fmla="*/ 0 h 255"/>
                  <a:gd name="T54" fmla="*/ 494 w 1439"/>
                  <a:gd name="T55" fmla="*/ 2 h 255"/>
                  <a:gd name="T56" fmla="*/ 405 w 1439"/>
                  <a:gd name="T57" fmla="*/ 9 h 255"/>
                  <a:gd name="T58" fmla="*/ 316 w 1439"/>
                  <a:gd name="T59" fmla="*/ 20 h 255"/>
                  <a:gd name="T60" fmla="*/ 228 w 1439"/>
                  <a:gd name="T61" fmla="*/ 35 h 255"/>
                  <a:gd name="T62" fmla="*/ 140 w 1439"/>
                  <a:gd name="T63" fmla="*/ 54 h 255"/>
                  <a:gd name="T64" fmla="*/ 52 w 1439"/>
                  <a:gd name="T65" fmla="*/ 78 h 255"/>
                  <a:gd name="T66" fmla="*/ 0 w 1439"/>
                  <a:gd name="T67" fmla="*/ 96 h 255"/>
                  <a:gd name="T68" fmla="*/ 4 w 1439"/>
                  <a:gd name="T69" fmla="*/ 93 h 255"/>
                  <a:gd name="T70" fmla="*/ 39 w 1439"/>
                  <a:gd name="T71" fmla="*/ 14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9" h="255">
                    <a:moveTo>
                      <a:pt x="39" y="149"/>
                    </a:moveTo>
                    <a:lnTo>
                      <a:pt x="29" y="154"/>
                    </a:lnTo>
                    <a:lnTo>
                      <a:pt x="71" y="141"/>
                    </a:lnTo>
                    <a:lnTo>
                      <a:pt x="113" y="129"/>
                    </a:lnTo>
                    <a:lnTo>
                      <a:pt x="155" y="119"/>
                    </a:lnTo>
                    <a:lnTo>
                      <a:pt x="198" y="108"/>
                    </a:lnTo>
                    <a:lnTo>
                      <a:pt x="240" y="100"/>
                    </a:lnTo>
                    <a:lnTo>
                      <a:pt x="283" y="92"/>
                    </a:lnTo>
                    <a:lnTo>
                      <a:pt x="326" y="85"/>
                    </a:lnTo>
                    <a:lnTo>
                      <a:pt x="369" y="80"/>
                    </a:lnTo>
                    <a:lnTo>
                      <a:pt x="412" y="75"/>
                    </a:lnTo>
                    <a:lnTo>
                      <a:pt x="455" y="72"/>
                    </a:lnTo>
                    <a:lnTo>
                      <a:pt x="497" y="69"/>
                    </a:lnTo>
                    <a:lnTo>
                      <a:pt x="541" y="67"/>
                    </a:lnTo>
                    <a:lnTo>
                      <a:pt x="584" y="67"/>
                    </a:lnTo>
                    <a:lnTo>
                      <a:pt x="628" y="67"/>
                    </a:lnTo>
                    <a:lnTo>
                      <a:pt x="672" y="69"/>
                    </a:lnTo>
                    <a:lnTo>
                      <a:pt x="715" y="72"/>
                    </a:lnTo>
                    <a:lnTo>
                      <a:pt x="759" y="75"/>
                    </a:lnTo>
                    <a:lnTo>
                      <a:pt x="803" y="80"/>
                    </a:lnTo>
                    <a:lnTo>
                      <a:pt x="846" y="86"/>
                    </a:lnTo>
                    <a:lnTo>
                      <a:pt x="890" y="92"/>
                    </a:lnTo>
                    <a:lnTo>
                      <a:pt x="934" y="100"/>
                    </a:lnTo>
                    <a:lnTo>
                      <a:pt x="978" y="109"/>
                    </a:lnTo>
                    <a:lnTo>
                      <a:pt x="1021" y="119"/>
                    </a:lnTo>
                    <a:lnTo>
                      <a:pt x="1065" y="130"/>
                    </a:lnTo>
                    <a:lnTo>
                      <a:pt x="1109" y="142"/>
                    </a:lnTo>
                    <a:lnTo>
                      <a:pt x="1152" y="155"/>
                    </a:lnTo>
                    <a:lnTo>
                      <a:pt x="1196" y="169"/>
                    </a:lnTo>
                    <a:lnTo>
                      <a:pt x="1238" y="184"/>
                    </a:lnTo>
                    <a:lnTo>
                      <a:pt x="1281" y="200"/>
                    </a:lnTo>
                    <a:lnTo>
                      <a:pt x="1325" y="218"/>
                    </a:lnTo>
                    <a:lnTo>
                      <a:pt x="1368" y="236"/>
                    </a:lnTo>
                    <a:lnTo>
                      <a:pt x="1411" y="255"/>
                    </a:lnTo>
                    <a:lnTo>
                      <a:pt x="1439" y="195"/>
                    </a:lnTo>
                    <a:lnTo>
                      <a:pt x="1394" y="175"/>
                    </a:lnTo>
                    <a:lnTo>
                      <a:pt x="1350" y="156"/>
                    </a:lnTo>
                    <a:lnTo>
                      <a:pt x="1306" y="139"/>
                    </a:lnTo>
                    <a:lnTo>
                      <a:pt x="1261" y="122"/>
                    </a:lnTo>
                    <a:lnTo>
                      <a:pt x="1216" y="106"/>
                    </a:lnTo>
                    <a:lnTo>
                      <a:pt x="1171" y="92"/>
                    </a:lnTo>
                    <a:lnTo>
                      <a:pt x="1126" y="79"/>
                    </a:lnTo>
                    <a:lnTo>
                      <a:pt x="1082" y="65"/>
                    </a:lnTo>
                    <a:lnTo>
                      <a:pt x="1036" y="54"/>
                    </a:lnTo>
                    <a:lnTo>
                      <a:pt x="991" y="44"/>
                    </a:lnTo>
                    <a:lnTo>
                      <a:pt x="946" y="35"/>
                    </a:lnTo>
                    <a:lnTo>
                      <a:pt x="901" y="27"/>
                    </a:lnTo>
                    <a:lnTo>
                      <a:pt x="856" y="20"/>
                    </a:lnTo>
                    <a:lnTo>
                      <a:pt x="810" y="13"/>
                    </a:lnTo>
                    <a:lnTo>
                      <a:pt x="765" y="9"/>
                    </a:lnTo>
                    <a:lnTo>
                      <a:pt x="720" y="5"/>
                    </a:lnTo>
                    <a:lnTo>
                      <a:pt x="675" y="2"/>
                    </a:lnTo>
                    <a:lnTo>
                      <a:pt x="629" y="1"/>
                    </a:lnTo>
                    <a:lnTo>
                      <a:pt x="584" y="0"/>
                    </a:lnTo>
                    <a:lnTo>
                      <a:pt x="539" y="1"/>
                    </a:lnTo>
                    <a:lnTo>
                      <a:pt x="494" y="2"/>
                    </a:lnTo>
                    <a:lnTo>
                      <a:pt x="449" y="5"/>
                    </a:lnTo>
                    <a:lnTo>
                      <a:pt x="405" y="9"/>
                    </a:lnTo>
                    <a:lnTo>
                      <a:pt x="360" y="13"/>
                    </a:lnTo>
                    <a:lnTo>
                      <a:pt x="316" y="20"/>
                    </a:lnTo>
                    <a:lnTo>
                      <a:pt x="272" y="27"/>
                    </a:lnTo>
                    <a:lnTo>
                      <a:pt x="228" y="35"/>
                    </a:lnTo>
                    <a:lnTo>
                      <a:pt x="184" y="44"/>
                    </a:lnTo>
                    <a:lnTo>
                      <a:pt x="140" y="54"/>
                    </a:lnTo>
                    <a:lnTo>
                      <a:pt x="96" y="65"/>
                    </a:lnTo>
                    <a:lnTo>
                      <a:pt x="52" y="78"/>
                    </a:lnTo>
                    <a:lnTo>
                      <a:pt x="9" y="91"/>
                    </a:lnTo>
                    <a:lnTo>
                      <a:pt x="0" y="96"/>
                    </a:lnTo>
                    <a:lnTo>
                      <a:pt x="9" y="91"/>
                    </a:lnTo>
                    <a:lnTo>
                      <a:pt x="4" y="93"/>
                    </a:lnTo>
                    <a:lnTo>
                      <a:pt x="0" y="96"/>
                    </a:lnTo>
                    <a:lnTo>
                      <a:pt x="39" y="14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6" name="Freeform 43"/>
              <p:cNvSpPr>
                <a:spLocks/>
              </p:cNvSpPr>
              <p:nvPr/>
            </p:nvSpPr>
            <p:spPr bwMode="auto">
              <a:xfrm>
                <a:off x="3838575" y="5167313"/>
                <a:ext cx="17463" cy="11112"/>
              </a:xfrm>
              <a:custGeom>
                <a:avLst/>
                <a:gdLst>
                  <a:gd name="T0" fmla="*/ 45 w 202"/>
                  <a:gd name="T1" fmla="*/ 180 h 180"/>
                  <a:gd name="T2" fmla="*/ 44 w 202"/>
                  <a:gd name="T3" fmla="*/ 180 h 180"/>
                  <a:gd name="T4" fmla="*/ 64 w 202"/>
                  <a:gd name="T5" fmla="*/ 163 h 180"/>
                  <a:gd name="T6" fmla="*/ 83 w 202"/>
                  <a:gd name="T7" fmla="*/ 147 h 180"/>
                  <a:gd name="T8" fmla="*/ 102 w 202"/>
                  <a:gd name="T9" fmla="*/ 131 h 180"/>
                  <a:gd name="T10" fmla="*/ 122 w 202"/>
                  <a:gd name="T11" fmla="*/ 114 h 180"/>
                  <a:gd name="T12" fmla="*/ 142 w 202"/>
                  <a:gd name="T13" fmla="*/ 99 h 180"/>
                  <a:gd name="T14" fmla="*/ 162 w 202"/>
                  <a:gd name="T15" fmla="*/ 84 h 180"/>
                  <a:gd name="T16" fmla="*/ 182 w 202"/>
                  <a:gd name="T17" fmla="*/ 68 h 180"/>
                  <a:gd name="T18" fmla="*/ 202 w 202"/>
                  <a:gd name="T19" fmla="*/ 53 h 180"/>
                  <a:gd name="T20" fmla="*/ 163 w 202"/>
                  <a:gd name="T21" fmla="*/ 0 h 180"/>
                  <a:gd name="T22" fmla="*/ 142 w 202"/>
                  <a:gd name="T23" fmla="*/ 15 h 180"/>
                  <a:gd name="T24" fmla="*/ 122 w 202"/>
                  <a:gd name="T25" fmla="*/ 31 h 180"/>
                  <a:gd name="T26" fmla="*/ 101 w 202"/>
                  <a:gd name="T27" fmla="*/ 47 h 180"/>
                  <a:gd name="T28" fmla="*/ 81 w 202"/>
                  <a:gd name="T29" fmla="*/ 62 h 180"/>
                  <a:gd name="T30" fmla="*/ 60 w 202"/>
                  <a:gd name="T31" fmla="*/ 80 h 180"/>
                  <a:gd name="T32" fmla="*/ 40 w 202"/>
                  <a:gd name="T33" fmla="*/ 96 h 180"/>
                  <a:gd name="T34" fmla="*/ 21 w 202"/>
                  <a:gd name="T35" fmla="*/ 113 h 180"/>
                  <a:gd name="T36" fmla="*/ 0 w 202"/>
                  <a:gd name="T37" fmla="*/ 131 h 180"/>
                  <a:gd name="T38" fmla="*/ 0 w 202"/>
                  <a:gd name="T39" fmla="*/ 131 h 180"/>
                  <a:gd name="T40" fmla="*/ 0 w 202"/>
                  <a:gd name="T41" fmla="*/ 131 h 180"/>
                  <a:gd name="T42" fmla="*/ 0 w 202"/>
                  <a:gd name="T43" fmla="*/ 131 h 180"/>
                  <a:gd name="T44" fmla="*/ 0 w 202"/>
                  <a:gd name="T45" fmla="*/ 131 h 180"/>
                  <a:gd name="T46" fmla="*/ 45 w 202"/>
                  <a:gd name="T47"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180">
                    <a:moveTo>
                      <a:pt x="45" y="180"/>
                    </a:moveTo>
                    <a:lnTo>
                      <a:pt x="44" y="180"/>
                    </a:lnTo>
                    <a:lnTo>
                      <a:pt x="64" y="163"/>
                    </a:lnTo>
                    <a:lnTo>
                      <a:pt x="83" y="147"/>
                    </a:lnTo>
                    <a:lnTo>
                      <a:pt x="102" y="131"/>
                    </a:lnTo>
                    <a:lnTo>
                      <a:pt x="122" y="114"/>
                    </a:lnTo>
                    <a:lnTo>
                      <a:pt x="142" y="99"/>
                    </a:lnTo>
                    <a:lnTo>
                      <a:pt x="162" y="84"/>
                    </a:lnTo>
                    <a:lnTo>
                      <a:pt x="182" y="68"/>
                    </a:lnTo>
                    <a:lnTo>
                      <a:pt x="202" y="53"/>
                    </a:lnTo>
                    <a:lnTo>
                      <a:pt x="163" y="0"/>
                    </a:lnTo>
                    <a:lnTo>
                      <a:pt x="142" y="15"/>
                    </a:lnTo>
                    <a:lnTo>
                      <a:pt x="122" y="31"/>
                    </a:lnTo>
                    <a:lnTo>
                      <a:pt x="101" y="47"/>
                    </a:lnTo>
                    <a:lnTo>
                      <a:pt x="81" y="62"/>
                    </a:lnTo>
                    <a:lnTo>
                      <a:pt x="60" y="80"/>
                    </a:lnTo>
                    <a:lnTo>
                      <a:pt x="40" y="96"/>
                    </a:lnTo>
                    <a:lnTo>
                      <a:pt x="21" y="113"/>
                    </a:lnTo>
                    <a:lnTo>
                      <a:pt x="0" y="131"/>
                    </a:lnTo>
                    <a:lnTo>
                      <a:pt x="0" y="131"/>
                    </a:lnTo>
                    <a:lnTo>
                      <a:pt x="0" y="131"/>
                    </a:lnTo>
                    <a:lnTo>
                      <a:pt x="0" y="131"/>
                    </a:lnTo>
                    <a:lnTo>
                      <a:pt x="0" y="131"/>
                    </a:lnTo>
                    <a:lnTo>
                      <a:pt x="45" y="18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7" name="Freeform 44"/>
              <p:cNvSpPr>
                <a:spLocks/>
              </p:cNvSpPr>
              <p:nvPr/>
            </p:nvSpPr>
            <p:spPr bwMode="auto">
              <a:xfrm>
                <a:off x="3736975" y="5175250"/>
                <a:ext cx="106363" cy="61912"/>
              </a:xfrm>
              <a:custGeom>
                <a:avLst/>
                <a:gdLst>
                  <a:gd name="T0" fmla="*/ 44 w 1200"/>
                  <a:gd name="T1" fmla="*/ 1091 h 1091"/>
                  <a:gd name="T2" fmla="*/ 44 w 1200"/>
                  <a:gd name="T3" fmla="*/ 1091 h 1091"/>
                  <a:gd name="T4" fmla="*/ 1200 w 1200"/>
                  <a:gd name="T5" fmla="*/ 49 h 1091"/>
                  <a:gd name="T6" fmla="*/ 1155 w 1200"/>
                  <a:gd name="T7" fmla="*/ 0 h 1091"/>
                  <a:gd name="T8" fmla="*/ 0 w 1200"/>
                  <a:gd name="T9" fmla="*/ 1042 h 1091"/>
                  <a:gd name="T10" fmla="*/ 44 w 1200"/>
                  <a:gd name="T11" fmla="*/ 1091 h 1091"/>
                  <a:gd name="T12" fmla="*/ 0 w 1200"/>
                  <a:gd name="T13" fmla="*/ 1042 h 1091"/>
                  <a:gd name="T14" fmla="*/ 23 w 1200"/>
                  <a:gd name="T15" fmla="*/ 1067 h 1091"/>
                  <a:gd name="T16" fmla="*/ 44 w 1200"/>
                  <a:gd name="T17"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44" y="1091"/>
                    </a:moveTo>
                    <a:lnTo>
                      <a:pt x="44" y="1091"/>
                    </a:lnTo>
                    <a:lnTo>
                      <a:pt x="1200" y="49"/>
                    </a:lnTo>
                    <a:lnTo>
                      <a:pt x="1155" y="0"/>
                    </a:lnTo>
                    <a:lnTo>
                      <a:pt x="0" y="1042"/>
                    </a:lnTo>
                    <a:lnTo>
                      <a:pt x="44" y="1091"/>
                    </a:lnTo>
                    <a:lnTo>
                      <a:pt x="0" y="1042"/>
                    </a:lnTo>
                    <a:lnTo>
                      <a:pt x="23" y="1067"/>
                    </a:lnTo>
                    <a:lnTo>
                      <a:pt x="44" y="109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8" name="Freeform 45"/>
              <p:cNvSpPr>
                <a:spLocks/>
              </p:cNvSpPr>
              <p:nvPr/>
            </p:nvSpPr>
            <p:spPr bwMode="auto">
              <a:xfrm>
                <a:off x="3736975" y="5208588"/>
                <a:ext cx="171450" cy="28575"/>
              </a:xfrm>
              <a:custGeom>
                <a:avLst/>
                <a:gdLst>
                  <a:gd name="T0" fmla="*/ 1855 w 1934"/>
                  <a:gd name="T1" fmla="*/ 138 h 513"/>
                  <a:gd name="T2" fmla="*/ 1764 w 1934"/>
                  <a:gd name="T3" fmla="*/ 103 h 513"/>
                  <a:gd name="T4" fmla="*/ 1672 w 1934"/>
                  <a:gd name="T5" fmla="*/ 74 h 513"/>
                  <a:gd name="T6" fmla="*/ 1580 w 1934"/>
                  <a:gd name="T7" fmla="*/ 49 h 513"/>
                  <a:gd name="T8" fmla="*/ 1487 w 1934"/>
                  <a:gd name="T9" fmla="*/ 30 h 513"/>
                  <a:gd name="T10" fmla="*/ 1394 w 1934"/>
                  <a:gd name="T11" fmla="*/ 15 h 513"/>
                  <a:gd name="T12" fmla="*/ 1301 w 1934"/>
                  <a:gd name="T13" fmla="*/ 5 h 513"/>
                  <a:gd name="T14" fmla="*/ 1209 w 1934"/>
                  <a:gd name="T15" fmla="*/ 0 h 513"/>
                  <a:gd name="T16" fmla="*/ 1116 w 1934"/>
                  <a:gd name="T17" fmla="*/ 1 h 513"/>
                  <a:gd name="T18" fmla="*/ 1024 w 1934"/>
                  <a:gd name="T19" fmla="*/ 6 h 513"/>
                  <a:gd name="T20" fmla="*/ 933 w 1934"/>
                  <a:gd name="T21" fmla="*/ 16 h 513"/>
                  <a:gd name="T22" fmla="*/ 842 w 1934"/>
                  <a:gd name="T23" fmla="*/ 33 h 513"/>
                  <a:gd name="T24" fmla="*/ 752 w 1934"/>
                  <a:gd name="T25" fmla="*/ 53 h 513"/>
                  <a:gd name="T26" fmla="*/ 664 w 1934"/>
                  <a:gd name="T27" fmla="*/ 79 h 513"/>
                  <a:gd name="T28" fmla="*/ 575 w 1934"/>
                  <a:gd name="T29" fmla="*/ 109 h 513"/>
                  <a:gd name="T30" fmla="*/ 488 w 1934"/>
                  <a:gd name="T31" fmla="*/ 145 h 513"/>
                  <a:gd name="T32" fmla="*/ 403 w 1934"/>
                  <a:gd name="T33" fmla="*/ 186 h 513"/>
                  <a:gd name="T34" fmla="*/ 319 w 1934"/>
                  <a:gd name="T35" fmla="*/ 231 h 513"/>
                  <a:gd name="T36" fmla="*/ 236 w 1934"/>
                  <a:gd name="T37" fmla="*/ 282 h 513"/>
                  <a:gd name="T38" fmla="*/ 156 w 1934"/>
                  <a:gd name="T39" fmla="*/ 338 h 513"/>
                  <a:gd name="T40" fmla="*/ 77 w 1934"/>
                  <a:gd name="T41" fmla="*/ 398 h 513"/>
                  <a:gd name="T42" fmla="*/ 0 w 1934"/>
                  <a:gd name="T43" fmla="*/ 464 h 513"/>
                  <a:gd name="T44" fmla="*/ 94 w 1934"/>
                  <a:gd name="T45" fmla="*/ 470 h 513"/>
                  <a:gd name="T46" fmla="*/ 169 w 1934"/>
                  <a:gd name="T47" fmla="*/ 410 h 513"/>
                  <a:gd name="T48" fmla="*/ 247 w 1934"/>
                  <a:gd name="T49" fmla="*/ 354 h 513"/>
                  <a:gd name="T50" fmla="*/ 325 w 1934"/>
                  <a:gd name="T51" fmla="*/ 304 h 513"/>
                  <a:gd name="T52" fmla="*/ 406 w 1934"/>
                  <a:gd name="T53" fmla="*/ 258 h 513"/>
                  <a:gd name="T54" fmla="*/ 488 w 1934"/>
                  <a:gd name="T55" fmla="*/ 217 h 513"/>
                  <a:gd name="T56" fmla="*/ 571 w 1934"/>
                  <a:gd name="T57" fmla="*/ 182 h 513"/>
                  <a:gd name="T58" fmla="*/ 654 w 1934"/>
                  <a:gd name="T59" fmla="*/ 151 h 513"/>
                  <a:gd name="T60" fmla="*/ 740 w 1934"/>
                  <a:gd name="T61" fmla="*/ 125 h 513"/>
                  <a:gd name="T62" fmla="*/ 826 w 1934"/>
                  <a:gd name="T63" fmla="*/ 103 h 513"/>
                  <a:gd name="T64" fmla="*/ 913 w 1934"/>
                  <a:gd name="T65" fmla="*/ 87 h 513"/>
                  <a:gd name="T66" fmla="*/ 1001 w 1934"/>
                  <a:gd name="T67" fmla="*/ 76 h 513"/>
                  <a:gd name="T68" fmla="*/ 1089 w 1934"/>
                  <a:gd name="T69" fmla="*/ 69 h 513"/>
                  <a:gd name="T70" fmla="*/ 1178 w 1934"/>
                  <a:gd name="T71" fmla="*/ 66 h 513"/>
                  <a:gd name="T72" fmla="*/ 1267 w 1934"/>
                  <a:gd name="T73" fmla="*/ 70 h 513"/>
                  <a:gd name="T74" fmla="*/ 1357 w 1934"/>
                  <a:gd name="T75" fmla="*/ 77 h 513"/>
                  <a:gd name="T76" fmla="*/ 1445 w 1934"/>
                  <a:gd name="T77" fmla="*/ 90 h 513"/>
                  <a:gd name="T78" fmla="*/ 1534 w 1934"/>
                  <a:gd name="T79" fmla="*/ 106 h 513"/>
                  <a:gd name="T80" fmla="*/ 1624 w 1934"/>
                  <a:gd name="T81" fmla="*/ 129 h 513"/>
                  <a:gd name="T82" fmla="*/ 1713 w 1934"/>
                  <a:gd name="T83" fmla="*/ 156 h 513"/>
                  <a:gd name="T84" fmla="*/ 1801 w 1934"/>
                  <a:gd name="T85" fmla="*/ 188 h 513"/>
                  <a:gd name="T86" fmla="*/ 1851 w 1934"/>
                  <a:gd name="T87" fmla="*/ 156 h 513"/>
                  <a:gd name="T88" fmla="*/ 1886 w 1934"/>
                  <a:gd name="T89" fmla="*/ 15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34" h="513">
                    <a:moveTo>
                      <a:pt x="1894" y="206"/>
                    </a:moveTo>
                    <a:lnTo>
                      <a:pt x="1886" y="151"/>
                    </a:lnTo>
                    <a:lnTo>
                      <a:pt x="1855" y="138"/>
                    </a:lnTo>
                    <a:lnTo>
                      <a:pt x="1825" y="127"/>
                    </a:lnTo>
                    <a:lnTo>
                      <a:pt x="1795" y="114"/>
                    </a:lnTo>
                    <a:lnTo>
                      <a:pt x="1764" y="103"/>
                    </a:lnTo>
                    <a:lnTo>
                      <a:pt x="1734" y="93"/>
                    </a:lnTo>
                    <a:lnTo>
                      <a:pt x="1703" y="83"/>
                    </a:lnTo>
                    <a:lnTo>
                      <a:pt x="1672" y="74"/>
                    </a:lnTo>
                    <a:lnTo>
                      <a:pt x="1642" y="65"/>
                    </a:lnTo>
                    <a:lnTo>
                      <a:pt x="1611" y="57"/>
                    </a:lnTo>
                    <a:lnTo>
                      <a:pt x="1580" y="49"/>
                    </a:lnTo>
                    <a:lnTo>
                      <a:pt x="1549" y="42"/>
                    </a:lnTo>
                    <a:lnTo>
                      <a:pt x="1518" y="36"/>
                    </a:lnTo>
                    <a:lnTo>
                      <a:pt x="1487" y="30"/>
                    </a:lnTo>
                    <a:lnTo>
                      <a:pt x="1457" y="25"/>
                    </a:lnTo>
                    <a:lnTo>
                      <a:pt x="1425" y="20"/>
                    </a:lnTo>
                    <a:lnTo>
                      <a:pt x="1394" y="15"/>
                    </a:lnTo>
                    <a:lnTo>
                      <a:pt x="1364" y="11"/>
                    </a:lnTo>
                    <a:lnTo>
                      <a:pt x="1333" y="8"/>
                    </a:lnTo>
                    <a:lnTo>
                      <a:pt x="1301" y="5"/>
                    </a:lnTo>
                    <a:lnTo>
                      <a:pt x="1271" y="3"/>
                    </a:lnTo>
                    <a:lnTo>
                      <a:pt x="1240" y="2"/>
                    </a:lnTo>
                    <a:lnTo>
                      <a:pt x="1209" y="0"/>
                    </a:lnTo>
                    <a:lnTo>
                      <a:pt x="1179" y="0"/>
                    </a:lnTo>
                    <a:lnTo>
                      <a:pt x="1148" y="0"/>
                    </a:lnTo>
                    <a:lnTo>
                      <a:pt x="1116" y="1"/>
                    </a:lnTo>
                    <a:lnTo>
                      <a:pt x="1086" y="2"/>
                    </a:lnTo>
                    <a:lnTo>
                      <a:pt x="1055" y="4"/>
                    </a:lnTo>
                    <a:lnTo>
                      <a:pt x="1024" y="6"/>
                    </a:lnTo>
                    <a:lnTo>
                      <a:pt x="994" y="9"/>
                    </a:lnTo>
                    <a:lnTo>
                      <a:pt x="964" y="12"/>
                    </a:lnTo>
                    <a:lnTo>
                      <a:pt x="933" y="16"/>
                    </a:lnTo>
                    <a:lnTo>
                      <a:pt x="903" y="22"/>
                    </a:lnTo>
                    <a:lnTo>
                      <a:pt x="872" y="27"/>
                    </a:lnTo>
                    <a:lnTo>
                      <a:pt x="842" y="33"/>
                    </a:lnTo>
                    <a:lnTo>
                      <a:pt x="812" y="39"/>
                    </a:lnTo>
                    <a:lnTo>
                      <a:pt x="782" y="45"/>
                    </a:lnTo>
                    <a:lnTo>
                      <a:pt x="752" y="53"/>
                    </a:lnTo>
                    <a:lnTo>
                      <a:pt x="723" y="61"/>
                    </a:lnTo>
                    <a:lnTo>
                      <a:pt x="693" y="70"/>
                    </a:lnTo>
                    <a:lnTo>
                      <a:pt x="664" y="79"/>
                    </a:lnTo>
                    <a:lnTo>
                      <a:pt x="634" y="88"/>
                    </a:lnTo>
                    <a:lnTo>
                      <a:pt x="604" y="98"/>
                    </a:lnTo>
                    <a:lnTo>
                      <a:pt x="575" y="109"/>
                    </a:lnTo>
                    <a:lnTo>
                      <a:pt x="546" y="121"/>
                    </a:lnTo>
                    <a:lnTo>
                      <a:pt x="517" y="133"/>
                    </a:lnTo>
                    <a:lnTo>
                      <a:pt x="488" y="145"/>
                    </a:lnTo>
                    <a:lnTo>
                      <a:pt x="459" y="157"/>
                    </a:lnTo>
                    <a:lnTo>
                      <a:pt x="431" y="172"/>
                    </a:lnTo>
                    <a:lnTo>
                      <a:pt x="403" y="186"/>
                    </a:lnTo>
                    <a:lnTo>
                      <a:pt x="374" y="200"/>
                    </a:lnTo>
                    <a:lnTo>
                      <a:pt x="347" y="215"/>
                    </a:lnTo>
                    <a:lnTo>
                      <a:pt x="319" y="231"/>
                    </a:lnTo>
                    <a:lnTo>
                      <a:pt x="291" y="247"/>
                    </a:lnTo>
                    <a:lnTo>
                      <a:pt x="264" y="264"/>
                    </a:lnTo>
                    <a:lnTo>
                      <a:pt x="236" y="282"/>
                    </a:lnTo>
                    <a:lnTo>
                      <a:pt x="209" y="300"/>
                    </a:lnTo>
                    <a:lnTo>
                      <a:pt x="182" y="318"/>
                    </a:lnTo>
                    <a:lnTo>
                      <a:pt x="156" y="338"/>
                    </a:lnTo>
                    <a:lnTo>
                      <a:pt x="129" y="357"/>
                    </a:lnTo>
                    <a:lnTo>
                      <a:pt x="102" y="378"/>
                    </a:lnTo>
                    <a:lnTo>
                      <a:pt x="77" y="398"/>
                    </a:lnTo>
                    <a:lnTo>
                      <a:pt x="51" y="419"/>
                    </a:lnTo>
                    <a:lnTo>
                      <a:pt x="26" y="442"/>
                    </a:lnTo>
                    <a:lnTo>
                      <a:pt x="0" y="464"/>
                    </a:lnTo>
                    <a:lnTo>
                      <a:pt x="44" y="513"/>
                    </a:lnTo>
                    <a:lnTo>
                      <a:pt x="69" y="492"/>
                    </a:lnTo>
                    <a:lnTo>
                      <a:pt x="94" y="470"/>
                    </a:lnTo>
                    <a:lnTo>
                      <a:pt x="119" y="450"/>
                    </a:lnTo>
                    <a:lnTo>
                      <a:pt x="143" y="430"/>
                    </a:lnTo>
                    <a:lnTo>
                      <a:pt x="169" y="410"/>
                    </a:lnTo>
                    <a:lnTo>
                      <a:pt x="194" y="391"/>
                    </a:lnTo>
                    <a:lnTo>
                      <a:pt x="220" y="373"/>
                    </a:lnTo>
                    <a:lnTo>
                      <a:pt x="247" y="354"/>
                    </a:lnTo>
                    <a:lnTo>
                      <a:pt x="272" y="337"/>
                    </a:lnTo>
                    <a:lnTo>
                      <a:pt x="299" y="321"/>
                    </a:lnTo>
                    <a:lnTo>
                      <a:pt x="325" y="304"/>
                    </a:lnTo>
                    <a:lnTo>
                      <a:pt x="352" y="289"/>
                    </a:lnTo>
                    <a:lnTo>
                      <a:pt x="378" y="274"/>
                    </a:lnTo>
                    <a:lnTo>
                      <a:pt x="406" y="258"/>
                    </a:lnTo>
                    <a:lnTo>
                      <a:pt x="433" y="244"/>
                    </a:lnTo>
                    <a:lnTo>
                      <a:pt x="460" y="231"/>
                    </a:lnTo>
                    <a:lnTo>
                      <a:pt x="488" y="217"/>
                    </a:lnTo>
                    <a:lnTo>
                      <a:pt x="515" y="205"/>
                    </a:lnTo>
                    <a:lnTo>
                      <a:pt x="543" y="193"/>
                    </a:lnTo>
                    <a:lnTo>
                      <a:pt x="571" y="182"/>
                    </a:lnTo>
                    <a:lnTo>
                      <a:pt x="598" y="172"/>
                    </a:lnTo>
                    <a:lnTo>
                      <a:pt x="627" y="160"/>
                    </a:lnTo>
                    <a:lnTo>
                      <a:pt x="654" y="151"/>
                    </a:lnTo>
                    <a:lnTo>
                      <a:pt x="683" y="142"/>
                    </a:lnTo>
                    <a:lnTo>
                      <a:pt x="712" y="133"/>
                    </a:lnTo>
                    <a:lnTo>
                      <a:pt x="740" y="125"/>
                    </a:lnTo>
                    <a:lnTo>
                      <a:pt x="769" y="117"/>
                    </a:lnTo>
                    <a:lnTo>
                      <a:pt x="797" y="110"/>
                    </a:lnTo>
                    <a:lnTo>
                      <a:pt x="826" y="103"/>
                    </a:lnTo>
                    <a:lnTo>
                      <a:pt x="856" y="97"/>
                    </a:lnTo>
                    <a:lnTo>
                      <a:pt x="884" y="92"/>
                    </a:lnTo>
                    <a:lnTo>
                      <a:pt x="913" y="87"/>
                    </a:lnTo>
                    <a:lnTo>
                      <a:pt x="943" y="83"/>
                    </a:lnTo>
                    <a:lnTo>
                      <a:pt x="971" y="79"/>
                    </a:lnTo>
                    <a:lnTo>
                      <a:pt x="1001" y="76"/>
                    </a:lnTo>
                    <a:lnTo>
                      <a:pt x="1030" y="73"/>
                    </a:lnTo>
                    <a:lnTo>
                      <a:pt x="1060" y="71"/>
                    </a:lnTo>
                    <a:lnTo>
                      <a:pt x="1089" y="69"/>
                    </a:lnTo>
                    <a:lnTo>
                      <a:pt x="1118" y="68"/>
                    </a:lnTo>
                    <a:lnTo>
                      <a:pt x="1148" y="66"/>
                    </a:lnTo>
                    <a:lnTo>
                      <a:pt x="1178" y="66"/>
                    </a:lnTo>
                    <a:lnTo>
                      <a:pt x="1207" y="66"/>
                    </a:lnTo>
                    <a:lnTo>
                      <a:pt x="1237" y="68"/>
                    </a:lnTo>
                    <a:lnTo>
                      <a:pt x="1267" y="70"/>
                    </a:lnTo>
                    <a:lnTo>
                      <a:pt x="1297" y="72"/>
                    </a:lnTo>
                    <a:lnTo>
                      <a:pt x="1327" y="74"/>
                    </a:lnTo>
                    <a:lnTo>
                      <a:pt x="1357" y="77"/>
                    </a:lnTo>
                    <a:lnTo>
                      <a:pt x="1386" y="81"/>
                    </a:lnTo>
                    <a:lnTo>
                      <a:pt x="1416" y="85"/>
                    </a:lnTo>
                    <a:lnTo>
                      <a:pt x="1445" y="90"/>
                    </a:lnTo>
                    <a:lnTo>
                      <a:pt x="1475" y="95"/>
                    </a:lnTo>
                    <a:lnTo>
                      <a:pt x="1505" y="100"/>
                    </a:lnTo>
                    <a:lnTo>
                      <a:pt x="1534" y="106"/>
                    </a:lnTo>
                    <a:lnTo>
                      <a:pt x="1565" y="113"/>
                    </a:lnTo>
                    <a:lnTo>
                      <a:pt x="1595" y="121"/>
                    </a:lnTo>
                    <a:lnTo>
                      <a:pt x="1624" y="129"/>
                    </a:lnTo>
                    <a:lnTo>
                      <a:pt x="1654" y="138"/>
                    </a:lnTo>
                    <a:lnTo>
                      <a:pt x="1684" y="146"/>
                    </a:lnTo>
                    <a:lnTo>
                      <a:pt x="1713" y="156"/>
                    </a:lnTo>
                    <a:lnTo>
                      <a:pt x="1742" y="166"/>
                    </a:lnTo>
                    <a:lnTo>
                      <a:pt x="1771" y="177"/>
                    </a:lnTo>
                    <a:lnTo>
                      <a:pt x="1801" y="188"/>
                    </a:lnTo>
                    <a:lnTo>
                      <a:pt x="1831" y="199"/>
                    </a:lnTo>
                    <a:lnTo>
                      <a:pt x="1859" y="211"/>
                    </a:lnTo>
                    <a:lnTo>
                      <a:pt x="1851" y="156"/>
                    </a:lnTo>
                    <a:lnTo>
                      <a:pt x="1894" y="206"/>
                    </a:lnTo>
                    <a:lnTo>
                      <a:pt x="1934" y="172"/>
                    </a:lnTo>
                    <a:lnTo>
                      <a:pt x="1886" y="151"/>
                    </a:lnTo>
                    <a:lnTo>
                      <a:pt x="1894" y="20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29" name="Freeform 46"/>
              <p:cNvSpPr>
                <a:spLocks/>
              </p:cNvSpPr>
              <p:nvPr/>
            </p:nvSpPr>
            <p:spPr bwMode="auto">
              <a:xfrm>
                <a:off x="3838575" y="5216525"/>
                <a:ext cx="65088" cy="34925"/>
              </a:xfrm>
              <a:custGeom>
                <a:avLst/>
                <a:gdLst>
                  <a:gd name="T0" fmla="*/ 89 w 744"/>
                  <a:gd name="T1" fmla="*/ 615 h 616"/>
                  <a:gd name="T2" fmla="*/ 109 w 744"/>
                  <a:gd name="T3" fmla="*/ 607 h 616"/>
                  <a:gd name="T4" fmla="*/ 744 w 744"/>
                  <a:gd name="T5" fmla="*/ 50 h 616"/>
                  <a:gd name="T6" fmla="*/ 701 w 744"/>
                  <a:gd name="T7" fmla="*/ 0 h 616"/>
                  <a:gd name="T8" fmla="*/ 67 w 744"/>
                  <a:gd name="T9" fmla="*/ 557 h 616"/>
                  <a:gd name="T10" fmla="*/ 89 w 744"/>
                  <a:gd name="T11" fmla="*/ 615 h 616"/>
                  <a:gd name="T12" fmla="*/ 67 w 744"/>
                  <a:gd name="T13" fmla="*/ 557 h 616"/>
                  <a:gd name="T14" fmla="*/ 0 w 744"/>
                  <a:gd name="T15" fmla="*/ 616 h 616"/>
                  <a:gd name="T16" fmla="*/ 89 w 744"/>
                  <a:gd name="T17" fmla="*/ 615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4" h="616">
                    <a:moveTo>
                      <a:pt x="89" y="615"/>
                    </a:moveTo>
                    <a:lnTo>
                      <a:pt x="109" y="607"/>
                    </a:lnTo>
                    <a:lnTo>
                      <a:pt x="744" y="50"/>
                    </a:lnTo>
                    <a:lnTo>
                      <a:pt x="701" y="0"/>
                    </a:lnTo>
                    <a:lnTo>
                      <a:pt x="67" y="557"/>
                    </a:lnTo>
                    <a:lnTo>
                      <a:pt x="89" y="615"/>
                    </a:lnTo>
                    <a:lnTo>
                      <a:pt x="67" y="557"/>
                    </a:lnTo>
                    <a:lnTo>
                      <a:pt x="0" y="616"/>
                    </a:lnTo>
                    <a:lnTo>
                      <a:pt x="89" y="61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0" name="Freeform 47"/>
              <p:cNvSpPr>
                <a:spLocks/>
              </p:cNvSpPr>
              <p:nvPr/>
            </p:nvSpPr>
            <p:spPr bwMode="auto">
              <a:xfrm>
                <a:off x="3846513" y="5245100"/>
                <a:ext cx="176213" cy="6350"/>
              </a:xfrm>
              <a:custGeom>
                <a:avLst/>
                <a:gdLst>
                  <a:gd name="T0" fmla="*/ 1996 w 1996"/>
                  <a:gd name="T1" fmla="*/ 39 h 117"/>
                  <a:gd name="T2" fmla="*/ 1962 w 1996"/>
                  <a:gd name="T3" fmla="*/ 0 h 117"/>
                  <a:gd name="T4" fmla="*/ 0 w 1996"/>
                  <a:gd name="T5" fmla="*/ 51 h 117"/>
                  <a:gd name="T6" fmla="*/ 2 w 1996"/>
                  <a:gd name="T7" fmla="*/ 117 h 117"/>
                  <a:gd name="T8" fmla="*/ 1964 w 1996"/>
                  <a:gd name="T9" fmla="*/ 66 h 117"/>
                  <a:gd name="T10" fmla="*/ 1996 w 1996"/>
                  <a:gd name="T11" fmla="*/ 39 h 117"/>
                  <a:gd name="T12" fmla="*/ 1964 w 1996"/>
                  <a:gd name="T13" fmla="*/ 66 h 117"/>
                  <a:gd name="T14" fmla="*/ 1991 w 1996"/>
                  <a:gd name="T15" fmla="*/ 66 h 117"/>
                  <a:gd name="T16" fmla="*/ 1996 w 1996"/>
                  <a:gd name="T17" fmla="*/ 3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6" h="117">
                    <a:moveTo>
                      <a:pt x="1996" y="39"/>
                    </a:moveTo>
                    <a:lnTo>
                      <a:pt x="1962" y="0"/>
                    </a:lnTo>
                    <a:lnTo>
                      <a:pt x="0" y="51"/>
                    </a:lnTo>
                    <a:lnTo>
                      <a:pt x="2" y="117"/>
                    </a:lnTo>
                    <a:lnTo>
                      <a:pt x="1964" y="66"/>
                    </a:lnTo>
                    <a:lnTo>
                      <a:pt x="1996" y="39"/>
                    </a:lnTo>
                    <a:lnTo>
                      <a:pt x="1964" y="66"/>
                    </a:lnTo>
                    <a:lnTo>
                      <a:pt x="1991" y="66"/>
                    </a:lnTo>
                    <a:lnTo>
                      <a:pt x="1996" y="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1" name="Freeform 48"/>
              <p:cNvSpPr>
                <a:spLocks/>
              </p:cNvSpPr>
              <p:nvPr/>
            </p:nvSpPr>
            <p:spPr bwMode="auto">
              <a:xfrm>
                <a:off x="4016375" y="5130800"/>
                <a:ext cx="36513" cy="115887"/>
              </a:xfrm>
              <a:custGeom>
                <a:avLst/>
                <a:gdLst>
                  <a:gd name="T0" fmla="*/ 350 w 420"/>
                  <a:gd name="T1" fmla="*/ 60 h 2056"/>
                  <a:gd name="T2" fmla="*/ 340 w 420"/>
                  <a:gd name="T3" fmla="*/ 80 h 2056"/>
                  <a:gd name="T4" fmla="*/ 0 w 420"/>
                  <a:gd name="T5" fmla="*/ 2045 h 2056"/>
                  <a:gd name="T6" fmla="*/ 65 w 420"/>
                  <a:gd name="T7" fmla="*/ 2056 h 2056"/>
                  <a:gd name="T8" fmla="*/ 404 w 420"/>
                  <a:gd name="T9" fmla="*/ 91 h 2056"/>
                  <a:gd name="T10" fmla="*/ 350 w 420"/>
                  <a:gd name="T11" fmla="*/ 60 h 2056"/>
                  <a:gd name="T12" fmla="*/ 404 w 420"/>
                  <a:gd name="T13" fmla="*/ 91 h 2056"/>
                  <a:gd name="T14" fmla="*/ 420 w 420"/>
                  <a:gd name="T15" fmla="*/ 0 h 2056"/>
                  <a:gd name="T16" fmla="*/ 350 w 420"/>
                  <a:gd name="T17" fmla="*/ 60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2056">
                    <a:moveTo>
                      <a:pt x="350" y="60"/>
                    </a:moveTo>
                    <a:lnTo>
                      <a:pt x="340" y="80"/>
                    </a:lnTo>
                    <a:lnTo>
                      <a:pt x="0" y="2045"/>
                    </a:lnTo>
                    <a:lnTo>
                      <a:pt x="65" y="2056"/>
                    </a:lnTo>
                    <a:lnTo>
                      <a:pt x="404" y="91"/>
                    </a:lnTo>
                    <a:lnTo>
                      <a:pt x="350" y="60"/>
                    </a:lnTo>
                    <a:lnTo>
                      <a:pt x="404" y="91"/>
                    </a:lnTo>
                    <a:lnTo>
                      <a:pt x="420" y="0"/>
                    </a:lnTo>
                    <a:lnTo>
                      <a:pt x="35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2" name="Freeform 49"/>
              <p:cNvSpPr>
                <a:spLocks/>
              </p:cNvSpPr>
              <p:nvPr/>
            </p:nvSpPr>
            <p:spPr bwMode="auto">
              <a:xfrm>
                <a:off x="3976688" y="5133975"/>
                <a:ext cx="74613" cy="42862"/>
              </a:xfrm>
              <a:custGeom>
                <a:avLst/>
                <a:gdLst>
                  <a:gd name="T0" fmla="*/ 8 w 841"/>
                  <a:gd name="T1" fmla="*/ 753 h 761"/>
                  <a:gd name="T2" fmla="*/ 43 w 841"/>
                  <a:gd name="T3" fmla="*/ 747 h 761"/>
                  <a:gd name="T4" fmla="*/ 841 w 841"/>
                  <a:gd name="T5" fmla="*/ 50 h 761"/>
                  <a:gd name="T6" fmla="*/ 797 w 841"/>
                  <a:gd name="T7" fmla="*/ 0 h 761"/>
                  <a:gd name="T8" fmla="*/ 0 w 841"/>
                  <a:gd name="T9" fmla="*/ 698 h 761"/>
                  <a:gd name="T10" fmla="*/ 8 w 841"/>
                  <a:gd name="T11" fmla="*/ 753 h 761"/>
                  <a:gd name="T12" fmla="*/ 8 w 841"/>
                  <a:gd name="T13" fmla="*/ 753 h 761"/>
                  <a:gd name="T14" fmla="*/ 28 w 841"/>
                  <a:gd name="T15" fmla="*/ 761 h 761"/>
                  <a:gd name="T16" fmla="*/ 43 w 841"/>
                  <a:gd name="T17" fmla="*/ 747 h 761"/>
                  <a:gd name="T18" fmla="*/ 8 w 841"/>
                  <a:gd name="T19" fmla="*/ 753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761">
                    <a:moveTo>
                      <a:pt x="8" y="753"/>
                    </a:moveTo>
                    <a:lnTo>
                      <a:pt x="43" y="747"/>
                    </a:lnTo>
                    <a:lnTo>
                      <a:pt x="841" y="50"/>
                    </a:lnTo>
                    <a:lnTo>
                      <a:pt x="797" y="0"/>
                    </a:lnTo>
                    <a:lnTo>
                      <a:pt x="0" y="698"/>
                    </a:lnTo>
                    <a:lnTo>
                      <a:pt x="8" y="753"/>
                    </a:lnTo>
                    <a:lnTo>
                      <a:pt x="8" y="753"/>
                    </a:lnTo>
                    <a:lnTo>
                      <a:pt x="28" y="761"/>
                    </a:lnTo>
                    <a:lnTo>
                      <a:pt x="43" y="747"/>
                    </a:lnTo>
                    <a:lnTo>
                      <a:pt x="8" y="75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3" name="Freeform 50"/>
              <p:cNvSpPr>
                <a:spLocks/>
              </p:cNvSpPr>
              <p:nvPr/>
            </p:nvSpPr>
            <p:spPr bwMode="auto">
              <a:xfrm>
                <a:off x="3973513" y="5214938"/>
                <a:ext cx="174625" cy="287337"/>
              </a:xfrm>
              <a:custGeom>
                <a:avLst/>
                <a:gdLst>
                  <a:gd name="T0" fmla="*/ 1598 w 1977"/>
                  <a:gd name="T1" fmla="*/ 136 h 5064"/>
                  <a:gd name="T2" fmla="*/ 1711 w 1977"/>
                  <a:gd name="T3" fmla="*/ 409 h 5064"/>
                  <a:gd name="T4" fmla="*/ 1803 w 1977"/>
                  <a:gd name="T5" fmla="*/ 679 h 5064"/>
                  <a:gd name="T6" fmla="*/ 1875 w 1977"/>
                  <a:gd name="T7" fmla="*/ 947 h 5064"/>
                  <a:gd name="T8" fmla="*/ 1926 w 1977"/>
                  <a:gd name="T9" fmla="*/ 1212 h 5064"/>
                  <a:gd name="T10" fmla="*/ 1960 w 1977"/>
                  <a:gd name="T11" fmla="*/ 1472 h 5064"/>
                  <a:gd name="T12" fmla="*/ 1975 w 1977"/>
                  <a:gd name="T13" fmla="*/ 1726 h 5064"/>
                  <a:gd name="T14" fmla="*/ 1975 w 1977"/>
                  <a:gd name="T15" fmla="*/ 1973 h 5064"/>
                  <a:gd name="T16" fmla="*/ 1960 w 1977"/>
                  <a:gd name="T17" fmla="*/ 2212 h 5064"/>
                  <a:gd name="T18" fmla="*/ 1930 w 1977"/>
                  <a:gd name="T19" fmla="*/ 2444 h 5064"/>
                  <a:gd name="T20" fmla="*/ 1887 w 1977"/>
                  <a:gd name="T21" fmla="*/ 2665 h 5064"/>
                  <a:gd name="T22" fmla="*/ 1833 w 1977"/>
                  <a:gd name="T23" fmla="*/ 2876 h 5064"/>
                  <a:gd name="T24" fmla="*/ 1768 w 1977"/>
                  <a:gd name="T25" fmla="*/ 3075 h 5064"/>
                  <a:gd name="T26" fmla="*/ 1693 w 1977"/>
                  <a:gd name="T27" fmla="*/ 3261 h 5064"/>
                  <a:gd name="T28" fmla="*/ 1610 w 1977"/>
                  <a:gd name="T29" fmla="*/ 3434 h 5064"/>
                  <a:gd name="T30" fmla="*/ 1519 w 1977"/>
                  <a:gd name="T31" fmla="*/ 3592 h 5064"/>
                  <a:gd name="T32" fmla="*/ 1434 w 1977"/>
                  <a:gd name="T33" fmla="*/ 3715 h 5064"/>
                  <a:gd name="T34" fmla="*/ 1359 w 1977"/>
                  <a:gd name="T35" fmla="*/ 3810 h 5064"/>
                  <a:gd name="T36" fmla="*/ 1280 w 1977"/>
                  <a:gd name="T37" fmla="*/ 3900 h 5064"/>
                  <a:gd name="T38" fmla="*/ 1198 w 1977"/>
                  <a:gd name="T39" fmla="*/ 3983 h 5064"/>
                  <a:gd name="T40" fmla="*/ 0 w 1977"/>
                  <a:gd name="T41" fmla="*/ 5064 h 5064"/>
                  <a:gd name="T42" fmla="*/ 84 w 1977"/>
                  <a:gd name="T43" fmla="*/ 4984 h 5064"/>
                  <a:gd name="T44" fmla="*/ 165 w 1977"/>
                  <a:gd name="T45" fmla="*/ 4899 h 5064"/>
                  <a:gd name="T46" fmla="*/ 242 w 1977"/>
                  <a:gd name="T47" fmla="*/ 4806 h 5064"/>
                  <a:gd name="T48" fmla="*/ 316 w 1977"/>
                  <a:gd name="T49" fmla="*/ 4706 h 5064"/>
                  <a:gd name="T50" fmla="*/ 475 w 1977"/>
                  <a:gd name="T51" fmla="*/ 4447 h 5064"/>
                  <a:gd name="T52" fmla="*/ 602 w 1977"/>
                  <a:gd name="T53" fmla="*/ 4189 h 5064"/>
                  <a:gd name="T54" fmla="*/ 699 w 1977"/>
                  <a:gd name="T55" fmla="*/ 3932 h 5064"/>
                  <a:gd name="T56" fmla="*/ 770 w 1977"/>
                  <a:gd name="T57" fmla="*/ 3678 h 5064"/>
                  <a:gd name="T58" fmla="*/ 815 w 1977"/>
                  <a:gd name="T59" fmla="*/ 3426 h 5064"/>
                  <a:gd name="T60" fmla="*/ 837 w 1977"/>
                  <a:gd name="T61" fmla="*/ 3177 h 5064"/>
                  <a:gd name="T62" fmla="*/ 840 w 1977"/>
                  <a:gd name="T63" fmla="*/ 2933 h 5064"/>
                  <a:gd name="T64" fmla="*/ 827 w 1977"/>
                  <a:gd name="T65" fmla="*/ 2693 h 5064"/>
                  <a:gd name="T66" fmla="*/ 798 w 1977"/>
                  <a:gd name="T67" fmla="*/ 2459 h 5064"/>
                  <a:gd name="T68" fmla="*/ 759 w 1977"/>
                  <a:gd name="T69" fmla="*/ 2232 h 5064"/>
                  <a:gd name="T70" fmla="*/ 708 w 1977"/>
                  <a:gd name="T71" fmla="*/ 2010 h 5064"/>
                  <a:gd name="T72" fmla="*/ 652 w 1977"/>
                  <a:gd name="T73" fmla="*/ 1797 h 5064"/>
                  <a:gd name="T74" fmla="*/ 592 w 1977"/>
                  <a:gd name="T75" fmla="*/ 1593 h 5064"/>
                  <a:gd name="T76" fmla="*/ 530 w 1977"/>
                  <a:gd name="T77" fmla="*/ 1397 h 5064"/>
                  <a:gd name="T78" fmla="*/ 411 w 1977"/>
                  <a:gd name="T79" fmla="*/ 1035 h 5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77" h="5064">
                    <a:moveTo>
                      <a:pt x="1533" y="0"/>
                    </a:moveTo>
                    <a:lnTo>
                      <a:pt x="1598" y="136"/>
                    </a:lnTo>
                    <a:lnTo>
                      <a:pt x="1658" y="273"/>
                    </a:lnTo>
                    <a:lnTo>
                      <a:pt x="1711" y="409"/>
                    </a:lnTo>
                    <a:lnTo>
                      <a:pt x="1760" y="544"/>
                    </a:lnTo>
                    <a:lnTo>
                      <a:pt x="1803" y="679"/>
                    </a:lnTo>
                    <a:lnTo>
                      <a:pt x="1841" y="814"/>
                    </a:lnTo>
                    <a:lnTo>
                      <a:pt x="1875" y="947"/>
                    </a:lnTo>
                    <a:lnTo>
                      <a:pt x="1902" y="1080"/>
                    </a:lnTo>
                    <a:lnTo>
                      <a:pt x="1926" y="1212"/>
                    </a:lnTo>
                    <a:lnTo>
                      <a:pt x="1945" y="1342"/>
                    </a:lnTo>
                    <a:lnTo>
                      <a:pt x="1960" y="1472"/>
                    </a:lnTo>
                    <a:lnTo>
                      <a:pt x="1970" y="1599"/>
                    </a:lnTo>
                    <a:lnTo>
                      <a:pt x="1975" y="1726"/>
                    </a:lnTo>
                    <a:lnTo>
                      <a:pt x="1977" y="1850"/>
                    </a:lnTo>
                    <a:lnTo>
                      <a:pt x="1975" y="1973"/>
                    </a:lnTo>
                    <a:lnTo>
                      <a:pt x="1969" y="2094"/>
                    </a:lnTo>
                    <a:lnTo>
                      <a:pt x="1960" y="2212"/>
                    </a:lnTo>
                    <a:lnTo>
                      <a:pt x="1946" y="2330"/>
                    </a:lnTo>
                    <a:lnTo>
                      <a:pt x="1930" y="2444"/>
                    </a:lnTo>
                    <a:lnTo>
                      <a:pt x="1910" y="2556"/>
                    </a:lnTo>
                    <a:lnTo>
                      <a:pt x="1887" y="2665"/>
                    </a:lnTo>
                    <a:lnTo>
                      <a:pt x="1861" y="2772"/>
                    </a:lnTo>
                    <a:lnTo>
                      <a:pt x="1833" y="2876"/>
                    </a:lnTo>
                    <a:lnTo>
                      <a:pt x="1802" y="2977"/>
                    </a:lnTo>
                    <a:lnTo>
                      <a:pt x="1768" y="3075"/>
                    </a:lnTo>
                    <a:lnTo>
                      <a:pt x="1732" y="3169"/>
                    </a:lnTo>
                    <a:lnTo>
                      <a:pt x="1693" y="3261"/>
                    </a:lnTo>
                    <a:lnTo>
                      <a:pt x="1653" y="3349"/>
                    </a:lnTo>
                    <a:lnTo>
                      <a:pt x="1610" y="3434"/>
                    </a:lnTo>
                    <a:lnTo>
                      <a:pt x="1565" y="3514"/>
                    </a:lnTo>
                    <a:lnTo>
                      <a:pt x="1519" y="3592"/>
                    </a:lnTo>
                    <a:lnTo>
                      <a:pt x="1471" y="3664"/>
                    </a:lnTo>
                    <a:lnTo>
                      <a:pt x="1434" y="3715"/>
                    </a:lnTo>
                    <a:lnTo>
                      <a:pt x="1397" y="3763"/>
                    </a:lnTo>
                    <a:lnTo>
                      <a:pt x="1359" y="3810"/>
                    </a:lnTo>
                    <a:lnTo>
                      <a:pt x="1320" y="3856"/>
                    </a:lnTo>
                    <a:lnTo>
                      <a:pt x="1280" y="3900"/>
                    </a:lnTo>
                    <a:lnTo>
                      <a:pt x="1239" y="3942"/>
                    </a:lnTo>
                    <a:lnTo>
                      <a:pt x="1198" y="3983"/>
                    </a:lnTo>
                    <a:lnTo>
                      <a:pt x="1155" y="4022"/>
                    </a:lnTo>
                    <a:lnTo>
                      <a:pt x="0" y="5064"/>
                    </a:lnTo>
                    <a:lnTo>
                      <a:pt x="42" y="5025"/>
                    </a:lnTo>
                    <a:lnTo>
                      <a:pt x="84" y="4984"/>
                    </a:lnTo>
                    <a:lnTo>
                      <a:pt x="125" y="4943"/>
                    </a:lnTo>
                    <a:lnTo>
                      <a:pt x="165" y="4899"/>
                    </a:lnTo>
                    <a:lnTo>
                      <a:pt x="204" y="4853"/>
                    </a:lnTo>
                    <a:lnTo>
                      <a:pt x="242" y="4806"/>
                    </a:lnTo>
                    <a:lnTo>
                      <a:pt x="279" y="4757"/>
                    </a:lnTo>
                    <a:lnTo>
                      <a:pt x="316" y="4706"/>
                    </a:lnTo>
                    <a:lnTo>
                      <a:pt x="400" y="4576"/>
                    </a:lnTo>
                    <a:lnTo>
                      <a:pt x="475" y="4447"/>
                    </a:lnTo>
                    <a:lnTo>
                      <a:pt x="543" y="4318"/>
                    </a:lnTo>
                    <a:lnTo>
                      <a:pt x="602" y="4189"/>
                    </a:lnTo>
                    <a:lnTo>
                      <a:pt x="654" y="4060"/>
                    </a:lnTo>
                    <a:lnTo>
                      <a:pt x="699" y="3932"/>
                    </a:lnTo>
                    <a:lnTo>
                      <a:pt x="738" y="3804"/>
                    </a:lnTo>
                    <a:lnTo>
                      <a:pt x="770" y="3678"/>
                    </a:lnTo>
                    <a:lnTo>
                      <a:pt x="795" y="3551"/>
                    </a:lnTo>
                    <a:lnTo>
                      <a:pt x="815" y="3426"/>
                    </a:lnTo>
                    <a:lnTo>
                      <a:pt x="828" y="3300"/>
                    </a:lnTo>
                    <a:lnTo>
                      <a:pt x="837" y="3177"/>
                    </a:lnTo>
                    <a:lnTo>
                      <a:pt x="841" y="3054"/>
                    </a:lnTo>
                    <a:lnTo>
                      <a:pt x="840" y="2933"/>
                    </a:lnTo>
                    <a:lnTo>
                      <a:pt x="835" y="2812"/>
                    </a:lnTo>
                    <a:lnTo>
                      <a:pt x="827" y="2693"/>
                    </a:lnTo>
                    <a:lnTo>
                      <a:pt x="815" y="2576"/>
                    </a:lnTo>
                    <a:lnTo>
                      <a:pt x="798" y="2459"/>
                    </a:lnTo>
                    <a:lnTo>
                      <a:pt x="780" y="2344"/>
                    </a:lnTo>
                    <a:lnTo>
                      <a:pt x="759" y="2232"/>
                    </a:lnTo>
                    <a:lnTo>
                      <a:pt x="735" y="2121"/>
                    </a:lnTo>
                    <a:lnTo>
                      <a:pt x="708" y="2010"/>
                    </a:lnTo>
                    <a:lnTo>
                      <a:pt x="682" y="1903"/>
                    </a:lnTo>
                    <a:lnTo>
                      <a:pt x="652" y="1797"/>
                    </a:lnTo>
                    <a:lnTo>
                      <a:pt x="623" y="1694"/>
                    </a:lnTo>
                    <a:lnTo>
                      <a:pt x="592" y="1593"/>
                    </a:lnTo>
                    <a:lnTo>
                      <a:pt x="561" y="1494"/>
                    </a:lnTo>
                    <a:lnTo>
                      <a:pt x="530" y="1397"/>
                    </a:lnTo>
                    <a:lnTo>
                      <a:pt x="469" y="1211"/>
                    </a:lnTo>
                    <a:lnTo>
                      <a:pt x="411" y="1035"/>
                    </a:lnTo>
                    <a:lnTo>
                      <a:pt x="1533" y="0"/>
                    </a:lnTo>
                    <a:close/>
                  </a:path>
                </a:pathLst>
              </a:custGeom>
              <a:grpFill/>
              <a:ln>
                <a:solidFill>
                  <a:schemeClr val="bg1"/>
                </a:solidFill>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4" name="Freeform 51"/>
              <p:cNvSpPr>
                <a:spLocks/>
              </p:cNvSpPr>
              <p:nvPr/>
            </p:nvSpPr>
            <p:spPr bwMode="auto">
              <a:xfrm>
                <a:off x="4100513" y="5213350"/>
                <a:ext cx="50800" cy="209550"/>
              </a:xfrm>
              <a:custGeom>
                <a:avLst/>
                <a:gdLst>
                  <a:gd name="T0" fmla="*/ 79 w 567"/>
                  <a:gd name="T1" fmla="*/ 3662 h 3699"/>
                  <a:gd name="T2" fmla="*/ 151 w 567"/>
                  <a:gd name="T3" fmla="*/ 3546 h 3699"/>
                  <a:gd name="T4" fmla="*/ 217 w 567"/>
                  <a:gd name="T5" fmla="*/ 3422 h 3699"/>
                  <a:gd name="T6" fmla="*/ 279 w 567"/>
                  <a:gd name="T7" fmla="*/ 3290 h 3699"/>
                  <a:gd name="T8" fmla="*/ 337 w 567"/>
                  <a:gd name="T9" fmla="*/ 3150 h 3699"/>
                  <a:gd name="T10" fmla="*/ 389 w 567"/>
                  <a:gd name="T11" fmla="*/ 3002 h 3699"/>
                  <a:gd name="T12" fmla="*/ 436 w 567"/>
                  <a:gd name="T13" fmla="*/ 2848 h 3699"/>
                  <a:gd name="T14" fmla="*/ 476 w 567"/>
                  <a:gd name="T15" fmla="*/ 2688 h 3699"/>
                  <a:gd name="T16" fmla="*/ 509 w 567"/>
                  <a:gd name="T17" fmla="*/ 2521 h 3699"/>
                  <a:gd name="T18" fmla="*/ 535 w 567"/>
                  <a:gd name="T19" fmla="*/ 2349 h 3699"/>
                  <a:gd name="T20" fmla="*/ 553 w 567"/>
                  <a:gd name="T21" fmla="*/ 2171 h 3699"/>
                  <a:gd name="T22" fmla="*/ 564 w 567"/>
                  <a:gd name="T23" fmla="*/ 1989 h 3699"/>
                  <a:gd name="T24" fmla="*/ 566 w 567"/>
                  <a:gd name="T25" fmla="*/ 1803 h 3699"/>
                  <a:gd name="T26" fmla="*/ 558 w 567"/>
                  <a:gd name="T27" fmla="*/ 1612 h 3699"/>
                  <a:gd name="T28" fmla="*/ 542 w 567"/>
                  <a:gd name="T29" fmla="*/ 1418 h 3699"/>
                  <a:gd name="T30" fmla="*/ 514 w 567"/>
                  <a:gd name="T31" fmla="*/ 1221 h 3699"/>
                  <a:gd name="T32" fmla="*/ 478 w 567"/>
                  <a:gd name="T33" fmla="*/ 1022 h 3699"/>
                  <a:gd name="T34" fmla="*/ 430 w 567"/>
                  <a:gd name="T35" fmla="*/ 821 h 3699"/>
                  <a:gd name="T36" fmla="*/ 370 w 567"/>
                  <a:gd name="T37" fmla="*/ 616 h 3699"/>
                  <a:gd name="T38" fmla="*/ 299 w 567"/>
                  <a:gd name="T39" fmla="*/ 411 h 3699"/>
                  <a:gd name="T40" fmla="*/ 215 w 567"/>
                  <a:gd name="T41" fmla="*/ 206 h 3699"/>
                  <a:gd name="T42" fmla="*/ 119 w 567"/>
                  <a:gd name="T43" fmla="*/ 0 h 3699"/>
                  <a:gd name="T44" fmla="*/ 124 w 567"/>
                  <a:gd name="T45" fmla="*/ 165 h 3699"/>
                  <a:gd name="T46" fmla="*/ 211 w 567"/>
                  <a:gd name="T47" fmla="*/ 368 h 3699"/>
                  <a:gd name="T48" fmla="*/ 285 w 567"/>
                  <a:gd name="T49" fmla="*/ 570 h 3699"/>
                  <a:gd name="T50" fmla="*/ 347 w 567"/>
                  <a:gd name="T51" fmla="*/ 771 h 3699"/>
                  <a:gd name="T52" fmla="*/ 398 w 567"/>
                  <a:gd name="T53" fmla="*/ 969 h 3699"/>
                  <a:gd name="T54" fmla="*/ 438 w 567"/>
                  <a:gd name="T55" fmla="*/ 1166 h 3699"/>
                  <a:gd name="T56" fmla="*/ 468 w 567"/>
                  <a:gd name="T57" fmla="*/ 1361 h 3699"/>
                  <a:gd name="T58" fmla="*/ 488 w 567"/>
                  <a:gd name="T59" fmla="*/ 1553 h 3699"/>
                  <a:gd name="T60" fmla="*/ 498 w 567"/>
                  <a:gd name="T61" fmla="*/ 1742 h 3699"/>
                  <a:gd name="T62" fmla="*/ 499 w 567"/>
                  <a:gd name="T63" fmla="*/ 1926 h 3699"/>
                  <a:gd name="T64" fmla="*/ 492 w 567"/>
                  <a:gd name="T65" fmla="*/ 2107 h 3699"/>
                  <a:gd name="T66" fmla="*/ 477 w 567"/>
                  <a:gd name="T67" fmla="*/ 2283 h 3699"/>
                  <a:gd name="T68" fmla="*/ 453 w 567"/>
                  <a:gd name="T69" fmla="*/ 2454 h 3699"/>
                  <a:gd name="T70" fmla="*/ 423 w 567"/>
                  <a:gd name="T71" fmla="*/ 2619 h 3699"/>
                  <a:gd name="T72" fmla="*/ 386 w 567"/>
                  <a:gd name="T73" fmla="*/ 2778 h 3699"/>
                  <a:gd name="T74" fmla="*/ 342 w 567"/>
                  <a:gd name="T75" fmla="*/ 2932 h 3699"/>
                  <a:gd name="T76" fmla="*/ 293 w 567"/>
                  <a:gd name="T77" fmla="*/ 3078 h 3699"/>
                  <a:gd name="T78" fmla="*/ 239 w 567"/>
                  <a:gd name="T79" fmla="*/ 3218 h 3699"/>
                  <a:gd name="T80" fmla="*/ 178 w 567"/>
                  <a:gd name="T81" fmla="*/ 3350 h 3699"/>
                  <a:gd name="T82" fmla="*/ 115 w 567"/>
                  <a:gd name="T83" fmla="*/ 3473 h 3699"/>
                  <a:gd name="T84" fmla="*/ 47 w 567"/>
                  <a:gd name="T85" fmla="*/ 3589 h 3699"/>
                  <a:gd name="T86" fmla="*/ 0 w 567"/>
                  <a:gd name="T87" fmla="*/ 3660 h 3699"/>
                  <a:gd name="T88" fmla="*/ 55 w 567"/>
                  <a:gd name="T89" fmla="*/ 3698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7" h="3699">
                    <a:moveTo>
                      <a:pt x="55" y="3699"/>
                    </a:moveTo>
                    <a:lnTo>
                      <a:pt x="55" y="3698"/>
                    </a:lnTo>
                    <a:lnTo>
                      <a:pt x="79" y="3662"/>
                    </a:lnTo>
                    <a:lnTo>
                      <a:pt x="104" y="3624"/>
                    </a:lnTo>
                    <a:lnTo>
                      <a:pt x="127" y="3585"/>
                    </a:lnTo>
                    <a:lnTo>
                      <a:pt x="151" y="3546"/>
                    </a:lnTo>
                    <a:lnTo>
                      <a:pt x="173" y="3506"/>
                    </a:lnTo>
                    <a:lnTo>
                      <a:pt x="196" y="3464"/>
                    </a:lnTo>
                    <a:lnTo>
                      <a:pt x="217" y="3422"/>
                    </a:lnTo>
                    <a:lnTo>
                      <a:pt x="239" y="3378"/>
                    </a:lnTo>
                    <a:lnTo>
                      <a:pt x="259" y="3334"/>
                    </a:lnTo>
                    <a:lnTo>
                      <a:pt x="279" y="3290"/>
                    </a:lnTo>
                    <a:lnTo>
                      <a:pt x="299" y="3244"/>
                    </a:lnTo>
                    <a:lnTo>
                      <a:pt x="318" y="3197"/>
                    </a:lnTo>
                    <a:lnTo>
                      <a:pt x="337" y="3150"/>
                    </a:lnTo>
                    <a:lnTo>
                      <a:pt x="355" y="3101"/>
                    </a:lnTo>
                    <a:lnTo>
                      <a:pt x="372" y="3052"/>
                    </a:lnTo>
                    <a:lnTo>
                      <a:pt x="389" y="3002"/>
                    </a:lnTo>
                    <a:lnTo>
                      <a:pt x="405" y="2952"/>
                    </a:lnTo>
                    <a:lnTo>
                      <a:pt x="420" y="2900"/>
                    </a:lnTo>
                    <a:lnTo>
                      <a:pt x="436" y="2848"/>
                    </a:lnTo>
                    <a:lnTo>
                      <a:pt x="450" y="2795"/>
                    </a:lnTo>
                    <a:lnTo>
                      <a:pt x="463" y="2742"/>
                    </a:lnTo>
                    <a:lnTo>
                      <a:pt x="476" y="2688"/>
                    </a:lnTo>
                    <a:lnTo>
                      <a:pt x="488" y="2632"/>
                    </a:lnTo>
                    <a:lnTo>
                      <a:pt x="499" y="2577"/>
                    </a:lnTo>
                    <a:lnTo>
                      <a:pt x="509" y="2521"/>
                    </a:lnTo>
                    <a:lnTo>
                      <a:pt x="519" y="2464"/>
                    </a:lnTo>
                    <a:lnTo>
                      <a:pt x="527" y="2407"/>
                    </a:lnTo>
                    <a:lnTo>
                      <a:pt x="535" y="2349"/>
                    </a:lnTo>
                    <a:lnTo>
                      <a:pt x="542" y="2290"/>
                    </a:lnTo>
                    <a:lnTo>
                      <a:pt x="548" y="2231"/>
                    </a:lnTo>
                    <a:lnTo>
                      <a:pt x="553" y="2171"/>
                    </a:lnTo>
                    <a:lnTo>
                      <a:pt x="558" y="2111"/>
                    </a:lnTo>
                    <a:lnTo>
                      <a:pt x="562" y="2050"/>
                    </a:lnTo>
                    <a:lnTo>
                      <a:pt x="564" y="1989"/>
                    </a:lnTo>
                    <a:lnTo>
                      <a:pt x="566" y="1928"/>
                    </a:lnTo>
                    <a:lnTo>
                      <a:pt x="567" y="1865"/>
                    </a:lnTo>
                    <a:lnTo>
                      <a:pt x="566" y="1803"/>
                    </a:lnTo>
                    <a:lnTo>
                      <a:pt x="565" y="1740"/>
                    </a:lnTo>
                    <a:lnTo>
                      <a:pt x="562" y="1677"/>
                    </a:lnTo>
                    <a:lnTo>
                      <a:pt x="558" y="1612"/>
                    </a:lnTo>
                    <a:lnTo>
                      <a:pt x="554" y="1548"/>
                    </a:lnTo>
                    <a:lnTo>
                      <a:pt x="548" y="1484"/>
                    </a:lnTo>
                    <a:lnTo>
                      <a:pt x="542" y="1418"/>
                    </a:lnTo>
                    <a:lnTo>
                      <a:pt x="534" y="1353"/>
                    </a:lnTo>
                    <a:lnTo>
                      <a:pt x="525" y="1288"/>
                    </a:lnTo>
                    <a:lnTo>
                      <a:pt x="514" y="1221"/>
                    </a:lnTo>
                    <a:lnTo>
                      <a:pt x="503" y="1155"/>
                    </a:lnTo>
                    <a:lnTo>
                      <a:pt x="491" y="1089"/>
                    </a:lnTo>
                    <a:lnTo>
                      <a:pt x="478" y="1022"/>
                    </a:lnTo>
                    <a:lnTo>
                      <a:pt x="462" y="955"/>
                    </a:lnTo>
                    <a:lnTo>
                      <a:pt x="447" y="888"/>
                    </a:lnTo>
                    <a:lnTo>
                      <a:pt x="430" y="821"/>
                    </a:lnTo>
                    <a:lnTo>
                      <a:pt x="411" y="752"/>
                    </a:lnTo>
                    <a:lnTo>
                      <a:pt x="391" y="685"/>
                    </a:lnTo>
                    <a:lnTo>
                      <a:pt x="370" y="616"/>
                    </a:lnTo>
                    <a:lnTo>
                      <a:pt x="348" y="548"/>
                    </a:lnTo>
                    <a:lnTo>
                      <a:pt x="323" y="480"/>
                    </a:lnTo>
                    <a:lnTo>
                      <a:pt x="299" y="411"/>
                    </a:lnTo>
                    <a:lnTo>
                      <a:pt x="272" y="343"/>
                    </a:lnTo>
                    <a:lnTo>
                      <a:pt x="245" y="275"/>
                    </a:lnTo>
                    <a:lnTo>
                      <a:pt x="215" y="206"/>
                    </a:lnTo>
                    <a:lnTo>
                      <a:pt x="184" y="137"/>
                    </a:lnTo>
                    <a:lnTo>
                      <a:pt x="153" y="69"/>
                    </a:lnTo>
                    <a:lnTo>
                      <a:pt x="119" y="0"/>
                    </a:lnTo>
                    <a:lnTo>
                      <a:pt x="60" y="30"/>
                    </a:lnTo>
                    <a:lnTo>
                      <a:pt x="92" y="97"/>
                    </a:lnTo>
                    <a:lnTo>
                      <a:pt x="124" y="165"/>
                    </a:lnTo>
                    <a:lnTo>
                      <a:pt x="155" y="233"/>
                    </a:lnTo>
                    <a:lnTo>
                      <a:pt x="183" y="300"/>
                    </a:lnTo>
                    <a:lnTo>
                      <a:pt x="211" y="368"/>
                    </a:lnTo>
                    <a:lnTo>
                      <a:pt x="236" y="435"/>
                    </a:lnTo>
                    <a:lnTo>
                      <a:pt x="261" y="502"/>
                    </a:lnTo>
                    <a:lnTo>
                      <a:pt x="285" y="570"/>
                    </a:lnTo>
                    <a:lnTo>
                      <a:pt x="307" y="637"/>
                    </a:lnTo>
                    <a:lnTo>
                      <a:pt x="327" y="703"/>
                    </a:lnTo>
                    <a:lnTo>
                      <a:pt x="347" y="771"/>
                    </a:lnTo>
                    <a:lnTo>
                      <a:pt x="365" y="837"/>
                    </a:lnTo>
                    <a:lnTo>
                      <a:pt x="383" y="903"/>
                    </a:lnTo>
                    <a:lnTo>
                      <a:pt x="398" y="969"/>
                    </a:lnTo>
                    <a:lnTo>
                      <a:pt x="412" y="1036"/>
                    </a:lnTo>
                    <a:lnTo>
                      <a:pt x="427" y="1101"/>
                    </a:lnTo>
                    <a:lnTo>
                      <a:pt x="438" y="1166"/>
                    </a:lnTo>
                    <a:lnTo>
                      <a:pt x="449" y="1232"/>
                    </a:lnTo>
                    <a:lnTo>
                      <a:pt x="459" y="1297"/>
                    </a:lnTo>
                    <a:lnTo>
                      <a:pt x="468" y="1361"/>
                    </a:lnTo>
                    <a:lnTo>
                      <a:pt x="476" y="1426"/>
                    </a:lnTo>
                    <a:lnTo>
                      <a:pt x="483" y="1490"/>
                    </a:lnTo>
                    <a:lnTo>
                      <a:pt x="488" y="1553"/>
                    </a:lnTo>
                    <a:lnTo>
                      <a:pt x="492" y="1616"/>
                    </a:lnTo>
                    <a:lnTo>
                      <a:pt x="496" y="1679"/>
                    </a:lnTo>
                    <a:lnTo>
                      <a:pt x="498" y="1742"/>
                    </a:lnTo>
                    <a:lnTo>
                      <a:pt x="499" y="1803"/>
                    </a:lnTo>
                    <a:lnTo>
                      <a:pt x="500" y="1865"/>
                    </a:lnTo>
                    <a:lnTo>
                      <a:pt x="499" y="1926"/>
                    </a:lnTo>
                    <a:lnTo>
                      <a:pt x="498" y="1987"/>
                    </a:lnTo>
                    <a:lnTo>
                      <a:pt x="495" y="2047"/>
                    </a:lnTo>
                    <a:lnTo>
                      <a:pt x="492" y="2107"/>
                    </a:lnTo>
                    <a:lnTo>
                      <a:pt x="488" y="2166"/>
                    </a:lnTo>
                    <a:lnTo>
                      <a:pt x="483" y="2224"/>
                    </a:lnTo>
                    <a:lnTo>
                      <a:pt x="477" y="2283"/>
                    </a:lnTo>
                    <a:lnTo>
                      <a:pt x="470" y="2341"/>
                    </a:lnTo>
                    <a:lnTo>
                      <a:pt x="461" y="2397"/>
                    </a:lnTo>
                    <a:lnTo>
                      <a:pt x="453" y="2454"/>
                    </a:lnTo>
                    <a:lnTo>
                      <a:pt x="444" y="2509"/>
                    </a:lnTo>
                    <a:lnTo>
                      <a:pt x="434" y="2564"/>
                    </a:lnTo>
                    <a:lnTo>
                      <a:pt x="423" y="2619"/>
                    </a:lnTo>
                    <a:lnTo>
                      <a:pt x="411" y="2673"/>
                    </a:lnTo>
                    <a:lnTo>
                      <a:pt x="399" y="2726"/>
                    </a:lnTo>
                    <a:lnTo>
                      <a:pt x="386" y="2778"/>
                    </a:lnTo>
                    <a:lnTo>
                      <a:pt x="371" y="2830"/>
                    </a:lnTo>
                    <a:lnTo>
                      <a:pt x="357" y="2881"/>
                    </a:lnTo>
                    <a:lnTo>
                      <a:pt x="342" y="2932"/>
                    </a:lnTo>
                    <a:lnTo>
                      <a:pt x="326" y="2981"/>
                    </a:lnTo>
                    <a:lnTo>
                      <a:pt x="310" y="3030"/>
                    </a:lnTo>
                    <a:lnTo>
                      <a:pt x="293" y="3078"/>
                    </a:lnTo>
                    <a:lnTo>
                      <a:pt x="275" y="3126"/>
                    </a:lnTo>
                    <a:lnTo>
                      <a:pt x="257" y="3172"/>
                    </a:lnTo>
                    <a:lnTo>
                      <a:pt x="239" y="3218"/>
                    </a:lnTo>
                    <a:lnTo>
                      <a:pt x="219" y="3263"/>
                    </a:lnTo>
                    <a:lnTo>
                      <a:pt x="199" y="3307"/>
                    </a:lnTo>
                    <a:lnTo>
                      <a:pt x="178" y="3350"/>
                    </a:lnTo>
                    <a:lnTo>
                      <a:pt x="158" y="3393"/>
                    </a:lnTo>
                    <a:lnTo>
                      <a:pt x="136" y="3433"/>
                    </a:lnTo>
                    <a:lnTo>
                      <a:pt x="115" y="3473"/>
                    </a:lnTo>
                    <a:lnTo>
                      <a:pt x="92" y="3513"/>
                    </a:lnTo>
                    <a:lnTo>
                      <a:pt x="70" y="3552"/>
                    </a:lnTo>
                    <a:lnTo>
                      <a:pt x="47" y="3589"/>
                    </a:lnTo>
                    <a:lnTo>
                      <a:pt x="24" y="3625"/>
                    </a:lnTo>
                    <a:lnTo>
                      <a:pt x="0" y="3661"/>
                    </a:lnTo>
                    <a:lnTo>
                      <a:pt x="0" y="3660"/>
                    </a:lnTo>
                    <a:lnTo>
                      <a:pt x="55" y="3699"/>
                    </a:lnTo>
                    <a:lnTo>
                      <a:pt x="55" y="3699"/>
                    </a:lnTo>
                    <a:lnTo>
                      <a:pt x="55" y="3698"/>
                    </a:lnTo>
                    <a:lnTo>
                      <a:pt x="55" y="369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5" name="Freeform 52"/>
              <p:cNvSpPr>
                <a:spLocks/>
              </p:cNvSpPr>
              <p:nvPr/>
            </p:nvSpPr>
            <p:spPr bwMode="auto">
              <a:xfrm>
                <a:off x="4073525" y="5421313"/>
                <a:ext cx="31750" cy="22225"/>
              </a:xfrm>
              <a:custGeom>
                <a:avLst/>
                <a:gdLst>
                  <a:gd name="T0" fmla="*/ 44 w 365"/>
                  <a:gd name="T1" fmla="*/ 402 h 402"/>
                  <a:gd name="T2" fmla="*/ 44 w 365"/>
                  <a:gd name="T3" fmla="*/ 402 h 402"/>
                  <a:gd name="T4" fmla="*/ 87 w 365"/>
                  <a:gd name="T5" fmla="*/ 362 h 402"/>
                  <a:gd name="T6" fmla="*/ 128 w 365"/>
                  <a:gd name="T7" fmla="*/ 320 h 402"/>
                  <a:gd name="T8" fmla="*/ 170 w 365"/>
                  <a:gd name="T9" fmla="*/ 277 h 402"/>
                  <a:gd name="T10" fmla="*/ 210 w 365"/>
                  <a:gd name="T11" fmla="*/ 233 h 402"/>
                  <a:gd name="T12" fmla="*/ 250 w 365"/>
                  <a:gd name="T13" fmla="*/ 187 h 402"/>
                  <a:gd name="T14" fmla="*/ 289 w 365"/>
                  <a:gd name="T15" fmla="*/ 139 h 402"/>
                  <a:gd name="T16" fmla="*/ 327 w 365"/>
                  <a:gd name="T17" fmla="*/ 90 h 402"/>
                  <a:gd name="T18" fmla="*/ 365 w 365"/>
                  <a:gd name="T19" fmla="*/ 39 h 402"/>
                  <a:gd name="T20" fmla="*/ 310 w 365"/>
                  <a:gd name="T21" fmla="*/ 0 h 402"/>
                  <a:gd name="T22" fmla="*/ 275 w 365"/>
                  <a:gd name="T23" fmla="*/ 50 h 402"/>
                  <a:gd name="T24" fmla="*/ 237 w 365"/>
                  <a:gd name="T25" fmla="*/ 98 h 402"/>
                  <a:gd name="T26" fmla="*/ 199 w 365"/>
                  <a:gd name="T27" fmla="*/ 145 h 402"/>
                  <a:gd name="T28" fmla="*/ 161 w 365"/>
                  <a:gd name="T29" fmla="*/ 189 h 402"/>
                  <a:gd name="T30" fmla="*/ 121 w 365"/>
                  <a:gd name="T31" fmla="*/ 233 h 402"/>
                  <a:gd name="T32" fmla="*/ 81 w 365"/>
                  <a:gd name="T33" fmla="*/ 274 h 402"/>
                  <a:gd name="T34" fmla="*/ 41 w 365"/>
                  <a:gd name="T35" fmla="*/ 314 h 402"/>
                  <a:gd name="T36" fmla="*/ 0 w 365"/>
                  <a:gd name="T37" fmla="*/ 353 h 402"/>
                  <a:gd name="T38" fmla="*/ 0 w 365"/>
                  <a:gd name="T39" fmla="*/ 353 h 402"/>
                  <a:gd name="T40" fmla="*/ 44 w 365"/>
                  <a:gd name="T41" fmla="*/ 402 h 402"/>
                  <a:gd name="T42" fmla="*/ 44 w 365"/>
                  <a:gd name="T43" fmla="*/ 402 h 402"/>
                  <a:gd name="T44" fmla="*/ 44 w 365"/>
                  <a:gd name="T4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402">
                    <a:moveTo>
                      <a:pt x="44" y="402"/>
                    </a:moveTo>
                    <a:lnTo>
                      <a:pt x="44" y="402"/>
                    </a:lnTo>
                    <a:lnTo>
                      <a:pt x="87" y="362"/>
                    </a:lnTo>
                    <a:lnTo>
                      <a:pt x="128" y="320"/>
                    </a:lnTo>
                    <a:lnTo>
                      <a:pt x="170" y="277"/>
                    </a:lnTo>
                    <a:lnTo>
                      <a:pt x="210" y="233"/>
                    </a:lnTo>
                    <a:lnTo>
                      <a:pt x="250" y="187"/>
                    </a:lnTo>
                    <a:lnTo>
                      <a:pt x="289" y="139"/>
                    </a:lnTo>
                    <a:lnTo>
                      <a:pt x="327" y="90"/>
                    </a:lnTo>
                    <a:lnTo>
                      <a:pt x="365" y="39"/>
                    </a:lnTo>
                    <a:lnTo>
                      <a:pt x="310" y="0"/>
                    </a:lnTo>
                    <a:lnTo>
                      <a:pt x="275" y="50"/>
                    </a:lnTo>
                    <a:lnTo>
                      <a:pt x="237" y="98"/>
                    </a:lnTo>
                    <a:lnTo>
                      <a:pt x="199" y="145"/>
                    </a:lnTo>
                    <a:lnTo>
                      <a:pt x="161" y="189"/>
                    </a:lnTo>
                    <a:lnTo>
                      <a:pt x="121" y="233"/>
                    </a:lnTo>
                    <a:lnTo>
                      <a:pt x="81" y="274"/>
                    </a:lnTo>
                    <a:lnTo>
                      <a:pt x="41" y="314"/>
                    </a:lnTo>
                    <a:lnTo>
                      <a:pt x="0" y="353"/>
                    </a:lnTo>
                    <a:lnTo>
                      <a:pt x="0" y="353"/>
                    </a:lnTo>
                    <a:lnTo>
                      <a:pt x="44" y="402"/>
                    </a:lnTo>
                    <a:lnTo>
                      <a:pt x="44" y="402"/>
                    </a:lnTo>
                    <a:lnTo>
                      <a:pt x="44" y="4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6" name="Freeform 53"/>
              <p:cNvSpPr>
                <a:spLocks/>
              </p:cNvSpPr>
              <p:nvPr/>
            </p:nvSpPr>
            <p:spPr bwMode="auto">
              <a:xfrm>
                <a:off x="3971925" y="5441950"/>
                <a:ext cx="106363" cy="61912"/>
              </a:xfrm>
              <a:custGeom>
                <a:avLst/>
                <a:gdLst>
                  <a:gd name="T0" fmla="*/ 45 w 1200"/>
                  <a:gd name="T1" fmla="*/ 1091 h 1091"/>
                  <a:gd name="T2" fmla="*/ 45 w 1200"/>
                  <a:gd name="T3" fmla="*/ 1091 h 1091"/>
                  <a:gd name="T4" fmla="*/ 1200 w 1200"/>
                  <a:gd name="T5" fmla="*/ 49 h 1091"/>
                  <a:gd name="T6" fmla="*/ 1156 w 1200"/>
                  <a:gd name="T7" fmla="*/ 0 h 1091"/>
                  <a:gd name="T8" fmla="*/ 0 w 1200"/>
                  <a:gd name="T9" fmla="*/ 1042 h 1091"/>
                  <a:gd name="T10" fmla="*/ 45 w 1200"/>
                  <a:gd name="T11" fmla="*/ 1091 h 1091"/>
                  <a:gd name="T12" fmla="*/ 0 w 1200"/>
                  <a:gd name="T13" fmla="*/ 1042 h 1091"/>
                  <a:gd name="T14" fmla="*/ 7 w 1200"/>
                  <a:gd name="T15" fmla="*/ 1081 h 1091"/>
                  <a:gd name="T16" fmla="*/ 45 w 1200"/>
                  <a:gd name="T17"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1091">
                    <a:moveTo>
                      <a:pt x="45" y="1091"/>
                    </a:moveTo>
                    <a:lnTo>
                      <a:pt x="45" y="1091"/>
                    </a:lnTo>
                    <a:lnTo>
                      <a:pt x="1200" y="49"/>
                    </a:lnTo>
                    <a:lnTo>
                      <a:pt x="1156" y="0"/>
                    </a:lnTo>
                    <a:lnTo>
                      <a:pt x="0" y="1042"/>
                    </a:lnTo>
                    <a:lnTo>
                      <a:pt x="45" y="1091"/>
                    </a:lnTo>
                    <a:lnTo>
                      <a:pt x="0" y="1042"/>
                    </a:lnTo>
                    <a:lnTo>
                      <a:pt x="7" y="1081"/>
                    </a:lnTo>
                    <a:lnTo>
                      <a:pt x="45" y="109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7" name="Freeform 54"/>
              <p:cNvSpPr>
                <a:spLocks/>
              </p:cNvSpPr>
              <p:nvPr/>
            </p:nvSpPr>
            <p:spPr bwMode="auto">
              <a:xfrm>
                <a:off x="3971925" y="5480050"/>
                <a:ext cx="31750" cy="23812"/>
              </a:xfrm>
              <a:custGeom>
                <a:avLst/>
                <a:gdLst>
                  <a:gd name="T0" fmla="*/ 309 w 365"/>
                  <a:gd name="T1" fmla="*/ 0 h 401"/>
                  <a:gd name="T2" fmla="*/ 310 w 365"/>
                  <a:gd name="T3" fmla="*/ 0 h 401"/>
                  <a:gd name="T4" fmla="*/ 274 w 365"/>
                  <a:gd name="T5" fmla="*/ 49 h 401"/>
                  <a:gd name="T6" fmla="*/ 237 w 365"/>
                  <a:gd name="T7" fmla="*/ 98 h 401"/>
                  <a:gd name="T8" fmla="*/ 199 w 365"/>
                  <a:gd name="T9" fmla="*/ 143 h 401"/>
                  <a:gd name="T10" fmla="*/ 160 w 365"/>
                  <a:gd name="T11" fmla="*/ 188 h 401"/>
                  <a:gd name="T12" fmla="*/ 121 w 365"/>
                  <a:gd name="T13" fmla="*/ 232 h 401"/>
                  <a:gd name="T14" fmla="*/ 82 w 365"/>
                  <a:gd name="T15" fmla="*/ 273 h 401"/>
                  <a:gd name="T16" fmla="*/ 41 w 365"/>
                  <a:gd name="T17" fmla="*/ 314 h 401"/>
                  <a:gd name="T18" fmla="*/ 0 w 365"/>
                  <a:gd name="T19" fmla="*/ 352 h 401"/>
                  <a:gd name="T20" fmla="*/ 44 w 365"/>
                  <a:gd name="T21" fmla="*/ 401 h 401"/>
                  <a:gd name="T22" fmla="*/ 87 w 365"/>
                  <a:gd name="T23" fmla="*/ 362 h 401"/>
                  <a:gd name="T24" fmla="*/ 129 w 365"/>
                  <a:gd name="T25" fmla="*/ 320 h 401"/>
                  <a:gd name="T26" fmla="*/ 170 w 365"/>
                  <a:gd name="T27" fmla="*/ 277 h 401"/>
                  <a:gd name="T28" fmla="*/ 210 w 365"/>
                  <a:gd name="T29" fmla="*/ 232 h 401"/>
                  <a:gd name="T30" fmla="*/ 250 w 365"/>
                  <a:gd name="T31" fmla="*/ 186 h 401"/>
                  <a:gd name="T32" fmla="*/ 289 w 365"/>
                  <a:gd name="T33" fmla="*/ 138 h 401"/>
                  <a:gd name="T34" fmla="*/ 327 w 365"/>
                  <a:gd name="T35" fmla="*/ 88 h 401"/>
                  <a:gd name="T36" fmla="*/ 365 w 365"/>
                  <a:gd name="T37" fmla="*/ 37 h 401"/>
                  <a:gd name="T38" fmla="*/ 365 w 365"/>
                  <a:gd name="T39" fmla="*/ 37 h 401"/>
                  <a:gd name="T40" fmla="*/ 365 w 365"/>
                  <a:gd name="T41" fmla="*/ 37 h 401"/>
                  <a:gd name="T42" fmla="*/ 365 w 365"/>
                  <a:gd name="T43" fmla="*/ 37 h 401"/>
                  <a:gd name="T44" fmla="*/ 365 w 365"/>
                  <a:gd name="T45" fmla="*/ 37 h 401"/>
                  <a:gd name="T46" fmla="*/ 309 w 365"/>
                  <a:gd name="T4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5" h="401">
                    <a:moveTo>
                      <a:pt x="309" y="0"/>
                    </a:moveTo>
                    <a:lnTo>
                      <a:pt x="310" y="0"/>
                    </a:lnTo>
                    <a:lnTo>
                      <a:pt x="274" y="49"/>
                    </a:lnTo>
                    <a:lnTo>
                      <a:pt x="237" y="98"/>
                    </a:lnTo>
                    <a:lnTo>
                      <a:pt x="199" y="143"/>
                    </a:lnTo>
                    <a:lnTo>
                      <a:pt x="160" y="188"/>
                    </a:lnTo>
                    <a:lnTo>
                      <a:pt x="121" y="232"/>
                    </a:lnTo>
                    <a:lnTo>
                      <a:pt x="82" y="273"/>
                    </a:lnTo>
                    <a:lnTo>
                      <a:pt x="41" y="314"/>
                    </a:lnTo>
                    <a:lnTo>
                      <a:pt x="0" y="352"/>
                    </a:lnTo>
                    <a:lnTo>
                      <a:pt x="44" y="401"/>
                    </a:lnTo>
                    <a:lnTo>
                      <a:pt x="87" y="362"/>
                    </a:lnTo>
                    <a:lnTo>
                      <a:pt x="129" y="320"/>
                    </a:lnTo>
                    <a:lnTo>
                      <a:pt x="170" y="277"/>
                    </a:lnTo>
                    <a:lnTo>
                      <a:pt x="210" y="232"/>
                    </a:lnTo>
                    <a:lnTo>
                      <a:pt x="250" y="186"/>
                    </a:lnTo>
                    <a:lnTo>
                      <a:pt x="289" y="138"/>
                    </a:lnTo>
                    <a:lnTo>
                      <a:pt x="327" y="88"/>
                    </a:lnTo>
                    <a:lnTo>
                      <a:pt x="365" y="37"/>
                    </a:lnTo>
                    <a:lnTo>
                      <a:pt x="365" y="37"/>
                    </a:lnTo>
                    <a:lnTo>
                      <a:pt x="365" y="37"/>
                    </a:lnTo>
                    <a:lnTo>
                      <a:pt x="365" y="37"/>
                    </a:lnTo>
                    <a:lnTo>
                      <a:pt x="365" y="37"/>
                    </a:lnTo>
                    <a:lnTo>
                      <a:pt x="309"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8" name="Freeform 55"/>
              <p:cNvSpPr>
                <a:spLocks/>
              </p:cNvSpPr>
              <p:nvPr/>
            </p:nvSpPr>
            <p:spPr bwMode="auto">
              <a:xfrm>
                <a:off x="3998913" y="5272088"/>
                <a:ext cx="52388" cy="211137"/>
              </a:xfrm>
              <a:custGeom>
                <a:avLst/>
                <a:gdLst>
                  <a:gd name="T0" fmla="*/ 91 w 587"/>
                  <a:gd name="T1" fmla="*/ 34 h 3714"/>
                  <a:gd name="T2" fmla="*/ 211 w 587"/>
                  <a:gd name="T3" fmla="*/ 396 h 3714"/>
                  <a:gd name="T4" fmla="*/ 272 w 587"/>
                  <a:gd name="T5" fmla="*/ 591 h 3714"/>
                  <a:gd name="T6" fmla="*/ 333 w 587"/>
                  <a:gd name="T7" fmla="*/ 795 h 3714"/>
                  <a:gd name="T8" fmla="*/ 389 w 587"/>
                  <a:gd name="T9" fmla="*/ 1008 h 3714"/>
                  <a:gd name="T10" fmla="*/ 414 w 587"/>
                  <a:gd name="T11" fmla="*/ 1117 h 3714"/>
                  <a:gd name="T12" fmla="*/ 438 w 587"/>
                  <a:gd name="T13" fmla="*/ 1227 h 3714"/>
                  <a:gd name="T14" fmla="*/ 459 w 587"/>
                  <a:gd name="T15" fmla="*/ 1339 h 3714"/>
                  <a:gd name="T16" fmla="*/ 478 w 587"/>
                  <a:gd name="T17" fmla="*/ 1452 h 3714"/>
                  <a:gd name="T18" fmla="*/ 493 w 587"/>
                  <a:gd name="T19" fmla="*/ 1568 h 3714"/>
                  <a:gd name="T20" fmla="*/ 506 w 587"/>
                  <a:gd name="T21" fmla="*/ 1685 h 3714"/>
                  <a:gd name="T22" fmla="*/ 515 w 587"/>
                  <a:gd name="T23" fmla="*/ 1802 h 3714"/>
                  <a:gd name="T24" fmla="*/ 520 w 587"/>
                  <a:gd name="T25" fmla="*/ 1922 h 3714"/>
                  <a:gd name="T26" fmla="*/ 520 w 587"/>
                  <a:gd name="T27" fmla="*/ 2042 h 3714"/>
                  <a:gd name="T28" fmla="*/ 517 w 587"/>
                  <a:gd name="T29" fmla="*/ 2164 h 3714"/>
                  <a:gd name="T30" fmla="*/ 507 w 587"/>
                  <a:gd name="T31" fmla="*/ 2286 h 3714"/>
                  <a:gd name="T32" fmla="*/ 494 w 587"/>
                  <a:gd name="T33" fmla="*/ 2409 h 3714"/>
                  <a:gd name="T34" fmla="*/ 475 w 587"/>
                  <a:gd name="T35" fmla="*/ 2534 h 3714"/>
                  <a:gd name="T36" fmla="*/ 449 w 587"/>
                  <a:gd name="T37" fmla="*/ 2658 h 3714"/>
                  <a:gd name="T38" fmla="*/ 417 w 587"/>
                  <a:gd name="T39" fmla="*/ 2785 h 3714"/>
                  <a:gd name="T40" fmla="*/ 381 w 587"/>
                  <a:gd name="T41" fmla="*/ 2910 h 3714"/>
                  <a:gd name="T42" fmla="*/ 336 w 587"/>
                  <a:gd name="T43" fmla="*/ 3038 h 3714"/>
                  <a:gd name="T44" fmla="*/ 285 w 587"/>
                  <a:gd name="T45" fmla="*/ 3164 h 3714"/>
                  <a:gd name="T46" fmla="*/ 225 w 587"/>
                  <a:gd name="T47" fmla="*/ 3292 h 3714"/>
                  <a:gd name="T48" fmla="*/ 159 w 587"/>
                  <a:gd name="T49" fmla="*/ 3420 h 3714"/>
                  <a:gd name="T50" fmla="*/ 84 w 587"/>
                  <a:gd name="T51" fmla="*/ 3549 h 3714"/>
                  <a:gd name="T52" fmla="*/ 0 w 587"/>
                  <a:gd name="T53" fmla="*/ 3677 h 3714"/>
                  <a:gd name="T54" fmla="*/ 99 w 587"/>
                  <a:gd name="T55" fmla="*/ 3648 h 3714"/>
                  <a:gd name="T56" fmla="*/ 179 w 587"/>
                  <a:gd name="T57" fmla="*/ 3517 h 3714"/>
                  <a:gd name="T58" fmla="*/ 252 w 587"/>
                  <a:gd name="T59" fmla="*/ 3387 h 3714"/>
                  <a:gd name="T60" fmla="*/ 316 w 587"/>
                  <a:gd name="T61" fmla="*/ 3256 h 3714"/>
                  <a:gd name="T62" fmla="*/ 372 w 587"/>
                  <a:gd name="T63" fmla="*/ 3126 h 3714"/>
                  <a:gd name="T64" fmla="*/ 422 w 587"/>
                  <a:gd name="T65" fmla="*/ 2996 h 3714"/>
                  <a:gd name="T66" fmla="*/ 463 w 587"/>
                  <a:gd name="T67" fmla="*/ 2867 h 3714"/>
                  <a:gd name="T68" fmla="*/ 498 w 587"/>
                  <a:gd name="T69" fmla="*/ 2738 h 3714"/>
                  <a:gd name="T70" fmla="*/ 528 w 587"/>
                  <a:gd name="T71" fmla="*/ 2609 h 3714"/>
                  <a:gd name="T72" fmla="*/ 550 w 587"/>
                  <a:gd name="T73" fmla="*/ 2482 h 3714"/>
                  <a:gd name="T74" fmla="*/ 567 w 587"/>
                  <a:gd name="T75" fmla="*/ 2355 h 3714"/>
                  <a:gd name="T76" fmla="*/ 579 w 587"/>
                  <a:gd name="T77" fmla="*/ 2230 h 3714"/>
                  <a:gd name="T78" fmla="*/ 585 w 587"/>
                  <a:gd name="T79" fmla="*/ 2105 h 3714"/>
                  <a:gd name="T80" fmla="*/ 587 w 587"/>
                  <a:gd name="T81" fmla="*/ 1982 h 3714"/>
                  <a:gd name="T82" fmla="*/ 584 w 587"/>
                  <a:gd name="T83" fmla="*/ 1860 h 3714"/>
                  <a:gd name="T84" fmla="*/ 577 w 587"/>
                  <a:gd name="T85" fmla="*/ 1739 h 3714"/>
                  <a:gd name="T86" fmla="*/ 566 w 587"/>
                  <a:gd name="T87" fmla="*/ 1620 h 3714"/>
                  <a:gd name="T88" fmla="*/ 551 w 587"/>
                  <a:gd name="T89" fmla="*/ 1501 h 3714"/>
                  <a:gd name="T90" fmla="*/ 534 w 587"/>
                  <a:gd name="T91" fmla="*/ 1385 h 3714"/>
                  <a:gd name="T92" fmla="*/ 514 w 587"/>
                  <a:gd name="T93" fmla="*/ 1271 h 3714"/>
                  <a:gd name="T94" fmla="*/ 491 w 587"/>
                  <a:gd name="T95" fmla="*/ 1158 h 3714"/>
                  <a:gd name="T96" fmla="*/ 466 w 587"/>
                  <a:gd name="T97" fmla="*/ 1046 h 3714"/>
                  <a:gd name="T98" fmla="*/ 426 w 587"/>
                  <a:gd name="T99" fmla="*/ 884 h 3714"/>
                  <a:gd name="T100" fmla="*/ 366 w 587"/>
                  <a:gd name="T101" fmla="*/ 674 h 3714"/>
                  <a:gd name="T102" fmla="*/ 305 w 587"/>
                  <a:gd name="T103" fmla="*/ 473 h 3714"/>
                  <a:gd name="T104" fmla="*/ 212 w 587"/>
                  <a:gd name="T105" fmla="*/ 189 h 3714"/>
                  <a:gd name="T106" fmla="*/ 146 w 587"/>
                  <a:gd name="T107" fmla="*/ 49 h 3714"/>
                  <a:gd name="T108" fmla="*/ 85 w 587"/>
                  <a:gd name="T109" fmla="*/ 14 h 3714"/>
                  <a:gd name="T110" fmla="*/ 101 w 587"/>
                  <a:gd name="T111" fmla="*/ 0 h 3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3714">
                    <a:moveTo>
                      <a:pt x="101" y="0"/>
                    </a:moveTo>
                    <a:lnTo>
                      <a:pt x="91" y="34"/>
                    </a:lnTo>
                    <a:lnTo>
                      <a:pt x="150" y="210"/>
                    </a:lnTo>
                    <a:lnTo>
                      <a:pt x="211" y="396"/>
                    </a:lnTo>
                    <a:lnTo>
                      <a:pt x="242" y="492"/>
                    </a:lnTo>
                    <a:lnTo>
                      <a:pt x="272" y="591"/>
                    </a:lnTo>
                    <a:lnTo>
                      <a:pt x="303" y="692"/>
                    </a:lnTo>
                    <a:lnTo>
                      <a:pt x="333" y="795"/>
                    </a:lnTo>
                    <a:lnTo>
                      <a:pt x="361" y="900"/>
                    </a:lnTo>
                    <a:lnTo>
                      <a:pt x="389" y="1008"/>
                    </a:lnTo>
                    <a:lnTo>
                      <a:pt x="402" y="1062"/>
                    </a:lnTo>
                    <a:lnTo>
                      <a:pt x="414" y="1117"/>
                    </a:lnTo>
                    <a:lnTo>
                      <a:pt x="427" y="1172"/>
                    </a:lnTo>
                    <a:lnTo>
                      <a:pt x="438" y="1227"/>
                    </a:lnTo>
                    <a:lnTo>
                      <a:pt x="449" y="1283"/>
                    </a:lnTo>
                    <a:lnTo>
                      <a:pt x="459" y="1339"/>
                    </a:lnTo>
                    <a:lnTo>
                      <a:pt x="469" y="1396"/>
                    </a:lnTo>
                    <a:lnTo>
                      <a:pt x="478" y="1452"/>
                    </a:lnTo>
                    <a:lnTo>
                      <a:pt x="486" y="1511"/>
                    </a:lnTo>
                    <a:lnTo>
                      <a:pt x="493" y="1568"/>
                    </a:lnTo>
                    <a:lnTo>
                      <a:pt x="500" y="1626"/>
                    </a:lnTo>
                    <a:lnTo>
                      <a:pt x="506" y="1685"/>
                    </a:lnTo>
                    <a:lnTo>
                      <a:pt x="510" y="1743"/>
                    </a:lnTo>
                    <a:lnTo>
                      <a:pt x="515" y="1802"/>
                    </a:lnTo>
                    <a:lnTo>
                      <a:pt x="518" y="1863"/>
                    </a:lnTo>
                    <a:lnTo>
                      <a:pt x="520" y="1922"/>
                    </a:lnTo>
                    <a:lnTo>
                      <a:pt x="521" y="1982"/>
                    </a:lnTo>
                    <a:lnTo>
                      <a:pt x="520" y="2042"/>
                    </a:lnTo>
                    <a:lnTo>
                      <a:pt x="519" y="2103"/>
                    </a:lnTo>
                    <a:lnTo>
                      <a:pt x="517" y="2164"/>
                    </a:lnTo>
                    <a:lnTo>
                      <a:pt x="512" y="2225"/>
                    </a:lnTo>
                    <a:lnTo>
                      <a:pt x="507" y="2286"/>
                    </a:lnTo>
                    <a:lnTo>
                      <a:pt x="501" y="2348"/>
                    </a:lnTo>
                    <a:lnTo>
                      <a:pt x="494" y="2409"/>
                    </a:lnTo>
                    <a:lnTo>
                      <a:pt x="485" y="2472"/>
                    </a:lnTo>
                    <a:lnTo>
                      <a:pt x="475" y="2534"/>
                    </a:lnTo>
                    <a:lnTo>
                      <a:pt x="462" y="2596"/>
                    </a:lnTo>
                    <a:lnTo>
                      <a:pt x="449" y="2658"/>
                    </a:lnTo>
                    <a:lnTo>
                      <a:pt x="434" y="2722"/>
                    </a:lnTo>
                    <a:lnTo>
                      <a:pt x="417" y="2785"/>
                    </a:lnTo>
                    <a:lnTo>
                      <a:pt x="400" y="2847"/>
                    </a:lnTo>
                    <a:lnTo>
                      <a:pt x="381" y="2910"/>
                    </a:lnTo>
                    <a:lnTo>
                      <a:pt x="359" y="2974"/>
                    </a:lnTo>
                    <a:lnTo>
                      <a:pt x="336" y="3038"/>
                    </a:lnTo>
                    <a:lnTo>
                      <a:pt x="311" y="3101"/>
                    </a:lnTo>
                    <a:lnTo>
                      <a:pt x="285" y="3164"/>
                    </a:lnTo>
                    <a:lnTo>
                      <a:pt x="256" y="3229"/>
                    </a:lnTo>
                    <a:lnTo>
                      <a:pt x="225" y="3292"/>
                    </a:lnTo>
                    <a:lnTo>
                      <a:pt x="193" y="3356"/>
                    </a:lnTo>
                    <a:lnTo>
                      <a:pt x="159" y="3420"/>
                    </a:lnTo>
                    <a:lnTo>
                      <a:pt x="122" y="3485"/>
                    </a:lnTo>
                    <a:lnTo>
                      <a:pt x="84" y="3549"/>
                    </a:lnTo>
                    <a:lnTo>
                      <a:pt x="43" y="3612"/>
                    </a:lnTo>
                    <a:lnTo>
                      <a:pt x="0" y="3677"/>
                    </a:lnTo>
                    <a:lnTo>
                      <a:pt x="56" y="3714"/>
                    </a:lnTo>
                    <a:lnTo>
                      <a:pt x="99" y="3648"/>
                    </a:lnTo>
                    <a:lnTo>
                      <a:pt x="140" y="3583"/>
                    </a:lnTo>
                    <a:lnTo>
                      <a:pt x="179" y="3517"/>
                    </a:lnTo>
                    <a:lnTo>
                      <a:pt x="217" y="3452"/>
                    </a:lnTo>
                    <a:lnTo>
                      <a:pt x="252" y="3387"/>
                    </a:lnTo>
                    <a:lnTo>
                      <a:pt x="285" y="3322"/>
                    </a:lnTo>
                    <a:lnTo>
                      <a:pt x="316" y="3256"/>
                    </a:lnTo>
                    <a:lnTo>
                      <a:pt x="345" y="3191"/>
                    </a:lnTo>
                    <a:lnTo>
                      <a:pt x="372" y="3126"/>
                    </a:lnTo>
                    <a:lnTo>
                      <a:pt x="398" y="3060"/>
                    </a:lnTo>
                    <a:lnTo>
                      <a:pt x="422" y="2996"/>
                    </a:lnTo>
                    <a:lnTo>
                      <a:pt x="443" y="2931"/>
                    </a:lnTo>
                    <a:lnTo>
                      <a:pt x="463" y="2867"/>
                    </a:lnTo>
                    <a:lnTo>
                      <a:pt x="482" y="2802"/>
                    </a:lnTo>
                    <a:lnTo>
                      <a:pt x="498" y="2738"/>
                    </a:lnTo>
                    <a:lnTo>
                      <a:pt x="514" y="2674"/>
                    </a:lnTo>
                    <a:lnTo>
                      <a:pt x="528" y="2609"/>
                    </a:lnTo>
                    <a:lnTo>
                      <a:pt x="540" y="2545"/>
                    </a:lnTo>
                    <a:lnTo>
                      <a:pt x="550" y="2482"/>
                    </a:lnTo>
                    <a:lnTo>
                      <a:pt x="559" y="2419"/>
                    </a:lnTo>
                    <a:lnTo>
                      <a:pt x="567" y="2355"/>
                    </a:lnTo>
                    <a:lnTo>
                      <a:pt x="574" y="2292"/>
                    </a:lnTo>
                    <a:lnTo>
                      <a:pt x="579" y="2230"/>
                    </a:lnTo>
                    <a:lnTo>
                      <a:pt x="582" y="2168"/>
                    </a:lnTo>
                    <a:lnTo>
                      <a:pt x="585" y="2105"/>
                    </a:lnTo>
                    <a:lnTo>
                      <a:pt x="586" y="2043"/>
                    </a:lnTo>
                    <a:lnTo>
                      <a:pt x="587" y="1982"/>
                    </a:lnTo>
                    <a:lnTo>
                      <a:pt x="586" y="1921"/>
                    </a:lnTo>
                    <a:lnTo>
                      <a:pt x="584" y="1860"/>
                    </a:lnTo>
                    <a:lnTo>
                      <a:pt x="581" y="1799"/>
                    </a:lnTo>
                    <a:lnTo>
                      <a:pt x="577" y="1739"/>
                    </a:lnTo>
                    <a:lnTo>
                      <a:pt x="572" y="1679"/>
                    </a:lnTo>
                    <a:lnTo>
                      <a:pt x="566" y="1620"/>
                    </a:lnTo>
                    <a:lnTo>
                      <a:pt x="559" y="1561"/>
                    </a:lnTo>
                    <a:lnTo>
                      <a:pt x="551" y="1501"/>
                    </a:lnTo>
                    <a:lnTo>
                      <a:pt x="543" y="1443"/>
                    </a:lnTo>
                    <a:lnTo>
                      <a:pt x="534" y="1385"/>
                    </a:lnTo>
                    <a:lnTo>
                      <a:pt x="525" y="1328"/>
                    </a:lnTo>
                    <a:lnTo>
                      <a:pt x="514" y="1271"/>
                    </a:lnTo>
                    <a:lnTo>
                      <a:pt x="503" y="1214"/>
                    </a:lnTo>
                    <a:lnTo>
                      <a:pt x="491" y="1158"/>
                    </a:lnTo>
                    <a:lnTo>
                      <a:pt x="479" y="1102"/>
                    </a:lnTo>
                    <a:lnTo>
                      <a:pt x="466" y="1046"/>
                    </a:lnTo>
                    <a:lnTo>
                      <a:pt x="453" y="991"/>
                    </a:lnTo>
                    <a:lnTo>
                      <a:pt x="426" y="884"/>
                    </a:lnTo>
                    <a:lnTo>
                      <a:pt x="397" y="778"/>
                    </a:lnTo>
                    <a:lnTo>
                      <a:pt x="366" y="674"/>
                    </a:lnTo>
                    <a:lnTo>
                      <a:pt x="336" y="572"/>
                    </a:lnTo>
                    <a:lnTo>
                      <a:pt x="305" y="473"/>
                    </a:lnTo>
                    <a:lnTo>
                      <a:pt x="273" y="376"/>
                    </a:lnTo>
                    <a:lnTo>
                      <a:pt x="212" y="189"/>
                    </a:lnTo>
                    <a:lnTo>
                      <a:pt x="155" y="14"/>
                    </a:lnTo>
                    <a:lnTo>
                      <a:pt x="146" y="49"/>
                    </a:lnTo>
                    <a:lnTo>
                      <a:pt x="101" y="0"/>
                    </a:lnTo>
                    <a:lnTo>
                      <a:pt x="85" y="14"/>
                    </a:lnTo>
                    <a:lnTo>
                      <a:pt x="91" y="34"/>
                    </a:lnTo>
                    <a:lnTo>
                      <a:pt x="101"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sp>
            <p:nvSpPr>
              <p:cNvPr id="139" name="Freeform 56"/>
              <p:cNvSpPr>
                <a:spLocks/>
              </p:cNvSpPr>
              <p:nvPr/>
            </p:nvSpPr>
            <p:spPr bwMode="auto">
              <a:xfrm>
                <a:off x="4008438" y="5211763"/>
                <a:ext cx="103188" cy="63500"/>
              </a:xfrm>
              <a:custGeom>
                <a:avLst/>
                <a:gdLst>
                  <a:gd name="T0" fmla="*/ 1174 w 1174"/>
                  <a:gd name="T1" fmla="*/ 40 h 1115"/>
                  <a:gd name="T2" fmla="*/ 1122 w 1174"/>
                  <a:gd name="T3" fmla="*/ 30 h 1115"/>
                  <a:gd name="T4" fmla="*/ 0 w 1174"/>
                  <a:gd name="T5" fmla="*/ 1066 h 1115"/>
                  <a:gd name="T6" fmla="*/ 45 w 1174"/>
                  <a:gd name="T7" fmla="*/ 1115 h 1115"/>
                  <a:gd name="T8" fmla="*/ 1167 w 1174"/>
                  <a:gd name="T9" fmla="*/ 79 h 1115"/>
                  <a:gd name="T10" fmla="*/ 1174 w 1174"/>
                  <a:gd name="T11" fmla="*/ 40 h 1115"/>
                  <a:gd name="T12" fmla="*/ 1174 w 1174"/>
                  <a:gd name="T13" fmla="*/ 40 h 1115"/>
                  <a:gd name="T14" fmla="*/ 1154 w 1174"/>
                  <a:gd name="T15" fmla="*/ 0 h 1115"/>
                  <a:gd name="T16" fmla="*/ 1122 w 1174"/>
                  <a:gd name="T17" fmla="*/ 30 h 1115"/>
                  <a:gd name="T18" fmla="*/ 1174 w 1174"/>
                  <a:gd name="T19" fmla="*/ 40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4" h="1115">
                    <a:moveTo>
                      <a:pt x="1174" y="40"/>
                    </a:moveTo>
                    <a:lnTo>
                      <a:pt x="1122" y="30"/>
                    </a:lnTo>
                    <a:lnTo>
                      <a:pt x="0" y="1066"/>
                    </a:lnTo>
                    <a:lnTo>
                      <a:pt x="45" y="1115"/>
                    </a:lnTo>
                    <a:lnTo>
                      <a:pt x="1167" y="79"/>
                    </a:lnTo>
                    <a:lnTo>
                      <a:pt x="1174" y="40"/>
                    </a:lnTo>
                    <a:lnTo>
                      <a:pt x="1174" y="40"/>
                    </a:lnTo>
                    <a:lnTo>
                      <a:pt x="1154" y="0"/>
                    </a:lnTo>
                    <a:lnTo>
                      <a:pt x="1122" y="30"/>
                    </a:lnTo>
                    <a:lnTo>
                      <a:pt x="1174"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defTabSz="1215656" hangingPunct="1"/>
                <a:endParaRPr lang="en-US">
                  <a:solidFill>
                    <a:prstClr val="black"/>
                  </a:solidFill>
                  <a:latin typeface="Calibri"/>
                </a:endParaRPr>
              </a:p>
            </p:txBody>
          </p:sp>
        </p:grpSp>
        <p:sp>
          <p:nvSpPr>
            <p:cNvPr id="140" name="Rounded Rectangle 289"/>
            <p:cNvSpPr/>
            <p:nvPr/>
          </p:nvSpPr>
          <p:spPr>
            <a:xfrm>
              <a:off x="7013712" y="5375559"/>
              <a:ext cx="1280160" cy="365760"/>
            </a:xfrm>
            <a:prstGeom prst="roundRect">
              <a:avLst>
                <a:gd name="adj" fmla="val 16038"/>
              </a:avLst>
            </a:prstGeom>
          </p:spPr>
          <p:style>
            <a:lnRef idx="1">
              <a:schemeClr val="accent3"/>
            </a:lnRef>
            <a:fillRef idx="3">
              <a:schemeClr val="accent3"/>
            </a:fillRef>
            <a:effectRef idx="2">
              <a:schemeClr val="accent3"/>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Controller</a:t>
              </a:r>
            </a:p>
          </p:txBody>
        </p:sp>
        <p:sp>
          <p:nvSpPr>
            <p:cNvPr id="141" name="TextBox 140"/>
            <p:cNvSpPr txBox="1"/>
            <p:nvPr/>
          </p:nvSpPr>
          <p:spPr>
            <a:xfrm>
              <a:off x="6487456" y="5550610"/>
              <a:ext cx="535455" cy="276868"/>
            </a:xfrm>
            <a:prstGeom prst="rect">
              <a:avLst/>
            </a:prstGeom>
            <a:noFill/>
          </p:spPr>
          <p:txBody>
            <a:bodyPr wrap="none" lIns="91307" tIns="45655" rIns="91307" bIns="45655" rtlCol="0">
              <a:spAutoFit/>
            </a:bodyPr>
            <a:lstStyle/>
            <a:p>
              <a:pPr defTabSz="1215656" hangingPunct="1"/>
              <a:r>
                <a:rPr lang="en-US" sz="1200" b="1" dirty="0">
                  <a:solidFill>
                    <a:prstClr val="black"/>
                  </a:solidFill>
                  <a:effectLst>
                    <a:outerShdw blurRad="38100" dist="38100" dir="2700000" algn="tl">
                      <a:srgbClr val="000000">
                        <a:alpha val="43137"/>
                      </a:srgbClr>
                    </a:outerShdw>
                  </a:effectLst>
                  <a:latin typeface="Calibri"/>
                </a:rPr>
                <a:t>Loop </a:t>
              </a:r>
            </a:p>
          </p:txBody>
        </p:sp>
        <p:sp>
          <p:nvSpPr>
            <p:cNvPr id="142" name="Rounded Rectangle 291"/>
            <p:cNvSpPr/>
            <p:nvPr/>
          </p:nvSpPr>
          <p:spPr>
            <a:xfrm>
              <a:off x="6422097" y="6005205"/>
              <a:ext cx="1280160" cy="365760"/>
            </a:xfrm>
            <a:prstGeom prst="roundRect">
              <a:avLst>
                <a:gd name="adj" fmla="val 16038"/>
              </a:avLst>
            </a:prstGeom>
          </p:spPr>
          <p:style>
            <a:lnRef idx="1">
              <a:schemeClr val="accent3"/>
            </a:lnRef>
            <a:fillRef idx="3">
              <a:schemeClr val="accent3"/>
            </a:fillRef>
            <a:effectRef idx="2">
              <a:schemeClr val="accent3"/>
            </a:effectRef>
            <a:fontRef idx="minor">
              <a:schemeClr val="lt1"/>
            </a:fontRef>
          </p:style>
          <p:txBody>
            <a:bodyPr wrap="none" lIns="91261" tIns="45635" rIns="91261" bIns="45635" rtlCol="0" anchor="ctr"/>
            <a:lstStyle/>
            <a:p>
              <a:pPr algn="ctr" defTabSz="1215382" hangingPunct="1"/>
              <a:r>
                <a:rPr lang="en-US" sz="1600" b="1" dirty="0">
                  <a:solidFill>
                    <a:prstClr val="white"/>
                  </a:solidFill>
                  <a:latin typeface="Calibri"/>
                </a:rPr>
                <a:t>DCAE</a:t>
              </a:r>
            </a:p>
          </p:txBody>
        </p:sp>
        <p:sp>
          <p:nvSpPr>
            <p:cNvPr id="143" name="Right Arrow 292"/>
            <p:cNvSpPr/>
            <p:nvPr/>
          </p:nvSpPr>
          <p:spPr>
            <a:xfrm>
              <a:off x="7453384" y="4774554"/>
              <a:ext cx="1025109" cy="314895"/>
            </a:xfrm>
            <a:prstGeom prs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hangingPunct="1"/>
              <a:endParaRPr lang="en-US">
                <a:solidFill>
                  <a:prstClr val="white"/>
                </a:solidFill>
                <a:latin typeface="Calibri"/>
              </a:endParaRPr>
            </a:p>
          </p:txBody>
        </p:sp>
        <p:sp>
          <p:nvSpPr>
            <p:cNvPr id="144" name="TextBox 143"/>
            <p:cNvSpPr txBox="1"/>
            <p:nvPr/>
          </p:nvSpPr>
          <p:spPr>
            <a:xfrm>
              <a:off x="2962922" y="1391932"/>
              <a:ext cx="861133" cy="369332"/>
            </a:xfrm>
            <a:prstGeom prst="rect">
              <a:avLst/>
            </a:prstGeom>
            <a:noFill/>
          </p:spPr>
          <p:txBody>
            <a:bodyPr wrap="none" rtlCol="0">
              <a:spAutoFit/>
            </a:bodyPr>
            <a:lstStyle/>
            <a:p>
              <a:pPr defTabSz="914377" hangingPunct="1"/>
              <a:r>
                <a:rPr lang="en-US" b="1" i="1" dirty="0">
                  <a:solidFill>
                    <a:srgbClr val="FF7200">
                      <a:lumMod val="50000"/>
                    </a:srgbClr>
                  </a:solidFill>
                  <a:latin typeface="Calibri"/>
                </a:rPr>
                <a:t>Service</a:t>
              </a:r>
            </a:p>
          </p:txBody>
        </p:sp>
        <p:sp>
          <p:nvSpPr>
            <p:cNvPr id="145" name="TextBox 144"/>
            <p:cNvSpPr txBox="1"/>
            <p:nvPr/>
          </p:nvSpPr>
          <p:spPr>
            <a:xfrm>
              <a:off x="4957109" y="3154330"/>
              <a:ext cx="1732023" cy="502702"/>
            </a:xfrm>
            <a:prstGeom prst="rect">
              <a:avLst/>
            </a:prstGeom>
            <a:noFill/>
          </p:spPr>
          <p:txBody>
            <a:bodyPr wrap="square" rtlCol="0">
              <a:spAutoFit/>
            </a:bodyPr>
            <a:lstStyle/>
            <a:p>
              <a:pPr defTabSz="914377" hangingPunct="1">
                <a:lnSpc>
                  <a:spcPts val="1600"/>
                </a:lnSpc>
              </a:pPr>
              <a:r>
                <a:rPr lang="en-US" b="1" i="1" dirty="0">
                  <a:solidFill>
                    <a:srgbClr val="067AB4">
                      <a:lumMod val="50000"/>
                    </a:srgbClr>
                  </a:solidFill>
                  <a:latin typeface="Calibri"/>
                </a:rPr>
                <a:t>Network Functions</a:t>
              </a:r>
            </a:p>
          </p:txBody>
        </p:sp>
        <p:sp>
          <p:nvSpPr>
            <p:cNvPr id="146" name="TextBox 145"/>
            <p:cNvSpPr txBox="1"/>
            <p:nvPr/>
          </p:nvSpPr>
          <p:spPr>
            <a:xfrm>
              <a:off x="7098152" y="4796769"/>
              <a:ext cx="726481" cy="369332"/>
            </a:xfrm>
            <a:prstGeom prst="rect">
              <a:avLst/>
            </a:prstGeom>
            <a:noFill/>
          </p:spPr>
          <p:txBody>
            <a:bodyPr wrap="none" rtlCol="0">
              <a:spAutoFit/>
            </a:bodyPr>
            <a:lstStyle/>
            <a:p>
              <a:pPr defTabSz="914377" hangingPunct="1"/>
              <a:r>
                <a:rPr lang="en-US" b="1" i="1" dirty="0">
                  <a:solidFill>
                    <a:srgbClr val="6EBB1F">
                      <a:lumMod val="50000"/>
                    </a:srgbClr>
                  </a:solidFill>
                  <a:latin typeface="Calibri"/>
                </a:rPr>
                <a:t>Cloud</a:t>
              </a:r>
            </a:p>
          </p:txBody>
        </p:sp>
        <p:cxnSp>
          <p:nvCxnSpPr>
            <p:cNvPr id="147" name="Curved Connector 22"/>
            <p:cNvCxnSpPr>
              <a:stCxn id="64" idx="6"/>
            </p:cNvCxnSpPr>
            <p:nvPr/>
          </p:nvCxnSpPr>
          <p:spPr>
            <a:xfrm>
              <a:off x="6661835" y="3989285"/>
              <a:ext cx="481213" cy="819931"/>
            </a:xfrm>
            <a:prstGeom prst="curved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295"/>
            <p:cNvCxnSpPr>
              <a:stCxn id="104" idx="2"/>
            </p:cNvCxnSpPr>
            <p:nvPr/>
          </p:nvCxnSpPr>
          <p:spPr>
            <a:xfrm rot="10800000">
              <a:off x="4136640" y="4853903"/>
              <a:ext cx="630981" cy="837151"/>
            </a:xfrm>
            <a:prstGeom prst="curvedConnector2">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296"/>
            <p:cNvCxnSpPr>
              <a:stCxn id="6" idx="6"/>
            </p:cNvCxnSpPr>
            <p:nvPr/>
          </p:nvCxnSpPr>
          <p:spPr>
            <a:xfrm>
              <a:off x="4632895" y="2287515"/>
              <a:ext cx="456252" cy="83600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297"/>
            <p:cNvCxnSpPr>
              <a:stCxn id="64" idx="2"/>
            </p:cNvCxnSpPr>
            <p:nvPr/>
          </p:nvCxnSpPr>
          <p:spPr>
            <a:xfrm rot="10800000">
              <a:off x="2129927" y="3130551"/>
              <a:ext cx="608755" cy="858735"/>
            </a:xfrm>
            <a:prstGeom prst="curved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866852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ontent Placeholder 21"/>
          <p:cNvSpPr txBox="1">
            <a:spLocks/>
          </p:cNvSpPr>
          <p:nvPr/>
        </p:nvSpPr>
        <p:spPr>
          <a:xfrm>
            <a:off x="793103" y="4631079"/>
            <a:ext cx="10666957" cy="1906745"/>
          </a:xfrm>
          <a:prstGeom prst="rect">
            <a:avLst/>
          </a:prstGeom>
          <a:solidFill>
            <a:schemeClr val="bg1"/>
          </a:solidFill>
          <a:ln>
            <a:solidFill>
              <a:schemeClr val="accent4"/>
            </a:solidFill>
          </a:ln>
        </p:spPr>
        <p:txBody>
          <a:bodyPr vert="horz" lIns="91440" tIns="0" rIns="9144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mn-cs"/>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mn-cs"/>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mn-cs"/>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mn-cs"/>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mn-cs"/>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mn-cs"/>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Control Loop Runtime Execution Example</a:t>
            </a:r>
          </a:p>
        </p:txBody>
      </p:sp>
      <p:sp>
        <p:nvSpPr>
          <p:cNvPr id="2" name="Title 1"/>
          <p:cNvSpPr>
            <a:spLocks noGrp="1"/>
          </p:cNvSpPr>
          <p:nvPr>
            <p:ph type="title"/>
          </p:nvPr>
        </p:nvSpPr>
        <p:spPr>
          <a:xfrm>
            <a:off x="935037" y="-162685"/>
            <a:ext cx="10647363" cy="1143001"/>
          </a:xfrm>
        </p:spPr>
        <p:txBody>
          <a:bodyPr/>
          <a:lstStyle/>
          <a:p>
            <a:r>
              <a:rPr lang="en-US" altLang="zh-CN" dirty="0"/>
              <a:t>Control Loop Design and Execution Flow</a:t>
            </a:r>
            <a:endParaRPr lang="zh-CN" altLang="en-US" dirty="0"/>
          </a:p>
        </p:txBody>
      </p:sp>
      <p:sp>
        <p:nvSpPr>
          <p:cNvPr id="152" name="Rounded Rectangle 56"/>
          <p:cNvSpPr/>
          <p:nvPr/>
        </p:nvSpPr>
        <p:spPr>
          <a:xfrm>
            <a:off x="7154066" y="5235215"/>
            <a:ext cx="1392072" cy="924776"/>
          </a:xfrm>
          <a:prstGeom prst="roundRect">
            <a:avLst/>
          </a:prstGeom>
          <a:solidFill>
            <a:srgbClr val="FF9FA1">
              <a:alpha val="76078"/>
            </a:srgb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3" name="Rounded Rectangle 55"/>
          <p:cNvSpPr/>
          <p:nvPr/>
        </p:nvSpPr>
        <p:spPr>
          <a:xfrm>
            <a:off x="2815564" y="5235215"/>
            <a:ext cx="3314215" cy="924776"/>
          </a:xfrm>
          <a:prstGeom prst="roundRect">
            <a:avLst/>
          </a:prstGeom>
          <a:solidFill>
            <a:srgbClr val="FFFF99"/>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55" name="Oval 154"/>
          <p:cNvSpPr/>
          <p:nvPr/>
        </p:nvSpPr>
        <p:spPr>
          <a:xfrm>
            <a:off x="1665556" y="5250671"/>
            <a:ext cx="752355" cy="436257"/>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accent4"/>
                </a:solidFill>
              </a:rPr>
              <a:t>VF</a:t>
            </a:r>
          </a:p>
        </p:txBody>
      </p:sp>
      <p:sp>
        <p:nvSpPr>
          <p:cNvPr id="156" name="TextBox 155"/>
          <p:cNvSpPr txBox="1"/>
          <p:nvPr/>
        </p:nvSpPr>
        <p:spPr>
          <a:xfrm>
            <a:off x="1786920" y="5728008"/>
            <a:ext cx="914400" cy="243068"/>
          </a:xfrm>
          <a:prstGeom prst="rect">
            <a:avLst/>
          </a:prstGeom>
          <a:noFill/>
          <a:ln>
            <a:noFill/>
          </a:ln>
        </p:spPr>
        <p:txBody>
          <a:bodyPr wrap="none" lIns="0" tIns="0" rIns="0" bIns="0" rtlCol="0">
            <a:noAutofit/>
          </a:bodyPr>
          <a:lstStyle/>
          <a:p>
            <a:r>
              <a:rPr lang="en-US" sz="1200" dirty="0">
                <a:solidFill>
                  <a:schemeClr val="tx2"/>
                </a:solidFill>
              </a:rPr>
              <a:t>Source</a:t>
            </a:r>
          </a:p>
        </p:txBody>
      </p:sp>
      <p:cxnSp>
        <p:nvCxnSpPr>
          <p:cNvPr id="157" name="Straight Arrow Connector 156"/>
          <p:cNvCxnSpPr>
            <a:stCxn id="155" idx="6"/>
            <a:endCxn id="158" idx="1"/>
          </p:cNvCxnSpPr>
          <p:nvPr/>
        </p:nvCxnSpPr>
        <p:spPr>
          <a:xfrm flipV="1">
            <a:off x="2417911" y="5463185"/>
            <a:ext cx="581192" cy="5615"/>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2999103" y="5327017"/>
            <a:ext cx="940605" cy="27233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accent4"/>
                </a:solidFill>
              </a:rPr>
              <a:t>VES</a:t>
            </a:r>
          </a:p>
        </p:txBody>
      </p:sp>
      <p:sp>
        <p:nvSpPr>
          <p:cNvPr id="159" name="TextBox 158"/>
          <p:cNvSpPr txBox="1"/>
          <p:nvPr/>
        </p:nvSpPr>
        <p:spPr>
          <a:xfrm>
            <a:off x="3012205" y="5943079"/>
            <a:ext cx="914400" cy="243068"/>
          </a:xfrm>
          <a:prstGeom prst="rect">
            <a:avLst/>
          </a:prstGeom>
          <a:noFill/>
          <a:ln>
            <a:noFill/>
          </a:ln>
        </p:spPr>
        <p:txBody>
          <a:bodyPr wrap="none" lIns="0" tIns="0" rIns="0" bIns="0" rtlCol="0">
            <a:noAutofit/>
          </a:bodyPr>
          <a:lstStyle/>
          <a:p>
            <a:r>
              <a:rPr lang="en-US" sz="1200" dirty="0">
                <a:solidFill>
                  <a:schemeClr val="tx2"/>
                </a:solidFill>
              </a:rPr>
              <a:t>DCAE Collector</a:t>
            </a:r>
          </a:p>
        </p:txBody>
      </p:sp>
      <p:sp>
        <p:nvSpPr>
          <p:cNvPr id="160" name="Rectangle 159"/>
          <p:cNvSpPr/>
          <p:nvPr/>
        </p:nvSpPr>
        <p:spPr>
          <a:xfrm>
            <a:off x="4966423" y="5327017"/>
            <a:ext cx="1019615" cy="26251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accent4"/>
                </a:solidFill>
              </a:rPr>
              <a:t>TCA</a:t>
            </a:r>
          </a:p>
        </p:txBody>
      </p:sp>
      <p:sp>
        <p:nvSpPr>
          <p:cNvPr id="161" name="Rectangle 160"/>
          <p:cNvSpPr/>
          <p:nvPr/>
        </p:nvSpPr>
        <p:spPr>
          <a:xfrm>
            <a:off x="4966423" y="5589270"/>
            <a:ext cx="1019615" cy="26251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accent4"/>
                </a:solidFill>
              </a:rPr>
              <a:t>CDAP</a:t>
            </a:r>
          </a:p>
        </p:txBody>
      </p:sp>
      <p:sp>
        <p:nvSpPr>
          <p:cNvPr id="162" name="TextBox 161"/>
          <p:cNvSpPr txBox="1"/>
          <p:nvPr/>
        </p:nvSpPr>
        <p:spPr>
          <a:xfrm>
            <a:off x="5019030" y="5943079"/>
            <a:ext cx="914400" cy="243068"/>
          </a:xfrm>
          <a:prstGeom prst="rect">
            <a:avLst/>
          </a:prstGeom>
          <a:noFill/>
          <a:ln>
            <a:noFill/>
          </a:ln>
        </p:spPr>
        <p:txBody>
          <a:bodyPr wrap="none" lIns="0" tIns="0" rIns="0" bIns="0" rtlCol="0">
            <a:noAutofit/>
          </a:bodyPr>
          <a:lstStyle/>
          <a:p>
            <a:r>
              <a:rPr lang="en-US" sz="1200" dirty="0">
                <a:solidFill>
                  <a:schemeClr val="tx2"/>
                </a:solidFill>
              </a:rPr>
              <a:t>DCAE Analytic</a:t>
            </a:r>
          </a:p>
        </p:txBody>
      </p:sp>
      <p:sp>
        <p:nvSpPr>
          <p:cNvPr id="163" name="Rectangle 162"/>
          <p:cNvSpPr/>
          <p:nvPr/>
        </p:nvSpPr>
        <p:spPr>
          <a:xfrm>
            <a:off x="2999103" y="5599356"/>
            <a:ext cx="940605" cy="26251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accent4"/>
                </a:solidFill>
              </a:rPr>
              <a:t>Docker</a:t>
            </a:r>
          </a:p>
        </p:txBody>
      </p:sp>
      <p:sp>
        <p:nvSpPr>
          <p:cNvPr id="164" name="TextBox 163"/>
          <p:cNvSpPr txBox="1"/>
          <p:nvPr/>
        </p:nvSpPr>
        <p:spPr>
          <a:xfrm>
            <a:off x="7392902" y="5943079"/>
            <a:ext cx="914400" cy="243068"/>
          </a:xfrm>
          <a:prstGeom prst="rect">
            <a:avLst/>
          </a:prstGeom>
          <a:noFill/>
          <a:ln>
            <a:noFill/>
          </a:ln>
        </p:spPr>
        <p:txBody>
          <a:bodyPr wrap="none" lIns="0" tIns="0" rIns="0" bIns="0" rtlCol="0">
            <a:noAutofit/>
          </a:bodyPr>
          <a:lstStyle/>
          <a:p>
            <a:r>
              <a:rPr lang="en-US" sz="1200" dirty="0">
                <a:solidFill>
                  <a:schemeClr val="tx2"/>
                </a:solidFill>
              </a:rPr>
              <a:t>Policy Engine</a:t>
            </a:r>
          </a:p>
        </p:txBody>
      </p:sp>
      <p:sp>
        <p:nvSpPr>
          <p:cNvPr id="165" name="TextBox 164"/>
          <p:cNvSpPr txBox="1"/>
          <p:nvPr/>
        </p:nvSpPr>
        <p:spPr>
          <a:xfrm>
            <a:off x="6050534" y="5242220"/>
            <a:ext cx="763899" cy="342232"/>
          </a:xfrm>
          <a:prstGeom prst="rect">
            <a:avLst/>
          </a:prstGeom>
          <a:noFill/>
          <a:ln>
            <a:noFill/>
          </a:ln>
        </p:spPr>
        <p:txBody>
          <a:bodyPr wrap="square" lIns="0" tIns="0" rIns="0" bIns="0" rtlCol="0">
            <a:noAutofit/>
          </a:bodyPr>
          <a:lstStyle/>
          <a:p>
            <a:pPr algn="ctr">
              <a:lnSpc>
                <a:spcPct val="80000"/>
              </a:lnSpc>
            </a:pPr>
            <a:r>
              <a:rPr lang="en-US" sz="1200" dirty="0">
                <a:solidFill>
                  <a:schemeClr val="tx2"/>
                </a:solidFill>
              </a:rPr>
              <a:t>Signature Detected</a:t>
            </a:r>
          </a:p>
        </p:txBody>
      </p:sp>
      <p:sp>
        <p:nvSpPr>
          <p:cNvPr id="166" name="Rectangle 165"/>
          <p:cNvSpPr/>
          <p:nvPr/>
        </p:nvSpPr>
        <p:spPr>
          <a:xfrm>
            <a:off x="7379800" y="5327017"/>
            <a:ext cx="940605" cy="375981"/>
          </a:xfrm>
          <a:prstGeom prst="rect">
            <a:avLst/>
          </a:prstGeom>
          <a:solidFill>
            <a:srgbClr val="FFCCFF"/>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ct val="80000"/>
              </a:lnSpc>
            </a:pPr>
            <a:r>
              <a:rPr lang="en-US" sz="1200" b="1" dirty="0">
                <a:solidFill>
                  <a:srgbClr val="7030A0"/>
                </a:solidFill>
              </a:rPr>
              <a:t>DROOLS</a:t>
            </a:r>
          </a:p>
          <a:p>
            <a:pPr algn="ctr">
              <a:lnSpc>
                <a:spcPct val="80000"/>
              </a:lnSpc>
            </a:pPr>
            <a:r>
              <a:rPr lang="en-US" sz="1200" b="1" dirty="0">
                <a:solidFill>
                  <a:srgbClr val="7030A0"/>
                </a:solidFill>
              </a:rPr>
              <a:t>Policy</a:t>
            </a:r>
          </a:p>
        </p:txBody>
      </p:sp>
      <p:sp>
        <p:nvSpPr>
          <p:cNvPr id="167" name="Rounded Rectangle 61"/>
          <p:cNvSpPr/>
          <p:nvPr/>
        </p:nvSpPr>
        <p:spPr>
          <a:xfrm>
            <a:off x="9594656" y="5235215"/>
            <a:ext cx="1392072" cy="924776"/>
          </a:xfrm>
          <a:prstGeom prst="roundRect">
            <a:avLst/>
          </a:prstGeom>
          <a:solidFill>
            <a:srgbClr val="9999FF">
              <a:alpha val="65882"/>
            </a:srgb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68" name="TextBox 167"/>
          <p:cNvSpPr txBox="1"/>
          <p:nvPr/>
        </p:nvSpPr>
        <p:spPr>
          <a:xfrm>
            <a:off x="9833492" y="5943079"/>
            <a:ext cx="914400" cy="243068"/>
          </a:xfrm>
          <a:prstGeom prst="rect">
            <a:avLst/>
          </a:prstGeom>
          <a:noFill/>
          <a:ln>
            <a:noFill/>
          </a:ln>
        </p:spPr>
        <p:txBody>
          <a:bodyPr wrap="none" lIns="0" tIns="0" rIns="0" bIns="0" rtlCol="0">
            <a:noAutofit/>
          </a:bodyPr>
          <a:lstStyle/>
          <a:p>
            <a:pPr algn="ctr"/>
            <a:r>
              <a:rPr lang="en-US" sz="1200" dirty="0">
                <a:solidFill>
                  <a:schemeClr val="tx2"/>
                </a:solidFill>
              </a:rPr>
              <a:t>App-C</a:t>
            </a:r>
          </a:p>
        </p:txBody>
      </p:sp>
      <p:sp>
        <p:nvSpPr>
          <p:cNvPr id="169" name="Rectangle 168"/>
          <p:cNvSpPr/>
          <p:nvPr/>
        </p:nvSpPr>
        <p:spPr>
          <a:xfrm>
            <a:off x="3016529" y="4924767"/>
            <a:ext cx="7867817" cy="16759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US" sz="1400" dirty="0" err="1">
                <a:solidFill>
                  <a:schemeClr val="tx2"/>
                </a:solidFill>
              </a:rPr>
              <a:t>DMaaP</a:t>
            </a:r>
            <a:endParaRPr lang="en-US" sz="1400" dirty="0">
              <a:solidFill>
                <a:schemeClr val="tx2"/>
              </a:solidFill>
            </a:endParaRPr>
          </a:p>
        </p:txBody>
      </p:sp>
      <p:sp>
        <p:nvSpPr>
          <p:cNvPr id="170" name="Freeform 75"/>
          <p:cNvSpPr/>
          <p:nvPr/>
        </p:nvSpPr>
        <p:spPr>
          <a:xfrm>
            <a:off x="5639917" y="4992859"/>
            <a:ext cx="1752986" cy="432063"/>
          </a:xfrm>
          <a:custGeom>
            <a:avLst/>
            <a:gdLst>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09182 w 197893"/>
              <a:gd name="connsiteY4" fmla="*/ 163773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29333 w 197893"/>
              <a:gd name="connsiteY4" fmla="*/ 3597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338950"/>
              <a:gd name="connsiteY0" fmla="*/ 277053 h 277053"/>
              <a:gd name="connsiteX1" fmla="*/ 40944 w 338950"/>
              <a:gd name="connsiteY1" fmla="*/ 249758 h 277053"/>
              <a:gd name="connsiteX2" fmla="*/ 54591 w 338950"/>
              <a:gd name="connsiteY2" fmla="*/ 222462 h 277053"/>
              <a:gd name="connsiteX3" fmla="*/ 88711 w 338950"/>
              <a:gd name="connsiteY3" fmla="*/ 181519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43302 w 338950"/>
              <a:gd name="connsiteY5" fmla="*/ 140576 h 277053"/>
              <a:gd name="connsiteX6" fmla="*/ 156950 w 338950"/>
              <a:gd name="connsiteY6" fmla="*/ 120104 h 277053"/>
              <a:gd name="connsiteX7" fmla="*/ 163774 w 338950"/>
              <a:gd name="connsiteY7" fmla="*/ 45041 h 277053"/>
              <a:gd name="connsiteX8" fmla="*/ 170597 w 338950"/>
              <a:gd name="connsiteY8" fmla="*/ 24570 h 277053"/>
              <a:gd name="connsiteX9" fmla="*/ 191069 w 338950"/>
              <a:gd name="connsiteY9" fmla="*/ 17746 h 277053"/>
              <a:gd name="connsiteX10" fmla="*/ 338950 w 338950"/>
              <a:gd name="connsiteY10"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56950 w 338950"/>
              <a:gd name="connsiteY5" fmla="*/ 120104 h 277053"/>
              <a:gd name="connsiteX6" fmla="*/ 163774 w 338950"/>
              <a:gd name="connsiteY6" fmla="*/ 45041 h 277053"/>
              <a:gd name="connsiteX7" fmla="*/ 170597 w 338950"/>
              <a:gd name="connsiteY7" fmla="*/ 24570 h 277053"/>
              <a:gd name="connsiteX8" fmla="*/ 191069 w 338950"/>
              <a:gd name="connsiteY8" fmla="*/ 17746 h 277053"/>
              <a:gd name="connsiteX9" fmla="*/ 338950 w 338950"/>
              <a:gd name="connsiteY9" fmla="*/ 272359 h 277053"/>
              <a:gd name="connsiteX0" fmla="*/ 0 w 338950"/>
              <a:gd name="connsiteY0" fmla="*/ 262875 h 262875"/>
              <a:gd name="connsiteX1" fmla="*/ 40944 w 338950"/>
              <a:gd name="connsiteY1" fmla="*/ 235580 h 262875"/>
              <a:gd name="connsiteX2" fmla="*/ 54591 w 338950"/>
              <a:gd name="connsiteY2" fmla="*/ 208284 h 262875"/>
              <a:gd name="connsiteX3" fmla="*/ 73934 w 338950"/>
              <a:gd name="connsiteY3" fmla="*/ 77127 h 262875"/>
              <a:gd name="connsiteX4" fmla="*/ 129333 w 338950"/>
              <a:gd name="connsiteY4" fmla="*/ 341 h 262875"/>
              <a:gd name="connsiteX5" fmla="*/ 156950 w 338950"/>
              <a:gd name="connsiteY5" fmla="*/ 105926 h 262875"/>
              <a:gd name="connsiteX6" fmla="*/ 163774 w 338950"/>
              <a:gd name="connsiteY6" fmla="*/ 30863 h 262875"/>
              <a:gd name="connsiteX7" fmla="*/ 170597 w 338950"/>
              <a:gd name="connsiteY7" fmla="*/ 10392 h 262875"/>
              <a:gd name="connsiteX8" fmla="*/ 246148 w 338950"/>
              <a:gd name="connsiteY8" fmla="*/ 99305 h 262875"/>
              <a:gd name="connsiteX9" fmla="*/ 338950 w 338950"/>
              <a:gd name="connsiteY9" fmla="*/ 258181 h 262875"/>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8591 h 268591"/>
              <a:gd name="connsiteX1" fmla="*/ 40944 w 338950"/>
              <a:gd name="connsiteY1" fmla="*/ 241296 h 268591"/>
              <a:gd name="connsiteX2" fmla="*/ 54591 w 338950"/>
              <a:gd name="connsiteY2" fmla="*/ 214000 h 268591"/>
              <a:gd name="connsiteX3" fmla="*/ 73934 w 338950"/>
              <a:gd name="connsiteY3" fmla="*/ 82843 h 268591"/>
              <a:gd name="connsiteX4" fmla="*/ 129333 w 338950"/>
              <a:gd name="connsiteY4" fmla="*/ 6057 h 268591"/>
              <a:gd name="connsiteX5" fmla="*/ 170597 w 338950"/>
              <a:gd name="connsiteY5" fmla="*/ 16108 h 268591"/>
              <a:gd name="connsiteX6" fmla="*/ 246148 w 338950"/>
              <a:gd name="connsiteY6" fmla="*/ 105021 h 268591"/>
              <a:gd name="connsiteX7" fmla="*/ 338950 w 338950"/>
              <a:gd name="connsiteY7" fmla="*/ 263897 h 268591"/>
              <a:gd name="connsiteX0" fmla="*/ 0 w 338950"/>
              <a:gd name="connsiteY0" fmla="*/ 268591 h 268591"/>
              <a:gd name="connsiteX1" fmla="*/ 54591 w 338950"/>
              <a:gd name="connsiteY1" fmla="*/ 214000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8591 h 268591"/>
              <a:gd name="connsiteX1" fmla="*/ 51904 w 338950"/>
              <a:gd name="connsiteY1" fmla="*/ 151402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6705 h 266705"/>
              <a:gd name="connsiteX1" fmla="*/ 51904 w 338950"/>
              <a:gd name="connsiteY1" fmla="*/ 149516 h 266705"/>
              <a:gd name="connsiteX2" fmla="*/ 99459 w 338950"/>
              <a:gd name="connsiteY2" fmla="*/ 55181 h 266705"/>
              <a:gd name="connsiteX3" fmla="*/ 129333 w 338950"/>
              <a:gd name="connsiteY3" fmla="*/ 4171 h 266705"/>
              <a:gd name="connsiteX4" fmla="*/ 170597 w 338950"/>
              <a:gd name="connsiteY4" fmla="*/ 14222 h 266705"/>
              <a:gd name="connsiteX5" fmla="*/ 246148 w 338950"/>
              <a:gd name="connsiteY5" fmla="*/ 103135 h 266705"/>
              <a:gd name="connsiteX6" fmla="*/ 338950 w 338950"/>
              <a:gd name="connsiteY6" fmla="*/ 262011 h 266705"/>
              <a:gd name="connsiteX0" fmla="*/ 0 w 338950"/>
              <a:gd name="connsiteY0" fmla="*/ 262535 h 262535"/>
              <a:gd name="connsiteX1" fmla="*/ 51904 w 338950"/>
              <a:gd name="connsiteY1" fmla="*/ 145346 h 262535"/>
              <a:gd name="connsiteX2" fmla="*/ 99459 w 338950"/>
              <a:gd name="connsiteY2" fmla="*/ 51011 h 262535"/>
              <a:gd name="connsiteX3" fmla="*/ 129333 w 338950"/>
              <a:gd name="connsiteY3" fmla="*/ 1 h 262535"/>
              <a:gd name="connsiteX4" fmla="*/ 205526 w 338950"/>
              <a:gd name="connsiteY4" fmla="*/ 50556 h 262535"/>
              <a:gd name="connsiteX5" fmla="*/ 246148 w 338950"/>
              <a:gd name="connsiteY5" fmla="*/ 98965 h 262535"/>
              <a:gd name="connsiteX6" fmla="*/ 338950 w 338950"/>
              <a:gd name="connsiteY6" fmla="*/ 257841 h 262535"/>
              <a:gd name="connsiteX0" fmla="*/ 0 w 338950"/>
              <a:gd name="connsiteY0" fmla="*/ 266217 h 266217"/>
              <a:gd name="connsiteX1" fmla="*/ 51904 w 338950"/>
              <a:gd name="connsiteY1" fmla="*/ 149028 h 266217"/>
              <a:gd name="connsiteX2" fmla="*/ 99459 w 338950"/>
              <a:gd name="connsiteY2" fmla="*/ 54693 h 266217"/>
              <a:gd name="connsiteX3" fmla="*/ 148141 w 338950"/>
              <a:gd name="connsiteY3" fmla="*/ 0 h 266217"/>
              <a:gd name="connsiteX4" fmla="*/ 205526 w 338950"/>
              <a:gd name="connsiteY4" fmla="*/ 54238 h 266217"/>
              <a:gd name="connsiteX5" fmla="*/ 246148 w 338950"/>
              <a:gd name="connsiteY5" fmla="*/ 102647 h 266217"/>
              <a:gd name="connsiteX6" fmla="*/ 338950 w 338950"/>
              <a:gd name="connsiteY6" fmla="*/ 261523 h 266217"/>
              <a:gd name="connsiteX0" fmla="*/ 0 w 338950"/>
              <a:gd name="connsiteY0" fmla="*/ 267543 h 267543"/>
              <a:gd name="connsiteX1" fmla="*/ 51904 w 338950"/>
              <a:gd name="connsiteY1" fmla="*/ 150354 h 267543"/>
              <a:gd name="connsiteX2" fmla="*/ 99459 w 338950"/>
              <a:gd name="connsiteY2" fmla="*/ 56019 h 267543"/>
              <a:gd name="connsiteX3" fmla="*/ 148141 w 338950"/>
              <a:gd name="connsiteY3" fmla="*/ 1326 h 267543"/>
              <a:gd name="connsiteX4" fmla="*/ 198809 w 338950"/>
              <a:gd name="connsiteY4" fmla="*/ 24265 h 267543"/>
              <a:gd name="connsiteX5" fmla="*/ 246148 w 338950"/>
              <a:gd name="connsiteY5" fmla="*/ 103973 h 267543"/>
              <a:gd name="connsiteX6" fmla="*/ 338950 w 338950"/>
              <a:gd name="connsiteY6" fmla="*/ 262849 h 267543"/>
              <a:gd name="connsiteX0" fmla="*/ 0 w 338950"/>
              <a:gd name="connsiteY0" fmla="*/ 266432 h 266432"/>
              <a:gd name="connsiteX1" fmla="*/ 51904 w 338950"/>
              <a:gd name="connsiteY1" fmla="*/ 149243 h 266432"/>
              <a:gd name="connsiteX2" fmla="*/ 99459 w 338950"/>
              <a:gd name="connsiteY2" fmla="*/ 32815 h 266432"/>
              <a:gd name="connsiteX3" fmla="*/ 148141 w 338950"/>
              <a:gd name="connsiteY3" fmla="*/ 215 h 266432"/>
              <a:gd name="connsiteX4" fmla="*/ 198809 w 338950"/>
              <a:gd name="connsiteY4" fmla="*/ 23154 h 266432"/>
              <a:gd name="connsiteX5" fmla="*/ 246148 w 338950"/>
              <a:gd name="connsiteY5" fmla="*/ 102862 h 266432"/>
              <a:gd name="connsiteX6" fmla="*/ 338950 w 338950"/>
              <a:gd name="connsiteY6" fmla="*/ 261738 h 266432"/>
              <a:gd name="connsiteX0" fmla="*/ 0 w 338950"/>
              <a:gd name="connsiteY0" fmla="*/ 293895 h 293895"/>
              <a:gd name="connsiteX1" fmla="*/ 51904 w 338950"/>
              <a:gd name="connsiteY1" fmla="*/ 176706 h 293895"/>
              <a:gd name="connsiteX2" fmla="*/ 99459 w 338950"/>
              <a:gd name="connsiteY2" fmla="*/ 60278 h 293895"/>
              <a:gd name="connsiteX3" fmla="*/ 149485 w 338950"/>
              <a:gd name="connsiteY3" fmla="*/ 61 h 293895"/>
              <a:gd name="connsiteX4" fmla="*/ 198809 w 338950"/>
              <a:gd name="connsiteY4" fmla="*/ 50617 h 293895"/>
              <a:gd name="connsiteX5" fmla="*/ 246148 w 338950"/>
              <a:gd name="connsiteY5" fmla="*/ 130325 h 293895"/>
              <a:gd name="connsiteX6" fmla="*/ 338950 w 338950"/>
              <a:gd name="connsiteY6" fmla="*/ 289201 h 293895"/>
              <a:gd name="connsiteX0" fmla="*/ 0 w 338950"/>
              <a:gd name="connsiteY0" fmla="*/ 293837 h 293837"/>
              <a:gd name="connsiteX1" fmla="*/ 51904 w 338950"/>
              <a:gd name="connsiteY1" fmla="*/ 176648 h 293837"/>
              <a:gd name="connsiteX2" fmla="*/ 99459 w 338950"/>
              <a:gd name="connsiteY2" fmla="*/ 60220 h 293837"/>
              <a:gd name="connsiteX3" fmla="*/ 149485 w 338950"/>
              <a:gd name="connsiteY3" fmla="*/ 3 h 293837"/>
              <a:gd name="connsiteX4" fmla="*/ 214929 w 338950"/>
              <a:gd name="connsiteY4" fmla="*/ 57923 h 293837"/>
              <a:gd name="connsiteX5" fmla="*/ 246148 w 338950"/>
              <a:gd name="connsiteY5" fmla="*/ 130267 h 293837"/>
              <a:gd name="connsiteX6" fmla="*/ 338950 w 338950"/>
              <a:gd name="connsiteY6" fmla="*/ 289143 h 293837"/>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46148 w 338950"/>
              <a:gd name="connsiteY5" fmla="*/ 130266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09302 w 338950"/>
              <a:gd name="connsiteY6" fmla="*/ 244923 h 293836"/>
              <a:gd name="connsiteX7" fmla="*/ 338950 w 338950"/>
              <a:gd name="connsiteY7" fmla="*/ 289142 h 293836"/>
              <a:gd name="connsiteX0" fmla="*/ 0 w 338950"/>
              <a:gd name="connsiteY0" fmla="*/ 293841 h 293841"/>
              <a:gd name="connsiteX1" fmla="*/ 51904 w 338950"/>
              <a:gd name="connsiteY1" fmla="*/ 176652 h 293841"/>
              <a:gd name="connsiteX2" fmla="*/ 90056 w 338950"/>
              <a:gd name="connsiteY2" fmla="*/ 56542 h 293841"/>
              <a:gd name="connsiteX3" fmla="*/ 149485 w 338950"/>
              <a:gd name="connsiteY3" fmla="*/ 7 h 293841"/>
              <a:gd name="connsiteX4" fmla="*/ 229707 w 338950"/>
              <a:gd name="connsiteY4" fmla="*/ 59768 h 293841"/>
              <a:gd name="connsiteX5" fmla="*/ 263612 w 338950"/>
              <a:gd name="connsiteY5" fmla="*/ 152364 h 293841"/>
              <a:gd name="connsiteX6" fmla="*/ 309302 w 338950"/>
              <a:gd name="connsiteY6" fmla="*/ 244928 h 293841"/>
              <a:gd name="connsiteX7" fmla="*/ 338950 w 338950"/>
              <a:gd name="connsiteY7" fmla="*/ 289147 h 293841"/>
              <a:gd name="connsiteX0" fmla="*/ 0 w 338950"/>
              <a:gd name="connsiteY0" fmla="*/ 297522 h 297522"/>
              <a:gd name="connsiteX1" fmla="*/ 51904 w 338950"/>
              <a:gd name="connsiteY1" fmla="*/ 180333 h 297522"/>
              <a:gd name="connsiteX2" fmla="*/ 9005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73016 w 338950"/>
              <a:gd name="connsiteY5" fmla="*/ 152363 h 297522"/>
              <a:gd name="connsiteX6" fmla="*/ 309302 w 338950"/>
              <a:gd name="connsiteY6" fmla="*/ 248609 h 297522"/>
              <a:gd name="connsiteX7" fmla="*/ 338950 w 338950"/>
              <a:gd name="connsiteY7" fmla="*/ 292828 h 297522"/>
              <a:gd name="connsiteX0" fmla="*/ 0 w 338950"/>
              <a:gd name="connsiteY0" fmla="*/ 297924 h 297924"/>
              <a:gd name="connsiteX1" fmla="*/ 51904 w 338950"/>
              <a:gd name="connsiteY1" fmla="*/ 180735 h 297924"/>
              <a:gd name="connsiteX2" fmla="*/ 110206 w 338950"/>
              <a:gd name="connsiteY2" fmla="*/ 44055 h 297924"/>
              <a:gd name="connsiteX3" fmla="*/ 168292 w 338950"/>
              <a:gd name="connsiteY3" fmla="*/ 408 h 297924"/>
              <a:gd name="connsiteX4" fmla="*/ 229707 w 338950"/>
              <a:gd name="connsiteY4" fmla="*/ 63851 h 297924"/>
              <a:gd name="connsiteX5" fmla="*/ 273016 w 338950"/>
              <a:gd name="connsiteY5" fmla="*/ 152765 h 297924"/>
              <a:gd name="connsiteX6" fmla="*/ 309302 w 338950"/>
              <a:gd name="connsiteY6" fmla="*/ 249011 h 297924"/>
              <a:gd name="connsiteX7" fmla="*/ 338950 w 338950"/>
              <a:gd name="connsiteY7" fmla="*/ 293230 h 297924"/>
              <a:gd name="connsiteX0" fmla="*/ 0 w 338950"/>
              <a:gd name="connsiteY0" fmla="*/ 297519 h 297519"/>
              <a:gd name="connsiteX1" fmla="*/ 51904 w 338950"/>
              <a:gd name="connsiteY1" fmla="*/ 180330 h 297519"/>
              <a:gd name="connsiteX2" fmla="*/ 110206 w 338950"/>
              <a:gd name="connsiteY2" fmla="*/ 43650 h 297519"/>
              <a:gd name="connsiteX3" fmla="*/ 168292 w 338950"/>
              <a:gd name="connsiteY3" fmla="*/ 3 h 297519"/>
              <a:gd name="connsiteX4" fmla="*/ 228364 w 338950"/>
              <a:gd name="connsiteY4" fmla="*/ 45036 h 297519"/>
              <a:gd name="connsiteX5" fmla="*/ 273016 w 338950"/>
              <a:gd name="connsiteY5" fmla="*/ 152360 h 297519"/>
              <a:gd name="connsiteX6" fmla="*/ 309302 w 338950"/>
              <a:gd name="connsiteY6" fmla="*/ 248606 h 297519"/>
              <a:gd name="connsiteX7" fmla="*/ 338950 w 338950"/>
              <a:gd name="connsiteY7" fmla="*/ 292825 h 29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950" h="297519">
                <a:moveTo>
                  <a:pt x="0" y="297519"/>
                </a:moveTo>
                <a:cubicBezTo>
                  <a:pt x="11373" y="286146"/>
                  <a:pt x="33536" y="222642"/>
                  <a:pt x="51904" y="180330"/>
                </a:cubicBezTo>
                <a:cubicBezTo>
                  <a:pt x="70272" y="138018"/>
                  <a:pt x="90808" y="73705"/>
                  <a:pt x="110206" y="43650"/>
                </a:cubicBezTo>
                <a:cubicBezTo>
                  <a:pt x="129604" y="13596"/>
                  <a:pt x="148599" y="-228"/>
                  <a:pt x="168292" y="3"/>
                </a:cubicBezTo>
                <a:cubicBezTo>
                  <a:pt x="187985" y="234"/>
                  <a:pt x="210910" y="19643"/>
                  <a:pt x="228364" y="45036"/>
                </a:cubicBezTo>
                <a:cubicBezTo>
                  <a:pt x="245818" y="70429"/>
                  <a:pt x="259526" y="118432"/>
                  <a:pt x="273016" y="152360"/>
                </a:cubicBezTo>
                <a:cubicBezTo>
                  <a:pt x="286506" y="186288"/>
                  <a:pt x="296746" y="225809"/>
                  <a:pt x="309302" y="248606"/>
                </a:cubicBezTo>
                <a:cubicBezTo>
                  <a:pt x="321858" y="271403"/>
                  <a:pt x="334009" y="285455"/>
                  <a:pt x="338950" y="292825"/>
                </a:cubicBezTo>
              </a:path>
            </a:pathLst>
          </a:custGeom>
          <a:noFill/>
          <a:ln w="38100">
            <a:solidFill>
              <a:schemeClr val="accent2"/>
            </a:solidFill>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Freeform 76"/>
          <p:cNvSpPr/>
          <p:nvPr/>
        </p:nvSpPr>
        <p:spPr>
          <a:xfrm>
            <a:off x="8320405" y="4992859"/>
            <a:ext cx="1513087" cy="432063"/>
          </a:xfrm>
          <a:custGeom>
            <a:avLst/>
            <a:gdLst>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09182 w 197893"/>
              <a:gd name="connsiteY4" fmla="*/ 163773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29333 w 197893"/>
              <a:gd name="connsiteY4" fmla="*/ 3597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338950"/>
              <a:gd name="connsiteY0" fmla="*/ 277053 h 277053"/>
              <a:gd name="connsiteX1" fmla="*/ 40944 w 338950"/>
              <a:gd name="connsiteY1" fmla="*/ 249758 h 277053"/>
              <a:gd name="connsiteX2" fmla="*/ 54591 w 338950"/>
              <a:gd name="connsiteY2" fmla="*/ 222462 h 277053"/>
              <a:gd name="connsiteX3" fmla="*/ 88711 w 338950"/>
              <a:gd name="connsiteY3" fmla="*/ 181519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43302 w 338950"/>
              <a:gd name="connsiteY5" fmla="*/ 140576 h 277053"/>
              <a:gd name="connsiteX6" fmla="*/ 156950 w 338950"/>
              <a:gd name="connsiteY6" fmla="*/ 120104 h 277053"/>
              <a:gd name="connsiteX7" fmla="*/ 163774 w 338950"/>
              <a:gd name="connsiteY7" fmla="*/ 45041 h 277053"/>
              <a:gd name="connsiteX8" fmla="*/ 170597 w 338950"/>
              <a:gd name="connsiteY8" fmla="*/ 24570 h 277053"/>
              <a:gd name="connsiteX9" fmla="*/ 191069 w 338950"/>
              <a:gd name="connsiteY9" fmla="*/ 17746 h 277053"/>
              <a:gd name="connsiteX10" fmla="*/ 338950 w 338950"/>
              <a:gd name="connsiteY10"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56950 w 338950"/>
              <a:gd name="connsiteY5" fmla="*/ 120104 h 277053"/>
              <a:gd name="connsiteX6" fmla="*/ 163774 w 338950"/>
              <a:gd name="connsiteY6" fmla="*/ 45041 h 277053"/>
              <a:gd name="connsiteX7" fmla="*/ 170597 w 338950"/>
              <a:gd name="connsiteY7" fmla="*/ 24570 h 277053"/>
              <a:gd name="connsiteX8" fmla="*/ 191069 w 338950"/>
              <a:gd name="connsiteY8" fmla="*/ 17746 h 277053"/>
              <a:gd name="connsiteX9" fmla="*/ 338950 w 338950"/>
              <a:gd name="connsiteY9" fmla="*/ 272359 h 277053"/>
              <a:gd name="connsiteX0" fmla="*/ 0 w 338950"/>
              <a:gd name="connsiteY0" fmla="*/ 262875 h 262875"/>
              <a:gd name="connsiteX1" fmla="*/ 40944 w 338950"/>
              <a:gd name="connsiteY1" fmla="*/ 235580 h 262875"/>
              <a:gd name="connsiteX2" fmla="*/ 54591 w 338950"/>
              <a:gd name="connsiteY2" fmla="*/ 208284 h 262875"/>
              <a:gd name="connsiteX3" fmla="*/ 73934 w 338950"/>
              <a:gd name="connsiteY3" fmla="*/ 77127 h 262875"/>
              <a:gd name="connsiteX4" fmla="*/ 129333 w 338950"/>
              <a:gd name="connsiteY4" fmla="*/ 341 h 262875"/>
              <a:gd name="connsiteX5" fmla="*/ 156950 w 338950"/>
              <a:gd name="connsiteY5" fmla="*/ 105926 h 262875"/>
              <a:gd name="connsiteX6" fmla="*/ 163774 w 338950"/>
              <a:gd name="connsiteY6" fmla="*/ 30863 h 262875"/>
              <a:gd name="connsiteX7" fmla="*/ 170597 w 338950"/>
              <a:gd name="connsiteY7" fmla="*/ 10392 h 262875"/>
              <a:gd name="connsiteX8" fmla="*/ 246148 w 338950"/>
              <a:gd name="connsiteY8" fmla="*/ 99305 h 262875"/>
              <a:gd name="connsiteX9" fmla="*/ 338950 w 338950"/>
              <a:gd name="connsiteY9" fmla="*/ 258181 h 262875"/>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8591 h 268591"/>
              <a:gd name="connsiteX1" fmla="*/ 40944 w 338950"/>
              <a:gd name="connsiteY1" fmla="*/ 241296 h 268591"/>
              <a:gd name="connsiteX2" fmla="*/ 54591 w 338950"/>
              <a:gd name="connsiteY2" fmla="*/ 214000 h 268591"/>
              <a:gd name="connsiteX3" fmla="*/ 73934 w 338950"/>
              <a:gd name="connsiteY3" fmla="*/ 82843 h 268591"/>
              <a:gd name="connsiteX4" fmla="*/ 129333 w 338950"/>
              <a:gd name="connsiteY4" fmla="*/ 6057 h 268591"/>
              <a:gd name="connsiteX5" fmla="*/ 170597 w 338950"/>
              <a:gd name="connsiteY5" fmla="*/ 16108 h 268591"/>
              <a:gd name="connsiteX6" fmla="*/ 246148 w 338950"/>
              <a:gd name="connsiteY6" fmla="*/ 105021 h 268591"/>
              <a:gd name="connsiteX7" fmla="*/ 338950 w 338950"/>
              <a:gd name="connsiteY7" fmla="*/ 263897 h 268591"/>
              <a:gd name="connsiteX0" fmla="*/ 0 w 338950"/>
              <a:gd name="connsiteY0" fmla="*/ 268591 h 268591"/>
              <a:gd name="connsiteX1" fmla="*/ 54591 w 338950"/>
              <a:gd name="connsiteY1" fmla="*/ 214000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8591 h 268591"/>
              <a:gd name="connsiteX1" fmla="*/ 51904 w 338950"/>
              <a:gd name="connsiteY1" fmla="*/ 151402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6705 h 266705"/>
              <a:gd name="connsiteX1" fmla="*/ 51904 w 338950"/>
              <a:gd name="connsiteY1" fmla="*/ 149516 h 266705"/>
              <a:gd name="connsiteX2" fmla="*/ 99459 w 338950"/>
              <a:gd name="connsiteY2" fmla="*/ 55181 h 266705"/>
              <a:gd name="connsiteX3" fmla="*/ 129333 w 338950"/>
              <a:gd name="connsiteY3" fmla="*/ 4171 h 266705"/>
              <a:gd name="connsiteX4" fmla="*/ 170597 w 338950"/>
              <a:gd name="connsiteY4" fmla="*/ 14222 h 266705"/>
              <a:gd name="connsiteX5" fmla="*/ 246148 w 338950"/>
              <a:gd name="connsiteY5" fmla="*/ 103135 h 266705"/>
              <a:gd name="connsiteX6" fmla="*/ 338950 w 338950"/>
              <a:gd name="connsiteY6" fmla="*/ 262011 h 266705"/>
              <a:gd name="connsiteX0" fmla="*/ 0 w 338950"/>
              <a:gd name="connsiteY0" fmla="*/ 262535 h 262535"/>
              <a:gd name="connsiteX1" fmla="*/ 51904 w 338950"/>
              <a:gd name="connsiteY1" fmla="*/ 145346 h 262535"/>
              <a:gd name="connsiteX2" fmla="*/ 99459 w 338950"/>
              <a:gd name="connsiteY2" fmla="*/ 51011 h 262535"/>
              <a:gd name="connsiteX3" fmla="*/ 129333 w 338950"/>
              <a:gd name="connsiteY3" fmla="*/ 1 h 262535"/>
              <a:gd name="connsiteX4" fmla="*/ 205526 w 338950"/>
              <a:gd name="connsiteY4" fmla="*/ 50556 h 262535"/>
              <a:gd name="connsiteX5" fmla="*/ 246148 w 338950"/>
              <a:gd name="connsiteY5" fmla="*/ 98965 h 262535"/>
              <a:gd name="connsiteX6" fmla="*/ 338950 w 338950"/>
              <a:gd name="connsiteY6" fmla="*/ 257841 h 262535"/>
              <a:gd name="connsiteX0" fmla="*/ 0 w 338950"/>
              <a:gd name="connsiteY0" fmla="*/ 266217 h 266217"/>
              <a:gd name="connsiteX1" fmla="*/ 51904 w 338950"/>
              <a:gd name="connsiteY1" fmla="*/ 149028 h 266217"/>
              <a:gd name="connsiteX2" fmla="*/ 99459 w 338950"/>
              <a:gd name="connsiteY2" fmla="*/ 54693 h 266217"/>
              <a:gd name="connsiteX3" fmla="*/ 148141 w 338950"/>
              <a:gd name="connsiteY3" fmla="*/ 0 h 266217"/>
              <a:gd name="connsiteX4" fmla="*/ 205526 w 338950"/>
              <a:gd name="connsiteY4" fmla="*/ 54238 h 266217"/>
              <a:gd name="connsiteX5" fmla="*/ 246148 w 338950"/>
              <a:gd name="connsiteY5" fmla="*/ 102647 h 266217"/>
              <a:gd name="connsiteX6" fmla="*/ 338950 w 338950"/>
              <a:gd name="connsiteY6" fmla="*/ 261523 h 266217"/>
              <a:gd name="connsiteX0" fmla="*/ 0 w 338950"/>
              <a:gd name="connsiteY0" fmla="*/ 267543 h 267543"/>
              <a:gd name="connsiteX1" fmla="*/ 51904 w 338950"/>
              <a:gd name="connsiteY1" fmla="*/ 150354 h 267543"/>
              <a:gd name="connsiteX2" fmla="*/ 99459 w 338950"/>
              <a:gd name="connsiteY2" fmla="*/ 56019 h 267543"/>
              <a:gd name="connsiteX3" fmla="*/ 148141 w 338950"/>
              <a:gd name="connsiteY3" fmla="*/ 1326 h 267543"/>
              <a:gd name="connsiteX4" fmla="*/ 198809 w 338950"/>
              <a:gd name="connsiteY4" fmla="*/ 24265 h 267543"/>
              <a:gd name="connsiteX5" fmla="*/ 246148 w 338950"/>
              <a:gd name="connsiteY5" fmla="*/ 103973 h 267543"/>
              <a:gd name="connsiteX6" fmla="*/ 338950 w 338950"/>
              <a:gd name="connsiteY6" fmla="*/ 262849 h 267543"/>
              <a:gd name="connsiteX0" fmla="*/ 0 w 338950"/>
              <a:gd name="connsiteY0" fmla="*/ 266432 h 266432"/>
              <a:gd name="connsiteX1" fmla="*/ 51904 w 338950"/>
              <a:gd name="connsiteY1" fmla="*/ 149243 h 266432"/>
              <a:gd name="connsiteX2" fmla="*/ 99459 w 338950"/>
              <a:gd name="connsiteY2" fmla="*/ 32815 h 266432"/>
              <a:gd name="connsiteX3" fmla="*/ 148141 w 338950"/>
              <a:gd name="connsiteY3" fmla="*/ 215 h 266432"/>
              <a:gd name="connsiteX4" fmla="*/ 198809 w 338950"/>
              <a:gd name="connsiteY4" fmla="*/ 23154 h 266432"/>
              <a:gd name="connsiteX5" fmla="*/ 246148 w 338950"/>
              <a:gd name="connsiteY5" fmla="*/ 102862 h 266432"/>
              <a:gd name="connsiteX6" fmla="*/ 338950 w 338950"/>
              <a:gd name="connsiteY6" fmla="*/ 261738 h 266432"/>
              <a:gd name="connsiteX0" fmla="*/ 0 w 338950"/>
              <a:gd name="connsiteY0" fmla="*/ 293895 h 293895"/>
              <a:gd name="connsiteX1" fmla="*/ 51904 w 338950"/>
              <a:gd name="connsiteY1" fmla="*/ 176706 h 293895"/>
              <a:gd name="connsiteX2" fmla="*/ 99459 w 338950"/>
              <a:gd name="connsiteY2" fmla="*/ 60278 h 293895"/>
              <a:gd name="connsiteX3" fmla="*/ 149485 w 338950"/>
              <a:gd name="connsiteY3" fmla="*/ 61 h 293895"/>
              <a:gd name="connsiteX4" fmla="*/ 198809 w 338950"/>
              <a:gd name="connsiteY4" fmla="*/ 50617 h 293895"/>
              <a:gd name="connsiteX5" fmla="*/ 246148 w 338950"/>
              <a:gd name="connsiteY5" fmla="*/ 130325 h 293895"/>
              <a:gd name="connsiteX6" fmla="*/ 338950 w 338950"/>
              <a:gd name="connsiteY6" fmla="*/ 289201 h 293895"/>
              <a:gd name="connsiteX0" fmla="*/ 0 w 338950"/>
              <a:gd name="connsiteY0" fmla="*/ 293837 h 293837"/>
              <a:gd name="connsiteX1" fmla="*/ 51904 w 338950"/>
              <a:gd name="connsiteY1" fmla="*/ 176648 h 293837"/>
              <a:gd name="connsiteX2" fmla="*/ 99459 w 338950"/>
              <a:gd name="connsiteY2" fmla="*/ 60220 h 293837"/>
              <a:gd name="connsiteX3" fmla="*/ 149485 w 338950"/>
              <a:gd name="connsiteY3" fmla="*/ 3 h 293837"/>
              <a:gd name="connsiteX4" fmla="*/ 214929 w 338950"/>
              <a:gd name="connsiteY4" fmla="*/ 57923 h 293837"/>
              <a:gd name="connsiteX5" fmla="*/ 246148 w 338950"/>
              <a:gd name="connsiteY5" fmla="*/ 130267 h 293837"/>
              <a:gd name="connsiteX6" fmla="*/ 338950 w 338950"/>
              <a:gd name="connsiteY6" fmla="*/ 289143 h 293837"/>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46148 w 338950"/>
              <a:gd name="connsiteY5" fmla="*/ 130266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09302 w 338950"/>
              <a:gd name="connsiteY6" fmla="*/ 244923 h 293836"/>
              <a:gd name="connsiteX7" fmla="*/ 338950 w 338950"/>
              <a:gd name="connsiteY7" fmla="*/ 289142 h 293836"/>
              <a:gd name="connsiteX0" fmla="*/ 0 w 338950"/>
              <a:gd name="connsiteY0" fmla="*/ 293841 h 293841"/>
              <a:gd name="connsiteX1" fmla="*/ 51904 w 338950"/>
              <a:gd name="connsiteY1" fmla="*/ 176652 h 293841"/>
              <a:gd name="connsiteX2" fmla="*/ 90056 w 338950"/>
              <a:gd name="connsiteY2" fmla="*/ 56542 h 293841"/>
              <a:gd name="connsiteX3" fmla="*/ 149485 w 338950"/>
              <a:gd name="connsiteY3" fmla="*/ 7 h 293841"/>
              <a:gd name="connsiteX4" fmla="*/ 229707 w 338950"/>
              <a:gd name="connsiteY4" fmla="*/ 59768 h 293841"/>
              <a:gd name="connsiteX5" fmla="*/ 263612 w 338950"/>
              <a:gd name="connsiteY5" fmla="*/ 152364 h 293841"/>
              <a:gd name="connsiteX6" fmla="*/ 309302 w 338950"/>
              <a:gd name="connsiteY6" fmla="*/ 244928 h 293841"/>
              <a:gd name="connsiteX7" fmla="*/ 338950 w 338950"/>
              <a:gd name="connsiteY7" fmla="*/ 289147 h 293841"/>
              <a:gd name="connsiteX0" fmla="*/ 0 w 338950"/>
              <a:gd name="connsiteY0" fmla="*/ 297522 h 297522"/>
              <a:gd name="connsiteX1" fmla="*/ 51904 w 338950"/>
              <a:gd name="connsiteY1" fmla="*/ 180333 h 297522"/>
              <a:gd name="connsiteX2" fmla="*/ 9005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73016 w 338950"/>
              <a:gd name="connsiteY5" fmla="*/ 152363 h 297522"/>
              <a:gd name="connsiteX6" fmla="*/ 309302 w 338950"/>
              <a:gd name="connsiteY6" fmla="*/ 248609 h 297522"/>
              <a:gd name="connsiteX7" fmla="*/ 338950 w 338950"/>
              <a:gd name="connsiteY7" fmla="*/ 292828 h 297522"/>
              <a:gd name="connsiteX0" fmla="*/ 0 w 338950"/>
              <a:gd name="connsiteY0" fmla="*/ 297924 h 297924"/>
              <a:gd name="connsiteX1" fmla="*/ 51904 w 338950"/>
              <a:gd name="connsiteY1" fmla="*/ 180735 h 297924"/>
              <a:gd name="connsiteX2" fmla="*/ 110206 w 338950"/>
              <a:gd name="connsiteY2" fmla="*/ 44055 h 297924"/>
              <a:gd name="connsiteX3" fmla="*/ 168292 w 338950"/>
              <a:gd name="connsiteY3" fmla="*/ 408 h 297924"/>
              <a:gd name="connsiteX4" fmla="*/ 229707 w 338950"/>
              <a:gd name="connsiteY4" fmla="*/ 63851 h 297924"/>
              <a:gd name="connsiteX5" fmla="*/ 273016 w 338950"/>
              <a:gd name="connsiteY5" fmla="*/ 152765 h 297924"/>
              <a:gd name="connsiteX6" fmla="*/ 309302 w 338950"/>
              <a:gd name="connsiteY6" fmla="*/ 249011 h 297924"/>
              <a:gd name="connsiteX7" fmla="*/ 338950 w 338950"/>
              <a:gd name="connsiteY7" fmla="*/ 293230 h 297924"/>
              <a:gd name="connsiteX0" fmla="*/ 0 w 338950"/>
              <a:gd name="connsiteY0" fmla="*/ 297519 h 297519"/>
              <a:gd name="connsiteX1" fmla="*/ 51904 w 338950"/>
              <a:gd name="connsiteY1" fmla="*/ 180330 h 297519"/>
              <a:gd name="connsiteX2" fmla="*/ 110206 w 338950"/>
              <a:gd name="connsiteY2" fmla="*/ 43650 h 297519"/>
              <a:gd name="connsiteX3" fmla="*/ 168292 w 338950"/>
              <a:gd name="connsiteY3" fmla="*/ 3 h 297519"/>
              <a:gd name="connsiteX4" fmla="*/ 228364 w 338950"/>
              <a:gd name="connsiteY4" fmla="*/ 45036 h 297519"/>
              <a:gd name="connsiteX5" fmla="*/ 273016 w 338950"/>
              <a:gd name="connsiteY5" fmla="*/ 152360 h 297519"/>
              <a:gd name="connsiteX6" fmla="*/ 309302 w 338950"/>
              <a:gd name="connsiteY6" fmla="*/ 248606 h 297519"/>
              <a:gd name="connsiteX7" fmla="*/ 338950 w 338950"/>
              <a:gd name="connsiteY7" fmla="*/ 292825 h 29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950" h="297519">
                <a:moveTo>
                  <a:pt x="0" y="297519"/>
                </a:moveTo>
                <a:cubicBezTo>
                  <a:pt x="11373" y="286146"/>
                  <a:pt x="33536" y="222642"/>
                  <a:pt x="51904" y="180330"/>
                </a:cubicBezTo>
                <a:cubicBezTo>
                  <a:pt x="70272" y="138018"/>
                  <a:pt x="90808" y="73705"/>
                  <a:pt x="110206" y="43650"/>
                </a:cubicBezTo>
                <a:cubicBezTo>
                  <a:pt x="129604" y="13596"/>
                  <a:pt x="148599" y="-228"/>
                  <a:pt x="168292" y="3"/>
                </a:cubicBezTo>
                <a:cubicBezTo>
                  <a:pt x="187985" y="234"/>
                  <a:pt x="210910" y="19643"/>
                  <a:pt x="228364" y="45036"/>
                </a:cubicBezTo>
                <a:cubicBezTo>
                  <a:pt x="245818" y="70429"/>
                  <a:pt x="259526" y="118432"/>
                  <a:pt x="273016" y="152360"/>
                </a:cubicBezTo>
                <a:cubicBezTo>
                  <a:pt x="286506" y="186288"/>
                  <a:pt x="296746" y="225809"/>
                  <a:pt x="309302" y="248606"/>
                </a:cubicBezTo>
                <a:cubicBezTo>
                  <a:pt x="321858" y="271403"/>
                  <a:pt x="334009" y="285455"/>
                  <a:pt x="338950" y="292825"/>
                </a:cubicBezTo>
              </a:path>
            </a:pathLst>
          </a:custGeom>
          <a:noFill/>
          <a:ln w="38100">
            <a:solidFill>
              <a:schemeClr val="accent2"/>
            </a:solidFill>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9820390" y="5327017"/>
            <a:ext cx="940605" cy="375981"/>
          </a:xfrm>
          <a:prstGeom prst="rect">
            <a:avLst/>
          </a:prstGeom>
          <a:solidFill>
            <a:srgbClr val="D1D1FF"/>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ct val="80000"/>
              </a:lnSpc>
            </a:pPr>
            <a:r>
              <a:rPr lang="en-US" sz="1200" b="1" dirty="0">
                <a:solidFill>
                  <a:srgbClr val="7030A0"/>
                </a:solidFill>
              </a:rPr>
              <a:t>Action</a:t>
            </a:r>
          </a:p>
          <a:p>
            <a:pPr algn="ctr">
              <a:lnSpc>
                <a:spcPct val="80000"/>
              </a:lnSpc>
            </a:pPr>
            <a:r>
              <a:rPr lang="en-US" sz="1200" b="1" dirty="0">
                <a:solidFill>
                  <a:srgbClr val="7030A0"/>
                </a:solidFill>
              </a:rPr>
              <a:t>Execution</a:t>
            </a:r>
          </a:p>
        </p:txBody>
      </p:sp>
      <p:sp>
        <p:nvSpPr>
          <p:cNvPr id="173" name="Freeform 78"/>
          <p:cNvSpPr/>
          <p:nvPr/>
        </p:nvSpPr>
        <p:spPr>
          <a:xfrm rot="10800000">
            <a:off x="2273315" y="5502350"/>
            <a:ext cx="9145825" cy="885609"/>
          </a:xfrm>
          <a:custGeom>
            <a:avLst/>
            <a:gdLst>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09182 w 197893"/>
              <a:gd name="connsiteY4" fmla="*/ 163773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29333 w 197893"/>
              <a:gd name="connsiteY4" fmla="*/ 3597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338950"/>
              <a:gd name="connsiteY0" fmla="*/ 277053 h 277053"/>
              <a:gd name="connsiteX1" fmla="*/ 40944 w 338950"/>
              <a:gd name="connsiteY1" fmla="*/ 249758 h 277053"/>
              <a:gd name="connsiteX2" fmla="*/ 54591 w 338950"/>
              <a:gd name="connsiteY2" fmla="*/ 222462 h 277053"/>
              <a:gd name="connsiteX3" fmla="*/ 88711 w 338950"/>
              <a:gd name="connsiteY3" fmla="*/ 181519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43302 w 338950"/>
              <a:gd name="connsiteY5" fmla="*/ 140576 h 277053"/>
              <a:gd name="connsiteX6" fmla="*/ 156950 w 338950"/>
              <a:gd name="connsiteY6" fmla="*/ 120104 h 277053"/>
              <a:gd name="connsiteX7" fmla="*/ 163774 w 338950"/>
              <a:gd name="connsiteY7" fmla="*/ 45041 h 277053"/>
              <a:gd name="connsiteX8" fmla="*/ 170597 w 338950"/>
              <a:gd name="connsiteY8" fmla="*/ 24570 h 277053"/>
              <a:gd name="connsiteX9" fmla="*/ 191069 w 338950"/>
              <a:gd name="connsiteY9" fmla="*/ 17746 h 277053"/>
              <a:gd name="connsiteX10" fmla="*/ 338950 w 338950"/>
              <a:gd name="connsiteY10"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56950 w 338950"/>
              <a:gd name="connsiteY5" fmla="*/ 120104 h 277053"/>
              <a:gd name="connsiteX6" fmla="*/ 163774 w 338950"/>
              <a:gd name="connsiteY6" fmla="*/ 45041 h 277053"/>
              <a:gd name="connsiteX7" fmla="*/ 170597 w 338950"/>
              <a:gd name="connsiteY7" fmla="*/ 24570 h 277053"/>
              <a:gd name="connsiteX8" fmla="*/ 191069 w 338950"/>
              <a:gd name="connsiteY8" fmla="*/ 17746 h 277053"/>
              <a:gd name="connsiteX9" fmla="*/ 338950 w 338950"/>
              <a:gd name="connsiteY9" fmla="*/ 272359 h 277053"/>
              <a:gd name="connsiteX0" fmla="*/ 0 w 338950"/>
              <a:gd name="connsiteY0" fmla="*/ 262875 h 262875"/>
              <a:gd name="connsiteX1" fmla="*/ 40944 w 338950"/>
              <a:gd name="connsiteY1" fmla="*/ 235580 h 262875"/>
              <a:gd name="connsiteX2" fmla="*/ 54591 w 338950"/>
              <a:gd name="connsiteY2" fmla="*/ 208284 h 262875"/>
              <a:gd name="connsiteX3" fmla="*/ 73934 w 338950"/>
              <a:gd name="connsiteY3" fmla="*/ 77127 h 262875"/>
              <a:gd name="connsiteX4" fmla="*/ 129333 w 338950"/>
              <a:gd name="connsiteY4" fmla="*/ 341 h 262875"/>
              <a:gd name="connsiteX5" fmla="*/ 156950 w 338950"/>
              <a:gd name="connsiteY5" fmla="*/ 105926 h 262875"/>
              <a:gd name="connsiteX6" fmla="*/ 163774 w 338950"/>
              <a:gd name="connsiteY6" fmla="*/ 30863 h 262875"/>
              <a:gd name="connsiteX7" fmla="*/ 170597 w 338950"/>
              <a:gd name="connsiteY7" fmla="*/ 10392 h 262875"/>
              <a:gd name="connsiteX8" fmla="*/ 246148 w 338950"/>
              <a:gd name="connsiteY8" fmla="*/ 99305 h 262875"/>
              <a:gd name="connsiteX9" fmla="*/ 338950 w 338950"/>
              <a:gd name="connsiteY9" fmla="*/ 258181 h 262875"/>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8591 h 268591"/>
              <a:gd name="connsiteX1" fmla="*/ 40944 w 338950"/>
              <a:gd name="connsiteY1" fmla="*/ 241296 h 268591"/>
              <a:gd name="connsiteX2" fmla="*/ 54591 w 338950"/>
              <a:gd name="connsiteY2" fmla="*/ 214000 h 268591"/>
              <a:gd name="connsiteX3" fmla="*/ 73934 w 338950"/>
              <a:gd name="connsiteY3" fmla="*/ 82843 h 268591"/>
              <a:gd name="connsiteX4" fmla="*/ 129333 w 338950"/>
              <a:gd name="connsiteY4" fmla="*/ 6057 h 268591"/>
              <a:gd name="connsiteX5" fmla="*/ 170597 w 338950"/>
              <a:gd name="connsiteY5" fmla="*/ 16108 h 268591"/>
              <a:gd name="connsiteX6" fmla="*/ 246148 w 338950"/>
              <a:gd name="connsiteY6" fmla="*/ 105021 h 268591"/>
              <a:gd name="connsiteX7" fmla="*/ 338950 w 338950"/>
              <a:gd name="connsiteY7" fmla="*/ 263897 h 268591"/>
              <a:gd name="connsiteX0" fmla="*/ 0 w 338950"/>
              <a:gd name="connsiteY0" fmla="*/ 268591 h 268591"/>
              <a:gd name="connsiteX1" fmla="*/ 54591 w 338950"/>
              <a:gd name="connsiteY1" fmla="*/ 214000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8591 h 268591"/>
              <a:gd name="connsiteX1" fmla="*/ 51904 w 338950"/>
              <a:gd name="connsiteY1" fmla="*/ 151402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6705 h 266705"/>
              <a:gd name="connsiteX1" fmla="*/ 51904 w 338950"/>
              <a:gd name="connsiteY1" fmla="*/ 149516 h 266705"/>
              <a:gd name="connsiteX2" fmla="*/ 99459 w 338950"/>
              <a:gd name="connsiteY2" fmla="*/ 55181 h 266705"/>
              <a:gd name="connsiteX3" fmla="*/ 129333 w 338950"/>
              <a:gd name="connsiteY3" fmla="*/ 4171 h 266705"/>
              <a:gd name="connsiteX4" fmla="*/ 170597 w 338950"/>
              <a:gd name="connsiteY4" fmla="*/ 14222 h 266705"/>
              <a:gd name="connsiteX5" fmla="*/ 246148 w 338950"/>
              <a:gd name="connsiteY5" fmla="*/ 103135 h 266705"/>
              <a:gd name="connsiteX6" fmla="*/ 338950 w 338950"/>
              <a:gd name="connsiteY6" fmla="*/ 262011 h 266705"/>
              <a:gd name="connsiteX0" fmla="*/ 0 w 338950"/>
              <a:gd name="connsiteY0" fmla="*/ 262535 h 262535"/>
              <a:gd name="connsiteX1" fmla="*/ 51904 w 338950"/>
              <a:gd name="connsiteY1" fmla="*/ 145346 h 262535"/>
              <a:gd name="connsiteX2" fmla="*/ 99459 w 338950"/>
              <a:gd name="connsiteY2" fmla="*/ 51011 h 262535"/>
              <a:gd name="connsiteX3" fmla="*/ 129333 w 338950"/>
              <a:gd name="connsiteY3" fmla="*/ 1 h 262535"/>
              <a:gd name="connsiteX4" fmla="*/ 205526 w 338950"/>
              <a:gd name="connsiteY4" fmla="*/ 50556 h 262535"/>
              <a:gd name="connsiteX5" fmla="*/ 246148 w 338950"/>
              <a:gd name="connsiteY5" fmla="*/ 98965 h 262535"/>
              <a:gd name="connsiteX6" fmla="*/ 338950 w 338950"/>
              <a:gd name="connsiteY6" fmla="*/ 257841 h 262535"/>
              <a:gd name="connsiteX0" fmla="*/ 0 w 338950"/>
              <a:gd name="connsiteY0" fmla="*/ 266217 h 266217"/>
              <a:gd name="connsiteX1" fmla="*/ 51904 w 338950"/>
              <a:gd name="connsiteY1" fmla="*/ 149028 h 266217"/>
              <a:gd name="connsiteX2" fmla="*/ 99459 w 338950"/>
              <a:gd name="connsiteY2" fmla="*/ 54693 h 266217"/>
              <a:gd name="connsiteX3" fmla="*/ 148141 w 338950"/>
              <a:gd name="connsiteY3" fmla="*/ 0 h 266217"/>
              <a:gd name="connsiteX4" fmla="*/ 205526 w 338950"/>
              <a:gd name="connsiteY4" fmla="*/ 54238 h 266217"/>
              <a:gd name="connsiteX5" fmla="*/ 246148 w 338950"/>
              <a:gd name="connsiteY5" fmla="*/ 102647 h 266217"/>
              <a:gd name="connsiteX6" fmla="*/ 338950 w 338950"/>
              <a:gd name="connsiteY6" fmla="*/ 261523 h 266217"/>
              <a:gd name="connsiteX0" fmla="*/ 0 w 338950"/>
              <a:gd name="connsiteY0" fmla="*/ 267543 h 267543"/>
              <a:gd name="connsiteX1" fmla="*/ 51904 w 338950"/>
              <a:gd name="connsiteY1" fmla="*/ 150354 h 267543"/>
              <a:gd name="connsiteX2" fmla="*/ 99459 w 338950"/>
              <a:gd name="connsiteY2" fmla="*/ 56019 h 267543"/>
              <a:gd name="connsiteX3" fmla="*/ 148141 w 338950"/>
              <a:gd name="connsiteY3" fmla="*/ 1326 h 267543"/>
              <a:gd name="connsiteX4" fmla="*/ 198809 w 338950"/>
              <a:gd name="connsiteY4" fmla="*/ 24265 h 267543"/>
              <a:gd name="connsiteX5" fmla="*/ 246148 w 338950"/>
              <a:gd name="connsiteY5" fmla="*/ 103973 h 267543"/>
              <a:gd name="connsiteX6" fmla="*/ 338950 w 338950"/>
              <a:gd name="connsiteY6" fmla="*/ 262849 h 267543"/>
              <a:gd name="connsiteX0" fmla="*/ 0 w 338950"/>
              <a:gd name="connsiteY0" fmla="*/ 266432 h 266432"/>
              <a:gd name="connsiteX1" fmla="*/ 51904 w 338950"/>
              <a:gd name="connsiteY1" fmla="*/ 149243 h 266432"/>
              <a:gd name="connsiteX2" fmla="*/ 99459 w 338950"/>
              <a:gd name="connsiteY2" fmla="*/ 32815 h 266432"/>
              <a:gd name="connsiteX3" fmla="*/ 148141 w 338950"/>
              <a:gd name="connsiteY3" fmla="*/ 215 h 266432"/>
              <a:gd name="connsiteX4" fmla="*/ 198809 w 338950"/>
              <a:gd name="connsiteY4" fmla="*/ 23154 h 266432"/>
              <a:gd name="connsiteX5" fmla="*/ 246148 w 338950"/>
              <a:gd name="connsiteY5" fmla="*/ 102862 h 266432"/>
              <a:gd name="connsiteX6" fmla="*/ 338950 w 338950"/>
              <a:gd name="connsiteY6" fmla="*/ 261738 h 266432"/>
              <a:gd name="connsiteX0" fmla="*/ 0 w 338950"/>
              <a:gd name="connsiteY0" fmla="*/ 293895 h 293895"/>
              <a:gd name="connsiteX1" fmla="*/ 51904 w 338950"/>
              <a:gd name="connsiteY1" fmla="*/ 176706 h 293895"/>
              <a:gd name="connsiteX2" fmla="*/ 99459 w 338950"/>
              <a:gd name="connsiteY2" fmla="*/ 60278 h 293895"/>
              <a:gd name="connsiteX3" fmla="*/ 149485 w 338950"/>
              <a:gd name="connsiteY3" fmla="*/ 61 h 293895"/>
              <a:gd name="connsiteX4" fmla="*/ 198809 w 338950"/>
              <a:gd name="connsiteY4" fmla="*/ 50617 h 293895"/>
              <a:gd name="connsiteX5" fmla="*/ 246148 w 338950"/>
              <a:gd name="connsiteY5" fmla="*/ 130325 h 293895"/>
              <a:gd name="connsiteX6" fmla="*/ 338950 w 338950"/>
              <a:gd name="connsiteY6" fmla="*/ 289201 h 293895"/>
              <a:gd name="connsiteX0" fmla="*/ 0 w 338950"/>
              <a:gd name="connsiteY0" fmla="*/ 293837 h 293837"/>
              <a:gd name="connsiteX1" fmla="*/ 51904 w 338950"/>
              <a:gd name="connsiteY1" fmla="*/ 176648 h 293837"/>
              <a:gd name="connsiteX2" fmla="*/ 99459 w 338950"/>
              <a:gd name="connsiteY2" fmla="*/ 60220 h 293837"/>
              <a:gd name="connsiteX3" fmla="*/ 149485 w 338950"/>
              <a:gd name="connsiteY3" fmla="*/ 3 h 293837"/>
              <a:gd name="connsiteX4" fmla="*/ 214929 w 338950"/>
              <a:gd name="connsiteY4" fmla="*/ 57923 h 293837"/>
              <a:gd name="connsiteX5" fmla="*/ 246148 w 338950"/>
              <a:gd name="connsiteY5" fmla="*/ 130267 h 293837"/>
              <a:gd name="connsiteX6" fmla="*/ 338950 w 338950"/>
              <a:gd name="connsiteY6" fmla="*/ 289143 h 293837"/>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46148 w 338950"/>
              <a:gd name="connsiteY5" fmla="*/ 130266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09302 w 338950"/>
              <a:gd name="connsiteY6" fmla="*/ 244923 h 293836"/>
              <a:gd name="connsiteX7" fmla="*/ 338950 w 338950"/>
              <a:gd name="connsiteY7" fmla="*/ 289142 h 293836"/>
              <a:gd name="connsiteX0" fmla="*/ 0 w 338950"/>
              <a:gd name="connsiteY0" fmla="*/ 293841 h 293841"/>
              <a:gd name="connsiteX1" fmla="*/ 51904 w 338950"/>
              <a:gd name="connsiteY1" fmla="*/ 176652 h 293841"/>
              <a:gd name="connsiteX2" fmla="*/ 90056 w 338950"/>
              <a:gd name="connsiteY2" fmla="*/ 56542 h 293841"/>
              <a:gd name="connsiteX3" fmla="*/ 149485 w 338950"/>
              <a:gd name="connsiteY3" fmla="*/ 7 h 293841"/>
              <a:gd name="connsiteX4" fmla="*/ 229707 w 338950"/>
              <a:gd name="connsiteY4" fmla="*/ 59768 h 293841"/>
              <a:gd name="connsiteX5" fmla="*/ 263612 w 338950"/>
              <a:gd name="connsiteY5" fmla="*/ 152364 h 293841"/>
              <a:gd name="connsiteX6" fmla="*/ 309302 w 338950"/>
              <a:gd name="connsiteY6" fmla="*/ 244928 h 293841"/>
              <a:gd name="connsiteX7" fmla="*/ 338950 w 338950"/>
              <a:gd name="connsiteY7" fmla="*/ 289147 h 293841"/>
              <a:gd name="connsiteX0" fmla="*/ 0 w 338950"/>
              <a:gd name="connsiteY0" fmla="*/ 297522 h 297522"/>
              <a:gd name="connsiteX1" fmla="*/ 51904 w 338950"/>
              <a:gd name="connsiteY1" fmla="*/ 180333 h 297522"/>
              <a:gd name="connsiteX2" fmla="*/ 9005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73016 w 338950"/>
              <a:gd name="connsiteY5" fmla="*/ 152363 h 297522"/>
              <a:gd name="connsiteX6" fmla="*/ 309302 w 338950"/>
              <a:gd name="connsiteY6" fmla="*/ 248609 h 297522"/>
              <a:gd name="connsiteX7" fmla="*/ 338950 w 338950"/>
              <a:gd name="connsiteY7" fmla="*/ 292828 h 297522"/>
              <a:gd name="connsiteX0" fmla="*/ 0 w 338950"/>
              <a:gd name="connsiteY0" fmla="*/ 297924 h 297924"/>
              <a:gd name="connsiteX1" fmla="*/ 51904 w 338950"/>
              <a:gd name="connsiteY1" fmla="*/ 180735 h 297924"/>
              <a:gd name="connsiteX2" fmla="*/ 110206 w 338950"/>
              <a:gd name="connsiteY2" fmla="*/ 44055 h 297924"/>
              <a:gd name="connsiteX3" fmla="*/ 168292 w 338950"/>
              <a:gd name="connsiteY3" fmla="*/ 408 h 297924"/>
              <a:gd name="connsiteX4" fmla="*/ 229707 w 338950"/>
              <a:gd name="connsiteY4" fmla="*/ 63851 h 297924"/>
              <a:gd name="connsiteX5" fmla="*/ 273016 w 338950"/>
              <a:gd name="connsiteY5" fmla="*/ 152765 h 297924"/>
              <a:gd name="connsiteX6" fmla="*/ 309302 w 338950"/>
              <a:gd name="connsiteY6" fmla="*/ 249011 h 297924"/>
              <a:gd name="connsiteX7" fmla="*/ 338950 w 338950"/>
              <a:gd name="connsiteY7" fmla="*/ 293230 h 297924"/>
              <a:gd name="connsiteX0" fmla="*/ 0 w 338950"/>
              <a:gd name="connsiteY0" fmla="*/ 297519 h 297519"/>
              <a:gd name="connsiteX1" fmla="*/ 51904 w 338950"/>
              <a:gd name="connsiteY1" fmla="*/ 180330 h 297519"/>
              <a:gd name="connsiteX2" fmla="*/ 110206 w 338950"/>
              <a:gd name="connsiteY2" fmla="*/ 43650 h 297519"/>
              <a:gd name="connsiteX3" fmla="*/ 168292 w 338950"/>
              <a:gd name="connsiteY3" fmla="*/ 3 h 297519"/>
              <a:gd name="connsiteX4" fmla="*/ 228364 w 338950"/>
              <a:gd name="connsiteY4" fmla="*/ 45036 h 297519"/>
              <a:gd name="connsiteX5" fmla="*/ 273016 w 338950"/>
              <a:gd name="connsiteY5" fmla="*/ 152360 h 297519"/>
              <a:gd name="connsiteX6" fmla="*/ 309302 w 338950"/>
              <a:gd name="connsiteY6" fmla="*/ 248606 h 297519"/>
              <a:gd name="connsiteX7" fmla="*/ 338950 w 338950"/>
              <a:gd name="connsiteY7" fmla="*/ 292825 h 297519"/>
              <a:gd name="connsiteX0" fmla="*/ 0 w 341161"/>
              <a:gd name="connsiteY0" fmla="*/ 785944 h 785944"/>
              <a:gd name="connsiteX1" fmla="*/ 54115 w 341161"/>
              <a:gd name="connsiteY1" fmla="*/ 180330 h 785944"/>
              <a:gd name="connsiteX2" fmla="*/ 112417 w 341161"/>
              <a:gd name="connsiteY2" fmla="*/ 43650 h 785944"/>
              <a:gd name="connsiteX3" fmla="*/ 170503 w 341161"/>
              <a:gd name="connsiteY3" fmla="*/ 3 h 785944"/>
              <a:gd name="connsiteX4" fmla="*/ 230575 w 341161"/>
              <a:gd name="connsiteY4" fmla="*/ 45036 h 785944"/>
              <a:gd name="connsiteX5" fmla="*/ 275227 w 341161"/>
              <a:gd name="connsiteY5" fmla="*/ 152360 h 785944"/>
              <a:gd name="connsiteX6" fmla="*/ 311513 w 341161"/>
              <a:gd name="connsiteY6" fmla="*/ 248606 h 785944"/>
              <a:gd name="connsiteX7" fmla="*/ 341161 w 341161"/>
              <a:gd name="connsiteY7" fmla="*/ 292825 h 785944"/>
              <a:gd name="connsiteX0" fmla="*/ 32864 w 374025"/>
              <a:gd name="connsiteY0" fmla="*/ 801527 h 801527"/>
              <a:gd name="connsiteX1" fmla="*/ 3690 w 374025"/>
              <a:gd name="connsiteY1" fmla="*/ 610781 h 801527"/>
              <a:gd name="connsiteX2" fmla="*/ 145281 w 374025"/>
              <a:gd name="connsiteY2" fmla="*/ 59233 h 801527"/>
              <a:gd name="connsiteX3" fmla="*/ 203367 w 374025"/>
              <a:gd name="connsiteY3" fmla="*/ 15586 h 801527"/>
              <a:gd name="connsiteX4" fmla="*/ 263439 w 374025"/>
              <a:gd name="connsiteY4" fmla="*/ 60619 h 801527"/>
              <a:gd name="connsiteX5" fmla="*/ 308091 w 374025"/>
              <a:gd name="connsiteY5" fmla="*/ 167943 h 801527"/>
              <a:gd name="connsiteX6" fmla="*/ 344377 w 374025"/>
              <a:gd name="connsiteY6" fmla="*/ 264189 h 801527"/>
              <a:gd name="connsiteX7" fmla="*/ 374025 w 374025"/>
              <a:gd name="connsiteY7" fmla="*/ 308408 h 801527"/>
              <a:gd name="connsiteX0" fmla="*/ 98778 w 370654"/>
              <a:gd name="connsiteY0" fmla="*/ 845662 h 845662"/>
              <a:gd name="connsiteX1" fmla="*/ 319 w 370654"/>
              <a:gd name="connsiteY1" fmla="*/ 610781 h 845662"/>
              <a:gd name="connsiteX2" fmla="*/ 141910 w 370654"/>
              <a:gd name="connsiteY2" fmla="*/ 59233 h 845662"/>
              <a:gd name="connsiteX3" fmla="*/ 199996 w 370654"/>
              <a:gd name="connsiteY3" fmla="*/ 15586 h 845662"/>
              <a:gd name="connsiteX4" fmla="*/ 260068 w 370654"/>
              <a:gd name="connsiteY4" fmla="*/ 60619 h 845662"/>
              <a:gd name="connsiteX5" fmla="*/ 304720 w 370654"/>
              <a:gd name="connsiteY5" fmla="*/ 167943 h 845662"/>
              <a:gd name="connsiteX6" fmla="*/ 341006 w 370654"/>
              <a:gd name="connsiteY6" fmla="*/ 264189 h 845662"/>
              <a:gd name="connsiteX7" fmla="*/ 370654 w 370654"/>
              <a:gd name="connsiteY7" fmla="*/ 308408 h 845662"/>
              <a:gd name="connsiteX0" fmla="*/ 100443 w 372319"/>
              <a:gd name="connsiteY0" fmla="*/ 833874 h 833874"/>
              <a:gd name="connsiteX1" fmla="*/ 1984 w 372319"/>
              <a:gd name="connsiteY1" fmla="*/ 598993 h 833874"/>
              <a:gd name="connsiteX2" fmla="*/ 47755 w 372319"/>
              <a:gd name="connsiteY2" fmla="*/ 141599 h 833874"/>
              <a:gd name="connsiteX3" fmla="*/ 201661 w 372319"/>
              <a:gd name="connsiteY3" fmla="*/ 3798 h 833874"/>
              <a:gd name="connsiteX4" fmla="*/ 261733 w 372319"/>
              <a:gd name="connsiteY4" fmla="*/ 48831 h 833874"/>
              <a:gd name="connsiteX5" fmla="*/ 306385 w 372319"/>
              <a:gd name="connsiteY5" fmla="*/ 156155 h 833874"/>
              <a:gd name="connsiteX6" fmla="*/ 342671 w 372319"/>
              <a:gd name="connsiteY6" fmla="*/ 252401 h 833874"/>
              <a:gd name="connsiteX7" fmla="*/ 372319 w 372319"/>
              <a:gd name="connsiteY7" fmla="*/ 296620 h 833874"/>
              <a:gd name="connsiteX0" fmla="*/ 84367 w 356243"/>
              <a:gd name="connsiteY0" fmla="*/ 833874 h 833874"/>
              <a:gd name="connsiteX1" fmla="*/ 3598 w 356243"/>
              <a:gd name="connsiteY1" fmla="*/ 654897 h 833874"/>
              <a:gd name="connsiteX2" fmla="*/ 31679 w 356243"/>
              <a:gd name="connsiteY2" fmla="*/ 141599 h 833874"/>
              <a:gd name="connsiteX3" fmla="*/ 185585 w 356243"/>
              <a:gd name="connsiteY3" fmla="*/ 3798 h 833874"/>
              <a:gd name="connsiteX4" fmla="*/ 245657 w 356243"/>
              <a:gd name="connsiteY4" fmla="*/ 48831 h 833874"/>
              <a:gd name="connsiteX5" fmla="*/ 290309 w 356243"/>
              <a:gd name="connsiteY5" fmla="*/ 156155 h 833874"/>
              <a:gd name="connsiteX6" fmla="*/ 326595 w 356243"/>
              <a:gd name="connsiteY6" fmla="*/ 252401 h 833874"/>
              <a:gd name="connsiteX7" fmla="*/ 356243 w 356243"/>
              <a:gd name="connsiteY7" fmla="*/ 296620 h 833874"/>
              <a:gd name="connsiteX0" fmla="*/ 89514 w 361390"/>
              <a:gd name="connsiteY0" fmla="*/ 833874 h 833874"/>
              <a:gd name="connsiteX1" fmla="*/ 8745 w 361390"/>
              <a:gd name="connsiteY1" fmla="*/ 654897 h 833874"/>
              <a:gd name="connsiteX2" fmla="*/ 36826 w 361390"/>
              <a:gd name="connsiteY2" fmla="*/ 141599 h 833874"/>
              <a:gd name="connsiteX3" fmla="*/ 190732 w 361390"/>
              <a:gd name="connsiteY3" fmla="*/ 3798 h 833874"/>
              <a:gd name="connsiteX4" fmla="*/ 250804 w 361390"/>
              <a:gd name="connsiteY4" fmla="*/ 48831 h 833874"/>
              <a:gd name="connsiteX5" fmla="*/ 295456 w 361390"/>
              <a:gd name="connsiteY5" fmla="*/ 156155 h 833874"/>
              <a:gd name="connsiteX6" fmla="*/ 331742 w 361390"/>
              <a:gd name="connsiteY6" fmla="*/ 252401 h 833874"/>
              <a:gd name="connsiteX7" fmla="*/ 361390 w 361390"/>
              <a:gd name="connsiteY7" fmla="*/ 296620 h 833874"/>
              <a:gd name="connsiteX0" fmla="*/ 93027 w 364903"/>
              <a:gd name="connsiteY0" fmla="*/ 836970 h 836970"/>
              <a:gd name="connsiteX1" fmla="*/ 12258 w 364903"/>
              <a:gd name="connsiteY1" fmla="*/ 657993 h 836970"/>
              <a:gd name="connsiteX2" fmla="*/ 19701 w 364903"/>
              <a:gd name="connsiteY2" fmla="*/ 194714 h 836970"/>
              <a:gd name="connsiteX3" fmla="*/ 194245 w 364903"/>
              <a:gd name="connsiteY3" fmla="*/ 6894 h 836970"/>
              <a:gd name="connsiteX4" fmla="*/ 254317 w 364903"/>
              <a:gd name="connsiteY4" fmla="*/ 51927 h 836970"/>
              <a:gd name="connsiteX5" fmla="*/ 298969 w 364903"/>
              <a:gd name="connsiteY5" fmla="*/ 159251 h 836970"/>
              <a:gd name="connsiteX6" fmla="*/ 335255 w 364903"/>
              <a:gd name="connsiteY6" fmla="*/ 255497 h 836970"/>
              <a:gd name="connsiteX7" fmla="*/ 364903 w 364903"/>
              <a:gd name="connsiteY7" fmla="*/ 299716 h 836970"/>
              <a:gd name="connsiteX0" fmla="*/ 91146 w 363022"/>
              <a:gd name="connsiteY0" fmla="*/ 836970 h 836970"/>
              <a:gd name="connsiteX1" fmla="*/ 14062 w 363022"/>
              <a:gd name="connsiteY1" fmla="*/ 628570 h 836970"/>
              <a:gd name="connsiteX2" fmla="*/ 17820 w 363022"/>
              <a:gd name="connsiteY2" fmla="*/ 194714 h 836970"/>
              <a:gd name="connsiteX3" fmla="*/ 192364 w 363022"/>
              <a:gd name="connsiteY3" fmla="*/ 6894 h 836970"/>
              <a:gd name="connsiteX4" fmla="*/ 252436 w 363022"/>
              <a:gd name="connsiteY4" fmla="*/ 51927 h 836970"/>
              <a:gd name="connsiteX5" fmla="*/ 297088 w 363022"/>
              <a:gd name="connsiteY5" fmla="*/ 159251 h 836970"/>
              <a:gd name="connsiteX6" fmla="*/ 333374 w 363022"/>
              <a:gd name="connsiteY6" fmla="*/ 255497 h 836970"/>
              <a:gd name="connsiteX7" fmla="*/ 363022 w 363022"/>
              <a:gd name="connsiteY7" fmla="*/ 299716 h 836970"/>
              <a:gd name="connsiteX0" fmla="*/ 87617 w 359493"/>
              <a:gd name="connsiteY0" fmla="*/ 835846 h 835846"/>
              <a:gd name="connsiteX1" fmla="*/ 10533 w 359493"/>
              <a:gd name="connsiteY1" fmla="*/ 627446 h 835846"/>
              <a:gd name="connsiteX2" fmla="*/ 20188 w 359493"/>
              <a:gd name="connsiteY2" fmla="*/ 175936 h 835846"/>
              <a:gd name="connsiteX3" fmla="*/ 188835 w 359493"/>
              <a:gd name="connsiteY3" fmla="*/ 5770 h 835846"/>
              <a:gd name="connsiteX4" fmla="*/ 248907 w 359493"/>
              <a:gd name="connsiteY4" fmla="*/ 50803 h 835846"/>
              <a:gd name="connsiteX5" fmla="*/ 293559 w 359493"/>
              <a:gd name="connsiteY5" fmla="*/ 158127 h 835846"/>
              <a:gd name="connsiteX6" fmla="*/ 329845 w 359493"/>
              <a:gd name="connsiteY6" fmla="*/ 254373 h 835846"/>
              <a:gd name="connsiteX7" fmla="*/ 359493 w 359493"/>
              <a:gd name="connsiteY7" fmla="*/ 298592 h 835846"/>
              <a:gd name="connsiteX0" fmla="*/ 86764 w 358640"/>
              <a:gd name="connsiteY0" fmla="*/ 785638 h 785638"/>
              <a:gd name="connsiteX1" fmla="*/ 9680 w 358640"/>
              <a:gd name="connsiteY1" fmla="*/ 577238 h 785638"/>
              <a:gd name="connsiteX2" fmla="*/ 19335 w 358640"/>
              <a:gd name="connsiteY2" fmla="*/ 125728 h 785638"/>
              <a:gd name="connsiteX3" fmla="*/ 173978 w 358640"/>
              <a:gd name="connsiteY3" fmla="*/ 67370 h 785638"/>
              <a:gd name="connsiteX4" fmla="*/ 248054 w 358640"/>
              <a:gd name="connsiteY4" fmla="*/ 595 h 785638"/>
              <a:gd name="connsiteX5" fmla="*/ 292706 w 358640"/>
              <a:gd name="connsiteY5" fmla="*/ 107919 h 785638"/>
              <a:gd name="connsiteX6" fmla="*/ 328992 w 358640"/>
              <a:gd name="connsiteY6" fmla="*/ 204165 h 785638"/>
              <a:gd name="connsiteX7" fmla="*/ 358640 w 358640"/>
              <a:gd name="connsiteY7" fmla="*/ 248384 h 785638"/>
              <a:gd name="connsiteX0" fmla="*/ 86764 w 596715"/>
              <a:gd name="connsiteY0" fmla="*/ 785638 h 785638"/>
              <a:gd name="connsiteX1" fmla="*/ 9680 w 596715"/>
              <a:gd name="connsiteY1" fmla="*/ 577238 h 785638"/>
              <a:gd name="connsiteX2" fmla="*/ 19335 w 596715"/>
              <a:gd name="connsiteY2" fmla="*/ 125728 h 785638"/>
              <a:gd name="connsiteX3" fmla="*/ 173978 w 596715"/>
              <a:gd name="connsiteY3" fmla="*/ 67370 h 785638"/>
              <a:gd name="connsiteX4" fmla="*/ 248054 w 596715"/>
              <a:gd name="connsiteY4" fmla="*/ 595 h 785638"/>
              <a:gd name="connsiteX5" fmla="*/ 292706 w 596715"/>
              <a:gd name="connsiteY5" fmla="*/ 107919 h 785638"/>
              <a:gd name="connsiteX6" fmla="*/ 328992 w 596715"/>
              <a:gd name="connsiteY6" fmla="*/ 204165 h 785638"/>
              <a:gd name="connsiteX7" fmla="*/ 596715 w 596715"/>
              <a:gd name="connsiteY7" fmla="*/ 236614 h 785638"/>
              <a:gd name="connsiteX0" fmla="*/ 86764 w 596715"/>
              <a:gd name="connsiteY0" fmla="*/ 785638 h 785638"/>
              <a:gd name="connsiteX1" fmla="*/ 9680 w 596715"/>
              <a:gd name="connsiteY1" fmla="*/ 577238 h 785638"/>
              <a:gd name="connsiteX2" fmla="*/ 19335 w 596715"/>
              <a:gd name="connsiteY2" fmla="*/ 125728 h 785638"/>
              <a:gd name="connsiteX3" fmla="*/ 173978 w 596715"/>
              <a:gd name="connsiteY3" fmla="*/ 67370 h 785638"/>
              <a:gd name="connsiteX4" fmla="*/ 248054 w 596715"/>
              <a:gd name="connsiteY4" fmla="*/ 595 h 785638"/>
              <a:gd name="connsiteX5" fmla="*/ 292706 w 596715"/>
              <a:gd name="connsiteY5" fmla="*/ 107919 h 785638"/>
              <a:gd name="connsiteX6" fmla="*/ 565593 w 596715"/>
              <a:gd name="connsiteY6" fmla="*/ 104126 h 785638"/>
              <a:gd name="connsiteX7" fmla="*/ 596715 w 596715"/>
              <a:gd name="connsiteY7" fmla="*/ 236614 h 785638"/>
              <a:gd name="connsiteX0" fmla="*/ 86764 w 596715"/>
              <a:gd name="connsiteY0" fmla="*/ 785056 h 785056"/>
              <a:gd name="connsiteX1" fmla="*/ 9680 w 596715"/>
              <a:gd name="connsiteY1" fmla="*/ 576656 h 785056"/>
              <a:gd name="connsiteX2" fmla="*/ 19335 w 596715"/>
              <a:gd name="connsiteY2" fmla="*/ 125146 h 785056"/>
              <a:gd name="connsiteX3" fmla="*/ 173978 w 596715"/>
              <a:gd name="connsiteY3" fmla="*/ 66788 h 785056"/>
              <a:gd name="connsiteX4" fmla="*/ 248054 w 596715"/>
              <a:gd name="connsiteY4" fmla="*/ 13 h 785056"/>
              <a:gd name="connsiteX5" fmla="*/ 471078 w 596715"/>
              <a:gd name="connsiteY5" fmla="*/ 72030 h 785056"/>
              <a:gd name="connsiteX6" fmla="*/ 565593 w 596715"/>
              <a:gd name="connsiteY6" fmla="*/ 103544 h 785056"/>
              <a:gd name="connsiteX7" fmla="*/ 596715 w 596715"/>
              <a:gd name="connsiteY7" fmla="*/ 236032 h 785056"/>
              <a:gd name="connsiteX0" fmla="*/ 86764 w 596715"/>
              <a:gd name="connsiteY0" fmla="*/ 721641 h 721641"/>
              <a:gd name="connsiteX1" fmla="*/ 9680 w 596715"/>
              <a:gd name="connsiteY1" fmla="*/ 513241 h 721641"/>
              <a:gd name="connsiteX2" fmla="*/ 19335 w 596715"/>
              <a:gd name="connsiteY2" fmla="*/ 61731 h 721641"/>
              <a:gd name="connsiteX3" fmla="*/ 173978 w 596715"/>
              <a:gd name="connsiteY3" fmla="*/ 3373 h 721641"/>
              <a:gd name="connsiteX4" fmla="*/ 372620 w 596715"/>
              <a:gd name="connsiteY4" fmla="*/ 7214 h 721641"/>
              <a:gd name="connsiteX5" fmla="*/ 471078 w 596715"/>
              <a:gd name="connsiteY5" fmla="*/ 8615 h 721641"/>
              <a:gd name="connsiteX6" fmla="*/ 565593 w 596715"/>
              <a:gd name="connsiteY6" fmla="*/ 40129 h 721641"/>
              <a:gd name="connsiteX7" fmla="*/ 596715 w 596715"/>
              <a:gd name="connsiteY7" fmla="*/ 172617 h 721641"/>
              <a:gd name="connsiteX0" fmla="*/ 86764 w 1117089"/>
              <a:gd name="connsiteY0" fmla="*/ 721641 h 721641"/>
              <a:gd name="connsiteX1" fmla="*/ 9680 w 1117089"/>
              <a:gd name="connsiteY1" fmla="*/ 513241 h 721641"/>
              <a:gd name="connsiteX2" fmla="*/ 19335 w 1117089"/>
              <a:gd name="connsiteY2" fmla="*/ 61731 h 721641"/>
              <a:gd name="connsiteX3" fmla="*/ 173978 w 1117089"/>
              <a:gd name="connsiteY3" fmla="*/ 3373 h 721641"/>
              <a:gd name="connsiteX4" fmla="*/ 372620 w 1117089"/>
              <a:gd name="connsiteY4" fmla="*/ 7214 h 721641"/>
              <a:gd name="connsiteX5" fmla="*/ 471078 w 1117089"/>
              <a:gd name="connsiteY5" fmla="*/ 8615 h 721641"/>
              <a:gd name="connsiteX6" fmla="*/ 565593 w 1117089"/>
              <a:gd name="connsiteY6" fmla="*/ 40129 h 721641"/>
              <a:gd name="connsiteX7" fmla="*/ 1117089 w 1117089"/>
              <a:gd name="connsiteY7" fmla="*/ 57867 h 721641"/>
              <a:gd name="connsiteX0" fmla="*/ 86764 w 1117089"/>
              <a:gd name="connsiteY0" fmla="*/ 721641 h 721641"/>
              <a:gd name="connsiteX1" fmla="*/ 9680 w 1117089"/>
              <a:gd name="connsiteY1" fmla="*/ 513241 h 721641"/>
              <a:gd name="connsiteX2" fmla="*/ 19335 w 1117089"/>
              <a:gd name="connsiteY2" fmla="*/ 61731 h 721641"/>
              <a:gd name="connsiteX3" fmla="*/ 173978 w 1117089"/>
              <a:gd name="connsiteY3" fmla="*/ 3373 h 721641"/>
              <a:gd name="connsiteX4" fmla="*/ 372620 w 1117089"/>
              <a:gd name="connsiteY4" fmla="*/ 7214 h 721641"/>
              <a:gd name="connsiteX5" fmla="*/ 471078 w 1117089"/>
              <a:gd name="connsiteY5" fmla="*/ 8615 h 721641"/>
              <a:gd name="connsiteX6" fmla="*/ 1069014 w 1117089"/>
              <a:gd name="connsiteY6" fmla="*/ 31302 h 721641"/>
              <a:gd name="connsiteX7" fmla="*/ 1117089 w 1117089"/>
              <a:gd name="connsiteY7" fmla="*/ 57867 h 721641"/>
              <a:gd name="connsiteX0" fmla="*/ 86764 w 1117089"/>
              <a:gd name="connsiteY0" fmla="*/ 722171 h 722171"/>
              <a:gd name="connsiteX1" fmla="*/ 9680 w 1117089"/>
              <a:gd name="connsiteY1" fmla="*/ 513771 h 722171"/>
              <a:gd name="connsiteX2" fmla="*/ 19335 w 1117089"/>
              <a:gd name="connsiteY2" fmla="*/ 62261 h 722171"/>
              <a:gd name="connsiteX3" fmla="*/ 173978 w 1117089"/>
              <a:gd name="connsiteY3" fmla="*/ 3903 h 722171"/>
              <a:gd name="connsiteX4" fmla="*/ 372620 w 1117089"/>
              <a:gd name="connsiteY4" fmla="*/ 7744 h 722171"/>
              <a:gd name="connsiteX5" fmla="*/ 983344 w 1117089"/>
              <a:gd name="connsiteY5" fmla="*/ 26799 h 722171"/>
              <a:gd name="connsiteX6" fmla="*/ 1069014 w 1117089"/>
              <a:gd name="connsiteY6" fmla="*/ 31832 h 722171"/>
              <a:gd name="connsiteX7" fmla="*/ 1117089 w 1117089"/>
              <a:gd name="connsiteY7" fmla="*/ 58397 h 722171"/>
              <a:gd name="connsiteX0" fmla="*/ 86764 w 1117089"/>
              <a:gd name="connsiteY0" fmla="*/ 719546 h 719546"/>
              <a:gd name="connsiteX1" fmla="*/ 9680 w 1117089"/>
              <a:gd name="connsiteY1" fmla="*/ 511146 h 719546"/>
              <a:gd name="connsiteX2" fmla="*/ 19335 w 1117089"/>
              <a:gd name="connsiteY2" fmla="*/ 59636 h 719546"/>
              <a:gd name="connsiteX3" fmla="*/ 173978 w 1117089"/>
              <a:gd name="connsiteY3" fmla="*/ 1278 h 719546"/>
              <a:gd name="connsiteX4" fmla="*/ 878253 w 1117089"/>
              <a:gd name="connsiteY4" fmla="*/ 22773 h 719546"/>
              <a:gd name="connsiteX5" fmla="*/ 983344 w 1117089"/>
              <a:gd name="connsiteY5" fmla="*/ 24174 h 719546"/>
              <a:gd name="connsiteX6" fmla="*/ 1069014 w 1117089"/>
              <a:gd name="connsiteY6" fmla="*/ 29207 h 719546"/>
              <a:gd name="connsiteX7" fmla="*/ 1117089 w 1117089"/>
              <a:gd name="connsiteY7" fmla="*/ 55772 h 719546"/>
              <a:gd name="connsiteX0" fmla="*/ 98610 w 1128935"/>
              <a:gd name="connsiteY0" fmla="*/ 708777 h 708777"/>
              <a:gd name="connsiteX1" fmla="*/ 21526 w 1128935"/>
              <a:gd name="connsiteY1" fmla="*/ 500377 h 708777"/>
              <a:gd name="connsiteX2" fmla="*/ 31181 w 1128935"/>
              <a:gd name="connsiteY2" fmla="*/ 48867 h 708777"/>
              <a:gd name="connsiteX3" fmla="*/ 361985 w 1128935"/>
              <a:gd name="connsiteY3" fmla="*/ 8163 h 708777"/>
              <a:gd name="connsiteX4" fmla="*/ 890099 w 1128935"/>
              <a:gd name="connsiteY4" fmla="*/ 12004 h 708777"/>
              <a:gd name="connsiteX5" fmla="*/ 995190 w 1128935"/>
              <a:gd name="connsiteY5" fmla="*/ 13405 h 708777"/>
              <a:gd name="connsiteX6" fmla="*/ 1080860 w 1128935"/>
              <a:gd name="connsiteY6" fmla="*/ 18438 h 708777"/>
              <a:gd name="connsiteX7" fmla="*/ 1128935 w 1128935"/>
              <a:gd name="connsiteY7" fmla="*/ 45003 h 708777"/>
              <a:gd name="connsiteX0" fmla="*/ 77088 w 1107413"/>
              <a:gd name="connsiteY0" fmla="*/ 722256 h 722256"/>
              <a:gd name="connsiteX1" fmla="*/ 4 w 1107413"/>
              <a:gd name="connsiteY1" fmla="*/ 513856 h 722256"/>
              <a:gd name="connsiteX2" fmla="*/ 81155 w 1107413"/>
              <a:gd name="connsiteY2" fmla="*/ 41750 h 722256"/>
              <a:gd name="connsiteX3" fmla="*/ 340463 w 1107413"/>
              <a:gd name="connsiteY3" fmla="*/ 21642 h 722256"/>
              <a:gd name="connsiteX4" fmla="*/ 868577 w 1107413"/>
              <a:gd name="connsiteY4" fmla="*/ 25483 h 722256"/>
              <a:gd name="connsiteX5" fmla="*/ 973668 w 1107413"/>
              <a:gd name="connsiteY5" fmla="*/ 26884 h 722256"/>
              <a:gd name="connsiteX6" fmla="*/ 1059338 w 1107413"/>
              <a:gd name="connsiteY6" fmla="*/ 31917 h 722256"/>
              <a:gd name="connsiteX7" fmla="*/ 1107413 w 1107413"/>
              <a:gd name="connsiteY7" fmla="*/ 58482 h 722256"/>
              <a:gd name="connsiteX0" fmla="*/ 67507 w 1097832"/>
              <a:gd name="connsiteY0" fmla="*/ 714425 h 714425"/>
              <a:gd name="connsiteX1" fmla="*/ 5 w 1097832"/>
              <a:gd name="connsiteY1" fmla="*/ 397160 h 714425"/>
              <a:gd name="connsiteX2" fmla="*/ 71574 w 1097832"/>
              <a:gd name="connsiteY2" fmla="*/ 33919 h 714425"/>
              <a:gd name="connsiteX3" fmla="*/ 330882 w 1097832"/>
              <a:gd name="connsiteY3" fmla="*/ 13811 h 714425"/>
              <a:gd name="connsiteX4" fmla="*/ 858996 w 1097832"/>
              <a:gd name="connsiteY4" fmla="*/ 17652 h 714425"/>
              <a:gd name="connsiteX5" fmla="*/ 964087 w 1097832"/>
              <a:gd name="connsiteY5" fmla="*/ 19053 h 714425"/>
              <a:gd name="connsiteX6" fmla="*/ 1049757 w 1097832"/>
              <a:gd name="connsiteY6" fmla="*/ 24086 h 714425"/>
              <a:gd name="connsiteX7" fmla="*/ 1097832 w 1097832"/>
              <a:gd name="connsiteY7" fmla="*/ 50651 h 714425"/>
              <a:gd name="connsiteX0" fmla="*/ 74885 w 1097839"/>
              <a:gd name="connsiteY0" fmla="*/ 696771 h 696771"/>
              <a:gd name="connsiteX1" fmla="*/ 12 w 1097839"/>
              <a:gd name="connsiteY1" fmla="*/ 397160 h 696771"/>
              <a:gd name="connsiteX2" fmla="*/ 71581 w 1097839"/>
              <a:gd name="connsiteY2" fmla="*/ 33919 h 696771"/>
              <a:gd name="connsiteX3" fmla="*/ 330889 w 1097839"/>
              <a:gd name="connsiteY3" fmla="*/ 13811 h 696771"/>
              <a:gd name="connsiteX4" fmla="*/ 859003 w 1097839"/>
              <a:gd name="connsiteY4" fmla="*/ 17652 h 696771"/>
              <a:gd name="connsiteX5" fmla="*/ 964094 w 1097839"/>
              <a:gd name="connsiteY5" fmla="*/ 19053 h 696771"/>
              <a:gd name="connsiteX6" fmla="*/ 1049764 w 1097839"/>
              <a:gd name="connsiteY6" fmla="*/ 24086 h 696771"/>
              <a:gd name="connsiteX7" fmla="*/ 1097839 w 1097839"/>
              <a:gd name="connsiteY7" fmla="*/ 50651 h 696771"/>
              <a:gd name="connsiteX0" fmla="*/ 75774 w 1097847"/>
              <a:gd name="connsiteY0" fmla="*/ 695012 h 695012"/>
              <a:gd name="connsiteX1" fmla="*/ 20 w 1097847"/>
              <a:gd name="connsiteY1" fmla="*/ 397160 h 695012"/>
              <a:gd name="connsiteX2" fmla="*/ 71589 w 1097847"/>
              <a:gd name="connsiteY2" fmla="*/ 33919 h 695012"/>
              <a:gd name="connsiteX3" fmla="*/ 330897 w 1097847"/>
              <a:gd name="connsiteY3" fmla="*/ 13811 h 695012"/>
              <a:gd name="connsiteX4" fmla="*/ 859011 w 1097847"/>
              <a:gd name="connsiteY4" fmla="*/ 17652 h 695012"/>
              <a:gd name="connsiteX5" fmla="*/ 964102 w 1097847"/>
              <a:gd name="connsiteY5" fmla="*/ 19053 h 695012"/>
              <a:gd name="connsiteX6" fmla="*/ 1049772 w 1097847"/>
              <a:gd name="connsiteY6" fmla="*/ 24086 h 695012"/>
              <a:gd name="connsiteX7" fmla="*/ 1097847 w 1097847"/>
              <a:gd name="connsiteY7" fmla="*/ 50651 h 695012"/>
              <a:gd name="connsiteX0" fmla="*/ 75774 w 1097847"/>
              <a:gd name="connsiteY0" fmla="*/ 695012 h 703555"/>
              <a:gd name="connsiteX1" fmla="*/ 20 w 1097847"/>
              <a:gd name="connsiteY1" fmla="*/ 397160 h 703555"/>
              <a:gd name="connsiteX2" fmla="*/ 71589 w 1097847"/>
              <a:gd name="connsiteY2" fmla="*/ 33919 h 703555"/>
              <a:gd name="connsiteX3" fmla="*/ 330897 w 1097847"/>
              <a:gd name="connsiteY3" fmla="*/ 13811 h 703555"/>
              <a:gd name="connsiteX4" fmla="*/ 859011 w 1097847"/>
              <a:gd name="connsiteY4" fmla="*/ 17652 h 703555"/>
              <a:gd name="connsiteX5" fmla="*/ 964102 w 1097847"/>
              <a:gd name="connsiteY5" fmla="*/ 19053 h 703555"/>
              <a:gd name="connsiteX6" fmla="*/ 1049772 w 1097847"/>
              <a:gd name="connsiteY6" fmla="*/ 24086 h 703555"/>
              <a:gd name="connsiteX7" fmla="*/ 1097847 w 1097847"/>
              <a:gd name="connsiteY7" fmla="*/ 50651 h 703555"/>
              <a:gd name="connsiteX0" fmla="*/ 73574 w 1095647"/>
              <a:gd name="connsiteY0" fmla="*/ 699170 h 709818"/>
              <a:gd name="connsiteX1" fmla="*/ 23 w 1095647"/>
              <a:gd name="connsiteY1" fmla="*/ 459359 h 709818"/>
              <a:gd name="connsiteX2" fmla="*/ 69389 w 1095647"/>
              <a:gd name="connsiteY2" fmla="*/ 38077 h 709818"/>
              <a:gd name="connsiteX3" fmla="*/ 328697 w 1095647"/>
              <a:gd name="connsiteY3" fmla="*/ 17969 h 709818"/>
              <a:gd name="connsiteX4" fmla="*/ 856811 w 1095647"/>
              <a:gd name="connsiteY4" fmla="*/ 21810 h 709818"/>
              <a:gd name="connsiteX5" fmla="*/ 961902 w 1095647"/>
              <a:gd name="connsiteY5" fmla="*/ 23211 h 709818"/>
              <a:gd name="connsiteX6" fmla="*/ 1047572 w 1095647"/>
              <a:gd name="connsiteY6" fmla="*/ 28244 h 709818"/>
              <a:gd name="connsiteX7" fmla="*/ 1095647 w 1095647"/>
              <a:gd name="connsiteY7" fmla="*/ 54809 h 709818"/>
              <a:gd name="connsiteX0" fmla="*/ 66976 w 1089049"/>
              <a:gd name="connsiteY0" fmla="*/ 699170 h 709818"/>
              <a:gd name="connsiteX1" fmla="*/ 34 w 1089049"/>
              <a:gd name="connsiteY1" fmla="*/ 459359 h 709818"/>
              <a:gd name="connsiteX2" fmla="*/ 62791 w 1089049"/>
              <a:gd name="connsiteY2" fmla="*/ 38077 h 709818"/>
              <a:gd name="connsiteX3" fmla="*/ 322099 w 1089049"/>
              <a:gd name="connsiteY3" fmla="*/ 17969 h 709818"/>
              <a:gd name="connsiteX4" fmla="*/ 850213 w 1089049"/>
              <a:gd name="connsiteY4" fmla="*/ 21810 h 709818"/>
              <a:gd name="connsiteX5" fmla="*/ 955304 w 1089049"/>
              <a:gd name="connsiteY5" fmla="*/ 23211 h 709818"/>
              <a:gd name="connsiteX6" fmla="*/ 1040974 w 1089049"/>
              <a:gd name="connsiteY6" fmla="*/ 28244 h 709818"/>
              <a:gd name="connsiteX7" fmla="*/ 1089049 w 1089049"/>
              <a:gd name="connsiteY7" fmla="*/ 54809 h 709818"/>
              <a:gd name="connsiteX0" fmla="*/ 71336 w 1093409"/>
              <a:gd name="connsiteY0" fmla="*/ 687809 h 697896"/>
              <a:gd name="connsiteX1" fmla="*/ 4394 w 1093409"/>
              <a:gd name="connsiteY1" fmla="*/ 447998 h 697896"/>
              <a:gd name="connsiteX2" fmla="*/ 42037 w 1093409"/>
              <a:gd name="connsiteY2" fmla="*/ 109380 h 697896"/>
              <a:gd name="connsiteX3" fmla="*/ 326459 w 1093409"/>
              <a:gd name="connsiteY3" fmla="*/ 6608 h 697896"/>
              <a:gd name="connsiteX4" fmla="*/ 854573 w 1093409"/>
              <a:gd name="connsiteY4" fmla="*/ 10449 h 697896"/>
              <a:gd name="connsiteX5" fmla="*/ 959664 w 1093409"/>
              <a:gd name="connsiteY5" fmla="*/ 11850 h 697896"/>
              <a:gd name="connsiteX6" fmla="*/ 1045334 w 1093409"/>
              <a:gd name="connsiteY6" fmla="*/ 16883 h 697896"/>
              <a:gd name="connsiteX7" fmla="*/ 1093409 w 1093409"/>
              <a:gd name="connsiteY7" fmla="*/ 43448 h 697896"/>
              <a:gd name="connsiteX0" fmla="*/ 66724 w 1088797"/>
              <a:gd name="connsiteY0" fmla="*/ 687809 h 699089"/>
              <a:gd name="connsiteX1" fmla="*/ 6391 w 1088797"/>
              <a:gd name="connsiteY1" fmla="*/ 474380 h 699089"/>
              <a:gd name="connsiteX2" fmla="*/ 37425 w 1088797"/>
              <a:gd name="connsiteY2" fmla="*/ 109380 h 699089"/>
              <a:gd name="connsiteX3" fmla="*/ 321847 w 1088797"/>
              <a:gd name="connsiteY3" fmla="*/ 6608 h 699089"/>
              <a:gd name="connsiteX4" fmla="*/ 849961 w 1088797"/>
              <a:gd name="connsiteY4" fmla="*/ 10449 h 699089"/>
              <a:gd name="connsiteX5" fmla="*/ 955052 w 1088797"/>
              <a:gd name="connsiteY5" fmla="*/ 11850 h 699089"/>
              <a:gd name="connsiteX6" fmla="*/ 1040722 w 1088797"/>
              <a:gd name="connsiteY6" fmla="*/ 16883 h 699089"/>
              <a:gd name="connsiteX7" fmla="*/ 1088797 w 1088797"/>
              <a:gd name="connsiteY7" fmla="*/ 43448 h 699089"/>
              <a:gd name="connsiteX0" fmla="*/ 66520 w 1088593"/>
              <a:gd name="connsiteY0" fmla="*/ 685115 h 696697"/>
              <a:gd name="connsiteX1" fmla="*/ 6187 w 1088593"/>
              <a:gd name="connsiteY1" fmla="*/ 471686 h 696697"/>
              <a:gd name="connsiteX2" fmla="*/ 37662 w 1088593"/>
              <a:gd name="connsiteY2" fmla="*/ 69751 h 696697"/>
              <a:gd name="connsiteX3" fmla="*/ 321643 w 1088593"/>
              <a:gd name="connsiteY3" fmla="*/ 3914 h 696697"/>
              <a:gd name="connsiteX4" fmla="*/ 849757 w 1088593"/>
              <a:gd name="connsiteY4" fmla="*/ 7755 h 696697"/>
              <a:gd name="connsiteX5" fmla="*/ 954848 w 1088593"/>
              <a:gd name="connsiteY5" fmla="*/ 9156 h 696697"/>
              <a:gd name="connsiteX6" fmla="*/ 1040518 w 1088593"/>
              <a:gd name="connsiteY6" fmla="*/ 14189 h 696697"/>
              <a:gd name="connsiteX7" fmla="*/ 1088593 w 1088593"/>
              <a:gd name="connsiteY7" fmla="*/ 40754 h 696697"/>
              <a:gd name="connsiteX0" fmla="*/ 66520 w 1117386"/>
              <a:gd name="connsiteY0" fmla="*/ 685115 h 696697"/>
              <a:gd name="connsiteX1" fmla="*/ 6187 w 1117386"/>
              <a:gd name="connsiteY1" fmla="*/ 471686 h 696697"/>
              <a:gd name="connsiteX2" fmla="*/ 37662 w 1117386"/>
              <a:gd name="connsiteY2" fmla="*/ 69751 h 696697"/>
              <a:gd name="connsiteX3" fmla="*/ 321643 w 1117386"/>
              <a:gd name="connsiteY3" fmla="*/ 3914 h 696697"/>
              <a:gd name="connsiteX4" fmla="*/ 849757 w 1117386"/>
              <a:gd name="connsiteY4" fmla="*/ 7755 h 696697"/>
              <a:gd name="connsiteX5" fmla="*/ 954848 w 1117386"/>
              <a:gd name="connsiteY5" fmla="*/ 9156 h 696697"/>
              <a:gd name="connsiteX6" fmla="*/ 1040518 w 1117386"/>
              <a:gd name="connsiteY6" fmla="*/ 14189 h 696697"/>
              <a:gd name="connsiteX7" fmla="*/ 1117386 w 1117386"/>
              <a:gd name="connsiteY7" fmla="*/ 559605 h 696697"/>
              <a:gd name="connsiteX0" fmla="*/ 66520 w 1117386"/>
              <a:gd name="connsiteY0" fmla="*/ 685115 h 696697"/>
              <a:gd name="connsiteX1" fmla="*/ 6187 w 1117386"/>
              <a:gd name="connsiteY1" fmla="*/ 471686 h 696697"/>
              <a:gd name="connsiteX2" fmla="*/ 37662 w 1117386"/>
              <a:gd name="connsiteY2" fmla="*/ 69751 h 696697"/>
              <a:gd name="connsiteX3" fmla="*/ 321643 w 1117386"/>
              <a:gd name="connsiteY3" fmla="*/ 3914 h 696697"/>
              <a:gd name="connsiteX4" fmla="*/ 849757 w 1117386"/>
              <a:gd name="connsiteY4" fmla="*/ 7755 h 696697"/>
              <a:gd name="connsiteX5" fmla="*/ 954848 w 1117386"/>
              <a:gd name="connsiteY5" fmla="*/ 9156 h 696697"/>
              <a:gd name="connsiteX6" fmla="*/ 1084204 w 1117386"/>
              <a:gd name="connsiteY6" fmla="*/ 31778 h 696697"/>
              <a:gd name="connsiteX7" fmla="*/ 1117386 w 1117386"/>
              <a:gd name="connsiteY7" fmla="*/ 559605 h 696697"/>
              <a:gd name="connsiteX0" fmla="*/ 66520 w 1117386"/>
              <a:gd name="connsiteY0" fmla="*/ 703394 h 714976"/>
              <a:gd name="connsiteX1" fmla="*/ 6187 w 1117386"/>
              <a:gd name="connsiteY1" fmla="*/ 489965 h 714976"/>
              <a:gd name="connsiteX2" fmla="*/ 37662 w 1117386"/>
              <a:gd name="connsiteY2" fmla="*/ 88030 h 714976"/>
              <a:gd name="connsiteX3" fmla="*/ 321643 w 1117386"/>
              <a:gd name="connsiteY3" fmla="*/ 22193 h 714976"/>
              <a:gd name="connsiteX4" fmla="*/ 832432 w 1117386"/>
              <a:gd name="connsiteY4" fmla="*/ 35 h 714976"/>
              <a:gd name="connsiteX5" fmla="*/ 849757 w 1117386"/>
              <a:gd name="connsiteY5" fmla="*/ 26034 h 714976"/>
              <a:gd name="connsiteX6" fmla="*/ 954848 w 1117386"/>
              <a:gd name="connsiteY6" fmla="*/ 27435 h 714976"/>
              <a:gd name="connsiteX7" fmla="*/ 1084204 w 1117386"/>
              <a:gd name="connsiteY7" fmla="*/ 50057 h 714976"/>
              <a:gd name="connsiteX8" fmla="*/ 1117386 w 1117386"/>
              <a:gd name="connsiteY8" fmla="*/ 577884 h 714976"/>
              <a:gd name="connsiteX0" fmla="*/ 66520 w 1117386"/>
              <a:gd name="connsiteY0" fmla="*/ 699895 h 711477"/>
              <a:gd name="connsiteX1" fmla="*/ 6187 w 1117386"/>
              <a:gd name="connsiteY1" fmla="*/ 486466 h 711477"/>
              <a:gd name="connsiteX2" fmla="*/ 37662 w 1117386"/>
              <a:gd name="connsiteY2" fmla="*/ 84531 h 711477"/>
              <a:gd name="connsiteX3" fmla="*/ 321643 w 1117386"/>
              <a:gd name="connsiteY3" fmla="*/ 18694 h 711477"/>
              <a:gd name="connsiteX4" fmla="*/ 729504 w 1117386"/>
              <a:gd name="connsiteY4" fmla="*/ 53 h 711477"/>
              <a:gd name="connsiteX5" fmla="*/ 849757 w 1117386"/>
              <a:gd name="connsiteY5" fmla="*/ 22535 h 711477"/>
              <a:gd name="connsiteX6" fmla="*/ 954848 w 1117386"/>
              <a:gd name="connsiteY6" fmla="*/ 23936 h 711477"/>
              <a:gd name="connsiteX7" fmla="*/ 1084204 w 1117386"/>
              <a:gd name="connsiteY7" fmla="*/ 46558 h 711477"/>
              <a:gd name="connsiteX8" fmla="*/ 1117386 w 1117386"/>
              <a:gd name="connsiteY8" fmla="*/ 574385 h 711477"/>
              <a:gd name="connsiteX0" fmla="*/ 66520 w 1117386"/>
              <a:gd name="connsiteY0" fmla="*/ 699880 h 711462"/>
              <a:gd name="connsiteX1" fmla="*/ 6187 w 1117386"/>
              <a:gd name="connsiteY1" fmla="*/ 486451 h 711462"/>
              <a:gd name="connsiteX2" fmla="*/ 37662 w 1117386"/>
              <a:gd name="connsiteY2" fmla="*/ 84516 h 711462"/>
              <a:gd name="connsiteX3" fmla="*/ 321643 w 1117386"/>
              <a:gd name="connsiteY3" fmla="*/ 18679 h 711462"/>
              <a:gd name="connsiteX4" fmla="*/ 729504 w 1117386"/>
              <a:gd name="connsiteY4" fmla="*/ 38 h 711462"/>
              <a:gd name="connsiteX5" fmla="*/ 788084 w 1117386"/>
              <a:gd name="connsiteY5" fmla="*/ 14110 h 711462"/>
              <a:gd name="connsiteX6" fmla="*/ 849757 w 1117386"/>
              <a:gd name="connsiteY6" fmla="*/ 22520 h 711462"/>
              <a:gd name="connsiteX7" fmla="*/ 954848 w 1117386"/>
              <a:gd name="connsiteY7" fmla="*/ 23921 h 711462"/>
              <a:gd name="connsiteX8" fmla="*/ 1084204 w 1117386"/>
              <a:gd name="connsiteY8" fmla="*/ 46543 h 711462"/>
              <a:gd name="connsiteX9" fmla="*/ 1117386 w 1117386"/>
              <a:gd name="connsiteY9" fmla="*/ 574370 h 711462"/>
              <a:gd name="connsiteX0" fmla="*/ 66520 w 1117386"/>
              <a:gd name="connsiteY0" fmla="*/ 699880 h 711462"/>
              <a:gd name="connsiteX1" fmla="*/ 6187 w 1117386"/>
              <a:gd name="connsiteY1" fmla="*/ 486451 h 711462"/>
              <a:gd name="connsiteX2" fmla="*/ 37662 w 1117386"/>
              <a:gd name="connsiteY2" fmla="*/ 84516 h 711462"/>
              <a:gd name="connsiteX3" fmla="*/ 321643 w 1117386"/>
              <a:gd name="connsiteY3" fmla="*/ 18679 h 711462"/>
              <a:gd name="connsiteX4" fmla="*/ 627569 w 1117386"/>
              <a:gd name="connsiteY4" fmla="*/ 38 h 711462"/>
              <a:gd name="connsiteX5" fmla="*/ 788084 w 1117386"/>
              <a:gd name="connsiteY5" fmla="*/ 14110 h 711462"/>
              <a:gd name="connsiteX6" fmla="*/ 849757 w 1117386"/>
              <a:gd name="connsiteY6" fmla="*/ 22520 h 711462"/>
              <a:gd name="connsiteX7" fmla="*/ 954848 w 1117386"/>
              <a:gd name="connsiteY7" fmla="*/ 23921 h 711462"/>
              <a:gd name="connsiteX8" fmla="*/ 1084204 w 1117386"/>
              <a:gd name="connsiteY8" fmla="*/ 46543 h 711462"/>
              <a:gd name="connsiteX9" fmla="*/ 1117386 w 1117386"/>
              <a:gd name="connsiteY9" fmla="*/ 574370 h 711462"/>
              <a:gd name="connsiteX0" fmla="*/ 66520 w 1117386"/>
              <a:gd name="connsiteY0" fmla="*/ 699880 h 711462"/>
              <a:gd name="connsiteX1" fmla="*/ 6187 w 1117386"/>
              <a:gd name="connsiteY1" fmla="*/ 486451 h 711462"/>
              <a:gd name="connsiteX2" fmla="*/ 37662 w 1117386"/>
              <a:gd name="connsiteY2" fmla="*/ 84516 h 711462"/>
              <a:gd name="connsiteX3" fmla="*/ 321643 w 1117386"/>
              <a:gd name="connsiteY3" fmla="*/ 18679 h 711462"/>
              <a:gd name="connsiteX4" fmla="*/ 598114 w 1117386"/>
              <a:gd name="connsiteY4" fmla="*/ 38 h 711462"/>
              <a:gd name="connsiteX5" fmla="*/ 788084 w 1117386"/>
              <a:gd name="connsiteY5" fmla="*/ 14110 h 711462"/>
              <a:gd name="connsiteX6" fmla="*/ 849757 w 1117386"/>
              <a:gd name="connsiteY6" fmla="*/ 22520 h 711462"/>
              <a:gd name="connsiteX7" fmla="*/ 954848 w 1117386"/>
              <a:gd name="connsiteY7" fmla="*/ 23921 h 711462"/>
              <a:gd name="connsiteX8" fmla="*/ 1084204 w 1117386"/>
              <a:gd name="connsiteY8" fmla="*/ 46543 h 711462"/>
              <a:gd name="connsiteX9" fmla="*/ 1117386 w 1117386"/>
              <a:gd name="connsiteY9" fmla="*/ 574370 h 711462"/>
              <a:gd name="connsiteX0" fmla="*/ 66434 w 1117300"/>
              <a:gd name="connsiteY0" fmla="*/ 700805 h 712387"/>
              <a:gd name="connsiteX1" fmla="*/ 6101 w 1117300"/>
              <a:gd name="connsiteY1" fmla="*/ 487376 h 712387"/>
              <a:gd name="connsiteX2" fmla="*/ 37576 w 1117300"/>
              <a:gd name="connsiteY2" fmla="*/ 85441 h 712387"/>
              <a:gd name="connsiteX3" fmla="*/ 319902 w 1117300"/>
              <a:gd name="connsiteY3" fmla="*/ 9051 h 712387"/>
              <a:gd name="connsiteX4" fmla="*/ 598028 w 1117300"/>
              <a:gd name="connsiteY4" fmla="*/ 963 h 712387"/>
              <a:gd name="connsiteX5" fmla="*/ 787998 w 1117300"/>
              <a:gd name="connsiteY5" fmla="*/ 15035 h 712387"/>
              <a:gd name="connsiteX6" fmla="*/ 849671 w 1117300"/>
              <a:gd name="connsiteY6" fmla="*/ 23445 h 712387"/>
              <a:gd name="connsiteX7" fmla="*/ 954762 w 1117300"/>
              <a:gd name="connsiteY7" fmla="*/ 24846 h 712387"/>
              <a:gd name="connsiteX8" fmla="*/ 1084118 w 1117300"/>
              <a:gd name="connsiteY8" fmla="*/ 47468 h 712387"/>
              <a:gd name="connsiteX9" fmla="*/ 1117300 w 1117300"/>
              <a:gd name="connsiteY9" fmla="*/ 575295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084118 w 1133366"/>
              <a:gd name="connsiteY8" fmla="*/ 47468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095163 w 1133366"/>
              <a:gd name="connsiteY8" fmla="*/ 212886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095163 w 1133366"/>
              <a:gd name="connsiteY8" fmla="*/ 212886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095163 w 1133366"/>
              <a:gd name="connsiteY8" fmla="*/ 212886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111229 w 1133366"/>
              <a:gd name="connsiteY8" fmla="*/ 287592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111229 w 1133366"/>
              <a:gd name="connsiteY8" fmla="*/ 287592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954762 w 1133366"/>
              <a:gd name="connsiteY7" fmla="*/ 24846 h 712387"/>
              <a:gd name="connsiteX8" fmla="*/ 1115723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1007875 w 1133366"/>
              <a:gd name="connsiteY7" fmla="*/ 46558 h 712387"/>
              <a:gd name="connsiteX8" fmla="*/ 1115723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1007875 w 1133366"/>
              <a:gd name="connsiteY7" fmla="*/ 46558 h 712387"/>
              <a:gd name="connsiteX8" fmla="*/ 1114906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1007875 w 1133366"/>
              <a:gd name="connsiteY7" fmla="*/ 46558 h 712387"/>
              <a:gd name="connsiteX8" fmla="*/ 1114906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1007875 w 1133366"/>
              <a:gd name="connsiteY7" fmla="*/ 46558 h 712387"/>
              <a:gd name="connsiteX8" fmla="*/ 1114906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9671 w 1133366"/>
              <a:gd name="connsiteY6" fmla="*/ 23445 h 712387"/>
              <a:gd name="connsiteX7" fmla="*/ 1007875 w 1133366"/>
              <a:gd name="connsiteY7" fmla="*/ 46558 h 712387"/>
              <a:gd name="connsiteX8" fmla="*/ 1114906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7220 w 1133366"/>
              <a:gd name="connsiteY6" fmla="*/ 27788 h 712387"/>
              <a:gd name="connsiteX7" fmla="*/ 1007875 w 1133366"/>
              <a:gd name="connsiteY7" fmla="*/ 46558 h 712387"/>
              <a:gd name="connsiteX8" fmla="*/ 1114906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847220 w 1133366"/>
              <a:gd name="connsiteY6" fmla="*/ 27788 h 712387"/>
              <a:gd name="connsiteX7" fmla="*/ 1007875 w 1133366"/>
              <a:gd name="connsiteY7" fmla="*/ 46558 h 712387"/>
              <a:gd name="connsiteX8" fmla="*/ 1114906 w 1133366"/>
              <a:gd name="connsiteY8" fmla="*/ 289763 h 712387"/>
              <a:gd name="connsiteX9" fmla="*/ 1133366 w 1133366"/>
              <a:gd name="connsiteY9"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1007875 w 1133366"/>
              <a:gd name="connsiteY6" fmla="*/ 46558 h 712387"/>
              <a:gd name="connsiteX7" fmla="*/ 1114906 w 1133366"/>
              <a:gd name="connsiteY7" fmla="*/ 289763 h 712387"/>
              <a:gd name="connsiteX8" fmla="*/ 1133366 w 1133366"/>
              <a:gd name="connsiteY8" fmla="*/ 607311 h 712387"/>
              <a:gd name="connsiteX0" fmla="*/ 66434 w 1133366"/>
              <a:gd name="connsiteY0" fmla="*/ 700805 h 712387"/>
              <a:gd name="connsiteX1" fmla="*/ 6101 w 1133366"/>
              <a:gd name="connsiteY1" fmla="*/ 487376 h 712387"/>
              <a:gd name="connsiteX2" fmla="*/ 37576 w 1133366"/>
              <a:gd name="connsiteY2" fmla="*/ 85441 h 712387"/>
              <a:gd name="connsiteX3" fmla="*/ 319902 w 1133366"/>
              <a:gd name="connsiteY3" fmla="*/ 9051 h 712387"/>
              <a:gd name="connsiteX4" fmla="*/ 598028 w 1133366"/>
              <a:gd name="connsiteY4" fmla="*/ 963 h 712387"/>
              <a:gd name="connsiteX5" fmla="*/ 787998 w 1133366"/>
              <a:gd name="connsiteY5" fmla="*/ 15035 h 712387"/>
              <a:gd name="connsiteX6" fmla="*/ 1007875 w 1133366"/>
              <a:gd name="connsiteY6" fmla="*/ 46558 h 712387"/>
              <a:gd name="connsiteX7" fmla="*/ 1114906 w 1133366"/>
              <a:gd name="connsiteY7" fmla="*/ 289763 h 712387"/>
              <a:gd name="connsiteX8" fmla="*/ 1133366 w 1133366"/>
              <a:gd name="connsiteY8" fmla="*/ 607311 h 712387"/>
              <a:gd name="connsiteX0" fmla="*/ 66434 w 1133366"/>
              <a:gd name="connsiteY0" fmla="*/ 704228 h 715810"/>
              <a:gd name="connsiteX1" fmla="*/ 6101 w 1133366"/>
              <a:gd name="connsiteY1" fmla="*/ 490799 h 715810"/>
              <a:gd name="connsiteX2" fmla="*/ 37576 w 1133366"/>
              <a:gd name="connsiteY2" fmla="*/ 88864 h 715810"/>
              <a:gd name="connsiteX3" fmla="*/ 319902 w 1133366"/>
              <a:gd name="connsiteY3" fmla="*/ 12474 h 715810"/>
              <a:gd name="connsiteX4" fmla="*/ 598028 w 1133366"/>
              <a:gd name="connsiteY4" fmla="*/ 4386 h 715810"/>
              <a:gd name="connsiteX5" fmla="*/ 786772 w 1133366"/>
              <a:gd name="connsiteY5" fmla="*/ 3259 h 715810"/>
              <a:gd name="connsiteX6" fmla="*/ 1007875 w 1133366"/>
              <a:gd name="connsiteY6" fmla="*/ 49981 h 715810"/>
              <a:gd name="connsiteX7" fmla="*/ 1114906 w 1133366"/>
              <a:gd name="connsiteY7" fmla="*/ 293186 h 715810"/>
              <a:gd name="connsiteX8" fmla="*/ 1133366 w 1133366"/>
              <a:gd name="connsiteY8" fmla="*/ 610734 h 715810"/>
              <a:gd name="connsiteX0" fmla="*/ 66434 w 1133366"/>
              <a:gd name="connsiteY0" fmla="*/ 708764 h 720346"/>
              <a:gd name="connsiteX1" fmla="*/ 6101 w 1133366"/>
              <a:gd name="connsiteY1" fmla="*/ 495335 h 720346"/>
              <a:gd name="connsiteX2" fmla="*/ 37576 w 1133366"/>
              <a:gd name="connsiteY2" fmla="*/ 93400 h 720346"/>
              <a:gd name="connsiteX3" fmla="*/ 319902 w 1133366"/>
              <a:gd name="connsiteY3" fmla="*/ 17010 h 720346"/>
              <a:gd name="connsiteX4" fmla="*/ 595985 w 1133366"/>
              <a:gd name="connsiteY4" fmla="*/ 236 h 720346"/>
              <a:gd name="connsiteX5" fmla="*/ 786772 w 1133366"/>
              <a:gd name="connsiteY5" fmla="*/ 7795 h 720346"/>
              <a:gd name="connsiteX6" fmla="*/ 1007875 w 1133366"/>
              <a:gd name="connsiteY6" fmla="*/ 54517 h 720346"/>
              <a:gd name="connsiteX7" fmla="*/ 1114906 w 1133366"/>
              <a:gd name="connsiteY7" fmla="*/ 297722 h 720346"/>
              <a:gd name="connsiteX8" fmla="*/ 1133366 w 1133366"/>
              <a:gd name="connsiteY8" fmla="*/ 615270 h 720346"/>
              <a:gd name="connsiteX0" fmla="*/ 64573 w 1131505"/>
              <a:gd name="connsiteY0" fmla="*/ 726627 h 738209"/>
              <a:gd name="connsiteX1" fmla="*/ 4240 w 1131505"/>
              <a:gd name="connsiteY1" fmla="*/ 513198 h 738209"/>
              <a:gd name="connsiteX2" fmla="*/ 35715 w 1131505"/>
              <a:gd name="connsiteY2" fmla="*/ 111263 h 738209"/>
              <a:gd name="connsiteX3" fmla="*/ 279228 w 1131505"/>
              <a:gd name="connsiteY3" fmla="*/ 4476 h 738209"/>
              <a:gd name="connsiteX4" fmla="*/ 594124 w 1131505"/>
              <a:gd name="connsiteY4" fmla="*/ 18099 h 738209"/>
              <a:gd name="connsiteX5" fmla="*/ 784911 w 1131505"/>
              <a:gd name="connsiteY5" fmla="*/ 25658 h 738209"/>
              <a:gd name="connsiteX6" fmla="*/ 1006014 w 1131505"/>
              <a:gd name="connsiteY6" fmla="*/ 72380 h 738209"/>
              <a:gd name="connsiteX7" fmla="*/ 1113045 w 1131505"/>
              <a:gd name="connsiteY7" fmla="*/ 315585 h 738209"/>
              <a:gd name="connsiteX8" fmla="*/ 1131505 w 1131505"/>
              <a:gd name="connsiteY8" fmla="*/ 633133 h 738209"/>
              <a:gd name="connsiteX0" fmla="*/ 64683 w 1131615"/>
              <a:gd name="connsiteY0" fmla="*/ 708765 h 720347"/>
              <a:gd name="connsiteX1" fmla="*/ 4350 w 1131615"/>
              <a:gd name="connsiteY1" fmla="*/ 495336 h 720347"/>
              <a:gd name="connsiteX2" fmla="*/ 35825 w 1131615"/>
              <a:gd name="connsiteY2" fmla="*/ 93401 h 720347"/>
              <a:gd name="connsiteX3" fmla="*/ 281859 w 1131615"/>
              <a:gd name="connsiteY3" fmla="*/ 20106 h 720347"/>
              <a:gd name="connsiteX4" fmla="*/ 594234 w 1131615"/>
              <a:gd name="connsiteY4" fmla="*/ 237 h 720347"/>
              <a:gd name="connsiteX5" fmla="*/ 785021 w 1131615"/>
              <a:gd name="connsiteY5" fmla="*/ 7796 h 720347"/>
              <a:gd name="connsiteX6" fmla="*/ 1006124 w 1131615"/>
              <a:gd name="connsiteY6" fmla="*/ 54518 h 720347"/>
              <a:gd name="connsiteX7" fmla="*/ 1113155 w 1131615"/>
              <a:gd name="connsiteY7" fmla="*/ 297723 h 720347"/>
              <a:gd name="connsiteX8" fmla="*/ 1131615 w 1131615"/>
              <a:gd name="connsiteY8" fmla="*/ 615271 h 720347"/>
              <a:gd name="connsiteX0" fmla="*/ 64683 w 1131615"/>
              <a:gd name="connsiteY0" fmla="*/ 701941 h 713523"/>
              <a:gd name="connsiteX1" fmla="*/ 4350 w 1131615"/>
              <a:gd name="connsiteY1" fmla="*/ 488512 h 713523"/>
              <a:gd name="connsiteX2" fmla="*/ 35825 w 1131615"/>
              <a:gd name="connsiteY2" fmla="*/ 86577 h 713523"/>
              <a:gd name="connsiteX3" fmla="*/ 281859 w 1131615"/>
              <a:gd name="connsiteY3" fmla="*/ 13282 h 713523"/>
              <a:gd name="connsiteX4" fmla="*/ 596755 w 1131615"/>
              <a:gd name="connsiteY4" fmla="*/ 33604 h 713523"/>
              <a:gd name="connsiteX5" fmla="*/ 785021 w 1131615"/>
              <a:gd name="connsiteY5" fmla="*/ 972 h 713523"/>
              <a:gd name="connsiteX6" fmla="*/ 1006124 w 1131615"/>
              <a:gd name="connsiteY6" fmla="*/ 47694 h 713523"/>
              <a:gd name="connsiteX7" fmla="*/ 1113155 w 1131615"/>
              <a:gd name="connsiteY7" fmla="*/ 290899 h 713523"/>
              <a:gd name="connsiteX8" fmla="*/ 1131615 w 1131615"/>
              <a:gd name="connsiteY8" fmla="*/ 608447 h 713523"/>
              <a:gd name="connsiteX0" fmla="*/ 64683 w 1131615"/>
              <a:gd name="connsiteY0" fmla="*/ 690291 h 701873"/>
              <a:gd name="connsiteX1" fmla="*/ 4350 w 1131615"/>
              <a:gd name="connsiteY1" fmla="*/ 476862 h 701873"/>
              <a:gd name="connsiteX2" fmla="*/ 35825 w 1131615"/>
              <a:gd name="connsiteY2" fmla="*/ 74927 h 701873"/>
              <a:gd name="connsiteX3" fmla="*/ 281859 w 1131615"/>
              <a:gd name="connsiteY3" fmla="*/ 1632 h 701873"/>
              <a:gd name="connsiteX4" fmla="*/ 596755 w 1131615"/>
              <a:gd name="connsiteY4" fmla="*/ 21954 h 701873"/>
              <a:gd name="connsiteX5" fmla="*/ 786282 w 1131615"/>
              <a:gd name="connsiteY5" fmla="*/ 9418 h 701873"/>
              <a:gd name="connsiteX6" fmla="*/ 1006124 w 1131615"/>
              <a:gd name="connsiteY6" fmla="*/ 36044 h 701873"/>
              <a:gd name="connsiteX7" fmla="*/ 1113155 w 1131615"/>
              <a:gd name="connsiteY7" fmla="*/ 279249 h 701873"/>
              <a:gd name="connsiteX8" fmla="*/ 1131615 w 1131615"/>
              <a:gd name="connsiteY8" fmla="*/ 596797 h 701873"/>
              <a:gd name="connsiteX0" fmla="*/ 64683 w 1131615"/>
              <a:gd name="connsiteY0" fmla="*/ 690291 h 701873"/>
              <a:gd name="connsiteX1" fmla="*/ 4350 w 1131615"/>
              <a:gd name="connsiteY1" fmla="*/ 476862 h 701873"/>
              <a:gd name="connsiteX2" fmla="*/ 35825 w 1131615"/>
              <a:gd name="connsiteY2" fmla="*/ 74927 h 701873"/>
              <a:gd name="connsiteX3" fmla="*/ 281859 w 1131615"/>
              <a:gd name="connsiteY3" fmla="*/ 1632 h 701873"/>
              <a:gd name="connsiteX4" fmla="*/ 596755 w 1131615"/>
              <a:gd name="connsiteY4" fmla="*/ 21954 h 701873"/>
              <a:gd name="connsiteX5" fmla="*/ 786282 w 1131615"/>
              <a:gd name="connsiteY5" fmla="*/ 9418 h 701873"/>
              <a:gd name="connsiteX6" fmla="*/ 1009905 w 1131615"/>
              <a:gd name="connsiteY6" fmla="*/ 82934 h 701873"/>
              <a:gd name="connsiteX7" fmla="*/ 1113155 w 1131615"/>
              <a:gd name="connsiteY7" fmla="*/ 279249 h 701873"/>
              <a:gd name="connsiteX8" fmla="*/ 1131615 w 1131615"/>
              <a:gd name="connsiteY8" fmla="*/ 596797 h 701873"/>
              <a:gd name="connsiteX0" fmla="*/ 64683 w 1131615"/>
              <a:gd name="connsiteY0" fmla="*/ 690291 h 701873"/>
              <a:gd name="connsiteX1" fmla="*/ 4350 w 1131615"/>
              <a:gd name="connsiteY1" fmla="*/ 476862 h 701873"/>
              <a:gd name="connsiteX2" fmla="*/ 35825 w 1131615"/>
              <a:gd name="connsiteY2" fmla="*/ 74927 h 701873"/>
              <a:gd name="connsiteX3" fmla="*/ 281859 w 1131615"/>
              <a:gd name="connsiteY3" fmla="*/ 1632 h 701873"/>
              <a:gd name="connsiteX4" fmla="*/ 596755 w 1131615"/>
              <a:gd name="connsiteY4" fmla="*/ 21954 h 701873"/>
              <a:gd name="connsiteX5" fmla="*/ 786282 w 1131615"/>
              <a:gd name="connsiteY5" fmla="*/ 9418 h 701873"/>
              <a:gd name="connsiteX6" fmla="*/ 1009905 w 1131615"/>
              <a:gd name="connsiteY6" fmla="*/ 82934 h 701873"/>
              <a:gd name="connsiteX7" fmla="*/ 1104332 w 1131615"/>
              <a:gd name="connsiteY7" fmla="*/ 217573 h 701873"/>
              <a:gd name="connsiteX8" fmla="*/ 1131615 w 1131615"/>
              <a:gd name="connsiteY8" fmla="*/ 596797 h 70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15" h="701873">
                <a:moveTo>
                  <a:pt x="64683" y="690291"/>
                </a:moveTo>
                <a:cubicBezTo>
                  <a:pt x="69888" y="747512"/>
                  <a:pt x="9160" y="579423"/>
                  <a:pt x="4350" y="476862"/>
                </a:cubicBezTo>
                <a:cubicBezTo>
                  <a:pt x="-460" y="374301"/>
                  <a:pt x="-10426" y="154132"/>
                  <a:pt x="35825" y="74927"/>
                </a:cubicBezTo>
                <a:cubicBezTo>
                  <a:pt x="82076" y="-4278"/>
                  <a:pt x="188371" y="10461"/>
                  <a:pt x="281859" y="1632"/>
                </a:cubicBezTo>
                <a:cubicBezTo>
                  <a:pt x="375347" y="-7197"/>
                  <a:pt x="513830" y="22715"/>
                  <a:pt x="596755" y="21954"/>
                </a:cubicBezTo>
                <a:cubicBezTo>
                  <a:pt x="679680" y="21193"/>
                  <a:pt x="717974" y="1819"/>
                  <a:pt x="786282" y="9418"/>
                </a:cubicBezTo>
                <a:cubicBezTo>
                  <a:pt x="854590" y="17017"/>
                  <a:pt x="956897" y="48242"/>
                  <a:pt x="1009905" y="82934"/>
                </a:cubicBezTo>
                <a:cubicBezTo>
                  <a:pt x="1062913" y="117627"/>
                  <a:pt x="1091582" y="125922"/>
                  <a:pt x="1104332" y="217573"/>
                </a:cubicBezTo>
                <a:cubicBezTo>
                  <a:pt x="1114436" y="288136"/>
                  <a:pt x="1126674" y="589427"/>
                  <a:pt x="1131615" y="596797"/>
                </a:cubicBezTo>
              </a:path>
            </a:pathLst>
          </a:custGeom>
          <a:noFill/>
          <a:ln w="38100">
            <a:solidFill>
              <a:schemeClr val="accent2"/>
            </a:solidFill>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TextBox 173"/>
          <p:cNvSpPr txBox="1"/>
          <p:nvPr/>
        </p:nvSpPr>
        <p:spPr>
          <a:xfrm>
            <a:off x="8427765" y="5242220"/>
            <a:ext cx="763899" cy="342232"/>
          </a:xfrm>
          <a:prstGeom prst="rect">
            <a:avLst/>
          </a:prstGeom>
          <a:noFill/>
          <a:ln>
            <a:noFill/>
          </a:ln>
        </p:spPr>
        <p:txBody>
          <a:bodyPr wrap="square" lIns="0" tIns="0" rIns="0" bIns="0" rtlCol="0">
            <a:noAutofit/>
          </a:bodyPr>
          <a:lstStyle/>
          <a:p>
            <a:pPr algn="ctr">
              <a:lnSpc>
                <a:spcPct val="80000"/>
              </a:lnSpc>
            </a:pPr>
            <a:r>
              <a:rPr lang="en-US" sz="1200" dirty="0">
                <a:solidFill>
                  <a:schemeClr val="tx2"/>
                </a:solidFill>
              </a:rPr>
              <a:t>Initiate</a:t>
            </a:r>
          </a:p>
          <a:p>
            <a:pPr algn="ctr">
              <a:lnSpc>
                <a:spcPct val="80000"/>
              </a:lnSpc>
            </a:pPr>
            <a:r>
              <a:rPr lang="en-US" sz="1200" dirty="0">
                <a:solidFill>
                  <a:schemeClr val="tx2"/>
                </a:solidFill>
              </a:rPr>
              <a:t>Action</a:t>
            </a:r>
          </a:p>
        </p:txBody>
      </p:sp>
      <p:sp>
        <p:nvSpPr>
          <p:cNvPr id="175" name="Freeform 84"/>
          <p:cNvSpPr/>
          <p:nvPr/>
        </p:nvSpPr>
        <p:spPr>
          <a:xfrm>
            <a:off x="3943507" y="4992859"/>
            <a:ext cx="1044719" cy="432063"/>
          </a:xfrm>
          <a:custGeom>
            <a:avLst/>
            <a:gdLst>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09182 w 197893"/>
              <a:gd name="connsiteY4" fmla="*/ 163773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29333 w 197893"/>
              <a:gd name="connsiteY4" fmla="*/ 3597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338950"/>
              <a:gd name="connsiteY0" fmla="*/ 277053 h 277053"/>
              <a:gd name="connsiteX1" fmla="*/ 40944 w 338950"/>
              <a:gd name="connsiteY1" fmla="*/ 249758 h 277053"/>
              <a:gd name="connsiteX2" fmla="*/ 54591 w 338950"/>
              <a:gd name="connsiteY2" fmla="*/ 222462 h 277053"/>
              <a:gd name="connsiteX3" fmla="*/ 88711 w 338950"/>
              <a:gd name="connsiteY3" fmla="*/ 181519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43302 w 338950"/>
              <a:gd name="connsiteY5" fmla="*/ 140576 h 277053"/>
              <a:gd name="connsiteX6" fmla="*/ 156950 w 338950"/>
              <a:gd name="connsiteY6" fmla="*/ 120104 h 277053"/>
              <a:gd name="connsiteX7" fmla="*/ 163774 w 338950"/>
              <a:gd name="connsiteY7" fmla="*/ 45041 h 277053"/>
              <a:gd name="connsiteX8" fmla="*/ 170597 w 338950"/>
              <a:gd name="connsiteY8" fmla="*/ 24570 h 277053"/>
              <a:gd name="connsiteX9" fmla="*/ 191069 w 338950"/>
              <a:gd name="connsiteY9" fmla="*/ 17746 h 277053"/>
              <a:gd name="connsiteX10" fmla="*/ 338950 w 338950"/>
              <a:gd name="connsiteY10"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56950 w 338950"/>
              <a:gd name="connsiteY5" fmla="*/ 120104 h 277053"/>
              <a:gd name="connsiteX6" fmla="*/ 163774 w 338950"/>
              <a:gd name="connsiteY6" fmla="*/ 45041 h 277053"/>
              <a:gd name="connsiteX7" fmla="*/ 170597 w 338950"/>
              <a:gd name="connsiteY7" fmla="*/ 24570 h 277053"/>
              <a:gd name="connsiteX8" fmla="*/ 191069 w 338950"/>
              <a:gd name="connsiteY8" fmla="*/ 17746 h 277053"/>
              <a:gd name="connsiteX9" fmla="*/ 338950 w 338950"/>
              <a:gd name="connsiteY9" fmla="*/ 272359 h 277053"/>
              <a:gd name="connsiteX0" fmla="*/ 0 w 338950"/>
              <a:gd name="connsiteY0" fmla="*/ 262875 h 262875"/>
              <a:gd name="connsiteX1" fmla="*/ 40944 w 338950"/>
              <a:gd name="connsiteY1" fmla="*/ 235580 h 262875"/>
              <a:gd name="connsiteX2" fmla="*/ 54591 w 338950"/>
              <a:gd name="connsiteY2" fmla="*/ 208284 h 262875"/>
              <a:gd name="connsiteX3" fmla="*/ 73934 w 338950"/>
              <a:gd name="connsiteY3" fmla="*/ 77127 h 262875"/>
              <a:gd name="connsiteX4" fmla="*/ 129333 w 338950"/>
              <a:gd name="connsiteY4" fmla="*/ 341 h 262875"/>
              <a:gd name="connsiteX5" fmla="*/ 156950 w 338950"/>
              <a:gd name="connsiteY5" fmla="*/ 105926 h 262875"/>
              <a:gd name="connsiteX6" fmla="*/ 163774 w 338950"/>
              <a:gd name="connsiteY6" fmla="*/ 30863 h 262875"/>
              <a:gd name="connsiteX7" fmla="*/ 170597 w 338950"/>
              <a:gd name="connsiteY7" fmla="*/ 10392 h 262875"/>
              <a:gd name="connsiteX8" fmla="*/ 246148 w 338950"/>
              <a:gd name="connsiteY8" fmla="*/ 99305 h 262875"/>
              <a:gd name="connsiteX9" fmla="*/ 338950 w 338950"/>
              <a:gd name="connsiteY9" fmla="*/ 258181 h 262875"/>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8591 h 268591"/>
              <a:gd name="connsiteX1" fmla="*/ 40944 w 338950"/>
              <a:gd name="connsiteY1" fmla="*/ 241296 h 268591"/>
              <a:gd name="connsiteX2" fmla="*/ 54591 w 338950"/>
              <a:gd name="connsiteY2" fmla="*/ 214000 h 268591"/>
              <a:gd name="connsiteX3" fmla="*/ 73934 w 338950"/>
              <a:gd name="connsiteY3" fmla="*/ 82843 h 268591"/>
              <a:gd name="connsiteX4" fmla="*/ 129333 w 338950"/>
              <a:gd name="connsiteY4" fmla="*/ 6057 h 268591"/>
              <a:gd name="connsiteX5" fmla="*/ 170597 w 338950"/>
              <a:gd name="connsiteY5" fmla="*/ 16108 h 268591"/>
              <a:gd name="connsiteX6" fmla="*/ 246148 w 338950"/>
              <a:gd name="connsiteY6" fmla="*/ 105021 h 268591"/>
              <a:gd name="connsiteX7" fmla="*/ 338950 w 338950"/>
              <a:gd name="connsiteY7" fmla="*/ 263897 h 268591"/>
              <a:gd name="connsiteX0" fmla="*/ 0 w 338950"/>
              <a:gd name="connsiteY0" fmla="*/ 268591 h 268591"/>
              <a:gd name="connsiteX1" fmla="*/ 54591 w 338950"/>
              <a:gd name="connsiteY1" fmla="*/ 214000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8591 h 268591"/>
              <a:gd name="connsiteX1" fmla="*/ 51904 w 338950"/>
              <a:gd name="connsiteY1" fmla="*/ 151402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6705 h 266705"/>
              <a:gd name="connsiteX1" fmla="*/ 51904 w 338950"/>
              <a:gd name="connsiteY1" fmla="*/ 149516 h 266705"/>
              <a:gd name="connsiteX2" fmla="*/ 99459 w 338950"/>
              <a:gd name="connsiteY2" fmla="*/ 55181 h 266705"/>
              <a:gd name="connsiteX3" fmla="*/ 129333 w 338950"/>
              <a:gd name="connsiteY3" fmla="*/ 4171 h 266705"/>
              <a:gd name="connsiteX4" fmla="*/ 170597 w 338950"/>
              <a:gd name="connsiteY4" fmla="*/ 14222 h 266705"/>
              <a:gd name="connsiteX5" fmla="*/ 246148 w 338950"/>
              <a:gd name="connsiteY5" fmla="*/ 103135 h 266705"/>
              <a:gd name="connsiteX6" fmla="*/ 338950 w 338950"/>
              <a:gd name="connsiteY6" fmla="*/ 262011 h 266705"/>
              <a:gd name="connsiteX0" fmla="*/ 0 w 338950"/>
              <a:gd name="connsiteY0" fmla="*/ 262535 h 262535"/>
              <a:gd name="connsiteX1" fmla="*/ 51904 w 338950"/>
              <a:gd name="connsiteY1" fmla="*/ 145346 h 262535"/>
              <a:gd name="connsiteX2" fmla="*/ 99459 w 338950"/>
              <a:gd name="connsiteY2" fmla="*/ 51011 h 262535"/>
              <a:gd name="connsiteX3" fmla="*/ 129333 w 338950"/>
              <a:gd name="connsiteY3" fmla="*/ 1 h 262535"/>
              <a:gd name="connsiteX4" fmla="*/ 205526 w 338950"/>
              <a:gd name="connsiteY4" fmla="*/ 50556 h 262535"/>
              <a:gd name="connsiteX5" fmla="*/ 246148 w 338950"/>
              <a:gd name="connsiteY5" fmla="*/ 98965 h 262535"/>
              <a:gd name="connsiteX6" fmla="*/ 338950 w 338950"/>
              <a:gd name="connsiteY6" fmla="*/ 257841 h 262535"/>
              <a:gd name="connsiteX0" fmla="*/ 0 w 338950"/>
              <a:gd name="connsiteY0" fmla="*/ 266217 h 266217"/>
              <a:gd name="connsiteX1" fmla="*/ 51904 w 338950"/>
              <a:gd name="connsiteY1" fmla="*/ 149028 h 266217"/>
              <a:gd name="connsiteX2" fmla="*/ 99459 w 338950"/>
              <a:gd name="connsiteY2" fmla="*/ 54693 h 266217"/>
              <a:gd name="connsiteX3" fmla="*/ 148141 w 338950"/>
              <a:gd name="connsiteY3" fmla="*/ 0 h 266217"/>
              <a:gd name="connsiteX4" fmla="*/ 205526 w 338950"/>
              <a:gd name="connsiteY4" fmla="*/ 54238 h 266217"/>
              <a:gd name="connsiteX5" fmla="*/ 246148 w 338950"/>
              <a:gd name="connsiteY5" fmla="*/ 102647 h 266217"/>
              <a:gd name="connsiteX6" fmla="*/ 338950 w 338950"/>
              <a:gd name="connsiteY6" fmla="*/ 261523 h 266217"/>
              <a:gd name="connsiteX0" fmla="*/ 0 w 338950"/>
              <a:gd name="connsiteY0" fmla="*/ 267543 h 267543"/>
              <a:gd name="connsiteX1" fmla="*/ 51904 w 338950"/>
              <a:gd name="connsiteY1" fmla="*/ 150354 h 267543"/>
              <a:gd name="connsiteX2" fmla="*/ 99459 w 338950"/>
              <a:gd name="connsiteY2" fmla="*/ 56019 h 267543"/>
              <a:gd name="connsiteX3" fmla="*/ 148141 w 338950"/>
              <a:gd name="connsiteY3" fmla="*/ 1326 h 267543"/>
              <a:gd name="connsiteX4" fmla="*/ 198809 w 338950"/>
              <a:gd name="connsiteY4" fmla="*/ 24265 h 267543"/>
              <a:gd name="connsiteX5" fmla="*/ 246148 w 338950"/>
              <a:gd name="connsiteY5" fmla="*/ 103973 h 267543"/>
              <a:gd name="connsiteX6" fmla="*/ 338950 w 338950"/>
              <a:gd name="connsiteY6" fmla="*/ 262849 h 267543"/>
              <a:gd name="connsiteX0" fmla="*/ 0 w 338950"/>
              <a:gd name="connsiteY0" fmla="*/ 266432 h 266432"/>
              <a:gd name="connsiteX1" fmla="*/ 51904 w 338950"/>
              <a:gd name="connsiteY1" fmla="*/ 149243 h 266432"/>
              <a:gd name="connsiteX2" fmla="*/ 99459 w 338950"/>
              <a:gd name="connsiteY2" fmla="*/ 32815 h 266432"/>
              <a:gd name="connsiteX3" fmla="*/ 148141 w 338950"/>
              <a:gd name="connsiteY3" fmla="*/ 215 h 266432"/>
              <a:gd name="connsiteX4" fmla="*/ 198809 w 338950"/>
              <a:gd name="connsiteY4" fmla="*/ 23154 h 266432"/>
              <a:gd name="connsiteX5" fmla="*/ 246148 w 338950"/>
              <a:gd name="connsiteY5" fmla="*/ 102862 h 266432"/>
              <a:gd name="connsiteX6" fmla="*/ 338950 w 338950"/>
              <a:gd name="connsiteY6" fmla="*/ 261738 h 266432"/>
              <a:gd name="connsiteX0" fmla="*/ 0 w 338950"/>
              <a:gd name="connsiteY0" fmla="*/ 293895 h 293895"/>
              <a:gd name="connsiteX1" fmla="*/ 51904 w 338950"/>
              <a:gd name="connsiteY1" fmla="*/ 176706 h 293895"/>
              <a:gd name="connsiteX2" fmla="*/ 99459 w 338950"/>
              <a:gd name="connsiteY2" fmla="*/ 60278 h 293895"/>
              <a:gd name="connsiteX3" fmla="*/ 149485 w 338950"/>
              <a:gd name="connsiteY3" fmla="*/ 61 h 293895"/>
              <a:gd name="connsiteX4" fmla="*/ 198809 w 338950"/>
              <a:gd name="connsiteY4" fmla="*/ 50617 h 293895"/>
              <a:gd name="connsiteX5" fmla="*/ 246148 w 338950"/>
              <a:gd name="connsiteY5" fmla="*/ 130325 h 293895"/>
              <a:gd name="connsiteX6" fmla="*/ 338950 w 338950"/>
              <a:gd name="connsiteY6" fmla="*/ 289201 h 293895"/>
              <a:gd name="connsiteX0" fmla="*/ 0 w 338950"/>
              <a:gd name="connsiteY0" fmla="*/ 293837 h 293837"/>
              <a:gd name="connsiteX1" fmla="*/ 51904 w 338950"/>
              <a:gd name="connsiteY1" fmla="*/ 176648 h 293837"/>
              <a:gd name="connsiteX2" fmla="*/ 99459 w 338950"/>
              <a:gd name="connsiteY2" fmla="*/ 60220 h 293837"/>
              <a:gd name="connsiteX3" fmla="*/ 149485 w 338950"/>
              <a:gd name="connsiteY3" fmla="*/ 3 h 293837"/>
              <a:gd name="connsiteX4" fmla="*/ 214929 w 338950"/>
              <a:gd name="connsiteY4" fmla="*/ 57923 h 293837"/>
              <a:gd name="connsiteX5" fmla="*/ 246148 w 338950"/>
              <a:gd name="connsiteY5" fmla="*/ 130267 h 293837"/>
              <a:gd name="connsiteX6" fmla="*/ 338950 w 338950"/>
              <a:gd name="connsiteY6" fmla="*/ 289143 h 293837"/>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46148 w 338950"/>
              <a:gd name="connsiteY5" fmla="*/ 130266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09302 w 338950"/>
              <a:gd name="connsiteY6" fmla="*/ 244923 h 293836"/>
              <a:gd name="connsiteX7" fmla="*/ 338950 w 338950"/>
              <a:gd name="connsiteY7" fmla="*/ 289142 h 293836"/>
              <a:gd name="connsiteX0" fmla="*/ 0 w 338950"/>
              <a:gd name="connsiteY0" fmla="*/ 293841 h 293841"/>
              <a:gd name="connsiteX1" fmla="*/ 51904 w 338950"/>
              <a:gd name="connsiteY1" fmla="*/ 176652 h 293841"/>
              <a:gd name="connsiteX2" fmla="*/ 90056 w 338950"/>
              <a:gd name="connsiteY2" fmla="*/ 56542 h 293841"/>
              <a:gd name="connsiteX3" fmla="*/ 149485 w 338950"/>
              <a:gd name="connsiteY3" fmla="*/ 7 h 293841"/>
              <a:gd name="connsiteX4" fmla="*/ 229707 w 338950"/>
              <a:gd name="connsiteY4" fmla="*/ 59768 h 293841"/>
              <a:gd name="connsiteX5" fmla="*/ 263612 w 338950"/>
              <a:gd name="connsiteY5" fmla="*/ 152364 h 293841"/>
              <a:gd name="connsiteX6" fmla="*/ 309302 w 338950"/>
              <a:gd name="connsiteY6" fmla="*/ 244928 h 293841"/>
              <a:gd name="connsiteX7" fmla="*/ 338950 w 338950"/>
              <a:gd name="connsiteY7" fmla="*/ 289147 h 293841"/>
              <a:gd name="connsiteX0" fmla="*/ 0 w 338950"/>
              <a:gd name="connsiteY0" fmla="*/ 297522 h 297522"/>
              <a:gd name="connsiteX1" fmla="*/ 51904 w 338950"/>
              <a:gd name="connsiteY1" fmla="*/ 180333 h 297522"/>
              <a:gd name="connsiteX2" fmla="*/ 9005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73016 w 338950"/>
              <a:gd name="connsiteY5" fmla="*/ 152363 h 297522"/>
              <a:gd name="connsiteX6" fmla="*/ 309302 w 338950"/>
              <a:gd name="connsiteY6" fmla="*/ 248609 h 297522"/>
              <a:gd name="connsiteX7" fmla="*/ 338950 w 338950"/>
              <a:gd name="connsiteY7" fmla="*/ 292828 h 297522"/>
              <a:gd name="connsiteX0" fmla="*/ 0 w 338950"/>
              <a:gd name="connsiteY0" fmla="*/ 297924 h 297924"/>
              <a:gd name="connsiteX1" fmla="*/ 51904 w 338950"/>
              <a:gd name="connsiteY1" fmla="*/ 180735 h 297924"/>
              <a:gd name="connsiteX2" fmla="*/ 110206 w 338950"/>
              <a:gd name="connsiteY2" fmla="*/ 44055 h 297924"/>
              <a:gd name="connsiteX3" fmla="*/ 168292 w 338950"/>
              <a:gd name="connsiteY3" fmla="*/ 408 h 297924"/>
              <a:gd name="connsiteX4" fmla="*/ 229707 w 338950"/>
              <a:gd name="connsiteY4" fmla="*/ 63851 h 297924"/>
              <a:gd name="connsiteX5" fmla="*/ 273016 w 338950"/>
              <a:gd name="connsiteY5" fmla="*/ 152765 h 297924"/>
              <a:gd name="connsiteX6" fmla="*/ 309302 w 338950"/>
              <a:gd name="connsiteY6" fmla="*/ 249011 h 297924"/>
              <a:gd name="connsiteX7" fmla="*/ 338950 w 338950"/>
              <a:gd name="connsiteY7" fmla="*/ 293230 h 297924"/>
              <a:gd name="connsiteX0" fmla="*/ 0 w 338950"/>
              <a:gd name="connsiteY0" fmla="*/ 297519 h 297519"/>
              <a:gd name="connsiteX1" fmla="*/ 51904 w 338950"/>
              <a:gd name="connsiteY1" fmla="*/ 180330 h 297519"/>
              <a:gd name="connsiteX2" fmla="*/ 110206 w 338950"/>
              <a:gd name="connsiteY2" fmla="*/ 43650 h 297519"/>
              <a:gd name="connsiteX3" fmla="*/ 168292 w 338950"/>
              <a:gd name="connsiteY3" fmla="*/ 3 h 297519"/>
              <a:gd name="connsiteX4" fmla="*/ 228364 w 338950"/>
              <a:gd name="connsiteY4" fmla="*/ 45036 h 297519"/>
              <a:gd name="connsiteX5" fmla="*/ 273016 w 338950"/>
              <a:gd name="connsiteY5" fmla="*/ 152360 h 297519"/>
              <a:gd name="connsiteX6" fmla="*/ 309302 w 338950"/>
              <a:gd name="connsiteY6" fmla="*/ 248606 h 297519"/>
              <a:gd name="connsiteX7" fmla="*/ 338950 w 338950"/>
              <a:gd name="connsiteY7" fmla="*/ 292825 h 29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950" h="297519">
                <a:moveTo>
                  <a:pt x="0" y="297519"/>
                </a:moveTo>
                <a:cubicBezTo>
                  <a:pt x="11373" y="286146"/>
                  <a:pt x="33536" y="222642"/>
                  <a:pt x="51904" y="180330"/>
                </a:cubicBezTo>
                <a:cubicBezTo>
                  <a:pt x="70272" y="138018"/>
                  <a:pt x="90808" y="73705"/>
                  <a:pt x="110206" y="43650"/>
                </a:cubicBezTo>
                <a:cubicBezTo>
                  <a:pt x="129604" y="13596"/>
                  <a:pt x="148599" y="-228"/>
                  <a:pt x="168292" y="3"/>
                </a:cubicBezTo>
                <a:cubicBezTo>
                  <a:pt x="187985" y="234"/>
                  <a:pt x="210910" y="19643"/>
                  <a:pt x="228364" y="45036"/>
                </a:cubicBezTo>
                <a:cubicBezTo>
                  <a:pt x="245818" y="70429"/>
                  <a:pt x="259526" y="118432"/>
                  <a:pt x="273016" y="152360"/>
                </a:cubicBezTo>
                <a:cubicBezTo>
                  <a:pt x="286506" y="186288"/>
                  <a:pt x="296746" y="225809"/>
                  <a:pt x="309302" y="248606"/>
                </a:cubicBezTo>
                <a:cubicBezTo>
                  <a:pt x="321858" y="271403"/>
                  <a:pt x="334009" y="285455"/>
                  <a:pt x="338950" y="292825"/>
                </a:cubicBezTo>
              </a:path>
            </a:pathLst>
          </a:custGeom>
          <a:noFill/>
          <a:ln w="38100">
            <a:solidFill>
              <a:schemeClr val="accent2"/>
            </a:solidFill>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Freeform 85"/>
          <p:cNvSpPr/>
          <p:nvPr/>
        </p:nvSpPr>
        <p:spPr>
          <a:xfrm>
            <a:off x="1764139" y="6243382"/>
            <a:ext cx="371275" cy="76346"/>
          </a:xfrm>
          <a:custGeom>
            <a:avLst/>
            <a:gdLst>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09182 w 197893"/>
              <a:gd name="connsiteY4" fmla="*/ 163773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197893"/>
              <a:gd name="connsiteY0" fmla="*/ 266131 h 266131"/>
              <a:gd name="connsiteX1" fmla="*/ 40944 w 197893"/>
              <a:gd name="connsiteY1" fmla="*/ 238836 h 266131"/>
              <a:gd name="connsiteX2" fmla="*/ 54591 w 197893"/>
              <a:gd name="connsiteY2" fmla="*/ 211540 h 266131"/>
              <a:gd name="connsiteX3" fmla="*/ 88711 w 197893"/>
              <a:gd name="connsiteY3" fmla="*/ 170597 h 266131"/>
              <a:gd name="connsiteX4" fmla="*/ 129333 w 197893"/>
              <a:gd name="connsiteY4" fmla="*/ 3597 h 266131"/>
              <a:gd name="connsiteX5" fmla="*/ 136478 w 197893"/>
              <a:gd name="connsiteY5" fmla="*/ 150125 h 266131"/>
              <a:gd name="connsiteX6" fmla="*/ 143302 w 197893"/>
              <a:gd name="connsiteY6" fmla="*/ 129654 h 266131"/>
              <a:gd name="connsiteX7" fmla="*/ 156950 w 197893"/>
              <a:gd name="connsiteY7" fmla="*/ 109182 h 266131"/>
              <a:gd name="connsiteX8" fmla="*/ 163774 w 197893"/>
              <a:gd name="connsiteY8" fmla="*/ 34119 h 266131"/>
              <a:gd name="connsiteX9" fmla="*/ 170597 w 197893"/>
              <a:gd name="connsiteY9" fmla="*/ 13648 h 266131"/>
              <a:gd name="connsiteX10" fmla="*/ 191069 w 197893"/>
              <a:gd name="connsiteY10" fmla="*/ 6824 h 266131"/>
              <a:gd name="connsiteX11" fmla="*/ 197893 w 197893"/>
              <a:gd name="connsiteY11" fmla="*/ 0 h 266131"/>
              <a:gd name="connsiteX0" fmla="*/ 0 w 338950"/>
              <a:gd name="connsiteY0" fmla="*/ 277053 h 277053"/>
              <a:gd name="connsiteX1" fmla="*/ 40944 w 338950"/>
              <a:gd name="connsiteY1" fmla="*/ 249758 h 277053"/>
              <a:gd name="connsiteX2" fmla="*/ 54591 w 338950"/>
              <a:gd name="connsiteY2" fmla="*/ 222462 h 277053"/>
              <a:gd name="connsiteX3" fmla="*/ 88711 w 338950"/>
              <a:gd name="connsiteY3" fmla="*/ 181519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36478 w 338950"/>
              <a:gd name="connsiteY5" fmla="*/ 161047 h 277053"/>
              <a:gd name="connsiteX6" fmla="*/ 143302 w 338950"/>
              <a:gd name="connsiteY6" fmla="*/ 140576 h 277053"/>
              <a:gd name="connsiteX7" fmla="*/ 156950 w 338950"/>
              <a:gd name="connsiteY7" fmla="*/ 120104 h 277053"/>
              <a:gd name="connsiteX8" fmla="*/ 163774 w 338950"/>
              <a:gd name="connsiteY8" fmla="*/ 45041 h 277053"/>
              <a:gd name="connsiteX9" fmla="*/ 170597 w 338950"/>
              <a:gd name="connsiteY9" fmla="*/ 24570 h 277053"/>
              <a:gd name="connsiteX10" fmla="*/ 191069 w 338950"/>
              <a:gd name="connsiteY10" fmla="*/ 17746 h 277053"/>
              <a:gd name="connsiteX11" fmla="*/ 338950 w 338950"/>
              <a:gd name="connsiteY11"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43302 w 338950"/>
              <a:gd name="connsiteY5" fmla="*/ 140576 h 277053"/>
              <a:gd name="connsiteX6" fmla="*/ 156950 w 338950"/>
              <a:gd name="connsiteY6" fmla="*/ 120104 h 277053"/>
              <a:gd name="connsiteX7" fmla="*/ 163774 w 338950"/>
              <a:gd name="connsiteY7" fmla="*/ 45041 h 277053"/>
              <a:gd name="connsiteX8" fmla="*/ 170597 w 338950"/>
              <a:gd name="connsiteY8" fmla="*/ 24570 h 277053"/>
              <a:gd name="connsiteX9" fmla="*/ 191069 w 338950"/>
              <a:gd name="connsiteY9" fmla="*/ 17746 h 277053"/>
              <a:gd name="connsiteX10" fmla="*/ 338950 w 338950"/>
              <a:gd name="connsiteY10" fmla="*/ 272359 h 277053"/>
              <a:gd name="connsiteX0" fmla="*/ 0 w 338950"/>
              <a:gd name="connsiteY0" fmla="*/ 277053 h 277053"/>
              <a:gd name="connsiteX1" fmla="*/ 40944 w 338950"/>
              <a:gd name="connsiteY1" fmla="*/ 249758 h 277053"/>
              <a:gd name="connsiteX2" fmla="*/ 54591 w 338950"/>
              <a:gd name="connsiteY2" fmla="*/ 222462 h 277053"/>
              <a:gd name="connsiteX3" fmla="*/ 73934 w 338950"/>
              <a:gd name="connsiteY3" fmla="*/ 91305 h 277053"/>
              <a:gd name="connsiteX4" fmla="*/ 129333 w 338950"/>
              <a:gd name="connsiteY4" fmla="*/ 14519 h 277053"/>
              <a:gd name="connsiteX5" fmla="*/ 156950 w 338950"/>
              <a:gd name="connsiteY5" fmla="*/ 120104 h 277053"/>
              <a:gd name="connsiteX6" fmla="*/ 163774 w 338950"/>
              <a:gd name="connsiteY6" fmla="*/ 45041 h 277053"/>
              <a:gd name="connsiteX7" fmla="*/ 170597 w 338950"/>
              <a:gd name="connsiteY7" fmla="*/ 24570 h 277053"/>
              <a:gd name="connsiteX8" fmla="*/ 191069 w 338950"/>
              <a:gd name="connsiteY8" fmla="*/ 17746 h 277053"/>
              <a:gd name="connsiteX9" fmla="*/ 338950 w 338950"/>
              <a:gd name="connsiteY9" fmla="*/ 272359 h 277053"/>
              <a:gd name="connsiteX0" fmla="*/ 0 w 338950"/>
              <a:gd name="connsiteY0" fmla="*/ 262875 h 262875"/>
              <a:gd name="connsiteX1" fmla="*/ 40944 w 338950"/>
              <a:gd name="connsiteY1" fmla="*/ 235580 h 262875"/>
              <a:gd name="connsiteX2" fmla="*/ 54591 w 338950"/>
              <a:gd name="connsiteY2" fmla="*/ 208284 h 262875"/>
              <a:gd name="connsiteX3" fmla="*/ 73934 w 338950"/>
              <a:gd name="connsiteY3" fmla="*/ 77127 h 262875"/>
              <a:gd name="connsiteX4" fmla="*/ 129333 w 338950"/>
              <a:gd name="connsiteY4" fmla="*/ 341 h 262875"/>
              <a:gd name="connsiteX5" fmla="*/ 156950 w 338950"/>
              <a:gd name="connsiteY5" fmla="*/ 105926 h 262875"/>
              <a:gd name="connsiteX6" fmla="*/ 163774 w 338950"/>
              <a:gd name="connsiteY6" fmla="*/ 30863 h 262875"/>
              <a:gd name="connsiteX7" fmla="*/ 170597 w 338950"/>
              <a:gd name="connsiteY7" fmla="*/ 10392 h 262875"/>
              <a:gd name="connsiteX8" fmla="*/ 246148 w 338950"/>
              <a:gd name="connsiteY8" fmla="*/ 99305 h 262875"/>
              <a:gd name="connsiteX9" fmla="*/ 338950 w 338950"/>
              <a:gd name="connsiteY9" fmla="*/ 258181 h 262875"/>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3600 h 263600"/>
              <a:gd name="connsiteX1" fmla="*/ 40944 w 338950"/>
              <a:gd name="connsiteY1" fmla="*/ 236305 h 263600"/>
              <a:gd name="connsiteX2" fmla="*/ 54591 w 338950"/>
              <a:gd name="connsiteY2" fmla="*/ 209009 h 263600"/>
              <a:gd name="connsiteX3" fmla="*/ 73934 w 338950"/>
              <a:gd name="connsiteY3" fmla="*/ 77852 h 263600"/>
              <a:gd name="connsiteX4" fmla="*/ 129333 w 338950"/>
              <a:gd name="connsiteY4" fmla="*/ 1066 h 263600"/>
              <a:gd name="connsiteX5" fmla="*/ 163774 w 338950"/>
              <a:gd name="connsiteY5" fmla="*/ 31588 h 263600"/>
              <a:gd name="connsiteX6" fmla="*/ 170597 w 338950"/>
              <a:gd name="connsiteY6" fmla="*/ 11117 h 263600"/>
              <a:gd name="connsiteX7" fmla="*/ 246148 w 338950"/>
              <a:gd name="connsiteY7" fmla="*/ 100030 h 263600"/>
              <a:gd name="connsiteX8" fmla="*/ 338950 w 338950"/>
              <a:gd name="connsiteY8" fmla="*/ 258906 h 263600"/>
              <a:gd name="connsiteX0" fmla="*/ 0 w 338950"/>
              <a:gd name="connsiteY0" fmla="*/ 268591 h 268591"/>
              <a:gd name="connsiteX1" fmla="*/ 40944 w 338950"/>
              <a:gd name="connsiteY1" fmla="*/ 241296 h 268591"/>
              <a:gd name="connsiteX2" fmla="*/ 54591 w 338950"/>
              <a:gd name="connsiteY2" fmla="*/ 214000 h 268591"/>
              <a:gd name="connsiteX3" fmla="*/ 73934 w 338950"/>
              <a:gd name="connsiteY3" fmla="*/ 82843 h 268591"/>
              <a:gd name="connsiteX4" fmla="*/ 129333 w 338950"/>
              <a:gd name="connsiteY4" fmla="*/ 6057 h 268591"/>
              <a:gd name="connsiteX5" fmla="*/ 170597 w 338950"/>
              <a:gd name="connsiteY5" fmla="*/ 16108 h 268591"/>
              <a:gd name="connsiteX6" fmla="*/ 246148 w 338950"/>
              <a:gd name="connsiteY6" fmla="*/ 105021 h 268591"/>
              <a:gd name="connsiteX7" fmla="*/ 338950 w 338950"/>
              <a:gd name="connsiteY7" fmla="*/ 263897 h 268591"/>
              <a:gd name="connsiteX0" fmla="*/ 0 w 338950"/>
              <a:gd name="connsiteY0" fmla="*/ 268591 h 268591"/>
              <a:gd name="connsiteX1" fmla="*/ 54591 w 338950"/>
              <a:gd name="connsiteY1" fmla="*/ 214000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8591 h 268591"/>
              <a:gd name="connsiteX1" fmla="*/ 51904 w 338950"/>
              <a:gd name="connsiteY1" fmla="*/ 151402 h 268591"/>
              <a:gd name="connsiteX2" fmla="*/ 73934 w 338950"/>
              <a:gd name="connsiteY2" fmla="*/ 82843 h 268591"/>
              <a:gd name="connsiteX3" fmla="*/ 129333 w 338950"/>
              <a:gd name="connsiteY3" fmla="*/ 6057 h 268591"/>
              <a:gd name="connsiteX4" fmla="*/ 170597 w 338950"/>
              <a:gd name="connsiteY4" fmla="*/ 16108 h 268591"/>
              <a:gd name="connsiteX5" fmla="*/ 246148 w 338950"/>
              <a:gd name="connsiteY5" fmla="*/ 105021 h 268591"/>
              <a:gd name="connsiteX6" fmla="*/ 338950 w 338950"/>
              <a:gd name="connsiteY6" fmla="*/ 263897 h 268591"/>
              <a:gd name="connsiteX0" fmla="*/ 0 w 338950"/>
              <a:gd name="connsiteY0" fmla="*/ 266705 h 266705"/>
              <a:gd name="connsiteX1" fmla="*/ 51904 w 338950"/>
              <a:gd name="connsiteY1" fmla="*/ 149516 h 266705"/>
              <a:gd name="connsiteX2" fmla="*/ 99459 w 338950"/>
              <a:gd name="connsiteY2" fmla="*/ 55181 h 266705"/>
              <a:gd name="connsiteX3" fmla="*/ 129333 w 338950"/>
              <a:gd name="connsiteY3" fmla="*/ 4171 h 266705"/>
              <a:gd name="connsiteX4" fmla="*/ 170597 w 338950"/>
              <a:gd name="connsiteY4" fmla="*/ 14222 h 266705"/>
              <a:gd name="connsiteX5" fmla="*/ 246148 w 338950"/>
              <a:gd name="connsiteY5" fmla="*/ 103135 h 266705"/>
              <a:gd name="connsiteX6" fmla="*/ 338950 w 338950"/>
              <a:gd name="connsiteY6" fmla="*/ 262011 h 266705"/>
              <a:gd name="connsiteX0" fmla="*/ 0 w 338950"/>
              <a:gd name="connsiteY0" fmla="*/ 262535 h 262535"/>
              <a:gd name="connsiteX1" fmla="*/ 51904 w 338950"/>
              <a:gd name="connsiteY1" fmla="*/ 145346 h 262535"/>
              <a:gd name="connsiteX2" fmla="*/ 99459 w 338950"/>
              <a:gd name="connsiteY2" fmla="*/ 51011 h 262535"/>
              <a:gd name="connsiteX3" fmla="*/ 129333 w 338950"/>
              <a:gd name="connsiteY3" fmla="*/ 1 h 262535"/>
              <a:gd name="connsiteX4" fmla="*/ 205526 w 338950"/>
              <a:gd name="connsiteY4" fmla="*/ 50556 h 262535"/>
              <a:gd name="connsiteX5" fmla="*/ 246148 w 338950"/>
              <a:gd name="connsiteY5" fmla="*/ 98965 h 262535"/>
              <a:gd name="connsiteX6" fmla="*/ 338950 w 338950"/>
              <a:gd name="connsiteY6" fmla="*/ 257841 h 262535"/>
              <a:gd name="connsiteX0" fmla="*/ 0 w 338950"/>
              <a:gd name="connsiteY0" fmla="*/ 266217 h 266217"/>
              <a:gd name="connsiteX1" fmla="*/ 51904 w 338950"/>
              <a:gd name="connsiteY1" fmla="*/ 149028 h 266217"/>
              <a:gd name="connsiteX2" fmla="*/ 99459 w 338950"/>
              <a:gd name="connsiteY2" fmla="*/ 54693 h 266217"/>
              <a:gd name="connsiteX3" fmla="*/ 148141 w 338950"/>
              <a:gd name="connsiteY3" fmla="*/ 0 h 266217"/>
              <a:gd name="connsiteX4" fmla="*/ 205526 w 338950"/>
              <a:gd name="connsiteY4" fmla="*/ 54238 h 266217"/>
              <a:gd name="connsiteX5" fmla="*/ 246148 w 338950"/>
              <a:gd name="connsiteY5" fmla="*/ 102647 h 266217"/>
              <a:gd name="connsiteX6" fmla="*/ 338950 w 338950"/>
              <a:gd name="connsiteY6" fmla="*/ 261523 h 266217"/>
              <a:gd name="connsiteX0" fmla="*/ 0 w 338950"/>
              <a:gd name="connsiteY0" fmla="*/ 267543 h 267543"/>
              <a:gd name="connsiteX1" fmla="*/ 51904 w 338950"/>
              <a:gd name="connsiteY1" fmla="*/ 150354 h 267543"/>
              <a:gd name="connsiteX2" fmla="*/ 99459 w 338950"/>
              <a:gd name="connsiteY2" fmla="*/ 56019 h 267543"/>
              <a:gd name="connsiteX3" fmla="*/ 148141 w 338950"/>
              <a:gd name="connsiteY3" fmla="*/ 1326 h 267543"/>
              <a:gd name="connsiteX4" fmla="*/ 198809 w 338950"/>
              <a:gd name="connsiteY4" fmla="*/ 24265 h 267543"/>
              <a:gd name="connsiteX5" fmla="*/ 246148 w 338950"/>
              <a:gd name="connsiteY5" fmla="*/ 103973 h 267543"/>
              <a:gd name="connsiteX6" fmla="*/ 338950 w 338950"/>
              <a:gd name="connsiteY6" fmla="*/ 262849 h 267543"/>
              <a:gd name="connsiteX0" fmla="*/ 0 w 338950"/>
              <a:gd name="connsiteY0" fmla="*/ 266432 h 266432"/>
              <a:gd name="connsiteX1" fmla="*/ 51904 w 338950"/>
              <a:gd name="connsiteY1" fmla="*/ 149243 h 266432"/>
              <a:gd name="connsiteX2" fmla="*/ 99459 w 338950"/>
              <a:gd name="connsiteY2" fmla="*/ 32815 h 266432"/>
              <a:gd name="connsiteX3" fmla="*/ 148141 w 338950"/>
              <a:gd name="connsiteY3" fmla="*/ 215 h 266432"/>
              <a:gd name="connsiteX4" fmla="*/ 198809 w 338950"/>
              <a:gd name="connsiteY4" fmla="*/ 23154 h 266432"/>
              <a:gd name="connsiteX5" fmla="*/ 246148 w 338950"/>
              <a:gd name="connsiteY5" fmla="*/ 102862 h 266432"/>
              <a:gd name="connsiteX6" fmla="*/ 338950 w 338950"/>
              <a:gd name="connsiteY6" fmla="*/ 261738 h 266432"/>
              <a:gd name="connsiteX0" fmla="*/ 0 w 338950"/>
              <a:gd name="connsiteY0" fmla="*/ 293895 h 293895"/>
              <a:gd name="connsiteX1" fmla="*/ 51904 w 338950"/>
              <a:gd name="connsiteY1" fmla="*/ 176706 h 293895"/>
              <a:gd name="connsiteX2" fmla="*/ 99459 w 338950"/>
              <a:gd name="connsiteY2" fmla="*/ 60278 h 293895"/>
              <a:gd name="connsiteX3" fmla="*/ 149485 w 338950"/>
              <a:gd name="connsiteY3" fmla="*/ 61 h 293895"/>
              <a:gd name="connsiteX4" fmla="*/ 198809 w 338950"/>
              <a:gd name="connsiteY4" fmla="*/ 50617 h 293895"/>
              <a:gd name="connsiteX5" fmla="*/ 246148 w 338950"/>
              <a:gd name="connsiteY5" fmla="*/ 130325 h 293895"/>
              <a:gd name="connsiteX6" fmla="*/ 338950 w 338950"/>
              <a:gd name="connsiteY6" fmla="*/ 289201 h 293895"/>
              <a:gd name="connsiteX0" fmla="*/ 0 w 338950"/>
              <a:gd name="connsiteY0" fmla="*/ 293837 h 293837"/>
              <a:gd name="connsiteX1" fmla="*/ 51904 w 338950"/>
              <a:gd name="connsiteY1" fmla="*/ 176648 h 293837"/>
              <a:gd name="connsiteX2" fmla="*/ 99459 w 338950"/>
              <a:gd name="connsiteY2" fmla="*/ 60220 h 293837"/>
              <a:gd name="connsiteX3" fmla="*/ 149485 w 338950"/>
              <a:gd name="connsiteY3" fmla="*/ 3 h 293837"/>
              <a:gd name="connsiteX4" fmla="*/ 214929 w 338950"/>
              <a:gd name="connsiteY4" fmla="*/ 57923 h 293837"/>
              <a:gd name="connsiteX5" fmla="*/ 246148 w 338950"/>
              <a:gd name="connsiteY5" fmla="*/ 130267 h 293837"/>
              <a:gd name="connsiteX6" fmla="*/ 338950 w 338950"/>
              <a:gd name="connsiteY6" fmla="*/ 289143 h 293837"/>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46148 w 338950"/>
              <a:gd name="connsiteY5" fmla="*/ 130266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38950 w 338950"/>
              <a:gd name="connsiteY6" fmla="*/ 289142 h 293836"/>
              <a:gd name="connsiteX0" fmla="*/ 0 w 338950"/>
              <a:gd name="connsiteY0" fmla="*/ 293836 h 293836"/>
              <a:gd name="connsiteX1" fmla="*/ 51904 w 338950"/>
              <a:gd name="connsiteY1" fmla="*/ 176647 h 293836"/>
              <a:gd name="connsiteX2" fmla="*/ 90056 w 338950"/>
              <a:gd name="connsiteY2" fmla="*/ 56537 h 293836"/>
              <a:gd name="connsiteX3" fmla="*/ 149485 w 338950"/>
              <a:gd name="connsiteY3" fmla="*/ 2 h 293836"/>
              <a:gd name="connsiteX4" fmla="*/ 214929 w 338950"/>
              <a:gd name="connsiteY4" fmla="*/ 57922 h 293836"/>
              <a:gd name="connsiteX5" fmla="*/ 263612 w 338950"/>
              <a:gd name="connsiteY5" fmla="*/ 152359 h 293836"/>
              <a:gd name="connsiteX6" fmla="*/ 309302 w 338950"/>
              <a:gd name="connsiteY6" fmla="*/ 244923 h 293836"/>
              <a:gd name="connsiteX7" fmla="*/ 338950 w 338950"/>
              <a:gd name="connsiteY7" fmla="*/ 289142 h 293836"/>
              <a:gd name="connsiteX0" fmla="*/ 0 w 338950"/>
              <a:gd name="connsiteY0" fmla="*/ 293841 h 293841"/>
              <a:gd name="connsiteX1" fmla="*/ 51904 w 338950"/>
              <a:gd name="connsiteY1" fmla="*/ 176652 h 293841"/>
              <a:gd name="connsiteX2" fmla="*/ 90056 w 338950"/>
              <a:gd name="connsiteY2" fmla="*/ 56542 h 293841"/>
              <a:gd name="connsiteX3" fmla="*/ 149485 w 338950"/>
              <a:gd name="connsiteY3" fmla="*/ 7 h 293841"/>
              <a:gd name="connsiteX4" fmla="*/ 229707 w 338950"/>
              <a:gd name="connsiteY4" fmla="*/ 59768 h 293841"/>
              <a:gd name="connsiteX5" fmla="*/ 263612 w 338950"/>
              <a:gd name="connsiteY5" fmla="*/ 152364 h 293841"/>
              <a:gd name="connsiteX6" fmla="*/ 309302 w 338950"/>
              <a:gd name="connsiteY6" fmla="*/ 244928 h 293841"/>
              <a:gd name="connsiteX7" fmla="*/ 338950 w 338950"/>
              <a:gd name="connsiteY7" fmla="*/ 289147 h 293841"/>
              <a:gd name="connsiteX0" fmla="*/ 0 w 338950"/>
              <a:gd name="connsiteY0" fmla="*/ 297522 h 297522"/>
              <a:gd name="connsiteX1" fmla="*/ 51904 w 338950"/>
              <a:gd name="connsiteY1" fmla="*/ 180333 h 297522"/>
              <a:gd name="connsiteX2" fmla="*/ 9005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63612 w 338950"/>
              <a:gd name="connsiteY5" fmla="*/ 156045 h 297522"/>
              <a:gd name="connsiteX6" fmla="*/ 309302 w 338950"/>
              <a:gd name="connsiteY6" fmla="*/ 248609 h 297522"/>
              <a:gd name="connsiteX7" fmla="*/ 338950 w 338950"/>
              <a:gd name="connsiteY7" fmla="*/ 292828 h 297522"/>
              <a:gd name="connsiteX0" fmla="*/ 0 w 338950"/>
              <a:gd name="connsiteY0" fmla="*/ 297522 h 297522"/>
              <a:gd name="connsiteX1" fmla="*/ 51904 w 338950"/>
              <a:gd name="connsiteY1" fmla="*/ 180333 h 297522"/>
              <a:gd name="connsiteX2" fmla="*/ 102146 w 338950"/>
              <a:gd name="connsiteY2" fmla="*/ 60223 h 297522"/>
              <a:gd name="connsiteX3" fmla="*/ 168292 w 338950"/>
              <a:gd name="connsiteY3" fmla="*/ 6 h 297522"/>
              <a:gd name="connsiteX4" fmla="*/ 229707 w 338950"/>
              <a:gd name="connsiteY4" fmla="*/ 63449 h 297522"/>
              <a:gd name="connsiteX5" fmla="*/ 273016 w 338950"/>
              <a:gd name="connsiteY5" fmla="*/ 152363 h 297522"/>
              <a:gd name="connsiteX6" fmla="*/ 309302 w 338950"/>
              <a:gd name="connsiteY6" fmla="*/ 248609 h 297522"/>
              <a:gd name="connsiteX7" fmla="*/ 338950 w 338950"/>
              <a:gd name="connsiteY7" fmla="*/ 292828 h 297522"/>
              <a:gd name="connsiteX0" fmla="*/ 0 w 338950"/>
              <a:gd name="connsiteY0" fmla="*/ 297924 h 297924"/>
              <a:gd name="connsiteX1" fmla="*/ 51904 w 338950"/>
              <a:gd name="connsiteY1" fmla="*/ 180735 h 297924"/>
              <a:gd name="connsiteX2" fmla="*/ 110206 w 338950"/>
              <a:gd name="connsiteY2" fmla="*/ 44055 h 297924"/>
              <a:gd name="connsiteX3" fmla="*/ 168292 w 338950"/>
              <a:gd name="connsiteY3" fmla="*/ 408 h 297924"/>
              <a:gd name="connsiteX4" fmla="*/ 229707 w 338950"/>
              <a:gd name="connsiteY4" fmla="*/ 63851 h 297924"/>
              <a:gd name="connsiteX5" fmla="*/ 273016 w 338950"/>
              <a:gd name="connsiteY5" fmla="*/ 152765 h 297924"/>
              <a:gd name="connsiteX6" fmla="*/ 309302 w 338950"/>
              <a:gd name="connsiteY6" fmla="*/ 249011 h 297924"/>
              <a:gd name="connsiteX7" fmla="*/ 338950 w 338950"/>
              <a:gd name="connsiteY7" fmla="*/ 293230 h 297924"/>
              <a:gd name="connsiteX0" fmla="*/ 0 w 338950"/>
              <a:gd name="connsiteY0" fmla="*/ 297519 h 297519"/>
              <a:gd name="connsiteX1" fmla="*/ 51904 w 338950"/>
              <a:gd name="connsiteY1" fmla="*/ 180330 h 297519"/>
              <a:gd name="connsiteX2" fmla="*/ 110206 w 338950"/>
              <a:gd name="connsiteY2" fmla="*/ 43650 h 297519"/>
              <a:gd name="connsiteX3" fmla="*/ 168292 w 338950"/>
              <a:gd name="connsiteY3" fmla="*/ 3 h 297519"/>
              <a:gd name="connsiteX4" fmla="*/ 228364 w 338950"/>
              <a:gd name="connsiteY4" fmla="*/ 45036 h 297519"/>
              <a:gd name="connsiteX5" fmla="*/ 273016 w 338950"/>
              <a:gd name="connsiteY5" fmla="*/ 152360 h 297519"/>
              <a:gd name="connsiteX6" fmla="*/ 309302 w 338950"/>
              <a:gd name="connsiteY6" fmla="*/ 248606 h 297519"/>
              <a:gd name="connsiteX7" fmla="*/ 338950 w 338950"/>
              <a:gd name="connsiteY7" fmla="*/ 292825 h 29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950" h="297519">
                <a:moveTo>
                  <a:pt x="0" y="297519"/>
                </a:moveTo>
                <a:cubicBezTo>
                  <a:pt x="11373" y="286146"/>
                  <a:pt x="33536" y="222642"/>
                  <a:pt x="51904" y="180330"/>
                </a:cubicBezTo>
                <a:cubicBezTo>
                  <a:pt x="70272" y="138018"/>
                  <a:pt x="90808" y="73705"/>
                  <a:pt x="110206" y="43650"/>
                </a:cubicBezTo>
                <a:cubicBezTo>
                  <a:pt x="129604" y="13596"/>
                  <a:pt x="148599" y="-228"/>
                  <a:pt x="168292" y="3"/>
                </a:cubicBezTo>
                <a:cubicBezTo>
                  <a:pt x="187985" y="234"/>
                  <a:pt x="210910" y="19643"/>
                  <a:pt x="228364" y="45036"/>
                </a:cubicBezTo>
                <a:cubicBezTo>
                  <a:pt x="245818" y="70429"/>
                  <a:pt x="259526" y="118432"/>
                  <a:pt x="273016" y="152360"/>
                </a:cubicBezTo>
                <a:cubicBezTo>
                  <a:pt x="286506" y="186288"/>
                  <a:pt x="296746" y="225809"/>
                  <a:pt x="309302" y="248606"/>
                </a:cubicBezTo>
                <a:cubicBezTo>
                  <a:pt x="321858" y="271403"/>
                  <a:pt x="334009" y="285455"/>
                  <a:pt x="338950" y="292825"/>
                </a:cubicBezTo>
              </a:path>
            </a:pathLst>
          </a:custGeom>
          <a:noFill/>
          <a:ln w="38100">
            <a:solidFill>
              <a:schemeClr val="accent2"/>
            </a:solidFill>
            <a:tailEnd type="triangle"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TextBox 176"/>
          <p:cNvSpPr txBox="1"/>
          <p:nvPr/>
        </p:nvSpPr>
        <p:spPr>
          <a:xfrm>
            <a:off x="8677373" y="6241313"/>
            <a:ext cx="763899" cy="342232"/>
          </a:xfrm>
          <a:prstGeom prst="rect">
            <a:avLst/>
          </a:prstGeom>
          <a:noFill/>
          <a:ln>
            <a:noFill/>
          </a:ln>
        </p:spPr>
        <p:txBody>
          <a:bodyPr wrap="square" lIns="0" tIns="0" rIns="0" bIns="0" rtlCol="0">
            <a:noAutofit/>
          </a:bodyPr>
          <a:lstStyle/>
          <a:p>
            <a:pPr algn="ctr">
              <a:lnSpc>
                <a:spcPct val="80000"/>
              </a:lnSpc>
            </a:pPr>
            <a:r>
              <a:rPr lang="en-US" sz="1050" dirty="0">
                <a:solidFill>
                  <a:schemeClr val="tx2"/>
                </a:solidFill>
              </a:rPr>
              <a:t>NETCONF</a:t>
            </a:r>
            <a:endParaRPr lang="en-US" sz="1100" dirty="0">
              <a:solidFill>
                <a:schemeClr val="tx2"/>
              </a:solidFill>
            </a:endParaRPr>
          </a:p>
        </p:txBody>
      </p:sp>
      <p:sp>
        <p:nvSpPr>
          <p:cNvPr id="178" name="Content Placeholder 21"/>
          <p:cNvSpPr txBox="1">
            <a:spLocks/>
          </p:cNvSpPr>
          <p:nvPr/>
        </p:nvSpPr>
        <p:spPr>
          <a:xfrm>
            <a:off x="793103" y="594457"/>
            <a:ext cx="10666957" cy="3981518"/>
          </a:xfrm>
          <a:prstGeom prst="rect">
            <a:avLst/>
          </a:prstGeom>
          <a:ln>
            <a:solidFill>
              <a:schemeClr val="accent4"/>
            </a:solidFill>
          </a:ln>
        </p:spPr>
        <p:txBody>
          <a:bodyPr vert="horz" lIns="91440" tIns="0" rIns="9144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mn-cs"/>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mn-cs"/>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mn-cs"/>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mn-cs"/>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mn-cs"/>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mn-cs"/>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Control Loop Design Time</a:t>
            </a:r>
          </a:p>
        </p:txBody>
      </p:sp>
      <p:sp>
        <p:nvSpPr>
          <p:cNvPr id="179" name="Rectangle 178"/>
          <p:cNvSpPr/>
          <p:nvPr/>
        </p:nvSpPr>
        <p:spPr>
          <a:xfrm>
            <a:off x="8475322" y="678195"/>
            <a:ext cx="2322996" cy="1544151"/>
          </a:xfrm>
          <a:prstGeom prst="rect">
            <a:avLst/>
          </a:prstGeom>
          <a:solidFill>
            <a:sysClr val="windowText" lastClr="000000">
              <a:lumMod val="20000"/>
              <a:lumOff val="80000"/>
            </a:sys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0" name="TextBox 179"/>
          <p:cNvSpPr txBox="1"/>
          <p:nvPr/>
        </p:nvSpPr>
        <p:spPr>
          <a:xfrm>
            <a:off x="8598285" y="1730254"/>
            <a:ext cx="2199641" cy="535275"/>
          </a:xfrm>
          <a:prstGeom prst="rect">
            <a:avLst/>
          </a:prstGeom>
          <a:noFill/>
        </p:spPr>
        <p:txBody>
          <a:bodyPr wrap="none"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44546A"/>
                </a:solidFill>
                <a:effectLst/>
                <a:uLnTx/>
                <a:uFillTx/>
              </a:rPr>
              <a:t>Control</a:t>
            </a:r>
            <a:r>
              <a:rPr kumimoji="0" lang="en-US" sz="1799" b="0" i="0" u="none" strike="noStrike" kern="0" cap="none" spc="0" normalizeH="0" noProof="0" dirty="0">
                <a:ln>
                  <a:noFill/>
                </a:ln>
                <a:solidFill>
                  <a:srgbClr val="44546A"/>
                </a:solidFill>
                <a:effectLst/>
                <a:uLnTx/>
                <a:uFillTx/>
              </a:rPr>
              <a:t> Loop</a:t>
            </a: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799" b="0" i="0" u="none" strike="noStrike" kern="0" cap="none" spc="0" normalizeH="0" noProof="0" dirty="0">
                <a:ln>
                  <a:noFill/>
                </a:ln>
                <a:solidFill>
                  <a:srgbClr val="44546A"/>
                </a:solidFill>
                <a:effectLst/>
                <a:uLnTx/>
                <a:uFillTx/>
              </a:rPr>
              <a:t>Management </a:t>
            </a:r>
            <a:r>
              <a:rPr kumimoji="0" lang="en-US" sz="1799" b="0" i="0" u="none" strike="noStrike" kern="0" cap="none" spc="0" normalizeH="0" baseline="0" noProof="0" dirty="0">
                <a:ln>
                  <a:noFill/>
                </a:ln>
                <a:solidFill>
                  <a:srgbClr val="44546A"/>
                </a:solidFill>
                <a:effectLst/>
                <a:uLnTx/>
                <a:uFillTx/>
              </a:rPr>
              <a:t>Cockpit</a:t>
            </a:r>
          </a:p>
        </p:txBody>
      </p:sp>
      <p:cxnSp>
        <p:nvCxnSpPr>
          <p:cNvPr id="181" name="Straight Arrow Connector 180"/>
          <p:cNvCxnSpPr/>
          <p:nvPr/>
        </p:nvCxnSpPr>
        <p:spPr>
          <a:xfrm flipV="1">
            <a:off x="3878298" y="1096276"/>
            <a:ext cx="4597024" cy="45787"/>
          </a:xfrm>
          <a:prstGeom prst="straightConnector1">
            <a:avLst/>
          </a:prstGeom>
          <a:noFill/>
          <a:ln w="6350" cap="flat" cmpd="sng" algn="ctr">
            <a:solidFill>
              <a:srgbClr val="5B9BD5"/>
            </a:solidFill>
            <a:prstDash val="solid"/>
            <a:miter lim="800000"/>
            <a:headEnd type="triangle"/>
            <a:tailEnd type="none"/>
          </a:ln>
          <a:effectLst/>
        </p:spPr>
      </p:cxnSp>
      <p:sp>
        <p:nvSpPr>
          <p:cNvPr id="182" name="TextBox 181"/>
          <p:cNvSpPr txBox="1"/>
          <p:nvPr/>
        </p:nvSpPr>
        <p:spPr>
          <a:xfrm>
            <a:off x="4722313" y="1138995"/>
            <a:ext cx="2346989"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Query services, VNFs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Get performance counter 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Submit closed loop for distribution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endParaRPr>
          </a:p>
        </p:txBody>
      </p:sp>
      <p:sp>
        <p:nvSpPr>
          <p:cNvPr id="183" name="Rectangle 182"/>
          <p:cNvSpPr/>
          <p:nvPr/>
        </p:nvSpPr>
        <p:spPr>
          <a:xfrm>
            <a:off x="9676684" y="3349378"/>
            <a:ext cx="1475985" cy="571948"/>
          </a:xfrm>
          <a:prstGeom prst="rect">
            <a:avLst/>
          </a:prstGeom>
          <a:solidFill>
            <a:srgbClr val="FFFF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44546A"/>
                </a:solidFill>
                <a:effectLst/>
                <a:uLnTx/>
                <a:uFillTx/>
                <a:latin typeface="Calibri" panose="020F0502020204030204"/>
                <a:ea typeface="+mn-ea"/>
                <a:cs typeface="+mn-cs"/>
              </a:rPr>
              <a:t>Policy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44546A"/>
                </a:solidFill>
                <a:effectLst/>
                <a:uLnTx/>
                <a:uFillTx/>
                <a:latin typeface="Calibri" panose="020F0502020204030204"/>
                <a:ea typeface="+mn-ea"/>
                <a:cs typeface="+mn-cs"/>
              </a:rPr>
              <a:t>Engine</a:t>
            </a:r>
          </a:p>
        </p:txBody>
      </p:sp>
      <p:sp>
        <p:nvSpPr>
          <p:cNvPr id="184" name="TextBox 183"/>
          <p:cNvSpPr txBox="1"/>
          <p:nvPr/>
        </p:nvSpPr>
        <p:spPr>
          <a:xfrm>
            <a:off x="8617812" y="2342957"/>
            <a:ext cx="1137303"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Create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Activate policies: TCA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Operational,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Stop/Start,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Reconfigure</a:t>
            </a:r>
          </a:p>
        </p:txBody>
      </p:sp>
      <p:sp>
        <p:nvSpPr>
          <p:cNvPr id="185" name="Rectangle 184"/>
          <p:cNvSpPr/>
          <p:nvPr/>
        </p:nvSpPr>
        <p:spPr>
          <a:xfrm>
            <a:off x="1649877" y="911780"/>
            <a:ext cx="2228421" cy="968382"/>
          </a:xfrm>
          <a:prstGeom prst="rect">
            <a:avLst/>
          </a:prstGeom>
          <a:solidFill>
            <a:srgbClr val="4472C4">
              <a:lumMod val="20000"/>
              <a:lumOff val="8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6" name="TextBox 185"/>
          <p:cNvSpPr txBox="1"/>
          <p:nvPr/>
        </p:nvSpPr>
        <p:spPr>
          <a:xfrm>
            <a:off x="1664395" y="836617"/>
            <a:ext cx="556563" cy="36920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44546A"/>
                </a:solidFill>
                <a:effectLst/>
                <a:uLnTx/>
                <a:uFillTx/>
              </a:rPr>
              <a:t>SDC</a:t>
            </a:r>
          </a:p>
        </p:txBody>
      </p:sp>
      <p:sp>
        <p:nvSpPr>
          <p:cNvPr id="187" name="TextBox 186"/>
          <p:cNvSpPr txBox="1"/>
          <p:nvPr/>
        </p:nvSpPr>
        <p:spPr>
          <a:xfrm>
            <a:off x="1673087" y="1129826"/>
            <a:ext cx="1093569"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Onboard VNF,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Alarm file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create service</a:t>
            </a:r>
          </a:p>
        </p:txBody>
      </p:sp>
      <p:sp>
        <p:nvSpPr>
          <p:cNvPr id="188" name="TextBox 187"/>
          <p:cNvSpPr txBox="1"/>
          <p:nvPr/>
        </p:nvSpPr>
        <p:spPr>
          <a:xfrm>
            <a:off x="8598285" y="761930"/>
            <a:ext cx="1231171" cy="101566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Create template,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Configure CL,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Deploy CL,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Stop/Restart,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Reconfigure</a:t>
            </a:r>
          </a:p>
        </p:txBody>
      </p:sp>
      <p:sp>
        <p:nvSpPr>
          <p:cNvPr id="189" name="Rectangle 188"/>
          <p:cNvSpPr/>
          <p:nvPr/>
        </p:nvSpPr>
        <p:spPr>
          <a:xfrm>
            <a:off x="964248" y="2404147"/>
            <a:ext cx="7161326" cy="1998963"/>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0" name="Flowchart: Magnetic Disk 189"/>
          <p:cNvSpPr/>
          <p:nvPr/>
        </p:nvSpPr>
        <p:spPr>
          <a:xfrm>
            <a:off x="5398213" y="2522754"/>
            <a:ext cx="1638824" cy="602656"/>
          </a:xfrm>
          <a:prstGeom prst="flowChartMagneticDisk">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4546A"/>
                </a:solidFill>
                <a:effectLst/>
                <a:uLnTx/>
                <a:uFillTx/>
                <a:latin typeface="Calibri" panose="020F0502020204030204"/>
                <a:ea typeface="+mn-ea"/>
                <a:cs typeface="+mn-cs"/>
              </a:rPr>
              <a:t>DCAE Inventory</a:t>
            </a:r>
          </a:p>
        </p:txBody>
      </p:sp>
      <p:sp>
        <p:nvSpPr>
          <p:cNvPr id="191" name="TextBox 190"/>
          <p:cNvSpPr txBox="1"/>
          <p:nvPr/>
        </p:nvSpPr>
        <p:spPr>
          <a:xfrm>
            <a:off x="977244" y="3992588"/>
            <a:ext cx="695843" cy="369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dirty="0">
                <a:ln>
                  <a:noFill/>
                </a:ln>
                <a:solidFill>
                  <a:srgbClr val="44546A"/>
                </a:solidFill>
                <a:effectLst/>
                <a:uLnTx/>
                <a:uFillTx/>
              </a:rPr>
              <a:t>DCAE</a:t>
            </a:r>
          </a:p>
        </p:txBody>
      </p:sp>
      <p:sp>
        <p:nvSpPr>
          <p:cNvPr id="192" name="Flowchart: Card 191"/>
          <p:cNvSpPr/>
          <p:nvPr/>
        </p:nvSpPr>
        <p:spPr>
          <a:xfrm>
            <a:off x="3117178" y="2560520"/>
            <a:ext cx="1480263" cy="550030"/>
          </a:xfrm>
          <a:prstGeom prst="flowChartPunchedCard">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4546A"/>
                </a:solidFill>
                <a:effectLst/>
                <a:uLnTx/>
                <a:uFillTx/>
                <a:latin typeface="Calibri" panose="020F0502020204030204"/>
                <a:ea typeface="+mn-ea"/>
                <a:cs typeface="+mn-cs"/>
              </a:rPr>
              <a:t>DCAE Dispatcher</a:t>
            </a:r>
          </a:p>
        </p:txBody>
      </p:sp>
      <p:sp>
        <p:nvSpPr>
          <p:cNvPr id="193" name="Flowchart: Stored Data 192"/>
          <p:cNvSpPr/>
          <p:nvPr/>
        </p:nvSpPr>
        <p:spPr>
          <a:xfrm>
            <a:off x="1034751" y="3223894"/>
            <a:ext cx="1918821" cy="466449"/>
          </a:xfrm>
          <a:prstGeom prst="flowChartOnlineStorage">
            <a:avLst/>
          </a:prstGeom>
          <a:solidFill>
            <a:srgbClr val="ED7D31">
              <a:lumMod val="40000"/>
              <a:lumOff val="60000"/>
            </a:srgbClr>
          </a:solidFill>
          <a:ln w="12700" cap="flat" cmpd="sng" algn="ctr">
            <a:solidFill>
              <a:srgbClr val="5B9BD5">
                <a:shade val="50000"/>
              </a:srgbClr>
            </a:solidFill>
            <a:prstDash val="solid"/>
            <a:miter lim="800000"/>
          </a:ln>
          <a:effectLst/>
        </p:spPr>
        <p:txBody>
          <a:bodyPr lIns="0" rIns="0"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44546A"/>
                </a:solidFill>
                <a:effectLst/>
                <a:uLnTx/>
                <a:uFillTx/>
                <a:latin typeface="Calibri" panose="020F0502020204030204"/>
                <a:ea typeface="+mn-ea"/>
                <a:cs typeface="+mn-cs"/>
              </a:rPr>
              <a:t>Cloudify</a:t>
            </a:r>
            <a:endParaRPr kumimoji="0" lang="en-US" sz="1400" b="0" i="0" u="none" strike="noStrike" kern="0" cap="none" spc="0" normalizeH="0" baseline="0" noProof="0" dirty="0">
              <a:ln>
                <a:noFill/>
              </a:ln>
              <a:solidFill>
                <a:srgbClr val="44546A"/>
              </a:solidFill>
              <a:effectLst/>
              <a:uLnTx/>
              <a:uFillTx/>
              <a:latin typeface="Calibri" panose="020F0502020204030204"/>
              <a:ea typeface="+mn-ea"/>
              <a:cs typeface="+mn-cs"/>
            </a:endParaRP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4546A"/>
                </a:solidFill>
                <a:effectLst/>
                <a:uLnTx/>
                <a:uFillTx/>
                <a:latin typeface="Calibri" panose="020F0502020204030204"/>
                <a:ea typeface="+mn-ea"/>
                <a:cs typeface="+mn-cs"/>
              </a:rPr>
              <a:t>(includes</a:t>
            </a:r>
            <a:r>
              <a:rPr kumimoji="0" lang="en-US" sz="1400" b="0" i="0" u="none" strike="noStrike" kern="0" cap="none" spc="0" normalizeH="0" noProof="0" dirty="0">
                <a:ln>
                  <a:noFill/>
                </a:ln>
                <a:solidFill>
                  <a:srgbClr val="44546A"/>
                </a:solidFill>
                <a:effectLst/>
                <a:uLnTx/>
                <a:uFillTx/>
                <a:latin typeface="Calibri" panose="020F0502020204030204"/>
                <a:ea typeface="+mn-ea"/>
                <a:cs typeface="+mn-cs"/>
              </a:rPr>
              <a:t> </a:t>
            </a:r>
            <a:r>
              <a:rPr kumimoji="0" lang="en-US" sz="1400" b="0" i="0" u="none" strike="noStrike" kern="0" cap="none" spc="0" normalizeH="0" baseline="0" noProof="0" dirty="0">
                <a:ln>
                  <a:noFill/>
                </a:ln>
                <a:solidFill>
                  <a:srgbClr val="44546A"/>
                </a:solidFill>
                <a:effectLst/>
                <a:uLnTx/>
                <a:uFillTx/>
                <a:latin typeface="Calibri" panose="020F0502020204030204"/>
                <a:ea typeface="+mn-ea"/>
                <a:cs typeface="+mn-cs"/>
              </a:rPr>
              <a:t>plugins</a:t>
            </a:r>
            <a:r>
              <a:rPr kumimoji="0" lang="en-US" sz="1799" b="0" i="0" u="none" strike="noStrike" kern="0" cap="none" spc="0" normalizeH="0" baseline="0" noProof="0" dirty="0">
                <a:ln>
                  <a:noFill/>
                </a:ln>
                <a:solidFill>
                  <a:srgbClr val="44546A"/>
                </a:solidFill>
                <a:effectLst/>
                <a:uLnTx/>
                <a:uFillTx/>
                <a:latin typeface="Calibri" panose="020F0502020204030204"/>
                <a:ea typeface="+mn-ea"/>
                <a:cs typeface="+mn-cs"/>
              </a:rPr>
              <a:t>)</a:t>
            </a:r>
          </a:p>
        </p:txBody>
      </p:sp>
      <p:sp>
        <p:nvSpPr>
          <p:cNvPr id="194" name="Flowchart: Document 193"/>
          <p:cNvSpPr/>
          <p:nvPr/>
        </p:nvSpPr>
        <p:spPr>
          <a:xfrm>
            <a:off x="6333896" y="3180514"/>
            <a:ext cx="1565931" cy="443842"/>
          </a:xfrm>
          <a:prstGeom prst="flowChartDocumen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4546A"/>
                </a:solidFill>
                <a:effectLst/>
                <a:uLnTx/>
                <a:uFillTx/>
                <a:latin typeface="Calibri" panose="020F0502020204030204"/>
                <a:ea typeface="+mn-ea"/>
                <a:cs typeface="+mn-cs"/>
              </a:rPr>
              <a:t>CDAP Broker</a:t>
            </a:r>
          </a:p>
        </p:txBody>
      </p:sp>
      <p:sp>
        <p:nvSpPr>
          <p:cNvPr id="195" name="Flowchart: Card 194"/>
          <p:cNvSpPr/>
          <p:nvPr/>
        </p:nvSpPr>
        <p:spPr>
          <a:xfrm>
            <a:off x="6482467" y="3687126"/>
            <a:ext cx="957378" cy="382403"/>
          </a:xfrm>
          <a:prstGeom prst="flowChartPunchedCard">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latin typeface="Calibri" panose="020F0502020204030204"/>
                <a:ea typeface="+mn-ea"/>
                <a:cs typeface="+mn-cs"/>
              </a:rPr>
              <a:t>TCA</a:t>
            </a:r>
          </a:p>
        </p:txBody>
      </p:sp>
      <p:sp>
        <p:nvSpPr>
          <p:cNvPr id="196" name="Rectangle 195"/>
          <p:cNvSpPr/>
          <p:nvPr/>
        </p:nvSpPr>
        <p:spPr>
          <a:xfrm>
            <a:off x="6482467" y="4117963"/>
            <a:ext cx="1173671" cy="215877"/>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 name="TextBox 196"/>
          <p:cNvSpPr txBox="1"/>
          <p:nvPr/>
        </p:nvSpPr>
        <p:spPr>
          <a:xfrm>
            <a:off x="6947984" y="4117962"/>
            <a:ext cx="528533" cy="2769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CDAP</a:t>
            </a:r>
          </a:p>
        </p:txBody>
      </p:sp>
      <p:cxnSp>
        <p:nvCxnSpPr>
          <p:cNvPr id="198" name="Straight Arrow Connector 197"/>
          <p:cNvCxnSpPr>
            <a:endCxn id="179" idx="1"/>
          </p:cNvCxnSpPr>
          <p:nvPr/>
        </p:nvCxnSpPr>
        <p:spPr>
          <a:xfrm flipV="1">
            <a:off x="4472671" y="1450271"/>
            <a:ext cx="4002651" cy="1097749"/>
          </a:xfrm>
          <a:prstGeom prst="straightConnector1">
            <a:avLst/>
          </a:prstGeom>
          <a:noFill/>
          <a:ln w="6350" cap="flat" cmpd="sng" algn="ctr">
            <a:solidFill>
              <a:srgbClr val="5B9BD5"/>
            </a:solidFill>
            <a:prstDash val="solid"/>
            <a:miter lim="800000"/>
            <a:headEnd type="triangle"/>
            <a:tailEnd type="none"/>
          </a:ln>
          <a:effectLst/>
        </p:spPr>
      </p:cxnSp>
      <p:sp>
        <p:nvSpPr>
          <p:cNvPr id="199" name="TextBox 198"/>
          <p:cNvSpPr txBox="1"/>
          <p:nvPr/>
        </p:nvSpPr>
        <p:spPr>
          <a:xfrm>
            <a:off x="4312221" y="1961747"/>
            <a:ext cx="942502" cy="46166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Deploy</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control loop</a:t>
            </a:r>
          </a:p>
        </p:txBody>
      </p:sp>
      <p:cxnSp>
        <p:nvCxnSpPr>
          <p:cNvPr id="200" name="Straight Arrow Connector 199"/>
          <p:cNvCxnSpPr>
            <a:endCxn id="179" idx="1"/>
          </p:cNvCxnSpPr>
          <p:nvPr/>
        </p:nvCxnSpPr>
        <p:spPr>
          <a:xfrm flipV="1">
            <a:off x="6904083" y="1450271"/>
            <a:ext cx="1571239" cy="1099789"/>
          </a:xfrm>
          <a:prstGeom prst="straightConnector1">
            <a:avLst/>
          </a:prstGeom>
          <a:noFill/>
          <a:ln w="6350" cap="flat" cmpd="sng" algn="ctr">
            <a:solidFill>
              <a:srgbClr val="5B9BD5"/>
            </a:solidFill>
            <a:prstDash val="solid"/>
            <a:miter lim="800000"/>
            <a:headEnd type="triangle"/>
            <a:tailEnd type="none"/>
          </a:ln>
          <a:effectLst/>
        </p:spPr>
      </p:cxnSp>
      <p:sp>
        <p:nvSpPr>
          <p:cNvPr id="201" name="Flowchart: Card 200"/>
          <p:cNvSpPr/>
          <p:nvPr/>
        </p:nvSpPr>
        <p:spPr>
          <a:xfrm>
            <a:off x="1565838" y="2555423"/>
            <a:ext cx="1198645" cy="335657"/>
          </a:xfrm>
          <a:prstGeom prst="flowChartPunchedCard">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latin typeface="Calibri" panose="020F0502020204030204"/>
                <a:ea typeface="+mn-ea"/>
                <a:cs typeface="+mn-cs"/>
              </a:rPr>
              <a:t>Service Change Handler</a:t>
            </a:r>
          </a:p>
        </p:txBody>
      </p:sp>
      <p:cxnSp>
        <p:nvCxnSpPr>
          <p:cNvPr id="202" name="Straight Arrow Connector 201"/>
          <p:cNvCxnSpPr>
            <a:stCxn id="185" idx="2"/>
          </p:cNvCxnSpPr>
          <p:nvPr/>
        </p:nvCxnSpPr>
        <p:spPr>
          <a:xfrm flipH="1">
            <a:off x="2761111" y="1880162"/>
            <a:ext cx="2977" cy="528418"/>
          </a:xfrm>
          <a:prstGeom prst="straightConnector1">
            <a:avLst/>
          </a:prstGeom>
          <a:noFill/>
          <a:ln w="6350" cap="flat" cmpd="sng" algn="ctr">
            <a:solidFill>
              <a:srgbClr val="5B9BD5"/>
            </a:solidFill>
            <a:prstDash val="solid"/>
            <a:miter lim="800000"/>
            <a:tailEnd type="triangle"/>
          </a:ln>
          <a:effectLst/>
        </p:spPr>
      </p:cxnSp>
      <p:sp>
        <p:nvSpPr>
          <p:cNvPr id="203" name="Flowchart: Document 202"/>
          <p:cNvSpPr/>
          <p:nvPr/>
        </p:nvSpPr>
        <p:spPr>
          <a:xfrm>
            <a:off x="3117178" y="3243096"/>
            <a:ext cx="1480263" cy="443842"/>
          </a:xfrm>
          <a:prstGeom prst="flowChartDocumen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44546A"/>
                </a:solidFill>
                <a:effectLst/>
                <a:uLnTx/>
                <a:uFillTx/>
                <a:latin typeface="Calibri" panose="020F0502020204030204"/>
                <a:ea typeface="+mn-ea"/>
                <a:cs typeface="+mn-cs"/>
              </a:rPr>
              <a:t>Databus</a:t>
            </a:r>
            <a:r>
              <a:rPr kumimoji="0" lang="en-US" sz="1600" b="0" i="0" u="none" strike="noStrike" kern="0" cap="none" spc="0" normalizeH="0" baseline="0" noProof="0" dirty="0">
                <a:ln>
                  <a:noFill/>
                </a:ln>
                <a:solidFill>
                  <a:srgbClr val="44546A"/>
                </a:solidFill>
                <a:effectLst/>
                <a:uLnTx/>
                <a:uFillTx/>
                <a:latin typeface="Calibri" panose="020F0502020204030204"/>
                <a:ea typeface="+mn-ea"/>
                <a:cs typeface="+mn-cs"/>
              </a:rPr>
              <a:t> Controller</a:t>
            </a:r>
          </a:p>
        </p:txBody>
      </p:sp>
      <p:cxnSp>
        <p:nvCxnSpPr>
          <p:cNvPr id="204" name="Straight Arrow Connector 203"/>
          <p:cNvCxnSpPr/>
          <p:nvPr/>
        </p:nvCxnSpPr>
        <p:spPr>
          <a:xfrm>
            <a:off x="9522986" y="2239215"/>
            <a:ext cx="299281" cy="1110162"/>
          </a:xfrm>
          <a:prstGeom prst="straightConnector1">
            <a:avLst/>
          </a:prstGeom>
          <a:noFill/>
          <a:ln w="6350" cap="flat" cmpd="sng" algn="ctr">
            <a:solidFill>
              <a:srgbClr val="5B9BD5"/>
            </a:solidFill>
            <a:prstDash val="solid"/>
            <a:miter lim="800000"/>
            <a:tailEnd type="triangle"/>
          </a:ln>
          <a:effectLst/>
        </p:spPr>
      </p:cxnSp>
      <p:sp>
        <p:nvSpPr>
          <p:cNvPr id="205" name="TextBox 204"/>
          <p:cNvSpPr txBox="1"/>
          <p:nvPr/>
        </p:nvSpPr>
        <p:spPr>
          <a:xfrm>
            <a:off x="2814138" y="1129826"/>
            <a:ext cx="949362"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Test, Certify,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Distribute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rPr>
              <a:t>Closed Loop</a:t>
            </a:r>
          </a:p>
        </p:txBody>
      </p:sp>
      <p:sp>
        <p:nvSpPr>
          <p:cNvPr id="206" name="TextBox 205"/>
          <p:cNvSpPr txBox="1"/>
          <p:nvPr/>
        </p:nvSpPr>
        <p:spPr>
          <a:xfrm>
            <a:off x="6563448" y="1969507"/>
            <a:ext cx="135133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Check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distribution status</a:t>
            </a:r>
          </a:p>
        </p:txBody>
      </p:sp>
      <p:sp>
        <p:nvSpPr>
          <p:cNvPr id="207" name="Rectangle 206"/>
          <p:cNvSpPr/>
          <p:nvPr/>
        </p:nvSpPr>
        <p:spPr>
          <a:xfrm>
            <a:off x="4822465" y="4117963"/>
            <a:ext cx="1331028" cy="2187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latin typeface="Calibri" panose="020F0502020204030204"/>
                <a:ea typeface="+mn-ea"/>
                <a:cs typeface="+mn-cs"/>
              </a:rPr>
              <a:t>Docker</a:t>
            </a:r>
          </a:p>
        </p:txBody>
      </p:sp>
      <p:sp>
        <p:nvSpPr>
          <p:cNvPr id="208" name="Flowchart: Card 207"/>
          <p:cNvSpPr/>
          <p:nvPr/>
        </p:nvSpPr>
        <p:spPr>
          <a:xfrm>
            <a:off x="4822465" y="3687126"/>
            <a:ext cx="1021633" cy="382403"/>
          </a:xfrm>
          <a:prstGeom prst="flowChartPunchedCard">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4546A"/>
                </a:solidFill>
                <a:effectLst/>
                <a:uLnTx/>
                <a:uFillTx/>
                <a:latin typeface="Calibri" panose="020F0502020204030204"/>
                <a:ea typeface="+mn-ea"/>
                <a:cs typeface="+mn-cs"/>
              </a:rPr>
              <a:t>VES Collector</a:t>
            </a:r>
          </a:p>
        </p:txBody>
      </p:sp>
      <p:sp>
        <p:nvSpPr>
          <p:cNvPr id="209" name="TextBox 208"/>
          <p:cNvSpPr txBox="1"/>
          <p:nvPr/>
        </p:nvSpPr>
        <p:spPr>
          <a:xfrm>
            <a:off x="1235289" y="1988788"/>
            <a:ext cx="2073453" cy="240066"/>
          </a:xfrm>
          <a:prstGeom prst="rect">
            <a:avLst/>
          </a:prstGeom>
          <a:noFill/>
        </p:spPr>
        <p:txBody>
          <a:bodyPr wrap="square"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Distribute</a:t>
            </a:r>
            <a:r>
              <a:rPr kumimoji="0" lang="en-US" sz="1200" b="0" i="0" u="none" strike="noStrike" kern="0" cap="none" spc="0" normalizeH="0" noProof="0" dirty="0">
                <a:ln>
                  <a:noFill/>
                </a:ln>
                <a:solidFill>
                  <a:prstClr val="black"/>
                </a:solidFill>
                <a:effectLst/>
                <a:uLnTx/>
                <a:uFillTx/>
              </a:rPr>
              <a:t> </a:t>
            </a:r>
            <a:r>
              <a:rPr kumimoji="0" lang="en-US" sz="1200" b="0" i="0" u="none" strike="noStrike" kern="0" cap="none" spc="0" normalizeH="0" baseline="0" noProof="0" dirty="0">
                <a:ln>
                  <a:noFill/>
                </a:ln>
                <a:solidFill>
                  <a:prstClr val="black"/>
                </a:solidFill>
                <a:effectLst/>
                <a:uLnTx/>
                <a:uFillTx/>
              </a:rPr>
              <a:t>Control loop</a:t>
            </a:r>
          </a:p>
        </p:txBody>
      </p:sp>
    </p:spTree>
    <p:extLst>
      <p:ext uri="{BB962C8B-B14F-4D97-AF65-F5344CB8AC3E}">
        <p14:creationId xmlns:p14="http://schemas.microsoft.com/office/powerpoint/2010/main" val="371505745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chemeClr val="tx1"/>
                </a:solidFill>
              </a:rPr>
              <a:t>ONAP Controllers</a:t>
            </a:r>
          </a:p>
          <a:p>
            <a:pPr lvl="1"/>
            <a:r>
              <a:rPr lang="en-US" altLang="zh-CN" sz="2400" dirty="0">
                <a:solidFill>
                  <a:schemeClr val="tx1"/>
                </a:solidFill>
              </a:rPr>
              <a:t>Template Driven Closed Loop</a:t>
            </a:r>
          </a:p>
          <a:p>
            <a:pPr lvl="1"/>
            <a:r>
              <a:rPr lang="en-US" altLang="zh-CN" sz="2400" dirty="0">
                <a:solidFill>
                  <a:srgbClr val="FF0000"/>
                </a:solidFill>
              </a:rPr>
              <a:t>Support for Design, Schedule and Execute Changes (e.g. Software Upgrades)</a:t>
            </a:r>
          </a:p>
          <a:p>
            <a:pPr lvl="1"/>
            <a:r>
              <a:rPr lang="en-US" altLang="zh-CN" sz="2400" dirty="0">
                <a:solidFill>
                  <a:schemeClr val="tx1"/>
                </a:solidFill>
              </a:rPr>
              <a:t>VNF SDK</a:t>
            </a:r>
          </a:p>
          <a:p>
            <a:pPr lvl="1"/>
            <a:r>
              <a:rPr lang="en-US" altLang="zh-CN" sz="2400" dirty="0">
                <a:solidFill>
                  <a:schemeClr val="tx1"/>
                </a:solidFill>
              </a:rPr>
              <a:t>Resource and Placement Optimization</a:t>
            </a:r>
          </a:p>
          <a:p>
            <a:pPr lvl="1"/>
            <a:r>
              <a:rPr lang="en-US" altLang="zh-CN" sz="2400" dirty="0">
                <a:solidFill>
                  <a:schemeClr val="tx1"/>
                </a:solidFill>
              </a:rPr>
              <a:t>Operations Management Framework (OMF)</a:t>
            </a:r>
          </a:p>
          <a:p>
            <a:pPr lvl="1"/>
            <a:r>
              <a:rPr lang="en-US" altLang="zh-CN" sz="2400" dirty="0">
                <a:solidFill>
                  <a:schemeClr val="tx1"/>
                </a:solidFill>
              </a:rPr>
              <a:t>Support for Multiple Infrastructure Environments</a:t>
            </a:r>
            <a:endParaRPr lang="en-US" altLang="zh-CN" sz="2400" dirty="0">
              <a:solidFill>
                <a:srgbClr val="FF0000"/>
              </a:solidFill>
            </a:endParaRPr>
          </a:p>
          <a:p>
            <a:pPr lvl="1"/>
            <a:endParaRPr lang="en-US" altLang="zh-CN" sz="2400" dirty="0">
              <a:solidFill>
                <a:srgbClr val="FF0000"/>
              </a:solidFill>
            </a:endParaRPr>
          </a:p>
          <a:p>
            <a:pPr lvl="1"/>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9584776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VNF Change Management Process</a:t>
            </a:r>
            <a:endParaRPr lang="zh-CN" altLang="en-US" dirty="0"/>
          </a:p>
        </p:txBody>
      </p:sp>
      <p:grpSp>
        <p:nvGrpSpPr>
          <p:cNvPr id="22" name="Group 21"/>
          <p:cNvGrpSpPr/>
          <p:nvPr/>
        </p:nvGrpSpPr>
        <p:grpSpPr>
          <a:xfrm>
            <a:off x="965269" y="1240240"/>
            <a:ext cx="10617131" cy="5149222"/>
            <a:chOff x="205028" y="1286001"/>
            <a:chExt cx="11780390" cy="5315495"/>
          </a:xfrm>
        </p:grpSpPr>
        <p:sp>
          <p:nvSpPr>
            <p:cNvPr id="14" name="Rounded Rectangle 7"/>
            <p:cNvSpPr/>
            <p:nvPr/>
          </p:nvSpPr>
          <p:spPr>
            <a:xfrm>
              <a:off x="205028" y="1286001"/>
              <a:ext cx="3786251" cy="4104147"/>
            </a:xfrm>
            <a:prstGeom prst="roundRect">
              <a:avLst>
                <a:gd name="adj" fmla="val 3288"/>
              </a:avLst>
            </a:prstGeom>
            <a:gradFill>
              <a:gsLst>
                <a:gs pos="0">
                  <a:srgbClr val="44C8F5"/>
                </a:gs>
                <a:gs pos="100000">
                  <a:srgbClr val="067AB4"/>
                </a:gs>
              </a:gsLst>
              <a:lin ang="5364000" scaled="0"/>
            </a:gradFill>
            <a:ln w="25400" cap="flat" cmpd="sng" algn="ctr">
              <a:noFill/>
              <a:prstDash val="solid"/>
            </a:ln>
            <a:effectLst/>
          </p:spPr>
          <p:txBody>
            <a:bodyPr lIns="162447" tIns="81223" rIns="162447" bIns="81223"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 Placeholder 8"/>
            <p:cNvSpPr txBox="1">
              <a:spLocks/>
            </p:cNvSpPr>
            <p:nvPr/>
          </p:nvSpPr>
          <p:spPr>
            <a:xfrm>
              <a:off x="283935" y="1426607"/>
              <a:ext cx="3707344" cy="3796703"/>
            </a:xfrm>
            <a:prstGeom prst="rect">
              <a:avLst/>
            </a:prstGeom>
          </p:spPr>
          <p:txBody>
            <a:bodyPr/>
            <a:lstStyle/>
            <a:p>
              <a:pPr defTabSz="1624422" hangingPunct="1">
                <a:spcAft>
                  <a:spcPts val="1067"/>
                </a:spcAft>
                <a:defRPr/>
              </a:pPr>
              <a:r>
                <a:rPr lang="en-US" sz="1867" b="1" i="1" kern="1200" dirty="0">
                  <a:solidFill>
                    <a:prstClr val="white"/>
                  </a:solidFill>
                  <a:ea typeface="ＭＳ Ｐゴシック" charset="0"/>
                </a:rPr>
                <a:t>Design: </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Building blocks for individual tasks </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Design workflow as a composition of building blocks </a:t>
              </a:r>
            </a:p>
          </p:txBody>
        </p:sp>
        <p:sp>
          <p:nvSpPr>
            <p:cNvPr id="16" name="Rounded Rectangle 10"/>
            <p:cNvSpPr/>
            <p:nvPr/>
          </p:nvSpPr>
          <p:spPr>
            <a:xfrm>
              <a:off x="4185324" y="1286001"/>
              <a:ext cx="3786251" cy="4104147"/>
            </a:xfrm>
            <a:prstGeom prst="roundRect">
              <a:avLst>
                <a:gd name="adj" fmla="val 3288"/>
              </a:avLst>
            </a:prstGeom>
            <a:gradFill>
              <a:gsLst>
                <a:gs pos="0">
                  <a:srgbClr val="C4D82D"/>
                </a:gs>
                <a:gs pos="100000">
                  <a:srgbClr val="C4D82D">
                    <a:lumMod val="75000"/>
                  </a:srgbClr>
                </a:gs>
              </a:gsLst>
              <a:lin ang="5364000" scaled="0"/>
            </a:gradFill>
            <a:ln w="25400" cap="flat" cmpd="sng" algn="ctr">
              <a:noFill/>
              <a:prstDash val="solid"/>
            </a:ln>
            <a:effectLst/>
          </p:spPr>
          <p:txBody>
            <a:bodyPr lIns="162447" tIns="81223" rIns="162447" bIns="81223"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Text Placeholder 8"/>
            <p:cNvSpPr txBox="1">
              <a:spLocks/>
            </p:cNvSpPr>
            <p:nvPr/>
          </p:nvSpPr>
          <p:spPr>
            <a:xfrm>
              <a:off x="4264231" y="1452274"/>
              <a:ext cx="3707344" cy="3796703"/>
            </a:xfrm>
            <a:prstGeom prst="rect">
              <a:avLst/>
            </a:prstGeom>
          </p:spPr>
          <p:txBody>
            <a:bodyPr/>
            <a:lstStyle/>
            <a:p>
              <a:pPr defTabSz="1624422" hangingPunct="1">
                <a:spcAft>
                  <a:spcPts val="1067"/>
                </a:spcAft>
                <a:defRPr/>
              </a:pPr>
              <a:r>
                <a:rPr lang="en-US" sz="1867" b="1" i="1" kern="1200" dirty="0">
                  <a:solidFill>
                    <a:prstClr val="white"/>
                  </a:solidFill>
                  <a:ea typeface="ＭＳ Ｐゴシック" charset="0"/>
                </a:rPr>
                <a:t>Scheduling: </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Schedule optimization for avoiding conflicts  </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Conflict rules as policies </a:t>
              </a:r>
            </a:p>
            <a:p>
              <a:pPr marL="380990" indent="-380990" defTabSz="1624422" hangingPunct="1">
                <a:spcAft>
                  <a:spcPts val="1067"/>
                </a:spcAft>
                <a:buFont typeface="Arial" panose="020B0604020202020204" pitchFamily="34" charset="0"/>
                <a:buChar char="•"/>
                <a:defRPr/>
              </a:pPr>
              <a:endParaRPr lang="en-US" sz="1867" b="1" kern="1200" dirty="0">
                <a:solidFill>
                  <a:prstClr val="white"/>
                </a:solidFill>
                <a:ea typeface="ＭＳ Ｐゴシック" charset="0"/>
              </a:endParaRPr>
            </a:p>
          </p:txBody>
        </p:sp>
        <p:sp>
          <p:nvSpPr>
            <p:cNvPr id="18" name="Rounded Rectangle 12"/>
            <p:cNvSpPr/>
            <p:nvPr/>
          </p:nvSpPr>
          <p:spPr>
            <a:xfrm>
              <a:off x="8165621" y="1286001"/>
              <a:ext cx="3786251" cy="4104147"/>
            </a:xfrm>
            <a:prstGeom prst="roundRect">
              <a:avLst>
                <a:gd name="adj" fmla="val 3288"/>
              </a:avLst>
            </a:prstGeom>
            <a:gradFill>
              <a:gsLst>
                <a:gs pos="0">
                  <a:srgbClr val="FCB314"/>
                </a:gs>
                <a:gs pos="100000">
                  <a:srgbClr val="FCB314">
                    <a:lumMod val="75000"/>
                  </a:srgbClr>
                </a:gs>
              </a:gsLst>
              <a:lin ang="5364000" scaled="0"/>
            </a:gradFill>
            <a:ln w="25400" cap="flat" cmpd="sng" algn="ctr">
              <a:noFill/>
              <a:prstDash val="solid"/>
            </a:ln>
            <a:effectLst/>
          </p:spPr>
          <p:txBody>
            <a:bodyPr lIns="162447" tIns="81223" rIns="162447" bIns="81223"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Text Placeholder 8"/>
            <p:cNvSpPr txBox="1">
              <a:spLocks/>
            </p:cNvSpPr>
            <p:nvPr/>
          </p:nvSpPr>
          <p:spPr>
            <a:xfrm>
              <a:off x="8244528" y="1452274"/>
              <a:ext cx="3707344" cy="3796703"/>
            </a:xfrm>
            <a:prstGeom prst="rect">
              <a:avLst/>
            </a:prstGeom>
          </p:spPr>
          <p:txBody>
            <a:bodyPr/>
            <a:lstStyle/>
            <a:p>
              <a:pPr defTabSz="1624422" hangingPunct="1">
                <a:spcAft>
                  <a:spcPts val="1067"/>
                </a:spcAft>
                <a:defRPr/>
              </a:pPr>
              <a:r>
                <a:rPr lang="en-US" sz="1867" b="1" i="1" kern="1200" dirty="0">
                  <a:solidFill>
                    <a:prstClr val="white"/>
                  </a:solidFill>
                  <a:ea typeface="ＭＳ Ｐゴシック" charset="0"/>
                </a:rPr>
                <a:t>Execution: </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Automated workflow orchestration and tracking </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Ability to intercept execution – pause/resume</a:t>
              </a:r>
            </a:p>
            <a:p>
              <a:pPr marL="380990" indent="-380990" defTabSz="1624422" hangingPunct="1">
                <a:spcAft>
                  <a:spcPts val="1067"/>
                </a:spcAft>
                <a:buFont typeface="Arial" panose="020B0604020202020204" pitchFamily="34" charset="0"/>
                <a:buChar char="•"/>
                <a:defRPr/>
              </a:pPr>
              <a:r>
                <a:rPr lang="en-US" sz="1867" b="1" kern="1200" dirty="0">
                  <a:solidFill>
                    <a:prstClr val="white"/>
                  </a:solidFill>
                  <a:ea typeface="ＭＳ Ｐゴシック" charset="0"/>
                </a:rPr>
                <a:t>Policy enabled go/no-go  </a:t>
              </a:r>
            </a:p>
          </p:txBody>
        </p:sp>
        <p:sp>
          <p:nvSpPr>
            <p:cNvPr id="20" name="Rounded Rectangle 16"/>
            <p:cNvSpPr/>
            <p:nvPr/>
          </p:nvSpPr>
          <p:spPr>
            <a:xfrm>
              <a:off x="205028" y="5636968"/>
              <a:ext cx="11780390" cy="964528"/>
            </a:xfrm>
            <a:prstGeom prst="roundRect">
              <a:avLst>
                <a:gd name="adj" fmla="val 3288"/>
              </a:avLst>
            </a:prstGeom>
            <a:gradFill>
              <a:gsLst>
                <a:gs pos="0">
                  <a:srgbClr val="D703AF"/>
                </a:gs>
                <a:gs pos="100000">
                  <a:srgbClr val="766471"/>
                </a:gs>
              </a:gsLst>
              <a:lin ang="5364000" scaled="0"/>
            </a:gradFill>
            <a:ln w="25400" cap="flat" cmpd="sng" algn="ctr">
              <a:noFill/>
              <a:prstDash val="solid"/>
            </a:ln>
            <a:effectLst/>
          </p:spPr>
          <p:txBody>
            <a:bodyPr lIns="162447" tIns="81223" rIns="162447" bIns="81223"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Text Placeholder 8"/>
            <p:cNvSpPr txBox="1">
              <a:spLocks/>
            </p:cNvSpPr>
            <p:nvPr/>
          </p:nvSpPr>
          <p:spPr>
            <a:xfrm>
              <a:off x="283935" y="5695452"/>
              <a:ext cx="11667937" cy="892275"/>
            </a:xfrm>
            <a:prstGeom prst="rect">
              <a:avLst/>
            </a:prstGeom>
          </p:spPr>
          <p:txBody>
            <a:bodyPr/>
            <a:lstStyle/>
            <a:p>
              <a:pPr defTabSz="1624422" hangingPunct="1">
                <a:spcAft>
                  <a:spcPts val="1067"/>
                </a:spcAft>
                <a:defRPr/>
              </a:pPr>
              <a:r>
                <a:rPr lang="en-US" sz="1867" b="1" i="1" kern="1200" dirty="0">
                  <a:solidFill>
                    <a:prstClr val="white"/>
                  </a:solidFill>
                  <a:ea typeface="ＭＳ Ｐゴシック" charset="0"/>
                </a:rPr>
                <a:t>Improved manageability: </a:t>
              </a:r>
              <a:r>
                <a:rPr lang="en-US" sz="1867" b="1" kern="1200" dirty="0">
                  <a:solidFill>
                    <a:prstClr val="white"/>
                  </a:solidFill>
                  <a:ea typeface="ＭＳ Ｐゴシック" charset="0"/>
                </a:rPr>
                <a:t>Systematic design of workflow, scheduling and execution </a:t>
              </a:r>
            </a:p>
            <a:p>
              <a:pPr defTabSz="1624422" hangingPunct="1">
                <a:spcAft>
                  <a:spcPts val="1067"/>
                </a:spcAft>
                <a:defRPr/>
              </a:pPr>
              <a:r>
                <a:rPr lang="en-US" sz="1867" b="1" i="1" kern="1200" dirty="0">
                  <a:solidFill>
                    <a:prstClr val="white"/>
                  </a:solidFill>
                  <a:ea typeface="ＭＳ Ｐゴシック" charset="0"/>
                </a:rPr>
                <a:t>Minimize service disruption:</a:t>
              </a:r>
              <a:r>
                <a:rPr lang="en-US" sz="1867" b="1" kern="1200" dirty="0">
                  <a:solidFill>
                    <a:prstClr val="white"/>
                  </a:solidFill>
                  <a:ea typeface="ＭＳ Ｐゴシック" charset="0"/>
                </a:rPr>
                <a:t> conflict avoidance for schedule and automated roll-out/</a:t>
              </a:r>
              <a:r>
                <a:rPr lang="en-US" sz="1867" b="1" kern="1200" dirty="0" err="1">
                  <a:solidFill>
                    <a:prstClr val="white"/>
                  </a:solidFill>
                  <a:ea typeface="ＭＳ Ｐゴシック" charset="0"/>
                </a:rPr>
                <a:t>fall-backs</a:t>
              </a:r>
              <a:r>
                <a:rPr lang="en-US" sz="1867" b="1" kern="1200" dirty="0">
                  <a:solidFill>
                    <a:prstClr val="white"/>
                  </a:solidFill>
                  <a:ea typeface="ＭＳ Ｐゴシック" charset="0"/>
                </a:rPr>
                <a:t> </a:t>
              </a:r>
            </a:p>
          </p:txBody>
        </p:sp>
      </p:grpSp>
    </p:spTree>
    <p:extLst>
      <p:ext uri="{BB962C8B-B14F-4D97-AF65-F5344CB8AC3E}">
        <p14:creationId xmlns:p14="http://schemas.microsoft.com/office/powerpoint/2010/main" val="404164236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199" dirty="0"/>
              <a:t>CM Process Design</a:t>
            </a:r>
            <a:endParaRPr lang="zh-CN" altLang="en-US" dirty="0"/>
          </a:p>
        </p:txBody>
      </p:sp>
      <p:sp>
        <p:nvSpPr>
          <p:cNvPr id="35" name="Content Placeholder 1"/>
          <p:cNvSpPr txBox="1">
            <a:spLocks/>
          </p:cNvSpPr>
          <p:nvPr/>
        </p:nvSpPr>
        <p:spPr bwMode="auto">
          <a:xfrm>
            <a:off x="689002" y="3821329"/>
            <a:ext cx="5706308" cy="1900655"/>
          </a:xfrm>
          <a:prstGeom prst="roundRect">
            <a:avLst>
              <a:gd name="adj" fmla="val 2400"/>
            </a:avLst>
          </a:prstGeom>
          <a:solidFill>
            <a:srgbClr val="FFFFFF"/>
          </a:solidFill>
          <a:ln>
            <a:solidFill>
              <a:srgbClr val="F2F2F2">
                <a:alpha val="0"/>
              </a:srgbClr>
            </a:solidFill>
          </a:ln>
          <a:extLst>
            <a:ext uri="{FAA26D3D-D897-4be2-8F04-BA451C77F1D7}">
              <ma14:placeholderFlag xmlns:ma14="http://schemas.microsoft.com/office/mac/drawingml/2011/main" xmlns="" val="1"/>
            </a:ext>
          </a:extLst>
        </p:spPr>
        <p:txBody>
          <a:bodyPr vert="horz" wrap="square" lIns="137251" tIns="68626" rIns="137251" bIns="137251"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accent1"/>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95" indent="-228695"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979" indent="-228695"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9262" indent="-228695"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783" indent="-174698" algn="l" defTabSz="860783" rtl="0" eaLnBrk="1" latinLnBrk="0" hangingPunct="1">
              <a:lnSpc>
                <a:spcPct val="100000"/>
              </a:lnSpc>
              <a:spcBef>
                <a:spcPts val="0"/>
              </a:spcBef>
              <a:spcAft>
                <a:spcPts val="300"/>
              </a:spcAft>
              <a:buFont typeface="Arial" pitchFamily="34" charset="0"/>
              <a:buChar char="•"/>
              <a:defRPr sz="1466" kern="1200" baseline="0">
                <a:solidFill>
                  <a:schemeClr val="bg2"/>
                </a:solidFill>
                <a:latin typeface="+mn-lt"/>
                <a:ea typeface="+mn-ea"/>
                <a:cs typeface="+mn-cs"/>
              </a:defRPr>
            </a:lvl6pPr>
            <a:lvl7pPr marL="860783" indent="0" algn="l" defTabSz="914781"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30429" indent="-228695" algn="l" defTabSz="9147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818" indent="-228695" algn="l" defTabSz="91478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2666" b="1" i="0" u="none" strike="noStrike" kern="1200" cap="none" spc="0" normalizeH="0" baseline="0" noProof="0">
                <a:ln>
                  <a:noFill/>
                </a:ln>
                <a:solidFill>
                  <a:srgbClr val="067AB4"/>
                </a:solidFill>
                <a:effectLst/>
                <a:uLnTx/>
                <a:uFillTx/>
                <a:latin typeface="Calibri"/>
                <a:ea typeface="ＭＳ Ｐゴシック" charset="0"/>
                <a:cs typeface="+mn-cs"/>
              </a:rPr>
              <a:t>CM Designer </a:t>
            </a:r>
            <a:endParaRPr kumimoji="0" lang="en-US" sz="2666" b="0" i="0" u="none" strike="noStrike" kern="1200" cap="none" spc="0" normalizeH="0" baseline="0" noProof="0">
              <a:ln>
                <a:noFill/>
              </a:ln>
              <a:solidFill>
                <a:srgbClr val="067AB4"/>
              </a:solidFill>
              <a:effectLst/>
              <a:uLnTx/>
              <a:uFillTx/>
              <a:latin typeface="Calibri"/>
              <a:ea typeface="ＭＳ Ｐゴシック" charset="0"/>
              <a:cs typeface="+mn-cs"/>
            </a:endParaRPr>
          </a:p>
          <a:p>
            <a:pPr marL="380905" marR="0" lvl="0" indent="-380905" algn="l" defTabSz="914400" rtl="0" eaLnBrk="1" fontAlgn="base" latinLnBrk="0" hangingPunct="1">
              <a:lnSpc>
                <a:spcPct val="100000"/>
              </a:lnSpc>
              <a:spcBef>
                <a:spcPct val="0"/>
              </a:spcBef>
              <a:spcAft>
                <a:spcPts val="80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67AB4"/>
                </a:solidFill>
                <a:effectLst/>
                <a:uLnTx/>
                <a:uFillTx/>
                <a:latin typeface="Calibri"/>
                <a:ea typeface="ＭＳ Ｐゴシック" charset="0"/>
              </a:rPr>
              <a:t>Modular composition to stitch different building blocks into a workflow (using a visual designer)  e.g., In-place software upgrade, Build and Replace. </a:t>
            </a:r>
            <a:endParaRPr kumimoji="0" lang="en-US" sz="2000" b="0" i="0" u="none" strike="noStrike" kern="1200" cap="none" spc="0" normalizeH="0" baseline="0" noProof="0" dirty="0">
              <a:ln>
                <a:noFill/>
              </a:ln>
              <a:solidFill>
                <a:srgbClr val="067AB4"/>
              </a:solidFill>
              <a:effectLst/>
              <a:uLnTx/>
              <a:uFillTx/>
              <a:latin typeface="Calibri"/>
              <a:ea typeface="ＭＳ Ｐゴシック" charset="0"/>
            </a:endParaRPr>
          </a:p>
        </p:txBody>
      </p:sp>
      <p:sp>
        <p:nvSpPr>
          <p:cNvPr id="36" name="Rounded Rectangle 5"/>
          <p:cNvSpPr/>
          <p:nvPr/>
        </p:nvSpPr>
        <p:spPr>
          <a:xfrm>
            <a:off x="7394087" y="981690"/>
            <a:ext cx="2465344" cy="495642"/>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1218895" eaLnBrk="1" fontAlgn="base" latinLnBrk="0" hangingPunct="1">
              <a:lnSpc>
                <a:spcPct val="100000"/>
              </a:lnSpc>
              <a:spcBef>
                <a:spcPct val="0"/>
              </a:spcBef>
              <a:spcAft>
                <a:spcPct val="0"/>
              </a:spcAft>
              <a:buClrTx/>
              <a:buSzTx/>
              <a:buFontTx/>
              <a:buNone/>
              <a:tabLst/>
              <a:defRPr/>
            </a:pPr>
            <a:r>
              <a:rPr kumimoji="0" lang="en-US" sz="2133" b="0" i="0" u="none" strike="noStrike" kern="1200" cap="none" spc="0" normalizeH="0" baseline="0" noProof="0" dirty="0">
                <a:ln>
                  <a:noFill/>
                </a:ln>
                <a:solidFill>
                  <a:prstClr val="white"/>
                </a:solidFill>
                <a:effectLst/>
                <a:uLnTx/>
                <a:uFillTx/>
                <a:latin typeface="Calibri"/>
                <a:ea typeface="+mn-ea"/>
                <a:cs typeface="+mn-cs"/>
              </a:rPr>
              <a:t>SDC (catalog)</a:t>
            </a:r>
          </a:p>
        </p:txBody>
      </p:sp>
      <p:cxnSp>
        <p:nvCxnSpPr>
          <p:cNvPr id="37" name="Straight Connector 36"/>
          <p:cNvCxnSpPr/>
          <p:nvPr/>
        </p:nvCxnSpPr>
        <p:spPr>
          <a:xfrm flipV="1">
            <a:off x="7582858" y="1468925"/>
            <a:ext cx="847371" cy="800090"/>
          </a:xfrm>
          <a:prstGeom prst="line">
            <a:avLst/>
          </a:prstGeom>
          <a:noFill/>
          <a:ln w="25400" cap="flat" cmpd="sng" algn="ctr">
            <a:solidFill>
              <a:srgbClr val="000000"/>
            </a:solidFill>
            <a:prstDash val="solid"/>
            <a:tailEnd type="arrow"/>
          </a:ln>
          <a:effectLst/>
        </p:spPr>
      </p:cxnSp>
      <p:sp>
        <p:nvSpPr>
          <p:cNvPr id="38" name="Rounded Rectangle 7"/>
          <p:cNvSpPr/>
          <p:nvPr/>
        </p:nvSpPr>
        <p:spPr>
          <a:xfrm>
            <a:off x="9032046" y="2007305"/>
            <a:ext cx="1112582" cy="434819"/>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1218895" eaLnBrk="1" fontAlgn="base" latinLnBrk="0" hangingPunct="1">
              <a:lnSpc>
                <a:spcPct val="100000"/>
              </a:lnSpc>
              <a:spcBef>
                <a:spcPct val="0"/>
              </a:spcBef>
              <a:spcAft>
                <a:spcPct val="0"/>
              </a:spcAft>
              <a:buClrTx/>
              <a:buSzTx/>
              <a:buFontTx/>
              <a:buNone/>
              <a:tabLst/>
              <a:defRPr/>
            </a:pPr>
            <a:r>
              <a:rPr kumimoji="0" lang="en-US" sz="2399" b="0" i="0" u="none" strike="noStrike" kern="1200" cap="none" spc="0" normalizeH="0" baseline="0" noProof="0" dirty="0">
                <a:ln>
                  <a:noFill/>
                </a:ln>
                <a:solidFill>
                  <a:prstClr val="white"/>
                </a:solidFill>
                <a:effectLst/>
                <a:uLnTx/>
                <a:uFillTx/>
                <a:latin typeface="Calibri"/>
                <a:ea typeface="+mn-ea"/>
                <a:cs typeface="+mn-cs"/>
              </a:rPr>
              <a:t>A&amp;AI</a:t>
            </a:r>
          </a:p>
        </p:txBody>
      </p:sp>
      <p:sp>
        <p:nvSpPr>
          <p:cNvPr id="39" name="Rounded Rectangle 8"/>
          <p:cNvSpPr/>
          <p:nvPr/>
        </p:nvSpPr>
        <p:spPr>
          <a:xfrm>
            <a:off x="7582857" y="2597865"/>
            <a:ext cx="2059510" cy="683581"/>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1218895"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solidFill>
                  <a:prstClr val="white"/>
                </a:solidFill>
                <a:effectLst/>
                <a:uLnTx/>
                <a:uFillTx/>
                <a:latin typeface="Calibri"/>
                <a:ea typeface="+mn-ea"/>
                <a:cs typeface="+mn-cs"/>
              </a:rPr>
              <a:t>Controllers</a:t>
            </a:r>
          </a:p>
          <a:p>
            <a:pPr marL="0" marR="0" lvl="0" indent="0" algn="ctr" defTabSz="1218895"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solidFill>
                  <a:prstClr val="white"/>
                </a:solidFill>
                <a:effectLst/>
                <a:uLnTx/>
                <a:uFillTx/>
                <a:latin typeface="Calibri"/>
                <a:ea typeface="+mn-ea"/>
                <a:cs typeface="+mn-cs"/>
              </a:rPr>
              <a:t>(APP-C, SDN-C)</a:t>
            </a:r>
          </a:p>
        </p:txBody>
      </p:sp>
      <p:sp>
        <p:nvSpPr>
          <p:cNvPr id="40" name="Rounded Rectangle 9"/>
          <p:cNvSpPr/>
          <p:nvPr/>
        </p:nvSpPr>
        <p:spPr>
          <a:xfrm>
            <a:off x="7067068" y="2023071"/>
            <a:ext cx="1329972" cy="419053"/>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1218895" eaLnBrk="1" fontAlgn="base" latinLnBrk="0" hangingPunct="1">
              <a:lnSpc>
                <a:spcPct val="100000"/>
              </a:lnSpc>
              <a:spcBef>
                <a:spcPct val="0"/>
              </a:spcBef>
              <a:spcAft>
                <a:spcPct val="0"/>
              </a:spcAft>
              <a:buClrTx/>
              <a:buSzTx/>
              <a:buFontTx/>
              <a:buNone/>
              <a:tabLst/>
              <a:defRPr/>
            </a:pPr>
            <a:r>
              <a:rPr kumimoji="0" lang="en-US" sz="2399" b="0" i="0" u="none" strike="noStrike" kern="1200" cap="none" spc="0" normalizeH="0" baseline="0" noProof="0" dirty="0">
                <a:ln>
                  <a:noFill/>
                </a:ln>
                <a:solidFill>
                  <a:prstClr val="white"/>
                </a:solidFill>
                <a:effectLst/>
                <a:uLnTx/>
                <a:uFillTx/>
                <a:latin typeface="Calibri"/>
                <a:ea typeface="+mn-ea"/>
                <a:cs typeface="+mn-cs"/>
              </a:rPr>
              <a:t>DCAE</a:t>
            </a:r>
          </a:p>
        </p:txBody>
      </p:sp>
      <p:cxnSp>
        <p:nvCxnSpPr>
          <p:cNvPr id="41" name="Straight Connector 40"/>
          <p:cNvCxnSpPr>
            <a:stCxn id="38" idx="0"/>
          </p:cNvCxnSpPr>
          <p:nvPr/>
        </p:nvCxnSpPr>
        <p:spPr>
          <a:xfrm flipH="1" flipV="1">
            <a:off x="8809143" y="1429066"/>
            <a:ext cx="779194" cy="578239"/>
          </a:xfrm>
          <a:prstGeom prst="line">
            <a:avLst/>
          </a:prstGeom>
          <a:noFill/>
          <a:ln w="25400" cap="flat" cmpd="sng" algn="ctr">
            <a:solidFill>
              <a:srgbClr val="000000"/>
            </a:solidFill>
            <a:prstDash val="solid"/>
            <a:tailEnd type="arrow"/>
          </a:ln>
          <a:effectLst/>
        </p:spPr>
      </p:cxnSp>
      <p:cxnSp>
        <p:nvCxnSpPr>
          <p:cNvPr id="42" name="Straight Connector 41"/>
          <p:cNvCxnSpPr>
            <a:stCxn id="39" idx="0"/>
            <a:endCxn id="36" idx="2"/>
          </p:cNvCxnSpPr>
          <p:nvPr/>
        </p:nvCxnSpPr>
        <p:spPr>
          <a:xfrm flipV="1">
            <a:off x="8612613" y="1477332"/>
            <a:ext cx="14147" cy="1120532"/>
          </a:xfrm>
          <a:prstGeom prst="line">
            <a:avLst/>
          </a:prstGeom>
          <a:noFill/>
          <a:ln w="25400" cap="flat" cmpd="sng" algn="ctr">
            <a:solidFill>
              <a:srgbClr val="000000"/>
            </a:solidFill>
            <a:prstDash val="solid"/>
            <a:tailEnd type="arrow"/>
          </a:ln>
          <a:effectLst/>
        </p:spPr>
      </p:cxnSp>
      <p:sp>
        <p:nvSpPr>
          <p:cNvPr id="43" name="Content Placeholder 1"/>
          <p:cNvSpPr txBox="1">
            <a:spLocks/>
          </p:cNvSpPr>
          <p:nvPr/>
        </p:nvSpPr>
        <p:spPr bwMode="auto">
          <a:xfrm>
            <a:off x="712669" y="1350375"/>
            <a:ext cx="5658974" cy="1904052"/>
          </a:xfrm>
          <a:prstGeom prst="roundRect">
            <a:avLst>
              <a:gd name="adj" fmla="val 2400"/>
            </a:avLst>
          </a:prstGeom>
          <a:solidFill>
            <a:srgbClr val="FFFFFF"/>
          </a:solidFill>
          <a:ln>
            <a:solidFill>
              <a:srgbClr val="F2F2F2">
                <a:alpha val="0"/>
              </a:srgbClr>
            </a:solidFill>
          </a:ln>
          <a:extLst>
            <a:ext uri="{FAA26D3D-D897-4be2-8F04-BA451C77F1D7}">
              <ma14:placeholderFlag xmlns="" xmlns:ma14="http://schemas.microsoft.com/office/mac/drawingml/2011/main" val="1"/>
            </a:ext>
          </a:extLst>
        </p:spPr>
        <p:txBody>
          <a:bodyPr vert="horz" wrap="square" lIns="182954" tIns="91478" rIns="182954" bIns="182954" numCol="1" anchor="t" anchorCtr="0" compatLnSpc="1">
            <a:prstTxWarp prst="textNoShape">
              <a:avLst/>
            </a:prstTxWarp>
          </a:bodyPr>
          <a:lstStyle>
            <a:lvl1pPr marL="0" indent="0" algn="l" rtl="0" eaLnBrk="1" fontAlgn="base" hangingPunct="1">
              <a:spcBef>
                <a:spcPct val="0"/>
              </a:spcBef>
              <a:spcAft>
                <a:spcPts val="600"/>
              </a:spcAft>
              <a:buFont typeface="Arial" charset="0"/>
              <a:defRPr sz="1500" b="0" kern="1200">
                <a:ln>
                  <a:noFill/>
                </a:ln>
                <a:solidFill>
                  <a:schemeClr val="accent1"/>
                </a:solidFill>
                <a:latin typeface="+mn-lt"/>
                <a:ea typeface="ＭＳ Ｐゴシック" charset="0"/>
                <a:cs typeface="ＭＳ Ｐゴシック" charset="0"/>
              </a:defRPr>
            </a:lvl1pPr>
            <a:lvl2pPr marL="0" indent="0" algn="l" rtl="0" eaLnBrk="1" fontAlgn="base" hangingPunct="1">
              <a:spcBef>
                <a:spcPct val="0"/>
              </a:spcBef>
              <a:spcAft>
                <a:spcPts val="450"/>
              </a:spcAft>
              <a:buFont typeface="Arial" charset="0"/>
              <a:defRPr sz="1500" kern="1200">
                <a:ln>
                  <a:noFill/>
                </a:ln>
                <a:solidFill>
                  <a:schemeClr val="tx2"/>
                </a:solidFill>
                <a:latin typeface="+mn-lt"/>
                <a:ea typeface="ＭＳ Ｐゴシック" charset="0"/>
                <a:cs typeface="+mn-cs"/>
              </a:defRPr>
            </a:lvl2pPr>
            <a:lvl3pPr marL="171564" indent="-171564" algn="l" rtl="0" eaLnBrk="1" fontAlgn="base" hangingPunct="1">
              <a:spcBef>
                <a:spcPct val="0"/>
              </a:spcBef>
              <a:spcAft>
                <a:spcPts val="300"/>
              </a:spcAft>
              <a:buSzPct val="80000"/>
              <a:buFont typeface="Arial" charset="0"/>
              <a:buChar char="•"/>
              <a:defRPr sz="1500" kern="1200">
                <a:ln>
                  <a:noFill/>
                </a:ln>
                <a:solidFill>
                  <a:schemeClr val="tx2"/>
                </a:solidFill>
                <a:latin typeface="+mn-lt"/>
                <a:ea typeface="ＭＳ Ｐゴシック" charset="0"/>
                <a:cs typeface="+mn-cs"/>
              </a:defRPr>
            </a:lvl3pPr>
            <a:lvl4pPr marL="344320" indent="-171564" algn="l" rtl="0" eaLnBrk="1" fontAlgn="base" hangingPunct="1">
              <a:spcBef>
                <a:spcPct val="0"/>
              </a:spcBef>
              <a:spcAft>
                <a:spcPts val="300"/>
              </a:spcAft>
              <a:buSzPct val="80000"/>
              <a:buFont typeface="Arial" charset="0"/>
              <a:buChar char="–"/>
              <a:defRPr kern="1200">
                <a:ln>
                  <a:noFill/>
                </a:ln>
                <a:solidFill>
                  <a:schemeClr val="tx2"/>
                </a:solidFill>
                <a:latin typeface="+mn-lt"/>
                <a:ea typeface="ＭＳ Ｐゴシック" charset="0"/>
                <a:cs typeface="+mn-cs"/>
              </a:defRPr>
            </a:lvl4pPr>
            <a:lvl5pPr marL="517076" indent="-171564" algn="l" rtl="0" eaLnBrk="1" fontAlgn="base" hangingPunct="1">
              <a:spcBef>
                <a:spcPct val="0"/>
              </a:spcBef>
              <a:spcAft>
                <a:spcPts val="300"/>
              </a:spcAft>
              <a:buSzPct val="80000"/>
              <a:buFont typeface="Arial" charset="0"/>
              <a:buChar char="•"/>
              <a:defRPr sz="1200" kern="1200">
                <a:ln>
                  <a:noFill/>
                </a:ln>
                <a:solidFill>
                  <a:schemeClr val="tx2"/>
                </a:solidFill>
                <a:latin typeface="+mn-lt"/>
                <a:ea typeface="ＭＳ Ｐゴシック" charset="0"/>
                <a:cs typeface="+mn-cs"/>
              </a:defRPr>
            </a:lvl5pPr>
            <a:lvl6pPr marL="645749" indent="-131056" algn="l" defTabSz="645749" rtl="0" eaLnBrk="1" latinLnBrk="0" hangingPunct="1">
              <a:lnSpc>
                <a:spcPct val="100000"/>
              </a:lnSpc>
              <a:spcBef>
                <a:spcPts val="0"/>
              </a:spcBef>
              <a:spcAft>
                <a:spcPts val="225"/>
              </a:spcAft>
              <a:buFont typeface="Arial" pitchFamily="34" charset="0"/>
              <a:buChar char="•"/>
              <a:defRPr sz="1100" kern="1200" baseline="0">
                <a:solidFill>
                  <a:schemeClr val="bg2"/>
                </a:solidFill>
                <a:latin typeface="+mn-lt"/>
                <a:ea typeface="+mn-ea"/>
                <a:cs typeface="+mn-cs"/>
              </a:defRPr>
            </a:lvl6pPr>
            <a:lvl7pPr marL="645749" indent="0" algn="l" defTabSz="686257" rtl="0" eaLnBrk="1" latinLnBrk="0" hangingPunct="1">
              <a:lnSpc>
                <a:spcPct val="100000"/>
              </a:lnSpc>
              <a:spcBef>
                <a:spcPts val="0"/>
              </a:spcBef>
              <a:spcAft>
                <a:spcPts val="225"/>
              </a:spcAft>
              <a:buFontTx/>
              <a:buNone/>
              <a:defRPr sz="900" i="1" kern="1200">
                <a:solidFill>
                  <a:schemeClr val="bg2"/>
                </a:solidFill>
                <a:latin typeface="+mn-lt"/>
                <a:ea typeface="+mn-ea"/>
                <a:cs typeface="+mn-cs"/>
              </a:defRPr>
            </a:lvl7pPr>
            <a:lvl8pPr marL="2573465" indent="-171564" algn="l" defTabSz="6862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6593" indent="-171564" algn="l" defTabSz="68625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marR="0" lvl="1" indent="0" algn="l" defTabSz="1218895" rtl="0" eaLnBrk="1" fontAlgn="base" latinLnBrk="0" hangingPunct="1">
              <a:lnSpc>
                <a:spcPct val="100000"/>
              </a:lnSpc>
              <a:spcBef>
                <a:spcPct val="0"/>
              </a:spcBef>
              <a:spcAft>
                <a:spcPts val="450"/>
              </a:spcAft>
              <a:buClrTx/>
              <a:buSzTx/>
              <a:buFont typeface="Arial" charset="0"/>
              <a:buNone/>
              <a:tabLst/>
              <a:defRPr/>
            </a:pPr>
            <a:r>
              <a:rPr kumimoji="0" lang="en-US" sz="2666" b="1" i="0" u="none" strike="noStrike" kern="1200" cap="none" spc="0" normalizeH="0" baseline="0" noProof="0" dirty="0">
                <a:ln>
                  <a:noFill/>
                </a:ln>
                <a:solidFill>
                  <a:srgbClr val="067AB4"/>
                </a:solidFill>
                <a:effectLst/>
                <a:uLnTx/>
                <a:uFillTx/>
                <a:latin typeface="Calibri"/>
                <a:ea typeface="ＭＳ Ｐゴシック" charset="0"/>
                <a:cs typeface="+mn-cs"/>
              </a:rPr>
              <a:t>CM Building Blocks in Catalog</a:t>
            </a:r>
            <a:endParaRPr kumimoji="0" lang="en-US" sz="2666" b="0" i="0" u="none" strike="noStrike" kern="1200" cap="none" spc="0" normalizeH="0" baseline="0" noProof="0" dirty="0">
              <a:ln>
                <a:noFill/>
              </a:ln>
              <a:solidFill>
                <a:srgbClr val="067AB4"/>
              </a:solidFill>
              <a:effectLst/>
              <a:uLnTx/>
              <a:uFillTx/>
              <a:latin typeface="Calibri"/>
              <a:ea typeface="ＭＳ Ｐゴシック" charset="0"/>
              <a:cs typeface="+mn-cs"/>
            </a:endParaRPr>
          </a:p>
          <a:p>
            <a:pPr marL="380905" marR="0" lvl="0" indent="-380905" algn="l" defTabSz="1218895"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67AB4"/>
                </a:solidFill>
                <a:effectLst/>
                <a:uLnTx/>
                <a:uFillTx/>
                <a:latin typeface="Calibri"/>
                <a:ea typeface="ＭＳ Ｐゴシック" charset="0"/>
              </a:rPr>
              <a:t>DCAE micro-services, A&amp;AI APIs, Controller capabilities (e.g., health check APIs), scripts/workflows.</a:t>
            </a:r>
          </a:p>
        </p:txBody>
      </p:sp>
      <p:sp>
        <p:nvSpPr>
          <p:cNvPr id="44" name="TextBox 43"/>
          <p:cNvSpPr txBox="1"/>
          <p:nvPr/>
        </p:nvSpPr>
        <p:spPr>
          <a:xfrm>
            <a:off x="9426795" y="1421562"/>
            <a:ext cx="2144370"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rPr>
              <a:t>Onboard component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rPr>
              <a:t>capabilities</a:t>
            </a:r>
          </a:p>
        </p:txBody>
      </p:sp>
      <p:sp>
        <p:nvSpPr>
          <p:cNvPr id="45" name="Rounded Rectangle 20"/>
          <p:cNvSpPr/>
          <p:nvPr/>
        </p:nvSpPr>
        <p:spPr>
          <a:xfrm>
            <a:off x="7818814" y="5414219"/>
            <a:ext cx="1849490" cy="404848"/>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SDC (CM catalog)</a:t>
            </a:r>
          </a:p>
        </p:txBody>
      </p:sp>
      <p:sp>
        <p:nvSpPr>
          <p:cNvPr id="46" name="Rounded Rectangle 21"/>
          <p:cNvSpPr/>
          <p:nvPr/>
        </p:nvSpPr>
        <p:spPr>
          <a:xfrm>
            <a:off x="7104457" y="4432238"/>
            <a:ext cx="3102290" cy="532129"/>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SDC (CM Designer)</a:t>
            </a:r>
          </a:p>
        </p:txBody>
      </p:sp>
      <p:pic>
        <p:nvPicPr>
          <p:cNvPr id="47" name="Picture 13" descr="C:\Program Files\Microsoft Office\MEDIA\CAGCAT10\j0195384.wmf"/>
          <p:cNvPicPr>
            <a:picLocks noChangeAspect="1" noChangeArrowheads="1"/>
          </p:cNvPicPr>
          <p:nvPr/>
        </p:nvPicPr>
        <p:blipFill>
          <a:blip r:embed="rId2" cstate="print"/>
          <a:srcRect/>
          <a:stretch>
            <a:fillRect/>
          </a:stretch>
        </p:blipFill>
        <p:spPr bwMode="auto">
          <a:xfrm>
            <a:off x="10256893" y="4401977"/>
            <a:ext cx="628441" cy="641960"/>
          </a:xfrm>
          <a:prstGeom prst="rect">
            <a:avLst/>
          </a:prstGeom>
          <a:noFill/>
          <a:ln w="9525">
            <a:noFill/>
            <a:miter lim="800000"/>
            <a:headEnd/>
            <a:tailEnd/>
          </a:ln>
        </p:spPr>
      </p:pic>
      <p:cxnSp>
        <p:nvCxnSpPr>
          <p:cNvPr id="48" name="Straight Arrow Connector 47"/>
          <p:cNvCxnSpPr>
            <a:stCxn id="45" idx="0"/>
          </p:cNvCxnSpPr>
          <p:nvPr/>
        </p:nvCxnSpPr>
        <p:spPr>
          <a:xfrm flipV="1">
            <a:off x="8743559" y="4964367"/>
            <a:ext cx="0" cy="449853"/>
          </a:xfrm>
          <a:prstGeom prst="straightConnector1">
            <a:avLst/>
          </a:prstGeom>
          <a:noFill/>
          <a:ln w="9525" cap="flat" cmpd="sng" algn="ctr">
            <a:solidFill>
              <a:srgbClr val="EF6F00">
                <a:shade val="95000"/>
                <a:satMod val="105000"/>
              </a:srgbClr>
            </a:solidFill>
            <a:prstDash val="solid"/>
            <a:headEnd type="triangle"/>
            <a:tailEnd type="triangle"/>
          </a:ln>
          <a:effectLst/>
        </p:spPr>
      </p:cxnSp>
    </p:spTree>
    <p:extLst>
      <p:ext uri="{BB962C8B-B14F-4D97-AF65-F5344CB8AC3E}">
        <p14:creationId xmlns:p14="http://schemas.microsoft.com/office/powerpoint/2010/main" val="10783304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003" y="274638"/>
            <a:ext cx="10893398" cy="1143001"/>
          </a:xfrm>
        </p:spPr>
        <p:txBody>
          <a:bodyPr/>
          <a:lstStyle/>
          <a:p>
            <a:r>
              <a:rPr lang="en-US" altLang="zh-CN" sz="3199" dirty="0"/>
              <a:t>Change Management Scheduling &amp; Conflict Avoidance</a:t>
            </a:r>
            <a:endParaRPr lang="zh-CN" altLang="en-US" dirty="0"/>
          </a:p>
        </p:txBody>
      </p:sp>
      <p:sp>
        <p:nvSpPr>
          <p:cNvPr id="60" name="Content Placeholder 1"/>
          <p:cNvSpPr txBox="1">
            <a:spLocks/>
          </p:cNvSpPr>
          <p:nvPr/>
        </p:nvSpPr>
        <p:spPr bwMode="auto">
          <a:xfrm>
            <a:off x="253615" y="1651247"/>
            <a:ext cx="4742706" cy="4163471"/>
          </a:xfrm>
          <a:prstGeom prst="roundRect">
            <a:avLst>
              <a:gd name="adj" fmla="val 2400"/>
            </a:avLst>
          </a:prstGeom>
          <a:solidFill>
            <a:srgbClr val="FFFFFF"/>
          </a:solidFill>
          <a:ln>
            <a:solidFill>
              <a:srgbClr val="F2F2F2">
                <a:alpha val="0"/>
              </a:srgbClr>
            </a:solidFill>
          </a:ln>
          <a:extLst>
            <a:ext uri="{FAA26D3D-D897-4be2-8F04-BA451C77F1D7}">
              <ma14:placeholderFlag xmlns:ma14="http://schemas.microsoft.com/office/mac/drawingml/2011/main" xmlns="" val="1"/>
            </a:ext>
          </a:extLst>
        </p:spPr>
        <p:txBody>
          <a:bodyPr vert="horz" wrap="square" lIns="137251" tIns="68626" rIns="137251" bIns="137251"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accent1"/>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95" indent="-228695"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979" indent="-228695"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9262" indent="-228695"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783" indent="-174698" algn="l" defTabSz="860783" rtl="0" eaLnBrk="1" latinLnBrk="0" hangingPunct="1">
              <a:lnSpc>
                <a:spcPct val="100000"/>
              </a:lnSpc>
              <a:spcBef>
                <a:spcPts val="0"/>
              </a:spcBef>
              <a:spcAft>
                <a:spcPts val="300"/>
              </a:spcAft>
              <a:buFont typeface="Arial" pitchFamily="34" charset="0"/>
              <a:buChar char="•"/>
              <a:defRPr sz="1466" kern="1200" baseline="0">
                <a:solidFill>
                  <a:schemeClr val="bg2"/>
                </a:solidFill>
                <a:latin typeface="+mn-lt"/>
                <a:ea typeface="+mn-ea"/>
                <a:cs typeface="+mn-cs"/>
              </a:defRPr>
            </a:lvl6pPr>
            <a:lvl7pPr marL="860783" indent="0" algn="l" defTabSz="914781"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30429" indent="-228695" algn="l" defTabSz="9147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818" indent="-228695" algn="l" defTabSz="91478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2666" b="1" i="0" u="none" strike="noStrike" kern="1200" cap="none" spc="0" normalizeH="0" baseline="0" noProof="0">
                <a:ln>
                  <a:noFill/>
                </a:ln>
                <a:solidFill>
                  <a:srgbClr val="067AB4"/>
                </a:solidFill>
                <a:effectLst/>
                <a:uLnTx/>
                <a:uFillTx/>
                <a:latin typeface="Calibri"/>
                <a:ea typeface="ＭＳ Ｐゴシック" charset="0"/>
                <a:cs typeface="+mn-cs"/>
              </a:rPr>
              <a:t>CM Schedule Optimizer -&gt; SNIRO</a:t>
            </a:r>
            <a:endParaRPr kumimoji="0" lang="en-US" sz="2666" b="0" i="0" u="none" strike="noStrike" kern="1200" cap="none" spc="0" normalizeH="0" baseline="0" noProof="0">
              <a:ln>
                <a:noFill/>
              </a:ln>
              <a:solidFill>
                <a:srgbClr val="067AB4"/>
              </a:solidFill>
              <a:effectLst/>
              <a:uLnTx/>
              <a:uFillTx/>
              <a:latin typeface="Calibri"/>
              <a:ea typeface="ＭＳ Ｐゴシック" charset="0"/>
              <a:cs typeface="+mn-cs"/>
            </a:endParaRPr>
          </a:p>
          <a:p>
            <a:pPr marL="457086" marR="0" lvl="1" indent="-457086" algn="l" defTabSz="914400"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67AB4"/>
                </a:solidFill>
                <a:effectLst/>
                <a:uLnTx/>
                <a:uFillTx/>
                <a:latin typeface="Calibri"/>
                <a:ea typeface="ＭＳ Ｐゴシック" charset="0"/>
                <a:cs typeface="+mn-cs"/>
              </a:rPr>
              <a:t>Create a schedule/plan for rolling out a change such that we minimize service disruption during the change within the specific completion time</a:t>
            </a:r>
          </a:p>
          <a:p>
            <a:pPr marL="380905" marR="0" lvl="1" indent="-380905" algn="l" defTabSz="914400" rtl="0" eaLnBrk="1" fontAlgn="base" latinLnBrk="0" hangingPunct="1">
              <a:lnSpc>
                <a:spcPct val="100000"/>
              </a:lnSpc>
              <a:spcBef>
                <a:spcPct val="0"/>
              </a:spcBef>
              <a:spcAft>
                <a:spcPts val="600"/>
              </a:spcAft>
              <a:buClrTx/>
              <a:buSzTx/>
              <a:buFont typeface="Arial"/>
              <a:buChar char="•"/>
              <a:tabLst/>
              <a:defRPr/>
            </a:pPr>
            <a:r>
              <a:rPr kumimoji="0" lang="en-US" sz="2000" b="0" i="0" u="none" strike="noStrike" kern="1200" cap="none" spc="0" normalizeH="0" baseline="0" noProof="0">
                <a:ln>
                  <a:noFill/>
                </a:ln>
                <a:solidFill>
                  <a:srgbClr val="067AB4"/>
                </a:solidFill>
                <a:effectLst/>
                <a:uLnTx/>
                <a:uFillTx/>
                <a:latin typeface="Calibri"/>
                <a:ea typeface="ＭＳ Ｐゴシック" charset="0"/>
                <a:cs typeface="+mn-cs"/>
              </a:rPr>
              <a:t> Dependency modeling </a:t>
            </a:r>
          </a:p>
          <a:p>
            <a:pPr marL="609600" marR="0" lvl="2" indent="-380905" algn="l" defTabSz="914400" rtl="0" eaLnBrk="1" fontAlgn="base" latinLnBrk="0" hangingPunct="1">
              <a:lnSpc>
                <a:spcPct val="100000"/>
              </a:lnSpc>
              <a:spcBef>
                <a:spcPct val="0"/>
              </a:spcBef>
              <a:spcAft>
                <a:spcPts val="400"/>
              </a:spcAft>
              <a:buClrTx/>
              <a:buSzPct val="80000"/>
              <a:buFont typeface="Arial"/>
              <a:buChar char="•"/>
              <a:tabLst/>
              <a:defRPr/>
            </a:pPr>
            <a:r>
              <a:rPr kumimoji="0" lang="en-US" sz="2133" b="0" i="0" u="none" strike="noStrike" kern="1200" cap="none" spc="0" normalizeH="0" baseline="0" noProof="0">
                <a:ln>
                  <a:noFill/>
                </a:ln>
                <a:solidFill>
                  <a:srgbClr val="067AB4"/>
                </a:solidFill>
                <a:effectLst/>
                <a:uLnTx/>
                <a:uFillTx/>
                <a:latin typeface="Calibri"/>
                <a:ea typeface="ＭＳ Ｐゴシック" charset="0"/>
                <a:cs typeface="+mn-cs"/>
              </a:rPr>
              <a:t>Conflict scoping</a:t>
            </a:r>
          </a:p>
          <a:p>
            <a:pPr marL="609600" marR="0" lvl="2" indent="-380905" algn="l" defTabSz="914400" rtl="0" eaLnBrk="1" fontAlgn="base" latinLnBrk="0" hangingPunct="1">
              <a:lnSpc>
                <a:spcPct val="100000"/>
              </a:lnSpc>
              <a:spcBef>
                <a:spcPct val="0"/>
              </a:spcBef>
              <a:spcAft>
                <a:spcPts val="400"/>
              </a:spcAft>
              <a:buClrTx/>
              <a:buSzPct val="80000"/>
              <a:buFont typeface="Arial"/>
              <a:buChar char="•"/>
              <a:tabLst/>
              <a:defRPr/>
            </a:pPr>
            <a:r>
              <a:rPr kumimoji="0" lang="en-US" sz="2133" b="0" i="0" u="none" strike="noStrike" kern="1200" cap="none" spc="0" normalizeH="0" baseline="0" noProof="0">
                <a:ln>
                  <a:noFill/>
                </a:ln>
                <a:solidFill>
                  <a:srgbClr val="067AB4"/>
                </a:solidFill>
                <a:effectLst/>
                <a:uLnTx/>
                <a:uFillTx/>
                <a:latin typeface="Calibri"/>
                <a:ea typeface="ＭＳ Ｐゴシック" charset="0"/>
                <a:cs typeface="+mn-cs"/>
              </a:rPr>
              <a:t>Service Impact scoping </a:t>
            </a:r>
          </a:p>
          <a:p>
            <a:pPr marL="609600" marR="0" lvl="2" indent="-380905" algn="l" defTabSz="914400" rtl="0" eaLnBrk="1" fontAlgn="base" latinLnBrk="0" hangingPunct="1">
              <a:lnSpc>
                <a:spcPct val="100000"/>
              </a:lnSpc>
              <a:spcBef>
                <a:spcPct val="0"/>
              </a:spcBef>
              <a:spcAft>
                <a:spcPts val="400"/>
              </a:spcAft>
              <a:buClrTx/>
              <a:buSzPct val="80000"/>
              <a:buFont typeface="Arial"/>
              <a:buChar char="•"/>
              <a:tabLst/>
              <a:defRPr/>
            </a:pPr>
            <a:r>
              <a:rPr kumimoji="0" lang="en-US" sz="2133" b="0" i="0" u="none" strike="noStrike" kern="1200" cap="none" spc="0" normalizeH="0" baseline="0" noProof="0">
                <a:ln>
                  <a:noFill/>
                </a:ln>
                <a:solidFill>
                  <a:srgbClr val="067AB4"/>
                </a:solidFill>
                <a:effectLst/>
                <a:uLnTx/>
                <a:uFillTx/>
                <a:latin typeface="Calibri"/>
                <a:ea typeface="ＭＳ Ｐゴシック" charset="0"/>
                <a:cs typeface="+mn-cs"/>
              </a:rPr>
              <a:t>Execution ordering </a:t>
            </a:r>
          </a:p>
          <a:p>
            <a:pPr marL="457086" marR="0" lvl="1" indent="-457086" algn="l" defTabSz="914400"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2399" b="0" i="0" u="none" strike="noStrike" kern="1200" cap="none" spc="0" normalizeH="0" baseline="0" noProof="0" dirty="0">
              <a:ln>
                <a:noFill/>
              </a:ln>
              <a:solidFill>
                <a:srgbClr val="067AB4"/>
              </a:solidFill>
              <a:effectLst/>
              <a:uLnTx/>
              <a:uFillTx/>
              <a:latin typeface="Calibri"/>
              <a:ea typeface="ＭＳ Ｐゴシック" charset="0"/>
              <a:cs typeface="+mn-cs"/>
            </a:endParaRPr>
          </a:p>
        </p:txBody>
      </p:sp>
      <p:sp>
        <p:nvSpPr>
          <p:cNvPr id="61" name="TextBox 60"/>
          <p:cNvSpPr txBox="1"/>
          <p:nvPr/>
        </p:nvSpPr>
        <p:spPr>
          <a:xfrm>
            <a:off x="5852444" y="4684173"/>
            <a:ext cx="6566601" cy="181588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1 – Send workflow, VNF list and time range to SNIRO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2 – Request constraints for scheduling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3 – Request data for schedule optimization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4 – Identify CM schedule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5 – Provide the schedule for approval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6 – Once approved, send the schedule to Change tracking/notification OSS.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7 – Push the approved change schedule for execution </a:t>
            </a:r>
          </a:p>
        </p:txBody>
      </p:sp>
      <p:cxnSp>
        <p:nvCxnSpPr>
          <p:cNvPr id="62" name="Straight Connector 61"/>
          <p:cNvCxnSpPr>
            <a:endCxn id="63" idx="0"/>
          </p:cNvCxnSpPr>
          <p:nvPr/>
        </p:nvCxnSpPr>
        <p:spPr>
          <a:xfrm>
            <a:off x="8740826" y="1934090"/>
            <a:ext cx="1536171" cy="623407"/>
          </a:xfrm>
          <a:prstGeom prst="line">
            <a:avLst/>
          </a:prstGeom>
          <a:noFill/>
          <a:ln w="25400" cap="flat" cmpd="sng" algn="ctr">
            <a:solidFill>
              <a:srgbClr val="000000"/>
            </a:solidFill>
            <a:prstDash val="solid"/>
            <a:headEnd type="none"/>
            <a:tailEnd type="arrow"/>
          </a:ln>
          <a:effectLst/>
        </p:spPr>
      </p:cxnSp>
      <p:sp>
        <p:nvSpPr>
          <p:cNvPr id="63" name="Rounded Rectangle 36"/>
          <p:cNvSpPr/>
          <p:nvPr/>
        </p:nvSpPr>
        <p:spPr>
          <a:xfrm>
            <a:off x="9327272" y="2557497"/>
            <a:ext cx="1899449" cy="553527"/>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CM Orchestration</a:t>
            </a:r>
          </a:p>
        </p:txBody>
      </p:sp>
      <p:sp>
        <p:nvSpPr>
          <p:cNvPr id="64" name="Rectangle 63"/>
          <p:cNvSpPr/>
          <p:nvPr/>
        </p:nvSpPr>
        <p:spPr>
          <a:xfrm>
            <a:off x="6185744" y="1293670"/>
            <a:ext cx="5096403" cy="3120647"/>
          </a:xfrm>
          <a:prstGeom prst="rect">
            <a:avLst/>
          </a:prstGeom>
          <a:no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ounded Rectangle 38"/>
          <p:cNvSpPr/>
          <p:nvPr/>
        </p:nvSpPr>
        <p:spPr>
          <a:xfrm>
            <a:off x="6589393" y="2331197"/>
            <a:ext cx="1816492" cy="724393"/>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CM </a:t>
            </a:r>
            <a:r>
              <a:rPr kumimoji="0" lang="en-US" sz="1600" b="0" i="0" u="none" strike="noStrike" kern="1200" cap="none" spc="0" normalizeH="0" baseline="0" noProof="0">
                <a:ln>
                  <a:noFill/>
                </a:ln>
                <a:solidFill>
                  <a:prstClr val="white"/>
                </a:solidFill>
                <a:effectLst/>
                <a:uLnTx/>
                <a:uFillTx/>
                <a:latin typeface="Calibri"/>
                <a:ea typeface="+mn-ea"/>
                <a:cs typeface="+mn-cs"/>
              </a:rPr>
              <a:t>schedule optimizer (SNIRO)</a:t>
            </a: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66" name="Straight Connector 65"/>
          <p:cNvCxnSpPr>
            <a:stCxn id="72" idx="0"/>
          </p:cNvCxnSpPr>
          <p:nvPr/>
        </p:nvCxnSpPr>
        <p:spPr>
          <a:xfrm flipV="1">
            <a:off x="7310092" y="3071141"/>
            <a:ext cx="42076" cy="854456"/>
          </a:xfrm>
          <a:prstGeom prst="line">
            <a:avLst/>
          </a:prstGeom>
          <a:noFill/>
          <a:ln w="25400" cap="flat" cmpd="sng" algn="ctr">
            <a:solidFill>
              <a:srgbClr val="000000"/>
            </a:solidFill>
            <a:prstDash val="solid"/>
            <a:headEnd type="arrow"/>
            <a:tailEnd type="arrow"/>
          </a:ln>
          <a:effectLst/>
        </p:spPr>
      </p:cxnSp>
      <p:sp>
        <p:nvSpPr>
          <p:cNvPr id="67" name="Rounded Rectangle 40"/>
          <p:cNvSpPr/>
          <p:nvPr/>
        </p:nvSpPr>
        <p:spPr>
          <a:xfrm>
            <a:off x="6321159" y="1400858"/>
            <a:ext cx="4207886" cy="532129"/>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ONAP Portal</a:t>
            </a:r>
          </a:p>
        </p:txBody>
      </p:sp>
      <p:sp>
        <p:nvSpPr>
          <p:cNvPr id="68" name="Rounded Rectangle 41"/>
          <p:cNvSpPr/>
          <p:nvPr/>
        </p:nvSpPr>
        <p:spPr>
          <a:xfrm>
            <a:off x="9215945" y="1459181"/>
            <a:ext cx="1114677" cy="423209"/>
          </a:xfrm>
          <a:prstGeom prst="roundRect">
            <a:avLst/>
          </a:prstGeom>
          <a:solidFill>
            <a:srgbClr val="0070C0"/>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CM Portal </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69" name="Straight Connector 68"/>
          <p:cNvCxnSpPr/>
          <p:nvPr/>
        </p:nvCxnSpPr>
        <p:spPr>
          <a:xfrm flipH="1">
            <a:off x="7578326" y="1932986"/>
            <a:ext cx="636948" cy="430584"/>
          </a:xfrm>
          <a:prstGeom prst="line">
            <a:avLst/>
          </a:prstGeom>
          <a:noFill/>
          <a:ln w="25400" cap="flat" cmpd="sng" algn="ctr">
            <a:solidFill>
              <a:srgbClr val="000000"/>
            </a:solidFill>
            <a:prstDash val="solid"/>
            <a:headEnd type="none"/>
            <a:tailEnd type="arrow"/>
          </a:ln>
          <a:effectLst/>
        </p:spPr>
      </p:cxnSp>
      <p:sp>
        <p:nvSpPr>
          <p:cNvPr id="70" name="Oval 69"/>
          <p:cNvSpPr/>
          <p:nvPr/>
        </p:nvSpPr>
        <p:spPr>
          <a:xfrm>
            <a:off x="7843337" y="1954942"/>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1</a:t>
            </a:r>
          </a:p>
        </p:txBody>
      </p:sp>
      <p:sp>
        <p:nvSpPr>
          <p:cNvPr id="71" name="Rounded Rectangle 44"/>
          <p:cNvSpPr/>
          <p:nvPr/>
        </p:nvSpPr>
        <p:spPr>
          <a:xfrm>
            <a:off x="8000585" y="3903871"/>
            <a:ext cx="834654" cy="392668"/>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A&amp;AI</a:t>
            </a:r>
          </a:p>
        </p:txBody>
      </p:sp>
      <p:sp>
        <p:nvSpPr>
          <p:cNvPr id="72" name="Rounded Rectangle 45"/>
          <p:cNvSpPr/>
          <p:nvPr/>
        </p:nvSpPr>
        <p:spPr>
          <a:xfrm>
            <a:off x="6811223" y="3925597"/>
            <a:ext cx="997739" cy="392668"/>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DCAE</a:t>
            </a:r>
          </a:p>
        </p:txBody>
      </p:sp>
      <p:cxnSp>
        <p:nvCxnSpPr>
          <p:cNvPr id="73" name="Straight Connector 72"/>
          <p:cNvCxnSpPr/>
          <p:nvPr/>
        </p:nvCxnSpPr>
        <p:spPr>
          <a:xfrm flipH="1" flipV="1">
            <a:off x="7654345" y="3091983"/>
            <a:ext cx="743048" cy="821445"/>
          </a:xfrm>
          <a:prstGeom prst="line">
            <a:avLst/>
          </a:prstGeom>
          <a:noFill/>
          <a:ln w="25400" cap="flat" cmpd="sng" algn="ctr">
            <a:solidFill>
              <a:srgbClr val="000000"/>
            </a:solidFill>
            <a:prstDash val="solid"/>
            <a:headEnd type="arrow"/>
            <a:tailEnd type="arrow"/>
          </a:ln>
          <a:effectLst/>
        </p:spPr>
      </p:cxnSp>
      <p:cxnSp>
        <p:nvCxnSpPr>
          <p:cNvPr id="74" name="Straight Connector 73"/>
          <p:cNvCxnSpPr>
            <a:stCxn id="78" idx="3"/>
          </p:cNvCxnSpPr>
          <p:nvPr/>
        </p:nvCxnSpPr>
        <p:spPr>
          <a:xfrm flipV="1">
            <a:off x="5520574" y="1934092"/>
            <a:ext cx="970752" cy="1176932"/>
          </a:xfrm>
          <a:prstGeom prst="line">
            <a:avLst/>
          </a:prstGeom>
          <a:noFill/>
          <a:ln w="25400" cap="flat" cmpd="sng" algn="ctr">
            <a:solidFill>
              <a:srgbClr val="000000"/>
            </a:solidFill>
            <a:prstDash val="solid"/>
            <a:headEnd type="arrow"/>
            <a:tailEnd type="none"/>
          </a:ln>
          <a:effectLst/>
        </p:spPr>
      </p:cxnSp>
      <p:sp>
        <p:nvSpPr>
          <p:cNvPr id="75" name="Oval 74"/>
          <p:cNvSpPr/>
          <p:nvPr/>
        </p:nvSpPr>
        <p:spPr>
          <a:xfrm>
            <a:off x="7241711" y="3311454"/>
            <a:ext cx="238441"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3</a:t>
            </a:r>
          </a:p>
        </p:txBody>
      </p:sp>
      <p:sp>
        <p:nvSpPr>
          <p:cNvPr id="76" name="Oval 75"/>
          <p:cNvSpPr/>
          <p:nvPr/>
        </p:nvSpPr>
        <p:spPr>
          <a:xfrm>
            <a:off x="9435857" y="2067264"/>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7</a:t>
            </a:r>
          </a:p>
        </p:txBody>
      </p:sp>
      <p:pic>
        <p:nvPicPr>
          <p:cNvPr id="77" name="Picture 13" descr="C:\Program Files\Microsoft Office\MEDIA\CAGCAT10\j0195384.wmf"/>
          <p:cNvPicPr>
            <a:picLocks noChangeAspect="1" noChangeArrowheads="1"/>
          </p:cNvPicPr>
          <p:nvPr/>
        </p:nvPicPr>
        <p:blipFill>
          <a:blip r:embed="rId2" cstate="print"/>
          <a:srcRect/>
          <a:stretch>
            <a:fillRect/>
          </a:stretch>
        </p:blipFill>
        <p:spPr bwMode="auto">
          <a:xfrm>
            <a:off x="10579191" y="1370597"/>
            <a:ext cx="628441" cy="641960"/>
          </a:xfrm>
          <a:prstGeom prst="rect">
            <a:avLst/>
          </a:prstGeom>
          <a:noFill/>
          <a:ln w="9525">
            <a:noFill/>
            <a:miter lim="800000"/>
            <a:headEnd/>
            <a:tailEnd/>
          </a:ln>
        </p:spPr>
      </p:pic>
      <p:sp>
        <p:nvSpPr>
          <p:cNvPr id="78" name="Rounded Rectangle 51"/>
          <p:cNvSpPr/>
          <p:nvPr/>
        </p:nvSpPr>
        <p:spPr>
          <a:xfrm rot="16200000">
            <a:off x="4817431" y="3417998"/>
            <a:ext cx="1406285" cy="792336"/>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Tracking/ Notification OSS</a:t>
            </a:r>
          </a:p>
        </p:txBody>
      </p:sp>
      <p:sp>
        <p:nvSpPr>
          <p:cNvPr id="79" name="Oval 78"/>
          <p:cNvSpPr/>
          <p:nvPr/>
        </p:nvSpPr>
        <p:spPr>
          <a:xfrm>
            <a:off x="5999811" y="2312398"/>
            <a:ext cx="238441"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6</a:t>
            </a:r>
          </a:p>
        </p:txBody>
      </p:sp>
      <p:sp>
        <p:nvSpPr>
          <p:cNvPr id="80" name="Oval 79"/>
          <p:cNvSpPr/>
          <p:nvPr/>
        </p:nvSpPr>
        <p:spPr>
          <a:xfrm>
            <a:off x="7838160" y="3290127"/>
            <a:ext cx="238441"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3</a:t>
            </a:r>
          </a:p>
        </p:txBody>
      </p:sp>
      <p:sp>
        <p:nvSpPr>
          <p:cNvPr id="81" name="Oval 80"/>
          <p:cNvSpPr/>
          <p:nvPr/>
        </p:nvSpPr>
        <p:spPr>
          <a:xfrm>
            <a:off x="6491325" y="2468469"/>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4</a:t>
            </a:r>
          </a:p>
        </p:txBody>
      </p:sp>
      <p:cxnSp>
        <p:nvCxnSpPr>
          <p:cNvPr id="82" name="Straight Connector 81"/>
          <p:cNvCxnSpPr/>
          <p:nvPr/>
        </p:nvCxnSpPr>
        <p:spPr>
          <a:xfrm flipV="1">
            <a:off x="6972606" y="1934090"/>
            <a:ext cx="674973" cy="414949"/>
          </a:xfrm>
          <a:prstGeom prst="line">
            <a:avLst/>
          </a:prstGeom>
          <a:noFill/>
          <a:ln w="25400" cap="flat" cmpd="sng" algn="ctr">
            <a:solidFill>
              <a:srgbClr val="000000"/>
            </a:solidFill>
            <a:prstDash val="solid"/>
            <a:tailEnd type="arrow"/>
          </a:ln>
          <a:effectLst/>
        </p:spPr>
      </p:cxnSp>
      <p:sp>
        <p:nvSpPr>
          <p:cNvPr id="83" name="Oval 82"/>
          <p:cNvSpPr/>
          <p:nvPr/>
        </p:nvSpPr>
        <p:spPr>
          <a:xfrm>
            <a:off x="7142600" y="1986843"/>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5</a:t>
            </a:r>
          </a:p>
        </p:txBody>
      </p:sp>
      <p:sp>
        <p:nvSpPr>
          <p:cNvPr id="84" name="Rounded Rectangle 57"/>
          <p:cNvSpPr/>
          <p:nvPr/>
        </p:nvSpPr>
        <p:spPr>
          <a:xfrm>
            <a:off x="9383564" y="3861036"/>
            <a:ext cx="997739" cy="392668"/>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Policy</a:t>
            </a:r>
          </a:p>
        </p:txBody>
      </p:sp>
      <p:cxnSp>
        <p:nvCxnSpPr>
          <p:cNvPr id="85" name="Straight Connector 84"/>
          <p:cNvCxnSpPr/>
          <p:nvPr/>
        </p:nvCxnSpPr>
        <p:spPr>
          <a:xfrm flipH="1" flipV="1">
            <a:off x="8433712" y="2874904"/>
            <a:ext cx="1161615" cy="986133"/>
          </a:xfrm>
          <a:prstGeom prst="line">
            <a:avLst/>
          </a:prstGeom>
          <a:noFill/>
          <a:ln w="25400" cap="flat" cmpd="sng" algn="ctr">
            <a:solidFill>
              <a:srgbClr val="000000"/>
            </a:solidFill>
            <a:prstDash val="solid"/>
            <a:headEnd type="arrow"/>
            <a:tailEnd type="arrow"/>
          </a:ln>
          <a:effectLst/>
        </p:spPr>
      </p:cxnSp>
      <p:sp>
        <p:nvSpPr>
          <p:cNvPr id="86" name="Oval 85"/>
          <p:cNvSpPr/>
          <p:nvPr/>
        </p:nvSpPr>
        <p:spPr>
          <a:xfrm>
            <a:off x="8862732" y="3254794"/>
            <a:ext cx="426633"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2</a:t>
            </a:r>
          </a:p>
        </p:txBody>
      </p:sp>
      <p:cxnSp>
        <p:nvCxnSpPr>
          <p:cNvPr id="87" name="Straight Connector 86"/>
          <p:cNvCxnSpPr>
            <a:stCxn id="78" idx="2"/>
          </p:cNvCxnSpPr>
          <p:nvPr/>
        </p:nvCxnSpPr>
        <p:spPr>
          <a:xfrm flipV="1">
            <a:off x="5916742" y="3111378"/>
            <a:ext cx="849987" cy="702788"/>
          </a:xfrm>
          <a:prstGeom prst="line">
            <a:avLst/>
          </a:prstGeom>
          <a:noFill/>
          <a:ln w="25400" cap="flat" cmpd="sng" algn="ctr">
            <a:solidFill>
              <a:srgbClr val="000000"/>
            </a:solidFill>
            <a:prstDash val="solid"/>
            <a:headEnd type="arrow"/>
            <a:tailEnd type="arrow"/>
          </a:ln>
          <a:effectLst/>
        </p:spPr>
      </p:cxnSp>
      <p:sp>
        <p:nvSpPr>
          <p:cNvPr id="88" name="Oval 87"/>
          <p:cNvSpPr/>
          <p:nvPr/>
        </p:nvSpPr>
        <p:spPr>
          <a:xfrm>
            <a:off x="6262459" y="3291331"/>
            <a:ext cx="238441"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3</a:t>
            </a:r>
          </a:p>
        </p:txBody>
      </p:sp>
    </p:spTree>
    <p:extLst>
      <p:ext uri="{BB962C8B-B14F-4D97-AF65-F5344CB8AC3E}">
        <p14:creationId xmlns:p14="http://schemas.microsoft.com/office/powerpoint/2010/main" val="2714527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5" grpId="0" animBg="1"/>
      <p:bldP spid="76" grpId="0" animBg="1"/>
      <p:bldP spid="79" grpId="0" animBg="1"/>
      <p:bldP spid="80" grpId="0" animBg="1"/>
      <p:bldP spid="81" grpId="0" animBg="1"/>
      <p:bldP spid="83" grpId="0" animBg="1"/>
      <p:bldP spid="86" grpId="0" animBg="1"/>
      <p:bldP spid="8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003" y="274638"/>
            <a:ext cx="10893398" cy="1143001"/>
          </a:xfrm>
        </p:spPr>
        <p:txBody>
          <a:bodyPr/>
          <a:lstStyle/>
          <a:p>
            <a:r>
              <a:rPr lang="en-US" altLang="zh-CN" sz="3199" dirty="0"/>
              <a:t>Change Execution</a:t>
            </a:r>
            <a:endParaRPr lang="zh-CN" altLang="en-US" dirty="0"/>
          </a:p>
        </p:txBody>
      </p:sp>
      <p:sp>
        <p:nvSpPr>
          <p:cNvPr id="94" name="Content Placeholder 1"/>
          <p:cNvSpPr txBox="1">
            <a:spLocks/>
          </p:cNvSpPr>
          <p:nvPr/>
        </p:nvSpPr>
        <p:spPr bwMode="auto">
          <a:xfrm>
            <a:off x="427472" y="1130918"/>
            <a:ext cx="5651718" cy="5399957"/>
          </a:xfrm>
          <a:prstGeom prst="roundRect">
            <a:avLst>
              <a:gd name="adj" fmla="val 2400"/>
            </a:avLst>
          </a:prstGeom>
          <a:solidFill>
            <a:srgbClr val="FFFFFF"/>
          </a:solidFill>
          <a:ln>
            <a:solidFill>
              <a:srgbClr val="F2F2F2">
                <a:alpha val="0"/>
              </a:srgbClr>
            </a:solidFill>
          </a:ln>
          <a:extLst>
            <a:ext uri="{FAA26D3D-D897-4be2-8F04-BA451C77F1D7}">
              <ma14:placeholderFlag xmlns:ma14="http://schemas.microsoft.com/office/mac/drawingml/2011/main" xmlns="" val="1"/>
            </a:ext>
          </a:extLst>
        </p:spPr>
        <p:txBody>
          <a:bodyPr vert="horz" wrap="square" lIns="137251" tIns="68626" rIns="137251" bIns="137251" numCol="1" anchor="t" anchorCtr="0" compatLnSpc="1">
            <a:prstTxWarp prst="textNoShape">
              <a:avLst/>
            </a:prstTxWarp>
          </a:bodyPr>
          <a:lstStyle>
            <a:lvl1pPr marL="0" indent="0" algn="l" rtl="0" eaLnBrk="1" fontAlgn="base" hangingPunct="1">
              <a:spcBef>
                <a:spcPct val="0"/>
              </a:spcBef>
              <a:spcAft>
                <a:spcPts val="800"/>
              </a:spcAft>
              <a:buFont typeface="Arial" charset="0"/>
              <a:defRPr sz="2000" b="0" kern="1200">
                <a:ln>
                  <a:noFill/>
                </a:ln>
                <a:solidFill>
                  <a:schemeClr val="accent1"/>
                </a:solidFill>
                <a:latin typeface="+mn-lt"/>
                <a:ea typeface="ＭＳ Ｐゴシック" charset="0"/>
                <a:cs typeface="ＭＳ Ｐゴシック" charset="0"/>
              </a:defRPr>
            </a:lvl1pPr>
            <a:lvl2pPr marL="0" indent="0" algn="l" rtl="0" eaLnBrk="1" fontAlgn="base" hangingPunct="1">
              <a:spcBef>
                <a:spcPct val="0"/>
              </a:spcBef>
              <a:spcAft>
                <a:spcPts val="600"/>
              </a:spcAft>
              <a:buFont typeface="Arial" charset="0"/>
              <a:defRPr sz="2000" kern="1200">
                <a:ln>
                  <a:noFill/>
                </a:ln>
                <a:solidFill>
                  <a:schemeClr val="tx2"/>
                </a:solidFill>
                <a:latin typeface="+mn-lt"/>
                <a:ea typeface="ＭＳ Ｐゴシック" charset="0"/>
                <a:cs typeface="+mn-cs"/>
              </a:defRPr>
            </a:lvl2pPr>
            <a:lvl3pPr marL="228695" indent="-228695" algn="l" rtl="0" eaLnBrk="1" fontAlgn="base" hangingPunct="1">
              <a:spcBef>
                <a:spcPct val="0"/>
              </a:spcBef>
              <a:spcAft>
                <a:spcPts val="400"/>
              </a:spcAft>
              <a:buSzPct val="80000"/>
              <a:buFont typeface="Arial" charset="0"/>
              <a:buChar char="•"/>
              <a:defRPr sz="2000" kern="1200">
                <a:ln>
                  <a:noFill/>
                </a:ln>
                <a:solidFill>
                  <a:schemeClr val="tx2"/>
                </a:solidFill>
                <a:latin typeface="+mn-lt"/>
                <a:ea typeface="ＭＳ Ｐゴシック" charset="0"/>
                <a:cs typeface="+mn-cs"/>
              </a:defRPr>
            </a:lvl3pPr>
            <a:lvl4pPr marL="458979" indent="-228695" algn="l" rtl="0" eaLnBrk="1" fontAlgn="base" hangingPunct="1">
              <a:spcBef>
                <a:spcPct val="0"/>
              </a:spcBef>
              <a:spcAft>
                <a:spcPts val="400"/>
              </a:spcAft>
              <a:buSzPct val="80000"/>
              <a:buFont typeface="Arial" charset="0"/>
              <a:buChar char="–"/>
              <a:defRPr kern="1200">
                <a:ln>
                  <a:noFill/>
                </a:ln>
                <a:solidFill>
                  <a:schemeClr val="tx2"/>
                </a:solidFill>
                <a:latin typeface="+mn-lt"/>
                <a:ea typeface="ＭＳ Ｐゴシック" charset="0"/>
                <a:cs typeface="+mn-cs"/>
              </a:defRPr>
            </a:lvl4pPr>
            <a:lvl5pPr marL="689262" indent="-228695" algn="l" rtl="0" eaLnBrk="1" fontAlgn="base" hangingPunct="1">
              <a:spcBef>
                <a:spcPct val="0"/>
              </a:spcBef>
              <a:spcAft>
                <a:spcPts val="400"/>
              </a:spcAft>
              <a:buSzPct val="80000"/>
              <a:buFont typeface="Arial" charset="0"/>
              <a:buChar char="•"/>
              <a:defRPr sz="1600" kern="1200">
                <a:ln>
                  <a:noFill/>
                </a:ln>
                <a:solidFill>
                  <a:schemeClr val="tx2"/>
                </a:solidFill>
                <a:latin typeface="+mn-lt"/>
                <a:ea typeface="ＭＳ Ｐゴシック" charset="0"/>
                <a:cs typeface="+mn-cs"/>
              </a:defRPr>
            </a:lvl5pPr>
            <a:lvl6pPr marL="860783" indent="-174698" algn="l" defTabSz="860783" rtl="0" eaLnBrk="1" latinLnBrk="0" hangingPunct="1">
              <a:lnSpc>
                <a:spcPct val="100000"/>
              </a:lnSpc>
              <a:spcBef>
                <a:spcPts val="0"/>
              </a:spcBef>
              <a:spcAft>
                <a:spcPts val="300"/>
              </a:spcAft>
              <a:buFont typeface="Arial" pitchFamily="34" charset="0"/>
              <a:buChar char="•"/>
              <a:defRPr sz="1466" kern="1200" baseline="0">
                <a:solidFill>
                  <a:schemeClr val="bg2"/>
                </a:solidFill>
                <a:latin typeface="+mn-lt"/>
                <a:ea typeface="+mn-ea"/>
                <a:cs typeface="+mn-cs"/>
              </a:defRPr>
            </a:lvl6pPr>
            <a:lvl7pPr marL="860783" indent="0" algn="l" defTabSz="914781"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30429" indent="-228695" algn="l" defTabSz="91478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818" indent="-228695" algn="l" defTabSz="91478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2400" b="1" i="0" u="none" strike="noStrike" kern="1200" cap="none" spc="0" normalizeH="0" baseline="0" noProof="0" dirty="0">
                <a:ln>
                  <a:noFill/>
                </a:ln>
                <a:solidFill>
                  <a:srgbClr val="067AB4"/>
                </a:solidFill>
                <a:effectLst/>
                <a:uLnTx/>
                <a:uFillTx/>
                <a:latin typeface="Calibri"/>
                <a:ea typeface="ＭＳ Ｐゴシック" charset="0"/>
                <a:cs typeface="+mn-cs"/>
              </a:rPr>
              <a:t>Orchestration Execution</a:t>
            </a:r>
            <a:r>
              <a:rPr kumimoji="0" lang="en-US" sz="2666" b="1" i="0" u="none" strike="noStrike" kern="1200" cap="none" spc="0" normalizeH="0" baseline="0" noProof="0" dirty="0">
                <a:ln>
                  <a:noFill/>
                </a:ln>
                <a:solidFill>
                  <a:srgbClr val="067AB4"/>
                </a:solidFill>
                <a:effectLst/>
                <a:uLnTx/>
                <a:uFillTx/>
                <a:latin typeface="Calibri"/>
                <a:ea typeface="ＭＳ Ｐゴシック" charset="0"/>
                <a:cs typeface="+mn-cs"/>
              </a:rPr>
              <a:t>:</a:t>
            </a:r>
            <a:endParaRPr kumimoji="0" lang="en-US" sz="2666" b="0" i="0" u="none" strike="noStrike" kern="1200" cap="none" spc="0" normalizeH="0" baseline="0" noProof="0" dirty="0">
              <a:ln>
                <a:noFill/>
              </a:ln>
              <a:solidFill>
                <a:srgbClr val="067AB4"/>
              </a:solidFill>
              <a:effectLst/>
              <a:uLnTx/>
              <a:uFillTx/>
              <a:latin typeface="Calibri"/>
              <a:ea typeface="ＭＳ Ｐゴシック" charset="0"/>
              <a:cs typeface="+mn-cs"/>
            </a:endParaRPr>
          </a:p>
          <a:p>
            <a:pPr marL="457086" marR="0" lvl="1" indent="-457086" algn="l" defTabSz="914400"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67AB4"/>
                </a:solidFill>
                <a:effectLst/>
                <a:uLnTx/>
                <a:uFillTx/>
                <a:latin typeface="Calibri"/>
                <a:ea typeface="ＭＳ Ｐゴシック" charset="0"/>
                <a:cs typeface="+mn-cs"/>
              </a:rPr>
              <a:t>Execute the orchestration building blocks  and use RESTAPIs to interface controller for software upgrade, or A&amp;AI for updates to the CM flag</a:t>
            </a:r>
          </a:p>
          <a:p>
            <a:pPr marL="0" marR="0" lvl="1"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2000" b="1" i="0" u="none" strike="noStrike" kern="1200" cap="none" spc="0" normalizeH="0" baseline="0" noProof="0" dirty="0">
                <a:ln>
                  <a:noFill/>
                </a:ln>
                <a:solidFill>
                  <a:srgbClr val="067AB4"/>
                </a:solidFill>
                <a:effectLst/>
                <a:uLnTx/>
                <a:uFillTx/>
                <a:latin typeface="Calibri"/>
                <a:ea typeface="ＭＳ Ｐゴシック" charset="0"/>
                <a:cs typeface="+mn-cs"/>
              </a:rPr>
              <a:t>ONAP Portal:</a:t>
            </a:r>
            <a:endParaRPr kumimoji="0" lang="en-US" sz="2000" b="0" i="0" u="none" strike="noStrike" kern="1200" cap="none" spc="0" normalizeH="0" baseline="0" noProof="0" dirty="0">
              <a:ln>
                <a:noFill/>
              </a:ln>
              <a:solidFill>
                <a:srgbClr val="067AB4"/>
              </a:solidFill>
              <a:effectLst/>
              <a:uLnTx/>
              <a:uFillTx/>
              <a:latin typeface="Calibri"/>
              <a:ea typeface="ＭＳ Ｐゴシック" charset="0"/>
              <a:cs typeface="+mn-cs"/>
            </a:endParaRPr>
          </a:p>
          <a:p>
            <a:pPr marL="457086" marR="0" lvl="1" indent="-457086" algn="l" defTabSz="914400"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67AB4"/>
                </a:solidFill>
                <a:effectLst/>
                <a:uLnTx/>
                <a:uFillTx/>
                <a:latin typeface="Calibri"/>
                <a:ea typeface="ＭＳ Ｐゴシック" charset="0"/>
                <a:cs typeface="+mn-cs"/>
              </a:rPr>
              <a:t>Track status of CM workflow execution – success/failure status of each building block</a:t>
            </a:r>
          </a:p>
          <a:p>
            <a:pPr marL="457086" marR="0" lvl="1" indent="-457086" algn="l" defTabSz="914400"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67AB4"/>
                </a:solidFill>
                <a:effectLst/>
                <a:uLnTx/>
                <a:uFillTx/>
                <a:latin typeface="Calibri"/>
                <a:ea typeface="ＭＳ Ｐゴシック" charset="0"/>
                <a:cs typeface="+mn-cs"/>
              </a:rPr>
              <a:t>Intercept CM workflow execution – pause/resume functions, and ability to inject new steps in the workflow</a:t>
            </a:r>
          </a:p>
          <a:p>
            <a:pPr marL="0" marR="0" lvl="1"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2000" b="1" i="0" u="none" strike="noStrike" kern="1200" cap="none" spc="0" normalizeH="0" baseline="0" noProof="0" dirty="0">
                <a:ln>
                  <a:noFill/>
                </a:ln>
                <a:solidFill>
                  <a:srgbClr val="067AB4"/>
                </a:solidFill>
                <a:effectLst/>
                <a:uLnTx/>
                <a:uFillTx/>
                <a:latin typeface="Calibri"/>
                <a:ea typeface="ＭＳ Ｐゴシック" charset="0"/>
                <a:cs typeface="+mn-cs"/>
              </a:rPr>
              <a:t>Pre / Post Analytics:</a:t>
            </a:r>
            <a:endParaRPr kumimoji="0" lang="en-US" sz="2000" b="0" i="0" u="none" strike="noStrike" kern="1200" cap="none" spc="0" normalizeH="0" baseline="0" noProof="0" dirty="0">
              <a:ln>
                <a:noFill/>
              </a:ln>
              <a:solidFill>
                <a:srgbClr val="067AB4"/>
              </a:solidFill>
              <a:effectLst/>
              <a:uLnTx/>
              <a:uFillTx/>
              <a:latin typeface="Calibri"/>
              <a:ea typeface="ＭＳ Ｐゴシック" charset="0"/>
              <a:cs typeface="+mn-cs"/>
            </a:endParaRPr>
          </a:p>
          <a:p>
            <a:pPr marL="457086" marR="0" lvl="1" indent="-457086" algn="l" defTabSz="914400"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67AB4"/>
                </a:solidFill>
                <a:effectLst/>
                <a:uLnTx/>
                <a:uFillTx/>
                <a:latin typeface="Calibri"/>
                <a:ea typeface="ＭＳ Ｐゴシック" charset="0"/>
                <a:cs typeface="+mn-cs"/>
              </a:rPr>
              <a:t>Performance analytics – pre/post performance comparisons, go/no-go decisions for network-wide deployment</a:t>
            </a:r>
          </a:p>
        </p:txBody>
      </p:sp>
      <p:sp>
        <p:nvSpPr>
          <p:cNvPr id="96" name="TextBox 95"/>
          <p:cNvSpPr txBox="1"/>
          <p:nvPr/>
        </p:nvSpPr>
        <p:spPr>
          <a:xfrm>
            <a:off x="6179093" y="3988066"/>
            <a:ext cx="6012908" cy="2800767"/>
          </a:xfrm>
          <a:prstGeom prst="rect">
            <a:avLst/>
          </a:prstGeom>
          <a:solidFill>
            <a:schemeClr val="bg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1 – Start execution based on schedule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2 – Conflict check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2b – Check roll-out status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3 – (Pre) health check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4 – Update CM flag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5 – VNF upgrade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6 – (Post) health check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7 – Pre/post impact analysis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7b – Fallback (possibly)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8 – Update CM flag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rPr>
              <a:t>** – Status tracking and pause/resume execution at any/all times</a:t>
            </a:r>
          </a:p>
        </p:txBody>
      </p:sp>
      <p:sp>
        <p:nvSpPr>
          <p:cNvPr id="97" name="Rounded Rectangle 6"/>
          <p:cNvSpPr/>
          <p:nvPr/>
        </p:nvSpPr>
        <p:spPr>
          <a:xfrm>
            <a:off x="8691039" y="1367503"/>
            <a:ext cx="1899449" cy="553527"/>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Orchestration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Rounded Rectangle 7"/>
          <p:cNvSpPr/>
          <p:nvPr/>
        </p:nvSpPr>
        <p:spPr>
          <a:xfrm>
            <a:off x="10388315" y="3016757"/>
            <a:ext cx="993538" cy="392668"/>
          </a:xfrm>
          <a:prstGeom prst="roundRect">
            <a:avLst/>
          </a:prstGeom>
          <a:solidFill>
            <a:srgbClr val="44C8F5">
              <a:lumMod val="75000"/>
            </a:srgbClr>
          </a:solidFill>
          <a:ln w="25400" cap="flat" cmpd="sng" algn="ctr">
            <a:solidFill>
              <a:srgbClr val="EF6F00">
                <a:shade val="50000"/>
              </a:srgbClr>
            </a:solidFill>
            <a:prstDash val="solid"/>
            <a:headEnd type="arrow"/>
            <a:tailEnd type="arrow"/>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A&amp;AI</a:t>
            </a:r>
          </a:p>
        </p:txBody>
      </p:sp>
      <p:sp>
        <p:nvSpPr>
          <p:cNvPr id="99" name="Rounded Rectangle 8"/>
          <p:cNvSpPr/>
          <p:nvPr/>
        </p:nvSpPr>
        <p:spPr>
          <a:xfrm>
            <a:off x="7948501" y="3296449"/>
            <a:ext cx="1545035" cy="605096"/>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Controllers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(APP-C, SDN-C, SDN-O, MCAP)</a:t>
            </a:r>
          </a:p>
        </p:txBody>
      </p:sp>
      <p:sp>
        <p:nvSpPr>
          <p:cNvPr id="100" name="Rectangle 99"/>
          <p:cNvSpPr/>
          <p:nvPr/>
        </p:nvSpPr>
        <p:spPr>
          <a:xfrm>
            <a:off x="6179091" y="312002"/>
            <a:ext cx="5390866" cy="3665335"/>
          </a:xfrm>
          <a:prstGeom prst="rect">
            <a:avLst/>
          </a:prstGeom>
          <a:no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1" name="Straight Connector 100"/>
          <p:cNvCxnSpPr>
            <a:stCxn id="114" idx="2"/>
            <a:endCxn id="97" idx="0"/>
          </p:cNvCxnSpPr>
          <p:nvPr/>
        </p:nvCxnSpPr>
        <p:spPr>
          <a:xfrm>
            <a:off x="8662519" y="958756"/>
            <a:ext cx="978245" cy="408747"/>
          </a:xfrm>
          <a:prstGeom prst="line">
            <a:avLst/>
          </a:prstGeom>
          <a:noFill/>
          <a:ln w="25400" cap="flat" cmpd="sng" algn="ctr">
            <a:solidFill>
              <a:srgbClr val="000000"/>
            </a:solidFill>
            <a:prstDash val="solid"/>
          </a:ln>
          <a:effectLst/>
        </p:spPr>
      </p:cxnSp>
      <p:cxnSp>
        <p:nvCxnSpPr>
          <p:cNvPr id="102" name="Straight Connector 101"/>
          <p:cNvCxnSpPr>
            <a:endCxn id="105" idx="0"/>
          </p:cNvCxnSpPr>
          <p:nvPr/>
        </p:nvCxnSpPr>
        <p:spPr>
          <a:xfrm flipH="1">
            <a:off x="6892310" y="1939971"/>
            <a:ext cx="2072328" cy="1169244"/>
          </a:xfrm>
          <a:prstGeom prst="line">
            <a:avLst/>
          </a:prstGeom>
          <a:noFill/>
          <a:ln w="25400" cap="flat" cmpd="sng" algn="ctr">
            <a:solidFill>
              <a:srgbClr val="000000"/>
            </a:solidFill>
            <a:prstDash val="solid"/>
            <a:headEnd type="arrow"/>
            <a:tailEnd type="arrow"/>
          </a:ln>
          <a:effectLst/>
        </p:spPr>
      </p:cxnSp>
      <p:cxnSp>
        <p:nvCxnSpPr>
          <p:cNvPr id="103" name="Straight Connector 102"/>
          <p:cNvCxnSpPr/>
          <p:nvPr/>
        </p:nvCxnSpPr>
        <p:spPr>
          <a:xfrm flipH="1">
            <a:off x="8959524" y="1948191"/>
            <a:ext cx="258567" cy="1340378"/>
          </a:xfrm>
          <a:prstGeom prst="line">
            <a:avLst/>
          </a:prstGeom>
          <a:noFill/>
          <a:ln w="25400" cap="flat" cmpd="sng" algn="ctr">
            <a:solidFill>
              <a:srgbClr val="000000"/>
            </a:solidFill>
            <a:prstDash val="solid"/>
            <a:headEnd type="arrow"/>
            <a:tailEnd type="arrow"/>
          </a:ln>
          <a:effectLst/>
        </p:spPr>
      </p:cxnSp>
      <p:cxnSp>
        <p:nvCxnSpPr>
          <p:cNvPr id="104" name="Straight Connector 103"/>
          <p:cNvCxnSpPr/>
          <p:nvPr/>
        </p:nvCxnSpPr>
        <p:spPr>
          <a:xfrm>
            <a:off x="10388315" y="1921029"/>
            <a:ext cx="761514" cy="1095728"/>
          </a:xfrm>
          <a:prstGeom prst="line">
            <a:avLst/>
          </a:prstGeom>
          <a:noFill/>
          <a:ln w="25400" cap="flat" cmpd="sng" algn="ctr">
            <a:solidFill>
              <a:srgbClr val="000000"/>
            </a:solidFill>
            <a:prstDash val="solid"/>
            <a:headEnd type="arrow"/>
            <a:tailEnd type="arrow"/>
          </a:ln>
          <a:effectLst/>
        </p:spPr>
      </p:cxnSp>
      <p:sp>
        <p:nvSpPr>
          <p:cNvPr id="105" name="Rounded Rectangle 14"/>
          <p:cNvSpPr/>
          <p:nvPr/>
        </p:nvSpPr>
        <p:spPr>
          <a:xfrm>
            <a:off x="6393441" y="3109215"/>
            <a:ext cx="997739" cy="392668"/>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DCAE</a:t>
            </a:r>
          </a:p>
        </p:txBody>
      </p:sp>
      <p:sp>
        <p:nvSpPr>
          <p:cNvPr id="106" name="Oval 105"/>
          <p:cNvSpPr/>
          <p:nvPr/>
        </p:nvSpPr>
        <p:spPr>
          <a:xfrm>
            <a:off x="8994886" y="2163285"/>
            <a:ext cx="233632" cy="285640"/>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5</a:t>
            </a:r>
          </a:p>
        </p:txBody>
      </p:sp>
      <p:sp>
        <p:nvSpPr>
          <p:cNvPr id="107" name="Oval 106"/>
          <p:cNvSpPr/>
          <p:nvPr/>
        </p:nvSpPr>
        <p:spPr>
          <a:xfrm>
            <a:off x="7662024" y="2455263"/>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7</a:t>
            </a:r>
          </a:p>
        </p:txBody>
      </p:sp>
      <p:cxnSp>
        <p:nvCxnSpPr>
          <p:cNvPr id="108" name="Straight Connector 107"/>
          <p:cNvCxnSpPr/>
          <p:nvPr/>
        </p:nvCxnSpPr>
        <p:spPr>
          <a:xfrm>
            <a:off x="10178724" y="1940982"/>
            <a:ext cx="576288" cy="1068268"/>
          </a:xfrm>
          <a:prstGeom prst="line">
            <a:avLst/>
          </a:prstGeom>
          <a:noFill/>
          <a:ln w="25400" cap="flat" cmpd="sng" algn="ctr">
            <a:solidFill>
              <a:srgbClr val="000000"/>
            </a:solidFill>
            <a:prstDash val="solid"/>
            <a:headEnd type="arrow"/>
            <a:tailEnd type="arrow"/>
          </a:ln>
          <a:effectLst/>
        </p:spPr>
      </p:cxnSp>
      <p:cxnSp>
        <p:nvCxnSpPr>
          <p:cNvPr id="109" name="Straight Connector 108"/>
          <p:cNvCxnSpPr/>
          <p:nvPr/>
        </p:nvCxnSpPr>
        <p:spPr>
          <a:xfrm flipH="1">
            <a:off x="8712600" y="1940311"/>
            <a:ext cx="329006" cy="1340378"/>
          </a:xfrm>
          <a:prstGeom prst="line">
            <a:avLst/>
          </a:prstGeom>
          <a:noFill/>
          <a:ln w="25400" cap="flat" cmpd="sng" algn="ctr">
            <a:solidFill>
              <a:srgbClr val="000000"/>
            </a:solidFill>
            <a:prstDash val="solid"/>
            <a:headEnd type="arrow"/>
            <a:tailEnd type="arrow"/>
          </a:ln>
          <a:effectLst/>
        </p:spPr>
      </p:cxnSp>
      <p:cxnSp>
        <p:nvCxnSpPr>
          <p:cNvPr id="110" name="Straight Connector 109"/>
          <p:cNvCxnSpPr/>
          <p:nvPr/>
        </p:nvCxnSpPr>
        <p:spPr>
          <a:xfrm flipH="1">
            <a:off x="9134832" y="1940311"/>
            <a:ext cx="352491" cy="1351256"/>
          </a:xfrm>
          <a:prstGeom prst="line">
            <a:avLst/>
          </a:prstGeom>
          <a:noFill/>
          <a:ln w="25400" cap="flat" cmpd="sng" algn="ctr">
            <a:solidFill>
              <a:srgbClr val="000000"/>
            </a:solidFill>
            <a:prstDash val="solid"/>
            <a:headEnd type="arrow"/>
            <a:tailEnd type="arrow"/>
          </a:ln>
          <a:effectLst/>
        </p:spPr>
      </p:cxnSp>
      <p:cxnSp>
        <p:nvCxnSpPr>
          <p:cNvPr id="111" name="Straight Connector 110"/>
          <p:cNvCxnSpPr/>
          <p:nvPr/>
        </p:nvCxnSpPr>
        <p:spPr>
          <a:xfrm flipH="1">
            <a:off x="9425171" y="1940311"/>
            <a:ext cx="377997" cy="1359660"/>
          </a:xfrm>
          <a:prstGeom prst="line">
            <a:avLst/>
          </a:prstGeom>
          <a:noFill/>
          <a:ln w="25400" cap="flat" cmpd="sng" algn="ctr">
            <a:solidFill>
              <a:srgbClr val="000000"/>
            </a:solidFill>
            <a:prstDash val="solid"/>
            <a:headEnd type="arrow"/>
            <a:tailEnd type="arrow"/>
          </a:ln>
          <a:effectLst/>
        </p:spPr>
      </p:cxnSp>
      <p:sp>
        <p:nvSpPr>
          <p:cNvPr id="112" name="Oval 111"/>
          <p:cNvSpPr/>
          <p:nvPr/>
        </p:nvSpPr>
        <p:spPr>
          <a:xfrm>
            <a:off x="8761767" y="1025953"/>
            <a:ext cx="712570"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a:t>
            </a:r>
          </a:p>
        </p:txBody>
      </p:sp>
      <p:pic>
        <p:nvPicPr>
          <p:cNvPr id="113" name="Picture 13" descr="C:\Program Files\Microsoft Office\MEDIA\CAGCAT10\j0195384.wmf"/>
          <p:cNvPicPr>
            <a:picLocks noChangeAspect="1" noChangeArrowheads="1"/>
          </p:cNvPicPr>
          <p:nvPr/>
        </p:nvPicPr>
        <p:blipFill>
          <a:blip r:embed="rId2" cstate="print"/>
          <a:srcRect/>
          <a:stretch>
            <a:fillRect/>
          </a:stretch>
        </p:blipFill>
        <p:spPr bwMode="auto">
          <a:xfrm>
            <a:off x="10816607" y="396366"/>
            <a:ext cx="628441" cy="641960"/>
          </a:xfrm>
          <a:prstGeom prst="rect">
            <a:avLst/>
          </a:prstGeom>
          <a:noFill/>
          <a:ln w="9525">
            <a:noFill/>
            <a:miter lim="800000"/>
            <a:headEnd/>
            <a:tailEnd/>
          </a:ln>
        </p:spPr>
      </p:pic>
      <p:sp>
        <p:nvSpPr>
          <p:cNvPr id="114" name="Rounded Rectangle 24"/>
          <p:cNvSpPr/>
          <p:nvPr/>
        </p:nvSpPr>
        <p:spPr>
          <a:xfrm>
            <a:off x="6558575" y="426627"/>
            <a:ext cx="4207886" cy="532129"/>
          </a:xfrm>
          <a:prstGeom prst="roundRect">
            <a:avLst/>
          </a:prstGeom>
          <a:solidFill>
            <a:srgbClr val="44C8F5">
              <a:lumMod val="75000"/>
            </a:srgbClr>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ONAP Portal</a:t>
            </a:r>
          </a:p>
        </p:txBody>
      </p:sp>
      <p:sp>
        <p:nvSpPr>
          <p:cNvPr id="115" name="Rounded Rectangle 25"/>
          <p:cNvSpPr/>
          <p:nvPr/>
        </p:nvSpPr>
        <p:spPr>
          <a:xfrm>
            <a:off x="9453361" y="484950"/>
            <a:ext cx="1114677" cy="423209"/>
          </a:xfrm>
          <a:prstGeom prst="roundRect">
            <a:avLst/>
          </a:prstGeom>
          <a:solidFill>
            <a:srgbClr val="0070C0"/>
          </a:solidFill>
          <a:ln w="25400" cap="flat" cmpd="sng" algn="ctr">
            <a:solidFill>
              <a:srgbClr val="EF6F0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CM Portal </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6" name="Oval 115"/>
          <p:cNvSpPr/>
          <p:nvPr/>
        </p:nvSpPr>
        <p:spPr>
          <a:xfrm>
            <a:off x="10353790" y="1284182"/>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1</a:t>
            </a:r>
          </a:p>
        </p:txBody>
      </p:sp>
      <p:sp>
        <p:nvSpPr>
          <p:cNvPr id="117" name="Oval 116"/>
          <p:cNvSpPr/>
          <p:nvPr/>
        </p:nvSpPr>
        <p:spPr>
          <a:xfrm>
            <a:off x="9295109" y="2727743"/>
            <a:ext cx="610075" cy="289014"/>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7b</a:t>
            </a:r>
          </a:p>
        </p:txBody>
      </p:sp>
      <p:sp>
        <p:nvSpPr>
          <p:cNvPr id="118" name="Oval 117"/>
          <p:cNvSpPr/>
          <p:nvPr/>
        </p:nvSpPr>
        <p:spPr>
          <a:xfrm>
            <a:off x="9260905" y="2270041"/>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6</a:t>
            </a:r>
          </a:p>
        </p:txBody>
      </p:sp>
      <p:sp>
        <p:nvSpPr>
          <p:cNvPr id="119" name="Oval 118"/>
          <p:cNvSpPr/>
          <p:nvPr/>
        </p:nvSpPr>
        <p:spPr>
          <a:xfrm>
            <a:off x="8669980" y="2615783"/>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3</a:t>
            </a:r>
          </a:p>
        </p:txBody>
      </p:sp>
      <p:sp>
        <p:nvSpPr>
          <p:cNvPr id="120" name="Oval 119"/>
          <p:cNvSpPr/>
          <p:nvPr/>
        </p:nvSpPr>
        <p:spPr>
          <a:xfrm>
            <a:off x="10367257" y="2367369"/>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4</a:t>
            </a:r>
          </a:p>
        </p:txBody>
      </p:sp>
      <p:sp>
        <p:nvSpPr>
          <p:cNvPr id="121" name="Oval 120"/>
          <p:cNvSpPr/>
          <p:nvPr/>
        </p:nvSpPr>
        <p:spPr>
          <a:xfrm>
            <a:off x="10756814" y="2417216"/>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8</a:t>
            </a:r>
          </a:p>
        </p:txBody>
      </p:sp>
      <p:cxnSp>
        <p:nvCxnSpPr>
          <p:cNvPr id="122" name="Straight Connector 121"/>
          <p:cNvCxnSpPr>
            <a:stCxn id="97" idx="1"/>
            <a:endCxn id="123" idx="3"/>
          </p:cNvCxnSpPr>
          <p:nvPr/>
        </p:nvCxnSpPr>
        <p:spPr>
          <a:xfrm flipH="1">
            <a:off x="7495544" y="1644266"/>
            <a:ext cx="1195494" cy="376350"/>
          </a:xfrm>
          <a:prstGeom prst="line">
            <a:avLst/>
          </a:prstGeom>
          <a:noFill/>
          <a:ln w="25400" cap="flat" cmpd="sng" algn="ctr">
            <a:solidFill>
              <a:srgbClr val="000000"/>
            </a:solidFill>
            <a:prstDash val="solid"/>
            <a:headEnd type="arrow"/>
            <a:tailEnd type="arrow"/>
          </a:ln>
          <a:effectLst/>
        </p:spPr>
      </p:cxnSp>
      <p:sp>
        <p:nvSpPr>
          <p:cNvPr id="123" name="Rounded Rectangle 33"/>
          <p:cNvSpPr/>
          <p:nvPr/>
        </p:nvSpPr>
        <p:spPr>
          <a:xfrm>
            <a:off x="6510730" y="1824282"/>
            <a:ext cx="984815" cy="392668"/>
          </a:xfrm>
          <a:prstGeom prst="roundRect">
            <a:avLst/>
          </a:prstGeom>
          <a:solidFill>
            <a:srgbClr val="44C8F5">
              <a:lumMod val="75000"/>
            </a:srgbClr>
          </a:solidFill>
          <a:ln w="25400" cap="flat" cmpd="sng" algn="ctr">
            <a:solidFill>
              <a:srgbClr val="EF6F00">
                <a:shade val="50000"/>
              </a:srgbClr>
            </a:solidFill>
            <a:prstDash val="solid"/>
            <a:headEnd type="arrow"/>
            <a:tailEnd type="arrow"/>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Policy</a:t>
            </a:r>
          </a:p>
        </p:txBody>
      </p:sp>
      <p:sp>
        <p:nvSpPr>
          <p:cNvPr id="124" name="Oval 123"/>
          <p:cNvSpPr/>
          <p:nvPr/>
        </p:nvSpPr>
        <p:spPr>
          <a:xfrm>
            <a:off x="7881530" y="1696201"/>
            <a:ext cx="250166" cy="272481"/>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2</a:t>
            </a:r>
          </a:p>
        </p:txBody>
      </p:sp>
      <p:cxnSp>
        <p:nvCxnSpPr>
          <p:cNvPr id="125" name="Straight Connector 124"/>
          <p:cNvCxnSpPr/>
          <p:nvPr/>
        </p:nvCxnSpPr>
        <p:spPr>
          <a:xfrm flipH="1" flipV="1">
            <a:off x="9601424" y="983167"/>
            <a:ext cx="468079" cy="376829"/>
          </a:xfrm>
          <a:prstGeom prst="line">
            <a:avLst/>
          </a:prstGeom>
          <a:noFill/>
          <a:ln w="25400" cap="flat" cmpd="sng" algn="ctr">
            <a:solidFill>
              <a:srgbClr val="000000"/>
            </a:solidFill>
            <a:prstDash val="solid"/>
            <a:headEnd type="arrow"/>
            <a:tailEnd type="arrow"/>
          </a:ln>
          <a:effectLst/>
        </p:spPr>
      </p:cxnSp>
      <p:sp>
        <p:nvSpPr>
          <p:cNvPr id="126" name="Oval 125"/>
          <p:cNvSpPr/>
          <p:nvPr/>
        </p:nvSpPr>
        <p:spPr>
          <a:xfrm>
            <a:off x="9659358" y="1073381"/>
            <a:ext cx="519367" cy="166849"/>
          </a:xfrm>
          <a:prstGeom prst="ellipse">
            <a:avLst/>
          </a:prstGeom>
          <a:gradFill rotWithShape="1">
            <a:gsLst>
              <a:gs pos="0">
                <a:srgbClr val="44C8F5">
                  <a:tint val="50000"/>
                  <a:satMod val="300000"/>
                </a:srgbClr>
              </a:gs>
              <a:gs pos="35000">
                <a:srgbClr val="44C8F5">
                  <a:tint val="37000"/>
                  <a:satMod val="300000"/>
                </a:srgbClr>
              </a:gs>
              <a:gs pos="100000">
                <a:srgbClr val="44C8F5">
                  <a:tint val="15000"/>
                  <a:satMod val="350000"/>
                </a:srgbClr>
              </a:gs>
            </a:gsLst>
            <a:lin ang="16200000" scaled="1"/>
          </a:gradFill>
          <a:ln w="9525" cap="flat" cmpd="sng" algn="ctr">
            <a:solidFill>
              <a:srgbClr val="44C8F5">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2b</a:t>
            </a:r>
          </a:p>
        </p:txBody>
      </p:sp>
    </p:spTree>
    <p:extLst>
      <p:ext uri="{BB962C8B-B14F-4D97-AF65-F5344CB8AC3E}">
        <p14:creationId xmlns:p14="http://schemas.microsoft.com/office/powerpoint/2010/main" val="31217685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16" grpId="0" animBg="1"/>
      <p:bldP spid="117" grpId="0" animBg="1"/>
      <p:bldP spid="118" grpId="0" animBg="1"/>
      <p:bldP spid="119" grpId="0" animBg="1"/>
      <p:bldP spid="120" grpId="0" animBg="1"/>
      <p:bldP spid="121" grpId="0" animBg="1"/>
      <p:bldP spid="124" grpId="0" animBg="1"/>
      <p:bldP spid="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chemeClr val="tx1"/>
                </a:solidFill>
              </a:rPr>
              <a:t>ONAP Controllers</a:t>
            </a:r>
          </a:p>
          <a:p>
            <a:pPr lvl="1"/>
            <a:r>
              <a:rPr lang="en-US" altLang="zh-CN" sz="2400" dirty="0">
                <a:solidFill>
                  <a:schemeClr val="tx1"/>
                </a:solidFill>
              </a:rPr>
              <a:t>Template Driven Closed Loop</a:t>
            </a:r>
          </a:p>
          <a:p>
            <a:pPr lvl="1"/>
            <a:r>
              <a:rPr lang="en-US" altLang="zh-CN" sz="2400" dirty="0">
                <a:solidFill>
                  <a:schemeClr val="tx1"/>
                </a:solidFill>
              </a:rPr>
              <a:t>Support for Design, Schedule and Execute Changes (e.g. Software Upgrades)</a:t>
            </a:r>
          </a:p>
          <a:p>
            <a:pPr lvl="1"/>
            <a:r>
              <a:rPr lang="en-US" altLang="zh-CN" sz="2400" dirty="0">
                <a:solidFill>
                  <a:srgbClr val="FF0000"/>
                </a:solidFill>
              </a:rPr>
              <a:t>VNF SDK</a:t>
            </a:r>
          </a:p>
          <a:p>
            <a:pPr lvl="1"/>
            <a:r>
              <a:rPr lang="en-US" altLang="zh-CN" sz="2400" dirty="0">
                <a:solidFill>
                  <a:schemeClr val="tx1"/>
                </a:solidFill>
              </a:rPr>
              <a:t>Resource and Placement Optimization</a:t>
            </a:r>
          </a:p>
          <a:p>
            <a:pPr lvl="1"/>
            <a:r>
              <a:rPr lang="en-US" altLang="zh-CN" sz="2400" dirty="0">
                <a:solidFill>
                  <a:schemeClr val="tx1"/>
                </a:solidFill>
              </a:rPr>
              <a:t>Operations Management Framework (OMF)</a:t>
            </a:r>
          </a:p>
          <a:p>
            <a:pPr lvl="1"/>
            <a:r>
              <a:rPr lang="en-US" altLang="zh-CN" sz="2400" dirty="0">
                <a:solidFill>
                  <a:schemeClr val="tx1"/>
                </a:solidFill>
              </a:rPr>
              <a:t>Support for Multiple Infrastructure Environments</a:t>
            </a:r>
            <a:endParaRPr lang="en-US" altLang="zh-CN" sz="2400" dirty="0">
              <a:solidFill>
                <a:srgbClr val="FF0000"/>
              </a:solidFill>
            </a:endParaRPr>
          </a:p>
          <a:p>
            <a:pPr lvl="1"/>
            <a:endParaRPr lang="en-US" altLang="zh-CN" sz="2400" dirty="0">
              <a:solidFill>
                <a:srgbClr val="FF0000"/>
              </a:solidFill>
            </a:endParaRPr>
          </a:p>
          <a:p>
            <a:pPr lvl="1"/>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308762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29" y="0"/>
            <a:ext cx="10647363" cy="672813"/>
          </a:xfrm>
        </p:spPr>
        <p:txBody>
          <a:bodyPr/>
          <a:lstStyle/>
          <a:p>
            <a:r>
              <a:rPr lang="en-US"/>
              <a:t>Use Case 1:  vVoLTE</a:t>
            </a:r>
            <a:endParaRPr lang="en-US" dirty="0"/>
          </a:p>
        </p:txBody>
      </p:sp>
      <p:grpSp>
        <p:nvGrpSpPr>
          <p:cNvPr id="139" name="Group 138"/>
          <p:cNvGrpSpPr/>
          <p:nvPr/>
        </p:nvGrpSpPr>
        <p:grpSpPr>
          <a:xfrm>
            <a:off x="1092335" y="1091954"/>
            <a:ext cx="10750619" cy="4925387"/>
            <a:chOff x="1738312" y="1948664"/>
            <a:chExt cx="8715375" cy="2960673"/>
          </a:xfrm>
        </p:grpSpPr>
        <p:sp>
          <p:nvSpPr>
            <p:cNvPr id="72" name="圆角矩形 191"/>
            <p:cNvSpPr>
              <a:spLocks noChangeArrowheads="1"/>
            </p:cNvSpPr>
            <p:nvPr/>
          </p:nvSpPr>
          <p:spPr bwMode="auto">
            <a:xfrm>
              <a:off x="1738312" y="1948664"/>
              <a:ext cx="8715375" cy="2960673"/>
            </a:xfrm>
            <a:prstGeom prst="roundRect">
              <a:avLst>
                <a:gd name="adj" fmla="val 16667"/>
              </a:avLst>
            </a:prstGeom>
            <a:solidFill>
              <a:srgbClr val="F2F2F2"/>
            </a:solidFill>
            <a:ln w="9525">
              <a:solidFill>
                <a:srgbClr val="4A7EBB"/>
              </a:solidFill>
              <a:round/>
              <a:headEnd/>
              <a:tailEnd/>
            </a:ln>
            <a:effectLst>
              <a:outerShdw blurRad="63500" dist="23000" dir="5400000" rotWithShape="0">
                <a:srgbClr val="000000">
                  <a:alpha val="34999"/>
                </a:srgbClr>
              </a:outerShdw>
            </a:effectLst>
          </p:spPr>
          <p:txBody>
            <a:bodyPr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defRPr/>
              </a:pPr>
              <a:endParaRPr lang="zh-CN" altLang="en-US" sz="1100">
                <a:solidFill>
                  <a:schemeClr val="lt1"/>
                </a:solidFill>
                <a:latin typeface="+mn-lt"/>
                <a:ea typeface="+mn-ea"/>
              </a:endParaRPr>
            </a:p>
          </p:txBody>
        </p:sp>
        <p:sp>
          <p:nvSpPr>
            <p:cNvPr id="73" name="Freeform 13"/>
            <p:cNvSpPr>
              <a:spLocks/>
            </p:cNvSpPr>
            <p:nvPr/>
          </p:nvSpPr>
          <p:spPr bwMode="auto">
            <a:xfrm>
              <a:off x="3251230" y="2461440"/>
              <a:ext cx="1858963" cy="1055687"/>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chemeClr val="accent5">
                <a:lumMod val="40000"/>
                <a:lumOff val="60000"/>
              </a:schemeClr>
            </a:solidFill>
            <a:ln>
              <a:solidFill>
                <a:schemeClr val="tx1"/>
              </a:solidFill>
            </a:ln>
          </p:spPr>
          <p:txBody>
            <a:bodyPr lIns="68562" tIns="34281" rIns="68562" bIns="34281"/>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fontAlgn="auto" hangingPunct="1">
                <a:spcBef>
                  <a:spcPts val="0"/>
                </a:spcBef>
                <a:spcAft>
                  <a:spcPts val="0"/>
                </a:spcAft>
                <a:defRPr/>
              </a:pPr>
              <a:endParaRPr lang="zh-CN" altLang="en-US" sz="2800" dirty="0">
                <a:latin typeface="+mn-lt"/>
                <a:ea typeface="+mn-ea"/>
              </a:endParaRPr>
            </a:p>
          </p:txBody>
        </p:sp>
        <p:cxnSp>
          <p:nvCxnSpPr>
            <p:cNvPr id="74" name="直接连接符 186"/>
            <p:cNvCxnSpPr>
              <a:cxnSpLocks noChangeShapeType="1"/>
              <a:stCxn id="91" idx="3"/>
            </p:cNvCxnSpPr>
            <p:nvPr/>
          </p:nvCxnSpPr>
          <p:spPr bwMode="auto">
            <a:xfrm>
              <a:off x="6800880" y="3394095"/>
              <a:ext cx="509596" cy="145269"/>
            </a:xfrm>
            <a:prstGeom prst="line">
              <a:avLst/>
            </a:prstGeom>
            <a:noFill/>
            <a:ln w="28575">
              <a:solidFill>
                <a:srgbClr val="00B0F0"/>
              </a:solidFill>
              <a:round/>
              <a:headEnd/>
              <a:tailEnd/>
            </a:ln>
          </p:spPr>
        </p:cxnSp>
        <p:cxnSp>
          <p:nvCxnSpPr>
            <p:cNvPr id="75" name="直接连接符 192"/>
            <p:cNvCxnSpPr>
              <a:cxnSpLocks noChangeShapeType="1"/>
            </p:cNvCxnSpPr>
            <p:nvPr/>
          </p:nvCxnSpPr>
          <p:spPr bwMode="auto">
            <a:xfrm>
              <a:off x="2927380" y="3506015"/>
              <a:ext cx="1439863" cy="22225"/>
            </a:xfrm>
            <a:prstGeom prst="line">
              <a:avLst/>
            </a:prstGeom>
            <a:noFill/>
            <a:ln w="28575">
              <a:solidFill>
                <a:srgbClr val="00B0F0"/>
              </a:solidFill>
              <a:round/>
              <a:headEnd/>
              <a:tailEnd/>
            </a:ln>
          </p:spPr>
        </p:cxnSp>
        <p:sp>
          <p:nvSpPr>
            <p:cNvPr id="76" name="Freeform 13"/>
            <p:cNvSpPr>
              <a:spLocks/>
            </p:cNvSpPr>
            <p:nvPr/>
          </p:nvSpPr>
          <p:spPr bwMode="auto">
            <a:xfrm>
              <a:off x="7481918" y="2206277"/>
              <a:ext cx="2900362" cy="1453708"/>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chemeClr val="accent6">
                <a:lumMod val="60000"/>
                <a:lumOff val="40000"/>
              </a:schemeClr>
            </a:solidFill>
            <a:ln>
              <a:solidFill>
                <a:schemeClr val="tx1"/>
              </a:solidFill>
            </a:ln>
          </p:spPr>
          <p:txBody>
            <a:bodyPr lIns="68562" tIns="34281" rIns="68562" bIns="34281"/>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fontAlgn="auto" hangingPunct="1">
                <a:spcBef>
                  <a:spcPts val="0"/>
                </a:spcBef>
                <a:spcAft>
                  <a:spcPts val="0"/>
                </a:spcAft>
                <a:defRPr/>
              </a:pPr>
              <a:endParaRPr lang="zh-CN" altLang="en-US" sz="2800">
                <a:latin typeface="+mn-lt"/>
                <a:ea typeface="+mn-ea"/>
              </a:endParaRPr>
            </a:p>
          </p:txBody>
        </p:sp>
        <p:grpSp>
          <p:nvGrpSpPr>
            <p:cNvPr id="77" name="Group 76"/>
            <p:cNvGrpSpPr>
              <a:grpSpLocks/>
            </p:cNvGrpSpPr>
            <p:nvPr/>
          </p:nvGrpSpPr>
          <p:grpSpPr bwMode="auto">
            <a:xfrm>
              <a:off x="5880130" y="3163114"/>
              <a:ext cx="785813" cy="500062"/>
              <a:chOff x="755" y="732"/>
              <a:chExt cx="1898" cy="1412"/>
            </a:xfrm>
          </p:grpSpPr>
          <p:sp>
            <p:nvSpPr>
              <p:cNvPr id="137" name="Freeform 23"/>
              <p:cNvSpPr>
                <a:spLocks/>
              </p:cNvSpPr>
              <p:nvPr/>
            </p:nvSpPr>
            <p:spPr bwMode="auto">
              <a:xfrm>
                <a:off x="755" y="772"/>
                <a:ext cx="1898" cy="1372"/>
              </a:xfrm>
              <a:custGeom>
                <a:avLst/>
                <a:gdLst/>
                <a:ahLst/>
                <a:cxnLst>
                  <a:cxn ang="0">
                    <a:pos x="1073" y="406"/>
                  </a:cxn>
                  <a:cxn ang="0">
                    <a:pos x="1056" y="375"/>
                  </a:cxn>
                  <a:cxn ang="0">
                    <a:pos x="1029" y="349"/>
                  </a:cxn>
                  <a:cxn ang="0">
                    <a:pos x="1033" y="332"/>
                  </a:cxn>
                  <a:cxn ang="0">
                    <a:pos x="1035" y="315"/>
                  </a:cxn>
                  <a:cxn ang="0">
                    <a:pos x="1027" y="271"/>
                  </a:cxn>
                  <a:cxn ang="0">
                    <a:pos x="965" y="195"/>
                  </a:cxn>
                  <a:cxn ang="0">
                    <a:pos x="856" y="152"/>
                  </a:cxn>
                  <a:cxn ang="0">
                    <a:pos x="783" y="83"/>
                  </a:cxn>
                  <a:cxn ang="0">
                    <a:pos x="682" y="17"/>
                  </a:cxn>
                  <a:cxn ang="0">
                    <a:pos x="536" y="1"/>
                  </a:cxn>
                  <a:cxn ang="0">
                    <a:pos x="429" y="24"/>
                  </a:cxn>
                  <a:cxn ang="0">
                    <a:pos x="345" y="74"/>
                  </a:cxn>
                  <a:cxn ang="0">
                    <a:pos x="300" y="118"/>
                  </a:cxn>
                  <a:cxn ang="0">
                    <a:pos x="279" y="117"/>
                  </a:cxn>
                  <a:cxn ang="0">
                    <a:pos x="256" y="118"/>
                  </a:cxn>
                  <a:cxn ang="0">
                    <a:pos x="147" y="141"/>
                  </a:cxn>
                  <a:cxn ang="0">
                    <a:pos x="36" y="214"/>
                  </a:cxn>
                  <a:cxn ang="0">
                    <a:pos x="0" y="316"/>
                  </a:cxn>
                  <a:cxn ang="0">
                    <a:pos x="19" y="372"/>
                  </a:cxn>
                  <a:cxn ang="0">
                    <a:pos x="64" y="419"/>
                  </a:cxn>
                  <a:cxn ang="0">
                    <a:pos x="91" y="454"/>
                  </a:cxn>
                  <a:cxn ang="0">
                    <a:pos x="60" y="491"/>
                  </a:cxn>
                  <a:cxn ang="0">
                    <a:pos x="46" y="533"/>
                  </a:cxn>
                  <a:cxn ang="0">
                    <a:pos x="67" y="598"/>
                  </a:cxn>
                  <a:cxn ang="0">
                    <a:pos x="144" y="651"/>
                  </a:cxn>
                  <a:cxn ang="0">
                    <a:pos x="258" y="666"/>
                  </a:cxn>
                  <a:cxn ang="0">
                    <a:pos x="262" y="665"/>
                  </a:cxn>
                  <a:cxn ang="0">
                    <a:pos x="267" y="665"/>
                  </a:cxn>
                  <a:cxn ang="0">
                    <a:pos x="269" y="666"/>
                  </a:cxn>
                  <a:cxn ang="0">
                    <a:pos x="269" y="670"/>
                  </a:cxn>
                  <a:cxn ang="0">
                    <a:pos x="269" y="674"/>
                  </a:cxn>
                  <a:cxn ang="0">
                    <a:pos x="289" y="725"/>
                  </a:cxn>
                  <a:cxn ang="0">
                    <a:pos x="362" y="776"/>
                  </a:cxn>
                  <a:cxn ang="0">
                    <a:pos x="472" y="790"/>
                  </a:cxn>
                  <a:cxn ang="0">
                    <a:pos x="549" y="772"/>
                  </a:cxn>
                  <a:cxn ang="0">
                    <a:pos x="609" y="737"/>
                  </a:cxn>
                  <a:cxn ang="0">
                    <a:pos x="649" y="711"/>
                  </a:cxn>
                  <a:cxn ang="0">
                    <a:pos x="691" y="721"/>
                  </a:cxn>
                  <a:cxn ang="0">
                    <a:pos x="735" y="723"/>
                  </a:cxn>
                  <a:cxn ang="0">
                    <a:pos x="825" y="706"/>
                  </a:cxn>
                  <a:cxn ang="0">
                    <a:pos x="906" y="653"/>
                  </a:cxn>
                  <a:cxn ang="0">
                    <a:pos x="933" y="578"/>
                  </a:cxn>
                  <a:cxn ang="0">
                    <a:pos x="933" y="573"/>
                  </a:cxn>
                  <a:cxn ang="0">
                    <a:pos x="932" y="570"/>
                  </a:cxn>
                  <a:cxn ang="0">
                    <a:pos x="963" y="558"/>
                  </a:cxn>
                  <a:cxn ang="0">
                    <a:pos x="1040" y="515"/>
                  </a:cxn>
                  <a:cxn ang="0">
                    <a:pos x="1077" y="452"/>
                  </a:cxn>
                </a:cxnLst>
                <a:rect l="0" t="0" r="r" b="b"/>
                <a:pathLst>
                  <a:path w="1080" h="791">
                    <a:moveTo>
                      <a:pt x="1079" y="428"/>
                    </a:moveTo>
                    <a:lnTo>
                      <a:pt x="1076" y="417"/>
                    </a:lnTo>
                    <a:lnTo>
                      <a:pt x="1073" y="406"/>
                    </a:lnTo>
                    <a:lnTo>
                      <a:pt x="1069" y="395"/>
                    </a:lnTo>
                    <a:lnTo>
                      <a:pt x="1063" y="385"/>
                    </a:lnTo>
                    <a:lnTo>
                      <a:pt x="1056" y="375"/>
                    </a:lnTo>
                    <a:lnTo>
                      <a:pt x="1048" y="366"/>
                    </a:lnTo>
                    <a:lnTo>
                      <a:pt x="1038" y="358"/>
                    </a:lnTo>
                    <a:lnTo>
                      <a:pt x="1029" y="349"/>
                    </a:lnTo>
                    <a:lnTo>
                      <a:pt x="1030" y="344"/>
                    </a:lnTo>
                    <a:lnTo>
                      <a:pt x="1032" y="339"/>
                    </a:lnTo>
                    <a:lnTo>
                      <a:pt x="1033" y="332"/>
                    </a:lnTo>
                    <a:lnTo>
                      <a:pt x="1034" y="327"/>
                    </a:lnTo>
                    <a:lnTo>
                      <a:pt x="1034" y="320"/>
                    </a:lnTo>
                    <a:lnTo>
                      <a:pt x="1035" y="315"/>
                    </a:lnTo>
                    <a:lnTo>
                      <a:pt x="1035" y="308"/>
                    </a:lnTo>
                    <a:lnTo>
                      <a:pt x="1034" y="302"/>
                    </a:lnTo>
                    <a:lnTo>
                      <a:pt x="1027" y="271"/>
                    </a:lnTo>
                    <a:lnTo>
                      <a:pt x="1013" y="243"/>
                    </a:lnTo>
                    <a:lnTo>
                      <a:pt x="993" y="217"/>
                    </a:lnTo>
                    <a:lnTo>
                      <a:pt x="965" y="195"/>
                    </a:lnTo>
                    <a:lnTo>
                      <a:pt x="934" y="176"/>
                    </a:lnTo>
                    <a:lnTo>
                      <a:pt x="896" y="161"/>
                    </a:lnTo>
                    <a:lnTo>
                      <a:pt x="856" y="152"/>
                    </a:lnTo>
                    <a:lnTo>
                      <a:pt x="812" y="146"/>
                    </a:lnTo>
                    <a:lnTo>
                      <a:pt x="801" y="113"/>
                    </a:lnTo>
                    <a:lnTo>
                      <a:pt x="783" y="83"/>
                    </a:lnTo>
                    <a:lnTo>
                      <a:pt x="756" y="56"/>
                    </a:lnTo>
                    <a:lnTo>
                      <a:pt x="721" y="34"/>
                    </a:lnTo>
                    <a:lnTo>
                      <a:pt x="682" y="17"/>
                    </a:lnTo>
                    <a:lnTo>
                      <a:pt x="636" y="5"/>
                    </a:lnTo>
                    <a:lnTo>
                      <a:pt x="588" y="0"/>
                    </a:lnTo>
                    <a:lnTo>
                      <a:pt x="536" y="1"/>
                    </a:lnTo>
                    <a:lnTo>
                      <a:pt x="498" y="5"/>
                    </a:lnTo>
                    <a:lnTo>
                      <a:pt x="462" y="14"/>
                    </a:lnTo>
                    <a:lnTo>
                      <a:pt x="429" y="24"/>
                    </a:lnTo>
                    <a:lnTo>
                      <a:pt x="397" y="39"/>
                    </a:lnTo>
                    <a:lnTo>
                      <a:pt x="370" y="56"/>
                    </a:lnTo>
                    <a:lnTo>
                      <a:pt x="345" y="74"/>
                    </a:lnTo>
                    <a:lnTo>
                      <a:pt x="324" y="96"/>
                    </a:lnTo>
                    <a:lnTo>
                      <a:pt x="308" y="118"/>
                    </a:lnTo>
                    <a:lnTo>
                      <a:pt x="300" y="118"/>
                    </a:lnTo>
                    <a:lnTo>
                      <a:pt x="294" y="118"/>
                    </a:lnTo>
                    <a:lnTo>
                      <a:pt x="286" y="117"/>
                    </a:lnTo>
                    <a:lnTo>
                      <a:pt x="279" y="117"/>
                    </a:lnTo>
                    <a:lnTo>
                      <a:pt x="271" y="117"/>
                    </a:lnTo>
                    <a:lnTo>
                      <a:pt x="264" y="118"/>
                    </a:lnTo>
                    <a:lnTo>
                      <a:pt x="256" y="118"/>
                    </a:lnTo>
                    <a:lnTo>
                      <a:pt x="248" y="118"/>
                    </a:lnTo>
                    <a:lnTo>
                      <a:pt x="196" y="127"/>
                    </a:lnTo>
                    <a:lnTo>
                      <a:pt x="147" y="141"/>
                    </a:lnTo>
                    <a:lnTo>
                      <a:pt x="104" y="160"/>
                    </a:lnTo>
                    <a:lnTo>
                      <a:pt x="67" y="185"/>
                    </a:lnTo>
                    <a:lnTo>
                      <a:pt x="36" y="214"/>
                    </a:lnTo>
                    <a:lnTo>
                      <a:pt x="15" y="245"/>
                    </a:lnTo>
                    <a:lnTo>
                      <a:pt x="3" y="280"/>
                    </a:lnTo>
                    <a:lnTo>
                      <a:pt x="0" y="316"/>
                    </a:lnTo>
                    <a:lnTo>
                      <a:pt x="3" y="335"/>
                    </a:lnTo>
                    <a:lnTo>
                      <a:pt x="9" y="355"/>
                    </a:lnTo>
                    <a:lnTo>
                      <a:pt x="19" y="372"/>
                    </a:lnTo>
                    <a:lnTo>
                      <a:pt x="31" y="390"/>
                    </a:lnTo>
                    <a:lnTo>
                      <a:pt x="46" y="405"/>
                    </a:lnTo>
                    <a:lnTo>
                      <a:pt x="64" y="419"/>
                    </a:lnTo>
                    <a:lnTo>
                      <a:pt x="83" y="432"/>
                    </a:lnTo>
                    <a:lnTo>
                      <a:pt x="105" y="443"/>
                    </a:lnTo>
                    <a:lnTo>
                      <a:pt x="91" y="454"/>
                    </a:lnTo>
                    <a:lnTo>
                      <a:pt x="79" y="466"/>
                    </a:lnTo>
                    <a:lnTo>
                      <a:pt x="69" y="478"/>
                    </a:lnTo>
                    <a:lnTo>
                      <a:pt x="60" y="491"/>
                    </a:lnTo>
                    <a:lnTo>
                      <a:pt x="54" y="505"/>
                    </a:lnTo>
                    <a:lnTo>
                      <a:pt x="49" y="518"/>
                    </a:lnTo>
                    <a:lnTo>
                      <a:pt x="46" y="533"/>
                    </a:lnTo>
                    <a:lnTo>
                      <a:pt x="47" y="547"/>
                    </a:lnTo>
                    <a:lnTo>
                      <a:pt x="53" y="574"/>
                    </a:lnTo>
                    <a:lnTo>
                      <a:pt x="67" y="598"/>
                    </a:lnTo>
                    <a:lnTo>
                      <a:pt x="88" y="620"/>
                    </a:lnTo>
                    <a:lnTo>
                      <a:pt x="114" y="637"/>
                    </a:lnTo>
                    <a:lnTo>
                      <a:pt x="144" y="651"/>
                    </a:lnTo>
                    <a:lnTo>
                      <a:pt x="179" y="661"/>
                    </a:lnTo>
                    <a:lnTo>
                      <a:pt x="217" y="666"/>
                    </a:lnTo>
                    <a:lnTo>
                      <a:pt x="258" y="666"/>
                    </a:lnTo>
                    <a:lnTo>
                      <a:pt x="259" y="666"/>
                    </a:lnTo>
                    <a:lnTo>
                      <a:pt x="260" y="666"/>
                    </a:lnTo>
                    <a:lnTo>
                      <a:pt x="262" y="665"/>
                    </a:lnTo>
                    <a:lnTo>
                      <a:pt x="264" y="665"/>
                    </a:lnTo>
                    <a:lnTo>
                      <a:pt x="265" y="665"/>
                    </a:lnTo>
                    <a:lnTo>
                      <a:pt x="267" y="665"/>
                    </a:lnTo>
                    <a:lnTo>
                      <a:pt x="268" y="665"/>
                    </a:lnTo>
                    <a:lnTo>
                      <a:pt x="269" y="665"/>
                    </a:lnTo>
                    <a:lnTo>
                      <a:pt x="269" y="666"/>
                    </a:lnTo>
                    <a:lnTo>
                      <a:pt x="269" y="667"/>
                    </a:lnTo>
                    <a:lnTo>
                      <a:pt x="269" y="669"/>
                    </a:lnTo>
                    <a:lnTo>
                      <a:pt x="269" y="670"/>
                    </a:lnTo>
                    <a:lnTo>
                      <a:pt x="269" y="672"/>
                    </a:lnTo>
                    <a:lnTo>
                      <a:pt x="269" y="673"/>
                    </a:lnTo>
                    <a:lnTo>
                      <a:pt x="269" y="674"/>
                    </a:lnTo>
                    <a:lnTo>
                      <a:pt x="269" y="676"/>
                    </a:lnTo>
                    <a:lnTo>
                      <a:pt x="275" y="701"/>
                    </a:lnTo>
                    <a:lnTo>
                      <a:pt x="289" y="725"/>
                    </a:lnTo>
                    <a:lnTo>
                      <a:pt x="308" y="745"/>
                    </a:lnTo>
                    <a:lnTo>
                      <a:pt x="333" y="762"/>
                    </a:lnTo>
                    <a:lnTo>
                      <a:pt x="362" y="776"/>
                    </a:lnTo>
                    <a:lnTo>
                      <a:pt x="396" y="785"/>
                    </a:lnTo>
                    <a:lnTo>
                      <a:pt x="433" y="790"/>
                    </a:lnTo>
                    <a:lnTo>
                      <a:pt x="472" y="790"/>
                    </a:lnTo>
                    <a:lnTo>
                      <a:pt x="499" y="786"/>
                    </a:lnTo>
                    <a:lnTo>
                      <a:pt x="524" y="780"/>
                    </a:lnTo>
                    <a:lnTo>
                      <a:pt x="549" y="772"/>
                    </a:lnTo>
                    <a:lnTo>
                      <a:pt x="571" y="762"/>
                    </a:lnTo>
                    <a:lnTo>
                      <a:pt x="592" y="750"/>
                    </a:lnTo>
                    <a:lnTo>
                      <a:pt x="609" y="737"/>
                    </a:lnTo>
                    <a:lnTo>
                      <a:pt x="624" y="722"/>
                    </a:lnTo>
                    <a:lnTo>
                      <a:pt x="636" y="707"/>
                    </a:lnTo>
                    <a:lnTo>
                      <a:pt x="649" y="711"/>
                    </a:lnTo>
                    <a:lnTo>
                      <a:pt x="662" y="715"/>
                    </a:lnTo>
                    <a:lnTo>
                      <a:pt x="676" y="718"/>
                    </a:lnTo>
                    <a:lnTo>
                      <a:pt x="691" y="721"/>
                    </a:lnTo>
                    <a:lnTo>
                      <a:pt x="705" y="722"/>
                    </a:lnTo>
                    <a:lnTo>
                      <a:pt x="720" y="723"/>
                    </a:lnTo>
                    <a:lnTo>
                      <a:pt x="735" y="723"/>
                    </a:lnTo>
                    <a:lnTo>
                      <a:pt x="751" y="722"/>
                    </a:lnTo>
                    <a:lnTo>
                      <a:pt x="789" y="717"/>
                    </a:lnTo>
                    <a:lnTo>
                      <a:pt x="825" y="706"/>
                    </a:lnTo>
                    <a:lnTo>
                      <a:pt x="857" y="692"/>
                    </a:lnTo>
                    <a:lnTo>
                      <a:pt x="884" y="673"/>
                    </a:lnTo>
                    <a:lnTo>
                      <a:pt x="906" y="653"/>
                    </a:lnTo>
                    <a:lnTo>
                      <a:pt x="922" y="630"/>
                    </a:lnTo>
                    <a:lnTo>
                      <a:pt x="932" y="604"/>
                    </a:lnTo>
                    <a:lnTo>
                      <a:pt x="933" y="578"/>
                    </a:lnTo>
                    <a:lnTo>
                      <a:pt x="933" y="577"/>
                    </a:lnTo>
                    <a:lnTo>
                      <a:pt x="933" y="575"/>
                    </a:lnTo>
                    <a:lnTo>
                      <a:pt x="933" y="573"/>
                    </a:lnTo>
                    <a:lnTo>
                      <a:pt x="933" y="572"/>
                    </a:lnTo>
                    <a:lnTo>
                      <a:pt x="932" y="571"/>
                    </a:lnTo>
                    <a:lnTo>
                      <a:pt x="932" y="570"/>
                    </a:lnTo>
                    <a:lnTo>
                      <a:pt x="932" y="569"/>
                    </a:lnTo>
                    <a:lnTo>
                      <a:pt x="932" y="567"/>
                    </a:lnTo>
                    <a:lnTo>
                      <a:pt x="963" y="558"/>
                    </a:lnTo>
                    <a:lnTo>
                      <a:pt x="993" y="546"/>
                    </a:lnTo>
                    <a:lnTo>
                      <a:pt x="1019" y="532"/>
                    </a:lnTo>
                    <a:lnTo>
                      <a:pt x="1040" y="515"/>
                    </a:lnTo>
                    <a:lnTo>
                      <a:pt x="1058" y="495"/>
                    </a:lnTo>
                    <a:lnTo>
                      <a:pt x="1070" y="473"/>
                    </a:lnTo>
                    <a:lnTo>
                      <a:pt x="1077" y="452"/>
                    </a:lnTo>
                    <a:lnTo>
                      <a:pt x="1079" y="428"/>
                    </a:lnTo>
                  </a:path>
                </a:pathLst>
              </a:custGeom>
              <a:solidFill>
                <a:srgbClr val="777777"/>
              </a:solidFill>
              <a:ln w="9525" cap="rnd">
                <a:noFill/>
                <a:round/>
                <a:headEnd/>
                <a:tailEnd/>
              </a:ln>
              <a:effec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defTabSz="685617" eaLnBrk="1" fontAlgn="auto" hangingPunct="1">
                  <a:spcBef>
                    <a:spcPts val="0"/>
                  </a:spcBef>
                  <a:spcAft>
                    <a:spcPts val="0"/>
                  </a:spcAft>
                  <a:buClr>
                    <a:srgbClr val="CC9900"/>
                  </a:buClr>
                  <a:buFont typeface="Wingdings" pitchFamily="2" charset="2"/>
                  <a:buChar char="n"/>
                  <a:defRPr/>
                </a:pPr>
                <a:endParaRPr lang="zh-CN" altLang="en-US" sz="2800" b="1" kern="0">
                  <a:solidFill>
                    <a:prstClr val="black"/>
                  </a:solidFill>
                  <a:latin typeface="Arial" charset="0"/>
                  <a:ea typeface="+mn-ea"/>
                </a:endParaRPr>
              </a:p>
            </p:txBody>
          </p:sp>
          <p:sp>
            <p:nvSpPr>
              <p:cNvPr id="138" name="Freeform 24"/>
              <p:cNvSpPr>
                <a:spLocks/>
              </p:cNvSpPr>
              <p:nvPr/>
            </p:nvSpPr>
            <p:spPr bwMode="auto">
              <a:xfrm>
                <a:off x="759" y="732"/>
                <a:ext cx="1894" cy="1372"/>
              </a:xfrm>
              <a:custGeom>
                <a:avLst/>
                <a:gdLst/>
                <a:ahLst/>
                <a:cxnLst>
                  <a:cxn ang="0">
                    <a:pos x="1072" y="405"/>
                  </a:cxn>
                  <a:cxn ang="0">
                    <a:pos x="1055" y="374"/>
                  </a:cxn>
                  <a:cxn ang="0">
                    <a:pos x="1027" y="349"/>
                  </a:cxn>
                  <a:cxn ang="0">
                    <a:pos x="1031" y="332"/>
                  </a:cxn>
                  <a:cxn ang="0">
                    <a:pos x="1033" y="314"/>
                  </a:cxn>
                  <a:cxn ang="0">
                    <a:pos x="1027" y="271"/>
                  </a:cxn>
                  <a:cxn ang="0">
                    <a:pos x="965" y="194"/>
                  </a:cxn>
                  <a:cxn ang="0">
                    <a:pos x="854" y="151"/>
                  </a:cxn>
                  <a:cxn ang="0">
                    <a:pos x="781" y="82"/>
                  </a:cxn>
                  <a:cxn ang="0">
                    <a:pos x="680" y="17"/>
                  </a:cxn>
                  <a:cxn ang="0">
                    <a:pos x="536" y="0"/>
                  </a:cxn>
                  <a:cxn ang="0">
                    <a:pos x="427" y="24"/>
                  </a:cxn>
                  <a:cxn ang="0">
                    <a:pos x="345" y="74"/>
                  </a:cxn>
                  <a:cxn ang="0">
                    <a:pos x="300" y="118"/>
                  </a:cxn>
                  <a:cxn ang="0">
                    <a:pos x="277" y="117"/>
                  </a:cxn>
                  <a:cxn ang="0">
                    <a:pos x="255" y="118"/>
                  </a:cxn>
                  <a:cxn ang="0">
                    <a:pos x="146" y="140"/>
                  </a:cxn>
                  <a:cxn ang="0">
                    <a:pos x="36" y="214"/>
                  </a:cxn>
                  <a:cxn ang="0">
                    <a:pos x="0" y="316"/>
                  </a:cxn>
                  <a:cxn ang="0">
                    <a:pos x="18" y="372"/>
                  </a:cxn>
                  <a:cxn ang="0">
                    <a:pos x="62" y="419"/>
                  </a:cxn>
                  <a:cxn ang="0">
                    <a:pos x="91" y="454"/>
                  </a:cxn>
                  <a:cxn ang="0">
                    <a:pos x="59" y="491"/>
                  </a:cxn>
                  <a:cxn ang="0">
                    <a:pos x="46" y="532"/>
                  </a:cxn>
                  <a:cxn ang="0">
                    <a:pos x="66" y="598"/>
                  </a:cxn>
                  <a:cxn ang="0">
                    <a:pos x="143" y="651"/>
                  </a:cxn>
                  <a:cxn ang="0">
                    <a:pos x="257" y="666"/>
                  </a:cxn>
                  <a:cxn ang="0">
                    <a:pos x="261" y="665"/>
                  </a:cxn>
                  <a:cxn ang="0">
                    <a:pos x="265" y="665"/>
                  </a:cxn>
                  <a:cxn ang="0">
                    <a:pos x="269" y="666"/>
                  </a:cxn>
                  <a:cxn ang="0">
                    <a:pos x="268" y="670"/>
                  </a:cxn>
                  <a:cxn ang="0">
                    <a:pos x="269" y="674"/>
                  </a:cxn>
                  <a:cxn ang="0">
                    <a:pos x="287" y="724"/>
                  </a:cxn>
                  <a:cxn ang="0">
                    <a:pos x="362" y="775"/>
                  </a:cxn>
                  <a:cxn ang="0">
                    <a:pos x="471" y="790"/>
                  </a:cxn>
                  <a:cxn ang="0">
                    <a:pos x="548" y="772"/>
                  </a:cxn>
                  <a:cxn ang="0">
                    <a:pos x="609" y="737"/>
                  </a:cxn>
                  <a:cxn ang="0">
                    <a:pos x="648" y="711"/>
                  </a:cxn>
                  <a:cxn ang="0">
                    <a:pos x="689" y="720"/>
                  </a:cxn>
                  <a:cxn ang="0">
                    <a:pos x="735" y="723"/>
                  </a:cxn>
                  <a:cxn ang="0">
                    <a:pos x="825" y="706"/>
                  </a:cxn>
                  <a:cxn ang="0">
                    <a:pos x="905" y="653"/>
                  </a:cxn>
                  <a:cxn ang="0">
                    <a:pos x="932" y="578"/>
                  </a:cxn>
                  <a:cxn ang="0">
                    <a:pos x="931" y="573"/>
                  </a:cxn>
                  <a:cxn ang="0">
                    <a:pos x="931" y="569"/>
                  </a:cxn>
                  <a:cxn ang="0">
                    <a:pos x="963" y="558"/>
                  </a:cxn>
                  <a:cxn ang="0">
                    <a:pos x="1039" y="513"/>
                  </a:cxn>
                  <a:cxn ang="0">
                    <a:pos x="1075" y="450"/>
                  </a:cxn>
                </a:cxnLst>
                <a:rect l="0" t="0" r="r" b="b"/>
                <a:pathLst>
                  <a:path w="1078" h="791">
                    <a:moveTo>
                      <a:pt x="1077" y="428"/>
                    </a:moveTo>
                    <a:lnTo>
                      <a:pt x="1075" y="416"/>
                    </a:lnTo>
                    <a:lnTo>
                      <a:pt x="1072" y="405"/>
                    </a:lnTo>
                    <a:lnTo>
                      <a:pt x="1068" y="395"/>
                    </a:lnTo>
                    <a:lnTo>
                      <a:pt x="1062" y="384"/>
                    </a:lnTo>
                    <a:lnTo>
                      <a:pt x="1055" y="374"/>
                    </a:lnTo>
                    <a:lnTo>
                      <a:pt x="1046" y="366"/>
                    </a:lnTo>
                    <a:lnTo>
                      <a:pt x="1037" y="357"/>
                    </a:lnTo>
                    <a:lnTo>
                      <a:pt x="1027" y="349"/>
                    </a:lnTo>
                    <a:lnTo>
                      <a:pt x="1029" y="344"/>
                    </a:lnTo>
                    <a:lnTo>
                      <a:pt x="1030" y="337"/>
                    </a:lnTo>
                    <a:lnTo>
                      <a:pt x="1031" y="332"/>
                    </a:lnTo>
                    <a:lnTo>
                      <a:pt x="1032" y="325"/>
                    </a:lnTo>
                    <a:lnTo>
                      <a:pt x="1033" y="320"/>
                    </a:lnTo>
                    <a:lnTo>
                      <a:pt x="1033" y="314"/>
                    </a:lnTo>
                    <a:lnTo>
                      <a:pt x="1033" y="307"/>
                    </a:lnTo>
                    <a:lnTo>
                      <a:pt x="1033" y="302"/>
                    </a:lnTo>
                    <a:lnTo>
                      <a:pt x="1027" y="271"/>
                    </a:lnTo>
                    <a:lnTo>
                      <a:pt x="1012" y="242"/>
                    </a:lnTo>
                    <a:lnTo>
                      <a:pt x="992" y="217"/>
                    </a:lnTo>
                    <a:lnTo>
                      <a:pt x="965" y="194"/>
                    </a:lnTo>
                    <a:lnTo>
                      <a:pt x="932" y="176"/>
                    </a:lnTo>
                    <a:lnTo>
                      <a:pt x="895" y="161"/>
                    </a:lnTo>
                    <a:lnTo>
                      <a:pt x="854" y="151"/>
                    </a:lnTo>
                    <a:lnTo>
                      <a:pt x="811" y="146"/>
                    </a:lnTo>
                    <a:lnTo>
                      <a:pt x="801" y="113"/>
                    </a:lnTo>
                    <a:lnTo>
                      <a:pt x="781" y="82"/>
                    </a:lnTo>
                    <a:lnTo>
                      <a:pt x="754" y="56"/>
                    </a:lnTo>
                    <a:lnTo>
                      <a:pt x="720" y="34"/>
                    </a:lnTo>
                    <a:lnTo>
                      <a:pt x="680" y="17"/>
                    </a:lnTo>
                    <a:lnTo>
                      <a:pt x="636" y="5"/>
                    </a:lnTo>
                    <a:lnTo>
                      <a:pt x="587" y="0"/>
                    </a:lnTo>
                    <a:lnTo>
                      <a:pt x="536" y="0"/>
                    </a:lnTo>
                    <a:lnTo>
                      <a:pt x="498" y="5"/>
                    </a:lnTo>
                    <a:lnTo>
                      <a:pt x="461" y="14"/>
                    </a:lnTo>
                    <a:lnTo>
                      <a:pt x="427" y="24"/>
                    </a:lnTo>
                    <a:lnTo>
                      <a:pt x="397" y="39"/>
                    </a:lnTo>
                    <a:lnTo>
                      <a:pt x="369" y="56"/>
                    </a:lnTo>
                    <a:lnTo>
                      <a:pt x="345" y="74"/>
                    </a:lnTo>
                    <a:lnTo>
                      <a:pt x="324" y="95"/>
                    </a:lnTo>
                    <a:lnTo>
                      <a:pt x="308" y="118"/>
                    </a:lnTo>
                    <a:lnTo>
                      <a:pt x="300" y="118"/>
                    </a:lnTo>
                    <a:lnTo>
                      <a:pt x="293" y="117"/>
                    </a:lnTo>
                    <a:lnTo>
                      <a:pt x="285" y="117"/>
                    </a:lnTo>
                    <a:lnTo>
                      <a:pt x="277" y="117"/>
                    </a:lnTo>
                    <a:lnTo>
                      <a:pt x="270" y="117"/>
                    </a:lnTo>
                    <a:lnTo>
                      <a:pt x="263" y="117"/>
                    </a:lnTo>
                    <a:lnTo>
                      <a:pt x="255" y="118"/>
                    </a:lnTo>
                    <a:lnTo>
                      <a:pt x="248" y="118"/>
                    </a:lnTo>
                    <a:lnTo>
                      <a:pt x="195" y="126"/>
                    </a:lnTo>
                    <a:lnTo>
                      <a:pt x="146" y="140"/>
                    </a:lnTo>
                    <a:lnTo>
                      <a:pt x="104" y="160"/>
                    </a:lnTo>
                    <a:lnTo>
                      <a:pt x="66" y="184"/>
                    </a:lnTo>
                    <a:lnTo>
                      <a:pt x="36" y="214"/>
                    </a:lnTo>
                    <a:lnTo>
                      <a:pt x="15" y="245"/>
                    </a:lnTo>
                    <a:lnTo>
                      <a:pt x="2" y="279"/>
                    </a:lnTo>
                    <a:lnTo>
                      <a:pt x="0" y="316"/>
                    </a:lnTo>
                    <a:lnTo>
                      <a:pt x="3" y="335"/>
                    </a:lnTo>
                    <a:lnTo>
                      <a:pt x="9" y="354"/>
                    </a:lnTo>
                    <a:lnTo>
                      <a:pt x="18" y="372"/>
                    </a:lnTo>
                    <a:lnTo>
                      <a:pt x="31" y="389"/>
                    </a:lnTo>
                    <a:lnTo>
                      <a:pt x="45" y="405"/>
                    </a:lnTo>
                    <a:lnTo>
                      <a:pt x="62" y="419"/>
                    </a:lnTo>
                    <a:lnTo>
                      <a:pt x="82" y="432"/>
                    </a:lnTo>
                    <a:lnTo>
                      <a:pt x="104" y="443"/>
                    </a:lnTo>
                    <a:lnTo>
                      <a:pt x="91" y="454"/>
                    </a:lnTo>
                    <a:lnTo>
                      <a:pt x="79" y="466"/>
                    </a:lnTo>
                    <a:lnTo>
                      <a:pt x="68" y="478"/>
                    </a:lnTo>
                    <a:lnTo>
                      <a:pt x="59" y="491"/>
                    </a:lnTo>
                    <a:lnTo>
                      <a:pt x="53" y="504"/>
                    </a:lnTo>
                    <a:lnTo>
                      <a:pt x="48" y="518"/>
                    </a:lnTo>
                    <a:lnTo>
                      <a:pt x="46" y="532"/>
                    </a:lnTo>
                    <a:lnTo>
                      <a:pt x="46" y="547"/>
                    </a:lnTo>
                    <a:lnTo>
                      <a:pt x="53" y="573"/>
                    </a:lnTo>
                    <a:lnTo>
                      <a:pt x="66" y="598"/>
                    </a:lnTo>
                    <a:lnTo>
                      <a:pt x="86" y="619"/>
                    </a:lnTo>
                    <a:lnTo>
                      <a:pt x="112" y="637"/>
                    </a:lnTo>
                    <a:lnTo>
                      <a:pt x="143" y="651"/>
                    </a:lnTo>
                    <a:lnTo>
                      <a:pt x="179" y="661"/>
                    </a:lnTo>
                    <a:lnTo>
                      <a:pt x="217" y="666"/>
                    </a:lnTo>
                    <a:lnTo>
                      <a:pt x="257" y="666"/>
                    </a:lnTo>
                    <a:lnTo>
                      <a:pt x="258" y="665"/>
                    </a:lnTo>
                    <a:lnTo>
                      <a:pt x="260" y="665"/>
                    </a:lnTo>
                    <a:lnTo>
                      <a:pt x="261" y="665"/>
                    </a:lnTo>
                    <a:lnTo>
                      <a:pt x="262" y="665"/>
                    </a:lnTo>
                    <a:lnTo>
                      <a:pt x="264" y="665"/>
                    </a:lnTo>
                    <a:lnTo>
                      <a:pt x="265" y="665"/>
                    </a:lnTo>
                    <a:lnTo>
                      <a:pt x="267" y="665"/>
                    </a:lnTo>
                    <a:lnTo>
                      <a:pt x="269" y="663"/>
                    </a:lnTo>
                    <a:lnTo>
                      <a:pt x="269" y="666"/>
                    </a:lnTo>
                    <a:lnTo>
                      <a:pt x="268" y="667"/>
                    </a:lnTo>
                    <a:lnTo>
                      <a:pt x="268" y="668"/>
                    </a:lnTo>
                    <a:lnTo>
                      <a:pt x="268" y="670"/>
                    </a:lnTo>
                    <a:lnTo>
                      <a:pt x="268" y="671"/>
                    </a:lnTo>
                    <a:lnTo>
                      <a:pt x="269" y="673"/>
                    </a:lnTo>
                    <a:lnTo>
                      <a:pt x="269" y="674"/>
                    </a:lnTo>
                    <a:lnTo>
                      <a:pt x="269" y="675"/>
                    </a:lnTo>
                    <a:lnTo>
                      <a:pt x="274" y="701"/>
                    </a:lnTo>
                    <a:lnTo>
                      <a:pt x="287" y="724"/>
                    </a:lnTo>
                    <a:lnTo>
                      <a:pt x="307" y="745"/>
                    </a:lnTo>
                    <a:lnTo>
                      <a:pt x="332" y="762"/>
                    </a:lnTo>
                    <a:lnTo>
                      <a:pt x="362" y="775"/>
                    </a:lnTo>
                    <a:lnTo>
                      <a:pt x="395" y="785"/>
                    </a:lnTo>
                    <a:lnTo>
                      <a:pt x="432" y="790"/>
                    </a:lnTo>
                    <a:lnTo>
                      <a:pt x="471" y="790"/>
                    </a:lnTo>
                    <a:lnTo>
                      <a:pt x="498" y="785"/>
                    </a:lnTo>
                    <a:lnTo>
                      <a:pt x="524" y="780"/>
                    </a:lnTo>
                    <a:lnTo>
                      <a:pt x="548" y="772"/>
                    </a:lnTo>
                    <a:lnTo>
                      <a:pt x="571" y="762"/>
                    </a:lnTo>
                    <a:lnTo>
                      <a:pt x="590" y="750"/>
                    </a:lnTo>
                    <a:lnTo>
                      <a:pt x="609" y="737"/>
                    </a:lnTo>
                    <a:lnTo>
                      <a:pt x="624" y="722"/>
                    </a:lnTo>
                    <a:lnTo>
                      <a:pt x="636" y="706"/>
                    </a:lnTo>
                    <a:lnTo>
                      <a:pt x="648" y="711"/>
                    </a:lnTo>
                    <a:lnTo>
                      <a:pt x="662" y="715"/>
                    </a:lnTo>
                    <a:lnTo>
                      <a:pt x="675" y="718"/>
                    </a:lnTo>
                    <a:lnTo>
                      <a:pt x="689" y="720"/>
                    </a:lnTo>
                    <a:lnTo>
                      <a:pt x="704" y="722"/>
                    </a:lnTo>
                    <a:lnTo>
                      <a:pt x="719" y="723"/>
                    </a:lnTo>
                    <a:lnTo>
                      <a:pt x="735" y="723"/>
                    </a:lnTo>
                    <a:lnTo>
                      <a:pt x="750" y="722"/>
                    </a:lnTo>
                    <a:lnTo>
                      <a:pt x="789" y="717"/>
                    </a:lnTo>
                    <a:lnTo>
                      <a:pt x="825" y="706"/>
                    </a:lnTo>
                    <a:lnTo>
                      <a:pt x="856" y="692"/>
                    </a:lnTo>
                    <a:lnTo>
                      <a:pt x="883" y="673"/>
                    </a:lnTo>
                    <a:lnTo>
                      <a:pt x="905" y="653"/>
                    </a:lnTo>
                    <a:lnTo>
                      <a:pt x="921" y="629"/>
                    </a:lnTo>
                    <a:lnTo>
                      <a:pt x="930" y="604"/>
                    </a:lnTo>
                    <a:lnTo>
                      <a:pt x="932" y="578"/>
                    </a:lnTo>
                    <a:lnTo>
                      <a:pt x="932" y="577"/>
                    </a:lnTo>
                    <a:lnTo>
                      <a:pt x="931" y="574"/>
                    </a:lnTo>
                    <a:lnTo>
                      <a:pt x="931" y="573"/>
                    </a:lnTo>
                    <a:lnTo>
                      <a:pt x="931" y="572"/>
                    </a:lnTo>
                    <a:lnTo>
                      <a:pt x="931" y="571"/>
                    </a:lnTo>
                    <a:lnTo>
                      <a:pt x="931" y="569"/>
                    </a:lnTo>
                    <a:lnTo>
                      <a:pt x="930" y="568"/>
                    </a:lnTo>
                    <a:lnTo>
                      <a:pt x="930" y="567"/>
                    </a:lnTo>
                    <a:lnTo>
                      <a:pt x="963" y="558"/>
                    </a:lnTo>
                    <a:lnTo>
                      <a:pt x="991" y="546"/>
                    </a:lnTo>
                    <a:lnTo>
                      <a:pt x="1017" y="531"/>
                    </a:lnTo>
                    <a:lnTo>
                      <a:pt x="1039" y="513"/>
                    </a:lnTo>
                    <a:lnTo>
                      <a:pt x="1056" y="495"/>
                    </a:lnTo>
                    <a:lnTo>
                      <a:pt x="1069" y="473"/>
                    </a:lnTo>
                    <a:lnTo>
                      <a:pt x="1075" y="450"/>
                    </a:lnTo>
                    <a:lnTo>
                      <a:pt x="1077" y="428"/>
                    </a:lnTo>
                  </a:path>
                </a:pathLst>
              </a:custGeom>
              <a:gradFill rotWithShape="1">
                <a:gsLst>
                  <a:gs pos="0">
                    <a:srgbClr val="FFFFFF"/>
                  </a:gs>
                  <a:gs pos="100000">
                    <a:srgbClr val="4F81BD"/>
                  </a:gs>
                </a:gsLst>
                <a:path path="rect">
                  <a:fillToRect l="50000" t="50000" r="50000" b="50000"/>
                </a:path>
              </a:gradFill>
              <a:ln w="9525" cap="rnd">
                <a:noFill/>
                <a:round/>
                <a:headEnd/>
                <a:tailEnd/>
              </a:ln>
              <a:effectLst/>
            </p:spPr>
            <p:txBody>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defTabSz="685617" eaLnBrk="1" fontAlgn="auto" hangingPunct="1">
                  <a:spcBef>
                    <a:spcPts val="0"/>
                  </a:spcBef>
                  <a:spcAft>
                    <a:spcPts val="0"/>
                  </a:spcAft>
                  <a:buClr>
                    <a:srgbClr val="CC9900"/>
                  </a:buClr>
                  <a:buFont typeface="Wingdings" pitchFamily="2" charset="2"/>
                  <a:buChar char="n"/>
                  <a:defRPr/>
                </a:pPr>
                <a:endParaRPr lang="zh-CN" altLang="en-US" sz="2800" b="1" kern="0">
                  <a:solidFill>
                    <a:prstClr val="black"/>
                  </a:solidFill>
                  <a:latin typeface="Arial" charset="0"/>
                  <a:ea typeface="+mn-ea"/>
                </a:endParaRPr>
              </a:p>
            </p:txBody>
          </p:sp>
        </p:grpSp>
        <p:sp>
          <p:nvSpPr>
            <p:cNvPr id="78" name="文本框 171"/>
            <p:cNvSpPr txBox="1">
              <a:spLocks noChangeArrowheads="1"/>
            </p:cNvSpPr>
            <p:nvPr/>
          </p:nvSpPr>
          <p:spPr bwMode="auto">
            <a:xfrm>
              <a:off x="5810278" y="3256685"/>
              <a:ext cx="858837" cy="314510"/>
            </a:xfrm>
            <a:prstGeom prst="rect">
              <a:avLst/>
            </a:prstGeom>
            <a:noFill/>
            <a:ln w="9525">
              <a:noFill/>
              <a:miter lim="800000"/>
              <a:headEnd/>
              <a:tailEnd/>
            </a:ln>
          </p:spPr>
          <p:txBody>
            <a:bodyPr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r>
                <a:rPr lang="en-US" altLang="zh-CN" sz="1400" b="1" dirty="0">
                  <a:cs typeface="Helvetica Neue Light"/>
                </a:rPr>
                <a:t>SPTN / </a:t>
              </a:r>
            </a:p>
            <a:p>
              <a:pPr algn="ctr"/>
              <a:r>
                <a:rPr lang="en-US" altLang="zh-CN" sz="1400" b="1" dirty="0">
                  <a:cs typeface="Helvetica Neue Light"/>
                </a:rPr>
                <a:t>WAN</a:t>
              </a:r>
              <a:endParaRPr lang="zh-CN" altLang="en-US" sz="1400" b="1" dirty="0">
                <a:cs typeface="Helvetica Neue Light"/>
              </a:endParaRPr>
            </a:p>
          </p:txBody>
        </p:sp>
        <p:sp>
          <p:nvSpPr>
            <p:cNvPr id="79" name="文本框 178"/>
            <p:cNvSpPr txBox="1"/>
            <p:nvPr/>
          </p:nvSpPr>
          <p:spPr>
            <a:xfrm>
              <a:off x="4659615" y="3547380"/>
              <a:ext cx="369327" cy="166505"/>
            </a:xfrm>
            <a:prstGeom prst="rect">
              <a:avLst/>
            </a:prstGeom>
            <a:noFill/>
            <a:ln>
              <a:noFill/>
            </a:ln>
          </p:spPr>
          <p:txBody>
            <a:bodyPr wrap="none"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1" fontAlgn="auto" hangingPunct="1">
                <a:spcBef>
                  <a:spcPts val="0"/>
                </a:spcBef>
                <a:spcAft>
                  <a:spcPts val="0"/>
                </a:spcAft>
                <a:defRPr/>
              </a:pPr>
              <a:r>
                <a:rPr lang="en-US" altLang="zh-CN" sz="1200" dirty="0">
                  <a:latin typeface="微软雅黑" pitchFamily="34" charset="-122"/>
                  <a:ea typeface="微软雅黑" pitchFamily="34" charset="-122"/>
                </a:rPr>
                <a:t>GW</a:t>
              </a:r>
              <a:endParaRPr lang="zh-CN" altLang="en-US" sz="1200" dirty="0">
                <a:latin typeface="微软雅黑" pitchFamily="34" charset="-122"/>
                <a:ea typeface="微软雅黑" pitchFamily="34" charset="-122"/>
              </a:endParaRPr>
            </a:p>
          </p:txBody>
        </p:sp>
        <p:sp>
          <p:nvSpPr>
            <p:cNvPr id="80" name="文本框 183"/>
            <p:cNvSpPr txBox="1">
              <a:spLocks noChangeArrowheads="1"/>
            </p:cNvSpPr>
            <p:nvPr/>
          </p:nvSpPr>
          <p:spPr bwMode="auto">
            <a:xfrm>
              <a:off x="3575080" y="3498534"/>
              <a:ext cx="830263" cy="351511"/>
            </a:xfrm>
            <a:prstGeom prst="rect">
              <a:avLst/>
            </a:prstGeom>
            <a:noFill/>
            <a:ln w="9525">
              <a:noFill/>
              <a:miter lim="800000"/>
              <a:headEnd/>
              <a:tailEnd/>
            </a:ln>
          </p:spPr>
          <p:txBody>
            <a:bodyPr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1" hangingPunct="1"/>
              <a:r>
                <a:rPr lang="en-US" altLang="zh-CN" sz="1600" b="1" dirty="0">
                  <a:latin typeface="微软雅黑" pitchFamily="34" charset="-122"/>
                  <a:ea typeface="微软雅黑" pitchFamily="34" charset="-122"/>
                  <a:cs typeface="Helvetica Neue Light"/>
                </a:rPr>
                <a:t>Edge DC</a:t>
              </a:r>
              <a:endParaRPr lang="zh-CN" altLang="en-US" sz="1600" b="1" dirty="0">
                <a:latin typeface="微软雅黑" pitchFamily="34" charset="-122"/>
                <a:ea typeface="微软雅黑" pitchFamily="34" charset="-122"/>
                <a:cs typeface="Helvetica Neue Light"/>
              </a:endParaRPr>
            </a:p>
          </p:txBody>
        </p:sp>
        <p:sp>
          <p:nvSpPr>
            <p:cNvPr id="81" name="文本框 184"/>
            <p:cNvSpPr txBox="1">
              <a:spLocks noChangeArrowheads="1"/>
            </p:cNvSpPr>
            <p:nvPr/>
          </p:nvSpPr>
          <p:spPr bwMode="auto">
            <a:xfrm>
              <a:off x="8524905" y="3657287"/>
              <a:ext cx="687388" cy="351511"/>
            </a:xfrm>
            <a:prstGeom prst="rect">
              <a:avLst/>
            </a:prstGeom>
            <a:noFill/>
            <a:ln w="9525">
              <a:noFill/>
              <a:miter lim="800000"/>
              <a:headEnd/>
              <a:tailEnd/>
            </a:ln>
          </p:spPr>
          <p:txBody>
            <a:bodyPr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1" hangingPunct="1"/>
              <a:r>
                <a:rPr lang="en-US" altLang="zh-CN" sz="1600" b="1" dirty="0">
                  <a:latin typeface="微软雅黑" pitchFamily="34" charset="-122"/>
                  <a:ea typeface="微软雅黑" pitchFamily="34" charset="-122"/>
                  <a:cs typeface="Helvetica Neue Light"/>
                </a:rPr>
                <a:t>Core</a:t>
              </a:r>
            </a:p>
            <a:p>
              <a:pPr algn="ctr" eaLnBrk="1" hangingPunct="1"/>
              <a:r>
                <a:rPr lang="en-US" altLang="zh-CN" sz="1600" b="1" dirty="0">
                  <a:latin typeface="微软雅黑" pitchFamily="34" charset="-122"/>
                  <a:ea typeface="微软雅黑" pitchFamily="34" charset="-122"/>
                  <a:cs typeface="Helvetica Neue Light"/>
                </a:rPr>
                <a:t>DC</a:t>
              </a:r>
              <a:endParaRPr lang="zh-CN" altLang="en-US" sz="1600" b="1" dirty="0">
                <a:latin typeface="微软雅黑" pitchFamily="34" charset="-122"/>
                <a:ea typeface="微软雅黑" pitchFamily="34" charset="-122"/>
                <a:cs typeface="Helvetica Neue Light"/>
              </a:endParaRPr>
            </a:p>
          </p:txBody>
        </p:sp>
        <p:sp>
          <p:nvSpPr>
            <p:cNvPr id="82" name="文本框 393"/>
            <p:cNvSpPr txBox="1"/>
            <p:nvPr/>
          </p:nvSpPr>
          <p:spPr>
            <a:xfrm>
              <a:off x="7025793" y="3345778"/>
              <a:ext cx="369327" cy="166505"/>
            </a:xfrm>
            <a:prstGeom prst="rect">
              <a:avLst/>
            </a:prstGeom>
            <a:noFill/>
            <a:ln>
              <a:noFill/>
            </a:ln>
          </p:spPr>
          <p:txBody>
            <a:bodyPr wrap="none"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1" hangingPunct="1">
                <a:defRPr/>
              </a:pPr>
              <a:r>
                <a:rPr lang="en-US" altLang="zh-CN" sz="1200" dirty="0">
                  <a:latin typeface="微软雅黑" pitchFamily="34" charset="-122"/>
                  <a:ea typeface="微软雅黑" pitchFamily="34" charset="-122"/>
                </a:rPr>
                <a:t>GW</a:t>
              </a:r>
              <a:endParaRPr lang="zh-CN" altLang="en-US" sz="1200" dirty="0">
                <a:latin typeface="微软雅黑" pitchFamily="34" charset="-122"/>
                <a:ea typeface="微软雅黑" pitchFamily="34" charset="-122"/>
              </a:endParaRPr>
            </a:p>
          </p:txBody>
        </p:sp>
        <p:grpSp>
          <p:nvGrpSpPr>
            <p:cNvPr id="83" name="组合 173"/>
            <p:cNvGrpSpPr>
              <a:grpSpLocks/>
            </p:cNvGrpSpPr>
            <p:nvPr/>
          </p:nvGrpSpPr>
          <p:grpSpPr bwMode="auto">
            <a:xfrm>
              <a:off x="9556780" y="3178991"/>
              <a:ext cx="642938" cy="500062"/>
              <a:chOff x="7121525" y="4786721"/>
              <a:chExt cx="772885" cy="982616"/>
            </a:xfrm>
          </p:grpSpPr>
          <p:sp>
            <p:nvSpPr>
              <p:cNvPr id="134" name="圆角矩形 192"/>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35" name="圆角矩形 193"/>
              <p:cNvSpPr/>
              <p:nvPr/>
            </p:nvSpPr>
            <p:spPr bwMode="auto">
              <a:xfrm>
                <a:off x="7165418" y="5313902"/>
                <a:ext cx="685099" cy="368091"/>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36" name="圆角矩形 194"/>
              <p:cNvSpPr/>
              <p:nvPr/>
            </p:nvSpPr>
            <p:spPr bwMode="auto">
              <a:xfrm>
                <a:off x="7165418" y="4889661"/>
                <a:ext cx="685099" cy="37121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vMME</a:t>
                </a:r>
                <a:endParaRPr lang="zh-CN" altLang="en-US" sz="1200" dirty="0">
                  <a:latin typeface="微软雅黑" pitchFamily="34" charset="-122"/>
                  <a:ea typeface="微软雅黑" pitchFamily="34" charset="-122"/>
                  <a:cs typeface="Calibri" panose="020F0502020204030204" pitchFamily="34" charset="0"/>
                </a:endParaRPr>
              </a:p>
            </p:txBody>
          </p:sp>
        </p:grpSp>
        <p:pic>
          <p:nvPicPr>
            <p:cNvPr id="84" name="Object 50"/>
            <p:cNvPicPr>
              <a:picLocks noChangeAspect="1" noChangeArrowheads="1"/>
            </p:cNvPicPr>
            <p:nvPr/>
          </p:nvPicPr>
          <p:blipFill>
            <a:blip r:embed="rId2"/>
            <a:srcRect/>
            <a:stretch>
              <a:fillRect/>
            </a:stretch>
          </p:blipFill>
          <p:spPr bwMode="auto">
            <a:xfrm>
              <a:off x="4367243" y="3407583"/>
              <a:ext cx="379412" cy="241300"/>
            </a:xfrm>
            <a:prstGeom prst="rect">
              <a:avLst/>
            </a:prstGeom>
            <a:noFill/>
          </p:spPr>
        </p:pic>
        <p:pic>
          <p:nvPicPr>
            <p:cNvPr id="85" name="Object 51"/>
            <p:cNvPicPr>
              <a:picLocks noChangeAspect="1" noChangeArrowheads="1"/>
            </p:cNvPicPr>
            <p:nvPr/>
          </p:nvPicPr>
          <p:blipFill>
            <a:blip r:embed="rId2"/>
            <a:srcRect/>
            <a:stretch>
              <a:fillRect/>
            </a:stretch>
          </p:blipFill>
          <p:spPr bwMode="auto">
            <a:xfrm>
              <a:off x="7234268" y="3437746"/>
              <a:ext cx="517525" cy="317500"/>
            </a:xfrm>
            <a:prstGeom prst="rect">
              <a:avLst/>
            </a:prstGeom>
            <a:noFill/>
          </p:spPr>
        </p:pic>
        <p:pic>
          <p:nvPicPr>
            <p:cNvPr id="86" name="Object 52"/>
            <p:cNvPicPr>
              <a:picLocks noChangeAspect="1" noChangeArrowheads="1"/>
            </p:cNvPicPr>
            <p:nvPr/>
          </p:nvPicPr>
          <p:blipFill>
            <a:blip r:embed="rId3"/>
            <a:srcRect/>
            <a:stretch>
              <a:fillRect/>
            </a:stretch>
          </p:blipFill>
          <p:spPr bwMode="auto">
            <a:xfrm>
              <a:off x="2324130" y="3205971"/>
              <a:ext cx="603250" cy="600075"/>
            </a:xfrm>
            <a:prstGeom prst="rect">
              <a:avLst/>
            </a:prstGeom>
            <a:noFill/>
          </p:spPr>
        </p:pic>
        <p:grpSp>
          <p:nvGrpSpPr>
            <p:cNvPr id="87" name="组合 173"/>
            <p:cNvGrpSpPr>
              <a:grpSpLocks/>
            </p:cNvGrpSpPr>
            <p:nvPr/>
          </p:nvGrpSpPr>
          <p:grpSpPr bwMode="auto">
            <a:xfrm>
              <a:off x="8239170" y="2605903"/>
              <a:ext cx="642937" cy="500063"/>
              <a:chOff x="7121525" y="4786721"/>
              <a:chExt cx="772885" cy="982616"/>
            </a:xfrm>
          </p:grpSpPr>
          <p:sp>
            <p:nvSpPr>
              <p:cNvPr id="131" name="圆角矩形 215"/>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32" name="圆角矩形 218"/>
              <p:cNvSpPr/>
              <p:nvPr/>
            </p:nvSpPr>
            <p:spPr bwMode="auto">
              <a:xfrm>
                <a:off x="7165417" y="5313903"/>
                <a:ext cx="685102" cy="368091"/>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33" name="圆角矩形 219"/>
              <p:cNvSpPr/>
              <p:nvPr/>
            </p:nvSpPr>
            <p:spPr bwMode="auto">
              <a:xfrm>
                <a:off x="7165417" y="4889663"/>
                <a:ext cx="685102" cy="371209"/>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vI</a:t>
                </a:r>
                <a:r>
                  <a:rPr lang="en-US" altLang="zh-CN" sz="1200" dirty="0">
                    <a:latin typeface="微软雅黑" pitchFamily="34" charset="-122"/>
                    <a:ea typeface="微软雅黑" pitchFamily="34" charset="-122"/>
                    <a:cs typeface="Calibri" panose="020F0502020204030204" pitchFamily="34" charset="0"/>
                  </a:rPr>
                  <a:t>/SCSCF</a:t>
                </a:r>
                <a:endParaRPr lang="zh-CN" altLang="en-US" sz="1200" dirty="0">
                  <a:latin typeface="微软雅黑" pitchFamily="34" charset="-122"/>
                  <a:ea typeface="微软雅黑" pitchFamily="34" charset="-122"/>
                  <a:cs typeface="Calibri" panose="020F0502020204030204" pitchFamily="34" charset="0"/>
                </a:endParaRPr>
              </a:p>
            </p:txBody>
          </p:sp>
        </p:grpSp>
        <p:grpSp>
          <p:nvGrpSpPr>
            <p:cNvPr id="88" name="组合 173"/>
            <p:cNvGrpSpPr>
              <a:grpSpLocks/>
            </p:cNvGrpSpPr>
            <p:nvPr/>
          </p:nvGrpSpPr>
          <p:grpSpPr bwMode="auto">
            <a:xfrm>
              <a:off x="9107532" y="2602728"/>
              <a:ext cx="642938" cy="500063"/>
              <a:chOff x="7121525" y="4786721"/>
              <a:chExt cx="772885" cy="982616"/>
            </a:xfrm>
          </p:grpSpPr>
          <p:sp>
            <p:nvSpPr>
              <p:cNvPr id="128" name="圆角矩形 221"/>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29" name="圆角矩形 222"/>
              <p:cNvSpPr/>
              <p:nvPr/>
            </p:nvSpPr>
            <p:spPr bwMode="auto">
              <a:xfrm>
                <a:off x="7165418" y="5313903"/>
                <a:ext cx="685099" cy="368091"/>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30" name="圆角矩形 223"/>
              <p:cNvSpPr/>
              <p:nvPr/>
            </p:nvSpPr>
            <p:spPr bwMode="auto">
              <a:xfrm>
                <a:off x="7165418" y="4889663"/>
                <a:ext cx="685099" cy="371209"/>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vTAS</a:t>
                </a:r>
                <a:endParaRPr lang="zh-CN" altLang="en-US" sz="1200" dirty="0">
                  <a:latin typeface="微软雅黑" pitchFamily="34" charset="-122"/>
                  <a:ea typeface="微软雅黑" pitchFamily="34" charset="-122"/>
                  <a:cs typeface="Calibri" panose="020F0502020204030204" pitchFamily="34" charset="0"/>
                </a:endParaRPr>
              </a:p>
            </p:txBody>
          </p:sp>
        </p:grpSp>
        <p:grpSp>
          <p:nvGrpSpPr>
            <p:cNvPr id="89" name="组合 125"/>
            <p:cNvGrpSpPr>
              <a:grpSpLocks/>
            </p:cNvGrpSpPr>
            <p:nvPr/>
          </p:nvGrpSpPr>
          <p:grpSpPr bwMode="auto">
            <a:xfrm>
              <a:off x="4200547" y="2691622"/>
              <a:ext cx="681037" cy="328612"/>
              <a:chOff x="7121525" y="4786721"/>
              <a:chExt cx="772885" cy="982616"/>
            </a:xfrm>
          </p:grpSpPr>
          <p:sp>
            <p:nvSpPr>
              <p:cNvPr id="125" name="圆角矩形 247"/>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26" name="圆角矩形 248"/>
              <p:cNvSpPr/>
              <p:nvPr/>
            </p:nvSpPr>
            <p:spPr bwMode="auto">
              <a:xfrm>
                <a:off x="7164763" y="5313630"/>
                <a:ext cx="686408" cy="370262"/>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27" name="圆角矩形 249"/>
              <p:cNvSpPr/>
              <p:nvPr/>
            </p:nvSpPr>
            <p:spPr bwMode="auto">
              <a:xfrm>
                <a:off x="7164763" y="4891154"/>
                <a:ext cx="686408" cy="365513"/>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vPCSCF</a:t>
                </a:r>
                <a:endParaRPr lang="zh-CN" altLang="en-US" sz="1200" dirty="0">
                  <a:latin typeface="微软雅黑" pitchFamily="34" charset="-122"/>
                  <a:ea typeface="微软雅黑" pitchFamily="34" charset="-122"/>
                  <a:cs typeface="Calibri" panose="020F0502020204030204" pitchFamily="34" charset="0"/>
                </a:endParaRPr>
              </a:p>
            </p:txBody>
          </p:sp>
        </p:grpSp>
        <p:pic>
          <p:nvPicPr>
            <p:cNvPr id="90" name="Picture 89"/>
            <p:cNvPicPr>
              <a:picLocks noChangeAspect="1" noChangeArrowheads="1"/>
            </p:cNvPicPr>
            <p:nvPr/>
          </p:nvPicPr>
          <p:blipFill>
            <a:blip r:embed="rId4" cstate="print"/>
            <a:srcRect/>
            <a:stretch>
              <a:fillRect/>
            </a:stretch>
          </p:blipFill>
          <p:spPr bwMode="auto">
            <a:xfrm>
              <a:off x="5735668" y="3250426"/>
              <a:ext cx="344487" cy="287338"/>
            </a:xfrm>
            <a:prstGeom prst="rect">
              <a:avLst/>
            </a:prstGeom>
            <a:noFill/>
            <a:ln w="9525">
              <a:noFill/>
              <a:miter lim="800000"/>
              <a:headEnd/>
              <a:tailEnd/>
            </a:ln>
          </p:spPr>
        </p:pic>
        <p:pic>
          <p:nvPicPr>
            <p:cNvPr id="91" name="Picture 90"/>
            <p:cNvPicPr>
              <a:picLocks noChangeAspect="1" noChangeArrowheads="1"/>
            </p:cNvPicPr>
            <p:nvPr/>
          </p:nvPicPr>
          <p:blipFill>
            <a:blip r:embed="rId4" cstate="print"/>
            <a:srcRect/>
            <a:stretch>
              <a:fillRect/>
            </a:stretch>
          </p:blipFill>
          <p:spPr bwMode="auto">
            <a:xfrm>
              <a:off x="6454805" y="3250426"/>
              <a:ext cx="346075" cy="287338"/>
            </a:xfrm>
            <a:prstGeom prst="rect">
              <a:avLst/>
            </a:prstGeom>
            <a:noFill/>
            <a:ln w="9525">
              <a:noFill/>
              <a:miter lim="800000"/>
              <a:headEnd/>
              <a:tailEnd/>
            </a:ln>
          </p:spPr>
        </p:pic>
        <p:grpSp>
          <p:nvGrpSpPr>
            <p:cNvPr id="92" name="组合 173"/>
            <p:cNvGrpSpPr>
              <a:grpSpLocks/>
            </p:cNvGrpSpPr>
            <p:nvPr/>
          </p:nvGrpSpPr>
          <p:grpSpPr bwMode="auto">
            <a:xfrm>
              <a:off x="8693180" y="3182166"/>
              <a:ext cx="642938" cy="500062"/>
              <a:chOff x="7121525" y="4786721"/>
              <a:chExt cx="772885" cy="982616"/>
            </a:xfrm>
          </p:grpSpPr>
          <p:sp>
            <p:nvSpPr>
              <p:cNvPr id="122" name="圆角矩形 84"/>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23" name="圆角矩形 85"/>
              <p:cNvSpPr/>
              <p:nvPr/>
            </p:nvSpPr>
            <p:spPr bwMode="auto">
              <a:xfrm>
                <a:off x="7165418" y="5313902"/>
                <a:ext cx="685099" cy="368091"/>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24" name="圆角矩形 86"/>
              <p:cNvSpPr/>
              <p:nvPr/>
            </p:nvSpPr>
            <p:spPr bwMode="auto">
              <a:xfrm>
                <a:off x="7165418" y="4889661"/>
                <a:ext cx="685099" cy="37121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vHSS</a:t>
                </a:r>
                <a:endParaRPr lang="zh-CN" altLang="en-US" sz="1200" dirty="0">
                  <a:latin typeface="微软雅黑" pitchFamily="34" charset="-122"/>
                  <a:ea typeface="微软雅黑" pitchFamily="34" charset="-122"/>
                  <a:cs typeface="Calibri" panose="020F0502020204030204" pitchFamily="34" charset="0"/>
                </a:endParaRPr>
              </a:p>
            </p:txBody>
          </p:sp>
        </p:grpSp>
        <p:cxnSp>
          <p:nvCxnSpPr>
            <p:cNvPr id="93" name="直接连接符 192"/>
            <p:cNvCxnSpPr>
              <a:cxnSpLocks noChangeShapeType="1"/>
              <a:endCxn id="90" idx="1"/>
            </p:cNvCxnSpPr>
            <p:nvPr/>
          </p:nvCxnSpPr>
          <p:spPr bwMode="auto">
            <a:xfrm flipV="1">
              <a:off x="4746655" y="3394095"/>
              <a:ext cx="989013" cy="134146"/>
            </a:xfrm>
            <a:prstGeom prst="line">
              <a:avLst/>
            </a:prstGeom>
            <a:noFill/>
            <a:ln w="28575">
              <a:solidFill>
                <a:srgbClr val="00B0F0"/>
              </a:solidFill>
              <a:round/>
              <a:headEnd/>
              <a:tailEnd/>
            </a:ln>
          </p:spPr>
        </p:cxnSp>
        <p:grpSp>
          <p:nvGrpSpPr>
            <p:cNvPr id="94" name="组合 125"/>
            <p:cNvGrpSpPr>
              <a:grpSpLocks/>
            </p:cNvGrpSpPr>
            <p:nvPr/>
          </p:nvGrpSpPr>
          <p:grpSpPr bwMode="auto">
            <a:xfrm>
              <a:off x="3502047" y="2691622"/>
              <a:ext cx="681037" cy="328612"/>
              <a:chOff x="7121525" y="4786721"/>
              <a:chExt cx="772885" cy="982616"/>
            </a:xfrm>
          </p:grpSpPr>
          <p:sp>
            <p:nvSpPr>
              <p:cNvPr id="119" name="圆角矩形 149"/>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20" name="圆角矩形 150"/>
              <p:cNvSpPr/>
              <p:nvPr/>
            </p:nvSpPr>
            <p:spPr bwMode="auto">
              <a:xfrm>
                <a:off x="7164763" y="5313630"/>
                <a:ext cx="686408" cy="370262"/>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21" name="圆角矩形 151"/>
              <p:cNvSpPr/>
              <p:nvPr/>
            </p:nvSpPr>
            <p:spPr bwMode="auto">
              <a:xfrm>
                <a:off x="7164763" y="4891154"/>
                <a:ext cx="686408" cy="365513"/>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vSBC</a:t>
                </a:r>
                <a:endParaRPr lang="zh-CN" altLang="en-US" sz="1200" dirty="0">
                  <a:latin typeface="微软雅黑" pitchFamily="34" charset="-122"/>
                  <a:ea typeface="微软雅黑" pitchFamily="34" charset="-122"/>
                  <a:cs typeface="Calibri" panose="020F0502020204030204" pitchFamily="34" charset="0"/>
                </a:endParaRPr>
              </a:p>
            </p:txBody>
          </p:sp>
        </p:grpSp>
        <p:grpSp>
          <p:nvGrpSpPr>
            <p:cNvPr id="95" name="组合 173"/>
            <p:cNvGrpSpPr>
              <a:grpSpLocks/>
            </p:cNvGrpSpPr>
            <p:nvPr/>
          </p:nvGrpSpPr>
          <p:grpSpPr bwMode="auto">
            <a:xfrm>
              <a:off x="7824818" y="3178991"/>
              <a:ext cx="642937" cy="500062"/>
              <a:chOff x="7121525" y="4786721"/>
              <a:chExt cx="772885" cy="982616"/>
            </a:xfrm>
          </p:grpSpPr>
          <p:sp>
            <p:nvSpPr>
              <p:cNvPr id="116" name="圆角矩形 135"/>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17" name="圆角矩形 136"/>
              <p:cNvSpPr/>
              <p:nvPr/>
            </p:nvSpPr>
            <p:spPr bwMode="auto">
              <a:xfrm>
                <a:off x="7165417" y="5313902"/>
                <a:ext cx="685102" cy="368091"/>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18" name="圆角矩形 137"/>
              <p:cNvSpPr/>
              <p:nvPr/>
            </p:nvSpPr>
            <p:spPr bwMode="auto">
              <a:xfrm>
                <a:off x="7165417" y="4889661"/>
                <a:ext cx="685102" cy="371212"/>
              </a:xfrm>
              <a:prstGeom prst="roundRect">
                <a:avLst/>
              </a:prstGeom>
              <a:solidFill>
                <a:srgbClr val="F96633"/>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err="1">
                    <a:latin typeface="微软雅黑" pitchFamily="34" charset="-122"/>
                    <a:ea typeface="微软雅黑" pitchFamily="34" charset="-122"/>
                    <a:cs typeface="Calibri" panose="020F0502020204030204" pitchFamily="34" charset="0"/>
                  </a:rPr>
                  <a:t>vPCRF</a:t>
                </a:r>
                <a:endParaRPr lang="zh-CN" altLang="en-US" sz="1200" dirty="0">
                  <a:latin typeface="微软雅黑" pitchFamily="34" charset="-122"/>
                  <a:ea typeface="微软雅黑" pitchFamily="34" charset="-122"/>
                  <a:cs typeface="Calibri" panose="020F0502020204030204" pitchFamily="34" charset="0"/>
                </a:endParaRPr>
              </a:p>
            </p:txBody>
          </p:sp>
        </p:grpSp>
        <p:pic>
          <p:nvPicPr>
            <p:cNvPr id="96" name="图片 216"/>
            <p:cNvPicPr>
              <a:picLocks noChangeAspect="1"/>
            </p:cNvPicPr>
            <p:nvPr/>
          </p:nvPicPr>
          <p:blipFill>
            <a:blip r:embed="rId5" cstate="print"/>
            <a:srcRect/>
            <a:stretch>
              <a:fillRect/>
            </a:stretch>
          </p:blipFill>
          <p:spPr bwMode="auto">
            <a:xfrm>
              <a:off x="2059018" y="3356790"/>
              <a:ext cx="220662" cy="365125"/>
            </a:xfrm>
            <a:prstGeom prst="rect">
              <a:avLst/>
            </a:prstGeom>
            <a:noFill/>
            <a:ln w="9525">
              <a:noFill/>
              <a:miter lim="800000"/>
              <a:headEnd/>
              <a:tailEnd/>
            </a:ln>
          </p:spPr>
        </p:pic>
        <p:sp>
          <p:nvSpPr>
            <p:cNvPr id="97" name="AutoShape 163"/>
            <p:cNvSpPr>
              <a:spLocks noChangeArrowheads="1"/>
            </p:cNvSpPr>
            <p:nvPr/>
          </p:nvSpPr>
          <p:spPr bwMode="auto">
            <a:xfrm rot="5400000">
              <a:off x="4027517" y="3961612"/>
              <a:ext cx="193675" cy="800100"/>
            </a:xfrm>
            <a:prstGeom prst="can">
              <a:avLst>
                <a:gd name="adj" fmla="val 51333"/>
              </a:avLst>
            </a:prstGeom>
            <a:solidFill>
              <a:srgbClr val="FFB8B8"/>
            </a:solidFill>
            <a:ln w="12700">
              <a:solidFill>
                <a:srgbClr val="B2B2B2"/>
              </a:solidFill>
              <a:round/>
              <a:headEnd/>
              <a:tailEnd/>
            </a:ln>
          </p:spPr>
          <p:txBody>
            <a:bodyPr rot="10800000" vert="eaVert"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b">
                <a:defRPr/>
              </a:pPr>
              <a:r>
                <a:rPr lang="en-US" altLang="zh-CN" sz="1400" b="1" kern="0" dirty="0">
                  <a:latin typeface="微软雅黑" panose="020B0503020204020204" pitchFamily="34" charset="-122"/>
                  <a:ea typeface="微软雅黑" panose="020B0503020204020204" pitchFamily="34" charset="-122"/>
                  <a:cs typeface="Arial Unicode MS" pitchFamily="34" charset="-122"/>
                </a:rPr>
                <a:t>VXLAN</a:t>
              </a:r>
            </a:p>
          </p:txBody>
        </p:sp>
        <p:sp>
          <p:nvSpPr>
            <p:cNvPr id="98" name="AutoShape 163"/>
            <p:cNvSpPr>
              <a:spLocks noChangeArrowheads="1"/>
            </p:cNvSpPr>
            <p:nvPr/>
          </p:nvSpPr>
          <p:spPr bwMode="auto">
            <a:xfrm rot="5400000">
              <a:off x="5946805" y="2796387"/>
              <a:ext cx="193675" cy="3130550"/>
            </a:xfrm>
            <a:prstGeom prst="can">
              <a:avLst>
                <a:gd name="adj" fmla="val 51335"/>
              </a:avLst>
            </a:prstGeom>
            <a:gradFill rotWithShape="1">
              <a:gsLst>
                <a:gs pos="0">
                  <a:srgbClr val="FF9A99"/>
                </a:gs>
                <a:gs pos="100000">
                  <a:srgbClr val="D1403C"/>
                </a:gs>
              </a:gsLst>
              <a:lin ang="5400000"/>
            </a:gradFill>
            <a:ln w="9525">
              <a:solidFill>
                <a:srgbClr val="BE4B48"/>
              </a:solidFill>
              <a:round/>
              <a:headEnd/>
              <a:tailEnd/>
            </a:ln>
            <a:effectLst>
              <a:outerShdw dist="23000" dir="5400000" rotWithShape="0">
                <a:srgbClr val="808080">
                  <a:alpha val="34999"/>
                </a:srgbClr>
              </a:outerShdw>
            </a:effectLst>
          </p:spPr>
          <p:txBody>
            <a:bodyPr rot="10800000" vert="eaVert"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b">
                <a:defRPr/>
              </a:pPr>
              <a:r>
                <a:rPr lang="en-US" altLang="zh-CN" sz="1400" b="1" kern="0" dirty="0">
                  <a:latin typeface="微软雅黑" panose="020B0503020204020204" pitchFamily="34" charset="-122"/>
                  <a:ea typeface="微软雅黑" panose="020B0503020204020204" pitchFamily="34" charset="-122"/>
                  <a:cs typeface="Arial Unicode MS" pitchFamily="34" charset="-122"/>
                </a:rPr>
                <a:t>VXLAN</a:t>
              </a:r>
            </a:p>
          </p:txBody>
        </p:sp>
        <p:sp>
          <p:nvSpPr>
            <p:cNvPr id="99" name="AutoShape 163"/>
            <p:cNvSpPr>
              <a:spLocks noChangeArrowheads="1"/>
            </p:cNvSpPr>
            <p:nvPr/>
          </p:nvSpPr>
          <p:spPr bwMode="auto">
            <a:xfrm rot="5400000">
              <a:off x="8447911" y="3436943"/>
              <a:ext cx="193675" cy="1871662"/>
            </a:xfrm>
            <a:prstGeom prst="can">
              <a:avLst>
                <a:gd name="adj" fmla="val 51333"/>
              </a:avLst>
            </a:prstGeom>
            <a:solidFill>
              <a:srgbClr val="FFB8B8"/>
            </a:solidFill>
            <a:ln w="12700">
              <a:solidFill>
                <a:srgbClr val="B2B2B2"/>
              </a:solidFill>
              <a:round/>
              <a:headEnd/>
              <a:tailEnd/>
            </a:ln>
          </p:spPr>
          <p:txBody>
            <a:bodyPr rot="10800000" vert="eaVert"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b">
                <a:defRPr/>
              </a:pPr>
              <a:r>
                <a:rPr lang="en-US" altLang="zh-CN" sz="1400" b="1" kern="0" dirty="0">
                  <a:latin typeface="微软雅黑" panose="020B0503020204020204" pitchFamily="34" charset="-122"/>
                  <a:ea typeface="微软雅黑" panose="020B0503020204020204" pitchFamily="34" charset="-122"/>
                  <a:cs typeface="Arial Unicode MS" pitchFamily="34" charset="-122"/>
                </a:rPr>
                <a:t>VXLAN</a:t>
              </a:r>
            </a:p>
          </p:txBody>
        </p:sp>
        <p:sp>
          <p:nvSpPr>
            <p:cNvPr id="100" name="文本框 235"/>
            <p:cNvSpPr txBox="1">
              <a:spLocks noChangeArrowheads="1"/>
            </p:cNvSpPr>
            <p:nvPr/>
          </p:nvSpPr>
          <p:spPr bwMode="auto">
            <a:xfrm>
              <a:off x="3121055" y="4204865"/>
              <a:ext cx="708245" cy="185006"/>
            </a:xfrm>
            <a:prstGeom prst="rect">
              <a:avLst/>
            </a:prstGeom>
            <a:noFill/>
            <a:ln w="9525">
              <a:noFill/>
              <a:miter lim="800000"/>
              <a:headEnd/>
              <a:tailEnd/>
            </a:ln>
          </p:spPr>
          <p:txBody>
            <a:bodyPr wrap="none"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defTabSz="457200" eaLnBrk="1" hangingPunct="1"/>
              <a:r>
                <a:rPr lang="en-US" altLang="zh-CN" sz="1400" b="1">
                  <a:latin typeface="微软雅黑" pitchFamily="34" charset="-122"/>
                  <a:ea typeface="微软雅黑" pitchFamily="34" charset="-122"/>
                  <a:cs typeface="Helvetica Neue Light"/>
                </a:rPr>
                <a:t>Overlay</a:t>
              </a:r>
              <a:endParaRPr lang="zh-CN" altLang="en-US" sz="1400" b="1">
                <a:latin typeface="微软雅黑" pitchFamily="34" charset="-122"/>
                <a:ea typeface="微软雅黑" pitchFamily="34" charset="-122"/>
                <a:cs typeface="Helvetica Neue Light"/>
              </a:endParaRPr>
            </a:p>
          </p:txBody>
        </p:sp>
        <p:sp>
          <p:nvSpPr>
            <p:cNvPr id="101" name="文本框 236"/>
            <p:cNvSpPr txBox="1">
              <a:spLocks noChangeArrowheads="1"/>
            </p:cNvSpPr>
            <p:nvPr/>
          </p:nvSpPr>
          <p:spPr bwMode="auto">
            <a:xfrm>
              <a:off x="3071843" y="4542208"/>
              <a:ext cx="809868" cy="185006"/>
            </a:xfrm>
            <a:prstGeom prst="rect">
              <a:avLst/>
            </a:prstGeom>
            <a:noFill/>
            <a:ln w="9525">
              <a:noFill/>
              <a:miter lim="800000"/>
              <a:headEnd/>
              <a:tailEnd/>
            </a:ln>
          </p:spPr>
          <p:txBody>
            <a:bodyPr wrap="none" anchor="ct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defTabSz="457200" eaLnBrk="1" hangingPunct="1"/>
              <a:r>
                <a:rPr lang="en-US" altLang="zh-CN" sz="1400" b="1">
                  <a:latin typeface="微软雅黑" pitchFamily="34" charset="-122"/>
                  <a:ea typeface="微软雅黑" pitchFamily="34" charset="-122"/>
                  <a:cs typeface="Helvetica Neue Light"/>
                </a:rPr>
                <a:t>Underlay</a:t>
              </a:r>
              <a:endParaRPr lang="zh-CN" altLang="en-US" sz="1400" b="1">
                <a:latin typeface="微软雅黑" pitchFamily="34" charset="-122"/>
                <a:ea typeface="微软雅黑" pitchFamily="34" charset="-122"/>
                <a:cs typeface="Helvetica Neue Light"/>
              </a:endParaRPr>
            </a:p>
          </p:txBody>
        </p:sp>
        <p:sp>
          <p:nvSpPr>
            <p:cNvPr id="102" name="AutoShape 163"/>
            <p:cNvSpPr>
              <a:spLocks noChangeArrowheads="1"/>
            </p:cNvSpPr>
            <p:nvPr/>
          </p:nvSpPr>
          <p:spPr bwMode="auto">
            <a:xfrm rot="5400000">
              <a:off x="4027517" y="4247362"/>
              <a:ext cx="193675" cy="800100"/>
            </a:xfrm>
            <a:prstGeom prst="can">
              <a:avLst>
                <a:gd name="adj" fmla="val 51333"/>
              </a:avLst>
            </a:prstGeom>
            <a:solidFill>
              <a:srgbClr val="92D050"/>
            </a:solidFill>
            <a:ln w="12700">
              <a:solidFill>
                <a:srgbClr val="B2B2B2"/>
              </a:solidFill>
              <a:round/>
              <a:headEnd/>
              <a:tailEnd/>
            </a:ln>
          </p:spPr>
          <p:txBody>
            <a:bodyPr rot="10800000" vert="eaVert"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b">
                <a:defRPr/>
              </a:pPr>
              <a:r>
                <a:rPr lang="en-US" altLang="zh-CN" sz="1400" b="1" kern="0" dirty="0">
                  <a:latin typeface="微软雅黑" panose="020B0503020204020204" pitchFamily="34" charset="-122"/>
                  <a:ea typeface="微软雅黑" panose="020B0503020204020204" pitchFamily="34" charset="-122"/>
                  <a:cs typeface="Arial Unicode MS" pitchFamily="34" charset="-122"/>
                </a:rPr>
                <a:t>OSPF</a:t>
              </a:r>
            </a:p>
          </p:txBody>
        </p:sp>
        <p:sp>
          <p:nvSpPr>
            <p:cNvPr id="103" name="AutoShape 163"/>
            <p:cNvSpPr>
              <a:spLocks noChangeArrowheads="1"/>
            </p:cNvSpPr>
            <p:nvPr/>
          </p:nvSpPr>
          <p:spPr bwMode="auto">
            <a:xfrm rot="5400000">
              <a:off x="5950774" y="3086105"/>
              <a:ext cx="185738" cy="3130550"/>
            </a:xfrm>
            <a:prstGeom prst="can">
              <a:avLst>
                <a:gd name="adj" fmla="val 51344"/>
              </a:avLst>
            </a:prstGeom>
            <a:gradFill rotWithShape="1">
              <a:gsLst>
                <a:gs pos="0">
                  <a:srgbClr val="C8B0ED"/>
                </a:gs>
                <a:gs pos="100000">
                  <a:srgbClr val="7F5BAB"/>
                </a:gs>
              </a:gsLst>
              <a:lin ang="5400000"/>
            </a:gradFill>
            <a:ln w="9525">
              <a:solidFill>
                <a:srgbClr val="7D60A0"/>
              </a:solidFill>
              <a:round/>
              <a:headEnd/>
              <a:tailEnd/>
            </a:ln>
            <a:effectLst>
              <a:outerShdw dist="23000" dir="5400000" rotWithShape="0">
                <a:srgbClr val="808080">
                  <a:alpha val="34999"/>
                </a:srgbClr>
              </a:outerShdw>
            </a:effectLst>
          </p:spPr>
          <p:txBody>
            <a:bodyPr rot="10800000" vert="eaVert"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b">
                <a:defRPr/>
              </a:pPr>
              <a:r>
                <a:rPr lang="en-US" altLang="zh-CN" sz="1400" kern="0" dirty="0">
                  <a:latin typeface="微软雅黑" panose="020B0503020204020204" pitchFamily="34" charset="-122"/>
                  <a:ea typeface="微软雅黑" panose="020B0503020204020204" pitchFamily="34" charset="-122"/>
                  <a:cs typeface="Arial Unicode MS" pitchFamily="34" charset="-122"/>
                </a:rPr>
                <a:t>MPLS-TP /</a:t>
              </a:r>
              <a:r>
                <a:rPr lang="zh-CN" altLang="en-US" sz="1400" kern="0" dirty="0">
                  <a:latin typeface="微软雅黑" panose="020B0503020204020204" pitchFamily="34" charset="-122"/>
                  <a:ea typeface="微软雅黑" panose="020B0503020204020204" pitchFamily="34" charset="-122"/>
                  <a:cs typeface="Arial Unicode MS" pitchFamily="34" charset="-122"/>
                </a:rPr>
                <a:t> </a:t>
              </a:r>
              <a:r>
                <a:rPr lang="en-US" altLang="zh-CN" sz="1400" kern="0" dirty="0">
                  <a:latin typeface="微软雅黑" panose="020B0503020204020204" pitchFamily="34" charset="-122"/>
                  <a:ea typeface="微软雅黑" panose="020B0503020204020204" pitchFamily="34" charset="-122"/>
                  <a:cs typeface="Arial Unicode MS" pitchFamily="34" charset="-122"/>
                </a:rPr>
                <a:t>MPLS BGP L3VPN</a:t>
              </a:r>
            </a:p>
          </p:txBody>
        </p:sp>
        <p:sp>
          <p:nvSpPr>
            <p:cNvPr id="104" name="AutoShape 163"/>
            <p:cNvSpPr>
              <a:spLocks noChangeArrowheads="1"/>
            </p:cNvSpPr>
            <p:nvPr/>
          </p:nvSpPr>
          <p:spPr bwMode="auto">
            <a:xfrm rot="5400000">
              <a:off x="8447912" y="3703642"/>
              <a:ext cx="177800" cy="1887537"/>
            </a:xfrm>
            <a:prstGeom prst="can">
              <a:avLst>
                <a:gd name="adj" fmla="val 51333"/>
              </a:avLst>
            </a:prstGeom>
            <a:solidFill>
              <a:srgbClr val="92D050"/>
            </a:solidFill>
            <a:ln w="12700">
              <a:solidFill>
                <a:srgbClr val="B2B2B2"/>
              </a:solidFill>
              <a:round/>
              <a:headEnd/>
              <a:tailEnd/>
            </a:ln>
          </p:spPr>
          <p:txBody>
            <a:bodyPr rot="10800000" vert="eaVert"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b">
                <a:defRPr/>
              </a:pPr>
              <a:r>
                <a:rPr lang="en-US" altLang="zh-CN" sz="1400" b="1" kern="0" dirty="0">
                  <a:latin typeface="微软雅黑" panose="020B0503020204020204" pitchFamily="34" charset="-122"/>
                  <a:ea typeface="微软雅黑" panose="020B0503020204020204" pitchFamily="34" charset="-122"/>
                  <a:cs typeface="Arial Unicode MS" pitchFamily="34" charset="-122"/>
                </a:rPr>
                <a:t>OSPF</a:t>
              </a:r>
            </a:p>
          </p:txBody>
        </p:sp>
        <p:sp>
          <p:nvSpPr>
            <p:cNvPr id="105" name="TextBox 118"/>
            <p:cNvSpPr txBox="1">
              <a:spLocks noChangeArrowheads="1"/>
            </p:cNvSpPr>
            <p:nvPr/>
          </p:nvSpPr>
          <p:spPr bwMode="auto">
            <a:xfrm>
              <a:off x="2798793" y="3971136"/>
              <a:ext cx="1252537" cy="185006"/>
            </a:xfrm>
            <a:prstGeom prst="rect">
              <a:avLst/>
            </a:prstGeom>
            <a:noFill/>
            <a:ln w="9525">
              <a:noFill/>
              <a:miter lim="800000"/>
              <a:headEnd/>
              <a:tailEnd/>
            </a:ln>
          </p:spPr>
          <p:txBody>
            <a:bodyPr>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457200" eaLnBrk="1" hangingPunct="1"/>
              <a:r>
                <a:rPr lang="en-US" altLang="zh-CN" sz="1400" b="1">
                  <a:latin typeface="微软雅黑" pitchFamily="34" charset="-122"/>
                  <a:ea typeface="微软雅黑" pitchFamily="34" charset="-122"/>
                  <a:cs typeface="Helvetica Neue Light"/>
                </a:rPr>
                <a:t>Control Plane</a:t>
              </a:r>
              <a:endParaRPr lang="zh-CN" altLang="en-US" sz="1400" b="1">
                <a:latin typeface="微软雅黑" pitchFamily="34" charset="-122"/>
                <a:ea typeface="微软雅黑" pitchFamily="34" charset="-122"/>
                <a:cs typeface="Helvetica Neue Light"/>
              </a:endParaRPr>
            </a:p>
          </p:txBody>
        </p:sp>
        <p:cxnSp>
          <p:nvCxnSpPr>
            <p:cNvPr id="106" name="直线箭头连接符 241"/>
            <p:cNvCxnSpPr/>
            <p:nvPr/>
          </p:nvCxnSpPr>
          <p:spPr>
            <a:xfrm>
              <a:off x="3751293" y="4112424"/>
              <a:ext cx="711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242"/>
            <p:cNvCxnSpPr/>
            <p:nvPr/>
          </p:nvCxnSpPr>
          <p:spPr>
            <a:xfrm>
              <a:off x="7680355" y="4094961"/>
              <a:ext cx="2308225" cy="6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243"/>
            <p:cNvCxnSpPr/>
            <p:nvPr/>
          </p:nvCxnSpPr>
          <p:spPr>
            <a:xfrm flipV="1">
              <a:off x="4538693" y="4109249"/>
              <a:ext cx="3070225" cy="3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文本框 244"/>
            <p:cNvSpPr txBox="1">
              <a:spLocks noChangeArrowheads="1"/>
            </p:cNvSpPr>
            <p:nvPr/>
          </p:nvSpPr>
          <p:spPr bwMode="auto">
            <a:xfrm>
              <a:off x="5963928" y="3886999"/>
              <a:ext cx="1011920" cy="185006"/>
            </a:xfrm>
            <a:prstGeom prst="rect">
              <a:avLst/>
            </a:prstGeom>
            <a:noFill/>
            <a:ln w="9525">
              <a:noFill/>
              <a:miter lim="800000"/>
              <a:headEnd/>
              <a:tailEnd/>
            </a:ln>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457200" eaLnBrk="1" hangingPunct="1"/>
              <a:r>
                <a:rPr kumimoji="1" lang="en-US" altLang="zh-CN" sz="1400" b="1">
                  <a:latin typeface="微软雅黑" pitchFamily="34" charset="-122"/>
                  <a:ea typeface="微软雅黑" pitchFamily="34" charset="-122"/>
                  <a:cs typeface="Arial Unicode MS" pitchFamily="34" charset="-122"/>
                </a:rPr>
                <a:t>EBGP-EVPN</a:t>
              </a:r>
              <a:endParaRPr kumimoji="1" lang="zh-CN" altLang="en-US" sz="1400" b="1">
                <a:latin typeface="微软雅黑" pitchFamily="34" charset="-122"/>
                <a:ea typeface="微软雅黑" pitchFamily="34" charset="-122"/>
                <a:cs typeface="Arial Unicode MS" pitchFamily="34" charset="-122"/>
              </a:endParaRPr>
            </a:p>
          </p:txBody>
        </p:sp>
        <p:cxnSp>
          <p:nvCxnSpPr>
            <p:cNvPr id="110" name="直接连接符 167"/>
            <p:cNvCxnSpPr>
              <a:cxnSpLocks noChangeShapeType="1"/>
            </p:cNvCxnSpPr>
            <p:nvPr/>
          </p:nvCxnSpPr>
          <p:spPr bwMode="auto">
            <a:xfrm>
              <a:off x="4470430" y="4050511"/>
              <a:ext cx="0" cy="709613"/>
            </a:xfrm>
            <a:prstGeom prst="line">
              <a:avLst/>
            </a:prstGeom>
            <a:noFill/>
            <a:ln w="25400">
              <a:solidFill>
                <a:srgbClr val="000000"/>
              </a:solidFill>
              <a:prstDash val="sysDot"/>
              <a:round/>
              <a:headEnd/>
              <a:tailEnd/>
            </a:ln>
          </p:spPr>
        </p:cxnSp>
        <p:cxnSp>
          <p:nvCxnSpPr>
            <p:cNvPr id="111" name="直接连接符 167"/>
            <p:cNvCxnSpPr>
              <a:cxnSpLocks noChangeShapeType="1"/>
            </p:cNvCxnSpPr>
            <p:nvPr/>
          </p:nvCxnSpPr>
          <p:spPr bwMode="auto">
            <a:xfrm>
              <a:off x="7608918" y="4010824"/>
              <a:ext cx="0" cy="709612"/>
            </a:xfrm>
            <a:prstGeom prst="line">
              <a:avLst/>
            </a:prstGeom>
            <a:noFill/>
            <a:ln w="25400">
              <a:solidFill>
                <a:srgbClr val="000000"/>
              </a:solidFill>
              <a:prstDash val="sysDot"/>
              <a:round/>
              <a:headEnd/>
              <a:tailEnd/>
            </a:ln>
          </p:spPr>
        </p:cxnSp>
        <p:grpSp>
          <p:nvGrpSpPr>
            <p:cNvPr id="112" name="组合 125"/>
            <p:cNvGrpSpPr>
              <a:grpSpLocks/>
            </p:cNvGrpSpPr>
            <p:nvPr/>
          </p:nvGrpSpPr>
          <p:grpSpPr bwMode="auto">
            <a:xfrm>
              <a:off x="3503643" y="3120249"/>
              <a:ext cx="796925" cy="328613"/>
              <a:chOff x="7121525" y="4786721"/>
              <a:chExt cx="772885" cy="982616"/>
            </a:xfrm>
          </p:grpSpPr>
          <p:sp>
            <p:nvSpPr>
              <p:cNvPr id="113" name="圆角矩形 160"/>
              <p:cNvSpPr/>
              <p:nvPr/>
            </p:nvSpPr>
            <p:spPr bwMode="auto">
              <a:xfrm>
                <a:off x="7121525" y="4786721"/>
                <a:ext cx="772885" cy="982616"/>
              </a:xfrm>
              <a:prstGeom prst="roundRect">
                <a:avLst/>
              </a:prstGeom>
              <a:solidFill>
                <a:srgbClr val="8C8C8C"/>
              </a:solidFill>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lIns="68562" tIns="34281" rIns="68562" bIns="34281"/>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685617" eaLnBrk="1" hangingPunct="1">
                  <a:buClr>
                    <a:srgbClr val="CC9900"/>
                  </a:buClr>
                  <a:defRPr/>
                </a:pPr>
                <a:endParaRPr lang="zh-CN" altLang="en-US" sz="1200" dirty="0">
                  <a:solidFill>
                    <a:schemeClr val="tx1"/>
                  </a:solidFill>
                  <a:latin typeface="微软雅黑" pitchFamily="34" charset="-122"/>
                  <a:ea typeface="微软雅黑" pitchFamily="34" charset="-122"/>
                  <a:cs typeface="Calibri" panose="020F0502020204030204" pitchFamily="34" charset="0"/>
                </a:endParaRPr>
              </a:p>
            </p:txBody>
          </p:sp>
          <p:sp>
            <p:nvSpPr>
              <p:cNvPr id="114" name="圆角矩形 161"/>
              <p:cNvSpPr/>
              <p:nvPr/>
            </p:nvSpPr>
            <p:spPr bwMode="auto">
              <a:xfrm>
                <a:off x="7164634" y="5313632"/>
                <a:ext cx="686667" cy="370261"/>
              </a:xfrm>
              <a:prstGeom prst="roundRect">
                <a:avLst/>
              </a:prstGeom>
              <a:solidFill>
                <a:srgbClr val="98BDDA"/>
              </a:solidFill>
              <a:ln w="9525" cap="flat" cmpd="sng" algn="ctr">
                <a:solidFill>
                  <a:schemeClr val="tx1"/>
                </a:solidFill>
                <a:prstDash val="solid"/>
                <a:round/>
                <a:headEnd type="none" w="med" len="med"/>
                <a:tailEnd type="none" w="med" len="med"/>
              </a:ln>
              <a:effectLst/>
              <a:extLst/>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5617" eaLnBrk="1" hangingPunct="1">
                  <a:buClr>
                    <a:srgbClr val="CC9900"/>
                  </a:buClr>
                  <a:defRPr/>
                </a:pPr>
                <a:r>
                  <a:rPr lang="en-US" altLang="zh-CN" sz="1200" dirty="0">
                    <a:latin typeface="微软雅黑" pitchFamily="34" charset="-122"/>
                    <a:ea typeface="微软雅黑" pitchFamily="34" charset="-122"/>
                    <a:cs typeface="Calibri" panose="020F0502020204030204" pitchFamily="34" charset="0"/>
                  </a:rPr>
                  <a:t>OS</a:t>
                </a:r>
                <a:endParaRPr lang="zh-CN" altLang="en-US" sz="1200" dirty="0">
                  <a:latin typeface="微软雅黑" pitchFamily="34" charset="-122"/>
                  <a:ea typeface="微软雅黑" pitchFamily="34" charset="-122"/>
                  <a:cs typeface="Calibri" panose="020F0502020204030204" pitchFamily="34" charset="0"/>
                </a:endParaRPr>
              </a:p>
            </p:txBody>
          </p:sp>
          <p:sp>
            <p:nvSpPr>
              <p:cNvPr id="115" name="圆角矩形 103"/>
              <p:cNvSpPr>
                <a:spLocks noChangeArrowheads="1"/>
              </p:cNvSpPr>
              <p:nvPr/>
            </p:nvSpPr>
            <p:spPr bwMode="auto">
              <a:xfrm>
                <a:off x="7164763" y="4891153"/>
                <a:ext cx="686408" cy="365515"/>
              </a:xfrm>
              <a:prstGeom prst="roundRect">
                <a:avLst>
                  <a:gd name="adj" fmla="val 16667"/>
                </a:avLst>
              </a:prstGeom>
              <a:solidFill>
                <a:srgbClr val="F96633"/>
              </a:solidFill>
              <a:ln w="9525">
                <a:solidFill>
                  <a:schemeClr val="tx1"/>
                </a:solidFill>
                <a:round/>
                <a:headEnd/>
                <a:tailEnd/>
              </a:ln>
            </p:spPr>
            <p:txBody>
              <a:bodyPr lIns="68562" tIns="34281" rIns="68562" bIns="34281" anchor="ctr"/>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684213" eaLnBrk="1" hangingPunct="1">
                  <a:buClr>
                    <a:srgbClr val="CC9900"/>
                  </a:buClr>
                </a:pPr>
                <a:r>
                  <a:rPr lang="en-US" altLang="zh-CN" sz="1200" dirty="0" err="1">
                    <a:latin typeface="微软雅黑" pitchFamily="34" charset="-122"/>
                    <a:ea typeface="微软雅黑" pitchFamily="34" charset="-122"/>
                    <a:cs typeface="Calibri" pitchFamily="34" charset="0"/>
                  </a:rPr>
                  <a:t>vSPGW</a:t>
                </a:r>
                <a:endParaRPr lang="zh-CN" altLang="en-US" sz="1200" dirty="0">
                  <a:latin typeface="微软雅黑" pitchFamily="34" charset="-122"/>
                  <a:ea typeface="微软雅黑" pitchFamily="34" charset="-122"/>
                  <a:cs typeface="Calibri" pitchFamily="34" charset="0"/>
                </a:endParaRPr>
              </a:p>
            </p:txBody>
          </p:sp>
        </p:grpSp>
      </p:grpSp>
    </p:spTree>
    <p:extLst>
      <p:ext uri="{BB962C8B-B14F-4D97-AF65-F5344CB8AC3E}">
        <p14:creationId xmlns:p14="http://schemas.microsoft.com/office/powerpoint/2010/main" val="41806623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097" y="274638"/>
            <a:ext cx="10999304" cy="1143001"/>
          </a:xfrm>
        </p:spPr>
        <p:txBody>
          <a:bodyPr/>
          <a:lstStyle/>
          <a:p>
            <a:r>
              <a:rPr lang="en-US" altLang="zh-CN" dirty="0">
                <a:solidFill>
                  <a:schemeClr val="accent5">
                    <a:lumMod val="50000"/>
                  </a:schemeClr>
                </a:solidFill>
              </a:rPr>
              <a:t>VNF Onboarding SDK</a:t>
            </a:r>
            <a:endParaRPr lang="zh-CN" altLang="en-US" dirty="0"/>
          </a:p>
        </p:txBody>
      </p:sp>
      <p:sp>
        <p:nvSpPr>
          <p:cNvPr id="3" name="Text Placeholder 2"/>
          <p:cNvSpPr>
            <a:spLocks noGrp="1"/>
          </p:cNvSpPr>
          <p:nvPr>
            <p:ph type="body" idx="1"/>
          </p:nvPr>
        </p:nvSpPr>
        <p:spPr>
          <a:xfrm>
            <a:off x="583096" y="1417639"/>
            <a:ext cx="11714921" cy="4919870"/>
          </a:xfrm>
          <a:solidFill>
            <a:schemeClr val="bg1"/>
          </a:solidFill>
        </p:spPr>
        <p:txBody>
          <a:bodyPr>
            <a:normAutofit fontScale="70000" lnSpcReduction="20000"/>
          </a:bodyPr>
          <a:lstStyle/>
          <a:p>
            <a:pPr marL="0" indent="0">
              <a:buNone/>
            </a:pPr>
            <a:r>
              <a:rPr lang="en-US" altLang="zh-CN" dirty="0">
                <a:solidFill>
                  <a:schemeClr val="accent5">
                    <a:lumMod val="50000"/>
                  </a:schemeClr>
                </a:solidFill>
              </a:rPr>
              <a:t>Description:</a:t>
            </a:r>
          </a:p>
          <a:p>
            <a:pPr lvl="1"/>
            <a:r>
              <a:rPr lang="en-US" altLang="zh-CN" dirty="0">
                <a:solidFill>
                  <a:schemeClr val="accent5">
                    <a:lumMod val="50000"/>
                  </a:schemeClr>
                </a:solidFill>
              </a:rPr>
              <a:t>Propose to build an SDK and automation/</a:t>
            </a:r>
            <a:r>
              <a:rPr lang="en-US" altLang="zh-CN" dirty="0" err="1">
                <a:solidFill>
                  <a:schemeClr val="accent5">
                    <a:lumMod val="50000"/>
                  </a:schemeClr>
                </a:solidFill>
              </a:rPr>
              <a:t>devOps</a:t>
            </a:r>
            <a:r>
              <a:rPr lang="en-US" altLang="zh-CN" dirty="0">
                <a:solidFill>
                  <a:schemeClr val="accent5">
                    <a:lumMod val="50000"/>
                  </a:schemeClr>
                </a:solidFill>
              </a:rPr>
              <a:t> tools for VNF onboarding.</a:t>
            </a:r>
          </a:p>
          <a:p>
            <a:pPr lvl="2">
              <a:buFont typeface="Calibri" panose="020F0502020204030204" pitchFamily="34" charset="0"/>
              <a:buChar char="₋"/>
            </a:pPr>
            <a:r>
              <a:rPr lang="en-US" altLang="zh-CN" sz="2600" dirty="0">
                <a:solidFill>
                  <a:schemeClr val="tx1"/>
                </a:solidFill>
              </a:rPr>
              <a:t>This functionality uses VNF guidelines &amp; information model as needed.</a:t>
            </a:r>
          </a:p>
          <a:p>
            <a:pPr lvl="2">
              <a:buFont typeface="Calibri" panose="020F0502020204030204" pitchFamily="34" charset="0"/>
              <a:buChar char="₋"/>
            </a:pPr>
            <a:r>
              <a:rPr lang="en-US" altLang="zh-CN" sz="2600" dirty="0">
                <a:solidFill>
                  <a:schemeClr val="tx1"/>
                </a:solidFill>
              </a:rPr>
              <a:t>This project implements methods and processes for VNF vendors to onboard ONAP compliant VNF packages to Service Providers or market place, including automated ingestion to Design Platform (SDC). </a:t>
            </a:r>
          </a:p>
          <a:p>
            <a:pPr lvl="2">
              <a:buFont typeface="Calibri" panose="020F0502020204030204" pitchFamily="34" charset="0"/>
              <a:buChar char="₋"/>
            </a:pPr>
            <a:r>
              <a:rPr lang="en-US" altLang="zh-CN" sz="2600" dirty="0">
                <a:solidFill>
                  <a:schemeClr val="accent5">
                    <a:lumMod val="50000"/>
                  </a:schemeClr>
                </a:solidFill>
              </a:rPr>
              <a:t>This project focuses on the SDK tools, not ONAP business models (e.g., market place).</a:t>
            </a:r>
            <a:endParaRPr lang="en-US" altLang="zh-CN" dirty="0">
              <a:solidFill>
                <a:schemeClr val="accent5">
                  <a:lumMod val="50000"/>
                </a:schemeClr>
              </a:solidFill>
            </a:endParaRPr>
          </a:p>
          <a:p>
            <a:pPr lvl="1"/>
            <a:r>
              <a:rPr lang="en-US" altLang="zh-CN" dirty="0">
                <a:solidFill>
                  <a:schemeClr val="accent5">
                    <a:lumMod val="50000"/>
                  </a:schemeClr>
                </a:solidFill>
              </a:rPr>
              <a:t>Benefits:</a:t>
            </a:r>
          </a:p>
          <a:p>
            <a:pPr lvl="2">
              <a:buFont typeface="Calibri" panose="020F0502020204030204" pitchFamily="34" charset="0"/>
              <a:buChar char="₋"/>
            </a:pPr>
            <a:r>
              <a:rPr lang="en-US" altLang="zh-CN" sz="2600" dirty="0">
                <a:solidFill>
                  <a:schemeClr val="accent5">
                    <a:lumMod val="50000"/>
                  </a:schemeClr>
                </a:solidFill>
              </a:rPr>
              <a:t>Provide a standard packaging and submission process for VNF vendors to multiple ONAP service providers.</a:t>
            </a:r>
          </a:p>
          <a:p>
            <a:pPr lvl="2">
              <a:buFont typeface="Calibri" panose="020F0502020204030204" pitchFamily="34" charset="0"/>
              <a:buChar char="₋"/>
            </a:pPr>
            <a:r>
              <a:rPr lang="en-US" altLang="zh-CN" sz="2600" dirty="0">
                <a:solidFill>
                  <a:schemeClr val="accent5">
                    <a:lumMod val="50000"/>
                  </a:schemeClr>
                </a:solidFill>
              </a:rPr>
              <a:t>Enforce VNF packages to meet ONAP standards and requirements for deployment and lifecycle management of the VNF products. </a:t>
            </a:r>
          </a:p>
          <a:p>
            <a:pPr lvl="2">
              <a:buFont typeface="Calibri" panose="020F0502020204030204" pitchFamily="34" charset="0"/>
              <a:buChar char="₋"/>
            </a:pPr>
            <a:r>
              <a:rPr lang="en-US" altLang="zh-CN" sz="2600" dirty="0">
                <a:solidFill>
                  <a:schemeClr val="accent5">
                    <a:lumMod val="50000"/>
                  </a:schemeClr>
                </a:solidFill>
              </a:rPr>
              <a:t>Reduce the costs of onboarding and to provide speedy time-to-market of the VNFs.</a:t>
            </a:r>
          </a:p>
          <a:p>
            <a:pPr marL="0" indent="0">
              <a:buNone/>
            </a:pPr>
            <a:r>
              <a:rPr lang="en-US" altLang="zh-CN" dirty="0">
                <a:solidFill>
                  <a:schemeClr val="accent5">
                    <a:lumMod val="50000"/>
                  </a:schemeClr>
                </a:solidFill>
              </a:rPr>
              <a:t>Use Cases:</a:t>
            </a:r>
          </a:p>
          <a:p>
            <a:pPr lvl="1"/>
            <a:r>
              <a:rPr lang="en-US" altLang="zh-CN" sz="2600" dirty="0">
                <a:solidFill>
                  <a:schemeClr val="accent5">
                    <a:lumMod val="50000"/>
                  </a:schemeClr>
                </a:solidFill>
              </a:rPr>
              <a:t>Vendor uses SDK to validate VNF package.</a:t>
            </a:r>
          </a:p>
          <a:p>
            <a:pPr lvl="1"/>
            <a:r>
              <a:rPr lang="en-US" altLang="zh-CN" sz="2600" dirty="0">
                <a:solidFill>
                  <a:schemeClr val="accent5">
                    <a:lumMod val="50000"/>
                  </a:schemeClr>
                </a:solidFill>
              </a:rPr>
              <a:t>Service Provider uses SDK to automate ingestion of a VNF package to SDC Design Platform.</a:t>
            </a:r>
          </a:p>
        </p:txBody>
      </p:sp>
    </p:spTree>
    <p:extLst>
      <p:ext uri="{BB962C8B-B14F-4D97-AF65-F5344CB8AC3E}">
        <p14:creationId xmlns:p14="http://schemas.microsoft.com/office/powerpoint/2010/main" val="13547478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accent5">
                    <a:lumMod val="50000"/>
                  </a:schemeClr>
                </a:solidFill>
              </a:rPr>
              <a:t>VNF Onboarding SDK</a:t>
            </a:r>
            <a:endParaRPr lang="zh-CN" altLang="en-US" dirty="0"/>
          </a:p>
        </p:txBody>
      </p:sp>
      <p:grpSp>
        <p:nvGrpSpPr>
          <p:cNvPr id="116" name="Group 115"/>
          <p:cNvGrpSpPr/>
          <p:nvPr/>
        </p:nvGrpSpPr>
        <p:grpSpPr>
          <a:xfrm>
            <a:off x="556642" y="1417639"/>
            <a:ext cx="11423322" cy="4965706"/>
            <a:chOff x="686896" y="153738"/>
            <a:chExt cx="10368130" cy="6619501"/>
          </a:xfrm>
        </p:grpSpPr>
        <p:sp>
          <p:nvSpPr>
            <p:cNvPr id="61" name="Rectangle 60"/>
            <p:cNvSpPr/>
            <p:nvPr/>
          </p:nvSpPr>
          <p:spPr>
            <a:xfrm>
              <a:off x="754602" y="6091169"/>
              <a:ext cx="2263894" cy="579594"/>
            </a:xfrm>
            <a:prstGeom prst="rect">
              <a:avLst/>
            </a:prstGeom>
            <a:solidFill>
              <a:sysClr val="window" lastClr="FFFFFF"/>
            </a:solidFill>
            <a:ln w="12700" cap="flat" cmpd="sng" algn="ctr">
              <a:solidFill>
                <a:srgbClr val="5B9BD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lowchart: Alternate Process 61"/>
            <p:cNvSpPr/>
            <p:nvPr/>
          </p:nvSpPr>
          <p:spPr>
            <a:xfrm>
              <a:off x="9074756" y="4387631"/>
              <a:ext cx="1980270" cy="2128811"/>
            </a:xfrm>
            <a:prstGeom prst="flowChartAlternateProcess">
              <a:avLst/>
            </a:prstGeom>
            <a:solidFill>
              <a:srgbClr val="E7E6E6">
                <a:lumMod val="90000"/>
              </a:srgbClr>
            </a:solidFill>
            <a:ln w="12700" cap="flat" cmpd="sng" algn="ctr">
              <a:solidFill>
                <a:srgbClr val="5B9BD5">
                  <a:shade val="50000"/>
                </a:srgbClr>
              </a:solidFill>
              <a:prstDash val="dash"/>
              <a:miter lim="800000"/>
            </a:ln>
            <a:effectLst/>
          </p:spPr>
          <p:txBody>
            <a:bodyPr b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SP’s SDC</a:t>
              </a:r>
            </a:p>
          </p:txBody>
        </p:sp>
        <p:sp>
          <p:nvSpPr>
            <p:cNvPr id="63" name="Flowchart: Alternate Process 62"/>
            <p:cNvSpPr/>
            <p:nvPr/>
          </p:nvSpPr>
          <p:spPr>
            <a:xfrm>
              <a:off x="5809908" y="153738"/>
              <a:ext cx="5245118" cy="1518489"/>
            </a:xfrm>
            <a:prstGeom prst="flowChartAlternateProcess">
              <a:avLst/>
            </a:prstGeom>
            <a:solidFill>
              <a:srgbClr val="E7E6E6">
                <a:lumMod val="90000"/>
              </a:srgbClr>
            </a:solidFill>
            <a:ln w="12700" cap="flat" cmpd="sng" algn="ctr">
              <a:solidFill>
                <a:srgbClr val="5B9BD5">
                  <a:shade val="50000"/>
                </a:srgbClr>
              </a:solidFill>
              <a:prstDash val="dash"/>
              <a:miter lim="800000"/>
            </a:ln>
            <a:effectLst/>
          </p:spPr>
          <p:txBody>
            <a:bodyPr b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SP’s SDC</a:t>
              </a:r>
            </a:p>
          </p:txBody>
        </p:sp>
        <p:sp>
          <p:nvSpPr>
            <p:cNvPr id="64" name="Rectangle 63"/>
            <p:cNvSpPr/>
            <p:nvPr/>
          </p:nvSpPr>
          <p:spPr>
            <a:xfrm>
              <a:off x="6312595" y="726901"/>
              <a:ext cx="1061581" cy="602712"/>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Create &amp; Validate</a:t>
              </a:r>
            </a:p>
          </p:txBody>
        </p:sp>
        <p:sp>
          <p:nvSpPr>
            <p:cNvPr id="65" name="Rectangle 64"/>
            <p:cNvSpPr/>
            <p:nvPr/>
          </p:nvSpPr>
          <p:spPr>
            <a:xfrm>
              <a:off x="9449967" y="708505"/>
              <a:ext cx="1120784" cy="62739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b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Validate &amp; Onboard</a:t>
              </a:r>
            </a:p>
          </p:txBody>
        </p:sp>
        <p:sp>
          <p:nvSpPr>
            <p:cNvPr id="66" name="TextBox 65"/>
            <p:cNvSpPr txBox="1"/>
            <p:nvPr/>
          </p:nvSpPr>
          <p:spPr>
            <a:xfrm>
              <a:off x="3609495" y="494953"/>
              <a:ext cx="844151"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rPr>
                <a:t>Supplier A</a:t>
              </a:r>
            </a:p>
          </p:txBody>
        </p:sp>
        <p:cxnSp>
          <p:nvCxnSpPr>
            <p:cNvPr id="67" name="Straight Arrow Connector 66"/>
            <p:cNvCxnSpPr>
              <a:stCxn id="64" idx="3"/>
              <a:endCxn id="74" idx="1"/>
            </p:cNvCxnSpPr>
            <p:nvPr/>
          </p:nvCxnSpPr>
          <p:spPr>
            <a:xfrm flipV="1">
              <a:off x="7374176" y="1024801"/>
              <a:ext cx="704943" cy="3456"/>
            </a:xfrm>
            <a:prstGeom prst="straightConnector1">
              <a:avLst/>
            </a:prstGeom>
            <a:noFill/>
            <a:ln w="28575" cap="flat" cmpd="sng" algn="ctr">
              <a:solidFill>
                <a:srgbClr val="5B9BD5"/>
              </a:solidFill>
              <a:prstDash val="solid"/>
              <a:miter lim="800000"/>
              <a:tailEnd type="triangle"/>
            </a:ln>
            <a:effectLst/>
          </p:spPr>
        </p:cxnSp>
        <p:cxnSp>
          <p:nvCxnSpPr>
            <p:cNvPr id="68" name="Straight Arrow Connector 67"/>
            <p:cNvCxnSpPr>
              <a:stCxn id="74" idx="3"/>
              <a:endCxn id="65" idx="1"/>
            </p:cNvCxnSpPr>
            <p:nvPr/>
          </p:nvCxnSpPr>
          <p:spPr>
            <a:xfrm flipV="1">
              <a:off x="8693153" y="1022204"/>
              <a:ext cx="756814" cy="2597"/>
            </a:xfrm>
            <a:prstGeom prst="straightConnector1">
              <a:avLst/>
            </a:prstGeom>
            <a:noFill/>
            <a:ln w="28575" cap="flat" cmpd="sng" algn="ctr">
              <a:solidFill>
                <a:srgbClr val="70AD47"/>
              </a:solidFill>
              <a:prstDash val="solid"/>
              <a:miter lim="800000"/>
              <a:tailEnd type="triangle"/>
            </a:ln>
            <a:effectLst/>
          </p:spPr>
        </p:cxnSp>
        <p:sp>
          <p:nvSpPr>
            <p:cNvPr id="69" name="Rectangle 68"/>
            <p:cNvSpPr/>
            <p:nvPr/>
          </p:nvSpPr>
          <p:spPr>
            <a:xfrm>
              <a:off x="9444884" y="5048995"/>
              <a:ext cx="1120785" cy="67553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b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Validate &amp;</a:t>
              </a:r>
              <a:b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Onboard</a:t>
              </a:r>
            </a:p>
          </p:txBody>
        </p:sp>
        <p:sp>
          <p:nvSpPr>
            <p:cNvPr id="70" name="TextBox 69"/>
            <p:cNvSpPr txBox="1"/>
            <p:nvPr/>
          </p:nvSpPr>
          <p:spPr>
            <a:xfrm>
              <a:off x="3741970" y="5721837"/>
              <a:ext cx="838332"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rPr>
                <a:t>Supplier B</a:t>
              </a:r>
            </a:p>
          </p:txBody>
        </p:sp>
        <p:sp>
          <p:nvSpPr>
            <p:cNvPr id="71" name="Rectangle 70"/>
            <p:cNvSpPr/>
            <p:nvPr/>
          </p:nvSpPr>
          <p:spPr>
            <a:xfrm>
              <a:off x="6336837" y="5170899"/>
              <a:ext cx="1037339" cy="668961"/>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Create &amp; Validate</a:t>
              </a:r>
            </a:p>
          </p:txBody>
        </p:sp>
        <p:sp>
          <p:nvSpPr>
            <p:cNvPr id="72" name="Rectangle 71"/>
            <p:cNvSpPr/>
            <p:nvPr/>
          </p:nvSpPr>
          <p:spPr>
            <a:xfrm>
              <a:off x="5667710" y="4242528"/>
              <a:ext cx="3002943" cy="2211538"/>
            </a:xfrm>
            <a:prstGeom prst="rect">
              <a:avLst/>
            </a:prstGeom>
            <a:noFill/>
            <a:ln w="28575" cap="flat" cmpd="sng" algn="ctr">
              <a:solidFill>
                <a:srgbClr val="C00000"/>
              </a:solidFill>
              <a:prstDash val="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Market  Place</a:t>
              </a:r>
            </a:p>
          </p:txBody>
        </p:sp>
        <p:sp>
          <p:nvSpPr>
            <p:cNvPr id="73" name="Can 21"/>
            <p:cNvSpPr/>
            <p:nvPr/>
          </p:nvSpPr>
          <p:spPr>
            <a:xfrm>
              <a:off x="7374177" y="4569654"/>
              <a:ext cx="959734" cy="1644110"/>
            </a:xfrm>
            <a:prstGeom prst="can">
              <a:avLst>
                <a:gd name="adj" fmla="val 15467"/>
              </a:avLst>
            </a:prstGeom>
            <a:solidFill>
              <a:srgbClr val="A5A5A5">
                <a:lumMod val="20000"/>
                <a:lumOff val="8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VNF Catalog</a:t>
              </a:r>
            </a:p>
          </p:txBody>
        </p:sp>
        <p:sp>
          <p:nvSpPr>
            <p:cNvPr id="74" name="Trapezoid 73"/>
            <p:cNvSpPr/>
            <p:nvPr/>
          </p:nvSpPr>
          <p:spPr>
            <a:xfrm>
              <a:off x="8010436" y="750069"/>
              <a:ext cx="751400" cy="549464"/>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Certified 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sp>
          <p:nvSpPr>
            <p:cNvPr id="75" name="TextBox 74"/>
            <p:cNvSpPr txBox="1"/>
            <p:nvPr/>
          </p:nvSpPr>
          <p:spPr>
            <a:xfrm>
              <a:off x="3741970" y="5004320"/>
              <a:ext cx="844151"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rPr>
                <a:t>Supplier A</a:t>
              </a:r>
            </a:p>
          </p:txBody>
        </p:sp>
        <p:cxnSp>
          <p:nvCxnSpPr>
            <p:cNvPr id="76" name="Straight Arrow Connector 75"/>
            <p:cNvCxnSpPr>
              <a:stCxn id="86" idx="3"/>
              <a:endCxn id="69" idx="1"/>
            </p:cNvCxnSpPr>
            <p:nvPr/>
          </p:nvCxnSpPr>
          <p:spPr>
            <a:xfrm>
              <a:off x="8177959" y="5230648"/>
              <a:ext cx="1266925" cy="156114"/>
            </a:xfrm>
            <a:prstGeom prst="straightConnector1">
              <a:avLst/>
            </a:prstGeom>
            <a:noFill/>
            <a:ln w="28575" cap="flat" cmpd="sng" algn="ctr">
              <a:solidFill>
                <a:srgbClr val="70AD47"/>
              </a:solidFill>
              <a:prstDash val="solid"/>
              <a:miter lim="800000"/>
              <a:tailEnd type="triangle"/>
            </a:ln>
            <a:effectLst/>
          </p:spPr>
        </p:cxnSp>
        <p:cxnSp>
          <p:nvCxnSpPr>
            <p:cNvPr id="77" name="Straight Arrow Connector 76"/>
            <p:cNvCxnSpPr>
              <a:stCxn id="92" idx="3"/>
              <a:endCxn id="71" idx="1"/>
            </p:cNvCxnSpPr>
            <p:nvPr/>
          </p:nvCxnSpPr>
          <p:spPr>
            <a:xfrm>
              <a:off x="5364962" y="5177682"/>
              <a:ext cx="971875" cy="327698"/>
            </a:xfrm>
            <a:prstGeom prst="straightConnector1">
              <a:avLst/>
            </a:prstGeom>
            <a:noFill/>
            <a:ln w="28575" cap="flat" cmpd="sng" algn="ctr">
              <a:solidFill>
                <a:srgbClr val="5B9BD5"/>
              </a:solidFill>
              <a:prstDash val="solid"/>
              <a:miter lim="800000"/>
              <a:tailEnd type="triangle"/>
            </a:ln>
            <a:effectLst/>
          </p:spPr>
        </p:cxnSp>
        <p:cxnSp>
          <p:nvCxnSpPr>
            <p:cNvPr id="78" name="Straight Arrow Connector 77"/>
            <p:cNvCxnSpPr>
              <a:stCxn id="93" idx="3"/>
              <a:endCxn id="71" idx="1"/>
            </p:cNvCxnSpPr>
            <p:nvPr/>
          </p:nvCxnSpPr>
          <p:spPr>
            <a:xfrm flipV="1">
              <a:off x="5383787" y="5505380"/>
              <a:ext cx="953050" cy="356368"/>
            </a:xfrm>
            <a:prstGeom prst="straightConnector1">
              <a:avLst/>
            </a:prstGeom>
            <a:noFill/>
            <a:ln w="28575" cap="flat" cmpd="sng" algn="ctr">
              <a:solidFill>
                <a:srgbClr val="5B9BD5"/>
              </a:solidFill>
              <a:prstDash val="solid"/>
              <a:miter lim="800000"/>
              <a:tailEnd type="triangle"/>
            </a:ln>
            <a:effectLst/>
          </p:spPr>
        </p:cxnSp>
        <p:sp>
          <p:nvSpPr>
            <p:cNvPr id="79" name="TextBox 78"/>
            <p:cNvSpPr txBox="1"/>
            <p:nvPr/>
          </p:nvSpPr>
          <p:spPr>
            <a:xfrm>
              <a:off x="6164905" y="405163"/>
              <a:ext cx="1036202" cy="34873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ONAP Compliant</a:t>
              </a:r>
            </a:p>
          </p:txBody>
        </p:sp>
        <p:sp>
          <p:nvSpPr>
            <p:cNvPr id="80" name="TextBox 79"/>
            <p:cNvSpPr txBox="1"/>
            <p:nvPr/>
          </p:nvSpPr>
          <p:spPr>
            <a:xfrm>
              <a:off x="9329827" y="177794"/>
              <a:ext cx="1394115" cy="57439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SP additional Validation</a:t>
              </a:r>
              <a:br>
                <a:rPr kumimoji="0" lang="en-US" sz="1100" b="0" i="0" u="none" strike="noStrike" kern="1200" cap="none" spc="0" normalizeH="0" baseline="0" noProof="0" dirty="0">
                  <a:ln>
                    <a:noFill/>
                  </a:ln>
                  <a:solidFill>
                    <a:prstClr val="black"/>
                  </a:solidFill>
                  <a:effectLst/>
                  <a:uLnTx/>
                  <a:uFillTx/>
                </a:rPr>
              </a:br>
              <a:r>
                <a:rPr kumimoji="0" lang="en-US" sz="1100" b="0" i="0" u="none" strike="noStrike" kern="1200" cap="none" spc="0" normalizeH="0" baseline="0" noProof="0" dirty="0">
                  <a:ln>
                    <a:noFill/>
                  </a:ln>
                  <a:solidFill>
                    <a:prstClr val="black"/>
                  </a:solidFill>
                  <a:effectLst/>
                  <a:uLnTx/>
                  <a:uFillTx/>
                </a:rPr>
                <a:t>&amp; Onboarding</a:t>
              </a:r>
            </a:p>
          </p:txBody>
        </p:sp>
        <p:sp>
          <p:nvSpPr>
            <p:cNvPr id="81" name="TextBox 80"/>
            <p:cNvSpPr txBox="1"/>
            <p:nvPr/>
          </p:nvSpPr>
          <p:spPr>
            <a:xfrm>
              <a:off x="5975499" y="4872815"/>
              <a:ext cx="1036202" cy="34873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ONAP Compliant</a:t>
              </a:r>
            </a:p>
          </p:txBody>
        </p:sp>
        <p:sp>
          <p:nvSpPr>
            <p:cNvPr id="82" name="Trapezoid 81"/>
            <p:cNvSpPr/>
            <p:nvPr/>
          </p:nvSpPr>
          <p:spPr>
            <a:xfrm>
              <a:off x="4738561" y="439404"/>
              <a:ext cx="620187" cy="478589"/>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cxnSp>
          <p:nvCxnSpPr>
            <p:cNvPr id="83" name="Straight Arrow Connector 82"/>
            <p:cNvCxnSpPr>
              <a:stCxn id="82" idx="3"/>
              <a:endCxn id="64" idx="1"/>
            </p:cNvCxnSpPr>
            <p:nvPr/>
          </p:nvCxnSpPr>
          <p:spPr>
            <a:xfrm>
              <a:off x="5298924" y="678699"/>
              <a:ext cx="1013671" cy="349558"/>
            </a:xfrm>
            <a:prstGeom prst="straightConnector1">
              <a:avLst/>
            </a:prstGeom>
            <a:noFill/>
            <a:ln w="28575" cap="flat" cmpd="sng" algn="ctr">
              <a:solidFill>
                <a:srgbClr val="5B9BD5"/>
              </a:solidFill>
              <a:prstDash val="solid"/>
              <a:miter lim="800000"/>
              <a:tailEnd type="triangle"/>
            </a:ln>
            <a:effectLst/>
          </p:spPr>
        </p:cxnSp>
        <p:sp>
          <p:nvSpPr>
            <p:cNvPr id="84" name="TextBox 83"/>
            <p:cNvSpPr txBox="1"/>
            <p:nvPr/>
          </p:nvSpPr>
          <p:spPr>
            <a:xfrm>
              <a:off x="686896" y="743572"/>
              <a:ext cx="1914107"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prstClr val="black"/>
                  </a:solidFill>
                  <a:effectLst/>
                  <a:uLnTx/>
                  <a:uFillTx/>
                </a:rPr>
                <a:t>1. Service Provider Option</a:t>
              </a:r>
            </a:p>
          </p:txBody>
        </p:sp>
        <p:sp>
          <p:nvSpPr>
            <p:cNvPr id="85" name="TextBox 84"/>
            <p:cNvSpPr txBox="1"/>
            <p:nvPr/>
          </p:nvSpPr>
          <p:spPr>
            <a:xfrm>
              <a:off x="686896" y="5278036"/>
              <a:ext cx="1683355"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prstClr val="black"/>
                  </a:solidFill>
                  <a:effectLst/>
                  <a:uLnTx/>
                  <a:uFillTx/>
                </a:rPr>
                <a:t>3. Marketplace Option</a:t>
              </a:r>
            </a:p>
          </p:txBody>
        </p:sp>
        <p:sp>
          <p:nvSpPr>
            <p:cNvPr id="86" name="Trapezoid 85"/>
            <p:cNvSpPr/>
            <p:nvPr/>
          </p:nvSpPr>
          <p:spPr>
            <a:xfrm>
              <a:off x="7495242" y="4955916"/>
              <a:ext cx="751400" cy="549464"/>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Certified 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sp>
          <p:nvSpPr>
            <p:cNvPr id="87" name="Trapezoid 86"/>
            <p:cNvSpPr/>
            <p:nvPr/>
          </p:nvSpPr>
          <p:spPr>
            <a:xfrm>
              <a:off x="7483583" y="5578293"/>
              <a:ext cx="751400" cy="549464"/>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Certified 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sp>
          <p:nvSpPr>
            <p:cNvPr id="88" name="TextBox 87"/>
            <p:cNvSpPr txBox="1"/>
            <p:nvPr/>
          </p:nvSpPr>
          <p:spPr>
            <a:xfrm>
              <a:off x="9351240" y="4525775"/>
              <a:ext cx="1394115" cy="57439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SP additional Validation</a:t>
              </a:r>
              <a:br>
                <a:rPr kumimoji="0" lang="en-US" sz="1100" b="0" i="0" u="none" strike="noStrike" kern="1200" cap="none" spc="0" normalizeH="0" baseline="0" noProof="0" dirty="0">
                  <a:ln>
                    <a:noFill/>
                  </a:ln>
                  <a:solidFill>
                    <a:prstClr val="black"/>
                  </a:solidFill>
                  <a:effectLst/>
                  <a:uLnTx/>
                  <a:uFillTx/>
                </a:rPr>
              </a:br>
              <a:r>
                <a:rPr kumimoji="0" lang="en-US" sz="1100" b="0" i="0" u="none" strike="noStrike" kern="1200" cap="none" spc="0" normalizeH="0" baseline="0" noProof="0" dirty="0">
                  <a:ln>
                    <a:noFill/>
                  </a:ln>
                  <a:solidFill>
                    <a:prstClr val="black"/>
                  </a:solidFill>
                  <a:effectLst/>
                  <a:uLnTx/>
                  <a:uFillTx/>
                </a:rPr>
                <a:t>&amp; Onboarding</a:t>
              </a:r>
            </a:p>
          </p:txBody>
        </p:sp>
        <p:sp>
          <p:nvSpPr>
            <p:cNvPr id="89" name="TextBox 88"/>
            <p:cNvSpPr txBox="1"/>
            <p:nvPr/>
          </p:nvSpPr>
          <p:spPr>
            <a:xfrm>
              <a:off x="3623691" y="1073806"/>
              <a:ext cx="838332"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rPr>
                <a:t>Supplier B</a:t>
              </a:r>
            </a:p>
          </p:txBody>
        </p:sp>
        <p:sp>
          <p:nvSpPr>
            <p:cNvPr id="90" name="Trapezoid 89"/>
            <p:cNvSpPr/>
            <p:nvPr/>
          </p:nvSpPr>
          <p:spPr>
            <a:xfrm>
              <a:off x="4752757" y="1018257"/>
              <a:ext cx="620187" cy="478589"/>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cxnSp>
          <p:nvCxnSpPr>
            <p:cNvPr id="91" name="Straight Arrow Connector 90"/>
            <p:cNvCxnSpPr>
              <a:stCxn id="90" idx="3"/>
              <a:endCxn id="64" idx="1"/>
            </p:cNvCxnSpPr>
            <p:nvPr/>
          </p:nvCxnSpPr>
          <p:spPr>
            <a:xfrm flipV="1">
              <a:off x="5313120" y="1028257"/>
              <a:ext cx="999475" cy="229295"/>
            </a:xfrm>
            <a:prstGeom prst="straightConnector1">
              <a:avLst/>
            </a:prstGeom>
            <a:noFill/>
            <a:ln w="28575" cap="flat" cmpd="sng" algn="ctr">
              <a:solidFill>
                <a:srgbClr val="5B9BD5"/>
              </a:solidFill>
              <a:prstDash val="solid"/>
              <a:miter lim="800000"/>
              <a:tailEnd type="triangle"/>
            </a:ln>
            <a:effectLst/>
          </p:spPr>
        </p:cxnSp>
        <p:sp>
          <p:nvSpPr>
            <p:cNvPr id="92" name="Trapezoid 91"/>
            <p:cNvSpPr/>
            <p:nvPr/>
          </p:nvSpPr>
          <p:spPr>
            <a:xfrm>
              <a:off x="4804599" y="4938387"/>
              <a:ext cx="620187" cy="478589"/>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sp>
          <p:nvSpPr>
            <p:cNvPr id="93" name="Trapezoid 92"/>
            <p:cNvSpPr/>
            <p:nvPr/>
          </p:nvSpPr>
          <p:spPr>
            <a:xfrm>
              <a:off x="4823424" y="5622453"/>
              <a:ext cx="620187" cy="478589"/>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sp>
          <p:nvSpPr>
            <p:cNvPr id="94" name="TextBox 93"/>
            <p:cNvSpPr txBox="1"/>
            <p:nvPr/>
          </p:nvSpPr>
          <p:spPr>
            <a:xfrm>
              <a:off x="686896" y="2746996"/>
              <a:ext cx="1594255"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sng" strike="noStrike" kern="1200" cap="none" spc="0" normalizeH="0" baseline="0" noProof="0" dirty="0">
                  <a:ln>
                    <a:noFill/>
                  </a:ln>
                  <a:solidFill>
                    <a:prstClr val="black"/>
                  </a:solidFill>
                  <a:effectLst/>
                  <a:uLnTx/>
                  <a:uFillTx/>
                </a:rPr>
                <a:t>2. Supplier-SP Option</a:t>
              </a:r>
            </a:p>
          </p:txBody>
        </p:sp>
        <p:sp>
          <p:nvSpPr>
            <p:cNvPr id="95" name="Flowchart: Alternate Process 94"/>
            <p:cNvSpPr/>
            <p:nvPr/>
          </p:nvSpPr>
          <p:spPr>
            <a:xfrm>
              <a:off x="7834745" y="2092474"/>
              <a:ext cx="3220281" cy="1791368"/>
            </a:xfrm>
            <a:prstGeom prst="flowChartAlternateProcess">
              <a:avLst/>
            </a:prstGeom>
            <a:solidFill>
              <a:srgbClr val="E7E6E6">
                <a:lumMod val="90000"/>
              </a:srgbClr>
            </a:solidFill>
            <a:ln w="12700" cap="flat" cmpd="sng" algn="ctr">
              <a:solidFill>
                <a:srgbClr val="5B9BD5">
                  <a:shade val="50000"/>
                </a:srgbClr>
              </a:solidFill>
              <a:prstDash val="dash"/>
              <a:miter lim="800000"/>
            </a:ln>
            <a:effectLst/>
          </p:spPr>
          <p:txBody>
            <a:bodyPr bIns="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SP’s SDC</a:t>
              </a:r>
            </a:p>
          </p:txBody>
        </p:sp>
        <p:sp>
          <p:nvSpPr>
            <p:cNvPr id="96" name="Rectangle 95"/>
            <p:cNvSpPr/>
            <p:nvPr/>
          </p:nvSpPr>
          <p:spPr>
            <a:xfrm>
              <a:off x="6312595" y="2106844"/>
              <a:ext cx="1063831" cy="605259"/>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Create &amp; Validate</a:t>
              </a:r>
            </a:p>
          </p:txBody>
        </p:sp>
        <p:sp>
          <p:nvSpPr>
            <p:cNvPr id="97" name="Rectangle 96"/>
            <p:cNvSpPr/>
            <p:nvPr/>
          </p:nvSpPr>
          <p:spPr>
            <a:xfrm>
              <a:off x="9444885" y="2709230"/>
              <a:ext cx="1120784" cy="69539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b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Validate &amp; Onboard</a:t>
              </a:r>
            </a:p>
          </p:txBody>
        </p:sp>
        <p:sp>
          <p:nvSpPr>
            <p:cNvPr id="98" name="TextBox 97"/>
            <p:cNvSpPr txBox="1"/>
            <p:nvPr/>
          </p:nvSpPr>
          <p:spPr>
            <a:xfrm>
              <a:off x="3630277" y="2246651"/>
              <a:ext cx="844151"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rPr>
                <a:t>Supplier A</a:t>
              </a:r>
            </a:p>
          </p:txBody>
        </p:sp>
        <p:cxnSp>
          <p:nvCxnSpPr>
            <p:cNvPr id="99" name="Straight Arrow Connector 98"/>
            <p:cNvCxnSpPr>
              <a:stCxn id="96" idx="3"/>
              <a:endCxn id="101" idx="1"/>
            </p:cNvCxnSpPr>
            <p:nvPr/>
          </p:nvCxnSpPr>
          <p:spPr>
            <a:xfrm>
              <a:off x="7376426" y="2409474"/>
              <a:ext cx="766216" cy="21228"/>
            </a:xfrm>
            <a:prstGeom prst="straightConnector1">
              <a:avLst/>
            </a:prstGeom>
            <a:noFill/>
            <a:ln w="28575" cap="flat" cmpd="sng" algn="ctr">
              <a:solidFill>
                <a:srgbClr val="5B9BD5"/>
              </a:solidFill>
              <a:prstDash val="solid"/>
              <a:miter lim="800000"/>
              <a:tailEnd type="triangle"/>
            </a:ln>
            <a:effectLst/>
          </p:spPr>
        </p:cxnSp>
        <p:cxnSp>
          <p:nvCxnSpPr>
            <p:cNvPr id="100" name="Straight Arrow Connector 99"/>
            <p:cNvCxnSpPr>
              <a:stCxn id="101" idx="3"/>
              <a:endCxn id="97" idx="1"/>
            </p:cNvCxnSpPr>
            <p:nvPr/>
          </p:nvCxnSpPr>
          <p:spPr>
            <a:xfrm>
              <a:off x="8756676" y="2430702"/>
              <a:ext cx="688209" cy="626226"/>
            </a:xfrm>
            <a:prstGeom prst="straightConnector1">
              <a:avLst/>
            </a:prstGeom>
            <a:noFill/>
            <a:ln w="28575" cap="flat" cmpd="sng" algn="ctr">
              <a:solidFill>
                <a:srgbClr val="70AD47"/>
              </a:solidFill>
              <a:prstDash val="solid"/>
              <a:miter lim="800000"/>
              <a:tailEnd type="triangle"/>
            </a:ln>
            <a:effectLst/>
          </p:spPr>
        </p:cxnSp>
        <p:sp>
          <p:nvSpPr>
            <p:cNvPr id="101" name="Trapezoid 100"/>
            <p:cNvSpPr/>
            <p:nvPr/>
          </p:nvSpPr>
          <p:spPr>
            <a:xfrm>
              <a:off x="8073959" y="2155970"/>
              <a:ext cx="751400" cy="549464"/>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Certified 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sp>
          <p:nvSpPr>
            <p:cNvPr id="102" name="TextBox 101"/>
            <p:cNvSpPr txBox="1"/>
            <p:nvPr/>
          </p:nvSpPr>
          <p:spPr>
            <a:xfrm>
              <a:off x="6151659" y="1814299"/>
              <a:ext cx="1036202" cy="34873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ONAP Compliant</a:t>
              </a:r>
            </a:p>
          </p:txBody>
        </p:sp>
        <p:sp>
          <p:nvSpPr>
            <p:cNvPr id="103" name="TextBox 102"/>
            <p:cNvSpPr txBox="1"/>
            <p:nvPr/>
          </p:nvSpPr>
          <p:spPr>
            <a:xfrm>
              <a:off x="9359019" y="2188883"/>
              <a:ext cx="1394115" cy="57439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rPr>
                <a:t>SP additional Validation</a:t>
              </a:r>
              <a:br>
                <a:rPr kumimoji="0" lang="en-US" sz="1100" b="0" i="0" u="none" strike="noStrike" kern="1200" cap="none" spc="0" normalizeH="0" baseline="0" noProof="0" dirty="0">
                  <a:ln>
                    <a:noFill/>
                  </a:ln>
                  <a:solidFill>
                    <a:prstClr val="black"/>
                  </a:solidFill>
                  <a:effectLst/>
                  <a:uLnTx/>
                  <a:uFillTx/>
                </a:rPr>
              </a:br>
              <a:r>
                <a:rPr kumimoji="0" lang="en-US" sz="1100" b="0" i="0" u="none" strike="noStrike" kern="1200" cap="none" spc="0" normalizeH="0" baseline="0" noProof="0" dirty="0">
                  <a:ln>
                    <a:noFill/>
                  </a:ln>
                  <a:solidFill>
                    <a:prstClr val="black"/>
                  </a:solidFill>
                  <a:effectLst/>
                  <a:uLnTx/>
                  <a:uFillTx/>
                </a:rPr>
                <a:t>&amp; Onboarding</a:t>
              </a:r>
            </a:p>
          </p:txBody>
        </p:sp>
        <p:sp>
          <p:nvSpPr>
            <p:cNvPr id="104" name="Trapezoid 103"/>
            <p:cNvSpPr/>
            <p:nvPr/>
          </p:nvSpPr>
          <p:spPr>
            <a:xfrm>
              <a:off x="4759343" y="2169671"/>
              <a:ext cx="620187" cy="478589"/>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cxnSp>
          <p:nvCxnSpPr>
            <p:cNvPr id="105" name="Straight Arrow Connector 104"/>
            <p:cNvCxnSpPr>
              <a:stCxn id="104" idx="3"/>
              <a:endCxn id="96" idx="1"/>
            </p:cNvCxnSpPr>
            <p:nvPr/>
          </p:nvCxnSpPr>
          <p:spPr>
            <a:xfrm>
              <a:off x="5319706" y="2408966"/>
              <a:ext cx="992889" cy="508"/>
            </a:xfrm>
            <a:prstGeom prst="straightConnector1">
              <a:avLst/>
            </a:prstGeom>
            <a:noFill/>
            <a:ln w="28575" cap="flat" cmpd="sng" algn="ctr">
              <a:solidFill>
                <a:srgbClr val="5B9BD5"/>
              </a:solidFill>
              <a:prstDash val="solid"/>
              <a:miter lim="800000"/>
              <a:tailEnd type="triangle"/>
            </a:ln>
            <a:effectLst/>
          </p:spPr>
        </p:cxnSp>
        <p:sp>
          <p:nvSpPr>
            <p:cNvPr id="106" name="TextBox 105"/>
            <p:cNvSpPr txBox="1"/>
            <p:nvPr/>
          </p:nvSpPr>
          <p:spPr>
            <a:xfrm>
              <a:off x="3634284" y="3275856"/>
              <a:ext cx="838332" cy="4102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rPr>
                <a:t>Supplier B</a:t>
              </a:r>
            </a:p>
          </p:txBody>
        </p:sp>
        <p:sp>
          <p:nvSpPr>
            <p:cNvPr id="107" name="Trapezoid 106"/>
            <p:cNvSpPr/>
            <p:nvPr/>
          </p:nvSpPr>
          <p:spPr>
            <a:xfrm>
              <a:off x="4800467" y="3226735"/>
              <a:ext cx="620187" cy="478589"/>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cxnSp>
          <p:nvCxnSpPr>
            <p:cNvPr id="108" name="Straight Arrow Connector 107"/>
            <p:cNvCxnSpPr>
              <a:stCxn id="107" idx="3"/>
              <a:endCxn id="109" idx="1"/>
            </p:cNvCxnSpPr>
            <p:nvPr/>
          </p:nvCxnSpPr>
          <p:spPr>
            <a:xfrm flipV="1">
              <a:off x="5360830" y="3455015"/>
              <a:ext cx="976007" cy="11015"/>
            </a:xfrm>
            <a:prstGeom prst="straightConnector1">
              <a:avLst/>
            </a:prstGeom>
            <a:noFill/>
            <a:ln w="28575" cap="flat" cmpd="sng" algn="ctr">
              <a:solidFill>
                <a:srgbClr val="5B9BD5"/>
              </a:solidFill>
              <a:prstDash val="solid"/>
              <a:miter lim="800000"/>
              <a:tailEnd type="triangle"/>
            </a:ln>
            <a:effectLst/>
          </p:spPr>
        </p:cxnSp>
        <p:sp>
          <p:nvSpPr>
            <p:cNvPr id="109" name="Rectangle 108"/>
            <p:cNvSpPr/>
            <p:nvPr/>
          </p:nvSpPr>
          <p:spPr>
            <a:xfrm>
              <a:off x="6336837" y="3160090"/>
              <a:ext cx="1063831" cy="589850"/>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SDK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Create &amp; Validate</a:t>
              </a:r>
            </a:p>
          </p:txBody>
        </p:sp>
        <p:sp>
          <p:nvSpPr>
            <p:cNvPr id="110" name="Trapezoid 109"/>
            <p:cNvSpPr/>
            <p:nvPr/>
          </p:nvSpPr>
          <p:spPr>
            <a:xfrm>
              <a:off x="8108806" y="3175904"/>
              <a:ext cx="751400" cy="549464"/>
            </a:xfrm>
            <a:prstGeom prst="trapezoid">
              <a:avLst/>
            </a:prstGeom>
            <a:solidFill>
              <a:srgbClr val="44546A"/>
            </a:solidFill>
            <a:ln w="12700" cap="flat" cmpd="sng" algn="ctr">
              <a:solidFill>
                <a:srgbClr val="5B9BD5">
                  <a:shade val="50000"/>
                </a:srgbClr>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Certified VNF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Package</a:t>
              </a:r>
            </a:p>
          </p:txBody>
        </p:sp>
        <p:cxnSp>
          <p:nvCxnSpPr>
            <p:cNvPr id="111" name="Straight Arrow Connector 110"/>
            <p:cNvCxnSpPr>
              <a:stCxn id="109" idx="3"/>
              <a:endCxn id="110" idx="1"/>
            </p:cNvCxnSpPr>
            <p:nvPr/>
          </p:nvCxnSpPr>
          <p:spPr>
            <a:xfrm flipV="1">
              <a:off x="7400668" y="3450636"/>
              <a:ext cx="776821" cy="4379"/>
            </a:xfrm>
            <a:prstGeom prst="straightConnector1">
              <a:avLst/>
            </a:prstGeom>
            <a:noFill/>
            <a:ln w="28575" cap="flat" cmpd="sng" algn="ctr">
              <a:solidFill>
                <a:srgbClr val="5B9BD5"/>
              </a:solidFill>
              <a:prstDash val="solid"/>
              <a:miter lim="800000"/>
              <a:tailEnd type="triangle"/>
            </a:ln>
            <a:effectLst/>
          </p:spPr>
        </p:cxnSp>
        <p:cxnSp>
          <p:nvCxnSpPr>
            <p:cNvPr id="112" name="Straight Arrow Connector 111"/>
            <p:cNvCxnSpPr>
              <a:stCxn id="110" idx="3"/>
              <a:endCxn id="97" idx="1"/>
            </p:cNvCxnSpPr>
            <p:nvPr/>
          </p:nvCxnSpPr>
          <p:spPr>
            <a:xfrm flipV="1">
              <a:off x="8791523" y="3056928"/>
              <a:ext cx="653362" cy="393708"/>
            </a:xfrm>
            <a:prstGeom prst="straightConnector1">
              <a:avLst/>
            </a:prstGeom>
            <a:noFill/>
            <a:ln w="28575" cap="flat" cmpd="sng" algn="ctr">
              <a:solidFill>
                <a:srgbClr val="70AD47"/>
              </a:solidFill>
              <a:prstDash val="solid"/>
              <a:miter lim="800000"/>
              <a:tailEnd type="triangle"/>
            </a:ln>
            <a:effectLst/>
          </p:spPr>
        </p:cxnSp>
        <p:cxnSp>
          <p:nvCxnSpPr>
            <p:cNvPr id="113" name="Straight Arrow Connector 112"/>
            <p:cNvCxnSpPr>
              <a:stCxn id="87" idx="3"/>
              <a:endCxn id="69" idx="1"/>
            </p:cNvCxnSpPr>
            <p:nvPr/>
          </p:nvCxnSpPr>
          <p:spPr>
            <a:xfrm flipV="1">
              <a:off x="8166300" y="5386762"/>
              <a:ext cx="1278584" cy="466263"/>
            </a:xfrm>
            <a:prstGeom prst="straightConnector1">
              <a:avLst/>
            </a:prstGeom>
            <a:noFill/>
            <a:ln w="28575" cap="flat" cmpd="sng" algn="ctr">
              <a:solidFill>
                <a:srgbClr val="70AD47"/>
              </a:solidFill>
              <a:prstDash val="solid"/>
              <a:miter lim="800000"/>
              <a:tailEnd type="triangle"/>
            </a:ln>
            <a:effectLst/>
          </p:spPr>
        </p:cxnSp>
        <p:sp>
          <p:nvSpPr>
            <p:cNvPr id="114" name="TextBox 113"/>
            <p:cNvSpPr txBox="1"/>
            <p:nvPr/>
          </p:nvSpPr>
          <p:spPr>
            <a:xfrm>
              <a:off x="900028" y="6239875"/>
              <a:ext cx="1692375" cy="5333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rPr>
                <a:t>Optionally to include SP specific </a:t>
              </a:r>
              <a:br>
                <a:rPr kumimoji="0" lang="en-US" sz="1000" b="0" i="0" u="none" strike="noStrike" kern="1200" cap="none" spc="0" normalizeH="0" baseline="0" noProof="0" dirty="0">
                  <a:ln>
                    <a:noFill/>
                  </a:ln>
                  <a:solidFill>
                    <a:prstClr val="black"/>
                  </a:solidFill>
                  <a:effectLst/>
                  <a:uLnTx/>
                  <a:uFillTx/>
                </a:rPr>
              </a:br>
              <a:r>
                <a:rPr kumimoji="0" lang="en-US" sz="1000" b="0" i="0" u="none" strike="noStrike" kern="1200" cap="none" spc="0" normalizeH="0" baseline="0" noProof="0" dirty="0">
                  <a:ln>
                    <a:noFill/>
                  </a:ln>
                  <a:solidFill>
                    <a:prstClr val="black"/>
                  </a:solidFill>
                  <a:effectLst/>
                  <a:uLnTx/>
                  <a:uFillTx/>
                </a:rPr>
                <a:t>configuration changes</a:t>
              </a:r>
            </a:p>
          </p:txBody>
        </p:sp>
        <p:cxnSp>
          <p:nvCxnSpPr>
            <p:cNvPr id="115" name="Straight Arrow Connector 114"/>
            <p:cNvCxnSpPr/>
            <p:nvPr/>
          </p:nvCxnSpPr>
          <p:spPr>
            <a:xfrm>
              <a:off x="1057863" y="6213764"/>
              <a:ext cx="1229839" cy="0"/>
            </a:xfrm>
            <a:prstGeom prst="straightConnector1">
              <a:avLst/>
            </a:prstGeom>
            <a:noFill/>
            <a:ln w="28575" cap="flat" cmpd="sng" algn="ctr">
              <a:solidFill>
                <a:srgbClr val="70AD47"/>
              </a:solidFill>
              <a:prstDash val="solid"/>
              <a:miter lim="800000"/>
              <a:tailEnd type="triangle"/>
            </a:ln>
            <a:effectLst/>
          </p:spPr>
        </p:cxnSp>
      </p:grpSp>
    </p:spTree>
    <p:extLst>
      <p:ext uri="{BB962C8B-B14F-4D97-AF65-F5344CB8AC3E}">
        <p14:creationId xmlns:p14="http://schemas.microsoft.com/office/powerpoint/2010/main" val="188268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chemeClr val="tx1"/>
                </a:solidFill>
              </a:rPr>
              <a:t>ONAP Controllers</a:t>
            </a:r>
          </a:p>
          <a:p>
            <a:pPr lvl="1"/>
            <a:r>
              <a:rPr lang="en-US" altLang="zh-CN" sz="2400" dirty="0">
                <a:solidFill>
                  <a:schemeClr val="tx1"/>
                </a:solidFill>
              </a:rPr>
              <a:t>Template Driven Closed Loop</a:t>
            </a:r>
          </a:p>
          <a:p>
            <a:pPr lvl="1"/>
            <a:r>
              <a:rPr lang="en-US" altLang="zh-CN" sz="2400" dirty="0">
                <a:solidFill>
                  <a:schemeClr val="tx1"/>
                </a:solidFill>
              </a:rPr>
              <a:t>Support for Design, Schedule and Execute Changes (e.g. Software Upgrades)</a:t>
            </a:r>
          </a:p>
          <a:p>
            <a:pPr lvl="1"/>
            <a:r>
              <a:rPr lang="en-US" altLang="zh-CN" sz="2400" dirty="0">
                <a:solidFill>
                  <a:schemeClr val="tx1"/>
                </a:solidFill>
              </a:rPr>
              <a:t>VNF SDK</a:t>
            </a:r>
          </a:p>
          <a:p>
            <a:pPr lvl="1"/>
            <a:r>
              <a:rPr lang="en-US" altLang="zh-CN" sz="2400" dirty="0">
                <a:solidFill>
                  <a:srgbClr val="FF0000"/>
                </a:solidFill>
              </a:rPr>
              <a:t>Resource and Placement Optimization</a:t>
            </a:r>
          </a:p>
          <a:p>
            <a:pPr lvl="1"/>
            <a:r>
              <a:rPr lang="en-US" altLang="zh-CN" sz="2400" dirty="0">
                <a:solidFill>
                  <a:schemeClr val="tx1"/>
                </a:solidFill>
              </a:rPr>
              <a:t>Operations Management Framework (OMF)</a:t>
            </a:r>
          </a:p>
          <a:p>
            <a:pPr lvl="1"/>
            <a:r>
              <a:rPr lang="en-US" altLang="zh-CN" sz="2400" dirty="0">
                <a:solidFill>
                  <a:schemeClr val="tx1"/>
                </a:solidFill>
              </a:rPr>
              <a:t>Support for Multiple Infrastructure Environments</a:t>
            </a:r>
            <a:endParaRPr lang="en-US" altLang="zh-CN" sz="2400" dirty="0">
              <a:solidFill>
                <a:srgbClr val="FF0000"/>
              </a:solidFill>
            </a:endParaRPr>
          </a:p>
          <a:p>
            <a:pPr lvl="1"/>
            <a:endParaRPr lang="en-US" altLang="zh-CN" sz="2400" dirty="0">
              <a:solidFill>
                <a:srgbClr val="FF0000"/>
              </a:solidFill>
            </a:endParaRPr>
          </a:p>
          <a:p>
            <a:pPr lvl="1"/>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76319948"/>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ONAP Optimization Framework (ONAP-OF)</a:t>
            </a:r>
            <a:endParaRPr lang="zh-CN" altLang="en-US" dirty="0"/>
          </a:p>
        </p:txBody>
      </p:sp>
      <p:grpSp>
        <p:nvGrpSpPr>
          <p:cNvPr id="8" name="Group 7"/>
          <p:cNvGrpSpPr/>
          <p:nvPr/>
        </p:nvGrpSpPr>
        <p:grpSpPr>
          <a:xfrm>
            <a:off x="463824" y="1250325"/>
            <a:ext cx="11360550" cy="5561961"/>
            <a:chOff x="309066" y="716648"/>
            <a:chExt cx="11683642" cy="5866829"/>
          </a:xfrm>
        </p:grpSpPr>
        <p:sp>
          <p:nvSpPr>
            <p:cNvPr id="6" name="Content Placeholder 5"/>
            <p:cNvSpPr txBox="1">
              <a:spLocks/>
            </p:cNvSpPr>
            <p:nvPr/>
          </p:nvSpPr>
          <p:spPr bwMode="auto">
            <a:xfrm>
              <a:off x="309066" y="1543878"/>
              <a:ext cx="11683642" cy="5039599"/>
            </a:xfrm>
            <a:prstGeom prst="rect">
              <a:avLst/>
            </a:prstGeom>
            <a:solidFill>
              <a:sysClr val="window" lastClr="FFFFFF">
                <a:lumMod val="85000"/>
              </a:sysClr>
            </a:solidFill>
            <a:ln>
              <a:noFill/>
            </a:ln>
            <a:extLst/>
          </p:spPr>
          <p:txBody>
            <a:bodyPr vert="horz" wrap="square" lIns="68580" tIns="68580" rIns="68580" bIns="68580" numCol="1" anchor="ctr" anchorCtr="0" compatLnSpc="1">
              <a:prstTxWarp prst="textNoShape">
                <a:avLst/>
              </a:prstTxWarp>
              <a:spAutoFit/>
            </a:bodyPr>
            <a:lstStyle>
              <a:lvl1pPr marL="0" indent="0" algn="l" defTabSz="1209568" rtl="0" eaLnBrk="0" fontAlgn="base" hangingPunct="0">
                <a:lnSpc>
                  <a:spcPct val="110000"/>
                </a:lnSpc>
                <a:spcBef>
                  <a:spcPct val="0"/>
                </a:spcBef>
                <a:spcAft>
                  <a:spcPts val="1063"/>
                </a:spcAft>
                <a:buFont typeface="Arial" charset="0"/>
                <a:buNone/>
                <a:defRPr sz="2700" b="0" kern="1200">
                  <a:solidFill>
                    <a:schemeClr val="tx2"/>
                  </a:solidFill>
                  <a:latin typeface="+mn-lt"/>
                  <a:ea typeface="+mn-ea"/>
                  <a:cs typeface="+mn-cs"/>
                </a:defRPr>
              </a:lvl1pPr>
              <a:lvl2pPr marL="605154" indent="0" algn="ctr" defTabSz="1209568" rtl="0" eaLnBrk="0" fontAlgn="base" hangingPunct="0">
                <a:spcBef>
                  <a:spcPct val="0"/>
                </a:spcBef>
                <a:spcAft>
                  <a:spcPts val="1600"/>
                </a:spcAft>
                <a:buFont typeface="Arial" charset="0"/>
                <a:buNone/>
                <a:defRPr sz="2700" kern="1200">
                  <a:solidFill>
                    <a:schemeClr val="tx1">
                      <a:tint val="75000"/>
                    </a:schemeClr>
                  </a:solidFill>
                  <a:latin typeface="+mn-lt"/>
                  <a:ea typeface="+mn-ea"/>
                  <a:cs typeface="+mn-cs"/>
                </a:defRPr>
              </a:lvl2pPr>
              <a:lvl3pPr marL="1210290" indent="0" algn="ctr" defTabSz="1209568" rtl="0" eaLnBrk="0" fontAlgn="base" hangingPunct="0">
                <a:spcBef>
                  <a:spcPct val="0"/>
                </a:spcBef>
                <a:spcAft>
                  <a:spcPct val="0"/>
                </a:spcAft>
                <a:buSzPct val="80000"/>
                <a:buFont typeface="Arial" charset="0"/>
                <a:buNone/>
                <a:defRPr sz="2700" kern="1200">
                  <a:solidFill>
                    <a:schemeClr val="tx1">
                      <a:tint val="75000"/>
                    </a:schemeClr>
                  </a:solidFill>
                  <a:latin typeface="+mn-lt"/>
                  <a:ea typeface="+mn-ea"/>
                  <a:cs typeface="+mn-cs"/>
                </a:defRPr>
              </a:lvl3pPr>
              <a:lvl4pPr marL="1815452" indent="0" algn="ctr" defTabSz="1209568" rtl="0" eaLnBrk="0" fontAlgn="base" hangingPunct="0">
                <a:spcBef>
                  <a:spcPct val="0"/>
                </a:spcBef>
                <a:spcAft>
                  <a:spcPct val="0"/>
                </a:spcAft>
                <a:buSzPct val="80000"/>
                <a:buFont typeface="Arial" charset="0"/>
                <a:buNone/>
                <a:defRPr sz="2400" kern="1200">
                  <a:solidFill>
                    <a:schemeClr val="tx1">
                      <a:tint val="75000"/>
                    </a:schemeClr>
                  </a:solidFill>
                  <a:latin typeface="+mn-lt"/>
                  <a:ea typeface="+mn-ea"/>
                  <a:cs typeface="+mn-cs"/>
                </a:defRPr>
              </a:lvl4pPr>
              <a:lvl5pPr marL="2420591" indent="0" algn="ctr" defTabSz="1209568" rtl="0" eaLnBrk="0" fontAlgn="base" hangingPunct="0">
                <a:spcBef>
                  <a:spcPct val="0"/>
                </a:spcBef>
                <a:spcAft>
                  <a:spcPct val="0"/>
                </a:spcAft>
                <a:buSzPct val="80000"/>
                <a:buFont typeface="Arial" charset="0"/>
                <a:buNone/>
                <a:defRPr sz="2100" kern="1200">
                  <a:solidFill>
                    <a:schemeClr val="tx1">
                      <a:tint val="75000"/>
                    </a:schemeClr>
                  </a:solidFill>
                  <a:latin typeface="+mn-lt"/>
                  <a:ea typeface="+mn-ea"/>
                  <a:cs typeface="+mn-cs"/>
                </a:defRPr>
              </a:lvl5pPr>
              <a:lvl6pPr marL="3025757" indent="0" algn="ctr" defTabSz="1210290"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30899" indent="0" algn="ctr" defTabSz="1210290"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36060" indent="0" algn="ctr" defTabSz="1210290"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41207" indent="0" algn="ctr" defTabSz="1210290"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marL="0" marR="0" lvl="0" indent="0" algn="l" defTabSz="1209568" rtl="0" eaLnBrk="0" fontAlgn="base" latinLnBrk="0" hangingPunct="0">
                <a:lnSpc>
                  <a:spcPct val="110000"/>
                </a:lnSpc>
                <a:spcBef>
                  <a:spcPts val="900"/>
                </a:spcBef>
                <a:spcAft>
                  <a:spcPts val="225"/>
                </a:spcAft>
                <a:buClrTx/>
                <a:buSzTx/>
                <a:buFont typeface="Arial" charset="0"/>
                <a:buNone/>
                <a:tabLst/>
                <a:defRPr/>
              </a:pPr>
              <a:r>
                <a:rPr kumimoji="0" lang="en-US" sz="1800" b="1" i="0" u="none" strike="noStrike" kern="1200" cap="none" spc="0" normalizeH="0" baseline="0" noProof="0" dirty="0">
                  <a:ln>
                    <a:noFill/>
                  </a:ln>
                  <a:solidFill>
                    <a:srgbClr val="009FDB"/>
                  </a:solidFill>
                  <a:effectLst/>
                  <a:uLnTx/>
                  <a:uFillTx/>
                  <a:latin typeface="Calibri"/>
                  <a:ea typeface="+mn-ea"/>
                  <a:cs typeface="+mn-cs"/>
                </a:rPr>
                <a:t>Background:</a:t>
              </a:r>
            </a:p>
            <a:p>
              <a:pPr marL="371475" marR="0" lvl="2" indent="-2857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Optimization was an early concept in ECOMP (to many objects for manual mechanisms)</a:t>
              </a:r>
            </a:p>
            <a:p>
              <a:pPr marL="371475" marR="0" lvl="2" indent="-2857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Spans Service, Network, Infrastructure, and Resources</a:t>
              </a:r>
            </a:p>
            <a:p>
              <a:pPr marL="371475" marR="0" lvl="2" indent="-2857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ECOMP has four (4) optimizers today:</a:t>
              </a:r>
            </a:p>
            <a:p>
              <a:pPr marL="862337" marR="0" lvl="3"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Placement</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Within a cloud instance</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Integrated with OpenStack</a:t>
              </a:r>
            </a:p>
            <a:p>
              <a:pPr marL="862337" marR="0" lvl="3"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Homing</a:t>
              </a: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 </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Spans cloud instances</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Policy driven</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Provides ability for business, service, and network rules to be used in selecting locations for service resources</a:t>
              </a:r>
            </a:p>
            <a:p>
              <a:pPr marL="862337" marR="0" lvl="3"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License</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Selects Software Entitlements and License Keys for software being deployed or reconfigured</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Allows complex criteria, conformant to contractual constrictions to be used</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Allows for business rules to drive cost reductions in entitlements used</a:t>
              </a:r>
            </a:p>
            <a:p>
              <a:pPr marL="862337" marR="0" lvl="3"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5A5A5A">
                      <a:lumMod val="50000"/>
                    </a:srgbClr>
                  </a:solidFill>
                  <a:effectLst/>
                  <a:uLnTx/>
                  <a:uFillTx/>
                  <a:latin typeface="Calibri"/>
                  <a:ea typeface="+mn-ea"/>
                  <a:cs typeface="+mn-cs"/>
                </a:rPr>
                <a:t>CM Schedule</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Uses Rules to avoid conflicts between related elements during scheduled software change/upgrade activities</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Evaluates Vertical Relationships (implementation stack)</a:t>
              </a:r>
            </a:p>
            <a:p>
              <a:pPr marL="1467476" marR="0" lvl="4" indent="-171450" algn="l" defTabSz="1209568" rtl="0" eaLnBrk="0" fontAlgn="base" latinLnBrk="0" hangingPunct="0">
                <a:lnSpc>
                  <a:spcPct val="100000"/>
                </a:lnSpc>
                <a:spcBef>
                  <a:spcPct val="0"/>
                </a:spcBef>
                <a:spcAft>
                  <a:spcPct val="0"/>
                </a:spcAft>
                <a:buClrTx/>
                <a:buSzPct val="80000"/>
                <a:buFont typeface="Arial" panose="020B0604020202020204" pitchFamily="34" charset="0"/>
                <a:buChar char="•"/>
                <a:tabLst/>
                <a:defRPr/>
              </a:pPr>
              <a:r>
                <a:rPr kumimoji="0" lang="en-US" sz="1400" b="0" i="0" u="none" strike="noStrike" kern="1200" cap="none" spc="0" normalizeH="0" baseline="0" noProof="0" dirty="0">
                  <a:ln>
                    <a:noFill/>
                  </a:ln>
                  <a:solidFill>
                    <a:srgbClr val="5A5A5A">
                      <a:lumMod val="50000"/>
                    </a:srgbClr>
                  </a:solidFill>
                  <a:effectLst/>
                  <a:uLnTx/>
                  <a:uFillTx/>
                  <a:latin typeface="Calibri"/>
                  <a:ea typeface="+mn-ea"/>
                  <a:cs typeface="+mn-cs"/>
                </a:rPr>
                <a:t>Evaluates Horizontal Relationships (service path)</a:t>
              </a:r>
            </a:p>
          </p:txBody>
        </p:sp>
        <p:sp>
          <p:nvSpPr>
            <p:cNvPr id="7" name="Rectangle 6"/>
            <p:cNvSpPr/>
            <p:nvPr/>
          </p:nvSpPr>
          <p:spPr>
            <a:xfrm>
              <a:off x="309066" y="716648"/>
              <a:ext cx="11683642" cy="825227"/>
            </a:xfrm>
            <a:prstGeom prst="rect">
              <a:avLst/>
            </a:prstGeom>
            <a:solidFill>
              <a:srgbClr val="EA7400">
                <a:lumMod val="20000"/>
                <a:lumOff val="80000"/>
              </a:srgbClr>
            </a:solidFill>
            <a:ln w="9525" cap="flat" cmpd="sng" algn="ctr">
              <a:noFill/>
              <a:prstDash val="solid"/>
            </a:ln>
            <a:effectLst>
              <a:outerShdw blurRad="40000" dist="20000" dir="5400000" rotWithShape="0">
                <a:srgbClr val="000000">
                  <a:alpha val="38000"/>
                </a:srgbClr>
              </a:outerShdw>
            </a:effectLst>
          </p:spPr>
          <p:txBody>
            <a:bodyPr lIns="68347" tIns="0" rIns="68347" bIns="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The ONAP Optimization Framework (ONAP-OF) is being proposed as a new platform component that to introduce the Homing, License and Change Management Schedule optimizers in an manner that allows other implementers to also extend or replace the optimizations supported with their specific optimizers.</a:t>
              </a:r>
            </a:p>
          </p:txBody>
        </p:sp>
      </p:grpSp>
    </p:spTree>
    <p:extLst>
      <p:ext uri="{BB962C8B-B14F-4D97-AF65-F5344CB8AC3E}">
        <p14:creationId xmlns:p14="http://schemas.microsoft.com/office/powerpoint/2010/main" val="238717678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ONAP Optimization Framework (ONAP-OF) Proposal</a:t>
            </a:r>
            <a:endParaRPr lang="zh-CN" altLang="en-US" dirty="0"/>
          </a:p>
        </p:txBody>
      </p:sp>
      <p:grpSp>
        <p:nvGrpSpPr>
          <p:cNvPr id="14" name="Group 13"/>
          <p:cNvGrpSpPr/>
          <p:nvPr/>
        </p:nvGrpSpPr>
        <p:grpSpPr>
          <a:xfrm>
            <a:off x="477415" y="1138950"/>
            <a:ext cx="5769476" cy="5422403"/>
            <a:chOff x="667187" y="1992716"/>
            <a:chExt cx="8807013" cy="3254424"/>
          </a:xfrm>
          <a:effectLst>
            <a:outerShdw blurRad="50800" dist="38100" dir="2700000" algn="tl" rotWithShape="0">
              <a:prstClr val="black">
                <a:alpha val="40000"/>
              </a:prstClr>
            </a:outerShdw>
          </a:effectLst>
        </p:grpSpPr>
        <p:sp>
          <p:nvSpPr>
            <p:cNvPr id="15" name="Rectangle 14"/>
            <p:cNvSpPr/>
            <p:nvPr/>
          </p:nvSpPr>
          <p:spPr>
            <a:xfrm>
              <a:off x="667187" y="1992716"/>
              <a:ext cx="8807013" cy="422111"/>
            </a:xfrm>
            <a:prstGeom prst="rect">
              <a:avLst/>
            </a:prstGeom>
            <a:solidFill>
              <a:srgbClr val="009FDB"/>
            </a:solidFill>
            <a:ln w="28575" cap="flat" cmpd="sng" algn="ctr">
              <a:solidFill>
                <a:srgbClr val="009FDB"/>
              </a:solidFill>
              <a:prstDash val="solid"/>
            </a:ln>
            <a:effectLst>
              <a:outerShdw blurRad="40000" dist="23000" dir="5400000" rotWithShape="0">
                <a:srgbClr val="000000">
                  <a:alpha val="35000"/>
                </a:srgbClr>
              </a:outerShdw>
            </a:effectLst>
          </p:spPr>
          <p:txBody>
            <a:bodyPr lIns="68347" tIns="0" rIns="68347"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ea typeface="+mn-ea"/>
                  <a:cs typeface="+mn-cs"/>
                </a:rPr>
                <a:t>ONAP-OF SCOPE</a:t>
              </a:r>
            </a:p>
          </p:txBody>
        </p:sp>
        <p:sp>
          <p:nvSpPr>
            <p:cNvPr id="16" name="Text Placeholder 5"/>
            <p:cNvSpPr txBox="1">
              <a:spLocks/>
            </p:cNvSpPr>
            <p:nvPr/>
          </p:nvSpPr>
          <p:spPr bwMode="auto">
            <a:xfrm>
              <a:off x="667187" y="2414826"/>
              <a:ext cx="8807013" cy="2832314"/>
            </a:xfrm>
            <a:prstGeom prst="rect">
              <a:avLst/>
            </a:prstGeom>
            <a:solidFill>
              <a:sysClr val="window" lastClr="FFFFFF"/>
            </a:solidFill>
            <a:ln w="28575" cap="flat" cmpd="sng" algn="ctr">
              <a:solidFill>
                <a:srgbClr val="009FDB"/>
              </a:solidFill>
              <a:prstDash val="solid"/>
            </a:ln>
            <a:effectLst>
              <a:outerShdw blurRad="50800" dist="38100" dir="2700000" algn="tl" rotWithShape="0">
                <a:prstClr val="black">
                  <a:alpha val="40000"/>
                </a:prstClr>
              </a:outerShdw>
            </a:effectLst>
          </p:spPr>
          <p:txBody>
            <a:bodyPr lIns="68580" tIns="68580" rIns="68580" bIns="68580" anchor="t"/>
            <a:lstStyle>
              <a:lvl1pPr marL="0" indent="0" algn="l" defTabSz="1218347" rtl="0" eaLnBrk="1" latinLnBrk="0" hangingPunct="1">
                <a:lnSpc>
                  <a:spcPct val="100000"/>
                </a:lnSpc>
                <a:spcBef>
                  <a:spcPts val="0"/>
                </a:spcBef>
                <a:spcAft>
                  <a:spcPts val="800"/>
                </a:spcAft>
                <a:buFont typeface="Arial" pitchFamily="34" charset="0"/>
                <a:buNone/>
                <a:defRPr sz="2000" b="1" kern="1200">
                  <a:solidFill>
                    <a:schemeClr val="tx2"/>
                  </a:solidFill>
                  <a:latin typeface="+mn-lt"/>
                  <a:ea typeface="+mn-ea"/>
                  <a:cs typeface="+mn-cs"/>
                </a:defRPr>
              </a:lvl1pPr>
              <a:lvl2pPr marL="0" indent="0" algn="l" defTabSz="1218347" rtl="0" eaLnBrk="1" latinLnBrk="0" hangingPunct="1">
                <a:lnSpc>
                  <a:spcPct val="100000"/>
                </a:lnSpc>
                <a:spcBef>
                  <a:spcPts val="0"/>
                </a:spcBef>
                <a:spcAft>
                  <a:spcPts val="600"/>
                </a:spcAft>
                <a:buFont typeface="Arial" pitchFamily="34" charset="0"/>
                <a:buNone/>
                <a:defRPr sz="2000" kern="1200">
                  <a:solidFill>
                    <a:schemeClr val="bg2"/>
                  </a:solidFill>
                  <a:latin typeface="+mn-lt"/>
                  <a:ea typeface="+mn-ea"/>
                  <a:cs typeface="+mn-cs"/>
                </a:defRPr>
              </a:lvl2pPr>
              <a:lvl3pPr marL="228600" indent="-228600" algn="l" defTabSz="1218347" rtl="0" eaLnBrk="1" latinLnBrk="0" hangingPunct="1">
                <a:lnSpc>
                  <a:spcPct val="100000"/>
                </a:lnSpc>
                <a:spcBef>
                  <a:spcPts val="0"/>
                </a:spcBef>
                <a:spcAft>
                  <a:spcPts val="400"/>
                </a:spcAft>
                <a:buSzPct val="80000"/>
                <a:buFont typeface="Arial" pitchFamily="34" charset="0"/>
                <a:buChar char="•"/>
                <a:defRPr sz="2000" kern="1200">
                  <a:solidFill>
                    <a:schemeClr val="bg2"/>
                  </a:solidFill>
                  <a:latin typeface="+mn-lt"/>
                  <a:ea typeface="+mn-ea"/>
                  <a:cs typeface="+mn-cs"/>
                </a:defRPr>
              </a:lvl3pPr>
              <a:lvl4pPr marL="457200" indent="-228600" algn="l" defTabSz="1218347" rtl="0" eaLnBrk="1" latinLnBrk="0" hangingPunct="1">
                <a:lnSpc>
                  <a:spcPct val="100000"/>
                </a:lnSpc>
                <a:spcBef>
                  <a:spcPts val="0"/>
                </a:spcBef>
                <a:spcAft>
                  <a:spcPts val="400"/>
                </a:spcAft>
                <a:buSzPct val="80000"/>
                <a:buFont typeface="Arial" pitchFamily="34" charset="0"/>
                <a:buChar char="–"/>
                <a:defRPr sz="1800" kern="1200">
                  <a:solidFill>
                    <a:schemeClr val="bg2"/>
                  </a:solidFill>
                  <a:latin typeface="+mn-lt"/>
                  <a:ea typeface="+mn-ea"/>
                  <a:cs typeface="+mn-cs"/>
                </a:defRPr>
              </a:lvl4pPr>
              <a:lvl5pPr marL="685800" indent="-228600" algn="l" defTabSz="1218347" rtl="0" eaLnBrk="1" latinLnBrk="0" hangingPunct="1">
                <a:lnSpc>
                  <a:spcPct val="100000"/>
                </a:lnSpc>
                <a:spcBef>
                  <a:spcPts val="0"/>
                </a:spcBef>
                <a:spcAft>
                  <a:spcPts val="400"/>
                </a:spcAft>
                <a:buSzPct val="80000"/>
                <a:buFont typeface="Arial" pitchFamily="34" charset="0"/>
                <a:buChar char="•"/>
                <a:defRPr sz="1600" kern="1200">
                  <a:solidFill>
                    <a:schemeClr val="bg2"/>
                  </a:solidFill>
                  <a:latin typeface="+mn-lt"/>
                  <a:ea typeface="+mn-ea"/>
                  <a:cs typeface="+mn-cs"/>
                </a:defRPr>
              </a:lvl5pPr>
              <a:lvl6pPr marL="859536" indent="-173736" algn="l" defTabSz="1218347" rtl="0" eaLnBrk="1" latinLnBrk="0" hangingPunct="1">
                <a:spcBef>
                  <a:spcPts val="0"/>
                </a:spcBef>
                <a:spcAft>
                  <a:spcPts val="300"/>
                </a:spcAft>
                <a:buFont typeface="Arial" pitchFamily="34" charset="0"/>
                <a:buChar char="•"/>
                <a:defRPr sz="1400" kern="1200">
                  <a:solidFill>
                    <a:schemeClr val="bg2"/>
                  </a:solidFill>
                  <a:latin typeface="+mn-lt"/>
                  <a:ea typeface="+mn-ea"/>
                  <a:cs typeface="+mn-cs"/>
                </a:defRPr>
              </a:lvl6pPr>
              <a:lvl7pPr marL="859536" indent="0" algn="l" defTabSz="1218347" rtl="0" eaLnBrk="1" latinLnBrk="0" hangingPunct="1">
                <a:spcBef>
                  <a:spcPts val="0"/>
                </a:spcBef>
                <a:spcAft>
                  <a:spcPts val="300"/>
                </a:spcAft>
                <a:buFont typeface="Arial" pitchFamily="34" charset="0"/>
                <a:buNone/>
                <a:defRPr sz="1200" i="1" kern="1200">
                  <a:solidFill>
                    <a:schemeClr val="bg2"/>
                  </a:solidFill>
                  <a:latin typeface="+mn-lt"/>
                  <a:ea typeface="+mn-ea"/>
                  <a:cs typeface="+mn-cs"/>
                </a:defRPr>
              </a:lvl7pPr>
              <a:lvl8pPr marL="4568800" indent="-304587" algn="l" defTabSz="121834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7973" indent="-304587" algn="l" defTabSz="121834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129779" marR="0" lvl="0" indent="-123825" algn="l" defTabSz="1218347" rtl="0" eaLnBrk="1" fontAlgn="auto" latinLnBrk="0" hangingPunct="1">
                <a:lnSpc>
                  <a:spcPct val="85000"/>
                </a:lnSpc>
                <a:spcBef>
                  <a:spcPts val="900"/>
                </a:spcBef>
                <a:spcAft>
                  <a:spcPts val="225"/>
                </a:spcAft>
                <a:buClrTx/>
                <a:buSzTx/>
                <a:buFont typeface="Arial" pitchFamily="34" charset="0"/>
                <a:buChar char="•"/>
                <a:tabLst/>
                <a:defRPr/>
              </a:pPr>
              <a:r>
                <a:rPr kumimoji="0" lang="en-US" sz="1800" b="1" i="0" u="none" strike="noStrike" kern="1200" cap="none" spc="0" normalizeH="0" baseline="0" noProof="0" dirty="0">
                  <a:ln>
                    <a:noFill/>
                  </a:ln>
                  <a:solidFill>
                    <a:srgbClr val="009FDB"/>
                  </a:solidFill>
                  <a:effectLst/>
                  <a:uLnTx/>
                  <a:uFillTx/>
                  <a:latin typeface="Calibri"/>
                  <a:ea typeface="+mn-ea"/>
                  <a:cs typeface="+mn-cs"/>
                </a:rPr>
                <a:t>Develop an extensible framework to deploy optimization applications for ONAP</a:t>
              </a:r>
            </a:p>
            <a:p>
              <a:pPr marL="391716" marR="0" lvl="2"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800" b="0" i="0" u="none" strike="noStrike" kern="1200" cap="none" spc="0" normalizeH="0" baseline="0" noProof="0" dirty="0">
                  <a:ln>
                    <a:noFill/>
                  </a:ln>
                  <a:solidFill>
                    <a:srgbClr val="009FDB"/>
                  </a:solidFill>
                  <a:effectLst/>
                  <a:uLnTx/>
                  <a:uFillTx/>
                  <a:latin typeface="Calibri"/>
                  <a:ea typeface="+mn-ea"/>
                  <a:cs typeface="+mn-cs"/>
                </a:rPr>
                <a:t>Provide standard interface for optimization requests from other ONAP entities.</a:t>
              </a:r>
            </a:p>
            <a:p>
              <a:pPr marL="391716" marR="0" lvl="2"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800" b="0" i="0" u="none" strike="noStrike" kern="1200" cap="none" spc="0" normalizeH="0" baseline="0" noProof="0" dirty="0">
                  <a:ln>
                    <a:noFill/>
                  </a:ln>
                  <a:solidFill>
                    <a:srgbClr val="009FDB"/>
                  </a:solidFill>
                  <a:effectLst/>
                  <a:uLnTx/>
                  <a:uFillTx/>
                  <a:latin typeface="Calibri"/>
                  <a:ea typeface="+mn-ea"/>
                  <a:cs typeface="+mn-cs"/>
                </a:rPr>
                <a:t>Interact with ONAP-C for micro service management</a:t>
              </a:r>
            </a:p>
            <a:p>
              <a:pPr marL="391716" marR="0" lvl="2"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800" b="0" i="0" u="none" strike="noStrike" kern="1200" cap="none" spc="0" normalizeH="0" baseline="0" noProof="0" dirty="0">
                  <a:ln>
                    <a:noFill/>
                  </a:ln>
                  <a:solidFill>
                    <a:srgbClr val="009FDB"/>
                  </a:solidFill>
                  <a:effectLst/>
                  <a:uLnTx/>
                  <a:uFillTx/>
                  <a:latin typeface="Calibri"/>
                  <a:ea typeface="+mn-ea"/>
                  <a:cs typeface="+mn-cs"/>
                </a:rPr>
                <a:t>Provide Management framework that will allow:</a:t>
              </a:r>
            </a:p>
            <a:p>
              <a:pPr marL="620316" marR="0" lvl="3"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200" b="0" i="0" u="none" strike="noStrike" kern="1200" cap="none" spc="0" normalizeH="0" baseline="0" noProof="0" dirty="0">
                  <a:ln>
                    <a:noFill/>
                  </a:ln>
                  <a:solidFill>
                    <a:srgbClr val="009FDB"/>
                  </a:solidFill>
                  <a:effectLst/>
                  <a:uLnTx/>
                  <a:uFillTx/>
                  <a:latin typeface="Calibri"/>
                  <a:ea typeface="+mn-ea"/>
                  <a:cs typeface="+mn-cs"/>
                </a:rPr>
                <a:t>New Optimizers Applications to be deployed in a distributed manner</a:t>
              </a:r>
            </a:p>
            <a:p>
              <a:pPr marL="620316" marR="0" lvl="3"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200" b="0" i="0" u="none" strike="noStrike" kern="1200" cap="none" spc="0" normalizeH="0" baseline="0" noProof="0" dirty="0">
                  <a:ln>
                    <a:noFill/>
                  </a:ln>
                  <a:solidFill>
                    <a:srgbClr val="009FDB"/>
                  </a:solidFill>
                  <a:effectLst/>
                  <a:uLnTx/>
                  <a:uFillTx/>
                  <a:latin typeface="Calibri"/>
                  <a:ea typeface="+mn-ea"/>
                  <a:cs typeface="+mn-cs"/>
                </a:rPr>
                <a:t>Provide ability to add Optimization Data Providers</a:t>
              </a:r>
            </a:p>
            <a:p>
              <a:pPr marL="620316" marR="0" lvl="3"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200" b="0" i="0" u="none" strike="noStrike" kern="1200" cap="none" spc="0" normalizeH="0" baseline="0" noProof="0" dirty="0">
                  <a:ln>
                    <a:noFill/>
                  </a:ln>
                  <a:solidFill>
                    <a:srgbClr val="009FDB"/>
                  </a:solidFill>
                  <a:effectLst/>
                  <a:uLnTx/>
                  <a:uFillTx/>
                  <a:latin typeface="Calibri"/>
                  <a:ea typeface="+mn-ea"/>
                  <a:cs typeface="+mn-cs"/>
                </a:rPr>
                <a:t>Provide ability to add new data sets that can be provided by a Data Provider</a:t>
              </a:r>
            </a:p>
            <a:p>
              <a:pPr marL="129779" marR="0" lvl="0" indent="-123825" algn="l" defTabSz="1218347" rtl="0" eaLnBrk="1" fontAlgn="auto" latinLnBrk="0" hangingPunct="1">
                <a:lnSpc>
                  <a:spcPct val="85000"/>
                </a:lnSpc>
                <a:spcBef>
                  <a:spcPts val="900"/>
                </a:spcBef>
                <a:spcAft>
                  <a:spcPts val="225"/>
                </a:spcAft>
                <a:buClrTx/>
                <a:buSzTx/>
                <a:buFont typeface="Arial" pitchFamily="34" charset="0"/>
                <a:buChar char="•"/>
                <a:tabLst/>
                <a:defRPr/>
              </a:pPr>
              <a:r>
                <a:rPr kumimoji="0" lang="en-US" sz="1800" b="1" i="0" u="none" strike="noStrike" kern="1200" cap="none" spc="0" normalizeH="0" baseline="0" noProof="0" dirty="0">
                  <a:ln>
                    <a:noFill/>
                  </a:ln>
                  <a:solidFill>
                    <a:srgbClr val="009FDB"/>
                  </a:solidFill>
                  <a:effectLst/>
                  <a:uLnTx/>
                  <a:uFillTx/>
                  <a:latin typeface="Calibri"/>
                  <a:ea typeface="+mn-ea"/>
                  <a:cs typeface="+mn-cs"/>
                </a:rPr>
                <a:t>Provide three (3) sample Optimizers</a:t>
              </a:r>
            </a:p>
            <a:p>
              <a:pPr marL="391716" marR="0" lvl="2"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800" b="0" i="0" u="none" strike="noStrike" kern="1200" cap="none" spc="0" normalizeH="0" baseline="0" noProof="0" dirty="0">
                  <a:ln>
                    <a:noFill/>
                  </a:ln>
                  <a:solidFill>
                    <a:srgbClr val="009FDB"/>
                  </a:solidFill>
                  <a:effectLst/>
                  <a:uLnTx/>
                  <a:uFillTx/>
                  <a:latin typeface="Calibri"/>
                  <a:ea typeface="+mn-ea"/>
                  <a:cs typeface="+mn-cs"/>
                </a:rPr>
                <a:t>Homing allows selection of cloud instances to be used for service components</a:t>
              </a:r>
            </a:p>
            <a:p>
              <a:pPr marL="391716" marR="0" lvl="2"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800" b="0" i="0" u="none" strike="noStrike" kern="1200" cap="none" spc="0" normalizeH="0" baseline="0" noProof="0" dirty="0">
                  <a:ln>
                    <a:noFill/>
                  </a:ln>
                  <a:solidFill>
                    <a:srgbClr val="009FDB"/>
                  </a:solidFill>
                  <a:effectLst/>
                  <a:uLnTx/>
                  <a:uFillTx/>
                  <a:latin typeface="Calibri"/>
                  <a:ea typeface="+mn-ea"/>
                  <a:cs typeface="+mn-cs"/>
                </a:rPr>
                <a:t>License allows complex criteria to be used in selecting software entitlements and license keys needed to enable deployed software</a:t>
              </a:r>
            </a:p>
            <a:p>
              <a:pPr marL="391716" marR="0" lvl="2" indent="-130969" algn="l" defTabSz="1218347" rtl="0" eaLnBrk="1" fontAlgn="auto" latinLnBrk="0" hangingPunct="1">
                <a:lnSpc>
                  <a:spcPct val="85000"/>
                </a:lnSpc>
                <a:spcBef>
                  <a:spcPts val="0"/>
                </a:spcBef>
                <a:spcAft>
                  <a:spcPts val="225"/>
                </a:spcAft>
                <a:buClrTx/>
                <a:buSzPct val="80000"/>
                <a:buFont typeface="Calibri" panose="020F0502020204030204" pitchFamily="34" charset="0"/>
                <a:buChar char="–"/>
                <a:tabLst/>
                <a:defRPr/>
              </a:pPr>
              <a:r>
                <a:rPr kumimoji="0" lang="en-US" sz="1800" b="0" i="0" u="none" strike="noStrike" kern="1200" cap="none" spc="0" normalizeH="0" baseline="0" noProof="0" dirty="0">
                  <a:ln>
                    <a:noFill/>
                  </a:ln>
                  <a:solidFill>
                    <a:srgbClr val="009FDB"/>
                  </a:solidFill>
                  <a:effectLst/>
                  <a:uLnTx/>
                  <a:uFillTx/>
                  <a:latin typeface="Calibri"/>
                  <a:ea typeface="+mn-ea"/>
                  <a:cs typeface="+mn-cs"/>
                </a:rPr>
                <a:t>CM Schedule allows policy to dictate conflicts to avoid when attempting to establish a schedule for a large number of SW instances requiring modification.</a:t>
              </a:r>
            </a:p>
          </p:txBody>
        </p:sp>
      </p:grpSp>
      <p:sp>
        <p:nvSpPr>
          <p:cNvPr id="17" name="Rectangle 16"/>
          <p:cNvSpPr/>
          <p:nvPr/>
        </p:nvSpPr>
        <p:spPr>
          <a:xfrm>
            <a:off x="6399291" y="1138950"/>
            <a:ext cx="5513905" cy="730141"/>
          </a:xfrm>
          <a:prstGeom prst="rect">
            <a:avLst/>
          </a:prstGeom>
          <a:solidFill>
            <a:srgbClr val="009FDB"/>
          </a:solidFill>
          <a:ln w="28575" cap="flat" cmpd="sng" algn="ctr">
            <a:solidFill>
              <a:srgbClr val="009FDB"/>
            </a:solidFill>
            <a:prstDash val="solid"/>
          </a:ln>
          <a:effectLst>
            <a:outerShdw blurRad="40000" dist="23000" dir="5400000" rotWithShape="0">
              <a:srgbClr val="000000">
                <a:alpha val="35000"/>
              </a:srgbClr>
            </a:outerShdw>
          </a:effectLst>
        </p:spPr>
        <p:txBody>
          <a:bodyPr lIns="68347" tIns="0" rIns="68347"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ea typeface="+mn-ea"/>
                <a:cs typeface="+mn-cs"/>
              </a:rPr>
              <a:t>ONAP-OF Reference Architecture</a:t>
            </a:r>
          </a:p>
        </p:txBody>
      </p:sp>
      <p:pic>
        <p:nvPicPr>
          <p:cNvPr id="18" name="Picture 17"/>
          <p:cNvPicPr>
            <a:picLocks noChangeAspect="1"/>
          </p:cNvPicPr>
          <p:nvPr/>
        </p:nvPicPr>
        <p:blipFill>
          <a:blip r:embed="rId2"/>
          <a:stretch>
            <a:fillRect/>
          </a:stretch>
        </p:blipFill>
        <p:spPr>
          <a:xfrm>
            <a:off x="6246891" y="2039615"/>
            <a:ext cx="5777955" cy="4114800"/>
          </a:xfrm>
          <a:prstGeom prst="rect">
            <a:avLst/>
          </a:prstGeom>
        </p:spPr>
      </p:pic>
    </p:spTree>
    <p:extLst>
      <p:ext uri="{BB962C8B-B14F-4D97-AF65-F5344CB8AC3E}">
        <p14:creationId xmlns:p14="http://schemas.microsoft.com/office/powerpoint/2010/main" val="353794732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chemeClr val="tx1"/>
                </a:solidFill>
              </a:rPr>
              <a:t>ONAP Controllers</a:t>
            </a:r>
          </a:p>
          <a:p>
            <a:pPr lvl="1"/>
            <a:r>
              <a:rPr lang="en-US" altLang="zh-CN" sz="2400" dirty="0">
                <a:solidFill>
                  <a:schemeClr val="tx1"/>
                </a:solidFill>
              </a:rPr>
              <a:t>Template Driven Closed Loop</a:t>
            </a:r>
          </a:p>
          <a:p>
            <a:pPr lvl="1"/>
            <a:r>
              <a:rPr lang="en-US" altLang="zh-CN" sz="2400" dirty="0">
                <a:solidFill>
                  <a:schemeClr val="tx1"/>
                </a:solidFill>
              </a:rPr>
              <a:t>Support for Design, Schedule and Execute Changes (e.g. Software Upgrades)</a:t>
            </a:r>
          </a:p>
          <a:p>
            <a:pPr lvl="1"/>
            <a:r>
              <a:rPr lang="en-US" altLang="zh-CN" sz="2400" dirty="0">
                <a:solidFill>
                  <a:schemeClr val="tx1"/>
                </a:solidFill>
              </a:rPr>
              <a:t>VNF SDK</a:t>
            </a:r>
          </a:p>
          <a:p>
            <a:pPr lvl="1"/>
            <a:r>
              <a:rPr lang="en-US" altLang="zh-CN" sz="2400" dirty="0">
                <a:solidFill>
                  <a:schemeClr val="tx1"/>
                </a:solidFill>
              </a:rPr>
              <a:t>Resource and Placement Optimization</a:t>
            </a:r>
          </a:p>
          <a:p>
            <a:pPr lvl="1"/>
            <a:r>
              <a:rPr lang="en-US" altLang="zh-CN" sz="2400" dirty="0">
                <a:solidFill>
                  <a:srgbClr val="FF0000"/>
                </a:solidFill>
              </a:rPr>
              <a:t>Operations Management Framework (OMF)</a:t>
            </a:r>
          </a:p>
          <a:p>
            <a:pPr lvl="1"/>
            <a:r>
              <a:rPr lang="en-US" altLang="zh-CN" sz="2400" dirty="0">
                <a:solidFill>
                  <a:schemeClr val="tx1"/>
                </a:solidFill>
              </a:rPr>
              <a:t>Support for Multiple Infrastructure Environments</a:t>
            </a:r>
          </a:p>
          <a:p>
            <a:pPr marL="457200" lvl="1" indent="0">
              <a:buNone/>
            </a:pPr>
            <a:endParaRPr lang="en-US" altLang="zh-CN" sz="2400" dirty="0">
              <a:solidFill>
                <a:srgbClr val="FF0000"/>
              </a:solidFill>
            </a:endParaRPr>
          </a:p>
          <a:p>
            <a:pPr lvl="1"/>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4927115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ONAP : Operations Management Framework (OMF)</a:t>
            </a:r>
            <a:endParaRPr lang="zh-CN" altLang="en-US" dirty="0"/>
          </a:p>
        </p:txBody>
      </p:sp>
      <p:sp>
        <p:nvSpPr>
          <p:cNvPr id="3" name="Text Placeholder 2"/>
          <p:cNvSpPr>
            <a:spLocks noGrp="1"/>
          </p:cNvSpPr>
          <p:nvPr>
            <p:ph type="body" idx="1"/>
          </p:nvPr>
        </p:nvSpPr>
        <p:spPr>
          <a:xfrm>
            <a:off x="503583" y="1401074"/>
            <a:ext cx="11078817" cy="4946374"/>
          </a:xfrm>
          <a:solidFill>
            <a:schemeClr val="bg1"/>
          </a:solidFill>
        </p:spPr>
        <p:txBody>
          <a:bodyPr>
            <a:normAutofit lnSpcReduction="10000"/>
          </a:bodyPr>
          <a:lstStyle/>
          <a:p>
            <a:pPr marL="573088" lvl="1" indent="-231775" hangingPunct="1">
              <a:buFont typeface="Wingdings" panose="05000000000000000000" pitchFamily="2" charset="2"/>
              <a:buChar char="§"/>
            </a:pPr>
            <a:r>
              <a:rPr lang="en-US" altLang="zh-CN" sz="2000" b="1" dirty="0"/>
              <a:t>OMF Portal : </a:t>
            </a:r>
            <a:r>
              <a:rPr lang="en-US" altLang="zh-CN" sz="2000" dirty="0"/>
              <a:t>Provides GUI for operations team to perform tasks such as:</a:t>
            </a:r>
          </a:p>
          <a:p>
            <a:pPr marL="973138" lvl="2" indent="-231775" hangingPunct="1">
              <a:buFont typeface="Wingdings" panose="05000000000000000000" pitchFamily="2" charset="2"/>
              <a:buChar char="§"/>
            </a:pPr>
            <a:r>
              <a:rPr lang="en-US" altLang="zh-CN" sz="2000" dirty="0"/>
              <a:t>Request for Network Configuration Change</a:t>
            </a:r>
          </a:p>
          <a:p>
            <a:pPr marL="973138" lvl="2" indent="-231775" hangingPunct="1">
              <a:buFont typeface="Wingdings" panose="05000000000000000000" pitchFamily="2" charset="2"/>
              <a:buChar char="§"/>
            </a:pPr>
            <a:r>
              <a:rPr lang="en-US" altLang="zh-CN" sz="2000" dirty="0"/>
              <a:t>Execute workflow for network change</a:t>
            </a:r>
          </a:p>
          <a:p>
            <a:pPr marL="973138" lvl="2" indent="-231775" hangingPunct="1">
              <a:buFont typeface="Wingdings" panose="05000000000000000000" pitchFamily="2" charset="2"/>
              <a:buChar char="§"/>
            </a:pPr>
            <a:r>
              <a:rPr lang="en-US" altLang="zh-CN" sz="2000" dirty="0"/>
              <a:t>Administrative tasks such as Role based access to OMF</a:t>
            </a:r>
          </a:p>
          <a:p>
            <a:pPr marL="973138" lvl="2" indent="-231775" hangingPunct="1">
              <a:buFont typeface="Wingdings" panose="05000000000000000000" pitchFamily="2" charset="2"/>
              <a:buChar char="§"/>
            </a:pPr>
            <a:r>
              <a:rPr lang="en-US" altLang="zh-CN" sz="2000" dirty="0"/>
              <a:t>Execute test case</a:t>
            </a:r>
          </a:p>
          <a:p>
            <a:pPr marL="573088" lvl="1" indent="-231775" hangingPunct="1">
              <a:buFont typeface="Wingdings" panose="05000000000000000000" pitchFamily="2" charset="2"/>
              <a:buChar char="§"/>
            </a:pPr>
            <a:r>
              <a:rPr lang="en-US" altLang="zh-CN" sz="2000" b="1" dirty="0"/>
              <a:t>OMF Middleware : </a:t>
            </a:r>
          </a:p>
          <a:p>
            <a:pPr marL="973138" lvl="2" indent="-231775" hangingPunct="1">
              <a:buFont typeface="Wingdings" panose="05000000000000000000" pitchFamily="2" charset="2"/>
              <a:buChar char="§"/>
            </a:pPr>
            <a:r>
              <a:rPr lang="en-US" altLang="zh-CN" sz="2000" dirty="0"/>
              <a:t>Business Logic Layer : implement O&amp;M functions as </a:t>
            </a:r>
            <a:r>
              <a:rPr lang="en-US" altLang="zh-CN" sz="2000" dirty="0" err="1"/>
              <a:t>uS</a:t>
            </a:r>
            <a:r>
              <a:rPr lang="en-US" altLang="zh-CN" sz="2000" dirty="0"/>
              <a:t> and reusable components e.g. New Service Rollout Mgmt</a:t>
            </a:r>
          </a:p>
          <a:p>
            <a:pPr marL="973138" lvl="2" indent="-231775" hangingPunct="1">
              <a:buFont typeface="Wingdings" panose="05000000000000000000" pitchFamily="2" charset="2"/>
              <a:buChar char="§"/>
            </a:pPr>
            <a:r>
              <a:rPr lang="en-US" altLang="zh-CN" sz="2000" dirty="0"/>
              <a:t>Integration Layer : Build cartridges/adaptors to interface with external systems.</a:t>
            </a:r>
          </a:p>
          <a:p>
            <a:pPr marL="573088" lvl="1" indent="-231775" hangingPunct="1">
              <a:buFont typeface="Wingdings" panose="05000000000000000000" pitchFamily="2" charset="2"/>
              <a:buChar char="§"/>
            </a:pPr>
            <a:r>
              <a:rPr lang="en-US" altLang="zh-CN" sz="2000" b="1" dirty="0"/>
              <a:t>OMF Configuration Engine</a:t>
            </a:r>
          </a:p>
          <a:p>
            <a:pPr marL="973138" lvl="2" indent="-231775" hangingPunct="1">
              <a:buFont typeface="Wingdings" panose="05000000000000000000" pitchFamily="2" charset="2"/>
              <a:buChar char="§"/>
            </a:pPr>
            <a:r>
              <a:rPr lang="en-US" altLang="zh-CN" sz="2000" dirty="0"/>
              <a:t>Manage, Perform and Orchestrate Service level Configuration changes </a:t>
            </a:r>
          </a:p>
          <a:p>
            <a:pPr marL="573088" lvl="1" indent="-231775" hangingPunct="1">
              <a:buFont typeface="Wingdings" panose="05000000000000000000" pitchFamily="2" charset="2"/>
              <a:buChar char="§"/>
            </a:pPr>
            <a:r>
              <a:rPr lang="en-US" altLang="zh-CN" sz="2000" b="1" dirty="0"/>
              <a:t>OMF Test Engine</a:t>
            </a:r>
          </a:p>
          <a:p>
            <a:pPr marL="973138" lvl="2" indent="-231775" hangingPunct="1">
              <a:buFont typeface="Wingdings" panose="05000000000000000000" pitchFamily="2" charset="2"/>
              <a:buChar char="§"/>
            </a:pPr>
            <a:r>
              <a:rPr lang="en-US" altLang="zh-CN" sz="2000" dirty="0"/>
              <a:t>Perform Service Regression, Validation tests, Device Health check Tests.</a:t>
            </a:r>
            <a:endParaRPr lang="en-US" altLang="zh-CN" sz="2400" dirty="0">
              <a:solidFill>
                <a:srgbClr val="FF0000"/>
              </a:solidFill>
            </a:endParaRPr>
          </a:p>
          <a:p>
            <a:endParaRPr lang="en-US" altLang="zh-CN" sz="3200" dirty="0"/>
          </a:p>
          <a:p>
            <a:endParaRPr lang="en-US" altLang="zh-CN" sz="3200" dirty="0"/>
          </a:p>
          <a:p>
            <a:endParaRPr lang="zh-CN" altLang="en-US" sz="3200" dirty="0"/>
          </a:p>
        </p:txBody>
      </p:sp>
    </p:spTree>
    <p:extLst>
      <p:ext uri="{BB962C8B-B14F-4D97-AF65-F5344CB8AC3E}">
        <p14:creationId xmlns:p14="http://schemas.microsoft.com/office/powerpoint/2010/main" val="348786146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Requirements from ONAP Use cases</a:t>
            </a:r>
          </a:p>
          <a:p>
            <a:r>
              <a:rPr lang="en-US" altLang="zh-CN" dirty="0">
                <a:solidFill>
                  <a:schemeClr val="tx1"/>
                </a:solidFill>
              </a:rPr>
              <a:t>Merger Architecture Proposal Overview</a:t>
            </a:r>
          </a:p>
          <a:p>
            <a:r>
              <a:rPr lang="en-US" altLang="zh-CN" dirty="0">
                <a:solidFill>
                  <a:srgbClr val="FF0000"/>
                </a:solidFill>
              </a:rPr>
              <a:t>Merger Architecture Highlights</a:t>
            </a:r>
          </a:p>
          <a:p>
            <a:pPr lvl="1"/>
            <a:r>
              <a:rPr lang="en-US" altLang="zh-CN" sz="2400" dirty="0">
                <a:solidFill>
                  <a:schemeClr val="tx1"/>
                </a:solidFill>
              </a:rPr>
              <a:t>ONAP Modeling</a:t>
            </a:r>
          </a:p>
          <a:p>
            <a:pPr lvl="1"/>
            <a:r>
              <a:rPr lang="en-US" altLang="zh-CN" sz="2400" dirty="0">
                <a:solidFill>
                  <a:schemeClr val="tx1"/>
                </a:solidFill>
              </a:rPr>
              <a:t>ONAP Common Service</a:t>
            </a:r>
          </a:p>
          <a:p>
            <a:pPr lvl="1"/>
            <a:r>
              <a:rPr lang="en-US" altLang="zh-CN" sz="2400" dirty="0"/>
              <a:t>ONAP Service Orchestrator</a:t>
            </a:r>
            <a:endParaRPr lang="en-US" altLang="zh-CN" dirty="0"/>
          </a:p>
          <a:p>
            <a:pPr lvl="1"/>
            <a:r>
              <a:rPr lang="en-US" altLang="zh-CN" sz="2400" dirty="0">
                <a:solidFill>
                  <a:schemeClr val="tx1"/>
                </a:solidFill>
              </a:rPr>
              <a:t>ONAP Controllers</a:t>
            </a:r>
          </a:p>
          <a:p>
            <a:pPr lvl="1"/>
            <a:r>
              <a:rPr lang="en-US" altLang="zh-CN" sz="2400" dirty="0">
                <a:solidFill>
                  <a:schemeClr val="tx1"/>
                </a:solidFill>
              </a:rPr>
              <a:t>Template Driven Closed Loop</a:t>
            </a:r>
          </a:p>
          <a:p>
            <a:pPr lvl="1"/>
            <a:r>
              <a:rPr lang="en-US" altLang="zh-CN" sz="2400" dirty="0">
                <a:solidFill>
                  <a:schemeClr val="tx1"/>
                </a:solidFill>
              </a:rPr>
              <a:t>Support for Design, Schedule and Execute Changes (e.g. Software Upgrades)</a:t>
            </a:r>
          </a:p>
          <a:p>
            <a:pPr lvl="1"/>
            <a:r>
              <a:rPr lang="en-US" altLang="zh-CN" sz="2400" dirty="0">
                <a:solidFill>
                  <a:schemeClr val="tx1"/>
                </a:solidFill>
              </a:rPr>
              <a:t>VNF SDK</a:t>
            </a:r>
          </a:p>
          <a:p>
            <a:pPr lvl="1"/>
            <a:r>
              <a:rPr lang="en-US" altLang="zh-CN" sz="2400" dirty="0">
                <a:solidFill>
                  <a:schemeClr val="tx1"/>
                </a:solidFill>
              </a:rPr>
              <a:t>Resource and Placement Optimization</a:t>
            </a:r>
          </a:p>
          <a:p>
            <a:pPr lvl="1"/>
            <a:r>
              <a:rPr lang="en-US" altLang="zh-CN" sz="2400" dirty="0">
                <a:solidFill>
                  <a:schemeClr val="tx1"/>
                </a:solidFill>
              </a:rPr>
              <a:t>Operations Management Framework (OMF)</a:t>
            </a:r>
          </a:p>
          <a:p>
            <a:pPr lvl="1"/>
            <a:r>
              <a:rPr lang="en-US" altLang="zh-CN" sz="2400" dirty="0">
                <a:solidFill>
                  <a:srgbClr val="FF0000"/>
                </a:solidFill>
              </a:rPr>
              <a:t>Support for Multiple Infrastructure Environments</a:t>
            </a:r>
          </a:p>
          <a:p>
            <a:pPr lvl="1"/>
            <a:endParaRPr lang="en-US" altLang="zh-CN" sz="2400" dirty="0">
              <a:solidFill>
                <a:srgbClr val="FF0000"/>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4383213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 Infrastructure Support Abstraction Layer</a:t>
            </a:r>
            <a:endParaRPr lang="zh-CN" altLang="en-US" dirty="0"/>
          </a:p>
        </p:txBody>
      </p:sp>
      <p:sp>
        <p:nvSpPr>
          <p:cNvPr id="11" name="Text Placeholder 2"/>
          <p:cNvSpPr txBox="1">
            <a:spLocks/>
          </p:cNvSpPr>
          <p:nvPr/>
        </p:nvSpPr>
        <p:spPr>
          <a:xfrm>
            <a:off x="781884" y="1247396"/>
            <a:ext cx="11410116" cy="16226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70000" lnSpcReduction="20000"/>
          </a:bodyPr>
          <a:lstStyle>
            <a:lvl1pPr marL="342900" marR="0" indent="-34290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1pPr>
            <a:lvl2pPr marL="742950" marR="0" indent="-28575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2pPr>
            <a:lvl3pPr marL="1143000" marR="0" indent="-228600" algn="l" defTabSz="457200" rtl="0" latinLnBrk="0">
              <a:lnSpc>
                <a:spcPct val="100000"/>
              </a:lnSpc>
              <a:spcBef>
                <a:spcPts val="700"/>
              </a:spcBef>
              <a:spcAft>
                <a:spcPts val="0"/>
              </a:spcAft>
              <a:buClrTx/>
              <a:buSzPct val="80000"/>
              <a:buFont typeface="Wingdings"/>
              <a:buChar char="o"/>
              <a:tabLst/>
              <a:defRPr sz="3000" b="0" i="0" u="none" strike="noStrike" cap="none" spc="0" baseline="0">
                <a:ln>
                  <a:noFill/>
                </a:ln>
                <a:solidFill>
                  <a:srgbClr val="262626"/>
                </a:solidFill>
                <a:uFillTx/>
                <a:latin typeface="Arial"/>
                <a:ea typeface="Arial"/>
                <a:cs typeface="Arial"/>
                <a:sym typeface="Arial"/>
              </a:defRPr>
            </a:lvl3pPr>
            <a:lvl4pPr marL="1600200" marR="0" indent="-22860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4pPr>
            <a:lvl5pPr marL="2057400" marR="0" indent="-228600" algn="l" defTabSz="457200" rtl="0" latinLnBrk="0">
              <a:lnSpc>
                <a:spcPct val="100000"/>
              </a:lnSpc>
              <a:spcBef>
                <a:spcPts val="700"/>
              </a:spcBef>
              <a:spcAft>
                <a:spcPts val="0"/>
              </a:spcAft>
              <a:buClrTx/>
              <a:buSzPct val="80000"/>
              <a:buFont typeface="Wingdings"/>
              <a:buChar char="➢"/>
              <a:tabLst/>
              <a:defRPr sz="3000" b="0" i="0" u="none" strike="noStrike" cap="none" spc="0" baseline="0">
                <a:ln>
                  <a:noFill/>
                </a:ln>
                <a:solidFill>
                  <a:srgbClr val="262626"/>
                </a:solidFill>
                <a:uFillTx/>
                <a:latin typeface="Arial"/>
                <a:ea typeface="Arial"/>
                <a:cs typeface="Arial"/>
                <a:sym typeface="Arial"/>
              </a:defRPr>
            </a:lvl5pPr>
            <a:lvl6pPr marL="25831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6pPr>
            <a:lvl7pPr marL="30403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7pPr>
            <a:lvl8pPr marL="34975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8pPr>
            <a:lvl9pPr marL="3954779" marR="0" indent="-297179" algn="l" defTabSz="457200" rtl="0" latinLnBrk="0">
              <a:lnSpc>
                <a:spcPct val="100000"/>
              </a:lnSpc>
              <a:spcBef>
                <a:spcPts val="1300"/>
              </a:spcBef>
              <a:spcAft>
                <a:spcPts val="0"/>
              </a:spcAft>
              <a:buClrTx/>
              <a:buSzPct val="100000"/>
              <a:buFont typeface="Wingdings"/>
              <a:buChar char="•"/>
              <a:tabLst/>
              <a:defRPr sz="2600" b="0" i="0" u="none" strike="noStrike" cap="none" spc="0" baseline="0">
                <a:ln>
                  <a:noFill/>
                </a:ln>
                <a:solidFill>
                  <a:srgbClr val="000000"/>
                </a:solidFill>
                <a:uFillTx/>
                <a:latin typeface="Arial"/>
                <a:ea typeface="Arial"/>
                <a:cs typeface="Arial"/>
                <a:sym typeface="Arial"/>
              </a:defRPr>
            </a:lvl9pPr>
          </a:lstStyle>
          <a:p>
            <a:pPr marL="342900" marR="0" lvl="0" indent="-342900" algn="l" defTabSz="457200" rtl="0" eaLnBrk="1" fontAlgn="auto" latinLnBrk="0" hangingPunct="1">
              <a:lnSpc>
                <a:spcPct val="100000"/>
              </a:lnSpc>
              <a:spcBef>
                <a:spcPts val="700"/>
              </a:spcBef>
              <a:spcAft>
                <a:spcPts val="0"/>
              </a:spcAft>
              <a:buClrTx/>
              <a:buSzPct val="80000"/>
              <a:buFont typeface="Wingdings"/>
              <a:buChar char="▪"/>
              <a:tabLst/>
              <a:defRPr/>
            </a:pPr>
            <a:r>
              <a:rPr kumimoji="0" lang="en-US" sz="2400" b="0" i="0" u="none" strike="noStrike" kern="0" cap="none" spc="0" normalizeH="0" baseline="0" noProof="0" dirty="0">
                <a:ln>
                  <a:noFill/>
                </a:ln>
                <a:solidFill>
                  <a:srgbClr val="262626"/>
                </a:solidFill>
                <a:effectLst/>
                <a:uLnTx/>
                <a:uFillTx/>
                <a:latin typeface="Arial"/>
                <a:cs typeface="Arial"/>
                <a:sym typeface="Arial"/>
              </a:rPr>
              <a:t>Enhancement Summary:</a:t>
            </a:r>
          </a:p>
          <a:p>
            <a:pPr marL="573088" marR="0" lvl="1" indent="-231775" algn="l" defTabSz="457200" rtl="0" eaLnBrk="1" fontAlgn="auto" latinLnBrk="0" hangingPunct="1">
              <a:lnSpc>
                <a:spcPct val="100000"/>
              </a:lnSpc>
              <a:spcBef>
                <a:spcPts val="700"/>
              </a:spcBef>
              <a:spcAft>
                <a:spcPts val="0"/>
              </a:spcAft>
              <a:buClrTx/>
              <a:buSzPct val="80000"/>
              <a:buFont typeface="Wingdings" panose="05000000000000000000" pitchFamily="2" charset="2"/>
              <a:buChar char="§"/>
              <a:tabLst/>
              <a:defRPr/>
            </a:pPr>
            <a:r>
              <a:rPr kumimoji="0" lang="en-US" sz="2000" b="0" i="0" u="none" strike="noStrike" kern="0" cap="none" spc="0" normalizeH="0" baseline="0" noProof="0" dirty="0">
                <a:ln>
                  <a:noFill/>
                </a:ln>
                <a:solidFill>
                  <a:srgbClr val="262626"/>
                </a:solidFill>
                <a:effectLst/>
                <a:uLnTx/>
                <a:uFillTx/>
                <a:latin typeface="Arial"/>
                <a:cs typeface="Arial"/>
                <a:sym typeface="Arial"/>
              </a:rPr>
              <a:t>Expand ONAP SDC to Capture Artifacts to Support Multiple Infrastructure Environment</a:t>
            </a:r>
          </a:p>
          <a:p>
            <a:pPr marL="573088" marR="0" lvl="1" indent="-231775" algn="l" defTabSz="457200" rtl="0" eaLnBrk="1" fontAlgn="auto" latinLnBrk="0" hangingPunct="1">
              <a:lnSpc>
                <a:spcPct val="100000"/>
              </a:lnSpc>
              <a:spcBef>
                <a:spcPts val="700"/>
              </a:spcBef>
              <a:spcAft>
                <a:spcPts val="0"/>
              </a:spcAft>
              <a:buClrTx/>
              <a:buSzPct val="80000"/>
              <a:buFont typeface="Wingdings" panose="05000000000000000000" pitchFamily="2" charset="2"/>
              <a:buChar char="§"/>
              <a:tabLst/>
              <a:defRPr/>
            </a:pPr>
            <a:r>
              <a:rPr kumimoji="0" lang="en-US" sz="2000" b="0" i="0" u="none" strike="noStrike" kern="0" cap="none" spc="0" normalizeH="0" baseline="0" noProof="0" dirty="0">
                <a:ln>
                  <a:noFill/>
                </a:ln>
                <a:solidFill>
                  <a:srgbClr val="262626"/>
                </a:solidFill>
                <a:effectLst/>
                <a:uLnTx/>
                <a:uFillTx/>
                <a:latin typeface="Arial"/>
                <a:cs typeface="Arial"/>
                <a:sym typeface="Arial"/>
              </a:rPr>
              <a:t>Create an Infrastructure Abstraction Layer with Adaptors for Various Infrastructures</a:t>
            </a:r>
          </a:p>
          <a:p>
            <a:pPr marL="573088" marR="0" lvl="1" indent="-231775" algn="l" defTabSz="457200" rtl="0" eaLnBrk="1" fontAlgn="auto" latinLnBrk="0" hangingPunct="1">
              <a:lnSpc>
                <a:spcPct val="100000"/>
              </a:lnSpc>
              <a:spcBef>
                <a:spcPts val="700"/>
              </a:spcBef>
              <a:spcAft>
                <a:spcPts val="0"/>
              </a:spcAft>
              <a:buClrTx/>
              <a:buSzPct val="80000"/>
              <a:buFont typeface="Wingdings" panose="05000000000000000000" pitchFamily="2" charset="2"/>
              <a:buChar char="§"/>
              <a:tabLst/>
              <a:defRPr/>
            </a:pPr>
            <a:r>
              <a:rPr kumimoji="0" lang="en-US" sz="2000" b="0" i="0" u="none" strike="noStrike" kern="0" cap="none" spc="0" normalizeH="0" baseline="0" noProof="0" dirty="0">
                <a:ln>
                  <a:noFill/>
                </a:ln>
                <a:solidFill>
                  <a:srgbClr val="262626"/>
                </a:solidFill>
                <a:effectLst/>
                <a:uLnTx/>
                <a:uFillTx/>
                <a:latin typeface="Arial"/>
                <a:cs typeface="Arial"/>
                <a:sym typeface="Arial"/>
              </a:rPr>
              <a:t>Service Orchestrator and other ONAP Applications will Interface with the Abstraction Layer with right template</a:t>
            </a:r>
          </a:p>
          <a:p>
            <a:pPr marL="573088" marR="0" lvl="1" indent="-231775" algn="l" defTabSz="457200" rtl="0" eaLnBrk="1" fontAlgn="auto" latinLnBrk="0" hangingPunct="1">
              <a:lnSpc>
                <a:spcPct val="100000"/>
              </a:lnSpc>
              <a:spcBef>
                <a:spcPts val="700"/>
              </a:spcBef>
              <a:spcAft>
                <a:spcPts val="0"/>
              </a:spcAft>
              <a:buClrTx/>
              <a:buSzPct val="80000"/>
              <a:buFont typeface="Wingdings" panose="05000000000000000000" pitchFamily="2" charset="2"/>
              <a:buChar char="§"/>
              <a:tabLst/>
              <a:defRPr/>
            </a:pPr>
            <a:r>
              <a:rPr kumimoji="0" lang="en-US" sz="2000" b="0" i="0" u="none" strike="noStrike" kern="0" cap="none" spc="0" normalizeH="0" baseline="0" noProof="0" dirty="0">
                <a:ln>
                  <a:noFill/>
                </a:ln>
                <a:solidFill>
                  <a:srgbClr val="262626"/>
                </a:solidFill>
                <a:effectLst/>
                <a:uLnTx/>
                <a:uFillTx/>
                <a:latin typeface="Arial"/>
                <a:cs typeface="Arial"/>
                <a:sym typeface="Arial"/>
              </a:rPr>
              <a:t>Infrastructure Abstraction Layer will Interact with Different Infrastructures and pass right templates</a:t>
            </a:r>
          </a:p>
          <a:p>
            <a:pPr marL="573088" marR="0" lvl="1" indent="-231775" algn="l" defTabSz="457200" rtl="0" eaLnBrk="1" fontAlgn="auto" latinLnBrk="0" hangingPunct="1">
              <a:lnSpc>
                <a:spcPct val="100000"/>
              </a:lnSpc>
              <a:spcBef>
                <a:spcPts val="700"/>
              </a:spcBef>
              <a:spcAft>
                <a:spcPts val="0"/>
              </a:spcAft>
              <a:buClrTx/>
              <a:buSzPct val="80000"/>
              <a:buFont typeface="Wingdings" panose="05000000000000000000" pitchFamily="2" charset="2"/>
              <a:buChar char="§"/>
              <a:tabLst/>
              <a:defRPr/>
            </a:pPr>
            <a:r>
              <a:rPr kumimoji="0" lang="en-US" sz="2000" b="0" i="0" u="none" strike="noStrike" kern="0" cap="none" spc="0" normalizeH="0" baseline="0" noProof="0" dirty="0">
                <a:ln>
                  <a:noFill/>
                </a:ln>
                <a:solidFill>
                  <a:srgbClr val="262626"/>
                </a:solidFill>
                <a:effectLst/>
                <a:uLnTx/>
                <a:uFillTx/>
                <a:latin typeface="Arial"/>
                <a:cs typeface="Arial"/>
                <a:sym typeface="Arial"/>
              </a:rPr>
              <a:t>This is a very high level view, additional design details to be worked with the TSC controller sub-group.</a:t>
            </a:r>
          </a:p>
        </p:txBody>
      </p:sp>
      <p:sp>
        <p:nvSpPr>
          <p:cNvPr id="12" name="Rectangle 11"/>
          <p:cNvSpPr/>
          <p:nvPr/>
        </p:nvSpPr>
        <p:spPr>
          <a:xfrm>
            <a:off x="2610277" y="2928878"/>
            <a:ext cx="6027612" cy="923330"/>
          </a:xfrm>
          <a:prstGeom prst="rect">
            <a:avLst/>
          </a:prstGeom>
          <a:noFill/>
        </p:spPr>
        <p:txBody>
          <a:bodyPr wrap="non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none" spc="0" normalizeH="0" baseline="0" noProof="0" dirty="0">
                <a:ln w="6600">
                  <a:solidFill>
                    <a:srgbClr val="EA7400"/>
                  </a:solidFill>
                  <a:prstDash val="solid"/>
                </a:ln>
                <a:solidFill>
                  <a:srgbClr val="FFFFFF"/>
                </a:solidFill>
                <a:effectLst>
                  <a:outerShdw dist="38100" dir="2700000" algn="tl" rotWithShape="0">
                    <a:srgbClr val="EA7400"/>
                  </a:outerShdw>
                </a:effectLst>
                <a:uLnTx/>
                <a:uFillTx/>
              </a:rPr>
              <a:t>Under Development</a:t>
            </a:r>
          </a:p>
        </p:txBody>
      </p:sp>
      <p:sp>
        <p:nvSpPr>
          <p:cNvPr id="13" name="Rectangle 12"/>
          <p:cNvSpPr/>
          <p:nvPr/>
        </p:nvSpPr>
        <p:spPr>
          <a:xfrm>
            <a:off x="1117046" y="4714102"/>
            <a:ext cx="3375532" cy="1707614"/>
          </a:xfrm>
          <a:prstGeom prst="rect">
            <a:avLst/>
          </a:prstGeom>
          <a:solidFill>
            <a:srgbClr val="009FDB"/>
          </a:solidFill>
          <a:ln w="9525"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p:cNvSpPr/>
          <p:nvPr/>
        </p:nvSpPr>
        <p:spPr>
          <a:xfrm>
            <a:off x="7370256" y="4592917"/>
            <a:ext cx="3375532" cy="1707614"/>
          </a:xfrm>
          <a:prstGeom prst="rect">
            <a:avLst/>
          </a:prstGeom>
          <a:solidFill>
            <a:srgbClr val="EA7400">
              <a:lumMod val="40000"/>
              <a:lumOff val="60000"/>
            </a:srgbClr>
          </a:solidFill>
          <a:ln w="9525"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 name="TextBox 14"/>
          <p:cNvSpPr txBox="1"/>
          <p:nvPr/>
        </p:nvSpPr>
        <p:spPr>
          <a:xfrm>
            <a:off x="2071612" y="4135717"/>
            <a:ext cx="1695450" cy="457200"/>
          </a:xfrm>
          <a:prstGeom prst="rect">
            <a:avLst/>
          </a:prstGeom>
          <a:noFill/>
          <a:ln>
            <a:noFill/>
          </a:ln>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Design Environment</a:t>
            </a:r>
          </a:p>
        </p:txBody>
      </p:sp>
      <p:sp>
        <p:nvSpPr>
          <p:cNvPr id="16" name="TextBox 15"/>
          <p:cNvSpPr txBox="1"/>
          <p:nvPr/>
        </p:nvSpPr>
        <p:spPr>
          <a:xfrm>
            <a:off x="8043787" y="4135717"/>
            <a:ext cx="1695450" cy="457200"/>
          </a:xfrm>
          <a:prstGeom prst="rect">
            <a:avLst/>
          </a:prstGeom>
          <a:noFill/>
          <a:ln>
            <a:noFill/>
          </a:ln>
        </p:spPr>
        <p:txBody>
          <a:bodyPr wrap="non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Execution Environment</a:t>
            </a:r>
          </a:p>
        </p:txBody>
      </p:sp>
    </p:spTree>
    <p:extLst>
      <p:ext uri="{BB962C8B-B14F-4D97-AF65-F5344CB8AC3E}">
        <p14:creationId xmlns:p14="http://schemas.microsoft.com/office/powerpoint/2010/main" val="3492950093"/>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249692" y="2349576"/>
            <a:ext cx="3287321" cy="3911338"/>
            <a:chOff x="4320379" y="1172712"/>
            <a:chExt cx="3287321" cy="3911338"/>
          </a:xfrm>
        </p:grpSpPr>
        <p:sp>
          <p:nvSpPr>
            <p:cNvPr id="4" name="Rectangle 3"/>
            <p:cNvSpPr/>
            <p:nvPr/>
          </p:nvSpPr>
          <p:spPr>
            <a:xfrm>
              <a:off x="4549858" y="1172712"/>
              <a:ext cx="2819979" cy="1755650"/>
            </a:xfrm>
            <a:prstGeom prst="rect">
              <a:avLst/>
            </a:prstGeom>
            <a:solidFill>
              <a:srgbClr val="FF99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ctr"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ctr" defTabSz="684179" rtl="0" eaLnBrk="1" fontAlgn="base" latinLnBrk="0" hangingPunct="1">
                <a:lnSpc>
                  <a:spcPct val="100000"/>
                </a:lnSpc>
                <a:spcBef>
                  <a:spcPct val="0"/>
                </a:spcBef>
                <a:spcAft>
                  <a:spcPct val="0"/>
                </a:spcAft>
                <a:buClrTx/>
                <a:buSzTx/>
                <a:buFontTx/>
                <a:buNone/>
                <a:tabLst/>
                <a:defRPr/>
              </a:pPr>
              <a:endParaRPr kumimoji="0" lang="en-US" sz="1797" b="1" i="0" u="none" strike="noStrike" kern="0" cap="none" spc="0" normalizeH="0" baseline="0" noProof="0" dirty="0">
                <a:ln>
                  <a:noFill/>
                </a:ln>
                <a:effectLst/>
                <a:uLnTx/>
                <a:uFillTx/>
                <a:latin typeface="Calibri"/>
                <a:ea typeface="ＭＳ Ｐゴシック" charset="0"/>
                <a:cs typeface="+mn-cs"/>
              </a:endParaRPr>
            </a:p>
          </p:txBody>
        </p:sp>
        <p:sp>
          <p:nvSpPr>
            <p:cNvPr id="5" name="Rounded Rectangle 140"/>
            <p:cNvSpPr/>
            <p:nvPr/>
          </p:nvSpPr>
          <p:spPr>
            <a:xfrm>
              <a:off x="5762215" y="1699082"/>
              <a:ext cx="1549091" cy="496243"/>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lang="en-US" altLang="zh-CN" sz="1050" b="1" noProof="0" dirty="0">
                  <a:solidFill>
                    <a:schemeClr val="tx1"/>
                  </a:solidFill>
                  <a:cs typeface="Arial" charset="0"/>
                </a:rPr>
                <a:t>Logic</a:t>
              </a:r>
              <a:r>
                <a:rPr lang="zh-CN" altLang="en-US" sz="1050" b="1" noProof="0" dirty="0">
                  <a:solidFill>
                    <a:schemeClr val="tx1"/>
                  </a:solidFill>
                  <a:cs typeface="Arial" charset="0"/>
                </a:rPr>
                <a:t> </a:t>
              </a:r>
              <a:r>
                <a:rPr lang="en-US" altLang="zh-CN" sz="1050" b="1" noProof="0" dirty="0">
                  <a:solidFill>
                    <a:schemeClr val="tx1"/>
                  </a:solidFill>
                  <a:cs typeface="Arial" charset="0"/>
                </a:rPr>
                <a:t>Engine</a:t>
              </a:r>
              <a:r>
                <a:rPr lang="zh-CN" altLang="en-US" sz="1050" b="1" noProof="0" dirty="0">
                  <a:solidFill>
                    <a:schemeClr val="tx1"/>
                  </a:solidFill>
                  <a:cs typeface="Arial" charset="0"/>
                </a:rPr>
                <a:t> </a:t>
              </a:r>
              <a:r>
                <a:rPr lang="en-US" altLang="zh-CN" sz="1050" b="1" dirty="0">
                  <a:solidFill>
                    <a:schemeClr val="tx1"/>
                  </a:solidFill>
                  <a:cs typeface="Arial" charset="0"/>
                </a:rPr>
                <a:t>to</a:t>
              </a:r>
            </a:p>
            <a:p>
              <a:pPr marL="0" marR="0" lvl="0" indent="0" algn="ctr" defTabSz="684179" eaLnBrk="1" fontAlgn="base" latinLnBrk="0" hangingPunct="1">
                <a:lnSpc>
                  <a:spcPct val="100000"/>
                </a:lnSpc>
                <a:spcBef>
                  <a:spcPct val="0"/>
                </a:spcBef>
                <a:spcAft>
                  <a:spcPct val="0"/>
                </a:spcAft>
                <a:buClrTx/>
                <a:buSzTx/>
                <a:buFontTx/>
                <a:buNone/>
                <a:tabLst/>
                <a:defRPr/>
              </a:pPr>
              <a:r>
                <a:rPr lang="en-US" altLang="zh-CN" sz="1050" b="1" dirty="0">
                  <a:solidFill>
                    <a:schemeClr val="tx1"/>
                  </a:solidFill>
                  <a:cs typeface="Arial" charset="0"/>
                </a:rPr>
                <a:t>validate/dispatch/verify</a:t>
              </a:r>
              <a:endParaRPr kumimoji="0" lang="en-US" sz="1050" b="1" i="0" u="none" strike="noStrike" kern="0" cap="none" spc="0" normalizeH="0" baseline="0" noProof="0" dirty="0">
                <a:ln>
                  <a:noFill/>
                </a:ln>
                <a:solidFill>
                  <a:schemeClr val="tx1"/>
                </a:solidFill>
                <a:effectLst/>
                <a:uLnTx/>
                <a:uFillTx/>
                <a:cs typeface="Arial" charset="0"/>
              </a:endParaRPr>
            </a:p>
          </p:txBody>
        </p:sp>
        <p:sp>
          <p:nvSpPr>
            <p:cNvPr id="6" name="Rounded Rectangle 147"/>
            <p:cNvSpPr/>
            <p:nvPr/>
          </p:nvSpPr>
          <p:spPr>
            <a:xfrm>
              <a:off x="4645926" y="2544345"/>
              <a:ext cx="1116289"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lang="en-US" altLang="zh-CN" sz="900" b="1" noProof="0" dirty="0">
                  <a:solidFill>
                    <a:schemeClr val="tx1"/>
                  </a:solidFill>
                  <a:latin typeface="Arial" charset="0"/>
                  <a:cs typeface="Arial" charset="0"/>
                </a:rPr>
                <a:t>p</a:t>
              </a:r>
              <a:r>
                <a:rPr kumimoji="0" lang="en-US" altLang="zh-CN" sz="900" b="1" i="0" u="none" strike="noStrike" kern="0" cap="none" spc="0" normalizeH="0" baseline="0" noProof="0" dirty="0">
                  <a:ln>
                    <a:noFill/>
                  </a:ln>
                  <a:solidFill>
                    <a:schemeClr val="tx1"/>
                  </a:solidFill>
                  <a:effectLst/>
                  <a:uLnTx/>
                  <a:uFillTx/>
                  <a:latin typeface="Arial" charset="0"/>
                  <a:cs typeface="Arial" charset="0"/>
                </a:rPr>
                <a:t>hysical</a:t>
              </a:r>
              <a:r>
                <a:rPr kumimoji="0" lang="zh-CN" altLang="en-US" sz="900" b="1" i="0" u="none" strike="noStrike" kern="0" cap="none" spc="0" normalizeH="0" baseline="0" noProof="0" dirty="0">
                  <a:ln>
                    <a:noFill/>
                  </a:ln>
                  <a:solidFill>
                    <a:schemeClr val="tx1"/>
                  </a:solidFill>
                  <a:effectLst/>
                  <a:uLnTx/>
                  <a:uFillTx/>
                  <a:latin typeface="Arial" charset="0"/>
                  <a:cs typeface="Arial" charset="0"/>
                </a:rPr>
                <a:t> </a:t>
              </a:r>
              <a:r>
                <a:rPr kumimoji="0" lang="en-US" sz="900" b="1" i="0" u="none" strike="noStrike" kern="0" cap="none" spc="0" normalizeH="0" baseline="0" noProof="0" dirty="0">
                  <a:ln>
                    <a:noFill/>
                  </a:ln>
                  <a:solidFill>
                    <a:schemeClr val="tx1"/>
                  </a:solidFill>
                  <a:effectLst/>
                  <a:uLnTx/>
                  <a:uFillTx/>
                  <a:latin typeface="Arial" charset="0"/>
                  <a:cs typeface="Arial" charset="0"/>
                </a:rPr>
                <a:t>Adaptor</a:t>
              </a:r>
            </a:p>
          </p:txBody>
        </p:sp>
        <p:sp>
          <p:nvSpPr>
            <p:cNvPr id="8" name="Rounded Rectangle 147"/>
            <p:cNvSpPr/>
            <p:nvPr/>
          </p:nvSpPr>
          <p:spPr>
            <a:xfrm>
              <a:off x="5820746" y="2535829"/>
              <a:ext cx="1490560"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chemeClr val="tx1"/>
                  </a:solidFill>
                  <a:effectLst/>
                  <a:uLnTx/>
                  <a:uFillTx/>
                  <a:latin typeface="Arial" charset="0"/>
                  <a:cs typeface="Arial" charset="0"/>
                </a:rPr>
                <a:t>Multi-vim</a:t>
              </a:r>
              <a:r>
                <a:rPr kumimoji="0" lang="zh-CN" altLang="en-US" sz="900" b="1" i="0" u="none" strike="noStrike" kern="0" cap="none" spc="0" normalizeH="0" baseline="0" noProof="0" dirty="0">
                  <a:ln>
                    <a:noFill/>
                  </a:ln>
                  <a:solidFill>
                    <a:schemeClr val="tx1"/>
                  </a:solidFill>
                  <a:effectLst/>
                  <a:uLnTx/>
                  <a:uFillTx/>
                  <a:latin typeface="Arial" charset="0"/>
                  <a:cs typeface="Arial" charset="0"/>
                </a:rPr>
                <a:t> </a:t>
              </a:r>
              <a:r>
                <a:rPr kumimoji="0" lang="en-US" sz="900" b="1" i="0" u="none" strike="noStrike" kern="0" cap="none" spc="0" normalizeH="0" baseline="0" noProof="0" dirty="0">
                  <a:ln>
                    <a:noFill/>
                  </a:ln>
                  <a:solidFill>
                    <a:schemeClr val="tx1"/>
                  </a:solidFill>
                  <a:effectLst/>
                  <a:uLnTx/>
                  <a:uFillTx/>
                  <a:latin typeface="Arial" charset="0"/>
                  <a:cs typeface="Arial" charset="0"/>
                </a:rPr>
                <a:t>Adaptor</a:t>
              </a:r>
            </a:p>
          </p:txBody>
        </p:sp>
        <p:sp>
          <p:nvSpPr>
            <p:cNvPr id="10" name="TextBox 9"/>
            <p:cNvSpPr txBox="1"/>
            <p:nvPr/>
          </p:nvSpPr>
          <p:spPr>
            <a:xfrm>
              <a:off x="5182561" y="2154726"/>
              <a:ext cx="16408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chemeClr val="tx1"/>
                  </a:solidFill>
                  <a:effectLst/>
                  <a:uFillTx/>
                  <a:latin typeface="+mn-lt"/>
                  <a:ea typeface="+mn-ea"/>
                  <a:cs typeface="+mn-cs"/>
                  <a:sym typeface="Calibri"/>
                </a:rPr>
                <a:t>Infrastructure</a:t>
              </a:r>
              <a:r>
                <a:rPr kumimoji="0" lang="zh-CN" altLang="en-US" sz="1800" b="0" i="0" u="none" strike="noStrike" cap="none" spc="0" normalizeH="0" baseline="0" dirty="0">
                  <a:ln>
                    <a:noFill/>
                  </a:ln>
                  <a:solidFill>
                    <a:schemeClr val="tx1"/>
                  </a:solidFill>
                  <a:effectLst/>
                  <a:uFillTx/>
                  <a:latin typeface="+mn-lt"/>
                  <a:ea typeface="+mn-ea"/>
                  <a:cs typeface="+mn-cs"/>
                  <a:sym typeface="Calibri"/>
                </a:rPr>
                <a:t> </a:t>
              </a:r>
              <a:r>
                <a:rPr kumimoji="0" lang="en-US" altLang="zh-CN" sz="1800" b="0" i="0" u="none" strike="noStrike" cap="none" spc="0" normalizeH="0" baseline="0" dirty="0">
                  <a:ln>
                    <a:noFill/>
                  </a:ln>
                  <a:solidFill>
                    <a:schemeClr val="tx1"/>
                  </a:solidFill>
                  <a:effectLst/>
                  <a:uFillTx/>
                  <a:latin typeface="+mn-lt"/>
                  <a:ea typeface="+mn-ea"/>
                  <a:cs typeface="+mn-cs"/>
                  <a:sym typeface="Calibri"/>
                </a:rPr>
                <a:t>-C</a:t>
              </a:r>
              <a:endParaRPr kumimoji="0" lang="en-US" sz="1800" b="0" i="0" u="none" strike="noStrike" cap="none" spc="0" normalizeH="0" baseline="0" dirty="0">
                <a:ln>
                  <a:noFill/>
                </a:ln>
                <a:solidFill>
                  <a:schemeClr val="tx1"/>
                </a:solidFill>
                <a:effectLst/>
                <a:uFillTx/>
                <a:latin typeface="+mn-lt"/>
                <a:ea typeface="+mn-ea"/>
                <a:cs typeface="+mn-cs"/>
                <a:sym typeface="Calibri"/>
              </a:endParaRPr>
            </a:p>
          </p:txBody>
        </p:sp>
        <p:sp>
          <p:nvSpPr>
            <p:cNvPr id="11" name="Rounded Rectangle 114"/>
            <p:cNvSpPr/>
            <p:nvPr/>
          </p:nvSpPr>
          <p:spPr>
            <a:xfrm>
              <a:off x="4732704" y="1351968"/>
              <a:ext cx="2578602" cy="225602"/>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schemeClr val="tx1"/>
                  </a:solidFill>
                  <a:effectLst/>
                  <a:uLnTx/>
                  <a:uFillTx/>
                  <a:latin typeface="Arial" charset="0"/>
                  <a:cs typeface="Arial" charset="0"/>
                </a:rPr>
                <a:t>API Handler</a:t>
              </a:r>
            </a:p>
          </p:txBody>
        </p:sp>
        <p:sp>
          <p:nvSpPr>
            <p:cNvPr id="14" name="Rounded Rectangle 126"/>
            <p:cNvSpPr/>
            <p:nvPr/>
          </p:nvSpPr>
          <p:spPr>
            <a:xfrm>
              <a:off x="4320379" y="3170177"/>
              <a:ext cx="1604723" cy="485313"/>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Physical</a:t>
              </a:r>
              <a:r>
                <a:rPr lang="zh-CN" altLang="en-US" sz="1200" b="1" dirty="0">
                  <a:solidFill>
                    <a:schemeClr val="tx1"/>
                  </a:solidFill>
                </a:rPr>
                <a:t> </a:t>
              </a:r>
              <a:r>
                <a:rPr lang="en-US" altLang="zh-CN" sz="1200" b="1" dirty="0">
                  <a:solidFill>
                    <a:schemeClr val="tx1"/>
                  </a:solidFill>
                </a:rPr>
                <a:t>Host</a:t>
              </a:r>
              <a:endParaRPr lang="en-US" sz="1200" b="1" dirty="0">
                <a:solidFill>
                  <a:schemeClr val="tx1"/>
                </a:solidFill>
              </a:endParaRPr>
            </a:p>
          </p:txBody>
        </p:sp>
        <p:cxnSp>
          <p:nvCxnSpPr>
            <p:cNvPr id="17" name="Straight Connector 16"/>
            <p:cNvCxnSpPr>
              <a:endCxn id="14" idx="0"/>
            </p:cNvCxnSpPr>
            <p:nvPr/>
          </p:nvCxnSpPr>
          <p:spPr>
            <a:xfrm flipH="1">
              <a:off x="5122741" y="2928362"/>
              <a:ext cx="10560" cy="241815"/>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flipH="1">
              <a:off x="6197070" y="2906021"/>
              <a:ext cx="4910" cy="878148"/>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a:off x="7044809" y="2892777"/>
              <a:ext cx="2411" cy="1721557"/>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Rounded Rectangle 126"/>
            <p:cNvSpPr/>
            <p:nvPr/>
          </p:nvSpPr>
          <p:spPr>
            <a:xfrm>
              <a:off x="4732703" y="3787050"/>
              <a:ext cx="1604723" cy="497326"/>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Container</a:t>
              </a:r>
              <a:endParaRPr lang="en-US" sz="1200" b="1" dirty="0">
                <a:solidFill>
                  <a:schemeClr val="tx1"/>
                </a:solidFill>
              </a:endParaRPr>
            </a:p>
          </p:txBody>
        </p:sp>
        <p:sp>
          <p:nvSpPr>
            <p:cNvPr id="15" name="Rounded Rectangle 126"/>
            <p:cNvSpPr/>
            <p:nvPr/>
          </p:nvSpPr>
          <p:spPr>
            <a:xfrm>
              <a:off x="5299113" y="4198154"/>
              <a:ext cx="1604723" cy="541179"/>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VMware</a:t>
              </a:r>
              <a:endParaRPr lang="en-US" sz="1200" b="1" dirty="0">
                <a:solidFill>
                  <a:schemeClr val="tx1"/>
                </a:solidFill>
              </a:endParaRPr>
            </a:p>
          </p:txBody>
        </p:sp>
        <p:sp>
          <p:nvSpPr>
            <p:cNvPr id="16" name="Rounded Rectangle 126"/>
            <p:cNvSpPr/>
            <p:nvPr/>
          </p:nvSpPr>
          <p:spPr>
            <a:xfrm>
              <a:off x="6002977" y="4594452"/>
              <a:ext cx="1604723" cy="489598"/>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OpenStack</a:t>
              </a:r>
              <a:endParaRPr lang="en-US" sz="1200" b="1" dirty="0">
                <a:solidFill>
                  <a:schemeClr val="tx1"/>
                </a:solidFill>
              </a:endParaRPr>
            </a:p>
          </p:txBody>
        </p:sp>
        <p:cxnSp>
          <p:nvCxnSpPr>
            <p:cNvPr id="24" name="Straight Connector 23"/>
            <p:cNvCxnSpPr/>
            <p:nvPr/>
          </p:nvCxnSpPr>
          <p:spPr>
            <a:xfrm flipH="1">
              <a:off x="6621588" y="2901293"/>
              <a:ext cx="3950" cy="1352374"/>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0" name="Rounded Rectangle 140"/>
            <p:cNvSpPr/>
            <p:nvPr/>
          </p:nvSpPr>
          <p:spPr>
            <a:xfrm>
              <a:off x="4732703" y="1700988"/>
              <a:ext cx="970981" cy="496243"/>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a:ln>
                    <a:noFill/>
                  </a:ln>
                  <a:solidFill>
                    <a:schemeClr val="tx1"/>
                  </a:solidFill>
                  <a:effectLst/>
                  <a:uLnTx/>
                  <a:uFillTx/>
                  <a:cs typeface="Arial" charset="0"/>
                </a:rPr>
                <a:t>Registry</a:t>
              </a:r>
              <a:r>
                <a:rPr kumimoji="0" lang="zh-CN" altLang="en-US" sz="1050" b="1" i="0" u="none" strike="noStrike" kern="0" cap="none" spc="0" normalizeH="0" noProof="0" dirty="0">
                  <a:ln>
                    <a:noFill/>
                  </a:ln>
                  <a:solidFill>
                    <a:schemeClr val="tx1"/>
                  </a:solidFill>
                  <a:effectLst/>
                  <a:uLnTx/>
                  <a:uFillTx/>
                  <a:cs typeface="Arial" charset="0"/>
                </a:rPr>
                <a:t> </a:t>
              </a:r>
              <a:r>
                <a:rPr kumimoji="0" lang="en-US" altLang="zh-CN" sz="1050" b="1" i="0" u="none" strike="noStrike" kern="0" cap="none" spc="0" normalizeH="0" noProof="0" dirty="0">
                  <a:ln>
                    <a:noFill/>
                  </a:ln>
                  <a:solidFill>
                    <a:schemeClr val="tx1"/>
                  </a:solidFill>
                  <a:effectLst/>
                  <a:uLnTx/>
                  <a:uFillTx/>
                  <a:cs typeface="Arial" charset="0"/>
                </a:rPr>
                <a:t>Manager</a:t>
              </a:r>
              <a:endParaRPr kumimoji="0" lang="en-US" sz="1050" b="1" i="0" u="none" strike="noStrike" kern="0" cap="none" spc="0" normalizeH="0" baseline="0" noProof="0" dirty="0">
                <a:ln>
                  <a:noFill/>
                </a:ln>
                <a:solidFill>
                  <a:schemeClr val="tx1"/>
                </a:solidFill>
                <a:effectLst/>
                <a:uLnTx/>
                <a:uFillTx/>
                <a:cs typeface="Arial" charset="0"/>
              </a:endParaRPr>
            </a:p>
          </p:txBody>
        </p:sp>
      </p:grpSp>
      <p:sp>
        <p:nvSpPr>
          <p:cNvPr id="22" name="Rounded Rectangle 35"/>
          <p:cNvSpPr/>
          <p:nvPr/>
        </p:nvSpPr>
        <p:spPr>
          <a:xfrm>
            <a:off x="4423833" y="1649657"/>
            <a:ext cx="5600700" cy="607697"/>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Service Orchestrator</a:t>
            </a:r>
          </a:p>
        </p:txBody>
      </p:sp>
      <p:sp>
        <p:nvSpPr>
          <p:cNvPr id="25" name="Rectangle 24"/>
          <p:cNvSpPr/>
          <p:nvPr/>
        </p:nvSpPr>
        <p:spPr>
          <a:xfrm>
            <a:off x="7444435" y="2359624"/>
            <a:ext cx="1008541" cy="1765699"/>
          </a:xfrm>
          <a:prstGeom prst="rect">
            <a:avLst/>
          </a:prstGeom>
          <a:solidFill>
            <a:srgbClr val="FF99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b"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ctr" defTabSz="684179" rtl="0" eaLnBrk="1" fontAlgn="base" latinLnBrk="0" hangingPunct="1">
              <a:lnSpc>
                <a:spcPct val="100000"/>
              </a:lnSpc>
              <a:spcBef>
                <a:spcPct val="0"/>
              </a:spcBef>
              <a:spcAft>
                <a:spcPct val="0"/>
              </a:spcAft>
              <a:buClrTx/>
              <a:buSzTx/>
              <a:buFontTx/>
              <a:buNone/>
              <a:tabLst/>
              <a:defRPr/>
            </a:pPr>
            <a:r>
              <a:rPr lang="en-US" altLang="zh-CN" sz="1797" kern="0" dirty="0">
                <a:solidFill>
                  <a:prstClr val="white"/>
                </a:solidFill>
                <a:latin typeface="Calibri"/>
                <a:cs typeface="+mn-cs"/>
              </a:rPr>
              <a:t>VF</a:t>
            </a:r>
            <a:r>
              <a:rPr kumimoji="0" lang="en-US" altLang="zh-CN" sz="1797" i="0" u="none" strike="noStrike" kern="0" cap="none" spc="0" normalizeH="0" baseline="0" noProof="0" dirty="0">
                <a:ln>
                  <a:noFill/>
                </a:ln>
                <a:solidFill>
                  <a:prstClr val="white"/>
                </a:solidFill>
                <a:effectLst/>
                <a:uLnTx/>
                <a:uFillTx/>
                <a:latin typeface="Calibri"/>
                <a:cs typeface="+mn-cs"/>
              </a:rPr>
              <a:t>-C</a:t>
            </a:r>
            <a:endParaRPr kumimoji="0" lang="en-US" sz="1797" i="0" u="none" strike="noStrike" kern="0" cap="none" spc="0" normalizeH="0" baseline="0" noProof="0" dirty="0">
              <a:ln>
                <a:noFill/>
              </a:ln>
              <a:solidFill>
                <a:prstClr val="white"/>
              </a:solidFill>
              <a:effectLst/>
              <a:uLnTx/>
              <a:uFillTx/>
              <a:latin typeface="Calibri"/>
              <a:cs typeface="+mn-cs"/>
            </a:endParaRPr>
          </a:p>
        </p:txBody>
      </p:sp>
      <p:sp>
        <p:nvSpPr>
          <p:cNvPr id="26" name="Rectangle 25"/>
          <p:cNvSpPr/>
          <p:nvPr/>
        </p:nvSpPr>
        <p:spPr>
          <a:xfrm>
            <a:off x="8548968" y="2349576"/>
            <a:ext cx="1051682" cy="1755650"/>
          </a:xfrm>
          <a:prstGeom prst="rect">
            <a:avLst/>
          </a:prstGeom>
          <a:solidFill>
            <a:srgbClr val="7CC6FF">
              <a:lumMod val="75000"/>
            </a:srgb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b"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l" defTabSz="684179" rtl="0" eaLnBrk="1" fontAlgn="base" latinLnBrk="0" hangingPunct="1">
              <a:lnSpc>
                <a:spcPct val="100000"/>
              </a:lnSpc>
              <a:spcBef>
                <a:spcPct val="0"/>
              </a:spcBef>
              <a:spcAft>
                <a:spcPct val="0"/>
              </a:spcAft>
              <a:buClrTx/>
              <a:buSzTx/>
              <a:buFontTx/>
              <a:buNone/>
              <a:tabLst/>
              <a:defRPr/>
            </a:pPr>
            <a:r>
              <a:rPr kumimoji="0" lang="en-US" sz="1797" b="0" i="0" u="none" strike="noStrike" kern="0" cap="none" spc="0" normalizeH="0" baseline="0" noProof="0" dirty="0">
                <a:ln>
                  <a:noFill/>
                </a:ln>
                <a:solidFill>
                  <a:prstClr val="white"/>
                </a:solidFill>
                <a:effectLst/>
                <a:uLnTx/>
                <a:uFillTx/>
                <a:latin typeface="Calibri"/>
                <a:ea typeface="ＭＳ Ｐゴシック" charset="0"/>
                <a:cs typeface="+mn-cs"/>
              </a:rPr>
              <a:t>APP-C</a:t>
            </a:r>
          </a:p>
        </p:txBody>
      </p:sp>
      <p:sp>
        <p:nvSpPr>
          <p:cNvPr id="28" name="Rounded Rectangle 35"/>
          <p:cNvSpPr/>
          <p:nvPr/>
        </p:nvSpPr>
        <p:spPr>
          <a:xfrm>
            <a:off x="2443006" y="1649657"/>
            <a:ext cx="1468595" cy="628240"/>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altLang="zh-CN" sz="2133">
                <a:solidFill>
                  <a:schemeClr val="tx1"/>
                </a:solidFill>
              </a:rPr>
              <a:t>A&amp;AI</a:t>
            </a:r>
            <a:endParaRPr lang="en-US" sz="2133" dirty="0">
              <a:solidFill>
                <a:schemeClr val="tx1"/>
              </a:solidFill>
            </a:endParaRPr>
          </a:p>
        </p:txBody>
      </p:sp>
      <p:sp>
        <p:nvSpPr>
          <p:cNvPr id="31" name="Rounded Rectangle 35"/>
          <p:cNvSpPr/>
          <p:nvPr/>
        </p:nvSpPr>
        <p:spPr>
          <a:xfrm>
            <a:off x="563406" y="1662980"/>
            <a:ext cx="1468595" cy="628240"/>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altLang="zh-CN" sz="2133" dirty="0">
                <a:solidFill>
                  <a:schemeClr val="tx1"/>
                </a:solidFill>
              </a:rPr>
              <a:t>SDC</a:t>
            </a:r>
            <a:endParaRPr lang="en-US" sz="2133" dirty="0">
              <a:solidFill>
                <a:schemeClr val="tx1"/>
              </a:solidFill>
            </a:endParaRPr>
          </a:p>
        </p:txBody>
      </p:sp>
      <p:sp>
        <p:nvSpPr>
          <p:cNvPr id="32" name="Rounded Rectangle 35"/>
          <p:cNvSpPr/>
          <p:nvPr/>
        </p:nvSpPr>
        <p:spPr>
          <a:xfrm>
            <a:off x="10442605" y="1629114"/>
            <a:ext cx="1468595" cy="628240"/>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altLang="zh-CN" sz="2133" dirty="0">
                <a:solidFill>
                  <a:schemeClr val="tx1"/>
                </a:solidFill>
              </a:rPr>
              <a:t>DCAE</a:t>
            </a:r>
            <a:endParaRPr lang="en-US" sz="2133" dirty="0">
              <a:solidFill>
                <a:schemeClr val="tx1"/>
              </a:solidFill>
            </a:endParaRPr>
          </a:p>
        </p:txBody>
      </p:sp>
      <p:sp>
        <p:nvSpPr>
          <p:cNvPr id="33" name="Can 139"/>
          <p:cNvSpPr/>
          <p:nvPr/>
        </p:nvSpPr>
        <p:spPr bwMode="auto">
          <a:xfrm>
            <a:off x="1264963" y="2124983"/>
            <a:ext cx="863030" cy="807697"/>
          </a:xfrm>
          <a:prstGeom prst="can">
            <a:avLst/>
          </a:prstGeom>
          <a:solidFill>
            <a:schemeClr val="tx1">
              <a:lumMod val="20000"/>
              <a:lumOff val="80000"/>
            </a:schemeClr>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marL="0" marR="0" lvl="0" indent="0" algn="ctr" defTabSz="682221" eaLnBrk="1" fontAlgn="base" latinLnBrk="0" hangingPunct="1">
              <a:lnSpc>
                <a:spcPts val="674"/>
              </a:lnSpc>
              <a:spcBef>
                <a:spcPct val="0"/>
              </a:spcBef>
              <a:spcAft>
                <a:spcPct val="0"/>
              </a:spcAft>
              <a:buClrTx/>
              <a:buSzTx/>
              <a:buFontTx/>
              <a:buNone/>
              <a:tabLst/>
              <a:defRPr/>
            </a:pPr>
            <a:endParaRPr lang="en-US" altLang="zh-CN" sz="1600" i="1" dirty="0">
              <a:solidFill>
                <a:prstClr val="black"/>
              </a:solidFill>
              <a:latin typeface="Arial" charset="0"/>
              <a:cs typeface="Arial" charset="0"/>
            </a:endParaRPr>
          </a:p>
          <a:p>
            <a:pPr marL="0" marR="0" lvl="0" indent="0" algn="ctr" defTabSz="682221" eaLnBrk="1" fontAlgn="base" latinLnBrk="0" hangingPunct="1">
              <a:lnSpc>
                <a:spcPts val="674"/>
              </a:lnSpc>
              <a:spcBef>
                <a:spcPct val="0"/>
              </a:spcBef>
              <a:spcAft>
                <a:spcPct val="0"/>
              </a:spcAft>
              <a:buClrTx/>
              <a:buSzTx/>
              <a:buFontTx/>
              <a:buNone/>
              <a:tabLst/>
              <a:defRPr/>
            </a:pPr>
            <a:endParaRPr lang="en-US" altLang="zh-CN" sz="1600" i="1" dirty="0">
              <a:solidFill>
                <a:prstClr val="black"/>
              </a:solidFill>
              <a:latin typeface="Arial" charset="0"/>
              <a:cs typeface="Arial" charset="0"/>
            </a:endParaRPr>
          </a:p>
          <a:p>
            <a:pPr marL="0" marR="0" lvl="0" indent="0" algn="ctr" defTabSz="682221" eaLnBrk="1" fontAlgn="base" latinLnBrk="0" hangingPunct="1">
              <a:lnSpc>
                <a:spcPts val="674"/>
              </a:lnSpc>
              <a:spcBef>
                <a:spcPct val="0"/>
              </a:spcBef>
              <a:spcAft>
                <a:spcPct val="0"/>
              </a:spcAft>
              <a:buClrTx/>
              <a:buSzTx/>
              <a:buFontTx/>
              <a:buNone/>
              <a:tabLst/>
              <a:defRPr/>
            </a:pPr>
            <a:r>
              <a:rPr lang="en-US" altLang="zh-CN" sz="1600" i="1" dirty="0">
                <a:solidFill>
                  <a:prstClr val="black"/>
                </a:solidFill>
                <a:latin typeface="Arial" charset="0"/>
                <a:cs typeface="Arial" charset="0"/>
              </a:rPr>
              <a:t>Catalog</a:t>
            </a:r>
          </a:p>
        </p:txBody>
      </p:sp>
      <p:cxnSp>
        <p:nvCxnSpPr>
          <p:cNvPr id="21" name="Elbow Connector 20"/>
          <p:cNvCxnSpPr/>
          <p:nvPr/>
        </p:nvCxnSpPr>
        <p:spPr>
          <a:xfrm>
            <a:off x="1921415" y="3005025"/>
            <a:ext cx="2528868" cy="648263"/>
          </a:xfrm>
          <a:prstGeom prst="bentConnector3">
            <a:avLst>
              <a:gd name="adj1" fmla="val 449"/>
            </a:avLst>
          </a:prstGeom>
          <a:ln w="635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Snip Single Corner Rectangle 36"/>
          <p:cNvSpPr/>
          <p:nvPr/>
        </p:nvSpPr>
        <p:spPr>
          <a:xfrm>
            <a:off x="702124" y="3051023"/>
            <a:ext cx="1160760" cy="492205"/>
          </a:xfrm>
          <a:prstGeom prst="snip1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zh-CN"/>
              <a:t>template</a:t>
            </a:r>
            <a:endParaRPr lang="en-US"/>
          </a:p>
        </p:txBody>
      </p:sp>
      <p:cxnSp>
        <p:nvCxnSpPr>
          <p:cNvPr id="47" name="Elbow Connector 46"/>
          <p:cNvCxnSpPr>
            <a:stCxn id="28" idx="2"/>
          </p:cNvCxnSpPr>
          <p:nvPr/>
        </p:nvCxnSpPr>
        <p:spPr>
          <a:xfrm rot="16200000" flipH="1">
            <a:off x="3435596" y="2019604"/>
            <a:ext cx="971498" cy="1488083"/>
          </a:xfrm>
          <a:prstGeom prst="bentConnector2">
            <a:avLst/>
          </a:prstGeom>
          <a:ln w="635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0" idx="1"/>
            <a:endCxn id="28" idx="3"/>
          </p:cNvCxnSpPr>
          <p:nvPr/>
        </p:nvCxnSpPr>
        <p:spPr>
          <a:xfrm rot="10800000">
            <a:off x="3911602" y="1963778"/>
            <a:ext cx="750415" cy="1162197"/>
          </a:xfrm>
          <a:prstGeom prst="bentConnector3">
            <a:avLst/>
          </a:prstGeom>
          <a:ln w="635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2269068" y="1589046"/>
            <a:ext cx="21538" cy="513348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597272" y="6155472"/>
            <a:ext cx="1786211" cy="475314"/>
          </a:xfrm>
          <a:prstGeom prst="rect">
            <a:avLst/>
          </a:prstGeom>
          <a:noFill/>
          <a:ln>
            <a:noFill/>
          </a:ln>
        </p:spPr>
        <p:txBody>
          <a:bodyPr wrap="square" lIns="0" tIns="0" rIns="0" bIns="0" rtlCol="0">
            <a:noAutofit/>
          </a:bodyPr>
          <a:lstStyle/>
          <a:p>
            <a:pPr algn="ctr"/>
            <a:r>
              <a:rPr lang="en-US" altLang="zh-CN" sz="1400" dirty="0">
                <a:solidFill>
                  <a:schemeClr val="tx2"/>
                </a:solidFill>
              </a:rPr>
              <a:t>Design</a:t>
            </a:r>
            <a:r>
              <a:rPr lang="zh-CN" altLang="en-US" sz="1400" dirty="0">
                <a:solidFill>
                  <a:schemeClr val="tx2"/>
                </a:solidFill>
              </a:rPr>
              <a:t> </a:t>
            </a:r>
            <a:r>
              <a:rPr lang="en-US" altLang="zh-CN" sz="1400" dirty="0">
                <a:solidFill>
                  <a:schemeClr val="tx2"/>
                </a:solidFill>
              </a:rPr>
              <a:t>time</a:t>
            </a:r>
            <a:endParaRPr lang="en-US" sz="1400" dirty="0">
              <a:solidFill>
                <a:schemeClr val="tx2"/>
              </a:solidFill>
            </a:endParaRPr>
          </a:p>
        </p:txBody>
      </p:sp>
      <p:cxnSp>
        <p:nvCxnSpPr>
          <p:cNvPr id="61" name="Straight Arrow Connector 60"/>
          <p:cNvCxnSpPr/>
          <p:nvPr/>
        </p:nvCxnSpPr>
        <p:spPr>
          <a:xfrm flipH="1">
            <a:off x="423333" y="6434665"/>
            <a:ext cx="1845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2290606" y="6573786"/>
            <a:ext cx="2983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2525650" y="6260914"/>
            <a:ext cx="1786211" cy="475314"/>
          </a:xfrm>
          <a:prstGeom prst="rect">
            <a:avLst/>
          </a:prstGeom>
          <a:noFill/>
          <a:ln>
            <a:noFill/>
          </a:ln>
        </p:spPr>
        <p:txBody>
          <a:bodyPr wrap="square" lIns="0" tIns="0" rIns="0" bIns="0" rtlCol="0">
            <a:noAutofit/>
          </a:bodyPr>
          <a:lstStyle/>
          <a:p>
            <a:pPr algn="ctr"/>
            <a:r>
              <a:rPr lang="en-US" altLang="zh-CN" sz="1400" dirty="0">
                <a:solidFill>
                  <a:schemeClr val="tx2"/>
                </a:solidFill>
              </a:rPr>
              <a:t>Run</a:t>
            </a:r>
            <a:r>
              <a:rPr lang="zh-CN" altLang="en-US" sz="1400" dirty="0">
                <a:solidFill>
                  <a:schemeClr val="tx2"/>
                </a:solidFill>
              </a:rPr>
              <a:t> </a:t>
            </a:r>
            <a:r>
              <a:rPr lang="en-US" altLang="zh-CN" sz="1400" dirty="0">
                <a:solidFill>
                  <a:schemeClr val="tx2"/>
                </a:solidFill>
              </a:rPr>
              <a:t>time</a:t>
            </a:r>
            <a:endParaRPr lang="en-US" sz="1400" dirty="0">
              <a:solidFill>
                <a:schemeClr val="tx2"/>
              </a:solidFill>
            </a:endParaRPr>
          </a:p>
        </p:txBody>
      </p:sp>
      <p:sp>
        <p:nvSpPr>
          <p:cNvPr id="67" name="Rectangle 66"/>
          <p:cNvSpPr/>
          <p:nvPr/>
        </p:nvSpPr>
        <p:spPr>
          <a:xfrm>
            <a:off x="10579887" y="2662910"/>
            <a:ext cx="1226267" cy="426071"/>
          </a:xfrm>
          <a:prstGeom prst="rect">
            <a:avLst/>
          </a:prstGeom>
          <a:solidFill>
            <a:srgbClr val="FF99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b"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ctr" defTabSz="684179" rtl="0" eaLnBrk="1" fontAlgn="base" latinLnBrk="0" hangingPunct="1">
              <a:lnSpc>
                <a:spcPct val="100000"/>
              </a:lnSpc>
              <a:spcBef>
                <a:spcPct val="0"/>
              </a:spcBef>
              <a:spcAft>
                <a:spcPct val="0"/>
              </a:spcAft>
              <a:buClrTx/>
              <a:buSzTx/>
              <a:buFontTx/>
              <a:buNone/>
              <a:tabLst/>
              <a:defRPr/>
            </a:pPr>
            <a:r>
              <a:rPr lang="en-US" altLang="zh-CN" sz="1797" kern="0" noProof="0" dirty="0">
                <a:solidFill>
                  <a:prstClr val="white"/>
                </a:solidFill>
                <a:latin typeface="Calibri"/>
                <a:cs typeface="+mn-cs"/>
              </a:rPr>
              <a:t>collector</a:t>
            </a:r>
            <a:r>
              <a:rPr lang="zh-CN" altLang="en-US" sz="1797" kern="0" noProof="0" dirty="0">
                <a:solidFill>
                  <a:prstClr val="white"/>
                </a:solidFill>
                <a:latin typeface="Calibri"/>
                <a:cs typeface="+mn-cs"/>
              </a:rPr>
              <a:t> </a:t>
            </a:r>
            <a:endParaRPr kumimoji="0" lang="en-US" sz="1797" i="0" u="none" strike="noStrike" kern="0" cap="none" spc="0" normalizeH="0" baseline="0" noProof="0" dirty="0">
              <a:ln>
                <a:noFill/>
              </a:ln>
              <a:solidFill>
                <a:prstClr val="white"/>
              </a:solidFill>
              <a:effectLst/>
              <a:uLnTx/>
              <a:uFillTx/>
              <a:latin typeface="Calibri"/>
              <a:cs typeface="+mn-cs"/>
            </a:endParaRPr>
          </a:p>
        </p:txBody>
      </p:sp>
      <p:cxnSp>
        <p:nvCxnSpPr>
          <p:cNvPr id="68" name="Elbow Connector 67"/>
          <p:cNvCxnSpPr>
            <a:endCxn id="67" idx="2"/>
          </p:cNvCxnSpPr>
          <p:nvPr/>
        </p:nvCxnSpPr>
        <p:spPr>
          <a:xfrm flipV="1">
            <a:off x="7240619" y="3088981"/>
            <a:ext cx="3952402" cy="1756963"/>
          </a:xfrm>
          <a:prstGeom prst="bentConnector2">
            <a:avLst/>
          </a:prstGeom>
          <a:ln w="635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7239222" y="4105226"/>
            <a:ext cx="0" cy="732171"/>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67" idx="0"/>
          </p:cNvCxnSpPr>
          <p:nvPr/>
        </p:nvCxnSpPr>
        <p:spPr>
          <a:xfrm flipH="1" flipV="1">
            <a:off x="11193020" y="2261983"/>
            <a:ext cx="1" cy="400927"/>
          </a:xfrm>
          <a:prstGeom prst="straightConnector1">
            <a:avLst/>
          </a:prstGeom>
          <a:ln w="635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24068" y="4852829"/>
            <a:ext cx="1652123" cy="719496"/>
          </a:xfrm>
          <a:prstGeom prst="rect">
            <a:avLst/>
          </a:prstGeom>
          <a:noFill/>
          <a:ln>
            <a:noFill/>
          </a:ln>
        </p:spPr>
        <p:txBody>
          <a:bodyPr wrap="square" lIns="0" tIns="0" rIns="0" bIns="0" rtlCol="0">
            <a:noAutofit/>
          </a:bodyPr>
          <a:lstStyle/>
          <a:p>
            <a:pPr marL="228600" lvl="1" indent="-228600">
              <a:buFont typeface="Wingdings" charset="2"/>
              <a:buChar char="§"/>
            </a:pPr>
            <a:r>
              <a:rPr lang="en-US" sz="1200" dirty="0"/>
              <a:t>Expand ONAP SDC to Capture Artifacts to Support Multiple Infrastructure Environment</a:t>
            </a:r>
          </a:p>
          <a:p>
            <a:pPr marL="228600" indent="-228600">
              <a:buFont typeface="Wingdings" charset="2"/>
              <a:buChar char="§"/>
            </a:pPr>
            <a:endParaRPr lang="en-US" sz="1000" dirty="0" err="1">
              <a:solidFill>
                <a:schemeClr val="tx2"/>
              </a:solidFill>
            </a:endParaRPr>
          </a:p>
        </p:txBody>
      </p:sp>
      <p:sp>
        <p:nvSpPr>
          <p:cNvPr id="100" name="Rectangle 99"/>
          <p:cNvSpPr/>
          <p:nvPr/>
        </p:nvSpPr>
        <p:spPr>
          <a:xfrm>
            <a:off x="92457" y="665716"/>
            <a:ext cx="11801810" cy="923330"/>
          </a:xfrm>
          <a:prstGeom prst="rect">
            <a:avLst/>
          </a:prstGeom>
        </p:spPr>
        <p:txBody>
          <a:bodyPr wrap="square">
            <a:spAutoFit/>
          </a:bodyPr>
          <a:lstStyle/>
          <a:p>
            <a:pPr marL="573088" lvl="1" indent="-231775" hangingPunct="1">
              <a:buFont typeface="Wingdings" panose="05000000000000000000" pitchFamily="2" charset="2"/>
              <a:buChar char="§"/>
            </a:pPr>
            <a:r>
              <a:rPr lang="en-US" dirty="0"/>
              <a:t>Create an Infrastructure Abstraction Layer with Adaptors for Various Infrastructures</a:t>
            </a:r>
          </a:p>
          <a:p>
            <a:pPr marL="573088" lvl="1" indent="-231775" hangingPunct="1">
              <a:buFont typeface="Wingdings" panose="05000000000000000000" pitchFamily="2" charset="2"/>
              <a:buChar char="§"/>
            </a:pPr>
            <a:r>
              <a:rPr lang="en-US" dirty="0"/>
              <a:t>Service Orchestrator and other ONAP Applications will Interface with the Abstraction Layer </a:t>
            </a:r>
            <a:r>
              <a:rPr lang="en-US" altLang="zh-CN" dirty="0"/>
              <a:t>for</a:t>
            </a:r>
            <a:r>
              <a:rPr lang="zh-CN" altLang="en-US" dirty="0"/>
              <a:t> </a:t>
            </a:r>
            <a:r>
              <a:rPr lang="en-US" altLang="zh-CN" dirty="0"/>
              <a:t>infrastructure</a:t>
            </a:r>
            <a:r>
              <a:rPr lang="zh-CN" altLang="en-US" dirty="0"/>
              <a:t> </a:t>
            </a:r>
            <a:r>
              <a:rPr lang="en-US" altLang="zh-CN" dirty="0"/>
              <a:t>functions</a:t>
            </a:r>
            <a:endParaRPr lang="en-US" dirty="0"/>
          </a:p>
          <a:p>
            <a:pPr marL="573088" lvl="1" indent="-231775" hangingPunct="1">
              <a:buFont typeface="Wingdings" panose="05000000000000000000" pitchFamily="2" charset="2"/>
              <a:buChar char="§"/>
            </a:pPr>
            <a:r>
              <a:rPr lang="en-US" dirty="0"/>
              <a:t>Infrastructure Abstraction Layer will Interact with Different Infrastructures and pass right templates</a:t>
            </a:r>
          </a:p>
        </p:txBody>
      </p:sp>
      <p:sp>
        <p:nvSpPr>
          <p:cNvPr id="101" name="TextBox 100"/>
          <p:cNvSpPr txBox="1"/>
          <p:nvPr/>
        </p:nvSpPr>
        <p:spPr>
          <a:xfrm>
            <a:off x="2416958" y="4845515"/>
            <a:ext cx="2158281" cy="719496"/>
          </a:xfrm>
          <a:prstGeom prst="rect">
            <a:avLst/>
          </a:prstGeom>
          <a:noFill/>
          <a:ln>
            <a:noFill/>
          </a:ln>
        </p:spPr>
        <p:txBody>
          <a:bodyPr wrap="square" lIns="0" tIns="0" rIns="0" bIns="0" rtlCol="0">
            <a:noAutofit/>
          </a:bodyPr>
          <a:lstStyle/>
          <a:p>
            <a:pPr marL="228600" lvl="1" indent="-228600">
              <a:buFont typeface="Wingdings" charset="2"/>
              <a:buChar char="§"/>
            </a:pPr>
            <a:r>
              <a:rPr lang="en-US" sz="1200" dirty="0"/>
              <a:t>Expand </a:t>
            </a:r>
            <a:r>
              <a:rPr lang="en-US" altLang="zh-CN" sz="1200" dirty="0"/>
              <a:t>A&amp;AI</a:t>
            </a:r>
            <a:r>
              <a:rPr lang="zh-CN" altLang="en-US" sz="1200" dirty="0"/>
              <a:t> </a:t>
            </a:r>
            <a:r>
              <a:rPr lang="en-US" altLang="zh-CN" sz="1200" dirty="0"/>
              <a:t>to</a:t>
            </a:r>
            <a:r>
              <a:rPr lang="zh-CN" altLang="en-US" sz="1200" dirty="0"/>
              <a:t> </a:t>
            </a:r>
            <a:r>
              <a:rPr lang="en-US" altLang="zh-CN" sz="1200" dirty="0"/>
              <a:t>contain</a:t>
            </a:r>
            <a:r>
              <a:rPr lang="zh-CN" altLang="en-US" sz="1200" dirty="0"/>
              <a:t> </a:t>
            </a:r>
            <a:r>
              <a:rPr lang="en-US" altLang="zh-CN" sz="1400" b="1" dirty="0"/>
              <a:t>registries</a:t>
            </a:r>
            <a:r>
              <a:rPr lang="zh-CN" altLang="en-US" sz="1200" dirty="0"/>
              <a:t> </a:t>
            </a:r>
            <a:r>
              <a:rPr lang="en-US" altLang="zh-CN" sz="1200" dirty="0"/>
              <a:t>of</a:t>
            </a:r>
            <a:r>
              <a:rPr lang="zh-CN" altLang="en-US" sz="1200" dirty="0"/>
              <a:t> </a:t>
            </a:r>
            <a:r>
              <a:rPr lang="en-US" altLang="zh-CN" sz="1200" dirty="0"/>
              <a:t>VIM</a:t>
            </a:r>
            <a:r>
              <a:rPr lang="zh-CN" altLang="en-US" sz="1200" dirty="0"/>
              <a:t> </a:t>
            </a:r>
            <a:r>
              <a:rPr lang="en-US" altLang="zh-CN" sz="1200" dirty="0"/>
              <a:t>information</a:t>
            </a:r>
          </a:p>
          <a:p>
            <a:pPr marL="228600" lvl="2" indent="-228600">
              <a:buFont typeface="Wingdings" charset="2"/>
              <a:buChar char="§"/>
            </a:pPr>
            <a:r>
              <a:rPr lang="zh-CN" altLang="en-US" sz="1200" dirty="0"/>
              <a:t> </a:t>
            </a:r>
            <a:r>
              <a:rPr lang="en-US" altLang="zh-CN" sz="1200" dirty="0"/>
              <a:t>	capabilities</a:t>
            </a:r>
          </a:p>
          <a:p>
            <a:pPr marL="228600" lvl="2" indent="-228600">
              <a:buFont typeface="Wingdings" charset="2"/>
              <a:buChar char="§"/>
            </a:pPr>
            <a:r>
              <a:rPr lang="zh-CN" altLang="en-US" sz="1200" dirty="0"/>
              <a:t> </a:t>
            </a:r>
            <a:r>
              <a:rPr lang="en-US" altLang="zh-CN" sz="1200" dirty="0"/>
              <a:t>	version</a:t>
            </a:r>
          </a:p>
          <a:p>
            <a:pPr marL="228600" lvl="2" indent="-228600">
              <a:buFont typeface="Wingdings" charset="2"/>
              <a:buChar char="§"/>
            </a:pPr>
            <a:r>
              <a:rPr lang="zh-CN" altLang="en-US" sz="1200" dirty="0"/>
              <a:t> </a:t>
            </a:r>
            <a:r>
              <a:rPr lang="en-US" altLang="zh-CN" sz="1200" dirty="0"/>
              <a:t>	meta</a:t>
            </a:r>
            <a:r>
              <a:rPr lang="zh-CN" altLang="en-US" sz="1200" dirty="0"/>
              <a:t> </a:t>
            </a:r>
            <a:r>
              <a:rPr lang="en-US" altLang="zh-CN" sz="1200" dirty="0"/>
              <a:t>data</a:t>
            </a:r>
            <a:endParaRPr lang="en-US" sz="1200" dirty="0"/>
          </a:p>
          <a:p>
            <a:pPr marL="228600" indent="-228600">
              <a:buFont typeface="Wingdings" charset="2"/>
              <a:buChar char="§"/>
            </a:pPr>
            <a:endParaRPr lang="en-US" sz="1000" dirty="0" err="1">
              <a:solidFill>
                <a:schemeClr val="tx2"/>
              </a:solidFill>
            </a:endParaRPr>
          </a:p>
        </p:txBody>
      </p:sp>
      <p:sp>
        <p:nvSpPr>
          <p:cNvPr id="102" name="TextBox 101"/>
          <p:cNvSpPr txBox="1"/>
          <p:nvPr/>
        </p:nvSpPr>
        <p:spPr>
          <a:xfrm>
            <a:off x="7692521" y="4979886"/>
            <a:ext cx="4218679" cy="1650899"/>
          </a:xfrm>
          <a:prstGeom prst="rect">
            <a:avLst/>
          </a:prstGeom>
          <a:noFill/>
          <a:ln>
            <a:noFill/>
          </a:ln>
        </p:spPr>
        <p:txBody>
          <a:bodyPr wrap="square" lIns="0" tIns="0" rIns="0" bIns="0" rtlCol="0">
            <a:noAutofit/>
          </a:bodyPr>
          <a:lstStyle/>
          <a:p>
            <a:pPr marL="171450" lvl="1" indent="-171450">
              <a:buFont typeface="Wingdings" charset="2"/>
              <a:buChar char="§"/>
            </a:pPr>
            <a:r>
              <a:rPr lang="en-US" altLang="zh-CN" sz="1400" b="1" dirty="0">
                <a:sym typeface="Arial"/>
              </a:rPr>
              <a:t>Infrastructure-C</a:t>
            </a:r>
            <a:r>
              <a:rPr lang="zh-CN" altLang="en-US" sz="1200" dirty="0">
                <a:sym typeface="Arial"/>
              </a:rPr>
              <a:t> </a:t>
            </a:r>
            <a:r>
              <a:rPr lang="en-US" altLang="zh-CN" sz="1200" dirty="0">
                <a:sym typeface="Arial"/>
              </a:rPr>
              <a:t>to</a:t>
            </a:r>
            <a:r>
              <a:rPr lang="zh-CN" altLang="en-US" sz="1200" dirty="0">
                <a:sym typeface="Arial"/>
              </a:rPr>
              <a:t> </a:t>
            </a:r>
            <a:r>
              <a:rPr lang="en-US" altLang="zh-CN" sz="1200" dirty="0">
                <a:sym typeface="Arial"/>
              </a:rPr>
              <a:t>provide</a:t>
            </a:r>
            <a:r>
              <a:rPr lang="zh-CN" altLang="en-US" sz="1200" dirty="0">
                <a:sym typeface="Arial"/>
              </a:rPr>
              <a:t> </a:t>
            </a:r>
            <a:r>
              <a:rPr lang="en-US" altLang="zh-CN" sz="1200" dirty="0">
                <a:sym typeface="Arial"/>
              </a:rPr>
              <a:t>one</a:t>
            </a:r>
            <a:r>
              <a:rPr lang="zh-CN" altLang="en-US" sz="1200" dirty="0">
                <a:sym typeface="Arial"/>
              </a:rPr>
              <a:t> </a:t>
            </a:r>
            <a:r>
              <a:rPr lang="en-US" altLang="zh-CN" sz="1200" dirty="0">
                <a:sym typeface="Arial"/>
              </a:rPr>
              <a:t>unified</a:t>
            </a:r>
            <a:r>
              <a:rPr lang="zh-CN" altLang="en-US" sz="1200" dirty="0">
                <a:sym typeface="Arial"/>
              </a:rPr>
              <a:t> </a:t>
            </a:r>
            <a:r>
              <a:rPr lang="en-US" altLang="zh-CN" sz="1200" dirty="0">
                <a:sym typeface="Arial"/>
              </a:rPr>
              <a:t>entry</a:t>
            </a:r>
            <a:r>
              <a:rPr lang="zh-CN" altLang="en-US" sz="1200" dirty="0">
                <a:sym typeface="Arial"/>
              </a:rPr>
              <a:t> </a:t>
            </a:r>
            <a:r>
              <a:rPr lang="en-US" altLang="zh-CN" sz="1200" dirty="0">
                <a:sym typeface="Arial"/>
              </a:rPr>
              <a:t>to</a:t>
            </a:r>
            <a:r>
              <a:rPr lang="zh-CN" altLang="en-US" sz="1200" dirty="0">
                <a:sym typeface="Arial"/>
              </a:rPr>
              <a:t> </a:t>
            </a:r>
            <a:r>
              <a:rPr lang="en-US" altLang="zh-CN" sz="1200" dirty="0">
                <a:sym typeface="Arial"/>
              </a:rPr>
              <a:t>multiple</a:t>
            </a:r>
            <a:r>
              <a:rPr lang="zh-CN" altLang="en-US" sz="1200" dirty="0">
                <a:sym typeface="Arial"/>
              </a:rPr>
              <a:t> </a:t>
            </a:r>
            <a:r>
              <a:rPr lang="en-US" altLang="zh-CN" sz="1200" dirty="0">
                <a:sym typeface="Arial"/>
              </a:rPr>
              <a:t>infrastructure</a:t>
            </a:r>
            <a:r>
              <a:rPr lang="zh-CN" altLang="en-US" sz="1200" dirty="0">
                <a:sym typeface="Arial"/>
              </a:rPr>
              <a:t> </a:t>
            </a:r>
            <a:r>
              <a:rPr lang="en-US" altLang="zh-CN" sz="1200" dirty="0">
                <a:sym typeface="Arial"/>
              </a:rPr>
              <a:t>environments:</a:t>
            </a:r>
          </a:p>
          <a:p>
            <a:pPr marL="171450" lvl="3" indent="-171450">
              <a:buFont typeface="Wingdings" charset="2"/>
              <a:buChar char="§"/>
            </a:pPr>
            <a:r>
              <a:rPr lang="zh-CN" altLang="en-US" sz="1200" dirty="0">
                <a:sym typeface="Arial"/>
              </a:rPr>
              <a:t> </a:t>
            </a:r>
            <a:r>
              <a:rPr lang="en-US" altLang="zh-CN" sz="1200" dirty="0">
                <a:sym typeface="Arial"/>
              </a:rPr>
              <a:t>	Called</a:t>
            </a:r>
            <a:r>
              <a:rPr lang="zh-CN" altLang="en-US" sz="1200" dirty="0">
                <a:sym typeface="Arial"/>
              </a:rPr>
              <a:t> </a:t>
            </a:r>
            <a:r>
              <a:rPr lang="en-US" altLang="zh-CN" sz="1200" dirty="0">
                <a:sym typeface="Arial"/>
              </a:rPr>
              <a:t>by</a:t>
            </a:r>
            <a:r>
              <a:rPr lang="zh-CN" altLang="en-US" sz="1200" dirty="0">
                <a:sym typeface="Arial"/>
              </a:rPr>
              <a:t> </a:t>
            </a:r>
            <a:r>
              <a:rPr lang="en-US" altLang="zh-CN" sz="1200" dirty="0">
                <a:sym typeface="Arial"/>
              </a:rPr>
              <a:t>both</a:t>
            </a:r>
            <a:r>
              <a:rPr lang="zh-CN" altLang="en-US" sz="1200" dirty="0">
                <a:sym typeface="Arial"/>
              </a:rPr>
              <a:t> </a:t>
            </a:r>
            <a:r>
              <a:rPr lang="en-US" altLang="zh-CN" sz="1200" dirty="0">
                <a:sym typeface="Arial"/>
              </a:rPr>
              <a:t>APP-C</a:t>
            </a:r>
            <a:r>
              <a:rPr lang="zh-CN" altLang="en-US" sz="1200" dirty="0">
                <a:sym typeface="Arial"/>
              </a:rPr>
              <a:t> </a:t>
            </a:r>
            <a:r>
              <a:rPr lang="en-US" altLang="zh-CN" sz="1200" dirty="0">
                <a:sym typeface="Arial"/>
              </a:rPr>
              <a:t>and</a:t>
            </a:r>
            <a:r>
              <a:rPr lang="zh-CN" altLang="en-US" sz="1200" dirty="0">
                <a:sym typeface="Arial"/>
              </a:rPr>
              <a:t> </a:t>
            </a:r>
            <a:r>
              <a:rPr lang="en-US" altLang="zh-CN" sz="1200" dirty="0">
                <a:sym typeface="Arial"/>
              </a:rPr>
              <a:t>VF-C</a:t>
            </a:r>
          </a:p>
          <a:p>
            <a:pPr marL="171450" lvl="6" indent="-171450">
              <a:buFont typeface="Wingdings" charset="2"/>
              <a:buChar char="§"/>
            </a:pPr>
            <a:r>
              <a:rPr lang="zh-CN" altLang="en-US" sz="1200" dirty="0">
                <a:sym typeface="Arial"/>
              </a:rPr>
              <a:t> </a:t>
            </a:r>
            <a:r>
              <a:rPr lang="en-US" altLang="zh-CN" sz="1200" dirty="0">
                <a:sym typeface="Arial"/>
              </a:rPr>
              <a:t>	Authentication</a:t>
            </a:r>
            <a:r>
              <a:rPr lang="zh-CN" altLang="en-US" sz="1200" dirty="0">
                <a:sym typeface="Arial"/>
              </a:rPr>
              <a:t> </a:t>
            </a:r>
            <a:r>
              <a:rPr lang="en-US" altLang="zh-CN" sz="1200" dirty="0">
                <a:sym typeface="Arial"/>
              </a:rPr>
              <a:t>Federation</a:t>
            </a:r>
          </a:p>
          <a:p>
            <a:pPr marL="171450" lvl="6" indent="-171450">
              <a:buFont typeface="Wingdings" charset="2"/>
              <a:buChar char="§"/>
            </a:pPr>
            <a:r>
              <a:rPr lang="zh-CN" altLang="en-US" sz="1200" dirty="0">
                <a:sym typeface="Arial"/>
              </a:rPr>
              <a:t> </a:t>
            </a:r>
            <a:r>
              <a:rPr lang="en-US" altLang="zh-CN" sz="1200" dirty="0">
                <a:sym typeface="Arial"/>
              </a:rPr>
              <a:t>	Standard</a:t>
            </a:r>
            <a:r>
              <a:rPr lang="zh-CN" altLang="en-US" sz="1200" dirty="0">
                <a:sym typeface="Arial"/>
              </a:rPr>
              <a:t> </a:t>
            </a:r>
            <a:r>
              <a:rPr lang="en-US" altLang="zh-CN" sz="1200" dirty="0">
                <a:sym typeface="Arial"/>
              </a:rPr>
              <a:t>API</a:t>
            </a:r>
            <a:r>
              <a:rPr lang="zh-CN" altLang="en-US" sz="1200" dirty="0">
                <a:sym typeface="Arial"/>
              </a:rPr>
              <a:t> </a:t>
            </a:r>
            <a:r>
              <a:rPr lang="en-US" altLang="zh-CN" sz="1200" dirty="0">
                <a:sym typeface="Arial"/>
              </a:rPr>
              <a:t>on</a:t>
            </a:r>
            <a:r>
              <a:rPr lang="zh-CN" altLang="en-US" sz="1200" dirty="0">
                <a:sym typeface="Arial"/>
              </a:rPr>
              <a:t> </a:t>
            </a:r>
            <a:r>
              <a:rPr lang="en-US" altLang="zh-CN" sz="1200" dirty="0">
                <a:sym typeface="Arial"/>
              </a:rPr>
              <a:t>infrastructure</a:t>
            </a:r>
            <a:r>
              <a:rPr lang="zh-CN" altLang="en-US" sz="1200" dirty="0">
                <a:sym typeface="Arial"/>
              </a:rPr>
              <a:t> </a:t>
            </a:r>
            <a:r>
              <a:rPr lang="en-US" altLang="zh-CN" sz="1200" dirty="0">
                <a:sym typeface="Arial"/>
              </a:rPr>
              <a:t>LCM,</a:t>
            </a:r>
            <a:r>
              <a:rPr lang="zh-CN" altLang="en-US" sz="1200" dirty="0">
                <a:sym typeface="Arial"/>
              </a:rPr>
              <a:t> </a:t>
            </a:r>
            <a:r>
              <a:rPr lang="en-US" altLang="zh-CN" sz="1200" dirty="0">
                <a:sym typeface="Arial"/>
              </a:rPr>
              <a:t>health</a:t>
            </a:r>
            <a:r>
              <a:rPr lang="zh-CN" altLang="en-US" sz="1200" dirty="0">
                <a:sym typeface="Arial"/>
              </a:rPr>
              <a:t> </a:t>
            </a:r>
            <a:r>
              <a:rPr lang="en-US" altLang="zh-CN" sz="1200" dirty="0">
                <a:sym typeface="Arial"/>
              </a:rPr>
              <a:t>check/recover</a:t>
            </a:r>
          </a:p>
          <a:p>
            <a:pPr marL="171450" lvl="6" indent="-171450">
              <a:buFont typeface="Wingdings" charset="2"/>
              <a:buChar char="§"/>
            </a:pPr>
            <a:r>
              <a:rPr lang="zh-CN" altLang="en-US" sz="1200" dirty="0">
                <a:sym typeface="Arial"/>
              </a:rPr>
              <a:t> </a:t>
            </a:r>
            <a:r>
              <a:rPr lang="en-US" altLang="zh-CN" sz="1200" dirty="0">
                <a:sym typeface="Arial"/>
              </a:rPr>
              <a:t>	expose</a:t>
            </a:r>
            <a:r>
              <a:rPr lang="zh-CN" altLang="en-US" sz="1200" dirty="0">
                <a:sym typeface="Arial"/>
              </a:rPr>
              <a:t> </a:t>
            </a:r>
            <a:r>
              <a:rPr lang="en-US" altLang="zh-CN" sz="1200" dirty="0">
                <a:sym typeface="Arial"/>
              </a:rPr>
              <a:t>monitoring/alerts/events</a:t>
            </a:r>
            <a:r>
              <a:rPr lang="zh-CN" altLang="en-US" sz="1200" dirty="0">
                <a:sym typeface="Arial"/>
              </a:rPr>
              <a:t> </a:t>
            </a:r>
            <a:r>
              <a:rPr lang="en-US" altLang="zh-CN" sz="1200" dirty="0">
                <a:sym typeface="Arial"/>
              </a:rPr>
              <a:t>for</a:t>
            </a:r>
            <a:r>
              <a:rPr lang="zh-CN" altLang="en-US" sz="1200" dirty="0">
                <a:sym typeface="Arial"/>
              </a:rPr>
              <a:t> </a:t>
            </a:r>
            <a:r>
              <a:rPr lang="en-US" altLang="zh-CN" sz="1200" dirty="0">
                <a:sym typeface="Arial"/>
              </a:rPr>
              <a:t>DCAE</a:t>
            </a:r>
            <a:r>
              <a:rPr lang="zh-CN" altLang="en-US" sz="1200" dirty="0">
                <a:sym typeface="Arial"/>
              </a:rPr>
              <a:t> </a:t>
            </a:r>
            <a:r>
              <a:rPr lang="en-US" altLang="zh-CN" sz="1200" dirty="0">
                <a:sym typeface="Arial"/>
              </a:rPr>
              <a:t>or</a:t>
            </a:r>
            <a:r>
              <a:rPr lang="zh-CN" altLang="en-US" sz="1200" dirty="0">
                <a:sym typeface="Arial"/>
              </a:rPr>
              <a:t> </a:t>
            </a:r>
            <a:r>
              <a:rPr lang="en-US" altLang="zh-CN" sz="1200" dirty="0">
                <a:sym typeface="Arial"/>
              </a:rPr>
              <a:t>any</a:t>
            </a:r>
            <a:r>
              <a:rPr lang="zh-CN" altLang="en-US" sz="1200" dirty="0">
                <a:sym typeface="Arial"/>
              </a:rPr>
              <a:t> </a:t>
            </a:r>
            <a:r>
              <a:rPr lang="en-US" altLang="zh-CN" sz="1200" dirty="0">
                <a:sym typeface="Arial"/>
              </a:rPr>
              <a:t>consumer</a:t>
            </a:r>
          </a:p>
          <a:p>
            <a:pPr marL="228600" indent="-228600">
              <a:buFont typeface="Wingdings" charset="2"/>
              <a:buChar char="§"/>
            </a:pPr>
            <a:endParaRPr lang="en-US" sz="1000" dirty="0" err="1">
              <a:solidFill>
                <a:schemeClr val="tx2"/>
              </a:solidFill>
            </a:endParaRPr>
          </a:p>
        </p:txBody>
      </p:sp>
      <p:sp>
        <p:nvSpPr>
          <p:cNvPr id="103" name="Title 1"/>
          <p:cNvSpPr>
            <a:spLocks noGrp="1"/>
          </p:cNvSpPr>
          <p:nvPr>
            <p:ph type="title"/>
          </p:nvPr>
        </p:nvSpPr>
        <p:spPr>
          <a:xfrm>
            <a:off x="615548" y="77151"/>
            <a:ext cx="10647363" cy="620506"/>
          </a:xfrm>
        </p:spPr>
        <p:txBody>
          <a:bodyPr/>
          <a:lstStyle/>
          <a:p>
            <a:r>
              <a:rPr lang="en-US" sz="3200" dirty="0"/>
              <a:t>Multiple Infrastructure Support</a:t>
            </a:r>
          </a:p>
        </p:txBody>
      </p:sp>
    </p:spTree>
    <p:extLst>
      <p:ext uri="{BB962C8B-B14F-4D97-AF65-F5344CB8AC3E}">
        <p14:creationId xmlns:p14="http://schemas.microsoft.com/office/powerpoint/2010/main" val="78225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37" y="274638"/>
            <a:ext cx="10647363" cy="496543"/>
          </a:xfrm>
        </p:spPr>
        <p:txBody>
          <a:bodyPr>
            <a:normAutofit fontScale="90000"/>
          </a:bodyPr>
          <a:lstStyle/>
          <a:p>
            <a:r>
              <a:rPr lang="en-US" altLang="zh-CN" dirty="0">
                <a:solidFill>
                  <a:schemeClr val="tx1"/>
                </a:solidFill>
              </a:rPr>
              <a:t>High Level Requirements: </a:t>
            </a:r>
            <a:endParaRPr lang="zh-CN" altLang="en-US" dirty="0">
              <a:solidFill>
                <a:schemeClr val="tx1"/>
              </a:solidFill>
            </a:endParaRPr>
          </a:p>
        </p:txBody>
      </p:sp>
      <p:sp>
        <p:nvSpPr>
          <p:cNvPr id="3" name="Text Placeholder 2"/>
          <p:cNvSpPr>
            <a:spLocks noGrp="1"/>
          </p:cNvSpPr>
          <p:nvPr>
            <p:ph type="body" idx="1"/>
          </p:nvPr>
        </p:nvSpPr>
        <p:spPr>
          <a:xfrm>
            <a:off x="791817" y="771181"/>
            <a:ext cx="11128434" cy="5274326"/>
          </a:xfrm>
        </p:spPr>
        <p:txBody>
          <a:bodyPr>
            <a:normAutofit fontScale="92500" lnSpcReduction="10000"/>
          </a:bodyPr>
          <a:lstStyle/>
          <a:p>
            <a:r>
              <a:rPr lang="en-US" sz="2400" dirty="0"/>
              <a:t>Functional Requirements:</a:t>
            </a:r>
          </a:p>
          <a:p>
            <a:pPr lvl="1">
              <a:buFont typeface="Wingdings" panose="05000000000000000000" pitchFamily="2" charset="2"/>
              <a:buChar char="§"/>
            </a:pPr>
            <a:r>
              <a:rPr lang="en-US" altLang="zh-CN" sz="2000" dirty="0"/>
              <a:t>Onboard </a:t>
            </a:r>
            <a:r>
              <a:rPr lang="en-US" altLang="zh-CN" sz="2000" dirty="0" err="1"/>
              <a:t>VoLTE</a:t>
            </a:r>
            <a:r>
              <a:rPr lang="en-US" altLang="zh-CN" sz="2000" dirty="0"/>
              <a:t> VNFs, Design and Create </a:t>
            </a:r>
            <a:r>
              <a:rPr lang="en-US" altLang="zh-CN" sz="2000" dirty="0" err="1"/>
              <a:t>vVoLTE</a:t>
            </a:r>
            <a:r>
              <a:rPr lang="en-US" altLang="zh-CN" sz="2000" dirty="0"/>
              <a:t> Services (topology, workflow, policy, analysis)</a:t>
            </a:r>
          </a:p>
          <a:p>
            <a:pPr lvl="1">
              <a:buFont typeface="Wingdings" panose="05000000000000000000" pitchFamily="2" charset="2"/>
              <a:buChar char="§"/>
            </a:pPr>
            <a:r>
              <a:rPr lang="en-US" altLang="zh-CN" sz="2000" dirty="0"/>
              <a:t>Deploy Artifacts</a:t>
            </a:r>
          </a:p>
          <a:p>
            <a:pPr lvl="1">
              <a:buFont typeface="Wingdings" panose="05000000000000000000" pitchFamily="2" charset="2"/>
              <a:buChar char="§"/>
            </a:pPr>
            <a:r>
              <a:rPr lang="en-US" altLang="zh-CN" sz="2000" dirty="0"/>
              <a:t>Fault detection, correlation and policy based auto-healing</a:t>
            </a:r>
          </a:p>
          <a:p>
            <a:pPr lvl="1">
              <a:buFont typeface="Wingdings" panose="05000000000000000000" pitchFamily="2" charset="2"/>
              <a:buChar char="§"/>
            </a:pPr>
            <a:r>
              <a:rPr lang="en-US" altLang="zh-CN" sz="2000" dirty="0"/>
              <a:t>Performance Monitoring and policy based auto scaling</a:t>
            </a:r>
          </a:p>
          <a:p>
            <a:pPr lvl="1">
              <a:buFont typeface="Wingdings" panose="05000000000000000000" pitchFamily="2" charset="2"/>
              <a:buChar char="§"/>
            </a:pPr>
            <a:r>
              <a:rPr lang="en-US" altLang="zh-CN" sz="2000" dirty="0"/>
              <a:t>Standard</a:t>
            </a:r>
            <a:r>
              <a:rPr lang="zh-CN" altLang="en-US" sz="2000" dirty="0"/>
              <a:t> </a:t>
            </a:r>
            <a:r>
              <a:rPr lang="en-US" altLang="zh-CN" sz="2000" dirty="0"/>
              <a:t>ETSI-NFV</a:t>
            </a:r>
            <a:r>
              <a:rPr lang="zh-CN" altLang="en-US" sz="2000" dirty="0"/>
              <a:t> </a:t>
            </a:r>
            <a:r>
              <a:rPr lang="en-US" altLang="zh-CN" sz="2000" dirty="0"/>
              <a:t>interfaces</a:t>
            </a:r>
            <a:r>
              <a:rPr lang="zh-CN" altLang="en-US" sz="2000" dirty="0"/>
              <a:t> </a:t>
            </a:r>
            <a:r>
              <a:rPr lang="en-US" altLang="zh-CN" sz="2000" dirty="0"/>
              <a:t>integrate with vendor provided VNFM</a:t>
            </a:r>
            <a:endParaRPr lang="zh-CN" altLang="en-US" sz="2000" dirty="0"/>
          </a:p>
          <a:p>
            <a:pPr lvl="1">
              <a:buFont typeface="Wingdings" panose="05000000000000000000" pitchFamily="2" charset="2"/>
              <a:buChar char="§"/>
            </a:pPr>
            <a:r>
              <a:rPr lang="en-US" altLang="zh-CN" sz="2000" dirty="0"/>
              <a:t>Integrate with vendor provided EMS</a:t>
            </a:r>
            <a:endParaRPr lang="zh-CN" altLang="en-US" sz="2000" dirty="0"/>
          </a:p>
          <a:p>
            <a:pPr lvl="1">
              <a:buFont typeface="Wingdings" panose="05000000000000000000" pitchFamily="2" charset="2"/>
              <a:buChar char="§"/>
            </a:pPr>
            <a:r>
              <a:rPr lang="en-US" altLang="zh-CN" sz="2000" dirty="0"/>
              <a:t>Integrate with</a:t>
            </a:r>
            <a:r>
              <a:rPr lang="zh-CN" altLang="en-US" sz="2000" dirty="0"/>
              <a:t> </a:t>
            </a:r>
            <a:r>
              <a:rPr lang="en-US" altLang="zh-CN" sz="2000" dirty="0"/>
              <a:t>third party controller </a:t>
            </a:r>
          </a:p>
          <a:p>
            <a:pPr lvl="1">
              <a:buFont typeface="Wingdings" panose="05000000000000000000" pitchFamily="2" charset="2"/>
              <a:buChar char="§"/>
            </a:pPr>
            <a:r>
              <a:rPr lang="en-US" altLang="zh-CN" sz="2000" dirty="0">
                <a:solidFill>
                  <a:schemeClr val="tx1"/>
                </a:solidFill>
              </a:rPr>
              <a:t>Leverage</a:t>
            </a:r>
            <a:r>
              <a:rPr lang="zh-CN" altLang="en-US" sz="2000" dirty="0">
                <a:solidFill>
                  <a:schemeClr val="tx1"/>
                </a:solidFill>
              </a:rPr>
              <a:t> </a:t>
            </a:r>
            <a:r>
              <a:rPr lang="en-US" altLang="zh-CN" sz="2000" dirty="0">
                <a:solidFill>
                  <a:schemeClr val="tx1"/>
                </a:solidFill>
              </a:rPr>
              <a:t>capabilities</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different</a:t>
            </a:r>
            <a:r>
              <a:rPr lang="zh-CN" altLang="en-US" sz="2000" dirty="0">
                <a:solidFill>
                  <a:schemeClr val="tx1"/>
                </a:solidFill>
              </a:rPr>
              <a:t> </a:t>
            </a:r>
            <a:r>
              <a:rPr lang="en-US" altLang="zh-CN" sz="2000" dirty="0">
                <a:solidFill>
                  <a:schemeClr val="tx1"/>
                </a:solidFill>
              </a:rPr>
              <a:t>infrastructure</a:t>
            </a:r>
            <a:r>
              <a:rPr lang="zh-CN" altLang="en-US" sz="2000" dirty="0">
                <a:solidFill>
                  <a:schemeClr val="tx1"/>
                </a:solidFill>
              </a:rPr>
              <a:t> </a:t>
            </a:r>
            <a:r>
              <a:rPr lang="en-US" altLang="zh-CN" sz="2000" dirty="0">
                <a:solidFill>
                  <a:schemeClr val="tx1"/>
                </a:solidFill>
              </a:rPr>
              <a:t>environment</a:t>
            </a:r>
          </a:p>
          <a:p>
            <a:r>
              <a:rPr lang="en-US" sz="2400" dirty="0"/>
              <a:t>Platform Requirements:</a:t>
            </a:r>
          </a:p>
          <a:p>
            <a:pPr lvl="1">
              <a:buFont typeface="Wingdings" panose="05000000000000000000" pitchFamily="2" charset="2"/>
              <a:buChar char="§"/>
            </a:pPr>
            <a:r>
              <a:rPr lang="en-US" sz="2000" dirty="0"/>
              <a:t>Support for Orchestration of complex deployment</a:t>
            </a:r>
          </a:p>
          <a:p>
            <a:pPr lvl="1">
              <a:buFont typeface="Wingdings" panose="05000000000000000000" pitchFamily="2" charset="2"/>
              <a:buChar char="§"/>
            </a:pPr>
            <a:r>
              <a:rPr lang="en-US" sz="2000" dirty="0"/>
              <a:t>ETSI NFV Interface With Vendor Provided VNFM / EMS</a:t>
            </a:r>
          </a:p>
          <a:p>
            <a:pPr lvl="1">
              <a:buFont typeface="Wingdings" panose="05000000000000000000" pitchFamily="2" charset="2"/>
              <a:buChar char="§"/>
            </a:pPr>
            <a:r>
              <a:rPr lang="en-US" sz="2000" dirty="0"/>
              <a:t>Interface with third party controller and multiple Cloud Infrastructures</a:t>
            </a:r>
          </a:p>
          <a:p>
            <a:pPr lvl="1">
              <a:buFont typeface="Wingdings" panose="05000000000000000000" pitchFamily="2" charset="2"/>
              <a:buChar char="§"/>
            </a:pPr>
            <a:r>
              <a:rPr lang="en-US" sz="2000" dirty="0"/>
              <a:t>Easy to Use Closed Loop Automation Design</a:t>
            </a:r>
          </a:p>
        </p:txBody>
      </p:sp>
    </p:spTree>
    <p:extLst>
      <p:ext uri="{BB962C8B-B14F-4D97-AF65-F5344CB8AC3E}">
        <p14:creationId xmlns:p14="http://schemas.microsoft.com/office/powerpoint/2010/main" val="419459966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dirty="0"/>
          </a:p>
        </p:txBody>
      </p:sp>
      <p:sp>
        <p:nvSpPr>
          <p:cNvPr id="5" name="Title 1"/>
          <p:cNvSpPr>
            <a:spLocks noGrp="1"/>
          </p:cNvSpPr>
          <p:nvPr>
            <p:ph type="title"/>
          </p:nvPr>
        </p:nvSpPr>
        <p:spPr>
          <a:xfrm>
            <a:off x="615548" y="77151"/>
            <a:ext cx="10647363" cy="620506"/>
          </a:xfrm>
        </p:spPr>
        <p:txBody>
          <a:bodyPr/>
          <a:lstStyle/>
          <a:p>
            <a:r>
              <a:rPr lang="en-US" altLang="zh-CN" sz="3200" dirty="0"/>
              <a:t>Close</a:t>
            </a:r>
            <a:r>
              <a:rPr lang="zh-CN" altLang="en-US" sz="3200" dirty="0"/>
              <a:t> </a:t>
            </a:r>
            <a:r>
              <a:rPr lang="en-US" altLang="zh-CN" sz="3200" dirty="0"/>
              <a:t>Look</a:t>
            </a:r>
            <a:r>
              <a:rPr lang="zh-CN" altLang="en-US" sz="3200" dirty="0"/>
              <a:t> </a:t>
            </a:r>
            <a:r>
              <a:rPr lang="en-US" altLang="zh-CN" sz="3200" dirty="0"/>
              <a:t>at</a:t>
            </a:r>
            <a:r>
              <a:rPr lang="zh-CN" altLang="en-US" sz="3200" dirty="0"/>
              <a:t> </a:t>
            </a:r>
            <a:r>
              <a:rPr lang="en-US" altLang="zh-CN" sz="3200" dirty="0"/>
              <a:t>Infrastructure-C</a:t>
            </a:r>
            <a:endParaRPr lang="en-US" sz="3200" dirty="0"/>
          </a:p>
        </p:txBody>
      </p:sp>
      <p:grpSp>
        <p:nvGrpSpPr>
          <p:cNvPr id="6" name="Group 5"/>
          <p:cNvGrpSpPr/>
          <p:nvPr/>
        </p:nvGrpSpPr>
        <p:grpSpPr>
          <a:xfrm>
            <a:off x="304800" y="1054100"/>
            <a:ext cx="3708400" cy="4635500"/>
            <a:chOff x="4320379" y="1172712"/>
            <a:chExt cx="3287321" cy="3911338"/>
          </a:xfrm>
        </p:grpSpPr>
        <p:sp>
          <p:nvSpPr>
            <p:cNvPr id="7" name="Rectangle 6"/>
            <p:cNvSpPr/>
            <p:nvPr/>
          </p:nvSpPr>
          <p:spPr>
            <a:xfrm>
              <a:off x="4549858" y="1172712"/>
              <a:ext cx="2819979" cy="1755650"/>
            </a:xfrm>
            <a:prstGeom prst="rect">
              <a:avLst/>
            </a:prstGeom>
            <a:solidFill>
              <a:srgbClr val="FF99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36875" tIns="34208" rIns="136875" bIns="34208" rtlCol="0" anchor="ctr" anchorCtr="0"/>
            <a:ls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343129"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686257"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029386"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372514"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1715643" algn="l" defTabSz="343129" rtl="0" eaLnBrk="1" latinLnBrk="0" hangingPunct="1">
                <a:defRPr kern="1200">
                  <a:solidFill>
                    <a:schemeClr val="tx1"/>
                  </a:solidFill>
                  <a:latin typeface="Calibri" charset="0"/>
                  <a:ea typeface="ＭＳ Ｐゴシック" charset="0"/>
                  <a:cs typeface="ＭＳ Ｐゴシック" charset="0"/>
                </a:defRPr>
              </a:lvl6pPr>
              <a:lvl7pPr marL="2058772" algn="l" defTabSz="343129" rtl="0" eaLnBrk="1" latinLnBrk="0" hangingPunct="1">
                <a:defRPr kern="1200">
                  <a:solidFill>
                    <a:schemeClr val="tx1"/>
                  </a:solidFill>
                  <a:latin typeface="Calibri" charset="0"/>
                  <a:ea typeface="ＭＳ Ｐゴシック" charset="0"/>
                  <a:cs typeface="ＭＳ Ｐゴシック" charset="0"/>
                </a:defRPr>
              </a:lvl7pPr>
              <a:lvl8pPr marL="2401900" algn="l" defTabSz="343129" rtl="0" eaLnBrk="1" latinLnBrk="0" hangingPunct="1">
                <a:defRPr kern="1200">
                  <a:solidFill>
                    <a:schemeClr val="tx1"/>
                  </a:solidFill>
                  <a:latin typeface="Calibri" charset="0"/>
                  <a:ea typeface="ＭＳ Ｐゴシック" charset="0"/>
                  <a:cs typeface="ＭＳ Ｐゴシック" charset="0"/>
                </a:defRPr>
              </a:lvl8pPr>
              <a:lvl9pPr marL="2745029" algn="l" defTabSz="343129" rtl="0" eaLnBrk="1" latinLnBrk="0" hangingPunct="1">
                <a:defRPr kern="1200">
                  <a:solidFill>
                    <a:schemeClr val="tx1"/>
                  </a:solidFill>
                  <a:latin typeface="Calibri" charset="0"/>
                  <a:ea typeface="ＭＳ Ｐゴシック" charset="0"/>
                  <a:cs typeface="ＭＳ Ｐゴシック" charset="0"/>
                </a:defRPr>
              </a:lvl9pPr>
            </a:lstStyle>
            <a:p>
              <a:pPr marL="0" marR="0" lvl="0" indent="0" algn="ctr" defTabSz="684179" rtl="0" eaLnBrk="1" fontAlgn="base" latinLnBrk="0" hangingPunct="1">
                <a:lnSpc>
                  <a:spcPct val="100000"/>
                </a:lnSpc>
                <a:spcBef>
                  <a:spcPct val="0"/>
                </a:spcBef>
                <a:spcAft>
                  <a:spcPct val="0"/>
                </a:spcAft>
                <a:buClrTx/>
                <a:buSzTx/>
                <a:buFontTx/>
                <a:buNone/>
                <a:tabLst/>
                <a:defRPr/>
              </a:pPr>
              <a:endParaRPr kumimoji="0" lang="en-US" sz="1797" b="1" i="0" u="none" strike="noStrike" kern="0" cap="none" spc="0" normalizeH="0" baseline="0" noProof="0" dirty="0">
                <a:ln>
                  <a:noFill/>
                </a:ln>
                <a:effectLst/>
                <a:uLnTx/>
                <a:uFillTx/>
                <a:latin typeface="Calibri"/>
                <a:ea typeface="ＭＳ Ｐゴシック" charset="0"/>
                <a:cs typeface="+mn-cs"/>
              </a:endParaRPr>
            </a:p>
          </p:txBody>
        </p:sp>
        <p:sp>
          <p:nvSpPr>
            <p:cNvPr id="8" name="Rounded Rectangle 140"/>
            <p:cNvSpPr/>
            <p:nvPr/>
          </p:nvSpPr>
          <p:spPr>
            <a:xfrm>
              <a:off x="5820746" y="1699081"/>
              <a:ext cx="1490559" cy="526671"/>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lang="en-US" altLang="zh-CN" sz="1050" b="1" noProof="0" dirty="0">
                  <a:solidFill>
                    <a:schemeClr val="tx1"/>
                  </a:solidFill>
                  <a:cs typeface="Arial" charset="0"/>
                </a:rPr>
                <a:t>Logic</a:t>
              </a:r>
              <a:r>
                <a:rPr lang="zh-CN" altLang="en-US" sz="1050" b="1" noProof="0" dirty="0">
                  <a:solidFill>
                    <a:schemeClr val="tx1"/>
                  </a:solidFill>
                  <a:cs typeface="Arial" charset="0"/>
                </a:rPr>
                <a:t> </a:t>
              </a:r>
              <a:r>
                <a:rPr lang="en-US" altLang="zh-CN" sz="1050" b="1" noProof="0" dirty="0">
                  <a:solidFill>
                    <a:schemeClr val="tx1"/>
                  </a:solidFill>
                  <a:cs typeface="Arial" charset="0"/>
                </a:rPr>
                <a:t>Engine</a:t>
              </a:r>
              <a:r>
                <a:rPr lang="zh-CN" altLang="en-US" sz="1050" b="1" noProof="0" dirty="0">
                  <a:solidFill>
                    <a:schemeClr val="tx1"/>
                  </a:solidFill>
                  <a:cs typeface="Arial" charset="0"/>
                </a:rPr>
                <a:t> </a:t>
              </a:r>
              <a:r>
                <a:rPr lang="en-US" altLang="zh-CN" sz="1050" b="1" dirty="0">
                  <a:solidFill>
                    <a:schemeClr val="tx1"/>
                  </a:solidFill>
                  <a:cs typeface="Arial" charset="0"/>
                </a:rPr>
                <a:t>to</a:t>
              </a:r>
            </a:p>
            <a:p>
              <a:pPr marL="0" marR="0" lvl="0" indent="0" algn="ctr" defTabSz="684179" eaLnBrk="1" fontAlgn="base" latinLnBrk="0" hangingPunct="1">
                <a:lnSpc>
                  <a:spcPct val="100000"/>
                </a:lnSpc>
                <a:spcBef>
                  <a:spcPct val="0"/>
                </a:spcBef>
                <a:spcAft>
                  <a:spcPct val="0"/>
                </a:spcAft>
                <a:buClrTx/>
                <a:buSzTx/>
                <a:buFontTx/>
                <a:buNone/>
                <a:tabLst/>
                <a:defRPr/>
              </a:pPr>
              <a:r>
                <a:rPr lang="en-US" altLang="zh-CN" sz="1050" b="1" dirty="0">
                  <a:solidFill>
                    <a:schemeClr val="tx1"/>
                  </a:solidFill>
                  <a:cs typeface="Arial" charset="0"/>
                </a:rPr>
                <a:t>validate/dispatch/verify</a:t>
              </a:r>
              <a:endParaRPr kumimoji="0" lang="en-US" sz="1050" b="1" i="0" u="none" strike="noStrike" kern="0" cap="none" spc="0" normalizeH="0" baseline="0" noProof="0" dirty="0">
                <a:ln>
                  <a:noFill/>
                </a:ln>
                <a:solidFill>
                  <a:schemeClr val="tx1"/>
                </a:solidFill>
                <a:effectLst/>
                <a:uLnTx/>
                <a:uFillTx/>
                <a:cs typeface="Arial" charset="0"/>
              </a:endParaRPr>
            </a:p>
          </p:txBody>
        </p:sp>
        <p:sp>
          <p:nvSpPr>
            <p:cNvPr id="9" name="Rounded Rectangle 147"/>
            <p:cNvSpPr/>
            <p:nvPr/>
          </p:nvSpPr>
          <p:spPr>
            <a:xfrm>
              <a:off x="4645927" y="2535828"/>
              <a:ext cx="1116289"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lang="en-US" altLang="zh-CN" sz="900" b="1" noProof="0" dirty="0">
                  <a:solidFill>
                    <a:schemeClr val="tx1"/>
                  </a:solidFill>
                  <a:latin typeface="Arial" charset="0"/>
                  <a:cs typeface="Arial" charset="0"/>
                </a:rPr>
                <a:t>p</a:t>
              </a:r>
              <a:r>
                <a:rPr kumimoji="0" lang="en-US" altLang="zh-CN" sz="900" b="1" i="0" u="none" strike="noStrike" kern="0" cap="none" spc="0" normalizeH="0" baseline="0" noProof="0" dirty="0">
                  <a:ln>
                    <a:noFill/>
                  </a:ln>
                  <a:solidFill>
                    <a:schemeClr val="tx1"/>
                  </a:solidFill>
                  <a:effectLst/>
                  <a:uLnTx/>
                  <a:uFillTx/>
                  <a:latin typeface="Arial" charset="0"/>
                  <a:cs typeface="Arial" charset="0"/>
                </a:rPr>
                <a:t>hysical</a:t>
              </a:r>
              <a:r>
                <a:rPr kumimoji="0" lang="zh-CN" altLang="en-US" sz="900" b="1" i="0" u="none" strike="noStrike" kern="0" cap="none" spc="0" normalizeH="0" baseline="0" noProof="0" dirty="0">
                  <a:ln>
                    <a:noFill/>
                  </a:ln>
                  <a:solidFill>
                    <a:schemeClr val="tx1"/>
                  </a:solidFill>
                  <a:effectLst/>
                  <a:uLnTx/>
                  <a:uFillTx/>
                  <a:latin typeface="Arial" charset="0"/>
                  <a:cs typeface="Arial" charset="0"/>
                </a:rPr>
                <a:t> </a:t>
              </a:r>
              <a:r>
                <a:rPr kumimoji="0" lang="en-US" sz="900" b="1" i="0" u="none" strike="noStrike" kern="0" cap="none" spc="0" normalizeH="0" baseline="0" noProof="0" dirty="0">
                  <a:ln>
                    <a:noFill/>
                  </a:ln>
                  <a:solidFill>
                    <a:schemeClr val="tx1"/>
                  </a:solidFill>
                  <a:effectLst/>
                  <a:uLnTx/>
                  <a:uFillTx/>
                  <a:latin typeface="Arial" charset="0"/>
                  <a:cs typeface="Arial" charset="0"/>
                </a:rPr>
                <a:t>Adaptor</a:t>
              </a:r>
            </a:p>
          </p:txBody>
        </p:sp>
        <p:sp>
          <p:nvSpPr>
            <p:cNvPr id="10" name="Rounded Rectangle 147"/>
            <p:cNvSpPr/>
            <p:nvPr/>
          </p:nvSpPr>
          <p:spPr>
            <a:xfrm>
              <a:off x="5820746" y="2535829"/>
              <a:ext cx="1490560" cy="356948"/>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altLang="zh-CN" sz="900" b="1" i="0" u="none" strike="noStrike" kern="0" cap="none" spc="0" normalizeH="0" baseline="0" noProof="0" dirty="0">
                  <a:ln>
                    <a:noFill/>
                  </a:ln>
                  <a:solidFill>
                    <a:schemeClr val="tx1"/>
                  </a:solidFill>
                  <a:effectLst/>
                  <a:uLnTx/>
                  <a:uFillTx/>
                  <a:latin typeface="Arial" charset="0"/>
                  <a:cs typeface="Arial" charset="0"/>
                </a:rPr>
                <a:t>Multi-vim</a:t>
              </a:r>
              <a:r>
                <a:rPr kumimoji="0" lang="zh-CN" altLang="en-US" sz="900" b="1" i="0" u="none" strike="noStrike" kern="0" cap="none" spc="0" normalizeH="0" baseline="0" noProof="0" dirty="0">
                  <a:ln>
                    <a:noFill/>
                  </a:ln>
                  <a:solidFill>
                    <a:schemeClr val="tx1"/>
                  </a:solidFill>
                  <a:effectLst/>
                  <a:uLnTx/>
                  <a:uFillTx/>
                  <a:latin typeface="Arial" charset="0"/>
                  <a:cs typeface="Arial" charset="0"/>
                </a:rPr>
                <a:t> </a:t>
              </a:r>
              <a:r>
                <a:rPr kumimoji="0" lang="en-US" sz="900" b="1" i="0" u="none" strike="noStrike" kern="0" cap="none" spc="0" normalizeH="0" baseline="0" noProof="0" dirty="0">
                  <a:ln>
                    <a:noFill/>
                  </a:ln>
                  <a:solidFill>
                    <a:schemeClr val="tx1"/>
                  </a:solidFill>
                  <a:effectLst/>
                  <a:uLnTx/>
                  <a:uFillTx/>
                  <a:latin typeface="Arial" charset="0"/>
                  <a:cs typeface="Arial" charset="0"/>
                </a:rPr>
                <a:t>Adaptor</a:t>
              </a:r>
            </a:p>
          </p:txBody>
        </p:sp>
        <p:sp>
          <p:nvSpPr>
            <p:cNvPr id="11" name="TextBox 10"/>
            <p:cNvSpPr txBox="1"/>
            <p:nvPr/>
          </p:nvSpPr>
          <p:spPr>
            <a:xfrm>
              <a:off x="5182561" y="2154726"/>
              <a:ext cx="1454520" cy="3116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chemeClr val="tx1"/>
                  </a:solidFill>
                  <a:effectLst/>
                  <a:uFillTx/>
                  <a:latin typeface="+mn-lt"/>
                  <a:ea typeface="+mn-ea"/>
                  <a:cs typeface="+mn-cs"/>
                  <a:sym typeface="Calibri"/>
                </a:rPr>
                <a:t>Infrastructure</a:t>
              </a:r>
              <a:r>
                <a:rPr kumimoji="0" lang="zh-CN" altLang="en-US" sz="1800" b="0" i="0" u="none" strike="noStrike" cap="none" spc="0" normalizeH="0" baseline="0" dirty="0">
                  <a:ln>
                    <a:noFill/>
                  </a:ln>
                  <a:solidFill>
                    <a:schemeClr val="tx1"/>
                  </a:solidFill>
                  <a:effectLst/>
                  <a:uFillTx/>
                  <a:latin typeface="+mn-lt"/>
                  <a:ea typeface="+mn-ea"/>
                  <a:cs typeface="+mn-cs"/>
                  <a:sym typeface="Calibri"/>
                </a:rPr>
                <a:t> </a:t>
              </a:r>
              <a:r>
                <a:rPr kumimoji="0" lang="en-US" altLang="zh-CN" sz="1800" b="0" i="0" u="none" strike="noStrike" cap="none" spc="0" normalizeH="0" baseline="0" dirty="0">
                  <a:ln>
                    <a:noFill/>
                  </a:ln>
                  <a:solidFill>
                    <a:schemeClr val="tx1"/>
                  </a:solidFill>
                  <a:effectLst/>
                  <a:uFillTx/>
                  <a:latin typeface="+mn-lt"/>
                  <a:ea typeface="+mn-ea"/>
                  <a:cs typeface="+mn-cs"/>
                  <a:sym typeface="Calibri"/>
                </a:rPr>
                <a:t>-C</a:t>
              </a:r>
              <a:endParaRPr kumimoji="0" lang="en-US" sz="1800" b="0" i="0" u="none" strike="noStrike" cap="none" spc="0" normalizeH="0" baseline="0" dirty="0">
                <a:ln>
                  <a:noFill/>
                </a:ln>
                <a:solidFill>
                  <a:schemeClr val="tx1"/>
                </a:solidFill>
                <a:effectLst/>
                <a:uFillTx/>
                <a:latin typeface="+mn-lt"/>
                <a:ea typeface="+mn-ea"/>
                <a:cs typeface="+mn-cs"/>
                <a:sym typeface="Calibri"/>
              </a:endParaRPr>
            </a:p>
          </p:txBody>
        </p:sp>
        <p:sp>
          <p:nvSpPr>
            <p:cNvPr id="12" name="Rounded Rectangle 114"/>
            <p:cNvSpPr/>
            <p:nvPr/>
          </p:nvSpPr>
          <p:spPr>
            <a:xfrm>
              <a:off x="4732704" y="1351968"/>
              <a:ext cx="2578602" cy="225602"/>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marL="0" marR="0" lvl="0" indent="0" algn="ctr" defTabSz="682221"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dirty="0">
                  <a:ln>
                    <a:noFill/>
                  </a:ln>
                  <a:solidFill>
                    <a:schemeClr val="tx1"/>
                  </a:solidFill>
                  <a:effectLst/>
                  <a:uLnTx/>
                  <a:uFillTx/>
                  <a:latin typeface="Arial" charset="0"/>
                  <a:cs typeface="Arial" charset="0"/>
                </a:rPr>
                <a:t>API Handler</a:t>
              </a:r>
            </a:p>
          </p:txBody>
        </p:sp>
        <p:sp>
          <p:nvSpPr>
            <p:cNvPr id="13" name="Rounded Rectangle 126"/>
            <p:cNvSpPr/>
            <p:nvPr/>
          </p:nvSpPr>
          <p:spPr>
            <a:xfrm>
              <a:off x="4320379" y="3170177"/>
              <a:ext cx="1604723" cy="485313"/>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Physical</a:t>
              </a:r>
              <a:r>
                <a:rPr lang="zh-CN" altLang="en-US" sz="1200" b="1" dirty="0">
                  <a:solidFill>
                    <a:schemeClr val="tx1"/>
                  </a:solidFill>
                </a:rPr>
                <a:t> </a:t>
              </a:r>
              <a:r>
                <a:rPr lang="en-US" altLang="zh-CN" sz="1200" b="1" dirty="0">
                  <a:solidFill>
                    <a:schemeClr val="tx1"/>
                  </a:solidFill>
                </a:rPr>
                <a:t>Host</a:t>
              </a:r>
              <a:endParaRPr lang="en-US" sz="1200" b="1" dirty="0">
                <a:solidFill>
                  <a:schemeClr val="tx1"/>
                </a:solidFill>
              </a:endParaRPr>
            </a:p>
          </p:txBody>
        </p:sp>
        <p:cxnSp>
          <p:nvCxnSpPr>
            <p:cNvPr id="14" name="Straight Connector 13"/>
            <p:cNvCxnSpPr/>
            <p:nvPr/>
          </p:nvCxnSpPr>
          <p:spPr>
            <a:xfrm flipH="1">
              <a:off x="5173037" y="2765464"/>
              <a:ext cx="2070" cy="404713"/>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flipH="1">
              <a:off x="6197070" y="2906021"/>
              <a:ext cx="4910" cy="878148"/>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7044809" y="2892777"/>
              <a:ext cx="2411" cy="1721557"/>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7" name="Rounded Rectangle 126"/>
            <p:cNvSpPr/>
            <p:nvPr/>
          </p:nvSpPr>
          <p:spPr>
            <a:xfrm>
              <a:off x="4732703" y="3787050"/>
              <a:ext cx="1604723" cy="497326"/>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Container</a:t>
              </a:r>
              <a:endParaRPr lang="en-US" sz="1200" b="1" dirty="0">
                <a:solidFill>
                  <a:schemeClr val="tx1"/>
                </a:solidFill>
              </a:endParaRPr>
            </a:p>
          </p:txBody>
        </p:sp>
        <p:sp>
          <p:nvSpPr>
            <p:cNvPr id="18" name="Rounded Rectangle 126"/>
            <p:cNvSpPr/>
            <p:nvPr/>
          </p:nvSpPr>
          <p:spPr>
            <a:xfrm>
              <a:off x="5299113" y="4198154"/>
              <a:ext cx="1604723" cy="541179"/>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VMware</a:t>
              </a:r>
              <a:endParaRPr lang="en-US" sz="1200" b="1" dirty="0">
                <a:solidFill>
                  <a:schemeClr val="tx1"/>
                </a:solidFill>
              </a:endParaRPr>
            </a:p>
          </p:txBody>
        </p:sp>
        <p:sp>
          <p:nvSpPr>
            <p:cNvPr id="19" name="Rounded Rectangle 126"/>
            <p:cNvSpPr/>
            <p:nvPr/>
          </p:nvSpPr>
          <p:spPr>
            <a:xfrm>
              <a:off x="6002977" y="4594452"/>
              <a:ext cx="1604723" cy="489598"/>
            </a:xfrm>
            <a:prstGeom prst="roundRect">
              <a:avLst>
                <a:gd name="adj" fmla="val 7921"/>
              </a:avLst>
            </a:prstGeom>
            <a:solidFill>
              <a:schemeClr val="accent6">
                <a:lumMod val="40000"/>
                <a:lumOff val="60000"/>
              </a:schemeClr>
            </a:solidFill>
            <a:ln w="9525">
              <a:solidFill>
                <a:schemeClr val="tx1"/>
              </a:solid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altLang="zh-CN" sz="1200" b="1" dirty="0">
                  <a:solidFill>
                    <a:schemeClr val="tx1"/>
                  </a:solidFill>
                </a:rPr>
                <a:t>OpenStack</a:t>
              </a:r>
              <a:endParaRPr lang="en-US" sz="1200" b="1" dirty="0">
                <a:solidFill>
                  <a:schemeClr val="tx1"/>
                </a:solidFill>
              </a:endParaRPr>
            </a:p>
          </p:txBody>
        </p:sp>
        <p:cxnSp>
          <p:nvCxnSpPr>
            <p:cNvPr id="20" name="Straight Connector 19"/>
            <p:cNvCxnSpPr/>
            <p:nvPr/>
          </p:nvCxnSpPr>
          <p:spPr>
            <a:xfrm flipH="1">
              <a:off x="6621588" y="2901293"/>
              <a:ext cx="3950" cy="1352374"/>
            </a:xfrm>
            <a:prstGeom prst="line">
              <a:avLst/>
            </a:prstGeom>
            <a:noFill/>
            <a:ln w="25400" cap="flat">
              <a:solidFill>
                <a:schemeClr val="accent1"/>
              </a:solidFill>
              <a:prstDash val="solid"/>
              <a:round/>
              <a:headEnd type="arrow"/>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Rounded Rectangle 140"/>
            <p:cNvSpPr/>
            <p:nvPr/>
          </p:nvSpPr>
          <p:spPr>
            <a:xfrm>
              <a:off x="4732703" y="1700988"/>
              <a:ext cx="970981" cy="496243"/>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a:ln>
                    <a:noFill/>
                  </a:ln>
                  <a:solidFill>
                    <a:schemeClr val="tx1"/>
                  </a:solidFill>
                  <a:effectLst/>
                  <a:uLnTx/>
                  <a:uFillTx/>
                  <a:cs typeface="Arial" charset="0"/>
                </a:rPr>
                <a:t>Registry</a:t>
              </a:r>
              <a:r>
                <a:rPr kumimoji="0" lang="zh-CN" altLang="en-US" sz="1050" b="1" i="0" u="none" strike="noStrike" kern="0" cap="none" spc="0" normalizeH="0" noProof="0" dirty="0">
                  <a:ln>
                    <a:noFill/>
                  </a:ln>
                  <a:solidFill>
                    <a:schemeClr val="tx1"/>
                  </a:solidFill>
                  <a:effectLst/>
                  <a:uLnTx/>
                  <a:uFillTx/>
                  <a:cs typeface="Arial" charset="0"/>
                </a:rPr>
                <a:t> </a:t>
              </a:r>
              <a:r>
                <a:rPr kumimoji="0" lang="en-US" altLang="zh-CN" sz="1050" b="1" i="0" u="none" strike="noStrike" kern="0" cap="none" spc="0" normalizeH="0" noProof="0" dirty="0">
                  <a:ln>
                    <a:noFill/>
                  </a:ln>
                  <a:solidFill>
                    <a:schemeClr val="tx1"/>
                  </a:solidFill>
                  <a:effectLst/>
                  <a:uLnTx/>
                  <a:uFillTx/>
                  <a:cs typeface="Arial" charset="0"/>
                </a:rPr>
                <a:t>Manager</a:t>
              </a:r>
              <a:endParaRPr kumimoji="0" lang="en-US" sz="1050" b="1" i="0" u="none" strike="noStrike" kern="0" cap="none" spc="0" normalizeH="0" baseline="0" noProof="0" dirty="0">
                <a:ln>
                  <a:noFill/>
                </a:ln>
                <a:solidFill>
                  <a:schemeClr val="tx1"/>
                </a:solidFill>
                <a:effectLst/>
                <a:uLnTx/>
                <a:uFillTx/>
                <a:cs typeface="Arial" charset="0"/>
              </a:endParaRPr>
            </a:p>
          </p:txBody>
        </p:sp>
      </p:grpSp>
      <p:sp>
        <p:nvSpPr>
          <p:cNvPr id="22" name="Rectangle 21"/>
          <p:cNvSpPr/>
          <p:nvPr/>
        </p:nvSpPr>
        <p:spPr>
          <a:xfrm>
            <a:off x="4399035" y="924511"/>
            <a:ext cx="7324246" cy="5586145"/>
          </a:xfrm>
          <a:prstGeom prst="rect">
            <a:avLst/>
          </a:prstGeom>
        </p:spPr>
        <p:txBody>
          <a:bodyPr wrap="square">
            <a:spAutoFit/>
          </a:bodyPr>
          <a:lstStyle/>
          <a:p>
            <a:pPr marL="285750" indent="-285750">
              <a:lnSpc>
                <a:spcPct val="80000"/>
              </a:lnSpc>
              <a:spcBef>
                <a:spcPts val="700"/>
              </a:spcBef>
              <a:buSzPct val="80000"/>
              <a:buFont typeface="Wingdings" charset="2"/>
              <a:buChar char="§"/>
            </a:pPr>
            <a:r>
              <a:rPr lang="en-US" altLang="zh-CN" sz="1700" dirty="0">
                <a:solidFill>
                  <a:srgbClr val="262626"/>
                </a:solidFill>
                <a:latin typeface="Arial"/>
                <a:ea typeface="Arial"/>
                <a:cs typeface="Arial"/>
                <a:sym typeface="Arial"/>
              </a:rPr>
              <a:t>API</a:t>
            </a:r>
            <a:r>
              <a:rPr lang="zh-CN" altLang="en-US" sz="1700" dirty="0">
                <a:solidFill>
                  <a:srgbClr val="262626"/>
                </a:solidFill>
                <a:latin typeface="Arial"/>
                <a:ea typeface="Arial"/>
                <a:cs typeface="Arial"/>
                <a:sym typeface="Arial"/>
              </a:rPr>
              <a:t> </a:t>
            </a:r>
            <a:r>
              <a:rPr lang="en-US" altLang="zh-CN" sz="1700" dirty="0">
                <a:solidFill>
                  <a:srgbClr val="262626"/>
                </a:solidFill>
                <a:latin typeface="Arial"/>
                <a:ea typeface="Arial"/>
                <a:cs typeface="Arial"/>
                <a:sym typeface="Arial"/>
              </a:rPr>
              <a:t>Handler</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Accept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REST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request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and</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encapsulate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returns</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Taking</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care of</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parallelism</a:t>
            </a:r>
          </a:p>
          <a:p>
            <a:pPr marL="514350" lvl="2" indent="-285750">
              <a:lnSpc>
                <a:spcPct val="80000"/>
              </a:lnSpc>
              <a:spcBef>
                <a:spcPts val="700"/>
              </a:spcBef>
              <a:buSzPct val="80000"/>
              <a:buFont typeface="Wingdings" charset="2"/>
              <a:buChar char="§"/>
            </a:pPr>
            <a:endParaRPr lang="en-US" altLang="zh-CN" sz="1700" dirty="0">
              <a:solidFill>
                <a:srgbClr val="262626"/>
              </a:solidFill>
              <a:latin typeface="Arial"/>
              <a:ea typeface="Arial"/>
              <a:cs typeface="Arial"/>
              <a:sym typeface="Arial"/>
            </a:endParaRPr>
          </a:p>
          <a:p>
            <a:pPr marL="285750" indent="-285750">
              <a:lnSpc>
                <a:spcPct val="80000"/>
              </a:lnSpc>
              <a:spcBef>
                <a:spcPts val="700"/>
              </a:spcBef>
              <a:buSzPct val="80000"/>
              <a:buFont typeface="Wingdings" charset="2"/>
              <a:buChar char="§"/>
            </a:pPr>
            <a:r>
              <a:rPr lang="en-US" altLang="zh-CN" sz="1700" dirty="0">
                <a:solidFill>
                  <a:srgbClr val="262626"/>
                </a:solidFill>
                <a:latin typeface="Arial"/>
                <a:ea typeface="Arial"/>
                <a:cs typeface="Arial"/>
                <a:sym typeface="Arial"/>
              </a:rPr>
              <a:t>Registry</a:t>
            </a:r>
            <a:r>
              <a:rPr lang="zh-CN" altLang="en-US" sz="1700" dirty="0">
                <a:solidFill>
                  <a:srgbClr val="262626"/>
                </a:solidFill>
                <a:latin typeface="Arial"/>
                <a:ea typeface="Arial"/>
                <a:cs typeface="Arial"/>
                <a:sym typeface="Arial"/>
              </a:rPr>
              <a:t> </a:t>
            </a:r>
            <a:r>
              <a:rPr lang="en-US" altLang="zh-CN" sz="1700" dirty="0">
                <a:solidFill>
                  <a:srgbClr val="262626"/>
                </a:solidFill>
                <a:latin typeface="Arial"/>
                <a:ea typeface="Arial"/>
                <a:cs typeface="Arial"/>
                <a:sym typeface="Arial"/>
              </a:rPr>
              <a:t>Manager:</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Support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registry/un-registry</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of</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NFVI</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Publish/Update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infrastructure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capability/version/meta</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to</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A&amp;AI</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service</a:t>
            </a:r>
          </a:p>
          <a:p>
            <a:pPr marL="514350" lvl="2" indent="-285750">
              <a:lnSpc>
                <a:spcPct val="80000"/>
              </a:lnSpc>
              <a:spcBef>
                <a:spcPts val="700"/>
              </a:spcBef>
              <a:buSzPct val="80000"/>
              <a:buFont typeface="Wingdings" charset="2"/>
              <a:buChar char="§"/>
            </a:pPr>
            <a:endParaRPr lang="en-US" altLang="zh-CN" sz="1400" dirty="0">
              <a:solidFill>
                <a:srgbClr val="262626"/>
              </a:solidFill>
              <a:latin typeface="Arial"/>
              <a:ea typeface="Arial"/>
              <a:cs typeface="Arial"/>
              <a:sym typeface="Arial"/>
            </a:endParaRPr>
          </a:p>
          <a:p>
            <a:pPr marL="285750" indent="-285750">
              <a:lnSpc>
                <a:spcPct val="80000"/>
              </a:lnSpc>
              <a:spcBef>
                <a:spcPts val="700"/>
              </a:spcBef>
              <a:buSzPct val="80000"/>
              <a:buFont typeface="Wingdings" charset="2"/>
              <a:buChar char="§"/>
            </a:pPr>
            <a:r>
              <a:rPr lang="en-US" altLang="zh-CN" sz="1700" dirty="0">
                <a:solidFill>
                  <a:srgbClr val="262626"/>
                </a:solidFill>
                <a:latin typeface="Arial"/>
                <a:ea typeface="Arial"/>
                <a:cs typeface="Arial"/>
                <a:sym typeface="Arial"/>
              </a:rPr>
              <a:t>Logic</a:t>
            </a:r>
            <a:r>
              <a:rPr lang="zh-CN" altLang="en-US" sz="1700" dirty="0">
                <a:solidFill>
                  <a:srgbClr val="262626"/>
                </a:solidFill>
                <a:latin typeface="Arial"/>
                <a:ea typeface="Arial"/>
                <a:cs typeface="Arial"/>
                <a:sym typeface="Arial"/>
              </a:rPr>
              <a:t> </a:t>
            </a:r>
            <a:r>
              <a:rPr lang="en-US" altLang="zh-CN" sz="1700" dirty="0">
                <a:solidFill>
                  <a:srgbClr val="262626"/>
                </a:solidFill>
                <a:latin typeface="Arial"/>
                <a:ea typeface="Arial"/>
                <a:cs typeface="Arial"/>
                <a:sym typeface="Arial"/>
              </a:rPr>
              <a:t>Engine</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Call</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Registry</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Manager and</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execution</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validation</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logic</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Dispatch</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API</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calls</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to</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different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Adaptors/Plugins</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Verify</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results</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from</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Adaptors/Plugins</a:t>
            </a:r>
          </a:p>
          <a:p>
            <a:pPr marL="514350" lvl="2" indent="-285750">
              <a:lnSpc>
                <a:spcPct val="80000"/>
              </a:lnSpc>
              <a:spcBef>
                <a:spcPts val="700"/>
              </a:spcBef>
              <a:buSzPct val="80000"/>
              <a:buFont typeface="Wingdings" charset="2"/>
              <a:buChar char="§"/>
            </a:pPr>
            <a:endParaRPr lang="en-US" altLang="zh-CN" sz="1400" dirty="0">
              <a:solidFill>
                <a:srgbClr val="262626"/>
              </a:solidFill>
              <a:latin typeface="Arial"/>
              <a:ea typeface="Arial"/>
              <a:cs typeface="Arial"/>
              <a:sym typeface="Arial"/>
            </a:endParaRPr>
          </a:p>
          <a:p>
            <a:pPr marL="285750" indent="-285750">
              <a:lnSpc>
                <a:spcPct val="80000"/>
              </a:lnSpc>
              <a:spcBef>
                <a:spcPts val="700"/>
              </a:spcBef>
              <a:buSzPct val="80000"/>
              <a:buFont typeface="Wingdings" charset="2"/>
              <a:buChar char="§"/>
            </a:pPr>
            <a:r>
              <a:rPr lang="en-US" altLang="zh-CN" sz="1700" dirty="0">
                <a:solidFill>
                  <a:srgbClr val="262626"/>
                </a:solidFill>
                <a:latin typeface="Arial"/>
                <a:ea typeface="Arial"/>
                <a:cs typeface="Arial"/>
                <a:sym typeface="Arial"/>
              </a:rPr>
              <a:t>Multi-vim</a:t>
            </a:r>
            <a:r>
              <a:rPr lang="zh-CN" altLang="en-US" sz="1700" dirty="0">
                <a:solidFill>
                  <a:srgbClr val="262626"/>
                </a:solidFill>
                <a:latin typeface="Arial"/>
                <a:ea typeface="Arial"/>
                <a:cs typeface="Arial"/>
                <a:sym typeface="Arial"/>
              </a:rPr>
              <a:t> </a:t>
            </a:r>
            <a:r>
              <a:rPr lang="en-US" altLang="zh-CN" sz="1700" dirty="0">
                <a:solidFill>
                  <a:srgbClr val="262626"/>
                </a:solidFill>
                <a:latin typeface="Arial"/>
                <a:ea typeface="Arial"/>
                <a:cs typeface="Arial"/>
                <a:sym typeface="Arial"/>
              </a:rPr>
              <a:t>Adaptor:</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Handle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different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VNFI</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including</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OpenStack(different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versions),</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VMware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and</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so</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on.</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Expose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monitoring</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metrics/alerts/events</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for</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the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consumption</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of</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DCAE</a:t>
            </a:r>
          </a:p>
          <a:p>
            <a:pPr marL="514350" lvl="2" indent="-285750">
              <a:lnSpc>
                <a:spcPct val="80000"/>
              </a:lnSpc>
              <a:spcBef>
                <a:spcPts val="700"/>
              </a:spcBef>
              <a:buSzPct val="80000"/>
              <a:buFont typeface="Wingdings" charset="2"/>
              <a:buChar char="§"/>
            </a:pPr>
            <a:endParaRPr lang="en-US" altLang="zh-CN" sz="1400" dirty="0">
              <a:solidFill>
                <a:srgbClr val="262626"/>
              </a:solidFill>
              <a:latin typeface="Arial"/>
              <a:ea typeface="Arial"/>
              <a:cs typeface="Arial"/>
              <a:sym typeface="Arial"/>
            </a:endParaRPr>
          </a:p>
          <a:p>
            <a:pPr marL="285750" indent="-285750">
              <a:lnSpc>
                <a:spcPct val="80000"/>
              </a:lnSpc>
              <a:spcBef>
                <a:spcPts val="700"/>
              </a:spcBef>
              <a:buSzPct val="80000"/>
              <a:buFont typeface="Wingdings" charset="2"/>
              <a:buChar char="§"/>
            </a:pPr>
            <a:r>
              <a:rPr lang="en-US" altLang="zh-CN" sz="1700" dirty="0">
                <a:solidFill>
                  <a:srgbClr val="262626"/>
                </a:solidFill>
                <a:latin typeface="Arial"/>
                <a:ea typeface="Arial"/>
                <a:cs typeface="Arial"/>
                <a:sym typeface="Arial"/>
              </a:rPr>
              <a:t>Physical</a:t>
            </a:r>
            <a:r>
              <a:rPr lang="zh-CN" altLang="en-US" sz="1700" dirty="0">
                <a:solidFill>
                  <a:srgbClr val="262626"/>
                </a:solidFill>
                <a:latin typeface="Arial"/>
                <a:ea typeface="Arial"/>
                <a:cs typeface="Arial"/>
                <a:sym typeface="Arial"/>
              </a:rPr>
              <a:t> </a:t>
            </a:r>
            <a:r>
              <a:rPr lang="en-US" altLang="zh-CN" sz="1700" dirty="0">
                <a:solidFill>
                  <a:srgbClr val="262626"/>
                </a:solidFill>
                <a:latin typeface="Arial"/>
                <a:ea typeface="Arial"/>
                <a:cs typeface="Arial"/>
                <a:sym typeface="Arial"/>
              </a:rPr>
              <a:t>Adaptor:</a:t>
            </a:r>
          </a:p>
          <a:p>
            <a:pPr marL="514350" lvl="2" indent="-285750">
              <a:lnSpc>
                <a:spcPct val="80000"/>
              </a:lnSpc>
              <a:spcBef>
                <a:spcPts val="700"/>
              </a:spcBef>
              <a:buSzPct val="80000"/>
              <a:buFont typeface="Wingdings" charset="2"/>
              <a:buChar char="§"/>
            </a:pPr>
            <a:r>
              <a:rPr lang="en-US" altLang="zh-CN" sz="1400" dirty="0">
                <a:solidFill>
                  <a:srgbClr val="262626"/>
                </a:solidFill>
                <a:latin typeface="Arial"/>
                <a:ea typeface="Arial"/>
                <a:cs typeface="Arial"/>
                <a:sym typeface="Arial"/>
              </a:rPr>
              <a:t>Handle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physical</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host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related</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functions,</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like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fencing</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for</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HA</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recover</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a</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key</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step</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for</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service</a:t>
            </a:r>
            <a:r>
              <a:rPr lang="zh-CN" altLang="en-US" sz="1400" dirty="0">
                <a:solidFill>
                  <a:srgbClr val="262626"/>
                </a:solidFill>
                <a:latin typeface="Arial"/>
                <a:ea typeface="Arial"/>
                <a:cs typeface="Arial"/>
                <a:sym typeface="Arial"/>
              </a:rPr>
              <a:t> </a:t>
            </a:r>
            <a:r>
              <a:rPr lang="en-US" altLang="zh-CN" sz="1400" dirty="0">
                <a:solidFill>
                  <a:srgbClr val="262626"/>
                </a:solidFill>
                <a:latin typeface="Arial"/>
                <a:ea typeface="Arial"/>
                <a:cs typeface="Arial"/>
                <a:sym typeface="Arial"/>
              </a:rPr>
              <a:t>resilience</a:t>
            </a:r>
          </a:p>
        </p:txBody>
      </p:sp>
      <p:sp>
        <p:nvSpPr>
          <p:cNvPr id="23" name="Rounded Rectangle 140"/>
          <p:cNvSpPr/>
          <p:nvPr/>
        </p:nvSpPr>
        <p:spPr>
          <a:xfrm>
            <a:off x="1906249" y="1556539"/>
            <a:ext cx="1649751" cy="477294"/>
          </a:xfrm>
          <a:prstGeom prst="roundRect">
            <a:avLst/>
          </a:prstGeom>
          <a:solidFill>
            <a:sysClr val="window" lastClr="FFFFFF"/>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418" tIns="0" rIns="68418" bIns="34208" rtlCol="0" anchor="b" anchorCtr="0"/>
          <a:lstStyle/>
          <a:p>
            <a:pPr marL="0" marR="0" lvl="0" indent="0" algn="ctr" defTabSz="684179" eaLnBrk="1" fontAlgn="base" latinLnBrk="0" hangingPunct="1">
              <a:lnSpc>
                <a:spcPct val="100000"/>
              </a:lnSpc>
              <a:spcBef>
                <a:spcPct val="0"/>
              </a:spcBef>
              <a:spcAft>
                <a:spcPct val="0"/>
              </a:spcAft>
              <a:buClrTx/>
              <a:buSzTx/>
              <a:buFontTx/>
              <a:buNone/>
              <a:tabLst/>
              <a:defRPr/>
            </a:pPr>
            <a:r>
              <a:rPr lang="en-US" altLang="zh-CN" sz="1050" b="1" noProof="0" dirty="0">
                <a:solidFill>
                  <a:schemeClr val="tx1"/>
                </a:solidFill>
                <a:cs typeface="Arial" charset="0"/>
              </a:rPr>
              <a:t>Logic</a:t>
            </a:r>
            <a:r>
              <a:rPr lang="zh-CN" altLang="en-US" sz="1050" b="1" noProof="0" dirty="0">
                <a:solidFill>
                  <a:schemeClr val="tx1"/>
                </a:solidFill>
                <a:cs typeface="Arial" charset="0"/>
              </a:rPr>
              <a:t> </a:t>
            </a:r>
            <a:r>
              <a:rPr lang="en-US" altLang="zh-CN" sz="1050" b="1" noProof="0" dirty="0">
                <a:solidFill>
                  <a:schemeClr val="tx1"/>
                </a:solidFill>
                <a:cs typeface="Arial" charset="0"/>
              </a:rPr>
              <a:t>Engine</a:t>
            </a:r>
            <a:r>
              <a:rPr lang="zh-CN" altLang="en-US" sz="1050" b="1" noProof="0" dirty="0">
                <a:solidFill>
                  <a:schemeClr val="tx1"/>
                </a:solidFill>
                <a:cs typeface="Arial" charset="0"/>
              </a:rPr>
              <a:t> </a:t>
            </a:r>
            <a:r>
              <a:rPr lang="en-US" altLang="zh-CN" sz="1050" b="1" dirty="0">
                <a:solidFill>
                  <a:schemeClr val="tx1"/>
                </a:solidFill>
                <a:cs typeface="Arial" charset="0"/>
              </a:rPr>
              <a:t>to</a:t>
            </a:r>
          </a:p>
          <a:p>
            <a:pPr marL="0" marR="0" lvl="0" indent="0" algn="ctr" defTabSz="684179" eaLnBrk="1" fontAlgn="base" latinLnBrk="0" hangingPunct="1">
              <a:lnSpc>
                <a:spcPct val="100000"/>
              </a:lnSpc>
              <a:spcBef>
                <a:spcPct val="0"/>
              </a:spcBef>
              <a:spcAft>
                <a:spcPct val="0"/>
              </a:spcAft>
              <a:buClrTx/>
              <a:buSzTx/>
              <a:buFontTx/>
              <a:buNone/>
              <a:tabLst/>
              <a:defRPr/>
            </a:pPr>
            <a:r>
              <a:rPr lang="en-US" altLang="zh-CN" sz="1050" b="1" dirty="0">
                <a:solidFill>
                  <a:schemeClr val="tx1"/>
                </a:solidFill>
                <a:cs typeface="Arial" charset="0"/>
              </a:rPr>
              <a:t>validate/dispatch/verify</a:t>
            </a:r>
            <a:endParaRPr kumimoji="0" lang="en-US" sz="1050" b="1" i="0" u="none" strike="noStrike" kern="0" cap="none" spc="0" normalizeH="0" baseline="0" noProof="0" dirty="0">
              <a:ln>
                <a:noFill/>
              </a:ln>
              <a:solidFill>
                <a:schemeClr val="tx1"/>
              </a:solidFill>
              <a:effectLst/>
              <a:uLnTx/>
              <a:uFillTx/>
              <a:cs typeface="Arial" charset="0"/>
            </a:endParaRPr>
          </a:p>
        </p:txBody>
      </p:sp>
    </p:spTree>
    <p:extLst>
      <p:ext uri="{BB962C8B-B14F-4D97-AF65-F5344CB8AC3E}">
        <p14:creationId xmlns:p14="http://schemas.microsoft.com/office/powerpoint/2010/main" val="175043820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a:t>BAKCUP SLIDES</a:t>
            </a:r>
          </a:p>
        </p:txBody>
      </p:sp>
    </p:spTree>
    <p:extLst>
      <p:ext uri="{BB962C8B-B14F-4D97-AF65-F5344CB8AC3E}">
        <p14:creationId xmlns:p14="http://schemas.microsoft.com/office/powerpoint/2010/main" val="226208249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b="25239"/>
          <a:stretch/>
        </p:blipFill>
        <p:spPr>
          <a:xfrm>
            <a:off x="6204908" y="4858001"/>
            <a:ext cx="3804238" cy="1512988"/>
          </a:xfrm>
          <a:prstGeom prst="rect">
            <a:avLst/>
          </a:prstGeom>
        </p:spPr>
      </p:pic>
      <p:sp>
        <p:nvSpPr>
          <p:cNvPr id="2" name="Title 1"/>
          <p:cNvSpPr>
            <a:spLocks noGrp="1"/>
          </p:cNvSpPr>
          <p:nvPr>
            <p:ph type="title"/>
          </p:nvPr>
        </p:nvSpPr>
        <p:spPr>
          <a:xfrm>
            <a:off x="644631" y="58599"/>
            <a:ext cx="10647363" cy="517026"/>
          </a:xfrm>
        </p:spPr>
        <p:txBody>
          <a:bodyPr>
            <a:normAutofit fontScale="90000"/>
          </a:bodyPr>
          <a:lstStyle/>
          <a:p>
            <a:r>
              <a:rPr lang="en-US" dirty="0"/>
              <a:t>Proposed ONAP Merged Architecture</a:t>
            </a:r>
          </a:p>
        </p:txBody>
      </p:sp>
      <p:sp>
        <p:nvSpPr>
          <p:cNvPr id="9" name="Rounded Rectangle 8"/>
          <p:cNvSpPr/>
          <p:nvPr/>
        </p:nvSpPr>
        <p:spPr>
          <a:xfrm>
            <a:off x="644631" y="2097828"/>
            <a:ext cx="3030277" cy="3589611"/>
          </a:xfrm>
          <a:prstGeom prst="roundRect">
            <a:avLst/>
          </a:prstGeom>
          <a:noFill/>
          <a:ln w="57150">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156" y="4437807"/>
            <a:ext cx="1216535" cy="1216535"/>
          </a:xfrm>
          <a:prstGeom prst="rect">
            <a:avLst/>
          </a:prstGeom>
        </p:spPr>
      </p:pic>
      <p:sp>
        <p:nvSpPr>
          <p:cNvPr id="11" name="Rounded Rectangle 10"/>
          <p:cNvSpPr/>
          <p:nvPr/>
        </p:nvSpPr>
        <p:spPr>
          <a:xfrm>
            <a:off x="3978876" y="1321027"/>
            <a:ext cx="7882684" cy="3295680"/>
          </a:xfrm>
          <a:prstGeom prst="roundRect">
            <a:avLst/>
          </a:prstGeom>
          <a:noFill/>
          <a:ln w="57150">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grpSp>
        <p:nvGrpSpPr>
          <p:cNvPr id="6" name="Group 5"/>
          <p:cNvGrpSpPr/>
          <p:nvPr/>
        </p:nvGrpSpPr>
        <p:grpSpPr>
          <a:xfrm>
            <a:off x="6923364" y="5410420"/>
            <a:ext cx="2471678" cy="892588"/>
            <a:chOff x="7063093" y="5317599"/>
            <a:chExt cx="2471678" cy="892588"/>
          </a:xfrm>
        </p:grpSpPr>
        <p:sp>
          <p:nvSpPr>
            <p:cNvPr id="12" name="TextBox 11"/>
            <p:cNvSpPr txBox="1"/>
            <p:nvPr/>
          </p:nvSpPr>
          <p:spPr>
            <a:xfrm>
              <a:off x="7306149" y="5317599"/>
              <a:ext cx="1172712" cy="277020"/>
            </a:xfrm>
            <a:prstGeom prst="rect">
              <a:avLst/>
            </a:prstGeom>
            <a:noFill/>
            <a:ln>
              <a:noFill/>
            </a:ln>
          </p:spPr>
          <p:txBody>
            <a:bodyPr wrap="square" lIns="0" tIns="0" rIns="0" bIns="0" rtlCol="0">
              <a:noAutofit/>
            </a:bodyPr>
            <a:lstStyle/>
            <a:p>
              <a:pPr defTabSz="609285"/>
              <a:r>
                <a:rPr lang="en-US" sz="1866" dirty="0">
                  <a:solidFill>
                    <a:srgbClr val="000000"/>
                  </a:solidFill>
                </a:rPr>
                <a:t>Storage</a:t>
              </a:r>
            </a:p>
          </p:txBody>
        </p:sp>
        <p:sp>
          <p:nvSpPr>
            <p:cNvPr id="13" name="TextBox 12"/>
            <p:cNvSpPr txBox="1"/>
            <p:nvPr/>
          </p:nvSpPr>
          <p:spPr>
            <a:xfrm>
              <a:off x="8167484" y="5356849"/>
              <a:ext cx="1172712" cy="277020"/>
            </a:xfrm>
            <a:prstGeom prst="rect">
              <a:avLst/>
            </a:prstGeom>
            <a:noFill/>
            <a:ln>
              <a:noFill/>
            </a:ln>
          </p:spPr>
          <p:txBody>
            <a:bodyPr wrap="square" lIns="0" tIns="0" rIns="0" bIns="0" rtlCol="0">
              <a:noAutofit/>
            </a:bodyPr>
            <a:lstStyle/>
            <a:p>
              <a:pPr defTabSz="609285"/>
              <a:r>
                <a:rPr lang="en-US" sz="1866" dirty="0">
                  <a:solidFill>
                    <a:srgbClr val="000000"/>
                  </a:solidFill>
                </a:rPr>
                <a:t>Compute</a:t>
              </a:r>
            </a:p>
          </p:txBody>
        </p:sp>
        <p:sp>
          <p:nvSpPr>
            <p:cNvPr id="14" name="TextBox 13"/>
            <p:cNvSpPr txBox="1"/>
            <p:nvPr/>
          </p:nvSpPr>
          <p:spPr>
            <a:xfrm>
              <a:off x="7467296" y="5933167"/>
              <a:ext cx="2067475" cy="277020"/>
            </a:xfrm>
            <a:prstGeom prst="rect">
              <a:avLst/>
            </a:prstGeom>
            <a:noFill/>
            <a:ln>
              <a:noFill/>
            </a:ln>
          </p:spPr>
          <p:txBody>
            <a:bodyPr wrap="square" lIns="0" tIns="0" rIns="0" bIns="0" rtlCol="0">
              <a:noAutofit/>
            </a:bodyPr>
            <a:lstStyle/>
            <a:p>
              <a:pPr defTabSz="609285"/>
              <a:r>
                <a:rPr lang="en-US" sz="1866" dirty="0">
                  <a:solidFill>
                    <a:srgbClr val="000000"/>
                  </a:solidFill>
                </a:rPr>
                <a:t>VNFs / Applications</a:t>
              </a:r>
            </a:p>
          </p:txBody>
        </p:sp>
        <p:sp>
          <p:nvSpPr>
            <p:cNvPr id="15" name="TextBox 14"/>
            <p:cNvSpPr txBox="1"/>
            <p:nvPr/>
          </p:nvSpPr>
          <p:spPr>
            <a:xfrm>
              <a:off x="7063093" y="5656147"/>
              <a:ext cx="1172712" cy="277020"/>
            </a:xfrm>
            <a:prstGeom prst="rect">
              <a:avLst/>
            </a:prstGeom>
            <a:noFill/>
            <a:ln>
              <a:noFill/>
            </a:ln>
          </p:spPr>
          <p:txBody>
            <a:bodyPr wrap="square" lIns="0" tIns="0" rIns="0" bIns="0" rtlCol="0">
              <a:noAutofit/>
            </a:bodyPr>
            <a:lstStyle/>
            <a:p>
              <a:pPr defTabSz="609285"/>
              <a:r>
                <a:rPr lang="en-US" sz="1866" dirty="0">
                  <a:solidFill>
                    <a:srgbClr val="000000"/>
                  </a:solidFill>
                </a:rPr>
                <a:t>Networking</a:t>
              </a:r>
            </a:p>
          </p:txBody>
        </p:sp>
      </p:grpSp>
      <p:sp>
        <p:nvSpPr>
          <p:cNvPr id="16" name="Rounded Rectangle 15"/>
          <p:cNvSpPr/>
          <p:nvPr/>
        </p:nvSpPr>
        <p:spPr>
          <a:xfrm>
            <a:off x="902371" y="1213208"/>
            <a:ext cx="2389164" cy="824850"/>
          </a:xfrm>
          <a:prstGeom prst="roundRect">
            <a:avLst/>
          </a:prstGeom>
          <a:noFill/>
          <a:ln w="57150">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23" name="TextBox 22"/>
          <p:cNvSpPr txBox="1"/>
          <p:nvPr/>
        </p:nvSpPr>
        <p:spPr>
          <a:xfrm>
            <a:off x="1663570" y="1475089"/>
            <a:ext cx="1493131" cy="386903"/>
          </a:xfrm>
          <a:prstGeom prst="rect">
            <a:avLst/>
          </a:prstGeom>
          <a:noFill/>
          <a:ln>
            <a:noFill/>
          </a:ln>
        </p:spPr>
        <p:txBody>
          <a:bodyPr wrap="square" lIns="0" tIns="0" rIns="0" bIns="0" rtlCol="0">
            <a:noAutofit/>
          </a:bodyPr>
          <a:lstStyle/>
          <a:p>
            <a:pPr defTabSz="609285"/>
            <a:r>
              <a:rPr lang="en-US" sz="1866" dirty="0">
                <a:solidFill>
                  <a:srgbClr val="000000"/>
                </a:solidFill>
              </a:rPr>
              <a:t>ONAP Portal</a:t>
            </a:r>
          </a:p>
        </p:txBody>
      </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40" y="1237059"/>
            <a:ext cx="722301" cy="722301"/>
          </a:xfrm>
          <a:prstGeom prst="rect">
            <a:avLst/>
          </a:prstGeom>
        </p:spPr>
      </p:pic>
      <p:sp>
        <p:nvSpPr>
          <p:cNvPr id="25" name="Rounded Rectangle 24"/>
          <p:cNvSpPr/>
          <p:nvPr/>
        </p:nvSpPr>
        <p:spPr>
          <a:xfrm>
            <a:off x="1051891" y="5536576"/>
            <a:ext cx="2033326" cy="55444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Design Functions</a:t>
            </a:r>
          </a:p>
        </p:txBody>
      </p:sp>
      <p:sp>
        <p:nvSpPr>
          <p:cNvPr id="26" name="Rounded Rectangle 25"/>
          <p:cNvSpPr/>
          <p:nvPr/>
        </p:nvSpPr>
        <p:spPr>
          <a:xfrm>
            <a:off x="4323768" y="4249747"/>
            <a:ext cx="2599957" cy="44812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Operational Functions</a:t>
            </a:r>
          </a:p>
        </p:txBody>
      </p:sp>
      <p:sp>
        <p:nvSpPr>
          <p:cNvPr id="27" name="Rounded Rectangle 26"/>
          <p:cNvSpPr/>
          <p:nvPr/>
        </p:nvSpPr>
        <p:spPr>
          <a:xfrm>
            <a:off x="7306224" y="427797"/>
            <a:ext cx="4416972" cy="554449"/>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E – Services	BSS / OSS	      Big Data</a:t>
            </a:r>
          </a:p>
        </p:txBody>
      </p:sp>
      <p:sp>
        <p:nvSpPr>
          <p:cNvPr id="28" name="Up-Down Arrow 27"/>
          <p:cNvSpPr/>
          <p:nvPr/>
        </p:nvSpPr>
        <p:spPr>
          <a:xfrm>
            <a:off x="7413174" y="998682"/>
            <a:ext cx="228322" cy="26911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29" name="Up-Down Arrow 28"/>
          <p:cNvSpPr/>
          <p:nvPr/>
        </p:nvSpPr>
        <p:spPr>
          <a:xfrm>
            <a:off x="9051173" y="998682"/>
            <a:ext cx="228322" cy="26911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30" name="Up-Down Arrow 29"/>
          <p:cNvSpPr/>
          <p:nvPr/>
        </p:nvSpPr>
        <p:spPr>
          <a:xfrm>
            <a:off x="10646601" y="998682"/>
            <a:ext cx="228322" cy="26911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31" name="Rounded Rectangle 30"/>
          <p:cNvSpPr/>
          <p:nvPr/>
        </p:nvSpPr>
        <p:spPr>
          <a:xfrm>
            <a:off x="6209647" y="1424767"/>
            <a:ext cx="5165744" cy="324029"/>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External Data Movement &amp; APIs</a:t>
            </a:r>
          </a:p>
        </p:txBody>
      </p:sp>
      <p:sp>
        <p:nvSpPr>
          <p:cNvPr id="32" name="Rounded Rectangle 31"/>
          <p:cNvSpPr/>
          <p:nvPr/>
        </p:nvSpPr>
        <p:spPr>
          <a:xfrm>
            <a:off x="4440920" y="3287250"/>
            <a:ext cx="2514891" cy="1006996"/>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Data Collection &amp; Analytics</a:t>
            </a:r>
          </a:p>
        </p:txBody>
      </p:sp>
      <p:sp>
        <p:nvSpPr>
          <p:cNvPr id="33" name="Rounded Rectangle 32"/>
          <p:cNvSpPr/>
          <p:nvPr/>
        </p:nvSpPr>
        <p:spPr>
          <a:xfrm>
            <a:off x="4553343" y="2965287"/>
            <a:ext cx="7211721" cy="268763"/>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866" dirty="0">
                <a:solidFill>
                  <a:schemeClr val="tx1"/>
                </a:solidFill>
              </a:rPr>
              <a:t>Common Services, Data Movement, Access Control &amp; APIs</a:t>
            </a:r>
          </a:p>
        </p:txBody>
      </p:sp>
      <p:sp>
        <p:nvSpPr>
          <p:cNvPr id="34" name="Rounded Rectangle 33"/>
          <p:cNvSpPr/>
          <p:nvPr/>
        </p:nvSpPr>
        <p:spPr>
          <a:xfrm>
            <a:off x="7371582" y="3308270"/>
            <a:ext cx="4210818" cy="1156222"/>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Controllers</a:t>
            </a:r>
          </a:p>
          <a:p>
            <a:pPr algn="ctr" defTabSz="609285"/>
            <a:endParaRPr lang="en-US" sz="2133" dirty="0">
              <a:solidFill>
                <a:schemeClr val="tx1"/>
              </a:solidFill>
            </a:endParaRPr>
          </a:p>
          <a:p>
            <a:pPr algn="ctr" defTabSz="609285"/>
            <a:endParaRPr lang="en-US" sz="2133" dirty="0">
              <a:solidFill>
                <a:schemeClr val="tx1"/>
              </a:solidFill>
            </a:endParaRPr>
          </a:p>
          <a:p>
            <a:pPr algn="ctr" defTabSz="609285"/>
            <a:endParaRPr lang="en-US" sz="2133" dirty="0">
              <a:solidFill>
                <a:schemeClr val="tx1"/>
              </a:solidFill>
            </a:endParaRPr>
          </a:p>
        </p:txBody>
      </p:sp>
      <p:sp>
        <p:nvSpPr>
          <p:cNvPr id="36" name="Rounded Rectangle 35"/>
          <p:cNvSpPr/>
          <p:nvPr/>
        </p:nvSpPr>
        <p:spPr>
          <a:xfrm>
            <a:off x="8655391" y="1850633"/>
            <a:ext cx="2720000" cy="992597"/>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Service Orchestrator</a:t>
            </a:r>
          </a:p>
        </p:txBody>
      </p:sp>
      <p:sp>
        <p:nvSpPr>
          <p:cNvPr id="38" name="Rounded Rectangle 37"/>
          <p:cNvSpPr/>
          <p:nvPr/>
        </p:nvSpPr>
        <p:spPr>
          <a:xfrm>
            <a:off x="6209647" y="1827117"/>
            <a:ext cx="2274706" cy="992597"/>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Active &amp; Available Inventory</a:t>
            </a:r>
            <a:endParaRPr lang="en-US" sz="1333" dirty="0">
              <a:solidFill>
                <a:schemeClr val="tx1"/>
              </a:solidFill>
            </a:endParaRPr>
          </a:p>
        </p:txBody>
      </p:sp>
      <p:sp>
        <p:nvSpPr>
          <p:cNvPr id="44" name="Rounded Rectangle 43"/>
          <p:cNvSpPr/>
          <p:nvPr/>
        </p:nvSpPr>
        <p:spPr>
          <a:xfrm>
            <a:off x="4502673" y="1399487"/>
            <a:ext cx="1535936" cy="1424285"/>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defTabSz="609285"/>
            <a:r>
              <a:rPr lang="en-US" sz="2133" dirty="0">
                <a:solidFill>
                  <a:schemeClr val="tx1"/>
                </a:solidFill>
              </a:rPr>
              <a:t>Dashboard</a:t>
            </a:r>
          </a:p>
        </p:txBody>
      </p:sp>
      <p:sp>
        <p:nvSpPr>
          <p:cNvPr id="45" name="Rounded Rectangle 44"/>
          <p:cNvSpPr/>
          <p:nvPr/>
        </p:nvSpPr>
        <p:spPr>
          <a:xfrm>
            <a:off x="4651310" y="1821410"/>
            <a:ext cx="1198568" cy="953745"/>
          </a:xfrm>
          <a:prstGeom prst="round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defTabSz="609285"/>
            <a:r>
              <a:rPr lang="en-US" sz="1866" dirty="0">
                <a:solidFill>
                  <a:schemeClr val="tx1"/>
                </a:solidFill>
              </a:rPr>
              <a:t>OA&amp;M</a:t>
            </a:r>
            <a:br>
              <a:rPr lang="en-US" sz="1866" dirty="0">
                <a:solidFill>
                  <a:schemeClr val="tx1"/>
                </a:solidFill>
              </a:rPr>
            </a:br>
            <a:r>
              <a:rPr lang="en-US" sz="1333" dirty="0">
                <a:solidFill>
                  <a:schemeClr val="tx1"/>
                </a:solidFill>
              </a:rPr>
              <a:t>Operation</a:t>
            </a:r>
            <a:br>
              <a:rPr lang="en-US" sz="1333" dirty="0">
                <a:solidFill>
                  <a:schemeClr val="tx1"/>
                </a:solidFill>
              </a:rPr>
            </a:br>
            <a:r>
              <a:rPr lang="en-US" sz="1333" dirty="0">
                <a:solidFill>
                  <a:schemeClr val="tx1"/>
                </a:solidFill>
              </a:rPr>
              <a:t>Administration</a:t>
            </a:r>
            <a:br>
              <a:rPr lang="en-US" sz="1333" dirty="0">
                <a:solidFill>
                  <a:schemeClr val="tx1"/>
                </a:solidFill>
              </a:rPr>
            </a:br>
            <a:r>
              <a:rPr lang="en-US" sz="1333" dirty="0">
                <a:solidFill>
                  <a:schemeClr val="tx1"/>
                </a:solidFill>
              </a:rPr>
              <a:t>&amp; Maintenance</a:t>
            </a:r>
            <a:endParaRPr lang="en-US" sz="1866" dirty="0">
              <a:solidFill>
                <a:schemeClr val="tx1"/>
              </a:solidFill>
            </a:endParaRPr>
          </a:p>
        </p:txBody>
      </p:sp>
      <p:sp>
        <p:nvSpPr>
          <p:cNvPr id="46" name="Rounded Rectangle 45"/>
          <p:cNvSpPr/>
          <p:nvPr/>
        </p:nvSpPr>
        <p:spPr>
          <a:xfrm>
            <a:off x="4755231" y="4846650"/>
            <a:ext cx="1224481" cy="743642"/>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ONAP Controller</a:t>
            </a:r>
          </a:p>
        </p:txBody>
      </p:sp>
      <p:sp>
        <p:nvSpPr>
          <p:cNvPr id="47" name="Rounded Rectangle 46"/>
          <p:cNvSpPr/>
          <p:nvPr/>
        </p:nvSpPr>
        <p:spPr>
          <a:xfrm>
            <a:off x="6757489" y="465789"/>
            <a:ext cx="1481125" cy="446057"/>
          </a:xfrm>
          <a:prstGeom prst="roundRect">
            <a:avLst/>
          </a:prstGeom>
          <a:solidFill>
            <a:schemeClr val="bg1">
              <a:alpha val="2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48" name="Rounded Rectangle 47"/>
          <p:cNvSpPr/>
          <p:nvPr/>
        </p:nvSpPr>
        <p:spPr>
          <a:xfrm>
            <a:off x="1982635" y="4518221"/>
            <a:ext cx="1462820" cy="1039295"/>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333" dirty="0">
                <a:solidFill>
                  <a:schemeClr val="tx1"/>
                </a:solidFill>
              </a:rPr>
              <a:t>Recipe/Engineering Rules &amp; Policy Distribution</a:t>
            </a:r>
          </a:p>
        </p:txBody>
      </p:sp>
      <p:grpSp>
        <p:nvGrpSpPr>
          <p:cNvPr id="5" name="Group 4"/>
          <p:cNvGrpSpPr/>
          <p:nvPr/>
        </p:nvGrpSpPr>
        <p:grpSpPr>
          <a:xfrm>
            <a:off x="1227902" y="2378406"/>
            <a:ext cx="2354427" cy="1859727"/>
            <a:chOff x="-1102408" y="4057209"/>
            <a:chExt cx="2630954" cy="1781810"/>
          </a:xfrm>
        </p:grpSpPr>
        <p:sp>
          <p:nvSpPr>
            <p:cNvPr id="50" name="Rounded Rectangle 49"/>
            <p:cNvSpPr/>
            <p:nvPr/>
          </p:nvSpPr>
          <p:spPr>
            <a:xfrm>
              <a:off x="-1100150" y="4057209"/>
              <a:ext cx="2628175" cy="539670"/>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Service Design &amp; Creation</a:t>
              </a:r>
            </a:p>
          </p:txBody>
        </p:sp>
        <p:sp>
          <p:nvSpPr>
            <p:cNvPr id="51" name="Rounded Rectangle 50"/>
            <p:cNvSpPr/>
            <p:nvPr/>
          </p:nvSpPr>
          <p:spPr>
            <a:xfrm>
              <a:off x="-1099629" y="5299349"/>
              <a:ext cx="2628175" cy="539670"/>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Analytic Application Design</a:t>
              </a:r>
            </a:p>
          </p:txBody>
        </p:sp>
        <p:sp>
          <p:nvSpPr>
            <p:cNvPr id="52" name="Rounded Rectangle 51"/>
            <p:cNvSpPr/>
            <p:nvPr/>
          </p:nvSpPr>
          <p:spPr>
            <a:xfrm>
              <a:off x="-1102408" y="4678279"/>
              <a:ext cx="2628175" cy="539670"/>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Policy Creation</a:t>
              </a:r>
            </a:p>
          </p:txBody>
        </p:sp>
      </p:grpSp>
      <p:cxnSp>
        <p:nvCxnSpPr>
          <p:cNvPr id="53" name="Straight Connector 52"/>
          <p:cNvCxnSpPr/>
          <p:nvPr/>
        </p:nvCxnSpPr>
        <p:spPr>
          <a:xfrm flipH="1" flipV="1">
            <a:off x="3331032" y="1652396"/>
            <a:ext cx="1194252" cy="5585"/>
          </a:xfrm>
          <a:prstGeom prst="line">
            <a:avLst/>
          </a:prstGeom>
          <a:ln w="41275" cmpd="sng">
            <a:solidFill>
              <a:srgbClr val="009FDB"/>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82983" y="6399169"/>
            <a:ext cx="5901961"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a:solidFill>
                  <a:schemeClr val="tx2"/>
                </a:solidFill>
              </a:rPr>
              <a:t>© 2017 AT&amp;T Intellectual</a:t>
            </a:r>
            <a:r>
              <a:rPr lang="en-US" sz="600" baseline="0" dirty="0">
                <a:solidFill>
                  <a:schemeClr val="tx2"/>
                </a:solidFill>
              </a:rPr>
              <a:t> Property. All rights reserved.</a:t>
            </a:r>
            <a:r>
              <a:rPr lang="en-US" sz="600" dirty="0">
                <a:solidFill>
                  <a:schemeClr val="tx2"/>
                </a:solidFill>
              </a:rPr>
              <a:t> AT&amp;T, Globe logo, Mobilizing Your World and DIRECTV are registered trademarks and service marks of AT&amp;T Intellectual Property and/or AT&amp;T affiliated companies. All other marks are the property of their respective owners.</a:t>
            </a:r>
          </a:p>
        </p:txBody>
      </p:sp>
      <p:cxnSp>
        <p:nvCxnSpPr>
          <p:cNvPr id="40" name="Straight Connector 39"/>
          <p:cNvCxnSpPr/>
          <p:nvPr/>
        </p:nvCxnSpPr>
        <p:spPr>
          <a:xfrm flipH="1" flipV="1">
            <a:off x="3674908" y="4397713"/>
            <a:ext cx="415772" cy="8552"/>
          </a:xfrm>
          <a:prstGeom prst="line">
            <a:avLst/>
          </a:prstGeom>
          <a:ln w="41275" cmpd="sng">
            <a:solidFill>
              <a:srgbClr val="009FDB"/>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7472842" y="3738333"/>
            <a:ext cx="644800" cy="667931"/>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1" name="Rectangle 40"/>
          <p:cNvSpPr/>
          <p:nvPr/>
        </p:nvSpPr>
        <p:spPr>
          <a:xfrm>
            <a:off x="8278394" y="3753321"/>
            <a:ext cx="644800" cy="66793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2" name="Rectangle 41"/>
          <p:cNvSpPr/>
          <p:nvPr/>
        </p:nvSpPr>
        <p:spPr>
          <a:xfrm>
            <a:off x="9135316" y="3753321"/>
            <a:ext cx="644800" cy="66793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3" name="Rectangle 42"/>
          <p:cNvSpPr/>
          <p:nvPr/>
        </p:nvSpPr>
        <p:spPr>
          <a:xfrm>
            <a:off x="9992238" y="3738333"/>
            <a:ext cx="644800" cy="66793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9" name="Rectangle 48"/>
          <p:cNvSpPr/>
          <p:nvPr/>
        </p:nvSpPr>
        <p:spPr>
          <a:xfrm>
            <a:off x="10849160" y="3729782"/>
            <a:ext cx="644800" cy="667931"/>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ctangle 6"/>
          <p:cNvSpPr/>
          <p:nvPr/>
        </p:nvSpPr>
        <p:spPr>
          <a:xfrm>
            <a:off x="8313450" y="3774921"/>
            <a:ext cx="627095" cy="584775"/>
          </a:xfrm>
          <a:prstGeom prst="rect">
            <a:avLst/>
          </a:prstGeom>
        </p:spPr>
        <p:txBody>
          <a:bodyPr wrap="none">
            <a:spAutoFit/>
          </a:bodyPr>
          <a:lstStyle/>
          <a:p>
            <a:pPr algn="ctr" defTabSz="609285"/>
            <a:r>
              <a:rPr lang="en-US" sz="1600" dirty="0">
                <a:solidFill>
                  <a:schemeClr val="tx1"/>
                </a:solidFill>
              </a:rPr>
              <a:t>Infra.</a:t>
            </a:r>
          </a:p>
          <a:p>
            <a:pPr algn="ctr" defTabSz="609285"/>
            <a:r>
              <a:rPr lang="en-US" sz="1600" dirty="0" err="1">
                <a:solidFill>
                  <a:schemeClr val="tx1"/>
                </a:solidFill>
              </a:rPr>
              <a:t>Cont</a:t>
            </a:r>
            <a:endParaRPr lang="en-US" sz="1600" dirty="0">
              <a:solidFill>
                <a:schemeClr val="tx1"/>
              </a:solidFill>
            </a:endParaRPr>
          </a:p>
        </p:txBody>
      </p:sp>
      <p:sp>
        <p:nvSpPr>
          <p:cNvPr id="54" name="Rectangle 53"/>
          <p:cNvSpPr/>
          <p:nvPr/>
        </p:nvSpPr>
        <p:spPr>
          <a:xfrm>
            <a:off x="9071498" y="3764120"/>
            <a:ext cx="797013" cy="523220"/>
          </a:xfrm>
          <a:prstGeom prst="rect">
            <a:avLst/>
          </a:prstGeom>
        </p:spPr>
        <p:txBody>
          <a:bodyPr wrap="none">
            <a:spAutoFit/>
          </a:bodyPr>
          <a:lstStyle/>
          <a:p>
            <a:pPr algn="ctr" defTabSz="609285"/>
            <a:r>
              <a:rPr lang="en-US" sz="1400" dirty="0">
                <a:solidFill>
                  <a:schemeClr val="tx1"/>
                </a:solidFill>
              </a:rPr>
              <a:t>network</a:t>
            </a:r>
          </a:p>
          <a:p>
            <a:pPr algn="ctr" defTabSz="609285"/>
            <a:r>
              <a:rPr lang="en-US" sz="1400" dirty="0" err="1">
                <a:solidFill>
                  <a:schemeClr val="tx1"/>
                </a:solidFill>
              </a:rPr>
              <a:t>Cont</a:t>
            </a:r>
            <a:endParaRPr lang="en-US" sz="1400" dirty="0">
              <a:solidFill>
                <a:schemeClr val="tx1"/>
              </a:solidFill>
            </a:endParaRPr>
          </a:p>
        </p:txBody>
      </p:sp>
      <p:sp>
        <p:nvSpPr>
          <p:cNvPr id="56" name="Rectangle 55"/>
          <p:cNvSpPr/>
          <p:nvPr/>
        </p:nvSpPr>
        <p:spPr>
          <a:xfrm>
            <a:off x="10004959" y="3729782"/>
            <a:ext cx="579005" cy="584775"/>
          </a:xfrm>
          <a:prstGeom prst="rect">
            <a:avLst/>
          </a:prstGeom>
        </p:spPr>
        <p:txBody>
          <a:bodyPr wrap="none">
            <a:spAutoFit/>
          </a:bodyPr>
          <a:lstStyle/>
          <a:p>
            <a:pPr algn="ctr" defTabSz="609285"/>
            <a:r>
              <a:rPr lang="en-US" sz="1600" dirty="0">
                <a:solidFill>
                  <a:schemeClr val="tx1"/>
                </a:solidFill>
              </a:rPr>
              <a:t>App.</a:t>
            </a:r>
          </a:p>
          <a:p>
            <a:pPr algn="ctr" defTabSz="609285"/>
            <a:r>
              <a:rPr lang="en-US" sz="1600" dirty="0" err="1">
                <a:solidFill>
                  <a:schemeClr val="tx1"/>
                </a:solidFill>
              </a:rPr>
              <a:t>Cont</a:t>
            </a:r>
            <a:endParaRPr lang="en-US" sz="1600" dirty="0">
              <a:solidFill>
                <a:schemeClr val="tx1"/>
              </a:solidFill>
            </a:endParaRPr>
          </a:p>
        </p:txBody>
      </p:sp>
      <p:sp>
        <p:nvSpPr>
          <p:cNvPr id="58" name="Rounded Rectangle 126"/>
          <p:cNvSpPr/>
          <p:nvPr/>
        </p:nvSpPr>
        <p:spPr>
          <a:xfrm>
            <a:off x="7327567" y="4595340"/>
            <a:ext cx="904519" cy="555074"/>
          </a:xfrm>
          <a:prstGeom prst="roundRect">
            <a:avLst>
              <a:gd name="adj" fmla="val 7921"/>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3</a:t>
            </a:r>
            <a:r>
              <a:rPr lang="en-US" sz="1200" b="1" baseline="30000" dirty="0">
                <a:solidFill>
                  <a:schemeClr val="bg1"/>
                </a:solidFill>
              </a:rPr>
              <a:t>rd</a:t>
            </a:r>
            <a:r>
              <a:rPr lang="en-US" sz="1200" b="1" dirty="0">
                <a:solidFill>
                  <a:schemeClr val="bg1"/>
                </a:solidFill>
              </a:rPr>
              <a:t> Party Controller</a:t>
            </a:r>
          </a:p>
        </p:txBody>
      </p:sp>
      <p:sp>
        <p:nvSpPr>
          <p:cNvPr id="59" name="Rounded Rectangle 126"/>
          <p:cNvSpPr/>
          <p:nvPr/>
        </p:nvSpPr>
        <p:spPr>
          <a:xfrm>
            <a:off x="10679442" y="4595340"/>
            <a:ext cx="1000091" cy="580965"/>
          </a:xfrm>
          <a:prstGeom prst="roundRect">
            <a:avLst>
              <a:gd name="adj" fmla="val 7921"/>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VNFM / EMS</a:t>
            </a:r>
          </a:p>
        </p:txBody>
      </p:sp>
      <p:sp>
        <p:nvSpPr>
          <p:cNvPr id="60" name="Rectangle 59"/>
          <p:cNvSpPr/>
          <p:nvPr/>
        </p:nvSpPr>
        <p:spPr>
          <a:xfrm>
            <a:off x="10869958" y="3767396"/>
            <a:ext cx="579005" cy="584775"/>
          </a:xfrm>
          <a:prstGeom prst="rect">
            <a:avLst/>
          </a:prstGeom>
        </p:spPr>
        <p:txBody>
          <a:bodyPr wrap="none">
            <a:spAutoFit/>
          </a:bodyPr>
          <a:lstStyle/>
          <a:p>
            <a:pPr algn="ctr" defTabSz="609285"/>
            <a:r>
              <a:rPr lang="en-US" sz="1600" dirty="0">
                <a:solidFill>
                  <a:schemeClr val="tx1"/>
                </a:solidFill>
              </a:rPr>
              <a:t>VF</a:t>
            </a:r>
          </a:p>
          <a:p>
            <a:pPr algn="ctr" defTabSz="609285"/>
            <a:r>
              <a:rPr lang="en-US" sz="1600" dirty="0" err="1">
                <a:solidFill>
                  <a:schemeClr val="tx1"/>
                </a:solidFill>
              </a:rPr>
              <a:t>Cont</a:t>
            </a:r>
            <a:endParaRPr lang="en-US" sz="1600" dirty="0">
              <a:solidFill>
                <a:schemeClr val="tx1"/>
              </a:solidFill>
            </a:endParaRPr>
          </a:p>
        </p:txBody>
      </p:sp>
      <p:sp>
        <p:nvSpPr>
          <p:cNvPr id="61" name="Rectangle 60"/>
          <p:cNvSpPr/>
          <p:nvPr/>
        </p:nvSpPr>
        <p:spPr>
          <a:xfrm>
            <a:off x="7436793" y="3790748"/>
            <a:ext cx="678391" cy="584775"/>
          </a:xfrm>
          <a:prstGeom prst="rect">
            <a:avLst/>
          </a:prstGeom>
        </p:spPr>
        <p:txBody>
          <a:bodyPr wrap="none">
            <a:spAutoFit/>
          </a:bodyPr>
          <a:lstStyle/>
          <a:p>
            <a:pPr algn="ctr" defTabSz="609285"/>
            <a:r>
              <a:rPr lang="en-US" sz="1600" dirty="0">
                <a:solidFill>
                  <a:schemeClr val="tx1"/>
                </a:solidFill>
              </a:rPr>
              <a:t>SDN</a:t>
            </a:r>
          </a:p>
          <a:p>
            <a:pPr algn="ctr" defTabSz="609285"/>
            <a:r>
              <a:rPr lang="en-US" sz="1600" dirty="0">
                <a:solidFill>
                  <a:schemeClr val="tx1"/>
                </a:solidFill>
              </a:rPr>
              <a:t>Agent</a:t>
            </a:r>
          </a:p>
        </p:txBody>
      </p:sp>
    </p:spTree>
    <p:extLst>
      <p:ext uri="{BB962C8B-B14F-4D97-AF65-F5344CB8AC3E}">
        <p14:creationId xmlns:p14="http://schemas.microsoft.com/office/powerpoint/2010/main" val="3838880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b="25239"/>
          <a:stretch/>
        </p:blipFill>
        <p:spPr>
          <a:xfrm>
            <a:off x="6204908" y="4639247"/>
            <a:ext cx="3804238" cy="1731742"/>
          </a:xfrm>
          <a:prstGeom prst="rect">
            <a:avLst/>
          </a:prstGeom>
        </p:spPr>
      </p:pic>
      <p:sp>
        <p:nvSpPr>
          <p:cNvPr id="2" name="Title 1"/>
          <p:cNvSpPr>
            <a:spLocks noGrp="1"/>
          </p:cNvSpPr>
          <p:nvPr>
            <p:ph type="title"/>
          </p:nvPr>
        </p:nvSpPr>
        <p:spPr>
          <a:xfrm>
            <a:off x="644631" y="58599"/>
            <a:ext cx="10647363" cy="517026"/>
          </a:xfrm>
        </p:spPr>
        <p:txBody>
          <a:bodyPr>
            <a:normAutofit fontScale="90000"/>
          </a:bodyPr>
          <a:lstStyle/>
          <a:p>
            <a:r>
              <a:rPr lang="en-US" dirty="0"/>
              <a:t>Proposed ONAP Merged Architecture</a:t>
            </a:r>
          </a:p>
        </p:txBody>
      </p:sp>
      <p:sp>
        <p:nvSpPr>
          <p:cNvPr id="9" name="Rounded Rectangle 8"/>
          <p:cNvSpPr/>
          <p:nvPr/>
        </p:nvSpPr>
        <p:spPr>
          <a:xfrm>
            <a:off x="644631" y="2097828"/>
            <a:ext cx="3030277" cy="3589611"/>
          </a:xfrm>
          <a:prstGeom prst="roundRect">
            <a:avLst/>
          </a:prstGeom>
          <a:noFill/>
          <a:ln w="57150">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156" y="4437807"/>
            <a:ext cx="1216535" cy="1216535"/>
          </a:xfrm>
          <a:prstGeom prst="rect">
            <a:avLst/>
          </a:prstGeom>
        </p:spPr>
      </p:pic>
      <p:sp>
        <p:nvSpPr>
          <p:cNvPr id="11" name="Rounded Rectangle 10"/>
          <p:cNvSpPr/>
          <p:nvPr/>
        </p:nvSpPr>
        <p:spPr>
          <a:xfrm>
            <a:off x="3978876" y="1321027"/>
            <a:ext cx="7882684" cy="3295680"/>
          </a:xfrm>
          <a:prstGeom prst="roundRect">
            <a:avLst/>
          </a:prstGeom>
          <a:noFill/>
          <a:ln w="57150">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grpSp>
        <p:nvGrpSpPr>
          <p:cNvPr id="6" name="Group 5"/>
          <p:cNvGrpSpPr/>
          <p:nvPr/>
        </p:nvGrpSpPr>
        <p:grpSpPr>
          <a:xfrm>
            <a:off x="6923364" y="5410420"/>
            <a:ext cx="2471678" cy="892588"/>
            <a:chOff x="7063093" y="5317599"/>
            <a:chExt cx="2471678" cy="892588"/>
          </a:xfrm>
        </p:grpSpPr>
        <p:sp>
          <p:nvSpPr>
            <p:cNvPr id="12" name="TextBox 11"/>
            <p:cNvSpPr txBox="1"/>
            <p:nvPr/>
          </p:nvSpPr>
          <p:spPr>
            <a:xfrm>
              <a:off x="7306149" y="5317599"/>
              <a:ext cx="1172712" cy="277020"/>
            </a:xfrm>
            <a:prstGeom prst="rect">
              <a:avLst/>
            </a:prstGeom>
            <a:noFill/>
            <a:ln>
              <a:noFill/>
            </a:ln>
          </p:spPr>
          <p:txBody>
            <a:bodyPr wrap="square" lIns="0" tIns="0" rIns="0" bIns="0" rtlCol="0">
              <a:noAutofit/>
            </a:bodyPr>
            <a:lstStyle/>
            <a:p>
              <a:pPr defTabSz="609285"/>
              <a:r>
                <a:rPr lang="en-US" sz="1866" dirty="0">
                  <a:solidFill>
                    <a:srgbClr val="000000"/>
                  </a:solidFill>
                </a:rPr>
                <a:t>Storage</a:t>
              </a:r>
            </a:p>
          </p:txBody>
        </p:sp>
        <p:sp>
          <p:nvSpPr>
            <p:cNvPr id="13" name="TextBox 12"/>
            <p:cNvSpPr txBox="1"/>
            <p:nvPr/>
          </p:nvSpPr>
          <p:spPr>
            <a:xfrm>
              <a:off x="8167484" y="5356849"/>
              <a:ext cx="1172712" cy="277020"/>
            </a:xfrm>
            <a:prstGeom prst="rect">
              <a:avLst/>
            </a:prstGeom>
            <a:noFill/>
            <a:ln>
              <a:noFill/>
            </a:ln>
          </p:spPr>
          <p:txBody>
            <a:bodyPr wrap="square" lIns="0" tIns="0" rIns="0" bIns="0" rtlCol="0">
              <a:noAutofit/>
            </a:bodyPr>
            <a:lstStyle/>
            <a:p>
              <a:pPr defTabSz="609285"/>
              <a:r>
                <a:rPr lang="en-US" sz="1866" dirty="0">
                  <a:solidFill>
                    <a:srgbClr val="000000"/>
                  </a:solidFill>
                </a:rPr>
                <a:t>Compute</a:t>
              </a:r>
            </a:p>
          </p:txBody>
        </p:sp>
        <p:sp>
          <p:nvSpPr>
            <p:cNvPr id="14" name="TextBox 13"/>
            <p:cNvSpPr txBox="1"/>
            <p:nvPr/>
          </p:nvSpPr>
          <p:spPr>
            <a:xfrm>
              <a:off x="7467296" y="5933167"/>
              <a:ext cx="2067475" cy="277020"/>
            </a:xfrm>
            <a:prstGeom prst="rect">
              <a:avLst/>
            </a:prstGeom>
            <a:noFill/>
            <a:ln>
              <a:noFill/>
            </a:ln>
          </p:spPr>
          <p:txBody>
            <a:bodyPr wrap="square" lIns="0" tIns="0" rIns="0" bIns="0" rtlCol="0">
              <a:noAutofit/>
            </a:bodyPr>
            <a:lstStyle/>
            <a:p>
              <a:pPr defTabSz="609285"/>
              <a:r>
                <a:rPr lang="en-US" sz="1866" dirty="0">
                  <a:solidFill>
                    <a:srgbClr val="000000"/>
                  </a:solidFill>
                </a:rPr>
                <a:t>VNFs / Applications</a:t>
              </a:r>
            </a:p>
          </p:txBody>
        </p:sp>
        <p:sp>
          <p:nvSpPr>
            <p:cNvPr id="15" name="TextBox 14"/>
            <p:cNvSpPr txBox="1"/>
            <p:nvPr/>
          </p:nvSpPr>
          <p:spPr>
            <a:xfrm>
              <a:off x="7063093" y="5656147"/>
              <a:ext cx="1172712" cy="277020"/>
            </a:xfrm>
            <a:prstGeom prst="rect">
              <a:avLst/>
            </a:prstGeom>
            <a:noFill/>
            <a:ln>
              <a:noFill/>
            </a:ln>
          </p:spPr>
          <p:txBody>
            <a:bodyPr wrap="square" lIns="0" tIns="0" rIns="0" bIns="0" rtlCol="0">
              <a:noAutofit/>
            </a:bodyPr>
            <a:lstStyle/>
            <a:p>
              <a:pPr defTabSz="609285"/>
              <a:r>
                <a:rPr lang="en-US" sz="1866" dirty="0">
                  <a:solidFill>
                    <a:srgbClr val="000000"/>
                  </a:solidFill>
                </a:rPr>
                <a:t>Networking</a:t>
              </a:r>
            </a:p>
          </p:txBody>
        </p:sp>
      </p:grpSp>
      <p:sp>
        <p:nvSpPr>
          <p:cNvPr id="16" name="Rounded Rectangle 15"/>
          <p:cNvSpPr/>
          <p:nvPr/>
        </p:nvSpPr>
        <p:spPr>
          <a:xfrm>
            <a:off x="902371" y="1213208"/>
            <a:ext cx="2389164" cy="824850"/>
          </a:xfrm>
          <a:prstGeom prst="roundRect">
            <a:avLst/>
          </a:prstGeom>
          <a:noFill/>
          <a:ln w="57150">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23" name="TextBox 22"/>
          <p:cNvSpPr txBox="1"/>
          <p:nvPr/>
        </p:nvSpPr>
        <p:spPr>
          <a:xfrm>
            <a:off x="1663570" y="1475089"/>
            <a:ext cx="1493131" cy="386903"/>
          </a:xfrm>
          <a:prstGeom prst="rect">
            <a:avLst/>
          </a:prstGeom>
          <a:noFill/>
          <a:ln>
            <a:noFill/>
          </a:ln>
        </p:spPr>
        <p:txBody>
          <a:bodyPr wrap="square" lIns="0" tIns="0" rIns="0" bIns="0" rtlCol="0">
            <a:noAutofit/>
          </a:bodyPr>
          <a:lstStyle/>
          <a:p>
            <a:pPr defTabSz="609285"/>
            <a:r>
              <a:rPr lang="en-US" sz="1866" dirty="0">
                <a:solidFill>
                  <a:srgbClr val="000000"/>
                </a:solidFill>
              </a:rPr>
              <a:t>ONAP Portal</a:t>
            </a:r>
          </a:p>
        </p:txBody>
      </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8940" y="1237059"/>
            <a:ext cx="722301" cy="722301"/>
          </a:xfrm>
          <a:prstGeom prst="rect">
            <a:avLst/>
          </a:prstGeom>
        </p:spPr>
      </p:pic>
      <p:sp>
        <p:nvSpPr>
          <p:cNvPr id="25" name="Rounded Rectangle 24"/>
          <p:cNvSpPr/>
          <p:nvPr/>
        </p:nvSpPr>
        <p:spPr>
          <a:xfrm>
            <a:off x="1051891" y="5536576"/>
            <a:ext cx="2033326" cy="554449"/>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Design Functions</a:t>
            </a:r>
          </a:p>
        </p:txBody>
      </p:sp>
      <p:sp>
        <p:nvSpPr>
          <p:cNvPr id="26" name="Rounded Rectangle 25"/>
          <p:cNvSpPr/>
          <p:nvPr/>
        </p:nvSpPr>
        <p:spPr>
          <a:xfrm>
            <a:off x="4323768" y="4249747"/>
            <a:ext cx="2599957" cy="44812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Operational Functions</a:t>
            </a:r>
          </a:p>
        </p:txBody>
      </p:sp>
      <p:sp>
        <p:nvSpPr>
          <p:cNvPr id="27" name="Rounded Rectangle 26"/>
          <p:cNvSpPr/>
          <p:nvPr/>
        </p:nvSpPr>
        <p:spPr>
          <a:xfrm>
            <a:off x="7306224" y="427797"/>
            <a:ext cx="4416972" cy="554449"/>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E – Services	BSS / OSS	      Big Data</a:t>
            </a:r>
          </a:p>
        </p:txBody>
      </p:sp>
      <p:sp>
        <p:nvSpPr>
          <p:cNvPr id="28" name="Up-Down Arrow 27"/>
          <p:cNvSpPr/>
          <p:nvPr/>
        </p:nvSpPr>
        <p:spPr>
          <a:xfrm>
            <a:off x="7413174" y="998682"/>
            <a:ext cx="228322" cy="26911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29" name="Up-Down Arrow 28"/>
          <p:cNvSpPr/>
          <p:nvPr/>
        </p:nvSpPr>
        <p:spPr>
          <a:xfrm>
            <a:off x="9051173" y="998682"/>
            <a:ext cx="228322" cy="26911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30" name="Up-Down Arrow 29"/>
          <p:cNvSpPr/>
          <p:nvPr/>
        </p:nvSpPr>
        <p:spPr>
          <a:xfrm>
            <a:off x="10646601" y="998682"/>
            <a:ext cx="228322" cy="26911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31" name="Rounded Rectangle 30"/>
          <p:cNvSpPr/>
          <p:nvPr/>
        </p:nvSpPr>
        <p:spPr>
          <a:xfrm>
            <a:off x="6209647" y="1424767"/>
            <a:ext cx="5165744" cy="324029"/>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External Data Movement &amp; APIs</a:t>
            </a:r>
          </a:p>
        </p:txBody>
      </p:sp>
      <p:sp>
        <p:nvSpPr>
          <p:cNvPr id="32" name="Rounded Rectangle 31"/>
          <p:cNvSpPr/>
          <p:nvPr/>
        </p:nvSpPr>
        <p:spPr>
          <a:xfrm>
            <a:off x="4440920" y="3287250"/>
            <a:ext cx="2514891" cy="1006996"/>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Data Collection &amp; Analytics</a:t>
            </a:r>
          </a:p>
        </p:txBody>
      </p:sp>
      <p:sp>
        <p:nvSpPr>
          <p:cNvPr id="33" name="Rounded Rectangle 32"/>
          <p:cNvSpPr/>
          <p:nvPr/>
        </p:nvSpPr>
        <p:spPr>
          <a:xfrm>
            <a:off x="4553343" y="2965287"/>
            <a:ext cx="7211721" cy="268763"/>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866" dirty="0">
                <a:solidFill>
                  <a:schemeClr val="tx1"/>
                </a:solidFill>
              </a:rPr>
              <a:t>Common Services, Data Movement, Access Control &amp; APIs</a:t>
            </a:r>
          </a:p>
        </p:txBody>
      </p:sp>
      <p:sp>
        <p:nvSpPr>
          <p:cNvPr id="34" name="Rounded Rectangle 33"/>
          <p:cNvSpPr/>
          <p:nvPr/>
        </p:nvSpPr>
        <p:spPr>
          <a:xfrm>
            <a:off x="7371582" y="3308270"/>
            <a:ext cx="4210818" cy="1156222"/>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Controllers</a:t>
            </a:r>
          </a:p>
          <a:p>
            <a:pPr algn="ctr" defTabSz="609285"/>
            <a:endParaRPr lang="en-US" sz="2133" dirty="0">
              <a:solidFill>
                <a:schemeClr val="tx1"/>
              </a:solidFill>
            </a:endParaRPr>
          </a:p>
          <a:p>
            <a:pPr algn="ctr" defTabSz="609285"/>
            <a:endParaRPr lang="en-US" sz="2133" dirty="0">
              <a:solidFill>
                <a:schemeClr val="tx1"/>
              </a:solidFill>
            </a:endParaRPr>
          </a:p>
          <a:p>
            <a:pPr algn="ctr" defTabSz="609285"/>
            <a:endParaRPr lang="en-US" sz="2133" dirty="0">
              <a:solidFill>
                <a:schemeClr val="tx1"/>
              </a:solidFill>
            </a:endParaRPr>
          </a:p>
        </p:txBody>
      </p:sp>
      <p:sp>
        <p:nvSpPr>
          <p:cNvPr id="36" name="Rounded Rectangle 35"/>
          <p:cNvSpPr/>
          <p:nvPr/>
        </p:nvSpPr>
        <p:spPr>
          <a:xfrm>
            <a:off x="8655391" y="1850633"/>
            <a:ext cx="2720000" cy="992597"/>
          </a:xfrm>
          <a:prstGeom prst="roundRect">
            <a:avLst/>
          </a:prstGeom>
          <a:solidFill>
            <a:schemeClr val="accent4">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Service Orchestrator</a:t>
            </a:r>
          </a:p>
        </p:txBody>
      </p:sp>
      <p:sp>
        <p:nvSpPr>
          <p:cNvPr id="38" name="Rounded Rectangle 37"/>
          <p:cNvSpPr/>
          <p:nvPr/>
        </p:nvSpPr>
        <p:spPr>
          <a:xfrm>
            <a:off x="6209647" y="1827117"/>
            <a:ext cx="2274706" cy="992597"/>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Active &amp; Available Inventory</a:t>
            </a:r>
            <a:endParaRPr lang="en-US" sz="1333" dirty="0">
              <a:solidFill>
                <a:schemeClr val="tx1"/>
              </a:solidFill>
            </a:endParaRPr>
          </a:p>
        </p:txBody>
      </p:sp>
      <p:sp>
        <p:nvSpPr>
          <p:cNvPr id="44" name="Rounded Rectangle 43"/>
          <p:cNvSpPr/>
          <p:nvPr/>
        </p:nvSpPr>
        <p:spPr>
          <a:xfrm>
            <a:off x="4502673" y="1399487"/>
            <a:ext cx="1535936" cy="1424285"/>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defTabSz="609285"/>
            <a:r>
              <a:rPr lang="en-US" sz="2133" dirty="0">
                <a:solidFill>
                  <a:schemeClr val="tx1"/>
                </a:solidFill>
              </a:rPr>
              <a:t>Dashboard</a:t>
            </a:r>
          </a:p>
        </p:txBody>
      </p:sp>
      <p:sp>
        <p:nvSpPr>
          <p:cNvPr id="45" name="Rounded Rectangle 44"/>
          <p:cNvSpPr/>
          <p:nvPr/>
        </p:nvSpPr>
        <p:spPr>
          <a:xfrm>
            <a:off x="4651310" y="1821410"/>
            <a:ext cx="1198568" cy="953745"/>
          </a:xfrm>
          <a:prstGeom prst="roundRect">
            <a:avLst/>
          </a:prstGeom>
          <a:solidFill>
            <a:schemeClr val="bg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defTabSz="609285"/>
            <a:r>
              <a:rPr lang="en-US" sz="1866" dirty="0">
                <a:solidFill>
                  <a:schemeClr val="tx1"/>
                </a:solidFill>
              </a:rPr>
              <a:t>OA&amp;M</a:t>
            </a:r>
            <a:br>
              <a:rPr lang="en-US" sz="1866" dirty="0">
                <a:solidFill>
                  <a:schemeClr val="tx1"/>
                </a:solidFill>
              </a:rPr>
            </a:br>
            <a:r>
              <a:rPr lang="en-US" sz="1333" dirty="0">
                <a:solidFill>
                  <a:schemeClr val="tx1"/>
                </a:solidFill>
              </a:rPr>
              <a:t>Operation</a:t>
            </a:r>
            <a:br>
              <a:rPr lang="en-US" sz="1333" dirty="0">
                <a:solidFill>
                  <a:schemeClr val="tx1"/>
                </a:solidFill>
              </a:rPr>
            </a:br>
            <a:r>
              <a:rPr lang="en-US" sz="1333" dirty="0">
                <a:solidFill>
                  <a:schemeClr val="tx1"/>
                </a:solidFill>
              </a:rPr>
              <a:t>Administration</a:t>
            </a:r>
            <a:br>
              <a:rPr lang="en-US" sz="1333" dirty="0">
                <a:solidFill>
                  <a:schemeClr val="tx1"/>
                </a:solidFill>
              </a:rPr>
            </a:br>
            <a:r>
              <a:rPr lang="en-US" sz="1333" dirty="0">
                <a:solidFill>
                  <a:schemeClr val="tx1"/>
                </a:solidFill>
              </a:rPr>
              <a:t>&amp; Maintenance</a:t>
            </a:r>
            <a:endParaRPr lang="en-US" sz="1866" dirty="0">
              <a:solidFill>
                <a:schemeClr val="tx1"/>
              </a:solidFill>
            </a:endParaRPr>
          </a:p>
        </p:txBody>
      </p:sp>
      <p:sp>
        <p:nvSpPr>
          <p:cNvPr id="46" name="Rounded Rectangle 45"/>
          <p:cNvSpPr/>
          <p:nvPr/>
        </p:nvSpPr>
        <p:spPr>
          <a:xfrm>
            <a:off x="4755231" y="4846650"/>
            <a:ext cx="1224481" cy="743642"/>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2133" dirty="0">
                <a:solidFill>
                  <a:schemeClr val="tx1"/>
                </a:solidFill>
              </a:rPr>
              <a:t>ONAP Controller</a:t>
            </a:r>
          </a:p>
        </p:txBody>
      </p:sp>
      <p:sp>
        <p:nvSpPr>
          <p:cNvPr id="47" name="Rounded Rectangle 46"/>
          <p:cNvSpPr/>
          <p:nvPr/>
        </p:nvSpPr>
        <p:spPr>
          <a:xfrm>
            <a:off x="6757489" y="465789"/>
            <a:ext cx="1481125" cy="446057"/>
          </a:xfrm>
          <a:prstGeom prst="roundRect">
            <a:avLst/>
          </a:prstGeom>
          <a:solidFill>
            <a:schemeClr val="bg1">
              <a:alpha val="2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endParaRPr lang="en-US" sz="2399" dirty="0">
              <a:solidFill>
                <a:prstClr val="white"/>
              </a:solidFill>
            </a:endParaRPr>
          </a:p>
        </p:txBody>
      </p:sp>
      <p:sp>
        <p:nvSpPr>
          <p:cNvPr id="48" name="Rounded Rectangle 47"/>
          <p:cNvSpPr/>
          <p:nvPr/>
        </p:nvSpPr>
        <p:spPr>
          <a:xfrm>
            <a:off x="1982635" y="4518221"/>
            <a:ext cx="1462820" cy="1039295"/>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333" dirty="0">
                <a:solidFill>
                  <a:schemeClr val="tx1"/>
                </a:solidFill>
              </a:rPr>
              <a:t>Recipe/Engineering Rules &amp; Policy Distribution</a:t>
            </a:r>
          </a:p>
        </p:txBody>
      </p:sp>
      <p:grpSp>
        <p:nvGrpSpPr>
          <p:cNvPr id="5" name="Group 4"/>
          <p:cNvGrpSpPr/>
          <p:nvPr/>
        </p:nvGrpSpPr>
        <p:grpSpPr>
          <a:xfrm>
            <a:off x="1227902" y="2378406"/>
            <a:ext cx="2354427" cy="1859727"/>
            <a:chOff x="-1102408" y="4057209"/>
            <a:chExt cx="2630954" cy="1781810"/>
          </a:xfrm>
        </p:grpSpPr>
        <p:sp>
          <p:nvSpPr>
            <p:cNvPr id="50" name="Rounded Rectangle 49"/>
            <p:cNvSpPr/>
            <p:nvPr/>
          </p:nvSpPr>
          <p:spPr>
            <a:xfrm>
              <a:off x="-1100150" y="4057209"/>
              <a:ext cx="2628175" cy="539670"/>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Service Design &amp; Creation</a:t>
              </a:r>
            </a:p>
          </p:txBody>
        </p:sp>
        <p:sp>
          <p:nvSpPr>
            <p:cNvPr id="51" name="Rounded Rectangle 50"/>
            <p:cNvSpPr/>
            <p:nvPr/>
          </p:nvSpPr>
          <p:spPr>
            <a:xfrm>
              <a:off x="-1099629" y="5299349"/>
              <a:ext cx="2628175" cy="539670"/>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Analytic Application Design</a:t>
              </a:r>
            </a:p>
          </p:txBody>
        </p:sp>
        <p:sp>
          <p:nvSpPr>
            <p:cNvPr id="52" name="Rounded Rectangle 51"/>
            <p:cNvSpPr/>
            <p:nvPr/>
          </p:nvSpPr>
          <p:spPr>
            <a:xfrm>
              <a:off x="-1102408" y="4678279"/>
              <a:ext cx="2628175" cy="539670"/>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285"/>
              <a:r>
                <a:rPr lang="en-US" sz="1600" dirty="0">
                  <a:solidFill>
                    <a:schemeClr val="tx1"/>
                  </a:solidFill>
                </a:rPr>
                <a:t>Policy Creation</a:t>
              </a:r>
            </a:p>
          </p:txBody>
        </p:sp>
      </p:grpSp>
      <p:cxnSp>
        <p:nvCxnSpPr>
          <p:cNvPr id="53" name="Straight Connector 52"/>
          <p:cNvCxnSpPr/>
          <p:nvPr/>
        </p:nvCxnSpPr>
        <p:spPr>
          <a:xfrm flipH="1" flipV="1">
            <a:off x="3331032" y="1652396"/>
            <a:ext cx="1194252" cy="5585"/>
          </a:xfrm>
          <a:prstGeom prst="line">
            <a:avLst/>
          </a:prstGeom>
          <a:ln w="41275" cmpd="sng">
            <a:solidFill>
              <a:srgbClr val="009FDB"/>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82983" y="6399169"/>
            <a:ext cx="5901961" cy="274157"/>
          </a:xfrm>
          <a:prstGeom prst="rect">
            <a:avLst/>
          </a:prstGeom>
          <a:noFill/>
          <a:ln>
            <a:noFill/>
          </a:ln>
        </p:spPr>
        <p:txBody>
          <a:bodyPr wrap="square" lIns="0" tIns="0" rIns="0" bIns="0" rtlCol="0">
            <a:noAutofit/>
          </a:bodyPr>
          <a:lstStyle/>
          <a:p>
            <a:pPr marL="0" marR="0" indent="0" algn="l" defTabSz="457200" rtl="0" eaLnBrk="1" fontAlgn="auto" latinLnBrk="0" hangingPunct="1">
              <a:lnSpc>
                <a:spcPts val="750"/>
              </a:lnSpc>
              <a:spcBef>
                <a:spcPts val="0"/>
              </a:spcBef>
              <a:spcAft>
                <a:spcPts val="0"/>
              </a:spcAft>
              <a:buClrTx/>
              <a:buSzTx/>
              <a:buFontTx/>
              <a:buNone/>
              <a:tabLst/>
              <a:defRPr/>
            </a:pPr>
            <a:r>
              <a:rPr lang="en-US" sz="600" dirty="0">
                <a:solidFill>
                  <a:schemeClr val="tx2"/>
                </a:solidFill>
              </a:rPr>
              <a:t>© 2017 AT&amp;T Intellectual</a:t>
            </a:r>
            <a:r>
              <a:rPr lang="en-US" sz="600" baseline="0" dirty="0">
                <a:solidFill>
                  <a:schemeClr val="tx2"/>
                </a:solidFill>
              </a:rPr>
              <a:t> Property. All rights reserved.</a:t>
            </a:r>
            <a:r>
              <a:rPr lang="en-US" sz="600" dirty="0">
                <a:solidFill>
                  <a:schemeClr val="tx2"/>
                </a:solidFill>
              </a:rPr>
              <a:t> AT&amp;T, Globe logo, Mobilizing Your World and DIRECTV are registered trademarks and service marks of AT&amp;T Intellectual Property and/or AT&amp;T affiliated companies. All other marks are the property of their respective owners.</a:t>
            </a:r>
          </a:p>
        </p:txBody>
      </p:sp>
      <p:cxnSp>
        <p:nvCxnSpPr>
          <p:cNvPr id="40" name="Straight Connector 39"/>
          <p:cNvCxnSpPr/>
          <p:nvPr/>
        </p:nvCxnSpPr>
        <p:spPr>
          <a:xfrm flipH="1" flipV="1">
            <a:off x="3674908" y="4397713"/>
            <a:ext cx="415772" cy="8552"/>
          </a:xfrm>
          <a:prstGeom prst="line">
            <a:avLst/>
          </a:prstGeom>
          <a:ln w="41275" cmpd="sng">
            <a:solidFill>
              <a:srgbClr val="009FDB"/>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7472842" y="3738333"/>
            <a:ext cx="644800" cy="667931"/>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1" name="Rectangle 40"/>
          <p:cNvSpPr/>
          <p:nvPr/>
        </p:nvSpPr>
        <p:spPr>
          <a:xfrm>
            <a:off x="8278394" y="3753321"/>
            <a:ext cx="644800" cy="66793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2" name="Rectangle 41"/>
          <p:cNvSpPr/>
          <p:nvPr/>
        </p:nvSpPr>
        <p:spPr>
          <a:xfrm>
            <a:off x="9135316" y="3753321"/>
            <a:ext cx="644800" cy="66793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3" name="Rectangle 42"/>
          <p:cNvSpPr/>
          <p:nvPr/>
        </p:nvSpPr>
        <p:spPr>
          <a:xfrm>
            <a:off x="9992238" y="3738333"/>
            <a:ext cx="644800" cy="66793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9" name="Rectangle 48"/>
          <p:cNvSpPr/>
          <p:nvPr/>
        </p:nvSpPr>
        <p:spPr>
          <a:xfrm>
            <a:off x="10849160" y="3729782"/>
            <a:ext cx="644800" cy="667931"/>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ctangle 6"/>
          <p:cNvSpPr/>
          <p:nvPr/>
        </p:nvSpPr>
        <p:spPr>
          <a:xfrm>
            <a:off x="8313450" y="3774921"/>
            <a:ext cx="627095" cy="584775"/>
          </a:xfrm>
          <a:prstGeom prst="rect">
            <a:avLst/>
          </a:prstGeom>
        </p:spPr>
        <p:txBody>
          <a:bodyPr wrap="none">
            <a:spAutoFit/>
          </a:bodyPr>
          <a:lstStyle/>
          <a:p>
            <a:pPr algn="ctr" defTabSz="609285"/>
            <a:r>
              <a:rPr lang="en-US" sz="1600" dirty="0">
                <a:solidFill>
                  <a:schemeClr val="tx1"/>
                </a:solidFill>
              </a:rPr>
              <a:t>Infra.</a:t>
            </a:r>
          </a:p>
          <a:p>
            <a:pPr algn="ctr" defTabSz="609285"/>
            <a:r>
              <a:rPr lang="en-US" sz="1600" dirty="0" err="1">
                <a:solidFill>
                  <a:schemeClr val="tx1"/>
                </a:solidFill>
              </a:rPr>
              <a:t>Cont</a:t>
            </a:r>
            <a:endParaRPr lang="en-US" sz="1600" dirty="0">
              <a:solidFill>
                <a:schemeClr val="tx1"/>
              </a:solidFill>
            </a:endParaRPr>
          </a:p>
        </p:txBody>
      </p:sp>
      <p:sp>
        <p:nvSpPr>
          <p:cNvPr id="54" name="Rectangle 53"/>
          <p:cNvSpPr/>
          <p:nvPr/>
        </p:nvSpPr>
        <p:spPr>
          <a:xfrm>
            <a:off x="9071498" y="3764120"/>
            <a:ext cx="797013" cy="523220"/>
          </a:xfrm>
          <a:prstGeom prst="rect">
            <a:avLst/>
          </a:prstGeom>
        </p:spPr>
        <p:txBody>
          <a:bodyPr wrap="none">
            <a:spAutoFit/>
          </a:bodyPr>
          <a:lstStyle/>
          <a:p>
            <a:pPr algn="ctr" defTabSz="609285"/>
            <a:r>
              <a:rPr lang="en-US" sz="1400" dirty="0">
                <a:solidFill>
                  <a:schemeClr val="tx1"/>
                </a:solidFill>
              </a:rPr>
              <a:t>network</a:t>
            </a:r>
          </a:p>
          <a:p>
            <a:pPr algn="ctr" defTabSz="609285"/>
            <a:r>
              <a:rPr lang="en-US" sz="1400" dirty="0" err="1">
                <a:solidFill>
                  <a:schemeClr val="tx1"/>
                </a:solidFill>
              </a:rPr>
              <a:t>Cont</a:t>
            </a:r>
            <a:endParaRPr lang="en-US" sz="1400" dirty="0">
              <a:solidFill>
                <a:schemeClr val="tx1"/>
              </a:solidFill>
            </a:endParaRPr>
          </a:p>
        </p:txBody>
      </p:sp>
      <p:sp>
        <p:nvSpPr>
          <p:cNvPr id="56" name="Rectangle 55"/>
          <p:cNvSpPr/>
          <p:nvPr/>
        </p:nvSpPr>
        <p:spPr>
          <a:xfrm>
            <a:off x="10004959" y="3729782"/>
            <a:ext cx="579005" cy="584775"/>
          </a:xfrm>
          <a:prstGeom prst="rect">
            <a:avLst/>
          </a:prstGeom>
        </p:spPr>
        <p:txBody>
          <a:bodyPr wrap="none">
            <a:spAutoFit/>
          </a:bodyPr>
          <a:lstStyle/>
          <a:p>
            <a:pPr algn="ctr" defTabSz="609285"/>
            <a:r>
              <a:rPr lang="en-US" sz="1600" dirty="0">
                <a:solidFill>
                  <a:schemeClr val="tx1"/>
                </a:solidFill>
              </a:rPr>
              <a:t>App.</a:t>
            </a:r>
          </a:p>
          <a:p>
            <a:pPr algn="ctr" defTabSz="609285"/>
            <a:r>
              <a:rPr lang="en-US" sz="1600" dirty="0" err="1">
                <a:solidFill>
                  <a:schemeClr val="tx1"/>
                </a:solidFill>
              </a:rPr>
              <a:t>Cont</a:t>
            </a:r>
            <a:endParaRPr lang="en-US" sz="1600" dirty="0">
              <a:solidFill>
                <a:schemeClr val="tx1"/>
              </a:solidFill>
            </a:endParaRPr>
          </a:p>
        </p:txBody>
      </p:sp>
      <p:sp>
        <p:nvSpPr>
          <p:cNvPr id="58" name="Rounded Rectangle 126"/>
          <p:cNvSpPr/>
          <p:nvPr/>
        </p:nvSpPr>
        <p:spPr>
          <a:xfrm>
            <a:off x="7327567" y="4544112"/>
            <a:ext cx="904519" cy="555074"/>
          </a:xfrm>
          <a:prstGeom prst="roundRect">
            <a:avLst>
              <a:gd name="adj" fmla="val 7921"/>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3</a:t>
            </a:r>
            <a:r>
              <a:rPr lang="en-US" sz="1200" b="1" baseline="30000" dirty="0">
                <a:solidFill>
                  <a:schemeClr val="bg1"/>
                </a:solidFill>
              </a:rPr>
              <a:t>rd</a:t>
            </a:r>
            <a:r>
              <a:rPr lang="en-US" sz="1200" b="1" dirty="0">
                <a:solidFill>
                  <a:schemeClr val="bg1"/>
                </a:solidFill>
              </a:rPr>
              <a:t> Party Controller</a:t>
            </a:r>
          </a:p>
        </p:txBody>
      </p:sp>
      <p:sp>
        <p:nvSpPr>
          <p:cNvPr id="59" name="Rounded Rectangle 126"/>
          <p:cNvSpPr/>
          <p:nvPr/>
        </p:nvSpPr>
        <p:spPr>
          <a:xfrm>
            <a:off x="10679442" y="4518221"/>
            <a:ext cx="1000091" cy="580965"/>
          </a:xfrm>
          <a:prstGeom prst="roundRect">
            <a:avLst>
              <a:gd name="adj" fmla="val 7921"/>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lstStyle/>
          <a:p>
            <a:pPr algn="ctr">
              <a:lnSpc>
                <a:spcPts val="1100"/>
              </a:lnSpc>
            </a:pPr>
            <a:r>
              <a:rPr lang="en-US" sz="1200" b="1" dirty="0">
                <a:solidFill>
                  <a:schemeClr val="bg1"/>
                </a:solidFill>
              </a:rPr>
              <a:t>VNFM / EMS</a:t>
            </a:r>
          </a:p>
        </p:txBody>
      </p:sp>
      <p:sp>
        <p:nvSpPr>
          <p:cNvPr id="60" name="Rectangle 59"/>
          <p:cNvSpPr/>
          <p:nvPr/>
        </p:nvSpPr>
        <p:spPr>
          <a:xfrm>
            <a:off x="10869958" y="3767396"/>
            <a:ext cx="579005" cy="584775"/>
          </a:xfrm>
          <a:prstGeom prst="rect">
            <a:avLst/>
          </a:prstGeom>
        </p:spPr>
        <p:txBody>
          <a:bodyPr wrap="none">
            <a:spAutoFit/>
          </a:bodyPr>
          <a:lstStyle/>
          <a:p>
            <a:pPr algn="ctr" defTabSz="609285"/>
            <a:r>
              <a:rPr lang="en-US" sz="1600" dirty="0">
                <a:solidFill>
                  <a:schemeClr val="tx1"/>
                </a:solidFill>
              </a:rPr>
              <a:t>VF</a:t>
            </a:r>
          </a:p>
          <a:p>
            <a:pPr algn="ctr" defTabSz="609285"/>
            <a:r>
              <a:rPr lang="en-US" sz="1600" dirty="0" err="1">
                <a:solidFill>
                  <a:schemeClr val="tx1"/>
                </a:solidFill>
              </a:rPr>
              <a:t>Cont</a:t>
            </a:r>
            <a:endParaRPr lang="en-US" sz="1600" dirty="0">
              <a:solidFill>
                <a:schemeClr val="tx1"/>
              </a:solidFill>
            </a:endParaRPr>
          </a:p>
        </p:txBody>
      </p:sp>
      <p:sp>
        <p:nvSpPr>
          <p:cNvPr id="61" name="Rectangle 60"/>
          <p:cNvSpPr/>
          <p:nvPr/>
        </p:nvSpPr>
        <p:spPr>
          <a:xfrm>
            <a:off x="7436793" y="3790748"/>
            <a:ext cx="678391" cy="584775"/>
          </a:xfrm>
          <a:prstGeom prst="rect">
            <a:avLst/>
          </a:prstGeom>
        </p:spPr>
        <p:txBody>
          <a:bodyPr wrap="none">
            <a:spAutoFit/>
          </a:bodyPr>
          <a:lstStyle/>
          <a:p>
            <a:pPr algn="ctr" defTabSz="609285"/>
            <a:r>
              <a:rPr lang="en-US" sz="1600" dirty="0">
                <a:solidFill>
                  <a:schemeClr val="tx1"/>
                </a:solidFill>
              </a:rPr>
              <a:t>SDN</a:t>
            </a:r>
          </a:p>
          <a:p>
            <a:pPr algn="ctr" defTabSz="609285"/>
            <a:r>
              <a:rPr lang="en-US" sz="1600" dirty="0">
                <a:solidFill>
                  <a:schemeClr val="tx1"/>
                </a:solidFill>
              </a:rPr>
              <a:t>Agent</a:t>
            </a:r>
          </a:p>
        </p:txBody>
      </p:sp>
      <p:sp>
        <p:nvSpPr>
          <p:cNvPr id="57" name="Rectangle 56"/>
          <p:cNvSpPr/>
          <p:nvPr/>
        </p:nvSpPr>
        <p:spPr>
          <a:xfrm rot="5400000">
            <a:off x="56779" y="3124010"/>
            <a:ext cx="1861617" cy="357520"/>
          </a:xfrm>
          <a:prstGeom prst="rect">
            <a:avLst/>
          </a:prstGeom>
          <a:solidFill>
            <a:schemeClr val="accent4">
              <a:lumMod val="40000"/>
              <a:lumOff val="60000"/>
            </a:schemeClr>
          </a:solidFill>
          <a:ln w="6350" cap="flat">
            <a:solidFill>
              <a:schemeClr val="bg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VNF SDK</a:t>
            </a:r>
          </a:p>
        </p:txBody>
      </p:sp>
      <p:sp>
        <p:nvSpPr>
          <p:cNvPr id="65" name="Rectangular Callout 4"/>
          <p:cNvSpPr/>
          <p:nvPr/>
        </p:nvSpPr>
        <p:spPr>
          <a:xfrm>
            <a:off x="8537825" y="286446"/>
            <a:ext cx="3524316" cy="1811381"/>
          </a:xfrm>
          <a:prstGeom prst="wedgeRectCallout">
            <a:avLst>
              <a:gd name="adj1" fmla="val 2683"/>
              <a:gd name="adj2" fmla="val 74279"/>
            </a:avLst>
          </a:prstGeom>
          <a:solidFill>
            <a:srgbClr val="FFCC9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13"/>
            <a:r>
              <a:rPr lang="en-US" b="1" u="sng" kern="0" dirty="0">
                <a:solidFill>
                  <a:prstClr val="black"/>
                </a:solidFill>
              </a:rPr>
              <a:t>Service Orchestrator (SO)</a:t>
            </a:r>
            <a:endParaRPr lang="en-US" u="sng" kern="0" dirty="0">
              <a:solidFill>
                <a:prstClr val="black"/>
              </a:solidFill>
            </a:endParaRPr>
          </a:p>
          <a:p>
            <a:pPr marL="89208" indent="-89208" defTabSz="912113">
              <a:buFont typeface="Arial" panose="020B0604020202020204" pitchFamily="34" charset="0"/>
              <a:buChar char="•"/>
            </a:pPr>
            <a:r>
              <a:rPr lang="en-US" sz="1400" kern="0" dirty="0">
                <a:solidFill>
                  <a:prstClr val="black"/>
                </a:solidFill>
              </a:rPr>
              <a:t>Orchestrates and manages the delivery, modification or removal of networks &amp; services</a:t>
            </a:r>
          </a:p>
          <a:p>
            <a:pPr marL="89208" indent="-89208" defTabSz="912113">
              <a:buFont typeface="Arial" panose="020B0604020202020204" pitchFamily="34" charset="0"/>
              <a:buChar char="•"/>
            </a:pPr>
            <a:r>
              <a:rPr lang="en-US" sz="1400" kern="0" dirty="0">
                <a:solidFill>
                  <a:prstClr val="black"/>
                </a:solidFill>
              </a:rPr>
              <a:t>Provides  cross domain orchestration and coordination</a:t>
            </a:r>
          </a:p>
          <a:p>
            <a:pPr marL="89208" indent="-89208" defTabSz="912113">
              <a:buFont typeface="Arial" panose="020B0604020202020204" pitchFamily="34" charset="0"/>
              <a:buChar char="•"/>
            </a:pPr>
            <a:r>
              <a:rPr lang="en-US" sz="1400" dirty="0">
                <a:solidFill>
                  <a:srgbClr val="0070C0"/>
                </a:solidFill>
              </a:rPr>
              <a:t>Integrate TOSCA end-to-end orchestration</a:t>
            </a:r>
            <a:endParaRPr lang="en-US" sz="1400" kern="0" dirty="0">
              <a:solidFill>
                <a:srgbClr val="0070C0"/>
              </a:solidFill>
            </a:endParaRPr>
          </a:p>
        </p:txBody>
      </p:sp>
      <p:sp>
        <p:nvSpPr>
          <p:cNvPr id="66" name="Rectangular Callout 8"/>
          <p:cNvSpPr/>
          <p:nvPr/>
        </p:nvSpPr>
        <p:spPr>
          <a:xfrm>
            <a:off x="7362255" y="4098597"/>
            <a:ext cx="4723066" cy="2224180"/>
          </a:xfrm>
          <a:prstGeom prst="wedgeRectCallout">
            <a:avLst>
              <a:gd name="adj1" fmla="val 437"/>
              <a:gd name="adj2" fmla="val -76771"/>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13"/>
            <a:r>
              <a:rPr lang="en-US" b="1" u="sng" kern="0" dirty="0">
                <a:solidFill>
                  <a:prstClr val="black"/>
                </a:solidFill>
              </a:rPr>
              <a:t>Controllers</a:t>
            </a:r>
          </a:p>
          <a:p>
            <a:pPr marL="89208" indent="-89208" defTabSz="912113">
              <a:buFont typeface="Arial" panose="020B0604020202020204" pitchFamily="34" charset="0"/>
              <a:buChar char="•"/>
            </a:pPr>
            <a:r>
              <a:rPr lang="en-US" sz="1400" b="1" kern="0" dirty="0">
                <a:solidFill>
                  <a:prstClr val="black"/>
                </a:solidFill>
              </a:rPr>
              <a:t>Network:</a:t>
            </a:r>
            <a:r>
              <a:rPr lang="en-US" sz="1400" kern="0" dirty="0">
                <a:solidFill>
                  <a:prstClr val="black"/>
                </a:solidFill>
              </a:rPr>
              <a:t> Configuration Management of VNFs, infrastructure networking &amp; WANs</a:t>
            </a:r>
          </a:p>
          <a:p>
            <a:pPr marL="89208" indent="-89208" defTabSz="912113">
              <a:buFont typeface="Arial" panose="020B0604020202020204" pitchFamily="34" charset="0"/>
              <a:buChar char="•"/>
            </a:pPr>
            <a:r>
              <a:rPr lang="en-US" sz="1400" b="1" kern="0" dirty="0">
                <a:solidFill>
                  <a:prstClr val="black"/>
                </a:solidFill>
              </a:rPr>
              <a:t>Service/App:</a:t>
            </a:r>
            <a:r>
              <a:rPr lang="en-US" sz="1400" kern="0" dirty="0">
                <a:solidFill>
                  <a:prstClr val="black"/>
                </a:solidFill>
              </a:rPr>
              <a:t>  configures  &amp; manages of Service VFs</a:t>
            </a:r>
          </a:p>
          <a:p>
            <a:pPr marL="89208" indent="-89208" defTabSz="912113">
              <a:buFont typeface="Arial" panose="020B0604020202020204" pitchFamily="34" charset="0"/>
              <a:buChar char="•"/>
            </a:pPr>
            <a:r>
              <a:rPr lang="en-US" altLang="zh-CN" sz="1400" b="1" dirty="0">
                <a:solidFill>
                  <a:srgbClr val="0070C0"/>
                </a:solidFill>
              </a:rPr>
              <a:t>VF-C: </a:t>
            </a:r>
            <a:r>
              <a:rPr lang="en-US" altLang="zh-CN" sz="1400" dirty="0">
                <a:solidFill>
                  <a:srgbClr val="0070C0"/>
                </a:solidFill>
              </a:rPr>
              <a:t>works with DCAE, policy and orchestrator to provide Life cycle and FCAPS management for complicated VNFs, and provides adaptors to support vendor EMS / VNF-Manager </a:t>
            </a:r>
          </a:p>
          <a:p>
            <a:pPr marL="89208" indent="-89208" defTabSz="912113">
              <a:buFont typeface="Arial" panose="020B0604020202020204" pitchFamily="34" charset="0"/>
              <a:buChar char="•"/>
            </a:pPr>
            <a:r>
              <a:rPr lang="en-US" sz="1400" b="1" dirty="0">
                <a:solidFill>
                  <a:srgbClr val="0070C0"/>
                </a:solidFill>
              </a:rPr>
              <a:t>SDN Agent: </a:t>
            </a:r>
            <a:r>
              <a:rPr lang="en-US" sz="1400" dirty="0">
                <a:solidFill>
                  <a:srgbClr val="0070C0"/>
                </a:solidFill>
              </a:rPr>
              <a:t>adaptor for 3rp party controllers.</a:t>
            </a:r>
            <a:endParaRPr lang="en-US" sz="1400" kern="0" dirty="0">
              <a:solidFill>
                <a:srgbClr val="0070C0"/>
              </a:solidFill>
            </a:endParaRPr>
          </a:p>
          <a:p>
            <a:pPr marL="89208" indent="-89208" defTabSz="912113">
              <a:buFont typeface="Arial" panose="020B0604020202020204" pitchFamily="34" charset="0"/>
              <a:buChar char="•"/>
            </a:pPr>
            <a:r>
              <a:rPr lang="en-US" sz="1400" b="1" kern="0" dirty="0">
                <a:solidFill>
                  <a:prstClr val="black"/>
                </a:solidFill>
              </a:rPr>
              <a:t>Infrastructure:</a:t>
            </a:r>
            <a:r>
              <a:rPr lang="en-US" sz="1400" kern="0" dirty="0">
                <a:solidFill>
                  <a:prstClr val="black"/>
                </a:solidFill>
              </a:rPr>
              <a:t> Configuration Management of infrastructure (compute, storage, etc.)</a:t>
            </a:r>
          </a:p>
        </p:txBody>
      </p:sp>
      <p:sp>
        <p:nvSpPr>
          <p:cNvPr id="67" name="Rectangular Callout 9"/>
          <p:cNvSpPr/>
          <p:nvPr/>
        </p:nvSpPr>
        <p:spPr>
          <a:xfrm>
            <a:off x="3924296" y="4327044"/>
            <a:ext cx="3272160" cy="1995733"/>
          </a:xfrm>
          <a:prstGeom prst="wedgeRectCallout">
            <a:avLst>
              <a:gd name="adj1" fmla="val -18906"/>
              <a:gd name="adj2" fmla="val -68279"/>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13"/>
            <a:r>
              <a:rPr lang="en-US" sz="1600" b="1" u="sng" kern="0" dirty="0">
                <a:solidFill>
                  <a:prstClr val="black"/>
                </a:solidFill>
              </a:rPr>
              <a:t>Data Collection, Analytics &amp; Events (DCAE)</a:t>
            </a:r>
          </a:p>
          <a:p>
            <a:pPr marL="89208" indent="-89208" defTabSz="912113">
              <a:buFont typeface="Arial" panose="020B0604020202020204" pitchFamily="34" charset="0"/>
              <a:buChar char="•"/>
            </a:pPr>
            <a:r>
              <a:rPr lang="en-US" sz="1400" kern="0" dirty="0">
                <a:solidFill>
                  <a:prstClr val="black"/>
                </a:solidFill>
              </a:rPr>
              <a:t>Collects Telemetry Data from VNFs and other sources</a:t>
            </a:r>
          </a:p>
          <a:p>
            <a:pPr marL="89208" lvl="2" indent="-89208" defTabSz="912113">
              <a:buClr>
                <a:prstClr val="black"/>
              </a:buClr>
              <a:buFont typeface="Arial" panose="020B0604020202020204" pitchFamily="34" charset="0"/>
              <a:buChar char="•"/>
            </a:pPr>
            <a:r>
              <a:rPr lang="en-US" sz="1400" kern="0" dirty="0">
                <a:solidFill>
                  <a:prstClr val="black"/>
                </a:solidFill>
              </a:rPr>
              <a:t>Analytic Applications Detect Anomalous conditions</a:t>
            </a:r>
          </a:p>
          <a:p>
            <a:pPr marL="89208" lvl="2" indent="-89208" defTabSz="912113">
              <a:buClr>
                <a:prstClr val="black"/>
              </a:buClr>
              <a:buFont typeface="Arial" panose="020B0604020202020204" pitchFamily="34" charset="0"/>
              <a:buChar char="•"/>
            </a:pPr>
            <a:r>
              <a:rPr lang="en-US" sz="1400" kern="0" dirty="0">
                <a:solidFill>
                  <a:prstClr val="black"/>
                </a:solidFill>
              </a:rPr>
              <a:t>Publishes Actionable conditions</a:t>
            </a:r>
          </a:p>
        </p:txBody>
      </p:sp>
      <p:sp>
        <p:nvSpPr>
          <p:cNvPr id="68" name="Rectangular Callout 10"/>
          <p:cNvSpPr/>
          <p:nvPr/>
        </p:nvSpPr>
        <p:spPr>
          <a:xfrm>
            <a:off x="3059265" y="1084483"/>
            <a:ext cx="2976877" cy="1827020"/>
          </a:xfrm>
          <a:prstGeom prst="wedgeRectCallout">
            <a:avLst>
              <a:gd name="adj1" fmla="val 92818"/>
              <a:gd name="adj2" fmla="val 4901"/>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13"/>
            <a:r>
              <a:rPr lang="en-US" b="1" u="sng" kern="0" dirty="0">
                <a:solidFill>
                  <a:prstClr val="black"/>
                </a:solidFill>
              </a:rPr>
              <a:t>Active &amp; Available Inventory (A&amp;AI)</a:t>
            </a:r>
          </a:p>
          <a:p>
            <a:pPr marL="89208" indent="-89208" defTabSz="912113">
              <a:buFont typeface="Arial" panose="020B0604020202020204" pitchFamily="34" charset="0"/>
              <a:buChar char="•"/>
            </a:pPr>
            <a:r>
              <a:rPr lang="en-US" sz="1400" kern="0" dirty="0">
                <a:solidFill>
                  <a:prstClr val="black"/>
                </a:solidFill>
              </a:rPr>
              <a:t>Real-time topology map with context views of virtual networks, services and applications</a:t>
            </a:r>
          </a:p>
          <a:p>
            <a:pPr marL="89208" indent="-89208" defTabSz="912113">
              <a:buFont typeface="Arial" panose="020B0604020202020204" pitchFamily="34" charset="0"/>
              <a:buChar char="•"/>
            </a:pPr>
            <a:r>
              <a:rPr lang="en-US" sz="1400" kern="0" dirty="0">
                <a:solidFill>
                  <a:prstClr val="black"/>
                </a:solidFill>
              </a:rPr>
              <a:t>Uses the network resources as the database of record due to their dynamic nature </a:t>
            </a:r>
          </a:p>
        </p:txBody>
      </p:sp>
      <p:sp>
        <p:nvSpPr>
          <p:cNvPr id="69" name="Rectangular Callout 11"/>
          <p:cNvSpPr/>
          <p:nvPr/>
        </p:nvSpPr>
        <p:spPr>
          <a:xfrm>
            <a:off x="644631" y="3952264"/>
            <a:ext cx="3110484" cy="2129605"/>
          </a:xfrm>
          <a:prstGeom prst="wedgeRectCallout">
            <a:avLst>
              <a:gd name="adj1" fmla="val -22472"/>
              <a:gd name="adj2" fmla="val -103298"/>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113"/>
            <a:r>
              <a:rPr lang="en-US" b="1" u="sng" kern="0" dirty="0">
                <a:solidFill>
                  <a:prstClr val="black"/>
                </a:solidFill>
              </a:rPr>
              <a:t>Design Platform</a:t>
            </a:r>
          </a:p>
          <a:p>
            <a:pPr marL="89208" indent="-89208" defTabSz="912113">
              <a:buFont typeface="Arial" panose="020B0604020202020204" pitchFamily="34" charset="0"/>
              <a:buChar char="•"/>
            </a:pPr>
            <a:r>
              <a:rPr lang="en-US" sz="1400" b="1" kern="0" dirty="0">
                <a:solidFill>
                  <a:prstClr val="black"/>
                </a:solidFill>
              </a:rPr>
              <a:t>Service Design:</a:t>
            </a:r>
            <a:r>
              <a:rPr lang="en-US" sz="1400" kern="0" dirty="0">
                <a:solidFill>
                  <a:prstClr val="black"/>
                </a:solidFill>
              </a:rPr>
              <a:t> environment to define service and resource, constraints, instantiation &amp; modification recipes</a:t>
            </a:r>
            <a:r>
              <a:rPr lang="en-US" sz="1400" dirty="0">
                <a:solidFill>
                  <a:prstClr val="black"/>
                </a:solidFill>
              </a:rPr>
              <a:t>.</a:t>
            </a:r>
            <a:endParaRPr lang="en-US" sz="1400" kern="0" dirty="0">
              <a:solidFill>
                <a:prstClr val="black"/>
              </a:solidFill>
            </a:endParaRPr>
          </a:p>
          <a:p>
            <a:pPr marL="89208" indent="-89208" defTabSz="912113">
              <a:buFont typeface="Arial" panose="020B0604020202020204" pitchFamily="34" charset="0"/>
              <a:buChar char="•"/>
            </a:pPr>
            <a:r>
              <a:rPr lang="en-US" sz="1400" b="1" kern="0" dirty="0">
                <a:solidFill>
                  <a:prstClr val="black"/>
                </a:solidFill>
              </a:rPr>
              <a:t>Policy Creation:</a:t>
            </a:r>
            <a:r>
              <a:rPr lang="en-US" sz="1400" kern="0" dirty="0">
                <a:solidFill>
                  <a:prstClr val="black"/>
                </a:solidFill>
              </a:rPr>
              <a:t>  Associate anomalous and actionable conditions with automated remedy actions</a:t>
            </a:r>
          </a:p>
          <a:p>
            <a:pPr marL="89208" indent="-89208" defTabSz="912113">
              <a:buFont typeface="Arial" panose="020B0604020202020204" pitchFamily="34" charset="0"/>
              <a:buChar char="•"/>
            </a:pPr>
            <a:r>
              <a:rPr lang="en-US" sz="1400" dirty="0">
                <a:solidFill>
                  <a:srgbClr val="0070C0"/>
                </a:solidFill>
              </a:rPr>
              <a:t>Provides SDK to onboard and certify Vendor VNFs</a:t>
            </a:r>
            <a:endParaRPr lang="en-US" sz="1400" i="1" dirty="0">
              <a:solidFill>
                <a:srgbClr val="0070C0"/>
              </a:solidFill>
            </a:endParaRPr>
          </a:p>
          <a:p>
            <a:pPr defTabSz="912113"/>
            <a:endParaRPr lang="en-US" sz="1400" kern="0" dirty="0">
              <a:solidFill>
                <a:prstClr val="black"/>
              </a:solidFill>
            </a:endParaRPr>
          </a:p>
        </p:txBody>
      </p:sp>
    </p:spTree>
    <p:extLst>
      <p:ext uri="{BB962C8B-B14F-4D97-AF65-F5344CB8AC3E}">
        <p14:creationId xmlns:p14="http://schemas.microsoft.com/office/powerpoint/2010/main" val="35699687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animBg="1"/>
      <p:bldP spid="65" grpId="0" animBg="1"/>
      <p:bldP spid="66" grpId="0" animBg="1"/>
      <p:bldP spid="67" grpId="0" animBg="1"/>
      <p:bldP spid="6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29" y="0"/>
            <a:ext cx="10647363" cy="672813"/>
          </a:xfrm>
        </p:spPr>
        <p:txBody>
          <a:bodyPr/>
          <a:lstStyle/>
          <a:p>
            <a:r>
              <a:rPr lang="en-US" dirty="0"/>
              <a:t>Use Case 2:  </a:t>
            </a:r>
            <a:r>
              <a:rPr lang="en-US" dirty="0" err="1"/>
              <a:t>vCPE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11241" y="676664"/>
            <a:ext cx="9818340" cy="5416448"/>
          </a:xfrm>
          <a:prstGeom prst="rect">
            <a:avLst/>
          </a:prstGeom>
          <a:noFill/>
        </p:spPr>
      </p:pic>
    </p:spTree>
    <p:extLst>
      <p:ext uri="{BB962C8B-B14F-4D97-AF65-F5344CB8AC3E}">
        <p14:creationId xmlns:p14="http://schemas.microsoft.com/office/powerpoint/2010/main" val="1342176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037" y="274638"/>
            <a:ext cx="10647363" cy="496543"/>
          </a:xfrm>
        </p:spPr>
        <p:txBody>
          <a:bodyPr>
            <a:normAutofit fontScale="90000"/>
          </a:bodyPr>
          <a:lstStyle/>
          <a:p>
            <a:r>
              <a:rPr lang="en-US" altLang="zh-CN" dirty="0"/>
              <a:t>High Level Requirements:</a:t>
            </a:r>
            <a:endParaRPr lang="zh-CN" altLang="en-US" dirty="0"/>
          </a:p>
        </p:txBody>
      </p:sp>
      <p:sp>
        <p:nvSpPr>
          <p:cNvPr id="3" name="Text Placeholder 2"/>
          <p:cNvSpPr>
            <a:spLocks noGrp="1"/>
          </p:cNvSpPr>
          <p:nvPr>
            <p:ph type="body" idx="1"/>
          </p:nvPr>
        </p:nvSpPr>
        <p:spPr>
          <a:xfrm>
            <a:off x="791817" y="771181"/>
            <a:ext cx="11128434" cy="5274326"/>
          </a:xfrm>
        </p:spPr>
        <p:txBody>
          <a:bodyPr>
            <a:normAutofit fontScale="92500" lnSpcReduction="20000"/>
          </a:bodyPr>
          <a:lstStyle/>
          <a:p>
            <a:r>
              <a:rPr lang="en-US" sz="2400" dirty="0"/>
              <a:t>Functional Requirements:</a:t>
            </a:r>
          </a:p>
          <a:p>
            <a:pPr lvl="1">
              <a:buFont typeface="Wingdings" panose="05000000000000000000" pitchFamily="2" charset="2"/>
              <a:buChar char="§"/>
            </a:pPr>
            <a:r>
              <a:rPr lang="en-US" sz="2000" dirty="0"/>
              <a:t>Onboarding, Creation and Design of Virtualized Residential Broadband Service</a:t>
            </a:r>
          </a:p>
          <a:p>
            <a:pPr lvl="1">
              <a:buFont typeface="Wingdings" panose="05000000000000000000" pitchFamily="2" charset="2"/>
              <a:buChar char="§"/>
            </a:pPr>
            <a:r>
              <a:rPr lang="en-US" sz="2000" dirty="0"/>
              <a:t>Customer ordering – Instantiation, Per service activation, Cut service</a:t>
            </a:r>
          </a:p>
          <a:p>
            <a:pPr lvl="1">
              <a:buFont typeface="Wingdings" panose="05000000000000000000" pitchFamily="2" charset="2"/>
              <a:buChar char="§"/>
            </a:pPr>
            <a:r>
              <a:rPr lang="en-US" sz="2000" dirty="0"/>
              <a:t>Self-service -- Tiered bandwidth, Bandwidth on Demand</a:t>
            </a:r>
          </a:p>
          <a:p>
            <a:pPr lvl="1">
              <a:buFont typeface="Wingdings" panose="05000000000000000000" pitchFamily="2" charset="2"/>
              <a:buChar char="§"/>
            </a:pPr>
            <a:r>
              <a:rPr lang="en-US" sz="2000" dirty="0"/>
              <a:t>Software management – Upgrade, Delete</a:t>
            </a:r>
          </a:p>
          <a:p>
            <a:pPr lvl="1">
              <a:buFont typeface="Wingdings" panose="05000000000000000000" pitchFamily="2" charset="2"/>
              <a:buChar char="§"/>
            </a:pPr>
            <a:r>
              <a:rPr lang="en-US" sz="2000" dirty="0"/>
              <a:t>Auto-healing -- Automatic reboot/restart, Rebuild</a:t>
            </a:r>
          </a:p>
          <a:p>
            <a:pPr lvl="1">
              <a:buFont typeface="Wingdings" panose="05000000000000000000" pitchFamily="2" charset="2"/>
              <a:buChar char="§"/>
            </a:pPr>
            <a:r>
              <a:rPr lang="en-US" sz="2000" dirty="0"/>
              <a:t>Fault detection and correlation between L2-L3 connectivity services and Internet, VoIP, Video applications</a:t>
            </a:r>
          </a:p>
          <a:p>
            <a:pPr lvl="1">
              <a:buFont typeface="Wingdings" panose="05000000000000000000" pitchFamily="2" charset="2"/>
              <a:buChar char="§"/>
            </a:pPr>
            <a:r>
              <a:rPr lang="en-US" sz="2000" dirty="0"/>
              <a:t>Manage localized broadband services by automatically performing the </a:t>
            </a:r>
            <a:r>
              <a:rPr lang="en-US" sz="2000" dirty="0" err="1"/>
              <a:t>healthcheck</a:t>
            </a:r>
            <a:r>
              <a:rPr lang="en-US" sz="2000" dirty="0"/>
              <a:t> of the access connectivity, virtual switching/routing and auditing of service-related configurations</a:t>
            </a:r>
          </a:p>
          <a:p>
            <a:pPr lvl="1">
              <a:buFont typeface="Wingdings" panose="05000000000000000000" pitchFamily="2" charset="2"/>
              <a:buChar char="§"/>
            </a:pPr>
            <a:r>
              <a:rPr lang="en-US" sz="2000" dirty="0"/>
              <a:t>Deliver high availability service requirements for emergency communications and surveillance services</a:t>
            </a:r>
          </a:p>
          <a:p>
            <a:r>
              <a:rPr lang="en-US" sz="2400" dirty="0"/>
              <a:t>Platform Requirements:</a:t>
            </a:r>
          </a:p>
          <a:p>
            <a:pPr lvl="1">
              <a:buFont typeface="Wingdings" panose="05000000000000000000" pitchFamily="2" charset="2"/>
              <a:buChar char="§"/>
            </a:pPr>
            <a:r>
              <a:rPr lang="en-US" sz="2000" dirty="0"/>
              <a:t>Easy to use Change Management Design &amp; Execution </a:t>
            </a:r>
          </a:p>
          <a:p>
            <a:pPr lvl="1">
              <a:buFont typeface="Wingdings" panose="05000000000000000000" pitchFamily="2" charset="2"/>
              <a:buChar char="§"/>
            </a:pPr>
            <a:r>
              <a:rPr lang="en-US" sz="2000" dirty="0"/>
              <a:t>Easy to Use Closed Loop Automation Design</a:t>
            </a:r>
          </a:p>
          <a:p>
            <a:pPr lvl="1">
              <a:buFont typeface="Wingdings" panose="05000000000000000000" pitchFamily="2" charset="2"/>
              <a:buChar char="§"/>
            </a:pPr>
            <a:r>
              <a:rPr lang="en-US" altLang="zh-CN" sz="2000" dirty="0">
                <a:solidFill>
                  <a:schemeClr val="tx1"/>
                </a:solidFill>
              </a:rPr>
              <a:t>End2end</a:t>
            </a:r>
            <a:r>
              <a:rPr lang="zh-CN" altLang="en-US" sz="2000" dirty="0">
                <a:solidFill>
                  <a:schemeClr val="tx1"/>
                </a:solidFill>
              </a:rPr>
              <a:t> </a:t>
            </a:r>
            <a:r>
              <a:rPr lang="en-US" altLang="zh-CN" sz="2000" dirty="0">
                <a:solidFill>
                  <a:schemeClr val="tx1"/>
                </a:solidFill>
              </a:rPr>
              <a:t>fault/alert</a:t>
            </a:r>
            <a:r>
              <a:rPr lang="zh-CN" altLang="en-US" sz="2000" dirty="0">
                <a:solidFill>
                  <a:schemeClr val="tx1"/>
                </a:solidFill>
              </a:rPr>
              <a:t> </a:t>
            </a:r>
            <a:r>
              <a:rPr lang="en-US" altLang="zh-CN" sz="2000" dirty="0">
                <a:solidFill>
                  <a:schemeClr val="tx1"/>
                </a:solidFill>
              </a:rPr>
              <a:t>report,</a:t>
            </a:r>
            <a:r>
              <a:rPr lang="zh-CN" altLang="en-US" sz="2000" dirty="0">
                <a:solidFill>
                  <a:schemeClr val="tx1"/>
                </a:solidFill>
              </a:rPr>
              <a:t> </a:t>
            </a:r>
            <a:r>
              <a:rPr lang="en-US" altLang="zh-CN" sz="2000" dirty="0">
                <a:solidFill>
                  <a:schemeClr val="tx1"/>
                </a:solidFill>
              </a:rPr>
              <a:t>events</a:t>
            </a:r>
            <a:r>
              <a:rPr lang="zh-CN" altLang="en-US" sz="2000" dirty="0">
                <a:solidFill>
                  <a:schemeClr val="tx1"/>
                </a:solidFill>
              </a:rPr>
              <a:t> </a:t>
            </a:r>
            <a:r>
              <a:rPr lang="en-US" altLang="zh-CN" sz="2000" dirty="0">
                <a:solidFill>
                  <a:schemeClr val="tx1"/>
                </a:solidFill>
              </a:rPr>
              <a:t>and</a:t>
            </a:r>
            <a:r>
              <a:rPr lang="zh-CN" altLang="en-US" sz="2000" dirty="0">
                <a:solidFill>
                  <a:schemeClr val="tx1"/>
                </a:solidFill>
              </a:rPr>
              <a:t> </a:t>
            </a:r>
            <a:r>
              <a:rPr lang="en-US" altLang="zh-CN" sz="2000" dirty="0">
                <a:solidFill>
                  <a:schemeClr val="tx1"/>
                </a:solidFill>
              </a:rPr>
              <a:t>monitoring</a:t>
            </a:r>
            <a:r>
              <a:rPr lang="zh-CN" altLang="en-US" sz="2000" dirty="0">
                <a:solidFill>
                  <a:schemeClr val="tx1"/>
                </a:solidFill>
              </a:rPr>
              <a:t> </a:t>
            </a:r>
            <a:r>
              <a:rPr lang="en-US" altLang="zh-CN" sz="2000" dirty="0">
                <a:solidFill>
                  <a:schemeClr val="tx1"/>
                </a:solidFill>
              </a:rPr>
              <a:t>data</a:t>
            </a:r>
            <a:r>
              <a:rPr lang="zh-CN" altLang="en-US" sz="2000" dirty="0">
                <a:solidFill>
                  <a:schemeClr val="tx1"/>
                </a:solidFill>
              </a:rPr>
              <a:t> </a:t>
            </a:r>
            <a:r>
              <a:rPr lang="en-US" altLang="zh-CN" sz="2000" dirty="0">
                <a:solidFill>
                  <a:schemeClr val="tx1"/>
                </a:solidFill>
              </a:rPr>
              <a:t>collection</a:t>
            </a:r>
            <a:r>
              <a:rPr lang="zh-CN" altLang="en-US" sz="2000" dirty="0">
                <a:solidFill>
                  <a:schemeClr val="tx1"/>
                </a:solidFill>
              </a:rPr>
              <a:t> </a:t>
            </a:r>
            <a:r>
              <a:rPr lang="en-US" altLang="zh-CN" sz="2000" dirty="0">
                <a:solidFill>
                  <a:schemeClr val="tx1"/>
                </a:solidFill>
              </a:rPr>
              <a:t>from</a:t>
            </a:r>
            <a:r>
              <a:rPr lang="zh-CN" altLang="en-US" sz="2000" dirty="0">
                <a:solidFill>
                  <a:schemeClr val="tx1"/>
                </a:solidFill>
              </a:rPr>
              <a:t> </a:t>
            </a:r>
            <a:r>
              <a:rPr lang="en-US" altLang="zh-CN" sz="2000" dirty="0">
                <a:solidFill>
                  <a:schemeClr val="tx1"/>
                </a:solidFill>
              </a:rPr>
              <a:t>infrastructure</a:t>
            </a:r>
            <a:r>
              <a:rPr lang="zh-CN" altLang="en-US" sz="2000" dirty="0">
                <a:solidFill>
                  <a:schemeClr val="tx1"/>
                </a:solidFill>
              </a:rPr>
              <a:t> </a:t>
            </a:r>
            <a:r>
              <a:rPr lang="en-US" altLang="zh-CN" sz="2000" dirty="0">
                <a:solidFill>
                  <a:schemeClr val="tx1"/>
                </a:solidFill>
              </a:rPr>
              <a:t>to</a:t>
            </a:r>
            <a:r>
              <a:rPr lang="zh-CN" altLang="en-US" sz="2000" dirty="0">
                <a:solidFill>
                  <a:schemeClr val="tx1"/>
                </a:solidFill>
              </a:rPr>
              <a:t> </a:t>
            </a:r>
            <a:r>
              <a:rPr lang="en-US" altLang="zh-CN" sz="2000" dirty="0">
                <a:solidFill>
                  <a:schemeClr val="tx1"/>
                </a:solidFill>
              </a:rPr>
              <a:t>service</a:t>
            </a:r>
          </a:p>
        </p:txBody>
      </p:sp>
    </p:spTree>
    <p:extLst>
      <p:ext uri="{BB962C8B-B14F-4D97-AF65-F5344CB8AC3E}">
        <p14:creationId xmlns:p14="http://schemas.microsoft.com/office/powerpoint/2010/main" val="10644511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47" y="142436"/>
            <a:ext cx="10647363" cy="496543"/>
          </a:xfrm>
        </p:spPr>
        <p:txBody>
          <a:bodyPr>
            <a:normAutofit fontScale="90000"/>
          </a:bodyPr>
          <a:lstStyle/>
          <a:p>
            <a:r>
              <a:rPr lang="en-US" altLang="zh-CN" dirty="0">
                <a:solidFill>
                  <a:schemeClr val="tx1"/>
                </a:solidFill>
              </a:rPr>
              <a:t>Proposed Requirements to Support two Use Cases:</a:t>
            </a:r>
            <a:endParaRPr lang="zh-CN" altLang="en-US" dirty="0">
              <a:solidFill>
                <a:schemeClr val="tx1"/>
              </a:solidFill>
            </a:endParaRPr>
          </a:p>
        </p:txBody>
      </p:sp>
      <p:sp>
        <p:nvSpPr>
          <p:cNvPr id="3" name="Text Placeholder 2"/>
          <p:cNvSpPr>
            <a:spLocks noGrp="1"/>
          </p:cNvSpPr>
          <p:nvPr>
            <p:ph type="body" idx="1"/>
          </p:nvPr>
        </p:nvSpPr>
        <p:spPr>
          <a:xfrm>
            <a:off x="642960" y="638978"/>
            <a:ext cx="11329299" cy="5464109"/>
          </a:xfrm>
        </p:spPr>
        <p:txBody>
          <a:bodyPr>
            <a:normAutofit fontScale="92500" lnSpcReduction="10000"/>
          </a:bodyPr>
          <a:lstStyle/>
          <a:p>
            <a:pPr marL="0" indent="0">
              <a:buNone/>
            </a:pPr>
            <a:r>
              <a:rPr lang="en-US" sz="2000" b="1" dirty="0"/>
              <a:t>ONAP Use case Functional Requirements</a:t>
            </a:r>
          </a:p>
          <a:p>
            <a:r>
              <a:rPr lang="en-US" sz="2000" dirty="0"/>
              <a:t>Requirement 1</a:t>
            </a:r>
            <a:r>
              <a:rPr lang="en-US" sz="2400" dirty="0"/>
              <a:t>: </a:t>
            </a:r>
            <a:r>
              <a:rPr lang="en-US" sz="2000" dirty="0">
                <a:solidFill>
                  <a:srgbClr val="1F497D"/>
                </a:solidFill>
                <a:latin typeface="Calibri" panose="020F0502020204030204" pitchFamily="34" charset="0"/>
                <a:cs typeface="Times New Roman" panose="02020603050405020304" pitchFamily="18" charset="0"/>
              </a:rPr>
              <a:t>ONAP Controller Framework to Provide Easy to Add Adaptor(s) for vendor provided VNF Managers, when necessary (Use case 1 &amp; 2)</a:t>
            </a:r>
          </a:p>
          <a:p>
            <a:r>
              <a:rPr lang="en-US" sz="2000" dirty="0"/>
              <a:t>Requirement 2</a:t>
            </a:r>
            <a:r>
              <a:rPr lang="en-US" sz="2400" dirty="0"/>
              <a:t>: </a:t>
            </a:r>
            <a:r>
              <a:rPr lang="en-US" sz="2000" dirty="0">
                <a:solidFill>
                  <a:srgbClr val="1F497D"/>
                </a:solidFill>
                <a:latin typeface="Calibri" panose="020F0502020204030204" pitchFamily="34" charset="0"/>
                <a:cs typeface="Times New Roman" panose="02020603050405020304" pitchFamily="18" charset="0"/>
              </a:rPr>
              <a:t>ONAP Controller Framework to Provide Easy to Add Adaptors for external controller (Use </a:t>
            </a:r>
            <a:r>
              <a:rPr lang="en-US" sz="2000">
                <a:solidFill>
                  <a:srgbClr val="1F497D"/>
                </a:solidFill>
                <a:latin typeface="Calibri" panose="020F0502020204030204" pitchFamily="34" charset="0"/>
                <a:cs typeface="Times New Roman" panose="02020603050405020304" pitchFamily="18" charset="0"/>
              </a:rPr>
              <a:t>case 1 &amp; 2)</a:t>
            </a:r>
            <a:endParaRPr lang="en-US" sz="2000" dirty="0">
              <a:solidFill>
                <a:srgbClr val="1F497D"/>
              </a:solidFill>
              <a:latin typeface="Calibri" panose="020F0502020204030204" pitchFamily="34" charset="0"/>
              <a:cs typeface="Times New Roman" panose="02020603050405020304" pitchFamily="18" charset="0"/>
            </a:endParaRPr>
          </a:p>
          <a:p>
            <a:r>
              <a:rPr lang="en-US" sz="2000" dirty="0"/>
              <a:t>Requirement 3</a:t>
            </a:r>
            <a:r>
              <a:rPr lang="en-US" sz="2400" dirty="0"/>
              <a:t>: </a:t>
            </a:r>
            <a:r>
              <a:rPr lang="en-US" sz="2000" dirty="0">
                <a:solidFill>
                  <a:srgbClr val="1F497D"/>
                </a:solidFill>
                <a:latin typeface="Calibri" panose="020F0502020204030204" pitchFamily="34" charset="0"/>
                <a:cs typeface="Times New Roman" panose="02020603050405020304" pitchFamily="18" charset="0"/>
              </a:rPr>
              <a:t>ONAP SDC to Implement Template Driven Closed Loop Automation (Use case 1 &amp; 2)</a:t>
            </a:r>
          </a:p>
          <a:p>
            <a:r>
              <a:rPr lang="en-US" sz="2200" dirty="0">
                <a:solidFill>
                  <a:schemeClr val="tx1"/>
                </a:solidFill>
                <a:latin typeface="Calibri" panose="020F0502020204030204" pitchFamily="34" charset="0"/>
                <a:cs typeface="Times New Roman" panose="02020603050405020304" pitchFamily="18" charset="0"/>
              </a:rPr>
              <a:t>Requirement 4: </a:t>
            </a:r>
            <a:r>
              <a:rPr lang="en-US" sz="2000" dirty="0">
                <a:solidFill>
                  <a:srgbClr val="1F497D"/>
                </a:solidFill>
                <a:latin typeface="Calibri" panose="020F0502020204030204" pitchFamily="34" charset="0"/>
                <a:cs typeface="Times New Roman" panose="02020603050405020304" pitchFamily="18" charset="0"/>
              </a:rPr>
              <a:t>ONAP SDC to onboard TOSCA based VNFs (Use case 1 &amp; 2)</a:t>
            </a:r>
          </a:p>
          <a:p>
            <a:r>
              <a:rPr lang="en-US" sz="2200" dirty="0">
                <a:solidFill>
                  <a:schemeClr val="tx1"/>
                </a:solidFill>
                <a:latin typeface="Calibri" panose="020F0502020204030204" pitchFamily="34" charset="0"/>
                <a:cs typeface="Times New Roman" panose="02020603050405020304" pitchFamily="18" charset="0"/>
              </a:rPr>
              <a:t>Requirement 5:</a:t>
            </a:r>
            <a:r>
              <a:rPr lang="en-US" sz="2000" dirty="0">
                <a:solidFill>
                  <a:srgbClr val="1F497D"/>
                </a:solidFill>
                <a:latin typeface="Calibri" panose="020F0502020204030204" pitchFamily="34" charset="0"/>
                <a:cs typeface="Times New Roman" panose="02020603050405020304" pitchFamily="18" charset="0"/>
              </a:rPr>
              <a:t> ONAP SDC to easily create LCM workflow for Service Template (Use case 1&amp;2)</a:t>
            </a:r>
          </a:p>
          <a:p>
            <a:r>
              <a:rPr lang="en-US" altLang="zh-CN" sz="2000" dirty="0"/>
              <a:t>Requirement</a:t>
            </a:r>
            <a:r>
              <a:rPr lang="en-US" sz="2000" dirty="0"/>
              <a:t> 6</a:t>
            </a:r>
            <a:r>
              <a:rPr lang="en-US" sz="2400" dirty="0"/>
              <a:t>: </a:t>
            </a:r>
            <a:r>
              <a:rPr lang="en-US" sz="2000" dirty="0">
                <a:solidFill>
                  <a:srgbClr val="1F497D"/>
                </a:solidFill>
                <a:latin typeface="Calibri" panose="020F0502020204030204" pitchFamily="34" charset="0"/>
                <a:cs typeface="Times New Roman" panose="02020603050405020304" pitchFamily="18" charset="0"/>
              </a:rPr>
              <a:t>ONAP to Provide a Framework for Designing, Scheduling and Executing Planned Changes, Including Software Upgrades (Use Case 2)</a:t>
            </a:r>
          </a:p>
          <a:p>
            <a:pPr marL="0" indent="0">
              <a:buNone/>
            </a:pPr>
            <a:r>
              <a:rPr lang="en-US" sz="2100" b="1" dirty="0"/>
              <a:t>ONAP Platform Requirements:</a:t>
            </a:r>
          </a:p>
          <a:p>
            <a:r>
              <a:rPr lang="en-US" altLang="zh-CN" sz="2000" dirty="0"/>
              <a:t>Requirement</a:t>
            </a:r>
            <a:r>
              <a:rPr lang="en-US" sz="2000" dirty="0"/>
              <a:t> 7: </a:t>
            </a:r>
            <a:r>
              <a:rPr lang="en-US" sz="2100" dirty="0">
                <a:solidFill>
                  <a:srgbClr val="1F497D"/>
                </a:solidFill>
                <a:latin typeface="Calibri" panose="020F0502020204030204" pitchFamily="34" charset="0"/>
                <a:cs typeface="Times New Roman" panose="02020603050405020304" pitchFamily="18" charset="0"/>
              </a:rPr>
              <a:t>Provide Tools for Vendor Self-Service VNF Certification (VNF SDK)</a:t>
            </a:r>
          </a:p>
          <a:p>
            <a:r>
              <a:rPr lang="en-US" altLang="zh-CN" sz="2000" dirty="0"/>
              <a:t>Requirement</a:t>
            </a:r>
            <a:r>
              <a:rPr lang="en-US" sz="2000" dirty="0"/>
              <a:t> 8</a:t>
            </a:r>
            <a:r>
              <a:rPr lang="en-US" sz="2400" dirty="0"/>
              <a:t>: </a:t>
            </a:r>
            <a:r>
              <a:rPr lang="en-US" sz="2000" dirty="0">
                <a:solidFill>
                  <a:srgbClr val="1F497D"/>
                </a:solidFill>
                <a:latin typeface="Calibri" panose="020F0502020204030204" pitchFamily="34" charset="0"/>
                <a:cs typeface="Times New Roman" panose="02020603050405020304" pitchFamily="18" charset="0"/>
              </a:rPr>
              <a:t>Simplify ONAP Platform Deployment and Management by Introducing ONAP Controller</a:t>
            </a:r>
          </a:p>
          <a:p>
            <a:r>
              <a:rPr lang="en-US" altLang="zh-CN" sz="2000" dirty="0"/>
              <a:t>Requirement</a:t>
            </a:r>
            <a:r>
              <a:rPr lang="en-US" sz="2000" dirty="0"/>
              <a:t> 9</a:t>
            </a:r>
            <a:r>
              <a:rPr lang="en-US" sz="2400" dirty="0"/>
              <a:t>: </a:t>
            </a:r>
            <a:r>
              <a:rPr lang="en-US" sz="2000" dirty="0">
                <a:solidFill>
                  <a:srgbClr val="1F497D"/>
                </a:solidFill>
                <a:latin typeface="Calibri" panose="020F0502020204030204" pitchFamily="34" charset="0"/>
                <a:cs typeface="Times New Roman" panose="02020603050405020304" pitchFamily="18" charset="0"/>
              </a:rPr>
              <a:t>Resources &amp; Placement Optimization</a:t>
            </a:r>
          </a:p>
          <a:p>
            <a:r>
              <a:rPr lang="en-US" altLang="zh-CN" sz="2200" dirty="0"/>
              <a:t>Requirement </a:t>
            </a:r>
            <a:r>
              <a:rPr lang="en-US" altLang="zh-CN" sz="1900" dirty="0"/>
              <a:t>10</a:t>
            </a:r>
            <a:r>
              <a:rPr lang="en-US" sz="1900" dirty="0"/>
              <a:t>: </a:t>
            </a:r>
            <a:r>
              <a:rPr lang="en-US" sz="1900" dirty="0">
                <a:solidFill>
                  <a:srgbClr val="1F497D"/>
                </a:solidFill>
                <a:latin typeface="Calibri" panose="020F0502020204030204" pitchFamily="34" charset="0"/>
                <a:cs typeface="Times New Roman" panose="02020603050405020304" pitchFamily="18" charset="0"/>
              </a:rPr>
              <a:t>Support for Multiple Infrastructure Environments</a:t>
            </a:r>
            <a:endParaRPr lang="en-US" sz="1700" dirty="0"/>
          </a:p>
        </p:txBody>
      </p:sp>
    </p:spTree>
    <p:extLst>
      <p:ext uri="{BB962C8B-B14F-4D97-AF65-F5344CB8AC3E}">
        <p14:creationId xmlns:p14="http://schemas.microsoft.com/office/powerpoint/2010/main" val="324830252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D2957"/>
      </a:accent1>
      <a:accent2>
        <a:srgbClr val="008CEA"/>
      </a:accent2>
      <a:accent3>
        <a:srgbClr val="2B8934"/>
      </a:accent3>
      <a:accent4>
        <a:srgbClr val="E46200"/>
      </a:accent4>
      <a:accent5>
        <a:srgbClr val="B5190C"/>
      </a:accent5>
      <a:accent6>
        <a:srgbClr val="5F118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TT_2014PPT_TEMPLATE_INTERNAL">
  <a:themeElements>
    <a:clrScheme name="CATO compliant">
      <a:dk1>
        <a:srgbClr val="000000"/>
      </a:dk1>
      <a:lt1>
        <a:sysClr val="window" lastClr="FFFFFF"/>
      </a:lt1>
      <a:dk2>
        <a:srgbClr val="666666"/>
      </a:dk2>
      <a:lt2>
        <a:srgbClr val="EFEFEF"/>
      </a:lt2>
      <a:accent1>
        <a:srgbClr val="EF6F00"/>
      </a:accent1>
      <a:accent2>
        <a:srgbClr val="FCB314"/>
      </a:accent2>
      <a:accent3>
        <a:srgbClr val="4CA90C"/>
      </a:accent3>
      <a:accent4>
        <a:srgbClr val="C4D82D"/>
      </a:accent4>
      <a:accent5>
        <a:srgbClr val="067AB4"/>
      </a:accent5>
      <a:accent6>
        <a:srgbClr val="44C8F5"/>
      </a:accent6>
      <a:hlink>
        <a:srgbClr val="DA0081"/>
      </a:hlink>
      <a:folHlink>
        <a:srgbClr val="B30A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D2957"/>
      </a:accent1>
      <a:accent2>
        <a:srgbClr val="008CEA"/>
      </a:accent2>
      <a:accent3>
        <a:srgbClr val="2B8934"/>
      </a:accent3>
      <a:accent4>
        <a:srgbClr val="E46200"/>
      </a:accent4>
      <a:accent5>
        <a:srgbClr val="B5190C"/>
      </a:accent5>
      <a:accent6>
        <a:srgbClr val="5F118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7575</TotalTime>
  <Words>6713</Words>
  <Application>Microsoft Office PowerPoint</Application>
  <PresentationFormat>Widescreen</PresentationFormat>
  <Paragraphs>1771</Paragraphs>
  <Slides>63</Slides>
  <Notes>20</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80" baseType="lpstr">
      <vt:lpstr>Arial Unicode MS</vt:lpstr>
      <vt:lpstr>Helvetica Neue Light</vt:lpstr>
      <vt:lpstr>MS PGothic</vt:lpstr>
      <vt:lpstr>MS PGothic</vt:lpstr>
      <vt:lpstr>Open Sans Light</vt:lpstr>
      <vt:lpstr>华文细黑</vt:lpstr>
      <vt:lpstr>宋体</vt:lpstr>
      <vt:lpstr>微软雅黑</vt:lpstr>
      <vt:lpstr>Arial</vt:lpstr>
      <vt:lpstr>Arial Narrow</vt:lpstr>
      <vt:lpstr>Calibri</vt:lpstr>
      <vt:lpstr>Times New Roman</vt:lpstr>
      <vt:lpstr>Trebuchet MS</vt:lpstr>
      <vt:lpstr>Wingdings</vt:lpstr>
      <vt:lpstr>Office Theme</vt:lpstr>
      <vt:lpstr>ATT_2014PPT_TEMPLATE_INTERNAL</vt:lpstr>
      <vt:lpstr>CorelDRAW</vt:lpstr>
      <vt:lpstr>Open Network Automation Platform (ONAP)  Use Case Driven Architecture Proposal</vt:lpstr>
      <vt:lpstr>Outline</vt:lpstr>
      <vt:lpstr>Contributors:</vt:lpstr>
      <vt:lpstr>Outline</vt:lpstr>
      <vt:lpstr>Use Case 1:  vVoLTE</vt:lpstr>
      <vt:lpstr>High Level Requirements: </vt:lpstr>
      <vt:lpstr>Use Case 2:  vCPE</vt:lpstr>
      <vt:lpstr>High Level Requirements:</vt:lpstr>
      <vt:lpstr>Proposed Requirements to Support two Use Cases:</vt:lpstr>
      <vt:lpstr>Outline</vt:lpstr>
      <vt:lpstr>PowerPoint Presentation</vt:lpstr>
      <vt:lpstr>ONAP  Merger Architecture Proposal</vt:lpstr>
      <vt:lpstr>From ECOMP: Design &amp; Run Time &amp; Close Loop</vt:lpstr>
      <vt:lpstr>From OPEN-O: open TOSCA model</vt:lpstr>
      <vt:lpstr>From OPEN-O: open source process &amp; tools</vt:lpstr>
      <vt:lpstr>From OPEN-O: Ease of VNF Insertion</vt:lpstr>
      <vt:lpstr>Looking forward: Multiple Vendors Environment</vt:lpstr>
      <vt:lpstr>Outline</vt:lpstr>
      <vt:lpstr>ONAP Modeling Overview</vt:lpstr>
      <vt:lpstr>Landscape of modeling in ONAP</vt:lpstr>
      <vt:lpstr>VNF Modelling</vt:lpstr>
      <vt:lpstr>Outline</vt:lpstr>
      <vt:lpstr>ONAP Common Service </vt:lpstr>
      <vt:lpstr>MSB Solution for ONAP: Service Discovery &amp; Routing</vt:lpstr>
      <vt:lpstr>MSB Solution: Centralized Auth with Plugin(SSO)</vt:lpstr>
      <vt:lpstr>Outline</vt:lpstr>
      <vt:lpstr>Two Layers of Service Orchestration</vt:lpstr>
      <vt:lpstr>Workflow for Service Orchestration</vt:lpstr>
      <vt:lpstr>Alternatives for TOSCA Service Orchestration Workflow</vt:lpstr>
      <vt:lpstr>ONAP TOSCA-based Orchestration Work Proposal – Option 1</vt:lpstr>
      <vt:lpstr>TOSCA-based Orchestration: Option 1</vt:lpstr>
      <vt:lpstr>ONAP TOSCA-based Orchestration Proposal – Option 2</vt:lpstr>
      <vt:lpstr>ONAP TOSCA-based Orchestration Proposal: Option 2</vt:lpstr>
      <vt:lpstr>Outline</vt:lpstr>
      <vt:lpstr>ONAP Controller Framework</vt:lpstr>
      <vt:lpstr>Outline</vt:lpstr>
      <vt:lpstr>VF-C Introduction</vt:lpstr>
      <vt:lpstr>How VF-C Fit into ONAP Architecture</vt:lpstr>
      <vt:lpstr>VF-C Solution : VFC Components&amp; Main Features</vt:lpstr>
      <vt:lpstr>Outline</vt:lpstr>
      <vt:lpstr>Outline</vt:lpstr>
      <vt:lpstr>Closed-Loop Repeating Design Pattern</vt:lpstr>
      <vt:lpstr>Control Loop Design and Execution Flow</vt:lpstr>
      <vt:lpstr>Outline</vt:lpstr>
      <vt:lpstr>VNF Change Management Process</vt:lpstr>
      <vt:lpstr>CM Process Design</vt:lpstr>
      <vt:lpstr>Change Management Scheduling &amp; Conflict Avoidance</vt:lpstr>
      <vt:lpstr>Change Execution</vt:lpstr>
      <vt:lpstr>Outline</vt:lpstr>
      <vt:lpstr>VNF Onboarding SDK</vt:lpstr>
      <vt:lpstr>VNF Onboarding SDK</vt:lpstr>
      <vt:lpstr>Outline</vt:lpstr>
      <vt:lpstr>ONAP Optimization Framework (ONAP-OF)</vt:lpstr>
      <vt:lpstr>ONAP Optimization Framework (ONAP-OF) Proposal</vt:lpstr>
      <vt:lpstr>Outline</vt:lpstr>
      <vt:lpstr>ONAP : Operations Management Framework (OMF)</vt:lpstr>
      <vt:lpstr>Outline</vt:lpstr>
      <vt:lpstr>Multiple Infrastructure Support Abstraction Layer</vt:lpstr>
      <vt:lpstr>Multiple Infrastructure Support</vt:lpstr>
      <vt:lpstr>Close Look at Infrastructure-C</vt:lpstr>
      <vt:lpstr>BAKCUP SLIDES</vt:lpstr>
      <vt:lpstr>Proposed ONAP Merged Architecture</vt:lpstr>
      <vt:lpstr>Proposed ONAP Merged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 2017</dc:title>
  <dc:creator>RICE, CHRISTOPHER;Lingli Deng</dc:creator>
  <cp:lastModifiedBy>邓灵莉</cp:lastModifiedBy>
  <cp:revision>344</cp:revision>
  <cp:lastPrinted>2017-04-03T17:09:07Z</cp:lastPrinted>
  <dcterms:modified xsi:type="dcterms:W3CDTF">2017-05-01T14:08:46Z</dcterms:modified>
</cp:coreProperties>
</file>