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4" d="100"/>
          <a:sy n="84" d="100"/>
        </p:scale>
        <p:origin x="-96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0F6B-311C-4225-B9B7-8F85E553D91D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E9A9-4AFD-456B-99D2-9B098C69C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63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0F6B-311C-4225-B9B7-8F85E553D91D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E9A9-4AFD-456B-99D2-9B098C69C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87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0F6B-311C-4225-B9B7-8F85E553D91D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E9A9-4AFD-456B-99D2-9B098C69C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7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0F6B-311C-4225-B9B7-8F85E553D91D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E9A9-4AFD-456B-99D2-9B098C69C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51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0F6B-311C-4225-B9B7-8F85E553D91D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E9A9-4AFD-456B-99D2-9B098C69C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83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0F6B-311C-4225-B9B7-8F85E553D91D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E9A9-4AFD-456B-99D2-9B098C69C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65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0F6B-311C-4225-B9B7-8F85E553D91D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E9A9-4AFD-456B-99D2-9B098C69C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366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0F6B-311C-4225-B9B7-8F85E553D91D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E9A9-4AFD-456B-99D2-9B098C69C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57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0F6B-311C-4225-B9B7-8F85E553D91D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E9A9-4AFD-456B-99D2-9B098C69C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4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0F6B-311C-4225-B9B7-8F85E553D91D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E9A9-4AFD-456B-99D2-9B098C69C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22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0F6B-311C-4225-B9B7-8F85E553D91D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E9A9-4AFD-456B-99D2-9B098C69C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4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E0F6B-311C-4225-B9B7-8F85E553D91D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5E9A9-4AFD-456B-99D2-9B098C69C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Multi-cloud </a:t>
            </a:r>
            <a:r>
              <a:rPr lang="en-US" altLang="zh-CN" dirty="0" smtClean="0"/>
              <a:t>Refactor </a:t>
            </a:r>
            <a:r>
              <a:rPr lang="en-US" altLang="zh-CN" dirty="0" smtClean="0"/>
              <a:t>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634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647" y="34202"/>
            <a:ext cx="10515600" cy="1325563"/>
          </a:xfrm>
        </p:spPr>
        <p:txBody>
          <a:bodyPr/>
          <a:lstStyle/>
          <a:p>
            <a:r>
              <a:rPr lang="en-US" dirty="0" smtClean="0"/>
              <a:t>layout/</a:t>
            </a:r>
            <a:r>
              <a:rPr lang="en-US" dirty="0" err="1" smtClean="0"/>
              <a:t>dependecy</a:t>
            </a:r>
            <a:r>
              <a:rPr lang="en-US" dirty="0" smtClean="0"/>
              <a:t> changes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71686" y="5877004"/>
            <a:ext cx="1480782" cy="4766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</a:rPr>
              <a:t>ommon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90461" y="4560419"/>
            <a:ext cx="991353" cy="3018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newton</a:t>
            </a:r>
          </a:p>
        </p:txBody>
      </p:sp>
      <p:sp>
        <p:nvSpPr>
          <p:cNvPr id="8" name="Rectangle 7"/>
          <p:cNvSpPr/>
          <p:nvPr/>
        </p:nvSpPr>
        <p:spPr>
          <a:xfrm>
            <a:off x="2090687" y="5877004"/>
            <a:ext cx="1806753" cy="47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newton_base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00939" y="4573926"/>
            <a:ext cx="988832" cy="3352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dk1"/>
                </a:solidFill>
              </a:rPr>
              <a:t>ocata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57579" y="4573926"/>
            <a:ext cx="1102546" cy="3352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dk1"/>
                </a:solidFill>
              </a:rPr>
              <a:t>windriver</a:t>
            </a:r>
            <a:endParaRPr lang="en-US" dirty="0">
              <a:solidFill>
                <a:schemeClr val="dk1"/>
              </a:solidFill>
            </a:endParaRPr>
          </a:p>
        </p:txBody>
      </p: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2186138" y="4862287"/>
            <a:ext cx="807926" cy="1014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8" idx="0"/>
          </p:cNvCxnSpPr>
          <p:nvPr/>
        </p:nvCxnSpPr>
        <p:spPr>
          <a:xfrm flipH="1">
            <a:off x="2994064" y="4909147"/>
            <a:ext cx="701291" cy="96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2"/>
            <a:endCxn id="8" idx="0"/>
          </p:cNvCxnSpPr>
          <p:nvPr/>
        </p:nvCxnSpPr>
        <p:spPr>
          <a:xfrm flipH="1">
            <a:off x="2994064" y="4909147"/>
            <a:ext cx="2314788" cy="96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4" idx="0"/>
          </p:cNvCxnSpPr>
          <p:nvPr/>
        </p:nvCxnSpPr>
        <p:spPr>
          <a:xfrm>
            <a:off x="2186138" y="4862287"/>
            <a:ext cx="4125939" cy="10147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2"/>
            <a:endCxn id="4" idx="0"/>
          </p:cNvCxnSpPr>
          <p:nvPr/>
        </p:nvCxnSpPr>
        <p:spPr>
          <a:xfrm>
            <a:off x="3695355" y="4909147"/>
            <a:ext cx="2616722" cy="9678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2"/>
            <a:endCxn id="4" idx="0"/>
          </p:cNvCxnSpPr>
          <p:nvPr/>
        </p:nvCxnSpPr>
        <p:spPr>
          <a:xfrm>
            <a:off x="5308852" y="4909147"/>
            <a:ext cx="1003225" cy="9678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583806" y="4224500"/>
            <a:ext cx="7211930" cy="20543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945097" y="2940653"/>
            <a:ext cx="1806753" cy="4766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newton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911761" y="1787026"/>
            <a:ext cx="988832" cy="3352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dk1"/>
                </a:solidFill>
              </a:rPr>
              <a:t>ocata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106891" y="1794333"/>
            <a:ext cx="1102546" cy="3352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dk1"/>
                </a:solidFill>
              </a:rPr>
              <a:t>windriver</a:t>
            </a:r>
            <a:endParaRPr lang="en-US" dirty="0">
              <a:solidFill>
                <a:schemeClr val="dk1"/>
              </a:solidFill>
            </a:endParaRPr>
          </a:p>
        </p:txBody>
      </p:sp>
      <p:cxnSp>
        <p:nvCxnSpPr>
          <p:cNvPr id="49" name="Straight Arrow Connector 48"/>
          <p:cNvCxnSpPr>
            <a:stCxn id="42" idx="2"/>
            <a:endCxn id="41" idx="0"/>
          </p:cNvCxnSpPr>
          <p:nvPr/>
        </p:nvCxnSpPr>
        <p:spPr>
          <a:xfrm>
            <a:off x="2406177" y="2122247"/>
            <a:ext cx="442297" cy="818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4" idx="2"/>
            <a:endCxn id="41" idx="0"/>
          </p:cNvCxnSpPr>
          <p:nvPr/>
        </p:nvCxnSpPr>
        <p:spPr>
          <a:xfrm flipH="1">
            <a:off x="2848474" y="2129554"/>
            <a:ext cx="1809690" cy="811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49499" y="3751975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OLD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24450" y="4375753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</a:t>
            </a:r>
            <a:endParaRPr lang="en-US" dirty="0"/>
          </a:p>
        </p:txBody>
      </p:sp>
      <p:sp>
        <p:nvSpPr>
          <p:cNvPr id="46" name="Down Arrow 45"/>
          <p:cNvSpPr/>
          <p:nvPr/>
        </p:nvSpPr>
        <p:spPr>
          <a:xfrm>
            <a:off x="3134734" y="3576119"/>
            <a:ext cx="786110" cy="7996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44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647" y="34202"/>
            <a:ext cx="10515600" cy="1325563"/>
          </a:xfrm>
        </p:spPr>
        <p:txBody>
          <a:bodyPr/>
          <a:lstStyle/>
          <a:p>
            <a:r>
              <a:rPr lang="en-US" dirty="0" smtClean="0"/>
              <a:t>Step1</a:t>
            </a:r>
            <a:r>
              <a:rPr lang="en-US" dirty="0" smtClean="0"/>
              <a:t>: add common and </a:t>
            </a:r>
            <a:r>
              <a:rPr lang="en-US" dirty="0" err="1" smtClean="0"/>
              <a:t>newton_base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29346" y="3986987"/>
            <a:ext cx="1480782" cy="4766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</a:rPr>
              <a:t>ommon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22980" y="2846945"/>
            <a:ext cx="991353" cy="3018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newton</a:t>
            </a:r>
          </a:p>
        </p:txBody>
      </p:sp>
      <p:sp>
        <p:nvSpPr>
          <p:cNvPr id="8" name="Rectangle 7"/>
          <p:cNvSpPr/>
          <p:nvPr/>
        </p:nvSpPr>
        <p:spPr>
          <a:xfrm>
            <a:off x="2740009" y="3961690"/>
            <a:ext cx="1806753" cy="47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newton_base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50261" y="2147598"/>
            <a:ext cx="988832" cy="3352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dk1"/>
                </a:solidFill>
              </a:rPr>
              <a:t>ocata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06901" y="2147598"/>
            <a:ext cx="1102546" cy="3352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dk1"/>
                </a:solidFill>
              </a:rPr>
              <a:t>windriver</a:t>
            </a:r>
            <a:endParaRPr lang="en-US" dirty="0">
              <a:solidFill>
                <a:schemeClr val="dk1"/>
              </a:solidFill>
            </a:endParaRPr>
          </a:p>
        </p:txBody>
      </p:sp>
      <p:cxnSp>
        <p:nvCxnSpPr>
          <p:cNvPr id="20" name="Straight Arrow Connector 19"/>
          <p:cNvCxnSpPr>
            <a:stCxn id="9" idx="2"/>
            <a:endCxn id="7" idx="0"/>
          </p:cNvCxnSpPr>
          <p:nvPr/>
        </p:nvCxnSpPr>
        <p:spPr>
          <a:xfrm>
            <a:off x="4344677" y="2482819"/>
            <a:ext cx="673980" cy="364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2"/>
            <a:endCxn id="7" idx="0"/>
          </p:cNvCxnSpPr>
          <p:nvPr/>
        </p:nvCxnSpPr>
        <p:spPr>
          <a:xfrm flipH="1">
            <a:off x="5018657" y="2482819"/>
            <a:ext cx="939517" cy="364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rved Up Arrow 29"/>
          <p:cNvSpPr/>
          <p:nvPr/>
        </p:nvSpPr>
        <p:spPr>
          <a:xfrm rot="8022600">
            <a:off x="3092676" y="3039309"/>
            <a:ext cx="1462526" cy="56211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urved Down Arrow 31"/>
          <p:cNvSpPr/>
          <p:nvPr/>
        </p:nvSpPr>
        <p:spPr>
          <a:xfrm rot="2511243">
            <a:off x="5439218" y="3108897"/>
            <a:ext cx="1455616" cy="47001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58759" y="3062829"/>
            <a:ext cx="1662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eneric utilities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016395" y="3106593"/>
            <a:ext cx="300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ewton SBI implementations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747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178" y="1"/>
            <a:ext cx="10515600" cy="1015594"/>
          </a:xfrm>
        </p:spPr>
        <p:txBody>
          <a:bodyPr/>
          <a:lstStyle/>
          <a:p>
            <a:r>
              <a:rPr lang="en-US" dirty="0" smtClean="0"/>
              <a:t>How to refactor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540" y="2863940"/>
            <a:ext cx="2041532" cy="3742998"/>
          </a:xfrm>
          <a:ln>
            <a:solidFill>
              <a:schemeClr val="accent1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c</a:t>
            </a:r>
            <a:r>
              <a:rPr lang="en-US" dirty="0" smtClean="0">
                <a:solidFill>
                  <a:srgbClr val="00B050"/>
                </a:solidFill>
              </a:rPr>
              <a:t>ommon </a:t>
            </a:r>
            <a:r>
              <a:rPr lang="en-US" dirty="0" smtClean="0"/>
              <a:t>library file</a:t>
            </a:r>
          </a:p>
          <a:p>
            <a:pPr>
              <a:buFontTx/>
              <a:buChar char="-"/>
            </a:pPr>
            <a:r>
              <a:rPr lang="en-US" dirty="0" smtClean="0"/>
              <a:t>Pub</a:t>
            </a:r>
          </a:p>
          <a:p>
            <a:pPr lvl="1">
              <a:buFontTx/>
              <a:buChar char="-"/>
            </a:pPr>
            <a:r>
              <a:rPr lang="en-US" dirty="0" smtClean="0"/>
              <a:t>database/</a:t>
            </a:r>
            <a:endParaRPr lang="en-US" dirty="0"/>
          </a:p>
          <a:p>
            <a:pPr lvl="2">
              <a:buFontTx/>
              <a:buChar char="-"/>
            </a:pPr>
            <a:r>
              <a:rPr lang="en-US" dirty="0"/>
              <a:t>models.py</a:t>
            </a:r>
          </a:p>
          <a:p>
            <a:pPr lvl="1">
              <a:buFontTx/>
              <a:buChar char="-"/>
            </a:pPr>
            <a:r>
              <a:rPr lang="en-US" dirty="0" err="1" smtClean="0"/>
              <a:t>msapi</a:t>
            </a:r>
            <a:r>
              <a:rPr lang="en-US" dirty="0" smtClean="0"/>
              <a:t>/</a:t>
            </a:r>
          </a:p>
          <a:p>
            <a:pPr lvl="2">
              <a:buFontTx/>
              <a:buChar char="-"/>
            </a:pPr>
            <a:r>
              <a:rPr lang="en-US" dirty="0" smtClean="0"/>
              <a:t>extsys.py</a:t>
            </a:r>
          </a:p>
          <a:p>
            <a:pPr lvl="1">
              <a:buFontTx/>
              <a:buChar char="-"/>
            </a:pPr>
            <a:r>
              <a:rPr lang="en-US" dirty="0" smtClean="0"/>
              <a:t>exceptions.py</a:t>
            </a:r>
          </a:p>
          <a:p>
            <a:pPr>
              <a:buFontTx/>
              <a:buChar char="-"/>
            </a:pPr>
            <a:r>
              <a:rPr lang="en-US" dirty="0" err="1" smtClean="0"/>
              <a:t>utils</a:t>
            </a:r>
            <a:r>
              <a:rPr lang="en-US" dirty="0" smtClean="0"/>
              <a:t>/</a:t>
            </a:r>
          </a:p>
          <a:p>
            <a:pPr lvl="1">
              <a:buFontTx/>
              <a:buChar char="-"/>
            </a:pPr>
            <a:r>
              <a:rPr lang="en-US" dirty="0" smtClean="0"/>
              <a:t>enumutil.py</a:t>
            </a:r>
          </a:p>
          <a:p>
            <a:pPr lvl="1">
              <a:buFontTx/>
              <a:buChar char="-"/>
            </a:pPr>
            <a:r>
              <a:rPr lang="en-US" dirty="0" smtClean="0"/>
              <a:t>fileutil.py</a:t>
            </a:r>
          </a:p>
          <a:p>
            <a:pPr lvl="1">
              <a:buFontTx/>
              <a:buChar char="-"/>
            </a:pPr>
            <a:r>
              <a:rPr lang="en-US" dirty="0" smtClean="0"/>
              <a:t>idutil.py</a:t>
            </a:r>
          </a:p>
          <a:p>
            <a:pPr lvl="1">
              <a:buFontTx/>
              <a:buChar char="-"/>
            </a:pPr>
            <a:r>
              <a:rPr lang="en-US" dirty="0" smtClean="0"/>
              <a:t>share_lock.py</a:t>
            </a:r>
          </a:p>
          <a:p>
            <a:pPr lvl="1">
              <a:buFontTx/>
              <a:buChar char="-"/>
            </a:pPr>
            <a:r>
              <a:rPr lang="en-US" dirty="0"/>
              <a:t>s</a:t>
            </a:r>
            <a:r>
              <a:rPr lang="en-US" dirty="0" smtClean="0"/>
              <a:t>yscomm.py</a:t>
            </a:r>
          </a:p>
          <a:p>
            <a:pPr lvl="1">
              <a:buFontTx/>
              <a:buChar char="-"/>
            </a:pPr>
            <a:r>
              <a:rPr lang="en-US" dirty="0"/>
              <a:t>t</a:t>
            </a:r>
            <a:r>
              <a:rPr lang="en-US" dirty="0" smtClean="0"/>
              <a:t>imeutil.py</a:t>
            </a:r>
          </a:p>
          <a:p>
            <a:pPr lvl="1">
              <a:buFontTx/>
              <a:buChar char="-"/>
            </a:pPr>
            <a:r>
              <a:rPr lang="en-US" dirty="0" smtClean="0"/>
              <a:t>toscautil.py</a:t>
            </a:r>
          </a:p>
          <a:p>
            <a:pPr lvl="1">
              <a:buFontTx/>
              <a:buChar char="-"/>
            </a:pPr>
            <a:r>
              <a:rPr lang="en-US" dirty="0"/>
              <a:t>r</a:t>
            </a:r>
            <a:r>
              <a:rPr lang="en-US" dirty="0" smtClean="0"/>
              <a:t>estcall.py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19319" y="968997"/>
            <a:ext cx="3167499" cy="57388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</a:rPr>
              <a:t>n</a:t>
            </a:r>
            <a:r>
              <a:rPr lang="en-US" dirty="0" err="1" smtClean="0">
                <a:solidFill>
                  <a:srgbClr val="00B050"/>
                </a:solidFill>
              </a:rPr>
              <a:t>ewton</a:t>
            </a:r>
            <a:r>
              <a:rPr lang="en-US" dirty="0" err="1" smtClean="0">
                <a:solidFill>
                  <a:srgbClr val="00B050"/>
                </a:solidFill>
              </a:rPr>
              <a:t>_base</a:t>
            </a:r>
            <a:r>
              <a:rPr lang="en-US" dirty="0" smtClean="0"/>
              <a:t> </a:t>
            </a:r>
            <a:r>
              <a:rPr lang="en-US" dirty="0" smtClean="0"/>
              <a:t>library file</a:t>
            </a:r>
          </a:p>
          <a:p>
            <a:pPr>
              <a:buFontTx/>
              <a:buChar char="-"/>
            </a:pPr>
            <a:r>
              <a:rPr lang="en-US" dirty="0" smtClean="0"/>
              <a:t>proxy</a:t>
            </a:r>
            <a:endParaRPr lang="en-US" dirty="0" smtClean="0"/>
          </a:p>
          <a:p>
            <a:pPr lvl="1">
              <a:buFontTx/>
              <a:buChar char="-"/>
            </a:pPr>
            <a:r>
              <a:rPr lang="en-US" dirty="0" smtClean="0"/>
              <a:t>identityV3.py</a:t>
            </a:r>
          </a:p>
          <a:p>
            <a:pPr lvl="1">
              <a:buFontTx/>
              <a:buChar char="-"/>
            </a:pPr>
            <a:r>
              <a:rPr lang="en-US" dirty="0" smtClean="0"/>
              <a:t>services.py</a:t>
            </a:r>
          </a:p>
          <a:p>
            <a:pPr lvl="1">
              <a:buFontTx/>
              <a:buChar char="-"/>
            </a:pPr>
            <a:r>
              <a:rPr lang="en-US" dirty="0"/>
              <a:t>dnsaasdelegate.py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registration</a:t>
            </a:r>
          </a:p>
          <a:p>
            <a:pPr lvl="1">
              <a:buFontTx/>
              <a:buChar char="-"/>
            </a:pPr>
            <a:r>
              <a:rPr lang="en-US" dirty="0" smtClean="0"/>
              <a:t>registration.py</a:t>
            </a:r>
          </a:p>
          <a:p>
            <a:pPr>
              <a:buFontTx/>
              <a:buChar char="-"/>
            </a:pPr>
            <a:r>
              <a:rPr lang="en-US" dirty="0" smtClean="0"/>
              <a:t>swagger</a:t>
            </a:r>
          </a:p>
          <a:p>
            <a:pPr lvl="1">
              <a:buFontTx/>
              <a:buChar char="-"/>
            </a:pPr>
            <a:r>
              <a:rPr lang="en-US" dirty="0" err="1" smtClean="0"/>
              <a:t>multivim</a:t>
            </a:r>
            <a:r>
              <a:rPr lang="en-US" dirty="0" smtClean="0"/>
              <a:t>.*.</a:t>
            </a:r>
            <a:r>
              <a:rPr lang="en-US" dirty="0" err="1" smtClean="0"/>
              <a:t>swagger.json</a:t>
            </a:r>
            <a:endParaRPr lang="en-US" dirty="0" smtClean="0"/>
          </a:p>
          <a:p>
            <a:pPr>
              <a:buFontTx/>
              <a:buChar char="-"/>
            </a:pPr>
            <a:r>
              <a:rPr lang="en-US" altLang="zh-CN" dirty="0" err="1" smtClean="0"/>
              <a:t>openoapi</a:t>
            </a:r>
            <a:endParaRPr lang="en-US" dirty="0" smtClean="0"/>
          </a:p>
          <a:p>
            <a:pPr lvl="1">
              <a:buFontTx/>
              <a:buChar char="-"/>
            </a:pPr>
            <a:r>
              <a:rPr lang="en-US" dirty="0" smtClean="0"/>
              <a:t>flavor.py</a:t>
            </a:r>
          </a:p>
          <a:p>
            <a:pPr lvl="1">
              <a:buFontTx/>
              <a:buChar char="-"/>
            </a:pPr>
            <a:r>
              <a:rPr lang="en-US" dirty="0" smtClean="0"/>
              <a:t>image.py</a:t>
            </a:r>
          </a:p>
          <a:p>
            <a:pPr lvl="1">
              <a:buFontTx/>
              <a:buChar char="-"/>
            </a:pPr>
            <a:r>
              <a:rPr lang="en-US" dirty="0" smtClean="0"/>
              <a:t>limits.py</a:t>
            </a:r>
          </a:p>
          <a:p>
            <a:pPr lvl="1">
              <a:buFontTx/>
              <a:buChar char="-"/>
            </a:pPr>
            <a:r>
              <a:rPr lang="en-US" dirty="0" smtClean="0"/>
              <a:t>server.py</a:t>
            </a:r>
          </a:p>
          <a:p>
            <a:pPr lvl="1">
              <a:buFontTx/>
              <a:buChar char="-"/>
            </a:pPr>
            <a:r>
              <a:rPr lang="en-US" dirty="0" smtClean="0"/>
              <a:t>tenants.py</a:t>
            </a:r>
          </a:p>
          <a:p>
            <a:pPr lvl="1">
              <a:buFontTx/>
              <a:buChar char="-"/>
            </a:pPr>
            <a:r>
              <a:rPr lang="en-US" dirty="0" smtClean="0"/>
              <a:t>volume.py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 smtClean="0"/>
              <a:t>hosts.py</a:t>
            </a:r>
          </a:p>
          <a:p>
            <a:pPr lvl="1">
              <a:buFontTx/>
              <a:buChar char="-"/>
            </a:pPr>
            <a:r>
              <a:rPr lang="en-US" dirty="0" smtClean="0"/>
              <a:t>network.py</a:t>
            </a:r>
          </a:p>
          <a:p>
            <a:pPr lvl="1">
              <a:buFontTx/>
              <a:buChar char="-"/>
            </a:pPr>
            <a:r>
              <a:rPr lang="en-US" dirty="0" smtClean="0"/>
              <a:t>subnet.py</a:t>
            </a:r>
          </a:p>
          <a:p>
            <a:pPr lvl="1">
              <a:buFontTx/>
              <a:buChar char="-"/>
            </a:pPr>
            <a:r>
              <a:rPr lang="en-US" dirty="0" smtClean="0"/>
              <a:t>vport.py</a:t>
            </a:r>
          </a:p>
          <a:p>
            <a:pPr>
              <a:buFontTx/>
              <a:buChar char="-"/>
            </a:pPr>
            <a:r>
              <a:rPr lang="en-US" dirty="0" smtClean="0"/>
              <a:t>util.py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2279" y="1265993"/>
            <a:ext cx="2531704" cy="59367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newton Folder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rot="5400000">
            <a:off x="917836" y="2089012"/>
            <a:ext cx="826730" cy="3809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3221227" y="1200178"/>
            <a:ext cx="2987644" cy="504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521667" y="2092815"/>
            <a:ext cx="1662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eneric utilities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40316" y="1520479"/>
            <a:ext cx="300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ewton SBI implementations</a:t>
            </a: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193631" y="2836808"/>
            <a:ext cx="2177335" cy="374299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00B050"/>
                </a:solidFill>
              </a:rPr>
              <a:t>common </a:t>
            </a:r>
            <a:r>
              <a:rPr lang="en-US" dirty="0" smtClean="0"/>
              <a:t>library file</a:t>
            </a:r>
          </a:p>
          <a:p>
            <a:pPr>
              <a:buFontTx/>
              <a:buChar char="-"/>
            </a:pPr>
            <a:r>
              <a:rPr lang="en-US" dirty="0" smtClean="0"/>
              <a:t>Cache</a:t>
            </a:r>
          </a:p>
          <a:p>
            <a:pPr lvl="1">
              <a:buFontTx/>
              <a:buChar char="-"/>
            </a:pPr>
            <a:r>
              <a:rPr lang="en-US" dirty="0" smtClean="0"/>
              <a:t>caches.py</a:t>
            </a:r>
          </a:p>
          <a:p>
            <a:pPr>
              <a:buFontTx/>
              <a:buChar char="-"/>
            </a:pPr>
            <a:r>
              <a:rPr lang="en-US" dirty="0" smtClean="0"/>
              <a:t>database/</a:t>
            </a:r>
          </a:p>
          <a:p>
            <a:pPr lvl="1">
              <a:buFontTx/>
              <a:buChar char="-"/>
            </a:pPr>
            <a:r>
              <a:rPr lang="en-US" dirty="0" smtClean="0"/>
              <a:t>models.py</a:t>
            </a:r>
          </a:p>
          <a:p>
            <a:pPr>
              <a:buFontTx/>
              <a:buChar char="-"/>
            </a:pPr>
            <a:r>
              <a:rPr lang="en-US" dirty="0" err="1" smtClean="0"/>
              <a:t>extsys</a:t>
            </a:r>
            <a:r>
              <a:rPr lang="en-US" dirty="0" smtClean="0"/>
              <a:t>/</a:t>
            </a:r>
          </a:p>
          <a:p>
            <a:pPr lvl="1">
              <a:buFontTx/>
              <a:buChar char="-"/>
            </a:pPr>
            <a:r>
              <a:rPr lang="en-US" dirty="0" smtClean="0"/>
              <a:t>aai.py</a:t>
            </a:r>
          </a:p>
          <a:p>
            <a:pPr lvl="1">
              <a:buFontTx/>
              <a:buChar char="-"/>
            </a:pPr>
            <a:r>
              <a:rPr lang="en-US" dirty="0" smtClean="0"/>
              <a:t>dmaap.py</a:t>
            </a:r>
          </a:p>
          <a:p>
            <a:pPr lvl="1">
              <a:buFontTx/>
              <a:buChar char="-"/>
            </a:pPr>
            <a:r>
              <a:rPr lang="en-US" dirty="0"/>
              <a:t>m</a:t>
            </a:r>
            <a:r>
              <a:rPr lang="en-US" dirty="0" smtClean="0"/>
              <a:t>sb.py</a:t>
            </a:r>
          </a:p>
          <a:p>
            <a:pPr>
              <a:buFontTx/>
              <a:buChar char="-"/>
            </a:pPr>
            <a:r>
              <a:rPr lang="en-US" dirty="0" smtClean="0"/>
              <a:t>exceptions.py</a:t>
            </a:r>
          </a:p>
          <a:p>
            <a:pPr>
              <a:buFontTx/>
              <a:buChar char="-"/>
            </a:pPr>
            <a:r>
              <a:rPr lang="en-US" dirty="0" err="1" smtClean="0"/>
              <a:t>utils</a:t>
            </a:r>
            <a:r>
              <a:rPr lang="en-US" dirty="0" smtClean="0"/>
              <a:t>/</a:t>
            </a:r>
          </a:p>
          <a:p>
            <a:pPr lvl="1">
              <a:buFontTx/>
              <a:buChar char="-"/>
            </a:pPr>
            <a:r>
              <a:rPr lang="en-US" dirty="0" smtClean="0"/>
              <a:t>enumutil.py</a:t>
            </a:r>
          </a:p>
          <a:p>
            <a:pPr lvl="1">
              <a:buFontTx/>
              <a:buChar char="-"/>
            </a:pPr>
            <a:r>
              <a:rPr lang="en-US" dirty="0" smtClean="0"/>
              <a:t>fileutil.py</a:t>
            </a:r>
          </a:p>
          <a:p>
            <a:pPr lvl="1">
              <a:buFontTx/>
              <a:buChar char="-"/>
            </a:pPr>
            <a:r>
              <a:rPr lang="en-US" dirty="0" smtClean="0"/>
              <a:t>idutil.py</a:t>
            </a:r>
          </a:p>
          <a:p>
            <a:pPr lvl="1">
              <a:buFontTx/>
              <a:buChar char="-"/>
            </a:pPr>
            <a:r>
              <a:rPr lang="en-US" dirty="0" smtClean="0"/>
              <a:t>share_lock.py</a:t>
            </a:r>
          </a:p>
          <a:p>
            <a:pPr lvl="1">
              <a:buFontTx/>
              <a:buChar char="-"/>
            </a:pPr>
            <a:r>
              <a:rPr lang="en-US" dirty="0" smtClean="0"/>
              <a:t>syscomm.py</a:t>
            </a:r>
          </a:p>
          <a:p>
            <a:pPr lvl="1">
              <a:buFontTx/>
              <a:buChar char="-"/>
            </a:pPr>
            <a:r>
              <a:rPr lang="en-US" dirty="0" smtClean="0"/>
              <a:t>timeutil.py</a:t>
            </a:r>
          </a:p>
          <a:p>
            <a:pPr lvl="1">
              <a:buFontTx/>
              <a:buChar char="-"/>
            </a:pPr>
            <a:r>
              <a:rPr lang="en-US" dirty="0" smtClean="0"/>
              <a:t>toscautil.py</a:t>
            </a:r>
          </a:p>
          <a:p>
            <a:pPr lvl="1">
              <a:buFontTx/>
              <a:buChar char="-"/>
            </a:pPr>
            <a:r>
              <a:rPr lang="en-US" dirty="0" smtClean="0"/>
              <a:t>restcall.py</a:t>
            </a:r>
          </a:p>
          <a:p>
            <a:pPr marL="914400" lvl="2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2371665" y="4360925"/>
            <a:ext cx="849562" cy="504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36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647" y="34202"/>
            <a:ext cx="10515600" cy="1325563"/>
          </a:xfrm>
        </p:spPr>
        <p:txBody>
          <a:bodyPr/>
          <a:lstStyle/>
          <a:p>
            <a:r>
              <a:rPr lang="en-US" dirty="0" smtClean="0"/>
              <a:t>Step2: Refactor ‘</a:t>
            </a:r>
            <a:r>
              <a:rPr lang="en-US" dirty="0" err="1" smtClean="0"/>
              <a:t>ocata</a:t>
            </a:r>
            <a:r>
              <a:rPr lang="en-US" dirty="0" smtClean="0"/>
              <a:t>’ and ‘</a:t>
            </a:r>
            <a:r>
              <a:rPr lang="en-US" dirty="0" err="1" smtClean="0"/>
              <a:t>windriver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44405" y="3405405"/>
            <a:ext cx="1480782" cy="4766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</a:rPr>
              <a:t>ommon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37332" y="2057062"/>
            <a:ext cx="991353" cy="335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newton</a:t>
            </a:r>
          </a:p>
        </p:txBody>
      </p:sp>
      <p:sp>
        <p:nvSpPr>
          <p:cNvPr id="8" name="Rectangle 7"/>
          <p:cNvSpPr/>
          <p:nvPr/>
        </p:nvSpPr>
        <p:spPr>
          <a:xfrm>
            <a:off x="2763406" y="3414458"/>
            <a:ext cx="1806753" cy="47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newton_base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73658" y="2057062"/>
            <a:ext cx="988832" cy="3352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dk1"/>
                </a:solidFill>
              </a:rPr>
              <a:t>ocata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30298" y="2057062"/>
            <a:ext cx="1102546" cy="3352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dk1"/>
                </a:solidFill>
              </a:rPr>
              <a:t>windriver</a:t>
            </a:r>
            <a:endParaRPr lang="en-US" dirty="0">
              <a:solidFill>
                <a:schemeClr val="dk1"/>
              </a:solidFill>
            </a:endParaRPr>
          </a:p>
        </p:txBody>
      </p:sp>
      <p:cxnSp>
        <p:nvCxnSpPr>
          <p:cNvPr id="20" name="Straight Arrow Connector 19"/>
          <p:cNvCxnSpPr>
            <a:stCxn id="9" idx="2"/>
            <a:endCxn id="8" idx="0"/>
          </p:cNvCxnSpPr>
          <p:nvPr/>
        </p:nvCxnSpPr>
        <p:spPr>
          <a:xfrm flipH="1">
            <a:off x="3666783" y="2392283"/>
            <a:ext cx="701291" cy="1022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2"/>
            <a:endCxn id="8" idx="0"/>
          </p:cNvCxnSpPr>
          <p:nvPr/>
        </p:nvCxnSpPr>
        <p:spPr>
          <a:xfrm flipH="1">
            <a:off x="3666783" y="2392283"/>
            <a:ext cx="2314788" cy="1022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2"/>
            <a:endCxn id="4" idx="0"/>
          </p:cNvCxnSpPr>
          <p:nvPr/>
        </p:nvCxnSpPr>
        <p:spPr>
          <a:xfrm>
            <a:off x="4368074" y="2392283"/>
            <a:ext cx="2616722" cy="1013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2"/>
            <a:endCxn id="4" idx="0"/>
          </p:cNvCxnSpPr>
          <p:nvPr/>
        </p:nvCxnSpPr>
        <p:spPr>
          <a:xfrm>
            <a:off x="5981571" y="2392283"/>
            <a:ext cx="1003225" cy="1013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778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647" y="34202"/>
            <a:ext cx="10515600" cy="1325563"/>
          </a:xfrm>
        </p:spPr>
        <p:txBody>
          <a:bodyPr/>
          <a:lstStyle/>
          <a:p>
            <a:r>
              <a:rPr lang="en-US" dirty="0" smtClean="0"/>
              <a:t>Step3: Refactor ‘newton’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33824" y="3215283"/>
            <a:ext cx="1480782" cy="4766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</a:rPr>
              <a:t>ommon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08544" y="1866939"/>
            <a:ext cx="991353" cy="3352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newton</a:t>
            </a:r>
          </a:p>
        </p:txBody>
      </p:sp>
      <p:sp>
        <p:nvSpPr>
          <p:cNvPr id="8" name="Rectangle 7"/>
          <p:cNvSpPr/>
          <p:nvPr/>
        </p:nvSpPr>
        <p:spPr>
          <a:xfrm>
            <a:off x="2452825" y="3224336"/>
            <a:ext cx="1806753" cy="47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newton_base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63077" y="1866940"/>
            <a:ext cx="988832" cy="3352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dk1"/>
                </a:solidFill>
              </a:rPr>
              <a:t>ocata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19717" y="1866940"/>
            <a:ext cx="1102546" cy="3352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dk1"/>
                </a:solidFill>
              </a:rPr>
              <a:t>windriver</a:t>
            </a:r>
            <a:endParaRPr lang="en-US" dirty="0">
              <a:solidFill>
                <a:schemeClr val="dk1"/>
              </a:solidFill>
            </a:endParaRPr>
          </a:p>
        </p:txBody>
      </p:sp>
      <p:cxnSp>
        <p:nvCxnSpPr>
          <p:cNvPr id="20" name="Straight Arrow Connector 19"/>
          <p:cNvCxnSpPr>
            <a:stCxn id="9" idx="2"/>
            <a:endCxn id="8" idx="0"/>
          </p:cNvCxnSpPr>
          <p:nvPr/>
        </p:nvCxnSpPr>
        <p:spPr>
          <a:xfrm flipH="1">
            <a:off x="3356202" y="2202161"/>
            <a:ext cx="701291" cy="1022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2"/>
            <a:endCxn id="8" idx="0"/>
          </p:cNvCxnSpPr>
          <p:nvPr/>
        </p:nvCxnSpPr>
        <p:spPr>
          <a:xfrm flipH="1">
            <a:off x="3356202" y="2202161"/>
            <a:ext cx="2314788" cy="1022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2"/>
            <a:endCxn id="4" idx="0"/>
          </p:cNvCxnSpPr>
          <p:nvPr/>
        </p:nvCxnSpPr>
        <p:spPr>
          <a:xfrm>
            <a:off x="4057493" y="2202161"/>
            <a:ext cx="2616722" cy="1013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2"/>
            <a:endCxn id="4" idx="0"/>
          </p:cNvCxnSpPr>
          <p:nvPr/>
        </p:nvCxnSpPr>
        <p:spPr>
          <a:xfrm>
            <a:off x="5670990" y="2202161"/>
            <a:ext cx="1003225" cy="1013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2"/>
            <a:endCxn id="4" idx="0"/>
          </p:cNvCxnSpPr>
          <p:nvPr/>
        </p:nvCxnSpPr>
        <p:spPr>
          <a:xfrm>
            <a:off x="2804221" y="2202160"/>
            <a:ext cx="3869994" cy="1013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8" idx="0"/>
          </p:cNvCxnSpPr>
          <p:nvPr/>
        </p:nvCxnSpPr>
        <p:spPr>
          <a:xfrm>
            <a:off x="2804221" y="2202160"/>
            <a:ext cx="551981" cy="1022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320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2034</TotalTime>
  <Words>137</Words>
  <Application>Microsoft Office PowerPoint</Application>
  <PresentationFormat>Custom</PresentationFormat>
  <Paragraphs>100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Multi-cloud Refactor proposal</vt:lpstr>
      <vt:lpstr>layout/dependecy changes</vt:lpstr>
      <vt:lpstr>Step1: add common and newton_base</vt:lpstr>
      <vt:lpstr>How to refactor</vt:lpstr>
      <vt:lpstr>Step2: Refactor ‘ocata’ and ‘windriver’</vt:lpstr>
      <vt:lpstr>Step3: Refactor ‘newton’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Multi-cloud clean up proposal</dc:title>
  <dc:creator>Huang, Haibin</dc:creator>
  <cp:keywords>CTPClassification=CTP_PUBLIC:VisualMarkings=</cp:keywords>
  <cp:lastModifiedBy>Yang, Bin</cp:lastModifiedBy>
  <cp:revision>95</cp:revision>
  <dcterms:created xsi:type="dcterms:W3CDTF">2017-12-26T07:08:36Z</dcterms:created>
  <dcterms:modified xsi:type="dcterms:W3CDTF">2017-12-28T07:06:44Z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769724ae-f528-4856-b7fd-043b51a8f299</vt:lpwstr>
  </property>
  <property fmtid="{D5CDD505-2E9C-101B-9397-08002B2CF9AE}" pid="3" name="CTP_TimeStamp">
    <vt:lpwstr>2017-12-28 05:52:21Z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