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33" autoAdjust="0"/>
    <p:restoredTop sz="94660"/>
  </p:normalViewPr>
  <p:slideViewPr>
    <p:cSldViewPr>
      <p:cViewPr>
        <p:scale>
          <a:sx n="75" d="100"/>
          <a:sy n="75" d="100"/>
        </p:scale>
        <p:origin x="-272" y="-11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DCFF-3136-4ADF-8C08-A82B420C3BE1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57A2-AC57-4897-AB29-E320395B1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6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DCFF-3136-4ADF-8C08-A82B420C3BE1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57A2-AC57-4897-AB29-E320395B1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DCFF-3136-4ADF-8C08-A82B420C3BE1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57A2-AC57-4897-AB29-E320395B1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DCFF-3136-4ADF-8C08-A82B420C3BE1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57A2-AC57-4897-AB29-E320395B1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DCFF-3136-4ADF-8C08-A82B420C3BE1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57A2-AC57-4897-AB29-E320395B1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8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DCFF-3136-4ADF-8C08-A82B420C3BE1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57A2-AC57-4897-AB29-E320395B1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9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DCFF-3136-4ADF-8C08-A82B420C3BE1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57A2-AC57-4897-AB29-E320395B1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5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DCFF-3136-4ADF-8C08-A82B420C3BE1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57A2-AC57-4897-AB29-E320395B1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1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DCFF-3136-4ADF-8C08-A82B420C3BE1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57A2-AC57-4897-AB29-E320395B1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2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DCFF-3136-4ADF-8C08-A82B420C3BE1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57A2-AC57-4897-AB29-E320395B1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8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DCFF-3136-4ADF-8C08-A82B420C3BE1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57A2-AC57-4897-AB29-E320395B1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6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5DCFF-3136-4ADF-8C08-A82B420C3BE1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157A2-AC57-4897-AB29-E320395B1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9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X:\Clients\LG\Work Directory\Calculations\isometr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01" y="3200400"/>
            <a:ext cx="3886200" cy="294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X:\Clients\LG\Work Directory\Calculations\fro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04819"/>
            <a:ext cx="2354709" cy="353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5276850" y="3840480"/>
            <a:ext cx="808990" cy="8306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495800" y="2209800"/>
            <a:ext cx="1562100" cy="1600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78470" y="2197715"/>
                <a:ext cx="4381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470" y="2197715"/>
                <a:ext cx="43819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11839" y="4132064"/>
                <a:ext cx="42832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839" y="4132064"/>
                <a:ext cx="42832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 flipH="1" flipV="1">
            <a:off x="4495800" y="3156466"/>
            <a:ext cx="1562100" cy="80593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495800" y="2286000"/>
            <a:ext cx="0" cy="8704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NobleTek Design 2</a:t>
            </a:r>
            <a:br>
              <a:rPr lang="en-US" dirty="0" smtClean="0"/>
            </a:br>
            <a:r>
              <a:rPr lang="en-US" dirty="0" smtClean="0"/>
              <a:t>Loading of fitting fixture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369700" y="2420153"/>
                <a:ext cx="1285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cos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700" y="2420153"/>
                <a:ext cx="128586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116393" r="-29858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738716" y="3276600"/>
                <a:ext cx="1204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type m:val="li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716" y="3276600"/>
                <a:ext cx="120411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118333" r="-39899" b="-17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>
            <a:off x="2621280" y="3646854"/>
            <a:ext cx="0" cy="1181686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125980" y="4815979"/>
            <a:ext cx="1074420" cy="125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619197" y="4293420"/>
            <a:ext cx="0" cy="75532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667780" y="4053031"/>
                <a:ext cx="31701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780" y="4053031"/>
                <a:ext cx="3170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>
            <a:off x="3900931" y="4194960"/>
            <a:ext cx="1509269" cy="91044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5329415" y="4627065"/>
            <a:ext cx="923570" cy="56572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3738716" y="3727693"/>
            <a:ext cx="923570" cy="56572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138440" y="4563571"/>
                <a:ext cx="365741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440" y="4563571"/>
                <a:ext cx="36574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72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024952" y="389902"/>
            <a:ext cx="533400" cy="7594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1" name="Rectangle 40"/>
          <p:cNvSpPr/>
          <p:nvPr/>
        </p:nvSpPr>
        <p:spPr>
          <a:xfrm>
            <a:off x="7946972" y="387362"/>
            <a:ext cx="533400" cy="7594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187313" y="509391"/>
                <a:ext cx="1566326" cy="5231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𝑛𝑏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12</m:t>
                          </m:r>
                        </m:den>
                      </m:f>
                      <m:r>
                        <a:rPr lang="en-US" sz="1400" b="0" i="1" smtClean="0">
                          <a:latin typeface="Cambria Math"/>
                        </a:rPr>
                        <m:t> , </m:t>
                      </m:r>
                      <m:r>
                        <a:rPr lang="en-US" sz="1400" b="0" i="1" smtClean="0">
                          <a:latin typeface="Cambria Math"/>
                        </a:rPr>
                        <m:t>𝑛</m:t>
                      </m:r>
                      <m:r>
                        <a:rPr lang="en-US" sz="1400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313" y="509391"/>
                <a:ext cx="1566326" cy="523157"/>
              </a:xfrm>
              <a:prstGeom prst="rect">
                <a:avLst/>
              </a:prstGeom>
              <a:blipFill rotWithShape="1">
                <a:blip r:embed="rId2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>
            <a:off x="8632772" y="387362"/>
            <a:ext cx="0" cy="7518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41" idx="3"/>
          </p:cNvCxnSpPr>
          <p:nvPr/>
        </p:nvCxnSpPr>
        <p:spPr>
          <a:xfrm>
            <a:off x="6948752" y="746772"/>
            <a:ext cx="1531620" cy="2032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939561" y="1281720"/>
            <a:ext cx="5257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632772" y="57861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8062829" y="124831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976198" y="92014"/>
            <a:ext cx="1594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Beam cross-section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 rot="5400000">
                <a:off x="2917172" y="1959454"/>
                <a:ext cx="19851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  <m:r>
                        <a:rPr lang="en-US" sz="1400" b="0" i="1" smtClean="0">
                          <a:latin typeface="Cambria Math"/>
                        </a:rPr>
                        <m:t> </m:t>
                      </m:r>
                      <m:r>
                        <a:rPr lang="en-US" sz="1400" b="0" i="1" smtClean="0">
                          <a:latin typeface="Cambria Math"/>
                        </a:rPr>
                        <m:t>𝑓𝑢𝑛𝑑𝑎𝑚𝑒𝑛𝑡𝑎𝑙</m:t>
                      </m:r>
                      <m:r>
                        <a:rPr lang="en-US" sz="1400" b="0" i="1" smtClean="0">
                          <a:latin typeface="Cambria Math"/>
                        </a:rPr>
                        <m:t> </m:t>
                      </m:r>
                      <m:r>
                        <a:rPr lang="en-US" sz="1400" b="0" i="1" smtClean="0">
                          <a:latin typeface="Cambria Math"/>
                        </a:rPr>
                        <m:t>𝑙𝑜𝑎𝑑𝑠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917172" y="1959454"/>
                <a:ext cx="1985159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5" name="Group 154"/>
          <p:cNvGrpSpPr/>
          <p:nvPr/>
        </p:nvGrpSpPr>
        <p:grpSpPr>
          <a:xfrm>
            <a:off x="85720" y="1460957"/>
            <a:ext cx="3624138" cy="1056854"/>
            <a:chOff x="72072" y="1720007"/>
            <a:chExt cx="3624138" cy="1056854"/>
          </a:xfrm>
        </p:grpSpPr>
        <p:sp>
          <p:nvSpPr>
            <p:cNvPr id="115" name="Rectangle 114"/>
            <p:cNvSpPr/>
            <p:nvPr/>
          </p:nvSpPr>
          <p:spPr>
            <a:xfrm>
              <a:off x="72072" y="1720007"/>
              <a:ext cx="3602225" cy="10568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2859058" y="1996002"/>
                  <a:ext cx="837152" cy="4942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/>
                          </a:rPr>
                          <m:t>𝑦</m:t>
                        </m:r>
                        <m:r>
                          <a:rPr lang="en-US" sz="14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/>
                              </a:rPr>
                              <m:t>𝐴𝐸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9058" y="1996002"/>
                  <a:ext cx="837152" cy="49423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6" name="Group 65"/>
            <p:cNvGrpSpPr/>
            <p:nvPr/>
          </p:nvGrpSpPr>
          <p:grpSpPr>
            <a:xfrm>
              <a:off x="235284" y="1781563"/>
              <a:ext cx="2479213" cy="995298"/>
              <a:chOff x="4352489" y="4343400"/>
              <a:chExt cx="3249193" cy="1471916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4504889" y="4841240"/>
                <a:ext cx="2667000" cy="3048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 flipH="1">
                <a:off x="4352489" y="4343400"/>
                <a:ext cx="15240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4352489" y="4462780"/>
                <a:ext cx="15240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4352489" y="4577080"/>
                <a:ext cx="15240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4352489" y="4691380"/>
                <a:ext cx="15240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4352489" y="4805680"/>
                <a:ext cx="15240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4352489" y="4953000"/>
                <a:ext cx="15240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4352489" y="5102860"/>
                <a:ext cx="15240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4352489" y="5222240"/>
                <a:ext cx="15240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4352489" y="5372100"/>
                <a:ext cx="15240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4352489" y="5471160"/>
                <a:ext cx="15240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7188738" y="4993640"/>
                <a:ext cx="412944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4504889" y="4343400"/>
                <a:ext cx="0" cy="11353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7171889" y="4650740"/>
                <a:ext cx="0" cy="83566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4504889" y="5336540"/>
                <a:ext cx="2667000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5862218" y="5360154"/>
                <a:ext cx="340760" cy="4551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L</a:t>
                </a:r>
                <a:endParaRPr lang="en-US" sz="1400" dirty="0"/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7171889" y="5336540"/>
                <a:ext cx="362711" cy="0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2610447" y="2298038"/>
                  <a:ext cx="3288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0447" y="2298038"/>
                  <a:ext cx="328808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/>
                <p:cNvSpPr txBox="1"/>
                <p:nvPr/>
              </p:nvSpPr>
              <p:spPr>
                <a:xfrm>
                  <a:off x="2403281" y="1791527"/>
                  <a:ext cx="398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1" name="TextBox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3281" y="1791527"/>
                  <a:ext cx="398827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4589692" y="1810880"/>
                <a:ext cx="8833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𝐴</m:t>
                      </m:r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</a:rPr>
                        <m:t>𝑛𝑏𝑑</m:t>
                      </m:r>
                    </m:oMath>
                  </m:oMathPara>
                </a14:m>
                <a:endParaRPr lang="en-US" sz="1400" b="0" dirty="0" smtClean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692" y="1810880"/>
                <a:ext cx="883383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4" name="Group 153"/>
          <p:cNvGrpSpPr/>
          <p:nvPr/>
        </p:nvGrpSpPr>
        <p:grpSpPr>
          <a:xfrm>
            <a:off x="72072" y="97541"/>
            <a:ext cx="3602226" cy="1296431"/>
            <a:chOff x="72072" y="97541"/>
            <a:chExt cx="3602226" cy="1296431"/>
          </a:xfrm>
        </p:grpSpPr>
        <p:sp>
          <p:nvSpPr>
            <p:cNvPr id="114" name="Rectangle 113"/>
            <p:cNvSpPr/>
            <p:nvPr/>
          </p:nvSpPr>
          <p:spPr>
            <a:xfrm>
              <a:off x="72072" y="121574"/>
              <a:ext cx="3602226" cy="1272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209300" y="300437"/>
              <a:ext cx="2432627" cy="1034092"/>
              <a:chOff x="304800" y="4302760"/>
              <a:chExt cx="3124200" cy="137166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57200" y="4800600"/>
                <a:ext cx="2667000" cy="3048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H="1">
                <a:off x="304800" y="4302760"/>
                <a:ext cx="15240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304800" y="4422140"/>
                <a:ext cx="15240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304800" y="4536440"/>
                <a:ext cx="15240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304800" y="4650740"/>
                <a:ext cx="15240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304800" y="4765040"/>
                <a:ext cx="15240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304800" y="4912360"/>
                <a:ext cx="15240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304800" y="5062220"/>
                <a:ext cx="15240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304800" y="5181600"/>
                <a:ext cx="15240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304800" y="5331460"/>
                <a:ext cx="15240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304800" y="5430520"/>
                <a:ext cx="15240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3124200" y="4417060"/>
                <a:ext cx="0" cy="38354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57200" y="4302760"/>
                <a:ext cx="0" cy="11353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3275844" y="4953000"/>
                <a:ext cx="0" cy="45720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4" idx="1"/>
              </p:cNvCxnSpPr>
              <p:nvPr/>
            </p:nvCxnSpPr>
            <p:spPr>
              <a:xfrm>
                <a:off x="457200" y="4953000"/>
                <a:ext cx="29718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457200" y="5290820"/>
                <a:ext cx="2667000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1783080" y="5266174"/>
                <a:ext cx="333926" cy="408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L</a:t>
                </a:r>
                <a:endParaRPr lang="en-US" sz="1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762650" y="465836"/>
                  <a:ext cx="902811" cy="559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/>
                          </a:rPr>
                          <m:t>𝑧</m:t>
                        </m:r>
                        <m:r>
                          <a:rPr lang="en-US" sz="14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4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2650" y="465836"/>
                  <a:ext cx="902811" cy="55976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2486763" y="795030"/>
                  <a:ext cx="31438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763" y="795030"/>
                  <a:ext cx="314381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Rectangle 189"/>
                <p:cNvSpPr/>
                <p:nvPr/>
              </p:nvSpPr>
              <p:spPr>
                <a:xfrm>
                  <a:off x="2186224" y="97541"/>
                  <a:ext cx="39466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0" name="Rectangle 1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6224" y="97541"/>
                  <a:ext cx="394660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6" name="Group 155"/>
          <p:cNvGrpSpPr/>
          <p:nvPr/>
        </p:nvGrpSpPr>
        <p:grpSpPr>
          <a:xfrm>
            <a:off x="72073" y="2546852"/>
            <a:ext cx="3673929" cy="1287057"/>
            <a:chOff x="72073" y="3073198"/>
            <a:chExt cx="3673929" cy="1287057"/>
          </a:xfrm>
        </p:grpSpPr>
        <p:sp>
          <p:nvSpPr>
            <p:cNvPr id="116" name="Rectangle 115"/>
            <p:cNvSpPr/>
            <p:nvPr/>
          </p:nvSpPr>
          <p:spPr>
            <a:xfrm>
              <a:off x="72073" y="3129926"/>
              <a:ext cx="3632706" cy="123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2843191" y="3301460"/>
                  <a:ext cx="902811" cy="559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/>
                          </a:rPr>
                          <m:t>𝑧</m:t>
                        </m:r>
                        <m:r>
                          <a:rPr lang="en-US" sz="14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/>
                              </a:rPr>
                              <m:t>𝑀</m:t>
                            </m:r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191" y="3301460"/>
                  <a:ext cx="902811" cy="55976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Circular Arrow 87"/>
            <p:cNvSpPr/>
            <p:nvPr/>
          </p:nvSpPr>
          <p:spPr>
            <a:xfrm rot="5551070">
              <a:off x="1888603" y="3351884"/>
              <a:ext cx="705118" cy="762000"/>
            </a:xfrm>
            <a:prstGeom prst="circularArrow">
              <a:avLst>
                <a:gd name="adj1" fmla="val 8037"/>
                <a:gd name="adj2" fmla="val 1142319"/>
                <a:gd name="adj3" fmla="val 20302853"/>
                <a:gd name="adj4" fmla="val 10800000"/>
                <a:gd name="adj5" fmla="val 11218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234332" y="3073198"/>
              <a:ext cx="2432627" cy="1212956"/>
              <a:chOff x="304800" y="4065508"/>
              <a:chExt cx="3124200" cy="1608914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457200" y="4800600"/>
                <a:ext cx="2667000" cy="3048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 flipH="1">
                <a:off x="304800" y="4302760"/>
                <a:ext cx="15240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H="1">
                <a:off x="304800" y="4422140"/>
                <a:ext cx="15240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H="1">
                <a:off x="304800" y="4536440"/>
                <a:ext cx="15240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H="1">
                <a:off x="304800" y="4650740"/>
                <a:ext cx="15240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304800" y="4765040"/>
                <a:ext cx="15240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H="1">
                <a:off x="304800" y="4912360"/>
                <a:ext cx="15240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304800" y="5062220"/>
                <a:ext cx="15240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H="1">
                <a:off x="304800" y="5181600"/>
                <a:ext cx="15240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304800" y="5331460"/>
                <a:ext cx="15240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H="1">
                <a:off x="304800" y="5430520"/>
                <a:ext cx="15240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TextBox 101"/>
              <p:cNvSpPr txBox="1"/>
              <p:nvPr/>
            </p:nvSpPr>
            <p:spPr>
              <a:xfrm>
                <a:off x="2980175" y="4065508"/>
                <a:ext cx="434802" cy="408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</a:t>
                </a:r>
                <a:endParaRPr lang="en-US" sz="1400" dirty="0"/>
              </a:p>
            </p:txBody>
          </p:sp>
          <p:cxnSp>
            <p:nvCxnSpPr>
              <p:cNvPr id="103" name="Straight Connector 102"/>
              <p:cNvCxnSpPr/>
              <p:nvPr/>
            </p:nvCxnSpPr>
            <p:spPr>
              <a:xfrm>
                <a:off x="457200" y="4302760"/>
                <a:ext cx="0" cy="11353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>
                <a:off x="3429000" y="4953000"/>
                <a:ext cx="0" cy="45720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90" idx="1"/>
              </p:cNvCxnSpPr>
              <p:nvPr/>
            </p:nvCxnSpPr>
            <p:spPr>
              <a:xfrm>
                <a:off x="457200" y="4953000"/>
                <a:ext cx="29718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457200" y="5290820"/>
                <a:ext cx="2667000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/>
            </p:nvSpPr>
            <p:spPr>
              <a:xfrm>
                <a:off x="1783080" y="5266174"/>
                <a:ext cx="333926" cy="408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L</a:t>
                </a:r>
                <a:endParaRPr lang="en-US" sz="1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>
                <a:xfrm>
                  <a:off x="2678787" y="3722562"/>
                  <a:ext cx="31438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8787" y="3722562"/>
                  <a:ext cx="314381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4194317" y="4123921"/>
                <a:ext cx="1776576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12</m:t>
                          </m:r>
                        </m:den>
                      </m:f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𝑏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sz="1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317" y="4123921"/>
                <a:ext cx="1776576" cy="49564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TextBox 121"/>
          <p:cNvSpPr txBox="1"/>
          <p:nvPr/>
        </p:nvSpPr>
        <p:spPr>
          <a:xfrm>
            <a:off x="7607135" y="428919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endParaRPr lang="en-US" sz="1400" dirty="0"/>
          </a:p>
        </p:txBody>
      </p:sp>
      <p:grpSp>
        <p:nvGrpSpPr>
          <p:cNvPr id="124" name="Group 123"/>
          <p:cNvGrpSpPr/>
          <p:nvPr/>
        </p:nvGrpSpPr>
        <p:grpSpPr>
          <a:xfrm rot="5400000">
            <a:off x="6945024" y="2888209"/>
            <a:ext cx="1669848" cy="1063506"/>
            <a:chOff x="6688236" y="1347986"/>
            <a:chExt cx="1669848" cy="1063506"/>
          </a:xfrm>
        </p:grpSpPr>
        <p:sp>
          <p:nvSpPr>
            <p:cNvPr id="125" name="Rectangle 124"/>
            <p:cNvSpPr/>
            <p:nvPr/>
          </p:nvSpPr>
          <p:spPr>
            <a:xfrm>
              <a:off x="6705600" y="1559560"/>
              <a:ext cx="533400" cy="75946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672284" y="1559560"/>
              <a:ext cx="533400" cy="75946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>
              <a:off x="8358084" y="1559560"/>
              <a:ext cx="0" cy="75184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7475220" y="1400850"/>
              <a:ext cx="0" cy="99691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>
              <a:off x="7239000" y="2411492"/>
              <a:ext cx="433284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6688236" y="1347986"/>
              <a:ext cx="151744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1" name="TextBox 130"/>
          <p:cNvSpPr txBox="1"/>
          <p:nvPr/>
        </p:nvSpPr>
        <p:spPr>
          <a:xfrm>
            <a:off x="8321022" y="3175129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860094" y="3170287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grpSp>
        <p:nvGrpSpPr>
          <p:cNvPr id="184" name="Group 183"/>
          <p:cNvGrpSpPr/>
          <p:nvPr/>
        </p:nvGrpSpPr>
        <p:grpSpPr>
          <a:xfrm>
            <a:off x="65977" y="5395723"/>
            <a:ext cx="3677698" cy="1270899"/>
            <a:chOff x="65977" y="5395723"/>
            <a:chExt cx="3546339" cy="1270899"/>
          </a:xfrm>
        </p:grpSpPr>
        <p:sp>
          <p:nvSpPr>
            <p:cNvPr id="158" name="Rectangle 157"/>
            <p:cNvSpPr/>
            <p:nvPr/>
          </p:nvSpPr>
          <p:spPr>
            <a:xfrm>
              <a:off x="65977" y="5395723"/>
              <a:ext cx="3546339" cy="12708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60076" y="5687880"/>
              <a:ext cx="533400" cy="75946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182096" y="5685340"/>
              <a:ext cx="533400" cy="75946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3" name="Circular Arrow 162"/>
            <p:cNvSpPr/>
            <p:nvPr/>
          </p:nvSpPr>
          <p:spPr>
            <a:xfrm rot="287044">
              <a:off x="600818" y="5684069"/>
              <a:ext cx="705118" cy="762000"/>
            </a:xfrm>
            <a:prstGeom prst="circularArrow">
              <a:avLst>
                <a:gd name="adj1" fmla="val 8037"/>
                <a:gd name="adj2" fmla="val 1142319"/>
                <a:gd name="adj3" fmla="val 20302853"/>
                <a:gd name="adj4" fmla="val 10800000"/>
                <a:gd name="adj5" fmla="val 11218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64" name="Straight Connector 163"/>
            <p:cNvCxnSpPr/>
            <p:nvPr/>
          </p:nvCxnSpPr>
          <p:spPr>
            <a:xfrm flipH="1">
              <a:off x="185186" y="6087972"/>
              <a:ext cx="170280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H="1" flipV="1">
              <a:off x="953378" y="6087972"/>
              <a:ext cx="934615" cy="35936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>
              <a:off x="1811793" y="6098226"/>
              <a:ext cx="0" cy="32557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1830081" y="6107124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 smtClean="0"/>
                <a:t>Θ</a:t>
              </a:r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/>
                <p:cNvSpPr txBox="1"/>
                <p:nvPr/>
              </p:nvSpPr>
              <p:spPr>
                <a:xfrm>
                  <a:off x="2739976" y="5756866"/>
                  <a:ext cx="812145" cy="4957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/>
                          </a:rPr>
                          <m:t>𝜃</m:t>
                        </m:r>
                        <m:r>
                          <a:rPr lang="en-US" sz="14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/>
                              </a:rPr>
                              <m:t>𝑇𝐿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/>
                              </a:rPr>
                              <m:t>𝐾𝐺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8" name="TextBox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9976" y="5756866"/>
                  <a:ext cx="812145" cy="495713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9" name="TextBox 168"/>
            <p:cNvSpPr txBox="1"/>
            <p:nvPr/>
          </p:nvSpPr>
          <p:spPr>
            <a:xfrm>
              <a:off x="832884" y="5420793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</a:t>
              </a:r>
              <a:endParaRPr lang="en-US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4194317" y="6086848"/>
                <a:ext cx="2862770" cy="579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𝐾</m:t>
                      </m:r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/>
                                </a:rPr>
                                <m:t>16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1400" b="0" i="1" smtClean="0">
                              <a:latin typeface="Cambria Math"/>
                            </a:rPr>
                            <m:t>−3.36</m:t>
                          </m:r>
                          <m:f>
                            <m:f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/>
                                </a:rPr>
                                <m:t>𝑎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4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12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4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317" y="6086848"/>
                <a:ext cx="2862770" cy="57977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6" name="Group 185"/>
          <p:cNvGrpSpPr/>
          <p:nvPr/>
        </p:nvGrpSpPr>
        <p:grpSpPr>
          <a:xfrm>
            <a:off x="7166657" y="5107880"/>
            <a:ext cx="1937966" cy="1180930"/>
            <a:chOff x="7073149" y="5225729"/>
            <a:chExt cx="2126469" cy="1214763"/>
          </a:xfrm>
        </p:grpSpPr>
        <p:sp>
          <p:nvSpPr>
            <p:cNvPr id="172" name="Rectangle 171"/>
            <p:cNvSpPr/>
            <p:nvPr/>
          </p:nvSpPr>
          <p:spPr>
            <a:xfrm>
              <a:off x="7073149" y="5225729"/>
              <a:ext cx="1552788" cy="75946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73" name="Straight Arrow Connector 172"/>
            <p:cNvCxnSpPr/>
            <p:nvPr/>
          </p:nvCxnSpPr>
          <p:spPr>
            <a:xfrm>
              <a:off x="8792955" y="5229539"/>
              <a:ext cx="0" cy="75184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7117402" y="6123897"/>
              <a:ext cx="1508122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8792955" y="5420793"/>
              <a:ext cx="406663" cy="316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2b</a:t>
              </a:r>
              <a:endParaRPr lang="en-US" sz="1400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7672814" y="6123897"/>
              <a:ext cx="397870" cy="316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2a</a:t>
              </a:r>
              <a:endParaRPr lang="en-US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4362970" y="5553146"/>
                <a:ext cx="1238159" cy="5338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𝐺</m:t>
                      </m:r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2(1+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𝜈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970" y="5553146"/>
                <a:ext cx="1238159" cy="533864"/>
              </a:xfrm>
              <a:prstGeom prst="rect">
                <a:avLst/>
              </a:prstGeom>
              <a:blipFill rotWithShape="1">
                <a:blip r:embed="rId1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 rot="5400000">
                <a:off x="2885112" y="5101712"/>
                <a:ext cx="20492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r>
                        <a:rPr lang="en-US" sz="1400" b="0" i="1" smtClean="0">
                          <a:latin typeface="Cambria Math"/>
                        </a:rPr>
                        <m:t> </m:t>
                      </m:r>
                      <m:r>
                        <a:rPr lang="en-US" sz="1400" b="0" i="1" smtClean="0">
                          <a:latin typeface="Cambria Math"/>
                        </a:rPr>
                        <m:t>𝑓𝑢𝑛𝑑𝑎𝑚𝑒𝑛𝑡𝑎𝑙</m:t>
                      </m:r>
                      <m:r>
                        <a:rPr lang="en-US" sz="1400" b="0" i="1" smtClean="0">
                          <a:latin typeface="Cambria Math"/>
                        </a:rPr>
                        <m:t> </m:t>
                      </m:r>
                      <m:r>
                        <a:rPr lang="en-US" sz="1400" b="0" i="1" smtClean="0">
                          <a:latin typeface="Cambria Math"/>
                        </a:rPr>
                        <m:t>𝑙𝑜𝑎𝑑𝑠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885112" y="5101712"/>
                <a:ext cx="2049279" cy="307777"/>
              </a:xfrm>
              <a:prstGeom prst="rect">
                <a:avLst/>
              </a:prstGeom>
              <a:blipFill rotWithShape="1">
                <a:blip r:embed="rId16"/>
                <a:stretch>
                  <a:fillRect l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tangle 156"/>
          <p:cNvSpPr/>
          <p:nvPr/>
        </p:nvSpPr>
        <p:spPr>
          <a:xfrm>
            <a:off x="65977" y="3898189"/>
            <a:ext cx="3694452" cy="1336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4" name="Rectangle 133"/>
          <p:cNvSpPr/>
          <p:nvPr/>
        </p:nvSpPr>
        <p:spPr>
          <a:xfrm>
            <a:off x="333275" y="4273204"/>
            <a:ext cx="2147475" cy="1902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35" name="Straight Connector 134"/>
          <p:cNvCxnSpPr/>
          <p:nvPr/>
        </p:nvCxnSpPr>
        <p:spPr>
          <a:xfrm flipH="1">
            <a:off x="210562" y="3970691"/>
            <a:ext cx="122713" cy="192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210562" y="4071172"/>
            <a:ext cx="122713" cy="192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210562" y="4167378"/>
            <a:ext cx="122713" cy="192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210562" y="4263583"/>
            <a:ext cx="122713" cy="192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210562" y="4359789"/>
            <a:ext cx="122713" cy="192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210562" y="4483787"/>
            <a:ext cx="122713" cy="192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210562" y="4609924"/>
            <a:ext cx="122713" cy="192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210562" y="4710405"/>
            <a:ext cx="122713" cy="192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210562" y="4836541"/>
            <a:ext cx="122713" cy="192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>
            <a:off x="210562" y="4919919"/>
            <a:ext cx="122713" cy="192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333275" y="3970691"/>
            <a:ext cx="0" cy="9556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2679992" y="4521461"/>
            <a:ext cx="0" cy="3258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333275" y="4902816"/>
            <a:ext cx="21474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400877" y="4902816"/>
            <a:ext cx="260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</a:t>
            </a:r>
            <a:endParaRPr lang="en-US" sz="1400" dirty="0"/>
          </a:p>
        </p:txBody>
      </p:sp>
      <p:sp>
        <p:nvSpPr>
          <p:cNvPr id="152" name="Rectangle 151"/>
          <p:cNvSpPr/>
          <p:nvPr/>
        </p:nvSpPr>
        <p:spPr>
          <a:xfrm>
            <a:off x="333275" y="4603510"/>
            <a:ext cx="2147475" cy="1902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/>
              <p:cNvSpPr/>
              <p:nvPr/>
            </p:nvSpPr>
            <p:spPr>
              <a:xfrm>
                <a:off x="2676754" y="4648446"/>
                <a:ext cx="31438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9" name="Rectangle 1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754" y="4648446"/>
                <a:ext cx="314381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/>
              <p:cNvSpPr txBox="1"/>
              <p:nvPr/>
            </p:nvSpPr>
            <p:spPr>
              <a:xfrm>
                <a:off x="4450330" y="5315758"/>
                <a:ext cx="7805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𝑇</m:t>
                      </m:r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</a:rPr>
                        <m:t>𝑙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7" name="TextBox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330" y="5315758"/>
                <a:ext cx="780535" cy="307777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Rectangle 144"/>
          <p:cNvSpPr/>
          <p:nvPr/>
        </p:nvSpPr>
        <p:spPr>
          <a:xfrm>
            <a:off x="2317485" y="4271822"/>
            <a:ext cx="159017" cy="50458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/>
              <p:cNvSpPr txBox="1"/>
              <p:nvPr/>
            </p:nvSpPr>
            <p:spPr>
              <a:xfrm>
                <a:off x="4297119" y="1460957"/>
                <a:ext cx="15412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400" b="0" i="0" smtClean="0">
                          <a:latin typeface="Cambria Math"/>
                        </a:rPr>
                        <m:t>sin</m:t>
                      </m:r>
                      <m:r>
                        <a:rPr lang="en-US" sz="1400" b="0" i="0" smtClean="0">
                          <a:latin typeface="Cambria Math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4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sz="1400" i="1">
                          <a:latin typeface="Cambria Math"/>
                        </a:rPr>
                        <m:t>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8" name="TextBox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119" y="1460957"/>
                <a:ext cx="1541256" cy="307777"/>
              </a:xfrm>
              <a:prstGeom prst="rect">
                <a:avLst/>
              </a:prstGeom>
              <a:blipFill rotWithShape="1">
                <a:blip r:embed="rId19"/>
                <a:stretch>
                  <a:fillRect t="-96000" r="-12253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4187313" y="124066"/>
                <a:ext cx="15894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400">
                          <a:latin typeface="Cambria Math"/>
                        </a:rPr>
                        <m:t>cos</m:t>
                      </m:r>
                      <m:f>
                        <m:fPr>
                          <m:type m:val="lin"/>
                          <m:ctrlPr>
                            <a:rPr lang="en-US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400" i="1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4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sz="1400" i="1">
                          <a:latin typeface="Cambria Math"/>
                        </a:rPr>
                        <m:t>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313" y="124066"/>
                <a:ext cx="1589474" cy="307777"/>
              </a:xfrm>
              <a:prstGeom prst="rect">
                <a:avLst/>
              </a:prstGeom>
              <a:blipFill rotWithShape="1">
                <a:blip r:embed="rId20"/>
                <a:stretch>
                  <a:fillRect t="-94118" r="-11877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4187313" y="2717220"/>
                <a:ext cx="15455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𝑀</m:t>
                    </m:r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m:rPr>
                        <m:sty m:val="p"/>
                      </m:rPr>
                      <a:rPr lang="en-US" sz="1400">
                        <a:latin typeface="Cambria Math"/>
                      </a:rPr>
                      <m:t>sin</m:t>
                    </m:r>
                    <m:r>
                      <a:rPr lang="en-US" sz="1400">
                        <a:latin typeface="Cambria Math"/>
                      </a:rPr>
                      <m:t>(</m:t>
                    </m:r>
                    <m:f>
                      <m:fPr>
                        <m:type m:val="lin"/>
                        <m:ctrlPr>
                          <a:rPr lang="en-US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sz="1400" i="1">
                            <a:latin typeface="Cambria Math"/>
                          </a:rPr>
                          <m:t>4)</m:t>
                        </m:r>
                      </m:den>
                    </m:f>
                    <m:r>
                      <a:rPr lang="en-US" sz="1400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sz="1400" dirty="0" smtClean="0"/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313" y="2717220"/>
                <a:ext cx="1545551" cy="307777"/>
              </a:xfrm>
              <a:prstGeom prst="rect">
                <a:avLst/>
              </a:prstGeom>
              <a:blipFill rotWithShape="1">
                <a:blip r:embed="rId21"/>
                <a:stretch>
                  <a:fillRect t="-96000" r="-9486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/>
              <p:cNvSpPr txBox="1"/>
              <p:nvPr/>
            </p:nvSpPr>
            <p:spPr>
              <a:xfrm>
                <a:off x="2839023" y="4150636"/>
                <a:ext cx="906980" cy="559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𝑧</m:t>
                      </m:r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023" y="4150636"/>
                <a:ext cx="906980" cy="559769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" name="Straight Arrow Connector 193"/>
          <p:cNvCxnSpPr/>
          <p:nvPr/>
        </p:nvCxnSpPr>
        <p:spPr>
          <a:xfrm flipH="1">
            <a:off x="2480750" y="4239932"/>
            <a:ext cx="6013" cy="60735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Rectangle 195"/>
              <p:cNvSpPr/>
              <p:nvPr/>
            </p:nvSpPr>
            <p:spPr>
              <a:xfrm>
                <a:off x="2317486" y="3926046"/>
                <a:ext cx="37292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6" name="Rectangle 1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486" y="3926046"/>
                <a:ext cx="372923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Straight Connector 181"/>
          <p:cNvCxnSpPr/>
          <p:nvPr/>
        </p:nvCxnSpPr>
        <p:spPr>
          <a:xfrm>
            <a:off x="213389" y="4529082"/>
            <a:ext cx="24633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14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86" y="2057400"/>
            <a:ext cx="8024813" cy="2902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762000" y="5334000"/>
            <a:ext cx="6324600" cy="76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62000" y="5178961"/>
            <a:ext cx="2286000" cy="38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57600" y="503634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=10”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2590" y="483138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4”</a:t>
            </a:r>
            <a:endParaRPr lang="en-US" dirty="0"/>
          </a:p>
        </p:txBody>
      </p:sp>
      <p:sp>
        <p:nvSpPr>
          <p:cNvPr id="9" name="Circular Arrow 8"/>
          <p:cNvSpPr/>
          <p:nvPr/>
        </p:nvSpPr>
        <p:spPr>
          <a:xfrm rot="16534088">
            <a:off x="-61008" y="3159351"/>
            <a:ext cx="1639614" cy="1676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63575" y="3782716"/>
            <a:ext cx="396849" cy="3780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2393" y="2757595"/>
            <a:ext cx="134540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 =15 ft*</a:t>
            </a:r>
            <a:r>
              <a:rPr lang="en-US" dirty="0" err="1" smtClean="0"/>
              <a:t>lb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91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301</Words>
  <Application>Microsoft Office PowerPoint</Application>
  <PresentationFormat>On-screen Show (4:3)</PresentationFormat>
  <Paragraphs>48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NobleTek Design 2 Loading of fitting fixture</vt:lpstr>
      <vt:lpstr>PowerPoint Presentation</vt:lpstr>
      <vt:lpstr>PowerPoint Presentation</vt:lpstr>
    </vt:vector>
  </TitlesOfParts>
  <Company>Noble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Neal Gordon</dc:creator>
  <cp:lastModifiedBy>Neal Gordon</cp:lastModifiedBy>
  <cp:revision>21</cp:revision>
  <dcterms:created xsi:type="dcterms:W3CDTF">2014-06-25T15:08:36Z</dcterms:created>
  <dcterms:modified xsi:type="dcterms:W3CDTF">2014-08-08T18:07:28Z</dcterms:modified>
</cp:coreProperties>
</file>