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9" r:id="rId4"/>
    <p:sldId id="310" r:id="rId5"/>
    <p:sldId id="312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3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588" y="5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 smtClean="0"/>
            <a:t>Explore</a:t>
          </a:r>
          <a:endParaRPr lang="en-US" dirty="0"/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 smtClean="0"/>
            <a:t>Set Rules</a:t>
          </a:r>
          <a:endParaRPr lang="en-US" dirty="0"/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 smtClean="0"/>
            <a:t>Run Simulation</a:t>
          </a:r>
          <a:endParaRPr lang="en-US" dirty="0"/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 smtClean="0"/>
            <a:t>Failed Model</a:t>
          </a:r>
          <a:endParaRPr lang="en-US" dirty="0"/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 smtClean="0"/>
            <a:t>Modify</a:t>
          </a:r>
          <a:endParaRPr lang="en-US" dirty="0"/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 smtClean="0"/>
            <a:t>How, why?</a:t>
          </a:r>
          <a:endParaRPr lang="en-US" dirty="0"/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5B6D8B9-E558-4264-B37F-7B4B2A8896DF}">
      <dgm:prSet phldrT="[Text]"/>
      <dgm:spPr/>
      <dgm:t>
        <a:bodyPr/>
        <a:lstStyle/>
        <a:p>
          <a:r>
            <a:rPr lang="en-US" dirty="0" smtClean="0"/>
            <a:t>Previous Model Results</a:t>
          </a:r>
          <a:endParaRPr lang="en-US" dirty="0"/>
        </a:p>
      </dgm:t>
    </dgm:pt>
    <dgm:pt modelId="{04F5A724-3AA7-4E78-B992-BCB3E916993F}" type="parTrans" cxnId="{CA96E113-7151-48C8-B4D5-7AA211772CC8}">
      <dgm:prSet/>
      <dgm:spPr/>
      <dgm:t>
        <a:bodyPr/>
        <a:lstStyle/>
        <a:p>
          <a:endParaRPr lang="en-US"/>
        </a:p>
      </dgm:t>
    </dgm:pt>
    <dgm:pt modelId="{370A79FF-9957-49E1-811F-78AB198DD9E0}" type="sibTrans" cxnId="{CA96E113-7151-48C8-B4D5-7AA211772CC8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 smtClean="0"/>
            <a:t>Possible new rules?</a:t>
          </a:r>
          <a:endParaRPr lang="en-US" dirty="0"/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en-US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en-US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Set Rules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Run Simulation</a:t>
          </a:r>
          <a:endParaRPr lang="en-US" sz="2700" kern="1200" dirty="0"/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Explore</a:t>
          </a:r>
          <a:endParaRPr lang="en-US" sz="4600" kern="1200" dirty="0"/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Failed Model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Previous Model Results</a:t>
          </a:r>
          <a:endParaRPr lang="en-US" sz="2700" kern="1200" dirty="0"/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shade val="90000"/>
                <a:hueOff val="361868"/>
                <a:satOff val="12502"/>
                <a:lumOff val="24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61868"/>
                <a:satOff val="12502"/>
                <a:lumOff val="24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61868"/>
                <a:satOff val="12502"/>
                <a:lumOff val="24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Analyze</a:t>
          </a:r>
          <a:endParaRPr lang="en-US" sz="4600" kern="1200" dirty="0"/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How, why?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Possible new rules?</a:t>
          </a:r>
          <a:endParaRPr lang="en-US" sz="2700" kern="1200" dirty="0"/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Modify</a:t>
          </a:r>
          <a:endParaRPr lang="en-US" sz="4600" kern="1200" dirty="0"/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6/25/2013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6/25/2013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6/25/2013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6/25/2013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iberkeley.com/files/images/SAP15_77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80"/>
          <a:stretch/>
        </p:blipFill>
        <p:spPr bwMode="auto">
          <a:xfrm>
            <a:off x="6400248" y="1724844"/>
            <a:ext cx="5766207" cy="4105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0"/>
          </a:effectLst>
          <a:extLst/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Decentralized </a:t>
            </a:r>
            <a:r>
              <a:rPr lang="en-US" dirty="0"/>
              <a:t>C</a:t>
            </a:r>
            <a:r>
              <a:rPr lang="en-US" dirty="0" smtClean="0"/>
              <a:t>ollective Construction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500" dirty="0" smtClean="0"/>
              <a:t>Physical model of a vertical Tower</a:t>
            </a:r>
            <a:endParaRPr lang="it-IT" sz="2500" dirty="0"/>
          </a:p>
        </p:txBody>
      </p:sp>
      <p:sp>
        <p:nvSpPr>
          <p:cNvPr id="7" name="TextBox 6"/>
          <p:cNvSpPr txBox="1"/>
          <p:nvPr/>
        </p:nvSpPr>
        <p:spPr>
          <a:xfrm>
            <a:off x="8280255" y="657749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http://www.csiberkeley.com/files/images/SAP15_770.jpg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>
          <a:xfrm>
            <a:off x="5637212" y="685800"/>
            <a:ext cx="5715001" cy="5334000"/>
          </a:xfrm>
        </p:spPr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4647" y="304800"/>
            <a:ext cx="3596607" cy="1371600"/>
          </a:xfrm>
        </p:spPr>
        <p:txBody>
          <a:bodyPr/>
          <a:lstStyle/>
          <a:p>
            <a:r>
              <a:rPr lang="en-US" dirty="0" smtClean="0"/>
              <a:t>Expectations.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4647" y="1676400"/>
            <a:ext cx="4114799" cy="44958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Debugged Simulations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Stable Tower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Rule Set (Algorithm)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Adaptive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Wind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Heat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Structural Decay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Extreme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00" b="6605"/>
          <a:stretch/>
        </p:blipFill>
        <p:spPr bwMode="auto">
          <a:xfrm>
            <a:off x="5713411" y="762000"/>
            <a:ext cx="5562600" cy="516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www.eecs.harvard.edu/ssr/projects/cons/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40" y="831628"/>
            <a:ext cx="6046137" cy="50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23654" y="6477000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http://www.eecs.harvard.edu/ssr/projects/cons/c3.jpg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/>
              <a:t>F</a:t>
            </a:r>
            <a:r>
              <a:rPr lang="en-US" dirty="0" smtClean="0"/>
              <a:t>ar: Simulation and Robot Swarm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Analysis Program </a:t>
            </a:r>
          </a:p>
          <a:p>
            <a:pPr lvl="1"/>
            <a:r>
              <a:rPr lang="en-US" dirty="0" smtClean="0"/>
              <a:t>SAP 2000 OAPI</a:t>
            </a:r>
          </a:p>
          <a:p>
            <a:pPr lvl="1"/>
            <a:r>
              <a:rPr lang="en-US" dirty="0" smtClean="0"/>
              <a:t>Python Interface</a:t>
            </a:r>
          </a:p>
          <a:p>
            <a:r>
              <a:rPr lang="en-US" smtClean="0"/>
              <a:t>Mobile </a:t>
            </a:r>
            <a:r>
              <a:rPr lang="en-US" dirty="0" smtClean="0"/>
              <a:t>Swarm</a:t>
            </a:r>
          </a:p>
          <a:p>
            <a:r>
              <a:rPr lang="en-US" dirty="0" smtClean="0"/>
              <a:t>Random Rules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5532" r="-837" b="16031"/>
          <a:stretch/>
        </p:blipFill>
        <p:spPr bwMode="auto">
          <a:xfrm>
            <a:off x="6627812" y="1828800"/>
            <a:ext cx="5094824" cy="2428680"/>
          </a:xfrm>
          <a:prstGeom prst="rect">
            <a:avLst/>
          </a:prstGeo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 r="16790" b="4463"/>
          <a:stretch/>
        </p:blipFill>
        <p:spPr bwMode="auto">
          <a:xfrm>
            <a:off x="6604453" y="1839686"/>
            <a:ext cx="4290559" cy="274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Vertical Tower Simulation</a:t>
            </a:r>
            <a:endParaRPr lang="en-US" dirty="0"/>
          </a:p>
        </p:txBody>
      </p:sp>
      <p:graphicFrame>
        <p:nvGraphicFramePr>
          <p:cNvPr id="3" name="Content Placeholder 2" descr="Alternating Flow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91351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18C6CF4-EDEB-4539-A36D-E0355B6261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96015622-8A46-45CF-A72A-2856B699B3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A63D16E-EEE6-4267-97EA-5AD7D2BC4E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029D1FDE-4DD7-4FA5-8C70-0C747477B6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dgm id="{E83793B4-2C5C-4D90-82FA-E5EE474566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DC2A0ADB-DCE3-4BF4-9952-0394865777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047F5837-10E2-4FFC-A492-DB8A19EF4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69C28D3B-E083-42DF-9EA0-916CA12125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3" grpId="0" uiExpand="1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81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Decentralized Collective Construction</vt:lpstr>
      <vt:lpstr>Expectations.</vt:lpstr>
      <vt:lpstr>So Far: Simulation and Robot Swarm</vt:lpstr>
      <vt:lpstr>Steps: Vertical Tower Simulation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2013-06-25T04:11:43Z</dcterms:created>
  <dcterms:modified xsi:type="dcterms:W3CDTF">2013-06-26T01:18:17Z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