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9" r:id="rId4"/>
    <p:sldId id="310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318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564016"/>
        <c:axId val="19156513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64016"/>
        <c:axId val="191565136"/>
      </c:lineChart>
      <c:catAx>
        <c:axId val="1915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65136"/>
        <c:crosses val="autoZero"/>
        <c:auto val="1"/>
        <c:lblAlgn val="ctr"/>
        <c:lblOffset val="100"/>
        <c:noMultiLvlLbl val="0"/>
      </c:catAx>
      <c:valAx>
        <c:axId val="19156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640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smtClean="0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Physical model of a vertical Tower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Structural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Analysis Program </a:t>
            </a:r>
          </a:p>
          <a:p>
            <a:pPr lvl="1"/>
            <a:r>
              <a:rPr lang="en-US" dirty="0" smtClean="0"/>
              <a:t>SAP 2000 OAPI</a:t>
            </a:r>
          </a:p>
          <a:p>
            <a:pPr lvl="1"/>
            <a:r>
              <a:rPr lang="en-US" dirty="0" smtClean="0"/>
              <a:t>Python Interface</a:t>
            </a:r>
            <a:endParaRPr lang="en-US" dirty="0" smtClean="0"/>
          </a:p>
          <a:p>
            <a:r>
              <a:rPr lang="en-US" dirty="0" smtClean="0"/>
              <a:t>Movable Swarm</a:t>
            </a:r>
            <a:endParaRPr lang="en-US" dirty="0" smtClean="0"/>
          </a:p>
          <a:p>
            <a:r>
              <a:rPr lang="en-US" dirty="0" smtClean="0"/>
              <a:t>Random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081665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Come</a:t>
            </a:r>
            <a:endParaRPr lang="en-US" dirty="0"/>
          </a:p>
        </p:txBody>
      </p:sp>
      <p:graphicFrame>
        <p:nvGraphicFramePr>
          <p:cNvPr id="6" name="Content Placeholder 5" descr="Clustered Column – 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587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18623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94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Decentralized Collective Construction</vt:lpstr>
      <vt:lpstr>Expectations.</vt:lpstr>
      <vt:lpstr>Simulation and Robot Swarm</vt:lpstr>
      <vt:lpstr>Vertical Tower Simulation</vt:lpstr>
      <vt:lpstr>To Come</vt:lpstr>
      <vt:lpstr>Expectations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2013-06-25T14:55:56Z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