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90" r:id="rId6"/>
    <p:sldId id="289" r:id="rId7"/>
    <p:sldId id="260" r:id="rId8"/>
    <p:sldId id="261" r:id="rId9"/>
    <p:sldId id="288" r:id="rId10"/>
    <p:sldId id="291" r:id="rId11"/>
    <p:sldId id="263" r:id="rId12"/>
    <p:sldId id="302" r:id="rId13"/>
    <p:sldId id="264" r:id="rId14"/>
    <p:sldId id="265" r:id="rId15"/>
    <p:sldId id="266" r:id="rId16"/>
    <p:sldId id="267" r:id="rId17"/>
    <p:sldId id="268" r:id="rId18"/>
    <p:sldId id="292" r:id="rId19"/>
    <p:sldId id="270" r:id="rId20"/>
    <p:sldId id="300" r:id="rId21"/>
    <p:sldId id="271" r:id="rId22"/>
    <p:sldId id="293" r:id="rId23"/>
    <p:sldId id="273" r:id="rId24"/>
    <p:sldId id="301" r:id="rId25"/>
    <p:sldId id="274" r:id="rId26"/>
    <p:sldId id="294" r:id="rId27"/>
    <p:sldId id="276" r:id="rId28"/>
    <p:sldId id="277" r:id="rId29"/>
    <p:sldId id="278" r:id="rId30"/>
    <p:sldId id="279" r:id="rId31"/>
    <p:sldId id="280" r:id="rId32"/>
    <p:sldId id="281" r:id="rId33"/>
    <p:sldId id="299" r:id="rId34"/>
    <p:sldId id="282" r:id="rId35"/>
    <p:sldId id="283" r:id="rId36"/>
    <p:sldId id="284" r:id="rId37"/>
    <p:sldId id="286" r:id="rId38"/>
    <p:sldId id="287" r:id="rId39"/>
  </p:sldIdLst>
  <p:sldSz cx="9144000" cy="5143500" type="screen16x9"/>
  <p:notesSz cx="6858000" cy="9144000"/>
  <p:embeddedFontLst>
    <p:embeddedFont>
      <p:font typeface="Microsoft Yahei" panose="020B0503020204020204" pitchFamily="34" charset="-122"/>
      <p:regular r:id="rId41"/>
      <p:bold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3C819D-928C-466D-97A9-F6E6D4570004}" v="5" dt="2022-12-09T08:33:20.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조 성학" userId="71679574d9a116a0" providerId="LiveId" clId="{B63C819D-928C-466D-97A9-F6E6D4570004}"/>
    <pc:docChg chg="custSel addSld modSld">
      <pc:chgData name="조 성학" userId="71679574d9a116a0" providerId="LiveId" clId="{B63C819D-928C-466D-97A9-F6E6D4570004}" dt="2022-12-09T08:33:25.009" v="216" actId="20577"/>
      <pc:docMkLst>
        <pc:docMk/>
      </pc:docMkLst>
      <pc:sldChg chg="addSp delSp modSp add mod">
        <pc:chgData name="조 성학" userId="71679574d9a116a0" providerId="LiveId" clId="{B63C819D-928C-466D-97A9-F6E6D4570004}" dt="2022-12-09T08:33:25.009" v="216" actId="20577"/>
        <pc:sldMkLst>
          <pc:docMk/>
          <pc:sldMk cId="3726815782" sldId="301"/>
        </pc:sldMkLst>
        <pc:spChg chg="add mod">
          <ac:chgData name="조 성학" userId="71679574d9a116a0" providerId="LiveId" clId="{B63C819D-928C-466D-97A9-F6E6D4570004}" dt="2022-12-09T08:33:09.709" v="205" actId="1036"/>
          <ac:spMkLst>
            <pc:docMk/>
            <pc:sldMk cId="3726815782" sldId="301"/>
            <ac:spMk id="2" creationId="{3C957CCB-F99D-DD13-BD1B-3208410967D9}"/>
          </ac:spMkLst>
        </pc:spChg>
        <pc:spChg chg="add mod">
          <ac:chgData name="조 성학" userId="71679574d9a116a0" providerId="LiveId" clId="{B63C819D-928C-466D-97A9-F6E6D4570004}" dt="2022-12-09T08:33:09.709" v="205" actId="1036"/>
          <ac:spMkLst>
            <pc:docMk/>
            <pc:sldMk cId="3726815782" sldId="301"/>
            <ac:spMk id="4" creationId="{09C17E1F-B965-5969-0A55-A566717284EF}"/>
          </ac:spMkLst>
        </pc:spChg>
        <pc:spChg chg="add mod">
          <ac:chgData name="조 성학" userId="71679574d9a116a0" providerId="LiveId" clId="{B63C819D-928C-466D-97A9-F6E6D4570004}" dt="2022-12-09T08:33:09.709" v="205" actId="1036"/>
          <ac:spMkLst>
            <pc:docMk/>
            <pc:sldMk cId="3726815782" sldId="301"/>
            <ac:spMk id="5" creationId="{EE57563D-7EE8-3CF5-0588-0E96BA1A60CA}"/>
          </ac:spMkLst>
        </pc:spChg>
        <pc:spChg chg="add mod">
          <ac:chgData name="조 성학" userId="71679574d9a116a0" providerId="LiveId" clId="{B63C819D-928C-466D-97A9-F6E6D4570004}" dt="2022-12-09T08:33:19.260" v="210" actId="20577"/>
          <ac:spMkLst>
            <pc:docMk/>
            <pc:sldMk cId="3726815782" sldId="301"/>
            <ac:spMk id="13" creationId="{ABA37B48-CF89-BC27-B216-3D75E9C0CC6F}"/>
          </ac:spMkLst>
        </pc:spChg>
        <pc:spChg chg="add mod">
          <ac:chgData name="조 성학" userId="71679574d9a116a0" providerId="LiveId" clId="{B63C819D-928C-466D-97A9-F6E6D4570004}" dt="2022-12-09T08:33:25.009" v="216" actId="20577"/>
          <ac:spMkLst>
            <pc:docMk/>
            <pc:sldMk cId="3726815782" sldId="301"/>
            <ac:spMk id="14" creationId="{AC5D9FF2-5D83-60B1-AC85-D11644F8F1AD}"/>
          </ac:spMkLst>
        </pc:spChg>
        <pc:spChg chg="mod">
          <ac:chgData name="조 성학" userId="71679574d9a116a0" providerId="LiveId" clId="{B63C819D-928C-466D-97A9-F6E6D4570004}" dt="2022-12-09T08:30:14.008" v="26" actId="14100"/>
          <ac:spMkLst>
            <pc:docMk/>
            <pc:sldMk cId="3726815782" sldId="301"/>
            <ac:spMk id="227" creationId="{00000000-0000-0000-0000-000000000000}"/>
          </ac:spMkLst>
        </pc:spChg>
        <pc:picChg chg="del">
          <ac:chgData name="조 성학" userId="71679574d9a116a0" providerId="LiveId" clId="{B63C819D-928C-466D-97A9-F6E6D4570004}" dt="2022-12-09T08:29:35.358" v="1" actId="478"/>
          <ac:picMkLst>
            <pc:docMk/>
            <pc:sldMk cId="3726815782" sldId="301"/>
            <ac:picMk id="3" creationId="{0BDD9708-6A6D-7A79-ACAD-3FA8596E113F}"/>
          </ac:picMkLst>
        </pc:picChg>
        <pc:cxnChg chg="add mod">
          <ac:chgData name="조 성학" userId="71679574d9a116a0" providerId="LiveId" clId="{B63C819D-928C-466D-97A9-F6E6D4570004}" dt="2022-12-09T08:33:09.709" v="205" actId="1036"/>
          <ac:cxnSpMkLst>
            <pc:docMk/>
            <pc:sldMk cId="3726815782" sldId="301"/>
            <ac:cxnSpMk id="7" creationId="{3CF3EC91-AF05-869F-C123-99E18788C2FB}"/>
          </ac:cxnSpMkLst>
        </pc:cxnChg>
        <pc:cxnChg chg="add mod">
          <ac:chgData name="조 성학" userId="71679574d9a116a0" providerId="LiveId" clId="{B63C819D-928C-466D-97A9-F6E6D4570004}" dt="2022-12-09T08:33:09.709" v="205" actId="1036"/>
          <ac:cxnSpMkLst>
            <pc:docMk/>
            <pc:sldMk cId="3726815782" sldId="301"/>
            <ac:cxnSpMk id="9" creationId="{9D3EA904-BCBC-1CF2-B51B-AAC50EE9C430}"/>
          </ac:cxnSpMkLst>
        </pc:cxnChg>
        <pc:cxnChg chg="add mod">
          <ac:chgData name="조 성학" userId="71679574d9a116a0" providerId="LiveId" clId="{B63C819D-928C-466D-97A9-F6E6D4570004}" dt="2022-12-09T08:33:09.709" v="205" actId="1036"/>
          <ac:cxnSpMkLst>
            <pc:docMk/>
            <pc:sldMk cId="3726815782" sldId="301"/>
            <ac:cxnSpMk id="11" creationId="{C2610D3B-0BD6-0C87-5259-693C1600B45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655162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79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0b4b3844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0b4b3844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118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20b4b3844_7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20b4b3844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338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a20b4b3844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a20b4b3844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6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a20b4b3844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a20b4b3844_7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10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a20b4b3844_7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a20b4b3844_7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19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a20b4b3844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a20b4b3844_7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40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20b4b3844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a20b4b384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20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20b4b384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a20b4b384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68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20b4b384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a20b4b384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42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20b4b3844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a20b4b3844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99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a20b4b384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a20b4b384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471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20b4b384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a20b4b384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996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a20b4b3844_5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a20b4b3844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832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a20b4b3844_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a20b4b3844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044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a20b4b3844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a20b4b3844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01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a20b4b3844_4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a20b4b3844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452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a20b4b3844_4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a20b4b3844_4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473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a20b4b3844_4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a20b4b3844_4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30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a20b4b3844_4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a20b4b3844_4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741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a20b4b3844_4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a20b4b3844_4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150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a20b4b3844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a20b4b3844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3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a20b4b384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a20b4b384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635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a20b4b3844_4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a20b4b3844_4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738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a20b4b3844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a20b4b3844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245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a20b4b3844_7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a20b4b3844_7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93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a20b4b3844_7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a20b4b3844_7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52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0b4b3844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0b4b3844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246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0b4b3844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0b4b3844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88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a20b4b3844_1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a20b4b3844_1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6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20b4b3844_1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20b4b3844_1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68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20b4b3844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20b4b3844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00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hhcc05/Embedded_system_final_projec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95650" y="552925"/>
            <a:ext cx="57060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900">
                <a:latin typeface="Roboto"/>
                <a:ea typeface="Roboto"/>
                <a:cs typeface="Roboto"/>
                <a:sym typeface="Roboto"/>
              </a:rPr>
              <a:t>Elevator Controller</a:t>
            </a:r>
            <a:endParaRPr sz="2500">
              <a:latin typeface="Roboto"/>
              <a:ea typeface="Roboto"/>
              <a:cs typeface="Roboto"/>
              <a:sym typeface="Roboto"/>
            </a:endParaRPr>
          </a:p>
        </p:txBody>
      </p:sp>
      <p:sp>
        <p:nvSpPr>
          <p:cNvPr id="55" name="Google Shape;55;p13"/>
          <p:cNvSpPr txBox="1"/>
          <p:nvPr/>
        </p:nvSpPr>
        <p:spPr>
          <a:xfrm>
            <a:off x="6656250" y="1572525"/>
            <a:ext cx="1990800" cy="1693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a:latin typeface="Roboto"/>
                <a:ea typeface="Roboto"/>
                <a:cs typeface="Roboto"/>
                <a:sym typeface="Roboto"/>
              </a:rPr>
              <a:t>GroupA</a:t>
            </a:r>
            <a:endParaRPr>
              <a:latin typeface="Roboto"/>
              <a:ea typeface="Roboto"/>
              <a:cs typeface="Roboto"/>
              <a:sym typeface="Roboto"/>
            </a:endParaRPr>
          </a:p>
          <a:p>
            <a:pPr marL="0" lvl="0" indent="0" algn="r" rtl="0">
              <a:spcBef>
                <a:spcPts val="0"/>
              </a:spcBef>
              <a:spcAft>
                <a:spcPts val="0"/>
              </a:spcAft>
              <a:buNone/>
            </a:pPr>
            <a:endParaRPr>
              <a:latin typeface="Roboto"/>
              <a:ea typeface="Roboto"/>
              <a:cs typeface="Roboto"/>
              <a:sym typeface="Roboto"/>
            </a:endParaRPr>
          </a:p>
          <a:p>
            <a:pPr marL="0" lvl="0" indent="0" algn="r" rtl="0">
              <a:spcBef>
                <a:spcPts val="0"/>
              </a:spcBef>
              <a:spcAft>
                <a:spcPts val="0"/>
              </a:spcAft>
              <a:buNone/>
            </a:pPr>
            <a:r>
              <a:rPr lang="ko">
                <a:latin typeface="Roboto"/>
                <a:ea typeface="Roboto"/>
                <a:cs typeface="Roboto"/>
                <a:sym typeface="Roboto"/>
              </a:rPr>
              <a:t>12161427 김준혁</a:t>
            </a:r>
            <a:endParaRPr>
              <a:latin typeface="Roboto"/>
              <a:ea typeface="Roboto"/>
              <a:cs typeface="Roboto"/>
              <a:sym typeface="Roboto"/>
            </a:endParaRPr>
          </a:p>
          <a:p>
            <a:pPr marL="0" lvl="0" indent="0" algn="r" rtl="0">
              <a:spcBef>
                <a:spcPts val="0"/>
              </a:spcBef>
              <a:spcAft>
                <a:spcPts val="0"/>
              </a:spcAft>
              <a:buNone/>
            </a:pPr>
            <a:r>
              <a:rPr lang="ko">
                <a:latin typeface="Roboto"/>
                <a:ea typeface="Roboto"/>
                <a:cs typeface="Roboto"/>
                <a:sym typeface="Roboto"/>
              </a:rPr>
              <a:t>12161503 조성학</a:t>
            </a:r>
            <a:endParaRPr>
              <a:latin typeface="Roboto"/>
              <a:ea typeface="Roboto"/>
              <a:cs typeface="Roboto"/>
              <a:sym typeface="Roboto"/>
            </a:endParaRPr>
          </a:p>
          <a:p>
            <a:pPr marL="0" lvl="0" indent="0" algn="r" rtl="0">
              <a:spcBef>
                <a:spcPts val="0"/>
              </a:spcBef>
              <a:spcAft>
                <a:spcPts val="0"/>
              </a:spcAft>
              <a:buNone/>
            </a:pPr>
            <a:r>
              <a:rPr lang="ko">
                <a:latin typeface="Roboto"/>
                <a:ea typeface="Roboto"/>
                <a:cs typeface="Roboto"/>
                <a:sym typeface="Roboto"/>
              </a:rPr>
              <a:t>12161762 이영준</a:t>
            </a:r>
            <a:endParaRPr>
              <a:latin typeface="Roboto"/>
              <a:ea typeface="Roboto"/>
              <a:cs typeface="Roboto"/>
              <a:sym typeface="Roboto"/>
            </a:endParaRPr>
          </a:p>
          <a:p>
            <a:pPr marL="0" lvl="0" indent="0" algn="r" rtl="0">
              <a:spcBef>
                <a:spcPts val="0"/>
              </a:spcBef>
              <a:spcAft>
                <a:spcPts val="0"/>
              </a:spcAft>
              <a:buNone/>
            </a:pPr>
            <a:r>
              <a:rPr lang="ko">
                <a:latin typeface="Roboto"/>
                <a:ea typeface="Roboto"/>
                <a:cs typeface="Roboto"/>
                <a:sym typeface="Roboto"/>
              </a:rPr>
              <a:t>12171539 이홍찬</a:t>
            </a:r>
            <a:endParaRPr>
              <a:latin typeface="Roboto"/>
              <a:ea typeface="Roboto"/>
              <a:cs typeface="Roboto"/>
              <a:sym typeface="Roboto"/>
            </a:endParaRPr>
          </a:p>
          <a:p>
            <a:pPr marL="0" lvl="0" indent="0" algn="r" rtl="0">
              <a:spcBef>
                <a:spcPts val="0"/>
              </a:spcBef>
              <a:spcAft>
                <a:spcPts val="0"/>
              </a:spcAft>
              <a:buNone/>
            </a:pPr>
            <a:r>
              <a:rPr lang="ko">
                <a:latin typeface="Roboto"/>
                <a:ea typeface="Roboto"/>
                <a:cs typeface="Roboto"/>
                <a:sym typeface="Roboto"/>
              </a:rPr>
              <a:t>12181549 최유리</a:t>
            </a:r>
            <a:endParaRPr>
              <a:latin typeface="Roboto"/>
              <a:ea typeface="Roboto"/>
              <a:cs typeface="Roboto"/>
              <a:sym typeface="Roboto"/>
            </a:endParaRPr>
          </a:p>
        </p:txBody>
      </p:sp>
      <p:sp>
        <p:nvSpPr>
          <p:cNvPr id="56" name="Google Shape;56;p13"/>
          <p:cNvSpPr txBox="1"/>
          <p:nvPr/>
        </p:nvSpPr>
        <p:spPr>
          <a:xfrm>
            <a:off x="1719000" y="3880225"/>
            <a:ext cx="5706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a:latin typeface="Roboto"/>
                <a:ea typeface="Roboto"/>
                <a:cs typeface="Roboto"/>
                <a:sym typeface="Roboto"/>
              </a:rPr>
              <a:t>Embedded System Final Project</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106" y="2165299"/>
            <a:ext cx="7695591" cy="830997"/>
          </a:xfrm>
          <a:prstGeom prst="rect">
            <a:avLst/>
          </a:prstGeom>
          <a:noFill/>
        </p:spPr>
        <p:txBody>
          <a:bodyPr wrap="square" rtlCol="0">
            <a:spAutoFit/>
          </a:bodyPr>
          <a:lstStyle/>
          <a:p>
            <a:pPr algn="ctr"/>
            <a:r>
              <a:rPr lang="en-US" altLang="ko-KR" sz="4800"/>
              <a:t>Stepping motor</a:t>
            </a:r>
            <a:endParaRPr lang="ko-KR" altLang="en-US" sz="4800" dirty="0"/>
          </a:p>
        </p:txBody>
      </p:sp>
    </p:spTree>
    <p:extLst>
      <p:ext uri="{BB962C8B-B14F-4D97-AF65-F5344CB8AC3E}">
        <p14:creationId xmlns:p14="http://schemas.microsoft.com/office/powerpoint/2010/main" val="37262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Google Shape;125;p20"/>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26" name="Google Shape;126;p20"/>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Stepping Motor</a:t>
            </a:r>
            <a:endParaRPr sz="3900"/>
          </a:p>
        </p:txBody>
      </p:sp>
      <p:pic>
        <p:nvPicPr>
          <p:cNvPr id="127" name="Google Shape;127;p20"/>
          <p:cNvPicPr preferRelativeResize="0"/>
          <p:nvPr/>
        </p:nvPicPr>
        <p:blipFill>
          <a:blip r:embed="rId3">
            <a:alphaModFix/>
          </a:blip>
          <a:stretch>
            <a:fillRect/>
          </a:stretch>
        </p:blipFill>
        <p:spPr>
          <a:xfrm>
            <a:off x="214625" y="1177925"/>
            <a:ext cx="3402725" cy="2133150"/>
          </a:xfrm>
          <a:prstGeom prst="rect">
            <a:avLst/>
          </a:prstGeom>
          <a:noFill/>
          <a:ln>
            <a:noFill/>
          </a:ln>
        </p:spPr>
      </p:pic>
      <p:sp>
        <p:nvSpPr>
          <p:cNvPr id="128" name="Google Shape;128;p20"/>
          <p:cNvSpPr txBox="1"/>
          <p:nvPr/>
        </p:nvSpPr>
        <p:spPr>
          <a:xfrm>
            <a:off x="4209600" y="1228550"/>
            <a:ext cx="4683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500">
                <a:solidFill>
                  <a:schemeClr val="dk1"/>
                </a:solidFill>
                <a:highlight>
                  <a:srgbClr val="FDFDFD"/>
                </a:highlight>
                <a:latin typeface="Microsoft Yahei"/>
                <a:ea typeface="Microsoft Yahei"/>
                <a:cs typeface="Microsoft Yahei"/>
                <a:sym typeface="Microsoft Yahei"/>
              </a:rPr>
              <a:t>ㆍStepper Motor uses the principle that when a current flows through an internal coil, the motor rotates by magnetism.</a:t>
            </a:r>
            <a:endParaRPr sz="1500">
              <a:solidFill>
                <a:schemeClr val="dk1"/>
              </a:solidFill>
              <a:highlight>
                <a:srgbClr val="FDFDFD"/>
              </a:highlight>
              <a:latin typeface="Microsoft Yahei"/>
              <a:ea typeface="Microsoft Yahei"/>
              <a:cs typeface="Microsoft Yahei"/>
              <a:sym typeface="Microsoft Yahei"/>
            </a:endParaRPr>
          </a:p>
          <a:p>
            <a:pPr marL="0" lvl="0" indent="0" algn="l" rtl="0">
              <a:spcBef>
                <a:spcPts val="0"/>
              </a:spcBef>
              <a:spcAft>
                <a:spcPts val="0"/>
              </a:spcAft>
              <a:buNone/>
            </a:pPr>
            <a:endParaRPr sz="1500">
              <a:solidFill>
                <a:schemeClr val="dk1"/>
              </a:solidFill>
              <a:highlight>
                <a:srgbClr val="FDFDFD"/>
              </a:highlight>
              <a:latin typeface="Microsoft Yahei"/>
              <a:ea typeface="Microsoft Yahei"/>
              <a:cs typeface="Microsoft Yahei"/>
              <a:sym typeface="Microsoft Yahei"/>
            </a:endParaRPr>
          </a:p>
          <a:p>
            <a:pPr marL="0" lvl="0" indent="0" algn="l" rtl="0">
              <a:spcBef>
                <a:spcPts val="0"/>
              </a:spcBef>
              <a:spcAft>
                <a:spcPts val="0"/>
              </a:spcAft>
              <a:buNone/>
            </a:pPr>
            <a:r>
              <a:rPr lang="ko" sz="1500">
                <a:solidFill>
                  <a:schemeClr val="dk1"/>
                </a:solidFill>
                <a:highlight>
                  <a:srgbClr val="FDFDFD"/>
                </a:highlight>
                <a:latin typeface="Microsoft Yahei"/>
                <a:ea typeface="Microsoft Yahei"/>
                <a:cs typeface="Microsoft Yahei"/>
                <a:sym typeface="Microsoft Yahei"/>
              </a:rPr>
              <a:t>ㆍIt is divided into full-step and half-step depending on the method of applying current to the coil.</a:t>
            </a:r>
            <a:endParaRPr sz="1500">
              <a:solidFill>
                <a:schemeClr val="dk1"/>
              </a:solidFill>
              <a:highlight>
                <a:srgbClr val="FDFDFD"/>
              </a:highlight>
              <a:latin typeface="Microsoft Yahei"/>
              <a:ea typeface="Microsoft Yahei"/>
              <a:cs typeface="Microsoft Yahei"/>
              <a:sym typeface="Microsoft Yahei"/>
            </a:endParaRPr>
          </a:p>
          <a:p>
            <a:pPr marL="0" lvl="0" indent="0" algn="l" rtl="0">
              <a:spcBef>
                <a:spcPts val="0"/>
              </a:spcBef>
              <a:spcAft>
                <a:spcPts val="0"/>
              </a:spcAft>
              <a:buNone/>
            </a:pPr>
            <a:endParaRPr sz="1500">
              <a:solidFill>
                <a:schemeClr val="dk1"/>
              </a:solidFill>
              <a:highlight>
                <a:srgbClr val="FDFDFD"/>
              </a:highlight>
              <a:latin typeface="Microsoft Yahei"/>
              <a:ea typeface="Microsoft Yahei"/>
              <a:cs typeface="Microsoft Yahei"/>
              <a:sym typeface="Microsoft Yahei"/>
            </a:endParaRPr>
          </a:p>
          <a:p>
            <a:pPr marL="0" lvl="0" indent="0" algn="l" rtl="0">
              <a:spcBef>
                <a:spcPts val="0"/>
              </a:spcBef>
              <a:spcAft>
                <a:spcPts val="0"/>
              </a:spcAft>
              <a:buNone/>
            </a:pPr>
            <a:r>
              <a:rPr lang="ko" sz="1500">
                <a:solidFill>
                  <a:schemeClr val="dk1"/>
                </a:solidFill>
                <a:highlight>
                  <a:srgbClr val="FDFDFD"/>
                </a:highlight>
                <a:latin typeface="Microsoft Yahei"/>
                <a:ea typeface="Microsoft Yahei"/>
                <a:cs typeface="Microsoft Yahei"/>
                <a:sym typeface="Microsoft Yahei"/>
              </a:rPr>
              <a:t>ㆍTo save power, in this project, we use full-step method.</a:t>
            </a:r>
            <a:endParaRPr sz="1500">
              <a:solidFill>
                <a:schemeClr val="dk1"/>
              </a:solidFill>
              <a:highlight>
                <a:srgbClr val="FDFDFD"/>
              </a:highlight>
              <a:latin typeface="Microsoft Yahei"/>
              <a:ea typeface="Microsoft Yahei"/>
              <a:cs typeface="Microsoft Yahei"/>
              <a:sym typeface="Microsoft Yahei"/>
            </a:endParaRPr>
          </a:p>
          <a:p>
            <a:pPr marL="0" lvl="0" indent="0" algn="l" rtl="0">
              <a:spcBef>
                <a:spcPts val="0"/>
              </a:spcBef>
              <a:spcAft>
                <a:spcPts val="0"/>
              </a:spcAft>
              <a:buNone/>
            </a:pPr>
            <a:endParaRPr sz="1500">
              <a:solidFill>
                <a:schemeClr val="dk1"/>
              </a:solidFill>
              <a:highlight>
                <a:srgbClr val="FDFDFD"/>
              </a:highlight>
              <a:latin typeface="Microsoft Yahei"/>
              <a:ea typeface="Microsoft Yahei"/>
              <a:cs typeface="Microsoft Yahei"/>
              <a:sym typeface="Microsoft Yahei"/>
            </a:endParaRPr>
          </a:p>
          <a:p>
            <a:pPr marL="0" lvl="0" indent="0" algn="l" rtl="0">
              <a:spcBef>
                <a:spcPts val="0"/>
              </a:spcBef>
              <a:spcAft>
                <a:spcPts val="0"/>
              </a:spcAft>
              <a:buClr>
                <a:schemeClr val="dk1"/>
              </a:buClr>
              <a:buSzPts val="1100"/>
              <a:buFont typeface="Arial"/>
              <a:buNone/>
            </a:pPr>
            <a:r>
              <a:rPr lang="ko" sz="1500">
                <a:solidFill>
                  <a:schemeClr val="dk1"/>
                </a:solidFill>
                <a:highlight>
                  <a:srgbClr val="FDFDFD"/>
                </a:highlight>
                <a:latin typeface="Microsoft Yahei"/>
                <a:ea typeface="Microsoft Yahei"/>
                <a:cs typeface="Microsoft Yahei"/>
                <a:sym typeface="Microsoft Yahei"/>
              </a:rPr>
              <a:t>ㆍThe motor was used to express the movement of the elevator, the opening and closing of the elevator door.</a:t>
            </a:r>
            <a:endParaRPr sz="1500">
              <a:solidFill>
                <a:schemeClr val="dk1"/>
              </a:solidFill>
              <a:highlight>
                <a:srgbClr val="FDFDFD"/>
              </a:highlight>
              <a:latin typeface="Microsoft Yahei"/>
              <a:ea typeface="Microsoft Yahei"/>
              <a:cs typeface="Microsoft Yahei"/>
              <a:sym typeface="Microsoft Yahei"/>
            </a:endParaRPr>
          </a:p>
        </p:txBody>
      </p:sp>
      <p:pic>
        <p:nvPicPr>
          <p:cNvPr id="129" name="Google Shape;129;p20"/>
          <p:cNvPicPr preferRelativeResize="0"/>
          <p:nvPr/>
        </p:nvPicPr>
        <p:blipFill>
          <a:blip r:embed="rId4">
            <a:alphaModFix/>
          </a:blip>
          <a:stretch>
            <a:fillRect/>
          </a:stretch>
        </p:blipFill>
        <p:spPr>
          <a:xfrm>
            <a:off x="166550" y="3456725"/>
            <a:ext cx="3794156" cy="152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17"/>
          <p:cNvCxnSpPr/>
          <p:nvPr/>
        </p:nvCxnSpPr>
        <p:spPr>
          <a:xfrm flipV="1">
            <a:off x="7401" y="1002658"/>
            <a:ext cx="9136600" cy="29618"/>
          </a:xfrm>
          <a:prstGeom prst="straightConnector1">
            <a:avLst/>
          </a:prstGeom>
          <a:noFill/>
          <a:ln w="9525" cap="flat" cmpd="sng">
            <a:solidFill>
              <a:srgbClr val="595959"/>
            </a:solidFill>
            <a:prstDash val="solid"/>
            <a:round/>
            <a:headEnd type="none" w="med" len="med"/>
            <a:tailEnd type="none" w="med" len="med"/>
          </a:ln>
        </p:spPr>
      </p:cxnSp>
      <p:sp>
        <p:nvSpPr>
          <p:cNvPr id="101" name="Google Shape;101;p17"/>
          <p:cNvSpPr txBox="1"/>
          <p:nvPr/>
        </p:nvSpPr>
        <p:spPr>
          <a:xfrm>
            <a:off x="214625" y="179826"/>
            <a:ext cx="5524438" cy="677078"/>
          </a:xfrm>
          <a:prstGeom prst="rect">
            <a:avLst/>
          </a:prstGeom>
          <a:noFill/>
          <a:ln>
            <a:noFill/>
          </a:ln>
        </p:spPr>
        <p:txBody>
          <a:bodyPr spcFirstLastPara="1" wrap="square" lIns="91425" tIns="91425" rIns="91425" bIns="91425" anchor="t" anchorCtr="0">
            <a:spAutoFit/>
          </a:bodyPr>
          <a:lstStyle/>
          <a:p>
            <a:r>
              <a:rPr lang="en-US" altLang="ko" sz="3200" dirty="0"/>
              <a:t>Flow Chart – Stepper Motor</a:t>
            </a:r>
            <a:endParaRPr sz="3900" dirty="0"/>
          </a:p>
        </p:txBody>
      </p:sp>
      <p:sp>
        <p:nvSpPr>
          <p:cNvPr id="3" name="타원 2"/>
          <p:cNvSpPr/>
          <p:nvPr/>
        </p:nvSpPr>
        <p:spPr>
          <a:xfrm>
            <a:off x="469773" y="1172718"/>
            <a:ext cx="1840230" cy="404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start</a:t>
            </a:r>
            <a:endParaRPr lang="ko-KR" altLang="en-US" sz="1100" dirty="0">
              <a:solidFill>
                <a:schemeClr val="tx1"/>
              </a:solidFill>
            </a:endParaRPr>
          </a:p>
        </p:txBody>
      </p:sp>
      <p:sp>
        <p:nvSpPr>
          <p:cNvPr id="12" name="다이아몬드 11"/>
          <p:cNvSpPr/>
          <p:nvPr/>
        </p:nvSpPr>
        <p:spPr>
          <a:xfrm>
            <a:off x="191939" y="3317361"/>
            <a:ext cx="2408386" cy="5142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Joystick_center</a:t>
            </a:r>
            <a:r>
              <a:rPr lang="en-US" altLang="ko-KR" sz="1100" dirty="0">
                <a:solidFill>
                  <a:schemeClr val="tx1"/>
                </a:solidFill>
              </a:rPr>
              <a:t> == 1</a:t>
            </a:r>
            <a:endParaRPr lang="ko-KR" altLang="en-US" sz="1100" dirty="0">
              <a:solidFill>
                <a:schemeClr val="tx1"/>
              </a:solidFill>
            </a:endParaRPr>
          </a:p>
        </p:txBody>
      </p:sp>
      <p:cxnSp>
        <p:nvCxnSpPr>
          <p:cNvPr id="44" name="직선 화살표 연결선 43"/>
          <p:cNvCxnSpPr>
            <a:cxnSpLocks/>
            <a:stCxn id="3" idx="4"/>
            <a:endCxn id="70" idx="0"/>
          </p:cNvCxnSpPr>
          <p:nvPr/>
        </p:nvCxnSpPr>
        <p:spPr>
          <a:xfrm>
            <a:off x="1389888" y="1577057"/>
            <a:ext cx="5161" cy="53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a:cxnSpLocks/>
            <a:stCxn id="12" idx="2"/>
            <a:endCxn id="9" idx="0"/>
          </p:cNvCxnSpPr>
          <p:nvPr/>
        </p:nvCxnSpPr>
        <p:spPr>
          <a:xfrm flipH="1">
            <a:off x="1395049" y="3831592"/>
            <a:ext cx="1083" cy="53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152395" y="3904689"/>
            <a:ext cx="166454" cy="276999"/>
          </a:xfrm>
          <a:prstGeom prst="rect">
            <a:avLst/>
          </a:prstGeom>
          <a:noFill/>
        </p:spPr>
        <p:txBody>
          <a:bodyPr wrap="square" rtlCol="0">
            <a:spAutoFit/>
          </a:bodyPr>
          <a:lstStyle/>
          <a:p>
            <a:pPr algn="ctr"/>
            <a:r>
              <a:rPr lang="en-US" altLang="ko-KR" sz="1200" dirty="0"/>
              <a:t>T</a:t>
            </a:r>
            <a:endParaRPr lang="ko-KR" altLang="en-US" sz="1200" dirty="0"/>
          </a:p>
        </p:txBody>
      </p:sp>
      <p:cxnSp>
        <p:nvCxnSpPr>
          <p:cNvPr id="5" name="직선 화살표 연결선 4">
            <a:extLst>
              <a:ext uri="{FF2B5EF4-FFF2-40B4-BE49-F238E27FC236}">
                <a16:creationId xmlns:a16="http://schemas.microsoft.com/office/drawing/2014/main" id="{A287F41F-7105-0F0A-45BD-B5C9CC1622B9}"/>
              </a:ext>
            </a:extLst>
          </p:cNvPr>
          <p:cNvCxnSpPr>
            <a:cxnSpLocks/>
            <a:stCxn id="70" idx="2"/>
            <a:endCxn id="12" idx="0"/>
          </p:cNvCxnSpPr>
          <p:nvPr/>
        </p:nvCxnSpPr>
        <p:spPr>
          <a:xfrm>
            <a:off x="1395049" y="2878249"/>
            <a:ext cx="1083" cy="43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6516B4-6177-762E-5C43-EEC12D51B756}"/>
              </a:ext>
            </a:extLst>
          </p:cNvPr>
          <p:cNvSpPr txBox="1"/>
          <p:nvPr/>
        </p:nvSpPr>
        <p:spPr>
          <a:xfrm>
            <a:off x="550430" y="4371204"/>
            <a:ext cx="1689238" cy="261610"/>
          </a:xfrm>
          <a:prstGeom prst="rect">
            <a:avLst/>
          </a:prstGeom>
          <a:noFill/>
          <a:ln w="28575">
            <a:solidFill>
              <a:schemeClr val="accent1">
                <a:lumMod val="75000"/>
              </a:schemeClr>
            </a:solidFill>
          </a:ln>
        </p:spPr>
        <p:txBody>
          <a:bodyPr wrap="square" rtlCol="0">
            <a:spAutoFit/>
          </a:bodyPr>
          <a:lstStyle/>
          <a:p>
            <a:pPr algn="ctr"/>
            <a:r>
              <a:rPr lang="en-US" altLang="ko-KR" sz="1100" dirty="0" err="1"/>
              <a:t>Open_door</a:t>
            </a:r>
            <a:r>
              <a:rPr lang="en-US" altLang="ko-KR" sz="1100" dirty="0"/>
              <a:t>()</a:t>
            </a:r>
            <a:endParaRPr lang="en-US" altLang="ko-KR" sz="1050" dirty="0"/>
          </a:p>
        </p:txBody>
      </p:sp>
      <p:sp>
        <p:nvSpPr>
          <p:cNvPr id="34" name="TextBox 33">
            <a:extLst>
              <a:ext uri="{FF2B5EF4-FFF2-40B4-BE49-F238E27FC236}">
                <a16:creationId xmlns:a16="http://schemas.microsoft.com/office/drawing/2014/main" id="{33CC31F4-A01B-8A79-8DC3-8913F0B273B8}"/>
              </a:ext>
            </a:extLst>
          </p:cNvPr>
          <p:cNvSpPr txBox="1"/>
          <p:nvPr/>
        </p:nvSpPr>
        <p:spPr>
          <a:xfrm>
            <a:off x="2391346" y="3248612"/>
            <a:ext cx="166454" cy="276999"/>
          </a:xfrm>
          <a:prstGeom prst="rect">
            <a:avLst/>
          </a:prstGeom>
          <a:noFill/>
        </p:spPr>
        <p:txBody>
          <a:bodyPr wrap="square" rtlCol="0">
            <a:spAutoFit/>
          </a:bodyPr>
          <a:lstStyle/>
          <a:p>
            <a:pPr algn="ctr"/>
            <a:r>
              <a:rPr lang="en-US" altLang="ko-KR" sz="1200" dirty="0"/>
              <a:t>F</a:t>
            </a:r>
            <a:endParaRPr lang="ko-KR" altLang="en-US" sz="1200" dirty="0"/>
          </a:p>
        </p:txBody>
      </p:sp>
      <p:sp>
        <p:nvSpPr>
          <p:cNvPr id="54" name="TextBox 53">
            <a:extLst>
              <a:ext uri="{FF2B5EF4-FFF2-40B4-BE49-F238E27FC236}">
                <a16:creationId xmlns:a16="http://schemas.microsoft.com/office/drawing/2014/main" id="{217DECC0-98B1-C4DF-59EA-0321F51C2D61}"/>
              </a:ext>
            </a:extLst>
          </p:cNvPr>
          <p:cNvSpPr txBox="1"/>
          <p:nvPr/>
        </p:nvSpPr>
        <p:spPr>
          <a:xfrm>
            <a:off x="1420918" y="4815871"/>
            <a:ext cx="167819" cy="276999"/>
          </a:xfrm>
          <a:prstGeom prst="rect">
            <a:avLst/>
          </a:prstGeom>
          <a:noFill/>
        </p:spPr>
        <p:txBody>
          <a:bodyPr wrap="square" rtlCol="0">
            <a:spAutoFit/>
          </a:bodyPr>
          <a:lstStyle/>
          <a:p>
            <a:pPr algn="ctr"/>
            <a:r>
              <a:rPr lang="en-US" altLang="ko-KR" sz="1200" dirty="0"/>
              <a:t>T</a:t>
            </a:r>
            <a:endParaRPr lang="ko-KR" altLang="en-US" sz="1200" dirty="0"/>
          </a:p>
        </p:txBody>
      </p:sp>
      <p:sp>
        <p:nvSpPr>
          <p:cNvPr id="70" name="TextBox 69">
            <a:extLst>
              <a:ext uri="{FF2B5EF4-FFF2-40B4-BE49-F238E27FC236}">
                <a16:creationId xmlns:a16="http://schemas.microsoft.com/office/drawing/2014/main" id="{965C1499-C587-8B0D-30F1-9921E2284A75}"/>
              </a:ext>
            </a:extLst>
          </p:cNvPr>
          <p:cNvSpPr txBox="1"/>
          <p:nvPr/>
        </p:nvSpPr>
        <p:spPr>
          <a:xfrm>
            <a:off x="550430" y="2108808"/>
            <a:ext cx="1689238" cy="769441"/>
          </a:xfrm>
          <a:prstGeom prst="rect">
            <a:avLst/>
          </a:prstGeom>
          <a:noFill/>
          <a:ln w="28575">
            <a:solidFill>
              <a:schemeClr val="accent1">
                <a:lumMod val="75000"/>
              </a:schemeClr>
            </a:solidFill>
          </a:ln>
        </p:spPr>
        <p:txBody>
          <a:bodyPr wrap="square" rtlCol="0">
            <a:spAutoFit/>
          </a:bodyPr>
          <a:lstStyle/>
          <a:p>
            <a:pPr algn="ctr"/>
            <a:r>
              <a:rPr lang="en-US" altLang="ko-KR" sz="1100" dirty="0" err="1"/>
              <a:t>Current_level</a:t>
            </a:r>
            <a:r>
              <a:rPr lang="en-US" altLang="ko-KR" sz="1100" dirty="0"/>
              <a:t> = 1</a:t>
            </a:r>
          </a:p>
          <a:p>
            <a:pPr algn="ctr"/>
            <a:r>
              <a:rPr lang="en-US" altLang="ko-KR" sz="1100" dirty="0"/>
              <a:t>Open = 0</a:t>
            </a:r>
          </a:p>
          <a:p>
            <a:pPr algn="ctr"/>
            <a:r>
              <a:rPr lang="en-US" altLang="ko-KR" sz="1100" dirty="0" err="1"/>
              <a:t>Is_move</a:t>
            </a:r>
            <a:r>
              <a:rPr lang="en-US" altLang="ko-KR" sz="1100" dirty="0"/>
              <a:t> = 0</a:t>
            </a:r>
          </a:p>
          <a:p>
            <a:pPr algn="ctr"/>
            <a:r>
              <a:rPr lang="en-US" altLang="ko-KR" sz="1100" dirty="0" err="1"/>
              <a:t>Target_level</a:t>
            </a:r>
            <a:r>
              <a:rPr lang="en-US" altLang="ko-KR" sz="1100" dirty="0"/>
              <a:t> = 1</a:t>
            </a:r>
          </a:p>
        </p:txBody>
      </p:sp>
      <p:cxnSp>
        <p:nvCxnSpPr>
          <p:cNvPr id="78" name="연결선: 꺾임 77">
            <a:extLst>
              <a:ext uri="{FF2B5EF4-FFF2-40B4-BE49-F238E27FC236}">
                <a16:creationId xmlns:a16="http://schemas.microsoft.com/office/drawing/2014/main" id="{F913DA6B-A6D0-85AD-4F86-11965405784B}"/>
              </a:ext>
            </a:extLst>
          </p:cNvPr>
          <p:cNvCxnSpPr>
            <a:cxnSpLocks/>
            <a:stCxn id="9" idx="2"/>
            <a:endCxn id="96" idx="0"/>
          </p:cNvCxnSpPr>
          <p:nvPr/>
        </p:nvCxnSpPr>
        <p:spPr>
          <a:xfrm rot="5400000" flipH="1" flipV="1">
            <a:off x="1774817" y="1523740"/>
            <a:ext cx="2729306" cy="3488842"/>
          </a:xfrm>
          <a:prstGeom prst="bentConnector5">
            <a:avLst>
              <a:gd name="adj1" fmla="val -8376"/>
              <a:gd name="adj2" fmla="val 48870"/>
              <a:gd name="adj3" fmla="val 108376"/>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D29476C-C47A-7E9B-C86B-3D6D15B17102}"/>
              </a:ext>
            </a:extLst>
          </p:cNvPr>
          <p:cNvSpPr txBox="1"/>
          <p:nvPr/>
        </p:nvSpPr>
        <p:spPr>
          <a:xfrm>
            <a:off x="3960419" y="1903508"/>
            <a:ext cx="1846943" cy="430887"/>
          </a:xfrm>
          <a:prstGeom prst="rect">
            <a:avLst/>
          </a:prstGeom>
          <a:noFill/>
          <a:ln w="28575">
            <a:solidFill>
              <a:schemeClr val="accent1">
                <a:lumMod val="75000"/>
              </a:schemeClr>
            </a:solidFill>
          </a:ln>
        </p:spPr>
        <p:txBody>
          <a:bodyPr wrap="square" rtlCol="0">
            <a:spAutoFit/>
          </a:bodyPr>
          <a:lstStyle/>
          <a:p>
            <a:pPr algn="ctr"/>
            <a:r>
              <a:rPr lang="en-US" altLang="ko-KR" sz="1100" dirty="0"/>
              <a:t>Open = 1</a:t>
            </a:r>
          </a:p>
          <a:p>
            <a:pPr algn="ctr"/>
            <a:r>
              <a:rPr lang="en-US" altLang="ko-KR" sz="1100" dirty="0" err="1"/>
              <a:t>First_door_open_flag</a:t>
            </a:r>
            <a:r>
              <a:rPr lang="en-US" altLang="ko-KR" sz="1100" dirty="0"/>
              <a:t> = 1</a:t>
            </a:r>
            <a:endParaRPr lang="ko-KR" altLang="en-US" sz="1100" dirty="0"/>
          </a:p>
        </p:txBody>
      </p:sp>
      <p:sp>
        <p:nvSpPr>
          <p:cNvPr id="121" name="다이아몬드 120">
            <a:extLst>
              <a:ext uri="{FF2B5EF4-FFF2-40B4-BE49-F238E27FC236}">
                <a16:creationId xmlns:a16="http://schemas.microsoft.com/office/drawing/2014/main" id="{55FB5E9F-BFC2-4701-2C44-8AE6BA8802F9}"/>
              </a:ext>
            </a:extLst>
          </p:cNvPr>
          <p:cNvSpPr/>
          <p:nvPr/>
        </p:nvSpPr>
        <p:spPr>
          <a:xfrm>
            <a:off x="3677741" y="2612894"/>
            <a:ext cx="2408386" cy="5142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Joystick_left</a:t>
            </a:r>
            <a:endParaRPr lang="en-US" altLang="ko-KR" sz="1100" dirty="0">
              <a:solidFill>
                <a:schemeClr val="tx1"/>
              </a:solidFill>
            </a:endParaRPr>
          </a:p>
          <a:p>
            <a:pPr algn="ctr"/>
            <a:r>
              <a:rPr lang="en-US" altLang="ko-KR" sz="1100" dirty="0">
                <a:solidFill>
                  <a:schemeClr val="tx1"/>
                </a:solidFill>
              </a:rPr>
              <a:t>== 1</a:t>
            </a:r>
            <a:endParaRPr lang="ko-KR" altLang="en-US" sz="1100" dirty="0">
              <a:solidFill>
                <a:schemeClr val="tx1"/>
              </a:solidFill>
            </a:endParaRPr>
          </a:p>
        </p:txBody>
      </p:sp>
      <p:cxnSp>
        <p:nvCxnSpPr>
          <p:cNvPr id="124" name="직선 화살표 연결선 123">
            <a:extLst>
              <a:ext uri="{FF2B5EF4-FFF2-40B4-BE49-F238E27FC236}">
                <a16:creationId xmlns:a16="http://schemas.microsoft.com/office/drawing/2014/main" id="{6BCA393C-9E73-5AE5-9BC7-711F98165104}"/>
              </a:ext>
            </a:extLst>
          </p:cNvPr>
          <p:cNvCxnSpPr>
            <a:cxnSpLocks/>
            <a:stCxn id="96" idx="2"/>
            <a:endCxn id="121" idx="0"/>
          </p:cNvCxnSpPr>
          <p:nvPr/>
        </p:nvCxnSpPr>
        <p:spPr>
          <a:xfrm flipH="1">
            <a:off x="4881934" y="2334395"/>
            <a:ext cx="1957" cy="27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연결선: 꺾임 128">
            <a:extLst>
              <a:ext uri="{FF2B5EF4-FFF2-40B4-BE49-F238E27FC236}">
                <a16:creationId xmlns:a16="http://schemas.microsoft.com/office/drawing/2014/main" id="{593BBAE8-E930-7769-831F-05FCFCE6550C}"/>
              </a:ext>
            </a:extLst>
          </p:cNvPr>
          <p:cNvCxnSpPr>
            <a:cxnSpLocks/>
            <a:stCxn id="121" idx="1"/>
            <a:endCxn id="96" idx="1"/>
          </p:cNvCxnSpPr>
          <p:nvPr/>
        </p:nvCxnSpPr>
        <p:spPr>
          <a:xfrm rot="10800000" flipH="1">
            <a:off x="3677741" y="2118952"/>
            <a:ext cx="282678" cy="751058"/>
          </a:xfrm>
          <a:prstGeom prst="bentConnector3">
            <a:avLst>
              <a:gd name="adj1" fmla="val -404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697337F4-DAFF-6867-7E71-42770F14E47E}"/>
              </a:ext>
            </a:extLst>
          </p:cNvPr>
          <p:cNvSpPr txBox="1"/>
          <p:nvPr/>
        </p:nvSpPr>
        <p:spPr>
          <a:xfrm>
            <a:off x="3594456" y="2526074"/>
            <a:ext cx="166454" cy="276999"/>
          </a:xfrm>
          <a:prstGeom prst="rect">
            <a:avLst/>
          </a:prstGeom>
          <a:noFill/>
        </p:spPr>
        <p:txBody>
          <a:bodyPr wrap="square" rtlCol="0">
            <a:spAutoFit/>
          </a:bodyPr>
          <a:lstStyle/>
          <a:p>
            <a:pPr algn="ctr"/>
            <a:r>
              <a:rPr lang="en-US" altLang="ko-KR" sz="1200" dirty="0"/>
              <a:t>T</a:t>
            </a:r>
            <a:endParaRPr lang="ko-KR" altLang="en-US" sz="1200" dirty="0"/>
          </a:p>
        </p:txBody>
      </p:sp>
      <p:sp>
        <p:nvSpPr>
          <p:cNvPr id="134" name="다이아몬드 133">
            <a:extLst>
              <a:ext uri="{FF2B5EF4-FFF2-40B4-BE49-F238E27FC236}">
                <a16:creationId xmlns:a16="http://schemas.microsoft.com/office/drawing/2014/main" id="{9E7934BE-B86A-2B6F-9D9C-5E11CD317666}"/>
              </a:ext>
            </a:extLst>
          </p:cNvPr>
          <p:cNvSpPr/>
          <p:nvPr/>
        </p:nvSpPr>
        <p:spPr>
          <a:xfrm>
            <a:off x="6089852" y="1851692"/>
            <a:ext cx="2408386" cy="5142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Joystick_right</a:t>
            </a:r>
            <a:endParaRPr lang="en-US" altLang="ko-KR" sz="1100" dirty="0">
              <a:solidFill>
                <a:schemeClr val="tx1"/>
              </a:solidFill>
            </a:endParaRPr>
          </a:p>
          <a:p>
            <a:pPr algn="ctr"/>
            <a:r>
              <a:rPr lang="en-US" altLang="ko-KR" sz="1100" dirty="0">
                <a:solidFill>
                  <a:schemeClr val="tx1"/>
                </a:solidFill>
              </a:rPr>
              <a:t> == 1</a:t>
            </a:r>
            <a:endParaRPr lang="ko-KR" altLang="en-US" sz="1100" dirty="0">
              <a:solidFill>
                <a:schemeClr val="tx1"/>
              </a:solidFill>
            </a:endParaRPr>
          </a:p>
        </p:txBody>
      </p:sp>
      <p:sp>
        <p:nvSpPr>
          <p:cNvPr id="142" name="TextBox 141">
            <a:extLst>
              <a:ext uri="{FF2B5EF4-FFF2-40B4-BE49-F238E27FC236}">
                <a16:creationId xmlns:a16="http://schemas.microsoft.com/office/drawing/2014/main" id="{3E113DD3-691A-D745-2F9A-CA493D580FBD}"/>
              </a:ext>
            </a:extLst>
          </p:cNvPr>
          <p:cNvSpPr txBox="1"/>
          <p:nvPr/>
        </p:nvSpPr>
        <p:spPr>
          <a:xfrm>
            <a:off x="4972120" y="3246421"/>
            <a:ext cx="166454" cy="276999"/>
          </a:xfrm>
          <a:prstGeom prst="rect">
            <a:avLst/>
          </a:prstGeom>
          <a:noFill/>
        </p:spPr>
        <p:txBody>
          <a:bodyPr wrap="square" rtlCol="0">
            <a:spAutoFit/>
          </a:bodyPr>
          <a:lstStyle/>
          <a:p>
            <a:pPr algn="ctr"/>
            <a:r>
              <a:rPr lang="en-US" altLang="ko-KR" sz="1200" dirty="0"/>
              <a:t>F</a:t>
            </a:r>
            <a:endParaRPr lang="ko-KR" altLang="en-US" sz="1200" dirty="0"/>
          </a:p>
        </p:txBody>
      </p:sp>
      <p:sp>
        <p:nvSpPr>
          <p:cNvPr id="159" name="TextBox 158">
            <a:extLst>
              <a:ext uri="{FF2B5EF4-FFF2-40B4-BE49-F238E27FC236}">
                <a16:creationId xmlns:a16="http://schemas.microsoft.com/office/drawing/2014/main" id="{18698D32-E45F-E60C-9B90-DC39784CA7D1}"/>
              </a:ext>
            </a:extLst>
          </p:cNvPr>
          <p:cNvSpPr txBox="1"/>
          <p:nvPr/>
        </p:nvSpPr>
        <p:spPr>
          <a:xfrm>
            <a:off x="4033412" y="3642716"/>
            <a:ext cx="1689238" cy="261610"/>
          </a:xfrm>
          <a:prstGeom prst="rect">
            <a:avLst/>
          </a:prstGeom>
          <a:noFill/>
          <a:ln w="28575">
            <a:solidFill>
              <a:schemeClr val="accent1">
                <a:lumMod val="75000"/>
              </a:schemeClr>
            </a:solidFill>
          </a:ln>
        </p:spPr>
        <p:txBody>
          <a:bodyPr wrap="square" rtlCol="0">
            <a:spAutoFit/>
          </a:bodyPr>
          <a:lstStyle/>
          <a:p>
            <a:pPr algn="ctr"/>
            <a:r>
              <a:rPr lang="en-US" altLang="ko-KR" sz="1100" dirty="0" err="1"/>
              <a:t>close_door</a:t>
            </a:r>
            <a:r>
              <a:rPr lang="en-US" altLang="ko-KR" sz="1100" dirty="0"/>
              <a:t>()</a:t>
            </a:r>
            <a:endParaRPr lang="en-US" altLang="ko-KR" sz="1050" dirty="0"/>
          </a:p>
        </p:txBody>
      </p:sp>
      <p:cxnSp>
        <p:nvCxnSpPr>
          <p:cNvPr id="161" name="직선 화살표 연결선 160">
            <a:extLst>
              <a:ext uri="{FF2B5EF4-FFF2-40B4-BE49-F238E27FC236}">
                <a16:creationId xmlns:a16="http://schemas.microsoft.com/office/drawing/2014/main" id="{CC0B3E0A-5FCB-FC35-8BD5-66D089EEEA16}"/>
              </a:ext>
            </a:extLst>
          </p:cNvPr>
          <p:cNvCxnSpPr>
            <a:cxnSpLocks/>
            <a:stCxn id="121" idx="2"/>
            <a:endCxn id="159" idx="0"/>
          </p:cNvCxnSpPr>
          <p:nvPr/>
        </p:nvCxnSpPr>
        <p:spPr>
          <a:xfrm flipH="1">
            <a:off x="4878031" y="3127125"/>
            <a:ext cx="3903" cy="515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연결선: 꺾임 162">
            <a:extLst>
              <a:ext uri="{FF2B5EF4-FFF2-40B4-BE49-F238E27FC236}">
                <a16:creationId xmlns:a16="http://schemas.microsoft.com/office/drawing/2014/main" id="{7E86DBE1-49EA-6151-2DA0-73DE0C8FE2B5}"/>
              </a:ext>
            </a:extLst>
          </p:cNvPr>
          <p:cNvCxnSpPr>
            <a:cxnSpLocks/>
            <a:stCxn id="134" idx="2"/>
            <a:endCxn id="159" idx="3"/>
          </p:cNvCxnSpPr>
          <p:nvPr/>
        </p:nvCxnSpPr>
        <p:spPr>
          <a:xfrm rot="5400000">
            <a:off x="5804549" y="2284025"/>
            <a:ext cx="1407598" cy="15713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0C026EA-F3AF-AF2B-F833-DD25E107FDFE}"/>
              </a:ext>
            </a:extLst>
          </p:cNvPr>
          <p:cNvSpPr txBox="1"/>
          <p:nvPr/>
        </p:nvSpPr>
        <p:spPr>
          <a:xfrm>
            <a:off x="7406358" y="2387574"/>
            <a:ext cx="166454" cy="276999"/>
          </a:xfrm>
          <a:prstGeom prst="rect">
            <a:avLst/>
          </a:prstGeom>
          <a:noFill/>
        </p:spPr>
        <p:txBody>
          <a:bodyPr wrap="square" rtlCol="0">
            <a:spAutoFit/>
          </a:bodyPr>
          <a:lstStyle/>
          <a:p>
            <a:pPr algn="ctr"/>
            <a:r>
              <a:rPr lang="en-US" altLang="ko-KR" sz="1200" dirty="0"/>
              <a:t>T</a:t>
            </a:r>
            <a:endParaRPr lang="ko-KR" altLang="en-US" sz="1200" dirty="0"/>
          </a:p>
        </p:txBody>
      </p:sp>
      <p:cxnSp>
        <p:nvCxnSpPr>
          <p:cNvPr id="170" name="연결선: 꺾임 169">
            <a:extLst>
              <a:ext uri="{FF2B5EF4-FFF2-40B4-BE49-F238E27FC236}">
                <a16:creationId xmlns:a16="http://schemas.microsoft.com/office/drawing/2014/main" id="{70B0463A-7483-962C-22DD-4765E297C1E4}"/>
              </a:ext>
            </a:extLst>
          </p:cNvPr>
          <p:cNvCxnSpPr>
            <a:cxnSpLocks/>
            <a:stCxn id="96" idx="3"/>
            <a:endCxn id="134" idx="0"/>
          </p:cNvCxnSpPr>
          <p:nvPr/>
        </p:nvCxnSpPr>
        <p:spPr>
          <a:xfrm flipV="1">
            <a:off x="5807362" y="1851692"/>
            <a:ext cx="1486683" cy="267260"/>
          </a:xfrm>
          <a:prstGeom prst="bentConnector4">
            <a:avLst>
              <a:gd name="adj1" fmla="val 9501"/>
              <a:gd name="adj2" fmla="val 1855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연결선: 꺾임 172">
            <a:extLst>
              <a:ext uri="{FF2B5EF4-FFF2-40B4-BE49-F238E27FC236}">
                <a16:creationId xmlns:a16="http://schemas.microsoft.com/office/drawing/2014/main" id="{38168D25-6652-3EE0-2539-53E71063809D}"/>
              </a:ext>
            </a:extLst>
          </p:cNvPr>
          <p:cNvCxnSpPr>
            <a:cxnSpLocks/>
            <a:stCxn id="134" idx="1"/>
            <a:endCxn id="121" idx="3"/>
          </p:cNvCxnSpPr>
          <p:nvPr/>
        </p:nvCxnSpPr>
        <p:spPr>
          <a:xfrm rot="10800000" flipV="1">
            <a:off x="6086128" y="2108808"/>
            <a:ext cx="3725" cy="761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F77CC00-BED7-6819-F864-AF2B84327476}"/>
              </a:ext>
            </a:extLst>
          </p:cNvPr>
          <p:cNvSpPr txBox="1"/>
          <p:nvPr/>
        </p:nvSpPr>
        <p:spPr>
          <a:xfrm>
            <a:off x="6122777" y="2343083"/>
            <a:ext cx="166454" cy="276999"/>
          </a:xfrm>
          <a:prstGeom prst="rect">
            <a:avLst/>
          </a:prstGeom>
          <a:noFill/>
        </p:spPr>
        <p:txBody>
          <a:bodyPr wrap="square" rtlCol="0">
            <a:spAutoFit/>
          </a:bodyPr>
          <a:lstStyle/>
          <a:p>
            <a:pPr algn="ctr"/>
            <a:r>
              <a:rPr lang="en-US" altLang="ko-KR" sz="1200" dirty="0"/>
              <a:t>F</a:t>
            </a:r>
            <a:endParaRPr lang="ko-KR" altLang="en-US" sz="1200" dirty="0"/>
          </a:p>
        </p:txBody>
      </p:sp>
      <p:cxnSp>
        <p:nvCxnSpPr>
          <p:cNvPr id="179" name="연결선: 꺾임 178">
            <a:extLst>
              <a:ext uri="{FF2B5EF4-FFF2-40B4-BE49-F238E27FC236}">
                <a16:creationId xmlns:a16="http://schemas.microsoft.com/office/drawing/2014/main" id="{92A3BD83-C71D-66D5-7995-5AA9BBB9F389}"/>
              </a:ext>
            </a:extLst>
          </p:cNvPr>
          <p:cNvCxnSpPr>
            <a:cxnSpLocks/>
            <a:stCxn id="12" idx="3"/>
            <a:endCxn id="70" idx="3"/>
          </p:cNvCxnSpPr>
          <p:nvPr/>
        </p:nvCxnSpPr>
        <p:spPr>
          <a:xfrm flipH="1" flipV="1">
            <a:off x="2239668" y="2493529"/>
            <a:ext cx="360657" cy="1080948"/>
          </a:xfrm>
          <a:prstGeom prst="bentConnector3">
            <a:avLst>
              <a:gd name="adj1" fmla="val -633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28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cxnSp>
        <p:nvCxnSpPr>
          <p:cNvPr id="134" name="Google Shape;134;p21"/>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35" name="Google Shape;135;p21"/>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Stepping Motor</a:t>
            </a:r>
            <a:endParaRPr sz="3900"/>
          </a:p>
        </p:txBody>
      </p:sp>
      <p:sp>
        <p:nvSpPr>
          <p:cNvPr id="136" name="Google Shape;136;p21"/>
          <p:cNvSpPr txBox="1"/>
          <p:nvPr/>
        </p:nvSpPr>
        <p:spPr>
          <a:xfrm>
            <a:off x="214625" y="1242838"/>
            <a:ext cx="294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000"/>
              <a:t>Variables</a:t>
            </a:r>
            <a:endParaRPr sz="2000"/>
          </a:p>
        </p:txBody>
      </p:sp>
      <p:pic>
        <p:nvPicPr>
          <p:cNvPr id="137" name="Google Shape;137;p21"/>
          <p:cNvPicPr preferRelativeResize="0"/>
          <p:nvPr/>
        </p:nvPicPr>
        <p:blipFill>
          <a:blip r:embed="rId3">
            <a:alphaModFix/>
          </a:blip>
          <a:stretch>
            <a:fillRect/>
          </a:stretch>
        </p:blipFill>
        <p:spPr>
          <a:xfrm>
            <a:off x="185725" y="1946000"/>
            <a:ext cx="8772525" cy="800100"/>
          </a:xfrm>
          <a:prstGeom prst="rect">
            <a:avLst/>
          </a:prstGeom>
          <a:noFill/>
          <a:ln>
            <a:noFill/>
          </a:ln>
        </p:spPr>
      </p:pic>
      <p:pic>
        <p:nvPicPr>
          <p:cNvPr id="138" name="Google Shape;138;p21"/>
          <p:cNvPicPr preferRelativeResize="0"/>
          <p:nvPr/>
        </p:nvPicPr>
        <p:blipFill>
          <a:blip r:embed="rId4">
            <a:alphaModFix/>
          </a:blip>
          <a:stretch>
            <a:fillRect/>
          </a:stretch>
        </p:blipFill>
        <p:spPr>
          <a:xfrm>
            <a:off x="185725" y="2779850"/>
            <a:ext cx="3238500" cy="92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cxnSp>
        <p:nvCxnSpPr>
          <p:cNvPr id="143" name="Google Shape;143;p22"/>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44" name="Google Shape;144;p22"/>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Stepping Motor</a:t>
            </a:r>
            <a:endParaRPr sz="3900"/>
          </a:p>
        </p:txBody>
      </p:sp>
      <p:sp>
        <p:nvSpPr>
          <p:cNvPr id="145" name="Google Shape;145;p22"/>
          <p:cNvSpPr txBox="1"/>
          <p:nvPr/>
        </p:nvSpPr>
        <p:spPr>
          <a:xfrm>
            <a:off x="214625" y="1242838"/>
            <a:ext cx="294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000"/>
              <a:t>Functions</a:t>
            </a:r>
            <a:endParaRPr sz="2000"/>
          </a:p>
        </p:txBody>
      </p:sp>
      <p:pic>
        <p:nvPicPr>
          <p:cNvPr id="146" name="Google Shape;146;p22"/>
          <p:cNvPicPr preferRelativeResize="0"/>
          <p:nvPr/>
        </p:nvPicPr>
        <p:blipFill>
          <a:blip r:embed="rId3">
            <a:alphaModFix/>
          </a:blip>
          <a:stretch>
            <a:fillRect/>
          </a:stretch>
        </p:blipFill>
        <p:spPr>
          <a:xfrm>
            <a:off x="214625" y="1700063"/>
            <a:ext cx="7361917" cy="3103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p23"/>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52" name="Google Shape;152;p23"/>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Stepping Motor</a:t>
            </a:r>
            <a:endParaRPr sz="3900"/>
          </a:p>
        </p:txBody>
      </p:sp>
      <p:sp>
        <p:nvSpPr>
          <p:cNvPr id="153" name="Google Shape;153;p23"/>
          <p:cNvSpPr txBox="1"/>
          <p:nvPr/>
        </p:nvSpPr>
        <p:spPr>
          <a:xfrm>
            <a:off x="214625" y="1242838"/>
            <a:ext cx="294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000"/>
              <a:t>Functions</a:t>
            </a:r>
            <a:endParaRPr sz="2000"/>
          </a:p>
        </p:txBody>
      </p:sp>
      <p:pic>
        <p:nvPicPr>
          <p:cNvPr id="154" name="Google Shape;154;p23"/>
          <p:cNvPicPr preferRelativeResize="0"/>
          <p:nvPr/>
        </p:nvPicPr>
        <p:blipFill>
          <a:blip r:embed="rId3">
            <a:alphaModFix/>
          </a:blip>
          <a:stretch>
            <a:fillRect/>
          </a:stretch>
        </p:blipFill>
        <p:spPr>
          <a:xfrm>
            <a:off x="290825" y="1778950"/>
            <a:ext cx="4849249" cy="327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cxnSp>
        <p:nvCxnSpPr>
          <p:cNvPr id="159" name="Google Shape;159;p24"/>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60" name="Google Shape;160;p24"/>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dirty="0"/>
              <a:t>Stepping Motor</a:t>
            </a:r>
            <a:endParaRPr sz="3900" dirty="0"/>
          </a:p>
        </p:txBody>
      </p:sp>
      <p:sp>
        <p:nvSpPr>
          <p:cNvPr id="161" name="Google Shape;161;p24"/>
          <p:cNvSpPr txBox="1"/>
          <p:nvPr/>
        </p:nvSpPr>
        <p:spPr>
          <a:xfrm>
            <a:off x="214625" y="1242838"/>
            <a:ext cx="294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000"/>
              <a:t>Functions</a:t>
            </a:r>
            <a:endParaRPr sz="2000"/>
          </a:p>
        </p:txBody>
      </p:sp>
      <p:pic>
        <p:nvPicPr>
          <p:cNvPr id="162" name="Google Shape;162;p24"/>
          <p:cNvPicPr preferRelativeResize="0"/>
          <p:nvPr/>
        </p:nvPicPr>
        <p:blipFill>
          <a:blip r:embed="rId3">
            <a:alphaModFix/>
          </a:blip>
          <a:stretch>
            <a:fillRect/>
          </a:stretch>
        </p:blipFill>
        <p:spPr>
          <a:xfrm>
            <a:off x="329275" y="1735438"/>
            <a:ext cx="6934200" cy="249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cxnSp>
        <p:nvCxnSpPr>
          <p:cNvPr id="167" name="Google Shape;167;p25"/>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68" name="Google Shape;168;p25"/>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Stepping Motor</a:t>
            </a:r>
            <a:endParaRPr sz="3900"/>
          </a:p>
        </p:txBody>
      </p:sp>
      <p:sp>
        <p:nvSpPr>
          <p:cNvPr id="169" name="Google Shape;169;p25"/>
          <p:cNvSpPr txBox="1"/>
          <p:nvPr/>
        </p:nvSpPr>
        <p:spPr>
          <a:xfrm>
            <a:off x="214625" y="1242838"/>
            <a:ext cx="294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000"/>
              <a:t>Functions</a:t>
            </a:r>
            <a:endParaRPr sz="2000"/>
          </a:p>
        </p:txBody>
      </p:sp>
      <p:pic>
        <p:nvPicPr>
          <p:cNvPr id="170" name="Google Shape;170;p25"/>
          <p:cNvPicPr preferRelativeResize="0"/>
          <p:nvPr/>
        </p:nvPicPr>
        <p:blipFill>
          <a:blip r:embed="rId3">
            <a:alphaModFix/>
          </a:blip>
          <a:stretch>
            <a:fillRect/>
          </a:stretch>
        </p:blipFill>
        <p:spPr>
          <a:xfrm>
            <a:off x="293900" y="1735438"/>
            <a:ext cx="6877050" cy="309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106" y="2165299"/>
            <a:ext cx="7695591" cy="830997"/>
          </a:xfrm>
          <a:prstGeom prst="rect">
            <a:avLst/>
          </a:prstGeom>
          <a:noFill/>
        </p:spPr>
        <p:txBody>
          <a:bodyPr wrap="square" rtlCol="0">
            <a:spAutoFit/>
          </a:bodyPr>
          <a:lstStyle/>
          <a:p>
            <a:pPr algn="ctr"/>
            <a:r>
              <a:rPr lang="en-US" altLang="ko-KR" sz="4800" dirty="0"/>
              <a:t>Keypad</a:t>
            </a:r>
            <a:endParaRPr lang="ko-KR" altLang="en-US" sz="4800" dirty="0"/>
          </a:p>
        </p:txBody>
      </p:sp>
    </p:spTree>
    <p:extLst>
      <p:ext uri="{BB962C8B-B14F-4D97-AF65-F5344CB8AC3E}">
        <p14:creationId xmlns:p14="http://schemas.microsoft.com/office/powerpoint/2010/main" val="277639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cxnSp>
        <p:nvCxnSpPr>
          <p:cNvPr id="183" name="Google Shape;183;p27"/>
          <p:cNvCxnSpPr/>
          <p:nvPr/>
        </p:nvCxnSpPr>
        <p:spPr>
          <a:xfrm>
            <a:off x="1205225" y="2455200"/>
            <a:ext cx="2629200" cy="12900"/>
          </a:xfrm>
          <a:prstGeom prst="straightConnector1">
            <a:avLst/>
          </a:prstGeom>
          <a:noFill/>
          <a:ln w="28575" cap="flat" cmpd="sng">
            <a:solidFill>
              <a:schemeClr val="dk2"/>
            </a:solidFill>
            <a:prstDash val="solid"/>
            <a:round/>
            <a:headEnd type="none" w="med" len="med"/>
            <a:tailEnd type="none" w="med" len="med"/>
          </a:ln>
        </p:spPr>
      </p:cxnSp>
      <p:cxnSp>
        <p:nvCxnSpPr>
          <p:cNvPr id="184" name="Google Shape;184;p27"/>
          <p:cNvCxnSpPr/>
          <p:nvPr/>
        </p:nvCxnSpPr>
        <p:spPr>
          <a:xfrm>
            <a:off x="1205225" y="3071250"/>
            <a:ext cx="2629200" cy="12900"/>
          </a:xfrm>
          <a:prstGeom prst="straightConnector1">
            <a:avLst/>
          </a:prstGeom>
          <a:noFill/>
          <a:ln w="28575" cap="flat" cmpd="sng">
            <a:solidFill>
              <a:schemeClr val="dk2"/>
            </a:solidFill>
            <a:prstDash val="solid"/>
            <a:round/>
            <a:headEnd type="none" w="med" len="med"/>
            <a:tailEnd type="none" w="med" len="med"/>
          </a:ln>
        </p:spPr>
      </p:cxnSp>
      <p:cxnSp>
        <p:nvCxnSpPr>
          <p:cNvPr id="185" name="Google Shape;185;p27"/>
          <p:cNvCxnSpPr/>
          <p:nvPr/>
        </p:nvCxnSpPr>
        <p:spPr>
          <a:xfrm flipH="1">
            <a:off x="3347925" y="1450500"/>
            <a:ext cx="13800" cy="2616300"/>
          </a:xfrm>
          <a:prstGeom prst="straightConnector1">
            <a:avLst/>
          </a:prstGeom>
          <a:noFill/>
          <a:ln w="28575" cap="flat" cmpd="sng">
            <a:solidFill>
              <a:schemeClr val="dk2"/>
            </a:solidFill>
            <a:prstDash val="solid"/>
            <a:round/>
            <a:headEnd type="none" w="med" len="med"/>
            <a:tailEnd type="none" w="med" len="med"/>
          </a:ln>
        </p:spPr>
      </p:cxnSp>
      <p:cxnSp>
        <p:nvCxnSpPr>
          <p:cNvPr id="186" name="Google Shape;186;p27"/>
          <p:cNvCxnSpPr/>
          <p:nvPr/>
        </p:nvCxnSpPr>
        <p:spPr>
          <a:xfrm flipH="1">
            <a:off x="2791025" y="1450500"/>
            <a:ext cx="7200" cy="2603400"/>
          </a:xfrm>
          <a:prstGeom prst="straightConnector1">
            <a:avLst/>
          </a:prstGeom>
          <a:noFill/>
          <a:ln w="28575" cap="flat" cmpd="sng">
            <a:solidFill>
              <a:schemeClr val="dk2"/>
            </a:solidFill>
            <a:prstDash val="solid"/>
            <a:round/>
            <a:headEnd type="none" w="med" len="med"/>
            <a:tailEnd type="none" w="med" len="med"/>
          </a:ln>
        </p:spPr>
      </p:cxnSp>
      <p:cxnSp>
        <p:nvCxnSpPr>
          <p:cNvPr id="187" name="Google Shape;187;p27"/>
          <p:cNvCxnSpPr/>
          <p:nvPr/>
        </p:nvCxnSpPr>
        <p:spPr>
          <a:xfrm flipH="1">
            <a:off x="2246875" y="1437600"/>
            <a:ext cx="7500" cy="2642100"/>
          </a:xfrm>
          <a:prstGeom prst="straightConnector1">
            <a:avLst/>
          </a:prstGeom>
          <a:noFill/>
          <a:ln w="28575" cap="flat" cmpd="sng">
            <a:solidFill>
              <a:schemeClr val="dk2"/>
            </a:solidFill>
            <a:prstDash val="solid"/>
            <a:round/>
            <a:headEnd type="none" w="med" len="med"/>
            <a:tailEnd type="none" w="med" len="med"/>
          </a:ln>
        </p:spPr>
      </p:cxnSp>
      <p:cxnSp>
        <p:nvCxnSpPr>
          <p:cNvPr id="188" name="Google Shape;188;p27"/>
          <p:cNvCxnSpPr/>
          <p:nvPr/>
        </p:nvCxnSpPr>
        <p:spPr>
          <a:xfrm flipH="1">
            <a:off x="1676925" y="1450500"/>
            <a:ext cx="20400" cy="2642400"/>
          </a:xfrm>
          <a:prstGeom prst="straightConnector1">
            <a:avLst/>
          </a:prstGeom>
          <a:noFill/>
          <a:ln w="28575" cap="flat" cmpd="sng">
            <a:solidFill>
              <a:schemeClr val="dk2"/>
            </a:solidFill>
            <a:prstDash val="solid"/>
            <a:round/>
            <a:headEnd type="none" w="med" len="med"/>
            <a:tailEnd type="none" w="med" len="med"/>
          </a:ln>
        </p:spPr>
      </p:cxnSp>
      <p:cxnSp>
        <p:nvCxnSpPr>
          <p:cNvPr id="189" name="Google Shape;189;p27"/>
          <p:cNvCxnSpPr/>
          <p:nvPr/>
        </p:nvCxnSpPr>
        <p:spPr>
          <a:xfrm>
            <a:off x="1205225" y="1839150"/>
            <a:ext cx="2629200" cy="12900"/>
          </a:xfrm>
          <a:prstGeom prst="straightConnector1">
            <a:avLst/>
          </a:prstGeom>
          <a:noFill/>
          <a:ln w="28575" cap="flat" cmpd="sng">
            <a:solidFill>
              <a:schemeClr val="dk2"/>
            </a:solidFill>
            <a:prstDash val="solid"/>
            <a:round/>
            <a:headEnd type="none" w="med" len="med"/>
            <a:tailEnd type="none" w="med" len="med"/>
          </a:ln>
        </p:spPr>
      </p:cxnSp>
      <p:cxnSp>
        <p:nvCxnSpPr>
          <p:cNvPr id="190" name="Google Shape;190;p27"/>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91" name="Google Shape;191;p27"/>
          <p:cNvSpPr txBox="1"/>
          <p:nvPr/>
        </p:nvSpPr>
        <p:spPr>
          <a:xfrm>
            <a:off x="214625" y="179825"/>
            <a:ext cx="3419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dirty="0"/>
              <a:t>Keypad</a:t>
            </a:r>
            <a:endParaRPr sz="3900" dirty="0"/>
          </a:p>
        </p:txBody>
      </p:sp>
      <p:sp>
        <p:nvSpPr>
          <p:cNvPr id="192" name="Google Shape;192;p27"/>
          <p:cNvSpPr/>
          <p:nvPr/>
        </p:nvSpPr>
        <p:spPr>
          <a:xfrm>
            <a:off x="1567875" y="17226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118325" y="17226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668775" y="17226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219225" y="17226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1567875" y="2332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2118325" y="2332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668775" y="2332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19225" y="2332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156787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11832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266877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21922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7"/>
          <p:cNvCxnSpPr/>
          <p:nvPr/>
        </p:nvCxnSpPr>
        <p:spPr>
          <a:xfrm>
            <a:off x="1205225" y="3071250"/>
            <a:ext cx="2629200" cy="12900"/>
          </a:xfrm>
          <a:prstGeom prst="straightConnector1">
            <a:avLst/>
          </a:prstGeom>
          <a:noFill/>
          <a:ln w="28575" cap="flat" cmpd="sng">
            <a:solidFill>
              <a:schemeClr val="dk2"/>
            </a:solidFill>
            <a:prstDash val="solid"/>
            <a:round/>
            <a:headEnd type="none" w="med" len="med"/>
            <a:tailEnd type="none" w="med" len="med"/>
          </a:ln>
        </p:spPr>
      </p:cxnSp>
      <p:sp>
        <p:nvSpPr>
          <p:cNvPr id="205" name="Google Shape;205;p27"/>
          <p:cNvSpPr/>
          <p:nvPr/>
        </p:nvSpPr>
        <p:spPr>
          <a:xfrm>
            <a:off x="156787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211832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266877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219225" y="29418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7"/>
          <p:cNvCxnSpPr/>
          <p:nvPr/>
        </p:nvCxnSpPr>
        <p:spPr>
          <a:xfrm>
            <a:off x="1205225" y="3604650"/>
            <a:ext cx="2629200" cy="12900"/>
          </a:xfrm>
          <a:prstGeom prst="straightConnector1">
            <a:avLst/>
          </a:prstGeom>
          <a:noFill/>
          <a:ln w="28575" cap="flat" cmpd="sng">
            <a:solidFill>
              <a:schemeClr val="dk2"/>
            </a:solidFill>
            <a:prstDash val="solid"/>
            <a:round/>
            <a:headEnd type="none" w="med" len="med"/>
            <a:tailEnd type="none" w="med" len="med"/>
          </a:ln>
        </p:spPr>
      </p:cxnSp>
      <p:sp>
        <p:nvSpPr>
          <p:cNvPr id="210" name="Google Shape;210;p27"/>
          <p:cNvSpPr/>
          <p:nvPr/>
        </p:nvSpPr>
        <p:spPr>
          <a:xfrm>
            <a:off x="1567875" y="3475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2118325" y="3475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668775" y="3475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219225" y="3475200"/>
            <a:ext cx="258900" cy="25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txBox="1"/>
          <p:nvPr/>
        </p:nvSpPr>
        <p:spPr>
          <a:xfrm>
            <a:off x="3619825" y="1463550"/>
            <a:ext cx="7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PE10</a:t>
            </a:r>
            <a:endParaRPr b="1"/>
          </a:p>
        </p:txBody>
      </p:sp>
      <p:sp>
        <p:nvSpPr>
          <p:cNvPr id="215" name="Google Shape;215;p27"/>
          <p:cNvSpPr txBox="1"/>
          <p:nvPr/>
        </p:nvSpPr>
        <p:spPr>
          <a:xfrm>
            <a:off x="3672150" y="2067675"/>
            <a:ext cx="7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PE11</a:t>
            </a:r>
            <a:endParaRPr b="1"/>
          </a:p>
        </p:txBody>
      </p:sp>
      <p:sp>
        <p:nvSpPr>
          <p:cNvPr id="216" name="Google Shape;216;p27"/>
          <p:cNvSpPr txBox="1"/>
          <p:nvPr/>
        </p:nvSpPr>
        <p:spPr>
          <a:xfrm>
            <a:off x="3619825" y="2671825"/>
            <a:ext cx="7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PE12</a:t>
            </a:r>
            <a:endParaRPr b="1"/>
          </a:p>
        </p:txBody>
      </p:sp>
      <p:sp>
        <p:nvSpPr>
          <p:cNvPr id="217" name="Google Shape;217;p27"/>
          <p:cNvSpPr txBox="1"/>
          <p:nvPr/>
        </p:nvSpPr>
        <p:spPr>
          <a:xfrm>
            <a:off x="1049775" y="3891025"/>
            <a:ext cx="7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PE13</a:t>
            </a:r>
            <a:endParaRPr b="1"/>
          </a:p>
        </p:txBody>
      </p:sp>
      <p:sp>
        <p:nvSpPr>
          <p:cNvPr id="218" name="Google Shape;218;p27"/>
          <p:cNvSpPr txBox="1"/>
          <p:nvPr/>
        </p:nvSpPr>
        <p:spPr>
          <a:xfrm>
            <a:off x="1676425" y="3891025"/>
            <a:ext cx="7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PE14</a:t>
            </a:r>
            <a:endParaRPr b="1"/>
          </a:p>
        </p:txBody>
      </p:sp>
      <p:sp>
        <p:nvSpPr>
          <p:cNvPr id="219" name="Google Shape;219;p27"/>
          <p:cNvSpPr txBox="1"/>
          <p:nvPr/>
        </p:nvSpPr>
        <p:spPr>
          <a:xfrm>
            <a:off x="2198850" y="3891025"/>
            <a:ext cx="7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PE15</a:t>
            </a:r>
            <a:endParaRPr b="1"/>
          </a:p>
        </p:txBody>
      </p:sp>
      <p:sp>
        <p:nvSpPr>
          <p:cNvPr id="220" name="Google Shape;220;p27"/>
          <p:cNvSpPr txBox="1"/>
          <p:nvPr/>
        </p:nvSpPr>
        <p:spPr>
          <a:xfrm>
            <a:off x="5481325" y="1405750"/>
            <a:ext cx="353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1" name="Google Shape;221;p27"/>
          <p:cNvSpPr txBox="1"/>
          <p:nvPr/>
        </p:nvSpPr>
        <p:spPr>
          <a:xfrm>
            <a:off x="4947675" y="1536500"/>
            <a:ext cx="39336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ko"/>
              <a:t>We only use {‘1’, ‘2’, ‘3’, ‘4’, ‘5’, ‘6’, ‘7’, ‘8’, ‘9’} on the keypad. Set to PE10~12 columns, set to PE13~15 rows. </a:t>
            </a:r>
            <a:endParaRPr/>
          </a:p>
          <a:p>
            <a:pPr marL="45720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ko">
                <a:solidFill>
                  <a:schemeClr val="dk1"/>
                </a:solidFill>
                <a:highlight>
                  <a:srgbClr val="FDFDFD"/>
                </a:highlight>
              </a:rPr>
              <a:t>check the input of the keypad periodically using polling method "if the door is closed”</a:t>
            </a:r>
            <a:endParaRPr sz="10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61" name="Google Shape;61;p14"/>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62" name="Google Shape;62;p14"/>
          <p:cNvSpPr txBox="1"/>
          <p:nvPr/>
        </p:nvSpPr>
        <p:spPr>
          <a:xfrm>
            <a:off x="214625" y="179825"/>
            <a:ext cx="3419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Contents</a:t>
            </a:r>
            <a:endParaRPr sz="3900"/>
          </a:p>
        </p:txBody>
      </p:sp>
      <p:sp>
        <p:nvSpPr>
          <p:cNvPr id="63" name="Google Shape;63;p14"/>
          <p:cNvSpPr txBox="1"/>
          <p:nvPr/>
        </p:nvSpPr>
        <p:spPr>
          <a:xfrm>
            <a:off x="214625" y="1287075"/>
            <a:ext cx="5876100" cy="3557700"/>
          </a:xfrm>
          <a:prstGeom prst="rect">
            <a:avLst/>
          </a:prstGeom>
          <a:noFill/>
          <a:ln>
            <a:noFill/>
          </a:ln>
        </p:spPr>
        <p:txBody>
          <a:bodyPr spcFirstLastPara="1" wrap="square" lIns="91425" tIns="91425" rIns="91425" bIns="91425" anchor="t" anchorCtr="0">
            <a:noAutofit/>
          </a:bodyPr>
          <a:lstStyle/>
          <a:p>
            <a:pPr marL="463550" lvl="0" indent="-342900" algn="l" rtl="0">
              <a:spcBef>
                <a:spcPts val="0"/>
              </a:spcBef>
              <a:spcAft>
                <a:spcPts val="0"/>
              </a:spcAft>
              <a:buClr>
                <a:schemeClr val="dk1"/>
              </a:buClr>
              <a:buSzPts val="1700"/>
              <a:buFont typeface="+mj-lt"/>
              <a:buAutoNum type="arabicPeriod"/>
            </a:pPr>
            <a:r>
              <a:rPr lang="ko" sz="1700" dirty="0">
                <a:solidFill>
                  <a:schemeClr val="dk1"/>
                </a:solidFill>
              </a:rPr>
              <a:t>Summary</a:t>
            </a:r>
            <a:endParaRPr sz="1700" dirty="0">
              <a:solidFill>
                <a:schemeClr val="dk1"/>
              </a:solidFill>
            </a:endParaRPr>
          </a:p>
          <a:p>
            <a:pPr marL="800100" lvl="0" indent="-342900" algn="l" rtl="0">
              <a:spcBef>
                <a:spcPts val="0"/>
              </a:spcBef>
              <a:spcAft>
                <a:spcPts val="0"/>
              </a:spcAft>
              <a:buFont typeface="+mj-lt"/>
              <a:buAutoNum type="arabicPeriod"/>
            </a:pPr>
            <a:endParaRPr sz="1700" dirty="0">
              <a:solidFill>
                <a:schemeClr val="dk1"/>
              </a:solidFill>
            </a:endParaRPr>
          </a:p>
          <a:p>
            <a:pPr marL="463550" lvl="0" indent="-342900" algn="l" rtl="0">
              <a:spcBef>
                <a:spcPts val="0"/>
              </a:spcBef>
              <a:spcAft>
                <a:spcPts val="0"/>
              </a:spcAft>
              <a:buClr>
                <a:schemeClr val="dk1"/>
              </a:buClr>
              <a:buSzPts val="1700"/>
              <a:buFont typeface="+mj-lt"/>
              <a:buAutoNum type="arabicPeriod"/>
            </a:pPr>
            <a:r>
              <a:rPr lang="ko" sz="1700" dirty="0">
                <a:solidFill>
                  <a:schemeClr val="dk1"/>
                </a:solidFill>
              </a:rPr>
              <a:t>Function</a:t>
            </a:r>
            <a:endParaRPr sz="1700" dirty="0">
              <a:solidFill>
                <a:schemeClr val="dk1"/>
              </a:solidFill>
            </a:endParaRPr>
          </a:p>
          <a:p>
            <a:pPr marL="914400" lvl="1" indent="-336550" algn="l" rtl="0">
              <a:spcBef>
                <a:spcPts val="0"/>
              </a:spcBef>
              <a:spcAft>
                <a:spcPts val="0"/>
              </a:spcAft>
              <a:buClr>
                <a:schemeClr val="dk1"/>
              </a:buClr>
              <a:buSzPts val="1700"/>
              <a:buAutoNum type="alphaLcPeriod"/>
            </a:pPr>
            <a:r>
              <a:rPr lang="ko" sz="1700" dirty="0">
                <a:solidFill>
                  <a:schemeClr val="dk1"/>
                </a:solidFill>
              </a:rPr>
              <a:t>Timer interrupt</a:t>
            </a:r>
            <a:endParaRPr sz="1700" dirty="0">
              <a:solidFill>
                <a:schemeClr val="dk1"/>
              </a:solidFill>
            </a:endParaRPr>
          </a:p>
          <a:p>
            <a:pPr marL="914400" lvl="1" indent="-336550" algn="l" rtl="0">
              <a:spcBef>
                <a:spcPts val="0"/>
              </a:spcBef>
              <a:spcAft>
                <a:spcPts val="0"/>
              </a:spcAft>
              <a:buClr>
                <a:schemeClr val="dk1"/>
              </a:buClr>
              <a:buSzPts val="1700"/>
              <a:buAutoNum type="alphaLcPeriod"/>
            </a:pPr>
            <a:r>
              <a:rPr lang="ko" sz="1700" dirty="0">
                <a:solidFill>
                  <a:schemeClr val="dk1"/>
                </a:solidFill>
              </a:rPr>
              <a:t>Stepping motor</a:t>
            </a:r>
            <a:endParaRPr sz="1700" dirty="0">
              <a:solidFill>
                <a:schemeClr val="dk1"/>
              </a:solidFill>
            </a:endParaRPr>
          </a:p>
          <a:p>
            <a:pPr marL="914400" lvl="1" indent="-336550" algn="l" rtl="0">
              <a:spcBef>
                <a:spcPts val="0"/>
              </a:spcBef>
              <a:spcAft>
                <a:spcPts val="0"/>
              </a:spcAft>
              <a:buClr>
                <a:schemeClr val="dk1"/>
              </a:buClr>
              <a:buSzPts val="1700"/>
              <a:buAutoNum type="alphaLcPeriod"/>
            </a:pPr>
            <a:r>
              <a:rPr lang="ko" sz="1700" dirty="0">
                <a:solidFill>
                  <a:schemeClr val="dk1"/>
                </a:solidFill>
              </a:rPr>
              <a:t>Keypad</a:t>
            </a:r>
            <a:endParaRPr sz="1700" dirty="0">
              <a:solidFill>
                <a:schemeClr val="dk1"/>
              </a:solidFill>
            </a:endParaRPr>
          </a:p>
          <a:p>
            <a:pPr marL="914400" lvl="1" indent="-336550" algn="l" rtl="0">
              <a:spcBef>
                <a:spcPts val="0"/>
              </a:spcBef>
              <a:spcAft>
                <a:spcPts val="0"/>
              </a:spcAft>
              <a:buClr>
                <a:schemeClr val="dk1"/>
              </a:buClr>
              <a:buSzPts val="1700"/>
              <a:buAutoNum type="alphaLcPeriod"/>
            </a:pPr>
            <a:r>
              <a:rPr lang="ko" sz="1700" dirty="0">
                <a:solidFill>
                  <a:schemeClr val="dk1"/>
                </a:solidFill>
              </a:rPr>
              <a:t>Flex sensor</a:t>
            </a:r>
            <a:endParaRPr sz="1700" dirty="0">
              <a:solidFill>
                <a:schemeClr val="dk1"/>
              </a:solidFill>
            </a:endParaRPr>
          </a:p>
          <a:p>
            <a:pPr marL="914400" lvl="1" indent="-336550" algn="l" rtl="0">
              <a:spcBef>
                <a:spcPts val="0"/>
              </a:spcBef>
              <a:spcAft>
                <a:spcPts val="0"/>
              </a:spcAft>
              <a:buClr>
                <a:schemeClr val="dk1"/>
              </a:buClr>
              <a:buSzPts val="1700"/>
              <a:buAutoNum type="alphaLcPeriod"/>
            </a:pPr>
            <a:r>
              <a:rPr lang="ko" sz="1700" dirty="0">
                <a:solidFill>
                  <a:schemeClr val="dk1"/>
                </a:solidFill>
              </a:rPr>
              <a:t>Ultrasonic Sensor</a:t>
            </a:r>
            <a:endParaRPr sz="1700" dirty="0">
              <a:solidFill>
                <a:schemeClr val="dk1"/>
              </a:solidFill>
            </a:endParaRPr>
          </a:p>
          <a:p>
            <a:pPr marL="457200" lvl="0" indent="0" algn="l" rtl="0">
              <a:spcBef>
                <a:spcPts val="0"/>
              </a:spcBef>
              <a:spcAft>
                <a:spcPts val="0"/>
              </a:spcAft>
              <a:buNone/>
            </a:pPr>
            <a:endParaRPr sz="1700" dirty="0">
              <a:solidFill>
                <a:schemeClr val="dk1"/>
              </a:solidFill>
            </a:endParaRPr>
          </a:p>
          <a:p>
            <a:pPr marL="120650" lvl="0" algn="l" rtl="0">
              <a:spcBef>
                <a:spcPts val="0"/>
              </a:spcBef>
              <a:spcAft>
                <a:spcPts val="0"/>
              </a:spcAft>
              <a:buClr>
                <a:schemeClr val="dk1"/>
              </a:buClr>
              <a:buSzPts val="1700"/>
            </a:pPr>
            <a:r>
              <a:rPr lang="en-US" altLang="ko" sz="1700" dirty="0">
                <a:solidFill>
                  <a:schemeClr val="dk1"/>
                </a:solidFill>
              </a:rPr>
              <a:t>3.   </a:t>
            </a:r>
            <a:r>
              <a:rPr lang="ko" sz="1700" dirty="0">
                <a:solidFill>
                  <a:schemeClr val="dk1"/>
                </a:solidFill>
              </a:rPr>
              <a:t>Improvement</a:t>
            </a:r>
            <a:endParaRPr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26" name="Google Shape;226;p28"/>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27" name="Google Shape;227;p28"/>
          <p:cNvSpPr txBox="1"/>
          <p:nvPr/>
        </p:nvSpPr>
        <p:spPr>
          <a:xfrm>
            <a:off x="214624" y="179825"/>
            <a:ext cx="4470109"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dirty="0"/>
              <a:t>Keypad</a:t>
            </a:r>
            <a:r>
              <a:rPr lang="en-US" altLang="ko" sz="3200" dirty="0"/>
              <a:t> – Flow Chart</a:t>
            </a:r>
            <a:endParaRPr sz="3900" dirty="0"/>
          </a:p>
        </p:txBody>
      </p:sp>
      <p:sp>
        <p:nvSpPr>
          <p:cNvPr id="229" name="Google Shape;229;p28"/>
          <p:cNvSpPr txBox="1"/>
          <p:nvPr/>
        </p:nvSpPr>
        <p:spPr>
          <a:xfrm>
            <a:off x="268190" y="1002575"/>
            <a:ext cx="16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in main function </a:t>
            </a:r>
            <a:endParaRPr/>
          </a:p>
        </p:txBody>
      </p:sp>
      <p:pic>
        <p:nvPicPr>
          <p:cNvPr id="3" name="그림 2">
            <a:extLst>
              <a:ext uri="{FF2B5EF4-FFF2-40B4-BE49-F238E27FC236}">
                <a16:creationId xmlns:a16="http://schemas.microsoft.com/office/drawing/2014/main" id="{0BDD9708-6A6D-7A79-ACAD-3FA8596E113F}"/>
              </a:ext>
            </a:extLst>
          </p:cNvPr>
          <p:cNvPicPr>
            <a:picLocks noChangeAspect="1"/>
          </p:cNvPicPr>
          <p:nvPr/>
        </p:nvPicPr>
        <p:blipFill>
          <a:blip r:embed="rId3"/>
          <a:stretch>
            <a:fillRect/>
          </a:stretch>
        </p:blipFill>
        <p:spPr>
          <a:xfrm>
            <a:off x="3623934" y="1177947"/>
            <a:ext cx="2121598" cy="3747969"/>
          </a:xfrm>
          <a:prstGeom prst="rect">
            <a:avLst/>
          </a:prstGeom>
        </p:spPr>
      </p:pic>
    </p:spTree>
    <p:extLst>
      <p:ext uri="{BB962C8B-B14F-4D97-AF65-F5344CB8AC3E}">
        <p14:creationId xmlns:p14="http://schemas.microsoft.com/office/powerpoint/2010/main" val="4155384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26" name="Google Shape;226;p28"/>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27" name="Google Shape;227;p28"/>
          <p:cNvSpPr txBox="1"/>
          <p:nvPr/>
        </p:nvSpPr>
        <p:spPr>
          <a:xfrm>
            <a:off x="214625" y="179825"/>
            <a:ext cx="3419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Keypad</a:t>
            </a:r>
            <a:endParaRPr sz="3900"/>
          </a:p>
        </p:txBody>
      </p:sp>
      <p:pic>
        <p:nvPicPr>
          <p:cNvPr id="228" name="Google Shape;228;p28"/>
          <p:cNvPicPr preferRelativeResize="0"/>
          <p:nvPr/>
        </p:nvPicPr>
        <p:blipFill>
          <a:blip r:embed="rId3">
            <a:alphaModFix/>
          </a:blip>
          <a:stretch>
            <a:fillRect/>
          </a:stretch>
        </p:blipFill>
        <p:spPr>
          <a:xfrm>
            <a:off x="214625" y="1337075"/>
            <a:ext cx="8496606" cy="3806424"/>
          </a:xfrm>
          <a:prstGeom prst="rect">
            <a:avLst/>
          </a:prstGeom>
          <a:noFill/>
          <a:ln>
            <a:noFill/>
          </a:ln>
        </p:spPr>
      </p:pic>
      <p:sp>
        <p:nvSpPr>
          <p:cNvPr id="229" name="Google Shape;229;p28"/>
          <p:cNvSpPr txBox="1"/>
          <p:nvPr/>
        </p:nvSpPr>
        <p:spPr>
          <a:xfrm>
            <a:off x="268190" y="1002575"/>
            <a:ext cx="16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in main function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106" y="2165299"/>
            <a:ext cx="7695591" cy="830997"/>
          </a:xfrm>
          <a:prstGeom prst="rect">
            <a:avLst/>
          </a:prstGeom>
          <a:noFill/>
        </p:spPr>
        <p:txBody>
          <a:bodyPr wrap="square" rtlCol="0">
            <a:spAutoFit/>
          </a:bodyPr>
          <a:lstStyle/>
          <a:p>
            <a:pPr algn="ctr"/>
            <a:r>
              <a:rPr lang="en-US" altLang="ko-KR" sz="4800" dirty="0"/>
              <a:t>Flex Sensor</a:t>
            </a:r>
            <a:endParaRPr lang="ko-KR" altLang="en-US" sz="4800" dirty="0"/>
          </a:p>
        </p:txBody>
      </p:sp>
    </p:spTree>
    <p:extLst>
      <p:ext uri="{BB962C8B-B14F-4D97-AF65-F5344CB8AC3E}">
        <p14:creationId xmlns:p14="http://schemas.microsoft.com/office/powerpoint/2010/main" val="9717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cxnSp>
        <p:nvCxnSpPr>
          <p:cNvPr id="241" name="Google Shape;241;p30"/>
          <p:cNvCxnSpPr/>
          <p:nvPr/>
        </p:nvCxnSpPr>
        <p:spPr>
          <a:xfrm rot="10800000" flipH="1">
            <a:off x="0" y="740700"/>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42" name="Google Shape;242;p30"/>
          <p:cNvSpPr txBox="1"/>
          <p:nvPr/>
        </p:nvSpPr>
        <p:spPr>
          <a:xfrm>
            <a:off x="134250" y="33300"/>
            <a:ext cx="3419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900"/>
              <a:t>Flex Sensor</a:t>
            </a:r>
            <a:endParaRPr sz="3600"/>
          </a:p>
        </p:txBody>
      </p:sp>
      <p:grpSp>
        <p:nvGrpSpPr>
          <p:cNvPr id="243" name="Google Shape;243;p30"/>
          <p:cNvGrpSpPr/>
          <p:nvPr/>
        </p:nvGrpSpPr>
        <p:grpSpPr>
          <a:xfrm>
            <a:off x="515251" y="1151381"/>
            <a:ext cx="3169182" cy="3714211"/>
            <a:chOff x="77081" y="922800"/>
            <a:chExt cx="2171119" cy="2743950"/>
          </a:xfrm>
        </p:grpSpPr>
        <p:pic>
          <p:nvPicPr>
            <p:cNvPr id="244" name="Google Shape;244;p30"/>
            <p:cNvPicPr preferRelativeResize="0"/>
            <p:nvPr/>
          </p:nvPicPr>
          <p:blipFill rotWithShape="1">
            <a:blip r:embed="rId3">
              <a:alphaModFix/>
            </a:blip>
            <a:srcRect/>
            <a:stretch/>
          </p:blipFill>
          <p:spPr>
            <a:xfrm>
              <a:off x="152400" y="922800"/>
              <a:ext cx="2095799" cy="2743950"/>
            </a:xfrm>
            <a:prstGeom prst="rect">
              <a:avLst/>
            </a:prstGeom>
            <a:noFill/>
            <a:ln>
              <a:noFill/>
            </a:ln>
          </p:spPr>
        </p:pic>
        <p:sp>
          <p:nvSpPr>
            <p:cNvPr id="245" name="Google Shape;245;p30"/>
            <p:cNvSpPr txBox="1"/>
            <p:nvPr/>
          </p:nvSpPr>
          <p:spPr>
            <a:xfrm>
              <a:off x="77081" y="2423624"/>
              <a:ext cx="602700" cy="34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t>R1</a:t>
              </a:r>
              <a:endParaRPr sz="900"/>
            </a:p>
            <a:p>
              <a:pPr marL="0" lvl="0" indent="0" algn="l" rtl="0">
                <a:spcBef>
                  <a:spcPts val="0"/>
                </a:spcBef>
                <a:spcAft>
                  <a:spcPts val="0"/>
                </a:spcAft>
                <a:buNone/>
              </a:pPr>
              <a:r>
                <a:rPr lang="ko" sz="900"/>
                <a:t>10kΩ</a:t>
              </a:r>
              <a:endParaRPr sz="900"/>
            </a:p>
          </p:txBody>
        </p:sp>
        <p:sp>
          <p:nvSpPr>
            <p:cNvPr id="246" name="Google Shape;246;p30"/>
            <p:cNvSpPr txBox="1"/>
            <p:nvPr/>
          </p:nvSpPr>
          <p:spPr>
            <a:xfrm>
              <a:off x="1301201" y="1969902"/>
              <a:ext cx="703200" cy="4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STM32L476</a:t>
              </a:r>
              <a:endParaRPr/>
            </a:p>
          </p:txBody>
        </p:sp>
        <p:sp>
          <p:nvSpPr>
            <p:cNvPr id="247" name="Google Shape;247;p30"/>
            <p:cNvSpPr txBox="1"/>
            <p:nvPr/>
          </p:nvSpPr>
          <p:spPr>
            <a:xfrm>
              <a:off x="995567" y="1898684"/>
              <a:ext cx="472200" cy="31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PA5(ADC1_CH10)</a:t>
              </a:r>
              <a:endParaRPr sz="800"/>
            </a:p>
          </p:txBody>
        </p:sp>
      </p:grpSp>
      <p:sp>
        <p:nvSpPr>
          <p:cNvPr id="248" name="Google Shape;248;p30"/>
          <p:cNvSpPr txBox="1"/>
          <p:nvPr/>
        </p:nvSpPr>
        <p:spPr>
          <a:xfrm>
            <a:off x="2455350" y="1564700"/>
            <a:ext cx="432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t>3.3V</a:t>
            </a:r>
            <a:endParaRPr sz="900"/>
          </a:p>
        </p:txBody>
      </p:sp>
      <p:sp>
        <p:nvSpPr>
          <p:cNvPr id="249" name="Google Shape;249;p30"/>
          <p:cNvSpPr txBox="1"/>
          <p:nvPr/>
        </p:nvSpPr>
        <p:spPr>
          <a:xfrm>
            <a:off x="2569175" y="4004125"/>
            <a:ext cx="49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t>GND</a:t>
            </a:r>
            <a:endParaRPr sz="900"/>
          </a:p>
        </p:txBody>
      </p:sp>
      <p:pic>
        <p:nvPicPr>
          <p:cNvPr id="250" name="Google Shape;250;p30"/>
          <p:cNvPicPr preferRelativeResize="0"/>
          <p:nvPr/>
        </p:nvPicPr>
        <p:blipFill>
          <a:blip r:embed="rId4">
            <a:alphaModFix/>
          </a:blip>
          <a:stretch>
            <a:fillRect/>
          </a:stretch>
        </p:blipFill>
        <p:spPr>
          <a:xfrm>
            <a:off x="4872659" y="1971436"/>
            <a:ext cx="2963750" cy="1752503"/>
          </a:xfrm>
          <a:prstGeom prst="rect">
            <a:avLst/>
          </a:prstGeom>
          <a:noFill/>
          <a:ln>
            <a:noFill/>
          </a:ln>
        </p:spPr>
      </p:pic>
      <p:sp>
        <p:nvSpPr>
          <p:cNvPr id="251" name="Google Shape;251;p30"/>
          <p:cNvSpPr txBox="1"/>
          <p:nvPr/>
        </p:nvSpPr>
        <p:spPr>
          <a:xfrm>
            <a:off x="7518540" y="1887800"/>
            <a:ext cx="1233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a:t>flex_output=0</a:t>
            </a:r>
            <a:endParaRPr sz="1100"/>
          </a:p>
        </p:txBody>
      </p:sp>
      <p:sp>
        <p:nvSpPr>
          <p:cNvPr id="252" name="Google Shape;252;p30"/>
          <p:cNvSpPr txBox="1"/>
          <p:nvPr/>
        </p:nvSpPr>
        <p:spPr>
          <a:xfrm>
            <a:off x="7131881" y="3125985"/>
            <a:ext cx="1233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a:t>flex_output=100</a:t>
            </a:r>
            <a:endParaRPr sz="1100"/>
          </a:p>
        </p:txBody>
      </p:sp>
      <p:sp>
        <p:nvSpPr>
          <p:cNvPr id="253" name="Google Shape;253;p30"/>
          <p:cNvSpPr txBox="1"/>
          <p:nvPr/>
        </p:nvSpPr>
        <p:spPr>
          <a:xfrm>
            <a:off x="5916479" y="3660078"/>
            <a:ext cx="1233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a:t>flex_output=200</a:t>
            </a:r>
            <a:endParaRPr sz="1100"/>
          </a:p>
        </p:txBody>
      </p:sp>
      <p:sp>
        <p:nvSpPr>
          <p:cNvPr id="254" name="Google Shape;254;p30"/>
          <p:cNvSpPr txBox="1"/>
          <p:nvPr/>
        </p:nvSpPr>
        <p:spPr>
          <a:xfrm>
            <a:off x="4420175" y="3049785"/>
            <a:ext cx="1233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a:t>flex_output=300</a:t>
            </a:r>
            <a:endParaRPr sz="1100"/>
          </a:p>
        </p:txBody>
      </p:sp>
      <p:sp>
        <p:nvSpPr>
          <p:cNvPr id="255" name="Google Shape;255;p30"/>
          <p:cNvSpPr txBox="1"/>
          <p:nvPr/>
        </p:nvSpPr>
        <p:spPr>
          <a:xfrm>
            <a:off x="1502725" y="4645375"/>
            <a:ext cx="10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circuit</a:t>
            </a:r>
            <a:endParaRPr/>
          </a:p>
        </p:txBody>
      </p:sp>
      <p:sp>
        <p:nvSpPr>
          <p:cNvPr id="256" name="Google Shape;256;p30"/>
          <p:cNvSpPr txBox="1"/>
          <p:nvPr/>
        </p:nvSpPr>
        <p:spPr>
          <a:xfrm>
            <a:off x="4920050" y="4534850"/>
            <a:ext cx="371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adc value according to bend direction</a:t>
            </a:r>
            <a:endParaRPr/>
          </a:p>
        </p:txBody>
      </p:sp>
      <p:sp>
        <p:nvSpPr>
          <p:cNvPr id="257" name="Google Shape;257;p30"/>
          <p:cNvSpPr txBox="1"/>
          <p:nvPr/>
        </p:nvSpPr>
        <p:spPr>
          <a:xfrm>
            <a:off x="4624800" y="1805575"/>
            <a:ext cx="13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Flex Sensor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26" name="Google Shape;226;p28"/>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27" name="Google Shape;227;p28"/>
          <p:cNvSpPr txBox="1"/>
          <p:nvPr/>
        </p:nvSpPr>
        <p:spPr>
          <a:xfrm>
            <a:off x="214624" y="179825"/>
            <a:ext cx="5386076"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ko" sz="3200" dirty="0"/>
              <a:t>Flex Sensor – Flow Chart</a:t>
            </a:r>
            <a:endParaRPr sz="3900" dirty="0"/>
          </a:p>
        </p:txBody>
      </p:sp>
      <p:sp>
        <p:nvSpPr>
          <p:cNvPr id="229" name="Google Shape;229;p28"/>
          <p:cNvSpPr txBox="1"/>
          <p:nvPr/>
        </p:nvSpPr>
        <p:spPr>
          <a:xfrm>
            <a:off x="268190" y="1002575"/>
            <a:ext cx="16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in main function </a:t>
            </a:r>
            <a:endParaRPr/>
          </a:p>
        </p:txBody>
      </p:sp>
      <p:sp>
        <p:nvSpPr>
          <p:cNvPr id="2" name="직사각형 1">
            <a:extLst>
              <a:ext uri="{FF2B5EF4-FFF2-40B4-BE49-F238E27FC236}">
                <a16:creationId xmlns:a16="http://schemas.microsoft.com/office/drawing/2014/main" id="{3C957CCB-F99D-DD13-BD1B-3208410967D9}"/>
              </a:ext>
            </a:extLst>
          </p:cNvPr>
          <p:cNvSpPr/>
          <p:nvPr/>
        </p:nvSpPr>
        <p:spPr>
          <a:xfrm>
            <a:off x="3086100" y="1793086"/>
            <a:ext cx="2407444"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flex_output</a:t>
            </a:r>
            <a:r>
              <a:rPr lang="en-US" altLang="ko-KR" dirty="0">
                <a:solidFill>
                  <a:schemeClr val="tx1"/>
                </a:solidFill>
              </a:rPr>
              <a:t>=</a:t>
            </a:r>
            <a:r>
              <a:rPr lang="en-US" altLang="ko-KR" dirty="0" err="1">
                <a:solidFill>
                  <a:schemeClr val="tx1"/>
                </a:solidFill>
              </a:rPr>
              <a:t>GetADCResult</a:t>
            </a:r>
            <a:r>
              <a:rPr lang="en-US" altLang="ko-KR" dirty="0">
                <a:solidFill>
                  <a:schemeClr val="tx1"/>
                </a:solidFill>
              </a:rPr>
              <a:t>()</a:t>
            </a:r>
            <a:endParaRPr lang="ko-KR" altLang="en-US" dirty="0">
              <a:solidFill>
                <a:schemeClr val="tx1"/>
              </a:solidFill>
            </a:endParaRPr>
          </a:p>
        </p:txBody>
      </p:sp>
      <p:sp>
        <p:nvSpPr>
          <p:cNvPr id="4" name="다이아몬드 3">
            <a:extLst>
              <a:ext uri="{FF2B5EF4-FFF2-40B4-BE49-F238E27FC236}">
                <a16:creationId xmlns:a16="http://schemas.microsoft.com/office/drawing/2014/main" id="{09C17E1F-B965-5969-0A55-A566717284EF}"/>
              </a:ext>
            </a:extLst>
          </p:cNvPr>
          <p:cNvSpPr/>
          <p:nvPr/>
        </p:nvSpPr>
        <p:spPr>
          <a:xfrm>
            <a:off x="3048595" y="2793211"/>
            <a:ext cx="2482453" cy="65008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flex_output</a:t>
            </a:r>
            <a:r>
              <a:rPr lang="en-US" altLang="ko-KR" dirty="0">
                <a:solidFill>
                  <a:schemeClr val="tx1"/>
                </a:solidFill>
              </a:rPr>
              <a:t> &gt; standard</a:t>
            </a:r>
            <a:endParaRPr lang="ko-KR" altLang="en-US" dirty="0">
              <a:solidFill>
                <a:schemeClr val="tx1"/>
              </a:solidFill>
            </a:endParaRPr>
          </a:p>
        </p:txBody>
      </p:sp>
      <p:sp>
        <p:nvSpPr>
          <p:cNvPr id="5" name="직사각형 4">
            <a:extLst>
              <a:ext uri="{FF2B5EF4-FFF2-40B4-BE49-F238E27FC236}">
                <a16:creationId xmlns:a16="http://schemas.microsoft.com/office/drawing/2014/main" id="{EE57563D-7EE8-3CF5-0588-0E96BA1A60CA}"/>
              </a:ext>
            </a:extLst>
          </p:cNvPr>
          <p:cNvSpPr/>
          <p:nvPr/>
        </p:nvSpPr>
        <p:spPr>
          <a:xfrm>
            <a:off x="3086100" y="3929067"/>
            <a:ext cx="2407444"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LED</a:t>
            </a:r>
            <a:r>
              <a:rPr lang="ko-KR" altLang="en-US" dirty="0">
                <a:solidFill>
                  <a:schemeClr val="tx1"/>
                </a:solidFill>
              </a:rPr>
              <a:t> </a:t>
            </a:r>
            <a:r>
              <a:rPr lang="en-US" altLang="ko-KR" dirty="0">
                <a:solidFill>
                  <a:schemeClr val="tx1"/>
                </a:solidFill>
              </a:rPr>
              <a:t>ON</a:t>
            </a:r>
          </a:p>
          <a:p>
            <a:pPr algn="ctr"/>
            <a:r>
              <a:rPr lang="en-US" altLang="ko-KR" dirty="0">
                <a:solidFill>
                  <a:schemeClr val="tx1"/>
                </a:solidFill>
              </a:rPr>
              <a:t>open door</a:t>
            </a:r>
            <a:endParaRPr lang="ko-KR" altLang="en-US" dirty="0">
              <a:solidFill>
                <a:schemeClr val="tx1"/>
              </a:solidFill>
            </a:endParaRPr>
          </a:p>
        </p:txBody>
      </p:sp>
      <p:cxnSp>
        <p:nvCxnSpPr>
          <p:cNvPr id="7" name="직선 화살표 연결선 6">
            <a:extLst>
              <a:ext uri="{FF2B5EF4-FFF2-40B4-BE49-F238E27FC236}">
                <a16:creationId xmlns:a16="http://schemas.microsoft.com/office/drawing/2014/main" id="{3CF3EC91-AF05-869F-C123-99E18788C2FB}"/>
              </a:ext>
            </a:extLst>
          </p:cNvPr>
          <p:cNvCxnSpPr>
            <a:stCxn id="2" idx="2"/>
            <a:endCxn id="4" idx="0"/>
          </p:cNvCxnSpPr>
          <p:nvPr/>
        </p:nvCxnSpPr>
        <p:spPr>
          <a:xfrm>
            <a:off x="4289822" y="2307436"/>
            <a:ext cx="0" cy="48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직선 화살표 연결선 8">
            <a:extLst>
              <a:ext uri="{FF2B5EF4-FFF2-40B4-BE49-F238E27FC236}">
                <a16:creationId xmlns:a16="http://schemas.microsoft.com/office/drawing/2014/main" id="{9D3EA904-BCBC-1CF2-B51B-AAC50EE9C430}"/>
              </a:ext>
            </a:extLst>
          </p:cNvPr>
          <p:cNvCxnSpPr>
            <a:stCxn id="4" idx="2"/>
            <a:endCxn id="5" idx="0"/>
          </p:cNvCxnSpPr>
          <p:nvPr/>
        </p:nvCxnSpPr>
        <p:spPr>
          <a:xfrm>
            <a:off x="4289822" y="3443292"/>
            <a:ext cx="0" cy="48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연결선: 꺾임 10">
            <a:extLst>
              <a:ext uri="{FF2B5EF4-FFF2-40B4-BE49-F238E27FC236}">
                <a16:creationId xmlns:a16="http://schemas.microsoft.com/office/drawing/2014/main" id="{C2610D3B-0BD6-0C87-5259-693C1600B45B}"/>
              </a:ext>
            </a:extLst>
          </p:cNvPr>
          <p:cNvCxnSpPr>
            <a:stCxn id="4" idx="3"/>
            <a:endCxn id="2" idx="3"/>
          </p:cNvCxnSpPr>
          <p:nvPr/>
        </p:nvCxnSpPr>
        <p:spPr>
          <a:xfrm flipH="1" flipV="1">
            <a:off x="5493544" y="2050261"/>
            <a:ext cx="37504" cy="1067991"/>
          </a:xfrm>
          <a:prstGeom prst="bentConnector3">
            <a:avLst>
              <a:gd name="adj1" fmla="val -16952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A37B48-CF89-BC27-B216-3D75E9C0CC6F}"/>
              </a:ext>
            </a:extLst>
          </p:cNvPr>
          <p:cNvSpPr txBox="1"/>
          <p:nvPr/>
        </p:nvSpPr>
        <p:spPr>
          <a:xfrm>
            <a:off x="4289821" y="3443292"/>
            <a:ext cx="496489" cy="307777"/>
          </a:xfrm>
          <a:prstGeom prst="rect">
            <a:avLst/>
          </a:prstGeom>
          <a:noFill/>
        </p:spPr>
        <p:txBody>
          <a:bodyPr wrap="square" rtlCol="0">
            <a:spAutoFit/>
          </a:bodyPr>
          <a:lstStyle/>
          <a:p>
            <a:r>
              <a:rPr lang="en-US" altLang="ko-KR" dirty="0"/>
              <a:t>Y</a:t>
            </a:r>
            <a:endParaRPr lang="ko-KR" altLang="en-US" dirty="0"/>
          </a:p>
        </p:txBody>
      </p:sp>
      <p:sp>
        <p:nvSpPr>
          <p:cNvPr id="14" name="TextBox 13">
            <a:extLst>
              <a:ext uri="{FF2B5EF4-FFF2-40B4-BE49-F238E27FC236}">
                <a16:creationId xmlns:a16="http://schemas.microsoft.com/office/drawing/2014/main" id="{AC5D9FF2-5D83-60B1-AC85-D11644F8F1AD}"/>
              </a:ext>
            </a:extLst>
          </p:cNvPr>
          <p:cNvSpPr txBox="1"/>
          <p:nvPr/>
        </p:nvSpPr>
        <p:spPr>
          <a:xfrm>
            <a:off x="5352455" y="2800359"/>
            <a:ext cx="496489" cy="307777"/>
          </a:xfrm>
          <a:prstGeom prst="rect">
            <a:avLst/>
          </a:prstGeom>
          <a:noFill/>
        </p:spPr>
        <p:txBody>
          <a:bodyPr wrap="square" rtlCol="0">
            <a:spAutoFit/>
          </a:bodyPr>
          <a:lstStyle/>
          <a:p>
            <a:r>
              <a:rPr lang="en-US" altLang="ko-KR" dirty="0"/>
              <a:t>N</a:t>
            </a:r>
            <a:endParaRPr lang="ko-KR" altLang="en-US" dirty="0"/>
          </a:p>
        </p:txBody>
      </p:sp>
    </p:spTree>
    <p:extLst>
      <p:ext uri="{BB962C8B-B14F-4D97-AF65-F5344CB8AC3E}">
        <p14:creationId xmlns:p14="http://schemas.microsoft.com/office/powerpoint/2010/main" val="3726815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cxnSp>
        <p:nvCxnSpPr>
          <p:cNvPr id="262" name="Google Shape;262;p31"/>
          <p:cNvCxnSpPr/>
          <p:nvPr/>
        </p:nvCxnSpPr>
        <p:spPr>
          <a:xfrm rot="10800000" flipH="1">
            <a:off x="0" y="740700"/>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63" name="Google Shape;263;p31"/>
          <p:cNvSpPr txBox="1"/>
          <p:nvPr/>
        </p:nvSpPr>
        <p:spPr>
          <a:xfrm>
            <a:off x="134250" y="33300"/>
            <a:ext cx="3419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900"/>
              <a:t>Flex Sensor</a:t>
            </a:r>
            <a:endParaRPr sz="3600"/>
          </a:p>
        </p:txBody>
      </p:sp>
      <p:pic>
        <p:nvPicPr>
          <p:cNvPr id="264" name="Google Shape;264;p31"/>
          <p:cNvPicPr preferRelativeResize="0"/>
          <p:nvPr/>
        </p:nvPicPr>
        <p:blipFill rotWithShape="1">
          <a:blip r:embed="rId3">
            <a:alphaModFix/>
          </a:blip>
          <a:srcRect l="10362"/>
          <a:stretch/>
        </p:blipFill>
        <p:spPr>
          <a:xfrm>
            <a:off x="58050" y="3525675"/>
            <a:ext cx="5199675" cy="1266825"/>
          </a:xfrm>
          <a:prstGeom prst="rect">
            <a:avLst/>
          </a:prstGeom>
          <a:noFill/>
          <a:ln>
            <a:noFill/>
          </a:ln>
        </p:spPr>
      </p:pic>
      <p:pic>
        <p:nvPicPr>
          <p:cNvPr id="265" name="Google Shape;265;p31"/>
          <p:cNvPicPr preferRelativeResize="0"/>
          <p:nvPr/>
        </p:nvPicPr>
        <p:blipFill rotWithShape="1">
          <a:blip r:embed="rId4">
            <a:alphaModFix/>
          </a:blip>
          <a:srcRect l="5775"/>
          <a:stretch/>
        </p:blipFill>
        <p:spPr>
          <a:xfrm>
            <a:off x="70300" y="1462825"/>
            <a:ext cx="8328575" cy="1193850"/>
          </a:xfrm>
          <a:prstGeom prst="rect">
            <a:avLst/>
          </a:prstGeom>
          <a:noFill/>
          <a:ln>
            <a:noFill/>
          </a:ln>
        </p:spPr>
      </p:pic>
      <p:sp>
        <p:nvSpPr>
          <p:cNvPr id="266" name="Google Shape;266;p31"/>
          <p:cNvSpPr txBox="1"/>
          <p:nvPr/>
        </p:nvSpPr>
        <p:spPr>
          <a:xfrm>
            <a:off x="50225" y="823775"/>
            <a:ext cx="7389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unsigned int GetADCResult(void) </a:t>
            </a:r>
            <a:endParaRPr b="1"/>
          </a:p>
          <a:p>
            <a:pPr marL="0" lvl="0" indent="0" algn="l" rtl="0">
              <a:spcBef>
                <a:spcPts val="0"/>
              </a:spcBef>
              <a:spcAft>
                <a:spcPts val="0"/>
              </a:spcAft>
              <a:buNone/>
            </a:pPr>
            <a:r>
              <a:rPr lang="ko"/>
              <a:t>: Function to Get Flex Sensor’s ADC Result</a:t>
            </a:r>
            <a:endParaRPr/>
          </a:p>
        </p:txBody>
      </p:sp>
      <p:sp>
        <p:nvSpPr>
          <p:cNvPr id="267" name="Google Shape;267;p31"/>
          <p:cNvSpPr txBox="1"/>
          <p:nvPr/>
        </p:nvSpPr>
        <p:spPr>
          <a:xfrm>
            <a:off x="50213" y="2675525"/>
            <a:ext cx="8199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in main function </a:t>
            </a:r>
            <a:endParaRPr b="1"/>
          </a:p>
          <a:p>
            <a:pPr marL="0" lvl="0" indent="0" algn="l" rtl="0">
              <a:spcBef>
                <a:spcPts val="0"/>
              </a:spcBef>
              <a:spcAft>
                <a:spcPts val="0"/>
              </a:spcAft>
              <a:buNone/>
            </a:pPr>
            <a:r>
              <a:rPr lang="ko"/>
              <a:t>: When the elevator capacity is exceeded(when the flex sensor is bent more than the standard value), the door does not close and the LED turns ON.</a:t>
            </a:r>
            <a:endParaRPr/>
          </a:p>
        </p:txBody>
      </p:sp>
      <p:cxnSp>
        <p:nvCxnSpPr>
          <p:cNvPr id="268" name="Google Shape;268;p31"/>
          <p:cNvCxnSpPr/>
          <p:nvPr/>
        </p:nvCxnSpPr>
        <p:spPr>
          <a:xfrm>
            <a:off x="70300" y="2724150"/>
            <a:ext cx="2190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106" y="2165299"/>
            <a:ext cx="7695591" cy="830997"/>
          </a:xfrm>
          <a:prstGeom prst="rect">
            <a:avLst/>
          </a:prstGeom>
          <a:noFill/>
        </p:spPr>
        <p:txBody>
          <a:bodyPr wrap="square" rtlCol="0">
            <a:spAutoFit/>
          </a:bodyPr>
          <a:lstStyle/>
          <a:p>
            <a:pPr algn="ctr"/>
            <a:r>
              <a:rPr lang="en-US" altLang="ko-KR" sz="4800" dirty="0"/>
              <a:t>Ultrasonic Sensor</a:t>
            </a:r>
            <a:endParaRPr lang="ko-KR" altLang="en-US" sz="4800" dirty="0"/>
          </a:p>
        </p:txBody>
      </p:sp>
    </p:spTree>
    <p:extLst>
      <p:ext uri="{BB962C8B-B14F-4D97-AF65-F5344CB8AC3E}">
        <p14:creationId xmlns:p14="http://schemas.microsoft.com/office/powerpoint/2010/main" val="376731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280" name="Google Shape;280;p33"/>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81" name="Google Shape;281;p33"/>
          <p:cNvSpPr txBox="1"/>
          <p:nvPr/>
        </p:nvSpPr>
        <p:spPr>
          <a:xfrm>
            <a:off x="214625" y="179825"/>
            <a:ext cx="741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ko" sz="2800">
                <a:solidFill>
                  <a:schemeClr val="dk1"/>
                </a:solidFill>
              </a:rPr>
              <a:t>Ultrasonic Sensor(HC-SR04)</a:t>
            </a:r>
            <a:endParaRPr sz="3900"/>
          </a:p>
        </p:txBody>
      </p:sp>
      <p:sp>
        <p:nvSpPr>
          <p:cNvPr id="282" name="Google Shape;282;p33"/>
          <p:cNvSpPr txBox="1"/>
          <p:nvPr/>
        </p:nvSpPr>
        <p:spPr>
          <a:xfrm>
            <a:off x="214625" y="1287075"/>
            <a:ext cx="8482200" cy="355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ko" sz="1800">
                <a:solidFill>
                  <a:schemeClr val="dk2"/>
                </a:solidFill>
              </a:rPr>
              <a:t>Measuring distance = 2cm ~ 4m</a:t>
            </a:r>
            <a:endParaRPr sz="18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ko" sz="1800">
                <a:solidFill>
                  <a:schemeClr val="dk2"/>
                </a:solidFill>
              </a:rPr>
              <a:t>Ranging accuracy = 3mm</a:t>
            </a:r>
            <a:endParaRPr sz="18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ko" sz="1800">
                <a:solidFill>
                  <a:schemeClr val="dk2"/>
                </a:solidFill>
              </a:rPr>
              <a:t>Supply voltage = 5.0V</a:t>
            </a:r>
            <a:endParaRPr sz="18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ko" sz="1800">
                <a:solidFill>
                  <a:schemeClr val="dk2"/>
                </a:solidFill>
              </a:rPr>
              <a:t>Max margin of error = 20us</a:t>
            </a:r>
            <a:endParaRPr sz="1800">
              <a:solidFill>
                <a:schemeClr val="dk2"/>
              </a:solidFill>
            </a:endParaRPr>
          </a:p>
          <a:p>
            <a:pPr marL="457200" lvl="0" indent="0" algn="l" rtl="0">
              <a:lnSpc>
                <a:spcPct val="115000"/>
              </a:lnSpc>
              <a:spcBef>
                <a:spcPts val="1200"/>
              </a:spcBef>
              <a:spcAft>
                <a:spcPts val="1200"/>
              </a:spcAft>
              <a:buClr>
                <a:schemeClr val="dk1"/>
              </a:buClr>
              <a:buSzPts val="1100"/>
              <a:buFont typeface="Arial"/>
              <a:buNone/>
            </a:pPr>
            <a:r>
              <a:rPr lang="ko" sz="1800">
                <a:solidFill>
                  <a:schemeClr val="dk2"/>
                </a:solidFill>
              </a:rPr>
              <a:t>Doesn’t matter because we don’t case about that small of an error to detect if a person is there</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7" name="Google Shape;287;p34"/>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88" name="Google Shape;288;p34"/>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pic>
        <p:nvPicPr>
          <p:cNvPr id="289" name="Google Shape;289;p34"/>
          <p:cNvPicPr preferRelativeResize="0"/>
          <p:nvPr/>
        </p:nvPicPr>
        <p:blipFill>
          <a:blip r:embed="rId3">
            <a:alphaModFix/>
          </a:blip>
          <a:stretch>
            <a:fillRect/>
          </a:stretch>
        </p:blipFill>
        <p:spPr>
          <a:xfrm>
            <a:off x="152400" y="1184675"/>
            <a:ext cx="6074082" cy="3806425"/>
          </a:xfrm>
          <a:prstGeom prst="rect">
            <a:avLst/>
          </a:prstGeom>
          <a:noFill/>
          <a:ln>
            <a:noFill/>
          </a:ln>
        </p:spPr>
      </p:pic>
      <p:sp>
        <p:nvSpPr>
          <p:cNvPr id="290" name="Google Shape;290;p34"/>
          <p:cNvSpPr txBox="1"/>
          <p:nvPr/>
        </p:nvSpPr>
        <p:spPr>
          <a:xfrm>
            <a:off x="6226475" y="1309050"/>
            <a:ext cx="2658000" cy="355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ko" sz="1700"/>
              <a:t>First a 10us pulse is sent to the trigger pin. Then after the sonic burst is outputted, the sensor sends a 1 signal to the echo pin till the sonic burst is returned to the sensor. When the sonic burst returns the echo pin it returned to a 0 signal.</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cxnSp>
        <p:nvCxnSpPr>
          <p:cNvPr id="295" name="Google Shape;295;p35"/>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296" name="Google Shape;296;p35"/>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pic>
        <p:nvPicPr>
          <p:cNvPr id="297" name="Google Shape;297;p35"/>
          <p:cNvPicPr preferRelativeResize="0"/>
          <p:nvPr/>
        </p:nvPicPr>
        <p:blipFill>
          <a:blip r:embed="rId3">
            <a:alphaModFix/>
          </a:blip>
          <a:stretch>
            <a:fillRect/>
          </a:stretch>
        </p:blipFill>
        <p:spPr>
          <a:xfrm>
            <a:off x="366713" y="1239425"/>
            <a:ext cx="8410575" cy="37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8" name="Google Shape;68;p15"/>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69" name="Google Shape;69;p15"/>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Summary</a:t>
            </a:r>
            <a:endParaRPr sz="3900"/>
          </a:p>
        </p:txBody>
      </p:sp>
      <p:sp>
        <p:nvSpPr>
          <p:cNvPr id="70" name="Google Shape;70;p15"/>
          <p:cNvSpPr/>
          <p:nvPr/>
        </p:nvSpPr>
        <p:spPr>
          <a:xfrm>
            <a:off x="2858225" y="2069475"/>
            <a:ext cx="2221500" cy="2193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14625" y="1636275"/>
            <a:ext cx="2643600" cy="30597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755975" y="3781575"/>
            <a:ext cx="205200" cy="4812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858225" y="2228275"/>
            <a:ext cx="102900" cy="357300"/>
          </a:xfrm>
          <a:prstGeom prst="rect">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15"/>
          <p:cNvCxnSpPr>
            <a:stCxn id="70" idx="0"/>
          </p:cNvCxnSpPr>
          <p:nvPr/>
        </p:nvCxnSpPr>
        <p:spPr>
          <a:xfrm rot="10800000">
            <a:off x="3968975" y="1376175"/>
            <a:ext cx="0" cy="693300"/>
          </a:xfrm>
          <a:prstGeom prst="straightConnector1">
            <a:avLst/>
          </a:prstGeom>
          <a:noFill/>
          <a:ln w="9525" cap="flat" cmpd="sng">
            <a:solidFill>
              <a:srgbClr val="595959"/>
            </a:solidFill>
            <a:prstDash val="solid"/>
            <a:round/>
            <a:headEnd type="none" w="med" len="med"/>
            <a:tailEnd type="none" w="med" len="med"/>
          </a:ln>
        </p:spPr>
      </p:cxnSp>
      <p:sp>
        <p:nvSpPr>
          <p:cNvPr id="75" name="Google Shape;75;p15"/>
          <p:cNvSpPr/>
          <p:nvPr/>
        </p:nvSpPr>
        <p:spPr>
          <a:xfrm>
            <a:off x="3774425" y="1177925"/>
            <a:ext cx="389100" cy="215700"/>
          </a:xfrm>
          <a:prstGeom prst="rect">
            <a:avLst/>
          </a:prstGeom>
          <a:solidFill>
            <a:srgbClr val="93C47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5400000">
            <a:off x="3866375" y="4044475"/>
            <a:ext cx="205200" cy="481200"/>
          </a:xfrm>
          <a:prstGeom prst="rect">
            <a:avLst/>
          </a:prstGeom>
          <a:solidFill>
            <a:srgbClr val="FFAB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5400000">
            <a:off x="5726550" y="3341150"/>
            <a:ext cx="205200" cy="481200"/>
          </a:xfrm>
          <a:prstGeom prst="rect">
            <a:avLst/>
          </a:prstGeom>
          <a:solidFill>
            <a:srgbClr val="FFAB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6148075" y="3405375"/>
            <a:ext cx="16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 Flex Sensor</a:t>
            </a:r>
            <a:endParaRPr/>
          </a:p>
        </p:txBody>
      </p:sp>
      <p:sp>
        <p:nvSpPr>
          <p:cNvPr id="79" name="Google Shape;79;p15"/>
          <p:cNvSpPr/>
          <p:nvPr/>
        </p:nvSpPr>
        <p:spPr>
          <a:xfrm>
            <a:off x="5588550" y="3041850"/>
            <a:ext cx="481200" cy="2157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6148075" y="2949600"/>
            <a:ext cx="22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 Ultrasonic Sensor</a:t>
            </a:r>
            <a:endParaRPr/>
          </a:p>
        </p:txBody>
      </p:sp>
      <p:sp>
        <p:nvSpPr>
          <p:cNvPr id="81" name="Google Shape;81;p15"/>
          <p:cNvSpPr/>
          <p:nvPr/>
        </p:nvSpPr>
        <p:spPr>
          <a:xfrm>
            <a:off x="5588550" y="2624450"/>
            <a:ext cx="481200" cy="215700"/>
          </a:xfrm>
          <a:prstGeom prst="rect">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588400" y="2228275"/>
            <a:ext cx="481200" cy="215700"/>
          </a:xfrm>
          <a:prstGeom prst="rect">
            <a:avLst/>
          </a:prstGeom>
          <a:solidFill>
            <a:srgbClr val="93C47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6148075" y="2136025"/>
            <a:ext cx="16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 Stepping Motor</a:t>
            </a:r>
            <a:endParaRPr/>
          </a:p>
        </p:txBody>
      </p:sp>
      <p:sp>
        <p:nvSpPr>
          <p:cNvPr id="84" name="Google Shape;84;p15"/>
          <p:cNvSpPr/>
          <p:nvPr/>
        </p:nvSpPr>
        <p:spPr>
          <a:xfrm>
            <a:off x="2715125" y="1920325"/>
            <a:ext cx="389100" cy="215700"/>
          </a:xfrm>
          <a:prstGeom prst="rect">
            <a:avLst/>
          </a:prstGeom>
          <a:solidFill>
            <a:srgbClr val="93C47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6148075" y="2532200"/>
            <a:ext cx="16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 Keypad</a:t>
            </a:r>
            <a:endParaRPr/>
          </a:p>
        </p:txBody>
      </p:sp>
      <p:sp>
        <p:nvSpPr>
          <p:cNvPr id="86" name="Google Shape;86;p15"/>
          <p:cNvSpPr txBox="1"/>
          <p:nvPr/>
        </p:nvSpPr>
        <p:spPr>
          <a:xfrm>
            <a:off x="2550775" y="2642775"/>
            <a:ext cx="205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D</a:t>
            </a:r>
            <a:endParaRPr/>
          </a:p>
          <a:p>
            <a:pPr marL="0" lvl="0" indent="0" algn="l" rtl="0">
              <a:spcBef>
                <a:spcPts val="0"/>
              </a:spcBef>
              <a:spcAft>
                <a:spcPts val="0"/>
              </a:spcAft>
              <a:buNone/>
            </a:pPr>
            <a:r>
              <a:rPr lang="ko"/>
              <a:t>O</a:t>
            </a:r>
            <a:endParaRPr/>
          </a:p>
          <a:p>
            <a:pPr marL="0" lvl="0" indent="0" algn="l" rtl="0">
              <a:spcBef>
                <a:spcPts val="0"/>
              </a:spcBef>
              <a:spcAft>
                <a:spcPts val="0"/>
              </a:spcAft>
              <a:buNone/>
            </a:pPr>
            <a:r>
              <a:rPr lang="ko"/>
              <a:t>O</a:t>
            </a:r>
            <a:endParaRPr/>
          </a:p>
          <a:p>
            <a:pPr marL="0" lvl="0" indent="0" algn="l" rtl="0">
              <a:spcBef>
                <a:spcPts val="0"/>
              </a:spcBef>
              <a:spcAft>
                <a:spcPts val="0"/>
              </a:spcAft>
              <a:buNone/>
            </a:pPr>
            <a:r>
              <a:rPr lang="ko"/>
              <a:t>R</a:t>
            </a:r>
            <a:endParaRPr/>
          </a:p>
        </p:txBody>
      </p:sp>
      <p:sp>
        <p:nvSpPr>
          <p:cNvPr id="87" name="Google Shape;87;p15"/>
          <p:cNvSpPr txBox="1"/>
          <p:nvPr/>
        </p:nvSpPr>
        <p:spPr>
          <a:xfrm>
            <a:off x="3497075" y="1969975"/>
            <a:ext cx="94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ko"/>
              <a:t>Elevator</a:t>
            </a:r>
            <a:endParaRPr/>
          </a:p>
        </p:txBody>
      </p:sp>
      <p:sp>
        <p:nvSpPr>
          <p:cNvPr id="88" name="Google Shape;88;p15"/>
          <p:cNvSpPr txBox="1"/>
          <p:nvPr/>
        </p:nvSpPr>
        <p:spPr>
          <a:xfrm>
            <a:off x="284125" y="1520425"/>
            <a:ext cx="94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ko"/>
              <a:t>Floor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cxnSp>
        <p:nvCxnSpPr>
          <p:cNvPr id="302" name="Google Shape;302;p36"/>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03" name="Google Shape;303;p36"/>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pic>
        <p:nvPicPr>
          <p:cNvPr id="304" name="Google Shape;304;p36"/>
          <p:cNvPicPr preferRelativeResize="0"/>
          <p:nvPr/>
        </p:nvPicPr>
        <p:blipFill>
          <a:blip r:embed="rId3">
            <a:alphaModFix/>
          </a:blip>
          <a:stretch>
            <a:fillRect/>
          </a:stretch>
        </p:blipFill>
        <p:spPr>
          <a:xfrm>
            <a:off x="152400" y="1184675"/>
            <a:ext cx="5638800" cy="2466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309" name="Google Shape;309;p37"/>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10" name="Google Shape;310;p37"/>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pic>
        <p:nvPicPr>
          <p:cNvPr id="311" name="Google Shape;311;p37"/>
          <p:cNvPicPr preferRelativeResize="0"/>
          <p:nvPr/>
        </p:nvPicPr>
        <p:blipFill>
          <a:blip r:embed="rId3">
            <a:alphaModFix/>
          </a:blip>
          <a:stretch>
            <a:fillRect/>
          </a:stretch>
        </p:blipFill>
        <p:spPr>
          <a:xfrm>
            <a:off x="102875" y="1196975"/>
            <a:ext cx="7600950" cy="3543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316" name="Google Shape;316;p38"/>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17" name="Google Shape;317;p38"/>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pic>
        <p:nvPicPr>
          <p:cNvPr id="318" name="Google Shape;318;p38"/>
          <p:cNvPicPr preferRelativeResize="0"/>
          <p:nvPr/>
        </p:nvPicPr>
        <p:blipFill>
          <a:blip r:embed="rId3">
            <a:alphaModFix/>
          </a:blip>
          <a:stretch>
            <a:fillRect/>
          </a:stretch>
        </p:blipFill>
        <p:spPr>
          <a:xfrm>
            <a:off x="152400" y="1184675"/>
            <a:ext cx="7979733" cy="38064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businesscard&#10;&#10;Description automatically generated">
            <a:extLst>
              <a:ext uri="{FF2B5EF4-FFF2-40B4-BE49-F238E27FC236}">
                <a16:creationId xmlns:a16="http://schemas.microsoft.com/office/drawing/2014/main" id="{620C6F5B-54CB-EB21-44D3-0BD264A98C5F}"/>
              </a:ext>
            </a:extLst>
          </p:cNvPr>
          <p:cNvPicPr>
            <a:picLocks noChangeAspect="1"/>
          </p:cNvPicPr>
          <p:nvPr/>
        </p:nvPicPr>
        <p:blipFill>
          <a:blip r:embed="rId2"/>
          <a:stretch>
            <a:fillRect/>
          </a:stretch>
        </p:blipFill>
        <p:spPr>
          <a:xfrm>
            <a:off x="818040" y="182118"/>
            <a:ext cx="2716685" cy="4779264"/>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C2D238AB-4E75-8C69-EB5C-76BACE1CADAA}"/>
              </a:ext>
            </a:extLst>
          </p:cNvPr>
          <p:cNvPicPr>
            <a:picLocks noChangeAspect="1"/>
          </p:cNvPicPr>
          <p:nvPr/>
        </p:nvPicPr>
        <p:blipFill>
          <a:blip r:embed="rId3"/>
          <a:stretch>
            <a:fillRect/>
          </a:stretch>
        </p:blipFill>
        <p:spPr>
          <a:xfrm>
            <a:off x="4394178" y="182119"/>
            <a:ext cx="3948990" cy="4779264"/>
          </a:xfrm>
          <a:prstGeom prst="rect">
            <a:avLst/>
          </a:prstGeom>
        </p:spPr>
      </p:pic>
    </p:spTree>
    <p:extLst>
      <p:ext uri="{BB962C8B-B14F-4D97-AF65-F5344CB8AC3E}">
        <p14:creationId xmlns:p14="http://schemas.microsoft.com/office/powerpoint/2010/main" val="1108398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cxnSp>
        <p:nvCxnSpPr>
          <p:cNvPr id="323" name="Google Shape;323;p39"/>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24" name="Google Shape;324;p39"/>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sp>
        <p:nvSpPr>
          <p:cNvPr id="325" name="Google Shape;325;p39"/>
          <p:cNvSpPr txBox="1"/>
          <p:nvPr/>
        </p:nvSpPr>
        <p:spPr>
          <a:xfrm>
            <a:off x="169050" y="1239425"/>
            <a:ext cx="8805900" cy="35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700"/>
              <a:t>‘trig_state’ is only used to send a 10 us pulse to the trig pin.</a:t>
            </a:r>
            <a:endParaRPr sz="1700"/>
          </a:p>
          <a:p>
            <a:pPr marL="0" lvl="0" indent="0" algn="l" rtl="0">
              <a:spcBef>
                <a:spcPts val="0"/>
              </a:spcBef>
              <a:spcAft>
                <a:spcPts val="0"/>
              </a:spcAft>
              <a:buNone/>
            </a:pPr>
            <a:r>
              <a:rPr lang="ko" sz="1700"/>
              <a:t>State: 0 = Needs to send signal. Changes the trig pin output to 1</a:t>
            </a:r>
            <a:endParaRPr sz="1700"/>
          </a:p>
          <a:p>
            <a:pPr marL="0" lvl="0" indent="0" algn="l" rtl="0">
              <a:spcBef>
                <a:spcPts val="0"/>
              </a:spcBef>
              <a:spcAft>
                <a:spcPts val="0"/>
              </a:spcAft>
              <a:buNone/>
            </a:pPr>
            <a:r>
              <a:rPr lang="ko" sz="1700"/>
              <a:t>State: 1 = State changes from 0 after 10us. Changes the trig pin output to 0 resulting in a 10us pulse.</a:t>
            </a:r>
            <a:endParaRPr sz="1700"/>
          </a:p>
          <a:p>
            <a:pPr marL="0" lvl="0" indent="0" algn="l" rtl="0">
              <a:spcBef>
                <a:spcPts val="0"/>
              </a:spcBef>
              <a:spcAft>
                <a:spcPts val="0"/>
              </a:spcAft>
              <a:buNone/>
            </a:pPr>
            <a:r>
              <a:rPr lang="ko" sz="1700"/>
              <a:t>State: 2 = Waits for 50ms(HC-SR04 Max length = about 38ms) then resets state to 0.</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ko" sz="1700"/>
              <a:t>‘recv_state’ is used to detect a signal through Pin A3 and determine its duration.</a:t>
            </a:r>
            <a:endParaRPr sz="1700"/>
          </a:p>
          <a:p>
            <a:pPr marL="0" lvl="0" indent="0" algn="l" rtl="0">
              <a:spcBef>
                <a:spcPts val="0"/>
              </a:spcBef>
              <a:spcAft>
                <a:spcPts val="0"/>
              </a:spcAft>
              <a:buNone/>
            </a:pPr>
            <a:r>
              <a:rPr lang="ko" sz="1700"/>
              <a:t>State: 0 = Detects rising edge from recv pin. Saves ‘prev_time’ to determine duration.</a:t>
            </a:r>
            <a:endParaRPr sz="1700"/>
          </a:p>
          <a:p>
            <a:pPr marL="0" lvl="0" indent="0" algn="l" rtl="0">
              <a:spcBef>
                <a:spcPts val="0"/>
              </a:spcBef>
              <a:spcAft>
                <a:spcPts val="0"/>
              </a:spcAft>
              <a:buNone/>
            </a:pPr>
            <a:r>
              <a:rPr lang="ko" sz="1700"/>
              <a:t>State: 1 = Detects falling edge from recv pin. Uses current ‘time’ and ‘prev_time’ to determine the time of the pulse.</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cxnSp>
        <p:nvCxnSpPr>
          <p:cNvPr id="330" name="Google Shape;330;p40"/>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31" name="Google Shape;331;p40"/>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sp>
        <p:nvSpPr>
          <p:cNvPr id="332" name="Google Shape;332;p40"/>
          <p:cNvSpPr txBox="1"/>
          <p:nvPr/>
        </p:nvSpPr>
        <p:spPr>
          <a:xfrm>
            <a:off x="214625" y="1287075"/>
            <a:ext cx="8430900" cy="35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700"/>
              <a:t>10us SysTick - To make the SysTick_Handler function activate every 10us we had to change the SysTick-&gt;LOAD to 0x63 which equals to 10us in time.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ko" sz="1700"/>
              <a:t>INT3 Detection / state usage - To detect the echo pulse output we used the Pin A3 and made INT3 detect both the falling and the rising edge of a signal. Because of this when the INT3 function was called we couldn’t know if the signal was at a rising edge or a falling one. To prevent confusion we used a state variable. 0 if the signal is rising and 1 if the signal is falling.</a:t>
            </a:r>
            <a:endParaRPr sz="1700"/>
          </a:p>
          <a:p>
            <a:pPr marL="0" lvl="0" indent="0" algn="l" rtl="0">
              <a:spcBef>
                <a:spcPts val="0"/>
              </a:spcBef>
              <a:spcAft>
                <a:spcPts val="0"/>
              </a:spcAft>
              <a:buNone/>
            </a:pPr>
            <a:r>
              <a:rPr lang="ko" sz="1700"/>
              <a:t>Initially a global variable ‘state’ was used to combine the ‘trig_state’ and the ‘recv_state’ in one. But due to problems with the sensor, sometimes there would be no recv signal making the state stuck on the INT3 function every time. We decided that splitting the states and adding a ‘delay_time’ to trigger the next pulse was better.</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cxnSp>
        <p:nvCxnSpPr>
          <p:cNvPr id="337" name="Google Shape;337;p41"/>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38" name="Google Shape;338;p41"/>
          <p:cNvSpPr txBox="1"/>
          <p:nvPr/>
        </p:nvSpPr>
        <p:spPr>
          <a:xfrm>
            <a:off x="214625" y="179825"/>
            <a:ext cx="67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800">
                <a:solidFill>
                  <a:schemeClr val="dk1"/>
                </a:solidFill>
              </a:rPr>
              <a:t>Ultrasonic Sensor(HC-SR04)</a:t>
            </a:r>
            <a:endParaRPr sz="3900"/>
          </a:p>
        </p:txBody>
      </p:sp>
      <p:sp>
        <p:nvSpPr>
          <p:cNvPr id="339" name="Google Shape;339;p41"/>
          <p:cNvSpPr txBox="1"/>
          <p:nvPr/>
        </p:nvSpPr>
        <p:spPr>
          <a:xfrm>
            <a:off x="214625" y="1287075"/>
            <a:ext cx="8600700" cy="35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700"/>
              <a:t>Problems:</a:t>
            </a:r>
            <a:endParaRPr sz="1700"/>
          </a:p>
          <a:p>
            <a:pPr marL="0" lvl="0" indent="0" algn="l" rtl="0">
              <a:spcBef>
                <a:spcPts val="0"/>
              </a:spcBef>
              <a:spcAft>
                <a:spcPts val="0"/>
              </a:spcAft>
              <a:buNone/>
            </a:pPr>
            <a:r>
              <a:rPr lang="ko" sz="1700"/>
              <a:t>When using USART to debug the sensor, we found out that the sensor was constantly ignoring  signals and causing errors. We had to hold the end of the jumpers connected to the pins of the sensor to make it activate. Even this made the sensors activate randomly.</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cxnSp>
        <p:nvCxnSpPr>
          <p:cNvPr id="351" name="Google Shape;351;p43"/>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52" name="Google Shape;352;p43"/>
          <p:cNvSpPr txBox="1"/>
          <p:nvPr/>
        </p:nvSpPr>
        <p:spPr>
          <a:xfrm>
            <a:off x="214625" y="179825"/>
            <a:ext cx="3419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Improvements</a:t>
            </a:r>
            <a:endParaRPr sz="3900"/>
          </a:p>
        </p:txBody>
      </p:sp>
      <p:sp>
        <p:nvSpPr>
          <p:cNvPr id="353" name="Google Shape;353;p43"/>
          <p:cNvSpPr txBox="1"/>
          <p:nvPr/>
        </p:nvSpPr>
        <p:spPr>
          <a:xfrm>
            <a:off x="122650" y="1177925"/>
            <a:ext cx="8523000" cy="35577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Char char="-"/>
            </a:pPr>
            <a:r>
              <a:rPr lang="ko" sz="1700">
                <a:solidFill>
                  <a:schemeClr val="dk1"/>
                </a:solidFill>
              </a:rPr>
              <a:t>Make a buzzer ring during emergency moments.</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ko" sz="1700"/>
              <a:t>Use the audio jack to play custom sounds for certain scenarios(over capacity, floor arrival, etc).</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ko" sz="1700"/>
              <a:t>Improve the code to not need to have a interrupt every 10us when the elevator is moving.</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ko" sz="1700"/>
              <a:t>Due to the limitations of the keypad in the kit, we were not able to make a external button(except for 1) that calls the elevator to that floor.</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ko" sz="1700"/>
              <a:t>Make so that multiple floor can be choosed and the elevator will get to them in order.</a:t>
            </a:r>
            <a:endParaRPr sz="17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Google Shape;358;p44"/>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359" name="Google Shape;359;p44"/>
          <p:cNvSpPr txBox="1"/>
          <p:nvPr/>
        </p:nvSpPr>
        <p:spPr>
          <a:xfrm>
            <a:off x="214625" y="179825"/>
            <a:ext cx="3419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Github link</a:t>
            </a:r>
            <a:endParaRPr sz="3900"/>
          </a:p>
        </p:txBody>
      </p:sp>
      <p:sp>
        <p:nvSpPr>
          <p:cNvPr id="360" name="Google Shape;360;p44"/>
          <p:cNvSpPr txBox="1"/>
          <p:nvPr/>
        </p:nvSpPr>
        <p:spPr>
          <a:xfrm>
            <a:off x="1003800" y="2724150"/>
            <a:ext cx="7136400" cy="55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ko" sz="1700" u="sng">
                <a:solidFill>
                  <a:schemeClr val="hlink"/>
                </a:solidFill>
                <a:hlinkClick r:id="rId3"/>
              </a:rPr>
              <a:t>https://github.com/hhcc05/Embedded_system_final_project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p16"/>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94" name="Google Shape;94;p16"/>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Summary</a:t>
            </a:r>
            <a:endParaRPr sz="3900"/>
          </a:p>
        </p:txBody>
      </p:sp>
      <p:sp>
        <p:nvSpPr>
          <p:cNvPr id="95" name="Google Shape;95;p16"/>
          <p:cNvSpPr txBox="1"/>
          <p:nvPr/>
        </p:nvSpPr>
        <p:spPr>
          <a:xfrm>
            <a:off x="214625" y="1267475"/>
            <a:ext cx="80763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dirty="0"/>
              <a:t>Description</a:t>
            </a:r>
            <a:endParaRPr dirty="0"/>
          </a:p>
          <a:p>
            <a:pPr marL="179999" lvl="0" indent="0" algn="l" rtl="0">
              <a:spcBef>
                <a:spcPts val="0"/>
              </a:spcBef>
              <a:spcAft>
                <a:spcPts val="0"/>
              </a:spcAft>
              <a:buNone/>
            </a:pPr>
            <a:r>
              <a:rPr lang="ko" dirty="0"/>
              <a:t>Develop a program for the STM32L476VG microcontroller to simulate an elevator. The keypad, ultrasonic sensor are used as an input for the microcontroller to use to change its state/output. The motor are used by the microcontroller as the output of this program. This program will be made using the C programming language. Due to the restrictions in money and time, we will simulate the rising and falling of the elevator as just the movement of the step motor. We explain more about the hardware and its uses in detail at each hardware component description.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106" y="2165299"/>
            <a:ext cx="7695591" cy="830997"/>
          </a:xfrm>
          <a:prstGeom prst="rect">
            <a:avLst/>
          </a:prstGeom>
          <a:noFill/>
        </p:spPr>
        <p:txBody>
          <a:bodyPr wrap="square" rtlCol="0">
            <a:spAutoFit/>
          </a:bodyPr>
          <a:lstStyle/>
          <a:p>
            <a:pPr algn="ctr"/>
            <a:r>
              <a:rPr lang="en-US" altLang="ko-KR" sz="4800" dirty="0"/>
              <a:t>Timer interrupt</a:t>
            </a:r>
            <a:endParaRPr lang="ko-KR" altLang="en-US" sz="4800" dirty="0"/>
          </a:p>
        </p:txBody>
      </p:sp>
    </p:spTree>
    <p:extLst>
      <p:ext uri="{BB962C8B-B14F-4D97-AF65-F5344CB8AC3E}">
        <p14:creationId xmlns:p14="http://schemas.microsoft.com/office/powerpoint/2010/main" val="333262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17"/>
          <p:cNvCxnSpPr/>
          <p:nvPr/>
        </p:nvCxnSpPr>
        <p:spPr>
          <a:xfrm flipV="1">
            <a:off x="7401" y="1002658"/>
            <a:ext cx="9136600" cy="29618"/>
          </a:xfrm>
          <a:prstGeom prst="straightConnector1">
            <a:avLst/>
          </a:prstGeom>
          <a:noFill/>
          <a:ln w="9525" cap="flat" cmpd="sng">
            <a:solidFill>
              <a:srgbClr val="595959"/>
            </a:solidFill>
            <a:prstDash val="solid"/>
            <a:round/>
            <a:headEnd type="none" w="med" len="med"/>
            <a:tailEnd type="none" w="med" len="med"/>
          </a:ln>
        </p:spPr>
      </p:cxnSp>
      <p:sp>
        <p:nvSpPr>
          <p:cNvPr id="101" name="Google Shape;101;p17"/>
          <p:cNvSpPr txBox="1"/>
          <p:nvPr/>
        </p:nvSpPr>
        <p:spPr>
          <a:xfrm>
            <a:off x="214625" y="179826"/>
            <a:ext cx="5524438" cy="677078"/>
          </a:xfrm>
          <a:prstGeom prst="rect">
            <a:avLst/>
          </a:prstGeom>
          <a:noFill/>
          <a:ln>
            <a:noFill/>
          </a:ln>
        </p:spPr>
        <p:txBody>
          <a:bodyPr spcFirstLastPara="1" wrap="square" lIns="91425" tIns="91425" rIns="91425" bIns="91425" anchor="t" anchorCtr="0">
            <a:spAutoFit/>
          </a:bodyPr>
          <a:lstStyle/>
          <a:p>
            <a:r>
              <a:rPr lang="en-US" altLang="ko" sz="3200" dirty="0"/>
              <a:t>Flow Chart - Timer interrupt</a:t>
            </a:r>
            <a:endParaRPr sz="3900" dirty="0"/>
          </a:p>
        </p:txBody>
      </p:sp>
      <p:sp>
        <p:nvSpPr>
          <p:cNvPr id="102" name="Google Shape;102;p17"/>
          <p:cNvSpPr txBox="1"/>
          <p:nvPr/>
        </p:nvSpPr>
        <p:spPr>
          <a:xfrm>
            <a:off x="7399" y="1177899"/>
            <a:ext cx="9072593" cy="3910737"/>
          </a:xfrm>
          <a:prstGeom prst="rect">
            <a:avLst/>
          </a:prstGeom>
          <a:noFill/>
          <a:ln>
            <a:noFill/>
          </a:ln>
        </p:spPr>
        <p:txBody>
          <a:bodyPr spcFirstLastPara="1" wrap="square" lIns="91425" tIns="91425" rIns="91425" bIns="91425" anchor="t" anchorCtr="0">
            <a:noAutofit/>
          </a:bodyPr>
          <a:lstStyle/>
          <a:p>
            <a:endParaRPr lang="en-US" altLang="ko" sz="2000" b="1" dirty="0"/>
          </a:p>
          <a:p>
            <a:endParaRPr sz="1700" dirty="0"/>
          </a:p>
          <a:p>
            <a:endParaRPr sz="1700" dirty="0"/>
          </a:p>
          <a:p>
            <a:endParaRPr sz="1700" dirty="0"/>
          </a:p>
          <a:p>
            <a:endParaRPr sz="1700" dirty="0"/>
          </a:p>
          <a:p>
            <a:endParaRPr sz="1700" dirty="0"/>
          </a:p>
        </p:txBody>
      </p:sp>
      <p:sp>
        <p:nvSpPr>
          <p:cNvPr id="3" name="타원 2"/>
          <p:cNvSpPr/>
          <p:nvPr/>
        </p:nvSpPr>
        <p:spPr>
          <a:xfrm>
            <a:off x="610362" y="1392174"/>
            <a:ext cx="2283714" cy="404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start</a:t>
            </a:r>
            <a:endParaRPr lang="ko-KR" altLang="en-US" sz="1100" dirty="0">
              <a:solidFill>
                <a:schemeClr val="tx1"/>
              </a:solidFill>
            </a:endParaRPr>
          </a:p>
        </p:txBody>
      </p:sp>
      <p:sp>
        <p:nvSpPr>
          <p:cNvPr id="4" name="육각형 3"/>
          <p:cNvSpPr/>
          <p:nvPr/>
        </p:nvSpPr>
        <p:spPr>
          <a:xfrm>
            <a:off x="415885" y="2056263"/>
            <a:ext cx="2672660" cy="802865"/>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open_start_time</a:t>
            </a:r>
            <a:r>
              <a:rPr lang="en-US" altLang="ko-KR" sz="1100" dirty="0">
                <a:solidFill>
                  <a:schemeClr val="tx1"/>
                </a:solidFill>
              </a:rPr>
              <a:t> = 0</a:t>
            </a:r>
          </a:p>
          <a:p>
            <a:pPr algn="ctr"/>
            <a:r>
              <a:rPr lang="en-US" altLang="ko-KR" sz="1100" dirty="0">
                <a:solidFill>
                  <a:schemeClr val="tx1"/>
                </a:solidFill>
              </a:rPr>
              <a:t>time = 0</a:t>
            </a:r>
          </a:p>
          <a:p>
            <a:pPr algn="ctr"/>
            <a:r>
              <a:rPr lang="en-US" altLang="ko-KR" sz="1100" dirty="0" err="1">
                <a:solidFill>
                  <a:schemeClr val="tx1"/>
                </a:solidFill>
              </a:rPr>
              <a:t>first_open_door_flag</a:t>
            </a:r>
            <a:r>
              <a:rPr lang="en-US" altLang="ko-KR" sz="1100" dirty="0">
                <a:solidFill>
                  <a:schemeClr val="tx1"/>
                </a:solidFill>
              </a:rPr>
              <a:t> = 1</a:t>
            </a:r>
            <a:endParaRPr lang="ko-KR" altLang="en-US" sz="1100" dirty="0">
              <a:solidFill>
                <a:schemeClr val="tx1"/>
              </a:solidFill>
            </a:endParaRPr>
          </a:p>
        </p:txBody>
      </p:sp>
      <p:sp>
        <p:nvSpPr>
          <p:cNvPr id="12" name="다이아몬드 11"/>
          <p:cNvSpPr/>
          <p:nvPr/>
        </p:nvSpPr>
        <p:spPr>
          <a:xfrm>
            <a:off x="590666" y="3223260"/>
            <a:ext cx="2323100" cy="51423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open == 1</a:t>
            </a:r>
            <a:endParaRPr lang="ko-KR" altLang="en-US" sz="1200" dirty="0">
              <a:solidFill>
                <a:schemeClr val="tx1"/>
              </a:solidFill>
            </a:endParaRPr>
          </a:p>
        </p:txBody>
      </p:sp>
      <p:sp>
        <p:nvSpPr>
          <p:cNvPr id="30" name="다이아몬드 29"/>
          <p:cNvSpPr/>
          <p:nvPr/>
        </p:nvSpPr>
        <p:spPr>
          <a:xfrm>
            <a:off x="214624" y="4001189"/>
            <a:ext cx="3082757" cy="64770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first_open_door_flag</a:t>
            </a:r>
            <a:r>
              <a:rPr lang="en-US" altLang="ko-KR" sz="1100" dirty="0">
                <a:solidFill>
                  <a:schemeClr val="tx1"/>
                </a:solidFill>
              </a:rPr>
              <a:t> == 1</a:t>
            </a:r>
            <a:endParaRPr lang="ko-KR" altLang="en-US" sz="1100" dirty="0">
              <a:solidFill>
                <a:schemeClr val="tx1"/>
              </a:solidFill>
            </a:endParaRPr>
          </a:p>
        </p:txBody>
      </p:sp>
      <p:sp>
        <p:nvSpPr>
          <p:cNvPr id="27" name="직사각형 26"/>
          <p:cNvSpPr/>
          <p:nvPr/>
        </p:nvSpPr>
        <p:spPr>
          <a:xfrm>
            <a:off x="4539996" y="1529117"/>
            <a:ext cx="3003804" cy="681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open_start_time</a:t>
            </a:r>
            <a:r>
              <a:rPr lang="en-US" altLang="ko-KR" sz="1100" dirty="0">
                <a:solidFill>
                  <a:schemeClr val="tx1"/>
                </a:solidFill>
              </a:rPr>
              <a:t> = time</a:t>
            </a:r>
          </a:p>
          <a:p>
            <a:pPr algn="ctr"/>
            <a:r>
              <a:rPr lang="en-US" altLang="ko-KR" sz="1100" dirty="0" err="1">
                <a:solidFill>
                  <a:schemeClr val="tx1"/>
                </a:solidFill>
              </a:rPr>
              <a:t>first_open_door_flag</a:t>
            </a:r>
            <a:r>
              <a:rPr lang="en-US" altLang="ko-KR" sz="1100" dirty="0">
                <a:solidFill>
                  <a:schemeClr val="tx1"/>
                </a:solidFill>
              </a:rPr>
              <a:t> = 0</a:t>
            </a:r>
            <a:endParaRPr lang="ko-KR" altLang="en-US" sz="1100" dirty="0">
              <a:solidFill>
                <a:schemeClr val="tx1"/>
              </a:solidFill>
            </a:endParaRPr>
          </a:p>
        </p:txBody>
      </p:sp>
      <p:sp>
        <p:nvSpPr>
          <p:cNvPr id="35" name="다이아몬드 34"/>
          <p:cNvSpPr/>
          <p:nvPr/>
        </p:nvSpPr>
        <p:spPr>
          <a:xfrm>
            <a:off x="4212281" y="2611480"/>
            <a:ext cx="3649436" cy="69225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time – </a:t>
            </a:r>
            <a:r>
              <a:rPr lang="en-US" altLang="ko-KR" sz="1100" dirty="0" err="1">
                <a:solidFill>
                  <a:schemeClr val="tx1"/>
                </a:solidFill>
              </a:rPr>
              <a:t>open_start_time</a:t>
            </a:r>
            <a:r>
              <a:rPr lang="en-US" altLang="ko-KR" sz="1100" dirty="0">
                <a:solidFill>
                  <a:schemeClr val="tx1"/>
                </a:solidFill>
              </a:rPr>
              <a:t> </a:t>
            </a:r>
          </a:p>
          <a:p>
            <a:pPr algn="ctr"/>
            <a:r>
              <a:rPr lang="en-US" altLang="ko-KR" sz="1100" dirty="0">
                <a:solidFill>
                  <a:schemeClr val="tx1"/>
                </a:solidFill>
              </a:rPr>
              <a:t>&gt;= 500000</a:t>
            </a:r>
            <a:endParaRPr lang="ko-KR" altLang="en-US" sz="1100" dirty="0">
              <a:solidFill>
                <a:schemeClr val="tx1"/>
              </a:solidFill>
            </a:endParaRPr>
          </a:p>
        </p:txBody>
      </p:sp>
      <p:cxnSp>
        <p:nvCxnSpPr>
          <p:cNvPr id="44" name="직선 화살표 연결선 43"/>
          <p:cNvCxnSpPr>
            <a:stCxn id="3" idx="4"/>
          </p:cNvCxnSpPr>
          <p:nvPr/>
        </p:nvCxnSpPr>
        <p:spPr>
          <a:xfrm flipH="1">
            <a:off x="1752216" y="1796513"/>
            <a:ext cx="3" cy="25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endCxn id="12" idx="0"/>
          </p:cNvCxnSpPr>
          <p:nvPr/>
        </p:nvCxnSpPr>
        <p:spPr>
          <a:xfrm>
            <a:off x="1752216" y="2859127"/>
            <a:ext cx="1" cy="36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a:stCxn id="12" idx="2"/>
          </p:cNvCxnSpPr>
          <p:nvPr/>
        </p:nvCxnSpPr>
        <p:spPr>
          <a:xfrm flipH="1">
            <a:off x="1752216" y="3737491"/>
            <a:ext cx="1" cy="26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574924" y="3742383"/>
            <a:ext cx="166454" cy="276999"/>
          </a:xfrm>
          <a:prstGeom prst="rect">
            <a:avLst/>
          </a:prstGeom>
          <a:noFill/>
        </p:spPr>
        <p:txBody>
          <a:bodyPr wrap="square" rtlCol="0">
            <a:spAutoFit/>
          </a:bodyPr>
          <a:lstStyle/>
          <a:p>
            <a:pPr algn="ctr"/>
            <a:r>
              <a:rPr lang="en-US" altLang="ko-KR" sz="1200" dirty="0"/>
              <a:t>T</a:t>
            </a:r>
            <a:endParaRPr lang="ko-KR" altLang="en-US" sz="1200" dirty="0"/>
          </a:p>
        </p:txBody>
      </p:sp>
      <p:cxnSp>
        <p:nvCxnSpPr>
          <p:cNvPr id="63" name="직선 화살표 연결선 62"/>
          <p:cNvCxnSpPr/>
          <p:nvPr/>
        </p:nvCxnSpPr>
        <p:spPr>
          <a:xfrm>
            <a:off x="6041898" y="3303736"/>
            <a:ext cx="1" cy="36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4545141" y="3660202"/>
            <a:ext cx="3003804" cy="681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rPr>
              <a:t>close_door</a:t>
            </a:r>
            <a:r>
              <a:rPr lang="en-US" altLang="ko-KR" sz="1100" dirty="0">
                <a:solidFill>
                  <a:schemeClr val="tx1"/>
                </a:solidFill>
              </a:rPr>
              <a:t>()</a:t>
            </a:r>
          </a:p>
          <a:p>
            <a:pPr algn="ctr"/>
            <a:r>
              <a:rPr lang="en-US" altLang="ko-KR" sz="1100" dirty="0" err="1">
                <a:solidFill>
                  <a:schemeClr val="tx1"/>
                </a:solidFill>
              </a:rPr>
              <a:t>first_open_door_flag</a:t>
            </a:r>
            <a:r>
              <a:rPr lang="en-US" altLang="ko-KR" sz="1100" dirty="0">
                <a:solidFill>
                  <a:schemeClr val="tx1"/>
                </a:solidFill>
              </a:rPr>
              <a:t> = 1</a:t>
            </a:r>
            <a:endParaRPr lang="ko-KR" altLang="en-US" sz="1100" dirty="0">
              <a:solidFill>
                <a:schemeClr val="tx1"/>
              </a:solidFill>
            </a:endParaRPr>
          </a:p>
        </p:txBody>
      </p:sp>
      <p:cxnSp>
        <p:nvCxnSpPr>
          <p:cNvPr id="67" name="직선 화살표 연결선 66"/>
          <p:cNvCxnSpPr>
            <a:stCxn id="27" idx="2"/>
          </p:cNvCxnSpPr>
          <p:nvPr/>
        </p:nvCxnSpPr>
        <p:spPr>
          <a:xfrm>
            <a:off x="6041898" y="2211093"/>
            <a:ext cx="0" cy="404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flipH="1">
            <a:off x="102872" y="3480376"/>
            <a:ext cx="471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p:nvCxnSpPr>
        <p:spPr>
          <a:xfrm flipV="1">
            <a:off x="102870" y="3024739"/>
            <a:ext cx="0" cy="455637"/>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47046" y="3263263"/>
            <a:ext cx="203291" cy="276999"/>
          </a:xfrm>
          <a:prstGeom prst="rect">
            <a:avLst/>
          </a:prstGeom>
          <a:noFill/>
        </p:spPr>
        <p:txBody>
          <a:bodyPr wrap="square" rtlCol="0">
            <a:spAutoFit/>
          </a:bodyPr>
          <a:lstStyle/>
          <a:p>
            <a:pPr algn="ctr"/>
            <a:r>
              <a:rPr lang="en-US" altLang="ko-KR" sz="1200" dirty="0"/>
              <a:t>F</a:t>
            </a:r>
            <a:endParaRPr lang="ko-KR" altLang="en-US" sz="1200" dirty="0"/>
          </a:p>
        </p:txBody>
      </p:sp>
      <p:cxnSp>
        <p:nvCxnSpPr>
          <p:cNvPr id="103" name="직선 연결선 102"/>
          <p:cNvCxnSpPr/>
          <p:nvPr/>
        </p:nvCxnSpPr>
        <p:spPr>
          <a:xfrm>
            <a:off x="1752214" y="4940300"/>
            <a:ext cx="7156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flipV="1">
            <a:off x="8902700" y="1270000"/>
            <a:ext cx="0" cy="3670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a:xfrm flipH="1">
            <a:off x="6036998" y="1270000"/>
            <a:ext cx="2865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직선 화살표 연결선 108"/>
          <p:cNvCxnSpPr>
            <a:endCxn id="27" idx="0"/>
          </p:cNvCxnSpPr>
          <p:nvPr/>
        </p:nvCxnSpPr>
        <p:spPr>
          <a:xfrm>
            <a:off x="6036999" y="1270000"/>
            <a:ext cx="4900" cy="25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연결선 122"/>
          <p:cNvCxnSpPr>
            <a:stCxn id="30" idx="2"/>
          </p:cNvCxnSpPr>
          <p:nvPr/>
        </p:nvCxnSpPr>
        <p:spPr>
          <a:xfrm flipH="1">
            <a:off x="1752215" y="4648892"/>
            <a:ext cx="3788" cy="29140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800220" y="4658676"/>
            <a:ext cx="166454" cy="276999"/>
          </a:xfrm>
          <a:prstGeom prst="rect">
            <a:avLst/>
          </a:prstGeom>
          <a:noFill/>
        </p:spPr>
        <p:txBody>
          <a:bodyPr wrap="square" rtlCol="0">
            <a:spAutoFit/>
          </a:bodyPr>
          <a:lstStyle/>
          <a:p>
            <a:pPr algn="ctr"/>
            <a:r>
              <a:rPr lang="en-US" altLang="ko-KR" sz="1200" dirty="0"/>
              <a:t>T</a:t>
            </a:r>
            <a:endParaRPr lang="ko-KR" altLang="en-US" sz="1200" dirty="0"/>
          </a:p>
        </p:txBody>
      </p:sp>
      <p:sp>
        <p:nvSpPr>
          <p:cNvPr id="126" name="TextBox 125"/>
          <p:cNvSpPr txBox="1"/>
          <p:nvPr/>
        </p:nvSpPr>
        <p:spPr>
          <a:xfrm>
            <a:off x="6109824" y="3348883"/>
            <a:ext cx="166454" cy="276999"/>
          </a:xfrm>
          <a:prstGeom prst="rect">
            <a:avLst/>
          </a:prstGeom>
          <a:noFill/>
        </p:spPr>
        <p:txBody>
          <a:bodyPr wrap="square" rtlCol="0">
            <a:spAutoFit/>
          </a:bodyPr>
          <a:lstStyle/>
          <a:p>
            <a:pPr algn="ctr"/>
            <a:r>
              <a:rPr lang="en-US" altLang="ko-KR" sz="1200" dirty="0"/>
              <a:t>T</a:t>
            </a:r>
            <a:endParaRPr lang="ko-KR" altLang="en-US" sz="1200" dirty="0"/>
          </a:p>
        </p:txBody>
      </p:sp>
      <p:cxnSp>
        <p:nvCxnSpPr>
          <p:cNvPr id="137" name="직선 연결선 136"/>
          <p:cNvCxnSpPr/>
          <p:nvPr/>
        </p:nvCxnSpPr>
        <p:spPr>
          <a:xfrm flipH="1">
            <a:off x="3297381" y="4322115"/>
            <a:ext cx="471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직선 연결선 138"/>
          <p:cNvCxnSpPr/>
          <p:nvPr/>
        </p:nvCxnSpPr>
        <p:spPr>
          <a:xfrm>
            <a:off x="3768891" y="4322115"/>
            <a:ext cx="0" cy="40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직선 연결선 140"/>
          <p:cNvCxnSpPr/>
          <p:nvPr/>
        </p:nvCxnSpPr>
        <p:spPr>
          <a:xfrm>
            <a:off x="3768891" y="4732020"/>
            <a:ext cx="4632159"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316727" y="4335890"/>
            <a:ext cx="203291" cy="276999"/>
          </a:xfrm>
          <a:prstGeom prst="rect">
            <a:avLst/>
          </a:prstGeom>
          <a:noFill/>
        </p:spPr>
        <p:txBody>
          <a:bodyPr wrap="square" rtlCol="0">
            <a:spAutoFit/>
          </a:bodyPr>
          <a:lstStyle/>
          <a:p>
            <a:pPr algn="ctr"/>
            <a:r>
              <a:rPr lang="en-US" altLang="ko-KR" sz="1200" dirty="0"/>
              <a:t>F</a:t>
            </a:r>
            <a:endParaRPr lang="ko-KR" altLang="en-US" sz="1200" dirty="0"/>
          </a:p>
        </p:txBody>
      </p:sp>
      <p:cxnSp>
        <p:nvCxnSpPr>
          <p:cNvPr id="152" name="직선 연결선 151"/>
          <p:cNvCxnSpPr/>
          <p:nvPr/>
        </p:nvCxnSpPr>
        <p:spPr>
          <a:xfrm flipV="1">
            <a:off x="8401050" y="2457695"/>
            <a:ext cx="0" cy="227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35" idx="1"/>
          </p:cNvCxnSpPr>
          <p:nvPr/>
        </p:nvCxnSpPr>
        <p:spPr>
          <a:xfrm flipH="1">
            <a:off x="1752215" y="2957608"/>
            <a:ext cx="2460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a:off x="102870" y="3024739"/>
            <a:ext cx="1649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39561" y="2718971"/>
            <a:ext cx="203291" cy="276999"/>
          </a:xfrm>
          <a:prstGeom prst="rect">
            <a:avLst/>
          </a:prstGeom>
          <a:noFill/>
        </p:spPr>
        <p:txBody>
          <a:bodyPr wrap="square" rtlCol="0">
            <a:spAutoFit/>
          </a:bodyPr>
          <a:lstStyle/>
          <a:p>
            <a:pPr algn="ctr"/>
            <a:r>
              <a:rPr lang="en-US" altLang="ko-KR" sz="1200" dirty="0"/>
              <a:t>F</a:t>
            </a:r>
            <a:endParaRPr lang="ko-KR" altLang="en-US" sz="1200" dirty="0"/>
          </a:p>
        </p:txBody>
      </p:sp>
      <p:cxnSp>
        <p:nvCxnSpPr>
          <p:cNvPr id="18" name="직선 화살표 연결선 17"/>
          <p:cNvCxnSpPr/>
          <p:nvPr/>
        </p:nvCxnSpPr>
        <p:spPr>
          <a:xfrm flipH="1">
            <a:off x="6036999" y="2457695"/>
            <a:ext cx="2364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43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17"/>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01" name="Google Shape;101;p17"/>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Timer interrupt</a:t>
            </a:r>
            <a:endParaRPr sz="3900"/>
          </a:p>
        </p:txBody>
      </p:sp>
      <p:sp>
        <p:nvSpPr>
          <p:cNvPr id="102" name="Google Shape;102;p17"/>
          <p:cNvSpPr txBox="1"/>
          <p:nvPr/>
        </p:nvSpPr>
        <p:spPr>
          <a:xfrm>
            <a:off x="214625" y="1287075"/>
            <a:ext cx="7683300" cy="3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000" b="1"/>
              <a:t>Variables</a:t>
            </a:r>
            <a:endParaRPr sz="2000" b="1"/>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p:txBody>
      </p:sp>
      <p:pic>
        <p:nvPicPr>
          <p:cNvPr id="103" name="Google Shape;103;p17"/>
          <p:cNvPicPr preferRelativeResize="0"/>
          <p:nvPr/>
        </p:nvPicPr>
        <p:blipFill>
          <a:blip r:embed="rId3">
            <a:alphaModFix/>
          </a:blip>
          <a:stretch>
            <a:fillRect/>
          </a:stretch>
        </p:blipFill>
        <p:spPr>
          <a:xfrm>
            <a:off x="331850" y="1663400"/>
            <a:ext cx="7487050" cy="167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08" name="Google Shape;108;p18"/>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09" name="Google Shape;109;p18"/>
          <p:cNvSpPr txBox="1"/>
          <p:nvPr/>
        </p:nvSpPr>
        <p:spPr>
          <a:xfrm>
            <a:off x="214625" y="179825"/>
            <a:ext cx="427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200"/>
              <a:t>Timer interrupt</a:t>
            </a:r>
            <a:endParaRPr sz="3900"/>
          </a:p>
        </p:txBody>
      </p:sp>
      <p:sp>
        <p:nvSpPr>
          <p:cNvPr id="110" name="Google Shape;110;p18"/>
          <p:cNvSpPr txBox="1"/>
          <p:nvPr/>
        </p:nvSpPr>
        <p:spPr>
          <a:xfrm>
            <a:off x="214625" y="1287075"/>
            <a:ext cx="7683300" cy="35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000" b="1" dirty="0">
                <a:solidFill>
                  <a:schemeClr val="dk1"/>
                </a:solidFill>
              </a:rPr>
              <a:t>Functions</a:t>
            </a:r>
            <a:endParaRPr sz="2000" b="1" dirty="0">
              <a:solidFill>
                <a:schemeClr val="dk1"/>
              </a:solidFill>
            </a:endParaRPr>
          </a:p>
          <a:p>
            <a:pPr marL="0" lvl="0" indent="0" algn="l" rtl="0">
              <a:spcBef>
                <a:spcPts val="0"/>
              </a:spcBef>
              <a:spcAft>
                <a:spcPts val="0"/>
              </a:spcAft>
              <a:buClr>
                <a:schemeClr val="dk1"/>
              </a:buClr>
              <a:buSzPts val="1100"/>
              <a:buFont typeface="Arial"/>
              <a:buNone/>
            </a:pPr>
            <a:r>
              <a:rPr lang="ko" sz="1700" dirty="0">
                <a:solidFill>
                  <a:schemeClr val="dk1"/>
                </a:solidFill>
              </a:rPr>
              <a:t>void open_door(void): function to open the door</a:t>
            </a:r>
            <a:endParaRPr sz="1700" dirty="0">
              <a:solidFill>
                <a:schemeClr val="dk1"/>
              </a:solidFill>
            </a:endParaRPr>
          </a:p>
          <a:p>
            <a:pPr marL="0" lvl="0" indent="0" algn="l" rtl="0">
              <a:spcBef>
                <a:spcPts val="0"/>
              </a:spcBef>
              <a:spcAft>
                <a:spcPts val="0"/>
              </a:spcAft>
              <a:buNone/>
            </a:pPr>
            <a:endParaRPr sz="1700" dirty="0"/>
          </a:p>
          <a:p>
            <a:pPr marL="0" lvl="0" indent="0" algn="l" rtl="0">
              <a:spcBef>
                <a:spcPts val="0"/>
              </a:spcBef>
              <a:spcAft>
                <a:spcPts val="0"/>
              </a:spcAft>
              <a:buNone/>
            </a:pPr>
            <a:endParaRPr lang="en-US"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lang="en-US" altLang="ko" sz="1700" dirty="0">
              <a:solidFill>
                <a:schemeClr val="dk1"/>
              </a:solidFill>
            </a:endParaRPr>
          </a:p>
          <a:p>
            <a:pPr marL="0" lvl="0" indent="0" algn="l" rtl="0">
              <a:spcBef>
                <a:spcPts val="0"/>
              </a:spcBef>
              <a:spcAft>
                <a:spcPts val="0"/>
              </a:spcAft>
              <a:buNone/>
            </a:pPr>
            <a:r>
              <a:rPr lang="ko" sz="1700" dirty="0">
                <a:solidFill>
                  <a:schemeClr val="dk1"/>
                </a:solidFill>
              </a:rPr>
              <a:t>void close_door(void): function to close the door</a:t>
            </a:r>
            <a:endParaRPr sz="1700" dirty="0">
              <a:solidFill>
                <a:schemeClr val="dk1"/>
              </a:solidFill>
            </a:endParaRPr>
          </a:p>
          <a:p>
            <a:pPr marL="0" lvl="0" indent="0" algn="l" rtl="0">
              <a:spcBef>
                <a:spcPts val="0"/>
              </a:spcBef>
              <a:spcAft>
                <a:spcPts val="0"/>
              </a:spcAft>
              <a:buClr>
                <a:schemeClr val="dk1"/>
              </a:buClr>
              <a:buSzPts val="1100"/>
              <a:buFont typeface="Arial"/>
              <a:buNone/>
            </a:pPr>
            <a:endParaRPr sz="1700" dirty="0">
              <a:solidFill>
                <a:schemeClr val="dk1"/>
              </a:solidFill>
            </a:endParaRPr>
          </a:p>
        </p:txBody>
      </p:sp>
      <p:pic>
        <p:nvPicPr>
          <p:cNvPr id="111" name="Google Shape;111;p18"/>
          <p:cNvPicPr preferRelativeResize="0"/>
          <p:nvPr/>
        </p:nvPicPr>
        <p:blipFill>
          <a:blip r:embed="rId3">
            <a:alphaModFix/>
          </a:blip>
          <a:stretch>
            <a:fillRect/>
          </a:stretch>
        </p:blipFill>
        <p:spPr>
          <a:xfrm>
            <a:off x="331175" y="1994391"/>
            <a:ext cx="7048500" cy="1377600"/>
          </a:xfrm>
          <a:prstGeom prst="rect">
            <a:avLst/>
          </a:prstGeom>
          <a:noFill/>
          <a:ln>
            <a:noFill/>
          </a:ln>
        </p:spPr>
      </p:pic>
      <p:pic>
        <p:nvPicPr>
          <p:cNvPr id="112" name="Google Shape;112;p18"/>
          <p:cNvPicPr preferRelativeResize="0"/>
          <p:nvPr/>
        </p:nvPicPr>
        <p:blipFill>
          <a:blip r:embed="rId4">
            <a:alphaModFix/>
          </a:blip>
          <a:stretch>
            <a:fillRect/>
          </a:stretch>
        </p:blipFill>
        <p:spPr>
          <a:xfrm>
            <a:off x="331175" y="3859850"/>
            <a:ext cx="2658611" cy="69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cxnSp>
        <p:nvCxnSpPr>
          <p:cNvPr id="117" name="Google Shape;117;p19"/>
          <p:cNvCxnSpPr/>
          <p:nvPr/>
        </p:nvCxnSpPr>
        <p:spPr>
          <a:xfrm rot="10800000" flipH="1">
            <a:off x="7400" y="1002575"/>
            <a:ext cx="9162000" cy="29700"/>
          </a:xfrm>
          <a:prstGeom prst="straightConnector1">
            <a:avLst/>
          </a:prstGeom>
          <a:noFill/>
          <a:ln w="9525" cap="flat" cmpd="sng">
            <a:solidFill>
              <a:srgbClr val="595959"/>
            </a:solidFill>
            <a:prstDash val="solid"/>
            <a:round/>
            <a:headEnd type="none" w="med" len="med"/>
            <a:tailEnd type="none" w="med" len="med"/>
          </a:ln>
        </p:spPr>
      </p:cxnSp>
      <p:sp>
        <p:nvSpPr>
          <p:cNvPr id="118" name="Google Shape;118;p19"/>
          <p:cNvSpPr txBox="1"/>
          <p:nvPr/>
        </p:nvSpPr>
        <p:spPr>
          <a:xfrm>
            <a:off x="214625" y="179826"/>
            <a:ext cx="4279800" cy="677078"/>
          </a:xfrm>
          <a:prstGeom prst="rect">
            <a:avLst/>
          </a:prstGeom>
          <a:noFill/>
          <a:ln>
            <a:noFill/>
          </a:ln>
        </p:spPr>
        <p:txBody>
          <a:bodyPr spcFirstLastPara="1" wrap="square" lIns="91425" tIns="91425" rIns="91425" bIns="91425" anchor="t" anchorCtr="0">
            <a:spAutoFit/>
          </a:bodyPr>
          <a:lstStyle/>
          <a:p>
            <a:r>
              <a:rPr lang="en-US" altLang="ko" sz="3200" dirty="0"/>
              <a:t>Timer interrupt</a:t>
            </a:r>
            <a:endParaRPr sz="3900" dirty="0"/>
          </a:p>
        </p:txBody>
      </p:sp>
      <p:sp>
        <p:nvSpPr>
          <p:cNvPr id="119" name="Google Shape;119;p19"/>
          <p:cNvSpPr txBox="1"/>
          <p:nvPr/>
        </p:nvSpPr>
        <p:spPr>
          <a:xfrm>
            <a:off x="214625" y="1287075"/>
            <a:ext cx="7683300" cy="3557700"/>
          </a:xfrm>
          <a:prstGeom prst="rect">
            <a:avLst/>
          </a:prstGeom>
          <a:noFill/>
          <a:ln>
            <a:noFill/>
          </a:ln>
        </p:spPr>
        <p:txBody>
          <a:bodyPr spcFirstLastPara="1" wrap="square" lIns="91425" tIns="91425" rIns="91425" bIns="91425" anchor="t" anchorCtr="0">
            <a:noAutofit/>
          </a:bodyPr>
          <a:lstStyle/>
          <a:p>
            <a:r>
              <a:rPr lang="en-US" altLang="ko" sz="2000" b="1" dirty="0">
                <a:solidFill>
                  <a:schemeClr val="dk1"/>
                </a:solidFill>
              </a:rPr>
              <a:t>In main function</a:t>
            </a:r>
            <a:endParaRPr sz="2000" b="1" dirty="0">
              <a:solidFill>
                <a:schemeClr val="dk1"/>
              </a:solidFill>
            </a:endParaRPr>
          </a:p>
          <a:p>
            <a:endParaRPr sz="2000" b="1" dirty="0">
              <a:solidFill>
                <a:schemeClr val="dk1"/>
              </a:solidFill>
            </a:endParaRPr>
          </a:p>
          <a:p>
            <a:endParaRPr sz="1700" dirty="0"/>
          </a:p>
          <a:p>
            <a:endParaRPr sz="1700" dirty="0"/>
          </a:p>
          <a:p>
            <a:endParaRPr sz="1700" dirty="0"/>
          </a:p>
          <a:p>
            <a:endParaRPr sz="1700" dirty="0"/>
          </a:p>
          <a:p>
            <a:endParaRPr sz="1700" dirty="0"/>
          </a:p>
          <a:p>
            <a:endParaRPr sz="1700" dirty="0"/>
          </a:p>
        </p:txBody>
      </p:sp>
      <p:pic>
        <p:nvPicPr>
          <p:cNvPr id="2" name="그림 1"/>
          <p:cNvPicPr>
            <a:picLocks noChangeAspect="1"/>
          </p:cNvPicPr>
          <p:nvPr/>
        </p:nvPicPr>
        <p:blipFill>
          <a:blip r:embed="rId3"/>
          <a:stretch>
            <a:fillRect/>
          </a:stretch>
        </p:blipFill>
        <p:spPr>
          <a:xfrm>
            <a:off x="273749" y="1809798"/>
            <a:ext cx="6772275" cy="2264569"/>
          </a:xfrm>
          <a:prstGeom prst="rect">
            <a:avLst/>
          </a:prstGeom>
        </p:spPr>
      </p:pic>
    </p:spTree>
    <p:extLst>
      <p:ext uri="{BB962C8B-B14F-4D97-AF65-F5344CB8AC3E}">
        <p14:creationId xmlns:p14="http://schemas.microsoft.com/office/powerpoint/2010/main" val="17823067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1279</Words>
  <Application>Microsoft Office PowerPoint</Application>
  <PresentationFormat>화면 슬라이드 쇼(16:9)</PresentationFormat>
  <Paragraphs>208</Paragraphs>
  <Slides>38</Slides>
  <Notes>32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38</vt:i4>
      </vt:variant>
    </vt:vector>
  </HeadingPairs>
  <TitlesOfParts>
    <vt:vector size="42" baseType="lpstr">
      <vt:lpstr>Arial</vt:lpstr>
      <vt:lpstr>Roboto</vt:lpstr>
      <vt:lpstr>Microsoft Yahei</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yjl</dc:creator>
  <cp:lastModifiedBy>Lee hongchan</cp:lastModifiedBy>
  <cp:revision>27</cp:revision>
  <dcterms:modified xsi:type="dcterms:W3CDTF">2022-12-09T13:35:22Z</dcterms:modified>
</cp:coreProperties>
</file>