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2" autoAdjust="0"/>
  </p:normalViewPr>
  <p:slideViewPr>
    <p:cSldViewPr>
      <p:cViewPr varScale="1">
        <p:scale>
          <a:sx n="77" d="100"/>
          <a:sy n="77" d="100"/>
        </p:scale>
        <p:origin x="396" y="9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06700" y="2806700"/>
            <a:ext cx="8597900" cy="298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5321300"/>
            <a:ext cx="14020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21650" y="2196231"/>
            <a:ext cx="114300" cy="640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8600" y="6972300"/>
            <a:ext cx="3162300" cy="1193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53000" y="2489200"/>
            <a:ext cx="9829800" cy="1333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주식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현황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프로그램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500" y="9334500"/>
            <a:ext cx="181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dirty="0" smtClean="0">
                <a:solidFill>
                  <a:srgbClr val="9E9E9E"/>
                </a:solidFill>
                <a:latin typeface="Pretendard Black"/>
              </a:rPr>
              <a:t>2024.08.23</a:t>
            </a:r>
            <a:endParaRPr lang="en-US" sz="2500" b="0" i="0" u="none" strike="noStrike" dirty="0">
              <a:solidFill>
                <a:srgbClr val="9E9E9E"/>
              </a:solidFill>
              <a:latin typeface="Pretendard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3900" y="711200"/>
            <a:ext cx="1663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동서대학교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135100" y="7150100"/>
            <a:ext cx="3162300" cy="87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2700" b="0" i="0" u="none" strike="noStrike" dirty="0">
                <a:solidFill>
                  <a:srgbClr val="000000"/>
                </a:solidFill>
                <a:latin typeface="+mn-ea"/>
              </a:rPr>
              <a:t>20220809 </a:t>
            </a:r>
            <a:r>
              <a:rPr lang="ko-KR" sz="2700" b="0" i="0" u="none" strike="noStrike" dirty="0" err="1">
                <a:solidFill>
                  <a:srgbClr val="000000"/>
                </a:solidFill>
                <a:latin typeface="+mn-ea"/>
              </a:rPr>
              <a:t>최우혁</a:t>
            </a:r>
            <a:r>
              <a:rPr lang="en-US" sz="2700" b="0" i="0" u="none" strike="noStrike" dirty="0">
                <a:solidFill>
                  <a:srgbClr val="000000"/>
                </a:solidFill>
                <a:latin typeface="+mn-ea"/>
              </a:rPr>
              <a:t> </a:t>
            </a:r>
          </a:p>
          <a:p>
            <a:pPr lvl="0" algn="r">
              <a:lnSpc>
                <a:spcPct val="99600"/>
              </a:lnSpc>
            </a:pPr>
            <a:r>
              <a:rPr lang="en-US" sz="2700" b="0" i="0" u="none" strike="noStrike" dirty="0">
                <a:solidFill>
                  <a:srgbClr val="000000"/>
                </a:solidFill>
                <a:latin typeface="+mn-ea"/>
              </a:rPr>
              <a:t>20191427 </a:t>
            </a:r>
            <a:r>
              <a:rPr lang="ko-KR" sz="2700" b="0" i="0" u="none" strike="noStrike" dirty="0" err="1" smtClean="0">
                <a:solidFill>
                  <a:srgbClr val="000000"/>
                </a:solidFill>
                <a:latin typeface="+mn-ea"/>
              </a:rPr>
              <a:t>고호찬</a:t>
            </a:r>
            <a:r>
              <a:rPr lang="en-US" sz="2700" b="0" i="0" u="none" strike="noStrike" dirty="0">
                <a:solidFill>
                  <a:srgbClr val="000000"/>
                </a:solidFill>
                <a:latin typeface="+mn-ea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9500"/>
            <a:ext cx="41529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800" y="2044700"/>
            <a:ext cx="5892800" cy="7429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2600" y="2044700"/>
            <a:ext cx="5880100" cy="74295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79500" y="5537200"/>
            <a:ext cx="17907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6800" y="3175000"/>
            <a:ext cx="18034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899400"/>
            <a:ext cx="19050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30800" y="97155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2.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주식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종류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1700"/>
            <a:ext cx="41529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546600"/>
            <a:ext cx="10172700" cy="4699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75000"/>
            <a:ext cx="18034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10200" y="1139086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3.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검색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86400" y="2209800"/>
            <a:ext cx="10248900" cy="1460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다른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증권사를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참고하여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검색기능을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추가하였습니다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.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검색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기능을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통해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자신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찾고자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하는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종목을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쉽게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찾을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수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있고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검색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관심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종목에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추가가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가능하게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하여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접근성을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완화하였습니다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.    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1700"/>
            <a:ext cx="41529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800" y="2171700"/>
            <a:ext cx="5854700" cy="7099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8600" y="2197100"/>
            <a:ext cx="6172200" cy="7099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56200" y="95250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3.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검색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62800"/>
            <a:ext cx="41529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089400"/>
            <a:ext cx="10172700" cy="5257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0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86400" y="1088982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4.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관심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종목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86400" y="2209800"/>
            <a:ext cx="10248900" cy="1460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관심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종목</a:t>
            </a:r>
            <a:r>
              <a:rPr lang="en-US" altLang="ko-KR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200" b="0" i="0" u="none" strike="noStrike" dirty="0" smtClean="0">
                <a:solidFill>
                  <a:srgbClr val="222222"/>
                </a:solidFill>
                <a:latin typeface="+mn-ea"/>
              </a:rPr>
              <a:t>테이블 위젯</a:t>
            </a: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을</a:t>
            </a:r>
            <a:r>
              <a:rPr lang="en-US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따로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만들어서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내가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보고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싶은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관심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종목은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1" i="0" u="none" strike="noStrike" dirty="0">
                <a:solidFill>
                  <a:srgbClr val="222222"/>
                </a:solidFill>
                <a:latin typeface="+mn-ea"/>
              </a:rPr>
              <a:t>따로</a:t>
            </a:r>
            <a:r>
              <a:rPr lang="en-US" sz="2200" b="1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1" i="0" u="none" strike="noStrike" dirty="0" smtClean="0">
                <a:solidFill>
                  <a:srgbClr val="222222"/>
                </a:solidFill>
                <a:latin typeface="+mn-ea"/>
              </a:rPr>
              <a:t>저장</a:t>
            </a:r>
            <a:r>
              <a:rPr lang="ko-KR" altLang="en-US" sz="2200" b="0" i="0" u="none" strike="noStrike" dirty="0" smtClean="0">
                <a:solidFill>
                  <a:srgbClr val="222222"/>
                </a:solidFill>
                <a:latin typeface="+mn-ea"/>
              </a:rPr>
              <a:t>할 수 있도록</a:t>
            </a:r>
            <a:r>
              <a:rPr lang="en-US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기능을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만들었습니다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. </a:t>
            </a:r>
            <a:endParaRPr lang="en-US" sz="22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lvl="0" algn="l">
              <a:lnSpc>
                <a:spcPct val="132800"/>
              </a:lnSpc>
            </a:pP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관심</a:t>
            </a:r>
            <a:r>
              <a:rPr lang="en-US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종목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추가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삭제가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가능하고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이미지로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출력도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할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수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있</a:t>
            </a:r>
            <a:r>
              <a:rPr lang="ko-KR" altLang="en-US" sz="2200" b="0" i="0" u="none" strike="noStrike" dirty="0" smtClean="0">
                <a:solidFill>
                  <a:srgbClr val="222222"/>
                </a:solidFill>
                <a:latin typeface="+mn-ea"/>
              </a:rPr>
              <a:t>도록</a:t>
            </a:r>
            <a:r>
              <a:rPr lang="en-US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만들었습니다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9906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62800"/>
            <a:ext cx="41529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8700" y="2705100"/>
            <a:ext cx="965200" cy="927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700" y="1270000"/>
            <a:ext cx="8013700" cy="4724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5100" y="2870200"/>
            <a:ext cx="13589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5100" y="6388100"/>
            <a:ext cx="4914900" cy="3289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340000">
            <a:off x="15074900" y="4787900"/>
            <a:ext cx="812800" cy="444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1900" y="6134100"/>
            <a:ext cx="5410200" cy="3975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0860000">
            <a:off x="11176000" y="7810500"/>
            <a:ext cx="812800" cy="4445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60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76800" y="45720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4.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관심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종목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102100" cy="335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467100"/>
            <a:ext cx="3886200" cy="335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934200"/>
            <a:ext cx="3886200" cy="335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2984500"/>
            <a:ext cx="6934200" cy="6451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95400" y="1473200"/>
            <a:ext cx="15621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초보자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입문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97500" y="108585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기대효과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1.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초보자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입문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0600" y="2997200"/>
            <a:ext cx="5308600" cy="61849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무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경험자가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볼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타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주식정보창은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처음부터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이해하기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힘들다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  <a:r>
              <a:rPr lang="ko-KR" altLang="en-US" sz="2500" dirty="0" smtClean="0">
                <a:solidFill>
                  <a:srgbClr val="222222"/>
                </a:solidFill>
                <a:latin typeface="+mn-ea"/>
              </a:rPr>
              <a:t>인식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을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줍니다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 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주식은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입문할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접근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또한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어렵다는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단점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</a:t>
            </a:r>
            <a:endParaRPr lang="en-US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lvl="0" algn="l">
              <a:lnSpc>
                <a:spcPct val="132800"/>
              </a:lnSpc>
              <a:buClr>
                <a:srgbClr val="222222"/>
              </a:buClr>
              <a:defRPr/>
            </a:pPr>
            <a:r>
              <a:rPr lang="en-US" sz="2500" dirty="0" smtClean="0">
                <a:solidFill>
                  <a:srgbClr val="222222"/>
                </a:solidFill>
                <a:latin typeface="+mn-ea"/>
              </a:rPr>
              <a:t>    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(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ex.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인터페이스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로그인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등등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)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하지만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기능들을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버튼화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하면서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초보자들이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입문할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쉽게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접근할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있다고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생각합니다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 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56900" y="2565400"/>
            <a:ext cx="53086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EX)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네이버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증권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1100" y="4940300"/>
            <a:ext cx="18034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이미지화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1700" y="8204200"/>
            <a:ext cx="22479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가격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정보만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chemeClr val="bg1"/>
                </a:solidFill>
                <a:ea typeface="Pretendard Black"/>
              </a:rPr>
              <a:t>빠르게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886200" cy="335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34200"/>
            <a:ext cx="3886200" cy="335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467100"/>
            <a:ext cx="4102100" cy="335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2984500"/>
            <a:ext cx="6946900" cy="5359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93800" y="1346200"/>
            <a:ext cx="15621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초보자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입문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81100" y="4940300"/>
            <a:ext cx="18034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이미지화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68900" y="107950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기대효과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2.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주식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이미지화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00600" y="2997200"/>
            <a:ext cx="5308600" cy="5207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1" i="0" u="none" strike="noStrike" dirty="0" err="1">
                <a:solidFill>
                  <a:srgbClr val="222222"/>
                </a:solidFill>
                <a:latin typeface="+mn-ea"/>
              </a:rPr>
              <a:t>이미지화</a:t>
            </a:r>
            <a:r>
              <a:rPr lang="ko-KR" sz="2500" b="0" i="0" u="none" strike="noStrike" dirty="0" err="1">
                <a:solidFill>
                  <a:srgbClr val="222222"/>
                </a:solidFill>
                <a:latin typeface="+mn-ea"/>
              </a:rPr>
              <a:t>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통해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다른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증권과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차별되는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사용자와의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상호작용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그리고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주어지는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이미지를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활용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예를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들어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하루마다 주식 가격은 확인 할 수 있지만 후에 </a:t>
            </a:r>
            <a:r>
              <a:rPr lang="ko-KR" altLang="en-US" sz="2500" b="1" i="0" u="none" strike="noStrike" dirty="0" smtClean="0">
                <a:solidFill>
                  <a:srgbClr val="222222"/>
                </a:solidFill>
                <a:latin typeface="+mn-ea"/>
              </a:rPr>
              <a:t>내가 확인하고 싶은 시간대의 주식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은 보기 힘들어 이미지로 저장해두면 후에 보기 좋습니다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.</a:t>
            </a: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56900" y="2565400"/>
            <a:ext cx="53086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EX)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이미지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저장했을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1700" y="8204200"/>
            <a:ext cx="22479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가격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정보만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chemeClr val="bg1"/>
                </a:solidFill>
                <a:ea typeface="Pretendard Black"/>
              </a:rPr>
              <a:t>빠르게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886200" cy="335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467100"/>
            <a:ext cx="3886200" cy="335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934200"/>
            <a:ext cx="4102100" cy="335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2997200"/>
            <a:ext cx="7264400" cy="647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93800" y="1473200"/>
            <a:ext cx="15621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초보자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입문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1700" y="8204200"/>
            <a:ext cx="22479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가격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정보만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chemeClr val="bg1"/>
                </a:solidFill>
                <a:ea typeface="Pretendard Black"/>
              </a:rPr>
              <a:t>빠르게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확인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0600" y="109220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기대효과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3.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주식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가격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FD8A69"/>
                </a:solidFill>
                <a:latin typeface="+mj-ea"/>
                <a:ea typeface="+mj-ea"/>
              </a:rPr>
              <a:t>빠르게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00600" y="2997200"/>
            <a:ext cx="5308600" cy="42037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주식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을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하는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사람들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중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학생도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직장을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다니는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사람도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대부분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일이나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학업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도중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확인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하기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어렵습니다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그럴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1" i="0" u="none" strike="noStrike" dirty="0">
                <a:solidFill>
                  <a:srgbClr val="222222"/>
                </a:solidFill>
                <a:latin typeface="+mn-ea"/>
              </a:rPr>
              <a:t>등락과</a:t>
            </a:r>
            <a:r>
              <a:rPr lang="en-US" sz="2500" b="1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1" i="0" u="none" strike="noStrike" dirty="0">
                <a:solidFill>
                  <a:srgbClr val="222222"/>
                </a:solidFill>
                <a:latin typeface="+mn-ea"/>
              </a:rPr>
              <a:t>가격만</a:t>
            </a:r>
            <a:r>
              <a:rPr lang="en-US" sz="2500" b="1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500" b="1" i="0" u="none" strike="noStrike" dirty="0" smtClean="0">
                <a:solidFill>
                  <a:srgbClr val="222222"/>
                </a:solidFill>
                <a:latin typeface="+mn-ea"/>
              </a:rPr>
              <a:t>확인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하기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매우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유용하고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효율적이라고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생각합니다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56900" y="2565400"/>
            <a:ext cx="53086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EX)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네이버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증권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1100" y="4940300"/>
            <a:ext cx="18034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이미지화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1257300" y="635000"/>
            <a:ext cx="3492500" cy="600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7404100" y="622300"/>
            <a:ext cx="3454400" cy="6007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13538200" y="635000"/>
            <a:ext cx="3492500" cy="600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6100" y="8343900"/>
            <a:ext cx="2374900" cy="2374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325600" y="8343900"/>
            <a:ext cx="23876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50200" y="8343900"/>
            <a:ext cx="2387600" cy="238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4470400" y="8699500"/>
            <a:ext cx="32131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10604500" y="8648700"/>
            <a:ext cx="3213100" cy="25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209800" y="2171700"/>
            <a:ext cx="16002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FFFFFF"/>
                </a:solidFill>
                <a:latin typeface="Pretendard Black"/>
              </a:rPr>
              <a:t>Learn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61300" y="2171700"/>
            <a:ext cx="25527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FFFFFF"/>
                </a:solidFill>
                <a:latin typeface="Pretendard Black"/>
              </a:rPr>
              <a:t>Problem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478000" y="2171700"/>
            <a:ext cx="16002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FFFFFF"/>
                </a:solidFill>
                <a:latin typeface="Pretendard Black"/>
              </a:rPr>
              <a:t>Try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64200" y="635000"/>
            <a:ext cx="70612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107899"/>
              </a:lnSpc>
              <a:defRPr/>
            </a:pPr>
            <a:r>
              <a:rPr lang="ko-KR" sz="55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소감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4100" y="4366799"/>
            <a:ext cx="4140200" cy="419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웹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err="1" smtClean="0">
                <a:solidFill>
                  <a:srgbClr val="222222"/>
                </a:solidFill>
                <a:latin typeface="+mn-ea"/>
              </a:rPr>
              <a:t>크롤링</a:t>
            </a:r>
            <a:r>
              <a:rPr lang="en-US" altLang="ko-KR" sz="25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500" dirty="0" smtClean="0">
                <a:solidFill>
                  <a:srgbClr val="222222"/>
                </a:solidFill>
                <a:latin typeface="+mn-ea"/>
              </a:rPr>
              <a:t>방법</a:t>
            </a:r>
            <a:r>
              <a:rPr lang="en-US" altLang="ko-KR" sz="25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500" dirty="0" smtClean="0">
                <a:solidFill>
                  <a:srgbClr val="222222"/>
                </a:solidFill>
                <a:latin typeface="+mn-ea"/>
              </a:rPr>
              <a:t>3</a:t>
            </a:r>
            <a:r>
              <a:rPr lang="ko-KR" altLang="en-US" sz="2500" dirty="0" smtClean="0">
                <a:solidFill>
                  <a:srgbClr val="222222"/>
                </a:solidFill>
                <a:latin typeface="+mn-ea"/>
              </a:rPr>
              <a:t>가지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</a:p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팀워크</a:t>
            </a:r>
            <a:endParaRPr lang="en-US" altLang="ko-KR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altLang="ko-KR" sz="2500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altLang="en-US" sz="2500" b="0" i="0" u="none" strike="noStrike" dirty="0" err="1" smtClean="0">
                <a:solidFill>
                  <a:srgbClr val="222222"/>
                </a:solidFill>
                <a:latin typeface="+mn-ea"/>
              </a:rPr>
              <a:t>파이썬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 저장 기능 구현</a:t>
            </a:r>
            <a:endParaRPr lang="ko-KR" sz="2500" b="0" i="0" u="none" strike="noStrike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010400" y="4366798"/>
            <a:ext cx="4394200" cy="3596101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팀원 간의 코드 공유</a:t>
            </a:r>
            <a:endParaRPr lang="ko-KR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altLang="ko-KR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데이터 호출</a:t>
            </a:r>
            <a:endParaRPr lang="en-US" altLang="ko-KR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altLang="ko-KR" sz="2500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GUI 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설정 및 상호작용</a:t>
            </a:r>
            <a:endParaRPr lang="en-US" altLang="ko-KR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altLang="ko-KR" sz="2500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이미지 </a:t>
            </a:r>
            <a:r>
              <a:rPr lang="ko-KR" altLang="en-US" sz="2500" b="0" i="0" u="none" strike="noStrike" dirty="0" err="1" smtClean="0">
                <a:solidFill>
                  <a:srgbClr val="222222"/>
                </a:solidFill>
                <a:latin typeface="+mn-ea"/>
              </a:rPr>
              <a:t>캐싱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 작업</a:t>
            </a:r>
            <a:endParaRPr lang="en-US" altLang="ko-KR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576300" y="4366799"/>
            <a:ext cx="3898900" cy="419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창을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줄일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테이블과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버튼도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줄어드는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동적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기능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자신이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보고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싶은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종목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화면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고정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코드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깔끔하게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정리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22500" y="2997200"/>
            <a:ext cx="15621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1" i="0" u="none" strike="noStrike">
                <a:solidFill>
                  <a:srgbClr val="FFFFFF"/>
                </a:solidFill>
                <a:ea typeface="Pretendard Medium"/>
              </a:rPr>
              <a:t>배운</a:t>
            </a:r>
            <a:r>
              <a:rPr lang="en-US" sz="25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Medium"/>
              </a:rPr>
              <a:t>점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82000" y="2971800"/>
            <a:ext cx="15240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1" i="0" u="none" strike="noStrike" dirty="0">
                <a:solidFill>
                  <a:srgbClr val="FFFFFF"/>
                </a:solidFill>
                <a:ea typeface="Pretendard Medium"/>
              </a:rPr>
              <a:t>어려웠던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점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503400" y="2997200"/>
            <a:ext cx="15621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1" i="0" u="none" strike="noStrike">
                <a:solidFill>
                  <a:srgbClr val="FFFFFF"/>
                </a:solidFill>
                <a:ea typeface="Pretendard Medium"/>
              </a:rPr>
              <a:t>시도할</a:t>
            </a:r>
            <a:r>
              <a:rPr lang="en-US" sz="25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Medium"/>
              </a:rPr>
              <a:t>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06700" y="4495800"/>
            <a:ext cx="8597900" cy="298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8600" y="84709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2344400" y="1041400"/>
            <a:ext cx="8902700" cy="298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965200"/>
            <a:ext cx="7797800" cy="6489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600" y="8991600"/>
            <a:ext cx="132969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207500" y="990600"/>
            <a:ext cx="52705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발표를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마치며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9334500"/>
            <a:ext cx="17399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dirty="0" smtClean="0">
                <a:solidFill>
                  <a:srgbClr val="FFFFFF"/>
                </a:solidFill>
                <a:latin typeface="Pretendard Black"/>
              </a:rPr>
              <a:t>2024.08.23</a:t>
            </a:r>
            <a:endParaRPr lang="en-US" sz="2500" b="0" i="0" u="none" strike="noStrike" dirty="0">
              <a:solidFill>
                <a:srgbClr val="FFFFFF"/>
              </a:solidFill>
              <a:latin typeface="Pretendard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07500" y="2413000"/>
            <a:ext cx="5308600" cy="2349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이번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활동을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통해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팀워크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프로젝트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수행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능력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오류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해결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 smtClean="0">
                <a:solidFill>
                  <a:srgbClr val="222222"/>
                </a:solidFill>
                <a:latin typeface="+mn-ea"/>
              </a:rPr>
              <a:t>능력</a:t>
            </a:r>
            <a:r>
              <a:rPr lang="en-US" altLang="ko-KR" sz="2500" b="0" i="0" u="none" strike="noStrike" spc="-300" dirty="0" smtClean="0">
                <a:solidFill>
                  <a:srgbClr val="222222"/>
                </a:solidFill>
                <a:latin typeface="+mn-ea"/>
              </a:rPr>
              <a:t> 3</a:t>
            </a:r>
            <a:r>
              <a:rPr lang="ko-KR" altLang="en-US" sz="2500" b="0" i="0" u="none" strike="noStrike" spc="-300" dirty="0" smtClean="0">
                <a:solidFill>
                  <a:srgbClr val="222222"/>
                </a:solidFill>
                <a:latin typeface="+mn-ea"/>
              </a:rPr>
              <a:t>가지를 중점적으로 배웠으며</a:t>
            </a:r>
            <a:r>
              <a:rPr lang="en-US" altLang="ko-KR" sz="2500" b="0" i="0" u="none" strike="noStrike" spc="-300" dirty="0" smtClean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500" b="0" i="0" u="none" strike="noStrike" spc="-300" dirty="0" smtClean="0">
                <a:solidFill>
                  <a:srgbClr val="222222"/>
                </a:solidFill>
                <a:latin typeface="+mn-ea"/>
              </a:rPr>
              <a:t>특히 </a:t>
            </a:r>
            <a:r>
              <a:rPr lang="ko-KR" altLang="en-US" sz="2500" b="1" i="0" u="none" strike="noStrike" spc="-300" dirty="0" smtClean="0">
                <a:solidFill>
                  <a:srgbClr val="222222"/>
                </a:solidFill>
                <a:latin typeface="+mn-ea"/>
              </a:rPr>
              <a:t>팀워크</a:t>
            </a:r>
            <a:r>
              <a:rPr lang="ko-KR" altLang="en-US" sz="2500" b="0" i="0" u="none" strike="noStrike" spc="-300" dirty="0" smtClean="0">
                <a:solidFill>
                  <a:srgbClr val="222222"/>
                </a:solidFill>
                <a:latin typeface="+mn-ea"/>
              </a:rPr>
              <a:t>에 대한 부분을 많이 느꼈습니다</a:t>
            </a:r>
            <a:r>
              <a:rPr lang="en-US" altLang="ko-KR" sz="2500" b="0" i="0" u="none" strike="noStrike" spc="-300" dirty="0" smtClean="0">
                <a:solidFill>
                  <a:srgbClr val="222222"/>
                </a:solidFill>
                <a:latin typeface="+mn-ea"/>
              </a:rPr>
              <a:t>.</a:t>
            </a:r>
            <a:endParaRPr lang="en-US" sz="2500" b="0" i="0" u="none" strike="noStrike" spc="-3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45600" y="5143500"/>
            <a:ext cx="44958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n-ea"/>
              </a:rPr>
              <a:t>감사합니다</a:t>
            </a:r>
            <a:r>
              <a:rPr lang="en-US" sz="4000" b="0" i="0" u="none" strike="noStrike" dirty="0">
                <a:solidFill>
                  <a:srgbClr val="222222"/>
                </a:solidFill>
                <a:latin typeface="Pretendard Black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16000" y="5054600"/>
            <a:ext cx="91694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2171700"/>
            <a:ext cx="120904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3632200"/>
            <a:ext cx="120904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5092700"/>
            <a:ext cx="120904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6553200"/>
            <a:ext cx="120904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8013700"/>
            <a:ext cx="12090400" cy="25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311900" y="10414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프로젝트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소개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70500" y="11176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1700" y="1117600"/>
            <a:ext cx="1562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발표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순서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11900" y="25019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프로젝트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필요성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70500" y="25781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11900" y="39497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프로젝트에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사용한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언어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,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툴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70500" y="40386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311900" y="54102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기능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70500" y="54991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311900" y="68707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기대효과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270500" y="69596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311900" y="83312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소감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70500" y="84074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3055600" y="5054600"/>
            <a:ext cx="91694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46500" y="7861300"/>
            <a:ext cx="147193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46500" y="1041400"/>
            <a:ext cx="109220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소개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1800" y="1270000"/>
            <a:ext cx="21209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프로젝트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소개와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필요성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10000" y="3403600"/>
            <a:ext cx="11252200" cy="1968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132800"/>
              </a:lnSpc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현황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프로그램은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현재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실시간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현황을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여러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기능과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함께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1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가시성</a:t>
            </a:r>
            <a:r>
              <a:rPr lang="en-US" sz="2500" b="1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1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좋은</a:t>
            </a:r>
            <a:r>
              <a:rPr lang="en-US" sz="2500" b="1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UI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로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제공합니다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.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이러한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것들은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다른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증권사에서도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제공하지만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프로젝트는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정보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제공이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핵심이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아닌</a:t>
            </a:r>
            <a:r>
              <a:rPr lang="ko-KR" altLang="en-US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맑음 고딕"/>
                <a:ea typeface="Pretendard Medium"/>
              </a:rPr>
              <a:t>접근성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altLang="en-US" sz="2500" dirty="0" smtClean="0">
                <a:solidFill>
                  <a:srgbClr val="FC5A3A"/>
                </a:solidFill>
                <a:latin typeface="맑음 고딕"/>
                <a:ea typeface="Pretendard Medium"/>
              </a:rPr>
              <a:t>가시</a:t>
            </a:r>
            <a:r>
              <a:rPr lang="ko-KR" sz="2500" b="0" i="0" u="none" strike="noStrike" dirty="0" smtClean="0">
                <a:solidFill>
                  <a:srgbClr val="FC5230"/>
                </a:solidFill>
                <a:latin typeface="맑음 고딕"/>
                <a:ea typeface="Pretendard Medium"/>
              </a:rPr>
              <a:t>성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  <a:ea typeface="Pretendard Medium"/>
              </a:rPr>
              <a:t>을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높이고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맑음 고딕"/>
              </a:rPr>
              <a:t>주식을 처음 시작할 때 간단하게 사용하기 좋은 프로그램 입니다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.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    </a:t>
            </a:r>
            <a:r>
              <a:rPr lang="en-US" sz="2500" b="0" i="0" u="none" strike="noStrike" dirty="0">
                <a:solidFill>
                  <a:srgbClr val="222222"/>
                </a:solidFill>
                <a:latin typeface="Pretendard Medium"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3055600" y="5054600"/>
            <a:ext cx="91694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46500" y="7861300"/>
            <a:ext cx="147193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46500" y="1041400"/>
            <a:ext cx="109220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 dirty="0">
                <a:solidFill>
                  <a:srgbClr val="222222"/>
                </a:solidFill>
                <a:ea typeface="Pretendard Black"/>
              </a:rPr>
              <a:t>필요성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1800" y="1270000"/>
            <a:ext cx="21209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프로젝트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소개와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필요성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60156" y="2705100"/>
            <a:ext cx="11252200" cy="552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ko-KR" altLang="en-US" sz="2500" dirty="0" smtClean="0">
                <a:solidFill>
                  <a:srgbClr val="FC5230"/>
                </a:solidFill>
                <a:latin typeface="Pretendard Medium"/>
              </a:rPr>
              <a:t>주식 </a:t>
            </a:r>
            <a:r>
              <a:rPr lang="ko-KR" sz="2500" i="0" u="none" strike="noStrike" dirty="0" err="1" smtClean="0">
                <a:solidFill>
                  <a:srgbClr val="FC5230"/>
                </a:solidFill>
                <a:latin typeface="Pretendard Medium"/>
              </a:rPr>
              <a:t>입문자</a:t>
            </a:r>
            <a:r>
              <a:rPr lang="ko-KR" sz="2500" i="0" u="none" strike="noStrike" dirty="0" err="1" smtClean="0">
                <a:solidFill>
                  <a:srgbClr val="222222"/>
                </a:solidFill>
                <a:latin typeface="Pretendard Medium"/>
              </a:rPr>
              <a:t>는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주식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alt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페이지가 </a:t>
            </a:r>
            <a:r>
              <a:rPr lang="ko-KR" altLang="en-US" sz="2500" b="1" i="0" u="none" strike="noStrike" dirty="0" smtClean="0">
                <a:solidFill>
                  <a:srgbClr val="222222"/>
                </a:solidFill>
                <a:latin typeface="Pretendard Medium"/>
              </a:rPr>
              <a:t>복잡하고</a:t>
            </a:r>
            <a:r>
              <a:rPr lang="en-US" altLang="ko-KR" sz="2500" b="1" i="0" u="none" strike="noStrike" dirty="0" smtClean="0">
                <a:solidFill>
                  <a:srgbClr val="222222"/>
                </a:solidFill>
                <a:latin typeface="Pretendard Medium"/>
              </a:rPr>
              <a:t>, </a:t>
            </a:r>
            <a:r>
              <a:rPr lang="ko-KR" sz="2500" b="1" i="0" u="none" strike="noStrike" dirty="0" smtClean="0">
                <a:solidFill>
                  <a:srgbClr val="222222"/>
                </a:solidFill>
                <a:latin typeface="Pretendard Medium"/>
              </a:rPr>
              <a:t>접근</a:t>
            </a:r>
            <a:r>
              <a:rPr lang="en-US" sz="2500" b="1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또한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어렵습니다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.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그리고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alt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주식 프로그램이나 페이지에 </a:t>
            </a:r>
            <a:r>
              <a:rPr lang="ko-KR" altLang="en-US" sz="2500" dirty="0" smtClean="0">
                <a:solidFill>
                  <a:srgbClr val="222222"/>
                </a:solidFill>
                <a:latin typeface="Pretendard Medium"/>
              </a:rPr>
              <a:t>담고있는 내용이 많아 어떤 것을 봐야할지 보기 힘듭니다</a:t>
            </a:r>
            <a:r>
              <a:rPr lang="en-US" altLang="ko-KR" sz="2500" dirty="0" smtClean="0">
                <a:solidFill>
                  <a:srgbClr val="222222"/>
                </a:solidFill>
                <a:latin typeface="Pretendard Medium"/>
              </a:rPr>
              <a:t>.</a:t>
            </a:r>
          </a:p>
          <a:p>
            <a:pPr lvl="0" algn="l">
              <a:lnSpc>
                <a:spcPct val="132800"/>
              </a:lnSpc>
              <a:defRPr/>
            </a:pPr>
            <a:endParaRPr lang="en-US" sz="2500" i="0" u="none" strike="noStrike" dirty="0" smtClean="0">
              <a:solidFill>
                <a:srgbClr val="222222"/>
              </a:solidFill>
              <a:latin typeface="Pretendard Medium"/>
            </a:endParaRPr>
          </a:p>
          <a:p>
            <a:pPr lvl="0" algn="l">
              <a:lnSpc>
                <a:spcPct val="132800"/>
              </a:lnSpc>
              <a:defRPr/>
            </a:pP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이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필요성을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통해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alt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주식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입문자가</a:t>
            </a:r>
            <a:r>
              <a:rPr lang="en-US" altLang="ko-KR" sz="2500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altLang="en-US" sz="2500" dirty="0" smtClean="0">
                <a:solidFill>
                  <a:srgbClr val="222222"/>
                </a:solidFill>
                <a:latin typeface="Pretendard Medium"/>
              </a:rPr>
              <a:t>주식의 </a:t>
            </a:r>
            <a:r>
              <a:rPr lang="ko-KR" altLang="en-US" sz="2500" b="1" dirty="0" smtClean="0">
                <a:solidFill>
                  <a:srgbClr val="222222"/>
                </a:solidFill>
                <a:latin typeface="Pretendard Medium"/>
              </a:rPr>
              <a:t>첫 발을 쉽게</a:t>
            </a:r>
            <a:r>
              <a:rPr lang="ko-KR" altLang="en-US" sz="2500" dirty="0" smtClean="0">
                <a:solidFill>
                  <a:srgbClr val="222222"/>
                </a:solidFill>
                <a:latin typeface="Pretendard Medium"/>
              </a:rPr>
              <a:t> 떼기 위한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주식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현황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프로그램이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필요하다고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생각합니다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.</a:t>
            </a:r>
          </a:p>
          <a:p>
            <a:pPr lvl="0" algn="l">
              <a:lnSpc>
                <a:spcPct val="132800"/>
              </a:lnSpc>
              <a:defRPr/>
            </a:pP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  </a:t>
            </a:r>
            <a:endParaRPr lang="en-US" sz="2500" i="0" u="none" strike="noStrike" dirty="0">
              <a:solidFill>
                <a:srgbClr val="222222"/>
              </a:solidFill>
              <a:latin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357600" y="9194800"/>
            <a:ext cx="25781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3746500" y="9550400"/>
            <a:ext cx="14719300" cy="254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200" y="3251200"/>
            <a:ext cx="23876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700" y="2273300"/>
            <a:ext cx="147193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9800" y="4406900"/>
            <a:ext cx="16637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300" y="2451100"/>
            <a:ext cx="6172200" cy="3441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271500" y="6705600"/>
            <a:ext cx="4610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500" b="0" i="0" u="none" strike="noStrike" dirty="0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ea typeface="Pretendard Medium"/>
              </a:rPr>
              <a:t>정보</a:t>
            </a:r>
            <a:r>
              <a:rPr lang="en-US" sz="2500" b="0" i="0" u="none" strike="noStrike" dirty="0">
                <a:solidFill>
                  <a:srgbClr val="222222"/>
                </a:solidFill>
                <a:latin typeface="Pretendard Medium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71500" y="5905500"/>
            <a:ext cx="41148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3000" b="0" i="0" u="none" strike="noStrike" dirty="0">
                <a:solidFill>
                  <a:srgbClr val="222222"/>
                </a:solidFill>
                <a:ea typeface="Pretendard Black"/>
              </a:rPr>
              <a:t>웹</a:t>
            </a:r>
            <a:r>
              <a:rPr lang="en-US" sz="3000" b="0" i="0" u="none" strike="noStrike" dirty="0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3000" b="0" i="0" u="none" strike="noStrike" dirty="0" err="1" smtClean="0">
                <a:solidFill>
                  <a:srgbClr val="222222"/>
                </a:solidFill>
                <a:ea typeface="Pretendard Black"/>
              </a:rPr>
              <a:t>크롤링</a:t>
            </a:r>
            <a:r>
              <a:rPr lang="en-US" altLang="ko-KR" sz="3000" b="0" i="0" u="none" strike="noStrike" dirty="0" smtClean="0">
                <a:solidFill>
                  <a:srgbClr val="222222"/>
                </a:solidFill>
                <a:ea typeface="Pretendard Black"/>
              </a:rPr>
              <a:t>(API)</a:t>
            </a:r>
            <a:endParaRPr lang="ko-KR" sz="3000" b="0" i="0" u="none" strike="noStrike" dirty="0">
              <a:solidFill>
                <a:srgbClr val="222222"/>
              </a:solidFill>
              <a:ea typeface="Pretendard Blac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01700" y="1117600"/>
            <a:ext cx="1562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언어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,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툴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13300" y="6667500"/>
            <a:ext cx="4102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프로그램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베이스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13300" y="5905500"/>
            <a:ext cx="41148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3000" b="0" i="0" u="none" strike="noStrike">
                <a:solidFill>
                  <a:srgbClr val="222222"/>
                </a:solidFill>
                <a:latin typeface="Pretendard Black"/>
              </a:rPr>
              <a:t>PYTHON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46500" y="1041400"/>
            <a:ext cx="109220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프로젝트에</a:t>
            </a:r>
            <a:r>
              <a:rPr lang="en-US" sz="5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사용한</a:t>
            </a:r>
            <a:r>
              <a:rPr lang="en-US" sz="5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언어</a:t>
            </a:r>
            <a:r>
              <a:rPr lang="en-US" sz="5000" b="0" i="0" u="none" strike="noStrike">
                <a:solidFill>
                  <a:srgbClr val="222222"/>
                </a:solidFill>
                <a:latin typeface="Pretendard Black"/>
              </a:rPr>
              <a:t>, </a:t>
            </a: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툴</a:t>
            </a:r>
            <a:r>
              <a:rPr lang="en-US" sz="5000" b="0" i="0" u="none" strike="noStrike">
                <a:solidFill>
                  <a:srgbClr val="222222"/>
                </a:solidFill>
                <a:latin typeface="Pretendard Black"/>
              </a:rPr>
              <a:t>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12100" y="6667500"/>
            <a:ext cx="36703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UI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툴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58100" y="5905500"/>
            <a:ext cx="36830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3000" b="0" i="0" u="none" strike="noStrike">
                <a:solidFill>
                  <a:srgbClr val="222222"/>
                </a:solidFill>
                <a:latin typeface="Pretendard Black"/>
              </a:rPr>
              <a:t>PYQT5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06700" y="2806700"/>
            <a:ext cx="8597900" cy="298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9372600" y="2222500"/>
            <a:ext cx="2527300" cy="15290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054600" y="2438400"/>
            <a:ext cx="9829800" cy="1333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프로그램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기능과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기대효과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4152900" cy="2197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86400" y="109855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1.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가시성을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고려한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UI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86400" y="2705100"/>
            <a:ext cx="11036300" cy="4592181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sz="2800" b="0" i="0" u="none" strike="noStrike" dirty="0">
                <a:solidFill>
                  <a:srgbClr val="222222"/>
                </a:solidFill>
                <a:latin typeface="+mn-ea"/>
              </a:rPr>
              <a:t>PYQT5</a:t>
            </a:r>
            <a:r>
              <a:rPr lang="ko-KR" sz="2800" b="0" i="0" u="none" strike="noStrike" dirty="0">
                <a:solidFill>
                  <a:srgbClr val="222222"/>
                </a:solidFill>
                <a:latin typeface="+mn-ea"/>
              </a:rPr>
              <a:t>를</a:t>
            </a:r>
            <a:r>
              <a:rPr lang="en-US" sz="28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latin typeface="+mn-ea"/>
              </a:rPr>
              <a:t>활용한</a:t>
            </a:r>
            <a:r>
              <a:rPr lang="en-US" sz="2800" b="0" i="0" u="none" strike="noStrike" dirty="0">
                <a:solidFill>
                  <a:srgbClr val="222222"/>
                </a:solidFill>
                <a:latin typeface="+mn-ea"/>
              </a:rPr>
              <a:t> UI </a:t>
            </a:r>
            <a:r>
              <a:rPr lang="ko-KR" sz="2800" b="0" i="0" u="none" strike="noStrike" dirty="0">
                <a:solidFill>
                  <a:srgbClr val="F90909"/>
                </a:solidFill>
                <a:latin typeface="+mn-ea"/>
              </a:rPr>
              <a:t>제작</a:t>
            </a:r>
          </a:p>
          <a:p>
            <a:pPr lvl="0" algn="l">
              <a:lnSpc>
                <a:spcPct val="132800"/>
              </a:lnSpc>
              <a:buClr>
                <a:srgbClr val="222222"/>
              </a:buClr>
              <a:defRPr/>
            </a:pPr>
            <a:endParaRPr lang="ko-KR" sz="2800" b="0" i="0" u="none" strike="noStrike" dirty="0">
              <a:solidFill>
                <a:srgbClr val="F90909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altLang="en-US" sz="2800" b="0" i="0" u="none" strike="noStrike" dirty="0" smtClean="0">
                <a:solidFill>
                  <a:srgbClr val="222222"/>
                </a:solidFill>
                <a:latin typeface="+mn-ea"/>
              </a:rPr>
              <a:t>주식 </a:t>
            </a:r>
            <a:r>
              <a:rPr lang="ko-KR" altLang="en-US" sz="2800" b="0" i="0" u="none" strike="noStrike" dirty="0" err="1" smtClean="0">
                <a:solidFill>
                  <a:srgbClr val="222222"/>
                </a:solidFill>
                <a:latin typeface="+mn-ea"/>
              </a:rPr>
              <a:t>입문자에게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800" b="0" i="0" u="none" strike="noStrike" dirty="0" smtClean="0">
                <a:solidFill>
                  <a:srgbClr val="222222"/>
                </a:solidFill>
                <a:latin typeface="+mn-ea"/>
              </a:rPr>
              <a:t>간단한 </a:t>
            </a:r>
            <a:r>
              <a:rPr lang="ko-KR" sz="2800" b="0" i="0" u="none" strike="noStrike" dirty="0" smtClean="0">
                <a:solidFill>
                  <a:srgbClr val="222222"/>
                </a:solidFill>
                <a:latin typeface="+mn-ea"/>
              </a:rPr>
              <a:t>버튼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latin typeface="+mn-ea"/>
              </a:rPr>
              <a:t>활용과</a:t>
            </a:r>
            <a:r>
              <a:rPr lang="en-US" sz="28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 smtClean="0">
                <a:solidFill>
                  <a:srgbClr val="222222"/>
                </a:solidFill>
                <a:latin typeface="+mn-ea"/>
              </a:rPr>
              <a:t>배경으로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800" b="1" i="0" u="none" strike="noStrike" dirty="0" smtClean="0">
                <a:solidFill>
                  <a:srgbClr val="FF0000"/>
                </a:solidFill>
                <a:latin typeface="+mn-ea"/>
              </a:rPr>
              <a:t>가시성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800" b="0" i="0" u="none" strike="noStrike" dirty="0" err="1" smtClean="0">
                <a:solidFill>
                  <a:srgbClr val="222222"/>
                </a:solidFill>
                <a:latin typeface="+mn-ea"/>
              </a:rPr>
              <a:t>높힘</a:t>
            </a:r>
            <a:endParaRPr lang="ko-KR" sz="28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800" b="0" i="0" u="none" strike="noStrike" dirty="0">
                <a:solidFill>
                  <a:srgbClr val="222222"/>
                </a:solidFill>
                <a:latin typeface="+mn-ea"/>
              </a:rPr>
              <a:t>배경색을</a:t>
            </a:r>
            <a:r>
              <a:rPr lang="en-US" sz="2800" b="0" i="0" u="none" strike="noStrike" dirty="0">
                <a:solidFill>
                  <a:srgbClr val="F90909"/>
                </a:solidFill>
                <a:latin typeface="+mn-ea"/>
              </a:rPr>
              <a:t> </a:t>
            </a:r>
            <a:r>
              <a:rPr lang="ko-KR" sz="2800" b="0" i="0" u="none" strike="noStrike" dirty="0" smtClean="0">
                <a:solidFill>
                  <a:srgbClr val="F90909"/>
                </a:solidFill>
                <a:latin typeface="+mn-ea"/>
              </a:rPr>
              <a:t>어둡게</a:t>
            </a:r>
            <a:r>
              <a:rPr lang="en-US" altLang="ko-KR" sz="2800" b="0" i="0" u="none" strike="noStrike" dirty="0" smtClean="0">
                <a:solidFill>
                  <a:srgbClr val="F90909"/>
                </a:solidFill>
                <a:latin typeface="+mn-ea"/>
              </a:rPr>
              <a:t> </a:t>
            </a:r>
            <a:r>
              <a:rPr lang="ko-KR" sz="2800" b="0" i="0" u="none" strike="noStrike" dirty="0" smtClean="0">
                <a:solidFill>
                  <a:srgbClr val="222222"/>
                </a:solidFill>
                <a:latin typeface="+mn-ea"/>
              </a:rPr>
              <a:t>하여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 smtClean="0">
                <a:solidFill>
                  <a:srgbClr val="222222"/>
                </a:solidFill>
                <a:latin typeface="+mn-ea"/>
              </a:rPr>
              <a:t>주식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 err="1">
                <a:solidFill>
                  <a:srgbClr val="222222"/>
                </a:solidFill>
                <a:latin typeface="+mn-ea"/>
              </a:rPr>
              <a:t>정보창의</a:t>
            </a:r>
            <a:r>
              <a:rPr lang="en-US" sz="28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 err="1" smtClean="0">
                <a:solidFill>
                  <a:srgbClr val="222222"/>
                </a:solidFill>
                <a:latin typeface="+mn-ea"/>
              </a:rPr>
              <a:t>다크</a:t>
            </a:r>
            <a:r>
              <a:rPr lang="en-US" altLang="ko-KR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 smtClean="0">
                <a:solidFill>
                  <a:srgbClr val="222222"/>
                </a:solidFill>
                <a:latin typeface="+mn-ea"/>
              </a:rPr>
              <a:t>모드를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latin typeface="+mn-ea"/>
              </a:rPr>
              <a:t>구현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sz="28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  <a:r>
              <a:rPr lang="ko-KR" altLang="en-US" sz="2800" b="0" i="0" u="none" strike="noStrike" dirty="0" smtClean="0">
                <a:solidFill>
                  <a:srgbClr val="222222"/>
                </a:solidFill>
                <a:latin typeface="+mn-ea"/>
              </a:rPr>
              <a:t>실시간 주식 </a:t>
            </a:r>
            <a:r>
              <a:rPr lang="ko-KR" sz="2800" b="0" i="0" u="none" strike="noStrike" dirty="0" smtClean="0">
                <a:solidFill>
                  <a:srgbClr val="222222"/>
                </a:solidFill>
                <a:latin typeface="+mn-ea"/>
              </a:rPr>
              <a:t>현황과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 smtClean="0">
                <a:solidFill>
                  <a:srgbClr val="222222"/>
                </a:solidFill>
                <a:latin typeface="+mn-ea"/>
              </a:rPr>
              <a:t>관심</a:t>
            </a:r>
            <a:r>
              <a:rPr lang="en-US" altLang="ko-KR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 smtClean="0">
                <a:solidFill>
                  <a:srgbClr val="222222"/>
                </a:solidFill>
                <a:latin typeface="+mn-ea"/>
              </a:rPr>
              <a:t>종목을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latin typeface="+mn-ea"/>
              </a:rPr>
              <a:t>한번에</a:t>
            </a:r>
            <a:r>
              <a:rPr lang="en-US" sz="28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latin typeface="+mn-ea"/>
              </a:rPr>
              <a:t>볼</a:t>
            </a:r>
            <a:r>
              <a:rPr lang="en-US" sz="28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latin typeface="+mn-ea"/>
              </a:rPr>
              <a:t>수</a:t>
            </a:r>
            <a:r>
              <a:rPr lang="en-US" sz="28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latin typeface="+mn-ea"/>
              </a:rPr>
              <a:t>있음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52900" cy="2197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5537200"/>
            <a:ext cx="17907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75000"/>
            <a:ext cx="18034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899400"/>
            <a:ext cx="19050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51400" y="96520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1.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가시성을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고려한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UI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40791"/>
            <a:ext cx="13232072" cy="8221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9500"/>
            <a:ext cx="41529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962" y="3724579"/>
            <a:ext cx="10172700" cy="5715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5537200"/>
            <a:ext cx="17907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75000"/>
            <a:ext cx="1803400" cy="977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899400"/>
            <a:ext cx="1905000" cy="113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75962" y="105410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2.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주식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종류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89532" y="2006600"/>
            <a:ext cx="10248900" cy="1460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국내와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해외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그리고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ETF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종류를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나누어서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버튼을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따로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만들어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버튼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클릭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으로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국내와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해외를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쉽게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있도록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기능을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만들었습니다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dirty="0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 dirty="0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490</Words>
  <Application>Microsoft Office PowerPoint</Application>
  <PresentationFormat>사용자 지정</PresentationFormat>
  <Paragraphs>142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Pretendard Black</vt:lpstr>
      <vt:lpstr>Pretendard Medium</vt:lpstr>
      <vt:lpstr>맑은 고딕</vt:lpstr>
      <vt:lpstr>맑음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U308-13</dc:creator>
  <cp:lastModifiedBy>U308-13</cp:lastModifiedBy>
  <cp:revision>39</cp:revision>
  <dcterms:created xsi:type="dcterms:W3CDTF">2006-08-16T00:00:00Z</dcterms:created>
  <dcterms:modified xsi:type="dcterms:W3CDTF">2024-08-23T02:04:36Z</dcterms:modified>
  <cp:version/>
</cp:coreProperties>
</file>