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  <p:sldMasterId id="2147483756" r:id="rId5"/>
  </p:sldMasterIdLst>
  <p:notesMasterIdLst>
    <p:notesMasterId r:id="rId12"/>
  </p:notesMasterIdLst>
  <p:sldIdLst>
    <p:sldId id="257" r:id="rId6"/>
    <p:sldId id="324" r:id="rId7"/>
    <p:sldId id="331" r:id="rId8"/>
    <p:sldId id="332" r:id="rId9"/>
    <p:sldId id="333" r:id="rId10"/>
    <p:sldId id="334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 varScale="1">
        <p:scale>
          <a:sx n="103" d="100"/>
          <a:sy n="103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37A9-71F6-48C3-9C84-2894A0B74063}" type="datetimeFigureOut">
              <a:rPr lang="es-ES" smtClean="0"/>
              <a:t>28/08/2015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0EC2-3A3C-41FE-8088-0212179C885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77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60EC2-3A3C-41FE-8088-0212179C8858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199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60EC2-3A3C-41FE-8088-0212179C885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85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/>
              <a:pPr/>
              <a:t>28/08/2015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 sz="26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26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260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sz="260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20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5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6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46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19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/>
              <a:pPr/>
              <a:t>28/08/2015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09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01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25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/>
              <a:pPr/>
              <a:t>28/08/2015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/>
              <a:pPr/>
              <a:t>28/08/2015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41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 sz="26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26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260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sz="260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20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50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610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467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19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19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090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01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254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1018" y="28308"/>
            <a:ext cx="612000" cy="61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7 Rectángulo"/>
          <p:cNvSpPr/>
          <p:nvPr/>
        </p:nvSpPr>
        <p:spPr>
          <a:xfrm>
            <a:off x="21018" y="665400"/>
            <a:ext cx="612000" cy="61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8 Rectángulo"/>
          <p:cNvSpPr/>
          <p:nvPr/>
        </p:nvSpPr>
        <p:spPr>
          <a:xfrm>
            <a:off x="661280" y="28308"/>
            <a:ext cx="612000" cy="61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8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5CCE3-2F11-41DF-B49A-1DECDF97FA37}" type="datetimeFigureOut">
              <a:rPr lang="es-PE" smtClean="0"/>
              <a:t>28/08/2015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36159-6C2A-404F-8CDA-6E276C5AAC7A}" type="slidenum">
              <a:rPr lang="es-PE" smtClean="0"/>
              <a:t>‹#›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53B3-F28C-44C0-9A2B-5DDB2230EF8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0691-3F14-4A9A-BC2E-3096DBAFAC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8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i="0" kern="1200" baseline="0">
          <a:solidFill>
            <a:schemeClr val="accent6">
              <a:lumMod val="75000"/>
            </a:schemeClr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1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331640" y="188640"/>
            <a:ext cx="770485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ORGANIGRAMA - QSYSTEM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0690" y="1519580"/>
            <a:ext cx="9069713" cy="3997652"/>
            <a:chOff x="30690" y="1087532"/>
            <a:chExt cx="9069713" cy="3997652"/>
          </a:xfrm>
        </p:grpSpPr>
        <p:sp>
          <p:nvSpPr>
            <p:cNvPr id="3" name="Rectángulo redondeado 2"/>
            <p:cNvSpPr/>
            <p:nvPr/>
          </p:nvSpPr>
          <p:spPr>
            <a:xfrm>
              <a:off x="3941328" y="1087532"/>
              <a:ext cx="2520000" cy="648072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GERARDO GUZMÁN</a:t>
              </a:r>
            </a:p>
            <a:p>
              <a:pPr algn="ctr"/>
              <a:r>
                <a:rPr lang="es-ES" sz="1400" dirty="0" smtClean="0"/>
                <a:t>GERENTE DE OPERACIONES Y  COMERCIAL</a:t>
              </a:r>
              <a:endParaRPr lang="es-ES" sz="1400" dirty="0"/>
            </a:p>
          </p:txBody>
        </p:sp>
        <p:cxnSp>
          <p:nvCxnSpPr>
            <p:cNvPr id="76" name="Conector recto 75"/>
            <p:cNvCxnSpPr/>
            <p:nvPr/>
          </p:nvCxnSpPr>
          <p:spPr>
            <a:xfrm flipH="1">
              <a:off x="2680948" y="2047064"/>
              <a:ext cx="5159455" cy="410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ángulo redondeado 6"/>
            <p:cNvSpPr/>
            <p:nvPr/>
          </p:nvSpPr>
          <p:spPr>
            <a:xfrm>
              <a:off x="1521461" y="2390451"/>
              <a:ext cx="2318976" cy="60918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CLAUDIA RAMÍREZ</a:t>
              </a:r>
            </a:p>
            <a:p>
              <a:pPr algn="ctr"/>
              <a:r>
                <a:rPr lang="es-ES" sz="1400" dirty="0" smtClean="0"/>
                <a:t>JEFE DE OPERACIONES</a:t>
              </a:r>
              <a:endParaRPr lang="es-ES" sz="1400" dirty="0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30690" y="3591615"/>
              <a:ext cx="1656411" cy="60918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PEDRO COZ</a:t>
              </a:r>
            </a:p>
            <a:p>
              <a:pPr algn="ctr"/>
              <a:r>
                <a:rPr lang="es-ES" sz="1200" dirty="0" smtClean="0"/>
                <a:t>MANAGER</a:t>
              </a:r>
              <a:endParaRPr lang="es-ES" sz="1200" dirty="0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1852743" y="3606415"/>
              <a:ext cx="1656411" cy="60918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MISHEL VASQUEZ</a:t>
              </a:r>
            </a:p>
            <a:p>
              <a:pPr algn="ctr"/>
              <a:r>
                <a:rPr lang="es-ES" sz="1200" dirty="0" smtClean="0"/>
                <a:t>MANAGER</a:t>
              </a:r>
              <a:endParaRPr lang="es-ES" sz="1200" dirty="0"/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862464" y="4476003"/>
              <a:ext cx="1656411" cy="60918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YOVANNY TUME</a:t>
              </a:r>
            </a:p>
            <a:p>
              <a:pPr algn="ctr"/>
              <a:r>
                <a:rPr lang="es-ES" sz="1200" dirty="0" smtClean="0"/>
                <a:t>MANAGER</a:t>
              </a:r>
              <a:endParaRPr lang="es-ES" sz="1200" dirty="0"/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3779912" y="3629730"/>
              <a:ext cx="1656411" cy="60918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RHONY ABARZUA</a:t>
              </a:r>
            </a:p>
            <a:p>
              <a:pPr algn="ctr"/>
              <a:r>
                <a:rPr lang="es-ES" sz="1200" dirty="0" smtClean="0"/>
                <a:t>MANAGER</a:t>
              </a:r>
              <a:endParaRPr lang="es-ES" sz="1200" dirty="0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2843581" y="4470312"/>
              <a:ext cx="1656411" cy="60918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ANDRES MANRIQUE</a:t>
              </a:r>
            </a:p>
            <a:p>
              <a:pPr algn="ctr"/>
              <a:r>
                <a:rPr lang="es-ES" sz="1200" dirty="0" smtClean="0"/>
                <a:t>MANAGER</a:t>
              </a:r>
              <a:endParaRPr lang="es-ES" sz="1200" dirty="0"/>
            </a:p>
          </p:txBody>
        </p:sp>
        <p:cxnSp>
          <p:nvCxnSpPr>
            <p:cNvPr id="18" name="Conector recto 17"/>
            <p:cNvCxnSpPr>
              <a:stCxn id="7" idx="2"/>
            </p:cNvCxnSpPr>
            <p:nvPr/>
          </p:nvCxnSpPr>
          <p:spPr>
            <a:xfrm>
              <a:off x="2680949" y="2999632"/>
              <a:ext cx="0" cy="455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H="1">
              <a:off x="858897" y="3346009"/>
              <a:ext cx="3749220" cy="142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>
              <a:endCxn id="8" idx="0"/>
            </p:cNvCxnSpPr>
            <p:nvPr/>
          </p:nvCxnSpPr>
          <p:spPr>
            <a:xfrm>
              <a:off x="858895" y="3353409"/>
              <a:ext cx="1" cy="238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endCxn id="16" idx="0"/>
            </p:cNvCxnSpPr>
            <p:nvPr/>
          </p:nvCxnSpPr>
          <p:spPr>
            <a:xfrm>
              <a:off x="4608117" y="3328154"/>
              <a:ext cx="0" cy="3015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1763688" y="3346009"/>
              <a:ext cx="0" cy="1129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>
              <a:endCxn id="17" idx="0"/>
            </p:cNvCxnSpPr>
            <p:nvPr/>
          </p:nvCxnSpPr>
          <p:spPr>
            <a:xfrm>
              <a:off x="3656544" y="3360214"/>
              <a:ext cx="15243" cy="11100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endCxn id="14" idx="0"/>
            </p:cNvCxnSpPr>
            <p:nvPr/>
          </p:nvCxnSpPr>
          <p:spPr>
            <a:xfrm flipH="1">
              <a:off x="2680949" y="3346009"/>
              <a:ext cx="3569" cy="260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>
              <a:endCxn id="7" idx="0"/>
            </p:cNvCxnSpPr>
            <p:nvPr/>
          </p:nvCxnSpPr>
          <p:spPr>
            <a:xfrm>
              <a:off x="2680947" y="2088141"/>
              <a:ext cx="2" cy="302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>
              <a:stCxn id="3" idx="2"/>
              <a:endCxn id="83" idx="0"/>
            </p:cNvCxnSpPr>
            <p:nvPr/>
          </p:nvCxnSpPr>
          <p:spPr>
            <a:xfrm>
              <a:off x="5201328" y="1735604"/>
              <a:ext cx="11934" cy="6513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 redondeado 82"/>
            <p:cNvSpPr/>
            <p:nvPr/>
          </p:nvSpPr>
          <p:spPr>
            <a:xfrm>
              <a:off x="3953262" y="2386977"/>
              <a:ext cx="2520000" cy="64807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CHRISTIAN COVEÑAS</a:t>
              </a:r>
            </a:p>
            <a:p>
              <a:pPr algn="ctr"/>
              <a:r>
                <a:rPr lang="es-ES" sz="1400" dirty="0" smtClean="0"/>
                <a:t>JEFE COMERCIAL</a:t>
              </a:r>
              <a:endParaRPr lang="es-ES" sz="1400" dirty="0"/>
            </a:p>
          </p:txBody>
        </p:sp>
        <p:sp>
          <p:nvSpPr>
            <p:cNvPr id="84" name="Rectángulo redondeado 83"/>
            <p:cNvSpPr/>
            <p:nvPr/>
          </p:nvSpPr>
          <p:spPr>
            <a:xfrm>
              <a:off x="6580403" y="2386977"/>
              <a:ext cx="2520000" cy="64807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MARIA JESUS MOYA</a:t>
              </a:r>
            </a:p>
            <a:p>
              <a:pPr algn="ctr"/>
              <a:r>
                <a:rPr lang="es-ES" sz="1400" dirty="0" smtClean="0"/>
                <a:t>JEFE DE OPERACIONES </a:t>
              </a:r>
            </a:p>
            <a:p>
              <a:pPr algn="ctr"/>
              <a:r>
                <a:rPr lang="es-ES" sz="1400" dirty="0" smtClean="0"/>
                <a:t>QS-SOLUTION</a:t>
              </a:r>
              <a:endParaRPr lang="es-ES" sz="1400" dirty="0"/>
            </a:p>
          </p:txBody>
        </p:sp>
        <p:cxnSp>
          <p:nvCxnSpPr>
            <p:cNvPr id="95" name="Conector recto 94"/>
            <p:cNvCxnSpPr>
              <a:endCxn id="84" idx="0"/>
            </p:cNvCxnSpPr>
            <p:nvPr/>
          </p:nvCxnSpPr>
          <p:spPr>
            <a:xfrm>
              <a:off x="7840403" y="2047064"/>
              <a:ext cx="0" cy="3399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81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857356" y="142852"/>
            <a:ext cx="5572164" cy="571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Organigrama Team - citi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11262" y="1024505"/>
            <a:ext cx="8721476" cy="4808989"/>
            <a:chOff x="159712" y="1007364"/>
            <a:chExt cx="8721476" cy="4808989"/>
          </a:xfrm>
        </p:grpSpPr>
        <p:grpSp>
          <p:nvGrpSpPr>
            <p:cNvPr id="46" name="Group 45"/>
            <p:cNvGrpSpPr/>
            <p:nvPr/>
          </p:nvGrpSpPr>
          <p:grpSpPr>
            <a:xfrm>
              <a:off x="159712" y="1007364"/>
              <a:ext cx="8721476" cy="4808989"/>
              <a:chOff x="274794" y="924267"/>
              <a:chExt cx="8721476" cy="4808989"/>
            </a:xfrm>
          </p:grpSpPr>
          <p:grpSp>
            <p:nvGrpSpPr>
              <p:cNvPr id="60" name="Grupo 1"/>
              <p:cNvGrpSpPr/>
              <p:nvPr/>
            </p:nvGrpSpPr>
            <p:grpSpPr>
              <a:xfrm>
                <a:off x="274794" y="924267"/>
                <a:ext cx="8721476" cy="4808989"/>
                <a:chOff x="274794" y="924267"/>
                <a:chExt cx="8721476" cy="4808989"/>
              </a:xfrm>
            </p:grpSpPr>
            <p:sp>
              <p:nvSpPr>
                <p:cNvPr id="64" name="Rectángulo redondeado 100"/>
                <p:cNvSpPr/>
                <p:nvPr/>
              </p:nvSpPr>
              <p:spPr>
                <a:xfrm>
                  <a:off x="274794" y="2060848"/>
                  <a:ext cx="3865158" cy="3672408"/>
                </a:xfrm>
                <a:prstGeom prst="roundRect">
                  <a:avLst>
                    <a:gd name="adj" fmla="val 6349"/>
                  </a:avLst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65" name="2 Rectángulo redondeado"/>
                <p:cNvSpPr/>
                <p:nvPr/>
              </p:nvSpPr>
              <p:spPr>
                <a:xfrm>
                  <a:off x="3879603" y="924267"/>
                  <a:ext cx="2378321" cy="67128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2000" b="1" dirty="0">
                      <a:latin typeface="Arial Narrow" panose="020B0606020202030204" pitchFamily="34" charset="0"/>
                    </a:rPr>
                    <a:t>Pedro</a:t>
                  </a:r>
                  <a:r>
                    <a:rPr lang="es-PE" sz="2000" b="1" baseline="0" dirty="0">
                      <a:latin typeface="Arial Narrow" panose="020B0606020202030204" pitchFamily="34" charset="0"/>
                    </a:rPr>
                    <a:t> Coz</a:t>
                  </a:r>
                </a:p>
                <a:p>
                  <a:pPr algn="ctr"/>
                  <a:r>
                    <a:rPr lang="es-PE" sz="2000" b="1" baseline="0" dirty="0" smtClean="0">
                      <a:latin typeface="Arial Narrow" panose="020B0606020202030204" pitchFamily="34" charset="0"/>
                    </a:rPr>
                    <a:t>Manager</a:t>
                  </a:r>
                  <a:endParaRPr lang="es-PE" sz="2000" b="1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66" name="Conector angular 69"/>
                <p:cNvCxnSpPr>
                  <a:stCxn id="65" idx="2"/>
                  <a:endCxn id="78" idx="0"/>
                </p:cNvCxnSpPr>
                <p:nvPr/>
              </p:nvCxnSpPr>
              <p:spPr>
                <a:xfrm rot="16200000" flipH="1">
                  <a:off x="6084813" y="579497"/>
                  <a:ext cx="706247" cy="2738345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angular 70"/>
                <p:cNvCxnSpPr>
                  <a:stCxn id="65" idx="2"/>
                  <a:endCxn id="86" idx="0"/>
                </p:cNvCxnSpPr>
                <p:nvPr/>
              </p:nvCxnSpPr>
              <p:spPr>
                <a:xfrm rot="5400000">
                  <a:off x="3309972" y="543001"/>
                  <a:ext cx="706247" cy="2811338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cto de flecha 22"/>
                <p:cNvCxnSpPr>
                  <a:stCxn id="65" idx="2"/>
                  <a:endCxn id="105" idx="0"/>
                </p:cNvCxnSpPr>
                <p:nvPr/>
              </p:nvCxnSpPr>
              <p:spPr>
                <a:xfrm>
                  <a:off x="5068764" y="1595547"/>
                  <a:ext cx="5112" cy="70624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upo 1051"/>
                <p:cNvGrpSpPr/>
                <p:nvPr/>
              </p:nvGrpSpPr>
              <p:grpSpPr>
                <a:xfrm>
                  <a:off x="4323276" y="2301793"/>
                  <a:ext cx="1501200" cy="850694"/>
                  <a:chOff x="6660232" y="2326576"/>
                  <a:chExt cx="1501200" cy="850694"/>
                </a:xfrm>
              </p:grpSpPr>
              <p:sp>
                <p:nvSpPr>
                  <p:cNvPr id="105" name="6 Rectángulo redondeado"/>
                  <p:cNvSpPr/>
                  <p:nvPr/>
                </p:nvSpPr>
                <p:spPr>
                  <a:xfrm>
                    <a:off x="6660232" y="2326576"/>
                    <a:ext cx="1501200" cy="424800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PE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s-PE" sz="1400">
                        <a:latin typeface="Arial Narrow" panose="020B0606020202030204" pitchFamily="34" charset="0"/>
                      </a:rPr>
                      <a:t>JP</a:t>
                    </a:r>
                  </a:p>
                </p:txBody>
              </p:sp>
              <p:cxnSp>
                <p:nvCxnSpPr>
                  <p:cNvPr id="107" name="Conector recto de flecha 71"/>
                  <p:cNvCxnSpPr>
                    <a:stCxn id="105" idx="2"/>
                  </p:cNvCxnSpPr>
                  <p:nvPr/>
                </p:nvCxnSpPr>
                <p:spPr>
                  <a:xfrm>
                    <a:off x="7410832" y="2751376"/>
                    <a:ext cx="0" cy="42589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74 Conector recto"/>
                <p:cNvCxnSpPr/>
                <p:nvPr/>
              </p:nvCxnSpPr>
              <p:spPr>
                <a:xfrm rot="5400000" flipH="1" flipV="1">
                  <a:off x="6890644" y="4115138"/>
                  <a:ext cx="1588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5 Rectángulo redondeado"/>
                <p:cNvSpPr/>
                <p:nvPr/>
              </p:nvSpPr>
              <p:spPr>
                <a:xfrm>
                  <a:off x="7066223" y="3168180"/>
                  <a:ext cx="1501200" cy="42480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1400" b="1" dirty="0">
                      <a:latin typeface="Arial Narrow" panose="020B0606020202030204" pitchFamily="34" charset="0"/>
                    </a:rPr>
                    <a:t>Edwin </a:t>
                  </a:r>
                  <a:r>
                    <a:rPr lang="es-PE" sz="1400" b="1" dirty="0" smtClean="0">
                      <a:latin typeface="Arial Narrow" panose="020B0606020202030204" pitchFamily="34" charset="0"/>
                    </a:rPr>
                    <a:t>Costilla</a:t>
                  </a:r>
                  <a:r>
                    <a:rPr lang="es-PE" sz="1400" dirty="0">
                      <a:latin typeface="Arial Narrow" panose="020B0606020202030204" pitchFamily="34" charset="0"/>
                    </a:rPr>
                    <a:t> Jefes de Negocios</a:t>
                  </a:r>
                  <a:r>
                    <a:rPr lang="es-PE" sz="1400" b="1" dirty="0" smtClean="0">
                      <a:latin typeface="Arial Narrow" panose="020B0606020202030204" pitchFamily="34" charset="0"/>
                    </a:rPr>
                    <a:t> </a:t>
                  </a:r>
                  <a:endParaRPr lang="es-PE" sz="1400" b="1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78" name="7 Rectángulo redondeado"/>
                <p:cNvSpPr/>
                <p:nvPr/>
              </p:nvSpPr>
              <p:spPr>
                <a:xfrm>
                  <a:off x="7056509" y="2301794"/>
                  <a:ext cx="1501200" cy="424800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1400" dirty="0">
                      <a:latin typeface="Arial Narrow" panose="020B0606020202030204" pitchFamily="34" charset="0"/>
                    </a:rPr>
                    <a:t>AT</a:t>
                  </a:r>
                </a:p>
              </p:txBody>
            </p:sp>
            <p:sp>
              <p:nvSpPr>
                <p:cNvPr id="79" name="13 Rectángulo redondeado"/>
                <p:cNvSpPr/>
                <p:nvPr/>
              </p:nvSpPr>
              <p:spPr>
                <a:xfrm>
                  <a:off x="7319272" y="4646078"/>
                  <a:ext cx="1501200" cy="4248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1400" b="1">
                      <a:latin typeface="Arial Narrow" panose="020B0606020202030204" pitchFamily="34" charset="0"/>
                    </a:rPr>
                    <a:t>Jennifer</a:t>
                  </a:r>
                  <a:r>
                    <a:rPr lang="es-PE" sz="1400" b="1" baseline="0">
                      <a:latin typeface="Arial Narrow" panose="020B0606020202030204" pitchFamily="34" charset="0"/>
                    </a:rPr>
                    <a:t> Trujillo</a:t>
                  </a:r>
                  <a:endParaRPr lang="es-PE" sz="140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80" name="14 Rectángulo redondeado"/>
                <p:cNvSpPr/>
                <p:nvPr/>
              </p:nvSpPr>
              <p:spPr>
                <a:xfrm>
                  <a:off x="7319272" y="4093546"/>
                  <a:ext cx="1501200" cy="4248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1400" b="1" dirty="0" smtClean="0">
                      <a:latin typeface="Arial Narrow" panose="020B0606020202030204" pitchFamily="34" charset="0"/>
                    </a:rPr>
                    <a:t>Héctor Hernández</a:t>
                  </a:r>
                  <a:endParaRPr lang="es-PE" sz="1400" b="1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81" name="Conector recto de flecha 72"/>
                <p:cNvCxnSpPr>
                  <a:stCxn id="78" idx="2"/>
                  <a:endCxn id="77" idx="0"/>
                </p:cNvCxnSpPr>
                <p:nvPr/>
              </p:nvCxnSpPr>
              <p:spPr>
                <a:xfrm>
                  <a:off x="7807109" y="2726594"/>
                  <a:ext cx="9714" cy="4415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angular 73"/>
                <p:cNvCxnSpPr>
                  <a:stCxn id="77" idx="2"/>
                  <a:endCxn id="79" idx="1"/>
                </p:cNvCxnSpPr>
                <p:nvPr/>
              </p:nvCxnSpPr>
              <p:spPr>
                <a:xfrm rot="5400000">
                  <a:off x="6935299" y="3976954"/>
                  <a:ext cx="1265498" cy="497551"/>
                </a:xfrm>
                <a:prstGeom prst="bentConnector4">
                  <a:avLst>
                    <a:gd name="adj1" fmla="val 19028"/>
                    <a:gd name="adj2" fmla="val 14594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9 Rectángulo redondeado"/>
                <p:cNvSpPr/>
                <p:nvPr/>
              </p:nvSpPr>
              <p:spPr>
                <a:xfrm>
                  <a:off x="622528" y="4092164"/>
                  <a:ext cx="1501200" cy="423216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1400" b="1" dirty="0" smtClean="0">
                      <a:latin typeface="Arial Narrow" panose="020B0606020202030204" pitchFamily="34" charset="0"/>
                    </a:rPr>
                    <a:t>Daniel Ortiz</a:t>
                  </a:r>
                  <a:endParaRPr lang="es-PE" sz="1400" b="1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84" name="3 Rectángulo redondeado"/>
                <p:cNvSpPr/>
                <p:nvPr/>
              </p:nvSpPr>
              <p:spPr>
                <a:xfrm>
                  <a:off x="633022" y="3177270"/>
                  <a:ext cx="1501200" cy="42480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1400" b="1" dirty="0">
                      <a:latin typeface="Arial Narrow" panose="020B0606020202030204" pitchFamily="34" charset="0"/>
                    </a:rPr>
                    <a:t>Betsy </a:t>
                  </a:r>
                  <a:r>
                    <a:rPr lang="es-PE" sz="1400" b="1" dirty="0" smtClean="0">
                      <a:latin typeface="Arial Narrow" panose="020B0606020202030204" pitchFamily="34" charset="0"/>
                    </a:rPr>
                    <a:t>Costa</a:t>
                  </a:r>
                </a:p>
                <a:p>
                  <a:pPr algn="ctr"/>
                  <a:r>
                    <a:rPr lang="es-PE" sz="1400" dirty="0" smtClean="0">
                      <a:latin typeface="Arial Narrow" panose="020B0606020202030204" pitchFamily="34" charset="0"/>
                    </a:rPr>
                    <a:t>Jefes de Negocios</a:t>
                  </a:r>
                  <a:endParaRPr lang="es-PE" sz="1400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85" name="4 Rectángulo redondeado"/>
                <p:cNvSpPr/>
                <p:nvPr/>
              </p:nvSpPr>
              <p:spPr>
                <a:xfrm>
                  <a:off x="2378404" y="3168180"/>
                  <a:ext cx="1501200" cy="42480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1400" b="1" dirty="0">
                      <a:latin typeface="Arial Narrow" panose="020B0606020202030204" pitchFamily="34" charset="0"/>
                    </a:rPr>
                    <a:t>Miguel </a:t>
                  </a:r>
                  <a:r>
                    <a:rPr lang="es-PE" sz="1400" b="1" dirty="0" smtClean="0">
                      <a:latin typeface="Arial Narrow" panose="020B0606020202030204" pitchFamily="34" charset="0"/>
                    </a:rPr>
                    <a:t>Garnique</a:t>
                  </a:r>
                </a:p>
                <a:p>
                  <a:pPr algn="ctr"/>
                  <a:r>
                    <a:rPr lang="es-PE" sz="1400" dirty="0">
                      <a:latin typeface="Arial Narrow" panose="020B0606020202030204" pitchFamily="34" charset="0"/>
                    </a:rPr>
                    <a:t>Jefes de Negocios</a:t>
                  </a:r>
                  <a:endParaRPr lang="es-PE" sz="1400" b="1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86" name="8 Rectángulo redondeado"/>
                <p:cNvSpPr/>
                <p:nvPr/>
              </p:nvSpPr>
              <p:spPr>
                <a:xfrm>
                  <a:off x="1506826" y="2301794"/>
                  <a:ext cx="1501200" cy="424800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1400" dirty="0">
                      <a:latin typeface="Arial Narrow" panose="020B0606020202030204" pitchFamily="34" charset="0"/>
                    </a:rPr>
                    <a:t>SQA</a:t>
                  </a:r>
                </a:p>
              </p:txBody>
            </p:sp>
            <p:sp>
              <p:nvSpPr>
                <p:cNvPr id="87" name="10 Rectángulo redondeado"/>
                <p:cNvSpPr/>
                <p:nvPr/>
              </p:nvSpPr>
              <p:spPr>
                <a:xfrm>
                  <a:off x="622528" y="4646078"/>
                  <a:ext cx="1501200" cy="4248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1400" b="1" dirty="0">
                      <a:latin typeface="Arial Narrow" panose="020B0606020202030204" pitchFamily="34" charset="0"/>
                    </a:rPr>
                    <a:t>Carlos Benites</a:t>
                  </a:r>
                </a:p>
              </p:txBody>
            </p:sp>
            <p:sp>
              <p:nvSpPr>
                <p:cNvPr id="88" name="11 Rectángulo redondeado"/>
                <p:cNvSpPr/>
                <p:nvPr/>
              </p:nvSpPr>
              <p:spPr>
                <a:xfrm>
                  <a:off x="2566744" y="4646078"/>
                  <a:ext cx="1501200" cy="4248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1400" b="1" dirty="0">
                      <a:latin typeface="Arial Narrow" panose="020B0606020202030204" pitchFamily="34" charset="0"/>
                    </a:rPr>
                    <a:t>Jeimy Rebata</a:t>
                  </a:r>
                </a:p>
              </p:txBody>
            </p:sp>
            <p:sp>
              <p:nvSpPr>
                <p:cNvPr id="89" name="12 Rectángulo redondeado"/>
                <p:cNvSpPr/>
                <p:nvPr/>
              </p:nvSpPr>
              <p:spPr>
                <a:xfrm>
                  <a:off x="2566744" y="4086826"/>
                  <a:ext cx="1501200" cy="4248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PE" sz="1400" b="1" dirty="0">
                      <a:latin typeface="Arial Narrow" panose="020B0606020202030204" pitchFamily="34" charset="0"/>
                    </a:rPr>
                    <a:t>Silvia Ccami</a:t>
                  </a:r>
                </a:p>
              </p:txBody>
            </p:sp>
            <p:cxnSp>
              <p:nvCxnSpPr>
                <p:cNvPr id="90" name="Conector recto de flecha 6"/>
                <p:cNvCxnSpPr/>
                <p:nvPr/>
              </p:nvCxnSpPr>
              <p:spPr>
                <a:xfrm flipH="1">
                  <a:off x="2257425" y="2708920"/>
                  <a:ext cx="10319" cy="57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ector angular 9"/>
                <p:cNvCxnSpPr>
                  <a:stCxn id="86" idx="2"/>
                  <a:endCxn id="84" idx="0"/>
                </p:cNvCxnSpPr>
                <p:nvPr/>
              </p:nvCxnSpPr>
              <p:spPr>
                <a:xfrm rot="5400000">
                  <a:off x="1595186" y="2515031"/>
                  <a:ext cx="450676" cy="873803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ector angular 13"/>
                <p:cNvCxnSpPr>
                  <a:stCxn id="86" idx="2"/>
                  <a:endCxn id="85" idx="0"/>
                </p:cNvCxnSpPr>
                <p:nvPr/>
              </p:nvCxnSpPr>
              <p:spPr>
                <a:xfrm rot="16200000" flipH="1">
                  <a:off x="2472421" y="2511597"/>
                  <a:ext cx="441586" cy="871579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ector angular 98"/>
                <p:cNvCxnSpPr>
                  <a:stCxn id="85" idx="2"/>
                  <a:endCxn id="88" idx="1"/>
                </p:cNvCxnSpPr>
                <p:nvPr/>
              </p:nvCxnSpPr>
              <p:spPr>
                <a:xfrm rot="5400000">
                  <a:off x="2215125" y="3944599"/>
                  <a:ext cx="1265498" cy="562260"/>
                </a:xfrm>
                <a:prstGeom prst="bentConnector4">
                  <a:avLst>
                    <a:gd name="adj1" fmla="val 16770"/>
                    <a:gd name="adj2" fmla="val 140657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ector angular 102"/>
                <p:cNvCxnSpPr>
                  <a:stCxn id="84" idx="2"/>
                  <a:endCxn id="87" idx="1"/>
                </p:cNvCxnSpPr>
                <p:nvPr/>
              </p:nvCxnSpPr>
              <p:spPr>
                <a:xfrm rot="5400000">
                  <a:off x="374871" y="3849727"/>
                  <a:ext cx="1256408" cy="761094"/>
                </a:xfrm>
                <a:prstGeom prst="bentConnector4">
                  <a:avLst>
                    <a:gd name="adj1" fmla="val 17666"/>
                    <a:gd name="adj2" fmla="val 130036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angular 133"/>
                <p:cNvCxnSpPr/>
                <p:nvPr/>
              </p:nvCxnSpPr>
              <p:spPr>
                <a:xfrm rot="5400000">
                  <a:off x="1595186" y="2515032"/>
                  <a:ext cx="450676" cy="873803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angular 134"/>
                <p:cNvCxnSpPr/>
                <p:nvPr/>
              </p:nvCxnSpPr>
              <p:spPr>
                <a:xfrm rot="16200000" flipH="1">
                  <a:off x="2472421" y="2511598"/>
                  <a:ext cx="441586" cy="871579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ángulo redondeado 136"/>
                <p:cNvSpPr/>
                <p:nvPr/>
              </p:nvSpPr>
              <p:spPr>
                <a:xfrm>
                  <a:off x="4240058" y="2060848"/>
                  <a:ext cx="1646938" cy="3672408"/>
                </a:xfrm>
                <a:prstGeom prst="roundRect">
                  <a:avLst>
                    <a:gd name="adj" fmla="val 6349"/>
                  </a:avLst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98" name="Rectángulo redondeado 137"/>
                <p:cNvSpPr/>
                <p:nvPr/>
              </p:nvSpPr>
              <p:spPr>
                <a:xfrm>
                  <a:off x="6862708" y="2060848"/>
                  <a:ext cx="2133562" cy="3672408"/>
                </a:xfrm>
                <a:prstGeom prst="roundRect">
                  <a:avLst>
                    <a:gd name="adj" fmla="val 6349"/>
                  </a:avLst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P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00" name="Conector recto de flecha 105"/>
                <p:cNvCxnSpPr>
                  <a:endCxn id="83" idx="1"/>
                </p:cNvCxnSpPr>
                <p:nvPr/>
              </p:nvCxnSpPr>
              <p:spPr>
                <a:xfrm>
                  <a:off x="389872" y="4299226"/>
                  <a:ext cx="232656" cy="454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ector recto de flecha 143"/>
                <p:cNvCxnSpPr>
                  <a:endCxn id="89" idx="1"/>
                </p:cNvCxnSpPr>
                <p:nvPr/>
              </p:nvCxnSpPr>
              <p:spPr>
                <a:xfrm>
                  <a:off x="2332338" y="4299226"/>
                  <a:ext cx="23440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ector recto de flecha 144"/>
                <p:cNvCxnSpPr>
                  <a:endCxn id="80" idx="1"/>
                </p:cNvCxnSpPr>
                <p:nvPr/>
              </p:nvCxnSpPr>
              <p:spPr>
                <a:xfrm>
                  <a:off x="7066223" y="4299226"/>
                  <a:ext cx="253049" cy="67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10 Rectángulo redondeado"/>
              <p:cNvSpPr/>
              <p:nvPr/>
            </p:nvSpPr>
            <p:spPr>
              <a:xfrm>
                <a:off x="633022" y="5223278"/>
                <a:ext cx="1501200" cy="4248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P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PE" sz="1400" b="1" dirty="0" smtClean="0">
                    <a:latin typeface="Arial Narrow" panose="020B0606020202030204" pitchFamily="34" charset="0"/>
                  </a:rPr>
                  <a:t>Shirly Ugarte</a:t>
                </a:r>
                <a:endParaRPr lang="es-PE" sz="14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" name="12 Rectángulo redondeado"/>
              <p:cNvSpPr/>
              <p:nvPr/>
            </p:nvSpPr>
            <p:spPr>
              <a:xfrm>
                <a:off x="4312927" y="3156804"/>
                <a:ext cx="1501200" cy="4248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P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PE" sz="1400" b="1" dirty="0" smtClean="0">
                    <a:latin typeface="Arial Narrow" panose="020B0606020202030204" pitchFamily="34" charset="0"/>
                  </a:rPr>
                  <a:t>Lucia Llontop</a:t>
                </a:r>
                <a:endParaRPr lang="es-PE" sz="1400" b="1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63" name="Conector angular 102"/>
              <p:cNvCxnSpPr>
                <a:endCxn id="61" idx="1"/>
              </p:cNvCxnSpPr>
              <p:nvPr/>
            </p:nvCxnSpPr>
            <p:spPr>
              <a:xfrm rot="16200000" flipH="1">
                <a:off x="222848" y="5025504"/>
                <a:ext cx="577198" cy="24315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5 Rectángulo redondeado"/>
            <p:cNvSpPr/>
            <p:nvPr/>
          </p:nvSpPr>
          <p:spPr>
            <a:xfrm>
              <a:off x="6930409" y="1130604"/>
              <a:ext cx="1501200" cy="42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400" b="1" dirty="0">
                  <a:latin typeface="Arial Narrow" panose="020B0606020202030204" pitchFamily="34" charset="0"/>
                </a:rPr>
                <a:t>Edwin </a:t>
              </a:r>
              <a:r>
                <a:rPr lang="es-PE" sz="1400" b="1" dirty="0" smtClean="0">
                  <a:latin typeface="Arial Narrow" panose="020B0606020202030204" pitchFamily="34" charset="0"/>
                </a:rPr>
                <a:t>Costilla</a:t>
              </a:r>
              <a:r>
                <a:rPr lang="es-PE" sz="1400" dirty="0">
                  <a:latin typeface="Arial Narrow" panose="020B0606020202030204" pitchFamily="34" charset="0"/>
                </a:rPr>
                <a:t> </a:t>
              </a:r>
              <a:r>
                <a:rPr lang="es-PE" sz="1400" dirty="0" smtClean="0">
                  <a:latin typeface="Arial Narrow" panose="020B0606020202030204" pitchFamily="34" charset="0"/>
                </a:rPr>
                <a:t>Backup Manager</a:t>
              </a:r>
              <a:endParaRPr lang="es-PE" sz="14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48" name="Straight Connector 47"/>
            <p:cNvCxnSpPr>
              <a:endCxn id="47" idx="1"/>
            </p:cNvCxnSpPr>
            <p:nvPr/>
          </p:nvCxnSpPr>
          <p:spPr>
            <a:xfrm>
              <a:off x="6142842" y="1343004"/>
              <a:ext cx="787567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8399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857356" y="142852"/>
            <a:ext cx="5572164" cy="571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Definición de roles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1547664" y="1024639"/>
            <a:ext cx="331236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b="1" dirty="0" smtClean="0">
                <a:solidFill>
                  <a:schemeClr val="bg2">
                    <a:lumMod val="10000"/>
                  </a:schemeClr>
                </a:solidFill>
              </a:rPr>
              <a:t>MANAGER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1484784"/>
            <a:ext cx="741682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Supervisión de las horas de ingreso/salida.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Supervisión del cumplimiento de las 9 horas de trabajo.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Aprender de memoria el CAPACITY constantemente</a:t>
            </a:r>
            <a:r>
              <a:rPr lang="es-PE" sz="1600" dirty="0" smtClean="0"/>
              <a:t>.</a:t>
            </a:r>
            <a:endParaRPr lang="es-PE" sz="16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Asignar VÍA EMAIL proyectos a </a:t>
            </a:r>
            <a:r>
              <a:rPr lang="es-PE" sz="1600" dirty="0" smtClean="0"/>
              <a:t>los recursos (SQA/AT/JP) e </a:t>
            </a:r>
            <a:r>
              <a:rPr lang="es-PE" sz="1600" dirty="0"/>
              <a:t>indicar porcentaje de asignación</a:t>
            </a:r>
            <a:r>
              <a:rPr lang="es-P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b="1" dirty="0">
                <a:solidFill>
                  <a:srgbClr val="FF0000"/>
                </a:solidFill>
              </a:rPr>
              <a:t>Monitorea horas planeadas vs. horas trabajadas.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 smtClean="0"/>
              <a:t>Realizar </a:t>
            </a:r>
            <a:r>
              <a:rPr lang="es-PE" sz="1600" dirty="0"/>
              <a:t>reportes en base a las horas ingresadas por </a:t>
            </a:r>
            <a:r>
              <a:rPr lang="es-PE" sz="1600" dirty="0" smtClean="0"/>
              <a:t>los recursos (SQA/AT/JP).</a:t>
            </a:r>
            <a:endParaRPr lang="es-PE" sz="16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Coordinar asignación de proyectos al Team Analistas SQA.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 smtClean="0"/>
              <a:t>Planificar la </a:t>
            </a:r>
            <a:r>
              <a:rPr lang="es-PE" sz="1600" dirty="0"/>
              <a:t>carga de trabajo </a:t>
            </a:r>
            <a:r>
              <a:rPr lang="es-PE" sz="1600" dirty="0" smtClean="0"/>
              <a:t>de los recursos.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b="1" dirty="0" smtClean="0">
                <a:solidFill>
                  <a:srgbClr val="FF0000"/>
                </a:solidFill>
              </a:rPr>
              <a:t>Escalar </a:t>
            </a:r>
            <a:r>
              <a:rPr lang="es-PE" sz="1600" b="1" dirty="0">
                <a:solidFill>
                  <a:srgbClr val="FF0000"/>
                </a:solidFill>
              </a:rPr>
              <a:t>a la supervisión de los </a:t>
            </a:r>
            <a:r>
              <a:rPr lang="es-PE" sz="1600" b="1" dirty="0" smtClean="0">
                <a:solidFill>
                  <a:srgbClr val="FF0000"/>
                </a:solidFill>
              </a:rPr>
              <a:t>BR/TL </a:t>
            </a:r>
            <a:r>
              <a:rPr lang="es-PE" sz="1600" b="1" dirty="0">
                <a:solidFill>
                  <a:srgbClr val="FF0000"/>
                </a:solidFill>
              </a:rPr>
              <a:t>solicitudes no atendidas y </a:t>
            </a:r>
            <a:r>
              <a:rPr lang="es-PE" sz="1600" b="1" dirty="0" smtClean="0">
                <a:solidFill>
                  <a:srgbClr val="FF0000"/>
                </a:solidFill>
              </a:rPr>
              <a:t>hacer </a:t>
            </a:r>
            <a:r>
              <a:rPr lang="es-PE" sz="1600" b="1" dirty="0">
                <a:solidFill>
                  <a:srgbClr val="FF0000"/>
                </a:solidFill>
              </a:rPr>
              <a:t>seguimiento.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 smtClean="0"/>
              <a:t>Solicitar entrada/salida de los recursos, </a:t>
            </a:r>
            <a:r>
              <a:rPr lang="es-PE" sz="1600" dirty="0"/>
              <a:t>por </a:t>
            </a:r>
            <a:r>
              <a:rPr lang="es-PE" sz="1600" dirty="0" smtClean="0"/>
              <a:t>la demanda </a:t>
            </a:r>
            <a:r>
              <a:rPr lang="es-PE" sz="1600" dirty="0"/>
              <a:t>de trabajo.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b="1" dirty="0">
                <a:solidFill>
                  <a:srgbClr val="FF0000"/>
                </a:solidFill>
              </a:rPr>
              <a:t>No</a:t>
            </a:r>
            <a:r>
              <a:rPr lang="es-PE" sz="1600" dirty="0"/>
              <a:t> recibe inducciones.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b="1" dirty="0">
                <a:solidFill>
                  <a:srgbClr val="FF0000"/>
                </a:solidFill>
              </a:rPr>
              <a:t>No</a:t>
            </a:r>
            <a:r>
              <a:rPr lang="es-PE" sz="1600" dirty="0"/>
              <a:t> estima, ni justifica tiempos con los </a:t>
            </a:r>
            <a:r>
              <a:rPr lang="es-PE" sz="1600" dirty="0" smtClean="0"/>
              <a:t>BR/TL.</a:t>
            </a:r>
            <a:endParaRPr lang="es-PE" sz="16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b="1" dirty="0">
                <a:solidFill>
                  <a:srgbClr val="FF0000"/>
                </a:solidFill>
              </a:rPr>
              <a:t>No</a:t>
            </a:r>
            <a:r>
              <a:rPr lang="es-PE" sz="1600" dirty="0"/>
              <a:t> solicita actualización de Documentos ni de cronogramas.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b="1" dirty="0">
                <a:solidFill>
                  <a:srgbClr val="FF0000"/>
                </a:solidFill>
              </a:rPr>
              <a:t>No </a:t>
            </a:r>
            <a:r>
              <a:rPr lang="es-PE" sz="1600" dirty="0"/>
              <a:t>solicita revisión de casos de </a:t>
            </a:r>
            <a:r>
              <a:rPr lang="es-PE" sz="1600" dirty="0" smtClean="0"/>
              <a:t>Prueba</a:t>
            </a:r>
            <a:r>
              <a:rPr lang="es-PE" sz="1600" dirty="0"/>
              <a:t>.</a:t>
            </a:r>
            <a:r>
              <a:rPr lang="es-PE" sz="1600" dirty="0" smtClean="0"/>
              <a:t> </a:t>
            </a:r>
            <a:endParaRPr lang="es-PE" sz="16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b="1" dirty="0">
                <a:solidFill>
                  <a:srgbClr val="FF0000"/>
                </a:solidFill>
              </a:rPr>
              <a:t>No</a:t>
            </a:r>
            <a:r>
              <a:rPr lang="es-PE" sz="1600" dirty="0"/>
              <a:t> acompaña a las reuniones a justificar  tiempos de las Pruebas.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Atiende los escalamientos de otros equipos.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31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857356" y="142852"/>
            <a:ext cx="5572164" cy="571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Definición de roles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1547664" y="1088740"/>
            <a:ext cx="331236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b="1" dirty="0" smtClean="0">
                <a:solidFill>
                  <a:schemeClr val="bg2">
                    <a:lumMod val="10000"/>
                  </a:schemeClr>
                </a:solidFill>
              </a:rPr>
              <a:t>Jefes de Negocio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00808"/>
            <a:ext cx="75608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Revisar el Análisis de lo proyectos de su grupo, dependiendo de las características del proyecto y la importancia.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Verificar el </a:t>
            </a:r>
            <a:r>
              <a:rPr lang="es-PE" sz="1600" dirty="0" smtClean="0"/>
              <a:t>llenado del reporte de actividades diarios.</a:t>
            </a:r>
            <a:endParaRPr lang="es-PE" sz="16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Resolver o derivar las consultas de los </a:t>
            </a:r>
            <a:r>
              <a:rPr lang="es-PE" sz="1600" dirty="0" smtClean="0"/>
              <a:t>recursos </a:t>
            </a:r>
            <a:r>
              <a:rPr lang="es-PE" sz="1600" dirty="0"/>
              <a:t>en los Proyectos.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Reuniones de coordinación con su grupo.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NO Acompaña a reuniones. 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NO estima tiempos.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NO hace el Plan de Pruebas, sólo lo revisa.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62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857356" y="142852"/>
            <a:ext cx="5572164" cy="571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Definición de roles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1547664" y="980728"/>
            <a:ext cx="295232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b="1" dirty="0" smtClean="0">
                <a:solidFill>
                  <a:schemeClr val="bg2">
                    <a:lumMod val="10000"/>
                  </a:schemeClr>
                </a:solidFill>
              </a:rPr>
              <a:t>SQA/AT/JP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412776"/>
            <a:ext cx="77768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Cumplir con los horarios y horas </a:t>
            </a:r>
            <a:r>
              <a:rPr lang="es-PE" sz="1600" dirty="0" smtClean="0"/>
              <a:t>establecidas (9 horas diarias):</a:t>
            </a:r>
          </a:p>
          <a:p>
            <a:pPr marL="742950" lvl="1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PE" sz="1600" dirty="0" smtClean="0"/>
              <a:t>Hora Entrada: 8:00am a 9:30am.</a:t>
            </a:r>
          </a:p>
          <a:p>
            <a:pPr marL="742950" lvl="1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PE" sz="1600" dirty="0" smtClean="0"/>
              <a:t>Hora Salida: 6:00pm a 7:30pm.</a:t>
            </a:r>
          </a:p>
          <a:p>
            <a:pPr marL="742950" lvl="1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PE" sz="1600" dirty="0" smtClean="0"/>
              <a:t>Toda hora fuera del horario, se deberá coordinar con el Manager.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 smtClean="0"/>
              <a:t>Firmar el file de asistencia diariamente (Piso 8).</a:t>
            </a:r>
            <a:endParaRPr lang="es-PE" sz="16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Registrar correctamente </a:t>
            </a:r>
            <a:r>
              <a:rPr lang="es-PE" sz="1600" dirty="0" smtClean="0"/>
              <a:t>el reporte de actividades diario.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 smtClean="0"/>
              <a:t>Horario de refrigerio 1 hora.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 smtClean="0"/>
              <a:t>Los permisos deben ser coordinados previamente con el Manager.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 smtClean="0"/>
              <a:t>Revisar </a:t>
            </a:r>
            <a:r>
              <a:rPr lang="es-PE" sz="1600" dirty="0"/>
              <a:t>los proyectos y porcentajes asignados por </a:t>
            </a:r>
            <a:r>
              <a:rPr lang="es-PE" sz="1600" dirty="0" smtClean="0"/>
              <a:t>Manager.</a:t>
            </a:r>
            <a:endParaRPr lang="es-PE" sz="16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Estimar tiempos </a:t>
            </a:r>
            <a:r>
              <a:rPr lang="es-PE" sz="1600" dirty="0" smtClean="0"/>
              <a:t>L0/L1.</a:t>
            </a:r>
            <a:endParaRPr lang="es-PE" sz="16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Cumplir con los tiempos estimados </a:t>
            </a:r>
            <a:r>
              <a:rPr lang="es-PE" sz="1600" dirty="0" smtClean="0"/>
              <a:t>inicialmente; </a:t>
            </a:r>
            <a:r>
              <a:rPr lang="es-PE" sz="1600" dirty="0"/>
              <a:t>en caso </a:t>
            </a:r>
            <a:r>
              <a:rPr lang="es-PE" sz="1600" dirty="0" smtClean="0"/>
              <a:t>no se cumplan, justificar </a:t>
            </a:r>
            <a:r>
              <a:rPr lang="es-PE" sz="1600" dirty="0"/>
              <a:t>horas adicionales </a:t>
            </a:r>
            <a:r>
              <a:rPr lang="es-PE" sz="1600" dirty="0" smtClean="0"/>
              <a:t>necesarias. </a:t>
            </a:r>
            <a:r>
              <a:rPr lang="es-PE" sz="1600" dirty="0"/>
              <a:t>Todo esto </a:t>
            </a:r>
            <a:r>
              <a:rPr lang="es-PE" sz="1600" dirty="0" smtClean="0"/>
              <a:t>mediante mail.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 smtClean="0"/>
              <a:t>En caso de inasistencia, reportar a tiempo al Manager para poder comunicar con la empresa y con el cliente. Asimismo, entregar el certificado correspondiente.</a:t>
            </a:r>
            <a:endParaRPr lang="es-PE" sz="16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Cumplir con la Metodología.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En caso por factores externos  no se nos atiendan solicitudes como la actualización de cronograma, aprobación de los casos de </a:t>
            </a:r>
            <a:r>
              <a:rPr lang="es-PE" sz="1600" dirty="0" smtClean="0"/>
              <a:t>pruebas y documentos, etc</a:t>
            </a:r>
            <a:r>
              <a:rPr lang="es-PE" sz="1600" dirty="0"/>
              <a:t>. Se aplicará la Matriz de </a:t>
            </a:r>
            <a:r>
              <a:rPr lang="es-PE" sz="1600" dirty="0" smtClean="0"/>
              <a:t>Escalamiento.</a:t>
            </a:r>
            <a:endParaRPr lang="es-PE" sz="1600" dirty="0"/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ü"/>
            </a:pPr>
            <a:r>
              <a:rPr lang="es-PE" sz="1600" dirty="0"/>
              <a:t>Solicitar una correcta y completa Inducción</a:t>
            </a:r>
            <a:r>
              <a:rPr lang="es-PE" sz="1600" dirty="0" smtClean="0"/>
              <a:t>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8379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Tema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/>
      </a:spPr>
      <a:bodyPr anchor="ctr" anchorCtr="0"/>
      <a:lstStyle>
        <a:defPPr marL="342900" indent="-342900">
          <a:buClr>
            <a:schemeClr val="accent6">
              <a:lumMod val="50000"/>
            </a:schemeClr>
          </a:buClr>
          <a:buSzPct val="90000"/>
          <a:buFont typeface="Wingdings" panose="05000000000000000000" pitchFamily="2" charset="2"/>
          <a:buChar char="ü"/>
          <a:defRPr sz="2200" dirty="0" err="1" smtClean="0">
            <a:solidFill>
              <a:schemeClr val="tx1">
                <a:lumMod val="95000"/>
                <a:lumOff val="5000"/>
              </a:schemeClr>
            </a:solidFill>
            <a:latin typeface="Arial Narrow" pitchFamily="34" charset="0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3375</TotalTime>
  <Words>509</Words>
  <Application>Microsoft Office PowerPoint</Application>
  <PresentationFormat>On-screen Show (4:3)</PresentationFormat>
  <Paragraphs>86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Tema1</vt:lpstr>
      <vt:lpstr>1_Tema de Office</vt:lpstr>
      <vt:lpstr>1_Tema1</vt:lpstr>
      <vt:lpstr>2_Tema de Office</vt:lpstr>
      <vt:lpstr>Tema4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Rhony</dc:creator>
  <cp:lastModifiedBy>Qsystem, Coz Pedro [ICG-IT NE]</cp:lastModifiedBy>
  <cp:revision>205</cp:revision>
  <dcterms:created xsi:type="dcterms:W3CDTF">2014-02-28T19:34:57Z</dcterms:created>
  <dcterms:modified xsi:type="dcterms:W3CDTF">2015-08-28T20:29:58Z</dcterms:modified>
</cp:coreProperties>
</file>