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09E3A-4FC3-4F45-A983-4B6798FC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56CDA-192C-4A6C-8C58-80168AF6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24D8-2F62-466C-93F2-863787F4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ADC4B-C391-409A-A441-0FB97F7A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18C9A-AD47-4808-9A1C-410525AB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4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5FE4-9E03-4864-8FEF-05B5EF9B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4860C7-ADD4-4979-B492-214956D2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1CBBA-FC47-4BA8-8577-D5EDF2B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1AF9-58EF-4A3E-975B-D0901433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E3431-6AF3-413C-9903-5061BC57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6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E7D56-FF91-432B-9B4F-70A3567EF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4462D-2DB4-4198-BB42-9EC41A1F3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07226-6009-4034-B8EA-F49081CE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9ECD8-584E-468D-8211-73E38A26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328D4-CA2E-42BA-848A-5ACD83DB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5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68FC-4551-4DFE-AA1C-F9CCAFDC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4407F-1345-4CC6-AE92-FC1958D3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0BBC9-30E2-4476-BD06-5E901CA2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3396F-468B-4DA6-ACC6-53F5A6AD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D9FF8-348F-4AA8-8B81-A98F3970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2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7337-A246-45AE-8779-6D85D04D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FF5F4-2109-49DD-934F-009D3162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5B45D-1E31-4270-A710-886E7673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6E01-2D41-406F-A797-5495C1BB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85CE0-AE92-4CC6-9764-B2C8CC67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8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64DA6-98E4-4422-9198-9F57E0D9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2B9D8-4B24-42D4-A8D7-92FD1DDF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624F8-10BE-466F-8537-2E170517A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9FFB2-EFAF-4C19-82D6-8A89DCB0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62980-7822-455A-8A46-122D0DC8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D8EE9-9D77-4B09-BA82-B049535B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342BB-A5DD-4799-9998-7323E267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CB09C-AB23-4767-8941-460E476D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16D92-5DEF-42BE-AFD3-A5EC5CDC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CDC8C1-9306-435B-B1B1-281FB1879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4DB79D-3CC6-4844-BDA9-4DE9D737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970D0-AE90-48D8-AA02-69923ED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387235-1C83-4E39-A160-F18CDB9F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DDC60-6312-4099-B13B-54B81BCB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6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5AE47-03D5-40FB-AAD6-8FCAD59B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745EC1-F8BE-4C34-88C0-9CAE8A94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57AAE-5814-469A-88CC-05E8EF90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87BF7-9BB2-4527-B52E-785C318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F23F9-044A-4280-B6BD-8A96E525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623FA-6B25-40FE-875F-11CD8EEE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9A6B1-C158-4B83-BA78-A62CDABF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D35D3-FD2C-44C8-8FAB-8BFAA5E1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F9687-0C6B-4F13-B8EA-7521E834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459A3-30D3-47D1-ADEA-FA09A20C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DA0DE1-BDC3-4AB3-8604-0D69C15F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510AC-266A-45A5-B185-4457020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89679-8537-4A95-91D9-DAC74F32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DBEAE-C8DD-4611-A1DB-BBFE912E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FEE75-6394-4D45-AF9D-EFFC4738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E733-3004-4EC7-8270-C3308BE14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7BC0D-A24C-48BB-87BC-7A0A3AEC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26CAB-0AF1-4F11-BB47-C4887D2E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1F3AF-17AF-4826-8A8F-DFBDB09F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9E40C-BFEF-42AE-8816-971F6330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B18B2-0230-4097-9E1B-BDDF71B0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F9935-20CC-433B-A6CD-6B238446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5A08-2ECB-4DBE-87DF-A37E210EFD3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301EB-BF39-4905-BF7C-D491B24A8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6EF20-6FD1-40C7-BCF4-D1DBC59EE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7187-11E7-4F03-9DFD-4F479441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BA%E5%AE%9A%E5%88%A9%E6%81%AF%E8%AF%81%E5%88%B8/1283573" TargetMode="External"/><Relationship Id="rId2" Type="http://schemas.openxmlformats.org/officeDocument/2006/relationships/hyperlink" Target="https://baike.baidu.com/item/%E6%9C%89%E4%BB%B7%E8%AF%81%E5%88%B8/206499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5%AE%9A%E6%81%AF%E8%AF%81%E5%88%B8/64305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0%BA%E5%88%B8%E5%81%BF%E8%BF%98" TargetMode="External"/><Relationship Id="rId13" Type="http://schemas.openxmlformats.org/officeDocument/2006/relationships/hyperlink" Target="https://baike.baidu.com/item/%E5%AE%9E%E9%99%85%E6%94%B6%E7%9B%8A" TargetMode="External"/><Relationship Id="rId3" Type="http://schemas.openxmlformats.org/officeDocument/2006/relationships/hyperlink" Target="https://baike.baidu.com/item/%E5%80%BA%E5%88%B8%E6%8C%81%E6%9C%89%E4%BA%BA" TargetMode="External"/><Relationship Id="rId7" Type="http://schemas.openxmlformats.org/officeDocument/2006/relationships/hyperlink" Target="https://baike.baidu.com/item/%E6%8A%98%E4%BB%B7%E5%8F%91%E8%A1%8C" TargetMode="External"/><Relationship Id="rId12" Type="http://schemas.openxmlformats.org/officeDocument/2006/relationships/hyperlink" Target="https://baike.baidu.com/item/%E5%A4%8D%E5%88%A9" TargetMode="External"/><Relationship Id="rId2" Type="http://schemas.openxmlformats.org/officeDocument/2006/relationships/hyperlink" Target="https://baike.baidu.com/item/%E7%A5%A8%E9%9D%A2%E4%BB%B7%E5%80%BC" TargetMode="External"/><Relationship Id="rId16" Type="http://schemas.openxmlformats.org/officeDocument/2006/relationships/hyperlink" Target="https://baike.baidu.com/item/%E6%AF%94%E7%8E%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BA%A2%E4%BB%B7%E5%8F%91%E8%A1%8C" TargetMode="External"/><Relationship Id="rId11" Type="http://schemas.openxmlformats.org/officeDocument/2006/relationships/hyperlink" Target="https://baike.baidu.com/item/%E5%88%A9%E6%81%AF" TargetMode="External"/><Relationship Id="rId5" Type="http://schemas.openxmlformats.org/officeDocument/2006/relationships/hyperlink" Target="https://baike.baidu.com/item/%E5%8F%91%E8%A1%8C%E4%BB%B7%E6%A0%BC" TargetMode="External"/><Relationship Id="rId15" Type="http://schemas.openxmlformats.org/officeDocument/2006/relationships/hyperlink" Target="https://baike.baidu.com/item/%E5%80%BA%E5%88%B8%E9%9D%A2%E5%80%BC" TargetMode="External"/><Relationship Id="rId10" Type="http://schemas.openxmlformats.org/officeDocument/2006/relationships/hyperlink" Target="https://baike.baidu.com/item/%E5%8F%91%E8%A1%8C%E5%80%BA%E5%88%B8" TargetMode="External"/><Relationship Id="rId4" Type="http://schemas.openxmlformats.org/officeDocument/2006/relationships/hyperlink" Target="https://baike.baidu.com/item/%E6%9C%AC%E9%87%91" TargetMode="External"/><Relationship Id="rId9" Type="http://schemas.openxmlformats.org/officeDocument/2006/relationships/hyperlink" Target="https://baike.baidu.com/item/%E4%BC%81%E4%B8%9A%E5%80%BA%E5%88%B8" TargetMode="External"/><Relationship Id="rId14" Type="http://schemas.openxmlformats.org/officeDocument/2006/relationships/hyperlink" Target="https://baike.baidu.com/item/%E5%80%BA%E5%88%B8%E5%88%A9%E6%81%A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88%A9%E6%81%AF%E6%94%B6%E5%85%A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B%BD%E5%80%BA" TargetMode="External"/><Relationship Id="rId2" Type="http://schemas.openxmlformats.org/officeDocument/2006/relationships/hyperlink" Target="https://baike.baidu.com/item/%E6%94%BF%E5%BA%9C%E5%80%BA%E5%88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9%87%91%E8%9E%8D%E5%80%BA%E5%88%B8" TargetMode="External"/><Relationship Id="rId4" Type="http://schemas.openxmlformats.org/officeDocument/2006/relationships/hyperlink" Target="https://baike.baidu.com/item/%E5%9C%B0%E6%96%B9%E6%94%BF%E5%BA%9C%E5%80%BA%E5%88%B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D35B41-23F6-4372-8BAC-2829BFEBD7CB}"/>
              </a:ext>
            </a:extLst>
          </p:cNvPr>
          <p:cNvSpPr/>
          <p:nvPr/>
        </p:nvSpPr>
        <p:spPr>
          <a:xfrm>
            <a:off x="892440" y="2387442"/>
            <a:ext cx="888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债券是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政府、企业、银行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等债务人为筹集资金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按照法定程序发行并向债权人承诺于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指定日期还本付息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的有价证券。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832F4B-498D-4539-9165-57F2271386E5}"/>
              </a:ext>
            </a:extLst>
          </p:cNvPr>
          <p:cNvSpPr/>
          <p:nvPr/>
        </p:nvSpPr>
        <p:spPr>
          <a:xfrm>
            <a:off x="892440" y="4299369"/>
            <a:ext cx="8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债券是一种</a:t>
            </a:r>
            <a:r>
              <a:rPr lang="zh-CN" altLang="en-US" sz="28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有价证券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。由于债券的利息通常是事先确定的，所以债券是</a:t>
            </a:r>
            <a:r>
              <a:rPr lang="zh-CN" altLang="en-US" sz="28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固定利息证券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zh-CN" altLang="en-US" sz="28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定息证券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）的一种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C9341A-366C-422B-896D-26131332CC08}"/>
              </a:ext>
            </a:extLst>
          </p:cNvPr>
          <p:cNvSpPr txBox="1"/>
          <p:nvPr/>
        </p:nvSpPr>
        <p:spPr>
          <a:xfrm>
            <a:off x="892440" y="1235192"/>
            <a:ext cx="231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40971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1C28F3-FB6E-4D88-91EE-095A04F75F88}"/>
              </a:ext>
            </a:extLst>
          </p:cNvPr>
          <p:cNvSpPr/>
          <p:nvPr/>
        </p:nvSpPr>
        <p:spPr>
          <a:xfrm>
            <a:off x="861030" y="1525286"/>
            <a:ext cx="9545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债券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面值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是指债券的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票面价值</a:t>
            </a:r>
            <a:r>
              <a:rPr lang="zh-CN" altLang="en-US" sz="2000" dirty="0"/>
              <a:t>，是发行人对</a:t>
            </a:r>
            <a:r>
              <a:rPr lang="zh-CN" altLang="en-US" sz="2000" dirty="0">
                <a:hlinkClick r:id="rId3"/>
              </a:rPr>
              <a:t>债券持有人</a:t>
            </a:r>
            <a:r>
              <a:rPr lang="zh-CN" altLang="en-US" sz="2000" dirty="0"/>
              <a:t>在债券到期后应偿还的</a:t>
            </a:r>
            <a:r>
              <a:rPr lang="zh-CN" altLang="en-US" sz="2000" dirty="0">
                <a:hlinkClick r:id="rId4"/>
              </a:rPr>
              <a:t>本金</a:t>
            </a:r>
            <a:r>
              <a:rPr lang="zh-CN" altLang="en-US" sz="2000" dirty="0"/>
              <a:t>数额，债券的面值与债券实际的</a:t>
            </a:r>
            <a:r>
              <a:rPr lang="zh-CN" altLang="en-US" sz="2000" dirty="0">
                <a:hlinkClick r:id="rId5"/>
              </a:rPr>
              <a:t>发行价格</a:t>
            </a:r>
            <a:r>
              <a:rPr lang="zh-CN" altLang="en-US" sz="2000" dirty="0"/>
              <a:t>并不一定是一致的，发行价格大于面值称为</a:t>
            </a:r>
            <a:r>
              <a:rPr lang="zh-CN" altLang="en-US" sz="2000" dirty="0">
                <a:hlinkClick r:id="rId6"/>
              </a:rPr>
              <a:t>溢价发行</a:t>
            </a:r>
            <a:r>
              <a:rPr lang="zh-CN" altLang="en-US" sz="2000" dirty="0"/>
              <a:t>，小于面值称为</a:t>
            </a:r>
            <a:r>
              <a:rPr lang="zh-CN" altLang="en-US" sz="2000" dirty="0">
                <a:hlinkClick r:id="rId7"/>
              </a:rPr>
              <a:t>折价发行</a:t>
            </a:r>
            <a:r>
              <a:rPr lang="zh-CN" altLang="en-US" sz="2000" dirty="0"/>
              <a:t>，等价发行称为平价发行。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2FD77C-E8AB-45CC-8604-2B72922892EC}"/>
              </a:ext>
            </a:extLst>
          </p:cNvPr>
          <p:cNvSpPr/>
          <p:nvPr/>
        </p:nvSpPr>
        <p:spPr>
          <a:xfrm>
            <a:off x="861030" y="3169774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债券偿还</a:t>
            </a:r>
            <a:r>
              <a:rPr lang="zh-CN" altLang="en-US" sz="2000" dirty="0"/>
              <a:t>期是指</a:t>
            </a:r>
            <a:r>
              <a:rPr lang="zh-CN" altLang="en-US" sz="2000" dirty="0">
                <a:hlinkClick r:id="rId9"/>
              </a:rPr>
              <a:t>企业债券</a:t>
            </a:r>
            <a:r>
              <a:rPr lang="zh-CN" altLang="en-US" sz="2000" dirty="0"/>
              <a:t>上载明的偿还债券本金的期限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ED449F-F0E9-4D01-864E-23318523773E}"/>
              </a:ext>
            </a:extLst>
          </p:cNvPr>
          <p:cNvSpPr/>
          <p:nvPr/>
        </p:nvSpPr>
        <p:spPr>
          <a:xfrm>
            <a:off x="861030" y="4260264"/>
            <a:ext cx="10471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付息期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是指企业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10"/>
              </a:rPr>
              <a:t>发行债券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后的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11"/>
              </a:rPr>
              <a:t>利息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支付的时间，</a:t>
            </a:r>
            <a:r>
              <a:rPr lang="zh-CN" altLang="en-US" sz="2000" dirty="0"/>
              <a:t>可以是到期一次支付，或</a:t>
            </a:r>
            <a:r>
              <a:rPr lang="en-US" altLang="zh-CN" sz="2000" dirty="0"/>
              <a:t>1</a:t>
            </a:r>
            <a:r>
              <a:rPr lang="zh-CN" altLang="en-US" sz="2000" dirty="0"/>
              <a:t>年、半年或者</a:t>
            </a:r>
            <a:r>
              <a:rPr lang="en-US" altLang="zh-CN" sz="2000" dirty="0"/>
              <a:t>3</a:t>
            </a:r>
            <a:r>
              <a:rPr lang="zh-CN" altLang="en-US" sz="2000" dirty="0"/>
              <a:t>个月支付一次，到期一次付息的债券，其利息通常是按单利计算的；而年内分期付息的债券，其利息是按</a:t>
            </a:r>
            <a:r>
              <a:rPr lang="zh-CN" altLang="en-US" sz="2000" dirty="0">
                <a:hlinkClick r:id="rId12"/>
              </a:rPr>
              <a:t>复利</a:t>
            </a:r>
            <a:r>
              <a:rPr lang="zh-CN" altLang="en-US" sz="2000" dirty="0"/>
              <a:t>计算的，对债券投资者的</a:t>
            </a:r>
            <a:r>
              <a:rPr lang="zh-CN" altLang="en-US" sz="2000" dirty="0">
                <a:hlinkClick r:id="rId13"/>
              </a:rPr>
              <a:t>实际收益</a:t>
            </a:r>
            <a:r>
              <a:rPr lang="zh-CN" altLang="en-US" sz="2000" dirty="0"/>
              <a:t>有很大影响。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53FE73-CA96-49A8-884F-89707B882B2C}"/>
              </a:ext>
            </a:extLst>
          </p:cNvPr>
          <p:cNvSpPr/>
          <p:nvPr/>
        </p:nvSpPr>
        <p:spPr>
          <a:xfrm>
            <a:off x="861030" y="5766252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票面利率</a:t>
            </a:r>
            <a:r>
              <a:rPr lang="zh-CN" altLang="en-US" sz="2000" dirty="0"/>
              <a:t>是指</a:t>
            </a:r>
            <a:r>
              <a:rPr lang="zh-CN" altLang="en-US" sz="20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债券利息</a:t>
            </a:r>
            <a:r>
              <a:rPr lang="zh-CN" altLang="en-US" sz="2000" dirty="0"/>
              <a:t>与</a:t>
            </a:r>
            <a:r>
              <a:rPr lang="zh-CN" altLang="en-US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债券面值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比率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E323C5-E1DD-4484-86CA-D2D3AE0D097F}"/>
              </a:ext>
            </a:extLst>
          </p:cNvPr>
          <p:cNvSpPr txBox="1"/>
          <p:nvPr/>
        </p:nvSpPr>
        <p:spPr>
          <a:xfrm>
            <a:off x="861030" y="373241"/>
            <a:ext cx="231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关键词</a:t>
            </a:r>
          </a:p>
        </p:txBody>
      </p:sp>
    </p:spTree>
    <p:extLst>
      <p:ext uri="{BB962C8B-B14F-4D97-AF65-F5344CB8AC3E}">
        <p14:creationId xmlns:p14="http://schemas.microsoft.com/office/powerpoint/2010/main" val="30127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06ADEB-B405-4E3C-9E64-2D47BC800596}"/>
              </a:ext>
            </a:extLst>
          </p:cNvPr>
          <p:cNvSpPr/>
          <p:nvPr/>
        </p:nvSpPr>
        <p:spPr>
          <a:xfrm>
            <a:off x="1036829" y="2015825"/>
            <a:ext cx="70420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必须按照偿还期限偿还本金以及利息；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2400" dirty="0"/>
              <a:t>可以灵活转让以提前收回本金；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3.</a:t>
            </a:r>
            <a:r>
              <a:rPr lang="zh-CN" altLang="en-US" sz="2400" dirty="0"/>
              <a:t>风险小；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4.</a:t>
            </a:r>
            <a:r>
              <a:rPr lang="zh-CN" altLang="en-US" sz="2400" dirty="0"/>
              <a:t>收益：一是</a:t>
            </a:r>
            <a:r>
              <a:rPr lang="zh-CN" altLang="en-US" sz="2400" dirty="0">
                <a:hlinkClick r:id="rId2"/>
              </a:rPr>
              <a:t>利息收入</a:t>
            </a:r>
            <a:r>
              <a:rPr lang="zh-CN" altLang="en-US" sz="2400" dirty="0"/>
              <a:t>：二是利用债券价格的变动，买卖债券赚取差额；三是投资债券所获现金流量再投资的利息收入。</a:t>
            </a:r>
          </a:p>
          <a:p>
            <a:br>
              <a:rPr lang="zh-CN" altLang="en-US" sz="2400" dirty="0"/>
            </a:b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1B91A1-4789-481A-85A2-3D128D6DB02E}"/>
              </a:ext>
            </a:extLst>
          </p:cNvPr>
          <p:cNvSpPr txBox="1"/>
          <p:nvPr/>
        </p:nvSpPr>
        <p:spPr>
          <a:xfrm>
            <a:off x="1036829" y="830930"/>
            <a:ext cx="231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197945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A0E555-1C9E-4030-A436-D75F9286267E}"/>
              </a:ext>
            </a:extLst>
          </p:cNvPr>
          <p:cNvSpPr txBox="1"/>
          <p:nvPr/>
        </p:nvSpPr>
        <p:spPr>
          <a:xfrm>
            <a:off x="840816" y="694865"/>
            <a:ext cx="231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发行主体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1F047-15CD-48FA-87A6-D0EB4A8B3DE3}"/>
              </a:ext>
            </a:extLst>
          </p:cNvPr>
          <p:cNvSpPr/>
          <p:nvPr/>
        </p:nvSpPr>
        <p:spPr>
          <a:xfrm>
            <a:off x="840816" y="1872734"/>
            <a:ext cx="4911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政府债券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dirty="0"/>
              <a:t>主要包括</a:t>
            </a:r>
            <a:r>
              <a:rPr lang="zh-CN" altLang="en-US" dirty="0">
                <a:hlinkClick r:id="rId3"/>
              </a:rPr>
              <a:t>国债</a:t>
            </a:r>
            <a:r>
              <a:rPr lang="zh-CN" altLang="en-US" dirty="0"/>
              <a:t>、</a:t>
            </a:r>
            <a:r>
              <a:rPr lang="zh-CN" altLang="en-US" dirty="0">
                <a:hlinkClick r:id="rId4"/>
              </a:rPr>
              <a:t>地方政府债券</a:t>
            </a:r>
            <a:r>
              <a:rPr lang="zh-CN" altLang="en-US" dirty="0"/>
              <a:t>等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A5F74A-3FA6-4AD3-A7EF-49AABDEF5A98}"/>
              </a:ext>
            </a:extLst>
          </p:cNvPr>
          <p:cNvSpPr/>
          <p:nvPr/>
        </p:nvSpPr>
        <p:spPr>
          <a:xfrm>
            <a:off x="840816" y="2768442"/>
            <a:ext cx="912060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金融债券</a:t>
            </a:r>
            <a:r>
              <a:rPr lang="zh-CN" altLang="en-US" sz="20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zh-CN" altLang="en-US" dirty="0"/>
              <a:t>由银行和非银行金融机构发行的债券，我国金融债券主要由国家开发银行、进出口银行等政策性银行发行。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65A8D2-99F3-4B8F-AE24-B58F82A04F83}"/>
              </a:ext>
            </a:extLst>
          </p:cNvPr>
          <p:cNvSpPr/>
          <p:nvPr/>
        </p:nvSpPr>
        <p:spPr>
          <a:xfrm>
            <a:off x="840817" y="3638260"/>
            <a:ext cx="89347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公司（企业）债券，一般为</a:t>
            </a:r>
            <a:r>
              <a:rPr lang="zh-CN" altLang="en-US" dirty="0"/>
              <a:t>上市公司，其信用保障是发债公司的资产质量、经营状况、盈利水平和持续赢利能力等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07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55948-2DA6-454A-87BA-0E978DCE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3B9A2-A7A3-4C02-A908-C663BAD4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6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353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シ K</dc:creator>
  <cp:lastModifiedBy>シ K</cp:lastModifiedBy>
  <cp:revision>9</cp:revision>
  <dcterms:created xsi:type="dcterms:W3CDTF">2019-11-04T01:32:56Z</dcterms:created>
  <dcterms:modified xsi:type="dcterms:W3CDTF">2019-11-04T02:28:24Z</dcterms:modified>
</cp:coreProperties>
</file>