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68" r:id="rId3"/>
    <p:sldId id="452" r:id="rId4"/>
    <p:sldId id="454" r:id="rId5"/>
    <p:sldId id="455" r:id="rId6"/>
    <p:sldId id="456" r:id="rId7"/>
    <p:sldId id="457" r:id="rId8"/>
    <p:sldId id="458" r:id="rId9"/>
    <p:sldId id="459" r:id="rId10"/>
    <p:sldId id="434" r:id="rId11"/>
    <p:sldId id="435" r:id="rId12"/>
    <p:sldId id="436" r:id="rId13"/>
    <p:sldId id="437" r:id="rId14"/>
    <p:sldId id="460" r:id="rId15"/>
    <p:sldId id="438" r:id="rId16"/>
    <p:sldId id="447" r:id="rId17"/>
    <p:sldId id="440" r:id="rId18"/>
    <p:sldId id="461" r:id="rId19"/>
    <p:sldId id="463" r:id="rId20"/>
    <p:sldId id="443" r:id="rId21"/>
    <p:sldId id="444" r:id="rId22"/>
    <p:sldId id="450" r:id="rId23"/>
    <p:sldId id="464" r:id="rId24"/>
    <p:sldId id="445" r:id="rId25"/>
    <p:sldId id="281" r:id="rId26"/>
    <p:sldId id="3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7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91544" y="4077072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12776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버텍스</a:t>
            </a:r>
            <a:r>
              <a:rPr lang="ko-KR" altLang="en-US" dirty="0"/>
              <a:t> 여섯 개 </a:t>
            </a:r>
            <a:r>
              <a:rPr lang="en-US" altLang="ko-KR" dirty="0"/>
              <a:t>(x, y, z, 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), 30</a:t>
            </a:r>
            <a:r>
              <a:rPr lang="ko-KR" altLang="en-US" dirty="0"/>
              <a:t>개의 </a:t>
            </a:r>
            <a:r>
              <a:rPr lang="en-US" altLang="ko-KR" dirty="0"/>
              <a:t>float </a:t>
            </a:r>
            <a:r>
              <a:rPr lang="ko-KR" altLang="en-US" dirty="0"/>
              <a:t>포인트들</a:t>
            </a:r>
            <a:endParaRPr lang="en-US" altLang="ko-KR" dirty="0"/>
          </a:p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</p:txBody>
      </p:sp>
      <p:sp>
        <p:nvSpPr>
          <p:cNvPr id="5" name="타원 4"/>
          <p:cNvSpPr/>
          <p:nvPr/>
        </p:nvSpPr>
        <p:spPr>
          <a:xfrm>
            <a:off x="2783632" y="4689140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83632" y="5625244"/>
            <a:ext cx="216024" cy="216024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799856" y="4689140"/>
            <a:ext cx="216024" cy="2160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1854" y="4069411"/>
            <a:ext cx="381642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13942" y="5617583"/>
            <a:ext cx="216024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30166" y="4681479"/>
            <a:ext cx="216024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30166" y="5618126"/>
            <a:ext cx="216024" cy="21602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20536" y="4419237"/>
            <a:ext cx="18596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-0.5f, 0.5f, 0.0f, 0.0f, 1.f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2022020" y="5340585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3333CC"/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030929" y="4419236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8361239" y="4419235"/>
            <a:ext cx="1753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66FF"/>
                </a:solidFill>
              </a:rPr>
              <a:t>0.5f, 0.5f, 0.0f, 1.0f, 1.0f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6390510" y="5332472"/>
            <a:ext cx="1878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8361240" y="5340583"/>
            <a:ext cx="1870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C0099"/>
                </a:solidFill>
              </a:rPr>
              <a:t>0.5f, -0.5f, 0.0f, 1.0f, 0.0f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68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79976" y="2378270"/>
            <a:ext cx="4439016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79977" y="2977711"/>
            <a:ext cx="44390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en-US" altLang="ko-KR" sz="1600" dirty="0"/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out vec4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uniform sampler2D 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FragColor</a:t>
            </a:r>
            <a:r>
              <a:rPr lang="en-US" altLang="ko-KR" sz="1600" dirty="0"/>
              <a:t> = texture(</a:t>
            </a:r>
            <a:r>
              <a:rPr lang="en-US" altLang="ko-KR" sz="1600" dirty="0" err="1"/>
              <a:t>uTexture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83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789047" y="2378270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9047" y="2977711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9625" y="2924944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Attribute</a:t>
            </a:r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3359697" y="3109610"/>
            <a:ext cx="4919929" cy="5354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 flipV="1">
            <a:off x="3215681" y="3109610"/>
            <a:ext cx="5063945" cy="79215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62544" y="3717098"/>
            <a:ext cx="15640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>
                <a:solidFill>
                  <a:srgbClr val="FF0000"/>
                </a:solidFill>
              </a:rPr>
              <a:t>Varying</a:t>
            </a:r>
          </a:p>
        </p:txBody>
      </p:sp>
      <p:cxnSp>
        <p:nvCxnSpPr>
          <p:cNvPr id="15" name="직선 화살표 연결선 14"/>
          <p:cNvCxnSpPr>
            <a:endCxn id="13" idx="1"/>
          </p:cNvCxnSpPr>
          <p:nvPr/>
        </p:nvCxnSpPr>
        <p:spPr>
          <a:xfrm flipV="1">
            <a:off x="3503712" y="3901765"/>
            <a:ext cx="4758832" cy="47803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1" y="3212977"/>
            <a:ext cx="9143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 </a:t>
            </a:r>
          </a:p>
          <a:p>
            <a:pPr latinLnBrk="0"/>
            <a:r>
              <a:rPr lang="en-US" altLang="ko-KR" dirty="0"/>
              <a:t>{ </a:t>
            </a:r>
          </a:p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   -0.5f, 0.5f, 0.0f, 0.0f,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3333CC"/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r>
              <a:rPr lang="en-US" altLang="ko-KR" dirty="0"/>
              <a:t>,</a:t>
            </a:r>
          </a:p>
          <a:p>
            <a:pPr latinLnBrk="0"/>
            <a:r>
              <a:rPr lang="en-US" altLang="ko-KR" dirty="0"/>
              <a:t>    </a:t>
            </a:r>
            <a:r>
              <a:rPr lang="en-US" altLang="ko-KR" dirty="0">
                <a:solidFill>
                  <a:srgbClr val="0066FF"/>
                </a:solidFill>
              </a:rPr>
              <a:t>0.5f, 0.5f, 0.0f, 1.0f, 1.0f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-0.5f, -0.5f, 0.0f, 0.0f, 0.0f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C0099"/>
                </a:solidFill>
              </a:rPr>
              <a:t>0.5f, -0.5f, 0.0f, 1.0f, 0.0f </a:t>
            </a:r>
          </a:p>
          <a:p>
            <a:pPr latinLnBrk="0"/>
            <a:r>
              <a:rPr lang="en-US" altLang="ko-KR" dirty="0"/>
              <a:t>};</a:t>
            </a:r>
          </a:p>
          <a:p>
            <a:endParaRPr lang="en-US" altLang="ko-KR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VBO </a:t>
            </a:r>
            <a:r>
              <a:rPr lang="ko-KR" altLang="en-US" sz="3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16503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425243"/>
            <a:ext cx="9143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8, 0, GL_RGBA, GL_UNSIGNED_BYTE,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3200" dirty="0"/>
              <a:t>Texture </a:t>
            </a:r>
            <a:r>
              <a:rPr lang="ko-KR" altLang="en-US" sz="3200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5E00B-3D26-4C4B-AD53-2120272A6F34}"/>
              </a:ext>
            </a:extLst>
          </p:cNvPr>
          <p:cNvSpPr txBox="1"/>
          <p:nvPr/>
        </p:nvSpPr>
        <p:spPr>
          <a:xfrm>
            <a:off x="8616280" y="407707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Cpu</a:t>
            </a:r>
            <a:r>
              <a:rPr lang="ko-KR" altLang="en-US" dirty="0"/>
              <a:t>메모리상에 존재하지만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err="1"/>
              <a:t>Gpu</a:t>
            </a:r>
            <a:r>
              <a:rPr lang="ko-KR" altLang="en-US"/>
              <a:t>상으로 올리게 바꿈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32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24000" y="259191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glUseProgram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glGetUniformLocation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glUniform1i(</a:t>
            </a:r>
            <a:r>
              <a:rPr lang="en-US" altLang="ko-KR" sz="1400" dirty="0" err="1"/>
              <a:t>uniformTex</a:t>
            </a:r>
            <a:r>
              <a:rPr lang="en-US" altLang="ko-KR" sz="1400" dirty="0"/>
              <a:t>, 0);</a:t>
            </a:r>
          </a:p>
          <a:p>
            <a:r>
              <a:rPr lang="en-US" altLang="ko-KR" sz="1400" dirty="0" err="1"/>
              <a:t>glActiveTexture</a:t>
            </a:r>
            <a:r>
              <a:rPr lang="en-US" altLang="ko-KR" sz="1400" dirty="0"/>
              <a:t>(GL_TEXTURE0); </a:t>
            </a:r>
          </a:p>
          <a:p>
            <a:r>
              <a:rPr lang="en-US" altLang="ko-KR" sz="1400" dirty="0" err="1"/>
              <a:t>glBindTexture</a:t>
            </a:r>
            <a:r>
              <a:rPr lang="en-US" altLang="ko-KR" sz="1400" dirty="0"/>
              <a:t>(GL_TEXTURE_2D, </a:t>
            </a:r>
            <a:r>
              <a:rPr lang="en-US" altLang="ko-KR" sz="1400" dirty="0" err="1"/>
              <a:t>gTextureID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221882" y="1840469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3200" dirty="0" err="1"/>
              <a:t>렌더링</a:t>
            </a:r>
            <a:r>
              <a:rPr lang="ko-KR" altLang="en-US" sz="3200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236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렌더링</a:t>
            </a:r>
            <a:r>
              <a:rPr lang="ko-KR" altLang="en-US" dirty="0"/>
              <a:t> 시작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99656" y="2492896"/>
            <a:ext cx="5833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/>
              <a:t>glDrawArrays</a:t>
            </a:r>
            <a:r>
              <a:rPr lang="en-US" altLang="ko-KR" sz="2800" dirty="0"/>
              <a:t>(GL_TRIANGLES, 0, 6);</a:t>
            </a:r>
            <a:endParaRPr lang="ko-KR" alt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3935169" y="4149081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455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4906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948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-0.5f, 0.5f, 0.0f, 0.0f,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</p:cNvCxnSpPr>
          <p:nvPr/>
        </p:nvCxnSpPr>
        <p:spPr>
          <a:xfrm rot="16200000" flipH="1">
            <a:off x="2633238" y="3683214"/>
            <a:ext cx="1132618" cy="100077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95632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4" idx="2"/>
            <a:endCxn id="13" idx="0"/>
          </p:cNvCxnSpPr>
          <p:nvPr/>
        </p:nvCxnSpPr>
        <p:spPr>
          <a:xfrm flipH="1">
            <a:off x="2699163" y="1936577"/>
            <a:ext cx="223895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54370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536672" y="3401601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342077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168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-0.5f, -0.5f, 0.0f, 0.0f, 0.0f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52523" y="3600798"/>
            <a:ext cx="1007284" cy="104026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30300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(-0.5f, -0.5f,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(0.0f, 0.0f)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736031" y="1936577"/>
            <a:ext cx="2717568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7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004388" y="1628801"/>
            <a:ext cx="222304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74666" y="1628801"/>
            <a:ext cx="2296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-0.5f, 0.5f, 0.0f, 0.0f, 1.0f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268340" y="1628801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3333CC"/>
                </a:solidFill>
              </a:rPr>
              <a:t>2. -0.5f, -0.5f, 0.0f, 0.0f, 0.0f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057911" y="1628801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3. 0.5f, 0.5f, 0.0f, 1.0f, 1.0f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4906" y="2036233"/>
            <a:ext cx="22230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66FF"/>
                </a:solidFill>
              </a:rPr>
              <a:t>4. 0.5f, 0.5f, 0.0f, 1.0f, 1.0f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253507" y="2036233"/>
            <a:ext cx="2370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-0.5f, -0.5f, 0.0f, 0.0f, 0.0f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057911" y="2051022"/>
            <a:ext cx="2359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C0099"/>
                </a:solidFill>
              </a:rPr>
              <a:t>6. 0.5f, -0.5f, 0.0f, 1.0f, 0.0f 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651760" y="3309514"/>
            <a:ext cx="2021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</a:rPr>
              <a:t>0.5f, 0.5f, 0.0f, 1.0f, 1.0f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3" idx="2"/>
            <a:endCxn id="28" idx="1"/>
          </p:cNvCxnSpPr>
          <p:nvPr/>
        </p:nvCxnSpPr>
        <p:spPr>
          <a:xfrm rot="16200000" flipH="1">
            <a:off x="2715654" y="3563929"/>
            <a:ext cx="1007284" cy="111400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721550" y="3469455"/>
            <a:ext cx="28825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gl_Position</a:t>
            </a:r>
            <a:r>
              <a:rPr lang="en-US" altLang="ko-KR" sz="1400" dirty="0"/>
              <a:t> = (0.5f, 0.5f, 0.0f, 1.0f)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vTexPos</a:t>
            </a:r>
            <a:r>
              <a:rPr lang="en-US" altLang="ko-KR" sz="1400" dirty="0"/>
              <a:t> = (1.0f, 1.0f)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705378" y="1162144"/>
            <a:ext cx="396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CC0099"/>
                </a:solidFill>
              </a:rPr>
              <a:t>Primitive </a:t>
            </a:r>
            <a:r>
              <a:rPr lang="en-US" altLang="ko-KR" sz="2400" dirty="0">
                <a:solidFill>
                  <a:srgbClr val="CC0099"/>
                </a:solidFill>
                <a:sym typeface="Wingdings" pitchFamily="2" charset="2"/>
              </a:rPr>
              <a:t> </a:t>
            </a:r>
            <a:r>
              <a:rPr lang="en-US" altLang="ko-KR" sz="2400" dirty="0">
                <a:solidFill>
                  <a:srgbClr val="CC0099"/>
                </a:solidFill>
              </a:rPr>
              <a:t>GL_TRIANGLES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18" idx="2"/>
            <a:endCxn id="13" idx="0"/>
          </p:cNvCxnSpPr>
          <p:nvPr/>
        </p:nvCxnSpPr>
        <p:spPr>
          <a:xfrm flipH="1">
            <a:off x="2662294" y="1936577"/>
            <a:ext cx="5453617" cy="13729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752184" y="512567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997694" y="569530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76300" y="2623045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6300" y="3222486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342904" y="623731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16571" y="6374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타원 31"/>
          <p:cNvSpPr/>
          <p:nvPr/>
        </p:nvSpPr>
        <p:spPr>
          <a:xfrm>
            <a:off x="8342904" y="559193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87080" y="3401601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696400" y="560752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67545" y="569530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1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 응용</a:t>
            </a:r>
          </a:p>
        </p:txBody>
      </p:sp>
    </p:spTree>
    <p:extLst>
      <p:ext uri="{BB962C8B-B14F-4D97-AF65-F5344CB8AC3E}">
        <p14:creationId xmlns:p14="http://schemas.microsoft.com/office/powerpoint/2010/main" val="224316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591945" y="3212976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98309" y="1628801"/>
            <a:ext cx="60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GL_TRIANGLES </a:t>
            </a:r>
            <a:r>
              <a:rPr lang="ko-KR" altLang="en-US" dirty="0"/>
              <a:t>이기 때문에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버텍스가</a:t>
            </a:r>
            <a:r>
              <a:rPr lang="ko-KR" altLang="en-US" dirty="0"/>
              <a:t> 모인 후 </a:t>
            </a:r>
            <a:r>
              <a:rPr lang="en-US" altLang="ko-KR" dirty="0"/>
              <a:t>Primitive Assembly </a:t>
            </a:r>
            <a:r>
              <a:rPr lang="ko-KR" altLang="en-US" dirty="0"/>
              <a:t>에서 삼각형으로 만들게 됨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5015880" y="364502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7176120" y="3621968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35560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81070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0" name="타원 49"/>
          <p:cNvSpPr/>
          <p:nvPr/>
        </p:nvSpPr>
        <p:spPr>
          <a:xfrm>
            <a:off x="2726280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99947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2726280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079776" y="356358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750921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7680176" y="3081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25686" y="3651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8270896" y="4193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944563" y="4330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8270896" y="3547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9624392" y="3555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295537" y="3651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" name="직선 연결선 4"/>
          <p:cNvCxnSpPr>
            <a:stCxn id="59" idx="6"/>
            <a:endCxn id="60" idx="2"/>
          </p:cNvCxnSpPr>
          <p:nvPr/>
        </p:nvCxnSpPr>
        <p:spPr>
          <a:xfrm>
            <a:off x="8400256" y="3609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9" idx="4"/>
          </p:cNvCxnSpPr>
          <p:nvPr/>
        </p:nvCxnSpPr>
        <p:spPr>
          <a:xfrm>
            <a:off x="8335576" y="3671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7" idx="6"/>
            <a:endCxn id="60" idx="4"/>
          </p:cNvCxnSpPr>
          <p:nvPr/>
        </p:nvCxnSpPr>
        <p:spPr>
          <a:xfrm flipV="1">
            <a:off x="8400256" y="3663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5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7680176" y="2849817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60691"/>
              </p:ext>
            </p:extLst>
          </p:nvPr>
        </p:nvGraphicFramePr>
        <p:xfrm>
          <a:off x="7680176" y="2869737"/>
          <a:ext cx="2664300" cy="161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32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228461" y="3046339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789169" y="3478387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187162" y="3442552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91544" y="2869738"/>
            <a:ext cx="2664296" cy="1617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37054" y="343936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45" name="타원 44"/>
          <p:cNvSpPr/>
          <p:nvPr/>
        </p:nvSpPr>
        <p:spPr>
          <a:xfrm>
            <a:off x="2582264" y="3981373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255931" y="4118427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2582264" y="3335998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35760" y="3343966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606905" y="3439366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50" name="직선 연결선 49"/>
          <p:cNvCxnSpPr>
            <a:stCxn id="47" idx="6"/>
            <a:endCxn id="48" idx="2"/>
          </p:cNvCxnSpPr>
          <p:nvPr/>
        </p:nvCxnSpPr>
        <p:spPr>
          <a:xfrm>
            <a:off x="2711624" y="3397798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7" idx="4"/>
          </p:cNvCxnSpPr>
          <p:nvPr/>
        </p:nvCxnSpPr>
        <p:spPr>
          <a:xfrm>
            <a:off x="2646944" y="3459598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5" idx="6"/>
            <a:endCxn id="48" idx="4"/>
          </p:cNvCxnSpPr>
          <p:nvPr/>
        </p:nvCxnSpPr>
        <p:spPr>
          <a:xfrm flipV="1">
            <a:off x="2711624" y="3451979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8194696" y="3908112"/>
            <a:ext cx="129360" cy="123601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8194696" y="3262737"/>
            <a:ext cx="129360" cy="1236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548192" y="3270705"/>
            <a:ext cx="108012" cy="1080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7" idx="6"/>
            <a:endCxn id="58" idx="2"/>
          </p:cNvCxnSpPr>
          <p:nvPr/>
        </p:nvCxnSpPr>
        <p:spPr>
          <a:xfrm>
            <a:off x="8324056" y="3324537"/>
            <a:ext cx="1224136" cy="1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7" idx="4"/>
          </p:cNvCxnSpPr>
          <p:nvPr/>
        </p:nvCxnSpPr>
        <p:spPr>
          <a:xfrm>
            <a:off x="8259376" y="3386337"/>
            <a:ext cx="0" cy="52177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5" idx="6"/>
            <a:endCxn id="58" idx="4"/>
          </p:cNvCxnSpPr>
          <p:nvPr/>
        </p:nvCxnSpPr>
        <p:spPr>
          <a:xfrm flipV="1">
            <a:off x="8324056" y="3378718"/>
            <a:ext cx="1278142" cy="59119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34670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535907" y="4251418"/>
            <a:ext cx="293682" cy="291928"/>
          </a:xfrm>
          <a:prstGeom prst="ellipse">
            <a:avLst/>
          </a:prstGeom>
          <a:solidFill>
            <a:srgbClr val="3333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535907" y="2727136"/>
            <a:ext cx="293682" cy="2919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608709" y="2745959"/>
            <a:ext cx="245216" cy="25510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6"/>
            <a:endCxn id="25" idx="2"/>
          </p:cNvCxnSpPr>
          <p:nvPr/>
        </p:nvCxnSpPr>
        <p:spPr>
          <a:xfrm>
            <a:off x="5829590" y="2873102"/>
            <a:ext cx="2779120" cy="4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4" idx="4"/>
          </p:cNvCxnSpPr>
          <p:nvPr/>
        </p:nvCxnSpPr>
        <p:spPr>
          <a:xfrm>
            <a:off x="5682749" y="3019064"/>
            <a:ext cx="0" cy="123235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3" idx="6"/>
            <a:endCxn id="25" idx="3"/>
          </p:cNvCxnSpPr>
          <p:nvPr/>
        </p:nvCxnSpPr>
        <p:spPr>
          <a:xfrm flipV="1">
            <a:off x="5829591" y="2963707"/>
            <a:ext cx="2815031" cy="14336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  <a:endCxn id="24" idx="1"/>
          </p:cNvCxnSpPr>
          <p:nvPr/>
        </p:nvCxnSpPr>
        <p:spPr>
          <a:xfrm>
            <a:off x="3899756" y="2054486"/>
            <a:ext cx="1679160" cy="7154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  <a:endCxn id="23" idx="4"/>
          </p:cNvCxnSpPr>
          <p:nvPr/>
        </p:nvCxnSpPr>
        <p:spPr>
          <a:xfrm flipV="1">
            <a:off x="5682748" y="4543346"/>
            <a:ext cx="0" cy="1333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  <a:endCxn id="25" idx="0"/>
          </p:cNvCxnSpPr>
          <p:nvPr/>
        </p:nvCxnSpPr>
        <p:spPr>
          <a:xfrm flipH="1">
            <a:off x="8731318" y="1617768"/>
            <a:ext cx="505469" cy="1128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1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367808" y="1751883"/>
            <a:ext cx="6048672" cy="3819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22516"/>
              </p:ext>
            </p:extLst>
          </p:nvPr>
        </p:nvGraphicFramePr>
        <p:xfrm>
          <a:off x="4367806" y="1751885"/>
          <a:ext cx="6048672" cy="3819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0.2f,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1.0f, 1.0f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1.0f, 0.8f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0.7f,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0.8f, 0.6f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0.5f,</a:t>
                      </a:r>
                      <a:r>
                        <a:rPr lang="en-US" altLang="ko-KR" sz="900" baseline="0" dirty="0"/>
                        <a:t> 0.4f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0.2f,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0.3f, 0.2f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0.0f,</a:t>
                      </a:r>
                      <a:r>
                        <a:rPr lang="en-US" altLang="ko-KR" sz="900" baseline="0" dirty="0"/>
                        <a:t> 0.0f</a:t>
                      </a:r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5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847529" y="3010504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3719736" y="3481634"/>
            <a:ext cx="360040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516895" y="1777488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1.0f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299887" y="5877273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0.0f, 0.0f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8853925" y="1340769"/>
            <a:ext cx="765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1.0f, 1.0f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30" idx="2"/>
          </p:cNvCxnSpPr>
          <p:nvPr/>
        </p:nvCxnSpPr>
        <p:spPr>
          <a:xfrm>
            <a:off x="3899756" y="2054486"/>
            <a:ext cx="1476164" cy="6544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1" idx="0"/>
          </p:cNvCxnSpPr>
          <p:nvPr/>
        </p:nvCxnSpPr>
        <p:spPr>
          <a:xfrm flipV="1">
            <a:off x="5682748" y="4797152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32" idx="2"/>
          </p:cNvCxnSpPr>
          <p:nvPr/>
        </p:nvCxnSpPr>
        <p:spPr>
          <a:xfrm flipH="1">
            <a:off x="8731318" y="1617768"/>
            <a:ext cx="505469" cy="94713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32104" y="58656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보간 된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7556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112990" y="5159331"/>
            <a:ext cx="1683743" cy="1094820"/>
            <a:chOff x="3923928" y="2926354"/>
            <a:chExt cx="2448273" cy="201622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23928" y="2926354"/>
              <a:ext cx="2448273" cy="2016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이등변 삼각형 15"/>
            <p:cNvSpPr/>
            <p:nvPr/>
          </p:nvSpPr>
          <p:spPr>
            <a:xfrm>
              <a:off x="3923928" y="2926354"/>
              <a:ext cx="2448273" cy="201622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71734"/>
              </p:ext>
            </p:extLst>
          </p:nvPr>
        </p:nvGraphicFramePr>
        <p:xfrm>
          <a:off x="1631504" y="1391482"/>
          <a:ext cx="2952324" cy="17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0.2f,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1.0f, 1.0f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1.0f, 0.8f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0.7f,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0.8f, 0.6f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0.5f,</a:t>
                      </a:r>
                      <a:r>
                        <a:rPr lang="en-US" altLang="ko-KR" sz="500" baseline="0" dirty="0"/>
                        <a:t> 0.4f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0.2f,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0.3f, 0.2f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0.0f,</a:t>
                      </a:r>
                      <a:r>
                        <a:rPr lang="en-US" altLang="ko-KR" sz="500" baseline="0" dirty="0"/>
                        <a:t> 0.0f</a:t>
                      </a:r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76"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48309"/>
              </p:ext>
            </p:extLst>
          </p:nvPr>
        </p:nvGraphicFramePr>
        <p:xfrm>
          <a:off x="7605926" y="4776517"/>
          <a:ext cx="2952324" cy="1872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0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파이프라인에서 일어나는 일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45217" y="3213978"/>
            <a:ext cx="3790944" cy="35273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45218" y="3813419"/>
            <a:ext cx="3790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uTexture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16966"/>
              </p:ext>
            </p:extLst>
          </p:nvPr>
        </p:nvGraphicFramePr>
        <p:xfrm>
          <a:off x="8050531" y="1863492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015881" y="2148260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vTexPos</a:t>
            </a:r>
            <a:r>
              <a:rPr lang="en-US" altLang="ko-KR" dirty="0"/>
              <a:t> = (</a:t>
            </a:r>
            <a:r>
              <a:rPr lang="en-US" altLang="ko-KR" dirty="0" err="1"/>
              <a:t>tx</a:t>
            </a:r>
            <a:r>
              <a:rPr lang="en-US" altLang="ko-KR" dirty="0"/>
              <a:t>, </a:t>
            </a:r>
            <a:r>
              <a:rPr lang="en-US" altLang="ko-KR" dirty="0" err="1"/>
              <a:t>ty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047837" y="3513388"/>
            <a:ext cx="6191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3882" y="3426366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tx</a:t>
            </a:r>
            <a:endParaRPr lang="ko-KR" altLang="en-US" sz="1400" dirty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8651721" y="2107701"/>
            <a:ext cx="0" cy="140906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603935" y="2586898"/>
            <a:ext cx="61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err="1"/>
              <a:t>ty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8582027" y="2015064"/>
            <a:ext cx="128587" cy="1331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276849" y="1543036"/>
            <a:ext cx="86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>
                <a:solidFill>
                  <a:srgbClr val="FF0000"/>
                </a:solidFill>
              </a:rPr>
              <a:t>Sampling!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8519160" y="2087880"/>
            <a:ext cx="1007520" cy="3268980"/>
          </a:xfrm>
          <a:custGeom>
            <a:avLst/>
            <a:gdLst>
              <a:gd name="connsiteX0" fmla="*/ 190500 w 1007520"/>
              <a:gd name="connsiteY0" fmla="*/ 0 h 3268980"/>
              <a:gd name="connsiteX1" fmla="*/ 1005840 w 1007520"/>
              <a:gd name="connsiteY1" fmla="*/ 1836420 h 3268980"/>
              <a:gd name="connsiteX2" fmla="*/ 0 w 1007520"/>
              <a:gd name="connsiteY2" fmla="*/ 3268980 h 326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20" h="3268980">
                <a:moveTo>
                  <a:pt x="190500" y="0"/>
                </a:moveTo>
                <a:cubicBezTo>
                  <a:pt x="614045" y="645795"/>
                  <a:pt x="1037590" y="1291590"/>
                  <a:pt x="1005840" y="1836420"/>
                </a:cubicBezTo>
                <a:cubicBezTo>
                  <a:pt x="974090" y="2381250"/>
                  <a:pt x="487045" y="2825115"/>
                  <a:pt x="0" y="32689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239992" y="1413184"/>
            <a:ext cx="4278702" cy="829684"/>
          </a:xfrm>
          <a:custGeom>
            <a:avLst/>
            <a:gdLst>
              <a:gd name="connsiteX0" fmla="*/ 0 w 4278702"/>
              <a:gd name="connsiteY0" fmla="*/ 337978 h 829684"/>
              <a:gd name="connsiteX1" fmla="*/ 3467819 w 4278702"/>
              <a:gd name="connsiteY1" fmla="*/ 18801 h 829684"/>
              <a:gd name="connsiteX2" fmla="*/ 4278702 w 4278702"/>
              <a:gd name="connsiteY2" fmla="*/ 829684 h 82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829684">
                <a:moveTo>
                  <a:pt x="0" y="337978"/>
                </a:moveTo>
                <a:cubicBezTo>
                  <a:pt x="1377351" y="137414"/>
                  <a:pt x="2754702" y="-63150"/>
                  <a:pt x="3467819" y="18801"/>
                </a:cubicBezTo>
                <a:cubicBezTo>
                  <a:pt x="4180936" y="100752"/>
                  <a:pt x="4229819" y="465218"/>
                  <a:pt x="4278702" y="82968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6475562" y="1303517"/>
            <a:ext cx="2147978" cy="1354414"/>
          </a:xfrm>
          <a:custGeom>
            <a:avLst/>
            <a:gdLst>
              <a:gd name="connsiteX0" fmla="*/ 0 w 2147978"/>
              <a:gd name="connsiteY0" fmla="*/ 1275781 h 1354414"/>
              <a:gd name="connsiteX1" fmla="*/ 810883 w 2147978"/>
              <a:gd name="connsiteY1" fmla="*/ 1224023 h 1354414"/>
              <a:gd name="connsiteX2" fmla="*/ 1535502 w 2147978"/>
              <a:gd name="connsiteY2" fmla="*/ 59457 h 1354414"/>
              <a:gd name="connsiteX3" fmla="*/ 2147978 w 2147978"/>
              <a:gd name="connsiteY3" fmla="*/ 275117 h 13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7978" h="1354414">
                <a:moveTo>
                  <a:pt x="0" y="1275781"/>
                </a:moveTo>
                <a:cubicBezTo>
                  <a:pt x="277483" y="1351262"/>
                  <a:pt x="554966" y="1426744"/>
                  <a:pt x="810883" y="1224023"/>
                </a:cubicBezTo>
                <a:cubicBezTo>
                  <a:pt x="1066800" y="1021302"/>
                  <a:pt x="1312653" y="217608"/>
                  <a:pt x="1535502" y="59457"/>
                </a:cubicBezTo>
                <a:cubicBezTo>
                  <a:pt x="1758351" y="-98694"/>
                  <a:pt x="1953164" y="88211"/>
                  <a:pt x="2147978" y="275117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rot="5400000">
            <a:off x="8419020" y="4824684"/>
            <a:ext cx="1084651" cy="1722527"/>
          </a:xfrm>
          <a:prstGeom prst="triangle">
            <a:avLst>
              <a:gd name="adj" fmla="val 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7680177" y="4437112"/>
            <a:ext cx="2152651" cy="1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51984" y="1618821"/>
            <a:ext cx="3312368" cy="24582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설명했던 내용 구현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890" r="941"/>
          <a:stretch/>
        </p:blipFill>
        <p:spPr bwMode="auto">
          <a:xfrm>
            <a:off x="6888088" y="2276873"/>
            <a:ext cx="1531010" cy="108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68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9776" y="1412777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400" b="1" dirty="0">
                <a:solidFill>
                  <a:srgbClr val="FF0000"/>
                </a:solidFill>
              </a:rPr>
              <a:t>Texture Sampling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8433"/>
              </p:ext>
            </p:extLst>
          </p:nvPr>
        </p:nvGraphicFramePr>
        <p:xfrm>
          <a:off x="5447928" y="2132856"/>
          <a:ext cx="5040560" cy="381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75894"/>
              </p:ext>
            </p:extLst>
          </p:nvPr>
        </p:nvGraphicFramePr>
        <p:xfrm>
          <a:off x="2706428" y="3342774"/>
          <a:ext cx="874488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01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706428" y="30547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335270" y="357593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87960" y="184482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일반적으로 </a:t>
            </a:r>
            <a:r>
              <a:rPr lang="ko-KR" altLang="en-US" dirty="0" err="1"/>
              <a:t>텍스쳐는</a:t>
            </a:r>
            <a:r>
              <a:rPr lang="ko-KR" altLang="en-US" dirty="0"/>
              <a:t> 각 </a:t>
            </a:r>
            <a:r>
              <a:rPr lang="ko-KR" altLang="en-US" dirty="0" err="1"/>
              <a:t>텍셀</a:t>
            </a:r>
            <a:r>
              <a:rPr lang="en-US" altLang="ko-KR" dirty="0"/>
              <a:t>(Texel)</a:t>
            </a:r>
            <a:r>
              <a:rPr lang="ko-KR" altLang="en-US" dirty="0"/>
              <a:t>당 </a:t>
            </a:r>
            <a:r>
              <a:rPr lang="en-US" altLang="ko-KR" dirty="0"/>
              <a:t>RGBA </a:t>
            </a:r>
            <a:r>
              <a:rPr lang="ko-KR" altLang="en-US" dirty="0"/>
              <a:t>네 개</a:t>
            </a:r>
            <a:r>
              <a:rPr lang="en-US" altLang="ko-KR" dirty="0"/>
              <a:t> </a:t>
            </a:r>
            <a:r>
              <a:rPr lang="ko-KR" altLang="en-US" dirty="0"/>
              <a:t>채널을 가짐</a:t>
            </a:r>
            <a:endParaRPr lang="en-US" altLang="ko-KR" dirty="0"/>
          </a:p>
          <a:p>
            <a:pPr latinLnBrk="0"/>
            <a:r>
              <a:rPr lang="ko-KR" altLang="en-US" dirty="0"/>
              <a:t>일반적으로 각 </a:t>
            </a:r>
            <a:r>
              <a:rPr lang="ko-KR" altLang="en-US" dirty="0" err="1"/>
              <a:t>텍셀은</a:t>
            </a:r>
            <a:r>
              <a:rPr lang="ko-KR" altLang="en-US" dirty="0"/>
              <a:t> 한 채널당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바이트 크기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1335"/>
              </p:ext>
            </p:extLst>
          </p:nvPr>
        </p:nvGraphicFramePr>
        <p:xfrm>
          <a:off x="1631504" y="383944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0~255 (0x00~0xFF)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48150"/>
              </p:ext>
            </p:extLst>
          </p:nvPr>
        </p:nvGraphicFramePr>
        <p:xfrm>
          <a:off x="1631504" y="2924944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821833" y="1988841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5509377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5974530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643139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6880978" y="2321340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2227532" y="2627372"/>
            <a:ext cx="3380788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776300" y="2619752"/>
            <a:ext cx="129719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533562" y="2627372"/>
            <a:ext cx="571359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979921" y="2619752"/>
            <a:ext cx="2514600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21769"/>
              </p:ext>
            </p:extLst>
          </p:nvPr>
        </p:nvGraphicFramePr>
        <p:xfrm>
          <a:off x="1647587" y="5517232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37916" y="4581129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0x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FF</a:t>
            </a:r>
            <a:r>
              <a:rPr lang="en-US" altLang="ko-KR" sz="3600" dirty="0">
                <a:solidFill>
                  <a:srgbClr val="0070C0"/>
                </a:solidFill>
              </a:rPr>
              <a:t>FF</a:t>
            </a:r>
            <a:r>
              <a:rPr lang="en-US" altLang="ko-KR" sz="3600" dirty="0">
                <a:solidFill>
                  <a:srgbClr val="00B050"/>
                </a:solidFill>
              </a:rPr>
              <a:t>FF</a:t>
            </a:r>
            <a:r>
              <a:rPr lang="en-US" altLang="ko-KR" sz="3600" dirty="0">
                <a:solidFill>
                  <a:srgbClr val="FF0000"/>
                </a:solidFill>
              </a:rPr>
              <a:t>FF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왼쪽 중괄호 19"/>
          <p:cNvSpPr/>
          <p:nvPr/>
        </p:nvSpPr>
        <p:spPr>
          <a:xfrm rot="16200000">
            <a:off x="5525460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5990613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/>
          <p:cNvSpPr/>
          <p:nvPr/>
        </p:nvSpPr>
        <p:spPr>
          <a:xfrm rot="16200000">
            <a:off x="644748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/>
          <p:cNvSpPr/>
          <p:nvPr/>
        </p:nvSpPr>
        <p:spPr>
          <a:xfrm rot="16200000">
            <a:off x="6897061" y="4913628"/>
            <a:ext cx="195615" cy="43204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855641" y="5219660"/>
            <a:ext cx="4139227" cy="304800"/>
          </a:xfrm>
          <a:custGeom>
            <a:avLst/>
            <a:gdLst>
              <a:gd name="connsiteX0" fmla="*/ 3380788 w 3380788"/>
              <a:gd name="connsiteY0" fmla="*/ 0 h 304800"/>
              <a:gd name="connsiteX1" fmla="*/ 2855008 w 3380788"/>
              <a:gd name="connsiteY1" fmla="*/ 160020 h 304800"/>
              <a:gd name="connsiteX2" fmla="*/ 431848 w 3380788"/>
              <a:gd name="connsiteY2" fmla="*/ 76200 h 304800"/>
              <a:gd name="connsiteX3" fmla="*/ 12748 w 3380788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788" h="304800">
                <a:moveTo>
                  <a:pt x="3380788" y="0"/>
                </a:moveTo>
                <a:cubicBezTo>
                  <a:pt x="3363643" y="73660"/>
                  <a:pt x="3346498" y="147320"/>
                  <a:pt x="2855008" y="160020"/>
                </a:cubicBezTo>
                <a:cubicBezTo>
                  <a:pt x="2363518" y="172720"/>
                  <a:pt x="905558" y="52070"/>
                  <a:pt x="431848" y="76200"/>
                </a:cubicBezTo>
                <a:cubicBezTo>
                  <a:pt x="-41862" y="100330"/>
                  <a:pt x="-14557" y="202565"/>
                  <a:pt x="12748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792383" y="5212040"/>
            <a:ext cx="1752905" cy="312420"/>
          </a:xfrm>
          <a:custGeom>
            <a:avLst/>
            <a:gdLst>
              <a:gd name="connsiteX0" fmla="*/ 1297986 w 1326515"/>
              <a:gd name="connsiteY0" fmla="*/ 0 h 312420"/>
              <a:gd name="connsiteX1" fmla="*/ 1183686 w 1326515"/>
              <a:gd name="connsiteY1" fmla="*/ 213360 h 312420"/>
              <a:gd name="connsiteX2" fmla="*/ 185466 w 1326515"/>
              <a:gd name="connsiteY2" fmla="*/ 220980 h 312420"/>
              <a:gd name="connsiteX3" fmla="*/ 2586 w 1326515"/>
              <a:gd name="connsiteY3" fmla="*/ 312420 h 312420"/>
              <a:gd name="connsiteX0" fmla="*/ 1296841 w 1305167"/>
              <a:gd name="connsiteY0" fmla="*/ 0 h 312420"/>
              <a:gd name="connsiteX1" fmla="*/ 1068241 w 1305167"/>
              <a:gd name="connsiteY1" fmla="*/ 213360 h 312420"/>
              <a:gd name="connsiteX2" fmla="*/ 184321 w 1305167"/>
              <a:gd name="connsiteY2" fmla="*/ 220980 h 312420"/>
              <a:gd name="connsiteX3" fmla="*/ 1441 w 1305167"/>
              <a:gd name="connsiteY3" fmla="*/ 312420 h 312420"/>
              <a:gd name="connsiteX0" fmla="*/ 1296841 w 1297195"/>
              <a:gd name="connsiteY0" fmla="*/ 0 h 312420"/>
              <a:gd name="connsiteX1" fmla="*/ 1068241 w 1297195"/>
              <a:gd name="connsiteY1" fmla="*/ 213360 h 312420"/>
              <a:gd name="connsiteX2" fmla="*/ 184321 w 1297195"/>
              <a:gd name="connsiteY2" fmla="*/ 220980 h 312420"/>
              <a:gd name="connsiteX3" fmla="*/ 1441 w 1297195"/>
              <a:gd name="connsiteY3" fmla="*/ 312420 h 31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195" h="312420">
                <a:moveTo>
                  <a:pt x="1296841" y="0"/>
                </a:moveTo>
                <a:cubicBezTo>
                  <a:pt x="1301921" y="210185"/>
                  <a:pt x="1253661" y="176530"/>
                  <a:pt x="1068241" y="213360"/>
                </a:cubicBezTo>
                <a:cubicBezTo>
                  <a:pt x="882821" y="250190"/>
                  <a:pt x="362121" y="204470"/>
                  <a:pt x="184321" y="220980"/>
                </a:cubicBezTo>
                <a:cubicBezTo>
                  <a:pt x="6521" y="237490"/>
                  <a:pt x="-5544" y="274955"/>
                  <a:pt x="1441" y="3124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6088420" y="5219660"/>
            <a:ext cx="1032584" cy="304800"/>
          </a:xfrm>
          <a:custGeom>
            <a:avLst/>
            <a:gdLst>
              <a:gd name="connsiteX0" fmla="*/ 4399 w 571359"/>
              <a:gd name="connsiteY0" fmla="*/ 0 h 304800"/>
              <a:gd name="connsiteX1" fmla="*/ 72979 w 571359"/>
              <a:gd name="connsiteY1" fmla="*/ 137160 h 304800"/>
              <a:gd name="connsiteX2" fmla="*/ 507319 w 571359"/>
              <a:gd name="connsiteY2" fmla="*/ 175260 h 304800"/>
              <a:gd name="connsiteX3" fmla="*/ 560659 w 571359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59" h="304800">
                <a:moveTo>
                  <a:pt x="4399" y="0"/>
                </a:moveTo>
                <a:cubicBezTo>
                  <a:pt x="-3221" y="53975"/>
                  <a:pt x="-10841" y="107950"/>
                  <a:pt x="72979" y="137160"/>
                </a:cubicBezTo>
                <a:cubicBezTo>
                  <a:pt x="156799" y="166370"/>
                  <a:pt x="426039" y="147320"/>
                  <a:pt x="507319" y="175260"/>
                </a:cubicBezTo>
                <a:cubicBezTo>
                  <a:pt x="588599" y="203200"/>
                  <a:pt x="574629" y="254000"/>
                  <a:pt x="560659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624403" y="5242660"/>
            <a:ext cx="3783965" cy="304800"/>
          </a:xfrm>
          <a:custGeom>
            <a:avLst/>
            <a:gdLst>
              <a:gd name="connsiteX0" fmla="*/ 165688 w 2935669"/>
              <a:gd name="connsiteY0" fmla="*/ 0 h 304800"/>
              <a:gd name="connsiteX1" fmla="*/ 272368 w 2935669"/>
              <a:gd name="connsiteY1" fmla="*/ 137160 h 304800"/>
              <a:gd name="connsiteX2" fmla="*/ 2710768 w 2935669"/>
              <a:gd name="connsiteY2" fmla="*/ 182880 h 304800"/>
              <a:gd name="connsiteX3" fmla="*/ 2680288 w 2935669"/>
              <a:gd name="connsiteY3" fmla="*/ 304800 h 304800"/>
              <a:gd name="connsiteX0" fmla="*/ 117507 w 2679502"/>
              <a:gd name="connsiteY0" fmla="*/ 0 h 304800"/>
              <a:gd name="connsiteX1" fmla="*/ 224187 w 2679502"/>
              <a:gd name="connsiteY1" fmla="*/ 137160 h 304800"/>
              <a:gd name="connsiteX2" fmla="*/ 1877727 w 2679502"/>
              <a:gd name="connsiteY2" fmla="*/ 121920 h 304800"/>
              <a:gd name="connsiteX3" fmla="*/ 2632107 w 2679502"/>
              <a:gd name="connsiteY3" fmla="*/ 304800 h 304800"/>
              <a:gd name="connsiteX0" fmla="*/ 117507 w 2632107"/>
              <a:gd name="connsiteY0" fmla="*/ 0 h 304800"/>
              <a:gd name="connsiteX1" fmla="*/ 224187 w 2632107"/>
              <a:gd name="connsiteY1" fmla="*/ 137160 h 304800"/>
              <a:gd name="connsiteX2" fmla="*/ 1877727 w 2632107"/>
              <a:gd name="connsiteY2" fmla="*/ 121920 h 304800"/>
              <a:gd name="connsiteX3" fmla="*/ 2632107 w 2632107"/>
              <a:gd name="connsiteY3" fmla="*/ 304800 h 304800"/>
              <a:gd name="connsiteX0" fmla="*/ 55684 w 2570284"/>
              <a:gd name="connsiteY0" fmla="*/ 0 h 304800"/>
              <a:gd name="connsiteX1" fmla="*/ 162364 w 2570284"/>
              <a:gd name="connsiteY1" fmla="*/ 137160 h 304800"/>
              <a:gd name="connsiteX2" fmla="*/ 1815904 w 2570284"/>
              <a:gd name="connsiteY2" fmla="*/ 121920 h 304800"/>
              <a:gd name="connsiteX3" fmla="*/ 2570284 w 2570284"/>
              <a:gd name="connsiteY3" fmla="*/ 304800 h 304800"/>
              <a:gd name="connsiteX0" fmla="*/ 0 w 2514600"/>
              <a:gd name="connsiteY0" fmla="*/ 0 h 304800"/>
              <a:gd name="connsiteX1" fmla="*/ 563880 w 2514600"/>
              <a:gd name="connsiteY1" fmla="*/ 144780 h 304800"/>
              <a:gd name="connsiteX2" fmla="*/ 1760220 w 2514600"/>
              <a:gd name="connsiteY2" fmla="*/ 121920 h 304800"/>
              <a:gd name="connsiteX3" fmla="*/ 2514600 w 2514600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304800">
                <a:moveTo>
                  <a:pt x="0" y="0"/>
                </a:moveTo>
                <a:cubicBezTo>
                  <a:pt x="8890" y="121920"/>
                  <a:pt x="270510" y="124460"/>
                  <a:pt x="563880" y="144780"/>
                </a:cubicBezTo>
                <a:cubicBezTo>
                  <a:pt x="857250" y="165100"/>
                  <a:pt x="1435100" y="95250"/>
                  <a:pt x="1760220" y="121920"/>
                </a:cubicBezTo>
                <a:cubicBezTo>
                  <a:pt x="2085340" y="148590"/>
                  <a:pt x="2440940" y="105410"/>
                  <a:pt x="2514600" y="3048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375920" y="404365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혹은</a:t>
            </a:r>
          </a:p>
        </p:txBody>
      </p:sp>
    </p:spTree>
    <p:extLst>
      <p:ext uri="{BB962C8B-B14F-4D97-AF65-F5344CB8AC3E}">
        <p14:creationId xmlns:p14="http://schemas.microsoft.com/office/powerpoint/2010/main" val="149643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6960"/>
              </p:ext>
            </p:extLst>
          </p:nvPr>
        </p:nvGraphicFramePr>
        <p:xfrm>
          <a:off x="1608998" y="2259080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FF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>
            <a:off x="5617782" y="3577580"/>
            <a:ext cx="888917" cy="72008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84790"/>
              </p:ext>
            </p:extLst>
          </p:nvPr>
        </p:nvGraphicFramePr>
        <p:xfrm>
          <a:off x="1631504" y="4581128"/>
          <a:ext cx="892899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Red </a:t>
                      </a:r>
                      <a:endParaRPr lang="ko-KR" altLang="en-US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Green</a:t>
                      </a:r>
                      <a:endParaRPr lang="ko-KR" altLang="en-US" b="1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Blue</a:t>
                      </a:r>
                      <a:endParaRPr lang="ko-KR" alt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Alpha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255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 1.0f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43672" y="544522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GLSL </a:t>
            </a:r>
            <a:r>
              <a:rPr lang="ko-KR" altLang="en-US" dirty="0"/>
              <a:t>내부에선 </a:t>
            </a:r>
            <a:r>
              <a:rPr lang="en-US" altLang="ko-KR" dirty="0"/>
              <a:t>0.0f~1.0f </a:t>
            </a:r>
            <a:r>
              <a:rPr lang="ko-KR" altLang="en-US" dirty="0"/>
              <a:t>로 정규화 되어 사용이 됨</a:t>
            </a:r>
          </a:p>
        </p:txBody>
      </p:sp>
    </p:spTree>
    <p:extLst>
      <p:ext uri="{BB962C8B-B14F-4D97-AF65-F5344CB8AC3E}">
        <p14:creationId xmlns:p14="http://schemas.microsoft.com/office/powerpoint/2010/main" val="13695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7"/>
            <a:ext cx="82809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19925"/>
              </p:ext>
            </p:extLst>
          </p:nvPr>
        </p:nvGraphicFramePr>
        <p:xfrm>
          <a:off x="2927648" y="3680460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1544" y="1412776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0xFFFFFFFF, 0xFF00FF00, 0xFF00FF00, 0xFF00FF00, 0xFF00FF00, 0xFF00FF00, 0xFF00FF00, 0xFFFFFFFF,</a:t>
            </a:r>
          </a:p>
          <a:p>
            <a:r>
              <a:rPr lang="en-US" altLang="ko-KR" sz="1200" dirty="0"/>
              <a:t>  0xFF00FF00, 0xFF00FF00, 0xFF00FF00, 0xFF00FF00, 0xFF00FF00, 0xFF00FF00, 0xFF00FF00, 0xFF00FF00,</a:t>
            </a:r>
          </a:p>
          <a:p>
            <a:r>
              <a:rPr lang="en-US" altLang="ko-KR" sz="1200" dirty="0"/>
              <a:t>  0xFF00FF00, 0xFFFFFFFF, 0xFFFFFFFF, 0xFFFFFFFF, 0xFFFFFFFF, 0xFFFFFFFF, 0xFFFFFFFF, 0xFF00FF00,</a:t>
            </a:r>
          </a:p>
          <a:p>
            <a:r>
              <a:rPr lang="en-US" altLang="ko-KR" sz="1200" dirty="0"/>
              <a:t>  0xFFFFFFFF, 0xFFFFFFFF, 0xFFFFFFFF, 0xFFFFFFFF, 0xFFFFFFFF, 0xFFFFFFFF, 0xFFFFFFFF, 0xFFFFFFFF,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0xFF0000FF, 0xFF0000FF, 0xFFFFFFFF, 0xFFFFFFFF, 0xFFFFFFFF, 0xFFFFFFFF, 0xFFFF0000, 0xFFFF0000,</a:t>
            </a:r>
          </a:p>
          <a:p>
            <a:r>
              <a:rPr lang="en-US" altLang="ko-KR" sz="1200" dirty="0"/>
              <a:t>  0xFFFFFFFF, 0xFFFFFFFF, 0xFFFFFFFF, 0xFFFFFFFF, 0xFFFFFFFF, 0xFFFFFFFF, 0xFFFFFFFF, 0xFFFFFFFF</a:t>
            </a:r>
          </a:p>
          <a:p>
            <a:r>
              <a:rPr lang="en-US" altLang="ko-KR" sz="1200" dirty="0"/>
              <a:t>}; </a:t>
            </a:r>
            <a:endParaRPr lang="ko-KR" altLang="en-US" sz="1200" dirty="0"/>
          </a:p>
          <a:p>
            <a:pPr latinLnBrk="0"/>
            <a:endParaRPr lang="ko-KR" altLang="en-US" sz="1200" dirty="0"/>
          </a:p>
          <a:p>
            <a:pPr latinLnBrk="0"/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968208" y="4365105"/>
            <a:ext cx="269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데이터가</a:t>
            </a:r>
            <a:r>
              <a:rPr lang="en-US" altLang="ko-KR" dirty="0"/>
              <a:t> </a:t>
            </a:r>
            <a:r>
              <a:rPr lang="ko-KR" altLang="en-US" dirty="0"/>
              <a:t>왼쪽 아래부터 채워지기 때문에 위아래를 뒤집어서 넣어주어야 함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99864"/>
              </p:ext>
            </p:extLst>
          </p:nvPr>
        </p:nvGraphicFramePr>
        <p:xfrm>
          <a:off x="1631504" y="3702164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4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/>
          <p:cNvCxnSpPr/>
          <p:nvPr/>
        </p:nvCxnSpPr>
        <p:spPr>
          <a:xfrm>
            <a:off x="1631504" y="5479296"/>
            <a:ext cx="886918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007276" y="1525434"/>
            <a:ext cx="0" cy="45678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데이터 준비</a:t>
            </a:r>
            <a:r>
              <a:rPr lang="en-US" altLang="ko-KR" dirty="0"/>
              <a:t> (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3935"/>
              </p:ext>
            </p:extLst>
          </p:nvPr>
        </p:nvGraphicFramePr>
        <p:xfrm>
          <a:off x="3008060" y="2337192"/>
          <a:ext cx="6282704" cy="3142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0xFF0000FF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0xFFFF0000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0xFF00FF00</a:t>
                      </a:r>
                      <a:endParaRPr lang="ko-KR" altLang="en-US" sz="9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0xFFFFFFFF</a:t>
                      </a:r>
                      <a:endParaRPr lang="ko-KR" altLang="en-US" sz="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94192" y="5805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0.0f)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1360" y="1798708"/>
            <a:ext cx="132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(0.0f, 1.0f)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9540" y="1710100"/>
            <a:ext cx="113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1.0f)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68019" y="5805264"/>
            <a:ext cx="121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(1.0f, 0.0f)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925024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927648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88449" y="541193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209540" y="2283364"/>
            <a:ext cx="144016" cy="134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7728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/>
              <a:t>텍스처</a:t>
            </a:r>
            <a:r>
              <a:rPr lang="en-US" altLang="ko-KR" dirty="0"/>
              <a:t> </a:t>
            </a:r>
            <a:r>
              <a:rPr lang="ko-KR" altLang="en-US" dirty="0"/>
              <a:t>샘플링 좌표</a:t>
            </a:r>
          </a:p>
        </p:txBody>
      </p:sp>
      <p:cxnSp>
        <p:nvCxnSpPr>
          <p:cNvPr id="20" name="직선 화살표 연결선 19"/>
          <p:cNvCxnSpPr>
            <a:stCxn id="5" idx="2"/>
            <a:endCxn id="8" idx="2"/>
          </p:cNvCxnSpPr>
          <p:nvPr/>
        </p:nvCxnSpPr>
        <p:spPr>
          <a:xfrm>
            <a:off x="2404466" y="2168040"/>
            <a:ext cx="520558" cy="18268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11" idx="7"/>
          </p:cNvCxnSpPr>
          <p:nvPr/>
        </p:nvCxnSpPr>
        <p:spPr>
          <a:xfrm flipH="1">
            <a:off x="9332466" y="2079432"/>
            <a:ext cx="447037" cy="2236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0"/>
            <a:endCxn id="10" idx="4"/>
          </p:cNvCxnSpPr>
          <p:nvPr/>
        </p:nvCxnSpPr>
        <p:spPr>
          <a:xfrm flipH="1" flipV="1">
            <a:off x="9260457" y="5546658"/>
            <a:ext cx="313528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0"/>
            <a:endCxn id="9" idx="4"/>
          </p:cNvCxnSpPr>
          <p:nvPr/>
        </p:nvCxnSpPr>
        <p:spPr>
          <a:xfrm flipH="1" flipV="1">
            <a:off x="2999656" y="5546658"/>
            <a:ext cx="670600" cy="2586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2280</Words>
  <Application>Microsoft Office PowerPoint</Application>
  <PresentationFormat>와이드스크린</PresentationFormat>
  <Paragraphs>581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Wingdings</vt:lpstr>
      <vt:lpstr>Office 테마</vt:lpstr>
      <vt:lpstr>전공특강</vt:lpstr>
      <vt:lpstr>개요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 (텍스처)</vt:lpstr>
      <vt:lpstr>실험 데이터 준비 (텍스처)</vt:lpstr>
      <vt:lpstr>실험 데이터 준비 (텍스처)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실험 데이터 준비</vt:lpstr>
      <vt:lpstr>렌더링 시작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파이프라인에서 일어나는 일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한형근</cp:lastModifiedBy>
  <cp:revision>162</cp:revision>
  <dcterms:created xsi:type="dcterms:W3CDTF">2006-10-05T04:04:58Z</dcterms:created>
  <dcterms:modified xsi:type="dcterms:W3CDTF">2019-05-08T08:54:33Z</dcterms:modified>
</cp:coreProperties>
</file>