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74" r:id="rId25"/>
    <p:sldId id="286" r:id="rId26"/>
    <p:sldId id="287" r:id="rId27"/>
    <p:sldId id="288" r:id="rId28"/>
    <p:sldId id="275" r:id="rId29"/>
    <p:sldId id="289" r:id="rId30"/>
    <p:sldId id="297" r:id="rId31"/>
    <p:sldId id="292" r:id="rId32"/>
    <p:sldId id="293" r:id="rId33"/>
    <p:sldId id="276" r:id="rId34"/>
    <p:sldId id="301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 李" initials="鹏" lastIdx="1" clrIdx="0">
    <p:extLst>
      <p:ext uri="{19B8F6BF-5375-455C-9EA6-DF929625EA0E}">
        <p15:presenceInfo xmlns:p15="http://schemas.microsoft.com/office/powerpoint/2012/main" userId="d425ad80294ff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16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FF8D-FA54-4D88-8BF3-AFC01508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w Cen MT Condensed Extra Bold" panose="020B0803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DC3CE-C5EE-43F3-AEFD-B8EFE127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84FBE-662A-4EF7-BD09-8C18701E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0CB85-2FEE-4463-94A1-4B9CF1A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14A70-740C-4475-9EE4-2C19C73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A687-F518-4038-B541-753FE3F7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8639E-7E9A-421F-9B70-A19D662B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BB968-D8E6-49EE-AFB9-12E4A4F9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21821-EB44-4F2A-82B5-31E69A74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F6A74-F3E5-4C39-9D6D-0BA90E6E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A4D7C-EFBB-4287-BA09-D0670CF41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D0E37-3110-4684-A758-EC21D397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F8D84-617C-4249-81BD-70E62857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3D3B-779C-4F1B-871A-7568BA70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A2CF-BC27-4E38-9755-CDD90A14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FE3E-FB93-4C3D-B871-ECA9EAE1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585C-B0E8-47E0-B561-25109D3D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63D36-720A-40F5-9F18-BEA2B56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74D48-6B31-4F1B-BB28-0C4CEBC6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F13B-62FC-4AEC-A0AF-AEF89F2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5AB41-DEB6-4249-80EF-46438DA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CCD8B-0D29-4901-91F8-89589A89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C831B-77F9-4C03-802D-583EE45A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746E8-E136-4D39-90E8-B2B0AFB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03CBA-4EA1-472E-8136-E2724CFD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4684-FF0C-4644-BEFC-6A2C549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09932-73CD-439B-960D-C644ECFCE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9F018-9C4E-4D91-93E0-7D0B7B9C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79D2B-4ECC-40CF-86BC-585ED195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C0CDF-2DD0-4BEB-B6DB-2CA55E2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FE258-C1F7-45AB-8F11-CDDD920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87C77-B4F7-44CF-A011-51AC97E2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BD682-263E-4F16-8947-7DC958A0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7B69D-05CB-40A1-8880-7AD3BCFA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306E3-33B4-4618-A6C4-9E3A15103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3C1196-1017-4453-AD2B-8396B0C5E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3DE9C1-4423-46CD-9219-5FEB26C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570E4-0916-49AE-AAF9-7021502E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C9F75-B574-4B45-9CD0-0C639909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76A3-6974-4F83-AF88-491EEF3F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6534A-A5A9-40B6-A54C-7AD3975B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FB099-97D2-45E5-A3DF-200A3D3D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3A2B8-6757-4E21-B77E-4C7DF90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C0FE6-9A80-4305-B5C2-0B4BA127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80E16-D025-4613-A37E-1DDA58BF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9F026-8ABE-4320-BA3F-FC03CEEB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492F-90EA-40A6-8EF3-47E08667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E3520-06F3-4DAD-A88A-9417B4C0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9FFB9-535A-4626-85CF-58CD91FD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3F787-C39B-4A92-9B70-1AF13A3D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5D26D-3CD1-4C31-8FEC-170F394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BCECB-1A6F-473D-9783-C47240E5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0E3E-F3F1-43B8-9440-DF9A44B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D605E-13A3-4B3A-A93E-81FE62F12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2E0DC-379A-414D-B07D-EC059655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3EA26-D357-4C4A-A14A-34DFE77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8C35C-344F-4564-8590-6D91F98C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1066F-BF43-4F32-B52D-EEA8687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F395D7-0493-42E4-A101-A0C8E8ED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D82E5-3AAD-492B-A229-9BDB3927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71FB4-AF36-444E-BAA0-860AF692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80D5-0F63-4424-B71B-4B565F97BF3B}" type="datetimeFigureOut">
              <a:rPr lang="en-US" smtClean="0"/>
              <a:t>2019-03-24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C28F2-46C4-4579-9856-84B0FF78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5A63E-07D5-4F11-9A6A-F0C5CEBBF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E251-1A21-4FA3-A2A3-98429AB7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lp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nku.baidu.com/view/6872ac728e9951e79b892700.html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zhidao.baidu.com/question/2056215293661831427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zllovesyl/p/5243370.html" TargetMode="External"/><Relationship Id="rId2" Type="http://schemas.openxmlformats.org/officeDocument/2006/relationships/hyperlink" Target="http://dase.ecnu.edu.cn/mgao/teaching/DataSci_2019_Spring/reference/BOOK_2019021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8608-6E78-4DDC-8E90-0ADEC8F6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线性代数总结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8DE1D-1228-4911-BA3F-E4C9EB47E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Peng Li @ </a:t>
            </a:r>
            <a:r>
              <a:rPr lang="en-US" dirty="0" err="1"/>
              <a:t>DaSE</a:t>
            </a:r>
            <a:r>
              <a:rPr lang="en-US" dirty="0"/>
              <a:t> ECNU</a:t>
            </a:r>
          </a:p>
          <a:p>
            <a:r>
              <a:rPr lang="en-US" dirty="0">
                <a:hlinkClick r:id="rId2"/>
              </a:rPr>
              <a:t>https://simplelp.github.io/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86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935D-266F-4D37-8698-3C4A205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矩阵的逆的性质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5B52B-F2E1-49DE-94C9-909218D7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0585"/>
            <a:ext cx="9829800" cy="1581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69988F-148F-428D-8932-57C5F388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98114"/>
            <a:ext cx="10363200" cy="981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CAB06-B4D4-4974-9DDB-DA639053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" y="3806651"/>
            <a:ext cx="7505700" cy="16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F3D797-2256-4B98-94A0-F5D107558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45" y="5369847"/>
            <a:ext cx="8362950" cy="51435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DB290347-CC47-4F30-8BE4-20C70CD87D22}"/>
              </a:ext>
            </a:extLst>
          </p:cNvPr>
          <p:cNvSpPr/>
          <p:nvPr/>
        </p:nvSpPr>
        <p:spPr>
          <a:xfrm>
            <a:off x="701040" y="1602914"/>
            <a:ext cx="283845" cy="446416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E12BE1-2A5D-4963-98B1-9A0FDE49C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822" y="5908334"/>
            <a:ext cx="3721418" cy="439006"/>
          </a:xfrm>
          <a:prstGeom prst="rect">
            <a:avLst/>
          </a:prstGeom>
        </p:spPr>
      </p:pic>
      <p:sp>
        <p:nvSpPr>
          <p:cNvPr id="11" name="菱形 10">
            <a:extLst>
              <a:ext uri="{FF2B5EF4-FFF2-40B4-BE49-F238E27FC236}">
                <a16:creationId xmlns:a16="http://schemas.microsoft.com/office/drawing/2014/main" id="{C47796A7-F29A-4D67-A7CD-2F48997B095F}"/>
              </a:ext>
            </a:extLst>
          </p:cNvPr>
          <p:cNvSpPr/>
          <p:nvPr/>
        </p:nvSpPr>
        <p:spPr>
          <a:xfrm>
            <a:off x="1016000" y="164355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031473A8-689C-413B-9448-ACC96EA6CE46}"/>
              </a:ext>
            </a:extLst>
          </p:cNvPr>
          <p:cNvSpPr/>
          <p:nvPr/>
        </p:nvSpPr>
        <p:spPr>
          <a:xfrm>
            <a:off x="1005840" y="229379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C269ACC7-2E87-4476-803D-B9A1F1460326}"/>
              </a:ext>
            </a:extLst>
          </p:cNvPr>
          <p:cNvSpPr/>
          <p:nvPr/>
        </p:nvSpPr>
        <p:spPr>
          <a:xfrm>
            <a:off x="985520" y="328947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76BE849-CF23-4CFD-9C62-FF5A3F66472D}"/>
              </a:ext>
            </a:extLst>
          </p:cNvPr>
          <p:cNvSpPr/>
          <p:nvPr/>
        </p:nvSpPr>
        <p:spPr>
          <a:xfrm>
            <a:off x="965200" y="388891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201AA445-50BB-459A-9E97-D6ED6967104D}"/>
              </a:ext>
            </a:extLst>
          </p:cNvPr>
          <p:cNvSpPr/>
          <p:nvPr/>
        </p:nvSpPr>
        <p:spPr>
          <a:xfrm>
            <a:off x="975360" y="442739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3558FF5-BBFE-4011-855A-1196CA8BB110}"/>
              </a:ext>
            </a:extLst>
          </p:cNvPr>
          <p:cNvSpPr/>
          <p:nvPr/>
        </p:nvSpPr>
        <p:spPr>
          <a:xfrm>
            <a:off x="975360" y="492523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6696AB2F-0AC4-4F47-A1DB-44DF03A648A9}"/>
              </a:ext>
            </a:extLst>
          </p:cNvPr>
          <p:cNvSpPr/>
          <p:nvPr/>
        </p:nvSpPr>
        <p:spPr>
          <a:xfrm>
            <a:off x="985520" y="543323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9F51B493-5A73-4BFC-9D5D-440302E54D23}"/>
              </a:ext>
            </a:extLst>
          </p:cNvPr>
          <p:cNvSpPr/>
          <p:nvPr/>
        </p:nvSpPr>
        <p:spPr>
          <a:xfrm>
            <a:off x="985520" y="5992034"/>
            <a:ext cx="258445" cy="286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BC0C-D9E7-4E6D-871C-E7C19D0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LU</a:t>
            </a:r>
            <a:r>
              <a:rPr lang="zh-CN" altLang="en-US" dirty="0"/>
              <a:t>分解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93669D-6843-405D-A779-D4BF9F84B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75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</a:rPr>
                  <a:t>LU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分解</a:t>
                </a:r>
                <a:r>
                  <a:rPr lang="zh-CN" altLang="en-US" sz="3200" dirty="0"/>
                  <a:t>（</a:t>
                </a:r>
                <a:r>
                  <a:rPr lang="en-US" altLang="zh-CN" sz="3200" dirty="0"/>
                  <a:t>LDU</a:t>
                </a:r>
                <a:r>
                  <a:rPr lang="zh-CN" altLang="en-US" sz="3200" dirty="0"/>
                  <a:t>分解）</a:t>
                </a:r>
                <a:endParaRPr lang="en-US" altLang="zh-CN" sz="3200" dirty="0"/>
              </a:p>
              <a:p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r>
                  <a:rPr lang="zh-CN" altLang="en-US" sz="3200" dirty="0"/>
                  <a:t>高斯消元法的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计算量</a:t>
                </a:r>
                <a:r>
                  <a:rPr lang="zh-CN" altLang="en-US" sz="32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3200" dirty="0"/>
              </a:p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存在性与唯一性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r>
                  <a:rPr lang="zh-CN" altLang="en-US" sz="3200" dirty="0"/>
                  <a:t>对称矩阵的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r>
                  <a:rPr lang="zh-CN" altLang="en-US" sz="3200" dirty="0"/>
                  <a:t>设</a:t>
                </a:r>
                <a:r>
                  <a:rPr lang="en-US" altLang="zh-CN" sz="3200" i="1" dirty="0"/>
                  <a:t>A</a:t>
                </a:r>
                <a:r>
                  <a:rPr lang="zh-CN" altLang="en-US" sz="3200" dirty="0"/>
                  <a:t>是一个</a:t>
                </a:r>
                <a:r>
                  <a:rPr lang="en-US" altLang="zh-CN" sz="3200" i="1" dirty="0"/>
                  <a:t>n</a:t>
                </a:r>
                <a:r>
                  <a:rPr lang="zh-CN" altLang="en-US" sz="3200" dirty="0"/>
                  <a:t>阶可逆阵，则存在置换阵</a:t>
                </a:r>
                <a:r>
                  <a:rPr lang="en-US" altLang="zh-CN" sz="3200" i="1" dirty="0"/>
                  <a:t>P</a:t>
                </a:r>
                <a:r>
                  <a:rPr lang="zh-CN" altLang="en-US" sz="3200" dirty="0"/>
                  <a:t>，使得</a:t>
                </a:r>
                <a:r>
                  <a:rPr lang="en-US" altLang="zh-CN" sz="3200" i="1" dirty="0"/>
                  <a:t>PA=LU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93669D-6843-405D-A779-D4BF9F84B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759"/>
                <a:ext cx="10515600" cy="4351338"/>
              </a:xfrm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541AAF7-9BA5-47BF-B724-7E22386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47" y="2493963"/>
            <a:ext cx="9552305" cy="10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D4FD-482C-46C1-910B-18A0B3EA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</a:t>
            </a:r>
            <a:r>
              <a:rPr lang="zh-CN" altLang="en-US" dirty="0"/>
              <a:t>分解的存在性与唯一性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1B1BC-6141-40D6-A24F-F366828F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264389"/>
            <a:ext cx="10048240" cy="920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1099B-DB29-4657-BB72-4BEDE0A6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0" y="4133443"/>
            <a:ext cx="9723120" cy="8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B701E2-EA3F-485D-8DA3-4F87FD3A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</a:rPr>
              <a:t>二、一般线性方程组的求解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710A9-8056-457D-85DC-969451349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8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F51F-25DF-4904-A65F-020FA8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向量空间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279119-C6CE-458E-BA73-473EA665C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:r>
                  <a:rPr lang="en-US" altLang="zh-CN" i="1" dirty="0"/>
                  <a:t>Ax=b</a:t>
                </a:r>
                <a:r>
                  <a:rPr lang="zh-CN" altLang="en-US" dirty="0"/>
                  <a:t>有解，则</a:t>
                </a:r>
                <a:endParaRPr lang="en-US" altLang="zh-CN" dirty="0"/>
              </a:p>
              <a:p>
                <a:pPr marL="457200" lvl="1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rgbClr val="7030A0"/>
                    </a:solidFill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4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的求解：阶梯型矩阵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279119-C6CE-458E-BA73-473EA665C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9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0CF1E-A13D-4FBB-B81A-789D627E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求解齐次线性方程组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23B6F-4238-48B5-BABA-4DAC1FEC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altLang="zh-CN" i="1" dirty="0"/>
              <a:t>x=0 </a:t>
            </a:r>
            <a:r>
              <a:rPr lang="zh-CN" altLang="en-US" dirty="0"/>
              <a:t>基础解系：</a:t>
            </a:r>
            <a:endParaRPr lang="en-US" altLang="zh-CN" dirty="0"/>
          </a:p>
          <a:p>
            <a:pPr lvl="1"/>
            <a:r>
              <a:rPr lang="zh-CN" altLang="en-US" dirty="0"/>
              <a:t>主元个数</a:t>
            </a:r>
            <a:r>
              <a:rPr lang="en-US" altLang="zh-CN" dirty="0"/>
              <a:t>=A</a:t>
            </a:r>
            <a:r>
              <a:rPr lang="zh-CN" altLang="en-US" dirty="0"/>
              <a:t>的列数</a:t>
            </a:r>
            <a:r>
              <a:rPr lang="en-US" altLang="zh-CN" dirty="0"/>
              <a:t>-</a:t>
            </a:r>
            <a:r>
              <a:rPr lang="zh-CN" altLang="en-US" dirty="0"/>
              <a:t>自由变量个数</a:t>
            </a:r>
            <a:endParaRPr lang="en-US" altLang="zh-CN" dirty="0"/>
          </a:p>
          <a:p>
            <a:r>
              <a:rPr lang="zh-CN" altLang="en-US" dirty="0"/>
              <a:t>简化行阶梯型的列变换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     N(A)                     N(R) </a:t>
            </a:r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B604DF72-A9DE-4344-90CF-042AE29A5403}"/>
              </a:ext>
            </a:extLst>
          </p:cNvPr>
          <p:cNvSpPr/>
          <p:nvPr/>
        </p:nvSpPr>
        <p:spPr>
          <a:xfrm>
            <a:off x="4612640" y="4216400"/>
            <a:ext cx="3027680" cy="223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箭头: 上弧形 4">
            <a:extLst>
              <a:ext uri="{FF2B5EF4-FFF2-40B4-BE49-F238E27FC236}">
                <a16:creationId xmlns:a16="http://schemas.microsoft.com/office/drawing/2014/main" id="{E07237A6-38EF-44CD-AC3B-4783B0013E22}"/>
              </a:ext>
            </a:extLst>
          </p:cNvPr>
          <p:cNvSpPr/>
          <p:nvPr/>
        </p:nvSpPr>
        <p:spPr>
          <a:xfrm flipH="1" flipV="1">
            <a:off x="4612640" y="5169448"/>
            <a:ext cx="3027680" cy="223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99C21A-2D96-40A7-88EA-2BA518FCAD41}"/>
                  </a:ext>
                </a:extLst>
              </p:cNvPr>
              <p:cNvSpPr txBox="1"/>
              <p:nvPr/>
            </p:nvSpPr>
            <p:spPr>
              <a:xfrm>
                <a:off x="5740400" y="3688080"/>
                <a:ext cx="599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99C21A-2D96-40A7-88EA-2BA518FC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3688080"/>
                <a:ext cx="599440" cy="646331"/>
              </a:xfrm>
              <a:prstGeom prst="rect">
                <a:avLst/>
              </a:prstGeom>
              <a:blipFill>
                <a:blip r:embed="rId2"/>
                <a:stretch>
                  <a:fillRect r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470FA16-EA1A-4907-9D35-E8A4AADABAE1}"/>
              </a:ext>
            </a:extLst>
          </p:cNvPr>
          <p:cNvSpPr txBox="1"/>
          <p:nvPr/>
        </p:nvSpPr>
        <p:spPr>
          <a:xfrm>
            <a:off x="5872480" y="5374640"/>
            <a:ext cx="59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5964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562B-9979-4B36-9ED7-6ABDDD0C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求解非齐次线性方程组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D64B4-0FA7-471D-B6A4-628A38204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求特解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:r>
                  <a:rPr lang="zh-CN" altLang="en-US" dirty="0"/>
                  <a:t>增广矩阵行变换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令自由变量为</a:t>
                </a:r>
                <a:r>
                  <a:rPr lang="en-US" altLang="zh-CN" dirty="0"/>
                  <a:t>0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解的一般性讨论：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D64B4-0FA7-471D-B6A4-628A38204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8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290E17-4FEE-4CC0-841F-6604A4E7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三、向量空间与线性方程组近似解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4EDFB-1F4D-4728-9D30-44814ECB0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CDFD2F-B9A8-45C7-9075-3DDF0386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线性无关、基与维数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2E5061D-B27F-4767-872C-56D73B23B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759"/>
                <a:ext cx="1065276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线性无关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800" dirty="0"/>
                  <a:t>零空间只有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解</a:t>
                </a:r>
                <a:endParaRPr lang="en-US" altLang="zh-CN" sz="2800" dirty="0"/>
              </a:p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基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800" dirty="0"/>
                  <a:t>向量空间中的一组线性无关并且能线性表示空间内任意向量的向量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任意两组基中向量一样多</a:t>
                </a:r>
                <a:endParaRPr lang="en-US" altLang="zh-CN" sz="2800" dirty="0"/>
              </a:p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维数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800" dirty="0"/>
                  <a:t>基向量的个数</a:t>
                </a:r>
                <a:endParaRPr lang="en-US" altLang="zh-CN" sz="2800" dirty="0"/>
              </a:p>
              <a:p>
                <a:pPr lvl="1"/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2E5061D-B27F-4767-872C-56D73B23B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759"/>
                <a:ext cx="10652760" cy="4351338"/>
              </a:xfrm>
              <a:blipFill>
                <a:blip r:embed="rId2"/>
                <a:stretch>
                  <a:fillRect l="-1317" t="-29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83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0791-9353-4876-8AB8-0650DA63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四个基本子空间的基与维数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0A6585-FF97-453B-9CB9-8C8BCFFEC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759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200" dirty="0"/>
                  <a:t>四个基本子空间的基：</a:t>
                </a:r>
                <a:endParaRPr lang="en-US" altLang="zh-CN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altLang="zh-CN" sz="3200" dirty="0"/>
              </a:p>
              <a:p>
                <a:r>
                  <a:rPr lang="zh-CN" altLang="en-US" sz="3200" dirty="0"/>
                  <a:t>维数公式：</a:t>
                </a:r>
                <a:endParaRPr lang="en-US" altLang="zh-CN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im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𝑑𝑖𝑚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0A6585-FF97-453B-9CB9-8C8BCFFEC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759"/>
                <a:ext cx="10515600" cy="4667250"/>
              </a:xfrm>
              <a:blipFill>
                <a:blip r:embed="rId2"/>
                <a:stretch>
                  <a:fillRect l="-1217" t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71EDD7-63A1-4DEE-8BAB-8659FA9B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00" y="3268101"/>
            <a:ext cx="4942615" cy="18352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598E6A-7E8D-4597-96ED-172C4D9CBBCD}"/>
              </a:ext>
            </a:extLst>
          </p:cNvPr>
          <p:cNvSpPr txBox="1"/>
          <p:nvPr/>
        </p:nvSpPr>
        <p:spPr>
          <a:xfrm>
            <a:off x="7170054" y="278105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7030A0"/>
                </a:solidFill>
              </a:rPr>
              <a:t>基：行阶梯矩阵主元对应的列</a:t>
            </a:r>
            <a:endParaRPr lang="en-US" sz="2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850215-CFEE-4BE8-92D9-3B9D0DB83B2B}"/>
                  </a:ext>
                </a:extLst>
              </p:cNvPr>
              <p:cNvSpPr txBox="1"/>
              <p:nvPr/>
            </p:nvSpPr>
            <p:spPr>
              <a:xfrm>
                <a:off x="7780541" y="4352755"/>
                <a:ext cx="290842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7030A0"/>
                    </a:solidFill>
                  </a:rPr>
                  <a:t>基：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零空间的基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2000" i="1" dirty="0">
                    <a:solidFill>
                      <a:srgbClr val="7030A0"/>
                    </a:solidFill>
                  </a:rPr>
                  <a:t>EA=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sz="2000" dirty="0">
                    <a:solidFill>
                      <a:srgbClr val="7030A0"/>
                    </a:solidFill>
                  </a:rPr>
                  <a:t>E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的后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m-r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行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850215-CFEE-4BE8-92D9-3B9D0DB8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41" y="4352755"/>
                <a:ext cx="2908425" cy="1015663"/>
              </a:xfrm>
              <a:prstGeom prst="rect">
                <a:avLst/>
              </a:prstGeom>
              <a:blipFill>
                <a:blip r:embed="rId4"/>
                <a:stretch>
                  <a:fillRect l="-2306" t="-2994" r="-1887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7E4C0D-0B94-4097-90B2-37127D034B9E}"/>
                  </a:ext>
                </a:extLst>
              </p:cNvPr>
              <p:cNvSpPr txBox="1"/>
              <p:nvPr/>
            </p:nvSpPr>
            <p:spPr>
              <a:xfrm>
                <a:off x="838200" y="2417016"/>
                <a:ext cx="418736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7030A0"/>
                    </a:solidFill>
                  </a:rPr>
                  <a:t>基：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marL="514350" indent="-514350" algn="l">
                  <a:buAutoNum type="arabicPeriod"/>
                </a:pPr>
                <a:r>
                  <a:rPr lang="en-US" altLang="zh-CN" sz="2000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的行阶梯矩阵主元对应的行；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marL="514350" indent="-514350" algn="l">
                  <a:buAutoNum type="arabicPeriod"/>
                </a:pPr>
                <a:r>
                  <a:rPr lang="en-US" sz="2000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的行变换后的非零行；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的列空间；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7E4C0D-0B94-4097-90B2-37127D034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016"/>
                <a:ext cx="4187365" cy="1323439"/>
              </a:xfrm>
              <a:prstGeom prst="rect">
                <a:avLst/>
              </a:prstGeom>
              <a:blipFill>
                <a:blip r:embed="rId5"/>
                <a:stretch>
                  <a:fillRect l="-1603" t="-2294" r="-1020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70384D0-AF94-42ED-B9BF-240D139EC34A}"/>
              </a:ext>
            </a:extLst>
          </p:cNvPr>
          <p:cNvSpPr/>
          <p:nvPr/>
        </p:nvSpPr>
        <p:spPr>
          <a:xfrm>
            <a:off x="1236535" y="4701476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基：</a:t>
            </a:r>
            <a:r>
              <a:rPr lang="en-US" altLang="zh-CN" sz="2000" dirty="0">
                <a:solidFill>
                  <a:srgbClr val="7030A0"/>
                </a:solidFill>
              </a:rPr>
              <a:t>Ax=0</a:t>
            </a:r>
            <a:r>
              <a:rPr lang="zh-CN" altLang="en-US" sz="2000" dirty="0">
                <a:solidFill>
                  <a:srgbClr val="7030A0"/>
                </a:solidFill>
              </a:rPr>
              <a:t>的基础解系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DE78EA-3048-46BC-8E31-BA2B8479E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5417" y="1221684"/>
            <a:ext cx="2511943" cy="9688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D5C3869-FA49-47A0-9665-3BCA9E70F691}"/>
              </a:ext>
            </a:extLst>
          </p:cNvPr>
          <p:cNvSpPr/>
          <p:nvPr/>
        </p:nvSpPr>
        <p:spPr>
          <a:xfrm>
            <a:off x="9385417" y="1244134"/>
            <a:ext cx="2511943" cy="9688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FD3C3-E2F2-4B81-8250-0C115DC5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8599B-2E54-4AB2-A17F-5927B761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zh-CN" altLang="en-US" dirty="0"/>
              <a:t>元</a:t>
            </a:r>
            <a:r>
              <a:rPr lang="en-US" altLang="zh-CN" dirty="0"/>
              <a:t>N</a:t>
            </a:r>
            <a:r>
              <a:rPr lang="zh-CN" altLang="en-US" dirty="0"/>
              <a:t>次线性方程组的矩阵表示与求解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一般线性方程组的求解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向量空间与方程组近似解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行列式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特征值与特征向量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SVD</a:t>
            </a:r>
            <a:r>
              <a:rPr lang="zh-CN" altLang="en-US" dirty="0"/>
              <a:t>与</a:t>
            </a:r>
            <a:r>
              <a:rPr lang="en-US" altLang="zh-CN" dirty="0"/>
              <a:t>PCA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F271-E19D-475C-9837-9732E2A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zh-CN" altLang="en-US" dirty="0"/>
              <a:t>四个基本子空间的正交关系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B9341-B08A-4925-8FF6-44B2210D7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758"/>
                <a:ext cx="10515600" cy="466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32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3200" dirty="0"/>
                  <a:t>正交</a:t>
                </a:r>
                <a:r>
                  <a:rPr lang="en-US" altLang="zh-CN" sz="3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r>
                  <a:rPr lang="zh-CN" altLang="en-US" sz="3200" dirty="0"/>
                  <a:t>四个子空间的正交性与正交补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sz="3200" dirty="0"/>
                  <a:t>):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</a:t>
                </a:r>
                <a:r>
                  <a:rPr lang="en-US" altLang="zh-CN" sz="3200" dirty="0"/>
                  <a:t>x=b</a:t>
                </a:r>
                <a:r>
                  <a:rPr lang="zh-CN" altLang="en-US" sz="3200" dirty="0"/>
                  <a:t>中</a:t>
                </a:r>
                <a:r>
                  <a:rPr lang="en-US" altLang="zh-CN" sz="3200" dirty="0"/>
                  <a:t>x</a:t>
                </a:r>
                <a:r>
                  <a:rPr lang="zh-CN" altLang="en-US" sz="3200" dirty="0"/>
                  <a:t>在行空间的映射唯一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B9341-B08A-4925-8FF6-44B2210D7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758"/>
                <a:ext cx="10515600" cy="4667251"/>
              </a:xfrm>
              <a:blipFill>
                <a:blip r:embed="rId2"/>
                <a:stretch>
                  <a:fillRect l="-1333" t="-2742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0B34904-3833-4881-B1B2-1E20971D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3" y="3144237"/>
            <a:ext cx="8704898" cy="2693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3C1952-2D33-4EE3-97B4-D1E7AF08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13" y="6045502"/>
            <a:ext cx="4644708" cy="4352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55B15E-76D5-419E-9DB4-8F7FD30255CA}"/>
              </a:ext>
            </a:extLst>
          </p:cNvPr>
          <p:cNvSpPr/>
          <p:nvPr/>
        </p:nvSpPr>
        <p:spPr>
          <a:xfrm>
            <a:off x="7130733" y="5971389"/>
            <a:ext cx="4725988" cy="5686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4916-0351-433D-9B2D-71DD3BAD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正交投影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660A5-8706-4D2F-815B-1824168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点在直线上的投影</a:t>
            </a:r>
            <a:endParaRPr lang="en-US" altLang="zh-CN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zh-CN" altLang="en-US" sz="3200" dirty="0"/>
              <a:t>点在平面上的投影</a:t>
            </a:r>
            <a:endParaRPr lang="en-US" altLang="zh-CN" sz="3200" dirty="0"/>
          </a:p>
          <a:p>
            <a:endParaRPr lang="en-US" sz="3200" dirty="0"/>
          </a:p>
          <a:p>
            <a:r>
              <a:rPr lang="zh-CN" altLang="en-US" sz="3200" dirty="0">
                <a:solidFill>
                  <a:srgbClr val="7030A0"/>
                </a:solidFill>
              </a:rPr>
              <a:t>一般情形</a:t>
            </a:r>
            <a:endParaRPr lang="en-US" altLang="zh-CN" sz="3200" dirty="0">
              <a:solidFill>
                <a:srgbClr val="7030A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rgbClr val="7030A0"/>
                </a:solidFill>
              </a:rPr>
              <a:t>投影矩阵</a:t>
            </a:r>
            <a:r>
              <a:rPr lang="zh-CN" altLang="en-US" sz="3200" dirty="0"/>
              <a:t>（关于</a:t>
            </a:r>
            <a:r>
              <a:rPr lang="en-US" altLang="zh-CN" sz="3200" dirty="0"/>
              <a:t>C(P)</a:t>
            </a:r>
            <a:r>
              <a:rPr lang="zh-CN" altLang="en-US" sz="3200" dirty="0"/>
              <a:t>的投影）：</a:t>
            </a:r>
            <a:endParaRPr 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0E54E-20EC-4108-B7E1-3CF2FDA1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349" y="1173475"/>
            <a:ext cx="2573924" cy="1962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95DDC4-34DF-432B-A661-4482F0E0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9" y="1597339"/>
            <a:ext cx="1895475" cy="1114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70D1EB-6143-4E2B-ACA2-111979CAF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3184911"/>
            <a:ext cx="2628900" cy="600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C9E6EE-70D5-4183-A859-324C059B3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60" y="3484948"/>
            <a:ext cx="2754813" cy="1738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DD057B-26B9-49CC-B661-31B95CB23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550" y="4258133"/>
            <a:ext cx="2667000" cy="657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507F6D-BDF0-4154-8F07-A25ECDA6E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50" y="5859720"/>
            <a:ext cx="2811268" cy="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CC09-438C-4E59-9366-63576ADF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US" altLang="zh-CN" dirty="0"/>
              <a:t>14. </a:t>
            </a:r>
            <a:r>
              <a:rPr lang="zh-CN" altLang="en-US" dirty="0"/>
              <a:t>最小二乘法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EAF9-FB29-45CF-9282-AA08ACFF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 A</a:t>
            </a:r>
            <a:r>
              <a:rPr lang="en-US" altLang="zh-CN" sz="3200" dirty="0"/>
              <a:t>x=b</a:t>
            </a:r>
            <a:r>
              <a:rPr lang="zh-CN" altLang="en-US" sz="3200" dirty="0"/>
              <a:t>的近似解：</a:t>
            </a:r>
            <a:endParaRPr lang="en-US" altLang="zh-CN" sz="3200" dirty="0"/>
          </a:p>
          <a:p>
            <a:pPr lvl="1"/>
            <a:r>
              <a:rPr lang="en-US" altLang="zh-CN" sz="3200" dirty="0"/>
              <a:t> </a:t>
            </a:r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 </a:t>
            </a:r>
            <a:r>
              <a:rPr lang="zh-CN" altLang="en-US" sz="3200" dirty="0"/>
              <a:t>点在平面上的投影</a:t>
            </a:r>
            <a:endParaRPr lang="en-US" sz="3200" dirty="0"/>
          </a:p>
          <a:p>
            <a:r>
              <a:rPr lang="zh-CN" altLang="en-US" sz="3200" dirty="0"/>
              <a:t>应用：曲线拟合</a:t>
            </a:r>
            <a:endParaRPr 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6FC4B-D9A9-4777-BAC2-B000E094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026" y="1448941"/>
            <a:ext cx="4156774" cy="2331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2398EB-DE05-48A1-8555-DA57DEE1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53" y="2429178"/>
            <a:ext cx="4953667" cy="7740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71C294-45AF-46E6-A4FC-2C6F2CCD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437" y="4565159"/>
            <a:ext cx="7629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DADC-1FB9-4F8C-B61A-B6475DB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 Gram-Schmidt</a:t>
            </a:r>
            <a:r>
              <a:rPr lang="zh-CN" altLang="en-US" dirty="0"/>
              <a:t>正交化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83D260-252C-443C-B14C-CD0A937B7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目的：</a:t>
                </a:r>
                <a:r>
                  <a:rPr lang="en-US" altLang="zh-CN" sz="3200" i="1" dirty="0"/>
                  <a:t>C(A’)=C(A)</a:t>
                </a:r>
                <a:r>
                  <a:rPr lang="zh-CN" altLang="en-US" sz="32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更</m:t>
                    </m:r>
                  </m:oMath>
                </a14:m>
                <a:r>
                  <a:rPr lang="zh-CN" altLang="en-US" sz="3200" dirty="0"/>
                  <a:t>容易计算</a:t>
                </a:r>
                <a:endParaRPr lang="en-US" altLang="zh-CN" sz="3200" dirty="0"/>
              </a:p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正交矩阵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dirty="0"/>
              </a:p>
              <a:p>
                <a:r>
                  <a:rPr lang="en-US" sz="3200" dirty="0">
                    <a:solidFill>
                      <a:srgbClr val="7030A0"/>
                    </a:solidFill>
                  </a:rPr>
                  <a:t>Gram-Schmidt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正交化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zh-CN" altLang="en-US" sz="3200" dirty="0"/>
                  <a:t>矩阵形式：</a:t>
                </a:r>
                <a:r>
                  <a:rPr lang="en-US" altLang="zh-CN" sz="3200" dirty="0">
                    <a:solidFill>
                      <a:srgbClr val="7030A0"/>
                    </a:solidFill>
                  </a:rPr>
                  <a:t>QR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分解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83D260-252C-443C-B14C-CD0A937B7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4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6AEEAF-963D-4C2C-A4C7-64BAB922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70" y="1100931"/>
            <a:ext cx="2667000" cy="657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DFA656-4253-4B66-8F2C-CB715DA1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50" y="2585720"/>
            <a:ext cx="3975463" cy="1686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D12776-673B-4015-A04F-85CDEC75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582618"/>
            <a:ext cx="9323233" cy="8052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080181-D13C-4DB2-B8DE-7FE1C20D44F3}"/>
              </a:ext>
            </a:extLst>
          </p:cNvPr>
          <p:cNvSpPr/>
          <p:nvPr/>
        </p:nvSpPr>
        <p:spPr>
          <a:xfrm>
            <a:off x="5617210" y="6355343"/>
            <a:ext cx="688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https://wenku.baidu.com/view/6872ac728e9951e79b892700.html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5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EA74-53DD-4A78-9AC5-71E1D238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四、行列式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6C05B-B5ED-4637-BF6E-60D2B1515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6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B10CF6-C356-4D3D-84EA-F2231F0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 </a:t>
            </a:r>
            <a:r>
              <a:rPr lang="zh-CN" altLang="en-US" dirty="0"/>
              <a:t>行列式的基本性质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7E88F7C-0098-4C0B-A293-F41FC34D2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759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3200" dirty="0"/>
                  <a:t>几何意义</a:t>
                </a:r>
                <a:endParaRPr lang="en-US" altLang="zh-CN" sz="3200" dirty="0"/>
              </a:p>
              <a:p>
                <a:pPr lvl="1"/>
                <a:r>
                  <a:rPr lang="zh-CN" altLang="en-US" sz="2800" dirty="0"/>
                  <a:t>带符号面积体积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伸缩变换因子</a:t>
                </a:r>
                <a:endParaRPr lang="en-US" altLang="zh-CN" sz="2800" dirty="0"/>
              </a:p>
              <a:p>
                <a:r>
                  <a:rPr lang="zh-CN" altLang="en-US" sz="3200" dirty="0"/>
                  <a:t>行列式的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若干性质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行列式与初等变换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800" dirty="0"/>
                  <a:t>初等矩阵的行列式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若</a:t>
                </a:r>
                <a:r>
                  <a:rPr lang="en-US" altLang="zh-CN" sz="2800" i="1" dirty="0"/>
                  <a:t>A,B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阶方阵，则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800" i="1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可逆</a:t>
                </a:r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是一个正交阵，则</a:t>
                </a:r>
                <a:r>
                  <a:rPr lang="en-US" altLang="zh-CN" sz="2800" dirty="0"/>
                  <a:t>|A|=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7E88F7C-0098-4C0B-A293-F41FC34D2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759"/>
                <a:ext cx="10515600" cy="4667250"/>
              </a:xfrm>
              <a:blipFill>
                <a:blip r:embed="rId2"/>
                <a:stretch>
                  <a:fillRect l="-1333" t="-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53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1B0F-3E0F-421C-907D-43BDEB3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 </a:t>
            </a:r>
            <a:r>
              <a:rPr lang="zh-CN" altLang="en-US" dirty="0"/>
              <a:t>行列式的计算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A14E7-4D02-49CA-9AA1-89DA0A7E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行列式的展开公式</a:t>
            </a:r>
            <a:endParaRPr lang="en-US" altLang="zh-CN" sz="3200" dirty="0"/>
          </a:p>
          <a:p>
            <a:r>
              <a:rPr lang="zh-CN" altLang="en-US" sz="3200" dirty="0"/>
              <a:t>利用代数余子式按行按列展开</a:t>
            </a:r>
            <a:endParaRPr lang="en-US" altLang="zh-CN" sz="3200" dirty="0"/>
          </a:p>
          <a:p>
            <a:r>
              <a:rPr lang="zh-CN" altLang="en-US" sz="3200" dirty="0"/>
              <a:t>计算方法</a:t>
            </a:r>
            <a:endParaRPr lang="en-US" altLang="zh-CN" sz="3200" dirty="0"/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化为上</a:t>
            </a:r>
            <a:r>
              <a:rPr lang="en-US" altLang="zh-CN" sz="2800" dirty="0">
                <a:solidFill>
                  <a:srgbClr val="7030A0"/>
                </a:solidFill>
              </a:rPr>
              <a:t>/</a:t>
            </a:r>
            <a:r>
              <a:rPr lang="zh-CN" altLang="en-US" sz="2800" dirty="0">
                <a:solidFill>
                  <a:srgbClr val="7030A0"/>
                </a:solidFill>
              </a:rPr>
              <a:t>下三角形法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/>
              <a:t>按行按列展开</a:t>
            </a:r>
            <a:r>
              <a:rPr lang="zh-CN" altLang="en-US" sz="2800" dirty="0">
                <a:solidFill>
                  <a:srgbClr val="7030A0"/>
                </a:solidFill>
              </a:rPr>
              <a:t>降阶法</a:t>
            </a:r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zh-CN" altLang="en-US" sz="3200" dirty="0"/>
              <a:t>典型例题</a:t>
            </a:r>
            <a:endParaRPr lang="en-US" altLang="zh-CN" sz="3200" dirty="0"/>
          </a:p>
          <a:p>
            <a:pPr lvl="1"/>
            <a:r>
              <a:rPr lang="zh-CN" altLang="en-US" sz="2800" dirty="0"/>
              <a:t>范德蒙行列式</a:t>
            </a:r>
            <a:endParaRPr lang="en-US" altLang="zh-CN" sz="2800" dirty="0"/>
          </a:p>
          <a:p>
            <a:pPr lvl="1"/>
            <a:r>
              <a:rPr lang="zh-CN" altLang="en-US" sz="2800" dirty="0"/>
              <a:t>凑分块矩阵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807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A048-629A-46C3-A092-BDD7B955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 Cramer</a:t>
            </a:r>
            <a:r>
              <a:rPr lang="zh-CN" altLang="en-US" dirty="0"/>
              <a:t>法则和行列式的几何意义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3AAE3-7135-4DB4-9B07-B7254E57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8"/>
            <a:ext cx="10515600" cy="482268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代数余子式重要性质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zh-CN" altLang="en-US" sz="2800" dirty="0"/>
              <a:t>求逆矩阵公式</a:t>
            </a:r>
            <a:r>
              <a:rPr lang="en-US" altLang="zh-CN" sz="2800" dirty="0"/>
              <a:t>(</a:t>
            </a:r>
            <a:r>
              <a:rPr lang="zh-CN" altLang="en-US" sz="2800" dirty="0"/>
              <a:t>注意伴随矩阵有转置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zh-CN" altLang="en-US" sz="2400" dirty="0"/>
              <a:t>这是</a:t>
            </a:r>
            <a:r>
              <a:rPr lang="en-US" altLang="zh-CN" sz="2400" dirty="0"/>
              <a:t>A</a:t>
            </a:r>
            <a:r>
              <a:rPr lang="zh-CN" altLang="en-US" sz="2400" dirty="0"/>
              <a:t>可逆的情况，</a:t>
            </a:r>
            <a:r>
              <a:rPr lang="en-US" altLang="zh-CN" sz="2400" dirty="0">
                <a:solidFill>
                  <a:srgbClr val="7030A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不可逆时呢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en-US" sz="2800" dirty="0">
                <a:solidFill>
                  <a:srgbClr val="7030A0"/>
                </a:solidFill>
              </a:rPr>
              <a:t>C</a:t>
            </a:r>
            <a:r>
              <a:rPr lang="en-US" altLang="zh-CN" sz="2800" dirty="0">
                <a:solidFill>
                  <a:srgbClr val="7030A0"/>
                </a:solidFill>
              </a:rPr>
              <a:t>ramer</a:t>
            </a:r>
            <a:r>
              <a:rPr lang="zh-CN" altLang="en-US" sz="2800" dirty="0">
                <a:solidFill>
                  <a:srgbClr val="7030A0"/>
                </a:solidFill>
              </a:rPr>
              <a:t>法则</a:t>
            </a:r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zh-CN" altLang="en-US" sz="2800" dirty="0"/>
              <a:t>几何意义：有向长度、面积、体积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5F3CC-5758-4EAC-8D28-32271C50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73" y="2317592"/>
            <a:ext cx="3857308" cy="1137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BD930-32B9-4D6E-B723-7E9B1BA1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573" y="3899500"/>
            <a:ext cx="4070669" cy="9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66B8F-4CAE-47E0-86DD-76FE3D4D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五、特征值与特征向量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1EB41-F995-4232-A76D-7439E733A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3444F2-46F3-4E99-9870-C3A05641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 </a:t>
            </a:r>
            <a:r>
              <a:rPr lang="zh-CN" altLang="en-US" dirty="0"/>
              <a:t>特征值与特征向量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C5FA0CE-9F07-439B-A302-05DDE9A8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560" y="1466359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特征值</a:t>
                </a:r>
                <a:r>
                  <a:rPr lang="en-US" altLang="zh-CN" sz="2800" dirty="0"/>
                  <a:t>/</a:t>
                </a:r>
                <a:r>
                  <a:rPr lang="zh-CN" altLang="en-US" sz="2800" dirty="0"/>
                  <a:t>特征向量</a:t>
                </a:r>
                <a:r>
                  <a:rPr lang="en-US" altLang="zh-CN" sz="2800" dirty="0"/>
                  <a:t>/</a:t>
                </a:r>
                <a:r>
                  <a:rPr lang="zh-CN" altLang="en-US" sz="2800" dirty="0"/>
                  <a:t>特征方程</a:t>
                </a:r>
                <a:r>
                  <a:rPr lang="en-US" altLang="zh-CN" sz="2800" dirty="0"/>
                  <a:t>/</a:t>
                </a:r>
                <a:r>
                  <a:rPr lang="zh-CN" altLang="en-US" sz="2800" dirty="0"/>
                  <a:t>特征多项式</a:t>
                </a:r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7030A0"/>
                    </a:solidFill>
                  </a:rPr>
                  <a:t>特征值与特征向量的计算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400" dirty="0"/>
                  <a:t>矩阵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不可逆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零</m:t>
                    </m:r>
                  </m:oMath>
                </a14:m>
                <a:r>
                  <a:rPr lang="zh-CN" altLang="en-US" sz="2400" dirty="0"/>
                  <a:t>特征值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投影矩阵的特征值为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1</a:t>
                </a:r>
              </a:p>
              <a:p>
                <a:pPr lvl="1"/>
                <a:r>
                  <a:rPr lang="zh-CN" altLang="en-US" sz="2400" dirty="0"/>
                  <a:t>反射矩阵的特征值为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-1</a:t>
                </a:r>
              </a:p>
              <a:p>
                <a:pPr lvl="1"/>
                <a:r>
                  <a:rPr lang="zh-CN" altLang="en-US" sz="2400" dirty="0"/>
                  <a:t>三角矩阵的特征值为其所有对角元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/>
                  <a:t>1</a:t>
                </a:r>
                <a:r>
                  <a:rPr lang="zh-CN" altLang="en-US" sz="2400" dirty="0"/>
                  <a:t>是马尔可夫矩阵的特征值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特征值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</m:t>
                    </m:r>
                  </m:oMath>
                </a14:m>
                <a:r>
                  <a:rPr lang="zh-CN" altLang="en-US" sz="2400" dirty="0"/>
                  <a:t>的特征值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特征值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特征值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/>
                  <a:t> </a:t>
                </a:r>
              </a:p>
              <a:p>
                <a:endParaRPr lang="en-US" altLang="zh-CN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C5FA0CE-9F07-439B-A302-05DDE9A8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560" y="1466359"/>
                <a:ext cx="10515600" cy="4351338"/>
              </a:xfrm>
              <a:blipFill>
                <a:blip r:embed="rId2"/>
                <a:stretch>
                  <a:fillRect l="-1043" t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3CC4B5E-154D-4FC9-8031-AFB7B7BF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57" y="5156920"/>
            <a:ext cx="6651943" cy="11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26B931-B8B6-4D56-9A38-BDA0C65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>
                <a:solidFill>
                  <a:srgbClr val="002060"/>
                </a:solidFill>
              </a:rPr>
              <a:t>一、</a:t>
            </a:r>
            <a:r>
              <a:rPr lang="en-US" b="1" i="1" dirty="0">
                <a:solidFill>
                  <a:srgbClr val="002060"/>
                </a:solidFill>
              </a:rPr>
              <a:t>N</a:t>
            </a:r>
            <a:r>
              <a:rPr lang="zh-CN" altLang="en-US" b="1" dirty="0">
                <a:solidFill>
                  <a:srgbClr val="002060"/>
                </a:solidFill>
              </a:rPr>
              <a:t>元</a:t>
            </a:r>
            <a:r>
              <a:rPr lang="en-US" altLang="zh-CN" b="1" i="1" dirty="0">
                <a:solidFill>
                  <a:srgbClr val="002060"/>
                </a:solidFill>
              </a:rPr>
              <a:t>N</a:t>
            </a:r>
            <a:r>
              <a:rPr lang="zh-CN" altLang="en-US" b="1" dirty="0">
                <a:solidFill>
                  <a:srgbClr val="002060"/>
                </a:solidFill>
              </a:rPr>
              <a:t>次线性方程组的矩阵表示与求解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FA34D8-5633-4EEC-B3B8-84F7441A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80664-ACEE-4879-A0C6-77AACB56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 </a:t>
            </a:r>
            <a:r>
              <a:rPr lang="zh-CN" altLang="en-US" dirty="0"/>
              <a:t>矩阵对角化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9A45AA-D13B-440A-80B3-C4FA77F4C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矩阵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可对角化：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rgbClr val="7030A0"/>
                    </a:solidFill>
                  </a:rPr>
                  <a:t>充要条件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个线性无关的特征向量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>
                    <a:solidFill>
                      <a:srgbClr val="7030A0"/>
                    </a:solidFill>
                  </a:rPr>
                  <a:t>充分条件</a:t>
                </a:r>
                <a:r>
                  <a:rPr lang="zh-CN" altLang="en-US" sz="2000" dirty="0"/>
                  <a:t>：特征值互异则特征向量无关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en-US" sz="2000" dirty="0"/>
                  <a:t>n</a:t>
                </a:r>
                <a:r>
                  <a:rPr lang="zh-CN" altLang="en-US" sz="2000" dirty="0"/>
                  <a:t>个两两互异的特征值则可对角化（若矩阵有相同的特征值，也可能能对角化）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>
                    <a:solidFill>
                      <a:srgbClr val="7030A0"/>
                    </a:solidFill>
                  </a:rPr>
                  <a:t>矩阵可逆与矩阵可对角化没有必然的联系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r>
                  <a:rPr lang="zh-CN" altLang="en-US" sz="2400" dirty="0"/>
                  <a:t>可对角化的判断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代数重数：特征值次数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000" dirty="0"/>
                  <a:t>几何重数：特征值对应的特征向量的维数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复方阵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可对角化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任意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𝐺𝑀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:r>
                  <a:rPr lang="zh-CN" altLang="en-US" sz="2000" dirty="0"/>
                  <a:t>可对角化判断</a:t>
                </a:r>
                <a:r>
                  <a:rPr lang="en-US" sz="2000" dirty="0">
                    <a:hlinkClick r:id="rId2"/>
                  </a:rPr>
                  <a:t>https://zhidao.baidu.com/question/2056215293661831427.html</a:t>
                </a:r>
                <a:r>
                  <a:rPr lang="en-US" sz="2000" dirty="0"/>
                  <a:t>   </a:t>
                </a:r>
              </a:p>
              <a:p>
                <a:r>
                  <a:rPr lang="zh-CN" altLang="en-US" sz="2400" dirty="0"/>
                  <a:t>应用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方幂的计算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马尔可夫过程等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9A45AA-D13B-440A-80B3-C4FA77F4C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06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1262-1FDD-4125-B5A1-C8AEC8EE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21. </a:t>
            </a:r>
            <a:r>
              <a:rPr lang="zh-CN" altLang="en-US" dirty="0"/>
              <a:t>实对称矩阵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A83BF-8BA8-4B74-BBC7-81B75CE5D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/>
                  <a:t>实对称矩阵的性质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实对称矩阵的特征值都是实数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实对称矩阵属于不同特征值的特征向量相互正交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对于实对称矩阵</a:t>
                </a:r>
                <a:r>
                  <a:rPr lang="en-US" altLang="zh-CN" sz="3200" dirty="0"/>
                  <a:t>A,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正交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阵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𝐴𝑄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zh-CN" altLang="en-US" sz="3200" dirty="0"/>
                  <a:t>任意实对称矩阵可以表示成秩</a:t>
                </a:r>
                <a:r>
                  <a:rPr lang="en-US" altLang="zh-CN" sz="3200" dirty="0"/>
                  <a:t>1</a:t>
                </a:r>
                <a:r>
                  <a:rPr lang="zh-CN" altLang="en-US" sz="3200" dirty="0"/>
                  <a:t>投影矩阵的和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实对称矩阵正特征值数与正主元数相同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等等</a:t>
                </a:r>
                <a:endParaRPr 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A83BF-8BA8-4B74-BBC7-81B75CE5D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7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9A0CC-B20D-4C7E-88CB-93EA96A2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 </a:t>
            </a:r>
            <a:r>
              <a:rPr lang="zh-CN" altLang="en-US" dirty="0"/>
              <a:t>正定矩阵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90B064-BCE7-480F-95DD-1A6D5D8BA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定义：特征值全为正数的实对称矩阵为正定矩阵</a:t>
                </a:r>
                <a:endParaRPr lang="en-US" altLang="zh-CN" sz="3200" dirty="0"/>
              </a:p>
              <a:p>
                <a:pPr lvl="1"/>
                <a:r>
                  <a:rPr lang="zh-CN" altLang="en-US" sz="2800" dirty="0">
                    <a:solidFill>
                      <a:srgbClr val="7030A0"/>
                    </a:solidFill>
                  </a:rPr>
                  <a:t>实对称矩阵正定的充要条件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6</a:t>
                </a:r>
                <a:r>
                  <a:rPr lang="zh-CN" altLang="en-US" sz="2800" dirty="0"/>
                  <a:t>条）</a:t>
                </a:r>
                <a:endParaRPr lang="en-US" altLang="zh-CN" sz="2800" dirty="0"/>
              </a:p>
              <a:p>
                <a:r>
                  <a:rPr lang="zh-CN" altLang="en-US" sz="3200" dirty="0"/>
                  <a:t>正定矩阵的性质</a:t>
                </a:r>
                <a:endParaRPr lang="en-US" altLang="zh-CN" sz="3200" dirty="0"/>
              </a:p>
              <a:p>
                <a:pPr lvl="1"/>
                <a:r>
                  <a:rPr lang="zh-CN" altLang="en-US" sz="2800" dirty="0"/>
                  <a:t>正定矩阵的和、平方、逆仍然是正定矩阵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正定矩阵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等等</a:t>
                </a:r>
                <a:endParaRPr lang="en-US" altLang="zh-CN" sz="2800" dirty="0"/>
              </a:p>
              <a:p>
                <a:r>
                  <a:rPr lang="zh-CN" altLang="en-US" sz="3200" dirty="0"/>
                  <a:t>半正定矩阵：实对称矩阵的特征值非负</a:t>
                </a:r>
                <a:endParaRPr lang="en-US" altLang="zh-CN" sz="3200" dirty="0"/>
              </a:p>
              <a:p>
                <a:pPr lvl="1"/>
                <a:r>
                  <a:rPr lang="zh-CN" altLang="en-US" sz="2800" dirty="0">
                    <a:solidFill>
                      <a:srgbClr val="7030A0"/>
                    </a:solidFill>
                  </a:rPr>
                  <a:t>判定条件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条）</a:t>
                </a:r>
                <a:endParaRPr lang="en-US" altLang="zh-CN" sz="28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90B064-BCE7-480F-95DD-1A6D5D8BA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20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E540-E696-4EFD-9B48-29FCE954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/>
              <a:t>SVD</a:t>
            </a:r>
            <a:r>
              <a:rPr lang="zh-CN" altLang="en-US" dirty="0"/>
              <a:t>与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374E7-627B-489F-AACF-D792A8098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523A97-F672-46FA-9FAF-0DC7F650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zh-CN" altLang="en-US" dirty="0"/>
              <a:t>谱分解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4B67C5-E338-4DC3-A1F8-DDD2B198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共轭转置矩阵</a:t>
            </a:r>
            <a:endParaRPr lang="en-US" altLang="zh-CN" sz="3200" dirty="0"/>
          </a:p>
          <a:p>
            <a:r>
              <a:rPr lang="zh-CN" altLang="en-US" sz="3200" dirty="0"/>
              <a:t>酉矩阵</a:t>
            </a:r>
            <a:endParaRPr lang="en-US" altLang="zh-CN" sz="3200" dirty="0"/>
          </a:p>
          <a:p>
            <a:r>
              <a:rPr lang="zh-CN" altLang="en-US" sz="3200" dirty="0"/>
              <a:t>正规矩阵</a:t>
            </a:r>
            <a:endParaRPr lang="en-US" altLang="zh-CN" sz="3200" dirty="0"/>
          </a:p>
          <a:p>
            <a:r>
              <a:rPr lang="zh-CN" altLang="en-US" sz="3200" dirty="0"/>
              <a:t>谱定理</a:t>
            </a:r>
            <a:endParaRPr 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30B942-FD27-4696-8F1D-48E4BD72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67302"/>
            <a:ext cx="975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27743D-3ECA-4678-8F98-64B30323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奇异值分解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082670-E760-45F0-A27C-64C0D0AB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实对称矩阵的特征值分解</a:t>
            </a:r>
            <a:r>
              <a:rPr lang="en-US" altLang="zh-CN" sz="3200" dirty="0"/>
              <a:t>(EVD)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奇异值分解</a:t>
            </a:r>
            <a:r>
              <a:rPr lang="en-US" altLang="zh-CN" sz="3200" dirty="0"/>
              <a:t>(SVD)</a:t>
            </a:r>
          </a:p>
          <a:p>
            <a:pPr lvl="1"/>
            <a:r>
              <a:rPr lang="zh-CN" altLang="en-US" sz="2800" dirty="0"/>
              <a:t>奇异值</a:t>
            </a:r>
            <a:endParaRPr lang="en-US" altLang="zh-CN" sz="2800" dirty="0"/>
          </a:p>
          <a:p>
            <a:pPr lvl="1"/>
            <a:r>
              <a:rPr lang="zh-CN" altLang="en-US" sz="2800" dirty="0"/>
              <a:t>奇异值分解</a:t>
            </a:r>
            <a:endParaRPr lang="en-US" altLang="zh-CN" sz="2800" dirty="0"/>
          </a:p>
          <a:p>
            <a:endParaRPr lang="en-US" alt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0D1D8D-E5A5-430F-91FE-554B1BD4F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2567019"/>
            <a:ext cx="2857143" cy="5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E4D51E-69A7-494F-9BA4-C920A99F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6" y="4448175"/>
            <a:ext cx="99155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A010-7FDB-4038-98DD-C6F718B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25. PCA</a:t>
            </a:r>
            <a:r>
              <a:rPr lang="zh-CN" altLang="en-US" dirty="0"/>
              <a:t>降维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4910D-D2F4-42CE-8E7D-B47AD73A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PCA</a:t>
            </a:r>
            <a:r>
              <a:rPr lang="zh-CN" altLang="en-US" sz="3200" dirty="0"/>
              <a:t>降维思想</a:t>
            </a:r>
            <a:endParaRPr lang="en-US" altLang="zh-CN" sz="3200" dirty="0"/>
          </a:p>
          <a:p>
            <a:r>
              <a:rPr lang="zh-CN" altLang="en-US" sz="3200" dirty="0"/>
              <a:t>基于最小重构性的主成分分析</a:t>
            </a:r>
            <a:endParaRPr lang="en-US" altLang="zh-CN" sz="3200" dirty="0"/>
          </a:p>
          <a:p>
            <a:r>
              <a:rPr lang="zh-CN" altLang="en-US" sz="3200" dirty="0"/>
              <a:t>基于最大可分性的主成分分析</a:t>
            </a:r>
            <a:endParaRPr lang="en-US" altLang="zh-CN" sz="3200" dirty="0"/>
          </a:p>
          <a:p>
            <a:r>
              <a:rPr lang="zh-CN" altLang="en-US" sz="3200" dirty="0"/>
              <a:t>算法实现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样本去中心化</a:t>
            </a:r>
            <a:endParaRPr lang="en-US" altLang="zh-CN" sz="2800" dirty="0"/>
          </a:p>
          <a:p>
            <a:pPr lvl="1"/>
            <a:r>
              <a:rPr lang="zh-CN" altLang="en-US" sz="2800" dirty="0"/>
              <a:t>特征值分解</a:t>
            </a:r>
            <a:r>
              <a:rPr lang="en-US" altLang="zh-CN" sz="2800" dirty="0"/>
              <a:t>/</a:t>
            </a:r>
            <a:r>
              <a:rPr lang="zh-CN" altLang="en-US" sz="2800" dirty="0"/>
              <a:t>奇异值分解</a:t>
            </a:r>
            <a:endParaRPr lang="en-US" altLang="zh-CN" sz="2800" dirty="0"/>
          </a:p>
          <a:p>
            <a:pPr lvl="1"/>
            <a:r>
              <a:rPr lang="zh-CN" altLang="en-US" sz="2800" dirty="0"/>
              <a:t>特征值排序，取前</a:t>
            </a:r>
            <a:r>
              <a:rPr lang="en-US" altLang="zh-CN" sz="2800" dirty="0"/>
              <a:t>d</a:t>
            </a:r>
            <a:r>
              <a:rPr lang="zh-CN" altLang="en-US" sz="2800" dirty="0"/>
              <a:t>个特征值对应的特征向量组成正交基</a:t>
            </a:r>
            <a:endParaRPr lang="en-US" altLang="zh-CN" sz="2800" dirty="0"/>
          </a:p>
          <a:p>
            <a:pPr lvl="1"/>
            <a:r>
              <a:rPr lang="zh-CN" altLang="en-US" sz="2800" dirty="0"/>
              <a:t>将原来的样本点投影到新空间</a:t>
            </a:r>
            <a:endParaRPr lang="en-US" altLang="zh-CN" sz="2800" dirty="0"/>
          </a:p>
          <a:p>
            <a:pPr lvl="1"/>
            <a:r>
              <a:rPr lang="zh-CN" altLang="en-US" sz="2800" dirty="0"/>
              <a:t>输出投影后的样本点</a:t>
            </a:r>
            <a:endParaRPr 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FCC0AC-5912-4CFB-821B-6A179CD6905F}"/>
              </a:ext>
            </a:extLst>
          </p:cNvPr>
          <p:cNvSpPr/>
          <p:nvPr/>
        </p:nvSpPr>
        <p:spPr>
          <a:xfrm>
            <a:off x="3000374" y="6453302"/>
            <a:ext cx="906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http://dase.ecnu.edu.cn/mgao/teaching/DataSci_2019_Spring/reference/BOOK_20190217.pdf</a:t>
            </a:r>
            <a:r>
              <a:rPr 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4AFA11-4C8A-4B07-A504-9CCD5F86FF3D}"/>
              </a:ext>
            </a:extLst>
          </p:cNvPr>
          <p:cNvSpPr/>
          <p:nvPr/>
        </p:nvSpPr>
        <p:spPr>
          <a:xfrm>
            <a:off x="6860211" y="6039431"/>
            <a:ext cx="520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https://www.cnblogs.com/lzllovesyl/p/5243370.html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94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29EA-B9C8-4C3A-8D1C-D31E60E2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1. </a:t>
            </a:r>
            <a:r>
              <a:rPr lang="zh-CN" altLang="en-US" b="1" dirty="0">
                <a:solidFill>
                  <a:srgbClr val="002060"/>
                </a:solidFill>
              </a:rPr>
              <a:t>向量及其运算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13EF2C-E25F-4706-8ABF-1A793F1B1E08}"/>
              </a:ext>
            </a:extLst>
          </p:cNvPr>
          <p:cNvSpPr txBox="1"/>
          <p:nvPr/>
        </p:nvSpPr>
        <p:spPr>
          <a:xfrm>
            <a:off x="838200" y="2438400"/>
            <a:ext cx="843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向量空间</a:t>
            </a:r>
            <a:endParaRPr lang="en-US" sz="44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4CF0D19-DAD8-429B-8B95-C0745BCF1C58}"/>
              </a:ext>
            </a:extLst>
          </p:cNvPr>
          <p:cNvSpPr/>
          <p:nvPr/>
        </p:nvSpPr>
        <p:spPr>
          <a:xfrm>
            <a:off x="1788161" y="1859280"/>
            <a:ext cx="355600" cy="43586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DF10D-5BAF-4267-A60C-8323073F71DA}"/>
              </a:ext>
            </a:extLst>
          </p:cNvPr>
          <p:cNvSpPr txBox="1"/>
          <p:nvPr/>
        </p:nvSpPr>
        <p:spPr>
          <a:xfrm flipH="1">
            <a:off x="2331718" y="2204720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点</a:t>
            </a:r>
            <a:r>
              <a:rPr lang="en-US" altLang="zh-CN" sz="3600" dirty="0"/>
              <a:t>/</a:t>
            </a:r>
            <a:r>
              <a:rPr lang="zh-CN" altLang="en-US" sz="3600" b="1" dirty="0">
                <a:solidFill>
                  <a:srgbClr val="7030A0"/>
                </a:solidFill>
              </a:rPr>
              <a:t>向量</a:t>
            </a:r>
            <a:r>
              <a:rPr lang="en-US" altLang="zh-CN" sz="3600" dirty="0"/>
              <a:t>/</a:t>
            </a:r>
            <a:r>
              <a:rPr lang="zh-CN" altLang="en-US" sz="3600" dirty="0"/>
              <a:t>有序数组</a:t>
            </a:r>
            <a:endParaRPr lang="en-US" sz="3600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E70E99A-78DF-4325-B03D-78951A39738E}"/>
              </a:ext>
            </a:extLst>
          </p:cNvPr>
          <p:cNvSpPr/>
          <p:nvPr/>
        </p:nvSpPr>
        <p:spPr>
          <a:xfrm>
            <a:off x="3870960" y="3429000"/>
            <a:ext cx="355600" cy="115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16542A-DA23-4F49-8BE4-DB67AB019313}"/>
              </a:ext>
            </a:extLst>
          </p:cNvPr>
          <p:cNvSpPr txBox="1"/>
          <p:nvPr/>
        </p:nvSpPr>
        <p:spPr>
          <a:xfrm flipH="1">
            <a:off x="2760979" y="5156716"/>
            <a:ext cx="257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加法和数乘</a:t>
            </a:r>
            <a:endParaRPr lang="en-US" sz="36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6759904-756A-42E8-8CD3-272EC9164DB4}"/>
              </a:ext>
            </a:extLst>
          </p:cNvPr>
          <p:cNvSpPr/>
          <p:nvPr/>
        </p:nvSpPr>
        <p:spPr>
          <a:xfrm>
            <a:off x="6263637" y="2360245"/>
            <a:ext cx="109728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43E636-EEAF-4577-A0F5-A2E5BEFD728C}"/>
              </a:ext>
            </a:extLst>
          </p:cNvPr>
          <p:cNvSpPr txBox="1"/>
          <p:nvPr/>
        </p:nvSpPr>
        <p:spPr>
          <a:xfrm flipH="1">
            <a:off x="7528554" y="2235497"/>
            <a:ext cx="1097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点积</a:t>
            </a:r>
            <a:endParaRPr lang="en-US" sz="32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8D405D1-A58A-47F8-8BCC-CDCA03C45F27}"/>
              </a:ext>
            </a:extLst>
          </p:cNvPr>
          <p:cNvSpPr/>
          <p:nvPr/>
        </p:nvSpPr>
        <p:spPr>
          <a:xfrm>
            <a:off x="8707120" y="1544320"/>
            <a:ext cx="284480" cy="20421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912AAF-8380-4B32-A5D1-D6BB72D93334}"/>
              </a:ext>
            </a:extLst>
          </p:cNvPr>
          <p:cNvSpPr txBox="1"/>
          <p:nvPr/>
        </p:nvSpPr>
        <p:spPr>
          <a:xfrm>
            <a:off x="9105900" y="138194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模</a:t>
            </a:r>
            <a:endParaRPr 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3A2E20-9141-4152-961D-E7E3D04F0A81}"/>
              </a:ext>
            </a:extLst>
          </p:cNvPr>
          <p:cNvSpPr txBox="1"/>
          <p:nvPr/>
        </p:nvSpPr>
        <p:spPr>
          <a:xfrm>
            <a:off x="9105900" y="217230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垂直</a:t>
            </a:r>
            <a:endParaRPr 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976B3D-DEEC-4988-9A77-1C6386D97641}"/>
              </a:ext>
            </a:extLst>
          </p:cNvPr>
          <p:cNvSpPr txBox="1"/>
          <p:nvPr/>
        </p:nvSpPr>
        <p:spPr>
          <a:xfrm>
            <a:off x="9105900" y="3063260"/>
            <a:ext cx="234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夹角（余弦值）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249413-CF39-4971-8608-A5E0D7CE0FD9}"/>
                  </a:ext>
                </a:extLst>
              </p:cNvPr>
              <p:cNvSpPr txBox="1"/>
              <p:nvPr/>
            </p:nvSpPr>
            <p:spPr>
              <a:xfrm flipH="1">
                <a:off x="6719569" y="4162476"/>
                <a:ext cx="45440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800" dirty="0"/>
                  <a:t>uchy-Schwarz</a:t>
                </a:r>
                <a:r>
                  <a:rPr lang="zh-CN" altLang="en-US" sz="2800" dirty="0"/>
                  <a:t>不等式：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zh-CN" altLang="en-US" sz="2800" dirty="0"/>
                  <a:t>三角不等式：</a:t>
                </a:r>
                <a:endParaRPr lang="en-US" altLang="zh-CN" sz="2800" dirty="0"/>
              </a:p>
              <a:p>
                <a:pPr algn="l"/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249413-CF39-4971-8608-A5E0D7CE0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9569" y="4162476"/>
                <a:ext cx="4544062" cy="1815882"/>
              </a:xfrm>
              <a:prstGeom prst="rect">
                <a:avLst/>
              </a:prstGeom>
              <a:blipFill>
                <a:blip r:embed="rId2"/>
                <a:stretch>
                  <a:fillRect l="-2681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7DB893B-BEF5-4D5F-A0C2-A91260EE9BA2}"/>
              </a:ext>
            </a:extLst>
          </p:cNvPr>
          <p:cNvSpPr/>
          <p:nvPr/>
        </p:nvSpPr>
        <p:spPr>
          <a:xfrm>
            <a:off x="6624320" y="4162476"/>
            <a:ext cx="4348480" cy="18928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3D4F5-00EB-4B29-938A-97C7C61C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矩阵 </a:t>
            </a:r>
            <a:r>
              <a:rPr lang="en-US" altLang="zh-CN" dirty="0"/>
              <a:t>(</a:t>
            </a:r>
            <a:r>
              <a:rPr lang="zh-CN" altLang="en-US" dirty="0"/>
              <a:t>方阵</a:t>
            </a:r>
            <a:r>
              <a:rPr lang="en-US" altLang="zh-CN" dirty="0"/>
              <a:t>) </a:t>
            </a:r>
            <a:r>
              <a:rPr lang="zh-CN" altLang="en-US" dirty="0"/>
              <a:t>与线性方程组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EB8A89-4C18-4E38-8D58-BC1A7A59E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sz="3200" b="1" dirty="0">
                    <a:solidFill>
                      <a:srgbClr val="7030A0"/>
                    </a:solidFill>
                  </a:rPr>
                  <a:t>矩阵表示</a:t>
                </a:r>
                <a:endParaRPr lang="en-US" altLang="zh-CN" sz="3200" b="1" dirty="0">
                  <a:solidFill>
                    <a:srgbClr val="7030A0"/>
                  </a:solidFill>
                </a:endParaRPr>
              </a:p>
              <a:p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可逆</m:t>
                    </m:r>
                    <m:r>
                      <a:rPr lang="zh-CN" altLang="en-US" sz="3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3200" dirty="0"/>
                  <a:t>对于任意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3200" dirty="0"/>
                  <a:t>都有唯一解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dirty="0"/>
                  <a:t>只有零解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3200" dirty="0"/>
                  <a:t>方阵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3200" dirty="0"/>
                  <a:t>列向量线性无关</a:t>
                </a:r>
                <a:endParaRPr lang="en-US" altLang="zh-CN" sz="3200" dirty="0"/>
              </a:p>
              <a:p>
                <a:r>
                  <a:rPr lang="zh-CN" altLang="en-US" sz="3200" b="1" dirty="0">
                    <a:solidFill>
                      <a:srgbClr val="7030A0"/>
                    </a:solidFill>
                  </a:rPr>
                  <a:t>行图：</a:t>
                </a:r>
                <a:r>
                  <a:rPr lang="zh-CN" altLang="en-US" sz="3200" dirty="0"/>
                  <a:t>超平面交点</a:t>
                </a:r>
                <a:endParaRPr lang="en-US" altLang="zh-CN" sz="3200" dirty="0"/>
              </a:p>
              <a:p>
                <a:r>
                  <a:rPr lang="zh-CN" altLang="en-US" sz="3200" b="1" dirty="0">
                    <a:solidFill>
                      <a:srgbClr val="7030A0"/>
                    </a:solidFill>
                  </a:rPr>
                  <a:t>列图：</a:t>
                </a:r>
                <a:r>
                  <a:rPr lang="zh-CN" altLang="en-US" sz="3200" dirty="0"/>
                  <a:t>列向量线性组合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EB8A89-4C18-4E38-8D58-BC1A7A59E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15BEE5-9548-4AD7-B6BB-1DD03CF0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27" y="1240487"/>
            <a:ext cx="5927717" cy="13046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5E3E0D-16AA-437E-B17E-C6E9979D0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27" y="2543896"/>
            <a:ext cx="5070795" cy="1303409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77FF1FAE-D835-45ED-99D6-194CD9926516}"/>
              </a:ext>
            </a:extLst>
          </p:cNvPr>
          <p:cNvSpPr/>
          <p:nvPr/>
        </p:nvSpPr>
        <p:spPr>
          <a:xfrm>
            <a:off x="3149600" y="1774665"/>
            <a:ext cx="365760" cy="2072640"/>
          </a:xfrm>
          <a:prstGeom prst="leftBrace">
            <a:avLst>
              <a:gd name="adj1" fmla="val 8333"/>
              <a:gd name="adj2" fmla="val 4460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0332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9FD7B-1621-4385-BA2A-3A5A83EC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Gauss</a:t>
            </a:r>
            <a:r>
              <a:rPr lang="zh-CN" altLang="en-US" dirty="0"/>
              <a:t>消元法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4A7FBF-0F7C-41AF-B18A-7A5CD719D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600" dirty="0">
                    <a:solidFill>
                      <a:srgbClr val="7030A0"/>
                    </a:solidFill>
                  </a:rPr>
                  <a:t>Gauss</a:t>
                </a:r>
                <a:r>
                  <a:rPr lang="zh-CN" altLang="en-US" sz="3600" dirty="0">
                    <a:solidFill>
                      <a:srgbClr val="7030A0"/>
                    </a:solidFill>
                  </a:rPr>
                  <a:t>消元法</a:t>
                </a:r>
                <a:r>
                  <a:rPr lang="zh-CN" altLang="en-US" sz="3600" dirty="0"/>
                  <a:t>一般过程：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行变换</a:t>
                </a:r>
                <a:r>
                  <a:rPr lang="en-US" altLang="zh-CN" sz="3200" dirty="0"/>
                  <a:t>---</a:t>
                </a:r>
                <a:r>
                  <a:rPr lang="zh-CN" altLang="en-US" sz="3200" dirty="0"/>
                  <a:t>消元</a:t>
                </a:r>
                <a:r>
                  <a:rPr lang="en-US" altLang="zh-CN" sz="3200" dirty="0"/>
                  <a:t>---</a:t>
                </a:r>
                <a:r>
                  <a:rPr lang="zh-CN" altLang="en-US" sz="3200" dirty="0"/>
                  <a:t>回代</a:t>
                </a:r>
                <a:endParaRPr lang="en-US" altLang="zh-CN" sz="3200" dirty="0"/>
              </a:p>
              <a:p>
                <a:r>
                  <a:rPr lang="zh-CN" altLang="en-US" sz="3600" dirty="0">
                    <a:solidFill>
                      <a:srgbClr val="7030A0"/>
                    </a:solidFill>
                  </a:rPr>
                  <a:t>消元法终止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唯一解：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个方程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个主元（</a:t>
                </a:r>
                <a:r>
                  <a:rPr lang="en-US" altLang="zh-CN" sz="3200" i="1" dirty="0"/>
                  <a:t>U</a:t>
                </a:r>
                <a:r>
                  <a:rPr lang="zh-CN" altLang="en-US" sz="3200" dirty="0"/>
                  <a:t>是可逆上三角阵）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无解或者无穷多解：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 sz="3200" b="0" dirty="0"/>
              </a:p>
              <a:p>
                <a:r>
                  <a:rPr lang="zh-CN" altLang="en-US" sz="3600" dirty="0">
                    <a:solidFill>
                      <a:srgbClr val="7030A0"/>
                    </a:solidFill>
                  </a:rPr>
                  <a:t>消元法矩阵表示</a:t>
                </a:r>
                <a:endParaRPr lang="en-US" altLang="zh-CN" sz="36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3200" dirty="0"/>
                  <a:t>矩阵乘法定义：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单位矩阵</a:t>
                </a:r>
                <a:r>
                  <a:rPr lang="en-US" altLang="zh-CN" sz="3200" dirty="0"/>
                  <a:t>/</a:t>
                </a:r>
                <a:r>
                  <a:rPr lang="zh-CN" altLang="en-US" sz="3200" dirty="0"/>
                  <a:t>消去矩阵</a:t>
                </a:r>
                <a:r>
                  <a:rPr lang="en-US" altLang="zh-CN" sz="3200" dirty="0"/>
                  <a:t>/</a:t>
                </a:r>
                <a:r>
                  <a:rPr lang="zh-CN" altLang="en-US" sz="3200" dirty="0"/>
                  <a:t>置换矩阵</a:t>
                </a:r>
                <a:r>
                  <a:rPr lang="en-US" altLang="zh-CN" sz="3200" dirty="0"/>
                  <a:t>/</a:t>
                </a:r>
                <a:r>
                  <a:rPr lang="zh-CN" altLang="en-US" sz="3200" dirty="0"/>
                  <a:t>初等矩阵</a:t>
                </a:r>
                <a:r>
                  <a:rPr lang="en-US" altLang="zh-CN" sz="3200" dirty="0"/>
                  <a:t>/</a:t>
                </a:r>
                <a:r>
                  <a:rPr lang="zh-CN" altLang="en-US" sz="3200" dirty="0"/>
                  <a:t>增广矩阵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左乘换行，右乘换列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4A7FBF-0F7C-41AF-B18A-7A5CD719D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3AEB755-6D50-404D-AC92-898104A3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13" y="4502785"/>
            <a:ext cx="6097588" cy="6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C20E-CFFE-4388-9608-A605D6D2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矩阵的计算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97C35-FB13-49C1-9990-359A1191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zh-CN" altLang="en-US" sz="2800" dirty="0"/>
              <a:t>矩阵</a:t>
            </a:r>
            <a:endParaRPr lang="en-US" sz="280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412DF85D-C820-4931-83CD-41C82D85B530}"/>
              </a:ext>
            </a:extLst>
          </p:cNvPr>
          <p:cNvSpPr/>
          <p:nvPr/>
        </p:nvSpPr>
        <p:spPr>
          <a:xfrm>
            <a:off x="2082800" y="1628314"/>
            <a:ext cx="477520" cy="3837766"/>
          </a:xfrm>
          <a:prstGeom prst="leftBrace">
            <a:avLst>
              <a:gd name="adj1" fmla="val 8333"/>
              <a:gd name="adj2" fmla="val 518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7C53A-1CB4-4A8E-B9FD-A5144F182C0C}"/>
              </a:ext>
            </a:extLst>
          </p:cNvPr>
          <p:cNvSpPr/>
          <p:nvPr/>
        </p:nvSpPr>
        <p:spPr>
          <a:xfrm>
            <a:off x="2633394" y="178790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定义</a:t>
            </a:r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66F3B-EED2-43AD-B6BB-DB2B68ADBE02}"/>
              </a:ext>
            </a:extLst>
          </p:cNvPr>
          <p:cNvSpPr/>
          <p:nvPr/>
        </p:nvSpPr>
        <p:spPr>
          <a:xfrm>
            <a:off x="2633394" y="2390894"/>
            <a:ext cx="8063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矩阵相等</a:t>
            </a:r>
            <a:r>
              <a:rPr lang="en-US" altLang="zh-CN" sz="2800" dirty="0"/>
              <a:t>/</a:t>
            </a:r>
            <a:r>
              <a:rPr lang="zh-CN" altLang="en-US" sz="2800" dirty="0"/>
              <a:t>零矩阵</a:t>
            </a:r>
            <a:r>
              <a:rPr lang="en-US" altLang="zh-CN" sz="2800" dirty="0"/>
              <a:t>/</a:t>
            </a:r>
            <a:r>
              <a:rPr lang="zh-CN" altLang="en-US" sz="2800" dirty="0"/>
              <a:t>方阵</a:t>
            </a:r>
            <a:r>
              <a:rPr lang="en-US" altLang="zh-CN" sz="2800" dirty="0"/>
              <a:t>/</a:t>
            </a:r>
            <a:r>
              <a:rPr lang="zh-CN" altLang="en-US" sz="2800" dirty="0"/>
              <a:t>主对角元</a:t>
            </a:r>
            <a:r>
              <a:rPr lang="en-US" altLang="zh-CN" sz="2800" dirty="0"/>
              <a:t>/</a:t>
            </a:r>
            <a:r>
              <a:rPr lang="zh-CN" altLang="en-US" sz="2800" dirty="0"/>
              <a:t>对角矩阵</a:t>
            </a:r>
            <a:r>
              <a:rPr lang="en-US" altLang="zh-CN" sz="2800" dirty="0"/>
              <a:t>/</a:t>
            </a:r>
            <a:r>
              <a:rPr lang="zh-CN" altLang="en-US" sz="2800" dirty="0"/>
              <a:t>单位阵</a:t>
            </a:r>
            <a:endParaRPr lang="en-US" altLang="zh-C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E9926E-0579-463D-813B-D5E88A451287}"/>
              </a:ext>
            </a:extLst>
          </p:cNvPr>
          <p:cNvSpPr/>
          <p:nvPr/>
        </p:nvSpPr>
        <p:spPr>
          <a:xfrm>
            <a:off x="2633394" y="2993881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矩阵的</a:t>
            </a:r>
            <a:r>
              <a:rPr lang="zh-CN" altLang="en-US" sz="2800" dirty="0">
                <a:solidFill>
                  <a:srgbClr val="7030A0"/>
                </a:solidFill>
              </a:rPr>
              <a:t>加法和数乘</a:t>
            </a:r>
            <a:r>
              <a:rPr lang="zh-CN" altLang="en-US" sz="2800" dirty="0"/>
              <a:t>（满足</a:t>
            </a:r>
            <a:r>
              <a:rPr lang="en-US" altLang="zh-CN" sz="2800" dirty="0"/>
              <a:t>8</a:t>
            </a:r>
            <a:r>
              <a:rPr lang="zh-CN" altLang="en-US" sz="2800" dirty="0"/>
              <a:t>条性质）</a:t>
            </a:r>
            <a:endParaRPr lang="en-US" altLang="zh-CN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FB2BA1-F524-4BBB-A5F5-1367D9B567A7}"/>
              </a:ext>
            </a:extLst>
          </p:cNvPr>
          <p:cNvSpPr/>
          <p:nvPr/>
        </p:nvSpPr>
        <p:spPr>
          <a:xfrm>
            <a:off x="2633394" y="3545255"/>
            <a:ext cx="9558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矩阵的</a:t>
            </a:r>
            <a:r>
              <a:rPr lang="zh-CN" altLang="en-US" sz="2800" dirty="0">
                <a:solidFill>
                  <a:srgbClr val="7030A0"/>
                </a:solidFill>
              </a:rPr>
              <a:t>乘法：</a:t>
            </a:r>
            <a:r>
              <a:rPr lang="zh-CN" altLang="en-US" sz="2800" dirty="0"/>
              <a:t>四种表示；矩阵可交换；不满足消去律；方幂；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69EEF-FA02-45F4-AC6F-05362F1699AD}"/>
              </a:ext>
            </a:extLst>
          </p:cNvPr>
          <p:cNvSpPr txBox="1"/>
          <p:nvPr/>
        </p:nvSpPr>
        <p:spPr>
          <a:xfrm>
            <a:off x="2633394" y="40712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分块矩阵</a:t>
            </a:r>
            <a:endParaRPr 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1F260-489D-4052-9698-D42808207902}"/>
              </a:ext>
            </a:extLst>
          </p:cNvPr>
          <p:cNvSpPr txBox="1"/>
          <p:nvPr/>
        </p:nvSpPr>
        <p:spPr>
          <a:xfrm flipH="1">
            <a:off x="2633393" y="4643507"/>
            <a:ext cx="927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矩阵转置：                                                           ；</a:t>
            </a:r>
            <a:r>
              <a:rPr lang="en-US" altLang="zh-CN" sz="2800" dirty="0"/>
              <a:t>(</a:t>
            </a:r>
            <a:r>
              <a:rPr lang="zh-CN" altLang="en-US" sz="2800" dirty="0"/>
              <a:t>反</a:t>
            </a:r>
            <a:r>
              <a:rPr lang="en-US" altLang="zh-CN" sz="2800" dirty="0"/>
              <a:t>)</a:t>
            </a:r>
            <a:r>
              <a:rPr lang="zh-CN" altLang="en-US" sz="2800" dirty="0"/>
              <a:t>对称矩阵</a:t>
            </a:r>
            <a:r>
              <a:rPr lang="en-US" altLang="zh-CN" sz="2800" dirty="0"/>
              <a:t>;</a:t>
            </a:r>
            <a:r>
              <a:rPr lang="zh-CN" altLang="en-US" sz="2800" dirty="0"/>
              <a:t> </a:t>
            </a:r>
            <a:r>
              <a:rPr lang="en-US" altLang="zh-CN" sz="2800" dirty="0"/>
              <a:t>           </a:t>
            </a:r>
            <a:endParaRPr 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B9D491-6BEE-4246-A10A-B5883BF0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0" y="4614838"/>
            <a:ext cx="4782820" cy="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1A62-0DA9-429B-BDE6-51C84FEE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矩阵乘法的四种理解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5B68B-1E1A-462F-BD79-66F8C223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04" y="3817300"/>
            <a:ext cx="2543175" cy="2276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2C6C38-2A23-4D5D-B33D-F07BD300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04" y="1426366"/>
            <a:ext cx="6418454" cy="989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A70D07-2F98-4D51-B390-45FE49E6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104" y="2562710"/>
            <a:ext cx="7393057" cy="727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7C298A-AF18-4074-B43E-0F8E617E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80" y="3931599"/>
            <a:ext cx="3581400" cy="204787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7FE6FE-27A5-4F96-927A-C9088917D785}"/>
              </a:ext>
            </a:extLst>
          </p:cNvPr>
          <p:cNvCxnSpPr/>
          <p:nvPr/>
        </p:nvCxnSpPr>
        <p:spPr>
          <a:xfrm>
            <a:off x="2123440" y="2416038"/>
            <a:ext cx="772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2BCC53-20AD-4FE3-AE19-D206A966D382}"/>
              </a:ext>
            </a:extLst>
          </p:cNvPr>
          <p:cNvCxnSpPr/>
          <p:nvPr/>
        </p:nvCxnSpPr>
        <p:spPr>
          <a:xfrm>
            <a:off x="2123440" y="3543798"/>
            <a:ext cx="772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AC18EBD-9971-4F5E-A63B-1A756F232E04}"/>
              </a:ext>
            </a:extLst>
          </p:cNvPr>
          <p:cNvCxnSpPr/>
          <p:nvPr/>
        </p:nvCxnSpPr>
        <p:spPr>
          <a:xfrm>
            <a:off x="5801360" y="3543798"/>
            <a:ext cx="0" cy="265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8DBF7-B0EE-4A7A-BD8B-C4939B12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91"/>
            <a:ext cx="10515600" cy="1325563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矩阵 </a:t>
            </a:r>
            <a:r>
              <a:rPr lang="en-US" altLang="zh-CN" dirty="0"/>
              <a:t>(</a:t>
            </a:r>
            <a:r>
              <a:rPr lang="zh-CN" altLang="en-US" dirty="0"/>
              <a:t>方阵</a:t>
            </a:r>
            <a:r>
              <a:rPr lang="en-US" altLang="zh-CN" dirty="0"/>
              <a:t>) </a:t>
            </a:r>
            <a:r>
              <a:rPr lang="zh-CN" altLang="en-US" dirty="0"/>
              <a:t>的逆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70520-B3C4-4984-AE11-7FE440039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15665"/>
                <a:ext cx="10515600" cy="350843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</a:t>
                </a:r>
                <a:r>
                  <a:rPr lang="en-US" altLang="zh-CN" sz="2800" dirty="0"/>
                  <a:t>auss-Jordan</a:t>
                </a:r>
                <a:r>
                  <a:rPr lang="zh-CN" altLang="en-US" sz="2800" dirty="0"/>
                  <a:t>消元法求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70520-B3C4-4984-AE11-7FE440039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15665"/>
                <a:ext cx="10515600" cy="3508432"/>
              </a:xfrm>
              <a:blipFill>
                <a:blip r:embed="rId2"/>
                <a:stretch>
                  <a:fillRect l="-1043" t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AAF1ED7-678C-4B3B-9F34-7AE1E4C9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390101"/>
            <a:ext cx="10125075" cy="981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55362F-D708-4F2F-81F4-0AE707A01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822" y="3429000"/>
            <a:ext cx="6162675" cy="144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4F58B3-2B48-42BB-A5C6-75B273E1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982" y="5122546"/>
            <a:ext cx="7219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1329</Words>
  <Application>Microsoft Office PowerPoint</Application>
  <PresentationFormat>宽屏</PresentationFormat>
  <Paragraphs>245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Tw Cen MT Condensed Extra Bold</vt:lpstr>
      <vt:lpstr>Wingdings</vt:lpstr>
      <vt:lpstr>Office 主题​​</vt:lpstr>
      <vt:lpstr>线性代数总结</vt:lpstr>
      <vt:lpstr>目录</vt:lpstr>
      <vt:lpstr>一、N元N次线性方程组的矩阵表示与求解</vt:lpstr>
      <vt:lpstr>1. 向量及其运算</vt:lpstr>
      <vt:lpstr>2. 矩阵 (方阵) 与线性方程组</vt:lpstr>
      <vt:lpstr>3. Gauss消元法</vt:lpstr>
      <vt:lpstr>4. 矩阵的计算</vt:lpstr>
      <vt:lpstr>矩阵乘法的四种理解</vt:lpstr>
      <vt:lpstr>5. 矩阵 (方阵) 的逆</vt:lpstr>
      <vt:lpstr>矩阵的逆的性质</vt:lpstr>
      <vt:lpstr>6. LU分解</vt:lpstr>
      <vt:lpstr>LU分解的存在性与唯一性</vt:lpstr>
      <vt:lpstr>二、一般线性方程组的求解</vt:lpstr>
      <vt:lpstr>7. 向量空间</vt:lpstr>
      <vt:lpstr>8. 求解齐次线性方程组</vt:lpstr>
      <vt:lpstr>9. 求解非齐次线性方程组</vt:lpstr>
      <vt:lpstr>三、向量空间与线性方程组近似解</vt:lpstr>
      <vt:lpstr>10. 线性无关、基与维数</vt:lpstr>
      <vt:lpstr>11. 四个基本子空间的基与维数</vt:lpstr>
      <vt:lpstr>12. 四个基本子空间的正交关系</vt:lpstr>
      <vt:lpstr>13. 正交投影</vt:lpstr>
      <vt:lpstr>14. 最小二乘法</vt:lpstr>
      <vt:lpstr>15. Gram-Schmidt正交化</vt:lpstr>
      <vt:lpstr>四、行列式</vt:lpstr>
      <vt:lpstr>16. 行列式的基本性质</vt:lpstr>
      <vt:lpstr>17. 行列式的计算</vt:lpstr>
      <vt:lpstr>18. Cramer法则和行列式的几何意义</vt:lpstr>
      <vt:lpstr>五、特征值与特征向量</vt:lpstr>
      <vt:lpstr>19. 特征值与特征向量</vt:lpstr>
      <vt:lpstr>20. 矩阵对角化</vt:lpstr>
      <vt:lpstr>21. 实对称矩阵</vt:lpstr>
      <vt:lpstr>22. 正定矩阵</vt:lpstr>
      <vt:lpstr>六、SVD与PCA</vt:lpstr>
      <vt:lpstr>23. 谱分解</vt:lpstr>
      <vt:lpstr>24. 奇异值分解</vt:lpstr>
      <vt:lpstr>25. PCA降维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线性代数总结</dc:title>
  <dc:creator>鹏 李</dc:creator>
  <cp:lastModifiedBy>鹏 李</cp:lastModifiedBy>
  <cp:revision>59</cp:revision>
  <dcterms:created xsi:type="dcterms:W3CDTF">2019-03-23T07:40:43Z</dcterms:created>
  <dcterms:modified xsi:type="dcterms:W3CDTF">2019-03-24T15:56:35Z</dcterms:modified>
</cp:coreProperties>
</file>