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9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7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0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B1D0-9DBF-4BBA-873C-5671818F996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1DE6-C146-42FC-955B-5C5E063E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27" y="431074"/>
            <a:ext cx="9494927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86" y="2517683"/>
            <a:ext cx="3676034" cy="38459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51" y="2057685"/>
            <a:ext cx="2452116" cy="459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606" y="2681872"/>
            <a:ext cx="380812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65325" y="722313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/>
              <a:t>Lorenz Flow</a:t>
            </a:r>
          </a:p>
        </p:txBody>
      </p:sp>
      <p:pic>
        <p:nvPicPr>
          <p:cNvPr id="28675" name="Picture 3" descr="lorenz_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75438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965700" y="838200"/>
          <a:ext cx="13716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371600" imgH="1689100" progId="Equation.3">
                  <p:embed/>
                </p:oleObj>
              </mc:Choice>
              <mc:Fallback>
                <p:oleObj name="Equation" r:id="rId6" imgW="13716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838200"/>
                        <a:ext cx="1371600" cy="1689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689726" y="1176338"/>
            <a:ext cx="256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latin typeface="Symbol" panose="05050102010706020507" pitchFamily="18" charset="2"/>
              </a:rPr>
              <a:t>s</a:t>
            </a:r>
            <a:r>
              <a:rPr lang="en-US" altLang="zh-CN" sz="1800"/>
              <a:t> = 16, </a:t>
            </a:r>
            <a:r>
              <a:rPr lang="en-US" altLang="zh-CN" sz="1800" i="1">
                <a:latin typeface="Symbol" panose="05050102010706020507" pitchFamily="18" charset="2"/>
              </a:rPr>
              <a:t>r</a:t>
            </a:r>
            <a:r>
              <a:rPr lang="en-US" altLang="zh-CN" sz="1800"/>
              <a:t> = 45.92, </a:t>
            </a:r>
            <a:r>
              <a:rPr lang="en-US" altLang="zh-CN" sz="1800" i="1">
                <a:latin typeface="Symbol" panose="05050102010706020507" pitchFamily="18" charset="2"/>
              </a:rPr>
              <a:t>b</a:t>
            </a:r>
            <a:r>
              <a:rPr lang="en-US" altLang="zh-CN" sz="1800"/>
              <a:t> = 4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632325" y="5751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x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133600" y="541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y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28800" y="3505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z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019800" y="2971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x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9436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z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7543800" y="533400"/>
            <a:ext cx="2420938" cy="304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</a:rPr>
              <a:t>Lorenz (1963) </a:t>
            </a:r>
            <a:r>
              <a:rPr lang="en-US" altLang="zh-CN" sz="1400" i="1">
                <a:solidFill>
                  <a:schemeClr val="tx2"/>
                </a:solidFill>
              </a:rPr>
              <a:t>J. Atmos. Sci.</a:t>
            </a:r>
          </a:p>
        </p:txBody>
      </p:sp>
    </p:spTree>
    <p:extLst>
      <p:ext uri="{BB962C8B-B14F-4D97-AF65-F5344CB8AC3E}">
        <p14:creationId xmlns:p14="http://schemas.microsoft.com/office/powerpoint/2010/main" val="36694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41525" y="569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/>
              <a:t>R</a:t>
            </a:r>
            <a:r>
              <a:rPr lang="en-US" altLang="zh-CN" sz="1800" u="sng">
                <a:cs typeface="Arial" panose="020B0604020202020204" pitchFamily="34" charset="0"/>
              </a:rPr>
              <a:t>ösler Flow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286000" y="1143000"/>
          <a:ext cx="1397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397000" imgH="1689100" progId="Equation.3">
                  <p:embed/>
                </p:oleObj>
              </mc:Choice>
              <mc:Fallback>
                <p:oleObj name="Equation" r:id="rId3" imgW="13970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1397000" cy="1689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4" descr="rosler_wa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61341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791200" y="1219201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</a:t>
            </a:r>
            <a:r>
              <a:rPr lang="en-US" altLang="zh-CN" sz="1800"/>
              <a:t> = 0.2, </a:t>
            </a:r>
            <a:r>
              <a:rPr lang="en-US" altLang="zh-CN" sz="1800" i="1"/>
              <a:t>b</a:t>
            </a:r>
            <a:r>
              <a:rPr lang="en-US" altLang="zh-CN" sz="1800"/>
              <a:t> = 0.2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937125" y="1712913"/>
            <a:ext cx="876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r>
              <a:rPr lang="en-US" altLang="zh-CN" sz="1800"/>
              <a:t> = 2.5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382000" y="1600201"/>
            <a:ext cx="87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r>
              <a:rPr lang="en-US" altLang="zh-CN" sz="1800"/>
              <a:t> = 3.5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029200" y="43434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r>
              <a:rPr lang="en-US" altLang="zh-CN" sz="1800"/>
              <a:t> = 4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8382000" y="43434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r>
              <a:rPr lang="en-US" altLang="zh-CN" sz="1800"/>
              <a:t> = 5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543800" y="584200"/>
            <a:ext cx="2312988" cy="304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</a:rPr>
              <a:t>Rösler (1976) </a:t>
            </a:r>
            <a:r>
              <a:rPr lang="en-US" altLang="zh-CN" sz="1400" i="1">
                <a:solidFill>
                  <a:schemeClr val="tx2"/>
                </a:solidFill>
              </a:rPr>
              <a:t>Phys. Lett. A</a:t>
            </a:r>
          </a:p>
        </p:txBody>
      </p:sp>
    </p:spTree>
    <p:extLst>
      <p:ext uri="{BB962C8B-B14F-4D97-AF65-F5344CB8AC3E}">
        <p14:creationId xmlns:p14="http://schemas.microsoft.com/office/powerpoint/2010/main" val="24205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667000" y="1600200"/>
          <a:ext cx="2260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3" imgW="2260600" imgH="635000" progId="Equation.3">
                  <p:embed/>
                </p:oleObj>
              </mc:Choice>
              <mc:Fallback>
                <p:oleObj name="公式" r:id="rId3" imgW="2260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2260600" cy="635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9800" y="838201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/>
              <a:t>Henon Map</a:t>
            </a:r>
          </a:p>
        </p:txBody>
      </p:sp>
      <p:pic>
        <p:nvPicPr>
          <p:cNvPr id="53252" name="Picture 4" descr="hen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7924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181600" y="2209801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 </a:t>
            </a:r>
            <a:r>
              <a:rPr lang="en-US" altLang="zh-CN" sz="1800"/>
              <a:t>= 1.4, </a:t>
            </a:r>
            <a:r>
              <a:rPr lang="en-US" altLang="zh-CN" sz="1800" i="1"/>
              <a:t>b</a:t>
            </a:r>
            <a:r>
              <a:rPr lang="en-US" altLang="zh-CN" sz="1800"/>
              <a:t> = 0.3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733800" y="5181601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981200" y="3581401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y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562600" y="3581401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43800" y="5105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n</a:t>
            </a:r>
            <a:endParaRPr lang="en-US" altLang="zh-CN" sz="1800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543801" y="584200"/>
            <a:ext cx="2873375" cy="304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2"/>
                </a:solidFill>
              </a:rPr>
              <a:t>H</a:t>
            </a:r>
            <a:r>
              <a:rPr lang="en-US" altLang="zh-CN" sz="1400">
                <a:solidFill>
                  <a:schemeClr val="tx2"/>
                </a:solidFill>
                <a:cs typeface="Arial" panose="020B0604020202020204" pitchFamily="34" charset="0"/>
              </a:rPr>
              <a:t>é</a:t>
            </a:r>
            <a:r>
              <a:rPr lang="en-US" altLang="zh-CN" sz="1400">
                <a:solidFill>
                  <a:schemeClr val="tx2"/>
                </a:solidFill>
              </a:rPr>
              <a:t>non (1976) </a:t>
            </a:r>
            <a:r>
              <a:rPr lang="en-US" altLang="zh-CN" sz="1400" i="1">
                <a:solidFill>
                  <a:schemeClr val="tx2"/>
                </a:solidFill>
              </a:rPr>
              <a:t>Comm. Math. Phys.</a:t>
            </a:r>
          </a:p>
        </p:txBody>
      </p:sp>
    </p:spTree>
    <p:extLst>
      <p:ext uri="{BB962C8B-B14F-4D97-AF65-F5344CB8AC3E}">
        <p14:creationId xmlns:p14="http://schemas.microsoft.com/office/powerpoint/2010/main" val="37666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5" grpId="0"/>
      <p:bldP spid="53256" grpId="0"/>
      <p:bldP spid="532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ike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86868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22525" y="56991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/>
              <a:t>Ikeda Map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514600" y="990600"/>
          <a:ext cx="3606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3606800" imgH="1562100" progId="Equation.3">
                  <p:embed/>
                </p:oleObj>
              </mc:Choice>
              <mc:Fallback>
                <p:oleObj name="Equation" r:id="rId4" imgW="36068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3606800" cy="1562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953000" y="6096001"/>
            <a:ext cx="269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Symbol" panose="05050102010706020507" pitchFamily="18" charset="2"/>
              </a:rPr>
              <a:t>a</a:t>
            </a:r>
            <a:r>
              <a:rPr lang="en-US" altLang="zh-CN" sz="1800"/>
              <a:t> = 5.4, </a:t>
            </a:r>
            <a:r>
              <a:rPr lang="en-US" altLang="zh-CN" sz="1800">
                <a:latin typeface="Symbol" panose="05050102010706020507" pitchFamily="18" charset="2"/>
              </a:rPr>
              <a:t>b</a:t>
            </a:r>
            <a:r>
              <a:rPr lang="en-US" altLang="zh-CN" sz="1800"/>
              <a:t> = 0.9, </a:t>
            </a:r>
            <a:r>
              <a:rPr lang="en-US" altLang="zh-CN" sz="1800">
                <a:latin typeface="Symbol" panose="05050102010706020507" pitchFamily="18" charset="2"/>
              </a:rPr>
              <a:t>k</a:t>
            </a:r>
            <a:r>
              <a:rPr lang="en-US" altLang="zh-CN" sz="1800"/>
              <a:t> = 0.92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62400" y="5486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x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133600" y="3657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172200" y="3276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172200" y="4724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y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8061325" y="5599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064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  <p:bldP spid="54279" grpId="0"/>
      <p:bldP spid="54280" grpId="0"/>
      <p:bldP spid="54281" grpId="0"/>
      <p:bldP spid="542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模型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1785938"/>
            <a:ext cx="5133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286000"/>
            <a:ext cx="50101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1785938"/>
            <a:ext cx="4848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3429000"/>
            <a:ext cx="1362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6596063" y="3571876"/>
            <a:ext cx="3911600" cy="250031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12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Symbol</vt:lpstr>
      <vt:lpstr>Office 主题</vt:lpstr>
      <vt:lpstr>Equation</vt:lpstr>
      <vt:lpstr>Microsoft Equation 3.0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胡满峰</cp:lastModifiedBy>
  <cp:revision>7</cp:revision>
  <dcterms:created xsi:type="dcterms:W3CDTF">2020-07-23T02:01:43Z</dcterms:created>
  <dcterms:modified xsi:type="dcterms:W3CDTF">2021-07-18T06:13:35Z</dcterms:modified>
</cp:coreProperties>
</file>