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57" r:id="rId6"/>
    <p:sldId id="258" r:id="rId7"/>
    <p:sldId id="264" r:id="rId8"/>
    <p:sldId id="260" r:id="rId9"/>
    <p:sldId id="262" r:id="rId10"/>
    <p:sldId id="265" r:id="rId11"/>
    <p:sldId id="269" r:id="rId12"/>
    <p:sldId id="268" r:id="rId13"/>
    <p:sldId id="270" r:id="rId14"/>
    <p:sldId id="271" r:id="rId15"/>
    <p:sldId id="266" r:id="rId16"/>
    <p:sldId id="26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6677-0618-4BF6-A619-90EC5D29F9A5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C0E-AD0E-40E7-BBBA-D6A89D4C8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10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6677-0618-4BF6-A619-90EC5D29F9A5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C0E-AD0E-40E7-BBBA-D6A89D4C8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42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6677-0618-4BF6-A619-90EC5D29F9A5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C0E-AD0E-40E7-BBBA-D6A89D4C8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6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6677-0618-4BF6-A619-90EC5D29F9A5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C0E-AD0E-40E7-BBBA-D6A89D4C8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89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6677-0618-4BF6-A619-90EC5D29F9A5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C0E-AD0E-40E7-BBBA-D6A89D4C8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19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6677-0618-4BF6-A619-90EC5D29F9A5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C0E-AD0E-40E7-BBBA-D6A89D4C8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9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6677-0618-4BF6-A619-90EC5D29F9A5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C0E-AD0E-40E7-BBBA-D6A89D4C8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1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6677-0618-4BF6-A619-90EC5D29F9A5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C0E-AD0E-40E7-BBBA-D6A89D4C8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7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6677-0618-4BF6-A619-90EC5D29F9A5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C0E-AD0E-40E7-BBBA-D6A89D4C8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11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6677-0618-4BF6-A619-90EC5D29F9A5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C0E-AD0E-40E7-BBBA-D6A89D4C8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16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6677-0618-4BF6-A619-90EC5D29F9A5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C0E-AD0E-40E7-BBBA-D6A89D4C8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7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26677-0618-4BF6-A619-90EC5D29F9A5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25C0E-AD0E-40E7-BBBA-D6A89D4C8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35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h2012aa/Python-Gurobi-Installation-Without-Anaconda/blob/master/example2-transportation-problem.ipynb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h2012aa/Python-Gurobi-Installation-Without-Anacond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hh2012aa/Python-Gurobi-Installation-Without-Anaconda/blob/master/case1.ipyn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15440" y="1247054"/>
            <a:ext cx="9144000" cy="2387600"/>
          </a:xfrm>
        </p:spPr>
        <p:txBody>
          <a:bodyPr/>
          <a:lstStyle/>
          <a:p>
            <a:r>
              <a:rPr lang="en-US" altLang="zh-TW" dirty="0" err="1" smtClean="0">
                <a:latin typeface="+mn-lt"/>
              </a:rPr>
              <a:t>Gurobi</a:t>
            </a:r>
            <a:r>
              <a:rPr lang="en-US" altLang="zh-TW" dirty="0" smtClean="0">
                <a:latin typeface="+mn-lt"/>
              </a:rPr>
              <a:t> in Python</a:t>
            </a:r>
            <a:br>
              <a:rPr lang="en-US" altLang="zh-TW" dirty="0" smtClean="0">
                <a:latin typeface="+mn-lt"/>
              </a:rPr>
            </a:br>
            <a:r>
              <a:rPr lang="en-US" altLang="zh-TW" dirty="0" smtClean="0">
                <a:latin typeface="+mn-lt"/>
              </a:rPr>
              <a:t>Get Started!</a:t>
            </a:r>
            <a:endParaRPr lang="zh-TW" altLang="en-US" dirty="0">
              <a:latin typeface="+mn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306888" y="4574627"/>
            <a:ext cx="4042756" cy="1655762"/>
          </a:xfrm>
        </p:spPr>
        <p:txBody>
          <a:bodyPr/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管碩二 洪迎哲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dirty="0" smtClean="0"/>
              <a:t>Line: dv8593</a:t>
            </a:r>
          </a:p>
          <a:p>
            <a:pPr algn="l"/>
            <a:r>
              <a:rPr lang="en-US" altLang="zh-TW" dirty="0" smtClean="0"/>
              <a:t>Email: dv8593@yahoo.com.tw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135486" y="6068290"/>
            <a:ext cx="6385560" cy="624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Thanks my lab-mate Li-Ting‘s support!!</a:t>
            </a:r>
            <a:endParaRPr lang="zh-TW" altLang="en-US" sz="2000" dirty="0"/>
          </a:p>
        </p:txBody>
      </p:sp>
      <p:pic>
        <p:nvPicPr>
          <p:cNvPr id="2052" name="Picture 4" descr="File:Python-logo-notext.svg - 維基百科，自由的百科全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266" y="2308516"/>
            <a:ext cx="920308" cy="92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urobi Optimization | Crunch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907" y="1788123"/>
            <a:ext cx="1961093" cy="196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60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Transportation </a:t>
            </a:r>
            <a:r>
              <a:rPr lang="en-US" altLang="zh-TW" dirty="0" smtClean="0">
                <a:latin typeface="+mn-lt"/>
              </a:rPr>
              <a:t>Problem Example</a:t>
            </a:r>
            <a:endParaRPr lang="zh-TW" altLang="en-US" dirty="0">
              <a:latin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244" y="1844447"/>
            <a:ext cx="8307512" cy="41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4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Challenge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3631" y="2099945"/>
            <a:ext cx="11605953" cy="4351338"/>
          </a:xfrm>
        </p:spPr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How to define </a:t>
            </a:r>
            <a:r>
              <a:rPr lang="en-US" altLang="zh-TW" b="1" dirty="0" smtClean="0"/>
              <a:t>large number </a:t>
            </a:r>
            <a:r>
              <a:rPr lang="en-US" altLang="zh-TW" dirty="0" smtClean="0"/>
              <a:t>of variables/constraints/constants efficiently?</a:t>
            </a:r>
          </a:p>
        </p:txBody>
      </p:sp>
    </p:spTree>
    <p:extLst>
      <p:ext uri="{BB962C8B-B14F-4D97-AF65-F5344CB8AC3E}">
        <p14:creationId xmlns:p14="http://schemas.microsoft.com/office/powerpoint/2010/main" val="84101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367" y="255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Define constants in two ways</a:t>
            </a:r>
            <a:endParaRPr lang="zh-TW" altLang="en-US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3549" y="1089516"/>
            <a:ext cx="3840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good use of “</a:t>
            </a:r>
            <a:r>
              <a:rPr lang="en-US" altLang="zh-TW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”!</a:t>
            </a:r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94292" y="1084843"/>
            <a:ext cx="5251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Load from prepared tables (csv, txt)</a:t>
            </a:r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72" y="2415079"/>
            <a:ext cx="4798730" cy="20641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395" y="1608063"/>
            <a:ext cx="6267185" cy="508368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68815" y="1098272"/>
            <a:ext cx="621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n-lt"/>
              </a:rPr>
              <a:t>Define variables and constraints </a:t>
            </a:r>
            <a:r>
              <a:rPr lang="en-US" altLang="zh-TW" dirty="0">
                <a:latin typeface="+mn-lt"/>
              </a:rPr>
              <a:t>on the fly</a:t>
            </a:r>
            <a:endParaRPr lang="zh-TW" altLang="en-US" dirty="0">
              <a:latin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85" y="2346441"/>
            <a:ext cx="9609829" cy="27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7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n-lt"/>
              </a:rPr>
              <a:t>Optimize </a:t>
            </a:r>
            <a:r>
              <a:rPr lang="en-US" altLang="zh-TW" dirty="0">
                <a:latin typeface="+mn-lt"/>
              </a:rPr>
              <a:t>and Output results</a:t>
            </a:r>
            <a:endParaRPr lang="zh-TW" altLang="en-US" dirty="0">
              <a:latin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812" y="1449889"/>
            <a:ext cx="6534064" cy="457623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78724" y="5785322"/>
            <a:ext cx="12013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dirty="0" smtClean="0">
                <a:latin typeface="+mn-lt"/>
              </a:rPr>
              <a:t>Full code: </a:t>
            </a:r>
            <a:r>
              <a:rPr lang="en-US" altLang="zh-TW" sz="1600" dirty="0" smtClean="0">
                <a:hlinkClick r:id="rId3"/>
              </a:rPr>
              <a:t>https://github.com/hhh2012aa/Python-Gurobi-Installation-Without-Anaconda/blob/master/example2-transportation-problem.ipynb</a:t>
            </a:r>
            <a:endParaRPr lang="zh-TW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79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Check your model in </a:t>
            </a:r>
            <a:r>
              <a:rPr lang="en-US" altLang="zh-TW" dirty="0" err="1">
                <a:latin typeface="+mn-lt"/>
              </a:rPr>
              <a:t>lp</a:t>
            </a:r>
            <a:r>
              <a:rPr lang="en-US" altLang="zh-TW" dirty="0">
                <a:latin typeface="+mn-lt"/>
              </a:rPr>
              <a:t> file</a:t>
            </a:r>
            <a:endParaRPr lang="zh-TW" altLang="en-US" dirty="0">
              <a:latin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1782128"/>
            <a:ext cx="66579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11435" y="2530425"/>
            <a:ext cx="1722121" cy="133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6000" dirty="0" smtClean="0">
                <a:latin typeface="+mn-lt"/>
              </a:rPr>
              <a:t>Q&amp;A</a:t>
            </a:r>
            <a:endParaRPr lang="en-US" altLang="zh-TW" sz="6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44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Installation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Case 1 - </a:t>
            </a:r>
            <a:r>
              <a:rPr lang="en-US" altLang="zh-TW" dirty="0" smtClean="0">
                <a:latin typeface="+mn-lt"/>
              </a:rPr>
              <a:t>Linear Programming Problem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Case 2 – Transportation </a:t>
            </a:r>
            <a:r>
              <a:rPr lang="en-US" altLang="zh-TW" dirty="0" smtClean="0">
                <a:latin typeface="+mn-lt"/>
              </a:rPr>
              <a:t>Problem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Q&amp;A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345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Hub Key Features Now Free For All Users - Somag Ne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9" y="3366621"/>
            <a:ext cx="1266825" cy="69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Installation Guide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5640" y="3564064"/>
            <a:ext cx="10059785" cy="3898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hlinkClick r:id="rId3"/>
              </a:rPr>
              <a:t>Visit My </a:t>
            </a:r>
            <a:r>
              <a:rPr lang="en-US" altLang="zh-TW" sz="2000" dirty="0" err="1" smtClean="0">
                <a:hlinkClick r:id="rId3"/>
              </a:rPr>
              <a:t>Github</a:t>
            </a:r>
            <a:r>
              <a:rPr lang="en-US" altLang="zh-TW" sz="2000" dirty="0" smtClean="0"/>
              <a:t>: https://github.com/hhh2012aa/Python-Gurobi-Installation-Without-Anaconda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266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5843" y="2992206"/>
            <a:ext cx="8121326" cy="9202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dirty="0" smtClean="0"/>
              <a:t>Case 1 - Linear Programming Problem </a:t>
            </a: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342333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06936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+mn-lt"/>
              </a:rPr>
              <a:t>Linear Programming Problem Example</a:t>
            </a:r>
            <a:endParaRPr lang="zh-TW" altLang="en-US" dirty="0">
              <a:latin typeface="+mn-lt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235" y="2370660"/>
            <a:ext cx="8523792" cy="328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7;p16">
            <a:extLst>
              <a:ext uri="{FF2B5EF4-FFF2-40B4-BE49-F238E27FC236}">
                <a16:creationId xmlns:a16="http://schemas.microsoft.com/office/drawing/2014/main" id="{706062D8-5E3C-426B-9E6C-8F6459D7E4BF}"/>
              </a:ext>
            </a:extLst>
          </p:cNvPr>
          <p:cNvSpPr txBox="1">
            <a:spLocks/>
          </p:cNvSpPr>
          <p:nvPr/>
        </p:nvSpPr>
        <p:spPr>
          <a:xfrm>
            <a:off x="6912251" y="3663161"/>
            <a:ext cx="3618692" cy="750592"/>
          </a:xfrm>
          <a:prstGeom prst="rect">
            <a:avLst/>
          </a:prstGeom>
        </p:spPr>
        <p:txBody>
          <a:bodyPr spcFirstLastPara="1" vert="horz" wrap="square" lIns="91425" tIns="91425" rIns="91425" bIns="91425" numCol="1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-357188">
              <a:buFont typeface="Wingdings" panose="05000000000000000000" pitchFamily="2" charset="2"/>
              <a:buChar char="v"/>
            </a:pPr>
            <a:r>
              <a:rPr lang="en-US" altLang="zh-TW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variable name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D5DA4C2-75B6-4030-8714-3607C9879D3E}"/>
              </a:ext>
            </a:extLst>
          </p:cNvPr>
          <p:cNvSpPr/>
          <p:nvPr/>
        </p:nvSpPr>
        <p:spPr>
          <a:xfrm>
            <a:off x="1924770" y="3663161"/>
            <a:ext cx="410633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1" indent="-357188">
              <a:spcBef>
                <a:spcPts val="1000"/>
              </a:spcBef>
              <a:buClr>
                <a:srgbClr val="C7D3E6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altLang="zh-TW" sz="2800" b="1" dirty="0" err="1" smtClean="0">
                <a:solidFill>
                  <a:srgbClr val="263248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Condensed Light"/>
              </a:rPr>
              <a:t>vtype</a:t>
            </a:r>
            <a:r>
              <a:rPr lang="en-US" altLang="zh-TW" sz="2800" b="1" dirty="0" smtClean="0">
                <a:solidFill>
                  <a:srgbClr val="263248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Condensed Light"/>
              </a:rPr>
              <a:t>: </a:t>
            </a:r>
            <a:r>
              <a:rPr lang="en-US" altLang="zh-TW" sz="2800" dirty="0" smtClean="0">
                <a:solidFill>
                  <a:srgbClr val="263248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Condensed Light"/>
              </a:rPr>
              <a:t>type of variable</a:t>
            </a:r>
          </a:p>
          <a:p>
            <a:pPr marL="630238" lvl="4" indent="-273050">
              <a:spcBef>
                <a:spcPts val="1000"/>
              </a:spcBef>
              <a:buClr>
                <a:srgbClr val="C7D3E6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263248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Condensed Light"/>
              </a:rPr>
              <a:t>C</a:t>
            </a:r>
            <a:r>
              <a:rPr lang="en-US" altLang="zh-TW" sz="2400" dirty="0" smtClean="0">
                <a:solidFill>
                  <a:srgbClr val="263248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Condensed Light"/>
              </a:rPr>
              <a:t>: continuous (default)</a:t>
            </a:r>
          </a:p>
          <a:p>
            <a:pPr marL="630238" lvl="4" indent="-273050">
              <a:spcBef>
                <a:spcPts val="1000"/>
              </a:spcBef>
              <a:buClr>
                <a:srgbClr val="C7D3E6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263248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Condensed Light"/>
              </a:rPr>
              <a:t>B</a:t>
            </a:r>
            <a:r>
              <a:rPr lang="en-US" altLang="zh-TW" sz="2400" dirty="0" smtClean="0">
                <a:solidFill>
                  <a:srgbClr val="263248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Condensed Light"/>
              </a:rPr>
              <a:t>: binary</a:t>
            </a:r>
          </a:p>
          <a:p>
            <a:pPr marL="630238" lvl="4" indent="-273050">
              <a:spcBef>
                <a:spcPts val="1000"/>
              </a:spcBef>
              <a:buClr>
                <a:srgbClr val="C7D3E6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263248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Condensed Light"/>
              </a:rPr>
              <a:t>I</a:t>
            </a:r>
            <a:r>
              <a:rPr lang="en-US" altLang="zh-TW" sz="2400" dirty="0" smtClean="0">
                <a:solidFill>
                  <a:srgbClr val="263248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Condensed Light"/>
              </a:rPr>
              <a:t>: </a:t>
            </a:r>
            <a:r>
              <a:rPr lang="en-US" altLang="zh-TW" sz="2400" dirty="0" smtClean="0">
                <a:solidFill>
                  <a:srgbClr val="263248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 Condensed Light"/>
              </a:rPr>
              <a:t>integer</a:t>
            </a:r>
            <a:endParaRPr lang="en-US" altLang="zh-TW" sz="2400" dirty="0" smtClean="0">
              <a:solidFill>
                <a:srgbClr val="263248"/>
              </a:solidFill>
              <a:latin typeface="Calibri" panose="020F0502020204030204" pitchFamily="34" charset="0"/>
              <a:cs typeface="Calibri" panose="020F0502020204030204" pitchFamily="34" charset="0"/>
              <a:sym typeface="Roboto Condensed Light"/>
            </a:endParaRP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38200" y="306936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+mn-lt"/>
              </a:rPr>
              <a:t>Define Variables</a:t>
            </a:r>
            <a:endParaRPr lang="zh-TW" altLang="en-US" dirty="0">
              <a:latin typeface="+mn-lt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937" y="1452173"/>
            <a:ext cx="8503290" cy="207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9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Add constraints</a:t>
            </a:r>
            <a:endParaRPr lang="zh-TW" altLang="en-US" dirty="0">
              <a:latin typeface="+mn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83" y="2286086"/>
            <a:ext cx="9436388" cy="26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6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38200" y="306936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+mn-lt"/>
              </a:rPr>
              <a:t>Optimize and Output results</a:t>
            </a:r>
            <a:endParaRPr lang="zh-TW" altLang="en-US" dirty="0">
              <a:latin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394" y="3465882"/>
            <a:ext cx="5210851" cy="176614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394" y="1955482"/>
            <a:ext cx="6220246" cy="1178416"/>
          </a:xfrm>
          <a:prstGeom prst="rect">
            <a:avLst/>
          </a:prstGeom>
        </p:spPr>
      </p:pic>
      <p:sp>
        <p:nvSpPr>
          <p:cNvPr id="12" name="Google Shape;237;p16">
            <a:extLst>
              <a:ext uri="{FF2B5EF4-FFF2-40B4-BE49-F238E27FC236}">
                <a16:creationId xmlns:a16="http://schemas.microsoft.com/office/drawing/2014/main" id="{706062D8-5E3C-426B-9E6C-8F6459D7E4BF}"/>
              </a:ext>
            </a:extLst>
          </p:cNvPr>
          <p:cNvSpPr txBox="1">
            <a:spLocks/>
          </p:cNvSpPr>
          <p:nvPr/>
        </p:nvSpPr>
        <p:spPr>
          <a:xfrm>
            <a:off x="303633" y="1892521"/>
            <a:ext cx="3618692" cy="750592"/>
          </a:xfrm>
          <a:prstGeom prst="rect">
            <a:avLst/>
          </a:prstGeom>
        </p:spPr>
        <p:txBody>
          <a:bodyPr spcFirstLastPara="1" vert="horz" wrap="square" lIns="91425" tIns="91425" rIns="91425" bIns="91425" numCol="1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-357188">
              <a:buFont typeface="Wingdings" panose="05000000000000000000" pitchFamily="2" charset="2"/>
              <a:buChar char="v"/>
            </a:pPr>
            <a:r>
              <a:rPr lang="en-US" altLang="zh-TW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Optimized value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237;p16">
            <a:extLst>
              <a:ext uri="{FF2B5EF4-FFF2-40B4-BE49-F238E27FC236}">
                <a16:creationId xmlns:a16="http://schemas.microsoft.com/office/drawing/2014/main" id="{706062D8-5E3C-426B-9E6C-8F6459D7E4BF}"/>
              </a:ext>
            </a:extLst>
          </p:cNvPr>
          <p:cNvSpPr txBox="1">
            <a:spLocks/>
          </p:cNvSpPr>
          <p:nvPr/>
        </p:nvSpPr>
        <p:spPr>
          <a:xfrm>
            <a:off x="303633" y="3316274"/>
            <a:ext cx="3618692" cy="750592"/>
          </a:xfrm>
          <a:prstGeom prst="rect">
            <a:avLst/>
          </a:prstGeom>
        </p:spPr>
        <p:txBody>
          <a:bodyPr spcFirstLastPara="1" vert="horz" wrap="square" lIns="91425" tIns="91425" rIns="91425" bIns="91425" numCol="1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-357188">
              <a:buFont typeface="Wingdings" panose="05000000000000000000" pitchFamily="2" charset="2"/>
              <a:buChar char="v"/>
            </a:pPr>
            <a:r>
              <a:rPr lang="en-US" altLang="zh-TW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 value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531879" y="5281922"/>
            <a:ext cx="12013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>
                <a:latin typeface="+mn-lt"/>
              </a:rPr>
              <a:t>Full code: </a:t>
            </a:r>
            <a:r>
              <a:rPr lang="en-US" altLang="zh-TW" sz="1800" dirty="0" smtClean="0">
                <a:hlinkClick r:id="rId4"/>
              </a:rPr>
              <a:t>https://github.com/hhh2012aa/Python-Gurobi-Installation-Without-Anaconda/blob/master/case1.ipynb</a:t>
            </a:r>
            <a:r>
              <a:rPr lang="en-US" altLang="zh-TW" sz="1800" dirty="0" smtClean="0">
                <a:latin typeface="+mn-lt"/>
              </a:rPr>
              <a:t> </a:t>
            </a:r>
            <a:endParaRPr lang="zh-TW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236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2272" y="2909078"/>
            <a:ext cx="6376104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/>
              <a:t>Case 2 – Transportation Problem </a:t>
            </a:r>
          </a:p>
        </p:txBody>
      </p:sp>
    </p:spTree>
    <p:extLst>
      <p:ext uri="{BB962C8B-B14F-4D97-AF65-F5344CB8AC3E}">
        <p14:creationId xmlns:p14="http://schemas.microsoft.com/office/powerpoint/2010/main" val="320393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158</Words>
  <Application>Microsoft Office PowerPoint</Application>
  <PresentationFormat>寬螢幕</PresentationFormat>
  <Paragraphs>41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Roboto Condensed Light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Gurobi in Python Get Started!</vt:lpstr>
      <vt:lpstr>Agenda</vt:lpstr>
      <vt:lpstr>Installation Guide</vt:lpstr>
      <vt:lpstr>PowerPoint 簡報</vt:lpstr>
      <vt:lpstr>Linear Programming Problem Example</vt:lpstr>
      <vt:lpstr>Define Variables</vt:lpstr>
      <vt:lpstr>Add constraints</vt:lpstr>
      <vt:lpstr>Optimize and Output results</vt:lpstr>
      <vt:lpstr>PowerPoint 簡報</vt:lpstr>
      <vt:lpstr>Transportation Problem Example</vt:lpstr>
      <vt:lpstr>Challenge</vt:lpstr>
      <vt:lpstr>Define constants in two ways</vt:lpstr>
      <vt:lpstr>Define variables and constraints on the fly</vt:lpstr>
      <vt:lpstr>Optimize and Output results</vt:lpstr>
      <vt:lpstr>Check your model in lp file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vdv dvad</dc:creator>
  <cp:lastModifiedBy>vdv dvad</cp:lastModifiedBy>
  <cp:revision>25</cp:revision>
  <dcterms:created xsi:type="dcterms:W3CDTF">2020-06-11T16:54:24Z</dcterms:created>
  <dcterms:modified xsi:type="dcterms:W3CDTF">2020-06-11T20:53:00Z</dcterms:modified>
</cp:coreProperties>
</file>