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75" r:id="rId5"/>
    <p:sldId id="274" r:id="rId6"/>
    <p:sldId id="273" r:id="rId7"/>
    <p:sldId id="278" r:id="rId8"/>
    <p:sldId id="277" r:id="rId9"/>
    <p:sldId id="267" r:id="rId10"/>
    <p:sldId id="282" r:id="rId11"/>
    <p:sldId id="258" r:id="rId12"/>
    <p:sldId id="270" r:id="rId13"/>
    <p:sldId id="271" r:id="rId14"/>
    <p:sldId id="281" r:id="rId15"/>
    <p:sldId id="280" r:id="rId16"/>
    <p:sldId id="260" r:id="rId17"/>
    <p:sldId id="261" r:id="rId18"/>
    <p:sldId id="262" r:id="rId19"/>
    <p:sldId id="289" r:id="rId20"/>
    <p:sldId id="285" r:id="rId21"/>
    <p:sldId id="287" r:id="rId22"/>
    <p:sldId id="288" r:id="rId23"/>
    <p:sldId id="283" r:id="rId24"/>
    <p:sldId id="28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EFEFE"/>
    <a:srgbClr val="D26CEE"/>
    <a:srgbClr val="EF4FB6"/>
    <a:srgbClr val="FC0486"/>
    <a:srgbClr val="E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282B1-BBC2-453C-9C0D-A4217B751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D9CF25-63C3-4C1A-AAD9-C0B38170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28E11-44C1-4EE5-887E-59AEB553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3337D-0B58-4D55-A4ED-FDB20DB2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4EA80-F46C-47E8-90AC-54EE1A42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8FE8A-1D27-45A3-A08E-B8390C9B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7E749-14D2-45AC-BD5C-5AE249CC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106D0-5658-4412-8AFF-57596684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FD1B-43BB-4076-AE78-B53396BE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0C7AE-89DC-4E1E-9BF2-65208F16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4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AF43BC-3993-4671-9011-937109B9D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E0E378-EFE7-4FC1-98D9-3A4D4BDD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065D3-4633-49CC-BA36-51E85968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A3BFD-5E49-460B-A8DB-C0CE2FF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0040F-C16E-4EC5-A83B-6F1A690B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1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3CF2-3D36-4B84-AD1A-E7F9E01E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9D0CB-F5E6-4208-A211-148F3505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D13FE-1ACC-47A3-8070-5346751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7B307-9E77-4C53-863D-116ECCDA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325A-5BC8-4B4D-A4D6-7BA0D63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2EC3-188F-488F-A2B9-A9C2406F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603DA-71EF-4E49-B801-F31BC5D8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CD01E-E66D-48E4-9649-D15CEA2A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28292-6B03-4D3C-ACDA-9F5DC484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11B47-C95C-49F0-B4D5-688F9586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1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3C064-D0C9-4548-85DA-8331D442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65BBF-6147-4C13-A8A3-861EACC59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2D76-D99D-4D47-92F3-378D2CEE8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5B7D7-4E25-4A55-86C1-C49904D0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A2FFB-28D9-42EB-9B2E-A8EB7AA0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AB7DD-E09D-4B01-B261-F2AA77E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8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16F7B-5003-4B95-BC3F-B383B52F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E6C90-9CB9-4A34-AD65-43BE777C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50905-1C40-41F5-98CD-826BF4AD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BCE5B-08AF-44A8-85B5-C53F91682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562B1A-3BBC-4125-9A79-AF4E070EC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14BFAC-E9FE-4A82-818E-658E4127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E2EAF4-DE5A-4923-9166-3267C0E2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1C7A21-3C16-40E0-AB56-BABF0682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9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74F20-E021-448C-A824-442C5904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13E766-7367-40BE-83C8-2759A250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FD4BA5-EB8B-4694-B359-AEF1DF1E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617E9-E119-43AB-8EEA-696A9B28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8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B0F004-4BE3-409E-9DA8-8B43EF93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83AA76-EC87-4198-96E2-5A1F2B91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D3E6E-603B-402A-AAFE-38A84984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0165A-BF6F-477F-B3EC-C5AF1C78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51A0C-E3D2-4AF8-85BB-E93D3CBE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C7959A-D202-4562-B810-4489FFF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83954-0F9E-47AE-89E6-30B14702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DC2DD-3C66-4E4B-BF85-D6F6D6EF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77C3D-4B02-43B7-A63D-784AA9D4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0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CBCE-DC1D-4E5D-8B54-8AD031E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D4DCB-745B-4018-B2EA-CE74D349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D6FF2-527E-4197-AEEC-691DB67FA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830B1-112F-44A0-A15C-5A1745F4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1AA26-73D8-4374-81AA-8FDFAA03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A6B3A-34ED-4FE4-83D8-0EEE87E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5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805CBB-E3EA-41E7-A4C7-7E650951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A12C8-7693-4490-AE11-E7D9A46F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2F6CB-D40E-421F-987C-035184D3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309E-1EC9-4B71-A99D-1B886A9F114A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B54D1-DFB2-4388-8CD9-37C4C349A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A5D36-AF2B-4B92-9D6E-B4F1DE74A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A06EE-7D20-4BF9-9072-9A104D79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7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.nasmedia.co.kr/article/lists/insight" TargetMode="External"/><Relationship Id="rId2" Type="http://schemas.openxmlformats.org/officeDocument/2006/relationships/hyperlink" Target="https://www.mobiinside.co.kr/2020/04/07/mobiacademy-attribu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ic.or.kr/mobile/journal/column/info.mjsp?ukey=545361&amp;oid=" TargetMode="External"/><Relationship Id="rId5" Type="http://schemas.openxmlformats.org/officeDocument/2006/relationships/hyperlink" Target="https://ad-tree.com/#about" TargetMode="External"/><Relationship Id="rId4" Type="http://schemas.openxmlformats.org/officeDocument/2006/relationships/hyperlink" Target="https://www.nielsenkorea.co.kr/report.asp?gubun=Tit_3&amp;menu=Tit_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5FE88-90E6-4F1B-82C4-06EF7F33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758" y="3459390"/>
            <a:ext cx="8295968" cy="239861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dirty="0">
                <a:solidFill>
                  <a:sysClr val="windowText" lastClr="000000"/>
                </a:solidFill>
              </a:rPr>
            </a:b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sz="3100" dirty="0">
                <a:solidFill>
                  <a:sysClr val="windowText" lastClr="000000"/>
                </a:solidFill>
              </a:rPr>
              <a:t>LIGTHHOUSE </a:t>
            </a:r>
            <a:r>
              <a:rPr lang="ko-KR" altLang="en-US" sz="3100" dirty="0">
                <a:solidFill>
                  <a:sysClr val="windowText" lastClr="000000"/>
                </a:solidFill>
              </a:rPr>
              <a:t>플랫폼 개발</a:t>
            </a:r>
            <a:br>
              <a:rPr lang="en-US" altLang="ko-KR" sz="3100" dirty="0">
                <a:solidFill>
                  <a:sysClr val="windowText" lastClr="000000"/>
                </a:solidFill>
              </a:rPr>
            </a:br>
            <a:br>
              <a:rPr lang="en-US" altLang="ko-KR" sz="3100" dirty="0">
                <a:solidFill>
                  <a:sysClr val="windowText" lastClr="000000"/>
                </a:solidFill>
              </a:rPr>
            </a:br>
            <a:r>
              <a:rPr lang="ko-KR" altLang="en-US" sz="2200" dirty="0" err="1">
                <a:solidFill>
                  <a:sysClr val="windowText" lastClr="000000"/>
                </a:solidFill>
              </a:rPr>
              <a:t>조남욱</a:t>
            </a:r>
            <a:br>
              <a:rPr lang="en-US" altLang="ko-KR" sz="2200" dirty="0">
                <a:solidFill>
                  <a:sysClr val="windowText" lastClr="000000"/>
                </a:solidFill>
              </a:rPr>
            </a:br>
            <a:r>
              <a:rPr lang="ko-KR" altLang="en-US" sz="2200" dirty="0">
                <a:solidFill>
                  <a:sysClr val="windowText" lastClr="000000"/>
                </a:solidFill>
              </a:rPr>
              <a:t>방현아</a:t>
            </a:r>
            <a:br>
              <a:rPr lang="en-US" altLang="ko-KR" sz="2200" dirty="0">
                <a:solidFill>
                  <a:sysClr val="windowText" lastClr="000000"/>
                </a:solidFill>
              </a:rPr>
            </a:br>
            <a:r>
              <a:rPr lang="ko-KR" altLang="en-US" sz="2200" dirty="0">
                <a:solidFill>
                  <a:sysClr val="windowText" lastClr="000000"/>
                </a:solidFill>
              </a:rPr>
              <a:t>우정민</a:t>
            </a:r>
            <a:br>
              <a:rPr lang="en-US" altLang="ko-KR" sz="2200" dirty="0">
                <a:solidFill>
                  <a:sysClr val="windowText" lastClr="000000"/>
                </a:solidFill>
              </a:rPr>
            </a:br>
            <a:r>
              <a:rPr lang="ko-KR" altLang="en-US" sz="2200" dirty="0">
                <a:solidFill>
                  <a:sysClr val="windowText" lastClr="000000"/>
                </a:solidFill>
              </a:rPr>
              <a:t>조혜령</a:t>
            </a:r>
            <a:br>
              <a:rPr lang="en-US" altLang="ko-KR" sz="2200" dirty="0">
                <a:solidFill>
                  <a:sysClr val="windowText" lastClr="000000"/>
                </a:solidFill>
              </a:rPr>
            </a:br>
            <a:r>
              <a:rPr lang="ko-KR" altLang="en-US" sz="2200" dirty="0" err="1">
                <a:solidFill>
                  <a:sysClr val="windowText" lastClr="000000"/>
                </a:solidFill>
              </a:rPr>
              <a:t>황한희</a:t>
            </a:r>
            <a:br>
              <a:rPr lang="en-US" altLang="ko-KR" sz="2200" dirty="0">
                <a:solidFill>
                  <a:sysClr val="windowText" lastClr="000000"/>
                </a:solidFill>
              </a:rPr>
            </a:br>
            <a:r>
              <a:rPr lang="ko-KR" altLang="en-US" sz="2200" dirty="0" err="1">
                <a:solidFill>
                  <a:sysClr val="windowText" lastClr="000000"/>
                </a:solidFill>
              </a:rPr>
              <a:t>서다현</a:t>
            </a:r>
            <a:br>
              <a:rPr lang="en-US" altLang="ko-KR" sz="3100" dirty="0">
                <a:solidFill>
                  <a:sysClr val="windowText" lastClr="000000"/>
                </a:solidFill>
              </a:rPr>
            </a:br>
            <a:br>
              <a:rPr lang="en-US" altLang="ko-KR" sz="3100" dirty="0">
                <a:solidFill>
                  <a:sysClr val="windowText" lastClr="000000"/>
                </a:solidFill>
              </a:rPr>
            </a:b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5003EA-A2A8-47F5-9D31-3EE733067639}"/>
              </a:ext>
            </a:extLst>
          </p:cNvPr>
          <p:cNvGrpSpPr/>
          <p:nvPr/>
        </p:nvGrpSpPr>
        <p:grpSpPr>
          <a:xfrm>
            <a:off x="2079501" y="1432740"/>
            <a:ext cx="8164483" cy="1900394"/>
            <a:chOff x="2079501" y="1039451"/>
            <a:chExt cx="8164483" cy="1900394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47FFEF32-592B-4FF6-A19B-2524BC23ED6B}"/>
                </a:ext>
              </a:extLst>
            </p:cNvPr>
            <p:cNvSpPr/>
            <p:nvPr/>
          </p:nvSpPr>
          <p:spPr>
            <a:xfrm>
              <a:off x="2446840" y="1039451"/>
              <a:ext cx="7665659" cy="1900394"/>
            </a:xfrm>
            <a:prstGeom prst="homePlate">
              <a:avLst>
                <a:gd name="adj" fmla="val 15861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806E90-2C16-4B93-8D10-4F656D658C29}"/>
                </a:ext>
              </a:extLst>
            </p:cNvPr>
            <p:cNvSpPr txBox="1"/>
            <p:nvPr/>
          </p:nvSpPr>
          <p:spPr>
            <a:xfrm>
              <a:off x="2079501" y="1250984"/>
              <a:ext cx="8164483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2"/>
                  </a:solidFill>
                </a:rPr>
                <a:t>AI</a:t>
              </a:r>
              <a:r>
                <a:rPr lang="ko-KR" altLang="en-US" sz="4400" b="1" dirty="0">
                  <a:solidFill>
                    <a:schemeClr val="bg2"/>
                  </a:solidFill>
                </a:rPr>
                <a:t> 기반 디지털 광고 </a:t>
              </a:r>
              <a:br>
                <a:rPr lang="en-US" altLang="ko-KR" sz="4400" b="1" dirty="0">
                  <a:solidFill>
                    <a:schemeClr val="bg2"/>
                  </a:solidFill>
                </a:rPr>
              </a:br>
              <a:r>
                <a:rPr lang="ko-KR" altLang="en-US" sz="4400" b="1" dirty="0">
                  <a:solidFill>
                    <a:schemeClr val="bg2"/>
                  </a:solidFill>
                </a:rPr>
                <a:t>통합 플랫폼 개발 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1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C04C0-3B95-484B-A150-AC478B62B9D0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A175-8F63-447A-9AFB-A50205571CC6}"/>
              </a:ext>
            </a:extLst>
          </p:cNvPr>
          <p:cNvSpPr txBox="1"/>
          <p:nvPr/>
        </p:nvSpPr>
        <p:spPr>
          <a:xfrm>
            <a:off x="3807738" y="375694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Light House </a:t>
            </a:r>
            <a:r>
              <a:rPr lang="ko-KR" altLang="en-US" b="1" dirty="0"/>
              <a:t>플랫폼 타겟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46287C-3441-4A13-8548-7366BEE34B79}"/>
              </a:ext>
            </a:extLst>
          </p:cNvPr>
          <p:cNvGrpSpPr/>
          <p:nvPr/>
        </p:nvGrpSpPr>
        <p:grpSpPr>
          <a:xfrm>
            <a:off x="3048811" y="1823350"/>
            <a:ext cx="6094378" cy="954107"/>
            <a:chOff x="2978524" y="807244"/>
            <a:chExt cx="6094378" cy="95410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8576EDE-8AFF-47D5-9E5F-FB66A71137E2}"/>
                </a:ext>
              </a:extLst>
            </p:cNvPr>
            <p:cNvSpPr/>
            <p:nvPr/>
          </p:nvSpPr>
          <p:spPr>
            <a:xfrm>
              <a:off x="5323678" y="1232800"/>
              <a:ext cx="1349795" cy="4645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5B306E-F0BC-4CDA-BC29-9D582878521C}"/>
                </a:ext>
              </a:extLst>
            </p:cNvPr>
            <p:cNvSpPr txBox="1"/>
            <p:nvPr/>
          </p:nvSpPr>
          <p:spPr>
            <a:xfrm>
              <a:off x="2978524" y="807244"/>
              <a:ext cx="60943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/>
                <a:t>디지털 광고를 집행하고 성과를 관리하는</a:t>
              </a:r>
              <a:endParaRPr lang="en-US" altLang="ko-KR" sz="2400" b="1" dirty="0"/>
            </a:p>
            <a:p>
              <a:pPr algn="ctr"/>
              <a:r>
                <a:rPr lang="ko-KR" altLang="en-US" sz="3200" b="1" u="sng" dirty="0"/>
                <a:t>마케터</a:t>
              </a:r>
              <a:endParaRPr lang="en-US" altLang="ko-KR" sz="3200" b="1" u="sng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563525-559F-48CD-B187-2BE660999D4A}"/>
              </a:ext>
            </a:extLst>
          </p:cNvPr>
          <p:cNvGrpSpPr/>
          <p:nvPr/>
        </p:nvGrpSpPr>
        <p:grpSpPr>
          <a:xfrm>
            <a:off x="1904444" y="2732772"/>
            <a:ext cx="8383112" cy="3244147"/>
            <a:chOff x="1904444" y="2732772"/>
            <a:chExt cx="8383112" cy="324414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3E02A63-2103-4B81-B0CD-CDEC64416A60}"/>
                </a:ext>
              </a:extLst>
            </p:cNvPr>
            <p:cNvGrpSpPr/>
            <p:nvPr/>
          </p:nvGrpSpPr>
          <p:grpSpPr>
            <a:xfrm>
              <a:off x="1904444" y="2732772"/>
              <a:ext cx="8383112" cy="3244147"/>
              <a:chOff x="1671262" y="1492713"/>
              <a:chExt cx="8849476" cy="347236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353FA15-CC97-4F5B-9605-F2E5AF3EB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1262" y="1492713"/>
                <a:ext cx="8849476" cy="3472366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9528B53-F6ED-4CB7-B7D0-BC4B529DA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9800" y="2390017"/>
                <a:ext cx="1036046" cy="400075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C75AC2F-2324-497C-9115-7B307CB5A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8008" y="2390017"/>
                <a:ext cx="1367590" cy="40007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C488C2D8-5496-42FC-9268-03EB43DD66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2107" y="2387094"/>
                <a:ext cx="1657369" cy="400075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18A1B90-26B4-4568-9CEB-7119FFBB3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1169" y="3195399"/>
                <a:ext cx="2233947" cy="723213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725E11C-0CE3-404D-A8B5-32A251571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5023" y="3195399"/>
                <a:ext cx="1910885" cy="723213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5155459-4CF0-4751-9EF2-FAF4BDC91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7561" y="3173249"/>
                <a:ext cx="2233947" cy="723213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EB827F6-7AD3-4310-8075-47371F97709E}"/>
                </a:ext>
              </a:extLst>
            </p:cNvPr>
            <p:cNvGrpSpPr/>
            <p:nvPr/>
          </p:nvGrpSpPr>
          <p:grpSpPr>
            <a:xfrm>
              <a:off x="2307010" y="4181893"/>
              <a:ext cx="7577980" cy="707886"/>
              <a:chOff x="2043995" y="2591163"/>
              <a:chExt cx="7999552" cy="75768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BD4F91-4F29-4907-8122-AA3716FF8B1F}"/>
                  </a:ext>
                </a:extLst>
              </p:cNvPr>
              <p:cNvSpPr txBox="1"/>
              <p:nvPr/>
            </p:nvSpPr>
            <p:spPr>
              <a:xfrm>
                <a:off x="2043995" y="2591163"/>
                <a:ext cx="2743200" cy="75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/>
                  <a:t>인하우스</a:t>
                </a:r>
                <a:endParaRPr lang="en-US" altLang="ko-KR" sz="2000" b="1" dirty="0"/>
              </a:p>
              <a:p>
                <a:pPr algn="ctr"/>
                <a:r>
                  <a:rPr lang="ko-KR" altLang="en-US" sz="2000" b="1" dirty="0"/>
                  <a:t>마케터</a:t>
                </a:r>
                <a:endParaRPr lang="en-US" altLang="ko-KR" sz="20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B9C01F-C862-4B4E-A15D-D1216329ACE2}"/>
                  </a:ext>
                </a:extLst>
              </p:cNvPr>
              <p:cNvSpPr txBox="1"/>
              <p:nvPr/>
            </p:nvSpPr>
            <p:spPr>
              <a:xfrm>
                <a:off x="7300347" y="2591163"/>
                <a:ext cx="2743200" cy="75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/>
                  <a:t>프리랜서</a:t>
                </a:r>
                <a:endParaRPr lang="en-US" altLang="ko-KR" sz="2000" b="1" dirty="0"/>
              </a:p>
              <a:p>
                <a:pPr algn="ctr"/>
                <a:r>
                  <a:rPr lang="ko-KR" altLang="en-US" sz="2000" b="1" dirty="0"/>
                  <a:t>마케터</a:t>
                </a:r>
                <a:endParaRPr lang="en-US" altLang="ko-KR" sz="20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BA162A-D79A-4CDD-8EE5-00996F7E6B22}"/>
                  </a:ext>
                </a:extLst>
              </p:cNvPr>
              <p:cNvSpPr txBox="1"/>
              <p:nvPr/>
            </p:nvSpPr>
            <p:spPr>
              <a:xfrm>
                <a:off x="4736636" y="2591163"/>
                <a:ext cx="2743200" cy="75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/>
                  <a:t>광고 대행사</a:t>
                </a:r>
                <a:endParaRPr lang="en-US" altLang="ko-KR" sz="2000" b="1" dirty="0"/>
              </a:p>
              <a:p>
                <a:pPr algn="ctr"/>
                <a:r>
                  <a:rPr lang="ko-KR" altLang="en-US" sz="2000" b="1" dirty="0"/>
                  <a:t>마케터</a:t>
                </a:r>
                <a:endParaRPr lang="en-US" altLang="ko-KR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76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C04C0-3B95-484B-A150-AC478B62B9D0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A175-8F63-447A-9AFB-A50205571CC6}"/>
              </a:ext>
            </a:extLst>
          </p:cNvPr>
          <p:cNvSpPr txBox="1"/>
          <p:nvPr/>
        </p:nvSpPr>
        <p:spPr>
          <a:xfrm>
            <a:off x="3807738" y="375694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역할 및 책임</a:t>
            </a:r>
            <a:r>
              <a:rPr lang="en-US" altLang="ko-KR" b="1" dirty="0"/>
              <a:t>(</a:t>
            </a:r>
            <a:r>
              <a:rPr lang="ko-KR" altLang="en-US" b="1" dirty="0"/>
              <a:t>조직도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EDD75D0B-B7FF-444F-8F1B-4415CF996D10}"/>
              </a:ext>
            </a:extLst>
          </p:cNvPr>
          <p:cNvSpPr/>
          <p:nvPr/>
        </p:nvSpPr>
        <p:spPr>
          <a:xfrm>
            <a:off x="3851442" y="1521775"/>
            <a:ext cx="3729762" cy="80491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LightHouse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개발팀</a:t>
            </a: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1C4C200-5182-4D03-A8E3-CB340F26FCF6}"/>
              </a:ext>
            </a:extLst>
          </p:cNvPr>
          <p:cNvSpPr/>
          <p:nvPr/>
        </p:nvSpPr>
        <p:spPr>
          <a:xfrm>
            <a:off x="1272184" y="3354352"/>
            <a:ext cx="3697708" cy="9024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Tictok</a:t>
            </a:r>
            <a:r>
              <a:rPr lang="en-US" altLang="ko-KR" sz="2000" b="1" dirty="0"/>
              <a:t> API &amp; </a:t>
            </a:r>
            <a:r>
              <a:rPr lang="ko-KR" altLang="en-US" sz="2000" b="1" dirty="0"/>
              <a:t>이미지처리팀</a:t>
            </a:r>
            <a:endParaRPr lang="en-US" altLang="ko-KR" sz="2000" b="1" dirty="0"/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방현아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 err="1">
                <a:solidFill>
                  <a:schemeClr val="tx1"/>
                </a:solidFill>
              </a:rPr>
              <a:t>조남욱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 err="1">
                <a:solidFill>
                  <a:schemeClr val="tx1"/>
                </a:solidFill>
              </a:rPr>
              <a:t>조혜령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806C0FE2-466B-4093-AA52-CDC88ADACD7B}"/>
              </a:ext>
            </a:extLst>
          </p:cNvPr>
          <p:cNvSpPr/>
          <p:nvPr/>
        </p:nvSpPr>
        <p:spPr>
          <a:xfrm>
            <a:off x="6818746" y="3354352"/>
            <a:ext cx="3655397" cy="90241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예산분배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자동화팀</a:t>
            </a:r>
            <a:endParaRPr lang="ko-KR" altLang="en-US" sz="2000" b="1" dirty="0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A1580C45-C2B9-4D34-AEB2-1326F86136D0}"/>
              </a:ext>
            </a:extLst>
          </p:cNvPr>
          <p:cNvSpPr/>
          <p:nvPr/>
        </p:nvSpPr>
        <p:spPr>
          <a:xfrm>
            <a:off x="8801458" y="5499032"/>
            <a:ext cx="2640008" cy="7780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MAB </a:t>
            </a:r>
            <a:r>
              <a:rPr lang="ko-KR" altLang="en-US" sz="2000" b="1" dirty="0"/>
              <a:t>모델 개발</a:t>
            </a:r>
            <a:endParaRPr lang="en-US" altLang="ko-KR" sz="2000" b="1" dirty="0"/>
          </a:p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우정민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 err="1">
                <a:solidFill>
                  <a:schemeClr val="tx1"/>
                </a:solidFill>
              </a:rPr>
              <a:t>서다현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F8F71068-7712-4227-978A-99350007614D}"/>
              </a:ext>
            </a:extLst>
          </p:cNvPr>
          <p:cNvSpPr/>
          <p:nvPr/>
        </p:nvSpPr>
        <p:spPr>
          <a:xfrm>
            <a:off x="6031820" y="5499033"/>
            <a:ext cx="2589239" cy="7780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A3C </a:t>
            </a:r>
            <a:r>
              <a:rPr lang="ko-KR" altLang="en-US" sz="2000" b="1" dirty="0"/>
              <a:t>모델 개발</a:t>
            </a:r>
            <a:endParaRPr lang="en-US" altLang="ko-KR" sz="2000" b="1" dirty="0"/>
          </a:p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황한희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45BDCA-3728-4381-BFC5-97BF8962074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690849" y="2326685"/>
            <a:ext cx="25474" cy="566767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5">
            <a:extLst>
              <a:ext uri="{FF2B5EF4-FFF2-40B4-BE49-F238E27FC236}">
                <a16:creationId xmlns:a16="http://schemas.microsoft.com/office/drawing/2014/main" id="{85453679-F351-4F38-BB6E-05DB924A9876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4158989" y="1834201"/>
            <a:ext cx="482201" cy="2558103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7">
            <a:extLst>
              <a:ext uri="{FF2B5EF4-FFF2-40B4-BE49-F238E27FC236}">
                <a16:creationId xmlns:a16="http://schemas.microsoft.com/office/drawing/2014/main" id="{86AB87E8-E659-4CE6-BA8E-92CFD0FC5C6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35836" y="2872151"/>
            <a:ext cx="3110609" cy="482201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9">
            <a:extLst>
              <a:ext uri="{FF2B5EF4-FFF2-40B4-BE49-F238E27FC236}">
                <a16:creationId xmlns:a16="http://schemas.microsoft.com/office/drawing/2014/main" id="{FE14C9A8-7610-4473-B4B1-A3AFEFE6043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7365310" y="4217897"/>
            <a:ext cx="1242267" cy="1320005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21">
            <a:extLst>
              <a:ext uri="{FF2B5EF4-FFF2-40B4-BE49-F238E27FC236}">
                <a16:creationId xmlns:a16="http://schemas.microsoft.com/office/drawing/2014/main" id="{F793D2DE-7849-4FD2-B7DF-178C650CAD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8762820" y="4140390"/>
            <a:ext cx="1242266" cy="1475017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7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C04C0-3B95-484B-A150-AC478B62B9D0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A175-8F63-447A-9AFB-A50205571CC6}"/>
              </a:ext>
            </a:extLst>
          </p:cNvPr>
          <p:cNvSpPr txBox="1"/>
          <p:nvPr/>
        </p:nvSpPr>
        <p:spPr>
          <a:xfrm>
            <a:off x="3700184" y="369400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제약사항 및 가정</a:t>
            </a:r>
          </a:p>
        </p:txBody>
      </p:sp>
      <p:sp>
        <p:nvSpPr>
          <p:cNvPr id="7" name="화살표: 오각형 27">
            <a:extLst>
              <a:ext uri="{FF2B5EF4-FFF2-40B4-BE49-F238E27FC236}">
                <a16:creationId xmlns:a16="http://schemas.microsoft.com/office/drawing/2014/main" id="{DDD50D55-31DD-4BC3-ACED-A346270F99E2}"/>
              </a:ext>
            </a:extLst>
          </p:cNvPr>
          <p:cNvSpPr/>
          <p:nvPr/>
        </p:nvSpPr>
        <p:spPr>
          <a:xfrm>
            <a:off x="832184" y="2706476"/>
            <a:ext cx="4618762" cy="819176"/>
          </a:xfrm>
          <a:prstGeom prst="homePlate">
            <a:avLst>
              <a:gd name="adj" fmla="val 158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광고 성과 데이터 부족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07EAF2CB-4949-4827-91D6-14B4917C61AF}"/>
              </a:ext>
            </a:extLst>
          </p:cNvPr>
          <p:cNvSpPr/>
          <p:nvPr/>
        </p:nvSpPr>
        <p:spPr>
          <a:xfrm>
            <a:off x="9259864" y="3444051"/>
            <a:ext cx="5482247" cy="3413949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altLang="ko-KR" sz="400" b="1" dirty="0">
              <a:solidFill>
                <a:srgbClr val="3B3838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400" b="1" dirty="0">
              <a:solidFill>
                <a:srgbClr val="3B3838"/>
              </a:solidFill>
            </a:endParaRPr>
          </a:p>
        </p:txBody>
      </p:sp>
      <p:sp>
        <p:nvSpPr>
          <p:cNvPr id="9" name="화살표: 오각형 27">
            <a:extLst>
              <a:ext uri="{FF2B5EF4-FFF2-40B4-BE49-F238E27FC236}">
                <a16:creationId xmlns:a16="http://schemas.microsoft.com/office/drawing/2014/main" id="{D2EB1D19-D77A-45A8-8534-37C4921BFC75}"/>
              </a:ext>
            </a:extLst>
          </p:cNvPr>
          <p:cNvSpPr/>
          <p:nvPr/>
        </p:nvSpPr>
        <p:spPr>
          <a:xfrm>
            <a:off x="832184" y="3781995"/>
            <a:ext cx="4618762" cy="819176"/>
          </a:xfrm>
          <a:prstGeom prst="homePlate">
            <a:avLst>
              <a:gd name="adj" fmla="val 158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광고 소재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예산 제한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테스트 광고 집행 한계 有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화살표: 오각형 27">
            <a:extLst>
              <a:ext uri="{FF2B5EF4-FFF2-40B4-BE49-F238E27FC236}">
                <a16:creationId xmlns:a16="http://schemas.microsoft.com/office/drawing/2014/main" id="{7D8A0736-92BF-4F4E-AF63-D38CD50E96E8}"/>
              </a:ext>
            </a:extLst>
          </p:cNvPr>
          <p:cNvSpPr/>
          <p:nvPr/>
        </p:nvSpPr>
        <p:spPr>
          <a:xfrm>
            <a:off x="858310" y="4750411"/>
            <a:ext cx="4618762" cy="819176"/>
          </a:xfrm>
          <a:prstGeom prst="homePlate">
            <a:avLst>
              <a:gd name="adj" fmla="val 158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광고 채널 추가에서 승인을 받지 못함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B81AD45-4493-4E74-A27D-EAD4B06A1640}"/>
              </a:ext>
            </a:extLst>
          </p:cNvPr>
          <p:cNvGrpSpPr/>
          <p:nvPr/>
        </p:nvGrpSpPr>
        <p:grpSpPr>
          <a:xfrm>
            <a:off x="858310" y="1929127"/>
            <a:ext cx="4499493" cy="503054"/>
            <a:chOff x="428378" y="1047876"/>
            <a:chExt cx="4499493" cy="503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55143F8-3CE8-432D-B51E-6F4C28B21B8A}"/>
                </a:ext>
              </a:extLst>
            </p:cNvPr>
            <p:cNvCxnSpPr/>
            <p:nvPr/>
          </p:nvCxnSpPr>
          <p:spPr>
            <a:xfrm>
              <a:off x="428378" y="1302452"/>
              <a:ext cx="449949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07ED70-B8BA-47B1-8B2C-598762F58FB0}"/>
                </a:ext>
              </a:extLst>
            </p:cNvPr>
            <p:cNvSpPr/>
            <p:nvPr/>
          </p:nvSpPr>
          <p:spPr>
            <a:xfrm>
              <a:off x="1856489" y="1047876"/>
              <a:ext cx="1653399" cy="503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3B3838"/>
                  </a:solidFill>
                </a:rPr>
                <a:t>제약사항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F57BC8-6AD6-40D3-A5E2-29D25C765103}"/>
              </a:ext>
            </a:extLst>
          </p:cNvPr>
          <p:cNvGrpSpPr/>
          <p:nvPr/>
        </p:nvGrpSpPr>
        <p:grpSpPr>
          <a:xfrm>
            <a:off x="5877568" y="1929127"/>
            <a:ext cx="5094089" cy="503054"/>
            <a:chOff x="5616906" y="1047876"/>
            <a:chExt cx="4499493" cy="50305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A804132-67DD-461B-86A0-7BE7E8C27C54}"/>
                </a:ext>
              </a:extLst>
            </p:cNvPr>
            <p:cNvCxnSpPr/>
            <p:nvPr/>
          </p:nvCxnSpPr>
          <p:spPr>
            <a:xfrm>
              <a:off x="5616906" y="1299403"/>
              <a:ext cx="449949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F4904F-CF13-4D3D-9FEE-FF92EDD23A4D}"/>
                </a:ext>
              </a:extLst>
            </p:cNvPr>
            <p:cNvSpPr/>
            <p:nvPr/>
          </p:nvSpPr>
          <p:spPr>
            <a:xfrm>
              <a:off x="7289745" y="1047876"/>
              <a:ext cx="1153814" cy="503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3B3838"/>
                  </a:solidFill>
                </a:rPr>
                <a:t>가정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AD8A3E-D2D8-40BA-AAF2-9144F0B2188F}"/>
              </a:ext>
            </a:extLst>
          </p:cNvPr>
          <p:cNvGrpSpPr/>
          <p:nvPr/>
        </p:nvGrpSpPr>
        <p:grpSpPr>
          <a:xfrm>
            <a:off x="5917915" y="2898195"/>
            <a:ext cx="7385544" cy="2580457"/>
            <a:chOff x="5853313" y="2888922"/>
            <a:chExt cx="7385544" cy="23049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A79B4D-E2F4-4479-B532-21C76F85E8E9}"/>
                </a:ext>
              </a:extLst>
            </p:cNvPr>
            <p:cNvSpPr txBox="1"/>
            <p:nvPr/>
          </p:nvSpPr>
          <p:spPr>
            <a:xfrm>
              <a:off x="5853315" y="2888922"/>
              <a:ext cx="691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01.</a:t>
              </a:r>
              <a:endParaRPr lang="ko-KR" altLang="en-US" sz="28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A99393-50E5-4751-941C-E3F94F0B0524}"/>
                </a:ext>
              </a:extLst>
            </p:cNvPr>
            <p:cNvSpPr txBox="1"/>
            <p:nvPr/>
          </p:nvSpPr>
          <p:spPr>
            <a:xfrm>
              <a:off x="5853314" y="3779781"/>
              <a:ext cx="691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02.</a:t>
              </a:r>
              <a:endParaRPr lang="ko-KR" altLang="en-US" sz="28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AC5D31-791D-43D6-ADF9-9D40F97FFEE8}"/>
                </a:ext>
              </a:extLst>
            </p:cNvPr>
            <p:cNvSpPr txBox="1"/>
            <p:nvPr/>
          </p:nvSpPr>
          <p:spPr>
            <a:xfrm>
              <a:off x="5853313" y="4670640"/>
              <a:ext cx="691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03.</a:t>
              </a:r>
              <a:endParaRPr lang="ko-KR" altLang="en-US" sz="28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4676E1-6417-4416-BA4D-66BD6A621C87}"/>
                </a:ext>
              </a:extLst>
            </p:cNvPr>
            <p:cNvSpPr txBox="1"/>
            <p:nvPr/>
          </p:nvSpPr>
          <p:spPr>
            <a:xfrm>
              <a:off x="10304658" y="2888922"/>
              <a:ext cx="461665" cy="5030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7B97A1-26EB-406B-9610-533124572C4F}"/>
                </a:ext>
              </a:extLst>
            </p:cNvPr>
            <p:cNvSpPr txBox="1"/>
            <p:nvPr/>
          </p:nvSpPr>
          <p:spPr>
            <a:xfrm>
              <a:off x="6643503" y="2952212"/>
              <a:ext cx="4618762" cy="32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rgbClr val="3B3838"/>
                  </a:solidFill>
                </a:rPr>
                <a:t>집행한 광고 중 성과가 좋은 데이터만 사용</a:t>
              </a:r>
              <a:endParaRPr lang="en-US" altLang="ko-KR" sz="1800" b="1" dirty="0">
                <a:solidFill>
                  <a:srgbClr val="3B3838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E4046F-AD46-4BC2-BD23-D28D54864A7D}"/>
                </a:ext>
              </a:extLst>
            </p:cNvPr>
            <p:cNvSpPr txBox="1"/>
            <p:nvPr/>
          </p:nvSpPr>
          <p:spPr>
            <a:xfrm>
              <a:off x="6236582" y="4568628"/>
              <a:ext cx="2776571" cy="4985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lnSpc>
                  <a:spcPct val="200000"/>
                </a:lnSpc>
              </a:pPr>
              <a:r>
                <a:rPr lang="en-US" altLang="ko-KR" sz="1800" b="1" dirty="0" err="1">
                  <a:solidFill>
                    <a:srgbClr val="3B3838"/>
                  </a:solidFill>
                </a:rPr>
                <a:t>Tiktok</a:t>
              </a:r>
              <a:r>
                <a:rPr lang="en-US" altLang="ko-KR" sz="1800" b="1" dirty="0">
                  <a:solidFill>
                    <a:srgbClr val="3B3838"/>
                  </a:solidFill>
                </a:rPr>
                <a:t> </a:t>
              </a:r>
              <a:r>
                <a:rPr lang="ko-KR" altLang="en-US" sz="1800" b="1" dirty="0">
                  <a:solidFill>
                    <a:srgbClr val="3B3838"/>
                  </a:solidFill>
                </a:rPr>
                <a:t>채널만 추가</a:t>
              </a:r>
              <a:endParaRPr lang="en-US" altLang="ko-KR" sz="1800" b="1" dirty="0">
                <a:solidFill>
                  <a:srgbClr val="3B3838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3C2886-0B1D-4BF9-9F62-215E55E7307B}"/>
                </a:ext>
              </a:extLst>
            </p:cNvPr>
            <p:cNvSpPr txBox="1"/>
            <p:nvPr/>
          </p:nvSpPr>
          <p:spPr>
            <a:xfrm>
              <a:off x="6236582" y="3839466"/>
              <a:ext cx="7002275" cy="577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sz="1800" b="1" dirty="0">
                  <a:solidFill>
                    <a:srgbClr val="3B3838"/>
                  </a:solidFill>
                </a:rPr>
                <a:t>광고주 및 소재를 임의로 설정하여 진행</a:t>
              </a:r>
              <a:endParaRPr lang="en-US" altLang="ko-KR" b="1" dirty="0">
                <a:solidFill>
                  <a:srgbClr val="3B3838"/>
                </a:solidFill>
              </a:endParaRPr>
            </a:p>
            <a:p>
              <a:pPr lvl="1"/>
              <a:r>
                <a:rPr lang="en-US" altLang="ko-KR" sz="1800" b="1" dirty="0">
                  <a:solidFill>
                    <a:srgbClr val="3B3838"/>
                  </a:solidFill>
                </a:rPr>
                <a:t>(</a:t>
              </a:r>
              <a:r>
                <a:rPr lang="ko-KR" altLang="en-US" sz="1800" b="1" dirty="0">
                  <a:solidFill>
                    <a:srgbClr val="3B3838"/>
                  </a:solidFill>
                </a:rPr>
                <a:t>특정 소재 설정 후</a:t>
              </a:r>
              <a:r>
                <a:rPr lang="en-US" altLang="ko-KR" sz="1800" b="1" dirty="0">
                  <a:solidFill>
                    <a:srgbClr val="3B3838"/>
                  </a:solidFill>
                </a:rPr>
                <a:t>, </a:t>
              </a:r>
              <a:r>
                <a:rPr lang="ko-KR" altLang="en-US" sz="1800" b="1" dirty="0">
                  <a:solidFill>
                    <a:srgbClr val="3B3838"/>
                  </a:solidFill>
                </a:rPr>
                <a:t>임의로 광고 집행</a:t>
              </a:r>
              <a:r>
                <a:rPr lang="en-US" altLang="ko-KR" sz="1800" b="1" dirty="0">
                  <a:solidFill>
                    <a:srgbClr val="3B3838"/>
                  </a:solidFill>
                </a:rPr>
                <a:t>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49ADFA2-D92B-41A3-9A16-E5172448CB6B}"/>
              </a:ext>
            </a:extLst>
          </p:cNvPr>
          <p:cNvSpPr txBox="1"/>
          <p:nvPr/>
        </p:nvSpPr>
        <p:spPr>
          <a:xfrm>
            <a:off x="3837864" y="3305439"/>
            <a:ext cx="73692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solidFill>
                  <a:srgbClr val="3B3838"/>
                </a:solidFill>
              </a:rPr>
              <a:t>* </a:t>
            </a:r>
            <a:r>
              <a:rPr lang="ko-KR" altLang="en-US" sz="1100" dirty="0">
                <a:solidFill>
                  <a:srgbClr val="3B3838"/>
                </a:solidFill>
              </a:rPr>
              <a:t>성과지표</a:t>
            </a:r>
            <a:r>
              <a:rPr lang="en-US" altLang="ko-KR" sz="1100" dirty="0">
                <a:solidFill>
                  <a:srgbClr val="3B3838"/>
                </a:solidFill>
              </a:rPr>
              <a:t>: </a:t>
            </a:r>
            <a:r>
              <a:rPr lang="ko-KR" altLang="en-US" sz="1100" dirty="0">
                <a:solidFill>
                  <a:srgbClr val="3B3838"/>
                </a:solidFill>
              </a:rPr>
              <a:t>클릭 수</a:t>
            </a:r>
            <a:r>
              <a:rPr lang="en-US" altLang="ko-KR" sz="1100" dirty="0">
                <a:solidFill>
                  <a:srgbClr val="3B3838"/>
                </a:solidFill>
              </a:rPr>
              <a:t>, </a:t>
            </a:r>
            <a:r>
              <a:rPr lang="ko-KR" altLang="en-US" sz="1100" dirty="0">
                <a:solidFill>
                  <a:srgbClr val="3B3838"/>
                </a:solidFill>
              </a:rPr>
              <a:t>앱 다운로드 수</a:t>
            </a:r>
            <a:r>
              <a:rPr lang="ko-KR" altLang="en-US" sz="1100" b="1" dirty="0">
                <a:solidFill>
                  <a:srgbClr val="3B3838"/>
                </a:solidFill>
              </a:rPr>
              <a:t> </a:t>
            </a:r>
            <a:endParaRPr lang="en-US" altLang="ko-KR" sz="1600" b="1" dirty="0">
              <a:solidFill>
                <a:srgbClr val="3B38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9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타원 351">
            <a:extLst>
              <a:ext uri="{FF2B5EF4-FFF2-40B4-BE49-F238E27FC236}">
                <a16:creationId xmlns:a16="http://schemas.microsoft.com/office/drawing/2014/main" id="{848F1DFE-C647-40C8-8958-D68CE5297E8A}"/>
              </a:ext>
            </a:extLst>
          </p:cNvPr>
          <p:cNvSpPr/>
          <p:nvPr/>
        </p:nvSpPr>
        <p:spPr>
          <a:xfrm>
            <a:off x="2810309" y="1316806"/>
            <a:ext cx="5931802" cy="467703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ysClr val="windowText" lastClr="000000"/>
                </a:solidFill>
              </a:rPr>
              <a:t>B2B </a:t>
            </a:r>
            <a:r>
              <a:rPr lang="ko-KR" altLang="en-US" sz="1800" b="1">
                <a:solidFill>
                  <a:sysClr val="windowText" lastClr="000000"/>
                </a:solidFill>
              </a:rPr>
              <a:t>서비스</a:t>
            </a:r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B953B6A-9884-4FA9-B84A-9464D3FD4405}"/>
              </a:ext>
            </a:extLst>
          </p:cNvPr>
          <p:cNvCxnSpPr>
            <a:cxnSpLocks/>
            <a:stCxn id="30" idx="3"/>
            <a:endCxn id="25" idx="5"/>
          </p:cNvCxnSpPr>
          <p:nvPr/>
        </p:nvCxnSpPr>
        <p:spPr>
          <a:xfrm flipH="1">
            <a:off x="9172137" y="4180666"/>
            <a:ext cx="537990" cy="10157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C04C0-3B95-484B-A150-AC478B62B9D0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988074E-3B8C-400D-83EE-7819C229FDD5}"/>
              </a:ext>
            </a:extLst>
          </p:cNvPr>
          <p:cNvSpPr/>
          <p:nvPr/>
        </p:nvSpPr>
        <p:spPr>
          <a:xfrm>
            <a:off x="4758647" y="3163543"/>
            <a:ext cx="2568756" cy="117263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Light House </a:t>
            </a:r>
          </a:p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플랫폼</a:t>
            </a:r>
            <a:endParaRPr lang="en-US" altLang="ko-KR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113EABE-9A8D-47FA-BFFA-B31AA32BFA18}"/>
              </a:ext>
            </a:extLst>
          </p:cNvPr>
          <p:cNvSpPr/>
          <p:nvPr/>
        </p:nvSpPr>
        <p:spPr>
          <a:xfrm>
            <a:off x="6347771" y="1764845"/>
            <a:ext cx="1247727" cy="8644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사용자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21AEAC-41CC-403E-9021-9F7FDEBF6906}"/>
              </a:ext>
            </a:extLst>
          </p:cNvPr>
          <p:cNvSpPr/>
          <p:nvPr/>
        </p:nvSpPr>
        <p:spPr>
          <a:xfrm>
            <a:off x="8006767" y="883298"/>
            <a:ext cx="1374053" cy="8109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인하우스</a:t>
            </a:r>
            <a:br>
              <a:rPr lang="en-US" altLang="ko-KR" sz="1050" b="1" dirty="0"/>
            </a:br>
            <a:r>
              <a:rPr lang="ko-KR" altLang="en-US" sz="1050" b="1" dirty="0"/>
              <a:t>마케터</a:t>
            </a:r>
            <a:endParaRPr lang="en-US" altLang="ko-KR" sz="1050" b="1" dirty="0"/>
          </a:p>
          <a:p>
            <a:pPr algn="ctr"/>
            <a:r>
              <a:rPr lang="en-US" altLang="ko-KR" sz="1050" b="1" dirty="0"/>
              <a:t>= </a:t>
            </a:r>
            <a:r>
              <a:rPr lang="ko-KR" altLang="en-US" sz="1050" b="1" dirty="0"/>
              <a:t>광고기업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5BBE6C-F246-4AB2-96E5-D985A3B219C6}"/>
              </a:ext>
            </a:extLst>
          </p:cNvPr>
          <p:cNvSpPr/>
          <p:nvPr/>
        </p:nvSpPr>
        <p:spPr>
          <a:xfrm>
            <a:off x="8374524" y="1850778"/>
            <a:ext cx="1287778" cy="6385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광고 대행사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마케터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43EE43-371E-4990-84CE-AD6F0E4BC41D}"/>
              </a:ext>
            </a:extLst>
          </p:cNvPr>
          <p:cNvSpPr/>
          <p:nvPr/>
        </p:nvSpPr>
        <p:spPr>
          <a:xfrm>
            <a:off x="8493165" y="2688617"/>
            <a:ext cx="1193338" cy="7269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프리랜서</a:t>
            </a:r>
            <a:br>
              <a:rPr lang="en-US" altLang="ko-KR" sz="1050" b="1" dirty="0"/>
            </a:br>
            <a:r>
              <a:rPr lang="ko-KR" altLang="en-US" sz="1050" b="1" dirty="0"/>
              <a:t>마케터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D4211A6-6E92-4226-ABDD-90E16986E560}"/>
              </a:ext>
            </a:extLst>
          </p:cNvPr>
          <p:cNvSpPr/>
          <p:nvPr/>
        </p:nvSpPr>
        <p:spPr>
          <a:xfrm>
            <a:off x="9494850" y="541133"/>
            <a:ext cx="1097450" cy="4234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소비자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2CBE0A-937E-4998-B52F-2D91C29BC1FC}"/>
              </a:ext>
            </a:extLst>
          </p:cNvPr>
          <p:cNvSpPr/>
          <p:nvPr/>
        </p:nvSpPr>
        <p:spPr>
          <a:xfrm>
            <a:off x="10109565" y="1877027"/>
            <a:ext cx="1094613" cy="4239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광고주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FF4D1E-0F91-4435-AC56-0044D02E5C82}"/>
              </a:ext>
            </a:extLst>
          </p:cNvPr>
          <p:cNvSpPr/>
          <p:nvPr/>
        </p:nvSpPr>
        <p:spPr>
          <a:xfrm>
            <a:off x="10212352" y="2771985"/>
            <a:ext cx="1067100" cy="4088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광고주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0FD7B8F-0C80-4D66-8E98-1E654E86F400}"/>
              </a:ext>
            </a:extLst>
          </p:cNvPr>
          <p:cNvSpPr/>
          <p:nvPr/>
        </p:nvSpPr>
        <p:spPr>
          <a:xfrm>
            <a:off x="905180" y="2789748"/>
            <a:ext cx="1097450" cy="42346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광고주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AA92E56-5351-4F22-BA49-1AD24C32EA58}"/>
              </a:ext>
            </a:extLst>
          </p:cNvPr>
          <p:cNvSpPr/>
          <p:nvPr/>
        </p:nvSpPr>
        <p:spPr>
          <a:xfrm>
            <a:off x="1130670" y="3655321"/>
            <a:ext cx="1094613" cy="42399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채널 </a:t>
            </a:r>
            <a:br>
              <a:rPr lang="en-US" altLang="ko-KR" sz="1200" dirty="0"/>
            </a:br>
            <a:r>
              <a:rPr lang="ko-KR" altLang="en-US" sz="1200" dirty="0"/>
              <a:t>이용자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08C13F-EBE7-440F-8C10-A65139D40992}"/>
              </a:ext>
            </a:extLst>
          </p:cNvPr>
          <p:cNvSpPr/>
          <p:nvPr/>
        </p:nvSpPr>
        <p:spPr>
          <a:xfrm>
            <a:off x="885583" y="4523798"/>
            <a:ext cx="1274325" cy="50732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광고</a:t>
            </a:r>
            <a:br>
              <a:rPr lang="en-US" altLang="ko-KR" sz="1200" dirty="0"/>
            </a:br>
            <a:r>
              <a:rPr lang="en-US" altLang="ko-KR" sz="1200" dirty="0"/>
              <a:t>Audience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A6CF2E4-8491-4292-B47F-4F7FD9B855B7}"/>
              </a:ext>
            </a:extLst>
          </p:cNvPr>
          <p:cNvSpPr/>
          <p:nvPr/>
        </p:nvSpPr>
        <p:spPr>
          <a:xfrm>
            <a:off x="5813003" y="4615906"/>
            <a:ext cx="1419508" cy="8644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플랫폼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서비스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제공자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DE60D3-EBF6-4B3A-9C83-CD920B631EA8}"/>
              </a:ext>
            </a:extLst>
          </p:cNvPr>
          <p:cNvSpPr/>
          <p:nvPr/>
        </p:nvSpPr>
        <p:spPr>
          <a:xfrm rot="177874">
            <a:off x="6307928" y="6138146"/>
            <a:ext cx="1094613" cy="423992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경쟁사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56F4C4-FB39-4BC1-8C79-E715BBAF41C7}"/>
              </a:ext>
            </a:extLst>
          </p:cNvPr>
          <p:cNvSpPr/>
          <p:nvPr/>
        </p:nvSpPr>
        <p:spPr>
          <a:xfrm>
            <a:off x="7846600" y="4694407"/>
            <a:ext cx="1552963" cy="58808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자사</a:t>
            </a:r>
            <a:endParaRPr lang="en-US" altLang="ko-KR" sz="1200" dirty="0"/>
          </a:p>
          <a:p>
            <a:pPr algn="ctr"/>
            <a:r>
              <a:rPr lang="en-US" altLang="ko-KR" sz="1200" dirty="0"/>
              <a:t>SMARTMIND</a:t>
            </a:r>
            <a:endParaRPr lang="ko-KR" altLang="en-US" sz="1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59F210-55F2-4C58-9C1F-BAD237417F2E}"/>
              </a:ext>
            </a:extLst>
          </p:cNvPr>
          <p:cNvSpPr/>
          <p:nvPr/>
        </p:nvSpPr>
        <p:spPr>
          <a:xfrm>
            <a:off x="9523270" y="5916037"/>
            <a:ext cx="1172589" cy="423468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디자이너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D294587-8624-49F2-9BBC-0FA927DFC7F2}"/>
              </a:ext>
            </a:extLst>
          </p:cNvPr>
          <p:cNvSpPr/>
          <p:nvPr/>
        </p:nvSpPr>
        <p:spPr>
          <a:xfrm>
            <a:off x="8285779" y="5762706"/>
            <a:ext cx="1094613" cy="423992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AI/ML </a:t>
            </a:r>
            <a:r>
              <a:rPr lang="ko-KR" altLang="en-US" sz="1200" dirty="0"/>
              <a:t>서비스제공자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E9E3008-8AF6-49C5-8C2B-94BCCDA13E89}"/>
              </a:ext>
            </a:extLst>
          </p:cNvPr>
          <p:cNvSpPr/>
          <p:nvPr/>
        </p:nvSpPr>
        <p:spPr>
          <a:xfrm>
            <a:off x="10109565" y="4528490"/>
            <a:ext cx="1470000" cy="408820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서버관리자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46E3D6-4C36-4980-919E-6B32B2DC1080}"/>
              </a:ext>
            </a:extLst>
          </p:cNvPr>
          <p:cNvSpPr/>
          <p:nvPr/>
        </p:nvSpPr>
        <p:spPr>
          <a:xfrm>
            <a:off x="9494850" y="3831716"/>
            <a:ext cx="1470000" cy="408820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백엔드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관리자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68DDC3-8A19-4D59-9472-DDE806BC6EC9}"/>
              </a:ext>
            </a:extLst>
          </p:cNvPr>
          <p:cNvSpPr/>
          <p:nvPr/>
        </p:nvSpPr>
        <p:spPr>
          <a:xfrm>
            <a:off x="10397652" y="5170490"/>
            <a:ext cx="1094613" cy="423992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 분석가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DA1E88-198F-4563-82A0-BEF3D42C923A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4358114" y="3369614"/>
            <a:ext cx="400533" cy="3802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95D1DD8-9B05-4CB5-B291-1CF38A37F80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6043025" y="2502670"/>
            <a:ext cx="487471" cy="6608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23626E0-91CF-4C70-897A-F2E3739882D4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2002630" y="3001482"/>
            <a:ext cx="887576" cy="3681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1B24AA-D94F-4B6B-BA08-73478BB75A88}"/>
              </a:ext>
            </a:extLst>
          </p:cNvPr>
          <p:cNvCxnSpPr>
            <a:cxnSpLocks/>
            <a:stCxn id="19" idx="6"/>
            <a:endCxn id="16" idx="3"/>
          </p:cNvCxnSpPr>
          <p:nvPr/>
        </p:nvCxnSpPr>
        <p:spPr>
          <a:xfrm flipV="1">
            <a:off x="2225283" y="3694973"/>
            <a:ext cx="879893" cy="1723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6E4D48C-7CDE-48DA-A190-952AE080A988}"/>
              </a:ext>
            </a:extLst>
          </p:cNvPr>
          <p:cNvCxnSpPr>
            <a:cxnSpLocks/>
            <a:stCxn id="22" idx="0"/>
            <a:endCxn id="19" idx="4"/>
          </p:cNvCxnSpPr>
          <p:nvPr/>
        </p:nvCxnSpPr>
        <p:spPr>
          <a:xfrm flipV="1">
            <a:off x="1522746" y="4079313"/>
            <a:ext cx="155231" cy="4444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DA02D4-BCCB-41CE-AE1A-1562619D29A6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 flipH="1">
            <a:off x="6020885" y="4336173"/>
            <a:ext cx="22140" cy="4063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C24729F-071B-4FFF-8981-CC24BB679929}"/>
              </a:ext>
            </a:extLst>
          </p:cNvPr>
          <p:cNvGrpSpPr/>
          <p:nvPr/>
        </p:nvGrpSpPr>
        <p:grpSpPr>
          <a:xfrm>
            <a:off x="2318128" y="2524272"/>
            <a:ext cx="2039986" cy="1782544"/>
            <a:chOff x="2795437" y="2399861"/>
            <a:chExt cx="2039986" cy="178254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842E7DC-1E09-4FE6-A896-D6E9C5ADA54F}"/>
                </a:ext>
              </a:extLst>
            </p:cNvPr>
            <p:cNvSpPr/>
            <p:nvPr/>
          </p:nvSpPr>
          <p:spPr>
            <a:xfrm>
              <a:off x="3367515" y="2785074"/>
              <a:ext cx="1467908" cy="92025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디지털 광고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/>
                <a:t>채널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BA2A055-7FE1-4918-B79E-8AB0BC76B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464" t="13337" r="14190" b="9811"/>
            <a:stretch/>
          </p:blipFill>
          <p:spPr>
            <a:xfrm>
              <a:off x="3261821" y="2448055"/>
              <a:ext cx="432000" cy="41034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90BDA90-D955-4700-BBAB-05B8277CA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5437" y="2875870"/>
              <a:ext cx="382523" cy="369332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56D27C49-E355-401F-A18E-881D3F232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414" t="11049" r="11405" b="11296"/>
            <a:stretch/>
          </p:blipFill>
          <p:spPr>
            <a:xfrm>
              <a:off x="3900858" y="2399861"/>
              <a:ext cx="307889" cy="326717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A16F778-DF68-48D3-967A-3202F02F8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333" t="13612" r="4530" b="8232"/>
            <a:stretch/>
          </p:blipFill>
          <p:spPr>
            <a:xfrm>
              <a:off x="3326866" y="3786992"/>
              <a:ext cx="432000" cy="370926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82A2EA2-1553-4978-B033-095C69934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916" t="12364" r="14904" b="15213"/>
            <a:stretch/>
          </p:blipFill>
          <p:spPr>
            <a:xfrm>
              <a:off x="2930404" y="3369889"/>
              <a:ext cx="432000" cy="417103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4E6CB18-E193-4F43-8CAD-AA1300BA7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8072" y="2429798"/>
              <a:ext cx="460435" cy="336904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BB139783-88EB-4E23-ADAB-CF713ACB1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6959" t="8212" r="22725" b="16441"/>
            <a:stretch/>
          </p:blipFill>
          <p:spPr>
            <a:xfrm>
              <a:off x="4338589" y="3723703"/>
              <a:ext cx="337472" cy="434737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1B6D706-37C1-4522-AA5E-08F7F21AB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84179" y="3819718"/>
              <a:ext cx="360000" cy="362687"/>
            </a:xfrm>
            <a:prstGeom prst="rect">
              <a:avLst/>
            </a:prstGeom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D11A88D-F3A4-47D8-A9FC-1DED8D0A1D5C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7412773" y="1575509"/>
            <a:ext cx="795219" cy="3159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A807F0A0-3805-4FA6-A751-51187D9573A6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7412773" y="2502670"/>
            <a:ext cx="1255152" cy="292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4E83DCE-FCDD-45BC-A4E0-67278508AFC4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7595498" y="2170044"/>
            <a:ext cx="779026" cy="270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D2C851D-D443-4D66-A155-C8539A9FCF5D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9179595" y="902586"/>
            <a:ext cx="475973" cy="994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A998EC7-D8B0-4B97-91D0-DB532A6D2246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>
            <a:off x="9686503" y="2976395"/>
            <a:ext cx="525849" cy="756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93593E4-6BFE-4065-83C8-6970D9A27DE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9662302" y="2089023"/>
            <a:ext cx="447263" cy="810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E27096D-5D56-4AB2-BBFD-CDDEA854334B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6522757" y="5480322"/>
            <a:ext cx="343442" cy="6581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2235571-FF12-45AA-96C5-567EF49B5722}"/>
              </a:ext>
            </a:extLst>
          </p:cNvPr>
          <p:cNvCxnSpPr>
            <a:cxnSpLocks/>
            <a:stCxn id="23" idx="7"/>
            <a:endCxn id="25" idx="2"/>
          </p:cNvCxnSpPr>
          <p:nvPr/>
        </p:nvCxnSpPr>
        <p:spPr>
          <a:xfrm>
            <a:off x="7024629" y="4742497"/>
            <a:ext cx="821971" cy="2459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E1E2148-C78A-49DE-87CD-46A9B9FC747A}"/>
              </a:ext>
            </a:extLst>
          </p:cNvPr>
          <p:cNvCxnSpPr>
            <a:cxnSpLocks/>
            <a:stCxn id="25" idx="5"/>
            <a:endCxn id="26" idx="0"/>
          </p:cNvCxnSpPr>
          <p:nvPr/>
        </p:nvCxnSpPr>
        <p:spPr>
          <a:xfrm>
            <a:off x="9172137" y="5196368"/>
            <a:ext cx="937428" cy="7196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328FF1F-B02F-4953-83F7-1BBF5441858B}"/>
              </a:ext>
            </a:extLst>
          </p:cNvPr>
          <p:cNvCxnSpPr>
            <a:cxnSpLocks/>
            <a:stCxn id="29" idx="2"/>
            <a:endCxn id="25" idx="5"/>
          </p:cNvCxnSpPr>
          <p:nvPr/>
        </p:nvCxnSpPr>
        <p:spPr>
          <a:xfrm flipH="1">
            <a:off x="9172137" y="4732900"/>
            <a:ext cx="937428" cy="46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19E5AE4B-AE4D-4E89-8FE9-65F890F9A714}"/>
              </a:ext>
            </a:extLst>
          </p:cNvPr>
          <p:cNvCxnSpPr>
            <a:cxnSpLocks/>
            <a:stCxn id="25" idx="5"/>
            <a:endCxn id="27" idx="0"/>
          </p:cNvCxnSpPr>
          <p:nvPr/>
        </p:nvCxnSpPr>
        <p:spPr>
          <a:xfrm flipH="1">
            <a:off x="8833086" y="5196368"/>
            <a:ext cx="339051" cy="5663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CA472E1-FA29-4DD7-912F-5452153333A2}"/>
              </a:ext>
            </a:extLst>
          </p:cNvPr>
          <p:cNvCxnSpPr>
            <a:cxnSpLocks/>
            <a:stCxn id="25" idx="5"/>
            <a:endCxn id="32" idx="2"/>
          </p:cNvCxnSpPr>
          <p:nvPr/>
        </p:nvCxnSpPr>
        <p:spPr>
          <a:xfrm>
            <a:off x="9172137" y="5196368"/>
            <a:ext cx="1225515" cy="1861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0EDA671D-149D-4C42-9D08-FC978B659F3E}"/>
              </a:ext>
            </a:extLst>
          </p:cNvPr>
          <p:cNvSpPr txBox="1"/>
          <p:nvPr/>
        </p:nvSpPr>
        <p:spPr>
          <a:xfrm>
            <a:off x="5081221" y="1008346"/>
            <a:ext cx="14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이해관계자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C278526-ADDE-4405-B0D0-8F69E624A515}"/>
              </a:ext>
            </a:extLst>
          </p:cNvPr>
          <p:cNvSpPr txBox="1"/>
          <p:nvPr/>
        </p:nvSpPr>
        <p:spPr>
          <a:xfrm>
            <a:off x="5362533" y="2660769"/>
            <a:ext cx="20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  <a:highlight>
                  <a:srgbClr val="C0C0C0"/>
                </a:highlight>
              </a:rPr>
              <a:t>B2B </a:t>
            </a:r>
            <a:r>
              <a:rPr lang="ko-KR" altLang="en-US" sz="1400" b="1" dirty="0">
                <a:solidFill>
                  <a:sysClr val="windowText" lastClr="000000"/>
                </a:solidFill>
                <a:highlight>
                  <a:srgbClr val="C0C0C0"/>
                </a:highlight>
              </a:rPr>
              <a:t>서비스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21E753-7399-4654-B923-64DB37325AA7}"/>
              </a:ext>
            </a:extLst>
          </p:cNvPr>
          <p:cNvSpPr txBox="1"/>
          <p:nvPr/>
        </p:nvSpPr>
        <p:spPr>
          <a:xfrm>
            <a:off x="3807738" y="375694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이해관계자 맵</a:t>
            </a:r>
          </a:p>
        </p:txBody>
      </p:sp>
    </p:spTree>
    <p:extLst>
      <p:ext uri="{BB962C8B-B14F-4D97-AF65-F5344CB8AC3E}">
        <p14:creationId xmlns:p14="http://schemas.microsoft.com/office/powerpoint/2010/main" val="287173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C04C0-3B95-484B-A150-AC478B62B9D0}"/>
              </a:ext>
            </a:extLst>
          </p:cNvPr>
          <p:cNvSpPr txBox="1"/>
          <p:nvPr/>
        </p:nvSpPr>
        <p:spPr>
          <a:xfrm>
            <a:off x="785118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4. </a:t>
            </a:r>
            <a:r>
              <a:rPr lang="ko-KR" altLang="en-US" sz="1800" b="1" dirty="0">
                <a:solidFill>
                  <a:schemeClr val="bg1"/>
                </a:solidFill>
              </a:rPr>
              <a:t>프로젝트 계획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FB11D-96B2-4474-8DDF-21729A2B7432}"/>
              </a:ext>
            </a:extLst>
          </p:cNvPr>
          <p:cNvSpPr txBox="1"/>
          <p:nvPr/>
        </p:nvSpPr>
        <p:spPr>
          <a:xfrm>
            <a:off x="3695785" y="34350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WBS (Work</a:t>
            </a:r>
            <a:r>
              <a:rPr lang="ko-KR" altLang="en-US" b="1" dirty="0"/>
              <a:t> </a:t>
            </a:r>
            <a:r>
              <a:rPr lang="en-US" altLang="ko-KR" b="1" dirty="0"/>
              <a:t>Breakdown </a:t>
            </a:r>
            <a:r>
              <a:rPr lang="en-US" altLang="ko-KR" b="1" dirty="0">
                <a:solidFill>
                  <a:srgbClr val="202124"/>
                </a:solidFill>
              </a:rPr>
              <a:t>S</a:t>
            </a:r>
            <a:r>
              <a:rPr lang="en-US" altLang="ko-KR" b="1" i="0" dirty="0">
                <a:solidFill>
                  <a:srgbClr val="202124"/>
                </a:solidFill>
                <a:effectLst/>
              </a:rPr>
              <a:t>tructure</a:t>
            </a:r>
            <a:r>
              <a:rPr lang="en-US" altLang="ko-KR" b="1" dirty="0"/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0D4A98-8395-4F7D-9F51-C19D29178D77}"/>
              </a:ext>
            </a:extLst>
          </p:cNvPr>
          <p:cNvSpPr/>
          <p:nvPr/>
        </p:nvSpPr>
        <p:spPr>
          <a:xfrm>
            <a:off x="4576315" y="1002367"/>
            <a:ext cx="2834463" cy="689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Light House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플랫폼 개발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25517F-B823-4EA4-8A4C-55E294D197D9}"/>
              </a:ext>
            </a:extLst>
          </p:cNvPr>
          <p:cNvSpPr/>
          <p:nvPr/>
        </p:nvSpPr>
        <p:spPr>
          <a:xfrm>
            <a:off x="1803945" y="2150500"/>
            <a:ext cx="1961803" cy="6616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Tiktok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채널 추가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23DE68-B445-4027-8D7F-C88809E4CB8B}"/>
              </a:ext>
            </a:extLst>
          </p:cNvPr>
          <p:cNvSpPr/>
          <p:nvPr/>
        </p:nvSpPr>
        <p:spPr>
          <a:xfrm>
            <a:off x="5012645" y="2150500"/>
            <a:ext cx="1961803" cy="6616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 preprocessing</a:t>
            </a:r>
            <a:r>
              <a:rPr lang="ko-KR" altLang="en-US" sz="1600" dirty="0">
                <a:solidFill>
                  <a:schemeClr val="tx1"/>
                </a:solidFill>
              </a:rPr>
              <a:t>모델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A5E047-143C-4411-9D51-DE2F514AB305}"/>
              </a:ext>
            </a:extLst>
          </p:cNvPr>
          <p:cNvSpPr/>
          <p:nvPr/>
        </p:nvSpPr>
        <p:spPr>
          <a:xfrm>
            <a:off x="8203356" y="2150500"/>
            <a:ext cx="1961803" cy="6616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성과향상 추천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D7280B-F578-413D-9FDC-801119B3B6D7}"/>
              </a:ext>
            </a:extLst>
          </p:cNvPr>
          <p:cNvSpPr/>
          <p:nvPr/>
        </p:nvSpPr>
        <p:spPr>
          <a:xfrm>
            <a:off x="7301034" y="3307810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A3C</a:t>
            </a:r>
            <a:r>
              <a:rPr lang="ko-KR" altLang="en-US" sz="1400" dirty="0">
                <a:solidFill>
                  <a:schemeClr val="tx1"/>
                </a:solidFill>
              </a:rPr>
              <a:t>모델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8B6D1B8-ED65-44D1-8077-41D6EF5F85B5}"/>
              </a:ext>
            </a:extLst>
          </p:cNvPr>
          <p:cNvSpPr/>
          <p:nvPr/>
        </p:nvSpPr>
        <p:spPr>
          <a:xfrm>
            <a:off x="9283972" y="3276484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MAB</a:t>
            </a:r>
            <a:r>
              <a:rPr lang="ko-KR" altLang="en-US" sz="1400" dirty="0">
                <a:solidFill>
                  <a:schemeClr val="tx1"/>
                </a:solidFill>
              </a:rPr>
              <a:t> 모델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E4EBD2-7650-480C-B6BF-6F4B867699BF}"/>
              </a:ext>
            </a:extLst>
          </p:cNvPr>
          <p:cNvSpPr/>
          <p:nvPr/>
        </p:nvSpPr>
        <p:spPr>
          <a:xfrm>
            <a:off x="9283972" y="4026673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Facebook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채널 추가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BB3258-0B69-4EB2-AC58-2A7A41D6FD05}"/>
              </a:ext>
            </a:extLst>
          </p:cNvPr>
          <p:cNvSpPr/>
          <p:nvPr/>
        </p:nvSpPr>
        <p:spPr>
          <a:xfrm>
            <a:off x="7301034" y="4057999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A3C </a:t>
            </a:r>
            <a:r>
              <a:rPr lang="ko-KR" altLang="en-US" sz="1400" dirty="0">
                <a:solidFill>
                  <a:schemeClr val="tx1"/>
                </a:solidFill>
              </a:rPr>
              <a:t>모델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환경 구축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D47C5C-7CB5-453E-B642-CCC12A2BAA49}"/>
              </a:ext>
            </a:extLst>
          </p:cNvPr>
          <p:cNvSpPr/>
          <p:nvPr/>
        </p:nvSpPr>
        <p:spPr>
          <a:xfrm>
            <a:off x="7301034" y="4808187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A3C </a:t>
            </a:r>
            <a:r>
              <a:rPr lang="ko-KR" altLang="en-US" sz="1400" dirty="0">
                <a:solidFill>
                  <a:schemeClr val="tx1"/>
                </a:solidFill>
              </a:rPr>
              <a:t>모델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구축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E5C636B-2B42-47D0-8638-56FD744568ED}"/>
              </a:ext>
            </a:extLst>
          </p:cNvPr>
          <p:cNvSpPr/>
          <p:nvPr/>
        </p:nvSpPr>
        <p:spPr>
          <a:xfrm>
            <a:off x="5082608" y="3117865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Image collecting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BB9777-86A2-4086-87DC-4653895EA1CF}"/>
              </a:ext>
            </a:extLst>
          </p:cNvPr>
          <p:cNvSpPr/>
          <p:nvPr/>
        </p:nvSpPr>
        <p:spPr>
          <a:xfrm>
            <a:off x="5082608" y="3868054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Image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resizing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A2B0A9-AFA3-446C-BF4D-7ADF03A716F3}"/>
              </a:ext>
            </a:extLst>
          </p:cNvPr>
          <p:cNvSpPr/>
          <p:nvPr/>
        </p:nvSpPr>
        <p:spPr>
          <a:xfrm>
            <a:off x="5082607" y="4671680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Image cropping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0519F67-0EB5-44EB-AB5F-8DD6E6EE88FB}"/>
              </a:ext>
            </a:extLst>
          </p:cNvPr>
          <p:cNvSpPr/>
          <p:nvPr/>
        </p:nvSpPr>
        <p:spPr>
          <a:xfrm>
            <a:off x="5082607" y="5410086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자동 이미지 업로드기능 추가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AFA6E26-A957-4C40-A239-CF84B2ADC3F0}"/>
              </a:ext>
            </a:extLst>
          </p:cNvPr>
          <p:cNvSpPr/>
          <p:nvPr/>
        </p:nvSpPr>
        <p:spPr>
          <a:xfrm>
            <a:off x="1873908" y="3117865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API</a:t>
            </a:r>
            <a:r>
              <a:rPr lang="ko-KR" altLang="en-US" sz="1400" dirty="0">
                <a:solidFill>
                  <a:schemeClr val="tx1"/>
                </a:solidFill>
              </a:rPr>
              <a:t> 코드 개발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DE6FBB-3496-433A-AB12-C4BDDD3ADADF}"/>
              </a:ext>
            </a:extLst>
          </p:cNvPr>
          <p:cNvSpPr/>
          <p:nvPr/>
        </p:nvSpPr>
        <p:spPr>
          <a:xfrm>
            <a:off x="1873908" y="3868054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코드 모듈화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1A6982D-59BB-4C4E-BE8C-5FB6BD87FD38}"/>
              </a:ext>
            </a:extLst>
          </p:cNvPr>
          <p:cNvSpPr/>
          <p:nvPr/>
        </p:nvSpPr>
        <p:spPr>
          <a:xfrm>
            <a:off x="1873908" y="4618243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Crontab</a:t>
            </a:r>
          </a:p>
          <a:p>
            <a:pPr algn="ctr"/>
            <a:r>
              <a:rPr lang="en-US" altLang="ko-KR" sz="1400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Real-time Extract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27F5621-5118-4FB7-A635-9AF5B3854B01}"/>
              </a:ext>
            </a:extLst>
          </p:cNvPr>
          <p:cNvSpPr/>
          <p:nvPr/>
        </p:nvSpPr>
        <p:spPr>
          <a:xfrm>
            <a:off x="1873908" y="5368432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Transformation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4C070B-3AF1-422F-A271-D873FF9ED424}"/>
              </a:ext>
            </a:extLst>
          </p:cNvPr>
          <p:cNvSpPr/>
          <p:nvPr/>
        </p:nvSpPr>
        <p:spPr>
          <a:xfrm>
            <a:off x="1873908" y="6118622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Load(DB)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EC6041-E3B0-4701-94B2-104BCAE9E01C}"/>
              </a:ext>
            </a:extLst>
          </p:cNvPr>
          <p:cNvGrpSpPr/>
          <p:nvPr/>
        </p:nvGrpSpPr>
        <p:grpSpPr>
          <a:xfrm>
            <a:off x="2784847" y="1691716"/>
            <a:ext cx="6409979" cy="458784"/>
            <a:chOff x="2774279" y="1682386"/>
            <a:chExt cx="6409979" cy="45878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03C44E1-1746-47E9-A4CD-371AC7EEF780}"/>
                </a:ext>
              </a:extLst>
            </p:cNvPr>
            <p:cNvCxnSpPr>
              <a:cxnSpLocks/>
              <a:stCxn id="29" idx="2"/>
              <a:endCxn id="46" idx="0"/>
            </p:cNvCxnSpPr>
            <p:nvPr/>
          </p:nvCxnSpPr>
          <p:spPr>
            <a:xfrm>
              <a:off x="5982979" y="1682386"/>
              <a:ext cx="0" cy="4587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08D5F06-BD6D-4C4C-8CEB-DBF1DF5D3DC5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2774279" y="1931438"/>
              <a:ext cx="10568" cy="209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77E28ED-BA1D-4BE0-BE10-2EB61E2024BA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9173690" y="1931438"/>
              <a:ext cx="10568" cy="209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BB03B06-9DC9-424B-9863-070C3930D10A}"/>
                </a:ext>
              </a:extLst>
            </p:cNvPr>
            <p:cNvCxnSpPr/>
            <p:nvPr/>
          </p:nvCxnSpPr>
          <p:spPr>
            <a:xfrm>
              <a:off x="2784846" y="1931437"/>
              <a:ext cx="63994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64D648-9624-4054-B59B-5DD808AF9F74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2784847" y="2812141"/>
            <a:ext cx="0" cy="30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7F08B0D-5D0E-46E0-A23A-22FD81E06E8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2784847" y="3639834"/>
            <a:ext cx="0" cy="22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A2F478-ED97-4572-8045-CB5C169E7A5D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2784847" y="4390023"/>
            <a:ext cx="0" cy="22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AB886CF-50A0-472C-B19E-055EC8F0831F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2784847" y="5140212"/>
            <a:ext cx="0" cy="22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B77B543-51F4-4246-93EF-CE15FACB47B8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2784847" y="5890401"/>
            <a:ext cx="0" cy="228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0E9E039-738D-416E-A1CA-8248BC9EC9A5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5993547" y="3639834"/>
            <a:ext cx="0" cy="22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0C4FC5-D98A-4AA5-AC3B-69F8FAA1BB45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5993547" y="2812141"/>
            <a:ext cx="0" cy="30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6A9752E-1274-4A24-864A-383ACB059F4A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5993546" y="4390023"/>
            <a:ext cx="1" cy="2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C2FF9C-6908-414F-A5A2-D6415E11229F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184258" y="2812141"/>
            <a:ext cx="0" cy="235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963ACB3-3089-4157-9687-93E893028C4D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0194911" y="3798453"/>
            <a:ext cx="0" cy="22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7BAEF12-B715-4B29-A399-62C36CA9414F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8211973" y="4579968"/>
            <a:ext cx="0" cy="22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753DB48-190B-4CBF-B5A8-2F22B9269AF6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8211973" y="3829779"/>
            <a:ext cx="0" cy="228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C793E27-BDF0-4624-9BE5-827604F385A1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5993546" y="5193649"/>
            <a:ext cx="0" cy="216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79CB27F-406B-4C90-80C1-1AC72A595603}"/>
              </a:ext>
            </a:extLst>
          </p:cNvPr>
          <p:cNvGrpSpPr/>
          <p:nvPr/>
        </p:nvGrpSpPr>
        <p:grpSpPr>
          <a:xfrm>
            <a:off x="8203356" y="3040362"/>
            <a:ext cx="1982940" cy="254875"/>
            <a:chOff x="2784846" y="1931437"/>
            <a:chExt cx="6399412" cy="219063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F5FF1E7-F00C-4625-BAB2-4A000C476DB9}"/>
                </a:ext>
              </a:extLst>
            </p:cNvPr>
            <p:cNvCxnSpPr/>
            <p:nvPr/>
          </p:nvCxnSpPr>
          <p:spPr>
            <a:xfrm flipH="1" flipV="1">
              <a:off x="2784846" y="1931437"/>
              <a:ext cx="1" cy="219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974EB76-7815-4011-B333-FF957D7361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4257" y="1931437"/>
              <a:ext cx="1" cy="219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AD956A47-5101-496A-BAA1-0128F8CABC6F}"/>
                </a:ext>
              </a:extLst>
            </p:cNvPr>
            <p:cNvCxnSpPr/>
            <p:nvPr/>
          </p:nvCxnSpPr>
          <p:spPr>
            <a:xfrm>
              <a:off x="2784846" y="1931437"/>
              <a:ext cx="63994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D40574D-FAA2-47C9-ABED-F2060DD6D9FE}"/>
              </a:ext>
            </a:extLst>
          </p:cNvPr>
          <p:cNvGrpSpPr/>
          <p:nvPr/>
        </p:nvGrpSpPr>
        <p:grpSpPr>
          <a:xfrm>
            <a:off x="198182" y="180279"/>
            <a:ext cx="6195329" cy="721708"/>
            <a:chOff x="198182" y="180279"/>
            <a:chExt cx="6195329" cy="721708"/>
          </a:xfrm>
        </p:grpSpPr>
        <p:sp>
          <p:nvSpPr>
            <p:cNvPr id="50" name="화살표: 오각형 49">
              <a:extLst>
                <a:ext uri="{FF2B5EF4-FFF2-40B4-BE49-F238E27FC236}">
                  <a16:creationId xmlns:a16="http://schemas.microsoft.com/office/drawing/2014/main" id="{4ABF86D8-598F-42CE-8E14-067112C782A7}"/>
                </a:ext>
              </a:extLst>
            </p:cNvPr>
            <p:cNvSpPr/>
            <p:nvPr/>
          </p:nvSpPr>
          <p:spPr>
            <a:xfrm>
              <a:off x="198182" y="180279"/>
              <a:ext cx="3420507" cy="721708"/>
            </a:xfrm>
            <a:prstGeom prst="homePlate">
              <a:avLst>
                <a:gd name="adj" fmla="val 15861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714B474-1139-4F3B-86BB-1F7BE40FE80E}"/>
                </a:ext>
              </a:extLst>
            </p:cNvPr>
            <p:cNvSpPr txBox="1"/>
            <p:nvPr/>
          </p:nvSpPr>
          <p:spPr>
            <a:xfrm>
              <a:off x="299133" y="356467"/>
              <a:ext cx="60943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3.</a:t>
              </a:r>
              <a:r>
                <a:rPr lang="ko-KR" altLang="en-US" b="1" dirty="0">
                  <a:solidFill>
                    <a:schemeClr val="bg1"/>
                  </a:solidFill>
                </a:rPr>
                <a:t> 프로젝트 수행방안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99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4D21A1-8F77-402B-9DE7-6205ED1782F0}"/>
              </a:ext>
            </a:extLst>
          </p:cNvPr>
          <p:cNvSpPr/>
          <p:nvPr/>
        </p:nvSpPr>
        <p:spPr>
          <a:xfrm>
            <a:off x="318589" y="2045110"/>
            <a:ext cx="11706263" cy="3106994"/>
          </a:xfrm>
          <a:prstGeom prst="rect">
            <a:avLst/>
          </a:prstGeom>
          <a:solidFill>
            <a:schemeClr val="bg1"/>
          </a:solidFill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065CE-BB57-4BB3-8FA5-ACF6A43D6624}"/>
              </a:ext>
            </a:extLst>
          </p:cNvPr>
          <p:cNvSpPr txBox="1"/>
          <p:nvPr/>
        </p:nvSpPr>
        <p:spPr>
          <a:xfrm>
            <a:off x="3740411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현재 프로젝트 진행 상황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9F0283-0C97-45BB-B71B-8967712FDD2B}"/>
              </a:ext>
            </a:extLst>
          </p:cNvPr>
          <p:cNvGrpSpPr/>
          <p:nvPr/>
        </p:nvGrpSpPr>
        <p:grpSpPr>
          <a:xfrm>
            <a:off x="493207" y="2301745"/>
            <a:ext cx="12218265" cy="2549476"/>
            <a:chOff x="4527658" y="1344098"/>
            <a:chExt cx="8167964" cy="170433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6AD3F64-E42D-44B4-A562-D3866F23E490}"/>
                </a:ext>
              </a:extLst>
            </p:cNvPr>
            <p:cNvGrpSpPr/>
            <p:nvPr/>
          </p:nvGrpSpPr>
          <p:grpSpPr>
            <a:xfrm>
              <a:off x="6412967" y="1344098"/>
              <a:ext cx="6282655" cy="1704336"/>
              <a:chOff x="6412967" y="1344098"/>
              <a:chExt cx="6282655" cy="170433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FCAE80D-2DFA-43F6-B401-AA1F5638AA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132"/>
              <a:stretch/>
            </p:blipFill>
            <p:spPr>
              <a:xfrm>
                <a:off x="6412967" y="1344098"/>
                <a:ext cx="5706304" cy="1704336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E108B-F263-4E42-BFD6-3F1EE6448AD5}"/>
                  </a:ext>
                </a:extLst>
              </p:cNvPr>
              <p:cNvSpPr txBox="1"/>
              <p:nvPr/>
            </p:nvSpPr>
            <p:spPr>
              <a:xfrm>
                <a:off x="9135116" y="1959174"/>
                <a:ext cx="15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21/07/24</a:t>
                </a:r>
                <a:endParaRPr lang="ko-KR" altLang="en-US" sz="1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353811-02EF-47A8-A831-AED40CB8A9C9}"/>
                  </a:ext>
                </a:extLst>
              </p:cNvPr>
              <p:cNvSpPr txBox="1"/>
              <p:nvPr/>
            </p:nvSpPr>
            <p:spPr>
              <a:xfrm>
                <a:off x="11002049" y="2352256"/>
                <a:ext cx="15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21/08/16</a:t>
                </a:r>
                <a:endParaRPr lang="ko-KR" altLang="en-US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CCF0D6-96AA-48ED-9F43-80A8E2BFB497}"/>
                  </a:ext>
                </a:extLst>
              </p:cNvPr>
              <p:cNvSpPr txBox="1"/>
              <p:nvPr/>
            </p:nvSpPr>
            <p:spPr>
              <a:xfrm>
                <a:off x="11195540" y="2771435"/>
                <a:ext cx="150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21/08/24</a:t>
                </a:r>
                <a:endParaRPr lang="ko-KR" altLang="en-US" sz="1200" dirty="0"/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1986944-3F2B-4E7E-8E93-79FAF6ACE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819"/>
            <a:stretch/>
          </p:blipFill>
          <p:spPr>
            <a:xfrm>
              <a:off x="4527658" y="1344098"/>
              <a:ext cx="2286624" cy="170433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9DF306-61F7-4B24-8092-6FCCA6C45E43}"/>
              </a:ext>
            </a:extLst>
          </p:cNvPr>
          <p:cNvSpPr txBox="1"/>
          <p:nvPr/>
        </p:nvSpPr>
        <p:spPr>
          <a:xfrm>
            <a:off x="2213292" y="7257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6F255-712E-4340-8724-C21A87B17FD6}"/>
              </a:ext>
            </a:extLst>
          </p:cNvPr>
          <p:cNvSpPr txBox="1"/>
          <p:nvPr/>
        </p:nvSpPr>
        <p:spPr>
          <a:xfrm>
            <a:off x="299133" y="356467"/>
            <a:ext cx="3160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</a:t>
            </a:r>
            <a:r>
              <a:rPr lang="ko-KR" altLang="en-US" b="1" dirty="0">
                <a:solidFill>
                  <a:schemeClr val="bg1"/>
                </a:solidFill>
              </a:rPr>
              <a:t> 프로젝트 수행방안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8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53466AC-FB50-4493-B560-02BFAD7FB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1AABE9-6BF7-46CF-B9BF-F4B0F768A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41255"/>
              </p:ext>
            </p:extLst>
          </p:nvPr>
        </p:nvGraphicFramePr>
        <p:xfrm>
          <a:off x="797464" y="1740310"/>
          <a:ext cx="10745606" cy="3832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182">
                  <a:extLst>
                    <a:ext uri="{9D8B030D-6E8A-4147-A177-3AD203B41FA5}">
                      <a16:colId xmlns:a16="http://schemas.microsoft.com/office/drawing/2014/main" val="3461213464"/>
                    </a:ext>
                  </a:extLst>
                </a:gridCol>
                <a:gridCol w="1774479">
                  <a:extLst>
                    <a:ext uri="{9D8B030D-6E8A-4147-A177-3AD203B41FA5}">
                      <a16:colId xmlns:a16="http://schemas.microsoft.com/office/drawing/2014/main" val="3166945209"/>
                    </a:ext>
                  </a:extLst>
                </a:gridCol>
                <a:gridCol w="7087379">
                  <a:extLst>
                    <a:ext uri="{9D8B030D-6E8A-4147-A177-3AD203B41FA5}">
                      <a16:colId xmlns:a16="http://schemas.microsoft.com/office/drawing/2014/main" val="2359613484"/>
                    </a:ext>
                  </a:extLst>
                </a:gridCol>
                <a:gridCol w="904566">
                  <a:extLst>
                    <a:ext uri="{9D8B030D-6E8A-4147-A177-3AD203B41FA5}">
                      <a16:colId xmlns:a16="http://schemas.microsoft.com/office/drawing/2014/main" val="1543305847"/>
                    </a:ext>
                  </a:extLst>
                </a:gridCol>
              </a:tblGrid>
              <a:tr h="3653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우선순위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요구사항정의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사항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요구자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386323"/>
                  </a:ext>
                </a:extLst>
              </a:tr>
              <a:tr h="3837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⭐⭐⭐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 err="1">
                          <a:effectLst/>
                        </a:rPr>
                        <a:t>Tiktok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채널 추가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 err="1">
                          <a:effectLst/>
                        </a:rPr>
                        <a:t>LightHouse</a:t>
                      </a:r>
                      <a:r>
                        <a:rPr lang="ko-KR" altLang="en-US" sz="1400" u="none" strike="noStrike" dirty="0">
                          <a:effectLst/>
                        </a:rPr>
                        <a:t> 플랫폼에서 </a:t>
                      </a:r>
                      <a:r>
                        <a:rPr lang="en-US" altLang="ko-KR" sz="1400" u="none" strike="noStrike" dirty="0" err="1">
                          <a:effectLst/>
                        </a:rPr>
                        <a:t>Tiktok</a:t>
                      </a:r>
                      <a:r>
                        <a:rPr lang="en-US" altLang="ko-KR" sz="1400" u="none" strike="noStrike" dirty="0">
                          <a:effectLst/>
                        </a:rPr>
                        <a:t>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채널의 광고를 생성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수정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조회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삭제</a:t>
                      </a:r>
                      <a:r>
                        <a:rPr lang="ko-KR" altLang="en-US" sz="1400" u="none" strike="noStrike" dirty="0">
                          <a:effectLst/>
                        </a:rPr>
                        <a:t>를 할 수 있다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서비스제공자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53860"/>
                  </a:ext>
                </a:extLst>
              </a:tr>
              <a:tr h="383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 err="1">
                          <a:effectLst/>
                        </a:rPr>
                        <a:t>Tiktok</a:t>
                      </a:r>
                      <a:r>
                        <a:rPr lang="ko-KR" altLang="en-US" sz="1400" u="none" strike="noStrike" dirty="0">
                          <a:effectLst/>
                        </a:rPr>
                        <a:t> 채널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실시간 광고 성과</a:t>
                      </a:r>
                      <a:r>
                        <a:rPr lang="ko-KR" altLang="en-US" sz="1400" u="none" strike="noStrike" dirty="0">
                          <a:effectLst/>
                        </a:rPr>
                        <a:t>를 플랫폼에서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리포트</a:t>
                      </a:r>
                      <a:r>
                        <a:rPr lang="ko-KR" altLang="en-US" sz="1400" u="none" strike="noStrike" dirty="0">
                          <a:effectLst/>
                        </a:rPr>
                        <a:t>로 확인할 수 있다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마케터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377614"/>
                  </a:ext>
                </a:extLst>
              </a:tr>
              <a:tr h="383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 dirty="0">
                          <a:effectLst/>
                        </a:rPr>
                        <a:t> 실시간</a:t>
                      </a:r>
                      <a:r>
                        <a:rPr lang="ko-KR" altLang="en-US" sz="1400" u="none" strike="noStrike" dirty="0">
                          <a:effectLst/>
                        </a:rPr>
                        <a:t>으로 광고 데이터를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데이터베이스에 저장</a:t>
                      </a:r>
                      <a:r>
                        <a:rPr lang="ko-KR" altLang="en-US" sz="1400" u="none" strike="noStrike" dirty="0">
                          <a:effectLst/>
                        </a:rPr>
                        <a:t>할 수 있다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서비스제공자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40602"/>
                  </a:ext>
                </a:extLst>
              </a:tr>
              <a:tr h="3837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⭐⭐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성과 향상 추천 </a:t>
                      </a:r>
                      <a:br>
                        <a:rPr lang="en-US" altLang="ko-KR" sz="1400" b="1" u="none" strike="noStrike" dirty="0">
                          <a:effectLst/>
                        </a:rPr>
                      </a:br>
                      <a:r>
                        <a:rPr lang="ko-KR" altLang="en-US" sz="1400" b="1" u="none" strike="noStrike" dirty="0">
                          <a:effectLst/>
                        </a:rPr>
                        <a:t>서비스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 광고를 집행하는 동안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최적화된 예산 분배</a:t>
                      </a:r>
                      <a:r>
                        <a:rPr lang="ko-KR" altLang="en-US" sz="1400" u="none" strike="noStrike" dirty="0">
                          <a:effectLst/>
                        </a:rPr>
                        <a:t>를 추천 받을 수 있다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마케터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989"/>
                  </a:ext>
                </a:extLst>
              </a:tr>
              <a:tr h="383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 광고를 집행하는 동안 광고에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적합한 채널</a:t>
                      </a:r>
                      <a:r>
                        <a:rPr lang="ko-KR" altLang="en-US" sz="1400" u="none" strike="noStrike" dirty="0">
                          <a:effectLst/>
                        </a:rPr>
                        <a:t>을 추천 받을 수 있다</a:t>
                      </a:r>
                      <a:r>
                        <a:rPr lang="en-US" altLang="ko-KR" sz="1400" u="none" strike="noStrike" dirty="0">
                          <a:effectLst/>
                        </a:rPr>
                        <a:t>.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마케터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613241"/>
                  </a:ext>
                </a:extLst>
              </a:tr>
              <a:tr h="383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 예산 분배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채널을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자동으로 최적화</a:t>
                      </a:r>
                      <a:r>
                        <a:rPr lang="ko-KR" altLang="en-US" sz="1400" u="none" strike="noStrike" dirty="0">
                          <a:effectLst/>
                        </a:rPr>
                        <a:t>하여 성과를 향상시킬 수 있다</a:t>
                      </a:r>
                      <a:r>
                        <a:rPr lang="en-US" altLang="ko-KR" sz="1400" u="none" strike="noStrike" dirty="0">
                          <a:effectLst/>
                        </a:rPr>
                        <a:t>.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마케터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84815"/>
                  </a:ext>
                </a:extLst>
              </a:tr>
              <a:tr h="3837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⭐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자동 이미지 </a:t>
                      </a:r>
                      <a:br>
                        <a:rPr lang="en-US" altLang="ko-KR" sz="1400" b="1" u="none" strike="noStrike" dirty="0">
                          <a:effectLst/>
                        </a:rPr>
                      </a:br>
                      <a:r>
                        <a:rPr lang="ko-KR" altLang="en-US" sz="1400" b="1" u="none" strike="noStrike" dirty="0">
                          <a:effectLst/>
                        </a:rPr>
                        <a:t>리사이징 기능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 이미지를 업로드시에 플랫폼에서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자동으로 사이즈를 조절</a:t>
                      </a:r>
                      <a:r>
                        <a:rPr lang="ko-KR" altLang="en-US" sz="1400" u="none" strike="noStrike" dirty="0">
                          <a:effectLst/>
                        </a:rPr>
                        <a:t>하여 광고를 등록할 수 있다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마케터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7020"/>
                  </a:ext>
                </a:extLst>
              </a:tr>
              <a:tr h="383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 다른 비율의 이미지를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사물 위주로 자동 자르기</a:t>
                      </a:r>
                      <a:r>
                        <a:rPr lang="ko-KR" altLang="en-US" sz="1400" u="none" strike="noStrike" dirty="0">
                          <a:effectLst/>
                        </a:rPr>
                        <a:t>를 하여 광고를 등록할 수 있다</a:t>
                      </a:r>
                      <a:r>
                        <a:rPr lang="en-US" altLang="ko-KR" sz="140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마케터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07894"/>
                  </a:ext>
                </a:extLst>
              </a:tr>
              <a:tr h="396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 광고 채널 별 규격에 맞게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적합한 광고유형을 추천 </a:t>
                      </a:r>
                      <a:r>
                        <a:rPr lang="ko-KR" altLang="en-US" sz="1400" u="none" strike="noStrike" dirty="0">
                          <a:effectLst/>
                        </a:rPr>
                        <a:t>받을 수 있다</a:t>
                      </a:r>
                      <a:r>
                        <a:rPr lang="en-US" altLang="ko-KR" sz="1400" u="none" strike="noStrike" dirty="0">
                          <a:effectLst/>
                        </a:rPr>
                        <a:t>.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마케터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027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17DE624-928B-4BBD-8CA2-648706A929D1}"/>
              </a:ext>
            </a:extLst>
          </p:cNvPr>
          <p:cNvSpPr txBox="1"/>
          <p:nvPr/>
        </p:nvSpPr>
        <p:spPr>
          <a:xfrm>
            <a:off x="3788973" y="35897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요구사항 정의서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700BF-4AE5-4349-8409-790760E61514}"/>
              </a:ext>
            </a:extLst>
          </p:cNvPr>
          <p:cNvSpPr txBox="1"/>
          <p:nvPr/>
        </p:nvSpPr>
        <p:spPr>
          <a:xfrm>
            <a:off x="299133" y="356467"/>
            <a:ext cx="239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</a:t>
            </a:r>
            <a:r>
              <a:rPr lang="ko-KR" altLang="en-US" b="1" dirty="0">
                <a:solidFill>
                  <a:schemeClr val="bg1"/>
                </a:solidFill>
              </a:rPr>
              <a:t> 프로젝트 수행방안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D8CFC996-EADF-46B9-B087-939DB7C6DC9E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094B5A-01F1-431B-ACB1-60814AB71F2A}"/>
              </a:ext>
            </a:extLst>
          </p:cNvPr>
          <p:cNvSpPr txBox="1"/>
          <p:nvPr/>
        </p:nvSpPr>
        <p:spPr>
          <a:xfrm>
            <a:off x="3788973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프로젝트 리스크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27">
            <a:extLst>
              <a:ext uri="{FF2B5EF4-FFF2-40B4-BE49-F238E27FC236}">
                <a16:creationId xmlns:a16="http://schemas.microsoft.com/office/drawing/2014/main" id="{44D5187E-F9F4-400B-AAD1-8E3BE62D6FE3}"/>
              </a:ext>
            </a:extLst>
          </p:cNvPr>
          <p:cNvSpPr/>
          <p:nvPr/>
        </p:nvSpPr>
        <p:spPr>
          <a:xfrm>
            <a:off x="832184" y="2810681"/>
            <a:ext cx="4618762" cy="1096955"/>
          </a:xfrm>
          <a:prstGeom prst="homePlate">
            <a:avLst>
              <a:gd name="adj" fmla="val 158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강화학습 모델 개발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성과 불분명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939DFB-3FC3-42DF-89FD-700624C90BCA}"/>
              </a:ext>
            </a:extLst>
          </p:cNvPr>
          <p:cNvGrpSpPr/>
          <p:nvPr/>
        </p:nvGrpSpPr>
        <p:grpSpPr>
          <a:xfrm>
            <a:off x="858310" y="1929127"/>
            <a:ext cx="4499493" cy="503054"/>
            <a:chOff x="428378" y="1047876"/>
            <a:chExt cx="4499493" cy="50305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51D2068-9967-4E94-967E-9AFBBA704C31}"/>
                </a:ext>
              </a:extLst>
            </p:cNvPr>
            <p:cNvCxnSpPr/>
            <p:nvPr/>
          </p:nvCxnSpPr>
          <p:spPr>
            <a:xfrm>
              <a:off x="428378" y="1302452"/>
              <a:ext cx="449949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CDD90D0-1D0E-42FF-B1CE-FF05D329F0BE}"/>
                </a:ext>
              </a:extLst>
            </p:cNvPr>
            <p:cNvSpPr/>
            <p:nvPr/>
          </p:nvSpPr>
          <p:spPr>
            <a:xfrm>
              <a:off x="1856489" y="1047876"/>
              <a:ext cx="1653399" cy="503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rgbClr val="3B3838"/>
                  </a:solidFill>
                </a:rPr>
                <a:t>리스크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350E3C-D57F-418A-8340-F23D522C72C3}"/>
              </a:ext>
            </a:extLst>
          </p:cNvPr>
          <p:cNvGrpSpPr/>
          <p:nvPr/>
        </p:nvGrpSpPr>
        <p:grpSpPr>
          <a:xfrm>
            <a:off x="5877568" y="1929127"/>
            <a:ext cx="5094089" cy="503052"/>
            <a:chOff x="5616906" y="1047876"/>
            <a:chExt cx="4499493" cy="503052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200FC61-7BA9-4E14-9372-E05FD1ACBC23}"/>
                </a:ext>
              </a:extLst>
            </p:cNvPr>
            <p:cNvCxnSpPr/>
            <p:nvPr/>
          </p:nvCxnSpPr>
          <p:spPr>
            <a:xfrm>
              <a:off x="5616906" y="1299403"/>
              <a:ext cx="449949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62CB9B-C07E-49BC-8832-B9819E19C2F9}"/>
                </a:ext>
              </a:extLst>
            </p:cNvPr>
            <p:cNvSpPr/>
            <p:nvPr/>
          </p:nvSpPr>
          <p:spPr>
            <a:xfrm>
              <a:off x="7289745" y="1047876"/>
              <a:ext cx="1344490" cy="50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solidFill>
                    <a:srgbClr val="3B3838"/>
                  </a:solidFill>
                </a:rPr>
                <a:t>대안 수립</a:t>
              </a:r>
              <a:endParaRPr lang="ko-KR" altLang="en-US" sz="2400" b="1" dirty="0">
                <a:solidFill>
                  <a:srgbClr val="3B3838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C3C65A3-AC19-40F6-A6F8-41DF4982EFAE}"/>
              </a:ext>
            </a:extLst>
          </p:cNvPr>
          <p:cNvGrpSpPr/>
          <p:nvPr/>
        </p:nvGrpSpPr>
        <p:grpSpPr>
          <a:xfrm>
            <a:off x="6393511" y="2963704"/>
            <a:ext cx="7319011" cy="2299097"/>
            <a:chOff x="5970723" y="2708409"/>
            <a:chExt cx="7319011" cy="22990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46AB5-D085-421A-AD37-7B1A788859C9}"/>
                </a:ext>
              </a:extLst>
            </p:cNvPr>
            <p:cNvSpPr txBox="1"/>
            <p:nvPr/>
          </p:nvSpPr>
          <p:spPr>
            <a:xfrm>
              <a:off x="10304658" y="2888922"/>
              <a:ext cx="461665" cy="5030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87C2EA-B251-47F2-8EBA-C0D8AD5CCF53}"/>
                </a:ext>
              </a:extLst>
            </p:cNvPr>
            <p:cNvSpPr txBox="1"/>
            <p:nvPr/>
          </p:nvSpPr>
          <p:spPr>
            <a:xfrm>
              <a:off x="5970723" y="2708409"/>
              <a:ext cx="44788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강화학습 이외에 모델 추가 개발</a:t>
              </a:r>
              <a:endParaRPr lang="en-US" altLang="ko-KR" dirty="0"/>
            </a:p>
            <a:p>
              <a:r>
                <a:rPr lang="ko-KR" altLang="en-US" dirty="0"/>
                <a:t>이전에 개발한 </a:t>
              </a:r>
              <a:r>
                <a:rPr lang="en-US" altLang="ko-KR" dirty="0"/>
                <a:t>MAB </a:t>
              </a:r>
              <a:r>
                <a:rPr lang="ko-KR" altLang="en-US" dirty="0"/>
                <a:t>모델을 멀티 채널로 확장하여 진행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45AC92-008C-43E6-8FE9-1C8B64434685}"/>
                </a:ext>
              </a:extLst>
            </p:cNvPr>
            <p:cNvSpPr txBox="1"/>
            <p:nvPr/>
          </p:nvSpPr>
          <p:spPr>
            <a:xfrm>
              <a:off x="6287459" y="4638174"/>
              <a:ext cx="70022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endParaRPr lang="en-US" altLang="ko-KR" sz="1800" b="1" dirty="0">
                <a:solidFill>
                  <a:srgbClr val="3B3838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7AFD3-BB61-4369-97A0-0D36EEA4081B}"/>
              </a:ext>
            </a:extLst>
          </p:cNvPr>
          <p:cNvSpPr/>
          <p:nvPr/>
        </p:nvSpPr>
        <p:spPr>
          <a:xfrm>
            <a:off x="6710247" y="5381487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A3C </a:t>
            </a:r>
            <a:r>
              <a:rPr lang="ko-KR" altLang="en-US" sz="1400" dirty="0">
                <a:solidFill>
                  <a:schemeClr val="tx1"/>
                </a:solidFill>
              </a:rPr>
              <a:t>모델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F50105-DDDF-4BB8-92F8-7DA496F1C968}"/>
              </a:ext>
            </a:extLst>
          </p:cNvPr>
          <p:cNvSpPr/>
          <p:nvPr/>
        </p:nvSpPr>
        <p:spPr>
          <a:xfrm>
            <a:off x="8693185" y="5350161"/>
            <a:ext cx="1821877" cy="5219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MAB</a:t>
            </a:r>
            <a:r>
              <a:rPr lang="ko-KR" altLang="en-US" sz="1400" dirty="0">
                <a:solidFill>
                  <a:schemeClr val="tx1"/>
                </a:solidFill>
              </a:rPr>
              <a:t> 모델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BBDA62-FA4C-4033-884A-6DD4E7FF0EC6}"/>
              </a:ext>
            </a:extLst>
          </p:cNvPr>
          <p:cNvGrpSpPr/>
          <p:nvPr/>
        </p:nvGrpSpPr>
        <p:grpSpPr>
          <a:xfrm>
            <a:off x="7612569" y="5114039"/>
            <a:ext cx="1982940" cy="254875"/>
            <a:chOff x="2784846" y="1931437"/>
            <a:chExt cx="6399412" cy="219063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4753FE0-DB2B-45CC-8EA2-FA55372BAFF0}"/>
                </a:ext>
              </a:extLst>
            </p:cNvPr>
            <p:cNvCxnSpPr/>
            <p:nvPr/>
          </p:nvCxnSpPr>
          <p:spPr>
            <a:xfrm flipH="1" flipV="1">
              <a:off x="2784846" y="1931437"/>
              <a:ext cx="1" cy="219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330FDC9-9923-4DD7-BCDC-308E71643D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4257" y="1931437"/>
              <a:ext cx="1" cy="219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F61A35D-804F-425C-8353-8F6BB2C510B1}"/>
                </a:ext>
              </a:extLst>
            </p:cNvPr>
            <p:cNvCxnSpPr/>
            <p:nvPr/>
          </p:nvCxnSpPr>
          <p:spPr>
            <a:xfrm>
              <a:off x="2784846" y="1931437"/>
              <a:ext cx="63994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932C9C4-86C2-4664-82FB-25EB3AA6BCAC}"/>
              </a:ext>
            </a:extLst>
          </p:cNvPr>
          <p:cNvCxnSpPr>
            <a:cxnSpLocks/>
          </p:cNvCxnSpPr>
          <p:nvPr/>
        </p:nvCxnSpPr>
        <p:spPr>
          <a:xfrm flipV="1">
            <a:off x="8605090" y="4859165"/>
            <a:ext cx="0" cy="254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32A6C-CB26-4806-9B12-70035FFB4FE0}"/>
              </a:ext>
            </a:extLst>
          </p:cNvPr>
          <p:cNvSpPr/>
          <p:nvPr/>
        </p:nvSpPr>
        <p:spPr>
          <a:xfrm>
            <a:off x="7612569" y="4224177"/>
            <a:ext cx="1961803" cy="6692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성과향상 추천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53DEAD-27CF-45BA-8603-7F90C57C14FE}"/>
              </a:ext>
            </a:extLst>
          </p:cNvPr>
          <p:cNvSpPr txBox="1"/>
          <p:nvPr/>
        </p:nvSpPr>
        <p:spPr>
          <a:xfrm>
            <a:off x="299133" y="356467"/>
            <a:ext cx="331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</a:t>
            </a:r>
            <a:r>
              <a:rPr lang="ko-KR" altLang="en-US" b="1" dirty="0">
                <a:solidFill>
                  <a:schemeClr val="bg1"/>
                </a:solidFill>
              </a:rPr>
              <a:t> 프로젝트 수행방안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2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87BC84-77B3-4753-9756-FC800280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40" y="2230041"/>
            <a:ext cx="5511306" cy="32479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CF9980-CC28-4DDB-90DA-0F3A0E91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8" y="2230041"/>
            <a:ext cx="4557483" cy="3893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04075-1089-43C3-BA8C-9D599EF7D5D2}"/>
              </a:ext>
            </a:extLst>
          </p:cNvPr>
          <p:cNvSpPr txBox="1"/>
          <p:nvPr/>
        </p:nvSpPr>
        <p:spPr>
          <a:xfrm>
            <a:off x="1442649" y="1537917"/>
            <a:ext cx="466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성과 향상 추천 서비스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C22D0-8BD8-47FD-9C79-320AE046270A}"/>
              </a:ext>
            </a:extLst>
          </p:cNvPr>
          <p:cNvSpPr txBox="1"/>
          <p:nvPr/>
        </p:nvSpPr>
        <p:spPr>
          <a:xfrm>
            <a:off x="7529209" y="1537917"/>
            <a:ext cx="466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이미지 처리 서비스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22620-467C-444C-968A-ED839EF8F9EA}"/>
              </a:ext>
            </a:extLst>
          </p:cNvPr>
          <p:cNvSpPr txBox="1"/>
          <p:nvPr/>
        </p:nvSpPr>
        <p:spPr>
          <a:xfrm>
            <a:off x="3788973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AI</a:t>
            </a:r>
            <a:r>
              <a:rPr lang="ko-KR" altLang="en-US" b="1" dirty="0"/>
              <a:t> 서비스 모델 프로세스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15A2D-C0AF-4607-9F62-594BADD6E745}"/>
              </a:ext>
            </a:extLst>
          </p:cNvPr>
          <p:cNvSpPr txBox="1"/>
          <p:nvPr/>
        </p:nvSpPr>
        <p:spPr>
          <a:xfrm>
            <a:off x="299133" y="356467"/>
            <a:ext cx="3007947" cy="37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</a:t>
            </a:r>
            <a:r>
              <a:rPr lang="ko-KR" altLang="en-US" b="1" dirty="0">
                <a:solidFill>
                  <a:schemeClr val="bg1"/>
                </a:solidFill>
              </a:rPr>
              <a:t> 프로젝트 수행방안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84068C-9842-47B9-A13D-FFA32550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7" y="1856871"/>
            <a:ext cx="5171974" cy="37657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34A84C-79FD-46FD-A171-4CF58F4C6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6871"/>
            <a:ext cx="5783903" cy="3259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3E3CA-C925-4C04-A935-B0A3C2174591}"/>
              </a:ext>
            </a:extLst>
          </p:cNvPr>
          <p:cNvSpPr txBox="1"/>
          <p:nvPr/>
        </p:nvSpPr>
        <p:spPr>
          <a:xfrm>
            <a:off x="299133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Appendix. WBS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A4CB0-B66B-48A1-BE1A-4E132E480F04}"/>
              </a:ext>
            </a:extLst>
          </p:cNvPr>
          <p:cNvSpPr txBox="1"/>
          <p:nvPr/>
        </p:nvSpPr>
        <p:spPr>
          <a:xfrm>
            <a:off x="451533" y="5088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Appendix. WBS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DA36520-BE8C-4AFA-BFFB-1C173B2A690B}"/>
              </a:ext>
            </a:extLst>
          </p:cNvPr>
          <p:cNvSpPr/>
          <p:nvPr/>
        </p:nvSpPr>
        <p:spPr>
          <a:xfrm>
            <a:off x="502982" y="4850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0F781-FBE8-41A3-9B2A-A9EDA7A74C72}"/>
              </a:ext>
            </a:extLst>
          </p:cNvPr>
          <p:cNvSpPr txBox="1"/>
          <p:nvPr/>
        </p:nvSpPr>
        <p:spPr>
          <a:xfrm>
            <a:off x="603933" y="6612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Appendix. Jira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9F77C-2356-4636-9807-FBFC28884C42}"/>
              </a:ext>
            </a:extLst>
          </p:cNvPr>
          <p:cNvSpPr txBox="1"/>
          <p:nvPr/>
        </p:nvSpPr>
        <p:spPr>
          <a:xfrm>
            <a:off x="890263" y="1487539"/>
            <a:ext cx="356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EPIC1. </a:t>
            </a:r>
            <a:r>
              <a:rPr lang="ko-KR" altLang="en-US" b="1" dirty="0"/>
              <a:t>틱톡 채널 추가 진행상황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0C268-E2AD-4079-8095-185616159A88}"/>
              </a:ext>
            </a:extLst>
          </p:cNvPr>
          <p:cNvSpPr txBox="1"/>
          <p:nvPr/>
        </p:nvSpPr>
        <p:spPr>
          <a:xfrm>
            <a:off x="6370280" y="1487539"/>
            <a:ext cx="466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EPIC2. </a:t>
            </a:r>
            <a:r>
              <a:rPr lang="ko-KR" altLang="en-US" b="1" dirty="0"/>
              <a:t>성과 향상 추천 서비스 진행상황 </a:t>
            </a:r>
          </a:p>
        </p:txBody>
      </p:sp>
    </p:spTree>
    <p:extLst>
      <p:ext uri="{BB962C8B-B14F-4D97-AF65-F5344CB8AC3E}">
        <p14:creationId xmlns:p14="http://schemas.microsoft.com/office/powerpoint/2010/main" val="19487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8832C-06CD-469C-86B1-2CDE3E49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295" y="731520"/>
            <a:ext cx="9231410" cy="5836920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altLang="ko-KR" sz="2200" dirty="0">
                <a:solidFill>
                  <a:sysClr val="windowText" lastClr="000000"/>
                </a:solidFill>
              </a:rPr>
            </a:br>
            <a:r>
              <a:rPr lang="en-US" altLang="ko-KR" sz="2400" b="1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비즈니스 요구사항</a:t>
            </a:r>
            <a:br>
              <a:rPr lang="en-US" altLang="ko-KR" sz="2400" b="1" dirty="0">
                <a:solidFill>
                  <a:sysClr val="windowText" lastClr="000000"/>
                </a:solidFill>
              </a:rPr>
            </a:br>
            <a:r>
              <a:rPr lang="en-US" altLang="ko-KR" sz="2000" dirty="0">
                <a:solidFill>
                  <a:sysClr val="windowText" lastClr="000000"/>
                </a:solidFill>
              </a:rPr>
              <a:t>   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국내 광고 시장 현황</a:t>
            </a:r>
            <a:br>
              <a:rPr lang="ko-KR" altLang="en-US" sz="2000" dirty="0">
                <a:solidFill>
                  <a:sysClr val="windowText" lastClr="000000"/>
                </a:solidFill>
              </a:rPr>
            </a:br>
            <a:r>
              <a:rPr lang="ko-KR" altLang="en-US" sz="2000" dirty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디지털 광고 시장의 성장</a:t>
            </a:r>
            <a:br>
              <a:rPr lang="ko-KR" altLang="en-US" sz="2000" dirty="0">
                <a:solidFill>
                  <a:sysClr val="windowText" lastClr="000000"/>
                </a:solidFill>
              </a:rPr>
            </a:br>
            <a:r>
              <a:rPr lang="ko-KR" altLang="en-US" sz="2000" dirty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디지털 광고 채널 이용현황</a:t>
            </a:r>
            <a:br>
              <a:rPr lang="ko-KR" altLang="en-US" sz="2000" dirty="0">
                <a:solidFill>
                  <a:sysClr val="windowText" lastClr="000000"/>
                </a:solidFill>
              </a:rPr>
            </a:br>
            <a:r>
              <a:rPr lang="ko-KR" altLang="en-US" sz="2000" dirty="0">
                <a:solidFill>
                  <a:sysClr val="windowText" lastClr="000000"/>
                </a:solidFill>
              </a:rPr>
              <a:t>  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통합 광고 플랫폼이란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?</a:t>
            </a:r>
            <a:br>
              <a:rPr lang="en-US" altLang="ko-KR" sz="2200" dirty="0">
                <a:solidFill>
                  <a:sysClr val="windowText" lastClr="000000"/>
                </a:solidFill>
              </a:rPr>
            </a:br>
            <a:br>
              <a:rPr lang="en-US" altLang="ko-KR" sz="2400" b="1" dirty="0">
                <a:solidFill>
                  <a:sysClr val="windowText" lastClr="000000"/>
                </a:solidFill>
              </a:rPr>
            </a:br>
            <a:r>
              <a:rPr lang="en-US" altLang="ko-KR" sz="2400" b="1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프로젝트 개요</a:t>
            </a:r>
            <a:br>
              <a:rPr lang="en-US" altLang="ko-KR" sz="2200" dirty="0">
                <a:solidFill>
                  <a:sysClr val="windowText" lastClr="000000"/>
                </a:solidFill>
              </a:rPr>
            </a:br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en-US" altLang="ko-KR" sz="2000" dirty="0"/>
              <a:t>SMARTMIND</a:t>
            </a:r>
            <a:r>
              <a:rPr lang="ko-KR" altLang="en-US" sz="2000" dirty="0"/>
              <a:t>의 디지털 광고 플랫폼 </a:t>
            </a:r>
            <a:r>
              <a:rPr lang="en-US" altLang="ko-KR" sz="2000" dirty="0"/>
              <a:t>Lighthouse</a:t>
            </a:r>
            <a:br>
              <a:rPr lang="ko-KR" altLang="en-US" sz="2000" dirty="0"/>
            </a:br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en-US" altLang="ko-KR" sz="2000" dirty="0"/>
              <a:t>Light House </a:t>
            </a:r>
            <a:r>
              <a:rPr lang="ko-KR" altLang="en-US" sz="2000" dirty="0"/>
              <a:t>플랫폼 타겟</a:t>
            </a:r>
            <a:br>
              <a:rPr lang="en-US" altLang="ko-KR" sz="2000" dirty="0">
                <a:solidFill>
                  <a:sysClr val="windowText" lastClr="000000"/>
                </a:solidFill>
              </a:rPr>
            </a:br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프로젝트 역할 및 책임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조직도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2000" dirty="0">
                <a:solidFill>
                  <a:sysClr val="windowText" lastClr="000000"/>
                </a:solidFill>
              </a:rPr>
            </a:br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프로젝트 제약사항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및 가정</a:t>
            </a:r>
            <a:br>
              <a:rPr lang="en-US" altLang="ko-KR" sz="2000" dirty="0">
                <a:solidFill>
                  <a:sysClr val="windowText" lastClr="000000"/>
                </a:solidFill>
              </a:rPr>
            </a:br>
            <a:r>
              <a:rPr lang="en-US" altLang="ko-KR" sz="2000" dirty="0">
                <a:solidFill>
                  <a:sysClr val="windowText" lastClr="000000"/>
                </a:solidFill>
              </a:rPr>
              <a:t>-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이해관계자</a:t>
            </a:r>
            <a:br>
              <a:rPr lang="en-US" altLang="ko-KR" sz="2200" dirty="0">
                <a:solidFill>
                  <a:sysClr val="windowText" lastClr="000000"/>
                </a:solidFill>
              </a:rPr>
            </a:br>
            <a:br>
              <a:rPr lang="en-US" altLang="ko-KR" sz="2200" dirty="0">
                <a:solidFill>
                  <a:sysClr val="windowText" lastClr="000000"/>
                </a:solidFill>
              </a:rPr>
            </a:br>
            <a:r>
              <a:rPr lang="en-US" altLang="ko-KR" sz="2400" b="1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프로젝트 계획 </a:t>
            </a:r>
            <a:br>
              <a:rPr lang="en-US" altLang="ko-KR" sz="2200" dirty="0">
                <a:solidFill>
                  <a:sysClr val="windowText" lastClr="000000"/>
                </a:solidFill>
              </a:rPr>
            </a:br>
            <a:r>
              <a:rPr lang="en-US" altLang="ko-KR" sz="2000" dirty="0">
                <a:solidFill>
                  <a:sysClr val="windowText" lastClr="000000"/>
                </a:solidFill>
              </a:rPr>
              <a:t>- WBS (Work Breakdown Structure)</a:t>
            </a:r>
            <a:br>
              <a:rPr lang="en-US" altLang="ko-KR" sz="2000" dirty="0">
                <a:solidFill>
                  <a:sysClr val="windowText" lastClr="000000"/>
                </a:solidFill>
              </a:rPr>
            </a:br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현재 프로젝트 진행 상황</a:t>
            </a:r>
            <a:br>
              <a:rPr lang="en-US" altLang="ko-KR" sz="2000" dirty="0">
                <a:solidFill>
                  <a:sysClr val="windowText" lastClr="000000"/>
                </a:solidFill>
              </a:rPr>
            </a:br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요구사항 정의서</a:t>
            </a:r>
            <a:br>
              <a:rPr lang="en-US" altLang="ko-KR" sz="2000" dirty="0">
                <a:solidFill>
                  <a:sysClr val="windowText" lastClr="000000"/>
                </a:solidFill>
              </a:rPr>
            </a:br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프로젝트 리스크</a:t>
            </a:r>
            <a:br>
              <a:rPr lang="en-US" altLang="ko-KR" sz="2000" dirty="0">
                <a:solidFill>
                  <a:sysClr val="windowText" lastClr="000000"/>
                </a:solidFill>
              </a:rPr>
            </a:br>
            <a:r>
              <a:rPr lang="en-US" altLang="ko-KR" sz="2000" dirty="0">
                <a:solidFill>
                  <a:sysClr val="windowText" lastClr="000000"/>
                </a:solidFill>
              </a:rPr>
              <a:t>- AI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서비스 모델 프로세스</a:t>
            </a:r>
            <a:br>
              <a:rPr lang="en-US" altLang="ko-KR" sz="2000" dirty="0">
                <a:solidFill>
                  <a:sysClr val="windowText" lastClr="000000"/>
                </a:solidFill>
              </a:rPr>
            </a:br>
            <a:br>
              <a:rPr lang="en-US" altLang="ko-KR" sz="2000" dirty="0">
                <a:solidFill>
                  <a:sysClr val="windowText" lastClr="000000"/>
                </a:solidFill>
              </a:rPr>
            </a:br>
            <a:r>
              <a:rPr lang="en-US" altLang="ko-KR" sz="2400" b="1" dirty="0">
                <a:solidFill>
                  <a:sysClr val="windowText" lastClr="000000"/>
                </a:solidFill>
              </a:rPr>
              <a:t>4. Appendix 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및 참고문헌</a:t>
            </a:r>
            <a:endParaRPr lang="ko-KR" altLang="en-US" sz="2200" b="1" kern="1200" dirty="0">
              <a:solidFill>
                <a:schemeClr val="tx1"/>
              </a:solidFill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1" y="180279"/>
            <a:ext cx="959410" cy="721709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C04C0-3B95-484B-A150-AC478B62B9D0}"/>
              </a:ext>
            </a:extLst>
          </p:cNvPr>
          <p:cNvSpPr txBox="1"/>
          <p:nvPr/>
        </p:nvSpPr>
        <p:spPr>
          <a:xfrm>
            <a:off x="318589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21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9AC599-6596-45BF-BC6F-B5948AE3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04" y="991785"/>
            <a:ext cx="8925792" cy="550974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088E2B5-CD1C-4956-B4AD-7E7256AB8485}"/>
              </a:ext>
            </a:extLst>
          </p:cNvPr>
          <p:cNvGrpSpPr/>
          <p:nvPr/>
        </p:nvGrpSpPr>
        <p:grpSpPr>
          <a:xfrm>
            <a:off x="198182" y="180279"/>
            <a:ext cx="6195329" cy="721708"/>
            <a:chOff x="198182" y="180279"/>
            <a:chExt cx="6195329" cy="721708"/>
          </a:xfrm>
        </p:grpSpPr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9CA6FDA7-DAE0-49A5-8C0A-B56F6342F4C7}"/>
                </a:ext>
              </a:extLst>
            </p:cNvPr>
            <p:cNvSpPr/>
            <p:nvPr/>
          </p:nvSpPr>
          <p:spPr>
            <a:xfrm>
              <a:off x="198182" y="180279"/>
              <a:ext cx="3420507" cy="721708"/>
            </a:xfrm>
            <a:prstGeom prst="homePlate">
              <a:avLst>
                <a:gd name="adj" fmla="val 15861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D68717-5777-4E82-AD32-60CD4D4A3D0E}"/>
                </a:ext>
              </a:extLst>
            </p:cNvPr>
            <p:cNvSpPr txBox="1"/>
            <p:nvPr/>
          </p:nvSpPr>
          <p:spPr>
            <a:xfrm>
              <a:off x="299133" y="356467"/>
              <a:ext cx="60943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4. Appendix. WBS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61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1B1220-CAAD-4C0C-BDA5-ACA790F5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7" y="725799"/>
            <a:ext cx="8302167" cy="5940699"/>
          </a:xfrm>
          <a:prstGeom prst="rect">
            <a:avLst/>
          </a:prstGeom>
        </p:spPr>
      </p:pic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A9BC6BE-F90F-4C12-977B-256743C2076F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9876D-6826-4AC4-8495-3206947A21DB}"/>
              </a:ext>
            </a:extLst>
          </p:cNvPr>
          <p:cNvSpPr txBox="1"/>
          <p:nvPr/>
        </p:nvSpPr>
        <p:spPr>
          <a:xfrm>
            <a:off x="299133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Appendix. WBS</a:t>
            </a:r>
          </a:p>
        </p:txBody>
      </p:sp>
    </p:spTree>
    <p:extLst>
      <p:ext uri="{BB962C8B-B14F-4D97-AF65-F5344CB8AC3E}">
        <p14:creationId xmlns:p14="http://schemas.microsoft.com/office/powerpoint/2010/main" val="232644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1B1220-CAAD-4C0C-BDA5-ACA790F5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7" y="725799"/>
            <a:ext cx="8302167" cy="5940699"/>
          </a:xfrm>
          <a:prstGeom prst="rect">
            <a:avLst/>
          </a:prstGeom>
        </p:spPr>
      </p:pic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A9BC6BE-F90F-4C12-977B-256743C2076F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9876D-6826-4AC4-8495-3206947A21DB}"/>
              </a:ext>
            </a:extLst>
          </p:cNvPr>
          <p:cNvSpPr txBox="1"/>
          <p:nvPr/>
        </p:nvSpPr>
        <p:spPr>
          <a:xfrm>
            <a:off x="299133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Appendix. WBS</a:t>
            </a:r>
          </a:p>
        </p:txBody>
      </p:sp>
    </p:spTree>
    <p:extLst>
      <p:ext uri="{BB962C8B-B14F-4D97-AF65-F5344CB8AC3E}">
        <p14:creationId xmlns:p14="http://schemas.microsoft.com/office/powerpoint/2010/main" val="3584578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DAC8A9-B72E-44B9-8139-2131760A9E2E}"/>
              </a:ext>
            </a:extLst>
          </p:cNvPr>
          <p:cNvGrpSpPr/>
          <p:nvPr/>
        </p:nvGrpSpPr>
        <p:grpSpPr>
          <a:xfrm>
            <a:off x="198182" y="180279"/>
            <a:ext cx="6195329" cy="721708"/>
            <a:chOff x="198182" y="180279"/>
            <a:chExt cx="6195329" cy="721708"/>
          </a:xfrm>
        </p:grpSpPr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B5432891-C7A2-4592-A5AA-28CBCAC16D93}"/>
                </a:ext>
              </a:extLst>
            </p:cNvPr>
            <p:cNvSpPr/>
            <p:nvPr/>
          </p:nvSpPr>
          <p:spPr>
            <a:xfrm>
              <a:off x="198182" y="180279"/>
              <a:ext cx="3420507" cy="721708"/>
            </a:xfrm>
            <a:prstGeom prst="homePlate">
              <a:avLst>
                <a:gd name="adj" fmla="val 15861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C04C0-3B95-484B-A150-AC478B62B9D0}"/>
                </a:ext>
              </a:extLst>
            </p:cNvPr>
            <p:cNvSpPr txBox="1"/>
            <p:nvPr/>
          </p:nvSpPr>
          <p:spPr>
            <a:xfrm>
              <a:off x="299133" y="356467"/>
              <a:ext cx="60943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</a:rPr>
                <a:t>참고문헌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0C1BAF-B1E7-4C51-A294-4568E74F622B}"/>
              </a:ext>
            </a:extLst>
          </p:cNvPr>
          <p:cNvSpPr txBox="1"/>
          <p:nvPr/>
        </p:nvSpPr>
        <p:spPr>
          <a:xfrm>
            <a:off x="668594" y="1563329"/>
            <a:ext cx="11325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디지털 광고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https://www.mobiinside.co.kr/2020/04/07/mobiacademy-attribution/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http://m.nasmedia.co.kr/article/lists/insight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https://www.nielsenkorea.co.kr/report.asp?gubun=Tit_3&amp;menu=Tit_2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경쟁사 분석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https://ad-tree.com/#about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https://www.adic.or.kr/mobile/journal/column/info.mjsp?ukey=545361&amp;oid=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81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5FE88-90E6-4F1B-82C4-06EF7F33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593" y="3921066"/>
            <a:ext cx="8295968" cy="1177846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/>
              <a:t>감사합니다</a:t>
            </a:r>
            <a:endParaRPr lang="ko-KR" altLang="en-US" sz="2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5003EA-A2A8-47F5-9D31-3EE733067639}"/>
              </a:ext>
            </a:extLst>
          </p:cNvPr>
          <p:cNvGrpSpPr/>
          <p:nvPr/>
        </p:nvGrpSpPr>
        <p:grpSpPr>
          <a:xfrm>
            <a:off x="2171336" y="1432740"/>
            <a:ext cx="8164483" cy="1900394"/>
            <a:chOff x="2079501" y="1039451"/>
            <a:chExt cx="8164483" cy="1900394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47FFEF32-592B-4FF6-A19B-2524BC23ED6B}"/>
                </a:ext>
              </a:extLst>
            </p:cNvPr>
            <p:cNvSpPr/>
            <p:nvPr/>
          </p:nvSpPr>
          <p:spPr>
            <a:xfrm>
              <a:off x="2446840" y="1039451"/>
              <a:ext cx="7665659" cy="1900394"/>
            </a:xfrm>
            <a:prstGeom prst="homePlate">
              <a:avLst>
                <a:gd name="adj" fmla="val 15861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806E90-2C16-4B93-8D10-4F656D658C29}"/>
                </a:ext>
              </a:extLst>
            </p:cNvPr>
            <p:cNvSpPr txBox="1"/>
            <p:nvPr/>
          </p:nvSpPr>
          <p:spPr>
            <a:xfrm>
              <a:off x="2079501" y="1435650"/>
              <a:ext cx="8164483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2"/>
                  </a:solidFill>
                </a:rPr>
                <a:t>Q&amp;A</a:t>
              </a:r>
              <a:endParaRPr lang="ko-KR" alt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70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E64560-DE27-4E28-8672-4E6736056878}"/>
              </a:ext>
            </a:extLst>
          </p:cNvPr>
          <p:cNvSpPr/>
          <p:nvPr/>
        </p:nvSpPr>
        <p:spPr>
          <a:xfrm>
            <a:off x="7720553" y="3516923"/>
            <a:ext cx="2582944" cy="461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C04C0-3B95-484B-A150-AC478B62B9D0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비즈니스 요구사항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A175-8F63-447A-9AFB-A50205571CC6}"/>
              </a:ext>
            </a:extLst>
          </p:cNvPr>
          <p:cNvSpPr txBox="1"/>
          <p:nvPr/>
        </p:nvSpPr>
        <p:spPr>
          <a:xfrm>
            <a:off x="3807738" y="375694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국내 광고 시장 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1AD2D-8CFD-4669-8BD9-0B4E55ABABEB}"/>
              </a:ext>
            </a:extLst>
          </p:cNvPr>
          <p:cNvSpPr txBox="1"/>
          <p:nvPr/>
        </p:nvSpPr>
        <p:spPr>
          <a:xfrm>
            <a:off x="5965370" y="2499195"/>
            <a:ext cx="60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</a:t>
            </a:r>
            <a:r>
              <a:rPr lang="ko-KR" altLang="en-US" dirty="0"/>
              <a:t>코로나</a:t>
            </a:r>
            <a:r>
              <a:rPr lang="en-US" altLang="ko-KR" dirty="0"/>
              <a:t>19 #</a:t>
            </a:r>
            <a:r>
              <a:rPr lang="ko-KR" altLang="en-US" dirty="0"/>
              <a:t>경기둔화 </a:t>
            </a:r>
            <a:r>
              <a:rPr lang="en-US" altLang="ko-KR" dirty="0"/>
              <a:t>#</a:t>
            </a:r>
            <a:r>
              <a:rPr lang="ko-KR" altLang="en-US" dirty="0"/>
              <a:t>마케팅축소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88DD72E-67D7-4EB1-BEB3-9F58C0B10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50"/>
          <a:stretch/>
        </p:blipFill>
        <p:spPr>
          <a:xfrm>
            <a:off x="521023" y="1131502"/>
            <a:ext cx="4588004" cy="5319024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A943BA41-4BD3-404E-9C3F-B7884EB9909D}"/>
              </a:ext>
            </a:extLst>
          </p:cNvPr>
          <p:cNvSpPr/>
          <p:nvPr/>
        </p:nvSpPr>
        <p:spPr>
          <a:xfrm>
            <a:off x="3909336" y="2681712"/>
            <a:ext cx="1359350" cy="37419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B4B4773-5230-41D7-9A96-8F3199B94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52" r="22950" b="87028"/>
          <a:stretch/>
        </p:blipFill>
        <p:spPr>
          <a:xfrm>
            <a:off x="2718990" y="1120049"/>
            <a:ext cx="2011397" cy="721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E333B-9145-4FF4-AFBA-35E52A2F6394}"/>
              </a:ext>
            </a:extLst>
          </p:cNvPr>
          <p:cNvSpPr txBox="1"/>
          <p:nvPr/>
        </p:nvSpPr>
        <p:spPr>
          <a:xfrm>
            <a:off x="5965370" y="3015774"/>
            <a:ext cx="6064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2020</a:t>
            </a:r>
            <a:r>
              <a:rPr lang="ko-KR" altLang="en-US" sz="2800" b="1" dirty="0"/>
              <a:t>년 국내 광고 시장은</a:t>
            </a:r>
            <a:endParaRPr lang="en-US" altLang="ko-KR" sz="2800" b="1" dirty="0"/>
          </a:p>
          <a:p>
            <a:pPr algn="ctr"/>
            <a:r>
              <a:rPr lang="en-US" altLang="ko-KR" sz="3600" b="1" u="sng" dirty="0"/>
              <a:t>5.3% </a:t>
            </a:r>
            <a:r>
              <a:rPr lang="ko-KR" altLang="en-US" sz="3600" b="1" u="sng" dirty="0" err="1"/>
              <a:t>역성장</a:t>
            </a:r>
            <a:endParaRPr lang="ko-KR" altLang="en-US" sz="4400" b="1" u="sng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68158B1-3637-448C-9078-CBB0760C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990" y="6423660"/>
            <a:ext cx="1269554" cy="3580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1100" kern="1200" dirty="0">
                <a:solidFill>
                  <a:schemeClr val="bg2">
                    <a:lumMod val="90000"/>
                  </a:schemeClr>
                </a:solidFill>
              </a:rPr>
              <a:t>출처</a:t>
            </a:r>
            <a:r>
              <a:rPr lang="en-US" altLang="ko-KR" sz="1100" kern="12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100" kern="1200" dirty="0" err="1">
                <a:solidFill>
                  <a:schemeClr val="bg2">
                    <a:lumMod val="90000"/>
                  </a:schemeClr>
                </a:solidFill>
              </a:rPr>
              <a:t>나스미디어</a:t>
            </a:r>
            <a:endParaRPr lang="ko-KR" altLang="en-US" sz="1100" kern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3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D04A0-9E8D-40B2-B570-0F85FEDBD396}"/>
              </a:ext>
            </a:extLst>
          </p:cNvPr>
          <p:cNvSpPr/>
          <p:nvPr/>
        </p:nvSpPr>
        <p:spPr>
          <a:xfrm>
            <a:off x="7690337" y="3968885"/>
            <a:ext cx="2611253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A175-8F63-447A-9AFB-A50205571CC6}"/>
              </a:ext>
            </a:extLst>
          </p:cNvPr>
          <p:cNvSpPr txBox="1"/>
          <p:nvPr/>
        </p:nvSpPr>
        <p:spPr>
          <a:xfrm>
            <a:off x="3807738" y="375694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국내 광고 시장 현황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C0D3B46-9DBD-4340-BF6C-14D3D4B8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3" y="1131502"/>
            <a:ext cx="5954630" cy="5319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72DDA-B0B7-409F-88CF-4D20795C2B33}"/>
              </a:ext>
            </a:extLst>
          </p:cNvPr>
          <p:cNvSpPr txBox="1"/>
          <p:nvPr/>
        </p:nvSpPr>
        <p:spPr>
          <a:xfrm>
            <a:off x="5965370" y="3015774"/>
            <a:ext cx="60647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2021</a:t>
            </a:r>
            <a:r>
              <a:rPr lang="ko-KR" altLang="en-US" sz="2800" b="1" dirty="0"/>
              <a:t>년 국내 광고 시장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전년 대비 </a:t>
            </a:r>
            <a:r>
              <a:rPr lang="en-US" altLang="ko-KR" sz="2800" b="1" dirty="0"/>
              <a:t>9.2% </a:t>
            </a:r>
            <a:r>
              <a:rPr lang="ko-KR" altLang="en-US" sz="2800" b="1" dirty="0"/>
              <a:t>성장</a:t>
            </a:r>
            <a:endParaRPr lang="en-US" altLang="ko-KR" sz="2800" b="1" dirty="0"/>
          </a:p>
          <a:p>
            <a:pPr algn="ctr"/>
            <a:r>
              <a:rPr lang="en-US" altLang="ko-KR" sz="3600" b="1" u="sng" dirty="0"/>
              <a:t>12.4</a:t>
            </a:r>
            <a:r>
              <a:rPr lang="ko-KR" altLang="en-US" sz="3600" b="1" u="sng" dirty="0"/>
              <a:t>조 전망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1AD2D-8CFD-4669-8BD9-0B4E55ABABEB}"/>
              </a:ext>
            </a:extLst>
          </p:cNvPr>
          <p:cNvSpPr txBox="1"/>
          <p:nvPr/>
        </p:nvSpPr>
        <p:spPr>
          <a:xfrm>
            <a:off x="5965370" y="2499195"/>
            <a:ext cx="60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</a:t>
            </a:r>
            <a:r>
              <a:rPr lang="ko-KR" altLang="en-US" dirty="0"/>
              <a:t>전년도 역성장에 따른 기저효과로</a:t>
            </a:r>
            <a:endParaRPr lang="en-US" altLang="ko-KR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136C2D4-A316-43E0-916B-7DEA29830F47}"/>
              </a:ext>
            </a:extLst>
          </p:cNvPr>
          <p:cNvSpPr/>
          <p:nvPr/>
        </p:nvSpPr>
        <p:spPr>
          <a:xfrm>
            <a:off x="5094513" y="2325024"/>
            <a:ext cx="1279542" cy="37419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4B67CD-85FB-4F0A-9D3C-5345BA68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990" y="6423660"/>
            <a:ext cx="1269554" cy="3580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1100" kern="1200" dirty="0">
                <a:solidFill>
                  <a:schemeClr val="bg2">
                    <a:lumMod val="90000"/>
                  </a:schemeClr>
                </a:solidFill>
              </a:rPr>
              <a:t>출처</a:t>
            </a:r>
            <a:r>
              <a:rPr lang="en-US" altLang="ko-KR" sz="1100" kern="12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100" kern="1200" dirty="0" err="1">
                <a:solidFill>
                  <a:schemeClr val="bg2">
                    <a:lumMod val="90000"/>
                  </a:schemeClr>
                </a:solidFill>
              </a:rPr>
              <a:t>나스미디어</a:t>
            </a:r>
            <a:endParaRPr lang="ko-KR" altLang="en-US" sz="1100" kern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1E72E-74CA-482C-B7F2-535069320975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비즈니스 요구사항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1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C079D8B-DD4A-4592-AA21-4756BB1B36D7}"/>
              </a:ext>
            </a:extLst>
          </p:cNvPr>
          <p:cNvSpPr/>
          <p:nvPr/>
        </p:nvSpPr>
        <p:spPr>
          <a:xfrm>
            <a:off x="7195037" y="3355942"/>
            <a:ext cx="2109220" cy="440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DC324-2EDC-41E3-AECF-858DA2234697}"/>
              </a:ext>
            </a:extLst>
          </p:cNvPr>
          <p:cNvSpPr txBox="1"/>
          <p:nvPr/>
        </p:nvSpPr>
        <p:spPr>
          <a:xfrm>
            <a:off x="6095999" y="2775466"/>
            <a:ext cx="5239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디지털 광고</a:t>
            </a:r>
            <a:r>
              <a:rPr lang="ko-KR" altLang="en-US" sz="2800" b="1" dirty="0"/>
              <a:t>는</a:t>
            </a:r>
            <a:r>
              <a:rPr lang="ko-KR" altLang="en-US" sz="3200" b="1" dirty="0"/>
              <a:t> </a:t>
            </a:r>
            <a:endParaRPr lang="en-US" altLang="ko-KR" sz="3200" b="1" dirty="0"/>
          </a:p>
          <a:p>
            <a:pPr algn="ctr"/>
            <a:r>
              <a:rPr lang="ko-KR" altLang="en-US" sz="3600" b="1" u="sng" dirty="0"/>
              <a:t>무려 </a:t>
            </a:r>
            <a:r>
              <a:rPr lang="en-US" altLang="ko-KR" sz="3600" b="1" u="sng" dirty="0"/>
              <a:t>13%</a:t>
            </a:r>
            <a:r>
              <a:rPr lang="ko-KR" altLang="en-US" sz="3600" b="1" dirty="0"/>
              <a:t>라는 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높은</a:t>
            </a:r>
            <a:r>
              <a:rPr lang="ko-KR" altLang="en-US" sz="3600" b="1" i="1" dirty="0"/>
              <a:t> </a:t>
            </a:r>
            <a:r>
              <a:rPr lang="ko-KR" altLang="en-US" sz="3600" b="1" dirty="0"/>
              <a:t>성장률로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회복 예상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70C6CB-62FF-498C-B511-E2CA3722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57" y="1367911"/>
            <a:ext cx="5947797" cy="4239291"/>
          </a:xfrm>
          <a:prstGeom prst="rect">
            <a:avLst/>
          </a:prstGeom>
        </p:spPr>
      </p:pic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A175-8F63-447A-9AFB-A50205571CC6}"/>
              </a:ext>
            </a:extLst>
          </p:cNvPr>
          <p:cNvSpPr txBox="1"/>
          <p:nvPr/>
        </p:nvSpPr>
        <p:spPr>
          <a:xfrm>
            <a:off x="3807738" y="375694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디지털 광고 시장의 성장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8FD18-D1FE-47AD-90CD-032ED12B3403}"/>
              </a:ext>
            </a:extLst>
          </p:cNvPr>
          <p:cNvSpPr txBox="1"/>
          <p:nvPr/>
        </p:nvSpPr>
        <p:spPr>
          <a:xfrm>
            <a:off x="6096000" y="2290721"/>
            <a:ext cx="5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중에서도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8EAE2D-2162-49A6-B0EA-9501B0186A74}"/>
              </a:ext>
            </a:extLst>
          </p:cNvPr>
          <p:cNvSpPr/>
          <p:nvPr/>
        </p:nvSpPr>
        <p:spPr>
          <a:xfrm>
            <a:off x="1349829" y="2743199"/>
            <a:ext cx="4426857" cy="15169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2047240-825C-4745-B6F0-6EBD8057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990" y="6423660"/>
            <a:ext cx="1269554" cy="3580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1100" kern="1200" dirty="0">
                <a:solidFill>
                  <a:schemeClr val="bg2">
                    <a:lumMod val="90000"/>
                  </a:schemeClr>
                </a:solidFill>
              </a:rPr>
              <a:t>출처</a:t>
            </a:r>
            <a:r>
              <a:rPr lang="en-US" altLang="ko-KR" sz="1100" kern="12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100" kern="1200" dirty="0" err="1">
                <a:solidFill>
                  <a:schemeClr val="bg2">
                    <a:lumMod val="90000"/>
                  </a:schemeClr>
                </a:solidFill>
              </a:rPr>
              <a:t>나스미디어</a:t>
            </a:r>
            <a:endParaRPr lang="ko-KR" altLang="en-US" sz="1100" kern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D01B4-218B-42B2-B70A-DBB1E1FFF5F7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비즈니스 요구사항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5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D584AA7-EC4B-4F8A-AA4A-14D1A6709FE5}"/>
              </a:ext>
            </a:extLst>
          </p:cNvPr>
          <p:cNvSpPr/>
          <p:nvPr/>
        </p:nvSpPr>
        <p:spPr>
          <a:xfrm>
            <a:off x="6374055" y="4525969"/>
            <a:ext cx="4796708" cy="428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A175-8F63-447A-9AFB-A50205571CC6}"/>
              </a:ext>
            </a:extLst>
          </p:cNvPr>
          <p:cNvSpPr txBox="1"/>
          <p:nvPr/>
        </p:nvSpPr>
        <p:spPr>
          <a:xfrm>
            <a:off x="3807738" y="375694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디지털 광고 시장의 성장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0BEF5-7219-4867-99E1-28F062C9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99" y="1213144"/>
            <a:ext cx="5378001" cy="49002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BD4F91-4F29-4907-8122-AA3716FF8B1F}"/>
              </a:ext>
            </a:extLst>
          </p:cNvPr>
          <p:cNvSpPr txBox="1"/>
          <p:nvPr/>
        </p:nvSpPr>
        <p:spPr>
          <a:xfrm>
            <a:off x="6096000" y="2145581"/>
            <a:ext cx="5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</a:t>
            </a:r>
            <a:r>
              <a:rPr lang="ko-KR" altLang="en-US" dirty="0"/>
              <a:t>디지털전환 </a:t>
            </a:r>
            <a:r>
              <a:rPr lang="en-US" altLang="ko-KR" dirty="0"/>
              <a:t>#</a:t>
            </a:r>
            <a:r>
              <a:rPr lang="ko-KR" altLang="en-US" dirty="0" err="1"/>
              <a:t>미디어커머스성장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B306E-F0BC-4CDA-BC29-9D582878521C}"/>
              </a:ext>
            </a:extLst>
          </p:cNvPr>
          <p:cNvSpPr txBox="1"/>
          <p:nvPr/>
        </p:nvSpPr>
        <p:spPr>
          <a:xfrm>
            <a:off x="6096000" y="2628960"/>
            <a:ext cx="53780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전체 광고 시장의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절반 수준인 </a:t>
            </a:r>
            <a:r>
              <a:rPr lang="en-US" altLang="ko-KR" sz="2800" b="1" dirty="0"/>
              <a:t>6.1</a:t>
            </a:r>
            <a:r>
              <a:rPr lang="ko-KR" altLang="en-US" sz="2800" b="1" dirty="0"/>
              <a:t>조원</a:t>
            </a:r>
            <a:r>
              <a:rPr lang="ko-KR" altLang="en-US" sz="3200" b="1" dirty="0"/>
              <a:t> </a:t>
            </a:r>
            <a:r>
              <a:rPr lang="ko-KR" altLang="en-US" sz="2400" b="1" dirty="0"/>
              <a:t>차지 예상</a:t>
            </a:r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r>
              <a:rPr lang="ko-KR" altLang="en-US" sz="2800" b="1" dirty="0"/>
              <a:t>미래 광고시장의</a:t>
            </a:r>
            <a:endParaRPr lang="en-US" altLang="ko-KR" sz="2800" b="1" dirty="0"/>
          </a:p>
          <a:p>
            <a:pPr algn="ctr"/>
            <a:r>
              <a:rPr lang="ko-KR" altLang="en-US" sz="3200" b="1" u="sng" dirty="0"/>
              <a:t>성장을 주도할 디지털광고</a:t>
            </a:r>
            <a:endParaRPr lang="ko-KR" altLang="en-US" sz="4000" b="1" u="sng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BBA64B0-909A-4933-84E4-66A7A1CA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990" y="6423660"/>
            <a:ext cx="1269554" cy="3580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1100" kern="1200" dirty="0">
                <a:solidFill>
                  <a:schemeClr val="bg2">
                    <a:lumMod val="90000"/>
                  </a:schemeClr>
                </a:solidFill>
              </a:rPr>
              <a:t>출처</a:t>
            </a:r>
            <a:r>
              <a:rPr lang="en-US" altLang="ko-KR" sz="1100" kern="12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100" kern="1200" dirty="0" err="1">
                <a:solidFill>
                  <a:schemeClr val="bg2">
                    <a:lumMod val="90000"/>
                  </a:schemeClr>
                </a:solidFill>
              </a:rPr>
              <a:t>나스미디어</a:t>
            </a:r>
            <a:endParaRPr lang="ko-KR" altLang="en-US" sz="1100" kern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3C2E5-01CB-403E-82C2-EB799078A107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비즈니스 요구사항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2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D6175F-0AC1-4854-9CD8-38A4EB692977}"/>
              </a:ext>
            </a:extLst>
          </p:cNvPr>
          <p:cNvSpPr/>
          <p:nvPr/>
        </p:nvSpPr>
        <p:spPr>
          <a:xfrm>
            <a:off x="7991995" y="4815731"/>
            <a:ext cx="3065645" cy="4280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BB641A-A63D-415B-9CFB-126BFFBC8C47}"/>
              </a:ext>
            </a:extLst>
          </p:cNvPr>
          <p:cNvSpPr/>
          <p:nvPr/>
        </p:nvSpPr>
        <p:spPr>
          <a:xfrm>
            <a:off x="7803459" y="4295519"/>
            <a:ext cx="3489851" cy="428017"/>
          </a:xfrm>
          <a:prstGeom prst="rect">
            <a:avLst/>
          </a:prstGeom>
          <a:solidFill>
            <a:srgbClr val="D26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5C2A3E-4D5E-48C8-8D17-7C43BB1DCFAC}"/>
              </a:ext>
            </a:extLst>
          </p:cNvPr>
          <p:cNvSpPr/>
          <p:nvPr/>
        </p:nvSpPr>
        <p:spPr>
          <a:xfrm>
            <a:off x="8205868" y="3828385"/>
            <a:ext cx="2644383" cy="42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A175-8F63-447A-9AFB-A50205571CC6}"/>
              </a:ext>
            </a:extLst>
          </p:cNvPr>
          <p:cNvSpPr txBox="1"/>
          <p:nvPr/>
        </p:nvSpPr>
        <p:spPr>
          <a:xfrm>
            <a:off x="3807738" y="375694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디지털 광고 채널 이용현황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AF658B-8BED-474B-9885-BA16A3F4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2" y="1969253"/>
            <a:ext cx="7250817" cy="3337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5A7327-22D4-4953-B545-BF470A73CD85}"/>
              </a:ext>
            </a:extLst>
          </p:cNvPr>
          <p:cNvSpPr txBox="1"/>
          <p:nvPr/>
        </p:nvSpPr>
        <p:spPr>
          <a:xfrm>
            <a:off x="6846272" y="2145581"/>
            <a:ext cx="52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중소상공인 기준</a:t>
            </a:r>
            <a:r>
              <a:rPr lang="en-US" altLang="ko-KR" dirty="0"/>
              <a:t>,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6A856-452D-4000-8AF8-E1AF336A92DB}"/>
              </a:ext>
            </a:extLst>
          </p:cNvPr>
          <p:cNvSpPr txBox="1"/>
          <p:nvPr/>
        </p:nvSpPr>
        <p:spPr>
          <a:xfrm>
            <a:off x="6846272" y="2535176"/>
            <a:ext cx="53780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지난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년간 가장 많이 이용한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디지털 광고 채널</a:t>
            </a:r>
            <a:endParaRPr lang="en-US" altLang="ko-KR" sz="2400" b="1" dirty="0"/>
          </a:p>
          <a:p>
            <a:pPr algn="ctr"/>
            <a:endParaRPr lang="en-US" altLang="ko-KR" sz="3200" b="1" dirty="0"/>
          </a:p>
          <a:p>
            <a:pPr algn="ctr"/>
            <a:r>
              <a:rPr lang="ko-KR" altLang="en-US" sz="3200" b="1" u="sng" dirty="0"/>
              <a:t>네이버</a:t>
            </a:r>
            <a:r>
              <a:rPr lang="en-US" altLang="ko-KR" sz="3200" b="1" u="sng" dirty="0"/>
              <a:t>(79.1%)</a:t>
            </a:r>
          </a:p>
          <a:p>
            <a:pPr algn="ctr"/>
            <a:r>
              <a:rPr lang="ko-KR" altLang="en-US" sz="3200" b="1" u="sng" dirty="0"/>
              <a:t>인스타그램</a:t>
            </a:r>
            <a:r>
              <a:rPr lang="en-US" altLang="ko-KR" sz="3200" b="1" u="sng" dirty="0"/>
              <a:t>(48.7%) </a:t>
            </a:r>
          </a:p>
          <a:p>
            <a:pPr algn="ctr"/>
            <a:r>
              <a:rPr lang="ko-KR" altLang="en-US" sz="3200" b="1" u="sng" dirty="0"/>
              <a:t>페이스북</a:t>
            </a:r>
            <a:r>
              <a:rPr lang="en-US" altLang="ko-KR" sz="3200" b="1" u="sng" dirty="0"/>
              <a:t>(27.9%) </a:t>
            </a:r>
            <a:endParaRPr lang="ko-KR" altLang="en-US" sz="4000" b="1" u="sng" dirty="0">
              <a:highlight>
                <a:srgbClr val="FFFF00"/>
              </a:highlight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CC217A4-7F89-4B77-AA29-5A350F37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990" y="6423660"/>
            <a:ext cx="1269554" cy="3580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1100" kern="1200" dirty="0">
                <a:solidFill>
                  <a:schemeClr val="bg2">
                    <a:lumMod val="90000"/>
                  </a:schemeClr>
                </a:solidFill>
              </a:rPr>
              <a:t>출처</a:t>
            </a:r>
            <a:r>
              <a:rPr lang="en-US" altLang="ko-KR" sz="1100" kern="12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100" kern="1200" dirty="0" err="1">
                <a:solidFill>
                  <a:schemeClr val="bg2">
                    <a:lumMod val="90000"/>
                  </a:schemeClr>
                </a:solidFill>
              </a:rPr>
              <a:t>닐슨코리아</a:t>
            </a:r>
            <a:endParaRPr lang="ko-KR" altLang="en-US" sz="1100" kern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1FB7A-5286-434C-9A32-7074498F6006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비즈니스 요구사항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2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576EDE-8AFF-47D5-9E5F-FB66A71137E2}"/>
              </a:ext>
            </a:extLst>
          </p:cNvPr>
          <p:cNvSpPr/>
          <p:nvPr/>
        </p:nvSpPr>
        <p:spPr>
          <a:xfrm>
            <a:off x="3985846" y="5441965"/>
            <a:ext cx="4592546" cy="428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C04C0-3B95-484B-A150-AC478B62B9D0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비즈니스 요구사항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A175-8F63-447A-9AFB-A50205571CC6}"/>
              </a:ext>
            </a:extLst>
          </p:cNvPr>
          <p:cNvSpPr txBox="1"/>
          <p:nvPr/>
        </p:nvSpPr>
        <p:spPr>
          <a:xfrm>
            <a:off x="3807738" y="375694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통합 </a:t>
            </a:r>
            <a:r>
              <a:rPr lang="ko-KR" altLang="en-US" b="1" dirty="0" err="1"/>
              <a:t>광고플랫폼이란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B306E-F0BC-4CDA-BC29-9D582878521C}"/>
              </a:ext>
            </a:extLst>
          </p:cNvPr>
          <p:cNvSpPr txBox="1"/>
          <p:nvPr/>
        </p:nvSpPr>
        <p:spPr>
          <a:xfrm>
            <a:off x="3618689" y="5007057"/>
            <a:ext cx="537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광고주와 광고채널 사이에서의</a:t>
            </a:r>
            <a:endParaRPr lang="en-US" altLang="ko-KR" sz="3200" b="1" dirty="0"/>
          </a:p>
          <a:p>
            <a:pPr algn="ctr"/>
            <a:r>
              <a:rPr lang="ko-KR" altLang="en-US" sz="3200" b="1" u="sng" dirty="0"/>
              <a:t>통합 광고플랫폼의 역할</a:t>
            </a:r>
            <a:endParaRPr lang="en-US" altLang="ko-KR" sz="3200" b="1" u="sng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E02A63-2103-4B81-B0CD-CDEC64416A60}"/>
              </a:ext>
            </a:extLst>
          </p:cNvPr>
          <p:cNvGrpSpPr/>
          <p:nvPr/>
        </p:nvGrpSpPr>
        <p:grpSpPr>
          <a:xfrm>
            <a:off x="1671262" y="1492713"/>
            <a:ext cx="8849476" cy="3472366"/>
            <a:chOff x="1671262" y="1492713"/>
            <a:chExt cx="8849476" cy="34723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53FA15-CC97-4F5B-9605-F2E5AF3EB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1262" y="1492713"/>
              <a:ext cx="8849476" cy="347236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528B53-F6ED-4CB7-B7D0-BC4B529DA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9800" y="2390017"/>
              <a:ext cx="1036046" cy="4000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C75AC2F-2324-497C-9115-7B307CB5A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8008" y="2390017"/>
              <a:ext cx="1367591" cy="40007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488C2D8-5496-42FC-9268-03EB43DD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2107" y="2387094"/>
              <a:ext cx="1657369" cy="40007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18A1B90-26B4-4568-9CEB-7119FFBB3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1169" y="3195399"/>
              <a:ext cx="2233947" cy="72321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725E11C-0CE3-404D-A8B5-32A251571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5023" y="3195399"/>
              <a:ext cx="1910885" cy="72321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5155459-4CF0-4751-9EF2-FAF4BDC91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7561" y="3173249"/>
              <a:ext cx="2233947" cy="72321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B827F6-7AD3-4310-8075-47371F97709E}"/>
              </a:ext>
            </a:extLst>
          </p:cNvPr>
          <p:cNvGrpSpPr/>
          <p:nvPr/>
        </p:nvGrpSpPr>
        <p:grpSpPr>
          <a:xfrm>
            <a:off x="2051893" y="2390807"/>
            <a:ext cx="8076437" cy="396362"/>
            <a:chOff x="2051893" y="2390807"/>
            <a:chExt cx="8076437" cy="3963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BD4F91-4F29-4907-8122-AA3716FF8B1F}"/>
                </a:ext>
              </a:extLst>
            </p:cNvPr>
            <p:cNvSpPr txBox="1"/>
            <p:nvPr/>
          </p:nvSpPr>
          <p:spPr>
            <a:xfrm>
              <a:off x="2051893" y="2404073"/>
              <a:ext cx="2743200" cy="383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광고주</a:t>
              </a:r>
              <a:endParaRPr lang="en-US" altLang="ko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B9C01F-C862-4B4E-A15D-D1216329ACE2}"/>
                </a:ext>
              </a:extLst>
            </p:cNvPr>
            <p:cNvSpPr txBox="1"/>
            <p:nvPr/>
          </p:nvSpPr>
          <p:spPr>
            <a:xfrm>
              <a:off x="7385130" y="2390807"/>
              <a:ext cx="2743200" cy="383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디지털 광고채널</a:t>
              </a:r>
              <a:endParaRPr lang="en-US" altLang="ko-K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BA162A-D79A-4CDD-8EE5-00996F7E6B22}"/>
                </a:ext>
              </a:extLst>
            </p:cNvPr>
            <p:cNvSpPr txBox="1"/>
            <p:nvPr/>
          </p:nvSpPr>
          <p:spPr>
            <a:xfrm>
              <a:off x="4724400" y="2397616"/>
              <a:ext cx="2743200" cy="383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통합 광고플랫폼</a:t>
              </a:r>
              <a:endParaRPr lang="en-US" altLang="ko-KR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2089FD-D7DC-4402-976D-39172E394223}"/>
              </a:ext>
            </a:extLst>
          </p:cNvPr>
          <p:cNvGrpSpPr/>
          <p:nvPr/>
        </p:nvGrpSpPr>
        <p:grpSpPr>
          <a:xfrm>
            <a:off x="2110509" y="3187972"/>
            <a:ext cx="8041268" cy="948319"/>
            <a:chOff x="2051893" y="2355638"/>
            <a:chExt cx="8041268" cy="9483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B294B9-7811-46F3-80C1-E810DC9001EC}"/>
                </a:ext>
              </a:extLst>
            </p:cNvPr>
            <p:cNvSpPr txBox="1"/>
            <p:nvPr/>
          </p:nvSpPr>
          <p:spPr>
            <a:xfrm>
              <a:off x="2051893" y="2380627"/>
              <a:ext cx="2743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쉽고 편리한 관리</a:t>
              </a:r>
              <a:endParaRPr lang="en-US" altLang="ko-KR" dirty="0"/>
            </a:p>
            <a:p>
              <a:pPr algn="ctr"/>
              <a:r>
                <a:rPr lang="ko-KR" altLang="en-US" dirty="0"/>
                <a:t>향상된 광고성과</a:t>
              </a:r>
              <a:endParaRPr lang="en-US" altLang="ko-KR" dirty="0"/>
            </a:p>
            <a:p>
              <a:pPr algn="ctr"/>
              <a:r>
                <a:rPr lang="ko-KR" altLang="en-US" dirty="0"/>
                <a:t>원함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5E32E4-AA9E-43FB-9912-EBCBEB7B32B9}"/>
                </a:ext>
              </a:extLst>
            </p:cNvPr>
            <p:cNvSpPr txBox="1"/>
            <p:nvPr/>
          </p:nvSpPr>
          <p:spPr>
            <a:xfrm>
              <a:off x="7349961" y="2355638"/>
              <a:ext cx="2743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다양한 채널 존재</a:t>
              </a:r>
              <a:endParaRPr lang="en-US" altLang="ko-KR" dirty="0"/>
            </a:p>
            <a:p>
              <a:pPr algn="ctr"/>
              <a:r>
                <a:rPr lang="ko-KR" altLang="en-US" dirty="0"/>
                <a:t>관리가 복잡함</a:t>
              </a:r>
              <a:endParaRPr lang="en-US" altLang="ko-KR" dirty="0"/>
            </a:p>
            <a:p>
              <a:pPr algn="ctr"/>
              <a:r>
                <a:rPr lang="ko-KR" altLang="en-US" dirty="0"/>
                <a:t>성과 통합의 어려움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3DAD7A-BD55-4D85-9058-E4F4EC4D65BA}"/>
                </a:ext>
              </a:extLst>
            </p:cNvPr>
            <p:cNvSpPr txBox="1"/>
            <p:nvPr/>
          </p:nvSpPr>
          <p:spPr>
            <a:xfrm>
              <a:off x="4724400" y="2397616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u="sng" dirty="0"/>
                <a:t>광고채널 통합관리</a:t>
              </a:r>
              <a:endParaRPr lang="en-US" altLang="ko-KR" b="1" u="sng" dirty="0"/>
            </a:p>
            <a:p>
              <a:pPr algn="ctr"/>
              <a:r>
                <a:rPr lang="ko-KR" altLang="en-US" b="1" u="sng" dirty="0"/>
                <a:t>마케팅 성과 통합측정</a:t>
              </a:r>
              <a:endParaRPr lang="en-US" altLang="ko-KR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0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B5432891-C7A2-4592-A5AA-28CBCAC16D93}"/>
              </a:ext>
            </a:extLst>
          </p:cNvPr>
          <p:cNvSpPr/>
          <p:nvPr/>
        </p:nvSpPr>
        <p:spPr>
          <a:xfrm>
            <a:off x="198182" y="180279"/>
            <a:ext cx="3420507" cy="721708"/>
          </a:xfrm>
          <a:prstGeom prst="homePlate">
            <a:avLst>
              <a:gd name="adj" fmla="val 15861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C04C0-3B95-484B-A150-AC478B62B9D0}"/>
              </a:ext>
            </a:extLst>
          </p:cNvPr>
          <p:cNvSpPr txBox="1"/>
          <p:nvPr/>
        </p:nvSpPr>
        <p:spPr>
          <a:xfrm>
            <a:off x="279677" y="3564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E31640-1C8A-44AB-A683-02E64C3B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2" y="1946233"/>
            <a:ext cx="3856157" cy="2434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88E751-AA3C-4678-9C6C-3ACD04D4A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64" t="483" r="-19364" b="826"/>
          <a:stretch/>
        </p:blipFill>
        <p:spPr>
          <a:xfrm>
            <a:off x="5036020" y="1946233"/>
            <a:ext cx="3474409" cy="2470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02F44E-36D3-48F5-BBD2-04A12986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644" y="5766546"/>
            <a:ext cx="2685225" cy="49806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3F8F24-E557-4DFD-848E-1952848E82F9}"/>
              </a:ext>
            </a:extLst>
          </p:cNvPr>
          <p:cNvSpPr/>
          <p:nvPr/>
        </p:nvSpPr>
        <p:spPr>
          <a:xfrm>
            <a:off x="6474564" y="2894106"/>
            <a:ext cx="1297835" cy="66621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A175-8F63-447A-9AFB-A50205571CC6}"/>
              </a:ext>
            </a:extLst>
          </p:cNvPr>
          <p:cNvSpPr txBox="1"/>
          <p:nvPr/>
        </p:nvSpPr>
        <p:spPr>
          <a:xfrm>
            <a:off x="3807738" y="375694"/>
            <a:ext cx="77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SMARTMIND</a:t>
            </a:r>
            <a:r>
              <a:rPr lang="ko-KR" altLang="en-US" b="1" dirty="0"/>
              <a:t>의 디지털 광고 플랫폼 </a:t>
            </a:r>
            <a:r>
              <a:rPr lang="en-US" altLang="ko-KR" b="1" dirty="0"/>
              <a:t>Lighthouse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6F0DA-3A03-47A1-BA50-A1D647D02C23}"/>
              </a:ext>
            </a:extLst>
          </p:cNvPr>
          <p:cNvSpPr txBox="1"/>
          <p:nvPr/>
        </p:nvSpPr>
        <p:spPr>
          <a:xfrm>
            <a:off x="665352" y="4612014"/>
            <a:ext cx="373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특징</a:t>
            </a:r>
            <a:r>
              <a:rPr lang="en-US" altLang="ko-KR" b="1" dirty="0"/>
              <a:t>1. </a:t>
            </a:r>
          </a:p>
          <a:p>
            <a:r>
              <a:rPr lang="ko-KR" altLang="en-US" b="1" dirty="0"/>
              <a:t>다양한 채널의 광고</a:t>
            </a:r>
            <a:r>
              <a:rPr lang="ko-KR" altLang="en-US" dirty="0"/>
              <a:t>를 한 곳에서 집행하고 관리할 수 있는 플랫폼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DC324-2EDC-41E3-AECF-858DA2234697}"/>
              </a:ext>
            </a:extLst>
          </p:cNvPr>
          <p:cNvSpPr txBox="1"/>
          <p:nvPr/>
        </p:nvSpPr>
        <p:spPr>
          <a:xfrm>
            <a:off x="5036020" y="4612014"/>
            <a:ext cx="302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특징</a:t>
            </a:r>
            <a:r>
              <a:rPr lang="en-US" altLang="ko-KR" b="1" dirty="0"/>
              <a:t>2.</a:t>
            </a:r>
          </a:p>
          <a:p>
            <a:r>
              <a:rPr lang="ko-KR" altLang="en-US" dirty="0"/>
              <a:t>광고성과를 </a:t>
            </a:r>
            <a:r>
              <a:rPr lang="ko-KR" altLang="en-US" b="1" dirty="0"/>
              <a:t>실시간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분석하고 타겟팅을 최적화하여 </a:t>
            </a:r>
            <a:r>
              <a:rPr lang="ko-KR" altLang="en-US" b="1" dirty="0"/>
              <a:t>예산 분배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00C19C-77B2-4111-81CB-6629A00C48F0}"/>
              </a:ext>
            </a:extLst>
          </p:cNvPr>
          <p:cNvSpPr txBox="1"/>
          <p:nvPr/>
        </p:nvSpPr>
        <p:spPr>
          <a:xfrm>
            <a:off x="8560413" y="4612014"/>
            <a:ext cx="324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특징</a:t>
            </a:r>
            <a:r>
              <a:rPr lang="en-US" altLang="ko-KR" b="1" dirty="0"/>
              <a:t>3. </a:t>
            </a:r>
          </a:p>
          <a:p>
            <a:r>
              <a:rPr lang="ko-KR" altLang="en-US" dirty="0"/>
              <a:t>데이터를 통해 고객 행동 및 프로파일 </a:t>
            </a:r>
            <a:r>
              <a:rPr lang="ko-KR" altLang="en-US" b="1" dirty="0"/>
              <a:t>인사이트 제공 </a:t>
            </a:r>
            <a:r>
              <a:rPr lang="ko-KR" altLang="en-US" dirty="0"/>
              <a:t>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AA4C8CF-EF3E-4E3E-A624-1917AC8AD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429" y="1946233"/>
            <a:ext cx="3020497" cy="2433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1403B5-8076-456D-84A4-9D145C54C14E}"/>
              </a:ext>
            </a:extLst>
          </p:cNvPr>
          <p:cNvSpPr txBox="1"/>
          <p:nvPr/>
        </p:nvSpPr>
        <p:spPr>
          <a:xfrm>
            <a:off x="9369669" y="1193549"/>
            <a:ext cx="564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* 8</a:t>
            </a:r>
            <a:r>
              <a:rPr lang="ko-KR" altLang="en-US" b="1" i="1" dirty="0"/>
              <a:t>월 말 출시예정</a:t>
            </a:r>
          </a:p>
        </p:txBody>
      </p:sp>
    </p:spTree>
    <p:extLst>
      <p:ext uri="{BB962C8B-B14F-4D97-AF65-F5344CB8AC3E}">
        <p14:creationId xmlns:p14="http://schemas.microsoft.com/office/powerpoint/2010/main" val="316894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973</Words>
  <Application>Microsoft Office PowerPoint</Application>
  <PresentationFormat>와이드스크린</PresentationFormat>
  <Paragraphs>232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Roboto</vt:lpstr>
      <vt:lpstr>Office 테마</vt:lpstr>
      <vt:lpstr>  LIGTHHOUSE 플랫폼 개발  조남욱 방현아 우정민 조혜령 황한희 서다현  </vt:lpstr>
      <vt:lpstr> 1. 비즈니스 요구사항    - 국내 광고 시장 현황    - 디지털 광고 시장의 성장    - 디지털 광고 채널 이용현황    - 통합 광고 플랫폼이란?  2. 프로젝트 개요 - SMARTMIND의 디지털 광고 플랫폼 Lighthouse - Light House 플랫폼 타겟 - 프로젝트 역할 및 책임(조직도) - 프로젝트 제약사항 및 가정 -이해관계자  3. 프로젝트 계획  - WBS (Work Breakdown Structure) - 현재 프로젝트 진행 상황 - 요구사항 정의서 - 프로젝트 리스크 - AI 서비스 모델 프로세스  4. Appendix 및 참고문헌</vt:lpstr>
      <vt:lpstr>출처: 나스미디어</vt:lpstr>
      <vt:lpstr>출처: 나스미디어</vt:lpstr>
      <vt:lpstr>출처: 나스미디어</vt:lpstr>
      <vt:lpstr>출처: 나스미디어</vt:lpstr>
      <vt:lpstr>출처: 닐슨코리아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조혜령</dc:creator>
  <cp:lastModifiedBy>조혜령</cp:lastModifiedBy>
  <cp:revision>52</cp:revision>
  <dcterms:created xsi:type="dcterms:W3CDTF">2021-07-06T00:42:43Z</dcterms:created>
  <dcterms:modified xsi:type="dcterms:W3CDTF">2021-07-13T00:58:03Z</dcterms:modified>
</cp:coreProperties>
</file>