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7" r:id="rId15"/>
    <p:sldId id="271" r:id="rId16"/>
    <p:sldId id="272" r:id="rId17"/>
    <p:sldId id="273" r:id="rId18"/>
    <p:sldId id="274" r:id="rId19"/>
    <p:sldId id="278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527-7DAF-4D21-95DC-E45EF3D34C03}" type="datetimeFigureOut">
              <a:rPr lang="en-US" smtClean="0"/>
              <a:t>03-Dec-19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1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527-7DAF-4D21-95DC-E45EF3D34C03}" type="datetimeFigureOut">
              <a:rPr lang="en-US" smtClean="0"/>
              <a:t>03-Dec-19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0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527-7DAF-4D21-95DC-E45EF3D34C03}" type="datetimeFigureOut">
              <a:rPr lang="en-US" smtClean="0"/>
              <a:t>03-Dec-19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3015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527-7DAF-4D21-95DC-E45EF3D34C03}" type="datetimeFigureOut">
              <a:rPr lang="en-US" smtClean="0"/>
              <a:t>03-Dec-19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57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527-7DAF-4D21-95DC-E45EF3D34C03}" type="datetimeFigureOut">
              <a:rPr lang="en-US" smtClean="0"/>
              <a:t>03-Dec-19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556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527-7DAF-4D21-95DC-E45EF3D34C03}" type="datetimeFigureOut">
              <a:rPr lang="en-US" smtClean="0"/>
              <a:t>03-Dec-19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1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527-7DAF-4D21-95DC-E45EF3D34C03}" type="datetimeFigureOut">
              <a:rPr lang="en-US" smtClean="0"/>
              <a:t>03-Dec-19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3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527-7DAF-4D21-95DC-E45EF3D34C03}" type="datetimeFigureOut">
              <a:rPr lang="en-US" smtClean="0"/>
              <a:t>03-Dec-19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3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527-7DAF-4D21-95DC-E45EF3D34C03}" type="datetimeFigureOut">
              <a:rPr lang="en-US" smtClean="0"/>
              <a:t>03-Dec-19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6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527-7DAF-4D21-95DC-E45EF3D34C03}" type="datetimeFigureOut">
              <a:rPr lang="en-US" smtClean="0"/>
              <a:t>03-Dec-19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5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527-7DAF-4D21-95DC-E45EF3D34C03}" type="datetimeFigureOut">
              <a:rPr lang="en-US" smtClean="0"/>
              <a:t>03-Dec-19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4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527-7DAF-4D21-95DC-E45EF3D34C03}" type="datetimeFigureOut">
              <a:rPr lang="en-US" smtClean="0"/>
              <a:t>03-Dec-19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5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527-7DAF-4D21-95DC-E45EF3D34C03}" type="datetimeFigureOut">
              <a:rPr lang="en-US" smtClean="0"/>
              <a:t>03-Dec-19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8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527-7DAF-4D21-95DC-E45EF3D34C03}" type="datetimeFigureOut">
              <a:rPr lang="en-US" smtClean="0"/>
              <a:t>03-Dec-19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527-7DAF-4D21-95DC-E45EF3D34C03}" type="datetimeFigureOut">
              <a:rPr lang="en-US" smtClean="0"/>
              <a:t>03-Dec-19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527-7DAF-4D21-95DC-E45EF3D34C03}" type="datetimeFigureOut">
              <a:rPr lang="en-US" smtClean="0"/>
              <a:t>03-Dec-19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4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5F527-7DAF-4D21-95DC-E45EF3D34C03}" type="datetimeFigureOut">
              <a:rPr lang="en-US" smtClean="0"/>
              <a:t>03-Dec-19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8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fet uet">
            <a:extLst>
              <a:ext uri="{FF2B5EF4-FFF2-40B4-BE49-F238E27FC236}">
                <a16:creationId xmlns:a16="http://schemas.microsoft.com/office/drawing/2014/main" id="{5594874D-3229-4B3C-9391-AC887F56E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607" y="94817"/>
            <a:ext cx="1403783" cy="140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ED7144-54C2-4D3B-B3D5-253F92E33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964" y="2491786"/>
            <a:ext cx="8318039" cy="1646302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Fuzzy Logic Based Obstacle Avoidance Robot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F7F82-795B-49DA-87DB-FB0F992A82EF}"/>
              </a:ext>
            </a:extLst>
          </p:cNvPr>
          <p:cNvSpPr txBox="1"/>
          <p:nvPr/>
        </p:nvSpPr>
        <p:spPr>
          <a:xfrm>
            <a:off x="3046016" y="4229100"/>
            <a:ext cx="6227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Hoàng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Huy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Hoàng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– 16020131 – K61-Đ-A-CLC</a:t>
            </a:r>
          </a:p>
        </p:txBody>
      </p:sp>
      <p:pic>
        <p:nvPicPr>
          <p:cNvPr id="5" name="Picture 4" descr="Hình ảnh có liên quan">
            <a:extLst>
              <a:ext uri="{FF2B5EF4-FFF2-40B4-BE49-F238E27FC236}">
                <a16:creationId xmlns:a16="http://schemas.microsoft.com/office/drawing/2014/main" id="{936909D4-4C6E-400E-9902-892CF35D980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73" y="0"/>
            <a:ext cx="1559050" cy="1559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5402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C2A53EE-9FD4-40ED-B25F-F50068115534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Hardware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52963F-535F-4C9B-830E-F448CABB1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34" y="1586563"/>
            <a:ext cx="4132791" cy="67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18650 Battery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11B58F-429F-4BFA-833B-7EA9EB24D829}"/>
              </a:ext>
            </a:extLst>
          </p:cNvPr>
          <p:cNvSpPr txBox="1">
            <a:spLocks/>
          </p:cNvSpPr>
          <p:nvPr/>
        </p:nvSpPr>
        <p:spPr>
          <a:xfrm>
            <a:off x="620781" y="2509806"/>
            <a:ext cx="54752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- 18x65mm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US" sz="3200" b="1" dirty="0">
                <a:solidFill>
                  <a:schemeClr val="accent2"/>
                </a:solidFill>
              </a:rPr>
              <a:t>Rechargeable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US" sz="3200" b="1" dirty="0">
                <a:solidFill>
                  <a:schemeClr val="accent2"/>
                </a:solidFill>
              </a:rPr>
              <a:t>3.7V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en-US" sz="3200" b="1" dirty="0">
                <a:solidFill>
                  <a:schemeClr val="accent2"/>
                </a:solidFill>
              </a:rPr>
              <a:t>4800mAh</a:t>
            </a:r>
          </a:p>
          <a:p>
            <a:pPr marL="0" indent="0">
              <a:buNone/>
            </a:pPr>
            <a:endParaRPr lang="en-US" sz="3200" b="1" dirty="0">
              <a:solidFill>
                <a:schemeClr val="accent2"/>
              </a:solidFill>
            </a:endParaRPr>
          </a:p>
        </p:txBody>
      </p:sp>
      <p:pic>
        <p:nvPicPr>
          <p:cNvPr id="8" name="Picture 7" descr="Kết quả hình ảnh cho ultrafire 18650">
            <a:extLst>
              <a:ext uri="{FF2B5EF4-FFF2-40B4-BE49-F238E27FC236}">
                <a16:creationId xmlns:a16="http://schemas.microsoft.com/office/drawing/2014/main" id="{4AD604A7-D1DF-4303-943E-0DB4009658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2" y="1423370"/>
            <a:ext cx="4700588" cy="47005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54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CFD6B3-4D75-44F6-8B20-C40545925944}"/>
              </a:ext>
            </a:extLst>
          </p:cNvPr>
          <p:cNvSpPr txBox="1"/>
          <p:nvPr/>
        </p:nvSpPr>
        <p:spPr>
          <a:xfrm>
            <a:off x="3108518" y="2730668"/>
            <a:ext cx="4380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Fuzzy Logic</a:t>
            </a:r>
          </a:p>
        </p:txBody>
      </p:sp>
    </p:spTree>
    <p:extLst>
      <p:ext uri="{BB962C8B-B14F-4D97-AF65-F5344CB8AC3E}">
        <p14:creationId xmlns:p14="http://schemas.microsoft.com/office/powerpoint/2010/main" val="465112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D3D466-EE99-40C2-A052-2B4C37581524}"/>
              </a:ext>
            </a:extLst>
          </p:cNvPr>
          <p:cNvSpPr txBox="1">
            <a:spLocks/>
          </p:cNvSpPr>
          <p:nvPr/>
        </p:nvSpPr>
        <p:spPr>
          <a:xfrm>
            <a:off x="829734" y="66208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Fuzzy Logic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EB0880-FC9E-4BD3-BAC8-7A237D117500}"/>
              </a:ext>
            </a:extLst>
          </p:cNvPr>
          <p:cNvGrpSpPr/>
          <p:nvPr/>
        </p:nvGrpSpPr>
        <p:grpSpPr>
          <a:xfrm>
            <a:off x="829734" y="1797957"/>
            <a:ext cx="8755519" cy="4298043"/>
            <a:chOff x="551541" y="580571"/>
            <a:chExt cx="9564916" cy="46953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A12FA1-95D8-4F06-A366-176D807AF21C}"/>
                </a:ext>
              </a:extLst>
            </p:cNvPr>
            <p:cNvSpPr/>
            <p:nvPr/>
          </p:nvSpPr>
          <p:spPr>
            <a:xfrm>
              <a:off x="551542" y="580571"/>
              <a:ext cx="1582057" cy="100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Left distance sensor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9EB190-F596-47D5-B2C7-613BB3ED539B}"/>
                </a:ext>
              </a:extLst>
            </p:cNvPr>
            <p:cNvSpPr/>
            <p:nvPr/>
          </p:nvSpPr>
          <p:spPr>
            <a:xfrm>
              <a:off x="551542" y="2427514"/>
              <a:ext cx="1582057" cy="100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Middle distance sensor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C92F1B-9029-4264-B148-FB8ACF4B8E1A}"/>
                </a:ext>
              </a:extLst>
            </p:cNvPr>
            <p:cNvSpPr/>
            <p:nvPr/>
          </p:nvSpPr>
          <p:spPr>
            <a:xfrm>
              <a:off x="551541" y="4274457"/>
              <a:ext cx="1582057" cy="100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Right distance sensor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6107FC-03E0-4EE2-9D58-1F53B6F5F7F0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133599" y="1081314"/>
              <a:ext cx="1814946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1C283C6-A5B2-4354-B182-C133E8C4B9D6}"/>
                </a:ext>
              </a:extLst>
            </p:cNvPr>
            <p:cNvCxnSpPr>
              <a:cxnSpLocks/>
            </p:cNvCxnSpPr>
            <p:nvPr/>
          </p:nvCxnSpPr>
          <p:spPr>
            <a:xfrm>
              <a:off x="2133598" y="4775200"/>
              <a:ext cx="1814946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F8ABE6-4C06-4DD1-B054-134389A4D87B}"/>
                </a:ext>
              </a:extLst>
            </p:cNvPr>
            <p:cNvSpPr/>
            <p:nvPr/>
          </p:nvSpPr>
          <p:spPr>
            <a:xfrm>
              <a:off x="4959927" y="1709716"/>
              <a:ext cx="2466109" cy="2466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Fuzzy logic rules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9904156-582B-414C-93DB-F2E8BA1CAF45}"/>
                </a:ext>
              </a:extLst>
            </p:cNvPr>
            <p:cNvCxnSpPr>
              <a:stCxn id="7" idx="3"/>
              <a:endCxn id="11" idx="1"/>
            </p:cNvCxnSpPr>
            <p:nvPr/>
          </p:nvCxnSpPr>
          <p:spPr>
            <a:xfrm>
              <a:off x="2133599" y="2928257"/>
              <a:ext cx="2826328" cy="14514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94DE470-5363-4BE3-93E4-069FBE32F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969" y="1081314"/>
              <a:ext cx="0" cy="134620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C22843B-D1F0-4E93-A0CB-1863D021FAF1}"/>
                </a:ext>
              </a:extLst>
            </p:cNvPr>
            <p:cNvCxnSpPr/>
            <p:nvPr/>
          </p:nvCxnSpPr>
          <p:spPr>
            <a:xfrm>
              <a:off x="3948544" y="2427514"/>
              <a:ext cx="1011383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85191E0-04E3-48E5-B1EC-E3E26D527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969" y="3429000"/>
              <a:ext cx="0" cy="134620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EA388F1-35C0-4B86-B6A3-236DE9499491}"/>
                </a:ext>
              </a:extLst>
            </p:cNvPr>
            <p:cNvCxnSpPr/>
            <p:nvPr/>
          </p:nvCxnSpPr>
          <p:spPr>
            <a:xfrm>
              <a:off x="3919969" y="3427639"/>
              <a:ext cx="1011383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0B7CE16-432B-43C1-B71F-25EE8ACA4793}"/>
                </a:ext>
              </a:extLst>
            </p:cNvPr>
            <p:cNvCxnSpPr>
              <a:cxnSpLocks/>
            </p:cNvCxnSpPr>
            <p:nvPr/>
          </p:nvCxnSpPr>
          <p:spPr>
            <a:xfrm>
              <a:off x="7426036" y="2122714"/>
              <a:ext cx="1108364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5C29AE-B0D3-4E2D-B2EE-D1616D91AF3A}"/>
                </a:ext>
              </a:extLst>
            </p:cNvPr>
            <p:cNvSpPr/>
            <p:nvPr/>
          </p:nvSpPr>
          <p:spPr>
            <a:xfrm>
              <a:off x="8534400" y="1582057"/>
              <a:ext cx="1582057" cy="100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Left motor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389C28B-0B1E-4AF4-9225-8C337EBA4681}"/>
                </a:ext>
              </a:extLst>
            </p:cNvPr>
            <p:cNvCxnSpPr>
              <a:cxnSpLocks/>
            </p:cNvCxnSpPr>
            <p:nvPr/>
          </p:nvCxnSpPr>
          <p:spPr>
            <a:xfrm>
              <a:off x="7426036" y="3785259"/>
              <a:ext cx="1108364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592C098-5CB9-46E4-ADC4-AD45C7E9CDD4}"/>
                </a:ext>
              </a:extLst>
            </p:cNvPr>
            <p:cNvSpPr/>
            <p:nvPr/>
          </p:nvSpPr>
          <p:spPr>
            <a:xfrm>
              <a:off x="8534400" y="3267858"/>
              <a:ext cx="1582057" cy="100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Right motor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5309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5D7D233A-96EE-4BDB-9165-C80C8C02CE32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Fuzzy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4BF4-2831-4A1D-AD17-BE4EDE1EEE68}"/>
              </a:ext>
            </a:extLst>
          </p:cNvPr>
          <p:cNvSpPr txBox="1">
            <a:spLocks/>
          </p:cNvSpPr>
          <p:nvPr/>
        </p:nvSpPr>
        <p:spPr>
          <a:xfrm>
            <a:off x="829734" y="1862106"/>
            <a:ext cx="54752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US" sz="3200" b="1" dirty="0">
                <a:solidFill>
                  <a:schemeClr val="accent2"/>
                </a:solidFill>
              </a:rPr>
              <a:t>3 inputs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</a:t>
            </a:r>
            <a:r>
              <a:rPr lang="en-US" sz="3200" b="1" dirty="0">
                <a:solidFill>
                  <a:schemeClr val="accent2"/>
                </a:solidFill>
              </a:rPr>
              <a:t>2 outputs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US" sz="3200" b="1" dirty="0">
                <a:solidFill>
                  <a:schemeClr val="accent2"/>
                </a:solidFill>
              </a:rPr>
              <a:t>Mamdani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rule</a:t>
            </a:r>
          </a:p>
          <a:p>
            <a:pPr marL="0" indent="0">
              <a:buNone/>
            </a:pPr>
            <a:r>
              <a:rPr lang="en-US" sz="3200" b="1" dirty="0"/>
              <a:t>- </a:t>
            </a:r>
            <a:r>
              <a:rPr lang="en-US" sz="3200" b="1" dirty="0">
                <a:solidFill>
                  <a:schemeClr val="accent2"/>
                </a:solidFill>
              </a:rPr>
              <a:t>Centroid</a:t>
            </a:r>
            <a:r>
              <a:rPr lang="en-US" sz="3200" b="1" dirty="0"/>
              <a:t> defuzzification</a:t>
            </a:r>
          </a:p>
          <a:p>
            <a:pPr marL="0" indent="0">
              <a:buNone/>
            </a:pPr>
            <a:endParaRPr lang="en-US" sz="3200" b="1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96482-4F76-4D44-96D6-861EFA872A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4504" y="3877340"/>
            <a:ext cx="7798422" cy="211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8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FBAB51-F31B-42E3-9324-0CC9C50CC643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Fuzzy Logic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85645C-AA0B-4F7D-9D01-B9661A779B23}"/>
              </a:ext>
            </a:extLst>
          </p:cNvPr>
          <p:cNvSpPr txBox="1">
            <a:spLocks/>
          </p:cNvSpPr>
          <p:nvPr/>
        </p:nvSpPr>
        <p:spPr>
          <a:xfrm>
            <a:off x="829734" y="1726034"/>
            <a:ext cx="6006495" cy="770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Input membership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0EA090-85A8-4BF1-B6AB-7BB153A077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0" y="2633825"/>
            <a:ext cx="8643372" cy="249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08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FBAB51-F31B-42E3-9324-0CC9C50CC643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Fuzzy Logic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85645C-AA0B-4F7D-9D01-B9661A779B23}"/>
              </a:ext>
            </a:extLst>
          </p:cNvPr>
          <p:cNvSpPr txBox="1">
            <a:spLocks/>
          </p:cNvSpPr>
          <p:nvPr/>
        </p:nvSpPr>
        <p:spPr>
          <a:xfrm>
            <a:off x="829734" y="1726034"/>
            <a:ext cx="6006495" cy="770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Output membership 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CDCF71-13AE-421B-B761-E897DEFD54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3966" y="2960331"/>
            <a:ext cx="8494871" cy="246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79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FBAB51-F31B-42E3-9324-0CC9C50CC643}"/>
              </a:ext>
            </a:extLst>
          </p:cNvPr>
          <p:cNvSpPr txBox="1">
            <a:spLocks/>
          </p:cNvSpPr>
          <p:nvPr/>
        </p:nvSpPr>
        <p:spPr>
          <a:xfrm>
            <a:off x="829734" y="40523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Fuzzy Logic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85645C-AA0B-4F7D-9D01-B9661A779B23}"/>
              </a:ext>
            </a:extLst>
          </p:cNvPr>
          <p:cNvSpPr txBox="1">
            <a:spLocks/>
          </p:cNvSpPr>
          <p:nvPr/>
        </p:nvSpPr>
        <p:spPr>
          <a:xfrm>
            <a:off x="829734" y="1263098"/>
            <a:ext cx="6006495" cy="770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-Fuzzy rules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4D8915F-87FA-4C25-A30B-9B210BA6E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517958"/>
              </p:ext>
            </p:extLst>
          </p:nvPr>
        </p:nvGraphicFramePr>
        <p:xfrm>
          <a:off x="829734" y="1874982"/>
          <a:ext cx="8128000" cy="4144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494425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50807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60667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307705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4319011"/>
                    </a:ext>
                  </a:extLst>
                </a:gridCol>
              </a:tblGrid>
              <a:tr h="712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Middle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 Motor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8274"/>
                  </a:ext>
                </a:extLst>
              </a:tr>
              <a:tr h="2938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Near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Fast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Slow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494184"/>
                  </a:ext>
                </a:extLst>
              </a:tr>
              <a:tr h="27442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247876"/>
                  </a:ext>
                </a:extLst>
              </a:tr>
              <a:tr h="3381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Near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Medium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Far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Slow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Medium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197011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79826"/>
                  </a:ext>
                </a:extLst>
              </a:tr>
              <a:tr h="12124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Far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Medium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Near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Medium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Slow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288887"/>
                  </a:ext>
                </a:extLst>
              </a:tr>
              <a:tr h="22099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00826"/>
                  </a:ext>
                </a:extLst>
              </a:tr>
              <a:tr h="41237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Near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Slow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Slow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7492"/>
                  </a:ext>
                </a:extLst>
              </a:tr>
              <a:tr h="41237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Medium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Medium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Slow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18538"/>
                  </a:ext>
                </a:extLst>
              </a:tr>
              <a:tr h="41237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Medium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Slow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Medium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892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31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CFD6B3-4D75-44F6-8B20-C40545925944}"/>
              </a:ext>
            </a:extLst>
          </p:cNvPr>
          <p:cNvSpPr txBox="1"/>
          <p:nvPr/>
        </p:nvSpPr>
        <p:spPr>
          <a:xfrm>
            <a:off x="3108518" y="2730668"/>
            <a:ext cx="40735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63066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2A6F00-46F2-41D9-BF84-87085FB41834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5C7638-B28B-4B47-9436-FCB66242BA47}"/>
              </a:ext>
            </a:extLst>
          </p:cNvPr>
          <p:cNvSpPr txBox="1">
            <a:spLocks/>
          </p:cNvSpPr>
          <p:nvPr/>
        </p:nvSpPr>
        <p:spPr>
          <a:xfrm>
            <a:off x="1666943" y="1875961"/>
            <a:ext cx="846604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Robot is able to avoid obstacles by applying fuzzy logic.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Robot speed changes flexibly corresponding to distance to obstacles.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Combine input from 3 sensors to control robot’s movement.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4E1E1C-E38D-45C1-B2AE-63B761A7CC15}"/>
              </a:ext>
            </a:extLst>
          </p:cNvPr>
          <p:cNvSpPr/>
          <p:nvPr/>
        </p:nvSpPr>
        <p:spPr>
          <a:xfrm>
            <a:off x="1108721" y="1875961"/>
            <a:ext cx="185525" cy="32086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21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389328-D271-4A73-9C58-071508F5EE1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AAFEA4-4E35-40E3-857C-759B006F2E88}"/>
              </a:ext>
            </a:extLst>
          </p:cNvPr>
          <p:cNvSpPr txBox="1">
            <a:spLocks/>
          </p:cNvSpPr>
          <p:nvPr/>
        </p:nvSpPr>
        <p:spPr>
          <a:xfrm>
            <a:off x="1666943" y="1875961"/>
            <a:ext cx="846604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Unable to move backward.</a:t>
            </a:r>
          </a:p>
          <a:p>
            <a:pPr marL="0" indent="0">
              <a:buNone/>
            </a:pPr>
            <a:r>
              <a:rPr lang="en-US" sz="3200" b="1" dirty="0">
                <a:solidFill>
                  <a:sysClr val="windowText" lastClr="000000"/>
                </a:solidFill>
              </a:rPr>
              <a:t>- No use of feedback mechanisms (</a:t>
            </a:r>
            <a:r>
              <a:rPr lang="en-US" sz="3200" b="1" dirty="0" err="1">
                <a:solidFill>
                  <a:sysClr val="windowText" lastClr="000000"/>
                </a:solidFill>
              </a:rPr>
              <a:t>i.e</a:t>
            </a:r>
            <a:r>
              <a:rPr lang="en-US" sz="3200" b="1" dirty="0">
                <a:solidFill>
                  <a:sysClr val="windowText" lastClr="000000"/>
                </a:solidFill>
              </a:rPr>
              <a:t> encoder).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713796-5CD9-4047-922B-A4CC660741D6}"/>
              </a:ext>
            </a:extLst>
          </p:cNvPr>
          <p:cNvSpPr/>
          <p:nvPr/>
        </p:nvSpPr>
        <p:spPr>
          <a:xfrm>
            <a:off x="1156017" y="2018145"/>
            <a:ext cx="184644" cy="15009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5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5CB6-6E9F-44D4-AF84-2EC1C76F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E9538-27C8-45EB-84AC-D5C0FDAD3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</a:p>
          <a:p>
            <a:r>
              <a:rPr lang="en-US" sz="3600" b="1" dirty="0"/>
              <a:t>Hardware</a:t>
            </a:r>
          </a:p>
          <a:p>
            <a:r>
              <a:rPr lang="en-US" sz="3600" b="1" dirty="0"/>
              <a:t>Fuzzy Logic</a:t>
            </a:r>
          </a:p>
          <a:p>
            <a:r>
              <a:rPr lang="en-US" sz="3600" b="1" dirty="0"/>
              <a:t>Conclusion</a:t>
            </a:r>
          </a:p>
        </p:txBody>
      </p:sp>
      <p:pic>
        <p:nvPicPr>
          <p:cNvPr id="4" name="Picture 3" descr="Hình ảnh có liên quan">
            <a:extLst>
              <a:ext uri="{FF2B5EF4-FFF2-40B4-BE49-F238E27FC236}">
                <a16:creationId xmlns:a16="http://schemas.microsoft.com/office/drawing/2014/main" id="{362399CA-D9D8-4E13-9EF2-088BD8203B42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6" b="89898" l="7813" r="89941">
                        <a14:foregroundMark x1="17285" y1="80966" x2="17285" y2="80966"/>
                        <a14:foregroundMark x1="19043" y1="82723" x2="19043" y2="82723"/>
                        <a14:foregroundMark x1="20703" y1="85944" x2="20703" y2="85944"/>
                        <a14:foregroundMark x1="19531" y1="86969" x2="19531" y2="86969"/>
                        <a14:foregroundMark x1="18945" y1="88141" x2="18945" y2="88141"/>
                        <a14:foregroundMark x1="17188" y1="86969" x2="17188" y2="86969"/>
                        <a14:foregroundMark x1="13574" y1="60761" x2="13574" y2="60761"/>
                        <a14:foregroundMark x1="14258" y1="64129" x2="14258" y2="64129"/>
                        <a14:foregroundMark x1="18750" y1="67496" x2="18750" y2="67496"/>
                        <a14:foregroundMark x1="16504" y1="65300" x2="16504" y2="65300"/>
                        <a14:foregroundMark x1="12305" y1="59590" x2="12305" y2="59590"/>
                        <a14:foregroundMark x1="10742" y1="58126" x2="10742" y2="58126"/>
                        <a14:foregroundMark x1="38184" y1="75695" x2="38184" y2="75695"/>
                        <a14:foregroundMark x1="38184" y1="73939" x2="38184" y2="73939"/>
                        <a14:foregroundMark x1="19043" y1="79795" x2="19043" y2="79795"/>
                        <a14:foregroundMark x1="20703" y1="79356" x2="20703" y2="79356"/>
                        <a14:foregroundMark x1="23047" y1="83602" x2="23047" y2="83602"/>
                        <a14:foregroundMark x1="23926" y1="82870" x2="23926" y2="82870"/>
                        <a14:foregroundMark x1="25000" y1="82870" x2="25000" y2="82870"/>
                        <a14:foregroundMark x1="14746" y1="51245" x2="14746" y2="51245"/>
                        <a14:backgroundMark x1="41211" y1="80234" x2="41211" y2="80234"/>
                        <a14:backgroundMark x1="28809" y1="83309" x2="28809" y2="83309"/>
                        <a14:backgroundMark x1="27930" y1="81698" x2="27930" y2="81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240" y="1833418"/>
            <a:ext cx="5438180" cy="3627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6241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229BE3-2D28-4E21-98C9-5170E7D2E3D1}"/>
              </a:ext>
            </a:extLst>
          </p:cNvPr>
          <p:cNvSpPr txBox="1"/>
          <p:nvPr/>
        </p:nvSpPr>
        <p:spPr>
          <a:xfrm>
            <a:off x="2850323" y="2028095"/>
            <a:ext cx="4546436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2">
                    <a:lumMod val="75000"/>
                  </a:schemeClr>
                </a:solidFill>
              </a:rPr>
              <a:t>QUESTION</a:t>
            </a:r>
          </a:p>
          <a:p>
            <a:pPr algn="ctr"/>
            <a:r>
              <a:rPr lang="en-US" sz="6000" b="1" dirty="0">
                <a:latin typeface="Arial Narrow" panose="020B0606020202030204" pitchFamily="34" charset="0"/>
              </a:rPr>
              <a:t>&amp;</a:t>
            </a:r>
            <a:br>
              <a:rPr lang="en-US" sz="72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7200" b="1" dirty="0">
                <a:solidFill>
                  <a:schemeClr val="accent2">
                    <a:lumMod val="75000"/>
                  </a:schemeClr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937875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2813BC-09F5-4847-B929-5FAFD325D21D}"/>
              </a:ext>
            </a:extLst>
          </p:cNvPr>
          <p:cNvSpPr txBox="1"/>
          <p:nvPr/>
        </p:nvSpPr>
        <p:spPr>
          <a:xfrm>
            <a:off x="1836916" y="2274838"/>
            <a:ext cx="72699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2">
                    <a:lumMod val="75000"/>
                  </a:schemeClr>
                </a:solidFill>
              </a:rPr>
              <a:t>THANK YOU </a:t>
            </a:r>
            <a:br>
              <a:rPr lang="en-US" sz="72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7200" b="1" dirty="0">
                <a:solidFill>
                  <a:schemeClr val="accent2">
                    <a:lumMod val="75000"/>
                  </a:schemeClr>
                </a:solidFill>
              </a:rPr>
              <a:t>FOR LISTENING !</a:t>
            </a:r>
          </a:p>
        </p:txBody>
      </p:sp>
    </p:spTree>
    <p:extLst>
      <p:ext uri="{BB962C8B-B14F-4D97-AF65-F5344CB8AC3E}">
        <p14:creationId xmlns:p14="http://schemas.microsoft.com/office/powerpoint/2010/main" val="390909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013B42-93B1-4AA8-95B0-79B9732E93BB}"/>
              </a:ext>
            </a:extLst>
          </p:cNvPr>
          <p:cNvSpPr txBox="1"/>
          <p:nvPr/>
        </p:nvSpPr>
        <p:spPr>
          <a:xfrm>
            <a:off x="3108518" y="2730668"/>
            <a:ext cx="46426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523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FAB5-26B6-4F25-8A51-FB0414B9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C5CD6-D6F1-4EB1-95ED-5EDC099B8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182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- An obstacle avoidance robot based on fuzzy logic.</a:t>
            </a:r>
          </a:p>
          <a:p>
            <a:pPr marL="0" indent="0">
              <a:buNone/>
            </a:pPr>
            <a:r>
              <a:rPr lang="en-US" sz="3200" b="1" dirty="0"/>
              <a:t>- Use distance sensor in combination with fuzzy rules to make robot’s movement smooth.</a:t>
            </a:r>
          </a:p>
        </p:txBody>
      </p:sp>
    </p:spTree>
    <p:extLst>
      <p:ext uri="{BB962C8B-B14F-4D97-AF65-F5344CB8AC3E}">
        <p14:creationId xmlns:p14="http://schemas.microsoft.com/office/powerpoint/2010/main" val="72545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013B42-93B1-4AA8-95B0-79B9732E93BB}"/>
              </a:ext>
            </a:extLst>
          </p:cNvPr>
          <p:cNvSpPr txBox="1"/>
          <p:nvPr/>
        </p:nvSpPr>
        <p:spPr>
          <a:xfrm>
            <a:off x="3108518" y="2730668"/>
            <a:ext cx="36808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213648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4ACFDA-6DCA-4853-8F19-B14DA00BA83C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Hardware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42313C-FC33-403C-BD8C-F77561019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320190"/>
              </p:ext>
            </p:extLst>
          </p:nvPr>
        </p:nvGraphicFramePr>
        <p:xfrm>
          <a:off x="4838700" y="2274353"/>
          <a:ext cx="4464957" cy="3757044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736271">
                  <a:extLst>
                    <a:ext uri="{9D8B030D-6E8A-4147-A177-3AD203B41FA5}">
                      <a16:colId xmlns:a16="http://schemas.microsoft.com/office/drawing/2014/main" val="3528018125"/>
                    </a:ext>
                  </a:extLst>
                </a:gridCol>
                <a:gridCol w="2728686">
                  <a:extLst>
                    <a:ext uri="{9D8B030D-6E8A-4147-A177-3AD203B41FA5}">
                      <a16:colId xmlns:a16="http://schemas.microsoft.com/office/drawing/2014/main" val="531841330"/>
                    </a:ext>
                  </a:extLst>
                </a:gridCol>
              </a:tblGrid>
              <a:tr h="2667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CPU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Atmega328 – 8bit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1635471"/>
                  </a:ext>
                </a:extLst>
              </a:tr>
              <a:tr h="2667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Tần</a:t>
                      </a:r>
                      <a:r>
                        <a:rPr lang="en-US" sz="2400" b="1" dirty="0">
                          <a:effectLst/>
                        </a:rPr>
                        <a:t> </a:t>
                      </a:r>
                      <a:r>
                        <a:rPr lang="en-US" sz="2400" b="1" dirty="0" err="1">
                          <a:effectLst/>
                        </a:rPr>
                        <a:t>số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16MHz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831039"/>
                  </a:ext>
                </a:extLst>
              </a:tr>
              <a:tr h="2667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Điện</a:t>
                      </a:r>
                      <a:r>
                        <a:rPr lang="en-US" sz="2400" b="1" dirty="0">
                          <a:effectLst/>
                        </a:rPr>
                        <a:t> </a:t>
                      </a:r>
                      <a:r>
                        <a:rPr lang="en-US" sz="2400" b="1" dirty="0" err="1">
                          <a:effectLst/>
                        </a:rPr>
                        <a:t>áp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5V DC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8321406"/>
                  </a:ext>
                </a:extLst>
              </a:tr>
              <a:tr h="5475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Dòng</a:t>
                      </a:r>
                      <a:r>
                        <a:rPr lang="en-US" sz="2400" b="1" dirty="0">
                          <a:effectLst/>
                        </a:rPr>
                        <a:t> </a:t>
                      </a:r>
                      <a:r>
                        <a:rPr lang="en-US" sz="2400" b="1" dirty="0" err="1">
                          <a:effectLst/>
                        </a:rPr>
                        <a:t>tiêu</a:t>
                      </a:r>
                      <a:r>
                        <a:rPr lang="en-US" sz="2400" b="1" dirty="0">
                          <a:effectLst/>
                        </a:rPr>
                        <a:t> </a:t>
                      </a:r>
                      <a:r>
                        <a:rPr lang="en-US" sz="2400" b="1" dirty="0" err="1">
                          <a:effectLst/>
                        </a:rPr>
                        <a:t>thụ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30mA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9348237"/>
                  </a:ext>
                </a:extLst>
              </a:tr>
              <a:tr h="5475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Số</a:t>
                      </a:r>
                      <a:r>
                        <a:rPr lang="en-US" sz="2400" b="1" dirty="0">
                          <a:effectLst/>
                        </a:rPr>
                        <a:t> </a:t>
                      </a:r>
                      <a:r>
                        <a:rPr lang="en-US" sz="2400" b="1" dirty="0" err="1">
                          <a:effectLst/>
                        </a:rPr>
                        <a:t>chân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14 </a:t>
                      </a:r>
                      <a:r>
                        <a:rPr lang="en-US" sz="2400" dirty="0" err="1">
                          <a:effectLst/>
                        </a:rPr>
                        <a:t>chân</a:t>
                      </a:r>
                      <a:r>
                        <a:rPr lang="en-US" sz="2400" dirty="0">
                          <a:effectLst/>
                        </a:rPr>
                        <a:t> digital, 6 </a:t>
                      </a:r>
                      <a:r>
                        <a:rPr lang="en-US" sz="2400" dirty="0" err="1">
                          <a:effectLst/>
                        </a:rPr>
                        <a:t>chân</a:t>
                      </a:r>
                      <a:r>
                        <a:rPr lang="en-US" sz="2400" dirty="0">
                          <a:effectLst/>
                        </a:rPr>
                        <a:t> analog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0232960"/>
                  </a:ext>
                </a:extLst>
              </a:tr>
              <a:tr h="2667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SRAM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2KB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2050359"/>
                  </a:ext>
                </a:extLst>
              </a:tr>
              <a:tr h="2667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Flash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32KB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934384"/>
                  </a:ext>
                </a:extLst>
              </a:tr>
              <a:tr h="2667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EEPROM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1KB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7401279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C0AB20-85B0-4EA7-A7FA-FAEF0EBE3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34" y="1619582"/>
            <a:ext cx="4008966" cy="67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/>
              <a:t>Arduino Uno R3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93A752-F43F-413D-86B2-E28D490338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" y="2543793"/>
            <a:ext cx="3457575" cy="2442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27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E44761-1BC4-417B-9D25-38B5748D63DF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Hardware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85A525-D69B-4A48-A0B8-4BFD58745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409" y="1662763"/>
            <a:ext cx="3427941" cy="67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HC-SR04</a:t>
            </a:r>
          </a:p>
        </p:txBody>
      </p:sp>
      <p:pic>
        <p:nvPicPr>
          <p:cNvPr id="6" name="Picture 5" descr="Kết quả hình ảnh cho hc-sr04 range">
            <a:extLst>
              <a:ext uri="{FF2B5EF4-FFF2-40B4-BE49-F238E27FC236}">
                <a16:creationId xmlns:a16="http://schemas.microsoft.com/office/drawing/2014/main" id="{744706E0-11A3-41A9-8A84-8C1D89807BE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678" y="616259"/>
            <a:ext cx="2909395" cy="24991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FDC425-1B7B-4BEA-873F-49DC7A9A15AB}"/>
              </a:ext>
            </a:extLst>
          </p:cNvPr>
          <p:cNvSpPr txBox="1">
            <a:spLocks/>
          </p:cNvSpPr>
          <p:nvPr/>
        </p:nvSpPr>
        <p:spPr>
          <a:xfrm>
            <a:off x="620781" y="2479244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- Range: </a:t>
            </a:r>
            <a:r>
              <a:rPr lang="en-US" sz="3600" b="1" dirty="0">
                <a:solidFill>
                  <a:schemeClr val="accent2"/>
                </a:solidFill>
              </a:rPr>
              <a:t>2 – 300cm</a:t>
            </a:r>
          </a:p>
          <a:p>
            <a:pPr marL="0" indent="0">
              <a:buNone/>
            </a:pPr>
            <a:r>
              <a:rPr lang="en-US" sz="3200" b="1" dirty="0"/>
              <a:t>- Principle:</a:t>
            </a:r>
          </a:p>
          <a:p>
            <a:pPr>
              <a:buFontTx/>
              <a:buChar char="-"/>
            </a:pP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Tx/>
              <a:buChar char="-"/>
            </a:pPr>
            <a:endParaRPr lang="en-US" sz="3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accent2"/>
              </a:solidFill>
            </a:endParaRPr>
          </a:p>
        </p:txBody>
      </p:sp>
      <p:pic>
        <p:nvPicPr>
          <p:cNvPr id="3074" name="Picture 2" descr="Kết quả hình ảnh cho sonar principle">
            <a:extLst>
              <a:ext uri="{FF2B5EF4-FFF2-40B4-BE49-F238E27FC236}">
                <a16:creationId xmlns:a16="http://schemas.microsoft.com/office/drawing/2014/main" id="{64D2E83D-0864-406D-B039-9002CB86F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379" y="3429000"/>
            <a:ext cx="5281880" cy="280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1F7C11-F7EA-41F4-B062-6677D373E4FB}"/>
              </a:ext>
            </a:extLst>
          </p:cNvPr>
          <p:cNvSpPr/>
          <p:nvPr/>
        </p:nvSpPr>
        <p:spPr>
          <a:xfrm>
            <a:off x="4846320" y="3771900"/>
            <a:ext cx="105156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29CC97-ED57-439F-9D3D-9D43CA5E9C4C}"/>
              </a:ext>
            </a:extLst>
          </p:cNvPr>
          <p:cNvSpPr/>
          <p:nvPr/>
        </p:nvSpPr>
        <p:spPr>
          <a:xfrm>
            <a:off x="4369118" y="5603081"/>
            <a:ext cx="1051560" cy="142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C4E9AD-ABEE-46A0-8130-302CB5FBC641}"/>
              </a:ext>
            </a:extLst>
          </p:cNvPr>
          <p:cNvSpPr/>
          <p:nvPr/>
        </p:nvSpPr>
        <p:spPr>
          <a:xfrm>
            <a:off x="3064379" y="5973649"/>
            <a:ext cx="4373880" cy="32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6DF28-D37C-4AF8-9023-8009475067E4}"/>
              </a:ext>
            </a:extLst>
          </p:cNvPr>
          <p:cNvSpPr/>
          <p:nvPr/>
        </p:nvSpPr>
        <p:spPr>
          <a:xfrm>
            <a:off x="2775741" y="5052060"/>
            <a:ext cx="775179" cy="32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778AEC-BA4A-4377-B7B0-98ED23EDA7CC}"/>
              </a:ext>
            </a:extLst>
          </p:cNvPr>
          <p:cNvSpPr/>
          <p:nvPr/>
        </p:nvSpPr>
        <p:spPr>
          <a:xfrm>
            <a:off x="3163330" y="5859780"/>
            <a:ext cx="204710" cy="1138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FFB7CD-51BE-4863-9FF6-088280EEAFA3}"/>
              </a:ext>
            </a:extLst>
          </p:cNvPr>
          <p:cNvSpPr/>
          <p:nvPr/>
        </p:nvSpPr>
        <p:spPr>
          <a:xfrm>
            <a:off x="7302020" y="5897449"/>
            <a:ext cx="204710" cy="15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37581A-17CF-4129-B4F4-4439AF008F6B}"/>
              </a:ext>
            </a:extLst>
          </p:cNvPr>
          <p:cNvSpPr/>
          <p:nvPr/>
        </p:nvSpPr>
        <p:spPr>
          <a:xfrm>
            <a:off x="7376160" y="4927600"/>
            <a:ext cx="516099" cy="20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FE53A-A3B2-459B-A1CA-B08CD6C96231}"/>
              </a:ext>
            </a:extLst>
          </p:cNvPr>
          <p:cNvSpPr txBox="1"/>
          <p:nvPr/>
        </p:nvSpPr>
        <p:spPr>
          <a:xfrm>
            <a:off x="1538389" y="4570180"/>
            <a:ext cx="1436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Transmitter</a:t>
            </a:r>
            <a:endParaRPr 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7A8CBA-CC5D-42DD-BEF4-9A1F0D0FAE11}"/>
              </a:ext>
            </a:extLst>
          </p:cNvPr>
          <p:cNvSpPr txBox="1"/>
          <p:nvPr/>
        </p:nvSpPr>
        <p:spPr>
          <a:xfrm>
            <a:off x="7634209" y="458271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</a:t>
            </a:r>
            <a:endParaRPr 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DF1ACE-08BC-4B20-98F4-5CEB83D4B15E}"/>
              </a:ext>
            </a:extLst>
          </p:cNvPr>
          <p:cNvSpPr txBox="1"/>
          <p:nvPr/>
        </p:nvSpPr>
        <p:spPr>
          <a:xfrm>
            <a:off x="4451970" y="5905176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Emitted waves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9DF8B5-8B0C-482B-8213-6DBE846C7418}"/>
              </a:ext>
            </a:extLst>
          </p:cNvPr>
          <p:cNvSpPr txBox="1"/>
          <p:nvPr/>
        </p:nvSpPr>
        <p:spPr>
          <a:xfrm>
            <a:off x="4451970" y="3253300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Reflected waves</a:t>
            </a:r>
          </a:p>
        </p:txBody>
      </p:sp>
    </p:spTree>
    <p:extLst>
      <p:ext uri="{BB962C8B-B14F-4D97-AF65-F5344CB8AC3E}">
        <p14:creationId xmlns:p14="http://schemas.microsoft.com/office/powerpoint/2010/main" val="391004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09BEDB-274F-4FC7-A2A7-175FB173F025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Hardware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01C046-ADF6-484C-BFB2-5C17A88FF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34" y="1586563"/>
            <a:ext cx="4132791" cy="67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Motor Driver L298</a:t>
            </a:r>
          </a:p>
        </p:txBody>
      </p:sp>
      <p:pic>
        <p:nvPicPr>
          <p:cNvPr id="6" name="Picture 5" descr="Hình ảnh có liên quan">
            <a:extLst>
              <a:ext uri="{FF2B5EF4-FFF2-40B4-BE49-F238E27FC236}">
                <a16:creationId xmlns:a16="http://schemas.microsoft.com/office/drawing/2014/main" id="{5B4CFD78-99D7-4ADE-A863-A5E296BAE1D5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00" b="91833" l="10000" r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516" y="1314450"/>
            <a:ext cx="4781550" cy="47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B629E0-2CF5-4E42-974F-FAAA58C575C4}"/>
              </a:ext>
            </a:extLst>
          </p:cNvPr>
          <p:cNvSpPr txBox="1">
            <a:spLocks/>
          </p:cNvSpPr>
          <p:nvPr/>
        </p:nvSpPr>
        <p:spPr>
          <a:xfrm>
            <a:off x="620781" y="2479244"/>
            <a:ext cx="54752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- H-bridge circuit.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Allow control of </a:t>
            </a:r>
            <a:r>
              <a:rPr lang="en-US" sz="3200" b="1" dirty="0">
                <a:solidFill>
                  <a:schemeClr val="accent2"/>
                </a:solidFill>
              </a:rPr>
              <a:t>speed and direction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</a:t>
            </a:r>
            <a:r>
              <a:rPr lang="en-US" sz="3200" b="1" dirty="0">
                <a:solidFill>
                  <a:schemeClr val="accent2"/>
                </a:solidFill>
              </a:rPr>
              <a:t>2 motors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Tx/>
              <a:buChar char="-"/>
            </a:pPr>
            <a:endParaRPr lang="en-US" sz="3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40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A15DB2-E62D-4389-BC48-BA660AF578D5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Hardware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2E6C43-0DE0-41DC-AF65-C1CDE1FA2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34" y="1586563"/>
            <a:ext cx="4132791" cy="67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Geared DC Motor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F9F34-3E8F-4853-B944-B39BBD51EF9C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84532">
            <a:off x="2889650" y="2719381"/>
            <a:ext cx="4476836" cy="44768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4DC1FB-D648-4FBB-B8CC-E7A4D20CC448}"/>
              </a:ext>
            </a:extLst>
          </p:cNvPr>
          <p:cNvSpPr txBox="1">
            <a:spLocks/>
          </p:cNvSpPr>
          <p:nvPr/>
        </p:nvSpPr>
        <p:spPr>
          <a:xfrm>
            <a:off x="620781" y="2258043"/>
            <a:ext cx="54752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Equipped with gear for extra torque.</a:t>
            </a:r>
          </a:p>
          <a:p>
            <a:pPr marL="0" indent="0">
              <a:buNone/>
            </a:pPr>
            <a:endParaRPr 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830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</TotalTime>
  <Words>325</Words>
  <Application>Microsoft Office PowerPoint</Application>
  <PresentationFormat>Widescreen</PresentationFormat>
  <Paragraphs>130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Narrow</vt:lpstr>
      <vt:lpstr>Calibri</vt:lpstr>
      <vt:lpstr>Trebuchet MS</vt:lpstr>
      <vt:lpstr>Wingdings 3</vt:lpstr>
      <vt:lpstr>Facet</vt:lpstr>
      <vt:lpstr>Fuzzy Logic Based Obstacle Avoidance Robot</vt:lpstr>
      <vt:lpstr>Summary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Huy</dc:creator>
  <cp:lastModifiedBy>Hoang Huy</cp:lastModifiedBy>
  <cp:revision>187</cp:revision>
  <dcterms:created xsi:type="dcterms:W3CDTF">2019-12-01T15:53:42Z</dcterms:created>
  <dcterms:modified xsi:type="dcterms:W3CDTF">2019-12-03T10:28:01Z</dcterms:modified>
</cp:coreProperties>
</file>