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4" r:id="rId4"/>
    <p:sldId id="258" r:id="rId5"/>
    <p:sldId id="263" r:id="rId6"/>
    <p:sldId id="265" r:id="rId7"/>
    <p:sldId id="266" r:id="rId8"/>
    <p:sldId id="267" r:id="rId9"/>
    <p:sldId id="259" r:id="rId10"/>
    <p:sldId id="279" r:id="rId11"/>
    <p:sldId id="268" r:id="rId12"/>
    <p:sldId id="269" r:id="rId13"/>
    <p:sldId id="270" r:id="rId14"/>
    <p:sldId id="271" r:id="rId15"/>
    <p:sldId id="272" r:id="rId16"/>
    <p:sldId id="273" r:id="rId17"/>
    <p:sldId id="261" r:id="rId18"/>
    <p:sldId id="274" r:id="rId19"/>
    <p:sldId id="262" r:id="rId20"/>
    <p:sldId id="275" r:id="rId21"/>
    <p:sldId id="276" r:id="rId22"/>
    <p:sldId id="277" r:id="rId23"/>
    <p:sldId id="280" r:id="rId24"/>
    <p:sldId id="281" r:id="rId25"/>
    <p:sldId id="290" r:id="rId26"/>
    <p:sldId id="291" r:id="rId27"/>
    <p:sldId id="292" r:id="rId28"/>
    <p:sldId id="293" r:id="rId29"/>
    <p:sldId id="294" r:id="rId30"/>
    <p:sldId id="283" r:id="rId31"/>
    <p:sldId id="284" r:id="rId32"/>
    <p:sldId id="285" r:id="rId33"/>
    <p:sldId id="286" r:id="rId34"/>
    <p:sldId id="288" r:id="rId35"/>
    <p:sldId id="289" r:id="rId36"/>
    <p:sldId id="28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053-7504-454A-B5B5-BF5C32867168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1732C71-1C91-4AC9-8DC8-91A51DD6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053-7504-454A-B5B5-BF5C32867168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732C71-1C91-4AC9-8DC8-91A51DD6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9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053-7504-454A-B5B5-BF5C32867168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732C71-1C91-4AC9-8DC8-91A51DD6DB0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7491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053-7504-454A-B5B5-BF5C32867168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732C71-1C91-4AC9-8DC8-91A51DD6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22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053-7504-454A-B5B5-BF5C32867168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732C71-1C91-4AC9-8DC8-91A51DD6DB0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8153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053-7504-454A-B5B5-BF5C32867168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732C71-1C91-4AC9-8DC8-91A51DD6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04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053-7504-454A-B5B5-BF5C32867168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2C71-1C91-4AC9-8DC8-91A51DD6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10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053-7504-454A-B5B5-BF5C32867168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2C71-1C91-4AC9-8DC8-91A51DD6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1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053-7504-454A-B5B5-BF5C32867168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2C71-1C91-4AC9-8DC8-91A51DD6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6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053-7504-454A-B5B5-BF5C32867168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732C71-1C91-4AC9-8DC8-91A51DD6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053-7504-454A-B5B5-BF5C32867168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732C71-1C91-4AC9-8DC8-91A51DD6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6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053-7504-454A-B5B5-BF5C32867168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732C71-1C91-4AC9-8DC8-91A51DD6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7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053-7504-454A-B5B5-BF5C32867168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2C71-1C91-4AC9-8DC8-91A51DD6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4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053-7504-454A-B5B5-BF5C32867168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2C71-1C91-4AC9-8DC8-91A51DD6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1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053-7504-454A-B5B5-BF5C32867168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2C71-1C91-4AC9-8DC8-91A51DD6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0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053-7504-454A-B5B5-BF5C32867168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732C71-1C91-4AC9-8DC8-91A51DD6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0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C053-7504-454A-B5B5-BF5C32867168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1732C71-1C91-4AC9-8DC8-91A51DD6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7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0.wdp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14753" y="4863868"/>
            <a:ext cx="49508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Presented by:</a:t>
            </a:r>
          </a:p>
          <a:p>
            <a:endParaRPr lang="en-US" sz="2000" b="1" dirty="0"/>
          </a:p>
          <a:p>
            <a:r>
              <a:rPr lang="en-US" sz="2000" dirty="0"/>
              <a:t>	Hoang </a:t>
            </a:r>
            <a:r>
              <a:rPr lang="en-US" sz="2000" dirty="0" err="1"/>
              <a:t>Huy</a:t>
            </a:r>
            <a:r>
              <a:rPr lang="en-US" sz="2000" dirty="0"/>
              <a:t> Hoang   - 16020131</a:t>
            </a:r>
          </a:p>
          <a:p>
            <a:r>
              <a:rPr lang="en-US" sz="2000" dirty="0"/>
              <a:t>	Nguyen </a:t>
            </a:r>
            <a:r>
              <a:rPr lang="en-US" sz="2000" dirty="0" err="1"/>
              <a:t>Thanh</a:t>
            </a:r>
            <a:r>
              <a:rPr lang="en-US" sz="2000" dirty="0"/>
              <a:t> Nam - 16020151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371" y="1641497"/>
            <a:ext cx="7863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+mj-lt"/>
              </a:rPr>
              <a:t>BIOMEDICAL - MEMS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2044" y="2313316"/>
            <a:ext cx="8830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j-lt"/>
              </a:rPr>
              <a:t>CELL COUNTER</a:t>
            </a:r>
          </a:p>
          <a:p>
            <a:pPr algn="ctr"/>
            <a:r>
              <a:rPr lang="en-US" sz="4800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4000" b="1" dirty="0">
                <a:solidFill>
                  <a:schemeClr val="accent1"/>
                </a:solidFill>
                <a:latin typeface="+mj-lt"/>
              </a:rPr>
              <a:t>USING</a:t>
            </a:r>
            <a:r>
              <a:rPr lang="en-US" sz="4800" b="1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r>
              <a:rPr lang="en-US" sz="4800" b="1" dirty="0">
                <a:solidFill>
                  <a:schemeClr val="accent1"/>
                </a:solidFill>
                <a:latin typeface="+mj-lt"/>
              </a:rPr>
              <a:t>WATERSHED SEGMENTATION</a:t>
            </a:r>
          </a:p>
        </p:txBody>
      </p:sp>
      <p:pic>
        <p:nvPicPr>
          <p:cNvPr id="1026" name="Picture 2" descr="Kết quả hình ảnh cho UE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50" y="57525"/>
            <a:ext cx="1561109" cy="123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ình ảnh có liên quan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2663" y1="49664" x2="52663" y2="49664"/>
                        <a14:foregroundMark x1="57988" y1="49664" x2="57988" y2="49664"/>
                        <a14:foregroundMark x1="77219" y1="38926" x2="77219" y2="38926"/>
                        <a14:foregroundMark x1="93491" y1="51007" x2="94675" y2="51007"/>
                        <a14:foregroundMark x1="6213" y1="30201" x2="6213" y2="30201"/>
                        <a14:foregroundMark x1="6805" y1="65772" x2="6805" y2="65772"/>
                        <a14:foregroundMark x1="10651" y1="52349" x2="10651" y2="523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2" y="167599"/>
            <a:ext cx="2199383" cy="96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401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32673" y="2873824"/>
            <a:ext cx="8911687" cy="773616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cs typeface="Times New Roman" panose="02020603050405020304" pitchFamily="18" charset="0"/>
              </a:rPr>
              <a:t>III. WATERSHED SEGMENTATION</a:t>
            </a:r>
          </a:p>
        </p:txBody>
      </p:sp>
    </p:spTree>
    <p:extLst>
      <p:ext uri="{BB962C8B-B14F-4D97-AF65-F5344CB8AC3E}">
        <p14:creationId xmlns:p14="http://schemas.microsoft.com/office/powerpoint/2010/main" val="176194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92925" y="624110"/>
            <a:ext cx="8911687" cy="7402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cs typeface="Times New Roman" panose="02020603050405020304" pitchFamily="18" charset="0"/>
              </a:rPr>
              <a:t>III. Watershed Segmentation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887530" y="1697500"/>
            <a:ext cx="9186870" cy="4407877"/>
          </a:xfrm>
        </p:spPr>
        <p:txBody>
          <a:bodyPr/>
          <a:lstStyle/>
          <a:p>
            <a:pPr lvl="1"/>
            <a:r>
              <a:rPr lang="en-US" sz="2600" b="1" dirty="0">
                <a:cs typeface="Times New Roman" panose="02020603050405020304" pitchFamily="18" charset="0"/>
              </a:rPr>
              <a:t> </a:t>
            </a:r>
            <a:r>
              <a:rPr lang="en-US" sz="2600" dirty="0">
                <a:cs typeface="Times New Roman" panose="02020603050405020304" pitchFamily="18" charset="0"/>
              </a:rPr>
              <a:t>Visualize a grayscale image in 3 – dimensions space</a:t>
            </a:r>
          </a:p>
          <a:p>
            <a:pPr lvl="2"/>
            <a:r>
              <a:rPr lang="en-US" sz="2600" dirty="0">
                <a:cs typeface="Times New Roman" panose="02020603050405020304" pitchFamily="18" charset="0"/>
              </a:rPr>
              <a:t> 2 dimensions in spatial space</a:t>
            </a:r>
          </a:p>
          <a:p>
            <a:pPr lvl="2"/>
            <a:endParaRPr lang="en-US" sz="2400" dirty="0">
              <a:cs typeface="Times New Roman" panose="02020603050405020304" pitchFamily="18" charset="0"/>
            </a:endParaRPr>
          </a:p>
          <a:p>
            <a:pPr marL="857250" lvl="2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lvl="2"/>
            <a:r>
              <a:rPr lang="en-US" sz="2600" dirty="0">
                <a:cs typeface="Times New Roman" panose="02020603050405020304" pitchFamily="18" charset="0"/>
              </a:rPr>
              <a:t> The other dimension is brightness of the image</a:t>
            </a:r>
            <a:endParaRPr lang="en-US" sz="2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242" name="Picture 2" descr="Kết quả hình ảnh cho hệ tọa độ descarte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284" r="100000">
                        <a14:foregroundMark x1="85676" y1="52909" x2="85676" y2="52909"/>
                        <a14:foregroundMark x1="98408" y1="56787" x2="98408" y2="56787"/>
                        <a14:foregroundMark x1="97613" y1="56787" x2="97613" y2="56787"/>
                        <a14:foregroundMark x1="38992" y1="6925" x2="38992" y2="6925"/>
                        <a14:foregroundMark x1="36870" y1="5263" x2="36870" y2="5263"/>
                        <a14:foregroundMark x1="45093" y1="55402" x2="45093" y2="55402"/>
                        <a14:foregroundMark x1="44562" y1="55125" x2="44562" y2="55125"/>
                        <a14:foregroundMark x1="44828" y1="55956" x2="44828" y2="55956"/>
                        <a14:foregroundMark x1="39788" y1="31856" x2="39788" y2="31856"/>
                        <a14:foregroundMark x1="40584" y1="30194" x2="40584" y2="30194"/>
                        <a14:foregroundMark x1="41910" y1="28809" x2="41910" y2="28809"/>
                        <a14:foregroundMark x1="39257" y1="28809" x2="39257" y2="28809"/>
                        <a14:foregroundMark x1="97082" y1="55956" x2="97082" y2="55956"/>
                        <a14:foregroundMark x1="97082" y1="55125" x2="97082" y2="55125"/>
                        <a14:foregroundMark x1="98939" y1="54571" x2="98939" y2="54571"/>
                        <a14:foregroundMark x1="98674" y1="54848" x2="98674" y2="54848"/>
                        <a14:foregroundMark x1="99469" y1="57895" x2="99469" y2="57895"/>
                        <a14:foregroundMark x1="98939" y1="57895" x2="98939" y2="57895"/>
                        <a14:foregroundMark x1="96552" y1="57895" x2="96552" y2="57895"/>
                        <a14:foregroundMark x1="96552" y1="57618" x2="96552" y2="57618"/>
                        <a14:foregroundMark x1="96286" y1="54848" x2="96286" y2="54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490" y="2219909"/>
            <a:ext cx="2186526" cy="209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Kết quả hình ảnh cho graysca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914" y="4836048"/>
            <a:ext cx="835001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2592925" y="1218471"/>
            <a:ext cx="1509176" cy="7402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cs typeface="Times New Roman" panose="02020603050405020304" pitchFamily="18" charset="0"/>
              </a:rPr>
              <a:t>a) Idea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178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92925" y="624110"/>
            <a:ext cx="8911687" cy="7402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cs typeface="Times New Roman" panose="02020603050405020304" pitchFamily="18" charset="0"/>
              </a:rPr>
              <a:t>III. Watershed Segmentation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454600"/>
            <a:ext cx="4228790" cy="4148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86" y="1483632"/>
            <a:ext cx="4202026" cy="412173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071283" y="5722386"/>
            <a:ext cx="9954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b="1" dirty="0">
                <a:solidFill>
                  <a:schemeClr val="accent2"/>
                </a:solidFill>
              </a:rPr>
              <a:t>brighter</a:t>
            </a:r>
            <a:r>
              <a:rPr lang="en-US" sz="2800" dirty="0"/>
              <a:t> a pixel, the </a:t>
            </a:r>
            <a:r>
              <a:rPr lang="en-US" sz="2800" b="1" dirty="0">
                <a:solidFill>
                  <a:schemeClr val="accent2"/>
                </a:solidFill>
              </a:rPr>
              <a:t>higher</a:t>
            </a:r>
            <a:r>
              <a:rPr lang="en-US" sz="2800" dirty="0"/>
              <a:t> it is visualized in 3D space</a:t>
            </a:r>
          </a:p>
        </p:txBody>
      </p:sp>
    </p:spTree>
    <p:extLst>
      <p:ext uri="{BB962C8B-B14F-4D97-AF65-F5344CB8AC3E}">
        <p14:creationId xmlns:p14="http://schemas.microsoft.com/office/powerpoint/2010/main" val="2845798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92925" y="624110"/>
            <a:ext cx="8911687" cy="7402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cs typeface="Times New Roman" panose="02020603050405020304" pitchFamily="18" charset="0"/>
              </a:rPr>
              <a:t>III. Watershed Segmentation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887530" y="1697501"/>
            <a:ext cx="8915400" cy="2381014"/>
          </a:xfrm>
        </p:spPr>
        <p:txBody>
          <a:bodyPr/>
          <a:lstStyle/>
          <a:p>
            <a:r>
              <a:rPr lang="en-US" sz="2800" dirty="0">
                <a:cs typeface="Times New Roman" panose="02020603050405020304" pitchFamily="18" charset="0"/>
              </a:rPr>
              <a:t>Consider dark areas as lakes, valleys, …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Consider bright areas as mountains, hills, …</a:t>
            </a:r>
          </a:p>
          <a:p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2177143" y="3910174"/>
            <a:ext cx="7010400" cy="2273473"/>
          </a:xfrm>
          <a:custGeom>
            <a:avLst/>
            <a:gdLst>
              <a:gd name="connsiteX0" fmla="*/ 0 w 7010400"/>
              <a:gd name="connsiteY0" fmla="*/ 1576226 h 2273473"/>
              <a:gd name="connsiteX1" fmla="*/ 624115 w 7010400"/>
              <a:gd name="connsiteY1" fmla="*/ 487655 h 2273473"/>
              <a:gd name="connsiteX2" fmla="*/ 1262743 w 7010400"/>
              <a:gd name="connsiteY2" fmla="*/ 124797 h 2273473"/>
              <a:gd name="connsiteX3" fmla="*/ 1756229 w 7010400"/>
              <a:gd name="connsiteY3" fmla="*/ 124797 h 2273473"/>
              <a:gd name="connsiteX4" fmla="*/ 2264229 w 7010400"/>
              <a:gd name="connsiteY4" fmla="*/ 1169826 h 2273473"/>
              <a:gd name="connsiteX5" fmla="*/ 2714172 w 7010400"/>
              <a:gd name="connsiteY5" fmla="*/ 1706855 h 2273473"/>
              <a:gd name="connsiteX6" fmla="*/ 3410857 w 7010400"/>
              <a:gd name="connsiteY6" fmla="*/ 2171312 h 2273473"/>
              <a:gd name="connsiteX7" fmla="*/ 3976915 w 7010400"/>
              <a:gd name="connsiteY7" fmla="*/ 2272912 h 2273473"/>
              <a:gd name="connsiteX8" fmla="*/ 4426857 w 7010400"/>
              <a:gd name="connsiteY8" fmla="*/ 2200340 h 2273473"/>
              <a:gd name="connsiteX9" fmla="*/ 4847772 w 7010400"/>
              <a:gd name="connsiteY9" fmla="*/ 1968112 h 2273473"/>
              <a:gd name="connsiteX10" fmla="*/ 5399315 w 7010400"/>
              <a:gd name="connsiteY10" fmla="*/ 1358512 h 2273473"/>
              <a:gd name="connsiteX11" fmla="*/ 5660572 w 7010400"/>
              <a:gd name="connsiteY11" fmla="*/ 734397 h 2273473"/>
              <a:gd name="connsiteX12" fmla="*/ 5878286 w 7010400"/>
              <a:gd name="connsiteY12" fmla="*/ 284455 h 2273473"/>
              <a:gd name="connsiteX13" fmla="*/ 6096000 w 7010400"/>
              <a:gd name="connsiteY13" fmla="*/ 95769 h 2273473"/>
              <a:gd name="connsiteX14" fmla="*/ 6371772 w 7010400"/>
              <a:gd name="connsiteY14" fmla="*/ 37712 h 2273473"/>
              <a:gd name="connsiteX15" fmla="*/ 6691086 w 7010400"/>
              <a:gd name="connsiteY15" fmla="*/ 52226 h 2273473"/>
              <a:gd name="connsiteX16" fmla="*/ 6952343 w 7010400"/>
              <a:gd name="connsiteY16" fmla="*/ 661826 h 2273473"/>
              <a:gd name="connsiteX17" fmla="*/ 7010400 w 7010400"/>
              <a:gd name="connsiteY17" fmla="*/ 574740 h 227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010400" h="2273473">
                <a:moveTo>
                  <a:pt x="0" y="1576226"/>
                </a:moveTo>
                <a:cubicBezTo>
                  <a:pt x="206829" y="1152893"/>
                  <a:pt x="413658" y="729560"/>
                  <a:pt x="624115" y="487655"/>
                </a:cubicBezTo>
                <a:cubicBezTo>
                  <a:pt x="834572" y="245750"/>
                  <a:pt x="1074057" y="185273"/>
                  <a:pt x="1262743" y="124797"/>
                </a:cubicBezTo>
                <a:cubicBezTo>
                  <a:pt x="1451429" y="64321"/>
                  <a:pt x="1589315" y="-49375"/>
                  <a:pt x="1756229" y="124797"/>
                </a:cubicBezTo>
                <a:cubicBezTo>
                  <a:pt x="1923143" y="298968"/>
                  <a:pt x="2104572" y="906150"/>
                  <a:pt x="2264229" y="1169826"/>
                </a:cubicBezTo>
                <a:cubicBezTo>
                  <a:pt x="2423886" y="1433502"/>
                  <a:pt x="2523067" y="1539941"/>
                  <a:pt x="2714172" y="1706855"/>
                </a:cubicBezTo>
                <a:cubicBezTo>
                  <a:pt x="2905277" y="1873769"/>
                  <a:pt x="3200400" y="2076969"/>
                  <a:pt x="3410857" y="2171312"/>
                </a:cubicBezTo>
                <a:cubicBezTo>
                  <a:pt x="3621314" y="2265655"/>
                  <a:pt x="3807582" y="2268074"/>
                  <a:pt x="3976915" y="2272912"/>
                </a:cubicBezTo>
                <a:cubicBezTo>
                  <a:pt x="4146248" y="2277750"/>
                  <a:pt x="4281714" y="2251140"/>
                  <a:pt x="4426857" y="2200340"/>
                </a:cubicBezTo>
                <a:cubicBezTo>
                  <a:pt x="4572000" y="2149540"/>
                  <a:pt x="4685696" y="2108417"/>
                  <a:pt x="4847772" y="1968112"/>
                </a:cubicBezTo>
                <a:cubicBezTo>
                  <a:pt x="5009848" y="1827807"/>
                  <a:pt x="5263848" y="1564131"/>
                  <a:pt x="5399315" y="1358512"/>
                </a:cubicBezTo>
                <a:cubicBezTo>
                  <a:pt x="5534782" y="1152893"/>
                  <a:pt x="5580743" y="913407"/>
                  <a:pt x="5660572" y="734397"/>
                </a:cubicBezTo>
                <a:cubicBezTo>
                  <a:pt x="5740401" y="555387"/>
                  <a:pt x="5805715" y="390893"/>
                  <a:pt x="5878286" y="284455"/>
                </a:cubicBezTo>
                <a:cubicBezTo>
                  <a:pt x="5950857" y="178017"/>
                  <a:pt x="6013752" y="136893"/>
                  <a:pt x="6096000" y="95769"/>
                </a:cubicBezTo>
                <a:cubicBezTo>
                  <a:pt x="6178248" y="54645"/>
                  <a:pt x="6272591" y="44969"/>
                  <a:pt x="6371772" y="37712"/>
                </a:cubicBezTo>
                <a:cubicBezTo>
                  <a:pt x="6470953" y="30455"/>
                  <a:pt x="6594324" y="-51793"/>
                  <a:pt x="6691086" y="52226"/>
                </a:cubicBezTo>
                <a:cubicBezTo>
                  <a:pt x="6787848" y="156245"/>
                  <a:pt x="6899124" y="574740"/>
                  <a:pt x="6952343" y="661826"/>
                </a:cubicBezTo>
                <a:cubicBezTo>
                  <a:pt x="7005562" y="748912"/>
                  <a:pt x="7007981" y="661826"/>
                  <a:pt x="7010400" y="574740"/>
                </a:cubicBezTo>
              </a:path>
            </a:pathLst>
          </a:cu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54171" y="4577686"/>
            <a:ext cx="1917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+mj-lt"/>
              </a:rPr>
              <a:t>Dark area</a:t>
            </a:r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flipH="1">
            <a:off x="6203545" y="5100906"/>
            <a:ext cx="9383" cy="108274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66241" y="2914039"/>
            <a:ext cx="2074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+mj-lt"/>
              </a:rPr>
              <a:t>Bright area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962400" y="3395059"/>
            <a:ext cx="2229118" cy="51511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03545" y="3395059"/>
            <a:ext cx="1975757" cy="51511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003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92925" y="624110"/>
            <a:ext cx="8911687" cy="7402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cs typeface="Times New Roman" panose="02020603050405020304" pitchFamily="18" charset="0"/>
              </a:rPr>
              <a:t>III. Watershed Segmentation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87530" y="1697501"/>
            <a:ext cx="8915400" cy="2381014"/>
          </a:xfrm>
        </p:spPr>
        <p:txBody>
          <a:bodyPr>
            <a:normAutofit/>
          </a:bodyPr>
          <a:lstStyle/>
          <a:p>
            <a:r>
              <a:rPr lang="en-US" sz="2800" dirty="0"/>
              <a:t>At the beginning, all areas are dry.</a:t>
            </a:r>
          </a:p>
        </p:txBody>
      </p:sp>
      <p:sp>
        <p:nvSpPr>
          <p:cNvPr id="7" name="Freeform 6"/>
          <p:cNvSpPr/>
          <p:nvPr/>
        </p:nvSpPr>
        <p:spPr>
          <a:xfrm>
            <a:off x="2592925" y="2771893"/>
            <a:ext cx="6429828" cy="3019335"/>
          </a:xfrm>
          <a:custGeom>
            <a:avLst/>
            <a:gdLst>
              <a:gd name="connsiteX0" fmla="*/ 0 w 6429828"/>
              <a:gd name="connsiteY0" fmla="*/ 334974 h 3019335"/>
              <a:gd name="connsiteX1" fmla="*/ 188685 w 6429828"/>
              <a:gd name="connsiteY1" fmla="*/ 102745 h 3019335"/>
              <a:gd name="connsiteX2" fmla="*/ 391885 w 6429828"/>
              <a:gd name="connsiteY2" fmla="*/ 15659 h 3019335"/>
              <a:gd name="connsiteX3" fmla="*/ 624114 w 6429828"/>
              <a:gd name="connsiteY3" fmla="*/ 1145 h 3019335"/>
              <a:gd name="connsiteX4" fmla="*/ 725714 w 6429828"/>
              <a:gd name="connsiteY4" fmla="*/ 30174 h 3019335"/>
              <a:gd name="connsiteX5" fmla="*/ 957942 w 6429828"/>
              <a:gd name="connsiteY5" fmla="*/ 218859 h 3019335"/>
              <a:gd name="connsiteX6" fmla="*/ 1074057 w 6429828"/>
              <a:gd name="connsiteY6" fmla="*/ 1060688 h 3019335"/>
              <a:gd name="connsiteX7" fmla="*/ 1175657 w 6429828"/>
              <a:gd name="connsiteY7" fmla="*/ 1670288 h 3019335"/>
              <a:gd name="connsiteX8" fmla="*/ 1378857 w 6429828"/>
              <a:gd name="connsiteY8" fmla="*/ 2308916 h 3019335"/>
              <a:gd name="connsiteX9" fmla="*/ 1669142 w 6429828"/>
              <a:gd name="connsiteY9" fmla="*/ 2396002 h 3019335"/>
              <a:gd name="connsiteX10" fmla="*/ 2075542 w 6429828"/>
              <a:gd name="connsiteY10" fmla="*/ 2396002 h 3019335"/>
              <a:gd name="connsiteX11" fmla="*/ 2365828 w 6429828"/>
              <a:gd name="connsiteY11" fmla="*/ 2047659 h 3019335"/>
              <a:gd name="connsiteX12" fmla="*/ 2438400 w 6429828"/>
              <a:gd name="connsiteY12" fmla="*/ 1510631 h 3019335"/>
              <a:gd name="connsiteX13" fmla="*/ 2612571 w 6429828"/>
              <a:gd name="connsiteY13" fmla="*/ 988116 h 3019335"/>
              <a:gd name="connsiteX14" fmla="*/ 2946400 w 6429828"/>
              <a:gd name="connsiteY14" fmla="*/ 901031 h 3019335"/>
              <a:gd name="connsiteX15" fmla="*/ 3120571 w 6429828"/>
              <a:gd name="connsiteY15" fmla="*/ 1263888 h 3019335"/>
              <a:gd name="connsiteX16" fmla="*/ 3265714 w 6429828"/>
              <a:gd name="connsiteY16" fmla="*/ 1800916 h 3019335"/>
              <a:gd name="connsiteX17" fmla="*/ 3381828 w 6429828"/>
              <a:gd name="connsiteY17" fmla="*/ 2425031 h 3019335"/>
              <a:gd name="connsiteX18" fmla="*/ 3686628 w 6429828"/>
              <a:gd name="connsiteY18" fmla="*/ 2947545 h 3019335"/>
              <a:gd name="connsiteX19" fmla="*/ 4397828 w 6429828"/>
              <a:gd name="connsiteY19" fmla="*/ 3005602 h 3019335"/>
              <a:gd name="connsiteX20" fmla="*/ 4920342 w 6429828"/>
              <a:gd name="connsiteY20" fmla="*/ 2860459 h 3019335"/>
              <a:gd name="connsiteX21" fmla="*/ 5167085 w 6429828"/>
              <a:gd name="connsiteY21" fmla="*/ 2207316 h 3019335"/>
              <a:gd name="connsiteX22" fmla="*/ 5210628 w 6429828"/>
              <a:gd name="connsiteY22" fmla="*/ 1583202 h 3019335"/>
              <a:gd name="connsiteX23" fmla="*/ 5355771 w 6429828"/>
              <a:gd name="connsiteY23" fmla="*/ 915545 h 3019335"/>
              <a:gd name="connsiteX24" fmla="*/ 5515428 w 6429828"/>
              <a:gd name="connsiteY24" fmla="*/ 422059 h 3019335"/>
              <a:gd name="connsiteX25" fmla="*/ 5921828 w 6429828"/>
              <a:gd name="connsiteY25" fmla="*/ 102745 h 3019335"/>
              <a:gd name="connsiteX26" fmla="*/ 6357257 w 6429828"/>
              <a:gd name="connsiteY26" fmla="*/ 102745 h 3019335"/>
              <a:gd name="connsiteX27" fmla="*/ 6429828 w 6429828"/>
              <a:gd name="connsiteY27" fmla="*/ 102745 h 301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429828" h="3019335">
                <a:moveTo>
                  <a:pt x="0" y="334974"/>
                </a:moveTo>
                <a:cubicBezTo>
                  <a:pt x="61685" y="245469"/>
                  <a:pt x="123371" y="155964"/>
                  <a:pt x="188685" y="102745"/>
                </a:cubicBezTo>
                <a:cubicBezTo>
                  <a:pt x="253999" y="49526"/>
                  <a:pt x="319314" y="32592"/>
                  <a:pt x="391885" y="15659"/>
                </a:cubicBezTo>
                <a:cubicBezTo>
                  <a:pt x="464456" y="-1274"/>
                  <a:pt x="568476" y="-1274"/>
                  <a:pt x="624114" y="1145"/>
                </a:cubicBezTo>
                <a:cubicBezTo>
                  <a:pt x="679752" y="3564"/>
                  <a:pt x="670076" y="-6112"/>
                  <a:pt x="725714" y="30174"/>
                </a:cubicBezTo>
                <a:cubicBezTo>
                  <a:pt x="781352" y="66460"/>
                  <a:pt x="899885" y="47107"/>
                  <a:pt x="957942" y="218859"/>
                </a:cubicBezTo>
                <a:cubicBezTo>
                  <a:pt x="1015999" y="390611"/>
                  <a:pt x="1037771" y="818783"/>
                  <a:pt x="1074057" y="1060688"/>
                </a:cubicBezTo>
                <a:cubicBezTo>
                  <a:pt x="1110343" y="1302593"/>
                  <a:pt x="1124857" y="1462250"/>
                  <a:pt x="1175657" y="1670288"/>
                </a:cubicBezTo>
                <a:cubicBezTo>
                  <a:pt x="1226457" y="1878326"/>
                  <a:pt x="1296610" y="2187964"/>
                  <a:pt x="1378857" y="2308916"/>
                </a:cubicBezTo>
                <a:cubicBezTo>
                  <a:pt x="1461104" y="2429868"/>
                  <a:pt x="1553028" y="2381488"/>
                  <a:pt x="1669142" y="2396002"/>
                </a:cubicBezTo>
                <a:cubicBezTo>
                  <a:pt x="1785256" y="2410516"/>
                  <a:pt x="1959428" y="2454059"/>
                  <a:pt x="2075542" y="2396002"/>
                </a:cubicBezTo>
                <a:cubicBezTo>
                  <a:pt x="2191656" y="2337945"/>
                  <a:pt x="2305352" y="2195221"/>
                  <a:pt x="2365828" y="2047659"/>
                </a:cubicBezTo>
                <a:cubicBezTo>
                  <a:pt x="2426304" y="1900097"/>
                  <a:pt x="2397276" y="1687222"/>
                  <a:pt x="2438400" y="1510631"/>
                </a:cubicBezTo>
                <a:cubicBezTo>
                  <a:pt x="2479524" y="1334041"/>
                  <a:pt x="2527904" y="1089716"/>
                  <a:pt x="2612571" y="988116"/>
                </a:cubicBezTo>
                <a:cubicBezTo>
                  <a:pt x="2697238" y="886516"/>
                  <a:pt x="2861733" y="855069"/>
                  <a:pt x="2946400" y="901031"/>
                </a:cubicBezTo>
                <a:cubicBezTo>
                  <a:pt x="3031067" y="946993"/>
                  <a:pt x="3067352" y="1113907"/>
                  <a:pt x="3120571" y="1263888"/>
                </a:cubicBezTo>
                <a:cubicBezTo>
                  <a:pt x="3173790" y="1413869"/>
                  <a:pt x="3222171" y="1607392"/>
                  <a:pt x="3265714" y="1800916"/>
                </a:cubicBezTo>
                <a:cubicBezTo>
                  <a:pt x="3309257" y="1994440"/>
                  <a:pt x="3311676" y="2233926"/>
                  <a:pt x="3381828" y="2425031"/>
                </a:cubicBezTo>
                <a:cubicBezTo>
                  <a:pt x="3451980" y="2616136"/>
                  <a:pt x="3517295" y="2850783"/>
                  <a:pt x="3686628" y="2947545"/>
                </a:cubicBezTo>
                <a:cubicBezTo>
                  <a:pt x="3855961" y="3044307"/>
                  <a:pt x="4192209" y="3020116"/>
                  <a:pt x="4397828" y="3005602"/>
                </a:cubicBezTo>
                <a:cubicBezTo>
                  <a:pt x="4603447" y="2991088"/>
                  <a:pt x="4792133" y="2993507"/>
                  <a:pt x="4920342" y="2860459"/>
                </a:cubicBezTo>
                <a:cubicBezTo>
                  <a:pt x="5048552" y="2727411"/>
                  <a:pt x="5118704" y="2420192"/>
                  <a:pt x="5167085" y="2207316"/>
                </a:cubicBezTo>
                <a:cubicBezTo>
                  <a:pt x="5215466" y="1994440"/>
                  <a:pt x="5179180" y="1798497"/>
                  <a:pt x="5210628" y="1583202"/>
                </a:cubicBezTo>
                <a:cubicBezTo>
                  <a:pt x="5242076" y="1367907"/>
                  <a:pt x="5304971" y="1109069"/>
                  <a:pt x="5355771" y="915545"/>
                </a:cubicBezTo>
                <a:cubicBezTo>
                  <a:pt x="5406571" y="722021"/>
                  <a:pt x="5421085" y="557526"/>
                  <a:pt x="5515428" y="422059"/>
                </a:cubicBezTo>
                <a:cubicBezTo>
                  <a:pt x="5609771" y="286592"/>
                  <a:pt x="5781523" y="155964"/>
                  <a:pt x="5921828" y="102745"/>
                </a:cubicBezTo>
                <a:cubicBezTo>
                  <a:pt x="6062133" y="49526"/>
                  <a:pt x="6357257" y="102745"/>
                  <a:pt x="6357257" y="102745"/>
                </a:cubicBezTo>
                <a:lnTo>
                  <a:pt x="6429828" y="102745"/>
                </a:lnTo>
              </a:path>
            </a:pathLst>
          </a:cu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80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92925" y="624110"/>
            <a:ext cx="8911687" cy="7402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cs typeface="Times New Roman" panose="02020603050405020304" pitchFamily="18" charset="0"/>
              </a:rPr>
              <a:t>III. Watershed Segmentation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87530" y="1697501"/>
            <a:ext cx="8915400" cy="1800442"/>
          </a:xfrm>
        </p:spPr>
        <p:txBody>
          <a:bodyPr>
            <a:normAutofit/>
          </a:bodyPr>
          <a:lstStyle/>
          <a:p>
            <a:r>
              <a:rPr lang="en-US" sz="2800" dirty="0"/>
              <a:t>Water level is increased at a uniform rate all over the image. </a:t>
            </a:r>
          </a:p>
          <a:p>
            <a:r>
              <a:rPr lang="en-US" sz="2800" dirty="0"/>
              <a:t>This process is called “</a:t>
            </a:r>
            <a:r>
              <a:rPr lang="en-US" sz="2800" b="1" dirty="0">
                <a:solidFill>
                  <a:schemeClr val="accent2"/>
                </a:solidFill>
              </a:rPr>
              <a:t>flooding</a:t>
            </a:r>
            <a:r>
              <a:rPr lang="en-US" sz="2800" dirty="0"/>
              <a:t>”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449268" y="3838665"/>
            <a:ext cx="6429828" cy="3019335"/>
            <a:chOff x="2592925" y="2771893"/>
            <a:chExt cx="6429828" cy="3019335"/>
          </a:xfrm>
        </p:grpSpPr>
        <p:sp>
          <p:nvSpPr>
            <p:cNvPr id="6" name="Freeform 5"/>
            <p:cNvSpPr/>
            <p:nvPr/>
          </p:nvSpPr>
          <p:spPr>
            <a:xfrm>
              <a:off x="2592925" y="2771893"/>
              <a:ext cx="6429828" cy="3019335"/>
            </a:xfrm>
            <a:custGeom>
              <a:avLst/>
              <a:gdLst>
                <a:gd name="connsiteX0" fmla="*/ 0 w 6429828"/>
                <a:gd name="connsiteY0" fmla="*/ 334974 h 3019335"/>
                <a:gd name="connsiteX1" fmla="*/ 188685 w 6429828"/>
                <a:gd name="connsiteY1" fmla="*/ 102745 h 3019335"/>
                <a:gd name="connsiteX2" fmla="*/ 391885 w 6429828"/>
                <a:gd name="connsiteY2" fmla="*/ 15659 h 3019335"/>
                <a:gd name="connsiteX3" fmla="*/ 624114 w 6429828"/>
                <a:gd name="connsiteY3" fmla="*/ 1145 h 3019335"/>
                <a:gd name="connsiteX4" fmla="*/ 725714 w 6429828"/>
                <a:gd name="connsiteY4" fmla="*/ 30174 h 3019335"/>
                <a:gd name="connsiteX5" fmla="*/ 957942 w 6429828"/>
                <a:gd name="connsiteY5" fmla="*/ 218859 h 3019335"/>
                <a:gd name="connsiteX6" fmla="*/ 1074057 w 6429828"/>
                <a:gd name="connsiteY6" fmla="*/ 1060688 h 3019335"/>
                <a:gd name="connsiteX7" fmla="*/ 1175657 w 6429828"/>
                <a:gd name="connsiteY7" fmla="*/ 1670288 h 3019335"/>
                <a:gd name="connsiteX8" fmla="*/ 1378857 w 6429828"/>
                <a:gd name="connsiteY8" fmla="*/ 2308916 h 3019335"/>
                <a:gd name="connsiteX9" fmla="*/ 1669142 w 6429828"/>
                <a:gd name="connsiteY9" fmla="*/ 2396002 h 3019335"/>
                <a:gd name="connsiteX10" fmla="*/ 2075542 w 6429828"/>
                <a:gd name="connsiteY10" fmla="*/ 2396002 h 3019335"/>
                <a:gd name="connsiteX11" fmla="*/ 2365828 w 6429828"/>
                <a:gd name="connsiteY11" fmla="*/ 2047659 h 3019335"/>
                <a:gd name="connsiteX12" fmla="*/ 2438400 w 6429828"/>
                <a:gd name="connsiteY12" fmla="*/ 1510631 h 3019335"/>
                <a:gd name="connsiteX13" fmla="*/ 2612571 w 6429828"/>
                <a:gd name="connsiteY13" fmla="*/ 988116 h 3019335"/>
                <a:gd name="connsiteX14" fmla="*/ 2946400 w 6429828"/>
                <a:gd name="connsiteY14" fmla="*/ 901031 h 3019335"/>
                <a:gd name="connsiteX15" fmla="*/ 3120571 w 6429828"/>
                <a:gd name="connsiteY15" fmla="*/ 1263888 h 3019335"/>
                <a:gd name="connsiteX16" fmla="*/ 3265714 w 6429828"/>
                <a:gd name="connsiteY16" fmla="*/ 1800916 h 3019335"/>
                <a:gd name="connsiteX17" fmla="*/ 3381828 w 6429828"/>
                <a:gd name="connsiteY17" fmla="*/ 2425031 h 3019335"/>
                <a:gd name="connsiteX18" fmla="*/ 3686628 w 6429828"/>
                <a:gd name="connsiteY18" fmla="*/ 2947545 h 3019335"/>
                <a:gd name="connsiteX19" fmla="*/ 4397828 w 6429828"/>
                <a:gd name="connsiteY19" fmla="*/ 3005602 h 3019335"/>
                <a:gd name="connsiteX20" fmla="*/ 4920342 w 6429828"/>
                <a:gd name="connsiteY20" fmla="*/ 2860459 h 3019335"/>
                <a:gd name="connsiteX21" fmla="*/ 5167085 w 6429828"/>
                <a:gd name="connsiteY21" fmla="*/ 2207316 h 3019335"/>
                <a:gd name="connsiteX22" fmla="*/ 5210628 w 6429828"/>
                <a:gd name="connsiteY22" fmla="*/ 1583202 h 3019335"/>
                <a:gd name="connsiteX23" fmla="*/ 5355771 w 6429828"/>
                <a:gd name="connsiteY23" fmla="*/ 915545 h 3019335"/>
                <a:gd name="connsiteX24" fmla="*/ 5515428 w 6429828"/>
                <a:gd name="connsiteY24" fmla="*/ 422059 h 3019335"/>
                <a:gd name="connsiteX25" fmla="*/ 5921828 w 6429828"/>
                <a:gd name="connsiteY25" fmla="*/ 102745 h 3019335"/>
                <a:gd name="connsiteX26" fmla="*/ 6357257 w 6429828"/>
                <a:gd name="connsiteY26" fmla="*/ 102745 h 3019335"/>
                <a:gd name="connsiteX27" fmla="*/ 6429828 w 6429828"/>
                <a:gd name="connsiteY27" fmla="*/ 102745 h 301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429828" h="3019335">
                  <a:moveTo>
                    <a:pt x="0" y="334974"/>
                  </a:moveTo>
                  <a:cubicBezTo>
                    <a:pt x="61685" y="245469"/>
                    <a:pt x="123371" y="155964"/>
                    <a:pt x="188685" y="102745"/>
                  </a:cubicBezTo>
                  <a:cubicBezTo>
                    <a:pt x="253999" y="49526"/>
                    <a:pt x="319314" y="32592"/>
                    <a:pt x="391885" y="15659"/>
                  </a:cubicBezTo>
                  <a:cubicBezTo>
                    <a:pt x="464456" y="-1274"/>
                    <a:pt x="568476" y="-1274"/>
                    <a:pt x="624114" y="1145"/>
                  </a:cubicBezTo>
                  <a:cubicBezTo>
                    <a:pt x="679752" y="3564"/>
                    <a:pt x="670076" y="-6112"/>
                    <a:pt x="725714" y="30174"/>
                  </a:cubicBezTo>
                  <a:cubicBezTo>
                    <a:pt x="781352" y="66460"/>
                    <a:pt x="899885" y="47107"/>
                    <a:pt x="957942" y="218859"/>
                  </a:cubicBezTo>
                  <a:cubicBezTo>
                    <a:pt x="1015999" y="390611"/>
                    <a:pt x="1037771" y="818783"/>
                    <a:pt x="1074057" y="1060688"/>
                  </a:cubicBezTo>
                  <a:cubicBezTo>
                    <a:pt x="1110343" y="1302593"/>
                    <a:pt x="1124857" y="1462250"/>
                    <a:pt x="1175657" y="1670288"/>
                  </a:cubicBezTo>
                  <a:cubicBezTo>
                    <a:pt x="1226457" y="1878326"/>
                    <a:pt x="1296610" y="2187964"/>
                    <a:pt x="1378857" y="2308916"/>
                  </a:cubicBezTo>
                  <a:cubicBezTo>
                    <a:pt x="1461104" y="2429868"/>
                    <a:pt x="1553028" y="2381488"/>
                    <a:pt x="1669142" y="2396002"/>
                  </a:cubicBezTo>
                  <a:cubicBezTo>
                    <a:pt x="1785256" y="2410516"/>
                    <a:pt x="1959428" y="2454059"/>
                    <a:pt x="2075542" y="2396002"/>
                  </a:cubicBezTo>
                  <a:cubicBezTo>
                    <a:pt x="2191656" y="2337945"/>
                    <a:pt x="2305352" y="2195221"/>
                    <a:pt x="2365828" y="2047659"/>
                  </a:cubicBezTo>
                  <a:cubicBezTo>
                    <a:pt x="2426304" y="1900097"/>
                    <a:pt x="2397276" y="1687222"/>
                    <a:pt x="2438400" y="1510631"/>
                  </a:cubicBezTo>
                  <a:cubicBezTo>
                    <a:pt x="2479524" y="1334041"/>
                    <a:pt x="2527904" y="1089716"/>
                    <a:pt x="2612571" y="988116"/>
                  </a:cubicBezTo>
                  <a:cubicBezTo>
                    <a:pt x="2697238" y="886516"/>
                    <a:pt x="2861733" y="855069"/>
                    <a:pt x="2946400" y="901031"/>
                  </a:cubicBezTo>
                  <a:cubicBezTo>
                    <a:pt x="3031067" y="946993"/>
                    <a:pt x="3067352" y="1113907"/>
                    <a:pt x="3120571" y="1263888"/>
                  </a:cubicBezTo>
                  <a:cubicBezTo>
                    <a:pt x="3173790" y="1413869"/>
                    <a:pt x="3222171" y="1607392"/>
                    <a:pt x="3265714" y="1800916"/>
                  </a:cubicBezTo>
                  <a:cubicBezTo>
                    <a:pt x="3309257" y="1994440"/>
                    <a:pt x="3311676" y="2233926"/>
                    <a:pt x="3381828" y="2425031"/>
                  </a:cubicBezTo>
                  <a:cubicBezTo>
                    <a:pt x="3451980" y="2616136"/>
                    <a:pt x="3517295" y="2850783"/>
                    <a:pt x="3686628" y="2947545"/>
                  </a:cubicBezTo>
                  <a:cubicBezTo>
                    <a:pt x="3855961" y="3044307"/>
                    <a:pt x="4192209" y="3020116"/>
                    <a:pt x="4397828" y="3005602"/>
                  </a:cubicBezTo>
                  <a:cubicBezTo>
                    <a:pt x="4603447" y="2991088"/>
                    <a:pt x="4792133" y="2993507"/>
                    <a:pt x="4920342" y="2860459"/>
                  </a:cubicBezTo>
                  <a:cubicBezTo>
                    <a:pt x="5048552" y="2727411"/>
                    <a:pt x="5118704" y="2420192"/>
                    <a:pt x="5167085" y="2207316"/>
                  </a:cubicBezTo>
                  <a:cubicBezTo>
                    <a:pt x="5215466" y="1994440"/>
                    <a:pt x="5179180" y="1798497"/>
                    <a:pt x="5210628" y="1583202"/>
                  </a:cubicBezTo>
                  <a:cubicBezTo>
                    <a:pt x="5242076" y="1367907"/>
                    <a:pt x="5304971" y="1109069"/>
                    <a:pt x="5355771" y="915545"/>
                  </a:cubicBezTo>
                  <a:cubicBezTo>
                    <a:pt x="5406571" y="722021"/>
                    <a:pt x="5421085" y="557526"/>
                    <a:pt x="5515428" y="422059"/>
                  </a:cubicBezTo>
                  <a:cubicBezTo>
                    <a:pt x="5609771" y="286592"/>
                    <a:pt x="5781523" y="155964"/>
                    <a:pt x="5921828" y="102745"/>
                  </a:cubicBezTo>
                  <a:cubicBezTo>
                    <a:pt x="6062133" y="49526"/>
                    <a:pt x="6357257" y="102745"/>
                    <a:pt x="6357257" y="102745"/>
                  </a:cubicBezTo>
                  <a:lnTo>
                    <a:pt x="6429828" y="102745"/>
                  </a:lnTo>
                </a:path>
              </a:pathLst>
            </a:cu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3788229" y="4397829"/>
              <a:ext cx="1190171" cy="217714"/>
            </a:xfrm>
            <a:custGeom>
              <a:avLst/>
              <a:gdLst>
                <a:gd name="connsiteX0" fmla="*/ 0 w 1190171"/>
                <a:gd name="connsiteY0" fmla="*/ 58057 h 217714"/>
                <a:gd name="connsiteX1" fmla="*/ 116114 w 1190171"/>
                <a:gd name="connsiteY1" fmla="*/ 0 h 217714"/>
                <a:gd name="connsiteX2" fmla="*/ 159657 w 1190171"/>
                <a:gd name="connsiteY2" fmla="*/ 14514 h 217714"/>
                <a:gd name="connsiteX3" fmla="*/ 203200 w 1190171"/>
                <a:gd name="connsiteY3" fmla="*/ 43542 h 217714"/>
                <a:gd name="connsiteX4" fmla="*/ 217714 w 1190171"/>
                <a:gd name="connsiteY4" fmla="*/ 87085 h 217714"/>
                <a:gd name="connsiteX5" fmla="*/ 304800 w 1190171"/>
                <a:gd name="connsiteY5" fmla="*/ 130628 h 217714"/>
                <a:gd name="connsiteX6" fmla="*/ 348342 w 1190171"/>
                <a:gd name="connsiteY6" fmla="*/ 116114 h 217714"/>
                <a:gd name="connsiteX7" fmla="*/ 377371 w 1190171"/>
                <a:gd name="connsiteY7" fmla="*/ 72571 h 217714"/>
                <a:gd name="connsiteX8" fmla="*/ 464457 w 1190171"/>
                <a:gd name="connsiteY8" fmla="*/ 43542 h 217714"/>
                <a:gd name="connsiteX9" fmla="*/ 508000 w 1190171"/>
                <a:gd name="connsiteY9" fmla="*/ 72571 h 217714"/>
                <a:gd name="connsiteX10" fmla="*/ 566057 w 1190171"/>
                <a:gd name="connsiteY10" fmla="*/ 159657 h 217714"/>
                <a:gd name="connsiteX11" fmla="*/ 609600 w 1190171"/>
                <a:gd name="connsiteY11" fmla="*/ 174171 h 217714"/>
                <a:gd name="connsiteX12" fmla="*/ 653142 w 1190171"/>
                <a:gd name="connsiteY12" fmla="*/ 145142 h 217714"/>
                <a:gd name="connsiteX13" fmla="*/ 696685 w 1190171"/>
                <a:gd name="connsiteY13" fmla="*/ 130628 h 217714"/>
                <a:gd name="connsiteX14" fmla="*/ 783771 w 1190171"/>
                <a:gd name="connsiteY14" fmla="*/ 72571 h 217714"/>
                <a:gd name="connsiteX15" fmla="*/ 827314 w 1190171"/>
                <a:gd name="connsiteY15" fmla="*/ 87085 h 217714"/>
                <a:gd name="connsiteX16" fmla="*/ 856342 w 1190171"/>
                <a:gd name="connsiteY16" fmla="*/ 174171 h 217714"/>
                <a:gd name="connsiteX17" fmla="*/ 885371 w 1190171"/>
                <a:gd name="connsiteY17" fmla="*/ 217714 h 217714"/>
                <a:gd name="connsiteX18" fmla="*/ 1016000 w 1190171"/>
                <a:gd name="connsiteY18" fmla="*/ 116114 h 217714"/>
                <a:gd name="connsiteX19" fmla="*/ 1059542 w 1190171"/>
                <a:gd name="connsiteY19" fmla="*/ 101600 h 217714"/>
                <a:gd name="connsiteX20" fmla="*/ 1103085 w 1190171"/>
                <a:gd name="connsiteY20" fmla="*/ 116114 h 217714"/>
                <a:gd name="connsiteX21" fmla="*/ 1132114 w 1190171"/>
                <a:gd name="connsiteY21" fmla="*/ 159657 h 217714"/>
                <a:gd name="connsiteX22" fmla="*/ 1190171 w 1190171"/>
                <a:gd name="connsiteY22" fmla="*/ 174171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90171" h="217714">
                  <a:moveTo>
                    <a:pt x="0" y="58057"/>
                  </a:moveTo>
                  <a:cubicBezTo>
                    <a:pt x="13672" y="49854"/>
                    <a:pt x="84866" y="0"/>
                    <a:pt x="116114" y="0"/>
                  </a:cubicBezTo>
                  <a:cubicBezTo>
                    <a:pt x="131413" y="0"/>
                    <a:pt x="145973" y="7672"/>
                    <a:pt x="159657" y="14514"/>
                  </a:cubicBezTo>
                  <a:cubicBezTo>
                    <a:pt x="175259" y="22315"/>
                    <a:pt x="188686" y="33866"/>
                    <a:pt x="203200" y="43542"/>
                  </a:cubicBezTo>
                  <a:cubicBezTo>
                    <a:pt x="208038" y="58056"/>
                    <a:pt x="208157" y="75138"/>
                    <a:pt x="217714" y="87085"/>
                  </a:cubicBezTo>
                  <a:cubicBezTo>
                    <a:pt x="238177" y="112664"/>
                    <a:pt x="276115" y="121067"/>
                    <a:pt x="304800" y="130628"/>
                  </a:cubicBezTo>
                  <a:cubicBezTo>
                    <a:pt x="319314" y="125790"/>
                    <a:pt x="336395" y="125671"/>
                    <a:pt x="348342" y="116114"/>
                  </a:cubicBezTo>
                  <a:cubicBezTo>
                    <a:pt x="361964" y="105217"/>
                    <a:pt x="362578" y="81816"/>
                    <a:pt x="377371" y="72571"/>
                  </a:cubicBezTo>
                  <a:cubicBezTo>
                    <a:pt x="403319" y="56354"/>
                    <a:pt x="464457" y="43542"/>
                    <a:pt x="464457" y="43542"/>
                  </a:cubicBezTo>
                  <a:cubicBezTo>
                    <a:pt x="478971" y="53218"/>
                    <a:pt x="496513" y="59443"/>
                    <a:pt x="508000" y="72571"/>
                  </a:cubicBezTo>
                  <a:cubicBezTo>
                    <a:pt x="530974" y="98827"/>
                    <a:pt x="532959" y="148625"/>
                    <a:pt x="566057" y="159657"/>
                  </a:cubicBezTo>
                  <a:lnTo>
                    <a:pt x="609600" y="174171"/>
                  </a:lnTo>
                  <a:cubicBezTo>
                    <a:pt x="624114" y="164495"/>
                    <a:pt x="637540" y="152943"/>
                    <a:pt x="653142" y="145142"/>
                  </a:cubicBezTo>
                  <a:cubicBezTo>
                    <a:pt x="666826" y="138300"/>
                    <a:pt x="683311" y="138058"/>
                    <a:pt x="696685" y="130628"/>
                  </a:cubicBezTo>
                  <a:cubicBezTo>
                    <a:pt x="727183" y="113685"/>
                    <a:pt x="783771" y="72571"/>
                    <a:pt x="783771" y="72571"/>
                  </a:cubicBezTo>
                  <a:cubicBezTo>
                    <a:pt x="798285" y="77409"/>
                    <a:pt x="818421" y="74635"/>
                    <a:pt x="827314" y="87085"/>
                  </a:cubicBezTo>
                  <a:cubicBezTo>
                    <a:pt x="845099" y="111984"/>
                    <a:pt x="839369" y="148711"/>
                    <a:pt x="856342" y="174171"/>
                  </a:cubicBezTo>
                  <a:lnTo>
                    <a:pt x="885371" y="217714"/>
                  </a:lnTo>
                  <a:cubicBezTo>
                    <a:pt x="922941" y="180144"/>
                    <a:pt x="963917" y="133475"/>
                    <a:pt x="1016000" y="116114"/>
                  </a:cubicBezTo>
                  <a:lnTo>
                    <a:pt x="1059542" y="101600"/>
                  </a:lnTo>
                  <a:cubicBezTo>
                    <a:pt x="1074056" y="106438"/>
                    <a:pt x="1091138" y="106557"/>
                    <a:pt x="1103085" y="116114"/>
                  </a:cubicBezTo>
                  <a:cubicBezTo>
                    <a:pt x="1116707" y="127011"/>
                    <a:pt x="1118492" y="148760"/>
                    <a:pt x="1132114" y="159657"/>
                  </a:cubicBezTo>
                  <a:cubicBezTo>
                    <a:pt x="1152169" y="175701"/>
                    <a:pt x="1169236" y="174171"/>
                    <a:pt x="1190171" y="174171"/>
                  </a:cubicBezTo>
                </a:path>
              </a:pathLst>
            </a:cu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5892800" y="4963886"/>
              <a:ext cx="1901371" cy="174171"/>
            </a:xfrm>
            <a:custGeom>
              <a:avLst/>
              <a:gdLst>
                <a:gd name="connsiteX0" fmla="*/ 0 w 1901371"/>
                <a:gd name="connsiteY0" fmla="*/ 87086 h 174171"/>
                <a:gd name="connsiteX1" fmla="*/ 72571 w 1901371"/>
                <a:gd name="connsiteY1" fmla="*/ 72571 h 174171"/>
                <a:gd name="connsiteX2" fmla="*/ 116114 w 1901371"/>
                <a:gd name="connsiteY2" fmla="*/ 43543 h 174171"/>
                <a:gd name="connsiteX3" fmla="*/ 203200 w 1901371"/>
                <a:gd name="connsiteY3" fmla="*/ 0 h 174171"/>
                <a:gd name="connsiteX4" fmla="*/ 246743 w 1901371"/>
                <a:gd name="connsiteY4" fmla="*/ 14514 h 174171"/>
                <a:gd name="connsiteX5" fmla="*/ 275771 w 1901371"/>
                <a:gd name="connsiteY5" fmla="*/ 58057 h 174171"/>
                <a:gd name="connsiteX6" fmla="*/ 319314 w 1901371"/>
                <a:gd name="connsiteY6" fmla="*/ 87086 h 174171"/>
                <a:gd name="connsiteX7" fmla="*/ 348343 w 1901371"/>
                <a:gd name="connsiteY7" fmla="*/ 130628 h 174171"/>
                <a:gd name="connsiteX8" fmla="*/ 464457 w 1901371"/>
                <a:gd name="connsiteY8" fmla="*/ 130628 h 174171"/>
                <a:gd name="connsiteX9" fmla="*/ 551543 w 1901371"/>
                <a:gd name="connsiteY9" fmla="*/ 72571 h 174171"/>
                <a:gd name="connsiteX10" fmla="*/ 595086 w 1901371"/>
                <a:gd name="connsiteY10" fmla="*/ 43543 h 174171"/>
                <a:gd name="connsiteX11" fmla="*/ 638629 w 1901371"/>
                <a:gd name="connsiteY11" fmla="*/ 0 h 174171"/>
                <a:gd name="connsiteX12" fmla="*/ 740229 w 1901371"/>
                <a:gd name="connsiteY12" fmla="*/ 101600 h 174171"/>
                <a:gd name="connsiteX13" fmla="*/ 769257 w 1901371"/>
                <a:gd name="connsiteY13" fmla="*/ 145143 h 174171"/>
                <a:gd name="connsiteX14" fmla="*/ 812800 w 1901371"/>
                <a:gd name="connsiteY14" fmla="*/ 159657 h 174171"/>
                <a:gd name="connsiteX15" fmla="*/ 856343 w 1901371"/>
                <a:gd name="connsiteY15" fmla="*/ 130628 h 174171"/>
                <a:gd name="connsiteX16" fmla="*/ 885371 w 1901371"/>
                <a:gd name="connsiteY16" fmla="*/ 87086 h 174171"/>
                <a:gd name="connsiteX17" fmla="*/ 928914 w 1901371"/>
                <a:gd name="connsiteY17" fmla="*/ 72571 h 174171"/>
                <a:gd name="connsiteX18" fmla="*/ 986971 w 1901371"/>
                <a:gd name="connsiteY18" fmla="*/ 130628 h 174171"/>
                <a:gd name="connsiteX19" fmla="*/ 1074057 w 1901371"/>
                <a:gd name="connsiteY19" fmla="*/ 174171 h 174171"/>
                <a:gd name="connsiteX20" fmla="*/ 1117600 w 1901371"/>
                <a:gd name="connsiteY20" fmla="*/ 159657 h 174171"/>
                <a:gd name="connsiteX21" fmla="*/ 1204686 w 1901371"/>
                <a:gd name="connsiteY21" fmla="*/ 101600 h 174171"/>
                <a:gd name="connsiteX22" fmla="*/ 1262743 w 1901371"/>
                <a:gd name="connsiteY22" fmla="*/ 159657 h 174171"/>
                <a:gd name="connsiteX23" fmla="*/ 1306286 w 1901371"/>
                <a:gd name="connsiteY23" fmla="*/ 174171 h 174171"/>
                <a:gd name="connsiteX24" fmla="*/ 1465943 w 1901371"/>
                <a:gd name="connsiteY24" fmla="*/ 130628 h 174171"/>
                <a:gd name="connsiteX25" fmla="*/ 1509486 w 1901371"/>
                <a:gd name="connsiteY25" fmla="*/ 101600 h 174171"/>
                <a:gd name="connsiteX26" fmla="*/ 1596571 w 1901371"/>
                <a:gd name="connsiteY26" fmla="*/ 145143 h 174171"/>
                <a:gd name="connsiteX27" fmla="*/ 1640114 w 1901371"/>
                <a:gd name="connsiteY27" fmla="*/ 159657 h 174171"/>
                <a:gd name="connsiteX28" fmla="*/ 1741714 w 1901371"/>
                <a:gd name="connsiteY28" fmla="*/ 145143 h 174171"/>
                <a:gd name="connsiteX29" fmla="*/ 1872343 w 1901371"/>
                <a:gd name="connsiteY29" fmla="*/ 72571 h 174171"/>
                <a:gd name="connsiteX30" fmla="*/ 1901371 w 1901371"/>
                <a:gd name="connsiteY30" fmla="*/ 87086 h 17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01371" h="174171">
                  <a:moveTo>
                    <a:pt x="0" y="87086"/>
                  </a:moveTo>
                  <a:cubicBezTo>
                    <a:pt x="24190" y="82248"/>
                    <a:pt x="49472" y="81233"/>
                    <a:pt x="72571" y="72571"/>
                  </a:cubicBezTo>
                  <a:cubicBezTo>
                    <a:pt x="88904" y="66446"/>
                    <a:pt x="100512" y="51344"/>
                    <a:pt x="116114" y="43543"/>
                  </a:cubicBezTo>
                  <a:cubicBezTo>
                    <a:pt x="236297" y="-16549"/>
                    <a:pt x="78413" y="83190"/>
                    <a:pt x="203200" y="0"/>
                  </a:cubicBezTo>
                  <a:cubicBezTo>
                    <a:pt x="217714" y="4838"/>
                    <a:pt x="234796" y="4957"/>
                    <a:pt x="246743" y="14514"/>
                  </a:cubicBezTo>
                  <a:cubicBezTo>
                    <a:pt x="260364" y="25411"/>
                    <a:pt x="263436" y="45722"/>
                    <a:pt x="275771" y="58057"/>
                  </a:cubicBezTo>
                  <a:cubicBezTo>
                    <a:pt x="288106" y="70392"/>
                    <a:pt x="304800" y="77410"/>
                    <a:pt x="319314" y="87086"/>
                  </a:cubicBezTo>
                  <a:cubicBezTo>
                    <a:pt x="328990" y="101600"/>
                    <a:pt x="334722" y="119731"/>
                    <a:pt x="348343" y="130628"/>
                  </a:cubicBezTo>
                  <a:cubicBezTo>
                    <a:pt x="384049" y="159193"/>
                    <a:pt x="427256" y="138069"/>
                    <a:pt x="464457" y="130628"/>
                  </a:cubicBezTo>
                  <a:lnTo>
                    <a:pt x="551543" y="72571"/>
                  </a:lnTo>
                  <a:cubicBezTo>
                    <a:pt x="566057" y="62895"/>
                    <a:pt x="582751" y="55878"/>
                    <a:pt x="595086" y="43543"/>
                  </a:cubicBezTo>
                  <a:lnTo>
                    <a:pt x="638629" y="0"/>
                  </a:lnTo>
                  <a:cubicBezTo>
                    <a:pt x="715268" y="25546"/>
                    <a:pt x="673686" y="1785"/>
                    <a:pt x="740229" y="101600"/>
                  </a:cubicBezTo>
                  <a:cubicBezTo>
                    <a:pt x="749905" y="116114"/>
                    <a:pt x="752708" y="139627"/>
                    <a:pt x="769257" y="145143"/>
                  </a:cubicBezTo>
                  <a:lnTo>
                    <a:pt x="812800" y="159657"/>
                  </a:lnTo>
                  <a:cubicBezTo>
                    <a:pt x="827314" y="149981"/>
                    <a:pt x="844008" y="142963"/>
                    <a:pt x="856343" y="130628"/>
                  </a:cubicBezTo>
                  <a:cubicBezTo>
                    <a:pt x="868678" y="118293"/>
                    <a:pt x="871750" y="97983"/>
                    <a:pt x="885371" y="87086"/>
                  </a:cubicBezTo>
                  <a:cubicBezTo>
                    <a:pt x="897318" y="77528"/>
                    <a:pt x="914400" y="77409"/>
                    <a:pt x="928914" y="72571"/>
                  </a:cubicBezTo>
                  <a:cubicBezTo>
                    <a:pt x="1023918" y="104240"/>
                    <a:pt x="930673" y="60256"/>
                    <a:pt x="986971" y="130628"/>
                  </a:cubicBezTo>
                  <a:cubicBezTo>
                    <a:pt x="1007435" y="156208"/>
                    <a:pt x="1045372" y="164609"/>
                    <a:pt x="1074057" y="174171"/>
                  </a:cubicBezTo>
                  <a:cubicBezTo>
                    <a:pt x="1088571" y="169333"/>
                    <a:pt x="1104226" y="167087"/>
                    <a:pt x="1117600" y="159657"/>
                  </a:cubicBezTo>
                  <a:cubicBezTo>
                    <a:pt x="1148098" y="142714"/>
                    <a:pt x="1204686" y="101600"/>
                    <a:pt x="1204686" y="101600"/>
                  </a:cubicBezTo>
                  <a:cubicBezTo>
                    <a:pt x="1320801" y="140304"/>
                    <a:pt x="1185334" y="82248"/>
                    <a:pt x="1262743" y="159657"/>
                  </a:cubicBezTo>
                  <a:cubicBezTo>
                    <a:pt x="1273561" y="170475"/>
                    <a:pt x="1291772" y="169333"/>
                    <a:pt x="1306286" y="174171"/>
                  </a:cubicBezTo>
                  <a:cubicBezTo>
                    <a:pt x="1345236" y="166381"/>
                    <a:pt x="1434372" y="151675"/>
                    <a:pt x="1465943" y="130628"/>
                  </a:cubicBezTo>
                  <a:lnTo>
                    <a:pt x="1509486" y="101600"/>
                  </a:lnTo>
                  <a:cubicBezTo>
                    <a:pt x="1618933" y="138081"/>
                    <a:pt x="1484026" y="88870"/>
                    <a:pt x="1596571" y="145143"/>
                  </a:cubicBezTo>
                  <a:cubicBezTo>
                    <a:pt x="1610255" y="151985"/>
                    <a:pt x="1625600" y="154819"/>
                    <a:pt x="1640114" y="159657"/>
                  </a:cubicBezTo>
                  <a:cubicBezTo>
                    <a:pt x="1673981" y="154819"/>
                    <a:pt x="1709784" y="157424"/>
                    <a:pt x="1741714" y="145143"/>
                  </a:cubicBezTo>
                  <a:cubicBezTo>
                    <a:pt x="1763257" y="136857"/>
                    <a:pt x="1830028" y="72571"/>
                    <a:pt x="1872343" y="72571"/>
                  </a:cubicBezTo>
                  <a:cubicBezTo>
                    <a:pt x="1883161" y="72571"/>
                    <a:pt x="1891695" y="82248"/>
                    <a:pt x="1901371" y="87086"/>
                  </a:cubicBezTo>
                </a:path>
              </a:pathLst>
            </a:cu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2878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92925" y="624110"/>
            <a:ext cx="8911687" cy="7402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cs typeface="Times New Roman" panose="02020603050405020304" pitchFamily="18" charset="0"/>
              </a:rPr>
              <a:t>III. Watershed Segmentation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87530" y="1610416"/>
            <a:ext cx="8915400" cy="1103756"/>
          </a:xfrm>
        </p:spPr>
        <p:txBody>
          <a:bodyPr>
            <a:normAutofit/>
          </a:bodyPr>
          <a:lstStyle/>
          <a:p>
            <a:r>
              <a:rPr lang="en-US" sz="2800" dirty="0"/>
              <a:t>When there is a sign of overflow, a dam is constructed.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0316" y="2960245"/>
            <a:ext cx="6429828" cy="3019335"/>
            <a:chOff x="2592925" y="2771893"/>
            <a:chExt cx="6429828" cy="3019335"/>
          </a:xfrm>
        </p:grpSpPr>
        <p:sp>
          <p:nvSpPr>
            <p:cNvPr id="7" name="Freeform 6"/>
            <p:cNvSpPr/>
            <p:nvPr/>
          </p:nvSpPr>
          <p:spPr>
            <a:xfrm>
              <a:off x="2592925" y="2771893"/>
              <a:ext cx="6429828" cy="3019335"/>
            </a:xfrm>
            <a:custGeom>
              <a:avLst/>
              <a:gdLst>
                <a:gd name="connsiteX0" fmla="*/ 0 w 6429828"/>
                <a:gd name="connsiteY0" fmla="*/ 334974 h 3019335"/>
                <a:gd name="connsiteX1" fmla="*/ 188685 w 6429828"/>
                <a:gd name="connsiteY1" fmla="*/ 102745 h 3019335"/>
                <a:gd name="connsiteX2" fmla="*/ 391885 w 6429828"/>
                <a:gd name="connsiteY2" fmla="*/ 15659 h 3019335"/>
                <a:gd name="connsiteX3" fmla="*/ 624114 w 6429828"/>
                <a:gd name="connsiteY3" fmla="*/ 1145 h 3019335"/>
                <a:gd name="connsiteX4" fmla="*/ 725714 w 6429828"/>
                <a:gd name="connsiteY4" fmla="*/ 30174 h 3019335"/>
                <a:gd name="connsiteX5" fmla="*/ 957942 w 6429828"/>
                <a:gd name="connsiteY5" fmla="*/ 218859 h 3019335"/>
                <a:gd name="connsiteX6" fmla="*/ 1074057 w 6429828"/>
                <a:gd name="connsiteY6" fmla="*/ 1060688 h 3019335"/>
                <a:gd name="connsiteX7" fmla="*/ 1175657 w 6429828"/>
                <a:gd name="connsiteY7" fmla="*/ 1670288 h 3019335"/>
                <a:gd name="connsiteX8" fmla="*/ 1378857 w 6429828"/>
                <a:gd name="connsiteY8" fmla="*/ 2308916 h 3019335"/>
                <a:gd name="connsiteX9" fmla="*/ 1669142 w 6429828"/>
                <a:gd name="connsiteY9" fmla="*/ 2396002 h 3019335"/>
                <a:gd name="connsiteX10" fmla="*/ 2075542 w 6429828"/>
                <a:gd name="connsiteY10" fmla="*/ 2396002 h 3019335"/>
                <a:gd name="connsiteX11" fmla="*/ 2365828 w 6429828"/>
                <a:gd name="connsiteY11" fmla="*/ 2047659 h 3019335"/>
                <a:gd name="connsiteX12" fmla="*/ 2438400 w 6429828"/>
                <a:gd name="connsiteY12" fmla="*/ 1510631 h 3019335"/>
                <a:gd name="connsiteX13" fmla="*/ 2612571 w 6429828"/>
                <a:gd name="connsiteY13" fmla="*/ 988116 h 3019335"/>
                <a:gd name="connsiteX14" fmla="*/ 2946400 w 6429828"/>
                <a:gd name="connsiteY14" fmla="*/ 901031 h 3019335"/>
                <a:gd name="connsiteX15" fmla="*/ 3120571 w 6429828"/>
                <a:gd name="connsiteY15" fmla="*/ 1263888 h 3019335"/>
                <a:gd name="connsiteX16" fmla="*/ 3265714 w 6429828"/>
                <a:gd name="connsiteY16" fmla="*/ 1800916 h 3019335"/>
                <a:gd name="connsiteX17" fmla="*/ 3381828 w 6429828"/>
                <a:gd name="connsiteY17" fmla="*/ 2425031 h 3019335"/>
                <a:gd name="connsiteX18" fmla="*/ 3686628 w 6429828"/>
                <a:gd name="connsiteY18" fmla="*/ 2947545 h 3019335"/>
                <a:gd name="connsiteX19" fmla="*/ 4397828 w 6429828"/>
                <a:gd name="connsiteY19" fmla="*/ 3005602 h 3019335"/>
                <a:gd name="connsiteX20" fmla="*/ 4920342 w 6429828"/>
                <a:gd name="connsiteY20" fmla="*/ 2860459 h 3019335"/>
                <a:gd name="connsiteX21" fmla="*/ 5167085 w 6429828"/>
                <a:gd name="connsiteY21" fmla="*/ 2207316 h 3019335"/>
                <a:gd name="connsiteX22" fmla="*/ 5210628 w 6429828"/>
                <a:gd name="connsiteY22" fmla="*/ 1583202 h 3019335"/>
                <a:gd name="connsiteX23" fmla="*/ 5355771 w 6429828"/>
                <a:gd name="connsiteY23" fmla="*/ 915545 h 3019335"/>
                <a:gd name="connsiteX24" fmla="*/ 5515428 w 6429828"/>
                <a:gd name="connsiteY24" fmla="*/ 422059 h 3019335"/>
                <a:gd name="connsiteX25" fmla="*/ 5921828 w 6429828"/>
                <a:gd name="connsiteY25" fmla="*/ 102745 h 3019335"/>
                <a:gd name="connsiteX26" fmla="*/ 6357257 w 6429828"/>
                <a:gd name="connsiteY26" fmla="*/ 102745 h 3019335"/>
                <a:gd name="connsiteX27" fmla="*/ 6429828 w 6429828"/>
                <a:gd name="connsiteY27" fmla="*/ 102745 h 301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429828" h="3019335">
                  <a:moveTo>
                    <a:pt x="0" y="334974"/>
                  </a:moveTo>
                  <a:cubicBezTo>
                    <a:pt x="61685" y="245469"/>
                    <a:pt x="123371" y="155964"/>
                    <a:pt x="188685" y="102745"/>
                  </a:cubicBezTo>
                  <a:cubicBezTo>
                    <a:pt x="253999" y="49526"/>
                    <a:pt x="319314" y="32592"/>
                    <a:pt x="391885" y="15659"/>
                  </a:cubicBezTo>
                  <a:cubicBezTo>
                    <a:pt x="464456" y="-1274"/>
                    <a:pt x="568476" y="-1274"/>
                    <a:pt x="624114" y="1145"/>
                  </a:cubicBezTo>
                  <a:cubicBezTo>
                    <a:pt x="679752" y="3564"/>
                    <a:pt x="670076" y="-6112"/>
                    <a:pt x="725714" y="30174"/>
                  </a:cubicBezTo>
                  <a:cubicBezTo>
                    <a:pt x="781352" y="66460"/>
                    <a:pt x="899885" y="47107"/>
                    <a:pt x="957942" y="218859"/>
                  </a:cubicBezTo>
                  <a:cubicBezTo>
                    <a:pt x="1015999" y="390611"/>
                    <a:pt x="1037771" y="818783"/>
                    <a:pt x="1074057" y="1060688"/>
                  </a:cubicBezTo>
                  <a:cubicBezTo>
                    <a:pt x="1110343" y="1302593"/>
                    <a:pt x="1124857" y="1462250"/>
                    <a:pt x="1175657" y="1670288"/>
                  </a:cubicBezTo>
                  <a:cubicBezTo>
                    <a:pt x="1226457" y="1878326"/>
                    <a:pt x="1296610" y="2187964"/>
                    <a:pt x="1378857" y="2308916"/>
                  </a:cubicBezTo>
                  <a:cubicBezTo>
                    <a:pt x="1461104" y="2429868"/>
                    <a:pt x="1553028" y="2381488"/>
                    <a:pt x="1669142" y="2396002"/>
                  </a:cubicBezTo>
                  <a:cubicBezTo>
                    <a:pt x="1785256" y="2410516"/>
                    <a:pt x="1959428" y="2454059"/>
                    <a:pt x="2075542" y="2396002"/>
                  </a:cubicBezTo>
                  <a:cubicBezTo>
                    <a:pt x="2191656" y="2337945"/>
                    <a:pt x="2305352" y="2195221"/>
                    <a:pt x="2365828" y="2047659"/>
                  </a:cubicBezTo>
                  <a:cubicBezTo>
                    <a:pt x="2426304" y="1900097"/>
                    <a:pt x="2397276" y="1687222"/>
                    <a:pt x="2438400" y="1510631"/>
                  </a:cubicBezTo>
                  <a:cubicBezTo>
                    <a:pt x="2479524" y="1334041"/>
                    <a:pt x="2527904" y="1089716"/>
                    <a:pt x="2612571" y="988116"/>
                  </a:cubicBezTo>
                  <a:cubicBezTo>
                    <a:pt x="2697238" y="886516"/>
                    <a:pt x="2861733" y="855069"/>
                    <a:pt x="2946400" y="901031"/>
                  </a:cubicBezTo>
                  <a:cubicBezTo>
                    <a:pt x="3031067" y="946993"/>
                    <a:pt x="3067352" y="1113907"/>
                    <a:pt x="3120571" y="1263888"/>
                  </a:cubicBezTo>
                  <a:cubicBezTo>
                    <a:pt x="3173790" y="1413869"/>
                    <a:pt x="3222171" y="1607392"/>
                    <a:pt x="3265714" y="1800916"/>
                  </a:cubicBezTo>
                  <a:cubicBezTo>
                    <a:pt x="3309257" y="1994440"/>
                    <a:pt x="3311676" y="2233926"/>
                    <a:pt x="3381828" y="2425031"/>
                  </a:cubicBezTo>
                  <a:cubicBezTo>
                    <a:pt x="3451980" y="2616136"/>
                    <a:pt x="3517295" y="2850783"/>
                    <a:pt x="3686628" y="2947545"/>
                  </a:cubicBezTo>
                  <a:cubicBezTo>
                    <a:pt x="3855961" y="3044307"/>
                    <a:pt x="4192209" y="3020116"/>
                    <a:pt x="4397828" y="3005602"/>
                  </a:cubicBezTo>
                  <a:cubicBezTo>
                    <a:pt x="4603447" y="2991088"/>
                    <a:pt x="4792133" y="2993507"/>
                    <a:pt x="4920342" y="2860459"/>
                  </a:cubicBezTo>
                  <a:cubicBezTo>
                    <a:pt x="5048552" y="2727411"/>
                    <a:pt x="5118704" y="2420192"/>
                    <a:pt x="5167085" y="2207316"/>
                  </a:cubicBezTo>
                  <a:cubicBezTo>
                    <a:pt x="5215466" y="1994440"/>
                    <a:pt x="5179180" y="1798497"/>
                    <a:pt x="5210628" y="1583202"/>
                  </a:cubicBezTo>
                  <a:cubicBezTo>
                    <a:pt x="5242076" y="1367907"/>
                    <a:pt x="5304971" y="1109069"/>
                    <a:pt x="5355771" y="915545"/>
                  </a:cubicBezTo>
                  <a:cubicBezTo>
                    <a:pt x="5406571" y="722021"/>
                    <a:pt x="5421085" y="557526"/>
                    <a:pt x="5515428" y="422059"/>
                  </a:cubicBezTo>
                  <a:cubicBezTo>
                    <a:pt x="5609771" y="286592"/>
                    <a:pt x="5781523" y="155964"/>
                    <a:pt x="5921828" y="102745"/>
                  </a:cubicBezTo>
                  <a:cubicBezTo>
                    <a:pt x="6062133" y="49526"/>
                    <a:pt x="6357257" y="102745"/>
                    <a:pt x="6357257" y="102745"/>
                  </a:cubicBezTo>
                  <a:lnTo>
                    <a:pt x="6429828" y="102745"/>
                  </a:lnTo>
                </a:path>
              </a:pathLst>
            </a:cu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3686629" y="3497943"/>
              <a:ext cx="1668780" cy="130962"/>
            </a:xfrm>
            <a:custGeom>
              <a:avLst/>
              <a:gdLst>
                <a:gd name="connsiteX0" fmla="*/ 0 w 1190171"/>
                <a:gd name="connsiteY0" fmla="*/ 58057 h 217714"/>
                <a:gd name="connsiteX1" fmla="*/ 116114 w 1190171"/>
                <a:gd name="connsiteY1" fmla="*/ 0 h 217714"/>
                <a:gd name="connsiteX2" fmla="*/ 159657 w 1190171"/>
                <a:gd name="connsiteY2" fmla="*/ 14514 h 217714"/>
                <a:gd name="connsiteX3" fmla="*/ 203200 w 1190171"/>
                <a:gd name="connsiteY3" fmla="*/ 43542 h 217714"/>
                <a:gd name="connsiteX4" fmla="*/ 217714 w 1190171"/>
                <a:gd name="connsiteY4" fmla="*/ 87085 h 217714"/>
                <a:gd name="connsiteX5" fmla="*/ 304800 w 1190171"/>
                <a:gd name="connsiteY5" fmla="*/ 130628 h 217714"/>
                <a:gd name="connsiteX6" fmla="*/ 348342 w 1190171"/>
                <a:gd name="connsiteY6" fmla="*/ 116114 h 217714"/>
                <a:gd name="connsiteX7" fmla="*/ 377371 w 1190171"/>
                <a:gd name="connsiteY7" fmla="*/ 72571 h 217714"/>
                <a:gd name="connsiteX8" fmla="*/ 464457 w 1190171"/>
                <a:gd name="connsiteY8" fmla="*/ 43542 h 217714"/>
                <a:gd name="connsiteX9" fmla="*/ 508000 w 1190171"/>
                <a:gd name="connsiteY9" fmla="*/ 72571 h 217714"/>
                <a:gd name="connsiteX10" fmla="*/ 566057 w 1190171"/>
                <a:gd name="connsiteY10" fmla="*/ 159657 h 217714"/>
                <a:gd name="connsiteX11" fmla="*/ 609600 w 1190171"/>
                <a:gd name="connsiteY11" fmla="*/ 174171 h 217714"/>
                <a:gd name="connsiteX12" fmla="*/ 653142 w 1190171"/>
                <a:gd name="connsiteY12" fmla="*/ 145142 h 217714"/>
                <a:gd name="connsiteX13" fmla="*/ 696685 w 1190171"/>
                <a:gd name="connsiteY13" fmla="*/ 130628 h 217714"/>
                <a:gd name="connsiteX14" fmla="*/ 783771 w 1190171"/>
                <a:gd name="connsiteY14" fmla="*/ 72571 h 217714"/>
                <a:gd name="connsiteX15" fmla="*/ 827314 w 1190171"/>
                <a:gd name="connsiteY15" fmla="*/ 87085 h 217714"/>
                <a:gd name="connsiteX16" fmla="*/ 856342 w 1190171"/>
                <a:gd name="connsiteY16" fmla="*/ 174171 h 217714"/>
                <a:gd name="connsiteX17" fmla="*/ 885371 w 1190171"/>
                <a:gd name="connsiteY17" fmla="*/ 217714 h 217714"/>
                <a:gd name="connsiteX18" fmla="*/ 1016000 w 1190171"/>
                <a:gd name="connsiteY18" fmla="*/ 116114 h 217714"/>
                <a:gd name="connsiteX19" fmla="*/ 1059542 w 1190171"/>
                <a:gd name="connsiteY19" fmla="*/ 101600 h 217714"/>
                <a:gd name="connsiteX20" fmla="*/ 1103085 w 1190171"/>
                <a:gd name="connsiteY20" fmla="*/ 116114 h 217714"/>
                <a:gd name="connsiteX21" fmla="*/ 1132114 w 1190171"/>
                <a:gd name="connsiteY21" fmla="*/ 159657 h 217714"/>
                <a:gd name="connsiteX22" fmla="*/ 1190171 w 1190171"/>
                <a:gd name="connsiteY22" fmla="*/ 174171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90171" h="217714">
                  <a:moveTo>
                    <a:pt x="0" y="58057"/>
                  </a:moveTo>
                  <a:cubicBezTo>
                    <a:pt x="13672" y="49854"/>
                    <a:pt x="84866" y="0"/>
                    <a:pt x="116114" y="0"/>
                  </a:cubicBezTo>
                  <a:cubicBezTo>
                    <a:pt x="131413" y="0"/>
                    <a:pt x="145973" y="7672"/>
                    <a:pt x="159657" y="14514"/>
                  </a:cubicBezTo>
                  <a:cubicBezTo>
                    <a:pt x="175259" y="22315"/>
                    <a:pt x="188686" y="33866"/>
                    <a:pt x="203200" y="43542"/>
                  </a:cubicBezTo>
                  <a:cubicBezTo>
                    <a:pt x="208038" y="58056"/>
                    <a:pt x="208157" y="75138"/>
                    <a:pt x="217714" y="87085"/>
                  </a:cubicBezTo>
                  <a:cubicBezTo>
                    <a:pt x="238177" y="112664"/>
                    <a:pt x="276115" y="121067"/>
                    <a:pt x="304800" y="130628"/>
                  </a:cubicBezTo>
                  <a:cubicBezTo>
                    <a:pt x="319314" y="125790"/>
                    <a:pt x="336395" y="125671"/>
                    <a:pt x="348342" y="116114"/>
                  </a:cubicBezTo>
                  <a:cubicBezTo>
                    <a:pt x="361964" y="105217"/>
                    <a:pt x="362578" y="81816"/>
                    <a:pt x="377371" y="72571"/>
                  </a:cubicBezTo>
                  <a:cubicBezTo>
                    <a:pt x="403319" y="56354"/>
                    <a:pt x="464457" y="43542"/>
                    <a:pt x="464457" y="43542"/>
                  </a:cubicBezTo>
                  <a:cubicBezTo>
                    <a:pt x="478971" y="53218"/>
                    <a:pt x="496513" y="59443"/>
                    <a:pt x="508000" y="72571"/>
                  </a:cubicBezTo>
                  <a:cubicBezTo>
                    <a:pt x="530974" y="98827"/>
                    <a:pt x="532959" y="148625"/>
                    <a:pt x="566057" y="159657"/>
                  </a:cubicBezTo>
                  <a:lnTo>
                    <a:pt x="609600" y="174171"/>
                  </a:lnTo>
                  <a:cubicBezTo>
                    <a:pt x="624114" y="164495"/>
                    <a:pt x="637540" y="152943"/>
                    <a:pt x="653142" y="145142"/>
                  </a:cubicBezTo>
                  <a:cubicBezTo>
                    <a:pt x="666826" y="138300"/>
                    <a:pt x="683311" y="138058"/>
                    <a:pt x="696685" y="130628"/>
                  </a:cubicBezTo>
                  <a:cubicBezTo>
                    <a:pt x="727183" y="113685"/>
                    <a:pt x="783771" y="72571"/>
                    <a:pt x="783771" y="72571"/>
                  </a:cubicBezTo>
                  <a:cubicBezTo>
                    <a:pt x="798285" y="77409"/>
                    <a:pt x="818421" y="74635"/>
                    <a:pt x="827314" y="87085"/>
                  </a:cubicBezTo>
                  <a:cubicBezTo>
                    <a:pt x="845099" y="111984"/>
                    <a:pt x="839369" y="148711"/>
                    <a:pt x="856342" y="174171"/>
                  </a:cubicBezTo>
                  <a:lnTo>
                    <a:pt x="885371" y="217714"/>
                  </a:lnTo>
                  <a:cubicBezTo>
                    <a:pt x="922941" y="180144"/>
                    <a:pt x="963917" y="133475"/>
                    <a:pt x="1016000" y="116114"/>
                  </a:cubicBezTo>
                  <a:lnTo>
                    <a:pt x="1059542" y="101600"/>
                  </a:lnTo>
                  <a:cubicBezTo>
                    <a:pt x="1074056" y="106438"/>
                    <a:pt x="1091138" y="106557"/>
                    <a:pt x="1103085" y="116114"/>
                  </a:cubicBezTo>
                  <a:cubicBezTo>
                    <a:pt x="1116707" y="127011"/>
                    <a:pt x="1118492" y="148760"/>
                    <a:pt x="1132114" y="159657"/>
                  </a:cubicBezTo>
                  <a:cubicBezTo>
                    <a:pt x="1152169" y="175701"/>
                    <a:pt x="1169236" y="174171"/>
                    <a:pt x="1190171" y="174171"/>
                  </a:cubicBezTo>
                </a:path>
              </a:pathLst>
            </a:cu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5805352" y="4035305"/>
              <a:ext cx="2026557" cy="173838"/>
            </a:xfrm>
            <a:custGeom>
              <a:avLst/>
              <a:gdLst>
                <a:gd name="connsiteX0" fmla="*/ 0 w 1901371"/>
                <a:gd name="connsiteY0" fmla="*/ 87086 h 174171"/>
                <a:gd name="connsiteX1" fmla="*/ 72571 w 1901371"/>
                <a:gd name="connsiteY1" fmla="*/ 72571 h 174171"/>
                <a:gd name="connsiteX2" fmla="*/ 116114 w 1901371"/>
                <a:gd name="connsiteY2" fmla="*/ 43543 h 174171"/>
                <a:gd name="connsiteX3" fmla="*/ 203200 w 1901371"/>
                <a:gd name="connsiteY3" fmla="*/ 0 h 174171"/>
                <a:gd name="connsiteX4" fmla="*/ 246743 w 1901371"/>
                <a:gd name="connsiteY4" fmla="*/ 14514 h 174171"/>
                <a:gd name="connsiteX5" fmla="*/ 275771 w 1901371"/>
                <a:gd name="connsiteY5" fmla="*/ 58057 h 174171"/>
                <a:gd name="connsiteX6" fmla="*/ 319314 w 1901371"/>
                <a:gd name="connsiteY6" fmla="*/ 87086 h 174171"/>
                <a:gd name="connsiteX7" fmla="*/ 348343 w 1901371"/>
                <a:gd name="connsiteY7" fmla="*/ 130628 h 174171"/>
                <a:gd name="connsiteX8" fmla="*/ 464457 w 1901371"/>
                <a:gd name="connsiteY8" fmla="*/ 130628 h 174171"/>
                <a:gd name="connsiteX9" fmla="*/ 551543 w 1901371"/>
                <a:gd name="connsiteY9" fmla="*/ 72571 h 174171"/>
                <a:gd name="connsiteX10" fmla="*/ 595086 w 1901371"/>
                <a:gd name="connsiteY10" fmla="*/ 43543 h 174171"/>
                <a:gd name="connsiteX11" fmla="*/ 638629 w 1901371"/>
                <a:gd name="connsiteY11" fmla="*/ 0 h 174171"/>
                <a:gd name="connsiteX12" fmla="*/ 740229 w 1901371"/>
                <a:gd name="connsiteY12" fmla="*/ 101600 h 174171"/>
                <a:gd name="connsiteX13" fmla="*/ 769257 w 1901371"/>
                <a:gd name="connsiteY13" fmla="*/ 145143 h 174171"/>
                <a:gd name="connsiteX14" fmla="*/ 812800 w 1901371"/>
                <a:gd name="connsiteY14" fmla="*/ 159657 h 174171"/>
                <a:gd name="connsiteX15" fmla="*/ 856343 w 1901371"/>
                <a:gd name="connsiteY15" fmla="*/ 130628 h 174171"/>
                <a:gd name="connsiteX16" fmla="*/ 885371 w 1901371"/>
                <a:gd name="connsiteY16" fmla="*/ 87086 h 174171"/>
                <a:gd name="connsiteX17" fmla="*/ 928914 w 1901371"/>
                <a:gd name="connsiteY17" fmla="*/ 72571 h 174171"/>
                <a:gd name="connsiteX18" fmla="*/ 986971 w 1901371"/>
                <a:gd name="connsiteY18" fmla="*/ 130628 h 174171"/>
                <a:gd name="connsiteX19" fmla="*/ 1074057 w 1901371"/>
                <a:gd name="connsiteY19" fmla="*/ 174171 h 174171"/>
                <a:gd name="connsiteX20" fmla="*/ 1117600 w 1901371"/>
                <a:gd name="connsiteY20" fmla="*/ 159657 h 174171"/>
                <a:gd name="connsiteX21" fmla="*/ 1204686 w 1901371"/>
                <a:gd name="connsiteY21" fmla="*/ 101600 h 174171"/>
                <a:gd name="connsiteX22" fmla="*/ 1262743 w 1901371"/>
                <a:gd name="connsiteY22" fmla="*/ 159657 h 174171"/>
                <a:gd name="connsiteX23" fmla="*/ 1306286 w 1901371"/>
                <a:gd name="connsiteY23" fmla="*/ 174171 h 174171"/>
                <a:gd name="connsiteX24" fmla="*/ 1465943 w 1901371"/>
                <a:gd name="connsiteY24" fmla="*/ 130628 h 174171"/>
                <a:gd name="connsiteX25" fmla="*/ 1509486 w 1901371"/>
                <a:gd name="connsiteY25" fmla="*/ 101600 h 174171"/>
                <a:gd name="connsiteX26" fmla="*/ 1596571 w 1901371"/>
                <a:gd name="connsiteY26" fmla="*/ 145143 h 174171"/>
                <a:gd name="connsiteX27" fmla="*/ 1640114 w 1901371"/>
                <a:gd name="connsiteY27" fmla="*/ 159657 h 174171"/>
                <a:gd name="connsiteX28" fmla="*/ 1741714 w 1901371"/>
                <a:gd name="connsiteY28" fmla="*/ 145143 h 174171"/>
                <a:gd name="connsiteX29" fmla="*/ 1872343 w 1901371"/>
                <a:gd name="connsiteY29" fmla="*/ 72571 h 174171"/>
                <a:gd name="connsiteX30" fmla="*/ 1901371 w 1901371"/>
                <a:gd name="connsiteY30" fmla="*/ 87086 h 17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01371" h="174171">
                  <a:moveTo>
                    <a:pt x="0" y="87086"/>
                  </a:moveTo>
                  <a:cubicBezTo>
                    <a:pt x="24190" y="82248"/>
                    <a:pt x="49472" y="81233"/>
                    <a:pt x="72571" y="72571"/>
                  </a:cubicBezTo>
                  <a:cubicBezTo>
                    <a:pt x="88904" y="66446"/>
                    <a:pt x="100512" y="51344"/>
                    <a:pt x="116114" y="43543"/>
                  </a:cubicBezTo>
                  <a:cubicBezTo>
                    <a:pt x="236297" y="-16549"/>
                    <a:pt x="78413" y="83190"/>
                    <a:pt x="203200" y="0"/>
                  </a:cubicBezTo>
                  <a:cubicBezTo>
                    <a:pt x="217714" y="4838"/>
                    <a:pt x="234796" y="4957"/>
                    <a:pt x="246743" y="14514"/>
                  </a:cubicBezTo>
                  <a:cubicBezTo>
                    <a:pt x="260364" y="25411"/>
                    <a:pt x="263436" y="45722"/>
                    <a:pt x="275771" y="58057"/>
                  </a:cubicBezTo>
                  <a:cubicBezTo>
                    <a:pt x="288106" y="70392"/>
                    <a:pt x="304800" y="77410"/>
                    <a:pt x="319314" y="87086"/>
                  </a:cubicBezTo>
                  <a:cubicBezTo>
                    <a:pt x="328990" y="101600"/>
                    <a:pt x="334722" y="119731"/>
                    <a:pt x="348343" y="130628"/>
                  </a:cubicBezTo>
                  <a:cubicBezTo>
                    <a:pt x="384049" y="159193"/>
                    <a:pt x="427256" y="138069"/>
                    <a:pt x="464457" y="130628"/>
                  </a:cubicBezTo>
                  <a:lnTo>
                    <a:pt x="551543" y="72571"/>
                  </a:lnTo>
                  <a:cubicBezTo>
                    <a:pt x="566057" y="62895"/>
                    <a:pt x="582751" y="55878"/>
                    <a:pt x="595086" y="43543"/>
                  </a:cubicBezTo>
                  <a:lnTo>
                    <a:pt x="638629" y="0"/>
                  </a:lnTo>
                  <a:cubicBezTo>
                    <a:pt x="715268" y="25546"/>
                    <a:pt x="673686" y="1785"/>
                    <a:pt x="740229" y="101600"/>
                  </a:cubicBezTo>
                  <a:cubicBezTo>
                    <a:pt x="749905" y="116114"/>
                    <a:pt x="752708" y="139627"/>
                    <a:pt x="769257" y="145143"/>
                  </a:cubicBezTo>
                  <a:lnTo>
                    <a:pt x="812800" y="159657"/>
                  </a:lnTo>
                  <a:cubicBezTo>
                    <a:pt x="827314" y="149981"/>
                    <a:pt x="844008" y="142963"/>
                    <a:pt x="856343" y="130628"/>
                  </a:cubicBezTo>
                  <a:cubicBezTo>
                    <a:pt x="868678" y="118293"/>
                    <a:pt x="871750" y="97983"/>
                    <a:pt x="885371" y="87086"/>
                  </a:cubicBezTo>
                  <a:cubicBezTo>
                    <a:pt x="897318" y="77528"/>
                    <a:pt x="914400" y="77409"/>
                    <a:pt x="928914" y="72571"/>
                  </a:cubicBezTo>
                  <a:cubicBezTo>
                    <a:pt x="1023918" y="104240"/>
                    <a:pt x="930673" y="60256"/>
                    <a:pt x="986971" y="130628"/>
                  </a:cubicBezTo>
                  <a:cubicBezTo>
                    <a:pt x="1007435" y="156208"/>
                    <a:pt x="1045372" y="164609"/>
                    <a:pt x="1074057" y="174171"/>
                  </a:cubicBezTo>
                  <a:cubicBezTo>
                    <a:pt x="1088571" y="169333"/>
                    <a:pt x="1104226" y="167087"/>
                    <a:pt x="1117600" y="159657"/>
                  </a:cubicBezTo>
                  <a:cubicBezTo>
                    <a:pt x="1148098" y="142714"/>
                    <a:pt x="1204686" y="101600"/>
                    <a:pt x="1204686" y="101600"/>
                  </a:cubicBezTo>
                  <a:cubicBezTo>
                    <a:pt x="1320801" y="140304"/>
                    <a:pt x="1185334" y="82248"/>
                    <a:pt x="1262743" y="159657"/>
                  </a:cubicBezTo>
                  <a:cubicBezTo>
                    <a:pt x="1273561" y="170475"/>
                    <a:pt x="1291772" y="169333"/>
                    <a:pt x="1306286" y="174171"/>
                  </a:cubicBezTo>
                  <a:cubicBezTo>
                    <a:pt x="1345236" y="166381"/>
                    <a:pt x="1434372" y="151675"/>
                    <a:pt x="1465943" y="130628"/>
                  </a:cubicBezTo>
                  <a:lnTo>
                    <a:pt x="1509486" y="101600"/>
                  </a:lnTo>
                  <a:cubicBezTo>
                    <a:pt x="1618933" y="138081"/>
                    <a:pt x="1484026" y="88870"/>
                    <a:pt x="1596571" y="145143"/>
                  </a:cubicBezTo>
                  <a:cubicBezTo>
                    <a:pt x="1610255" y="151985"/>
                    <a:pt x="1625600" y="154819"/>
                    <a:pt x="1640114" y="159657"/>
                  </a:cubicBezTo>
                  <a:cubicBezTo>
                    <a:pt x="1673981" y="154819"/>
                    <a:pt x="1709784" y="157424"/>
                    <a:pt x="1741714" y="145143"/>
                  </a:cubicBezTo>
                  <a:cubicBezTo>
                    <a:pt x="1763257" y="136857"/>
                    <a:pt x="1830028" y="72571"/>
                    <a:pt x="1872343" y="72571"/>
                  </a:cubicBezTo>
                  <a:cubicBezTo>
                    <a:pt x="1883161" y="72571"/>
                    <a:pt x="1891695" y="82248"/>
                    <a:pt x="1901371" y="87086"/>
                  </a:cubicBezTo>
                </a:path>
              </a:pathLst>
            </a:cu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5892799" y="2554514"/>
            <a:ext cx="275771" cy="12772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40971" y="2292904"/>
            <a:ext cx="1099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+mj-lt"/>
              </a:rPr>
              <a:t>Dam</a:t>
            </a: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 flipH="1">
            <a:off x="6200017" y="2816124"/>
            <a:ext cx="1290926" cy="347638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537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039930" y="2974761"/>
            <a:ext cx="8915400" cy="1103756"/>
          </a:xfrm>
        </p:spPr>
        <p:txBody>
          <a:bodyPr>
            <a:normAutofit/>
          </a:bodyPr>
          <a:lstStyle/>
          <a:p>
            <a:r>
              <a:rPr lang="en-US" sz="2800" dirty="0"/>
              <a:t>In other words, the dams are the </a:t>
            </a:r>
            <a:r>
              <a:rPr lang="en-US" sz="2800" b="1" dirty="0">
                <a:solidFill>
                  <a:schemeClr val="accent2"/>
                </a:solidFill>
              </a:rPr>
              <a:t>dividing line between segments</a:t>
            </a:r>
            <a:r>
              <a:rPr lang="en-US" sz="2800" dirty="0"/>
              <a:t> of the segmented image.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39930" y="1762816"/>
            <a:ext cx="8915400" cy="1103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When the flooding process is completed, all areas </a:t>
            </a:r>
            <a:r>
              <a:rPr lang="en-US" sz="2800" b="1" dirty="0">
                <a:solidFill>
                  <a:schemeClr val="accent2"/>
                </a:solidFill>
              </a:rPr>
              <a:t>except for the dams </a:t>
            </a:r>
            <a:r>
              <a:rPr lang="en-US" sz="2800" dirty="0"/>
              <a:t>are underwater.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92925" y="624110"/>
            <a:ext cx="8911687" cy="7402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cs typeface="Times New Roman" panose="02020603050405020304" pitchFamily="18" charset="0"/>
              </a:rPr>
              <a:t>III. Watershed Segmentation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062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486" y="1407886"/>
            <a:ext cx="8839200" cy="488511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592925" y="624110"/>
            <a:ext cx="8911687" cy="7402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cs typeface="Times New Roman" panose="02020603050405020304" pitchFamily="18" charset="0"/>
              </a:rPr>
              <a:t>III. Watershed Segmentation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092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92925" y="624110"/>
            <a:ext cx="8911687" cy="7402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cs typeface="Times New Roman" panose="02020603050405020304" pitchFamily="18" charset="0"/>
              </a:rPr>
              <a:t>III. Watershed Segmentation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39930" y="1762816"/>
            <a:ext cx="9121556" cy="1103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Suppose </a:t>
            </a:r>
            <a:r>
              <a:rPr lang="en-US" sz="2800" b="1" dirty="0"/>
              <a:t>L1 </a:t>
            </a:r>
            <a:r>
              <a:rPr lang="en-US" sz="2800" dirty="0"/>
              <a:t>and </a:t>
            </a:r>
            <a:r>
              <a:rPr lang="en-US" sz="2800" b="1" dirty="0"/>
              <a:t>L2</a:t>
            </a:r>
            <a:r>
              <a:rPr lang="en-US" sz="2800" dirty="0"/>
              <a:t> are dark area at the step </a:t>
            </a:r>
            <a:r>
              <a:rPr lang="en-US" sz="2800" b="1" dirty="0"/>
              <a:t>n – 1</a:t>
            </a:r>
            <a:r>
              <a:rPr lang="en-US" sz="2800" dirty="0"/>
              <a:t> of the flooding process.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2883" y1="70000" x2="12883" y2="7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571" y="3265046"/>
            <a:ext cx="4223658" cy="2192326"/>
          </a:xfrm>
          <a:prstGeom prst="rect">
            <a:avLst/>
          </a:prstGeom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602798" y="4208474"/>
            <a:ext cx="549774" cy="53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L1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7048768" y="3988991"/>
            <a:ext cx="607832" cy="43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L2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592924" y="1218471"/>
            <a:ext cx="8911687" cy="7402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cs typeface="Times New Roman" panose="02020603050405020304" pitchFamily="18" charset="0"/>
              </a:rPr>
              <a:t>b) Dam construction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21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0026" y="1524095"/>
            <a:ext cx="526433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sz="2800" b="1" dirty="0">
                <a:solidFill>
                  <a:schemeClr val="accent2"/>
                </a:solidFill>
                <a:latin typeface="+mj-lt"/>
                <a:cs typeface="Times New Roman" panose="02020603050405020304" pitchFamily="18" charset="0"/>
              </a:rPr>
              <a:t>  Introduction</a:t>
            </a: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sz="2800" b="1" dirty="0">
                <a:solidFill>
                  <a:schemeClr val="accent2"/>
                </a:solidFill>
                <a:latin typeface="+mj-lt"/>
                <a:cs typeface="Times New Roman" panose="02020603050405020304" pitchFamily="18" charset="0"/>
              </a:rPr>
              <a:t>  Why Watershed ?</a:t>
            </a: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sz="2800" b="1" dirty="0">
                <a:solidFill>
                  <a:schemeClr val="accent2"/>
                </a:solidFill>
                <a:latin typeface="+mj-lt"/>
                <a:cs typeface="Times New Roman" panose="02020603050405020304" pitchFamily="18" charset="0"/>
              </a:rPr>
              <a:t>  Watershed Segmentation</a:t>
            </a:r>
          </a:p>
        </p:txBody>
      </p:sp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xfrm>
            <a:off x="1685109" y="663168"/>
            <a:ext cx="8912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+mj-lt"/>
              </a:rPr>
              <a:t>CONTENT</a:t>
            </a:r>
            <a:endParaRPr lang="en-US" sz="32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88850" y="1524095"/>
            <a:ext cx="52643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800" b="1" dirty="0">
                <a:solidFill>
                  <a:schemeClr val="accent2"/>
                </a:solidFill>
                <a:latin typeface="+mj-lt"/>
                <a:cs typeface="Times New Roman" panose="02020603050405020304" pitchFamily="18" charset="0"/>
              </a:rPr>
              <a:t>IV. Segmentation Process</a:t>
            </a:r>
            <a:br>
              <a:rPr lang="en-US" sz="2800" b="1" dirty="0">
                <a:solidFill>
                  <a:schemeClr val="accent2"/>
                </a:solidFill>
                <a:latin typeface="+mj-lt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accent2"/>
                </a:solidFill>
                <a:latin typeface="+mj-lt"/>
                <a:cs typeface="Times New Roman" panose="02020603050405020304" pitchFamily="18" charset="0"/>
              </a:rPr>
              <a:t>V.   Software Building</a:t>
            </a:r>
          </a:p>
          <a:p>
            <a:pPr>
              <a:lnSpc>
                <a:spcPct val="250000"/>
              </a:lnSpc>
            </a:pPr>
            <a:r>
              <a:rPr lang="en-US" sz="2800" b="1" dirty="0">
                <a:solidFill>
                  <a:schemeClr val="accent2"/>
                </a:solidFill>
                <a:latin typeface="+mj-lt"/>
                <a:cs typeface="Times New Roman" panose="02020603050405020304" pitchFamily="18" charset="0"/>
              </a:rPr>
              <a:t>VI.  Conclusion</a:t>
            </a:r>
          </a:p>
          <a:p>
            <a:pPr>
              <a:lnSpc>
                <a:spcPct val="250000"/>
              </a:lnSpc>
            </a:pPr>
            <a:endParaRPr lang="en-US" sz="2800" b="1" dirty="0">
              <a:solidFill>
                <a:schemeClr val="accent2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346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025416" y="1498265"/>
            <a:ext cx="8915400" cy="1103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L1 </a:t>
            </a:r>
            <a:r>
              <a:rPr lang="en-US" sz="2800" dirty="0"/>
              <a:t>and </a:t>
            </a:r>
            <a:r>
              <a:rPr lang="en-US" sz="2800" b="1" dirty="0"/>
              <a:t>L2</a:t>
            </a:r>
            <a:r>
              <a:rPr lang="en-US" sz="2800" dirty="0"/>
              <a:t> area at the step </a:t>
            </a:r>
            <a:r>
              <a:rPr lang="en-US" sz="2800" b="1" dirty="0"/>
              <a:t>n </a:t>
            </a:r>
            <a:r>
              <a:rPr lang="en-US" sz="2800" dirty="0"/>
              <a:t>of the flooding process.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92925" y="624110"/>
            <a:ext cx="8911687" cy="7402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cs typeface="Times New Roman" panose="02020603050405020304" pitchFamily="18" charset="0"/>
              </a:rPr>
              <a:t>III. Watershed Segmentation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034971" y="2373088"/>
            <a:ext cx="4223658" cy="2192327"/>
            <a:chOff x="4078514" y="2866572"/>
            <a:chExt cx="4223658" cy="2192327"/>
          </a:xfrm>
        </p:grpSpPr>
        <p:pic>
          <p:nvPicPr>
            <p:cNvPr id="7" name="Picture 6"/>
            <p:cNvPicPr/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8514" y="2866572"/>
              <a:ext cx="4223658" cy="2192327"/>
            </a:xfrm>
            <a:prstGeom prst="rect">
              <a:avLst/>
            </a:prstGeom>
          </p:spPr>
        </p:pic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4733427" y="3816588"/>
              <a:ext cx="549774" cy="537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6860082" y="3597105"/>
              <a:ext cx="607832" cy="4389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2025416" y="4888360"/>
            <a:ext cx="8915400" cy="1103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We can see that at this step </a:t>
            </a:r>
            <a:r>
              <a:rPr lang="en-US" sz="2800" b="1" dirty="0">
                <a:solidFill>
                  <a:schemeClr val="accent2"/>
                </a:solidFill>
              </a:rPr>
              <a:t>L1 and L2 are connected</a:t>
            </a:r>
            <a:r>
              <a:rPr lang="en-US" sz="2800" dirty="0"/>
              <a:t>. Thus a dam is needed.</a:t>
            </a:r>
          </a:p>
        </p:txBody>
      </p:sp>
    </p:spTree>
    <p:extLst>
      <p:ext uri="{BB962C8B-B14F-4D97-AF65-F5344CB8AC3E}">
        <p14:creationId xmlns:p14="http://schemas.microsoft.com/office/powerpoint/2010/main" val="977577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92925" y="624110"/>
            <a:ext cx="8911687" cy="7402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cs typeface="Times New Roman" panose="02020603050405020304" pitchFamily="18" charset="0"/>
              </a:rPr>
              <a:t>III. Watershed Segmentation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25416" y="1498264"/>
            <a:ext cx="9671284" cy="5091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 order to construct a dam, </a:t>
            </a:r>
            <a:r>
              <a:rPr lang="en-US" sz="2800" b="1" dirty="0"/>
              <a:t>Dilation </a:t>
            </a:r>
            <a:r>
              <a:rPr lang="en-US" sz="2800" dirty="0"/>
              <a:t>operation is applied on step </a:t>
            </a:r>
            <a:r>
              <a:rPr lang="en-US" sz="2800" b="1" dirty="0"/>
              <a:t>n – 1</a:t>
            </a:r>
            <a:r>
              <a:rPr lang="en-US" sz="2800" dirty="0"/>
              <a:t> of the flooding process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This operation must obey following rules: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Dilation is not allowed outside area found in step </a:t>
            </a:r>
            <a:r>
              <a:rPr lang="en-US" sz="2800" b="1" dirty="0"/>
              <a:t>n </a:t>
            </a:r>
            <a:r>
              <a:rPr lang="en-US" sz="2800" dirty="0"/>
              <a:t>of the flooding process.</a:t>
            </a:r>
          </a:p>
          <a:p>
            <a:pPr marL="457200" lvl="1" indent="0">
              <a:buNone/>
            </a:pPr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Dilation must not connect </a:t>
            </a:r>
            <a:r>
              <a:rPr lang="en-US" sz="2800" b="1" dirty="0"/>
              <a:t>L1 </a:t>
            </a:r>
            <a:r>
              <a:rPr lang="en-US" sz="2800" dirty="0"/>
              <a:t>and </a:t>
            </a:r>
            <a:r>
              <a:rPr lang="en-US" sz="2800" b="1" dirty="0"/>
              <a:t>L2</a:t>
            </a:r>
            <a:r>
              <a:rPr lang="en-US" sz="2800" dirty="0"/>
              <a:t>. Instead, the connecting part will become the dam.</a:t>
            </a:r>
          </a:p>
        </p:txBody>
      </p:sp>
    </p:spTree>
    <p:extLst>
      <p:ext uri="{BB962C8B-B14F-4D97-AF65-F5344CB8AC3E}">
        <p14:creationId xmlns:p14="http://schemas.microsoft.com/office/powerpoint/2010/main" val="1740625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92925" y="624110"/>
            <a:ext cx="8911687" cy="7402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cs typeface="Times New Roman" panose="02020603050405020304" pitchFamily="18" charset="0"/>
              </a:rPr>
              <a:t>III. Watershed Segmentation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625264"/>
            <a:ext cx="4709575" cy="4204036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5385" y1="20430" x2="15385" y2="20430"/>
                        <a14:foregroundMark x1="19658" y1="46237" x2="19658" y2="46237"/>
                        <a14:foregroundMark x1="10256" y1="58065" x2="10256" y2="58065"/>
                        <a14:foregroundMark x1="18803" y1="76344" x2="18803" y2="76344"/>
                        <a14:foregroundMark x1="20513" y1="83871" x2="20513" y2="83871"/>
                        <a14:foregroundMark x1="14530" y1="89247" x2="14530" y2="89247"/>
                        <a14:foregroundMark x1="7692" y1="87097" x2="7692" y2="87097"/>
                        <a14:foregroundMark x1="23932" y1="18280" x2="23932" y2="18280"/>
                        <a14:foregroundMark x1="19658" y1="8602" x2="19658" y2="8602"/>
                        <a14:foregroundMark x1="4274" y1="15054" x2="4274" y2="15054"/>
                        <a14:foregroundMark x1="67521" y1="47312" x2="67521" y2="473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93" y="2229950"/>
            <a:ext cx="2454007" cy="2253150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381784" y="3356525"/>
            <a:ext cx="549774" cy="53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L1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533839" y="3014721"/>
            <a:ext cx="607832" cy="43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L2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995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32673" y="2873824"/>
            <a:ext cx="8911687" cy="773616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cs typeface="Times New Roman" panose="02020603050405020304" pitchFamily="18" charset="0"/>
              </a:rPr>
              <a:t>IV. SEGMENTATION PROCESS</a:t>
            </a:r>
          </a:p>
        </p:txBody>
      </p:sp>
    </p:spTree>
    <p:extLst>
      <p:ext uri="{BB962C8B-B14F-4D97-AF65-F5344CB8AC3E}">
        <p14:creationId xmlns:p14="http://schemas.microsoft.com/office/powerpoint/2010/main" val="8518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023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92925" y="624110"/>
            <a:ext cx="8911687" cy="7402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cs typeface="Times New Roman" panose="02020603050405020304" pitchFamily="18" charset="0"/>
              </a:rPr>
              <a:t>IV. Segmentation Process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97475" y="1364343"/>
            <a:ext cx="1695450" cy="1434962"/>
            <a:chOff x="897475" y="1364343"/>
            <a:chExt cx="1695450" cy="1434962"/>
          </a:xfrm>
        </p:grpSpPr>
        <p:pic>
          <p:nvPicPr>
            <p:cNvPr id="7170" name="Picture 2" descr="Kết quả hình ảnh cho image  icon clipart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025" y="1635317"/>
              <a:ext cx="1163988" cy="1163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897475" y="1364343"/>
              <a:ext cx="1695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  <a:latin typeface="+mj-lt"/>
                </a:rPr>
                <a:t>Input image</a:t>
              </a:r>
            </a:p>
          </p:txBody>
        </p:sp>
      </p:grpSp>
      <p:cxnSp>
        <p:nvCxnSpPr>
          <p:cNvPr id="9" name="Straight Arrow Connector 8"/>
          <p:cNvCxnSpPr/>
          <p:nvPr/>
        </p:nvCxnSpPr>
        <p:spPr>
          <a:xfrm>
            <a:off x="2275425" y="2184400"/>
            <a:ext cx="975775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346612" y="1641792"/>
            <a:ext cx="1841500" cy="10656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Blur and Sharpen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336125" y="2161907"/>
            <a:ext cx="975775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459913" y="1629092"/>
            <a:ext cx="1841500" cy="10656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2060"/>
                </a:solidFill>
              </a:rPr>
              <a:t>Thresholding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498425" y="2161907"/>
            <a:ext cx="975775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9573214" y="1628701"/>
            <a:ext cx="1931398" cy="10656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Distance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Transformation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10060525" y="3381108"/>
            <a:ext cx="975775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9582713" y="4048960"/>
            <a:ext cx="1931398" cy="10656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Watershed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Segmentation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10800000">
            <a:off x="8498425" y="4581775"/>
            <a:ext cx="975775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548412" y="4048960"/>
            <a:ext cx="1841500" cy="10656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Find and Filter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Contours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5355611" y="4581775"/>
            <a:ext cx="975775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346612" y="4048960"/>
            <a:ext cx="1841500" cy="10656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Count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Contours</a:t>
            </a:r>
          </a:p>
        </p:txBody>
      </p:sp>
    </p:spTree>
    <p:extLst>
      <p:ext uri="{BB962C8B-B14F-4D97-AF65-F5344CB8AC3E}">
        <p14:creationId xmlns:p14="http://schemas.microsoft.com/office/powerpoint/2010/main" val="12617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92925" y="624110"/>
            <a:ext cx="8911687" cy="7402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cs typeface="Times New Roman" panose="02020603050405020304" pitchFamily="18" charset="0"/>
              </a:rPr>
              <a:t>IV. Segmentation Process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3554" name="Picture 2" descr="https://scontent.fhan2-3.fna.fbcdn.net/v/t1.15752-9/81693059_2617782411644794_300984556415090688_n.jpg?_nc_cat=109&amp;_nc_ohc=OL82RjBHV64AQlfEAWVwO2r2daPcrgfMMKT1VBF-mRjxL5WSnlkoWzVhQ&amp;_nc_ht=scontent.fhan2-3.fna&amp;oh=b5c0cbda0f6d1b99a3e1faa98cfc63c3&amp;oe=5EA6D4F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219" y="1364343"/>
            <a:ext cx="7033382" cy="526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357870" y="37365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Raw image</a:t>
            </a:r>
          </a:p>
        </p:txBody>
      </p:sp>
    </p:spTree>
    <p:extLst>
      <p:ext uri="{BB962C8B-B14F-4D97-AF65-F5344CB8AC3E}">
        <p14:creationId xmlns:p14="http://schemas.microsoft.com/office/powerpoint/2010/main" val="1392232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s://scontent.fhan2-3.fna.fbcdn.net/v/t1.15752-9/81204885_471183086923214_3216816709545492480_n.jpg?_nc_cat=107&amp;_nc_ohc=QbFg3zdfs6IAQkNQ-k6lxRylT3i3OXCc68h_jXN-EVgeoaNtIOoEUGGJw&amp;_nc_ht=scontent.fhan2-3.fna&amp;oh=e412da2a5ea15c58a83ccd6990626054&amp;oe=5EAC10B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6" y="1480528"/>
            <a:ext cx="7334846" cy="508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592925" y="624110"/>
            <a:ext cx="8911687" cy="7402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cs typeface="Times New Roman" panose="02020603050405020304" pitchFamily="18" charset="0"/>
              </a:rPr>
              <a:t>IV. Segmentation Process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58400" y="2851217"/>
            <a:ext cx="2133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Sharpened and blurred image</a:t>
            </a:r>
          </a:p>
        </p:txBody>
      </p:sp>
    </p:spTree>
    <p:extLst>
      <p:ext uri="{BB962C8B-B14F-4D97-AF65-F5344CB8AC3E}">
        <p14:creationId xmlns:p14="http://schemas.microsoft.com/office/powerpoint/2010/main" val="1004541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s://scontent.fhan2-4.fna.fbcdn.net/v/t1.15752-9/81024333_467561150836898_8174552091302297600_n.jpg?_nc_cat=110&amp;_nc_ohc=UJkkKqBBg3IAQmwNa8CoBEPyXNLxYIphClJbX8D55IZTTqtNAJ32XMU9g&amp;_nc_ht=scontent.fhan2-4.fna&amp;oh=506b6b4f1eb2b464b1f40a23c0c9f7a0&amp;oe=5E9D285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239" y="1364343"/>
            <a:ext cx="7552562" cy="523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592925" y="624110"/>
            <a:ext cx="8911687" cy="7402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cs typeface="Times New Roman" panose="02020603050405020304" pitchFamily="18" charset="0"/>
              </a:rPr>
              <a:t>IV. Segmentation Process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56801" y="3288939"/>
            <a:ext cx="23803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Distance</a:t>
            </a:r>
            <a:br>
              <a:rPr lang="en-US" sz="2800" b="1" dirty="0">
                <a:latin typeface="+mj-lt"/>
              </a:rPr>
            </a:br>
            <a:r>
              <a:rPr lang="en-US" sz="2800" b="1" dirty="0">
                <a:latin typeface="+mj-lt"/>
              </a:rPr>
              <a:t>transformed</a:t>
            </a:r>
            <a:br>
              <a:rPr lang="en-US" sz="2800" b="1" dirty="0">
                <a:latin typeface="+mj-lt"/>
              </a:rPr>
            </a:br>
            <a:r>
              <a:rPr lang="en-US" sz="2800" b="1" dirty="0">
                <a:latin typeface="+mj-lt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523254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92925" y="624110"/>
            <a:ext cx="8911687" cy="7402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cs typeface="Times New Roman" panose="02020603050405020304" pitchFamily="18" charset="0"/>
              </a:rPr>
              <a:t>IV. Segmentation Process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7650" name="Picture 2" descr="https://scontent.fhan2-4.fna.fbcdn.net/v/t1.15752-9/81178645_761029497710058_9008856480757055488_n.jpg?_nc_cat=100&amp;_nc_ohc=WQOFDdHxdVoAQlSNCqzZRhOn4pH7tFp8DYV1l-JH6mvFM4oF2UcEs_-SA&amp;_nc_ht=scontent.fhan2-4.fna&amp;oh=c6fe9f8a160317b19674d3ed2b167dcb&amp;oe=5E9EBDF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1364343"/>
            <a:ext cx="7465475" cy="519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058399" y="3288939"/>
            <a:ext cx="2380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Segmented</a:t>
            </a:r>
            <a:br>
              <a:rPr lang="en-US" sz="2800" b="1" dirty="0">
                <a:latin typeface="+mj-lt"/>
              </a:rPr>
            </a:br>
            <a:r>
              <a:rPr lang="en-US" sz="2800" b="1" dirty="0">
                <a:latin typeface="+mj-lt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024882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s://scontent.fhan2-3.fna.fbcdn.net/v/t1.15752-9/81800779_569743300244377_3224688912152657920_n.jpg?_nc_cat=106&amp;_nc_ohc=HMOZ2hkaQcAAQnY9ihI5gFxRei07XKpACZajHZLvyH6c9f1P4JXvQObuA&amp;_nc_ht=scontent.fhan2-3.fna&amp;oh=7187dd5d7712b8210cdf6213eb5f745b&amp;oe=5EAD25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364343"/>
            <a:ext cx="7553965" cy="524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592925" y="624110"/>
            <a:ext cx="8911687" cy="7402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cs typeface="Times New Roman" panose="02020603050405020304" pitchFamily="18" charset="0"/>
              </a:rPr>
              <a:t>IV. Segmentation Process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46891" y="3292759"/>
            <a:ext cx="20451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Contour filtered</a:t>
            </a:r>
          </a:p>
        </p:txBody>
      </p:sp>
    </p:spTree>
    <p:extLst>
      <p:ext uri="{BB962C8B-B14F-4D97-AF65-F5344CB8AC3E}">
        <p14:creationId xmlns:p14="http://schemas.microsoft.com/office/powerpoint/2010/main" val="106547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18159" y="2714167"/>
            <a:ext cx="8911687" cy="773616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cs typeface="Times New Roman" panose="02020603050405020304" pitchFamily="18" charset="0"/>
              </a:rPr>
              <a:t>I. INTRODUCTION</a:t>
            </a:r>
          </a:p>
        </p:txBody>
      </p:sp>
    </p:spTree>
    <p:extLst>
      <p:ext uri="{BB962C8B-B14F-4D97-AF65-F5344CB8AC3E}">
        <p14:creationId xmlns:p14="http://schemas.microsoft.com/office/powerpoint/2010/main" val="329817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32673" y="2873824"/>
            <a:ext cx="8911687" cy="773616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cs typeface="Times New Roman" panose="02020603050405020304" pitchFamily="18" charset="0"/>
              </a:rPr>
              <a:t>V. SOFTWARE BUILDING</a:t>
            </a:r>
          </a:p>
        </p:txBody>
      </p:sp>
    </p:spTree>
    <p:extLst>
      <p:ext uri="{BB962C8B-B14F-4D97-AF65-F5344CB8AC3E}">
        <p14:creationId xmlns:p14="http://schemas.microsoft.com/office/powerpoint/2010/main" val="3003698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92925" y="624110"/>
            <a:ext cx="8911687" cy="7402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cs typeface="Times New Roman" panose="02020603050405020304" pitchFamily="18" charset="0"/>
              </a:rPr>
              <a:t>V. Software Building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80766" y="1759931"/>
            <a:ext cx="8915400" cy="1103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Programming language: </a:t>
            </a:r>
            <a:r>
              <a:rPr lang="en-US" sz="2800" b="1" dirty="0"/>
              <a:t>C++</a:t>
            </a:r>
          </a:p>
          <a:p>
            <a:r>
              <a:rPr lang="en-US" sz="2800" dirty="0"/>
              <a:t>GUI framework: </a:t>
            </a:r>
            <a:r>
              <a:rPr lang="en-US" sz="2800" b="1" dirty="0" err="1"/>
              <a:t>Qt</a:t>
            </a:r>
            <a:endParaRPr lang="en-US" sz="2800" dirty="0"/>
          </a:p>
        </p:txBody>
      </p:sp>
      <p:pic>
        <p:nvPicPr>
          <p:cNvPr id="12290" name="Picture 2" descr="Kết quả hình ảnh cho C++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36" y="3259276"/>
            <a:ext cx="1933575" cy="217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 descr="Hình ảnh có liên qu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768" y="2863687"/>
            <a:ext cx="34099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755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92925" y="624110"/>
            <a:ext cx="8911687" cy="7402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cs typeface="Times New Roman" panose="02020603050405020304" pitchFamily="18" charset="0"/>
              </a:rPr>
              <a:t>V. Software Building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92925" y="1595966"/>
            <a:ext cx="1841500" cy="10656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Choose image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10662" y="2128781"/>
            <a:ext cx="975775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762674" y="1595966"/>
            <a:ext cx="1841500" cy="10656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Display raw image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787616" y="2128781"/>
            <a:ext cx="975775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8947687" y="1595966"/>
            <a:ext cx="1841500" cy="10656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START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Button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887231" y="2893219"/>
            <a:ext cx="0" cy="218522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8966481" y="5240101"/>
            <a:ext cx="1841500" cy="10656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Segmentation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327943" y="3219625"/>
            <a:ext cx="1841500" cy="10656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Display segmented image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8275503" y="5772916"/>
            <a:ext cx="48788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259781" y="3752440"/>
            <a:ext cx="0" cy="2020476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7284006" y="3752440"/>
            <a:ext cx="975775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7284005" y="5191919"/>
            <a:ext cx="975775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327943" y="4707286"/>
            <a:ext cx="1841500" cy="10656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Display counted number</a:t>
            </a:r>
          </a:p>
        </p:txBody>
      </p:sp>
    </p:spTree>
    <p:extLst>
      <p:ext uri="{BB962C8B-B14F-4D97-AF65-F5344CB8AC3E}">
        <p14:creationId xmlns:p14="http://schemas.microsoft.com/office/powerpoint/2010/main" val="2580644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32673" y="2873824"/>
            <a:ext cx="8911687" cy="773616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cs typeface="Times New Roman" panose="02020603050405020304" pitchFamily="18" charset="0"/>
              </a:rPr>
              <a:t>VI. CONCLUSION</a:t>
            </a:r>
          </a:p>
        </p:txBody>
      </p:sp>
    </p:spTree>
    <p:extLst>
      <p:ext uri="{BB962C8B-B14F-4D97-AF65-F5344CB8AC3E}">
        <p14:creationId xmlns:p14="http://schemas.microsoft.com/office/powerpoint/2010/main" val="327774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1754" y="1542757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Understand idea of the Watershed algorithm.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Combine the Watershed algorithm with other image processing method in segmenting and counting number of cells in an image.</a:t>
            </a:r>
          </a:p>
          <a:p>
            <a:endParaRPr lang="en-US" sz="2800" dirty="0"/>
          </a:p>
          <a:p>
            <a:r>
              <a:rPr lang="en-US" sz="2800" dirty="0"/>
              <a:t>Build an application for counting number of cells in an image.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2925" y="624110"/>
            <a:ext cx="8911687" cy="7402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cs typeface="Times New Roman" panose="02020603050405020304" pitchFamily="18" charset="0"/>
              </a:rPr>
              <a:t>VI. Conclusion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5946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7445" y="1519311"/>
            <a:ext cx="73543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2"/>
                </a:solidFill>
              </a:rPr>
              <a:t>QUESTION</a:t>
            </a:r>
          </a:p>
          <a:p>
            <a:pPr algn="ctr"/>
            <a:r>
              <a:rPr lang="en-US" sz="5400" b="1" dirty="0">
                <a:solidFill>
                  <a:srgbClr val="002060"/>
                </a:solidFill>
              </a:rPr>
              <a:t>&amp;</a:t>
            </a:r>
            <a:br>
              <a:rPr lang="en-US" sz="8000" b="1" dirty="0">
                <a:solidFill>
                  <a:schemeClr val="accent2"/>
                </a:solidFill>
              </a:rPr>
            </a:br>
            <a:r>
              <a:rPr lang="en-US" sz="8000" b="1" dirty="0">
                <a:solidFill>
                  <a:schemeClr val="accent2"/>
                </a:solidFill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244335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1512" y="801858"/>
            <a:ext cx="735434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2"/>
                </a:solidFill>
              </a:rPr>
              <a:t>THANK </a:t>
            </a:r>
          </a:p>
          <a:p>
            <a:pPr algn="ctr"/>
            <a:r>
              <a:rPr lang="en-US" sz="8000" b="1" dirty="0">
                <a:solidFill>
                  <a:schemeClr val="accent2"/>
                </a:solidFill>
              </a:rPr>
              <a:t>YOU </a:t>
            </a:r>
          </a:p>
          <a:p>
            <a:pPr algn="ctr"/>
            <a:r>
              <a:rPr lang="en-US" sz="8000" b="1" dirty="0">
                <a:solidFill>
                  <a:schemeClr val="accent2"/>
                </a:solidFill>
              </a:rPr>
              <a:t>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31127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927" y="1807699"/>
            <a:ext cx="5754098" cy="31085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7530" y="624110"/>
            <a:ext cx="8911687" cy="74749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cs typeface="Times New Roman" panose="02020603050405020304" pitchFamily="18" charset="0"/>
              </a:rPr>
              <a:t>I. 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87530" y="1807699"/>
            <a:ext cx="346524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Times New Roman" panose="02020603050405020304" pitchFamily="18" charset="0"/>
              </a:rPr>
              <a:t>Cell Counting is basically the determination of the number of cells within a given volume of a sample. </a:t>
            </a:r>
          </a:p>
        </p:txBody>
      </p:sp>
    </p:spTree>
    <p:extLst>
      <p:ext uri="{BB962C8B-B14F-4D97-AF65-F5344CB8AC3E}">
        <p14:creationId xmlns:p14="http://schemas.microsoft.com/office/powerpoint/2010/main" val="85643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7530" y="1697500"/>
            <a:ext cx="8915400" cy="4407877"/>
          </a:xfrm>
        </p:spPr>
        <p:txBody>
          <a:bodyPr/>
          <a:lstStyle/>
          <a:p>
            <a:r>
              <a:rPr lang="en-US" sz="2800" b="1" dirty="0">
                <a:cs typeface="Times New Roman" panose="02020603050405020304" pitchFamily="18" charset="0"/>
              </a:rPr>
              <a:t> </a:t>
            </a:r>
            <a:r>
              <a:rPr lang="en-US" sz="2800" dirty="0">
                <a:cs typeface="Times New Roman" panose="02020603050405020304" pitchFamily="18" charset="0"/>
              </a:rPr>
              <a:t>Determining health condition of patient.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 Research on bacteria and viruses.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 Learn about the effect of chemical on biological cells.</a:t>
            </a:r>
          </a:p>
          <a:p>
            <a:endParaRPr lang="en-US" sz="28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87530" y="624110"/>
            <a:ext cx="8911687" cy="74749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cs typeface="Times New Roman" panose="02020603050405020304" pitchFamily="18" charset="0"/>
              </a:rPr>
              <a:t>I. Introduction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3704" y="4196797"/>
            <a:ext cx="1908580" cy="1908580"/>
          </a:xfrm>
          <a:prstGeom prst="rect">
            <a:avLst/>
          </a:prstGeom>
        </p:spPr>
      </p:pic>
      <p:pic>
        <p:nvPicPr>
          <p:cNvPr id="2052" name="Picture 4" descr="Kết quả hình ảnh cho bacterial and virus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5087" y1="16462" x2="45087" y2="16462"/>
                        <a14:foregroundMark x1="31854" y1="16923" x2="31854" y2="16923"/>
                        <a14:foregroundMark x1="37559" y1="13923" x2="37559" y2="13923"/>
                        <a14:foregroundMark x1="60143" y1="24769" x2="60143" y2="24769"/>
                        <a14:foregroundMark x1="75436" y1="44923" x2="75436" y2="44923"/>
                        <a14:foregroundMark x1="53407" y1="47923" x2="53407" y2="47923"/>
                        <a14:foregroundMark x1="62995" y1="55231" x2="62995" y2="55231"/>
                        <a14:foregroundMark x1="66086" y1="75308" x2="66086" y2="75308"/>
                        <a14:foregroundMark x1="40967" y1="75615" x2="40967" y2="75615"/>
                        <a14:foregroundMark x1="24643" y1="59000" x2="24643" y2="59000"/>
                        <a14:foregroundMark x1="14739" y1="61462" x2="14739" y2="61462"/>
                        <a14:foregroundMark x1="24643" y1="77846" x2="24643" y2="77846"/>
                        <a14:foregroundMark x1="51030" y1="86692" x2="51030" y2="86692"/>
                        <a14:foregroundMark x1="78526" y1="26769" x2="78526" y2="26769"/>
                        <a14:foregroundMark x1="73851" y1="30538" x2="73851" y2="30538"/>
                        <a14:foregroundMark x1="80349" y1="31538" x2="80349" y2="31538"/>
                        <a14:foregroundMark x1="84231" y1="33846" x2="84231" y2="33846"/>
                        <a14:foregroundMark x1="82171" y1="28538" x2="82171" y2="28538"/>
                        <a14:foregroundMark x1="80349" y1="62538" x2="80349" y2="62538"/>
                        <a14:foregroundMark x1="82964" y1="67769" x2="82964" y2="67769"/>
                        <a14:foregroundMark x1="11886" y1="38154" x2="11886" y2="38154"/>
                        <a14:foregroundMark x1="13233" y1="34308" x2="13233" y2="34308"/>
                        <a14:foregroundMark x1="17274" y1="34000" x2="17274" y2="34000"/>
                        <a14:foregroundMark x1="20998" y1="47308" x2="20998" y2="47308"/>
                        <a14:foregroundMark x1="24406" y1="43308" x2="24406" y2="43308"/>
                        <a14:foregroundMark x1="18067" y1="51769" x2="18067" y2="51769"/>
                        <a14:foregroundMark x1="19176" y1="63231" x2="19176" y2="63231"/>
                        <a14:foregroundMark x1="24881" y1="68692" x2="24881" y2="68692"/>
                        <a14:foregroundMark x1="33518" y1="62462" x2="33518" y2="62462"/>
                        <a14:foregroundMark x1="32726" y1="57154" x2="32726" y2="57154"/>
                        <a14:foregroundMark x1="32567" y1="53769" x2="32567" y2="53769"/>
                        <a14:foregroundMark x1="22029" y1="26000" x2="22029" y2="26000"/>
                        <a14:foregroundMark x1="41601" y1="24769" x2="41601" y2="24769"/>
                        <a14:foregroundMark x1="41204" y1="24692" x2="41204" y2="24692"/>
                        <a14:foregroundMark x1="31854" y1="22308" x2="31854" y2="22308"/>
                        <a14:foregroundMark x1="46830" y1="33308" x2="46830" y2="33308"/>
                        <a14:foregroundMark x1="50475" y1="30538" x2="50475" y2="30538"/>
                        <a14:foregroundMark x1="47068" y1="23462" x2="47068" y2="23462"/>
                        <a14:foregroundMark x1="49762" y1="20538" x2="49762" y2="20538"/>
                        <a14:foregroundMark x1="54437" y1="12923" x2="54437" y2="12923"/>
                        <a14:foregroundMark x1="41601" y1="42538" x2="41601" y2="42538"/>
                        <a14:foregroundMark x1="42552" y1="48462" x2="42552" y2="48462"/>
                        <a14:foregroundMark x1="38827" y1="52615" x2="38827" y2="52615"/>
                        <a14:foregroundMark x1="53011" y1="36846" x2="53011" y2="36846"/>
                        <a14:foregroundMark x1="47940" y1="42923" x2="47940" y2="42923"/>
                        <a14:foregroundMark x1="54834" y1="58846" x2="54834" y2="58846"/>
                        <a14:foregroundMark x1="49762" y1="60923" x2="49762" y2="60923"/>
                        <a14:foregroundMark x1="48415" y1="66231" x2="48415" y2="66231"/>
                        <a14:foregroundMark x1="58320" y1="13000" x2="58320" y2="13000"/>
                        <a14:foregroundMark x1="69731" y1="16462" x2="69731" y2="16462"/>
                        <a14:foregroundMark x1="72821" y1="20385" x2="72821" y2="20385"/>
                        <a14:foregroundMark x1="75990" y1="33692" x2="75990" y2="33692"/>
                        <a14:foregroundMark x1="87956" y1="58231" x2="87956" y2="58231"/>
                        <a14:foregroundMark x1="81458" y1="58231" x2="81458" y2="58231"/>
                        <a14:foregroundMark x1="88273" y1="55077" x2="88273" y2="55077"/>
                        <a14:foregroundMark x1="86054" y1="62846" x2="86054" y2="62846"/>
                        <a14:foregroundMark x1="76387" y1="71385" x2="76387" y2="71385"/>
                        <a14:foregroundMark x1="79398" y1="74462" x2="79398" y2="74462"/>
                        <a14:foregroundMark x1="58162" y1="84308" x2="58162" y2="84308"/>
                        <a14:foregroundMark x1="49128" y1="81615" x2="49128" y2="81615"/>
                        <a14:foregroundMark x1="44929" y1="86000" x2="44929" y2="86000"/>
                        <a14:foregroundMark x1="52853" y1="40462" x2="52853" y2="40462"/>
                        <a14:foregroundMark x1="57528" y1="39692" x2="57528" y2="39692"/>
                        <a14:foregroundMark x1="64025" y1="41000" x2="64025" y2="41000"/>
                        <a14:foregroundMark x1="65055" y1="47231" x2="65055" y2="47231"/>
                        <a14:foregroundMark x1="54517" y1="54385" x2="54517" y2="54385"/>
                        <a14:foregroundMark x1="58637" y1="59615" x2="58637" y2="59615"/>
                        <a14:foregroundMark x1="70127" y1="59077" x2="70127" y2="59077"/>
                        <a14:foregroundMark x1="50713" y1="71000" x2="50713" y2="71000"/>
                        <a14:foregroundMark x1="86212" y1="38692" x2="86212" y2="386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379" y="3808643"/>
            <a:ext cx="2701924" cy="278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ết quả hình ảnh cho medical drug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99457">
                        <a14:foregroundMark x1="66087" y1="31797" x2="66087" y2="31797"/>
                        <a14:foregroundMark x1="54783" y1="19755" x2="54783" y2="19755"/>
                        <a14:foregroundMark x1="79565" y1="36312" x2="79565" y2="36312"/>
                        <a14:foregroundMark x1="47391" y1="64440" x2="47391" y2="64440"/>
                        <a14:foregroundMark x1="49130" y1="71966" x2="49130" y2="71966"/>
                        <a14:foregroundMark x1="43913" y1="73848" x2="43913" y2="73848"/>
                        <a14:foregroundMark x1="51739" y1="84384" x2="51739" y2="843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399" y="3808643"/>
            <a:ext cx="2366281" cy="273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21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32673" y="2873824"/>
            <a:ext cx="8911687" cy="773616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cs typeface="Times New Roman" panose="02020603050405020304" pitchFamily="18" charset="0"/>
              </a:rPr>
              <a:t>II. WHY WATERSHED ?</a:t>
            </a:r>
          </a:p>
        </p:txBody>
      </p:sp>
    </p:spTree>
    <p:extLst>
      <p:ext uri="{BB962C8B-B14F-4D97-AF65-F5344CB8AC3E}">
        <p14:creationId xmlns:p14="http://schemas.microsoft.com/office/powerpoint/2010/main" val="3585421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023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cs typeface="Times New Roman" panose="02020603050405020304" pitchFamily="18" charset="0"/>
              </a:rPr>
              <a:t>II. Why Watershed ?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87530" y="1697501"/>
            <a:ext cx="8915400" cy="2381014"/>
          </a:xfrm>
        </p:spPr>
        <p:txBody>
          <a:bodyPr/>
          <a:lstStyle/>
          <a:p>
            <a:r>
              <a:rPr lang="en-US" sz="2800" b="1" dirty="0">
                <a:cs typeface="Times New Roman" panose="02020603050405020304" pitchFamily="18" charset="0"/>
              </a:rPr>
              <a:t> </a:t>
            </a:r>
            <a:r>
              <a:rPr lang="en-US" sz="2800" dirty="0">
                <a:cs typeface="Times New Roman" panose="02020603050405020304" pitchFamily="18" charset="0"/>
              </a:rPr>
              <a:t>Allow segmentation of overlap regions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 Result of watershed segmentation is a global segmentation, border closure and high accuracy</a:t>
            </a:r>
            <a:endParaRPr lang="en-US" sz="28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3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023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cs typeface="Times New Roman" panose="02020603050405020304" pitchFamily="18" charset="0"/>
              </a:rPr>
              <a:t>II. Why Watershed ?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098" name="Picture 2" descr="Figure 1: An example image containing touching objects. Our goal is to detect and extract each of these coins individuall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886" y="2089390"/>
            <a:ext cx="5737704" cy="399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92925" y="1349157"/>
            <a:ext cx="2031327" cy="52318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2"/>
                </a:solidFill>
                <a:latin typeface="+mj-lt"/>
                <a:cs typeface="Times New Roman" panose="02020603050405020304" pitchFamily="18" charset="0"/>
              </a:rPr>
              <a:t>Example: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35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023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cs typeface="Times New Roman" panose="02020603050405020304" pitchFamily="18" charset="0"/>
              </a:rPr>
              <a:t>II. Why Watershed ?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000051" y="1749702"/>
            <a:ext cx="0" cy="4558922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420783" y="1362954"/>
            <a:ext cx="32493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Combine with Watershed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67628" y="1488092"/>
            <a:ext cx="3415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Only find contours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701783" y="2315671"/>
            <a:ext cx="8756937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Figure 4: The output of our simple image processing pipeline. Unfortunately, our results are pretty poor -- we are not able to detect each individual coin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6" t="11467" r="8920" b="16212"/>
          <a:stretch/>
        </p:blipFill>
        <p:spPr bwMode="auto">
          <a:xfrm>
            <a:off x="2196324" y="2620031"/>
            <a:ext cx="4468268" cy="311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Figure 7: The final output of our watershed algorithm -- we have been able to cleanly detect and draw the boundaries of each coin in the image, even though their edges are touching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44" t="11494" r="4823" b="16048"/>
          <a:stretch/>
        </p:blipFill>
        <p:spPr bwMode="auto">
          <a:xfrm>
            <a:off x="7265437" y="2620031"/>
            <a:ext cx="4578220" cy="311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49869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368</TotalTime>
  <Words>614</Words>
  <Application>Microsoft Office PowerPoint</Application>
  <PresentationFormat>Widescreen</PresentationFormat>
  <Paragraphs>121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Century Gothic</vt:lpstr>
      <vt:lpstr>Courier New</vt:lpstr>
      <vt:lpstr>Times New Roman</vt:lpstr>
      <vt:lpstr>Wingdings 3</vt:lpstr>
      <vt:lpstr>Wisp</vt:lpstr>
      <vt:lpstr>PowerPoint Presentation</vt:lpstr>
      <vt:lpstr>CONTENT</vt:lpstr>
      <vt:lpstr>I. INTRODUCTION</vt:lpstr>
      <vt:lpstr>I. Introduction</vt:lpstr>
      <vt:lpstr>I. Introduction</vt:lpstr>
      <vt:lpstr>II. WHY WATERSHED ?</vt:lpstr>
      <vt:lpstr>II. Why Watershed ?</vt:lpstr>
      <vt:lpstr>II. Why Watershed ?</vt:lpstr>
      <vt:lpstr>II. Why Watershed ?</vt:lpstr>
      <vt:lpstr>III. WATERSHED SEGMENTATION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IV. SEGMENTATION PROCESS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V. SOFTWARE BUILDING</vt:lpstr>
      <vt:lpstr>PowerPoint Presentation</vt:lpstr>
      <vt:lpstr>PowerPoint Presentation</vt:lpstr>
      <vt:lpstr>VI. CONCLUSION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Nguyễn</dc:creator>
  <cp:lastModifiedBy>Hoang Huy</cp:lastModifiedBy>
  <cp:revision>367</cp:revision>
  <dcterms:created xsi:type="dcterms:W3CDTF">2020-01-03T17:03:34Z</dcterms:created>
  <dcterms:modified xsi:type="dcterms:W3CDTF">2020-02-26T15:57:50Z</dcterms:modified>
</cp:coreProperties>
</file>