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77" r:id="rId5"/>
    <p:sldId id="304" r:id="rId6"/>
    <p:sldId id="297" r:id="rId7"/>
    <p:sldId id="298" r:id="rId8"/>
    <p:sldId id="299" r:id="rId9"/>
    <p:sldId id="301" r:id="rId10"/>
    <p:sldId id="303" r:id="rId11"/>
    <p:sldId id="300" r:id="rId12"/>
    <p:sldId id="305" r:id="rId13"/>
    <p:sldId id="306" r:id="rId14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2160" userDrawn="1">
          <p15:clr>
            <a:srgbClr val="A4A3A4"/>
          </p15:clr>
        </p15:guide>
        <p15:guide id="9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3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4386-B183-654C-9E7B-D52C24951AF5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9920-5521-E443-8442-9DB0AECE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2E43-6BEB-E141-BAB0-607A387E4360}" type="datetimeFigureOut">
              <a:rPr kumimoji="1" lang="ja-JP" altLang="en-US" smtClean="0"/>
              <a:t>2025/9/30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D24CB-8007-374D-9E08-03A881981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23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7D24CB-8007-374D-9E08-03A8819812E8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692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 hasCustomPrompt="1"/>
          </p:nvPr>
        </p:nvSpPr>
        <p:spPr>
          <a:xfrm>
            <a:off x="450168" y="2855743"/>
            <a:ext cx="11310032" cy="720000"/>
          </a:xfrm>
        </p:spPr>
        <p:txBody>
          <a:bodyPr anchor="ctr">
            <a:norm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 hasCustomPrompt="1"/>
          </p:nvPr>
        </p:nvSpPr>
        <p:spPr>
          <a:xfrm>
            <a:off x="450168" y="3602038"/>
            <a:ext cx="11310032" cy="40725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  <p:sp>
        <p:nvSpPr>
          <p:cNvPr id="13" name="テキスト ボックス 12"/>
          <p:cNvSpPr txBox="1"/>
          <p:nvPr userDrawn="1"/>
        </p:nvSpPr>
        <p:spPr>
          <a:xfrm>
            <a:off x="9398656" y="659740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>
              <a:latin typeface="+mn-ea"/>
              <a:ea typeface="+mn-ea"/>
            </a:endParaRPr>
          </a:p>
        </p:txBody>
      </p:sp>
      <p:pic>
        <p:nvPicPr>
          <p:cNvPr id="4" name="図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23" y="432833"/>
            <a:ext cx="12954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5788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93269" y="1308296"/>
            <a:ext cx="11340000" cy="5117369"/>
          </a:xfrm>
          <a:prstGeom prst="rect">
            <a:avLst/>
          </a:prstGeom>
        </p:spPr>
        <p:txBody>
          <a:bodyPr lIns="36000" tIns="36000" rIns="36000" bIns="36000"/>
          <a:lstStyle>
            <a:lvl1pPr marL="0" indent="0">
              <a:spcAft>
                <a:spcPts val="1200"/>
              </a:spcAft>
              <a:buClr>
                <a:schemeClr val="bg1"/>
              </a:buClr>
              <a:buFont typeface="ＭＳ Ｐゴシック" panose="020B0600070205080204" pitchFamily="50" charset="-128"/>
              <a:buChar char="・"/>
              <a:defRPr/>
            </a:lvl1pPr>
            <a:lvl2pPr marL="633413" indent="-366713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 sz="2200"/>
            </a:lvl2pPr>
            <a:lvl3pPr marL="719138" indent="-271463"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Char char="—"/>
              <a:defRPr/>
            </a:lvl3pPr>
            <a:lvl4pPr marL="801688" indent="-168275"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Char char="‒"/>
              <a:defRPr sz="1400"/>
            </a:lvl4pPr>
            <a:lvl5pPr marL="900113" indent="-182563"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Char char="‒"/>
              <a:defRPr sz="12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テキスト ボックス 7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>
                <a:latin typeface="+mn-ea"/>
                <a:ea typeface="+mn-ea"/>
              </a:rPr>
              <a:t>Page</a:t>
            </a:r>
            <a:r>
              <a:rPr kumimoji="1" lang="ja-JP" altLang="en-US" sz="800" baseline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>
              <a:latin typeface="+mn-ea"/>
              <a:ea typeface="+mn-ea"/>
            </a:endParaRP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593269" y="218366"/>
            <a:ext cx="11340000" cy="720000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BE25A5-E867-424C-94FF-45CA7E77756E}"/>
              </a:ext>
            </a:extLst>
          </p:cNvPr>
          <p:cNvSpPr txBox="1"/>
          <p:nvPr userDrawn="1"/>
        </p:nvSpPr>
        <p:spPr>
          <a:xfrm>
            <a:off x="9398656" y="6597407"/>
            <a:ext cx="210506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41036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>
            <a:extLst>
              <a:ext uri="{FF2B5EF4-FFF2-40B4-BE49-F238E27FC236}">
                <a16:creationId xmlns:a16="http://schemas.microsoft.com/office/drawing/2014/main" id="{ADB25201-5047-4648-B4A5-37791F47A2F6}"/>
              </a:ext>
            </a:extLst>
          </p:cNvPr>
          <p:cNvSpPr/>
          <p:nvPr userDrawn="1"/>
        </p:nvSpPr>
        <p:spPr>
          <a:xfrm>
            <a:off x="336000" y="269741"/>
            <a:ext cx="11520000" cy="6120000"/>
          </a:xfrm>
          <a:prstGeom prst="roundRect">
            <a:avLst>
              <a:gd name="adj" fmla="val 357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 sz="1600"/>
          </a:p>
        </p:txBody>
      </p:sp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768" y="2929862"/>
            <a:ext cx="10972800" cy="720000"/>
          </a:xfr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チャプタータイトル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>
                <a:latin typeface="+mn-ea"/>
                <a:ea typeface="+mn-ea"/>
              </a:rPr>
              <a:t>Page</a:t>
            </a:r>
            <a:r>
              <a:rPr kumimoji="1" lang="ja-JP" altLang="en-US" sz="800" baseline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36E8D2-E607-B348-A0A9-208C9C60E0CE}"/>
              </a:ext>
            </a:extLst>
          </p:cNvPr>
          <p:cNvSpPr txBox="1"/>
          <p:nvPr userDrawn="1"/>
        </p:nvSpPr>
        <p:spPr>
          <a:xfrm>
            <a:off x="9398656" y="6597407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1740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フッター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451768" y="2929862"/>
            <a:ext cx="10972800" cy="720000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チャプタータイトル</a:t>
            </a:r>
          </a:p>
        </p:txBody>
      </p:sp>
      <p:sp>
        <p:nvSpPr>
          <p:cNvPr id="10" name="テキスト ボックス 9"/>
          <p:cNvSpPr txBox="1"/>
          <p:nvPr userDrawn="1"/>
        </p:nvSpPr>
        <p:spPr>
          <a:xfrm>
            <a:off x="5751669" y="6597407"/>
            <a:ext cx="63350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>
                <a:latin typeface="+mn-ea"/>
                <a:ea typeface="+mn-ea"/>
              </a:rPr>
              <a:t>Page</a:t>
            </a:r>
            <a:r>
              <a:rPr kumimoji="1" lang="ja-JP" altLang="en-US" sz="800" baseline="0">
                <a:latin typeface="+mn-ea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latin typeface="+mn-ea"/>
                <a:ea typeface="+mn-ea"/>
              </a:rPr>
              <a:t>‹#›</a:t>
            </a:fld>
            <a:endParaRPr kumimoji="1" lang="ja-JP" altLang="en-US" sz="800">
              <a:latin typeface="+mn-ea"/>
              <a:ea typeface="+mn-ea"/>
            </a:endParaRPr>
          </a:p>
        </p:txBody>
      </p:sp>
      <p:pic>
        <p:nvPicPr>
          <p:cNvPr id="7" name="図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E2B975-38AB-DB48-B307-0CA9AACC8047}"/>
              </a:ext>
            </a:extLst>
          </p:cNvPr>
          <p:cNvSpPr txBox="1"/>
          <p:nvPr userDrawn="1"/>
        </p:nvSpPr>
        <p:spPr>
          <a:xfrm>
            <a:off x="9398656" y="6597407"/>
            <a:ext cx="21339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800" spc="0" baseline="0">
                <a:latin typeface="+mn-ea"/>
                <a:ea typeface="+mn-ea"/>
              </a:rPr>
              <a:t>© JERA Co., Inc. All Rights Reserved.</a:t>
            </a:r>
            <a:endParaRPr kumimoji="1" lang="ja-JP" altLang="en-US" sz="900" spc="0" baseline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3677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522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593999" y="218366"/>
            <a:ext cx="113400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pic>
        <p:nvPicPr>
          <p:cNvPr id="3" name="図 2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3" y="160602"/>
            <a:ext cx="215900" cy="749300"/>
          </a:xfrm>
          <a:prstGeom prst="rect">
            <a:avLst/>
          </a:prstGeom>
        </p:spPr>
      </p:pic>
      <p:cxnSp>
        <p:nvCxnSpPr>
          <p:cNvPr id="6" name="直線コネクタ 5"/>
          <p:cNvCxnSpPr/>
          <p:nvPr userDrawn="1"/>
        </p:nvCxnSpPr>
        <p:spPr>
          <a:xfrm>
            <a:off x="287053" y="1085637"/>
            <a:ext cx="116160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/>
          <p:cNvCxnSpPr/>
          <p:nvPr userDrawn="1"/>
        </p:nvCxnSpPr>
        <p:spPr>
          <a:xfrm>
            <a:off x="287053" y="6536228"/>
            <a:ext cx="11616000" cy="0"/>
          </a:xfrm>
          <a:prstGeom prst="line">
            <a:avLst/>
          </a:prstGeom>
          <a:ln w="12700">
            <a:solidFill>
              <a:schemeClr val="bg2">
                <a:lumMod val="40000"/>
                <a:lumOff val="60000"/>
              </a:schemeClr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図 6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54" y="6589224"/>
            <a:ext cx="533400" cy="20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05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4" r:id="rId2"/>
    <p:sldLayoutId id="2147483655" r:id="rId3"/>
    <p:sldLayoutId id="2147483659" r:id="rId4"/>
    <p:sldLayoutId id="2147483656" r:id="rId5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778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>
          <a:xfrm>
            <a:off x="450168" y="2855743"/>
            <a:ext cx="11310032" cy="720000"/>
          </a:xfrm>
        </p:spPr>
        <p:txBody>
          <a:bodyPr/>
          <a:lstStyle/>
          <a:p>
            <a:r>
              <a:rPr kumimoji="1" lang="en-US" altLang="ja-JP"/>
              <a:t>O</a:t>
            </a:r>
            <a:r>
              <a:rPr kumimoji="1" lang="ja-JP" altLang="en-US"/>
              <a:t>＆</a:t>
            </a:r>
            <a:r>
              <a:rPr kumimoji="1" lang="en-US" altLang="ja-JP"/>
              <a:t>M</a:t>
            </a:r>
            <a:r>
              <a:rPr kumimoji="1" lang="ja-JP" altLang="en-US"/>
              <a:t>アプリケーションマップ</a:t>
            </a:r>
          </a:p>
        </p:txBody>
      </p:sp>
      <p:sp>
        <p:nvSpPr>
          <p:cNvPr id="7" name="テキスト プレースホルダー 8"/>
          <p:cNvSpPr txBox="1">
            <a:spLocks/>
          </p:cNvSpPr>
          <p:nvPr/>
        </p:nvSpPr>
        <p:spPr>
          <a:xfrm>
            <a:off x="450168" y="5165401"/>
            <a:ext cx="5782139" cy="350837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kumimoji="1" sz="1800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5125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000" dirty="0"/>
              <a:t>更新日：2025</a:t>
            </a:r>
            <a:r>
              <a:rPr lang="ja-JP" altLang="en-US" sz="2000"/>
              <a:t>年6月25日</a:t>
            </a:r>
          </a:p>
        </p:txBody>
      </p:sp>
      <p:sp>
        <p:nvSpPr>
          <p:cNvPr id="8" name="テキスト プレースホルダー 8"/>
          <p:cNvSpPr txBox="1">
            <a:spLocks/>
          </p:cNvSpPr>
          <p:nvPr/>
        </p:nvSpPr>
        <p:spPr>
          <a:xfrm>
            <a:off x="450168" y="5524101"/>
            <a:ext cx="8408108" cy="1148246"/>
          </a:xfrm>
          <a:prstGeom prst="rect">
            <a:avLst/>
          </a:prstGeom>
        </p:spPr>
        <p:txBody>
          <a:bodyPr lIns="91440" tIns="45720" rIns="91440" bIns="45720" anchor="t">
            <a:noAutofit/>
          </a:bodyPr>
          <a:lstStyle>
            <a:lvl1pPr marL="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kumimoji="1" sz="1800" kern="1200" spc="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65125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ts val="0"/>
              </a:spcBef>
              <a:spcAft>
                <a:spcPts val="600"/>
              </a:spcAft>
              <a:buClr>
                <a:schemeClr val="bg2"/>
              </a:buClr>
              <a:buFontTx/>
              <a:buNone/>
              <a:defRPr kumimoji="1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2000"/>
              <a:t>株式会社 </a:t>
            </a:r>
            <a:r>
              <a:rPr lang="en-US" altLang="ja-JP" sz="2000" dirty="0"/>
              <a:t>JERA</a:t>
            </a:r>
          </a:p>
          <a:p>
            <a:r>
              <a:rPr lang="en-US" altLang="ja-JP" sz="2000" dirty="0" err="1"/>
              <a:t>デジタルソリューション統括部</a:t>
            </a:r>
            <a:r>
              <a:rPr lang="en-US" altLang="ja-JP" sz="2000" dirty="0"/>
              <a:t>　</a:t>
            </a:r>
            <a:r>
              <a:rPr lang="en-US" altLang="ja-JP" sz="2000" dirty="0" err="1"/>
              <a:t>ビジネスデジタルソリューション部</a:t>
            </a:r>
            <a:endParaRPr lang="ja-JP" altLang="en-US" sz="2000" dirty="0" err="1"/>
          </a:p>
          <a:p>
            <a:r>
              <a:rPr lang="en-US" altLang="ja-JP" sz="2000" dirty="0"/>
              <a:t>O&amp;M</a:t>
            </a:r>
            <a:r>
              <a:rPr lang="ja-JP" altLang="en-US" sz="2000"/>
              <a:t>・</a:t>
            </a:r>
            <a:r>
              <a:rPr lang="en-US" altLang="ja-JP" sz="2000" dirty="0"/>
              <a:t>E </a:t>
            </a:r>
            <a:r>
              <a:rPr lang="en-US" altLang="ja-JP" sz="2000" dirty="0" err="1"/>
              <a:t>ITソリューション</a:t>
            </a:r>
            <a:r>
              <a:rPr lang="ja-JP" altLang="en-US" sz="2000"/>
              <a:t>ユニット</a:t>
            </a:r>
          </a:p>
        </p:txBody>
      </p:sp>
    </p:spTree>
    <p:extLst>
      <p:ext uri="{BB962C8B-B14F-4D97-AF65-F5344CB8AC3E}">
        <p14:creationId xmlns:p14="http://schemas.microsoft.com/office/powerpoint/2010/main" val="38379155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BD771DC-7F96-0D03-31E0-8A335D00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５</a:t>
            </a:r>
            <a:r>
              <a:rPr kumimoji="1" lang="ja-JP" altLang="en-US"/>
              <a:t>．</a:t>
            </a:r>
            <a:r>
              <a:rPr kumimoji="1" lang="en-US" altLang="ja-JP" err="1"/>
              <a:t>todo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9A35F-D074-A768-8FC7-CF544D94AD3C}"/>
              </a:ext>
            </a:extLst>
          </p:cNvPr>
          <p:cNvSpPr txBox="1"/>
          <p:nvPr/>
        </p:nvSpPr>
        <p:spPr>
          <a:xfrm>
            <a:off x="593269" y="1227221"/>
            <a:ext cx="11133510" cy="33816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latin typeface="+mn-ea"/>
                <a:cs typeface="Arial"/>
              </a:rPr>
              <a:t>システムライフサイクルの情報収集</a:t>
            </a:r>
            <a:endParaRPr lang="en-US" altLang="ja-JP">
              <a:latin typeface="+mn-ea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latin typeface="+mn-ea"/>
                <a:cs typeface="Arial"/>
              </a:rPr>
              <a:t>ユニット追加・発電所チームの追加時の必要作業や必要データの定義</a:t>
            </a:r>
            <a:endParaRPr lang="en-US" altLang="ja-JP">
              <a:latin typeface="+mn-ea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dirty="0">
                <a:latin typeface="+mn-ea"/>
                <a:cs typeface="Arial"/>
              </a:rPr>
              <a:t>LCF</a:t>
            </a:r>
            <a:r>
              <a:rPr lang="ja-JP" altLang="en-US">
                <a:latin typeface="+mn-ea"/>
                <a:cs typeface="Arial"/>
              </a:rPr>
              <a:t>（水素・アンモニア）・石炭に関わるアプリの色付け</a:t>
            </a:r>
            <a:endParaRPr lang="en-US" altLang="ja-JP">
              <a:latin typeface="+mn-ea"/>
              <a:cs typeface="Arial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latin typeface="+mn-ea"/>
                <a:cs typeface="Arial"/>
              </a:rPr>
              <a:t>-&gt;</a:t>
            </a:r>
            <a:r>
              <a:rPr lang="ja-JP" altLang="en-US">
                <a:latin typeface="+mn-ea"/>
                <a:cs typeface="Arial"/>
              </a:rPr>
              <a:t>最適化チームとも</a:t>
            </a:r>
            <a:r>
              <a:rPr lang="ja-JP" altLang="en-US">
                <a:solidFill>
                  <a:srgbClr val="000000"/>
                </a:solidFill>
                <a:latin typeface="+mn-ea"/>
                <a:cs typeface="Arial"/>
              </a:rPr>
              <a:t>連携する</a:t>
            </a:r>
            <a:endParaRPr lang="en-US" altLang="ja-JP">
              <a:solidFill>
                <a:srgbClr val="000000"/>
              </a:solidFill>
              <a:latin typeface="+mn-ea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000000"/>
                </a:solidFill>
                <a:latin typeface="+mn-ea"/>
                <a:cs typeface="Arial"/>
              </a:rPr>
              <a:t>マップ更新ツールの検討</a:t>
            </a:r>
            <a:endParaRPr lang="en-US" altLang="ja-JP">
              <a:solidFill>
                <a:srgbClr val="000000"/>
              </a:solidFill>
              <a:latin typeface="+mn-ea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000000"/>
                </a:solidFill>
                <a:latin typeface="+mn-ea"/>
                <a:cs typeface="Arial"/>
              </a:rPr>
              <a:t>個別アプリ（</a:t>
            </a:r>
            <a:r>
              <a:rPr lang="en-US" altLang="ja-JP" dirty="0">
                <a:solidFill>
                  <a:srgbClr val="000000"/>
                </a:solidFill>
                <a:latin typeface="+mn-ea"/>
                <a:cs typeface="Arial"/>
              </a:rPr>
              <a:t>EXCEL</a:t>
            </a:r>
            <a:r>
              <a:rPr lang="ja-JP" altLang="en-US">
                <a:solidFill>
                  <a:srgbClr val="000000"/>
                </a:solidFill>
                <a:latin typeface="+mn-ea"/>
                <a:cs typeface="Arial"/>
              </a:rPr>
              <a:t>ツール）の情報を収集する</a:t>
            </a:r>
            <a:endParaRPr lang="en-US" altLang="ja-JP">
              <a:solidFill>
                <a:srgbClr val="000000"/>
              </a:solidFill>
              <a:latin typeface="+mn-ea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000000"/>
                </a:solidFill>
                <a:latin typeface="+mn-ea"/>
                <a:cs typeface="Arial"/>
              </a:rPr>
              <a:t>システム化提案（計画から実行を一元管理するシステム）</a:t>
            </a:r>
            <a:endParaRPr lang="en-US" altLang="ja-JP">
              <a:solidFill>
                <a:srgbClr val="000000"/>
              </a:solidFill>
              <a:latin typeface="+mn-ea"/>
              <a:cs typeface="Arial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>
                <a:solidFill>
                  <a:srgbClr val="000000"/>
                </a:solidFill>
                <a:latin typeface="+mn-ea"/>
                <a:cs typeface="Arial"/>
              </a:rPr>
              <a:t>連携マップからシステム連携強化による効率化の提案</a:t>
            </a:r>
            <a:endParaRPr lang="en-US" altLang="ja-JP">
              <a:solidFill>
                <a:srgbClr val="000000"/>
              </a:solidFill>
              <a:latin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7140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93269" y="218366"/>
            <a:ext cx="11340000" cy="720000"/>
          </a:xfrm>
        </p:spPr>
        <p:txBody>
          <a:bodyPr/>
          <a:lstStyle/>
          <a:p>
            <a:r>
              <a:rPr kumimoji="1" lang="ja-JP" altLang="en-US"/>
              <a:t>目次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3269" y="1327943"/>
            <a:ext cx="10800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176213">
              <a:spcAft>
                <a:spcPts val="1200"/>
              </a:spcAft>
            </a:pPr>
            <a:r>
              <a:rPr lang="ja-JP" altLang="en-US" sz="2000">
                <a:latin typeface="+mn-ea"/>
              </a:rPr>
              <a:t>１．</a:t>
            </a:r>
            <a:r>
              <a:rPr lang="en-US" altLang="ja-JP" sz="2000">
                <a:latin typeface="+mn-ea"/>
              </a:rPr>
              <a:t>O</a:t>
            </a:r>
            <a:r>
              <a:rPr lang="ja-JP" altLang="en-US" sz="2000">
                <a:latin typeface="+mn-ea"/>
              </a:rPr>
              <a:t>＆</a:t>
            </a:r>
            <a:r>
              <a:rPr lang="en-US" altLang="ja-JP" sz="2000">
                <a:latin typeface="+mn-ea"/>
              </a:rPr>
              <a:t>M</a:t>
            </a:r>
            <a:r>
              <a:rPr lang="ja-JP" altLang="en-US" sz="2000">
                <a:latin typeface="+mn-ea"/>
              </a:rPr>
              <a:t>アプリマップの構成</a:t>
            </a:r>
            <a:endParaRPr lang="en-US" altLang="ja-JP" sz="2000">
              <a:latin typeface="+mn-ea"/>
            </a:endParaRPr>
          </a:p>
          <a:p>
            <a:pPr indent="176213">
              <a:spcAft>
                <a:spcPts val="1200"/>
              </a:spcAft>
            </a:pPr>
            <a:r>
              <a:rPr lang="ja-JP" altLang="en-US" sz="2000">
                <a:latin typeface="+mn-ea"/>
              </a:rPr>
              <a:t>２．システムリスト</a:t>
            </a:r>
            <a:endParaRPr lang="en-US" altLang="ja-JP" sz="2000">
              <a:latin typeface="+mn-ea"/>
            </a:endParaRPr>
          </a:p>
          <a:p>
            <a:pPr indent="176213">
              <a:spcAft>
                <a:spcPts val="1200"/>
              </a:spcAft>
            </a:pPr>
            <a:r>
              <a:rPr lang="ja-JP" altLang="en-US" sz="2000">
                <a:latin typeface="+mn-ea"/>
              </a:rPr>
              <a:t>３．業務アプリマップ</a:t>
            </a:r>
            <a:endParaRPr lang="en-US" altLang="ja-JP" sz="2000">
              <a:latin typeface="+mn-ea"/>
            </a:endParaRPr>
          </a:p>
          <a:p>
            <a:pPr indent="176213">
              <a:spcAft>
                <a:spcPts val="1200"/>
              </a:spcAft>
            </a:pPr>
            <a:r>
              <a:rPr lang="ja-JP" altLang="en-US" sz="2000">
                <a:latin typeface="+mn-ea"/>
              </a:rPr>
              <a:t>４．アプリ連携マップ</a:t>
            </a:r>
            <a:endParaRPr lang="en-US" altLang="ja-JP" sz="2000">
              <a:latin typeface="+mn-ea"/>
            </a:endParaRPr>
          </a:p>
          <a:p>
            <a:pPr indent="176213">
              <a:spcAft>
                <a:spcPts val="1200"/>
              </a:spcAft>
            </a:pPr>
            <a:r>
              <a:rPr lang="ja-JP" altLang="en-US" sz="2000">
                <a:latin typeface="+mn-ea"/>
              </a:rPr>
              <a:t>５．まとめ</a:t>
            </a:r>
            <a:endParaRPr lang="en-US" altLang="ja-JP" sz="200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73893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93269" y="218366"/>
            <a:ext cx="11340000" cy="720000"/>
          </a:xfrm>
        </p:spPr>
        <p:txBody>
          <a:bodyPr/>
          <a:lstStyle/>
          <a:p>
            <a:r>
              <a:rPr lang="ja-JP" altLang="en-US"/>
              <a:t>１．</a:t>
            </a:r>
            <a:r>
              <a:rPr lang="en-US" altLang="ja-JP"/>
              <a:t>O</a:t>
            </a:r>
            <a:r>
              <a:rPr lang="ja-JP" altLang="en-US"/>
              <a:t>＆</a:t>
            </a:r>
            <a:r>
              <a:rPr lang="en-US" altLang="ja-JP"/>
              <a:t>M</a:t>
            </a:r>
            <a:r>
              <a:rPr lang="ja-JP" altLang="en-US"/>
              <a:t>アプリマップの構成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5F661EF-624B-4247-8826-728DDDEC8540}"/>
              </a:ext>
            </a:extLst>
          </p:cNvPr>
          <p:cNvGrpSpPr/>
          <p:nvPr/>
        </p:nvGrpSpPr>
        <p:grpSpPr>
          <a:xfrm>
            <a:off x="593269" y="2273269"/>
            <a:ext cx="10800000" cy="3478640"/>
            <a:chOff x="1962775" y="2105514"/>
            <a:chExt cx="8253300" cy="3478640"/>
          </a:xfrm>
        </p:grpSpPr>
        <p:sp>
          <p:nvSpPr>
            <p:cNvPr id="4" name="角丸四角形 3"/>
            <p:cNvSpPr/>
            <p:nvPr/>
          </p:nvSpPr>
          <p:spPr>
            <a:xfrm>
              <a:off x="4843270" y="2105514"/>
              <a:ext cx="2492308" cy="62909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 dirty="0"/>
                <a:t>業務アプリマップ</a:t>
              </a:r>
            </a:p>
          </p:txBody>
        </p:sp>
        <p:sp>
          <p:nvSpPr>
            <p:cNvPr id="5" name="角丸四角形 4"/>
            <p:cNvSpPr/>
            <p:nvPr/>
          </p:nvSpPr>
          <p:spPr>
            <a:xfrm>
              <a:off x="7723766" y="2105514"/>
              <a:ext cx="2492308" cy="62909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ja-JP" altLang="en-US" sz="2000" b="1" dirty="0"/>
                <a:t>アプリ連携マップ</a:t>
              </a:r>
            </a:p>
          </p:txBody>
        </p:sp>
        <p:sp>
          <p:nvSpPr>
            <p:cNvPr id="6" name="角丸四角形 5"/>
            <p:cNvSpPr/>
            <p:nvPr/>
          </p:nvSpPr>
          <p:spPr>
            <a:xfrm>
              <a:off x="1962775" y="2105514"/>
              <a:ext cx="2492308" cy="62909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ja-JP" altLang="en-US" sz="2000" b="1" dirty="0"/>
                <a:t>システムリスト</a:t>
              </a:r>
              <a:endParaRPr lang="en-US" altLang="ja-JP" sz="2000" b="1" dirty="0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962779" y="2950630"/>
              <a:ext cx="2492307" cy="553998"/>
            </a:xfrm>
            <a:prstGeom prst="rect">
              <a:avLst/>
            </a:prstGeom>
            <a:noFill/>
          </p:spPr>
          <p:txBody>
            <a:bodyPr wrap="square" lIns="90000" tIns="0" rIns="90000" bIns="0" rtlCol="0">
              <a:spAutoFit/>
            </a:bodyPr>
            <a:lstStyle>
              <a:defPPr>
                <a:defRPr lang="ja-JP"/>
              </a:defPPr>
              <a:lvl1pPr>
                <a:defRPr sz="1800">
                  <a:solidFill>
                    <a:schemeClr val="accent2"/>
                  </a:solidFill>
                </a:defRPr>
              </a:lvl1pPr>
            </a:lstStyle>
            <a:p>
              <a:r>
                <a:rPr lang="ja-JP" altLang="en-US" b="1">
                  <a:solidFill>
                    <a:schemeClr val="bg2"/>
                  </a:solidFill>
                </a:rPr>
                <a:t>システム（アプリ）全体像の把握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4843272" y="2950630"/>
              <a:ext cx="2492307" cy="276999"/>
            </a:xfrm>
            <a:prstGeom prst="rect">
              <a:avLst/>
            </a:prstGeom>
            <a:noFill/>
          </p:spPr>
          <p:txBody>
            <a:bodyPr wrap="square" lIns="90000" tIns="0" rIns="90000" bIns="0" rtlCol="0">
              <a:spAutoFit/>
            </a:bodyPr>
            <a:lstStyle/>
            <a:p>
              <a:r>
                <a:rPr lang="ja-JP" altLang="en-US" b="1">
                  <a:solidFill>
                    <a:schemeClr val="bg2"/>
                  </a:solidFill>
                </a:rPr>
                <a:t>業務とアプリの関連性把握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723768" y="2950630"/>
              <a:ext cx="2492307" cy="276999"/>
            </a:xfrm>
            <a:prstGeom prst="rect">
              <a:avLst/>
            </a:prstGeom>
            <a:noFill/>
          </p:spPr>
          <p:txBody>
            <a:bodyPr wrap="square" lIns="90000" tIns="0" rIns="90000" bIns="0" rtlCol="0">
              <a:spAutoFit/>
            </a:bodyPr>
            <a:lstStyle>
              <a:defPPr>
                <a:defRPr lang="ja-JP"/>
              </a:defPPr>
              <a:lvl1pPr>
                <a:defRPr sz="1800">
                  <a:solidFill>
                    <a:schemeClr val="accent2"/>
                  </a:solidFill>
                </a:defRPr>
              </a:lvl1pPr>
            </a:lstStyle>
            <a:p>
              <a:r>
                <a:rPr lang="ja-JP" altLang="en-US" b="1">
                  <a:solidFill>
                    <a:schemeClr val="bg2"/>
                  </a:solidFill>
                </a:rPr>
                <a:t>アプリ間のデータ連携の把握</a:t>
              </a: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962779" y="3706717"/>
              <a:ext cx="2492307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285750" indent="-285750">
                <a:spcAft>
                  <a:spcPts val="1200"/>
                </a:spcAft>
                <a:buClr>
                  <a:schemeClr val="accent2"/>
                </a:buClr>
                <a:buFont typeface="Wingdings" pitchFamily="2" charset="2"/>
                <a:buChar char="l"/>
                <a:defRPr sz="1600" b="0">
                  <a:solidFill>
                    <a:schemeClr val="tx2"/>
                  </a:solidFill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altLang="ja-JP" dirty="0">
                  <a:solidFill>
                    <a:schemeClr val="tx1"/>
                  </a:solidFill>
                </a:rPr>
                <a:t>O</a:t>
              </a:r>
              <a:r>
                <a:rPr lang="ja-JP" altLang="en-US" dirty="0">
                  <a:solidFill>
                    <a:schemeClr val="tx1"/>
                  </a:solidFill>
                </a:rPr>
                <a:t>＆</a:t>
              </a:r>
              <a:r>
                <a:rPr lang="en-US" altLang="ja-JP" dirty="0">
                  <a:solidFill>
                    <a:schemeClr val="tx1"/>
                  </a:solidFill>
                </a:rPr>
                <a:t>M</a:t>
              </a:r>
              <a:r>
                <a:rPr lang="ja-JP" altLang="en-US" dirty="0">
                  <a:solidFill>
                    <a:schemeClr val="tx1"/>
                  </a:solidFill>
                </a:rPr>
                <a:t>関連システムのラインナップを把握する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ja-JP" altLang="en-US" dirty="0">
                  <a:solidFill>
                    <a:schemeClr val="tx1"/>
                  </a:solidFill>
                </a:rPr>
                <a:t>業務主管やシステム主管を　把握する</a:t>
              </a:r>
              <a:endParaRPr lang="en-US" altLang="ja-JP" dirty="0">
                <a:solidFill>
                  <a:schemeClr val="tx1"/>
                </a:solidFill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ja-JP" altLang="en-US" dirty="0">
                  <a:solidFill>
                    <a:schemeClr val="tx1"/>
                  </a:solidFill>
                </a:rPr>
                <a:t>基幹システムや個別システム等のシステム分類を把握する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4843272" y="3706717"/>
              <a:ext cx="2492307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1200"/>
                </a:spcAft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600" dirty="0"/>
                <a:t>アプリが利用される業務を　把握する</a:t>
              </a:r>
              <a:endParaRPr lang="en-US" altLang="ja-JP" sz="1600" dirty="0"/>
            </a:p>
            <a:p>
              <a:pPr marL="285750" indent="-285750">
                <a:spcAft>
                  <a:spcPts val="1200"/>
                </a:spcAft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600" dirty="0"/>
                <a:t>業務全体に対し、アプリの　カバー範囲を把握する</a:t>
              </a:r>
              <a:endParaRPr lang="en-US" altLang="ja-JP" sz="1600" dirty="0"/>
            </a:p>
            <a:p>
              <a:pPr marL="285750" indent="-285750">
                <a:spcAft>
                  <a:spcPts val="1200"/>
                </a:spcAft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600" dirty="0"/>
                <a:t>業務に対するアプリの重複　を把握する</a:t>
              </a: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723768" y="3706717"/>
              <a:ext cx="2492307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285750" indent="-285750">
                <a:spcAft>
                  <a:spcPts val="1200"/>
                </a:spcAft>
                <a:buClr>
                  <a:schemeClr val="accent2"/>
                </a:buClr>
                <a:buFont typeface="Wingdings" pitchFamily="2" charset="2"/>
                <a:buChar char="l"/>
                <a:defRPr sz="1600" b="0">
                  <a:solidFill>
                    <a:schemeClr val="tx2"/>
                  </a:solidFill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ja-JP" altLang="en-US">
                  <a:solidFill>
                    <a:schemeClr val="tx1"/>
                  </a:solidFill>
                </a:rPr>
                <a:t>アプリ間でどのようなデータが連携されているか把握する</a:t>
              </a:r>
              <a:endParaRPr lang="en-US" altLang="ja-JP">
                <a:solidFill>
                  <a:schemeClr val="tx1"/>
                </a:solidFill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ja-JP" altLang="en-US">
                  <a:solidFill>
                    <a:schemeClr val="tx1"/>
                  </a:solidFill>
                </a:rPr>
                <a:t>アプリ改修時や障害時における他のアプリへの影響を把握する</a:t>
              </a:r>
              <a:endParaRPr lang="en-US" altLang="ja-JP">
                <a:solidFill>
                  <a:schemeClr val="tx1"/>
                </a:solidFill>
              </a:endParaRPr>
            </a:p>
          </p:txBody>
        </p:sp>
      </p:grpSp>
      <p:sp>
        <p:nvSpPr>
          <p:cNvPr id="13" name="テキスト ボックス 12"/>
          <p:cNvSpPr txBox="1"/>
          <p:nvPr/>
        </p:nvSpPr>
        <p:spPr>
          <a:xfrm>
            <a:off x="593269" y="1313430"/>
            <a:ext cx="10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/>
              <a:t>O</a:t>
            </a:r>
            <a:r>
              <a:rPr lang="ja-JP" altLang="en-US" sz="1600"/>
              <a:t>＆</a:t>
            </a:r>
            <a:r>
              <a:rPr lang="en-US" altLang="ja-JP" sz="1600"/>
              <a:t>M</a:t>
            </a:r>
            <a:r>
              <a:rPr lang="ja-JP" altLang="en-US" sz="1600"/>
              <a:t>アプリマップの構成と各資料の用途を以下に示す。</a:t>
            </a:r>
          </a:p>
        </p:txBody>
      </p:sp>
    </p:spTree>
    <p:extLst>
      <p:ext uri="{BB962C8B-B14F-4D97-AF65-F5344CB8AC3E}">
        <p14:creationId xmlns:p14="http://schemas.microsoft.com/office/powerpoint/2010/main" val="711443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93269" y="218366"/>
            <a:ext cx="11340000" cy="720000"/>
          </a:xfrm>
        </p:spPr>
        <p:txBody>
          <a:bodyPr/>
          <a:lstStyle/>
          <a:p>
            <a:r>
              <a:rPr lang="ja-JP" altLang="en-US"/>
              <a:t>２．システムリスト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5F661EF-624B-4247-8826-728DDDEC8540}"/>
              </a:ext>
            </a:extLst>
          </p:cNvPr>
          <p:cNvGrpSpPr/>
          <p:nvPr/>
        </p:nvGrpSpPr>
        <p:grpSpPr>
          <a:xfrm>
            <a:off x="593269" y="2273269"/>
            <a:ext cx="3261357" cy="3478640"/>
            <a:chOff x="1962775" y="2105514"/>
            <a:chExt cx="2492311" cy="3478640"/>
          </a:xfrm>
        </p:grpSpPr>
        <p:sp>
          <p:nvSpPr>
            <p:cNvPr id="6" name="角丸四角形 5"/>
            <p:cNvSpPr/>
            <p:nvPr/>
          </p:nvSpPr>
          <p:spPr>
            <a:xfrm>
              <a:off x="1962775" y="2105514"/>
              <a:ext cx="2492308" cy="62909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ja-JP" altLang="en-US" sz="2000" b="1"/>
                <a:t>システムリスト</a:t>
              </a:r>
              <a:endParaRPr lang="en-US" altLang="ja-JP" sz="2000" b="1"/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1962779" y="2950630"/>
              <a:ext cx="2492307" cy="553998"/>
            </a:xfrm>
            <a:prstGeom prst="rect">
              <a:avLst/>
            </a:prstGeom>
            <a:noFill/>
          </p:spPr>
          <p:txBody>
            <a:bodyPr wrap="square" lIns="90000" tIns="0" rIns="90000" bIns="0" rtlCol="0">
              <a:spAutoFit/>
            </a:bodyPr>
            <a:lstStyle>
              <a:defPPr>
                <a:defRPr lang="ja-JP"/>
              </a:defPPr>
              <a:lvl1pPr>
                <a:defRPr sz="1800">
                  <a:solidFill>
                    <a:schemeClr val="accent2"/>
                  </a:solidFill>
                </a:defRPr>
              </a:lvl1pPr>
            </a:lstStyle>
            <a:p>
              <a:r>
                <a:rPr lang="ja-JP" altLang="en-US" b="1">
                  <a:solidFill>
                    <a:schemeClr val="bg2"/>
                  </a:solidFill>
                </a:rPr>
                <a:t>システム（アプリ）全体像の把握</a:t>
              </a:r>
            </a:p>
          </p:txBody>
        </p:sp>
        <p:sp>
          <p:nvSpPr>
            <p:cNvPr id="10" name="テキスト ボックス 9"/>
            <p:cNvSpPr txBox="1"/>
            <p:nvPr/>
          </p:nvSpPr>
          <p:spPr>
            <a:xfrm>
              <a:off x="1962779" y="3706717"/>
              <a:ext cx="2492307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285750" indent="-285750">
                <a:spcAft>
                  <a:spcPts val="1200"/>
                </a:spcAft>
                <a:buClr>
                  <a:schemeClr val="accent2"/>
                </a:buClr>
                <a:buFont typeface="Wingdings" pitchFamily="2" charset="2"/>
                <a:buChar char="l"/>
                <a:defRPr sz="1600" b="0">
                  <a:solidFill>
                    <a:schemeClr val="tx2"/>
                  </a:solidFill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en-US" altLang="ja-JP">
                  <a:solidFill>
                    <a:schemeClr val="tx1"/>
                  </a:solidFill>
                </a:rPr>
                <a:t>O</a:t>
              </a:r>
              <a:r>
                <a:rPr lang="ja-JP" altLang="en-US">
                  <a:solidFill>
                    <a:schemeClr val="tx1"/>
                  </a:solidFill>
                </a:rPr>
                <a:t>＆</a:t>
              </a:r>
              <a:r>
                <a:rPr lang="en-US" altLang="ja-JP">
                  <a:solidFill>
                    <a:schemeClr val="tx1"/>
                  </a:solidFill>
                </a:rPr>
                <a:t>M</a:t>
              </a:r>
              <a:r>
                <a:rPr lang="ja-JP" altLang="en-US">
                  <a:solidFill>
                    <a:schemeClr val="tx1"/>
                  </a:solidFill>
                </a:rPr>
                <a:t>関連システムのラインナップを把握する</a:t>
              </a:r>
              <a:endParaRPr lang="en-US" altLang="ja-JP">
                <a:solidFill>
                  <a:schemeClr val="tx1"/>
                </a:solidFill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ja-JP" altLang="en-US">
                  <a:solidFill>
                    <a:schemeClr val="tx1"/>
                  </a:solidFill>
                </a:rPr>
                <a:t>業務主管やシステム主管を　把握する</a:t>
              </a:r>
              <a:endParaRPr lang="en-US" altLang="ja-JP">
                <a:solidFill>
                  <a:schemeClr val="tx1"/>
                </a:solidFill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ja-JP" altLang="en-US">
                  <a:solidFill>
                    <a:schemeClr val="tx1"/>
                  </a:solidFill>
                </a:rPr>
                <a:t>基幹システムや個別システム等のシステム分類を把握する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2883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93269" y="218366"/>
            <a:ext cx="11340000" cy="720000"/>
          </a:xfrm>
        </p:spPr>
        <p:txBody>
          <a:bodyPr/>
          <a:lstStyle/>
          <a:p>
            <a:r>
              <a:rPr lang="ja-JP" altLang="en-US"/>
              <a:t>３．業務アプリマップ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5F661EF-624B-4247-8826-728DDDEC8540}"/>
              </a:ext>
            </a:extLst>
          </p:cNvPr>
          <p:cNvGrpSpPr/>
          <p:nvPr/>
        </p:nvGrpSpPr>
        <p:grpSpPr>
          <a:xfrm>
            <a:off x="590182" y="2273269"/>
            <a:ext cx="3269378" cy="3478640"/>
            <a:chOff x="2113656" y="2105514"/>
            <a:chExt cx="2498440" cy="3478640"/>
          </a:xfrm>
        </p:grpSpPr>
        <p:sp>
          <p:nvSpPr>
            <p:cNvPr id="4" name="角丸四角形 3"/>
            <p:cNvSpPr/>
            <p:nvPr/>
          </p:nvSpPr>
          <p:spPr>
            <a:xfrm>
              <a:off x="2113656" y="2105514"/>
              <a:ext cx="2492308" cy="62909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ja-JP" altLang="en-US" sz="2000" b="1"/>
                <a:t>業務アプリマップ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2119789" y="2950630"/>
              <a:ext cx="2492307" cy="276999"/>
            </a:xfrm>
            <a:prstGeom prst="rect">
              <a:avLst/>
            </a:prstGeom>
            <a:noFill/>
          </p:spPr>
          <p:txBody>
            <a:bodyPr wrap="square" lIns="90000" tIns="0" rIns="90000" bIns="0" rtlCol="0">
              <a:spAutoFit/>
            </a:bodyPr>
            <a:lstStyle/>
            <a:p>
              <a:r>
                <a:rPr lang="ja-JP" altLang="en-US" b="1">
                  <a:solidFill>
                    <a:schemeClr val="bg2"/>
                  </a:solidFill>
                </a:rPr>
                <a:t>業務とアプリの関連性把握</a:t>
              </a: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2119789" y="3706717"/>
              <a:ext cx="2492307" cy="18774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spcAft>
                  <a:spcPts val="1200"/>
                </a:spcAft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600"/>
                <a:t>アプリが利用される業務を　把握する</a:t>
              </a:r>
              <a:endParaRPr lang="en-US" altLang="ja-JP" sz="1600"/>
            </a:p>
            <a:p>
              <a:pPr marL="285750" indent="-285750">
                <a:spcAft>
                  <a:spcPts val="1200"/>
                </a:spcAft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600"/>
                <a:t>業務全体に対し、アプリの　カバー範囲を把握する</a:t>
              </a:r>
              <a:endParaRPr lang="en-US" altLang="ja-JP" sz="1600"/>
            </a:p>
            <a:p>
              <a:pPr marL="285750" indent="-285750">
                <a:spcAft>
                  <a:spcPts val="1200"/>
                </a:spcAft>
                <a:buClr>
                  <a:schemeClr val="tx1">
                    <a:lumMod val="50000"/>
                    <a:lumOff val="50000"/>
                  </a:schemeClr>
                </a:buClr>
                <a:buFont typeface="Wingdings" panose="05000000000000000000" pitchFamily="2" charset="2"/>
                <a:buChar char="l"/>
              </a:pPr>
              <a:r>
                <a:rPr lang="ja-JP" altLang="en-US" sz="1600"/>
                <a:t>業務に対するアプリの重複　を把握する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223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93269" y="218366"/>
            <a:ext cx="11340000" cy="720000"/>
          </a:xfrm>
        </p:spPr>
        <p:txBody>
          <a:bodyPr/>
          <a:lstStyle/>
          <a:p>
            <a:r>
              <a:rPr lang="ja-JP" altLang="en-US"/>
              <a:t>３．業務アプリマップ</a:t>
            </a:r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C395C2-7EA2-DFF6-BCB5-7BCE80F80153}"/>
              </a:ext>
            </a:extLst>
          </p:cNvPr>
          <p:cNvSpPr txBox="1"/>
          <p:nvPr/>
        </p:nvSpPr>
        <p:spPr>
          <a:xfrm>
            <a:off x="593269" y="1313430"/>
            <a:ext cx="1080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/>
              <a:t>業務カテゴリーの説明は以下の通り。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A377A18-F4F4-5B50-3DBB-447234A7264B}"/>
              </a:ext>
            </a:extLst>
          </p:cNvPr>
          <p:cNvSpPr/>
          <p:nvPr/>
        </p:nvSpPr>
        <p:spPr>
          <a:xfrm>
            <a:off x="2145402" y="1867379"/>
            <a:ext cx="9362169" cy="68697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72000" rIns="180000" bIns="72000" anchor="ctr"/>
          <a:lstStyle/>
          <a:p>
            <a:pPr>
              <a:spcAft>
                <a:spcPts val="600"/>
              </a:spcAft>
              <a:defRPr/>
            </a:pPr>
            <a:r>
              <a:rPr lang="en-US" altLang="ja-JP" sz="1600" b="1">
                <a:solidFill>
                  <a:schemeClr val="bg2"/>
                </a:solidFill>
              </a:rPr>
              <a:t>OM</a:t>
            </a:r>
            <a:r>
              <a:rPr lang="ja-JP" altLang="en-US" sz="1600" b="1">
                <a:solidFill>
                  <a:schemeClr val="bg2"/>
                </a:solidFill>
              </a:rPr>
              <a:t>部門のヒト・モノ・カネの戦略立案、電源計画業務</a:t>
            </a:r>
          </a:p>
        </p:txBody>
      </p:sp>
      <p:sp>
        <p:nvSpPr>
          <p:cNvPr id="38" name="角丸四角形 4">
            <a:extLst>
              <a:ext uri="{FF2B5EF4-FFF2-40B4-BE49-F238E27FC236}">
                <a16:creationId xmlns:a16="http://schemas.microsoft.com/office/drawing/2014/main" id="{7DAFE0F4-3B36-133F-453F-EDA75A8E9806}"/>
              </a:ext>
            </a:extLst>
          </p:cNvPr>
          <p:cNvSpPr/>
          <p:nvPr/>
        </p:nvSpPr>
        <p:spPr>
          <a:xfrm>
            <a:off x="707571" y="1867379"/>
            <a:ext cx="1418510" cy="6869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b="1">
                <a:latin typeface="+mn-ea"/>
              </a:rPr>
              <a:t>企画・</a:t>
            </a:r>
            <a:endParaRPr lang="en-US" altLang="ja-JP" sz="1400" b="1">
              <a:latin typeface="+mn-ea"/>
            </a:endParaRPr>
          </a:p>
          <a:p>
            <a:pPr algn="ctr">
              <a:defRPr/>
            </a:pPr>
            <a:r>
              <a:rPr lang="ja-JP" altLang="en-US" sz="1400" b="1">
                <a:latin typeface="+mn-ea"/>
              </a:rPr>
              <a:t>基本構想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E45A2811-D284-E5AC-7CDD-CC94FA973EB2}"/>
              </a:ext>
            </a:extLst>
          </p:cNvPr>
          <p:cNvSpPr/>
          <p:nvPr/>
        </p:nvSpPr>
        <p:spPr>
          <a:xfrm>
            <a:off x="2145402" y="2623539"/>
            <a:ext cx="9362169" cy="68697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72000" rIns="180000" bIns="72000" anchor="ctr"/>
          <a:lstStyle/>
          <a:p>
            <a:pPr>
              <a:spcAft>
                <a:spcPts val="600"/>
              </a:spcAft>
              <a:defRPr/>
            </a:pPr>
            <a:r>
              <a:rPr lang="ja-JP" altLang="en-US" sz="1600" b="1">
                <a:solidFill>
                  <a:schemeClr val="bg2"/>
                </a:solidFill>
              </a:rPr>
              <a:t>新規電源・リプレース電源の設計～現場施工業務</a:t>
            </a:r>
            <a:endParaRPr lang="ja-JP" altLang="en-US" sz="1600">
              <a:solidFill>
                <a:schemeClr val="tx1"/>
              </a:solidFill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A3C88A2C-BA73-DDC3-04A1-35594C5C9E72}"/>
              </a:ext>
            </a:extLst>
          </p:cNvPr>
          <p:cNvSpPr/>
          <p:nvPr/>
        </p:nvSpPr>
        <p:spPr>
          <a:xfrm>
            <a:off x="2145402" y="3395741"/>
            <a:ext cx="9362169" cy="68697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72000" rIns="180000" bIns="72000" anchor="ctr"/>
          <a:lstStyle/>
          <a:p>
            <a:pPr>
              <a:spcAft>
                <a:spcPts val="600"/>
              </a:spcAft>
              <a:defRPr/>
            </a:pPr>
            <a:r>
              <a:rPr lang="ja-JP" altLang="en-US" sz="1600" b="1">
                <a:solidFill>
                  <a:schemeClr val="bg2"/>
                </a:solidFill>
              </a:rPr>
              <a:t>運開後の発電所のオペレーション・運用業務</a:t>
            </a:r>
          </a:p>
        </p:txBody>
      </p:sp>
      <p:sp>
        <p:nvSpPr>
          <p:cNvPr id="42" name="角丸四角形 8">
            <a:extLst>
              <a:ext uri="{FF2B5EF4-FFF2-40B4-BE49-F238E27FC236}">
                <a16:creationId xmlns:a16="http://schemas.microsoft.com/office/drawing/2014/main" id="{74A23A03-82D2-3543-AA7A-44816C26073B}"/>
              </a:ext>
            </a:extLst>
          </p:cNvPr>
          <p:cNvSpPr/>
          <p:nvPr/>
        </p:nvSpPr>
        <p:spPr>
          <a:xfrm>
            <a:off x="707571" y="3395741"/>
            <a:ext cx="1418510" cy="6869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b="1">
                <a:latin typeface="+mn-ea"/>
              </a:rPr>
              <a:t>運用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1ABF168-46A4-E4BD-A0FE-5603FD4D8C2B}"/>
              </a:ext>
            </a:extLst>
          </p:cNvPr>
          <p:cNvSpPr/>
          <p:nvPr/>
        </p:nvSpPr>
        <p:spPr>
          <a:xfrm>
            <a:off x="2145402" y="4167943"/>
            <a:ext cx="9362169" cy="68697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72000" rIns="180000" bIns="72000" anchor="ctr"/>
          <a:lstStyle/>
          <a:p>
            <a:pPr>
              <a:spcAft>
                <a:spcPts val="600"/>
              </a:spcAft>
              <a:defRPr/>
            </a:pPr>
            <a:r>
              <a:rPr lang="ja-JP" altLang="en-US" sz="1600" b="1">
                <a:solidFill>
                  <a:schemeClr val="bg2"/>
                </a:solidFill>
              </a:rPr>
              <a:t>運開後の発電所のメンテナンス業務</a:t>
            </a:r>
          </a:p>
        </p:txBody>
      </p:sp>
      <p:sp>
        <p:nvSpPr>
          <p:cNvPr id="44" name="角丸四角形 4">
            <a:extLst>
              <a:ext uri="{FF2B5EF4-FFF2-40B4-BE49-F238E27FC236}">
                <a16:creationId xmlns:a16="http://schemas.microsoft.com/office/drawing/2014/main" id="{E5FAAF0A-6804-4289-4A94-80BC88D8CD92}"/>
              </a:ext>
            </a:extLst>
          </p:cNvPr>
          <p:cNvSpPr/>
          <p:nvPr/>
        </p:nvSpPr>
        <p:spPr>
          <a:xfrm>
            <a:off x="707571" y="4167943"/>
            <a:ext cx="1418510" cy="6869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b="1">
                <a:latin typeface="+mn-ea"/>
              </a:rPr>
              <a:t>点検・補修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83AC4F1-E36F-8019-3B85-071EBF16E852}"/>
              </a:ext>
            </a:extLst>
          </p:cNvPr>
          <p:cNvSpPr/>
          <p:nvPr/>
        </p:nvSpPr>
        <p:spPr>
          <a:xfrm>
            <a:off x="2145402" y="4924103"/>
            <a:ext cx="9362169" cy="68697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72000" rIns="180000" bIns="72000" anchor="ctr"/>
          <a:lstStyle/>
          <a:p>
            <a:pPr>
              <a:spcAft>
                <a:spcPts val="600"/>
              </a:spcAft>
              <a:defRPr/>
            </a:pPr>
            <a:r>
              <a:rPr lang="ja-JP" altLang="en-US" sz="1600" b="1">
                <a:solidFill>
                  <a:schemeClr val="bg2"/>
                </a:solidFill>
              </a:rPr>
              <a:t>発電所の長期計画停止～撤去業務</a:t>
            </a:r>
          </a:p>
        </p:txBody>
      </p:sp>
      <p:sp>
        <p:nvSpPr>
          <p:cNvPr id="46" name="角丸四角形 6">
            <a:extLst>
              <a:ext uri="{FF2B5EF4-FFF2-40B4-BE49-F238E27FC236}">
                <a16:creationId xmlns:a16="http://schemas.microsoft.com/office/drawing/2014/main" id="{11B37564-03A3-87A4-C6D8-51CC3E2DB427}"/>
              </a:ext>
            </a:extLst>
          </p:cNvPr>
          <p:cNvSpPr/>
          <p:nvPr/>
        </p:nvSpPr>
        <p:spPr>
          <a:xfrm>
            <a:off x="707571" y="4924103"/>
            <a:ext cx="1418510" cy="6869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b="1">
                <a:latin typeface="+mn-ea"/>
              </a:rPr>
              <a:t>長期停止・撤去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AB29B502-328A-233F-E2D9-DCA94E5EF82E}"/>
              </a:ext>
            </a:extLst>
          </p:cNvPr>
          <p:cNvSpPr/>
          <p:nvPr/>
        </p:nvSpPr>
        <p:spPr>
          <a:xfrm>
            <a:off x="2145402" y="5696305"/>
            <a:ext cx="9362169" cy="686977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80000" tIns="72000" rIns="180000" bIns="72000" anchor="ctr"/>
          <a:lstStyle/>
          <a:p>
            <a:pPr>
              <a:spcAft>
                <a:spcPts val="600"/>
              </a:spcAft>
              <a:defRPr/>
            </a:pPr>
            <a:r>
              <a:rPr lang="ja-JP" altLang="en-US" sz="1600" b="1">
                <a:solidFill>
                  <a:schemeClr val="bg2"/>
                </a:solidFill>
              </a:rPr>
              <a:t>発電所の運営に関わる資材調達業務（主にメンテナンス）</a:t>
            </a:r>
          </a:p>
        </p:txBody>
      </p:sp>
      <p:sp>
        <p:nvSpPr>
          <p:cNvPr id="48" name="角丸四角形 8">
            <a:extLst>
              <a:ext uri="{FF2B5EF4-FFF2-40B4-BE49-F238E27FC236}">
                <a16:creationId xmlns:a16="http://schemas.microsoft.com/office/drawing/2014/main" id="{66AD9E98-106E-E05C-D835-CF250BF42016}"/>
              </a:ext>
            </a:extLst>
          </p:cNvPr>
          <p:cNvSpPr/>
          <p:nvPr/>
        </p:nvSpPr>
        <p:spPr>
          <a:xfrm>
            <a:off x="707571" y="5696305"/>
            <a:ext cx="1418510" cy="6869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200" b="1">
                <a:latin typeface="+mn-ea"/>
              </a:rPr>
              <a:t>資機材・調達</a:t>
            </a:r>
            <a:endParaRPr lang="en-US" altLang="ja-JP" sz="1200" b="1">
              <a:latin typeface="+mn-ea"/>
            </a:endParaRPr>
          </a:p>
          <a:p>
            <a:pPr algn="ctr">
              <a:defRPr/>
            </a:pPr>
            <a:r>
              <a:rPr lang="ja-JP" altLang="en-US" sz="1200" b="1">
                <a:latin typeface="+mn-ea"/>
              </a:rPr>
              <a:t>・管理</a:t>
            </a:r>
          </a:p>
        </p:txBody>
      </p:sp>
      <p:sp>
        <p:nvSpPr>
          <p:cNvPr id="2" name="角丸四角形 4">
            <a:extLst>
              <a:ext uri="{FF2B5EF4-FFF2-40B4-BE49-F238E27FC236}">
                <a16:creationId xmlns:a16="http://schemas.microsoft.com/office/drawing/2014/main" id="{FD9BADE1-AAD6-D34F-93C7-34544E5F7A5A}"/>
              </a:ext>
            </a:extLst>
          </p:cNvPr>
          <p:cNvSpPr/>
          <p:nvPr/>
        </p:nvSpPr>
        <p:spPr>
          <a:xfrm>
            <a:off x="707571" y="2623538"/>
            <a:ext cx="1418510" cy="686977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1400" b="1">
                <a:latin typeface="+mn-ea"/>
              </a:rPr>
              <a:t>設計</a:t>
            </a:r>
            <a:endParaRPr lang="en-US" altLang="ja-JP" sz="1400" b="1">
              <a:latin typeface="+mn-ea"/>
            </a:endParaRPr>
          </a:p>
          <a:p>
            <a:pPr algn="ctr">
              <a:defRPr/>
            </a:pPr>
            <a:r>
              <a:rPr lang="ja-JP" altLang="en-US" sz="1400" b="1">
                <a:latin typeface="+mn-ea"/>
              </a:rPr>
              <a:t>調達</a:t>
            </a:r>
            <a:endParaRPr lang="en-US" altLang="ja-JP" sz="1400" b="1">
              <a:latin typeface="+mn-ea"/>
            </a:endParaRPr>
          </a:p>
          <a:p>
            <a:pPr algn="ctr">
              <a:defRPr/>
            </a:pPr>
            <a:r>
              <a:rPr lang="ja-JP" altLang="en-US" sz="1400" b="1">
                <a:latin typeface="+mn-ea"/>
              </a:rPr>
              <a:t>建設</a:t>
            </a:r>
          </a:p>
        </p:txBody>
      </p:sp>
    </p:spTree>
    <p:extLst>
      <p:ext uri="{BB962C8B-B14F-4D97-AF65-F5344CB8AC3E}">
        <p14:creationId xmlns:p14="http://schemas.microsoft.com/office/powerpoint/2010/main" val="3411066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" name="正方形/長方形 951">
            <a:extLst>
              <a:ext uri="{FF2B5EF4-FFF2-40B4-BE49-F238E27FC236}">
                <a16:creationId xmlns:a16="http://schemas.microsoft.com/office/drawing/2014/main" id="{7D3E2D0E-129E-24CA-B38C-91ABA85F799E}"/>
              </a:ext>
            </a:extLst>
          </p:cNvPr>
          <p:cNvSpPr/>
          <p:nvPr/>
        </p:nvSpPr>
        <p:spPr>
          <a:xfrm>
            <a:off x="7031539" y="3610789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環境ﾃﾞｰﾀ収集</a:t>
            </a:r>
          </a:p>
        </p:txBody>
      </p:sp>
      <p:sp>
        <p:nvSpPr>
          <p:cNvPr id="922" name="正方形/長方形 921">
            <a:extLst>
              <a:ext uri="{FF2B5EF4-FFF2-40B4-BE49-F238E27FC236}">
                <a16:creationId xmlns:a16="http://schemas.microsoft.com/office/drawing/2014/main" id="{4255E866-672D-7FB2-2F91-B3DFE8CC714F}"/>
              </a:ext>
            </a:extLst>
          </p:cNvPr>
          <p:cNvSpPr/>
          <p:nvPr/>
        </p:nvSpPr>
        <p:spPr>
          <a:xfrm>
            <a:off x="5411797" y="3371042"/>
            <a:ext cx="720000" cy="199799"/>
          </a:xfrm>
          <a:prstGeom prst="rect">
            <a:avLst/>
          </a:prstGeom>
          <a:gradFill>
            <a:gsLst>
              <a:gs pos="71000">
                <a:schemeClr val="accent3">
                  <a:lumMod val="20000"/>
                  <a:lumOff val="80000"/>
                </a:schemeClr>
              </a:gs>
              <a:gs pos="39000">
                <a:schemeClr val="accent4">
                  <a:lumMod val="20000"/>
                  <a:lumOff val="8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　　運転・不具合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ﾃﾞｰﾀ収集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279538B7-CE31-2F4D-422A-25B10F3F90C0}"/>
              </a:ext>
            </a:extLst>
          </p:cNvPr>
          <p:cNvGrpSpPr/>
          <p:nvPr/>
        </p:nvGrpSpPr>
        <p:grpSpPr>
          <a:xfrm>
            <a:off x="432558" y="152399"/>
            <a:ext cx="11612270" cy="469738"/>
            <a:chOff x="432558" y="152399"/>
            <a:chExt cx="11612270" cy="469738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B1D5D084-4C34-824E-3205-6D00C46B1806}"/>
                </a:ext>
              </a:extLst>
            </p:cNvPr>
            <p:cNvSpPr/>
            <p:nvPr/>
          </p:nvSpPr>
          <p:spPr>
            <a:xfrm>
              <a:off x="432558" y="154034"/>
              <a:ext cx="720000" cy="463125"/>
            </a:xfrm>
            <a:prstGeom prst="rect">
              <a:avLst/>
            </a:prstGeom>
            <a:solidFill>
              <a:schemeClr val="accent1"/>
            </a:solidFill>
            <a:ln w="762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 dirty="0">
                  <a:solidFill>
                    <a:prstClr val="white"/>
                  </a:solidFill>
                </a:rPr>
                <a:t>企画・</a:t>
              </a:r>
              <a:endParaRPr lang="en-US" altLang="ja-JP" sz="800" b="1" kern="0" dirty="0">
                <a:solidFill>
                  <a:prstClr val="white"/>
                </a:solidFill>
              </a:endParaRPr>
            </a:p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 dirty="0">
                  <a:solidFill>
                    <a:prstClr val="white"/>
                  </a:solidFill>
                </a:rPr>
                <a:t>基本構想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BE4F4C8-7815-21D5-92E4-A74F4BE6F53F}"/>
                </a:ext>
              </a:extLst>
            </p:cNvPr>
            <p:cNvSpPr/>
            <p:nvPr/>
          </p:nvSpPr>
          <p:spPr>
            <a:xfrm>
              <a:off x="1220454" y="152399"/>
              <a:ext cx="720000" cy="463125"/>
            </a:xfrm>
            <a:prstGeom prst="rect">
              <a:avLst/>
            </a:prstGeom>
            <a:solidFill>
              <a:schemeClr val="accent1"/>
            </a:solidFill>
            <a:ln w="762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 dirty="0">
                  <a:solidFill>
                    <a:prstClr val="white"/>
                  </a:solidFill>
                </a:rPr>
                <a:t>設計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15E1A27E-A953-E93A-F61E-DB7B68D018A4}"/>
                </a:ext>
              </a:extLst>
            </p:cNvPr>
            <p:cNvSpPr/>
            <p:nvPr/>
          </p:nvSpPr>
          <p:spPr>
            <a:xfrm>
              <a:off x="2005469" y="159011"/>
              <a:ext cx="720000" cy="463125"/>
            </a:xfrm>
            <a:prstGeom prst="rect">
              <a:avLst/>
            </a:prstGeom>
            <a:solidFill>
              <a:schemeClr val="accent1"/>
            </a:solidFill>
            <a:ln w="762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>
                  <a:solidFill>
                    <a:prstClr val="white"/>
                  </a:solidFill>
                </a:rPr>
                <a:t>調達</a:t>
              </a:r>
              <a:endParaRPr lang="en-US" altLang="ja-JP" sz="800" b="1" kern="0">
                <a:solidFill>
                  <a:prstClr val="white"/>
                </a:solidFill>
              </a:endParaRPr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25A6135-188A-9982-92E4-D6DFBDFEE292}"/>
                </a:ext>
              </a:extLst>
            </p:cNvPr>
            <p:cNvSpPr/>
            <p:nvPr/>
          </p:nvSpPr>
          <p:spPr>
            <a:xfrm>
              <a:off x="2779604" y="159011"/>
              <a:ext cx="720000" cy="463125"/>
            </a:xfrm>
            <a:prstGeom prst="rect">
              <a:avLst/>
            </a:prstGeom>
            <a:solidFill>
              <a:schemeClr val="accent1"/>
            </a:solidFill>
            <a:ln w="762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 dirty="0">
                  <a:solidFill>
                    <a:prstClr val="white"/>
                  </a:solidFill>
                </a:rPr>
                <a:t>建設</a:t>
              </a:r>
              <a:endParaRPr lang="en-US" altLang="ja-JP" sz="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850CE87B-1467-288D-DFA7-8AE7C118E24D}"/>
                </a:ext>
              </a:extLst>
            </p:cNvPr>
            <p:cNvSpPr/>
            <p:nvPr/>
          </p:nvSpPr>
          <p:spPr>
            <a:xfrm>
              <a:off x="9684542" y="159011"/>
              <a:ext cx="720000" cy="463125"/>
            </a:xfrm>
            <a:prstGeom prst="rect">
              <a:avLst/>
            </a:prstGeom>
            <a:solidFill>
              <a:schemeClr val="accent1"/>
            </a:solidFill>
            <a:ln w="762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 dirty="0">
                  <a:solidFill>
                    <a:prstClr val="white"/>
                  </a:solidFill>
                </a:rPr>
                <a:t>点検・補修</a:t>
              </a:r>
            </a:p>
          </p:txBody>
        </p:sp>
        <p:sp>
          <p:nvSpPr>
            <p:cNvPr id="193" name="正方形/長方形 192">
              <a:extLst>
                <a:ext uri="{FF2B5EF4-FFF2-40B4-BE49-F238E27FC236}">
                  <a16:creationId xmlns:a16="http://schemas.microsoft.com/office/drawing/2014/main" id="{97DF43FF-7490-F2B5-D5C3-8EAC70AB259B}"/>
                </a:ext>
              </a:extLst>
            </p:cNvPr>
            <p:cNvSpPr/>
            <p:nvPr/>
          </p:nvSpPr>
          <p:spPr>
            <a:xfrm>
              <a:off x="10504590" y="152399"/>
              <a:ext cx="720000" cy="463125"/>
            </a:xfrm>
            <a:prstGeom prst="rect">
              <a:avLst/>
            </a:prstGeom>
            <a:solidFill>
              <a:schemeClr val="accent1"/>
            </a:solidFill>
            <a:ln w="762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 dirty="0">
                  <a:solidFill>
                    <a:prstClr val="white"/>
                  </a:solidFill>
                </a:rPr>
                <a:t>長期停止・</a:t>
              </a:r>
              <a:br>
                <a:rPr lang="ja-JP" altLang="en-US" sz="800" b="1" kern="0" dirty="0">
                  <a:solidFill>
                    <a:prstClr val="white"/>
                  </a:solidFill>
                </a:rPr>
              </a:br>
              <a:r>
                <a:rPr lang="ja-JP" altLang="en-US" sz="800" b="1" kern="0" dirty="0">
                  <a:solidFill>
                    <a:prstClr val="white"/>
                  </a:solidFill>
                </a:rPr>
                <a:t>撤去</a:t>
              </a:r>
            </a:p>
          </p:txBody>
        </p:sp>
        <p:sp>
          <p:nvSpPr>
            <p:cNvPr id="194" name="正方形/長方形 193">
              <a:extLst>
                <a:ext uri="{FF2B5EF4-FFF2-40B4-BE49-F238E27FC236}">
                  <a16:creationId xmlns:a16="http://schemas.microsoft.com/office/drawing/2014/main" id="{003A8C03-A05B-BD2A-3FCA-B2B4F6870EDF}"/>
                </a:ext>
              </a:extLst>
            </p:cNvPr>
            <p:cNvSpPr/>
            <p:nvPr/>
          </p:nvSpPr>
          <p:spPr>
            <a:xfrm>
              <a:off x="11324828" y="159011"/>
              <a:ext cx="720000" cy="463125"/>
            </a:xfrm>
            <a:prstGeom prst="rect">
              <a:avLst/>
            </a:prstGeom>
            <a:solidFill>
              <a:schemeClr val="accent1"/>
            </a:solidFill>
            <a:ln w="762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>
                  <a:solidFill>
                    <a:prstClr val="white"/>
                  </a:solidFill>
                </a:rPr>
                <a:t>資機材・</a:t>
              </a:r>
              <a:br>
                <a:rPr lang="ja-JP" altLang="en-US" sz="800" b="1" kern="0">
                  <a:solidFill>
                    <a:prstClr val="white"/>
                  </a:solidFill>
                </a:rPr>
              </a:br>
              <a:r>
                <a:rPr lang="ja-JP" altLang="en-US" sz="800" b="1" kern="0">
                  <a:solidFill>
                    <a:prstClr val="white"/>
                  </a:solidFill>
                </a:rPr>
                <a:t>調達・管理</a:t>
              </a:r>
            </a:p>
          </p:txBody>
        </p:sp>
        <p:sp>
          <p:nvSpPr>
            <p:cNvPr id="195" name="正方形/長方形 194">
              <a:extLst>
                <a:ext uri="{FF2B5EF4-FFF2-40B4-BE49-F238E27FC236}">
                  <a16:creationId xmlns:a16="http://schemas.microsoft.com/office/drawing/2014/main" id="{FCF16A17-6EB4-1A44-2D93-B09239A9D7BC}"/>
                </a:ext>
              </a:extLst>
            </p:cNvPr>
            <p:cNvSpPr/>
            <p:nvPr/>
          </p:nvSpPr>
          <p:spPr>
            <a:xfrm>
              <a:off x="3803167" y="159012"/>
              <a:ext cx="5574588" cy="177422"/>
            </a:xfrm>
            <a:prstGeom prst="rect">
              <a:avLst/>
            </a:prstGeom>
            <a:solidFill>
              <a:schemeClr val="accent1"/>
            </a:solidFill>
            <a:ln w="762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 dirty="0">
                  <a:solidFill>
                    <a:prstClr val="white"/>
                  </a:solidFill>
                </a:rPr>
                <a:t>運用</a:t>
              </a:r>
              <a:endParaRPr lang="en-US" altLang="ja-JP" sz="8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198" name="正方形/長方形 197">
              <a:extLst>
                <a:ext uri="{FF2B5EF4-FFF2-40B4-BE49-F238E27FC236}">
                  <a16:creationId xmlns:a16="http://schemas.microsoft.com/office/drawing/2014/main" id="{F7C0825E-33AF-BE4B-EAA0-D775E6646842}"/>
                </a:ext>
              </a:extLst>
            </p:cNvPr>
            <p:cNvSpPr/>
            <p:nvPr/>
          </p:nvSpPr>
          <p:spPr>
            <a:xfrm>
              <a:off x="3803167" y="370137"/>
              <a:ext cx="72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700" b="1" kern="0" dirty="0">
                  <a:solidFill>
                    <a:schemeClr val="accent1">
                      <a:lumMod val="75000"/>
                    </a:schemeClr>
                  </a:solidFill>
                </a:rPr>
                <a:t>燃料払出・</a:t>
              </a:r>
              <a:br>
                <a:rPr lang="ja-JP" altLang="en-US" sz="700" b="1" kern="0" dirty="0">
                  <a:solidFill>
                    <a:schemeClr val="accent1">
                      <a:lumMod val="75000"/>
                    </a:schemeClr>
                  </a:solidFill>
                </a:rPr>
              </a:br>
              <a:r>
                <a:rPr lang="ja-JP" altLang="en-US" sz="700" b="1" kern="0" dirty="0">
                  <a:solidFill>
                    <a:schemeClr val="accent1">
                      <a:lumMod val="75000"/>
                    </a:schemeClr>
                  </a:solidFill>
                </a:rPr>
                <a:t>一次水処理</a:t>
              </a:r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DBF198C0-D4D5-E652-6710-38DE1842BE18}"/>
                </a:ext>
              </a:extLst>
            </p:cNvPr>
            <p:cNvSpPr/>
            <p:nvPr/>
          </p:nvSpPr>
          <p:spPr>
            <a:xfrm>
              <a:off x="4605267" y="370137"/>
              <a:ext cx="72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700" b="1" kern="0" dirty="0">
                  <a:solidFill>
                    <a:schemeClr val="accent1">
                      <a:lumMod val="75000"/>
                    </a:schemeClr>
                  </a:solidFill>
                </a:rPr>
                <a:t>発電</a:t>
              </a:r>
            </a:p>
          </p:txBody>
        </p:sp>
        <p:sp>
          <p:nvSpPr>
            <p:cNvPr id="201" name="正方形/長方形 200">
              <a:extLst>
                <a:ext uri="{FF2B5EF4-FFF2-40B4-BE49-F238E27FC236}">
                  <a16:creationId xmlns:a16="http://schemas.microsoft.com/office/drawing/2014/main" id="{7701EDF5-9A97-2D69-326C-DF54A808A632}"/>
                </a:ext>
              </a:extLst>
            </p:cNvPr>
            <p:cNvSpPr/>
            <p:nvPr/>
          </p:nvSpPr>
          <p:spPr>
            <a:xfrm>
              <a:off x="5421694" y="370137"/>
              <a:ext cx="72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700" b="1" kern="0" dirty="0">
                  <a:solidFill>
                    <a:schemeClr val="accent1">
                      <a:lumMod val="75000"/>
                    </a:schemeClr>
                  </a:solidFill>
                </a:rPr>
                <a:t>排水・灰処理</a:t>
              </a:r>
            </a:p>
          </p:txBody>
        </p:sp>
        <p:sp>
          <p:nvSpPr>
            <p:cNvPr id="202" name="正方形/長方形 201">
              <a:extLst>
                <a:ext uri="{FF2B5EF4-FFF2-40B4-BE49-F238E27FC236}">
                  <a16:creationId xmlns:a16="http://schemas.microsoft.com/office/drawing/2014/main" id="{E78B6901-790E-978B-11AC-7DE1121FF8F6}"/>
                </a:ext>
              </a:extLst>
            </p:cNvPr>
            <p:cNvSpPr/>
            <p:nvPr/>
          </p:nvSpPr>
          <p:spPr>
            <a:xfrm>
              <a:off x="6221739" y="370137"/>
              <a:ext cx="72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700" b="1" kern="0" dirty="0">
                  <a:solidFill>
                    <a:schemeClr val="accent1">
                      <a:lumMod val="75000"/>
                    </a:schemeClr>
                  </a:solidFill>
                </a:rPr>
                <a:t>廃棄物処理</a:t>
              </a:r>
            </a:p>
          </p:txBody>
        </p:sp>
        <p:sp>
          <p:nvSpPr>
            <p:cNvPr id="203" name="正方形/長方形 202">
              <a:extLst>
                <a:ext uri="{FF2B5EF4-FFF2-40B4-BE49-F238E27FC236}">
                  <a16:creationId xmlns:a16="http://schemas.microsoft.com/office/drawing/2014/main" id="{78D747C4-43C0-6DC4-B894-48404B5441F2}"/>
                </a:ext>
              </a:extLst>
            </p:cNvPr>
            <p:cNvSpPr/>
            <p:nvPr/>
          </p:nvSpPr>
          <p:spPr>
            <a:xfrm>
              <a:off x="7021784" y="370137"/>
              <a:ext cx="72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700" b="1" kern="0" dirty="0">
                  <a:solidFill>
                    <a:schemeClr val="accent1">
                      <a:lumMod val="75000"/>
                    </a:schemeClr>
                  </a:solidFill>
                </a:rPr>
                <a:t>環境管理</a:t>
              </a:r>
            </a:p>
          </p:txBody>
        </p:sp>
        <p:sp>
          <p:nvSpPr>
            <p:cNvPr id="204" name="正方形/長方形 203">
              <a:extLst>
                <a:ext uri="{FF2B5EF4-FFF2-40B4-BE49-F238E27FC236}">
                  <a16:creationId xmlns:a16="http://schemas.microsoft.com/office/drawing/2014/main" id="{B2B9C5C2-1A36-1D88-7DD3-AA8D917A1D98}"/>
                </a:ext>
              </a:extLst>
            </p:cNvPr>
            <p:cNvSpPr/>
            <p:nvPr/>
          </p:nvSpPr>
          <p:spPr>
            <a:xfrm>
              <a:off x="7837707" y="370137"/>
              <a:ext cx="72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700" b="1" kern="0" dirty="0">
                  <a:solidFill>
                    <a:schemeClr val="accent1">
                      <a:lumMod val="75000"/>
                    </a:schemeClr>
                  </a:solidFill>
                </a:rPr>
                <a:t>保安防災</a:t>
              </a:r>
            </a:p>
          </p:txBody>
        </p:sp>
        <p:sp>
          <p:nvSpPr>
            <p:cNvPr id="259" name="正方形/長方形 258">
              <a:extLst>
                <a:ext uri="{FF2B5EF4-FFF2-40B4-BE49-F238E27FC236}">
                  <a16:creationId xmlns:a16="http://schemas.microsoft.com/office/drawing/2014/main" id="{BAC01449-0FEE-9269-A7BC-0A2B647679BD}"/>
                </a:ext>
              </a:extLst>
            </p:cNvPr>
            <p:cNvSpPr/>
            <p:nvPr/>
          </p:nvSpPr>
          <p:spPr>
            <a:xfrm>
              <a:off x="8653630" y="370137"/>
              <a:ext cx="720000" cy="252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accent1">
                  <a:lumMod val="20000"/>
                  <a:lumOff val="80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zh-TW" altLang="en-US" sz="700" b="1" kern="0" dirty="0">
                  <a:solidFill>
                    <a:schemeClr val="accent1">
                      <a:lumMod val="75000"/>
                    </a:schemeClr>
                  </a:solidFill>
                </a:rPr>
                <a:t>複数発電所</a:t>
              </a:r>
              <a:endParaRPr lang="en-US" altLang="zh-TW" sz="700" b="1" kern="0" dirty="0">
                <a:solidFill>
                  <a:schemeClr val="accent1">
                    <a:lumMod val="75000"/>
                  </a:schemeClr>
                </a:solidFill>
              </a:endParaRPr>
            </a:p>
            <a:p>
              <a:pPr algn="ctr" defTabSz="844083">
                <a:lnSpc>
                  <a:spcPct val="105000"/>
                </a:lnSpc>
                <a:defRPr/>
              </a:pPr>
              <a:r>
                <a:rPr lang="zh-TW" altLang="en-US" sz="700" b="1" kern="0" dirty="0">
                  <a:solidFill>
                    <a:schemeClr val="accent1">
                      <a:lumMod val="75000"/>
                    </a:schemeClr>
                  </a:solidFill>
                </a:rPr>
                <a:t>効率的運用</a:t>
              </a:r>
            </a:p>
          </p:txBody>
        </p:sp>
      </p:grp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92C612D5-749D-2800-0F68-D30CCD22C1E6}"/>
              </a:ext>
            </a:extLst>
          </p:cNvPr>
          <p:cNvSpPr/>
          <p:nvPr/>
        </p:nvSpPr>
        <p:spPr>
          <a:xfrm>
            <a:off x="6220808" y="167279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廃棄物管理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E8CEB51-6A17-7817-30A7-9F1C9F4B7990}"/>
              </a:ext>
            </a:extLst>
          </p:cNvPr>
          <p:cNvSpPr/>
          <p:nvPr/>
        </p:nvSpPr>
        <p:spPr>
          <a:xfrm>
            <a:off x="428080" y="67104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 dirty="0"/>
              <a:t>（新規）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 dirty="0"/>
              <a:t>事業計画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BC67D54-1FBF-D44A-F12B-75434D71A470}"/>
              </a:ext>
            </a:extLst>
          </p:cNvPr>
          <p:cNvSpPr/>
          <p:nvPr/>
        </p:nvSpPr>
        <p:spPr>
          <a:xfrm>
            <a:off x="428080" y="907629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（ﾘﾌﾟﾚｰｽ）</a:t>
            </a:r>
            <a:br>
              <a:rPr lang="en-US" altLang="ja-JP" sz="554" kern="0"/>
            </a:br>
            <a:r>
              <a:rPr lang="ja-JP" altLang="en-US" sz="554" kern="0"/>
              <a:t>事業計画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EF2386B3-0417-9F3A-DACB-F2D393A57A8A}"/>
              </a:ext>
            </a:extLst>
          </p:cNvPr>
          <p:cNvSpPr/>
          <p:nvPr/>
        </p:nvSpPr>
        <p:spPr>
          <a:xfrm>
            <a:off x="428080" y="1670566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ﾌﾟﾛｼﾞｪｸﾄ進捗管理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1EA3159-5F7A-F225-1C63-6DE84C977EED}"/>
              </a:ext>
            </a:extLst>
          </p:cNvPr>
          <p:cNvSpPr/>
          <p:nvPr/>
        </p:nvSpPr>
        <p:spPr>
          <a:xfrm>
            <a:off x="1220454" y="671507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 dirty="0"/>
              <a:t>ﾌﾟﾛｼﾞｪｸﾄ全体設計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BD779A9-4385-EE31-EF37-AA1FE786FE14}"/>
              </a:ext>
            </a:extLst>
          </p:cNvPr>
          <p:cNvSpPr/>
          <p:nvPr/>
        </p:nvSpPr>
        <p:spPr>
          <a:xfrm>
            <a:off x="1220454" y="908092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 dirty="0"/>
              <a:t>性能・仕様設計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82C7A2F3-1F64-0142-A9BD-7ED51113AC2A}"/>
              </a:ext>
            </a:extLst>
          </p:cNvPr>
          <p:cNvSpPr/>
          <p:nvPr/>
        </p:nvSpPr>
        <p:spPr>
          <a:xfrm>
            <a:off x="1220454" y="1671346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ﾌﾟﾛｼﾞｪｸﾄ進捗管理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F99944B-E383-7713-90D6-A401258F63C7}"/>
              </a:ext>
            </a:extLst>
          </p:cNvPr>
          <p:cNvSpPr/>
          <p:nvPr/>
        </p:nvSpPr>
        <p:spPr>
          <a:xfrm>
            <a:off x="2005469" y="670120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原価企画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DF4C9FC-B461-291B-6684-07931D7094BE}"/>
              </a:ext>
            </a:extLst>
          </p:cNvPr>
          <p:cNvSpPr/>
          <p:nvPr/>
        </p:nvSpPr>
        <p:spPr>
          <a:xfrm>
            <a:off x="2005469" y="114187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調達計画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7A76C30-EA47-EA8D-5895-3C978D80CD6D}"/>
              </a:ext>
            </a:extLst>
          </p:cNvPr>
          <p:cNvSpPr/>
          <p:nvPr/>
        </p:nvSpPr>
        <p:spPr>
          <a:xfrm>
            <a:off x="2005469" y="91098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調達品質</a:t>
            </a:r>
            <a:br>
              <a:rPr lang="en-US" altLang="ja-JP" sz="554" kern="0" dirty="0"/>
            </a:br>
            <a:r>
              <a:rPr lang="ja-JP" altLang="en-US" sz="554" kern="0" dirty="0"/>
              <a:t>基準設計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5ACA8898-B8E7-B27E-BF64-6D7DCE0EFA02}"/>
              </a:ext>
            </a:extLst>
          </p:cNvPr>
          <p:cNvSpPr/>
          <p:nvPr/>
        </p:nvSpPr>
        <p:spPr>
          <a:xfrm>
            <a:off x="2782827" y="668832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工事計画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F0E80188-C8A3-F412-D3D5-A78868210EE4}"/>
              </a:ext>
            </a:extLst>
          </p:cNvPr>
          <p:cNvSpPr/>
          <p:nvPr/>
        </p:nvSpPr>
        <p:spPr>
          <a:xfrm>
            <a:off x="2782827" y="905417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要員計画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30ADE1B1-2697-1A74-700E-A0434869AF04}"/>
              </a:ext>
            </a:extLst>
          </p:cNvPr>
          <p:cNvSpPr/>
          <p:nvPr/>
        </p:nvSpPr>
        <p:spPr>
          <a:xfrm>
            <a:off x="2779604" y="1155211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建設・工事</a:t>
            </a:r>
            <a:br>
              <a:rPr lang="en-US" altLang="ja-JP" sz="554" kern="0"/>
            </a:br>
            <a:r>
              <a:rPr lang="ja-JP" altLang="en-US" sz="554" kern="0"/>
              <a:t>予算計画</a:t>
            </a: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AA2D182D-70CC-4138-5A8F-273EF753A756}"/>
              </a:ext>
            </a:extLst>
          </p:cNvPr>
          <p:cNvSpPr/>
          <p:nvPr/>
        </p:nvSpPr>
        <p:spPr>
          <a:xfrm>
            <a:off x="2005469" y="4546253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工事業者評価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E0F0F29-F148-FE11-1E7F-F1E6ACE42075}"/>
              </a:ext>
            </a:extLst>
          </p:cNvPr>
          <p:cNvSpPr/>
          <p:nvPr/>
        </p:nvSpPr>
        <p:spPr>
          <a:xfrm>
            <a:off x="2005469" y="4309667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調達先評価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DCA483E-1385-6306-F512-B5A33FD3DE12}"/>
              </a:ext>
            </a:extLst>
          </p:cNvPr>
          <p:cNvSpPr/>
          <p:nvPr/>
        </p:nvSpPr>
        <p:spPr>
          <a:xfrm>
            <a:off x="2005469" y="167313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原価統制・</a:t>
            </a:r>
            <a:br>
              <a:rPr lang="en-US" altLang="ja-JP" sz="554" kern="0"/>
            </a:br>
            <a:r>
              <a:rPr lang="ja-JP" altLang="en-US" sz="554" kern="0"/>
              <a:t>原価低減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B829015-C11E-61F2-01A4-FE069EC76B12}"/>
              </a:ext>
            </a:extLst>
          </p:cNvPr>
          <p:cNvSpPr/>
          <p:nvPr/>
        </p:nvSpPr>
        <p:spPr>
          <a:xfrm>
            <a:off x="2005469" y="1909720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品質管理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2FAC4C22-B212-6997-7BEF-F12263C0A9EF}"/>
              </a:ext>
            </a:extLst>
          </p:cNvPr>
          <p:cNvSpPr/>
          <p:nvPr/>
        </p:nvSpPr>
        <p:spPr>
          <a:xfrm>
            <a:off x="2005469" y="2146305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納期調整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9B7B14E7-918A-FD8F-96D2-3DC6465C5CB2}"/>
              </a:ext>
            </a:extLst>
          </p:cNvPr>
          <p:cNvSpPr/>
          <p:nvPr/>
        </p:nvSpPr>
        <p:spPr>
          <a:xfrm>
            <a:off x="2782827" y="237762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工事施工評価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8B00DDA8-49B7-DA90-E147-0C7612B669ED}"/>
              </a:ext>
            </a:extLst>
          </p:cNvPr>
          <p:cNvSpPr/>
          <p:nvPr/>
        </p:nvSpPr>
        <p:spPr>
          <a:xfrm>
            <a:off x="2782827" y="1671846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工程監理・管理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6FBB9048-BED7-FAFF-28D6-9BC824217AD0}"/>
              </a:ext>
            </a:extLst>
          </p:cNvPr>
          <p:cNvSpPr/>
          <p:nvPr/>
        </p:nvSpPr>
        <p:spPr>
          <a:xfrm>
            <a:off x="2782827" y="1908432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品質管理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A2E1739-35BC-F663-1DE9-10BDC8E4029E}"/>
              </a:ext>
            </a:extLst>
          </p:cNvPr>
          <p:cNvSpPr/>
          <p:nvPr/>
        </p:nvSpPr>
        <p:spPr>
          <a:xfrm>
            <a:off x="2782827" y="2145017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安全管理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FE0E7DC-DEA1-7ABD-A1A8-4925C63D34D7}"/>
              </a:ext>
            </a:extLst>
          </p:cNvPr>
          <p:cNvSpPr/>
          <p:nvPr/>
        </p:nvSpPr>
        <p:spPr>
          <a:xfrm>
            <a:off x="8657755" y="665820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発電計画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F09EC292-C094-7F9E-2E59-27F5610C9F20}"/>
              </a:ext>
            </a:extLst>
          </p:cNvPr>
          <p:cNvSpPr/>
          <p:nvPr/>
        </p:nvSpPr>
        <p:spPr>
          <a:xfrm>
            <a:off x="8657755" y="1138990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定検作業計画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09D9B94-70A0-0D00-7C85-538F365B8846}"/>
              </a:ext>
            </a:extLst>
          </p:cNvPr>
          <p:cNvSpPr/>
          <p:nvPr/>
        </p:nvSpPr>
        <p:spPr>
          <a:xfrm>
            <a:off x="8657755" y="167010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ﾄﾗﾌﾞﾙ時の運用判断</a:t>
            </a: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3B56AEF8-B3B6-06E6-3EAD-FEC342AF657A}"/>
              </a:ext>
            </a:extLst>
          </p:cNvPr>
          <p:cNvSpPr/>
          <p:nvPr/>
        </p:nvSpPr>
        <p:spPr>
          <a:xfrm>
            <a:off x="8657755" y="1907593"/>
            <a:ext cx="720000" cy="19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定検作業調整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5BABDCD7-5508-B886-AD2C-9D2F36E8AE48}"/>
              </a:ext>
            </a:extLst>
          </p:cNvPr>
          <p:cNvSpPr/>
          <p:nvPr/>
        </p:nvSpPr>
        <p:spPr>
          <a:xfrm>
            <a:off x="7025051" y="66851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環境管理計画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7FE27428-2CDA-EEE4-D529-701ACCA7F035}"/>
              </a:ext>
            </a:extLst>
          </p:cNvPr>
          <p:cNvSpPr/>
          <p:nvPr/>
        </p:nvSpPr>
        <p:spPr>
          <a:xfrm>
            <a:off x="7025051" y="167279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環境ﾓﾆﾀﾘﾝｸﾞ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8DD4A96-E713-D5E2-75EB-A145C7475371}"/>
              </a:ext>
            </a:extLst>
          </p:cNvPr>
          <p:cNvSpPr/>
          <p:nvPr/>
        </p:nvSpPr>
        <p:spPr>
          <a:xfrm>
            <a:off x="3803167" y="671507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燃料設備</a:t>
            </a:r>
            <a:br>
              <a:rPr lang="en-US" altLang="ja-JP" sz="554" kern="0"/>
            </a:br>
            <a:r>
              <a:rPr lang="ja-JP" altLang="en-US" sz="554" kern="0"/>
              <a:t>ｵﾍﾟﾚｰｼｮﾝ計画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20CF818-316F-F10C-E683-6C4000DC9CD8}"/>
              </a:ext>
            </a:extLst>
          </p:cNvPr>
          <p:cNvSpPr/>
          <p:nvPr/>
        </p:nvSpPr>
        <p:spPr>
          <a:xfrm>
            <a:off x="3803167" y="1910605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貯蔵品質管理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7C7DC467-F67B-052C-D906-3D71BBBB0FB4}"/>
              </a:ext>
            </a:extLst>
          </p:cNvPr>
          <p:cNvSpPr/>
          <p:nvPr/>
        </p:nvSpPr>
        <p:spPr>
          <a:xfrm>
            <a:off x="3803167" y="908092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水処理計画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9F6AC611-ECB9-0D8F-F949-7D0C3F9571D5}"/>
              </a:ext>
            </a:extLst>
          </p:cNvPr>
          <p:cNvSpPr/>
          <p:nvPr/>
        </p:nvSpPr>
        <p:spPr>
          <a:xfrm>
            <a:off x="3803167" y="2147191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貯蔵量管理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096D2A08-5705-1FFC-E3AD-198B8DF861C8}"/>
              </a:ext>
            </a:extLst>
          </p:cNvPr>
          <p:cNvSpPr/>
          <p:nvPr/>
        </p:nvSpPr>
        <p:spPr>
          <a:xfrm>
            <a:off x="4605267" y="2145969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電力需給管理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5D97FDFC-9862-8956-BA70-48A391657F3A}"/>
              </a:ext>
            </a:extLst>
          </p:cNvPr>
          <p:cNvSpPr/>
          <p:nvPr/>
        </p:nvSpPr>
        <p:spPr>
          <a:xfrm>
            <a:off x="4605267" y="190938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給電指令所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との調整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1B634989-7AD8-4C20-7F34-5D90A393D56A}"/>
              </a:ext>
            </a:extLst>
          </p:cNvPr>
          <p:cNvSpPr/>
          <p:nvPr/>
        </p:nvSpPr>
        <p:spPr>
          <a:xfrm>
            <a:off x="5421694" y="667122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　排水・灰処理計画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9BFBD026-8BD1-6F41-5C45-EC1CB56BA9D2}"/>
              </a:ext>
            </a:extLst>
          </p:cNvPr>
          <p:cNvSpPr/>
          <p:nvPr/>
        </p:nvSpPr>
        <p:spPr>
          <a:xfrm>
            <a:off x="5421694" y="1671406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排水・灰処理管理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（環境管理）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0B6BB37-B0A7-019E-600E-098403ED2D3B}"/>
              </a:ext>
            </a:extLst>
          </p:cNvPr>
          <p:cNvSpPr/>
          <p:nvPr/>
        </p:nvSpPr>
        <p:spPr>
          <a:xfrm>
            <a:off x="7837707" y="670219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保安防災計画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499C437D-4282-C292-724D-17A45A744B88}"/>
              </a:ext>
            </a:extLst>
          </p:cNvPr>
          <p:cNvSpPr/>
          <p:nvPr/>
        </p:nvSpPr>
        <p:spPr>
          <a:xfrm>
            <a:off x="7837707" y="1674503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保安体制管理</a:t>
            </a:r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25EB29D6-DA2E-EED2-E31B-DFE77B0D2400}"/>
              </a:ext>
            </a:extLst>
          </p:cNvPr>
          <p:cNvSpPr/>
          <p:nvPr/>
        </p:nvSpPr>
        <p:spPr>
          <a:xfrm>
            <a:off x="6220808" y="289465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ﾗｲｾﾝｼﾝｸﾞ</a:t>
            </a: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1DF8E35A-0869-46D8-7245-91D0E6B1C752}"/>
              </a:ext>
            </a:extLst>
          </p:cNvPr>
          <p:cNvSpPr/>
          <p:nvPr/>
        </p:nvSpPr>
        <p:spPr>
          <a:xfrm>
            <a:off x="6220808" y="336782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見積作成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EDBA62C7-5D51-85A1-9F10-B21CF04F05DB}"/>
              </a:ext>
            </a:extLst>
          </p:cNvPr>
          <p:cNvSpPr/>
          <p:nvPr/>
        </p:nvSpPr>
        <p:spPr>
          <a:xfrm>
            <a:off x="6220808" y="360671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監視・測定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機器管理</a:t>
            </a:r>
            <a:endParaRPr lang="en-US" altLang="ja-JP" sz="554" kern="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4B045792-DF9C-07AA-9640-EA4ED23D2312}"/>
              </a:ext>
            </a:extLst>
          </p:cNvPr>
          <p:cNvSpPr/>
          <p:nvPr/>
        </p:nvSpPr>
        <p:spPr>
          <a:xfrm>
            <a:off x="6220808" y="289465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不具合時の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一時対応</a:t>
            </a: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4E295045-3DB5-6518-3DC8-044B7AD853EB}"/>
              </a:ext>
            </a:extLst>
          </p:cNvPr>
          <p:cNvSpPr/>
          <p:nvPr/>
        </p:nvSpPr>
        <p:spPr>
          <a:xfrm>
            <a:off x="6220808" y="3370128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運転・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不具合ﾃﾞｰﾀ収集</a:t>
            </a: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49F82B34-203C-0F15-BD3E-7D5A782E8C46}"/>
              </a:ext>
            </a:extLst>
          </p:cNvPr>
          <p:cNvSpPr/>
          <p:nvPr/>
        </p:nvSpPr>
        <p:spPr>
          <a:xfrm>
            <a:off x="6220808" y="313354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運転監視・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リモート監視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3CC03175-6F5D-1D2E-70A6-AFEF04DB10DE}"/>
              </a:ext>
            </a:extLst>
          </p:cNvPr>
          <p:cNvSpPr/>
          <p:nvPr/>
        </p:nvSpPr>
        <p:spPr>
          <a:xfrm>
            <a:off x="428080" y="2898733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概念設計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C2B45C43-0052-F7A9-DE20-F6E144D5A518}"/>
              </a:ext>
            </a:extLst>
          </p:cNvPr>
          <p:cNvSpPr/>
          <p:nvPr/>
        </p:nvSpPr>
        <p:spPr>
          <a:xfrm>
            <a:off x="428080" y="313531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ﾌｨｰｼﾞﾋﾞﾘﾃｨ･ｽﾀﾃﾞｨ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E95A5A3-C844-1BAF-A3C7-F7D5DEADAD51}"/>
              </a:ext>
            </a:extLst>
          </p:cNvPr>
          <p:cNvSpPr/>
          <p:nvPr/>
        </p:nvSpPr>
        <p:spPr>
          <a:xfrm>
            <a:off x="428080" y="3371902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ﾗｲｾﾝｼﾝｸﾞ</a:t>
            </a: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B91EB2E8-C08D-9991-3B32-43A392D5B1CE}"/>
              </a:ext>
            </a:extLst>
          </p:cNvPr>
          <p:cNvSpPr/>
          <p:nvPr/>
        </p:nvSpPr>
        <p:spPr>
          <a:xfrm>
            <a:off x="428080" y="3625159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見積作成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1994D80F-BB76-5D0F-12E3-6840EDB82C56}"/>
              </a:ext>
            </a:extLst>
          </p:cNvPr>
          <p:cNvSpPr/>
          <p:nvPr/>
        </p:nvSpPr>
        <p:spPr>
          <a:xfrm>
            <a:off x="428080" y="266214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市場調査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CB16F8-9565-610B-A563-49AD25FC1FA1}"/>
              </a:ext>
            </a:extLst>
          </p:cNvPr>
          <p:cNvSpPr/>
          <p:nvPr/>
        </p:nvSpPr>
        <p:spPr>
          <a:xfrm>
            <a:off x="1220454" y="2659436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事前調査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47D185D0-332B-5E87-01F1-41B5126B4182}"/>
              </a:ext>
            </a:extLst>
          </p:cNvPr>
          <p:cNvSpPr/>
          <p:nvPr/>
        </p:nvSpPr>
        <p:spPr>
          <a:xfrm>
            <a:off x="2005469" y="407597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検収管理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0F815708-2432-8839-76D1-B15B8FB03D9A}"/>
              </a:ext>
            </a:extLst>
          </p:cNvPr>
          <p:cNvSpPr/>
          <p:nvPr/>
        </p:nvSpPr>
        <p:spPr>
          <a:xfrm>
            <a:off x="2005469" y="312963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ﾍﾞﾝﾀﾞｰ･ﾒｰｶｰ選定</a:t>
            </a:r>
            <a:endParaRPr lang="en-US" altLang="ja-JP" sz="554" kern="0"/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7CA8C385-3405-B3A1-3D97-C0CA5981EABF}"/>
              </a:ext>
            </a:extLst>
          </p:cNvPr>
          <p:cNvSpPr/>
          <p:nvPr/>
        </p:nvSpPr>
        <p:spPr>
          <a:xfrm>
            <a:off x="2005469" y="3366215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工事業者選定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1B6BD9EB-8CF6-217C-6495-75824804227C}"/>
              </a:ext>
            </a:extLst>
          </p:cNvPr>
          <p:cNvSpPr/>
          <p:nvPr/>
        </p:nvSpPr>
        <p:spPr>
          <a:xfrm>
            <a:off x="2005469" y="3839385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輸送計画・</a:t>
            </a:r>
            <a:br>
              <a:rPr lang="en-US" altLang="ja-JP" sz="554" kern="0"/>
            </a:br>
            <a:r>
              <a:rPr lang="ja-JP" altLang="en-US" sz="554" kern="0"/>
              <a:t>調達物流管理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6402CE1B-B91C-EF2E-1FE7-52EF9BF615F3}"/>
              </a:ext>
            </a:extLst>
          </p:cNvPr>
          <p:cNvSpPr/>
          <p:nvPr/>
        </p:nvSpPr>
        <p:spPr>
          <a:xfrm>
            <a:off x="2005469" y="265646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仕様書作成</a:t>
            </a: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C0E400BE-B21E-19BE-1457-796612A2CF7C}"/>
              </a:ext>
            </a:extLst>
          </p:cNvPr>
          <p:cNvSpPr/>
          <p:nvPr/>
        </p:nvSpPr>
        <p:spPr>
          <a:xfrm>
            <a:off x="2005469" y="360280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発注管理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DE469435-1CA4-B91E-501D-704EB3035E66}"/>
              </a:ext>
            </a:extLst>
          </p:cNvPr>
          <p:cNvSpPr/>
          <p:nvPr/>
        </p:nvSpPr>
        <p:spPr>
          <a:xfrm>
            <a:off x="2782827" y="3134195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法規基準確認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F0083D1D-4A39-9C46-A6FE-58C4CC739710}"/>
              </a:ext>
            </a:extLst>
          </p:cNvPr>
          <p:cNvSpPr/>
          <p:nvPr/>
        </p:nvSpPr>
        <p:spPr>
          <a:xfrm>
            <a:off x="2782827" y="383788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試運転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B5B2DE36-1E8F-46D0-CA66-00FE117D5EF1}"/>
              </a:ext>
            </a:extLst>
          </p:cNvPr>
          <p:cNvSpPr/>
          <p:nvPr/>
        </p:nvSpPr>
        <p:spPr>
          <a:xfrm>
            <a:off x="2782827" y="2896521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補機詳細設計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10F39F2E-EA4D-FB06-E4DF-1681246FD58F}"/>
              </a:ext>
            </a:extLst>
          </p:cNvPr>
          <p:cNvSpPr/>
          <p:nvPr/>
        </p:nvSpPr>
        <p:spPr>
          <a:xfrm>
            <a:off x="2782827" y="3601300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完成検査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1657C03A-3042-0484-BD1E-DF23B9AC5397}"/>
              </a:ext>
            </a:extLst>
          </p:cNvPr>
          <p:cNvSpPr/>
          <p:nvPr/>
        </p:nvSpPr>
        <p:spPr>
          <a:xfrm>
            <a:off x="2782827" y="2659936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主機詳細設計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01EE172-99B0-AB43-0D2F-6320D6F5B183}"/>
              </a:ext>
            </a:extLst>
          </p:cNvPr>
          <p:cNvSpPr/>
          <p:nvPr/>
        </p:nvSpPr>
        <p:spPr>
          <a:xfrm>
            <a:off x="2782827" y="4079225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自主保安対応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8C7BF562-50BB-0FA0-038D-E569C9C584A6}"/>
              </a:ext>
            </a:extLst>
          </p:cNvPr>
          <p:cNvSpPr/>
          <p:nvPr/>
        </p:nvSpPr>
        <p:spPr>
          <a:xfrm>
            <a:off x="2782827" y="3364715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建設工事実施</a:t>
            </a: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A61A2193-702F-F401-63B3-5DD039F42272}"/>
              </a:ext>
            </a:extLst>
          </p:cNvPr>
          <p:cNvSpPr/>
          <p:nvPr/>
        </p:nvSpPr>
        <p:spPr>
          <a:xfrm>
            <a:off x="10504590" y="665254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長期停止計画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1A53B1A5-3208-E8DF-3A31-F54C90CE3B29}"/>
              </a:ext>
            </a:extLst>
          </p:cNvPr>
          <p:cNvSpPr/>
          <p:nvPr/>
        </p:nvSpPr>
        <p:spPr>
          <a:xfrm>
            <a:off x="10504590" y="901839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撤去計画</a:t>
            </a:r>
          </a:p>
        </p:txBody>
      </p: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695F14B2-8A3F-4C36-995A-90DE47C0C75F}"/>
              </a:ext>
            </a:extLst>
          </p:cNvPr>
          <p:cNvSpPr/>
          <p:nvPr/>
        </p:nvSpPr>
        <p:spPr>
          <a:xfrm>
            <a:off x="10504590" y="167588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工程監理・管理</a:t>
            </a:r>
          </a:p>
        </p:txBody>
      </p:sp>
      <p:sp>
        <p:nvSpPr>
          <p:cNvPr id="95" name="正方形/長方形 94">
            <a:extLst>
              <a:ext uri="{FF2B5EF4-FFF2-40B4-BE49-F238E27FC236}">
                <a16:creationId xmlns:a16="http://schemas.microsoft.com/office/drawing/2014/main" id="{ED535D65-7757-739F-F798-6EB2BFF1A022}"/>
              </a:ext>
            </a:extLst>
          </p:cNvPr>
          <p:cNvSpPr/>
          <p:nvPr/>
        </p:nvSpPr>
        <p:spPr>
          <a:xfrm>
            <a:off x="10504590" y="1912473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品質管理</a:t>
            </a:r>
          </a:p>
        </p:txBody>
      </p:sp>
      <p:sp>
        <p:nvSpPr>
          <p:cNvPr id="96" name="正方形/長方形 95">
            <a:extLst>
              <a:ext uri="{FF2B5EF4-FFF2-40B4-BE49-F238E27FC236}">
                <a16:creationId xmlns:a16="http://schemas.microsoft.com/office/drawing/2014/main" id="{D271A6F1-E73B-BDB0-4270-0B9115D4BF84}"/>
              </a:ext>
            </a:extLst>
          </p:cNvPr>
          <p:cNvSpPr/>
          <p:nvPr/>
        </p:nvSpPr>
        <p:spPr>
          <a:xfrm>
            <a:off x="10504590" y="213889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安全管理</a:t>
            </a: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479DC933-0ECD-170E-7A21-D0C8B08C47E9}"/>
              </a:ext>
            </a:extLst>
          </p:cNvPr>
          <p:cNvSpPr/>
          <p:nvPr/>
        </p:nvSpPr>
        <p:spPr>
          <a:xfrm>
            <a:off x="10504590" y="2905609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工事設計・積算</a:t>
            </a:r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AF6A172A-6F04-56E6-5E84-46F79A5D2F68}"/>
              </a:ext>
            </a:extLst>
          </p:cNvPr>
          <p:cNvSpPr/>
          <p:nvPr/>
        </p:nvSpPr>
        <p:spPr>
          <a:xfrm>
            <a:off x="10504590" y="3142194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作業設計・積算</a:t>
            </a:r>
          </a:p>
        </p:txBody>
      </p: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595DCA2B-72B8-B539-763C-484D5D510603}"/>
              </a:ext>
            </a:extLst>
          </p:cNvPr>
          <p:cNvSpPr/>
          <p:nvPr/>
        </p:nvSpPr>
        <p:spPr>
          <a:xfrm>
            <a:off x="10504590" y="337877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工事大工程作成</a:t>
            </a:r>
            <a:endParaRPr lang="en-US" altLang="ja-JP" sz="554" kern="0"/>
          </a:p>
        </p:txBody>
      </p: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A3748F76-1C5D-45DF-6BBF-0AD1E62959AC}"/>
              </a:ext>
            </a:extLst>
          </p:cNvPr>
          <p:cNvSpPr/>
          <p:nvPr/>
        </p:nvSpPr>
        <p:spPr>
          <a:xfrm>
            <a:off x="10504590" y="385194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下請業者選定</a:t>
            </a: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2A4AF154-E4F6-006F-F1E1-6B9AA8C9BE93}"/>
              </a:ext>
            </a:extLst>
          </p:cNvPr>
          <p:cNvSpPr/>
          <p:nvPr/>
        </p:nvSpPr>
        <p:spPr>
          <a:xfrm>
            <a:off x="10504590" y="266902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設備診断</a:t>
            </a:r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357C4960-1FEC-911E-6947-18AF6AA9E1CD}"/>
              </a:ext>
            </a:extLst>
          </p:cNvPr>
          <p:cNvSpPr/>
          <p:nvPr/>
        </p:nvSpPr>
        <p:spPr>
          <a:xfrm>
            <a:off x="10504590" y="408853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補修工事実施</a:t>
            </a:r>
          </a:p>
        </p:txBody>
      </p: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D94901B2-16D7-4611-C629-90624E13749E}"/>
              </a:ext>
            </a:extLst>
          </p:cNvPr>
          <p:cNvSpPr/>
          <p:nvPr/>
        </p:nvSpPr>
        <p:spPr>
          <a:xfrm>
            <a:off x="10504590" y="456170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長期保管</a:t>
            </a:r>
          </a:p>
        </p:txBody>
      </p:sp>
      <p:sp>
        <p:nvSpPr>
          <p:cNvPr id="104" name="正方形/長方形 103">
            <a:extLst>
              <a:ext uri="{FF2B5EF4-FFF2-40B4-BE49-F238E27FC236}">
                <a16:creationId xmlns:a16="http://schemas.microsoft.com/office/drawing/2014/main" id="{9B09B6EA-565E-9927-40D9-01A69E2DA77B}"/>
              </a:ext>
            </a:extLst>
          </p:cNvPr>
          <p:cNvSpPr/>
          <p:nvPr/>
        </p:nvSpPr>
        <p:spPr>
          <a:xfrm>
            <a:off x="10504590" y="4325119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撤去工事実施</a:t>
            </a:r>
          </a:p>
        </p:txBody>
      </p:sp>
      <p:sp>
        <p:nvSpPr>
          <p:cNvPr id="105" name="正方形/長方形 104">
            <a:extLst>
              <a:ext uri="{FF2B5EF4-FFF2-40B4-BE49-F238E27FC236}">
                <a16:creationId xmlns:a16="http://schemas.microsoft.com/office/drawing/2014/main" id="{0B68975E-04F6-2E48-2250-4F3C01C1FD59}"/>
              </a:ext>
            </a:extLst>
          </p:cNvPr>
          <p:cNvSpPr/>
          <p:nvPr/>
        </p:nvSpPr>
        <p:spPr>
          <a:xfrm>
            <a:off x="10504590" y="361536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作業工程作成</a:t>
            </a:r>
          </a:p>
        </p:txBody>
      </p:sp>
      <p:sp>
        <p:nvSpPr>
          <p:cNvPr id="106" name="正方形/長方形 105">
            <a:extLst>
              <a:ext uri="{FF2B5EF4-FFF2-40B4-BE49-F238E27FC236}">
                <a16:creationId xmlns:a16="http://schemas.microsoft.com/office/drawing/2014/main" id="{CE535696-BAAE-6CAE-2FD4-6368C9CA51CE}"/>
              </a:ext>
            </a:extLst>
          </p:cNvPr>
          <p:cNvSpPr/>
          <p:nvPr/>
        </p:nvSpPr>
        <p:spPr>
          <a:xfrm>
            <a:off x="8657755" y="2655376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発電所への運転指示</a:t>
            </a: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4842CB3E-D160-1CA4-E696-1A2B8D9AD381}"/>
              </a:ext>
            </a:extLst>
          </p:cNvPr>
          <p:cNvSpPr/>
          <p:nvPr/>
        </p:nvSpPr>
        <p:spPr>
          <a:xfrm>
            <a:off x="7025051" y="2896203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環境予測</a:t>
            </a: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31A8AE4-D2BC-FA34-7CED-070936B9352A}"/>
              </a:ext>
            </a:extLst>
          </p:cNvPr>
          <p:cNvSpPr/>
          <p:nvPr/>
        </p:nvSpPr>
        <p:spPr>
          <a:xfrm>
            <a:off x="7025051" y="265961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環境調査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BE5D6DAE-62C4-5FEA-7191-FC5A1B6B2D2A}"/>
              </a:ext>
            </a:extLst>
          </p:cNvPr>
          <p:cNvSpPr/>
          <p:nvPr/>
        </p:nvSpPr>
        <p:spPr>
          <a:xfrm>
            <a:off x="3803167" y="289602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水処理設備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運転</a:t>
            </a: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66E84190-E58D-ADE9-E869-5DD40506E216}"/>
              </a:ext>
            </a:extLst>
          </p:cNvPr>
          <p:cNvSpPr/>
          <p:nvPr/>
        </p:nvSpPr>
        <p:spPr>
          <a:xfrm>
            <a:off x="3803167" y="407094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監視・測定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機器管理</a:t>
            </a:r>
            <a:endParaRPr lang="en-US" altLang="ja-JP" sz="554" kern="0"/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C8346729-8300-6455-F476-B99FE0C40C07}"/>
              </a:ext>
            </a:extLst>
          </p:cNvPr>
          <p:cNvSpPr/>
          <p:nvPr/>
        </p:nvSpPr>
        <p:spPr>
          <a:xfrm>
            <a:off x="3803167" y="3369190"/>
            <a:ext cx="720000" cy="19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不具合時の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一時対応</a:t>
            </a:r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E277CB1B-6140-59CA-6C97-5C65BD4A51BC}"/>
              </a:ext>
            </a:extLst>
          </p:cNvPr>
          <p:cNvSpPr/>
          <p:nvPr/>
        </p:nvSpPr>
        <p:spPr>
          <a:xfrm>
            <a:off x="3803167" y="359777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運転監視・</a:t>
            </a:r>
            <a:br>
              <a:rPr lang="en-US" altLang="ja-JP" sz="554" kern="0" dirty="0"/>
            </a:br>
            <a:r>
              <a:rPr lang="ja-JP" altLang="en-US" sz="554" kern="0" dirty="0"/>
              <a:t>リモート監視</a:t>
            </a:r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F0AF29DD-6015-6549-3598-4491751E7839}"/>
              </a:ext>
            </a:extLst>
          </p:cNvPr>
          <p:cNvSpPr/>
          <p:nvPr/>
        </p:nvSpPr>
        <p:spPr>
          <a:xfrm>
            <a:off x="4605267" y="313123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巡視点検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28C68639-A591-0AFC-782E-0AD783DBF248}"/>
              </a:ext>
            </a:extLst>
          </p:cNvPr>
          <p:cNvSpPr/>
          <p:nvPr/>
        </p:nvSpPr>
        <p:spPr>
          <a:xfrm>
            <a:off x="4605267" y="3367823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設備診断</a:t>
            </a:r>
            <a:endParaRPr lang="en-US" altLang="ja-JP" sz="554" kern="0"/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5C1028C9-D41F-0D6C-C201-00164B3ABC8F}"/>
              </a:ext>
            </a:extLst>
          </p:cNvPr>
          <p:cNvSpPr/>
          <p:nvPr/>
        </p:nvSpPr>
        <p:spPr>
          <a:xfrm>
            <a:off x="4605267" y="455074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監視・測定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機器管理</a:t>
            </a: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8F5FA4F9-AAB0-C423-712C-35C1AA40561C}"/>
              </a:ext>
            </a:extLst>
          </p:cNvPr>
          <p:cNvSpPr/>
          <p:nvPr/>
        </p:nvSpPr>
        <p:spPr>
          <a:xfrm>
            <a:off x="4605267" y="2894655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法定運転管理</a:t>
            </a:r>
          </a:p>
        </p:txBody>
      </p: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ED5119AB-2091-4AD9-03C2-A5D0210EACAE}"/>
              </a:ext>
            </a:extLst>
          </p:cNvPr>
          <p:cNvSpPr/>
          <p:nvPr/>
        </p:nvSpPr>
        <p:spPr>
          <a:xfrm>
            <a:off x="4605267" y="2658069"/>
            <a:ext cx="720000" cy="19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発電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ｵﾍﾟﾚｰｼｮﾝ管理</a:t>
            </a:r>
          </a:p>
        </p:txBody>
      </p:sp>
      <p:sp>
        <p:nvSpPr>
          <p:cNvPr id="128" name="正方形/長方形 127">
            <a:extLst>
              <a:ext uri="{FF2B5EF4-FFF2-40B4-BE49-F238E27FC236}">
                <a16:creationId xmlns:a16="http://schemas.microsoft.com/office/drawing/2014/main" id="{B6E70340-7064-D196-FE75-79E76EAE25CF}"/>
              </a:ext>
            </a:extLst>
          </p:cNvPr>
          <p:cNvSpPr/>
          <p:nvPr/>
        </p:nvSpPr>
        <p:spPr>
          <a:xfrm>
            <a:off x="5421694" y="2656677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排水・灰処理</a:t>
            </a:r>
            <a:br>
              <a:rPr lang="en-US" altLang="ja-JP" sz="554" kern="0"/>
            </a:br>
            <a:r>
              <a:rPr lang="ja-JP" altLang="en-US" sz="554" kern="0"/>
              <a:t>ｵﾍﾟﾚｰｼｮﾝ管理</a:t>
            </a: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100E80B4-7039-C9BC-2026-F34CE510F82E}"/>
              </a:ext>
            </a:extLst>
          </p:cNvPr>
          <p:cNvSpPr/>
          <p:nvPr/>
        </p:nvSpPr>
        <p:spPr>
          <a:xfrm>
            <a:off x="5421694" y="2893262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ﾗｲｾﾝｼﾝｸﾞ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22BF343D-9FF2-E5B4-CC8F-D0E2B44221CD}"/>
              </a:ext>
            </a:extLst>
          </p:cNvPr>
          <p:cNvSpPr/>
          <p:nvPr/>
        </p:nvSpPr>
        <p:spPr>
          <a:xfrm>
            <a:off x="5421694" y="3605322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監視・測定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機器管理</a:t>
            </a:r>
            <a:endParaRPr lang="en-US" altLang="ja-JP" sz="554" kern="0" dirty="0"/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CB2D2587-A02C-BEC0-B688-894249DE9707}"/>
              </a:ext>
            </a:extLst>
          </p:cNvPr>
          <p:cNvSpPr/>
          <p:nvPr/>
        </p:nvSpPr>
        <p:spPr>
          <a:xfrm>
            <a:off x="5421694" y="2893262"/>
            <a:ext cx="720000" cy="19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不具合時の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一時対応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EAB1306B-6F12-2072-2284-98B1A8976D30}"/>
              </a:ext>
            </a:extLst>
          </p:cNvPr>
          <p:cNvSpPr/>
          <p:nvPr/>
        </p:nvSpPr>
        <p:spPr>
          <a:xfrm>
            <a:off x="5421694" y="3132152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運転監視・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リモート監視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A93CDDAE-AD53-233C-89D6-C8BD95F46E2F}"/>
              </a:ext>
            </a:extLst>
          </p:cNvPr>
          <p:cNvSpPr/>
          <p:nvPr/>
        </p:nvSpPr>
        <p:spPr>
          <a:xfrm>
            <a:off x="7837707" y="289790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保安防災</a:t>
            </a:r>
            <a:br>
              <a:rPr lang="en-US" altLang="ja-JP" sz="554" kern="0"/>
            </a:br>
            <a:r>
              <a:rPr lang="ja-JP" altLang="en-US" sz="554" kern="0"/>
              <a:t>（モニター監視）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B2DF0EAF-EF7F-10D8-C8AA-1C99D06F599B}"/>
              </a:ext>
            </a:extLst>
          </p:cNvPr>
          <p:cNvSpPr/>
          <p:nvPr/>
        </p:nvSpPr>
        <p:spPr>
          <a:xfrm>
            <a:off x="7837707" y="2659775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保安設備・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機器管理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52CC291C-63E9-2660-5D0C-C25C0727B53C}"/>
              </a:ext>
            </a:extLst>
          </p:cNvPr>
          <p:cNvSpPr/>
          <p:nvPr/>
        </p:nvSpPr>
        <p:spPr>
          <a:xfrm>
            <a:off x="7837707" y="3134493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ﾗｲｾﾝｼﾝｸﾞ</a:t>
            </a:r>
          </a:p>
        </p:txBody>
      </p:sp>
      <p:sp>
        <p:nvSpPr>
          <p:cNvPr id="138" name="正方形/長方形 137">
            <a:extLst>
              <a:ext uri="{FF2B5EF4-FFF2-40B4-BE49-F238E27FC236}">
                <a16:creationId xmlns:a16="http://schemas.microsoft.com/office/drawing/2014/main" id="{EF773555-4388-CEF5-5979-4BAE0EC87088}"/>
              </a:ext>
            </a:extLst>
          </p:cNvPr>
          <p:cNvSpPr/>
          <p:nvPr/>
        </p:nvSpPr>
        <p:spPr>
          <a:xfrm>
            <a:off x="7837707" y="384605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見積作成</a:t>
            </a:r>
          </a:p>
        </p:txBody>
      </p:sp>
      <p:sp>
        <p:nvSpPr>
          <p:cNvPr id="139" name="正方形/長方形 138">
            <a:extLst>
              <a:ext uri="{FF2B5EF4-FFF2-40B4-BE49-F238E27FC236}">
                <a16:creationId xmlns:a16="http://schemas.microsoft.com/office/drawing/2014/main" id="{107059C9-1F20-F2EB-AE21-A382710EB301}"/>
              </a:ext>
            </a:extLst>
          </p:cNvPr>
          <p:cNvSpPr/>
          <p:nvPr/>
        </p:nvSpPr>
        <p:spPr>
          <a:xfrm>
            <a:off x="7837707" y="4090732"/>
            <a:ext cx="720000" cy="19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災害時対応</a:t>
            </a:r>
            <a:endParaRPr lang="en-US" altLang="ja-JP" sz="554" kern="0"/>
          </a:p>
        </p:txBody>
      </p:sp>
      <p:sp>
        <p:nvSpPr>
          <p:cNvPr id="140" name="正方形/長方形 139">
            <a:extLst>
              <a:ext uri="{FF2B5EF4-FFF2-40B4-BE49-F238E27FC236}">
                <a16:creationId xmlns:a16="http://schemas.microsoft.com/office/drawing/2014/main" id="{66B9C5DA-2928-05AD-CFEE-420F0C6E69E4}"/>
              </a:ext>
            </a:extLst>
          </p:cNvPr>
          <p:cNvSpPr/>
          <p:nvPr/>
        </p:nvSpPr>
        <p:spPr>
          <a:xfrm>
            <a:off x="7837707" y="3134493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保安防災</a:t>
            </a:r>
            <a:br>
              <a:rPr lang="en-US" altLang="ja-JP" sz="554" kern="0"/>
            </a:br>
            <a:r>
              <a:rPr lang="ja-JP" altLang="en-US" sz="554" kern="0"/>
              <a:t>（敷地見回）</a:t>
            </a:r>
          </a:p>
        </p:txBody>
      </p:sp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C5612E0-5031-B01E-2531-F0264CA7376B}"/>
              </a:ext>
            </a:extLst>
          </p:cNvPr>
          <p:cNvSpPr/>
          <p:nvPr/>
        </p:nvSpPr>
        <p:spPr>
          <a:xfrm>
            <a:off x="7837707" y="3606712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不具合時の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一時対応</a:t>
            </a:r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6C04A8D4-1BD1-E1A1-ACCC-D7AF58BA9EA6}"/>
              </a:ext>
            </a:extLst>
          </p:cNvPr>
          <p:cNvSpPr/>
          <p:nvPr/>
        </p:nvSpPr>
        <p:spPr>
          <a:xfrm>
            <a:off x="7837707" y="3370128"/>
            <a:ext cx="720000" cy="19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防災訓練実施</a:t>
            </a:r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02CEE0B5-87D4-9A29-9E5F-85D2825DACAF}"/>
              </a:ext>
            </a:extLst>
          </p:cNvPr>
          <p:cNvSpPr/>
          <p:nvPr/>
        </p:nvSpPr>
        <p:spPr>
          <a:xfrm>
            <a:off x="11321129" y="190831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品質管理</a:t>
            </a:r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1D325B6-2566-FAB6-F346-6275F2565716}"/>
              </a:ext>
            </a:extLst>
          </p:cNvPr>
          <p:cNvSpPr/>
          <p:nvPr/>
        </p:nvSpPr>
        <p:spPr>
          <a:xfrm>
            <a:off x="11321129" y="66525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原価企画</a:t>
            </a:r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40A43201-C402-EE67-9750-BA22BB43A794}"/>
              </a:ext>
            </a:extLst>
          </p:cNvPr>
          <p:cNvSpPr/>
          <p:nvPr/>
        </p:nvSpPr>
        <p:spPr>
          <a:xfrm>
            <a:off x="11321129" y="901839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調達・在庫計画</a:t>
            </a:r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BED60395-8D1E-4C16-C908-5791E266D599}"/>
              </a:ext>
            </a:extLst>
          </p:cNvPr>
          <p:cNvSpPr/>
          <p:nvPr/>
        </p:nvSpPr>
        <p:spPr>
          <a:xfrm>
            <a:off x="11321129" y="113842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品質基準設計</a:t>
            </a: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469FB805-9635-9D7F-62B7-A7A991DB1B01}"/>
              </a:ext>
            </a:extLst>
          </p:cNvPr>
          <p:cNvSpPr/>
          <p:nvPr/>
        </p:nvSpPr>
        <p:spPr>
          <a:xfrm>
            <a:off x="11321129" y="167588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原価統制・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原価低減</a:t>
            </a: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FAD0139E-266C-D0E6-F866-9BF4BF103CFF}"/>
              </a:ext>
            </a:extLst>
          </p:cNvPr>
          <p:cNvSpPr/>
          <p:nvPr/>
        </p:nvSpPr>
        <p:spPr>
          <a:xfrm>
            <a:off x="11321129" y="4085020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検収管理</a:t>
            </a:r>
          </a:p>
        </p:txBody>
      </p:sp>
      <p:sp>
        <p:nvSpPr>
          <p:cNvPr id="154" name="正方形/長方形 153">
            <a:extLst>
              <a:ext uri="{FF2B5EF4-FFF2-40B4-BE49-F238E27FC236}">
                <a16:creationId xmlns:a16="http://schemas.microsoft.com/office/drawing/2014/main" id="{4430D1A2-72DC-4442-D7E6-A39DB9A0C79E}"/>
              </a:ext>
            </a:extLst>
          </p:cNvPr>
          <p:cNvSpPr/>
          <p:nvPr/>
        </p:nvSpPr>
        <p:spPr>
          <a:xfrm>
            <a:off x="11321129" y="2669024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価格交渉</a:t>
            </a:r>
          </a:p>
        </p:txBody>
      </p:sp>
      <p:sp>
        <p:nvSpPr>
          <p:cNvPr id="155" name="正方形/長方形 154">
            <a:extLst>
              <a:ext uri="{FF2B5EF4-FFF2-40B4-BE49-F238E27FC236}">
                <a16:creationId xmlns:a16="http://schemas.microsoft.com/office/drawing/2014/main" id="{569BD749-B93A-171A-E2AD-EAE8B748705A}"/>
              </a:ext>
            </a:extLst>
          </p:cNvPr>
          <p:cNvSpPr/>
          <p:nvPr/>
        </p:nvSpPr>
        <p:spPr>
          <a:xfrm>
            <a:off x="11321129" y="3848436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輸送計画・</a:t>
            </a:r>
            <a:br>
              <a:rPr lang="en-US" altLang="ja-JP" sz="554" kern="0"/>
            </a:br>
            <a:r>
              <a:rPr lang="ja-JP" altLang="en-US" sz="554" kern="0"/>
              <a:t>調達物流管理</a:t>
            </a:r>
          </a:p>
        </p:txBody>
      </p:sp>
      <p:sp>
        <p:nvSpPr>
          <p:cNvPr id="156" name="正方形/長方形 155">
            <a:extLst>
              <a:ext uri="{FF2B5EF4-FFF2-40B4-BE49-F238E27FC236}">
                <a16:creationId xmlns:a16="http://schemas.microsoft.com/office/drawing/2014/main" id="{4B6C3E90-B176-71FB-0127-B7F7494D3DC0}"/>
              </a:ext>
            </a:extLst>
          </p:cNvPr>
          <p:cNvSpPr/>
          <p:nvPr/>
        </p:nvSpPr>
        <p:spPr>
          <a:xfrm>
            <a:off x="8657755" y="2893509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定検要員調整</a:t>
            </a:r>
          </a:p>
        </p:txBody>
      </p:sp>
      <p:sp>
        <p:nvSpPr>
          <p:cNvPr id="162" name="正方形/長方形 161">
            <a:extLst>
              <a:ext uri="{FF2B5EF4-FFF2-40B4-BE49-F238E27FC236}">
                <a16:creationId xmlns:a16="http://schemas.microsoft.com/office/drawing/2014/main" id="{D96CDBD2-9EF0-974C-C1F5-B589AFD7A7E5}"/>
              </a:ext>
            </a:extLst>
          </p:cNvPr>
          <p:cNvSpPr/>
          <p:nvPr/>
        </p:nvSpPr>
        <p:spPr>
          <a:xfrm>
            <a:off x="9684542" y="266095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異常感知時の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一時対応</a:t>
            </a:r>
          </a:p>
        </p:txBody>
      </p:sp>
      <p:sp>
        <p:nvSpPr>
          <p:cNvPr id="163" name="正方形/長方形 162">
            <a:extLst>
              <a:ext uri="{FF2B5EF4-FFF2-40B4-BE49-F238E27FC236}">
                <a16:creationId xmlns:a16="http://schemas.microsoft.com/office/drawing/2014/main" id="{1B32533F-AE89-10F0-537E-110461195D42}"/>
              </a:ext>
            </a:extLst>
          </p:cNvPr>
          <p:cNvSpPr/>
          <p:nvPr/>
        </p:nvSpPr>
        <p:spPr>
          <a:xfrm>
            <a:off x="9684542" y="3135677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 defTabSz="844083">
              <a:lnSpc>
                <a:spcPct val="105000"/>
              </a:lnSpc>
            </a:pPr>
            <a:r>
              <a:rPr lang="ja-JP" altLang="en-US" sz="554" kern="0"/>
              <a:t>作業設計・積算</a:t>
            </a:r>
          </a:p>
        </p:txBody>
      </p:sp>
      <p:sp>
        <p:nvSpPr>
          <p:cNvPr id="164" name="正方形/長方形 163">
            <a:extLst>
              <a:ext uri="{FF2B5EF4-FFF2-40B4-BE49-F238E27FC236}">
                <a16:creationId xmlns:a16="http://schemas.microsoft.com/office/drawing/2014/main" id="{CAADEB2F-D292-87F3-5DBE-5CF21289C814}"/>
              </a:ext>
            </a:extLst>
          </p:cNvPr>
          <p:cNvSpPr/>
          <p:nvPr/>
        </p:nvSpPr>
        <p:spPr>
          <a:xfrm>
            <a:off x="9684542" y="337226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工事大工程作成</a:t>
            </a:r>
            <a:endParaRPr lang="en-US" altLang="ja-JP" sz="554" kern="0"/>
          </a:p>
        </p:txBody>
      </p:sp>
      <p:sp>
        <p:nvSpPr>
          <p:cNvPr id="165" name="正方形/長方形 164">
            <a:extLst>
              <a:ext uri="{FF2B5EF4-FFF2-40B4-BE49-F238E27FC236}">
                <a16:creationId xmlns:a16="http://schemas.microsoft.com/office/drawing/2014/main" id="{A12A2FE7-A2EA-5CF5-CA89-D2888FFFE888}"/>
              </a:ext>
            </a:extLst>
          </p:cNvPr>
          <p:cNvSpPr/>
          <p:nvPr/>
        </p:nvSpPr>
        <p:spPr>
          <a:xfrm>
            <a:off x="9684542" y="3608846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作業工程作成</a:t>
            </a:r>
          </a:p>
        </p:txBody>
      </p:sp>
      <p:sp>
        <p:nvSpPr>
          <p:cNvPr id="166" name="正方形/長方形 165">
            <a:extLst>
              <a:ext uri="{FF2B5EF4-FFF2-40B4-BE49-F238E27FC236}">
                <a16:creationId xmlns:a16="http://schemas.microsoft.com/office/drawing/2014/main" id="{69787BC4-FD00-C358-6898-4DB955409723}"/>
              </a:ext>
            </a:extLst>
          </p:cNvPr>
          <p:cNvSpPr/>
          <p:nvPr/>
        </p:nvSpPr>
        <p:spPr>
          <a:xfrm>
            <a:off x="9684542" y="2899091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工事設計・積算</a:t>
            </a:r>
          </a:p>
        </p:txBody>
      </p:sp>
      <p:sp>
        <p:nvSpPr>
          <p:cNvPr id="167" name="正方形/長方形 166">
            <a:extLst>
              <a:ext uri="{FF2B5EF4-FFF2-40B4-BE49-F238E27FC236}">
                <a16:creationId xmlns:a16="http://schemas.microsoft.com/office/drawing/2014/main" id="{8E35F07E-39D9-0ABA-E464-0BFFB9098320}"/>
              </a:ext>
            </a:extLst>
          </p:cNvPr>
          <p:cNvSpPr/>
          <p:nvPr/>
        </p:nvSpPr>
        <p:spPr>
          <a:xfrm>
            <a:off x="9684542" y="502835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試運転</a:t>
            </a:r>
          </a:p>
        </p:txBody>
      </p:sp>
      <p:sp>
        <p:nvSpPr>
          <p:cNvPr id="168" name="正方形/長方形 167">
            <a:extLst>
              <a:ext uri="{FF2B5EF4-FFF2-40B4-BE49-F238E27FC236}">
                <a16:creationId xmlns:a16="http://schemas.microsoft.com/office/drawing/2014/main" id="{1372D437-80A3-9D50-1CBC-AA0D6384C24D}"/>
              </a:ext>
            </a:extLst>
          </p:cNvPr>
          <p:cNvSpPr/>
          <p:nvPr/>
        </p:nvSpPr>
        <p:spPr>
          <a:xfrm>
            <a:off x="9684542" y="4791770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溶接検査</a:t>
            </a:r>
          </a:p>
        </p:txBody>
      </p:sp>
      <p:sp>
        <p:nvSpPr>
          <p:cNvPr id="169" name="正方形/長方形 168">
            <a:extLst>
              <a:ext uri="{FF2B5EF4-FFF2-40B4-BE49-F238E27FC236}">
                <a16:creationId xmlns:a16="http://schemas.microsoft.com/office/drawing/2014/main" id="{5A322F98-B8DC-0456-8F88-B375206ED74B}"/>
              </a:ext>
            </a:extLst>
          </p:cNvPr>
          <p:cNvSpPr/>
          <p:nvPr/>
        </p:nvSpPr>
        <p:spPr>
          <a:xfrm>
            <a:off x="9684542" y="4082016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定例点検実施</a:t>
            </a:r>
          </a:p>
        </p:txBody>
      </p:sp>
      <p:sp>
        <p:nvSpPr>
          <p:cNvPr id="171" name="正方形/長方形 170">
            <a:extLst>
              <a:ext uri="{FF2B5EF4-FFF2-40B4-BE49-F238E27FC236}">
                <a16:creationId xmlns:a16="http://schemas.microsoft.com/office/drawing/2014/main" id="{FD00DA6F-2F24-7171-C82D-F4B8B18A8119}"/>
              </a:ext>
            </a:extLst>
          </p:cNvPr>
          <p:cNvSpPr/>
          <p:nvPr/>
        </p:nvSpPr>
        <p:spPr>
          <a:xfrm>
            <a:off x="9684542" y="4318601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定期点検実施</a:t>
            </a:r>
          </a:p>
        </p:txBody>
      </p:sp>
      <p:sp>
        <p:nvSpPr>
          <p:cNvPr id="172" name="正方形/長方形 171">
            <a:extLst>
              <a:ext uri="{FF2B5EF4-FFF2-40B4-BE49-F238E27FC236}">
                <a16:creationId xmlns:a16="http://schemas.microsoft.com/office/drawing/2014/main" id="{2CE19F85-D28F-F328-2E50-86F491730FD2}"/>
              </a:ext>
            </a:extLst>
          </p:cNvPr>
          <p:cNvSpPr/>
          <p:nvPr/>
        </p:nvSpPr>
        <p:spPr>
          <a:xfrm>
            <a:off x="9684542" y="4555185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定期事業者検査</a:t>
            </a:r>
          </a:p>
        </p:txBody>
      </p: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294D3B88-B9BB-00DF-FEA6-3B962D13D4B5}"/>
              </a:ext>
            </a:extLst>
          </p:cNvPr>
          <p:cNvSpPr/>
          <p:nvPr/>
        </p:nvSpPr>
        <p:spPr>
          <a:xfrm>
            <a:off x="3803167" y="114326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燃料設備</a:t>
            </a:r>
            <a:br>
              <a:rPr lang="en-US" altLang="ja-JP" sz="554" kern="0"/>
            </a:br>
            <a:r>
              <a:rPr lang="ja-JP" altLang="en-US" sz="554" kern="0"/>
              <a:t>委託計画</a:t>
            </a:r>
          </a:p>
        </p:txBody>
      </p:sp>
      <p:sp>
        <p:nvSpPr>
          <p:cNvPr id="175" name="正方形/長方形 174">
            <a:extLst>
              <a:ext uri="{FF2B5EF4-FFF2-40B4-BE49-F238E27FC236}">
                <a16:creationId xmlns:a16="http://schemas.microsoft.com/office/drawing/2014/main" id="{4927E42D-7E9C-D3C3-0DCF-666CA7B03E30}"/>
              </a:ext>
            </a:extLst>
          </p:cNvPr>
          <p:cNvSpPr/>
          <p:nvPr/>
        </p:nvSpPr>
        <p:spPr>
          <a:xfrm>
            <a:off x="9684542" y="5276763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増設改良実施</a:t>
            </a:r>
          </a:p>
        </p:txBody>
      </p:sp>
      <p:sp>
        <p:nvSpPr>
          <p:cNvPr id="176" name="正方形/長方形 175">
            <a:extLst>
              <a:ext uri="{FF2B5EF4-FFF2-40B4-BE49-F238E27FC236}">
                <a16:creationId xmlns:a16="http://schemas.microsoft.com/office/drawing/2014/main" id="{3C4DD18C-7EA6-C048-BDA2-00FFA1E7B5DC}"/>
              </a:ext>
            </a:extLst>
          </p:cNvPr>
          <p:cNvSpPr/>
          <p:nvPr/>
        </p:nvSpPr>
        <p:spPr>
          <a:xfrm>
            <a:off x="10504590" y="5072920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倉入売却業務</a:t>
            </a:r>
          </a:p>
        </p:txBody>
      </p:sp>
      <p:sp>
        <p:nvSpPr>
          <p:cNvPr id="177" name="正方形/長方形 176">
            <a:extLst>
              <a:ext uri="{FF2B5EF4-FFF2-40B4-BE49-F238E27FC236}">
                <a16:creationId xmlns:a16="http://schemas.microsoft.com/office/drawing/2014/main" id="{F3CA0CD0-5D2D-7E50-2FF1-ADA21EF534B3}"/>
              </a:ext>
            </a:extLst>
          </p:cNvPr>
          <p:cNvSpPr/>
          <p:nvPr/>
        </p:nvSpPr>
        <p:spPr>
          <a:xfrm>
            <a:off x="4605267" y="3835569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自主保安対応</a:t>
            </a:r>
          </a:p>
        </p:txBody>
      </p:sp>
      <p:sp>
        <p:nvSpPr>
          <p:cNvPr id="178" name="正方形/長方形 177">
            <a:extLst>
              <a:ext uri="{FF2B5EF4-FFF2-40B4-BE49-F238E27FC236}">
                <a16:creationId xmlns:a16="http://schemas.microsoft.com/office/drawing/2014/main" id="{C1910DAE-67F4-B6A8-EB1B-914D2B4A5FBD}"/>
              </a:ext>
            </a:extLst>
          </p:cNvPr>
          <p:cNvSpPr/>
          <p:nvPr/>
        </p:nvSpPr>
        <p:spPr>
          <a:xfrm>
            <a:off x="10504590" y="113513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機器保管計画</a:t>
            </a:r>
          </a:p>
        </p:txBody>
      </p:sp>
      <p:sp>
        <p:nvSpPr>
          <p:cNvPr id="179" name="正方形/長方形 178">
            <a:extLst>
              <a:ext uri="{FF2B5EF4-FFF2-40B4-BE49-F238E27FC236}">
                <a16:creationId xmlns:a16="http://schemas.microsoft.com/office/drawing/2014/main" id="{0338BB9D-180E-06F9-FB74-41CC9DF9E4A9}"/>
              </a:ext>
            </a:extLst>
          </p:cNvPr>
          <p:cNvSpPr/>
          <p:nvPr/>
        </p:nvSpPr>
        <p:spPr>
          <a:xfrm>
            <a:off x="10504590" y="480044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環境測定検査</a:t>
            </a:r>
          </a:p>
        </p:txBody>
      </p:sp>
      <p:sp>
        <p:nvSpPr>
          <p:cNvPr id="181" name="正方形/長方形 180">
            <a:extLst>
              <a:ext uri="{FF2B5EF4-FFF2-40B4-BE49-F238E27FC236}">
                <a16:creationId xmlns:a16="http://schemas.microsoft.com/office/drawing/2014/main" id="{167694A5-F7BD-0380-742C-134B2D74E024}"/>
              </a:ext>
            </a:extLst>
          </p:cNvPr>
          <p:cNvSpPr/>
          <p:nvPr/>
        </p:nvSpPr>
        <p:spPr>
          <a:xfrm>
            <a:off x="5421694" y="1902566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品質管理</a:t>
            </a:r>
          </a:p>
        </p:txBody>
      </p:sp>
      <p:sp>
        <p:nvSpPr>
          <p:cNvPr id="182" name="正方形/長方形 181">
            <a:extLst>
              <a:ext uri="{FF2B5EF4-FFF2-40B4-BE49-F238E27FC236}">
                <a16:creationId xmlns:a16="http://schemas.microsoft.com/office/drawing/2014/main" id="{3E50E269-76D2-25A6-CA90-83059EA06163}"/>
              </a:ext>
            </a:extLst>
          </p:cNvPr>
          <p:cNvSpPr/>
          <p:nvPr/>
        </p:nvSpPr>
        <p:spPr>
          <a:xfrm>
            <a:off x="7025051" y="1903958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品質管理</a:t>
            </a:r>
          </a:p>
        </p:txBody>
      </p:sp>
      <p:sp>
        <p:nvSpPr>
          <p:cNvPr id="184" name="正方形/長方形 183">
            <a:extLst>
              <a:ext uri="{FF2B5EF4-FFF2-40B4-BE49-F238E27FC236}">
                <a16:creationId xmlns:a16="http://schemas.microsoft.com/office/drawing/2014/main" id="{09EE02DD-336A-D7FD-0C33-151B9C36EE13}"/>
              </a:ext>
            </a:extLst>
          </p:cNvPr>
          <p:cNvSpPr/>
          <p:nvPr/>
        </p:nvSpPr>
        <p:spPr>
          <a:xfrm>
            <a:off x="7837707" y="90643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消防訓練計画</a:t>
            </a:r>
          </a:p>
        </p:txBody>
      </p:sp>
      <p:sp>
        <p:nvSpPr>
          <p:cNvPr id="185" name="正方形/長方形 184">
            <a:extLst>
              <a:ext uri="{FF2B5EF4-FFF2-40B4-BE49-F238E27FC236}">
                <a16:creationId xmlns:a16="http://schemas.microsoft.com/office/drawing/2014/main" id="{8C218E52-3C34-F5F7-8F12-6DAA64E3E682}"/>
              </a:ext>
            </a:extLst>
          </p:cNvPr>
          <p:cNvSpPr/>
          <p:nvPr/>
        </p:nvSpPr>
        <p:spPr>
          <a:xfrm>
            <a:off x="9684542" y="1368585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　定期事業者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検査計画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81CEA958-7D40-2713-B147-86A900F6FDCD}"/>
              </a:ext>
            </a:extLst>
          </p:cNvPr>
          <p:cNvSpPr/>
          <p:nvPr/>
        </p:nvSpPr>
        <p:spPr>
          <a:xfrm>
            <a:off x="428080" y="1141873"/>
            <a:ext cx="720000" cy="199799"/>
          </a:xfrm>
          <a:prstGeom prst="rect">
            <a:avLst/>
          </a:prstGeom>
          <a:noFill/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要員計画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全体まとめ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6AA1AAA7-5DE9-6AF3-301A-7041C1A35472}"/>
              </a:ext>
            </a:extLst>
          </p:cNvPr>
          <p:cNvSpPr/>
          <p:nvPr/>
        </p:nvSpPr>
        <p:spPr>
          <a:xfrm>
            <a:off x="8657755" y="1363239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横展計画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7A51640A-2FBD-9294-093E-E420726CD6C6}"/>
              </a:ext>
            </a:extLst>
          </p:cNvPr>
          <p:cNvSpPr/>
          <p:nvPr/>
        </p:nvSpPr>
        <p:spPr>
          <a:xfrm>
            <a:off x="1220454" y="1143261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規格・基準設計</a:t>
            </a:r>
          </a:p>
        </p:txBody>
      </p:sp>
      <p:sp>
        <p:nvSpPr>
          <p:cNvPr id="190" name="正方形/長方形 189">
            <a:extLst>
              <a:ext uri="{FF2B5EF4-FFF2-40B4-BE49-F238E27FC236}">
                <a16:creationId xmlns:a16="http://schemas.microsoft.com/office/drawing/2014/main" id="{32410C7C-A5E7-25AE-D982-0AF3D53B1B4E}"/>
              </a:ext>
            </a:extLst>
          </p:cNvPr>
          <p:cNvSpPr/>
          <p:nvPr/>
        </p:nvSpPr>
        <p:spPr>
          <a:xfrm>
            <a:off x="1220454" y="3606900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規格・基準作成</a:t>
            </a: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EFA0701E-CA3F-A090-83B5-F0C9AA6B0382}"/>
              </a:ext>
            </a:extLst>
          </p:cNvPr>
          <p:cNvSpPr/>
          <p:nvPr/>
        </p:nvSpPr>
        <p:spPr>
          <a:xfrm>
            <a:off x="1220454" y="3846374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標準仕様作成</a:t>
            </a:r>
          </a:p>
        </p:txBody>
      </p:sp>
      <p:sp>
        <p:nvSpPr>
          <p:cNvPr id="192" name="正方形/長方形 191">
            <a:extLst>
              <a:ext uri="{FF2B5EF4-FFF2-40B4-BE49-F238E27FC236}">
                <a16:creationId xmlns:a16="http://schemas.microsoft.com/office/drawing/2014/main" id="{DF3A1691-1B38-A285-310B-231D86534130}"/>
              </a:ext>
            </a:extLst>
          </p:cNvPr>
          <p:cNvSpPr/>
          <p:nvPr/>
        </p:nvSpPr>
        <p:spPr>
          <a:xfrm>
            <a:off x="1220454" y="4078726"/>
            <a:ext cx="720000" cy="199799"/>
          </a:xfrm>
          <a:prstGeom prst="rect">
            <a:avLst/>
          </a:prstGeom>
          <a:solidFill>
            <a:sysClr val="window" lastClr="FFFFFF"/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不具合検討</a:t>
            </a:r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B755FA40-B78F-5CA1-76DF-2D9B367BA7DD}"/>
              </a:ext>
            </a:extLst>
          </p:cNvPr>
          <p:cNvSpPr/>
          <p:nvPr/>
        </p:nvSpPr>
        <p:spPr>
          <a:xfrm>
            <a:off x="11321129" y="4321606"/>
            <a:ext cx="720000" cy="199799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38000">
                <a:schemeClr val="accent3">
                  <a:lumMod val="20000"/>
                  <a:lumOff val="80000"/>
                </a:schemeClr>
              </a:gs>
              <a:gs pos="7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234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defTabSz="844083">
              <a:lnSpc>
                <a:spcPct val="105000"/>
              </a:lnSpc>
            </a:pPr>
            <a:r>
              <a:rPr lang="ja-JP" altLang="en-US" sz="554" kern="0"/>
              <a:t>資機材・部品</a:t>
            </a:r>
            <a:endParaRPr lang="en-US" altLang="ja-JP" sz="554" kern="0"/>
          </a:p>
          <a:p>
            <a:pPr defTabSz="844083">
              <a:lnSpc>
                <a:spcPct val="105000"/>
              </a:lnSpc>
            </a:pPr>
            <a:r>
              <a:rPr lang="ja-JP" altLang="en-US" sz="554" kern="0"/>
              <a:t>保管</a:t>
            </a:r>
            <a:r>
              <a:rPr lang="en-US" altLang="ja-JP" sz="554" kern="0"/>
              <a:t>/</a:t>
            </a:r>
            <a:r>
              <a:rPr lang="ja-JP" altLang="en-US" sz="554" kern="0"/>
              <a:t>在庫管理</a:t>
            </a: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5974CB03-770C-FF41-C719-8E992A78A2E3}"/>
              </a:ext>
            </a:extLst>
          </p:cNvPr>
          <p:cNvGrpSpPr/>
          <p:nvPr/>
        </p:nvGrpSpPr>
        <p:grpSpPr>
          <a:xfrm>
            <a:off x="11321129" y="4321606"/>
            <a:ext cx="209773" cy="215057"/>
            <a:chOff x="11552862" y="4629539"/>
            <a:chExt cx="209773" cy="215057"/>
          </a:xfrm>
        </p:grpSpPr>
        <p:sp>
          <p:nvSpPr>
            <p:cNvPr id="216" name="正方形/長方形 215">
              <a:extLst>
                <a:ext uri="{FF2B5EF4-FFF2-40B4-BE49-F238E27FC236}">
                  <a16:creationId xmlns:a16="http://schemas.microsoft.com/office/drawing/2014/main" id="{475776A3-81C4-47FC-D804-9DF13A0FC85E}"/>
                </a:ext>
              </a:extLst>
            </p:cNvPr>
            <p:cNvSpPr/>
            <p:nvPr/>
          </p:nvSpPr>
          <p:spPr>
            <a:xfrm>
              <a:off x="11552862" y="4629539"/>
              <a:ext cx="107376" cy="1073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550" b="1">
                  <a:solidFill>
                    <a:schemeClr val="bg1"/>
                  </a:solidFill>
                </a:rPr>
                <a:t>12</a:t>
              </a:r>
            </a:p>
          </p:txBody>
        </p:sp>
        <p:sp>
          <p:nvSpPr>
            <p:cNvPr id="217" name="正方形/長方形 216">
              <a:extLst>
                <a:ext uri="{FF2B5EF4-FFF2-40B4-BE49-F238E27FC236}">
                  <a16:creationId xmlns:a16="http://schemas.microsoft.com/office/drawing/2014/main" id="{E933AA90-3B83-A857-6D9A-CD1805A1C924}"/>
                </a:ext>
              </a:extLst>
            </p:cNvPr>
            <p:cNvSpPr/>
            <p:nvPr/>
          </p:nvSpPr>
          <p:spPr>
            <a:xfrm>
              <a:off x="11552862" y="4736571"/>
              <a:ext cx="107376" cy="1073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550" b="1">
                  <a:solidFill>
                    <a:schemeClr val="bg1"/>
                  </a:solidFill>
                </a:rPr>
                <a:t>2</a:t>
              </a:r>
            </a:p>
          </p:txBody>
        </p:sp>
        <p:sp>
          <p:nvSpPr>
            <p:cNvPr id="218" name="正方形/長方形 217">
              <a:extLst>
                <a:ext uri="{FF2B5EF4-FFF2-40B4-BE49-F238E27FC236}">
                  <a16:creationId xmlns:a16="http://schemas.microsoft.com/office/drawing/2014/main" id="{CDD679F3-2EA2-E8A2-79F0-0DE3BCBAEF21}"/>
                </a:ext>
              </a:extLst>
            </p:cNvPr>
            <p:cNvSpPr/>
            <p:nvPr/>
          </p:nvSpPr>
          <p:spPr>
            <a:xfrm>
              <a:off x="11655259" y="4737220"/>
              <a:ext cx="107376" cy="107376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550" b="1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108" name="正方形/長方形 107">
            <a:extLst>
              <a:ext uri="{FF2B5EF4-FFF2-40B4-BE49-F238E27FC236}">
                <a16:creationId xmlns:a16="http://schemas.microsoft.com/office/drawing/2014/main" id="{A985906B-4927-D4E8-E985-56B55EC8F086}"/>
              </a:ext>
            </a:extLst>
          </p:cNvPr>
          <p:cNvSpPr/>
          <p:nvPr/>
        </p:nvSpPr>
        <p:spPr>
          <a:xfrm>
            <a:off x="7025051" y="3132788"/>
            <a:ext cx="720000" cy="199799"/>
          </a:xfrm>
          <a:prstGeom prst="rect">
            <a:avLst/>
          </a:prstGeom>
          <a:noFill/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化学分析</a:t>
            </a:r>
            <a:endParaRPr lang="en-US" altLang="ja-JP" sz="554" kern="0"/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0685B3E7-58DE-063A-9D5F-85F4D1D139A6}"/>
              </a:ext>
            </a:extLst>
          </p:cNvPr>
          <p:cNvSpPr/>
          <p:nvPr/>
        </p:nvSpPr>
        <p:spPr>
          <a:xfrm>
            <a:off x="7025051" y="3369372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自治体・行政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報告</a:t>
            </a:r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92FDEBF5-6B30-94CD-36EC-10D1368D3211}"/>
              </a:ext>
            </a:extLst>
          </p:cNvPr>
          <p:cNvSpPr/>
          <p:nvPr/>
        </p:nvSpPr>
        <p:spPr>
          <a:xfrm>
            <a:off x="7021784" y="336745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151" name="正方形/長方形 150">
            <a:extLst>
              <a:ext uri="{FF2B5EF4-FFF2-40B4-BE49-F238E27FC236}">
                <a16:creationId xmlns:a16="http://schemas.microsoft.com/office/drawing/2014/main" id="{6964184E-0AFE-69B9-94F3-16E11B34349A}"/>
              </a:ext>
            </a:extLst>
          </p:cNvPr>
          <p:cNvSpPr/>
          <p:nvPr/>
        </p:nvSpPr>
        <p:spPr>
          <a:xfrm>
            <a:off x="11321129" y="3142194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購入仕様書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作成</a:t>
            </a:r>
            <a:endParaRPr lang="en-US" altLang="ja-JP" sz="554" kern="0"/>
          </a:p>
        </p:txBody>
      </p:sp>
      <p:sp>
        <p:nvSpPr>
          <p:cNvPr id="157" name="正方形/長方形 156">
            <a:extLst>
              <a:ext uri="{FF2B5EF4-FFF2-40B4-BE49-F238E27FC236}">
                <a16:creationId xmlns:a16="http://schemas.microsoft.com/office/drawing/2014/main" id="{26078D11-3A5B-8CE6-B82D-A45C4BB270CF}"/>
              </a:ext>
            </a:extLst>
          </p:cNvPr>
          <p:cNvSpPr/>
          <p:nvPr/>
        </p:nvSpPr>
        <p:spPr>
          <a:xfrm>
            <a:off x="11321129" y="3137851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25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152" name="正方形/長方形 151">
            <a:extLst>
              <a:ext uri="{FF2B5EF4-FFF2-40B4-BE49-F238E27FC236}">
                <a16:creationId xmlns:a16="http://schemas.microsoft.com/office/drawing/2014/main" id="{8535E46B-5B3B-AA03-5A31-4FD508AC4753}"/>
              </a:ext>
            </a:extLst>
          </p:cNvPr>
          <p:cNvSpPr/>
          <p:nvPr/>
        </p:nvSpPr>
        <p:spPr>
          <a:xfrm>
            <a:off x="11321129" y="3378778"/>
            <a:ext cx="720000" cy="199799"/>
          </a:xfrm>
          <a:prstGeom prst="rect">
            <a:avLst/>
          </a:pr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42000">
                <a:schemeClr val="accent3">
                  <a:lumMod val="20000"/>
                  <a:lumOff val="80000"/>
                </a:schemeClr>
              </a:gs>
              <a:gs pos="71000">
                <a:schemeClr val="accent2">
                  <a:lumMod val="20000"/>
                  <a:lumOff val="8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72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資・機材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購買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91000765-58F3-BEEA-070C-046DDE2FE9DC}"/>
              </a:ext>
            </a:extLst>
          </p:cNvPr>
          <p:cNvSpPr/>
          <p:nvPr/>
        </p:nvSpPr>
        <p:spPr>
          <a:xfrm>
            <a:off x="11319050" y="3371193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207" name="正方形/長方形 206">
            <a:extLst>
              <a:ext uri="{FF2B5EF4-FFF2-40B4-BE49-F238E27FC236}">
                <a16:creationId xmlns:a16="http://schemas.microsoft.com/office/drawing/2014/main" id="{0BA86E48-DA5C-0F1C-60A3-3E400DAEA26F}"/>
              </a:ext>
            </a:extLst>
          </p:cNvPr>
          <p:cNvSpPr/>
          <p:nvPr/>
        </p:nvSpPr>
        <p:spPr>
          <a:xfrm>
            <a:off x="11423631" y="3371193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211" name="正方形/長方形 210">
            <a:extLst>
              <a:ext uri="{FF2B5EF4-FFF2-40B4-BE49-F238E27FC236}">
                <a16:creationId xmlns:a16="http://schemas.microsoft.com/office/drawing/2014/main" id="{4FB2B8BE-8921-E36A-543B-6D4FFE569EFE}"/>
              </a:ext>
            </a:extLst>
          </p:cNvPr>
          <p:cNvSpPr/>
          <p:nvPr/>
        </p:nvSpPr>
        <p:spPr>
          <a:xfrm>
            <a:off x="11321017" y="3477384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0" name="正方形/長方形 149">
            <a:extLst>
              <a:ext uri="{FF2B5EF4-FFF2-40B4-BE49-F238E27FC236}">
                <a16:creationId xmlns:a16="http://schemas.microsoft.com/office/drawing/2014/main" id="{ADA5D807-EFDA-04DE-88C1-C2E5A7B39181}"/>
              </a:ext>
            </a:extLst>
          </p:cNvPr>
          <p:cNvSpPr/>
          <p:nvPr/>
        </p:nvSpPr>
        <p:spPr>
          <a:xfrm>
            <a:off x="11321129" y="2905609"/>
            <a:ext cx="720000" cy="199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ﾍﾞﾝﾀﾞｰ･ﾒｰｶｰ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選定・管理</a:t>
            </a:r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349B2058-AE5E-266B-5B1A-80378E62CDA1}"/>
              </a:ext>
            </a:extLst>
          </p:cNvPr>
          <p:cNvSpPr/>
          <p:nvPr/>
        </p:nvSpPr>
        <p:spPr>
          <a:xfrm>
            <a:off x="11321017" y="2905609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70" name="正方形/長方形 169">
            <a:extLst>
              <a:ext uri="{FF2B5EF4-FFF2-40B4-BE49-F238E27FC236}">
                <a16:creationId xmlns:a16="http://schemas.microsoft.com/office/drawing/2014/main" id="{B5077937-52D9-2A97-625F-305BF46CF126}"/>
              </a:ext>
            </a:extLst>
          </p:cNvPr>
          <p:cNvSpPr/>
          <p:nvPr/>
        </p:nvSpPr>
        <p:spPr>
          <a:xfrm>
            <a:off x="9684542" y="3845430"/>
            <a:ext cx="720000" cy="1997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下請業者選定</a:t>
            </a:r>
          </a:p>
        </p:txBody>
      </p:sp>
      <p:sp>
        <p:nvSpPr>
          <p:cNvPr id="213" name="正方形/長方形 212">
            <a:extLst>
              <a:ext uri="{FF2B5EF4-FFF2-40B4-BE49-F238E27FC236}">
                <a16:creationId xmlns:a16="http://schemas.microsoft.com/office/drawing/2014/main" id="{5E5DCB1C-B125-D000-F49F-4F176744C01F}"/>
              </a:ext>
            </a:extLst>
          </p:cNvPr>
          <p:cNvSpPr/>
          <p:nvPr/>
        </p:nvSpPr>
        <p:spPr>
          <a:xfrm>
            <a:off x="9684542" y="3837338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BE30AA6B-3F78-65BC-CFFF-FE046919BF3E}"/>
              </a:ext>
            </a:extLst>
          </p:cNvPr>
          <p:cNvSpPr/>
          <p:nvPr/>
        </p:nvSpPr>
        <p:spPr>
          <a:xfrm>
            <a:off x="11321129" y="3618786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備品・消耗品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購買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D6292CD-994C-1957-EE24-1951C79420E1}"/>
              </a:ext>
            </a:extLst>
          </p:cNvPr>
          <p:cNvSpPr/>
          <p:nvPr/>
        </p:nvSpPr>
        <p:spPr>
          <a:xfrm>
            <a:off x="11321129" y="3614611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52919D96-67D2-BBC9-8615-2E70C3E3DA13}"/>
              </a:ext>
            </a:extLst>
          </p:cNvPr>
          <p:cNvSpPr/>
          <p:nvPr/>
        </p:nvSpPr>
        <p:spPr>
          <a:xfrm>
            <a:off x="6220808" y="2658069"/>
            <a:ext cx="720000" cy="199799"/>
          </a:xfrm>
          <a:prstGeom prst="rect">
            <a:avLst/>
          </a:prstGeom>
          <a:gradFill>
            <a:gsLst>
              <a:gs pos="71000">
                <a:schemeClr val="accent2">
                  <a:lumMod val="20000"/>
                  <a:lumOff val="80000"/>
                </a:schemeClr>
              </a:gs>
              <a:gs pos="3900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廃棄物処理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ｵﾍﾟﾚｰｼｮﾝ管理</a:t>
            </a:r>
          </a:p>
        </p:txBody>
      </p:sp>
      <p:sp>
        <p:nvSpPr>
          <p:cNvPr id="226" name="正方形/長方形 225">
            <a:extLst>
              <a:ext uri="{FF2B5EF4-FFF2-40B4-BE49-F238E27FC236}">
                <a16:creationId xmlns:a16="http://schemas.microsoft.com/office/drawing/2014/main" id="{EA0D45F8-D9BA-2127-CEF1-6B9F1F5D24F4}"/>
              </a:ext>
            </a:extLst>
          </p:cNvPr>
          <p:cNvSpPr/>
          <p:nvPr/>
        </p:nvSpPr>
        <p:spPr>
          <a:xfrm>
            <a:off x="6217569" y="2756734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80" name="正方形/長方形 179">
            <a:extLst>
              <a:ext uri="{FF2B5EF4-FFF2-40B4-BE49-F238E27FC236}">
                <a16:creationId xmlns:a16="http://schemas.microsoft.com/office/drawing/2014/main" id="{57E45587-8C55-1F77-EAD8-87620185CE4E}"/>
              </a:ext>
            </a:extLst>
          </p:cNvPr>
          <p:cNvSpPr/>
          <p:nvPr/>
        </p:nvSpPr>
        <p:spPr>
          <a:xfrm>
            <a:off x="7837707" y="1903454"/>
            <a:ext cx="720000" cy="199799"/>
          </a:xfrm>
          <a:prstGeom prst="rect">
            <a:avLst/>
          </a:prstGeom>
          <a:gradFill>
            <a:gsLst>
              <a:gs pos="71000">
                <a:schemeClr val="accent2">
                  <a:lumMod val="20000"/>
                  <a:lumOff val="80000"/>
                </a:schemeClr>
              </a:gs>
              <a:gs pos="39000">
                <a:schemeClr val="accent3">
                  <a:lumMod val="40000"/>
                  <a:lumOff val="60000"/>
                </a:schemeClr>
              </a:gs>
              <a:gs pos="0">
                <a:schemeClr val="accent3">
                  <a:lumMod val="40000"/>
                  <a:lumOff val="60000"/>
                </a:schemeClr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安全管理</a:t>
            </a:r>
          </a:p>
        </p:txBody>
      </p:sp>
      <p:sp>
        <p:nvSpPr>
          <p:cNvPr id="227" name="正方形/長方形 226">
            <a:extLst>
              <a:ext uri="{FF2B5EF4-FFF2-40B4-BE49-F238E27FC236}">
                <a16:creationId xmlns:a16="http://schemas.microsoft.com/office/drawing/2014/main" id="{C533A471-E20A-8A6B-2E77-58BE19FCCAED}"/>
              </a:ext>
            </a:extLst>
          </p:cNvPr>
          <p:cNvSpPr/>
          <p:nvPr/>
        </p:nvSpPr>
        <p:spPr>
          <a:xfrm>
            <a:off x="8453141" y="1911109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229" name="正方形/長方形 228">
            <a:extLst>
              <a:ext uri="{FF2B5EF4-FFF2-40B4-BE49-F238E27FC236}">
                <a16:creationId xmlns:a16="http://schemas.microsoft.com/office/drawing/2014/main" id="{9072E064-3508-08E3-4C07-8E6FA0464826}"/>
              </a:ext>
            </a:extLst>
          </p:cNvPr>
          <p:cNvSpPr/>
          <p:nvPr/>
        </p:nvSpPr>
        <p:spPr>
          <a:xfrm>
            <a:off x="8453141" y="2014897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70DBF9-37F6-3D31-5DA1-697B282FC20B}"/>
              </a:ext>
            </a:extLst>
          </p:cNvPr>
          <p:cNvSpPr/>
          <p:nvPr/>
        </p:nvSpPr>
        <p:spPr>
          <a:xfrm>
            <a:off x="6220808" y="668514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廃棄物処理計画</a:t>
            </a:r>
          </a:p>
        </p:txBody>
      </p:sp>
      <p:sp>
        <p:nvSpPr>
          <p:cNvPr id="232" name="正方形/長方形 231">
            <a:extLst>
              <a:ext uri="{FF2B5EF4-FFF2-40B4-BE49-F238E27FC236}">
                <a16:creationId xmlns:a16="http://schemas.microsoft.com/office/drawing/2014/main" id="{1B6A093D-282A-59EF-1531-D8F7103AD974}"/>
              </a:ext>
            </a:extLst>
          </p:cNvPr>
          <p:cNvSpPr/>
          <p:nvPr/>
        </p:nvSpPr>
        <p:spPr>
          <a:xfrm>
            <a:off x="6216046" y="661058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8" name="正方形/長方形 377">
            <a:extLst>
              <a:ext uri="{FF2B5EF4-FFF2-40B4-BE49-F238E27FC236}">
                <a16:creationId xmlns:a16="http://schemas.microsoft.com/office/drawing/2014/main" id="{F3CA733C-1646-76BD-44D3-4676538762FD}"/>
              </a:ext>
            </a:extLst>
          </p:cNvPr>
          <p:cNvSpPr/>
          <p:nvPr/>
        </p:nvSpPr>
        <p:spPr>
          <a:xfrm>
            <a:off x="6216046" y="265527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9" name="正方形/長方形 378">
            <a:extLst>
              <a:ext uri="{FF2B5EF4-FFF2-40B4-BE49-F238E27FC236}">
                <a16:creationId xmlns:a16="http://schemas.microsoft.com/office/drawing/2014/main" id="{60524606-D756-869A-907D-0C339585FDCF}"/>
              </a:ext>
            </a:extLst>
          </p:cNvPr>
          <p:cNvSpPr/>
          <p:nvPr/>
        </p:nvSpPr>
        <p:spPr>
          <a:xfrm>
            <a:off x="5411626" y="673126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80" name="正方形/長方形 379">
            <a:extLst>
              <a:ext uri="{FF2B5EF4-FFF2-40B4-BE49-F238E27FC236}">
                <a16:creationId xmlns:a16="http://schemas.microsoft.com/office/drawing/2014/main" id="{9EBFAEBF-423C-361E-4F67-550165209733}"/>
              </a:ext>
            </a:extLst>
          </p:cNvPr>
          <p:cNvSpPr/>
          <p:nvPr/>
        </p:nvSpPr>
        <p:spPr>
          <a:xfrm>
            <a:off x="5411626" y="266154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E41225F-CE16-6E3C-7A91-27A29E0E8BEF}"/>
              </a:ext>
            </a:extLst>
          </p:cNvPr>
          <p:cNvSpPr/>
          <p:nvPr/>
        </p:nvSpPr>
        <p:spPr>
          <a:xfrm>
            <a:off x="8657755" y="902405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運転計画</a:t>
            </a:r>
          </a:p>
        </p:txBody>
      </p:sp>
      <p:sp>
        <p:nvSpPr>
          <p:cNvPr id="239" name="正方形/長方形 238">
            <a:extLst>
              <a:ext uri="{FF2B5EF4-FFF2-40B4-BE49-F238E27FC236}">
                <a16:creationId xmlns:a16="http://schemas.microsoft.com/office/drawing/2014/main" id="{A61BCF22-374F-7144-6F8E-095BFE3FBAB4}"/>
              </a:ext>
            </a:extLst>
          </p:cNvPr>
          <p:cNvSpPr/>
          <p:nvPr/>
        </p:nvSpPr>
        <p:spPr>
          <a:xfrm>
            <a:off x="8653204" y="89783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58" name="正方形/長方形 157">
            <a:extLst>
              <a:ext uri="{FF2B5EF4-FFF2-40B4-BE49-F238E27FC236}">
                <a16:creationId xmlns:a16="http://schemas.microsoft.com/office/drawing/2014/main" id="{0E980E4B-C24C-6250-4EBC-2EB03CA0F40A}"/>
              </a:ext>
            </a:extLst>
          </p:cNvPr>
          <p:cNvSpPr/>
          <p:nvPr/>
        </p:nvSpPr>
        <p:spPr>
          <a:xfrm>
            <a:off x="9684542" y="666838"/>
            <a:ext cx="720000" cy="199799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39000">
                <a:schemeClr val="accent4">
                  <a:lumMod val="20000"/>
                  <a:lumOff val="80000"/>
                </a:schemeClr>
              </a:gs>
              <a:gs pos="71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点検計画</a:t>
            </a:r>
          </a:p>
        </p:txBody>
      </p:sp>
      <p:grpSp>
        <p:nvGrpSpPr>
          <p:cNvPr id="245" name="グループ化 244">
            <a:extLst>
              <a:ext uri="{FF2B5EF4-FFF2-40B4-BE49-F238E27FC236}">
                <a16:creationId xmlns:a16="http://schemas.microsoft.com/office/drawing/2014/main" id="{BD600B78-D4F0-97CF-5DDA-896966ADCAF1}"/>
              </a:ext>
            </a:extLst>
          </p:cNvPr>
          <p:cNvGrpSpPr/>
          <p:nvPr/>
        </p:nvGrpSpPr>
        <p:grpSpPr>
          <a:xfrm>
            <a:off x="9674575" y="662910"/>
            <a:ext cx="210248" cy="4005416"/>
            <a:chOff x="10449516" y="1247912"/>
            <a:chExt cx="210248" cy="4005416"/>
          </a:xfrm>
        </p:grpSpPr>
        <p:sp>
          <p:nvSpPr>
            <p:cNvPr id="241" name="正方形/長方形 240">
              <a:extLst>
                <a:ext uri="{FF2B5EF4-FFF2-40B4-BE49-F238E27FC236}">
                  <a16:creationId xmlns:a16="http://schemas.microsoft.com/office/drawing/2014/main" id="{AB42DA82-21A3-C753-8573-9406AF51E846}"/>
                </a:ext>
              </a:extLst>
            </p:cNvPr>
            <p:cNvSpPr/>
            <p:nvPr/>
          </p:nvSpPr>
          <p:spPr>
            <a:xfrm>
              <a:off x="10449774" y="1247912"/>
              <a:ext cx="107376" cy="107376"/>
            </a:xfrm>
            <a:prstGeom prst="rect">
              <a:avLst/>
            </a:prstGeom>
            <a:solidFill>
              <a:schemeClr val="accent4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550" b="1">
                  <a:solidFill>
                    <a:schemeClr val="bg1"/>
                  </a:solidFill>
                </a:rPr>
                <a:t>5</a:t>
              </a:r>
            </a:p>
          </p:txBody>
        </p:sp>
        <p:sp>
          <p:nvSpPr>
            <p:cNvPr id="242" name="正方形/長方形 241">
              <a:extLst>
                <a:ext uri="{FF2B5EF4-FFF2-40B4-BE49-F238E27FC236}">
                  <a16:creationId xmlns:a16="http://schemas.microsoft.com/office/drawing/2014/main" id="{FF4CFC88-B4F5-6D38-01C7-5F4FECDF1882}"/>
                </a:ext>
              </a:extLst>
            </p:cNvPr>
            <p:cNvSpPr/>
            <p:nvPr/>
          </p:nvSpPr>
          <p:spPr>
            <a:xfrm>
              <a:off x="10552388" y="1247912"/>
              <a:ext cx="107376" cy="1073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55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243" name="正方形/長方形 242">
              <a:extLst>
                <a:ext uri="{FF2B5EF4-FFF2-40B4-BE49-F238E27FC236}">
                  <a16:creationId xmlns:a16="http://schemas.microsoft.com/office/drawing/2014/main" id="{B13A6F3C-9AAC-434F-72ED-8A3D7033F446}"/>
                </a:ext>
              </a:extLst>
            </p:cNvPr>
            <p:cNvSpPr/>
            <p:nvPr/>
          </p:nvSpPr>
          <p:spPr>
            <a:xfrm>
              <a:off x="10449516" y="1349783"/>
              <a:ext cx="107376" cy="1073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550" b="1">
                  <a:solidFill>
                    <a:schemeClr val="bg1"/>
                  </a:solidFill>
                </a:rPr>
                <a:t>10</a:t>
              </a:r>
            </a:p>
          </p:txBody>
        </p:sp>
        <p:sp>
          <p:nvSpPr>
            <p:cNvPr id="244" name="正方形/長方形 243">
              <a:extLst>
                <a:ext uri="{FF2B5EF4-FFF2-40B4-BE49-F238E27FC236}">
                  <a16:creationId xmlns:a16="http://schemas.microsoft.com/office/drawing/2014/main" id="{E996A5F8-D0A6-610E-8971-2A676C1F8B82}"/>
                </a:ext>
              </a:extLst>
            </p:cNvPr>
            <p:cNvSpPr/>
            <p:nvPr/>
          </p:nvSpPr>
          <p:spPr>
            <a:xfrm>
              <a:off x="10552388" y="1349783"/>
              <a:ext cx="107376" cy="1073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550" b="1">
                  <a:solidFill>
                    <a:schemeClr val="bg1"/>
                  </a:solidFill>
                </a:rPr>
                <a:t>19</a:t>
              </a:r>
            </a:p>
          </p:txBody>
        </p:sp>
        <p:sp>
          <p:nvSpPr>
            <p:cNvPr id="375" name="正方形/長方形 374">
              <a:extLst>
                <a:ext uri="{FF2B5EF4-FFF2-40B4-BE49-F238E27FC236}">
                  <a16:creationId xmlns:a16="http://schemas.microsoft.com/office/drawing/2014/main" id="{3C44EE2F-BC5F-2213-1C6C-CFE0A63DECDD}"/>
                </a:ext>
              </a:extLst>
            </p:cNvPr>
            <p:cNvSpPr/>
            <p:nvPr/>
          </p:nvSpPr>
          <p:spPr>
            <a:xfrm>
              <a:off x="10451462" y="1953421"/>
              <a:ext cx="107376" cy="1073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55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76" name="正方形/長方形 375">
              <a:extLst>
                <a:ext uri="{FF2B5EF4-FFF2-40B4-BE49-F238E27FC236}">
                  <a16:creationId xmlns:a16="http://schemas.microsoft.com/office/drawing/2014/main" id="{B02DCCC7-1933-DA46-EE78-AC69AB4BA0A7}"/>
                </a:ext>
              </a:extLst>
            </p:cNvPr>
            <p:cNvSpPr/>
            <p:nvPr/>
          </p:nvSpPr>
          <p:spPr>
            <a:xfrm>
              <a:off x="10459483" y="4904981"/>
              <a:ext cx="107376" cy="1073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550" b="1">
                  <a:solidFill>
                    <a:schemeClr val="bg1"/>
                  </a:solidFill>
                </a:rPr>
                <a:t>3</a:t>
              </a:r>
            </a:p>
          </p:txBody>
        </p:sp>
        <p:sp>
          <p:nvSpPr>
            <p:cNvPr id="377" name="正方形/長方形 376">
              <a:extLst>
                <a:ext uri="{FF2B5EF4-FFF2-40B4-BE49-F238E27FC236}">
                  <a16:creationId xmlns:a16="http://schemas.microsoft.com/office/drawing/2014/main" id="{E02DC1D7-B8D4-F0C8-1F93-21AA066B0560}"/>
                </a:ext>
              </a:extLst>
            </p:cNvPr>
            <p:cNvSpPr/>
            <p:nvPr/>
          </p:nvSpPr>
          <p:spPr>
            <a:xfrm>
              <a:off x="10459483" y="5145952"/>
              <a:ext cx="107376" cy="107376"/>
            </a:xfrm>
            <a:prstGeom prst="rect">
              <a:avLst/>
            </a:prstGeom>
            <a:solidFill>
              <a:schemeClr val="accent3"/>
            </a:solidFill>
            <a:ln w="1270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kumimoji="1" lang="en-US" altLang="ja-JP" sz="550" b="1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159" name="正方形/長方形 158">
            <a:extLst>
              <a:ext uri="{FF2B5EF4-FFF2-40B4-BE49-F238E27FC236}">
                <a16:creationId xmlns:a16="http://schemas.microsoft.com/office/drawing/2014/main" id="{52EBA8C3-D790-03CA-6854-6448775E63C9}"/>
              </a:ext>
            </a:extLst>
          </p:cNvPr>
          <p:cNvSpPr/>
          <p:nvPr/>
        </p:nvSpPr>
        <p:spPr>
          <a:xfrm>
            <a:off x="9684542" y="903423"/>
            <a:ext cx="720000" cy="199799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39000">
                <a:schemeClr val="accent4">
                  <a:lumMod val="20000"/>
                  <a:lumOff val="80000"/>
                </a:schemeClr>
              </a:gs>
              <a:gs pos="71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補修計画</a:t>
            </a:r>
          </a:p>
        </p:txBody>
      </p:sp>
      <p:sp>
        <p:nvSpPr>
          <p:cNvPr id="247" name="正方形/長方形 246">
            <a:extLst>
              <a:ext uri="{FF2B5EF4-FFF2-40B4-BE49-F238E27FC236}">
                <a16:creationId xmlns:a16="http://schemas.microsoft.com/office/drawing/2014/main" id="{06C52F16-DCC9-77EF-FFBA-AC0DF494CCEF}"/>
              </a:ext>
            </a:extLst>
          </p:cNvPr>
          <p:cNvSpPr/>
          <p:nvPr/>
        </p:nvSpPr>
        <p:spPr>
          <a:xfrm>
            <a:off x="9672452" y="897258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249" name="正方形/長方形 248">
            <a:extLst>
              <a:ext uri="{FF2B5EF4-FFF2-40B4-BE49-F238E27FC236}">
                <a16:creationId xmlns:a16="http://schemas.microsoft.com/office/drawing/2014/main" id="{EA414374-9872-9672-0BDE-C3FB54B8A4BF}"/>
              </a:ext>
            </a:extLst>
          </p:cNvPr>
          <p:cNvSpPr/>
          <p:nvPr/>
        </p:nvSpPr>
        <p:spPr>
          <a:xfrm>
            <a:off x="9672194" y="999129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173" name="正方形/長方形 172">
            <a:extLst>
              <a:ext uri="{FF2B5EF4-FFF2-40B4-BE49-F238E27FC236}">
                <a16:creationId xmlns:a16="http://schemas.microsoft.com/office/drawing/2014/main" id="{6BFF6A96-91E2-3A4B-2334-E0CA17F6E328}"/>
              </a:ext>
            </a:extLst>
          </p:cNvPr>
          <p:cNvSpPr/>
          <p:nvPr/>
        </p:nvSpPr>
        <p:spPr>
          <a:xfrm>
            <a:off x="9684542" y="1140008"/>
            <a:ext cx="720000" cy="199799"/>
          </a:xfrm>
          <a:prstGeom prst="rect">
            <a:avLst/>
          </a:prstGeom>
          <a:gradFill>
            <a:gsLst>
              <a:gs pos="71000">
                <a:schemeClr val="accent3">
                  <a:lumMod val="20000"/>
                  <a:lumOff val="80000"/>
                </a:schemeClr>
              </a:gs>
              <a:gs pos="39000">
                <a:schemeClr val="accent4">
                  <a:lumMod val="20000"/>
                  <a:lumOff val="8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　ﾒﾝﾃﾅﾝｽｺｽﾄ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計画</a:t>
            </a:r>
          </a:p>
        </p:txBody>
      </p:sp>
      <p:sp>
        <p:nvSpPr>
          <p:cNvPr id="251" name="正方形/長方形 250">
            <a:extLst>
              <a:ext uri="{FF2B5EF4-FFF2-40B4-BE49-F238E27FC236}">
                <a16:creationId xmlns:a16="http://schemas.microsoft.com/office/drawing/2014/main" id="{4BB9ABEB-4209-74BF-D9A3-885162D1BDD4}"/>
              </a:ext>
            </a:extLst>
          </p:cNvPr>
          <p:cNvSpPr/>
          <p:nvPr/>
        </p:nvSpPr>
        <p:spPr>
          <a:xfrm>
            <a:off x="9672452" y="1135138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160" name="正方形/長方形 159">
            <a:extLst>
              <a:ext uri="{FF2B5EF4-FFF2-40B4-BE49-F238E27FC236}">
                <a16:creationId xmlns:a16="http://schemas.microsoft.com/office/drawing/2014/main" id="{EDD10F45-12C0-9154-99B1-C2AF563A230E}"/>
              </a:ext>
            </a:extLst>
          </p:cNvPr>
          <p:cNvSpPr/>
          <p:nvPr/>
        </p:nvSpPr>
        <p:spPr>
          <a:xfrm>
            <a:off x="9684542" y="1671122"/>
            <a:ext cx="720000" cy="199799"/>
          </a:xfrm>
          <a:prstGeom prst="rect">
            <a:avLst/>
          </a:prstGeom>
          <a:gradFill>
            <a:gsLst>
              <a:gs pos="0">
                <a:schemeClr val="accent4">
                  <a:lumMod val="40000"/>
                  <a:lumOff val="60000"/>
                </a:schemeClr>
              </a:gs>
              <a:gs pos="39000">
                <a:schemeClr val="accent4">
                  <a:lumMod val="20000"/>
                  <a:lumOff val="80000"/>
                </a:schemeClr>
              </a:gs>
              <a:gs pos="71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　工程監理・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管理</a:t>
            </a:r>
          </a:p>
        </p:txBody>
      </p:sp>
      <p:sp>
        <p:nvSpPr>
          <p:cNvPr id="252" name="正方形/長方形 251">
            <a:extLst>
              <a:ext uri="{FF2B5EF4-FFF2-40B4-BE49-F238E27FC236}">
                <a16:creationId xmlns:a16="http://schemas.microsoft.com/office/drawing/2014/main" id="{B0AFBD1C-220B-D397-3456-9C7A6E028DA1}"/>
              </a:ext>
            </a:extLst>
          </p:cNvPr>
          <p:cNvSpPr/>
          <p:nvPr/>
        </p:nvSpPr>
        <p:spPr>
          <a:xfrm>
            <a:off x="9672452" y="1665219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53" name="正方形/長方形 252">
            <a:extLst>
              <a:ext uri="{FF2B5EF4-FFF2-40B4-BE49-F238E27FC236}">
                <a16:creationId xmlns:a16="http://schemas.microsoft.com/office/drawing/2014/main" id="{D6F58A38-1581-6D3F-6347-FDA05FF372E3}"/>
              </a:ext>
            </a:extLst>
          </p:cNvPr>
          <p:cNvSpPr/>
          <p:nvPr/>
        </p:nvSpPr>
        <p:spPr>
          <a:xfrm>
            <a:off x="9672027" y="1767173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161" name="正方形/長方形 160">
            <a:extLst>
              <a:ext uri="{FF2B5EF4-FFF2-40B4-BE49-F238E27FC236}">
                <a16:creationId xmlns:a16="http://schemas.microsoft.com/office/drawing/2014/main" id="{C960A0EA-009B-5154-9D8D-0A8F78596783}"/>
              </a:ext>
            </a:extLst>
          </p:cNvPr>
          <p:cNvSpPr/>
          <p:nvPr/>
        </p:nvSpPr>
        <p:spPr>
          <a:xfrm>
            <a:off x="9684542" y="1907707"/>
            <a:ext cx="720000" cy="19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品質管理</a:t>
            </a:r>
          </a:p>
        </p:txBody>
      </p:sp>
      <p:sp>
        <p:nvSpPr>
          <p:cNvPr id="254" name="正方形/長方形 253">
            <a:extLst>
              <a:ext uri="{FF2B5EF4-FFF2-40B4-BE49-F238E27FC236}">
                <a16:creationId xmlns:a16="http://schemas.microsoft.com/office/drawing/2014/main" id="{1D26AF61-2082-1F51-88FF-0C7D5FEA4269}"/>
              </a:ext>
            </a:extLst>
          </p:cNvPr>
          <p:cNvSpPr/>
          <p:nvPr/>
        </p:nvSpPr>
        <p:spPr>
          <a:xfrm>
            <a:off x="9672452" y="1898879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7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255" name="正方形/長方形 254">
            <a:extLst>
              <a:ext uri="{FF2B5EF4-FFF2-40B4-BE49-F238E27FC236}">
                <a16:creationId xmlns:a16="http://schemas.microsoft.com/office/drawing/2014/main" id="{CCC0FB74-A227-CE31-7D27-41D869F1FD85}"/>
              </a:ext>
            </a:extLst>
          </p:cNvPr>
          <p:cNvSpPr/>
          <p:nvPr/>
        </p:nvSpPr>
        <p:spPr>
          <a:xfrm>
            <a:off x="9667663" y="1993706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FEBD81D7-C131-7486-84D0-51FE3BD1661D}"/>
              </a:ext>
            </a:extLst>
          </p:cNvPr>
          <p:cNvSpPr/>
          <p:nvPr/>
        </p:nvSpPr>
        <p:spPr>
          <a:xfrm>
            <a:off x="4605267" y="668514"/>
            <a:ext cx="720000" cy="19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発電設備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ｵﾍﾟﾚｰｼｮﾝ計画</a:t>
            </a:r>
          </a:p>
        </p:txBody>
      </p:sp>
      <p:sp>
        <p:nvSpPr>
          <p:cNvPr id="262" name="正方形/長方形 261">
            <a:extLst>
              <a:ext uri="{FF2B5EF4-FFF2-40B4-BE49-F238E27FC236}">
                <a16:creationId xmlns:a16="http://schemas.microsoft.com/office/drawing/2014/main" id="{E221F356-F5FA-048A-03C1-0946D24409EC}"/>
              </a:ext>
            </a:extLst>
          </p:cNvPr>
          <p:cNvSpPr/>
          <p:nvPr/>
        </p:nvSpPr>
        <p:spPr>
          <a:xfrm>
            <a:off x="4597329" y="663439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83" name="正方形/長方形 182">
            <a:extLst>
              <a:ext uri="{FF2B5EF4-FFF2-40B4-BE49-F238E27FC236}">
                <a16:creationId xmlns:a16="http://schemas.microsoft.com/office/drawing/2014/main" id="{B99913D6-3DEF-23E7-59C5-5BBFC6059528}"/>
              </a:ext>
            </a:extLst>
          </p:cNvPr>
          <p:cNvSpPr/>
          <p:nvPr/>
        </p:nvSpPr>
        <p:spPr>
          <a:xfrm>
            <a:off x="4605267" y="906701"/>
            <a:ext cx="720000" cy="19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熱効率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最適運用計画</a:t>
            </a:r>
          </a:p>
        </p:txBody>
      </p:sp>
      <p:sp>
        <p:nvSpPr>
          <p:cNvPr id="264" name="正方形/長方形 263">
            <a:extLst>
              <a:ext uri="{FF2B5EF4-FFF2-40B4-BE49-F238E27FC236}">
                <a16:creationId xmlns:a16="http://schemas.microsoft.com/office/drawing/2014/main" id="{1E2AA167-2CBA-B50C-AB9E-FCE87A74134E}"/>
              </a:ext>
            </a:extLst>
          </p:cNvPr>
          <p:cNvSpPr/>
          <p:nvPr/>
        </p:nvSpPr>
        <p:spPr>
          <a:xfrm>
            <a:off x="4597329" y="900426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954653BC-EA6A-95C8-63BA-E8329B30A8D6}"/>
              </a:ext>
            </a:extLst>
          </p:cNvPr>
          <p:cNvSpPr/>
          <p:nvPr/>
        </p:nvSpPr>
        <p:spPr>
          <a:xfrm>
            <a:off x="4605267" y="1138398"/>
            <a:ext cx="720000" cy="19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要員計画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全体まとめ</a:t>
            </a:r>
          </a:p>
        </p:txBody>
      </p:sp>
      <p:sp>
        <p:nvSpPr>
          <p:cNvPr id="265" name="正方形/長方形 264">
            <a:extLst>
              <a:ext uri="{FF2B5EF4-FFF2-40B4-BE49-F238E27FC236}">
                <a16:creationId xmlns:a16="http://schemas.microsoft.com/office/drawing/2014/main" id="{97FD90A7-D6B4-7688-13E4-7BF5137619E6}"/>
              </a:ext>
            </a:extLst>
          </p:cNvPr>
          <p:cNvSpPr/>
          <p:nvPr/>
        </p:nvSpPr>
        <p:spPr>
          <a:xfrm>
            <a:off x="4597329" y="1132349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98" name="正方形/長方形 297">
            <a:extLst>
              <a:ext uri="{FF2B5EF4-FFF2-40B4-BE49-F238E27FC236}">
                <a16:creationId xmlns:a16="http://schemas.microsoft.com/office/drawing/2014/main" id="{ADCFB7D1-257E-8163-06F3-118BCF4875C5}"/>
              </a:ext>
            </a:extLst>
          </p:cNvPr>
          <p:cNvSpPr/>
          <p:nvPr/>
        </p:nvSpPr>
        <p:spPr>
          <a:xfrm>
            <a:off x="7842496" y="4085020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39" name="正方形/長方形 338">
            <a:extLst>
              <a:ext uri="{FF2B5EF4-FFF2-40B4-BE49-F238E27FC236}">
                <a16:creationId xmlns:a16="http://schemas.microsoft.com/office/drawing/2014/main" id="{AE6BEFFD-1257-599A-A752-1715BD0B841B}"/>
              </a:ext>
            </a:extLst>
          </p:cNvPr>
          <p:cNvSpPr/>
          <p:nvPr/>
        </p:nvSpPr>
        <p:spPr>
          <a:xfrm>
            <a:off x="7845400" y="3371193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BC5FF73F-3C64-9D75-285E-F9685E7AF117}"/>
              </a:ext>
            </a:extLst>
          </p:cNvPr>
          <p:cNvSpPr/>
          <p:nvPr/>
        </p:nvSpPr>
        <p:spPr>
          <a:xfrm>
            <a:off x="4605267" y="1672798"/>
            <a:ext cx="720000" cy="199799"/>
          </a:xfrm>
          <a:prstGeom prst="rect">
            <a:avLst/>
          </a:prstGeo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35000">
                <a:schemeClr val="accent4">
                  <a:lumMod val="20000"/>
                  <a:lumOff val="80000"/>
                </a:schemeClr>
              </a:gs>
              <a:gs pos="65000">
                <a:schemeClr val="accent3">
                  <a:lumMod val="20000"/>
                  <a:lumOff val="8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ユニット性能・</a:t>
            </a:r>
            <a:br>
              <a:rPr lang="en-US" altLang="ja-JP" sz="554" kern="0" dirty="0"/>
            </a:br>
            <a:r>
              <a:rPr lang="ja-JP" altLang="en-US" sz="554" kern="0" dirty="0"/>
              <a:t>燃料分析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6CCA35F6-3FB7-460D-1189-D58727F80E74}"/>
              </a:ext>
            </a:extLst>
          </p:cNvPr>
          <p:cNvSpPr/>
          <p:nvPr/>
        </p:nvSpPr>
        <p:spPr>
          <a:xfrm>
            <a:off x="3803167" y="1674196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供給調整・管理</a:t>
            </a:r>
          </a:p>
        </p:txBody>
      </p: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98711196-93BE-453B-5619-E8C00BFC23CB}"/>
              </a:ext>
            </a:extLst>
          </p:cNvPr>
          <p:cNvSpPr/>
          <p:nvPr/>
        </p:nvSpPr>
        <p:spPr>
          <a:xfrm>
            <a:off x="4605267" y="3604408"/>
            <a:ext cx="720000" cy="1997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08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不具合時の</a:t>
            </a:r>
            <a:endParaRPr lang="en-US" altLang="ja-JP" sz="554" kern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一時対応</a:t>
            </a:r>
          </a:p>
        </p:txBody>
      </p:sp>
      <p:sp>
        <p:nvSpPr>
          <p:cNvPr id="273" name="正方形/長方形 272">
            <a:extLst>
              <a:ext uri="{FF2B5EF4-FFF2-40B4-BE49-F238E27FC236}">
                <a16:creationId xmlns:a16="http://schemas.microsoft.com/office/drawing/2014/main" id="{A6814EB2-403D-5CC9-A457-3A8E0802111C}"/>
              </a:ext>
            </a:extLst>
          </p:cNvPr>
          <p:cNvSpPr/>
          <p:nvPr/>
        </p:nvSpPr>
        <p:spPr>
          <a:xfrm>
            <a:off x="4601487" y="3601620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74" name="正方形/長方形 273">
            <a:extLst>
              <a:ext uri="{FF2B5EF4-FFF2-40B4-BE49-F238E27FC236}">
                <a16:creationId xmlns:a16="http://schemas.microsoft.com/office/drawing/2014/main" id="{8FA7EBE4-035C-7E52-4DA4-07890049CED8}"/>
              </a:ext>
            </a:extLst>
          </p:cNvPr>
          <p:cNvSpPr/>
          <p:nvPr/>
        </p:nvSpPr>
        <p:spPr>
          <a:xfrm>
            <a:off x="4604747" y="3697760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897" name="正方形/長方形 896">
            <a:extLst>
              <a:ext uri="{FF2B5EF4-FFF2-40B4-BE49-F238E27FC236}">
                <a16:creationId xmlns:a16="http://schemas.microsoft.com/office/drawing/2014/main" id="{EF90D429-BE59-F898-0636-FCF28EF2B492}"/>
              </a:ext>
            </a:extLst>
          </p:cNvPr>
          <p:cNvSpPr/>
          <p:nvPr/>
        </p:nvSpPr>
        <p:spPr>
          <a:xfrm>
            <a:off x="3801298" y="3358738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8" name="正方形/長方形 897">
            <a:extLst>
              <a:ext uri="{FF2B5EF4-FFF2-40B4-BE49-F238E27FC236}">
                <a16:creationId xmlns:a16="http://schemas.microsoft.com/office/drawing/2014/main" id="{78803969-FAF1-A683-06C4-46CB1BEBC9D2}"/>
              </a:ext>
            </a:extLst>
          </p:cNvPr>
          <p:cNvSpPr/>
          <p:nvPr/>
        </p:nvSpPr>
        <p:spPr>
          <a:xfrm>
            <a:off x="5424972" y="2900545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899" name="正方形/長方形 898">
            <a:extLst>
              <a:ext uri="{FF2B5EF4-FFF2-40B4-BE49-F238E27FC236}">
                <a16:creationId xmlns:a16="http://schemas.microsoft.com/office/drawing/2014/main" id="{E4AE2983-A314-6C43-7589-E581128FD1A8}"/>
              </a:ext>
            </a:extLst>
          </p:cNvPr>
          <p:cNvSpPr/>
          <p:nvPr/>
        </p:nvSpPr>
        <p:spPr>
          <a:xfrm>
            <a:off x="5424972" y="3364855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26" name="正方形/長方形 125">
            <a:extLst>
              <a:ext uri="{FF2B5EF4-FFF2-40B4-BE49-F238E27FC236}">
                <a16:creationId xmlns:a16="http://schemas.microsoft.com/office/drawing/2014/main" id="{A973E2D7-14B7-D2B1-CF13-5B3D9C54F642}"/>
              </a:ext>
            </a:extLst>
          </p:cNvPr>
          <p:cNvSpPr/>
          <p:nvPr/>
        </p:nvSpPr>
        <p:spPr>
          <a:xfrm>
            <a:off x="4605267" y="4077579"/>
            <a:ext cx="720000" cy="199799"/>
          </a:xfrm>
          <a:prstGeom prst="rect">
            <a:avLst/>
          </a:prstGeom>
          <a:gradFill>
            <a:gsLst>
              <a:gs pos="71000">
                <a:schemeClr val="accent3">
                  <a:lumMod val="20000"/>
                  <a:lumOff val="80000"/>
                </a:schemeClr>
              </a:gs>
              <a:gs pos="39000">
                <a:schemeClr val="accent4">
                  <a:lumMod val="20000"/>
                  <a:lumOff val="8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14400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運転監視・</a:t>
            </a:r>
            <a:br>
              <a:rPr lang="en-US" altLang="ja-JP" sz="554" kern="0" dirty="0"/>
            </a:br>
            <a:r>
              <a:rPr lang="ja-JP" altLang="en-US" sz="554" kern="0" dirty="0"/>
              <a:t>リモート監視</a:t>
            </a:r>
          </a:p>
        </p:txBody>
      </p:sp>
      <p:sp>
        <p:nvSpPr>
          <p:cNvPr id="275" name="正方形/長方形 274">
            <a:extLst>
              <a:ext uri="{FF2B5EF4-FFF2-40B4-BE49-F238E27FC236}">
                <a16:creationId xmlns:a16="http://schemas.microsoft.com/office/drawing/2014/main" id="{67E87A7D-6F63-7291-287F-CF648F0213B1}"/>
              </a:ext>
            </a:extLst>
          </p:cNvPr>
          <p:cNvSpPr/>
          <p:nvPr/>
        </p:nvSpPr>
        <p:spPr>
          <a:xfrm>
            <a:off x="4601487" y="4067256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73" name="正方形/長方形 372">
            <a:extLst>
              <a:ext uri="{FF2B5EF4-FFF2-40B4-BE49-F238E27FC236}">
                <a16:creationId xmlns:a16="http://schemas.microsoft.com/office/drawing/2014/main" id="{1BF28A66-5C09-99DE-8F51-7701B995A4C9}"/>
              </a:ext>
            </a:extLst>
          </p:cNvPr>
          <p:cNvSpPr/>
          <p:nvPr/>
        </p:nvSpPr>
        <p:spPr>
          <a:xfrm>
            <a:off x="4601539" y="4172639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AA44A939-AC9E-0D8D-3653-DDBE887487CB}"/>
              </a:ext>
            </a:extLst>
          </p:cNvPr>
          <p:cNvSpPr/>
          <p:nvPr/>
        </p:nvSpPr>
        <p:spPr>
          <a:xfrm>
            <a:off x="4605267" y="4303233"/>
            <a:ext cx="720000" cy="199799"/>
          </a:xfrm>
          <a:prstGeom prst="rect">
            <a:avLst/>
          </a:prstGeom>
          <a:gradFill>
            <a:gsLst>
              <a:gs pos="71000">
                <a:schemeClr val="accent3">
                  <a:lumMod val="20000"/>
                  <a:lumOff val="80000"/>
                </a:schemeClr>
              </a:gs>
              <a:gs pos="39000">
                <a:schemeClr val="accent4">
                  <a:lumMod val="20000"/>
                  <a:lumOff val="8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　　運転・不具合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ﾃﾞｰﾀ収集</a:t>
            </a:r>
          </a:p>
        </p:txBody>
      </p:sp>
      <p:sp>
        <p:nvSpPr>
          <p:cNvPr id="277" name="正方形/長方形 276">
            <a:extLst>
              <a:ext uri="{FF2B5EF4-FFF2-40B4-BE49-F238E27FC236}">
                <a16:creationId xmlns:a16="http://schemas.microsoft.com/office/drawing/2014/main" id="{20D8615A-8DA2-5DE5-8FDF-779A6B177746}"/>
              </a:ext>
            </a:extLst>
          </p:cNvPr>
          <p:cNvSpPr/>
          <p:nvPr/>
        </p:nvSpPr>
        <p:spPr>
          <a:xfrm>
            <a:off x="4697274" y="440583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4" name="正方形/長方形 373">
            <a:extLst>
              <a:ext uri="{FF2B5EF4-FFF2-40B4-BE49-F238E27FC236}">
                <a16:creationId xmlns:a16="http://schemas.microsoft.com/office/drawing/2014/main" id="{9A7821D3-9AAD-DEC2-F6EB-E66DC0DFE779}"/>
              </a:ext>
            </a:extLst>
          </p:cNvPr>
          <p:cNvSpPr/>
          <p:nvPr/>
        </p:nvSpPr>
        <p:spPr>
          <a:xfrm>
            <a:off x="4610196" y="2887281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15" name="正方形/長方形 114">
            <a:extLst>
              <a:ext uri="{FF2B5EF4-FFF2-40B4-BE49-F238E27FC236}">
                <a16:creationId xmlns:a16="http://schemas.microsoft.com/office/drawing/2014/main" id="{11702DBF-B18E-A4D9-665A-8E2600BBE831}"/>
              </a:ext>
            </a:extLst>
          </p:cNvPr>
          <p:cNvSpPr/>
          <p:nvPr/>
        </p:nvSpPr>
        <p:spPr>
          <a:xfrm>
            <a:off x="3803167" y="2659436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貯蔵設備運転</a:t>
            </a:r>
          </a:p>
        </p:txBody>
      </p:sp>
      <p:sp>
        <p:nvSpPr>
          <p:cNvPr id="281" name="正方形/長方形 280">
            <a:extLst>
              <a:ext uri="{FF2B5EF4-FFF2-40B4-BE49-F238E27FC236}">
                <a16:creationId xmlns:a16="http://schemas.microsoft.com/office/drawing/2014/main" id="{FC1AA1F9-6E93-A8E8-DDB1-B9B3EF83BD0D}"/>
              </a:ext>
            </a:extLst>
          </p:cNvPr>
          <p:cNvSpPr/>
          <p:nvPr/>
        </p:nvSpPr>
        <p:spPr>
          <a:xfrm>
            <a:off x="3808825" y="2755166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112" name="正方形/長方形 111">
            <a:extLst>
              <a:ext uri="{FF2B5EF4-FFF2-40B4-BE49-F238E27FC236}">
                <a16:creationId xmlns:a16="http://schemas.microsoft.com/office/drawing/2014/main" id="{28BE4CE2-4BF1-D808-6192-4243DE212530}"/>
              </a:ext>
            </a:extLst>
          </p:cNvPr>
          <p:cNvSpPr/>
          <p:nvPr/>
        </p:nvSpPr>
        <p:spPr>
          <a:xfrm>
            <a:off x="3803167" y="3140115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燃料受払</a:t>
            </a:r>
          </a:p>
        </p:txBody>
      </p:sp>
      <p:sp>
        <p:nvSpPr>
          <p:cNvPr id="282" name="正方形/長方形 281">
            <a:extLst>
              <a:ext uri="{FF2B5EF4-FFF2-40B4-BE49-F238E27FC236}">
                <a16:creationId xmlns:a16="http://schemas.microsoft.com/office/drawing/2014/main" id="{C34679A3-1263-CF35-A0CE-06459F2196F9}"/>
              </a:ext>
            </a:extLst>
          </p:cNvPr>
          <p:cNvSpPr/>
          <p:nvPr/>
        </p:nvSpPr>
        <p:spPr>
          <a:xfrm>
            <a:off x="3798405" y="313043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283" name="正方形/長方形 282">
            <a:extLst>
              <a:ext uri="{FF2B5EF4-FFF2-40B4-BE49-F238E27FC236}">
                <a16:creationId xmlns:a16="http://schemas.microsoft.com/office/drawing/2014/main" id="{397F25E5-5337-5E62-B38B-4A451056C14A}"/>
              </a:ext>
            </a:extLst>
          </p:cNvPr>
          <p:cNvSpPr/>
          <p:nvPr/>
        </p:nvSpPr>
        <p:spPr>
          <a:xfrm>
            <a:off x="3804267" y="3234813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0FE72D60-EA85-7761-80AE-49572C01722D}"/>
              </a:ext>
            </a:extLst>
          </p:cNvPr>
          <p:cNvSpPr/>
          <p:nvPr/>
        </p:nvSpPr>
        <p:spPr>
          <a:xfrm>
            <a:off x="2005469" y="2893046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/>
              <a:t>価格交渉</a:t>
            </a:r>
          </a:p>
        </p:txBody>
      </p:sp>
      <p:sp>
        <p:nvSpPr>
          <p:cNvPr id="284" name="正方形/長方形 283">
            <a:extLst>
              <a:ext uri="{FF2B5EF4-FFF2-40B4-BE49-F238E27FC236}">
                <a16:creationId xmlns:a16="http://schemas.microsoft.com/office/drawing/2014/main" id="{0ECF506E-5A0D-8D2E-49E6-C00FDFDF13BA}"/>
              </a:ext>
            </a:extLst>
          </p:cNvPr>
          <p:cNvSpPr/>
          <p:nvPr/>
        </p:nvSpPr>
        <p:spPr>
          <a:xfrm>
            <a:off x="1999953" y="2887060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381" name="正方形/長方形 380">
            <a:extLst>
              <a:ext uri="{FF2B5EF4-FFF2-40B4-BE49-F238E27FC236}">
                <a16:creationId xmlns:a16="http://schemas.microsoft.com/office/drawing/2014/main" id="{2A9206D0-F4FF-13E9-B487-422B042E79A8}"/>
              </a:ext>
            </a:extLst>
          </p:cNvPr>
          <p:cNvSpPr/>
          <p:nvPr/>
        </p:nvSpPr>
        <p:spPr>
          <a:xfrm>
            <a:off x="11319050" y="265255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ED6779EF-146A-BBBD-A627-599281140F87}"/>
              </a:ext>
            </a:extLst>
          </p:cNvPr>
          <p:cNvSpPr/>
          <p:nvPr/>
        </p:nvSpPr>
        <p:spPr>
          <a:xfrm>
            <a:off x="1220454" y="2896021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基本設計</a:t>
            </a:r>
          </a:p>
        </p:txBody>
      </p:sp>
      <p:sp>
        <p:nvSpPr>
          <p:cNvPr id="231" name="正方形/長方形 230">
            <a:extLst>
              <a:ext uri="{FF2B5EF4-FFF2-40B4-BE49-F238E27FC236}">
                <a16:creationId xmlns:a16="http://schemas.microsoft.com/office/drawing/2014/main" id="{6FD3C1C9-6245-3CB0-2B00-9228CE0E100B}"/>
              </a:ext>
            </a:extLst>
          </p:cNvPr>
          <p:cNvSpPr/>
          <p:nvPr/>
        </p:nvSpPr>
        <p:spPr>
          <a:xfrm>
            <a:off x="1217079" y="288865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88" name="正方形/長方形 287">
            <a:extLst>
              <a:ext uri="{FF2B5EF4-FFF2-40B4-BE49-F238E27FC236}">
                <a16:creationId xmlns:a16="http://schemas.microsoft.com/office/drawing/2014/main" id="{2B157C52-31F4-F7ED-E198-50CEE1A603FA}"/>
              </a:ext>
            </a:extLst>
          </p:cNvPr>
          <p:cNvSpPr/>
          <p:nvPr/>
        </p:nvSpPr>
        <p:spPr>
          <a:xfrm>
            <a:off x="1220454" y="298678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8C9CB42-70A3-4995-3454-EAB53FF680D6}"/>
              </a:ext>
            </a:extLst>
          </p:cNvPr>
          <p:cNvSpPr/>
          <p:nvPr/>
        </p:nvSpPr>
        <p:spPr>
          <a:xfrm>
            <a:off x="1220454" y="3132606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詳細設計</a:t>
            </a:r>
          </a:p>
        </p:txBody>
      </p:sp>
      <p:sp>
        <p:nvSpPr>
          <p:cNvPr id="289" name="正方形/長方形 288">
            <a:extLst>
              <a:ext uri="{FF2B5EF4-FFF2-40B4-BE49-F238E27FC236}">
                <a16:creationId xmlns:a16="http://schemas.microsoft.com/office/drawing/2014/main" id="{6A2468CA-499F-FDC9-E1B8-5205A1CC5A07}"/>
              </a:ext>
            </a:extLst>
          </p:cNvPr>
          <p:cNvSpPr/>
          <p:nvPr/>
        </p:nvSpPr>
        <p:spPr>
          <a:xfrm>
            <a:off x="1324455" y="312556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EB68128C-428D-E0FC-B387-5135E1F7EACA}"/>
              </a:ext>
            </a:extLst>
          </p:cNvPr>
          <p:cNvSpPr/>
          <p:nvPr/>
        </p:nvSpPr>
        <p:spPr>
          <a:xfrm>
            <a:off x="1220454" y="3369190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554" kern="0"/>
              <a:t>環境ｱｾｽﾒﾝﾄ</a:t>
            </a:r>
          </a:p>
        </p:txBody>
      </p:sp>
      <p:sp>
        <p:nvSpPr>
          <p:cNvPr id="290" name="正方形/長方形 289">
            <a:extLst>
              <a:ext uri="{FF2B5EF4-FFF2-40B4-BE49-F238E27FC236}">
                <a16:creationId xmlns:a16="http://schemas.microsoft.com/office/drawing/2014/main" id="{E67E2BAA-5770-ACC3-763B-99645E2E773B}"/>
              </a:ext>
            </a:extLst>
          </p:cNvPr>
          <p:cNvSpPr/>
          <p:nvPr/>
        </p:nvSpPr>
        <p:spPr>
          <a:xfrm>
            <a:off x="1217079" y="336442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21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DA4428F-B862-0E79-778E-4ECD9D31B747}"/>
              </a:ext>
            </a:extLst>
          </p:cNvPr>
          <p:cNvSpPr txBox="1"/>
          <p:nvPr/>
        </p:nvSpPr>
        <p:spPr>
          <a:xfrm>
            <a:off x="7616825" y="5875098"/>
            <a:ext cx="2604229" cy="83702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ja-JP" altLang="en-US" sz="800" dirty="0"/>
              <a:t>単価契約情報アップロード用</a:t>
            </a:r>
            <a:r>
              <a:rPr kumimoji="1" lang="en-US" altLang="ja-JP" sz="800" dirty="0"/>
              <a:t>TSV</a:t>
            </a:r>
            <a:r>
              <a:rPr kumimoji="1" lang="ja-JP" altLang="en-US" sz="800" dirty="0"/>
              <a:t>変換ツー</a:t>
            </a:r>
            <a:r>
              <a:rPr kumimoji="1" lang="ja-JP" altLang="en-US" sz="800" spc="-300" dirty="0"/>
              <a:t>ル</a:t>
            </a:r>
            <a:r>
              <a:rPr kumimoji="1" lang="ja-JP" altLang="en-US" sz="800" dirty="0"/>
              <a:t>（定常運用</a:t>
            </a:r>
            <a:r>
              <a:rPr kumimoji="1" lang="ja-JP" altLang="en-US" sz="800" spc="-300" dirty="0"/>
              <a:t>）</a:t>
            </a:r>
            <a:endParaRPr lang="en-US" altLang="ja-JP" sz="800" spc="-300" dirty="0"/>
          </a:p>
          <a:p>
            <a:r>
              <a:rPr lang="ja-JP" altLang="en-US" sz="800" dirty="0"/>
              <a:t>棚卸情報アップロード用</a:t>
            </a:r>
            <a:r>
              <a:rPr lang="en-US" altLang="ja-JP" sz="800" dirty="0"/>
              <a:t>TSV</a:t>
            </a:r>
            <a:r>
              <a:rPr lang="ja-JP" altLang="en-US" sz="800" dirty="0"/>
              <a:t>変換ツール</a:t>
            </a:r>
            <a:endParaRPr lang="en-US" altLang="ja-JP" sz="800" dirty="0"/>
          </a:p>
          <a:p>
            <a:r>
              <a:rPr lang="ja-JP" altLang="en-US" sz="800" dirty="0"/>
              <a:t>サプライヤー情報管理更新ツール</a:t>
            </a:r>
            <a:endParaRPr lang="en-US" altLang="ja-JP" sz="800" dirty="0"/>
          </a:p>
          <a:p>
            <a:r>
              <a:rPr kumimoji="1" lang="ja-JP" altLang="en-US" sz="800" dirty="0"/>
              <a:t>品目マス</a:t>
            </a:r>
            <a:r>
              <a:rPr kumimoji="1" lang="ja-JP" altLang="en-US" sz="800" spc="-300" dirty="0"/>
              <a:t>タ</a:t>
            </a:r>
            <a:r>
              <a:rPr kumimoji="1" lang="ja-JP" altLang="en-US" sz="800" dirty="0"/>
              <a:t>（資材</a:t>
            </a:r>
            <a:r>
              <a:rPr kumimoji="1" lang="ja-JP" altLang="en-US" sz="800" spc="-300" dirty="0"/>
              <a:t>）</a:t>
            </a:r>
            <a:r>
              <a:rPr kumimoji="1" lang="ja-JP" altLang="en-US" sz="800" dirty="0"/>
              <a:t>新規登録・更新ツー</a:t>
            </a:r>
            <a:r>
              <a:rPr kumimoji="1" lang="ja-JP" altLang="en-US" sz="800" spc="-300" dirty="0"/>
              <a:t>ル</a:t>
            </a:r>
            <a:r>
              <a:rPr kumimoji="1" lang="ja-JP" altLang="en-US" sz="800" dirty="0"/>
              <a:t>（定常運用）</a:t>
            </a:r>
          </a:p>
          <a:p>
            <a:r>
              <a:rPr kumimoji="1" lang="ja-JP" altLang="en-US" sz="800" dirty="0"/>
              <a:t>環境測定分析依頼システム</a:t>
            </a:r>
            <a:endParaRPr kumimoji="1" lang="en-US" altLang="ja-JP" sz="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5299393-92BD-EFD8-2A4B-D226F018F1C7}"/>
              </a:ext>
            </a:extLst>
          </p:cNvPr>
          <p:cNvSpPr txBox="1"/>
          <p:nvPr/>
        </p:nvSpPr>
        <p:spPr>
          <a:xfrm>
            <a:off x="10382250" y="5873486"/>
            <a:ext cx="1649118" cy="832459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en-US" altLang="ja-JP" sz="800" dirty="0"/>
              <a:t>GENESYS-ECO</a:t>
            </a:r>
            <a:endParaRPr lang="en-US" altLang="ja-JP" sz="800" dirty="0"/>
          </a:p>
          <a:p>
            <a:r>
              <a:rPr kumimoji="1" lang="en-US" altLang="ja-JP" sz="800" dirty="0" err="1"/>
              <a:t>WebFile</a:t>
            </a:r>
            <a:endParaRPr lang="en-US" altLang="ja-JP" sz="800" dirty="0"/>
          </a:p>
          <a:p>
            <a:r>
              <a:rPr lang="ja-JP" altLang="en-US" sz="800" dirty="0"/>
              <a:t>安全災害防止用サイネージシステム</a:t>
            </a:r>
            <a:endParaRPr lang="en-US" altLang="ja-JP" sz="800" dirty="0"/>
          </a:p>
          <a:p>
            <a:r>
              <a:rPr lang="en-US" altLang="ja-JP" sz="800" dirty="0"/>
              <a:t>PL200</a:t>
            </a:r>
            <a:endParaRPr kumimoji="1" lang="ja-JP" altLang="en-US" sz="800" dirty="0"/>
          </a:p>
        </p:txBody>
      </p:sp>
      <p:sp>
        <p:nvSpPr>
          <p:cNvPr id="210" name="四角形: 上の 2 つの角を丸める 209">
            <a:extLst>
              <a:ext uri="{FF2B5EF4-FFF2-40B4-BE49-F238E27FC236}">
                <a16:creationId xmlns:a16="http://schemas.microsoft.com/office/drawing/2014/main" id="{204F5CB6-E3F1-4A0F-E3AD-4F8CA2819985}"/>
              </a:ext>
            </a:extLst>
          </p:cNvPr>
          <p:cNvSpPr/>
          <p:nvPr/>
        </p:nvSpPr>
        <p:spPr>
          <a:xfrm>
            <a:off x="7477691" y="5633111"/>
            <a:ext cx="4558734" cy="1728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800" b="1">
                <a:solidFill>
                  <a:schemeClr val="bg1"/>
                </a:solidFill>
              </a:rPr>
              <a:t>個別</a:t>
            </a:r>
            <a:endParaRPr kumimoji="1" lang="ja-JP" altLang="en-US" sz="800" b="1">
              <a:solidFill>
                <a:schemeClr val="bg1"/>
              </a:solidFill>
            </a:endParaRPr>
          </a:p>
        </p:txBody>
      </p:sp>
      <p:sp>
        <p:nvSpPr>
          <p:cNvPr id="300" name="正方形/長方形 299">
            <a:extLst>
              <a:ext uri="{FF2B5EF4-FFF2-40B4-BE49-F238E27FC236}">
                <a16:creationId xmlns:a16="http://schemas.microsoft.com/office/drawing/2014/main" id="{F4F476D2-1E69-5BD0-9E0D-7057152B2255}"/>
              </a:ext>
            </a:extLst>
          </p:cNvPr>
          <p:cNvSpPr/>
          <p:nvPr/>
        </p:nvSpPr>
        <p:spPr>
          <a:xfrm>
            <a:off x="7472929" y="5993251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7A102E8-3770-EB27-EDDE-E7051FFD843D}"/>
              </a:ext>
            </a:extLst>
          </p:cNvPr>
          <p:cNvSpPr/>
          <p:nvPr/>
        </p:nvSpPr>
        <p:spPr>
          <a:xfrm>
            <a:off x="7472929" y="5872903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76AA901-33EE-89C5-1E2C-BCA321077A80}"/>
              </a:ext>
            </a:extLst>
          </p:cNvPr>
          <p:cNvSpPr/>
          <p:nvPr/>
        </p:nvSpPr>
        <p:spPr>
          <a:xfrm>
            <a:off x="7472929" y="6233947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219" name="正方形/長方形 218">
            <a:extLst>
              <a:ext uri="{FF2B5EF4-FFF2-40B4-BE49-F238E27FC236}">
                <a16:creationId xmlns:a16="http://schemas.microsoft.com/office/drawing/2014/main" id="{2343026A-B3D8-23F4-F7E9-DE9EE6FFE278}"/>
              </a:ext>
            </a:extLst>
          </p:cNvPr>
          <p:cNvSpPr/>
          <p:nvPr/>
        </p:nvSpPr>
        <p:spPr>
          <a:xfrm>
            <a:off x="7472929" y="6113599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3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221" name="正方形/長方形 220">
            <a:extLst>
              <a:ext uri="{FF2B5EF4-FFF2-40B4-BE49-F238E27FC236}">
                <a16:creationId xmlns:a16="http://schemas.microsoft.com/office/drawing/2014/main" id="{F08ACCE8-0A80-0971-167C-AB863E5BE192}"/>
              </a:ext>
            </a:extLst>
          </p:cNvPr>
          <p:cNvSpPr/>
          <p:nvPr/>
        </p:nvSpPr>
        <p:spPr>
          <a:xfrm>
            <a:off x="7472929" y="6354296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5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222" name="正方形/長方形 221">
            <a:extLst>
              <a:ext uri="{FF2B5EF4-FFF2-40B4-BE49-F238E27FC236}">
                <a16:creationId xmlns:a16="http://schemas.microsoft.com/office/drawing/2014/main" id="{7122FD3D-849F-A6D2-A125-F9F9547A4A1A}"/>
              </a:ext>
            </a:extLst>
          </p:cNvPr>
          <p:cNvSpPr/>
          <p:nvPr/>
        </p:nvSpPr>
        <p:spPr>
          <a:xfrm>
            <a:off x="10244732" y="6000394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38" name="正方形/長方形 237">
            <a:extLst>
              <a:ext uri="{FF2B5EF4-FFF2-40B4-BE49-F238E27FC236}">
                <a16:creationId xmlns:a16="http://schemas.microsoft.com/office/drawing/2014/main" id="{C8D7B84D-B006-4C5B-69BE-0C954FDC005F}"/>
              </a:ext>
            </a:extLst>
          </p:cNvPr>
          <p:cNvSpPr/>
          <p:nvPr/>
        </p:nvSpPr>
        <p:spPr>
          <a:xfrm>
            <a:off x="10244732" y="5880046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6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246" name="正方形/長方形 245">
            <a:extLst>
              <a:ext uri="{FF2B5EF4-FFF2-40B4-BE49-F238E27FC236}">
                <a16:creationId xmlns:a16="http://schemas.microsoft.com/office/drawing/2014/main" id="{BDFC03C2-CC07-118B-9A28-0DCBAAD05C3B}"/>
              </a:ext>
            </a:extLst>
          </p:cNvPr>
          <p:cNvSpPr/>
          <p:nvPr/>
        </p:nvSpPr>
        <p:spPr>
          <a:xfrm>
            <a:off x="10244732" y="6241090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48" name="正方形/長方形 247">
            <a:extLst>
              <a:ext uri="{FF2B5EF4-FFF2-40B4-BE49-F238E27FC236}">
                <a16:creationId xmlns:a16="http://schemas.microsoft.com/office/drawing/2014/main" id="{8A13B8A5-63CA-B466-8636-E9AEA410F225}"/>
              </a:ext>
            </a:extLst>
          </p:cNvPr>
          <p:cNvSpPr/>
          <p:nvPr/>
        </p:nvSpPr>
        <p:spPr>
          <a:xfrm>
            <a:off x="10244732" y="6120742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8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3CF5B707-B940-12CB-EC3E-995572F53927}"/>
              </a:ext>
            </a:extLst>
          </p:cNvPr>
          <p:cNvSpPr txBox="1"/>
          <p:nvPr/>
        </p:nvSpPr>
        <p:spPr>
          <a:xfrm>
            <a:off x="2359479" y="5866314"/>
            <a:ext cx="422036" cy="8472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en-US" altLang="ja-JP" sz="800" dirty="0"/>
              <a:t>GTO</a:t>
            </a:r>
          </a:p>
          <a:p>
            <a:r>
              <a:rPr lang="en-US" altLang="ja-JP" sz="800" dirty="0"/>
              <a:t>TNRSYS</a:t>
            </a:r>
          </a:p>
          <a:p>
            <a:r>
              <a:rPr kumimoji="1" lang="en-US" altLang="ja-JP" sz="800" dirty="0"/>
              <a:t>PWTM</a:t>
            </a:r>
          </a:p>
          <a:p>
            <a:r>
              <a:rPr lang="en-US" altLang="ja-JP" sz="800" dirty="0"/>
              <a:t>CAMS</a:t>
            </a:r>
          </a:p>
          <a:p>
            <a:r>
              <a:rPr kumimoji="1" lang="en-US" altLang="ja-JP" sz="800" dirty="0"/>
              <a:t>PASS</a:t>
            </a:r>
          </a:p>
          <a:p>
            <a:r>
              <a:rPr kumimoji="1" lang="en-US" altLang="ja-JP" sz="800" dirty="0"/>
              <a:t>GT</a:t>
            </a:r>
          </a:p>
          <a:p>
            <a:r>
              <a:rPr kumimoji="1" lang="en-US" altLang="ja-JP" sz="800" dirty="0"/>
              <a:t>Tetra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7104123-CFF9-3CCB-6E28-77215FFEC0C7}"/>
              </a:ext>
            </a:extLst>
          </p:cNvPr>
          <p:cNvSpPr txBox="1"/>
          <p:nvPr/>
        </p:nvSpPr>
        <p:spPr>
          <a:xfrm>
            <a:off x="2961931" y="5866314"/>
            <a:ext cx="848338" cy="8472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en-US" altLang="ja-JP" sz="800" dirty="0"/>
              <a:t>Gaia</a:t>
            </a:r>
          </a:p>
          <a:p>
            <a:r>
              <a:rPr kumimoji="1" lang="en-US" altLang="ja-JP" sz="800" dirty="0"/>
              <a:t>OM</a:t>
            </a:r>
            <a:r>
              <a:rPr kumimoji="1" lang="en-US" altLang="ja-JP" sz="800" spc="-300" dirty="0"/>
              <a:t>K</a:t>
            </a:r>
            <a:endParaRPr kumimoji="1" lang="en-US" altLang="ja-JP" sz="800" b="1" spc="-300" dirty="0"/>
          </a:p>
          <a:p>
            <a:r>
              <a:rPr kumimoji="1" lang="ja-JP" altLang="en-US" sz="800" dirty="0"/>
              <a:t>定検計画システム</a:t>
            </a:r>
            <a:endParaRPr kumimoji="1" lang="en-US" altLang="ja-JP" sz="800" dirty="0"/>
          </a:p>
          <a:p>
            <a:r>
              <a:rPr kumimoji="1" lang="en-US" altLang="ja-JP" sz="800" dirty="0"/>
              <a:t>FQM</a:t>
            </a:r>
          </a:p>
          <a:p>
            <a:r>
              <a:rPr kumimoji="1" lang="en-US" altLang="ja-JP" sz="800" dirty="0"/>
              <a:t>PCI</a:t>
            </a:r>
          </a:p>
          <a:p>
            <a:r>
              <a:rPr kumimoji="1" lang="en-US" altLang="ja-JP" sz="800" dirty="0"/>
              <a:t>Jupite</a:t>
            </a:r>
            <a:r>
              <a:rPr kumimoji="1" lang="en-US" altLang="ja-JP" sz="800" spc="-300" dirty="0"/>
              <a:t>r</a:t>
            </a:r>
            <a:r>
              <a:rPr lang="ja-JP" altLang="en-US" sz="800" dirty="0"/>
              <a:t>（</a:t>
            </a:r>
            <a:r>
              <a:rPr kumimoji="1" lang="en-US" altLang="ja-JP" sz="800" dirty="0"/>
              <a:t>SAP</a:t>
            </a:r>
            <a:r>
              <a:rPr lang="ja-JP" altLang="en-US" sz="800" spc="-300" dirty="0"/>
              <a:t>）</a:t>
            </a:r>
            <a:endParaRPr kumimoji="1" lang="en-US" altLang="ja-JP" sz="800" spc="-300" dirty="0"/>
          </a:p>
          <a:p>
            <a:r>
              <a:rPr kumimoji="1" lang="en-US" altLang="ja-JP" sz="800" dirty="0"/>
              <a:t>EDI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7534557-D428-3E5A-15C8-DBA6E3A601D5}"/>
              </a:ext>
            </a:extLst>
          </p:cNvPr>
          <p:cNvSpPr txBox="1"/>
          <p:nvPr/>
        </p:nvSpPr>
        <p:spPr>
          <a:xfrm>
            <a:off x="4002707" y="5866314"/>
            <a:ext cx="1355421" cy="8472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ja-JP" altLang="en-US" sz="800" dirty="0"/>
              <a:t>ﾈｯﾄ調</a:t>
            </a:r>
            <a:r>
              <a:rPr kumimoji="1" lang="ja-JP" altLang="en-US" sz="800" spc="-300" dirty="0"/>
              <a:t>達</a:t>
            </a:r>
            <a:r>
              <a:rPr kumimoji="1" lang="ja-JP" altLang="en-US" sz="800" dirty="0"/>
              <a:t>（ﾋﾞｽﾞﾈｯﾄ</a:t>
            </a:r>
            <a:r>
              <a:rPr kumimoji="1" lang="ja-JP" altLang="en-US" sz="800" spc="-300" dirty="0"/>
              <a:t>）</a:t>
            </a:r>
            <a:endParaRPr kumimoji="1" lang="en-US" altLang="ja-JP" sz="800" spc="-300" dirty="0"/>
          </a:p>
          <a:p>
            <a:r>
              <a:rPr lang="ja-JP" altLang="en-US" sz="800" dirty="0"/>
              <a:t>火力石炭受払計画作成</a:t>
            </a:r>
            <a:endParaRPr kumimoji="1" lang="en-US" altLang="ja-JP" sz="800" dirty="0"/>
          </a:p>
          <a:p>
            <a:r>
              <a:rPr kumimoji="1" lang="ja-JP" altLang="en-US" sz="800" dirty="0"/>
              <a:t>環境監視測定結果報告書作成</a:t>
            </a:r>
            <a:endParaRPr kumimoji="1" lang="en-US" altLang="ja-JP" sz="800" dirty="0"/>
          </a:p>
          <a:p>
            <a:r>
              <a:rPr lang="ja-JP" altLang="en-US" sz="800" dirty="0"/>
              <a:t>構内道路規制管理支援</a:t>
            </a:r>
            <a:endParaRPr lang="en-US" altLang="ja-JP" sz="800" dirty="0"/>
          </a:p>
          <a:p>
            <a:r>
              <a:rPr kumimoji="1" lang="ja-JP" altLang="en-US" sz="800" dirty="0"/>
              <a:t>停電範囲図作成支援</a:t>
            </a:r>
            <a:endParaRPr kumimoji="1" lang="en-US" altLang="ja-JP" sz="800" dirty="0"/>
          </a:p>
          <a:p>
            <a:r>
              <a:rPr lang="en-US" altLang="ja-JP" sz="800" dirty="0"/>
              <a:t>BUS</a:t>
            </a:r>
          </a:p>
          <a:p>
            <a:r>
              <a:rPr lang="ja-JP" altLang="en-US" sz="800" dirty="0"/>
              <a:t>温排水拡散簡易予測ﾌﾟﾛｸﾞﾗﾑ</a:t>
            </a:r>
            <a:endParaRPr kumimoji="1" lang="en-US" altLang="ja-JP" sz="800" dirty="0"/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9D1ED07-597F-5311-B693-576FC42201E5}"/>
              </a:ext>
            </a:extLst>
          </p:cNvPr>
          <p:cNvSpPr txBox="1"/>
          <p:nvPr/>
        </p:nvSpPr>
        <p:spPr>
          <a:xfrm>
            <a:off x="5554909" y="5866314"/>
            <a:ext cx="2025395" cy="847294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en-US" altLang="ja-JP" sz="800" dirty="0"/>
              <a:t>LNG</a:t>
            </a:r>
            <a:r>
              <a:rPr kumimoji="1" lang="ja-JP" altLang="en-US" sz="800" dirty="0"/>
              <a:t>貯槽土木計測ﾃﾞｰﾀ</a:t>
            </a:r>
            <a:r>
              <a:rPr lang="ja-JP" altLang="en-US" sz="800" dirty="0"/>
              <a:t>管理支援システム</a:t>
            </a:r>
            <a:endParaRPr lang="en-US" altLang="ja-JP" sz="800" dirty="0"/>
          </a:p>
          <a:p>
            <a:r>
              <a:rPr lang="en-US" altLang="ja-JP" sz="800" dirty="0"/>
              <a:t>JH</a:t>
            </a:r>
          </a:p>
          <a:p>
            <a:r>
              <a:rPr kumimoji="1" lang="en-US" altLang="ja-JP" sz="800" dirty="0"/>
              <a:t>LNG</a:t>
            </a:r>
            <a:r>
              <a:rPr kumimoji="1" lang="ja-JP" altLang="en-US" sz="800" dirty="0"/>
              <a:t>ネットワーク運用管理システム</a:t>
            </a:r>
            <a:r>
              <a:rPr kumimoji="1" lang="en-US" altLang="ja-JP" sz="800" dirty="0"/>
              <a:t>(</a:t>
            </a:r>
            <a:r>
              <a:rPr lang="ja-JP" altLang="en-US" sz="800" dirty="0"/>
              <a:t>西</a:t>
            </a:r>
            <a:r>
              <a:rPr lang="en-US" altLang="ja-JP" sz="800" dirty="0"/>
              <a:t>)</a:t>
            </a:r>
            <a:endParaRPr kumimoji="1" lang="en-US" altLang="ja-JP" sz="800" dirty="0"/>
          </a:p>
          <a:p>
            <a:r>
              <a:rPr lang="ja-JP" altLang="en-US" sz="800" dirty="0"/>
              <a:t>購入修理仕様書明細作成支援ツール</a:t>
            </a:r>
            <a:endParaRPr lang="en-US" altLang="ja-JP" sz="800" dirty="0"/>
          </a:p>
          <a:p>
            <a:r>
              <a:rPr kumimoji="1" lang="en-US" altLang="ja-JP" sz="800" dirty="0"/>
              <a:t>Emily</a:t>
            </a:r>
          </a:p>
          <a:p>
            <a:r>
              <a:rPr kumimoji="1" lang="en-US" altLang="ja-JP" sz="800" dirty="0"/>
              <a:t>LNG</a:t>
            </a:r>
            <a:r>
              <a:rPr kumimoji="1" lang="ja-JP" altLang="en-US" sz="800" dirty="0"/>
              <a:t>ネットワーク運用支援システム</a:t>
            </a:r>
            <a:r>
              <a:rPr kumimoji="1" lang="en-US" altLang="ja-JP" sz="800" dirty="0"/>
              <a:t>(</a:t>
            </a:r>
            <a:r>
              <a:rPr kumimoji="1" lang="ja-JP" altLang="en-US" sz="800" dirty="0"/>
              <a:t>東</a:t>
            </a:r>
            <a:r>
              <a:rPr kumimoji="1" lang="en-US" altLang="ja-JP" sz="800" dirty="0"/>
              <a:t>)</a:t>
            </a:r>
          </a:p>
        </p:txBody>
      </p:sp>
      <p:sp>
        <p:nvSpPr>
          <p:cNvPr id="209" name="四角形: 上の 2 つの角を丸める 208">
            <a:extLst>
              <a:ext uri="{FF2B5EF4-FFF2-40B4-BE49-F238E27FC236}">
                <a16:creationId xmlns:a16="http://schemas.microsoft.com/office/drawing/2014/main" id="{46CAEBFC-933C-0721-4873-2D5E21F00FEA}"/>
              </a:ext>
            </a:extLst>
          </p:cNvPr>
          <p:cNvSpPr/>
          <p:nvPr/>
        </p:nvSpPr>
        <p:spPr>
          <a:xfrm>
            <a:off x="2222036" y="5633111"/>
            <a:ext cx="5183720" cy="17283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ja-JP" altLang="en-US" sz="800" b="1" dirty="0">
                <a:solidFill>
                  <a:schemeClr val="bg1"/>
                </a:solidFill>
              </a:rPr>
              <a:t>基幹</a:t>
            </a:r>
          </a:p>
        </p:txBody>
      </p:sp>
      <p:sp>
        <p:nvSpPr>
          <p:cNvPr id="302" name="正方形/長方形 301">
            <a:extLst>
              <a:ext uri="{FF2B5EF4-FFF2-40B4-BE49-F238E27FC236}">
                <a16:creationId xmlns:a16="http://schemas.microsoft.com/office/drawing/2014/main" id="{DD49A7DF-DA39-D9B8-C6AD-5BA9E0C65B42}"/>
              </a:ext>
            </a:extLst>
          </p:cNvPr>
          <p:cNvSpPr/>
          <p:nvPr/>
        </p:nvSpPr>
        <p:spPr>
          <a:xfrm>
            <a:off x="2216520" y="5995110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3" name="正方形/長方形 302">
            <a:extLst>
              <a:ext uri="{FF2B5EF4-FFF2-40B4-BE49-F238E27FC236}">
                <a16:creationId xmlns:a16="http://schemas.microsoft.com/office/drawing/2014/main" id="{55FC7B20-540B-56B7-720F-5F8438B366DB}"/>
              </a:ext>
            </a:extLst>
          </p:cNvPr>
          <p:cNvSpPr/>
          <p:nvPr/>
        </p:nvSpPr>
        <p:spPr>
          <a:xfrm>
            <a:off x="2216520" y="5872903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04" name="正方形/長方形 303">
            <a:extLst>
              <a:ext uri="{FF2B5EF4-FFF2-40B4-BE49-F238E27FC236}">
                <a16:creationId xmlns:a16="http://schemas.microsoft.com/office/drawing/2014/main" id="{B3C1B751-36AD-3F0E-912D-754D38440215}"/>
              </a:ext>
            </a:extLst>
          </p:cNvPr>
          <p:cNvSpPr/>
          <p:nvPr/>
        </p:nvSpPr>
        <p:spPr>
          <a:xfrm>
            <a:off x="2216520" y="623952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05" name="正方形/長方形 304">
            <a:extLst>
              <a:ext uri="{FF2B5EF4-FFF2-40B4-BE49-F238E27FC236}">
                <a16:creationId xmlns:a16="http://schemas.microsoft.com/office/drawing/2014/main" id="{FB0650C5-48D6-A457-DD42-EBD09C706A32}"/>
              </a:ext>
            </a:extLst>
          </p:cNvPr>
          <p:cNvSpPr/>
          <p:nvPr/>
        </p:nvSpPr>
        <p:spPr>
          <a:xfrm>
            <a:off x="2216520" y="611731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3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06" name="正方形/長方形 305">
            <a:extLst>
              <a:ext uri="{FF2B5EF4-FFF2-40B4-BE49-F238E27FC236}">
                <a16:creationId xmlns:a16="http://schemas.microsoft.com/office/drawing/2014/main" id="{153B0AFA-E467-3EE6-374B-F4626010EB76}"/>
              </a:ext>
            </a:extLst>
          </p:cNvPr>
          <p:cNvSpPr/>
          <p:nvPr/>
        </p:nvSpPr>
        <p:spPr>
          <a:xfrm>
            <a:off x="2216520" y="6361731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5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13" name="正方形/長方形 312">
            <a:extLst>
              <a:ext uri="{FF2B5EF4-FFF2-40B4-BE49-F238E27FC236}">
                <a16:creationId xmlns:a16="http://schemas.microsoft.com/office/drawing/2014/main" id="{78468F4A-543F-5D16-C53E-593B89C4C7B4}"/>
              </a:ext>
            </a:extLst>
          </p:cNvPr>
          <p:cNvSpPr/>
          <p:nvPr/>
        </p:nvSpPr>
        <p:spPr>
          <a:xfrm>
            <a:off x="2216520" y="6483938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14" name="正方形/長方形 313">
            <a:extLst>
              <a:ext uri="{FF2B5EF4-FFF2-40B4-BE49-F238E27FC236}">
                <a16:creationId xmlns:a16="http://schemas.microsoft.com/office/drawing/2014/main" id="{7C6458C4-C9C1-D070-3652-B4B8C897FE93}"/>
              </a:ext>
            </a:extLst>
          </p:cNvPr>
          <p:cNvSpPr/>
          <p:nvPr/>
        </p:nvSpPr>
        <p:spPr>
          <a:xfrm>
            <a:off x="2216520" y="660614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7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17" name="正方形/長方形 316">
            <a:extLst>
              <a:ext uri="{FF2B5EF4-FFF2-40B4-BE49-F238E27FC236}">
                <a16:creationId xmlns:a16="http://schemas.microsoft.com/office/drawing/2014/main" id="{3E6B2C41-DE63-B626-E871-5982B6CAA17E}"/>
              </a:ext>
            </a:extLst>
          </p:cNvPr>
          <p:cNvSpPr/>
          <p:nvPr/>
        </p:nvSpPr>
        <p:spPr>
          <a:xfrm>
            <a:off x="2818035" y="5995110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9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18" name="正方形/長方形 317">
            <a:extLst>
              <a:ext uri="{FF2B5EF4-FFF2-40B4-BE49-F238E27FC236}">
                <a16:creationId xmlns:a16="http://schemas.microsoft.com/office/drawing/2014/main" id="{271EB67D-6307-63D7-FE21-B98D7DE3D269}"/>
              </a:ext>
            </a:extLst>
          </p:cNvPr>
          <p:cNvSpPr/>
          <p:nvPr/>
        </p:nvSpPr>
        <p:spPr>
          <a:xfrm>
            <a:off x="2818035" y="5872903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8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19" name="正方形/長方形 318">
            <a:extLst>
              <a:ext uri="{FF2B5EF4-FFF2-40B4-BE49-F238E27FC236}">
                <a16:creationId xmlns:a16="http://schemas.microsoft.com/office/drawing/2014/main" id="{5E004921-5E24-5633-D082-C81FD261D000}"/>
              </a:ext>
            </a:extLst>
          </p:cNvPr>
          <p:cNvSpPr/>
          <p:nvPr/>
        </p:nvSpPr>
        <p:spPr>
          <a:xfrm>
            <a:off x="2818035" y="623952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11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20" name="正方形/長方形 319">
            <a:extLst>
              <a:ext uri="{FF2B5EF4-FFF2-40B4-BE49-F238E27FC236}">
                <a16:creationId xmlns:a16="http://schemas.microsoft.com/office/drawing/2014/main" id="{6F8B5AF1-9971-7618-A448-74B9AC7CC99B}"/>
              </a:ext>
            </a:extLst>
          </p:cNvPr>
          <p:cNvSpPr/>
          <p:nvPr/>
        </p:nvSpPr>
        <p:spPr>
          <a:xfrm>
            <a:off x="2818035" y="611731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21" name="正方形/長方形 320">
            <a:extLst>
              <a:ext uri="{FF2B5EF4-FFF2-40B4-BE49-F238E27FC236}">
                <a16:creationId xmlns:a16="http://schemas.microsoft.com/office/drawing/2014/main" id="{35FDBB3A-C472-628E-7480-4CC1D3F14227}"/>
              </a:ext>
            </a:extLst>
          </p:cNvPr>
          <p:cNvSpPr/>
          <p:nvPr/>
        </p:nvSpPr>
        <p:spPr>
          <a:xfrm>
            <a:off x="2818035" y="6361731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12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22" name="正方形/長方形 321">
            <a:extLst>
              <a:ext uri="{FF2B5EF4-FFF2-40B4-BE49-F238E27FC236}">
                <a16:creationId xmlns:a16="http://schemas.microsoft.com/office/drawing/2014/main" id="{B0507AF5-20AB-C641-B002-18FBFD7B29A1}"/>
              </a:ext>
            </a:extLst>
          </p:cNvPr>
          <p:cNvSpPr/>
          <p:nvPr/>
        </p:nvSpPr>
        <p:spPr>
          <a:xfrm>
            <a:off x="2818035" y="6483938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23" name="正方形/長方形 322">
            <a:extLst>
              <a:ext uri="{FF2B5EF4-FFF2-40B4-BE49-F238E27FC236}">
                <a16:creationId xmlns:a16="http://schemas.microsoft.com/office/drawing/2014/main" id="{43F5FF1C-9EFC-4B5F-BBF3-7355CF7067DE}"/>
              </a:ext>
            </a:extLst>
          </p:cNvPr>
          <p:cNvSpPr/>
          <p:nvPr/>
        </p:nvSpPr>
        <p:spPr>
          <a:xfrm>
            <a:off x="2818035" y="660614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14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25" name="正方形/長方形 324">
            <a:extLst>
              <a:ext uri="{FF2B5EF4-FFF2-40B4-BE49-F238E27FC236}">
                <a16:creationId xmlns:a16="http://schemas.microsoft.com/office/drawing/2014/main" id="{280E4D34-CDAD-2A20-F068-1F942D0F80A4}"/>
              </a:ext>
            </a:extLst>
          </p:cNvPr>
          <p:cNvSpPr/>
          <p:nvPr/>
        </p:nvSpPr>
        <p:spPr>
          <a:xfrm>
            <a:off x="3848400" y="5995110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16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26" name="正方形/長方形 325">
            <a:extLst>
              <a:ext uri="{FF2B5EF4-FFF2-40B4-BE49-F238E27FC236}">
                <a16:creationId xmlns:a16="http://schemas.microsoft.com/office/drawing/2014/main" id="{C1D599A9-EFC7-A873-E882-376C4D459F8C}"/>
              </a:ext>
            </a:extLst>
          </p:cNvPr>
          <p:cNvSpPr/>
          <p:nvPr/>
        </p:nvSpPr>
        <p:spPr>
          <a:xfrm>
            <a:off x="3848400" y="5872903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15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27" name="正方形/長方形 326">
            <a:extLst>
              <a:ext uri="{FF2B5EF4-FFF2-40B4-BE49-F238E27FC236}">
                <a16:creationId xmlns:a16="http://schemas.microsoft.com/office/drawing/2014/main" id="{907A8138-9487-4185-BE32-D9521794B1FE}"/>
              </a:ext>
            </a:extLst>
          </p:cNvPr>
          <p:cNvSpPr/>
          <p:nvPr/>
        </p:nvSpPr>
        <p:spPr>
          <a:xfrm>
            <a:off x="3848400" y="623952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18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28" name="正方形/長方形 327">
            <a:extLst>
              <a:ext uri="{FF2B5EF4-FFF2-40B4-BE49-F238E27FC236}">
                <a16:creationId xmlns:a16="http://schemas.microsoft.com/office/drawing/2014/main" id="{38119130-F5B7-965C-969E-3426F70EF0E9}"/>
              </a:ext>
            </a:extLst>
          </p:cNvPr>
          <p:cNvSpPr/>
          <p:nvPr/>
        </p:nvSpPr>
        <p:spPr>
          <a:xfrm>
            <a:off x="3848400" y="611731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</a:t>
            </a:r>
            <a:r>
              <a:rPr lang="en-US" altLang="ja-JP" sz="550" b="1">
                <a:solidFill>
                  <a:schemeClr val="bg1"/>
                </a:solidFill>
              </a:rPr>
              <a:t>7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29" name="正方形/長方形 328">
            <a:extLst>
              <a:ext uri="{FF2B5EF4-FFF2-40B4-BE49-F238E27FC236}">
                <a16:creationId xmlns:a16="http://schemas.microsoft.com/office/drawing/2014/main" id="{FD0348A2-D9D9-B967-520B-8914F88691D1}"/>
              </a:ext>
            </a:extLst>
          </p:cNvPr>
          <p:cNvSpPr/>
          <p:nvPr/>
        </p:nvSpPr>
        <p:spPr>
          <a:xfrm>
            <a:off x="3848400" y="6361731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19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30" name="正方形/長方形 329">
            <a:extLst>
              <a:ext uri="{FF2B5EF4-FFF2-40B4-BE49-F238E27FC236}">
                <a16:creationId xmlns:a16="http://schemas.microsoft.com/office/drawing/2014/main" id="{26DCBAF8-B45C-8CA5-C095-69CA4AD09FF5}"/>
              </a:ext>
            </a:extLst>
          </p:cNvPr>
          <p:cNvSpPr/>
          <p:nvPr/>
        </p:nvSpPr>
        <p:spPr>
          <a:xfrm>
            <a:off x="3848400" y="6483938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20</a:t>
            </a:r>
          </a:p>
        </p:txBody>
      </p:sp>
      <p:sp>
        <p:nvSpPr>
          <p:cNvPr id="331" name="正方形/長方形 330">
            <a:extLst>
              <a:ext uri="{FF2B5EF4-FFF2-40B4-BE49-F238E27FC236}">
                <a16:creationId xmlns:a16="http://schemas.microsoft.com/office/drawing/2014/main" id="{35E9166F-4E30-4111-3CFE-F98DD8C4C316}"/>
              </a:ext>
            </a:extLst>
          </p:cNvPr>
          <p:cNvSpPr/>
          <p:nvPr/>
        </p:nvSpPr>
        <p:spPr>
          <a:xfrm>
            <a:off x="3848400" y="660614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21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34" name="正方形/長方形 333">
            <a:extLst>
              <a:ext uri="{FF2B5EF4-FFF2-40B4-BE49-F238E27FC236}">
                <a16:creationId xmlns:a16="http://schemas.microsoft.com/office/drawing/2014/main" id="{EAE52A5F-2A95-BF54-2280-C2B1083DEDE1}"/>
              </a:ext>
            </a:extLst>
          </p:cNvPr>
          <p:cNvSpPr/>
          <p:nvPr/>
        </p:nvSpPr>
        <p:spPr>
          <a:xfrm>
            <a:off x="5411013" y="5872903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22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35" name="正方形/長方形 334">
            <a:extLst>
              <a:ext uri="{FF2B5EF4-FFF2-40B4-BE49-F238E27FC236}">
                <a16:creationId xmlns:a16="http://schemas.microsoft.com/office/drawing/2014/main" id="{F5827682-3638-6799-5B13-A657DE61188D}"/>
              </a:ext>
            </a:extLst>
          </p:cNvPr>
          <p:cNvSpPr/>
          <p:nvPr/>
        </p:nvSpPr>
        <p:spPr>
          <a:xfrm>
            <a:off x="5411013" y="599889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23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337" name="正方形/長方形 336">
            <a:extLst>
              <a:ext uri="{FF2B5EF4-FFF2-40B4-BE49-F238E27FC236}">
                <a16:creationId xmlns:a16="http://schemas.microsoft.com/office/drawing/2014/main" id="{2FF51427-66F0-7147-5AF0-A32D0C15EB16}"/>
              </a:ext>
            </a:extLst>
          </p:cNvPr>
          <p:cNvSpPr/>
          <p:nvPr/>
        </p:nvSpPr>
        <p:spPr>
          <a:xfrm>
            <a:off x="5411013" y="6113080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24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208" name="四角形: 上の 2 つの角を丸める 207">
            <a:extLst>
              <a:ext uri="{FF2B5EF4-FFF2-40B4-BE49-F238E27FC236}">
                <a16:creationId xmlns:a16="http://schemas.microsoft.com/office/drawing/2014/main" id="{D1F9FAC1-50D6-86E9-CA58-167DE7F0CB70}"/>
              </a:ext>
            </a:extLst>
          </p:cNvPr>
          <p:cNvSpPr/>
          <p:nvPr/>
        </p:nvSpPr>
        <p:spPr>
          <a:xfrm>
            <a:off x="155028" y="5633111"/>
            <a:ext cx="1989053" cy="161117"/>
          </a:xfrm>
          <a:prstGeom prst="round2SameRect">
            <a:avLst>
              <a:gd name="adj1" fmla="val 38711"/>
              <a:gd name="adj2" fmla="val 0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800" b="1">
                <a:solidFill>
                  <a:schemeClr val="bg1"/>
                </a:solidFill>
              </a:rPr>
              <a:t>DPP</a:t>
            </a:r>
          </a:p>
        </p:txBody>
      </p:sp>
      <p:sp>
        <p:nvSpPr>
          <p:cNvPr id="196" name="テキスト ボックス 195">
            <a:extLst>
              <a:ext uri="{FF2B5EF4-FFF2-40B4-BE49-F238E27FC236}">
                <a16:creationId xmlns:a16="http://schemas.microsoft.com/office/drawing/2014/main" id="{BE839ED1-3E63-DA95-97CD-425A9A5DA99E}"/>
              </a:ext>
            </a:extLst>
          </p:cNvPr>
          <p:cNvSpPr txBox="1"/>
          <p:nvPr/>
        </p:nvSpPr>
        <p:spPr>
          <a:xfrm>
            <a:off x="291430" y="5863519"/>
            <a:ext cx="443178" cy="844378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en-US" altLang="ja-JP" sz="800" dirty="0"/>
              <a:t>DPPPM</a:t>
            </a:r>
          </a:p>
          <a:p>
            <a:r>
              <a:rPr lang="en-US" altLang="ja-JP" sz="800" dirty="0" err="1"/>
              <a:t>AoT</a:t>
            </a:r>
            <a:r>
              <a:rPr lang="en-US" altLang="ja-JP" sz="800" dirty="0"/>
              <a:t>/</a:t>
            </a:r>
            <a:r>
              <a:rPr lang="en-US" altLang="ja-JP" sz="800" dirty="0" err="1"/>
              <a:t>CoT</a:t>
            </a:r>
            <a:endParaRPr lang="en-US" altLang="ja-JP" sz="800" dirty="0"/>
          </a:p>
          <a:p>
            <a:r>
              <a:rPr kumimoji="1" lang="en-US" altLang="ja-JP" sz="800" dirty="0" err="1"/>
              <a:t>GoT</a:t>
            </a:r>
            <a:endParaRPr kumimoji="1" lang="en-US" altLang="ja-JP" sz="800" dirty="0"/>
          </a:p>
          <a:p>
            <a:r>
              <a:rPr lang="en-US" altLang="ja-JP" sz="800" dirty="0" err="1"/>
              <a:t>EoT</a:t>
            </a:r>
            <a:endParaRPr lang="en-US" altLang="ja-JP" sz="800" dirty="0"/>
          </a:p>
          <a:p>
            <a:r>
              <a:rPr kumimoji="1" lang="en-US" altLang="ja-JP" sz="800" dirty="0" err="1"/>
              <a:t>OoT</a:t>
            </a:r>
            <a:r>
              <a:rPr kumimoji="1" lang="en-US" altLang="ja-JP" sz="800" dirty="0"/>
              <a:t>/</a:t>
            </a:r>
            <a:r>
              <a:rPr kumimoji="1" lang="en-US" altLang="ja-JP" sz="800" dirty="0" err="1"/>
              <a:t>SoT</a:t>
            </a:r>
            <a:endParaRPr kumimoji="1" lang="en-US" altLang="ja-JP" sz="800" dirty="0"/>
          </a:p>
          <a:p>
            <a:r>
              <a:rPr lang="en-US" altLang="ja-JP" sz="800" dirty="0" err="1"/>
              <a:t>WoT</a:t>
            </a:r>
            <a:endParaRPr lang="en-US" altLang="ja-JP" sz="800" dirty="0"/>
          </a:p>
        </p:txBody>
      </p:sp>
      <p:sp>
        <p:nvSpPr>
          <p:cNvPr id="197" name="テキスト ボックス 196">
            <a:extLst>
              <a:ext uri="{FF2B5EF4-FFF2-40B4-BE49-F238E27FC236}">
                <a16:creationId xmlns:a16="http://schemas.microsoft.com/office/drawing/2014/main" id="{0C012B1D-7866-BC43-6872-0DAA71A1AF19}"/>
              </a:ext>
            </a:extLst>
          </p:cNvPr>
          <p:cNvSpPr txBox="1"/>
          <p:nvPr/>
        </p:nvSpPr>
        <p:spPr>
          <a:xfrm>
            <a:off x="1385054" y="5863519"/>
            <a:ext cx="759027" cy="8420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en-US" altLang="ja-JP" sz="800" dirty="0"/>
              <a:t>J-AIME</a:t>
            </a:r>
          </a:p>
          <a:p>
            <a:r>
              <a:rPr lang="en-US" altLang="ja-JP" sz="800" dirty="0"/>
              <a:t>HSSE</a:t>
            </a:r>
          </a:p>
          <a:p>
            <a:r>
              <a:rPr lang="en-US" altLang="ja-JP" sz="800" dirty="0"/>
              <a:t>DPP</a:t>
            </a:r>
            <a:r>
              <a:rPr lang="ja-JP" altLang="en-US" sz="800" dirty="0"/>
              <a:t>メタバース</a:t>
            </a:r>
            <a:endParaRPr lang="en-US" altLang="ja-JP" sz="800" dirty="0"/>
          </a:p>
          <a:p>
            <a:r>
              <a:rPr kumimoji="1" lang="en-US" altLang="ja-JP" sz="800" dirty="0"/>
              <a:t>DMD</a:t>
            </a:r>
          </a:p>
          <a:p>
            <a:r>
              <a:rPr kumimoji="1" lang="en-US" altLang="ja-JP" sz="800" dirty="0"/>
              <a:t>(</a:t>
            </a:r>
            <a:r>
              <a:rPr kumimoji="1" lang="ja-JP" altLang="en-US" sz="800" dirty="0"/>
              <a:t>マスタ管理）</a:t>
            </a:r>
            <a:endParaRPr kumimoji="1" lang="en-US" altLang="ja-JP" sz="800" dirty="0"/>
          </a:p>
          <a:p>
            <a:r>
              <a:rPr lang="en-US" altLang="ja-JP" sz="800" dirty="0"/>
              <a:t>EST</a:t>
            </a:r>
            <a:endParaRPr kumimoji="1" lang="en-US" altLang="ja-JP" sz="800" dirty="0"/>
          </a:p>
        </p:txBody>
      </p: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5E877BF7-E6DF-CA7C-A513-C2BC9E18877B}"/>
              </a:ext>
            </a:extLst>
          </p:cNvPr>
          <p:cNvSpPr txBox="1"/>
          <p:nvPr/>
        </p:nvSpPr>
        <p:spPr>
          <a:xfrm>
            <a:off x="921467" y="5863519"/>
            <a:ext cx="339054" cy="842081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kumimoji="1" lang="en-US" altLang="ja-JP" sz="800" dirty="0" err="1"/>
              <a:t>HoT</a:t>
            </a:r>
            <a:endParaRPr lang="en-US" altLang="ja-JP" sz="800" dirty="0"/>
          </a:p>
          <a:p>
            <a:r>
              <a:rPr lang="en-US" altLang="ja-JP" sz="800" dirty="0" err="1"/>
              <a:t>LoT</a:t>
            </a:r>
            <a:endParaRPr lang="en-US" altLang="ja-JP" sz="800" dirty="0"/>
          </a:p>
          <a:p>
            <a:r>
              <a:rPr kumimoji="1" lang="en-US" altLang="ja-JP" sz="800" dirty="0" err="1"/>
              <a:t>MoT</a:t>
            </a:r>
            <a:endParaRPr kumimoji="1" lang="en-US" altLang="ja-JP" sz="800" dirty="0"/>
          </a:p>
          <a:p>
            <a:r>
              <a:rPr lang="en-US" altLang="ja-JP" sz="800" dirty="0" err="1"/>
              <a:t>PoT</a:t>
            </a:r>
            <a:endParaRPr lang="en-US" altLang="ja-JP" sz="800" dirty="0"/>
          </a:p>
          <a:p>
            <a:r>
              <a:rPr kumimoji="1" lang="en-US" altLang="ja-JP" sz="800" dirty="0" err="1"/>
              <a:t>ToT</a:t>
            </a:r>
            <a:endParaRPr kumimoji="1" lang="en-US" altLang="ja-JP" sz="800" dirty="0"/>
          </a:p>
          <a:p>
            <a:r>
              <a:rPr lang="en-US" altLang="ja-JP" sz="800" dirty="0" err="1"/>
              <a:t>CaCao</a:t>
            </a:r>
            <a:endParaRPr lang="en-US" altLang="ja-JP" sz="800" dirty="0"/>
          </a:p>
        </p:txBody>
      </p:sp>
      <p:sp>
        <p:nvSpPr>
          <p:cNvPr id="308" name="正方形/長方形 307">
            <a:extLst>
              <a:ext uri="{FF2B5EF4-FFF2-40B4-BE49-F238E27FC236}">
                <a16:creationId xmlns:a16="http://schemas.microsoft.com/office/drawing/2014/main" id="{A73EB2D1-C520-0D01-2D28-FD908CF4532D}"/>
              </a:ext>
            </a:extLst>
          </p:cNvPr>
          <p:cNvSpPr/>
          <p:nvPr/>
        </p:nvSpPr>
        <p:spPr>
          <a:xfrm>
            <a:off x="147534" y="5993251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09" name="正方形/長方形 308">
            <a:extLst>
              <a:ext uri="{FF2B5EF4-FFF2-40B4-BE49-F238E27FC236}">
                <a16:creationId xmlns:a16="http://schemas.microsoft.com/office/drawing/2014/main" id="{ADFAE4D7-E022-89B5-4DF1-ACCEEA0A88BA}"/>
              </a:ext>
            </a:extLst>
          </p:cNvPr>
          <p:cNvSpPr/>
          <p:nvPr/>
        </p:nvSpPr>
        <p:spPr>
          <a:xfrm>
            <a:off x="147534" y="5872903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10" name="正方形/長方形 309">
            <a:extLst>
              <a:ext uri="{FF2B5EF4-FFF2-40B4-BE49-F238E27FC236}">
                <a16:creationId xmlns:a16="http://schemas.microsoft.com/office/drawing/2014/main" id="{B278C804-6A7E-5BE8-748E-D68A9A6AB3FA}"/>
              </a:ext>
            </a:extLst>
          </p:cNvPr>
          <p:cNvSpPr/>
          <p:nvPr/>
        </p:nvSpPr>
        <p:spPr>
          <a:xfrm>
            <a:off x="147534" y="6233947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311" name="正方形/長方形 310">
            <a:extLst>
              <a:ext uri="{FF2B5EF4-FFF2-40B4-BE49-F238E27FC236}">
                <a16:creationId xmlns:a16="http://schemas.microsoft.com/office/drawing/2014/main" id="{0D515014-02BA-A631-D913-83A0FCD2869C}"/>
              </a:ext>
            </a:extLst>
          </p:cNvPr>
          <p:cNvSpPr/>
          <p:nvPr/>
        </p:nvSpPr>
        <p:spPr>
          <a:xfrm>
            <a:off x="147534" y="6113599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3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12" name="正方形/長方形 311">
            <a:extLst>
              <a:ext uri="{FF2B5EF4-FFF2-40B4-BE49-F238E27FC236}">
                <a16:creationId xmlns:a16="http://schemas.microsoft.com/office/drawing/2014/main" id="{DF906492-AF79-C7A8-FD35-5461485E6157}"/>
              </a:ext>
            </a:extLst>
          </p:cNvPr>
          <p:cNvSpPr/>
          <p:nvPr/>
        </p:nvSpPr>
        <p:spPr>
          <a:xfrm>
            <a:off x="147534" y="6354296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5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342" name="正方形/長方形 341">
            <a:extLst>
              <a:ext uri="{FF2B5EF4-FFF2-40B4-BE49-F238E27FC236}">
                <a16:creationId xmlns:a16="http://schemas.microsoft.com/office/drawing/2014/main" id="{C5EFCD02-95DD-38DA-0CFC-7CD10E16B0B7}"/>
              </a:ext>
            </a:extLst>
          </p:cNvPr>
          <p:cNvSpPr/>
          <p:nvPr/>
        </p:nvSpPr>
        <p:spPr>
          <a:xfrm>
            <a:off x="147534" y="6469107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6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44" name="正方形/長方形 343">
            <a:extLst>
              <a:ext uri="{FF2B5EF4-FFF2-40B4-BE49-F238E27FC236}">
                <a16:creationId xmlns:a16="http://schemas.microsoft.com/office/drawing/2014/main" id="{9B57DD5B-1CBF-9144-C675-11E45837C3F9}"/>
              </a:ext>
            </a:extLst>
          </p:cNvPr>
          <p:cNvSpPr/>
          <p:nvPr/>
        </p:nvSpPr>
        <p:spPr>
          <a:xfrm>
            <a:off x="760080" y="5993251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45" name="正方形/長方形 344">
            <a:extLst>
              <a:ext uri="{FF2B5EF4-FFF2-40B4-BE49-F238E27FC236}">
                <a16:creationId xmlns:a16="http://schemas.microsoft.com/office/drawing/2014/main" id="{2C24F57A-D9D5-9E00-5195-C513BB9C7ED7}"/>
              </a:ext>
            </a:extLst>
          </p:cNvPr>
          <p:cNvSpPr/>
          <p:nvPr/>
        </p:nvSpPr>
        <p:spPr>
          <a:xfrm>
            <a:off x="760080" y="5872903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46" name="正方形/長方形 345">
            <a:extLst>
              <a:ext uri="{FF2B5EF4-FFF2-40B4-BE49-F238E27FC236}">
                <a16:creationId xmlns:a16="http://schemas.microsoft.com/office/drawing/2014/main" id="{F5D5B5F5-87B3-E6ED-06D0-0FAAF745B457}"/>
              </a:ext>
            </a:extLst>
          </p:cNvPr>
          <p:cNvSpPr/>
          <p:nvPr/>
        </p:nvSpPr>
        <p:spPr>
          <a:xfrm>
            <a:off x="760080" y="6233947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10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47" name="正方形/長方形 346">
            <a:extLst>
              <a:ext uri="{FF2B5EF4-FFF2-40B4-BE49-F238E27FC236}">
                <a16:creationId xmlns:a16="http://schemas.microsoft.com/office/drawing/2014/main" id="{9F3266E8-950F-1421-6D6E-2E6BA3304A4A}"/>
              </a:ext>
            </a:extLst>
          </p:cNvPr>
          <p:cNvSpPr/>
          <p:nvPr/>
        </p:nvSpPr>
        <p:spPr>
          <a:xfrm>
            <a:off x="760080" y="6113599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348" name="正方形/長方形 347">
            <a:extLst>
              <a:ext uri="{FF2B5EF4-FFF2-40B4-BE49-F238E27FC236}">
                <a16:creationId xmlns:a16="http://schemas.microsoft.com/office/drawing/2014/main" id="{9319245A-211A-B2C3-2C43-C8E41A4E518B}"/>
              </a:ext>
            </a:extLst>
          </p:cNvPr>
          <p:cNvSpPr/>
          <p:nvPr/>
        </p:nvSpPr>
        <p:spPr>
          <a:xfrm>
            <a:off x="760080" y="6354296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11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49" name="正方形/長方形 348">
            <a:extLst>
              <a:ext uri="{FF2B5EF4-FFF2-40B4-BE49-F238E27FC236}">
                <a16:creationId xmlns:a16="http://schemas.microsoft.com/office/drawing/2014/main" id="{C7085689-5978-6866-F169-C83841B7CC1E}"/>
              </a:ext>
            </a:extLst>
          </p:cNvPr>
          <p:cNvSpPr/>
          <p:nvPr/>
        </p:nvSpPr>
        <p:spPr>
          <a:xfrm>
            <a:off x="760080" y="6469107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12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51" name="正方形/長方形 350">
            <a:extLst>
              <a:ext uri="{FF2B5EF4-FFF2-40B4-BE49-F238E27FC236}">
                <a16:creationId xmlns:a16="http://schemas.microsoft.com/office/drawing/2014/main" id="{FFF609E1-3ADF-6C56-1B7F-45364F5ADD44}"/>
              </a:ext>
            </a:extLst>
          </p:cNvPr>
          <p:cNvSpPr/>
          <p:nvPr/>
        </p:nvSpPr>
        <p:spPr>
          <a:xfrm>
            <a:off x="1247570" y="5993251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352" name="正方形/長方形 351">
            <a:extLst>
              <a:ext uri="{FF2B5EF4-FFF2-40B4-BE49-F238E27FC236}">
                <a16:creationId xmlns:a16="http://schemas.microsoft.com/office/drawing/2014/main" id="{A5989A98-6FF8-2D42-C15E-715C0DB1CFA0}"/>
              </a:ext>
            </a:extLst>
          </p:cNvPr>
          <p:cNvSpPr/>
          <p:nvPr/>
        </p:nvSpPr>
        <p:spPr>
          <a:xfrm>
            <a:off x="1247570" y="5872903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54" name="正方形/長方形 353">
            <a:extLst>
              <a:ext uri="{FF2B5EF4-FFF2-40B4-BE49-F238E27FC236}">
                <a16:creationId xmlns:a16="http://schemas.microsoft.com/office/drawing/2014/main" id="{98E78808-D9C7-C5B1-AD8C-DE7C8C29B344}"/>
              </a:ext>
            </a:extLst>
          </p:cNvPr>
          <p:cNvSpPr/>
          <p:nvPr/>
        </p:nvSpPr>
        <p:spPr>
          <a:xfrm>
            <a:off x="1247570" y="6113599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15</a:t>
            </a:r>
          </a:p>
        </p:txBody>
      </p:sp>
      <p:sp>
        <p:nvSpPr>
          <p:cNvPr id="896" name="正方形/長方形 895">
            <a:extLst>
              <a:ext uri="{FF2B5EF4-FFF2-40B4-BE49-F238E27FC236}">
                <a16:creationId xmlns:a16="http://schemas.microsoft.com/office/drawing/2014/main" id="{F1B9AC52-E2C7-A67F-B41B-B9A826B89541}"/>
              </a:ext>
            </a:extLst>
          </p:cNvPr>
          <p:cNvSpPr/>
          <p:nvPr/>
        </p:nvSpPr>
        <p:spPr>
          <a:xfrm>
            <a:off x="1247570" y="6225110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16</a:t>
            </a:r>
          </a:p>
        </p:txBody>
      </p:sp>
      <p:grpSp>
        <p:nvGrpSpPr>
          <p:cNvPr id="250" name="グループ化 249">
            <a:extLst>
              <a:ext uri="{FF2B5EF4-FFF2-40B4-BE49-F238E27FC236}">
                <a16:creationId xmlns:a16="http://schemas.microsoft.com/office/drawing/2014/main" id="{32DBC164-2EB8-B8A9-95C1-C31FD3F676C2}"/>
              </a:ext>
            </a:extLst>
          </p:cNvPr>
          <p:cNvGrpSpPr/>
          <p:nvPr/>
        </p:nvGrpSpPr>
        <p:grpSpPr>
          <a:xfrm>
            <a:off x="157687" y="2565400"/>
            <a:ext cx="238789" cy="2911165"/>
            <a:chOff x="157687" y="2565400"/>
            <a:chExt cx="238789" cy="2911165"/>
          </a:xfrm>
        </p:grpSpPr>
        <p:sp>
          <p:nvSpPr>
            <p:cNvPr id="237" name="矢印: 五方向 236">
              <a:extLst>
                <a:ext uri="{FF2B5EF4-FFF2-40B4-BE49-F238E27FC236}">
                  <a16:creationId xmlns:a16="http://schemas.microsoft.com/office/drawing/2014/main" id="{4FD3FCF5-0B1D-BDA8-18DD-1D7D11FDC088}"/>
                </a:ext>
              </a:extLst>
            </p:cNvPr>
            <p:cNvSpPr/>
            <p:nvPr/>
          </p:nvSpPr>
          <p:spPr>
            <a:xfrm rot="5400000">
              <a:off x="-1180896" y="3903983"/>
              <a:ext cx="2911165" cy="234000"/>
            </a:xfrm>
            <a:prstGeom prst="homePlate">
              <a:avLst>
                <a:gd name="adj" fmla="val 0"/>
              </a:avLst>
            </a:prstGeom>
            <a:solidFill>
              <a:schemeClr val="bg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D787AE6B-BF64-239F-8A4B-BD0DCB92EC05}"/>
                </a:ext>
              </a:extLst>
            </p:cNvPr>
            <p:cNvSpPr/>
            <p:nvPr/>
          </p:nvSpPr>
          <p:spPr>
            <a:xfrm>
              <a:off x="160868" y="3901110"/>
              <a:ext cx="235608" cy="324038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eaVert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>
                  <a:solidFill>
                    <a:prstClr val="white"/>
                  </a:solidFill>
                </a:rPr>
                <a:t>実行</a:t>
              </a:r>
            </a:p>
          </p:txBody>
        </p:sp>
      </p:grpSp>
      <p:grpSp>
        <p:nvGrpSpPr>
          <p:cNvPr id="301" name="グループ化 300">
            <a:extLst>
              <a:ext uri="{FF2B5EF4-FFF2-40B4-BE49-F238E27FC236}">
                <a16:creationId xmlns:a16="http://schemas.microsoft.com/office/drawing/2014/main" id="{BC9223A9-FA72-7B2F-2B41-86D3E2F6DB53}"/>
              </a:ext>
            </a:extLst>
          </p:cNvPr>
          <p:cNvGrpSpPr/>
          <p:nvPr/>
        </p:nvGrpSpPr>
        <p:grpSpPr>
          <a:xfrm>
            <a:off x="157687" y="1557338"/>
            <a:ext cx="238789" cy="1104813"/>
            <a:chOff x="157687" y="1557338"/>
            <a:chExt cx="238789" cy="1104813"/>
          </a:xfrm>
        </p:grpSpPr>
        <p:sp>
          <p:nvSpPr>
            <p:cNvPr id="236" name="矢印: 五方向 235">
              <a:extLst>
                <a:ext uri="{FF2B5EF4-FFF2-40B4-BE49-F238E27FC236}">
                  <a16:creationId xmlns:a16="http://schemas.microsoft.com/office/drawing/2014/main" id="{5F32D8B0-3DBA-D55B-737F-0603DAEF073F}"/>
                </a:ext>
              </a:extLst>
            </p:cNvPr>
            <p:cNvSpPr/>
            <p:nvPr/>
          </p:nvSpPr>
          <p:spPr>
            <a:xfrm rot="5400000">
              <a:off x="-277720" y="1992745"/>
              <a:ext cx="1104813" cy="234000"/>
            </a:xfrm>
            <a:prstGeom prst="homePlate">
              <a:avLst>
                <a:gd name="adj" fmla="val 37771"/>
              </a:avLst>
            </a:prstGeom>
            <a:solidFill>
              <a:schemeClr val="bg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3600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C3AF2FC8-6DD8-7CA5-EEB2-0203255EE0E2}"/>
                </a:ext>
              </a:extLst>
            </p:cNvPr>
            <p:cNvSpPr/>
            <p:nvPr/>
          </p:nvSpPr>
          <p:spPr>
            <a:xfrm>
              <a:off x="160868" y="1741303"/>
              <a:ext cx="235608" cy="795190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eaVert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>
                  <a:solidFill>
                    <a:prstClr val="white"/>
                  </a:solidFill>
                </a:rPr>
                <a:t>コントロール</a:t>
              </a:r>
            </a:p>
          </p:txBody>
        </p:sp>
      </p:grpSp>
      <p:grpSp>
        <p:nvGrpSpPr>
          <p:cNvPr id="338" name="グループ化 337">
            <a:extLst>
              <a:ext uri="{FF2B5EF4-FFF2-40B4-BE49-F238E27FC236}">
                <a16:creationId xmlns:a16="http://schemas.microsoft.com/office/drawing/2014/main" id="{24BA3F70-6E66-FC5E-E1D7-671AFD984AC6}"/>
              </a:ext>
            </a:extLst>
          </p:cNvPr>
          <p:cNvGrpSpPr/>
          <p:nvPr/>
        </p:nvGrpSpPr>
        <p:grpSpPr>
          <a:xfrm>
            <a:off x="157687" y="670220"/>
            <a:ext cx="238789" cy="994117"/>
            <a:chOff x="157687" y="670220"/>
            <a:chExt cx="238789" cy="994117"/>
          </a:xfrm>
        </p:grpSpPr>
        <p:sp>
          <p:nvSpPr>
            <p:cNvPr id="361" name="矢印: 五方向 360">
              <a:extLst>
                <a:ext uri="{FF2B5EF4-FFF2-40B4-BE49-F238E27FC236}">
                  <a16:creationId xmlns:a16="http://schemas.microsoft.com/office/drawing/2014/main" id="{D1E138F2-09B7-A903-2965-69205F75F174}"/>
                </a:ext>
              </a:extLst>
            </p:cNvPr>
            <p:cNvSpPr/>
            <p:nvPr/>
          </p:nvSpPr>
          <p:spPr>
            <a:xfrm rot="5400000">
              <a:off x="-222372" y="1050279"/>
              <a:ext cx="994117" cy="234000"/>
            </a:xfrm>
            <a:prstGeom prst="homePlate">
              <a:avLst>
                <a:gd name="adj" fmla="val 37771"/>
              </a:avLst>
            </a:prstGeom>
            <a:solidFill>
              <a:schemeClr val="bg2"/>
            </a:solidFill>
            <a:ln w="19050"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eaVert" wrap="square" lIns="0" tIns="0" rIns="3600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1F883CAF-E3A2-CEC8-84BD-1639999C4C4C}"/>
                </a:ext>
              </a:extLst>
            </p:cNvPr>
            <p:cNvSpPr/>
            <p:nvPr/>
          </p:nvSpPr>
          <p:spPr>
            <a:xfrm>
              <a:off x="160868" y="959090"/>
              <a:ext cx="235608" cy="334105"/>
            </a:xfrm>
            <a:prstGeom prst="rect">
              <a:avLst/>
            </a:prstGeom>
            <a:noFill/>
            <a:ln w="12700" cap="flat" cmpd="sng" algn="ctr">
              <a:noFill/>
              <a:prstDash val="solid"/>
            </a:ln>
            <a:effectLst/>
          </p:spPr>
          <p:txBody>
            <a:bodyPr rot="0" spcFirstLastPara="0" vertOverflow="overflow" horzOverflow="overflow" vert="eaVert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844083">
                <a:lnSpc>
                  <a:spcPct val="105000"/>
                </a:lnSpc>
                <a:defRPr/>
              </a:pPr>
              <a:r>
                <a:rPr lang="ja-JP" altLang="en-US" sz="800" b="1" kern="0">
                  <a:solidFill>
                    <a:prstClr val="white"/>
                  </a:solidFill>
                </a:rPr>
                <a:t>計画</a:t>
              </a:r>
            </a:p>
          </p:txBody>
        </p:sp>
      </p:grpSp>
      <p:sp>
        <p:nvSpPr>
          <p:cNvPr id="357" name="正方形/長方形 356">
            <a:extLst>
              <a:ext uri="{FF2B5EF4-FFF2-40B4-BE49-F238E27FC236}">
                <a16:creationId xmlns:a16="http://schemas.microsoft.com/office/drawing/2014/main" id="{9397E788-3C47-B233-9DC9-6D1442860D37}"/>
              </a:ext>
            </a:extLst>
          </p:cNvPr>
          <p:cNvSpPr/>
          <p:nvPr/>
        </p:nvSpPr>
        <p:spPr>
          <a:xfrm>
            <a:off x="2365469" y="5025300"/>
            <a:ext cx="720000" cy="212958"/>
          </a:xfrm>
          <a:prstGeom prst="rect">
            <a:avLst/>
          </a:prstGeom>
          <a:solidFill>
            <a:schemeClr val="accent1"/>
          </a:solidFill>
          <a:ln w="762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  <a:defRPr/>
            </a:pPr>
            <a:r>
              <a:rPr lang="ja-JP" altLang="en-US" sz="800" b="1" kern="0">
                <a:solidFill>
                  <a:prstClr val="white"/>
                </a:solidFill>
              </a:rPr>
              <a:t>ナレッジ管理</a:t>
            </a:r>
          </a:p>
        </p:txBody>
      </p:sp>
      <p:sp>
        <p:nvSpPr>
          <p:cNvPr id="359" name="正方形/長方形 358">
            <a:extLst>
              <a:ext uri="{FF2B5EF4-FFF2-40B4-BE49-F238E27FC236}">
                <a16:creationId xmlns:a16="http://schemas.microsoft.com/office/drawing/2014/main" id="{319D19E6-6A19-4149-42F9-E8F877FC5A4B}"/>
              </a:ext>
            </a:extLst>
          </p:cNvPr>
          <p:cNvSpPr/>
          <p:nvPr/>
        </p:nvSpPr>
        <p:spPr>
          <a:xfrm>
            <a:off x="2365468" y="5256245"/>
            <a:ext cx="722681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00" kern="0" dirty="0"/>
              <a:t>ナレッジポータル</a:t>
            </a:r>
          </a:p>
        </p:txBody>
      </p:sp>
      <p:sp>
        <p:nvSpPr>
          <p:cNvPr id="362" name="正方形/長方形 361">
            <a:extLst>
              <a:ext uri="{FF2B5EF4-FFF2-40B4-BE49-F238E27FC236}">
                <a16:creationId xmlns:a16="http://schemas.microsoft.com/office/drawing/2014/main" id="{3F0E2BA3-FBF2-D54C-8CEC-64FEBC2E71A7}"/>
              </a:ext>
            </a:extLst>
          </p:cNvPr>
          <p:cNvSpPr/>
          <p:nvPr/>
        </p:nvSpPr>
        <p:spPr>
          <a:xfrm>
            <a:off x="2357448" y="5251129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9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369" name="正方形/長方形 368">
            <a:extLst>
              <a:ext uri="{FF2B5EF4-FFF2-40B4-BE49-F238E27FC236}">
                <a16:creationId xmlns:a16="http://schemas.microsoft.com/office/drawing/2014/main" id="{60A91A25-1444-C277-4112-0689E5A9F98F}"/>
              </a:ext>
            </a:extLst>
          </p:cNvPr>
          <p:cNvSpPr/>
          <p:nvPr/>
        </p:nvSpPr>
        <p:spPr>
          <a:xfrm>
            <a:off x="4593818" y="4301561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370" name="正方形/長方形 369">
            <a:extLst>
              <a:ext uri="{FF2B5EF4-FFF2-40B4-BE49-F238E27FC236}">
                <a16:creationId xmlns:a16="http://schemas.microsoft.com/office/drawing/2014/main" id="{CE3D7F41-656D-7073-F9AE-5AA7A8D83D84}"/>
              </a:ext>
            </a:extLst>
          </p:cNvPr>
          <p:cNvSpPr/>
          <p:nvPr/>
        </p:nvSpPr>
        <p:spPr>
          <a:xfrm>
            <a:off x="4593466" y="4403278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371" name="正方形/長方形 370">
            <a:extLst>
              <a:ext uri="{FF2B5EF4-FFF2-40B4-BE49-F238E27FC236}">
                <a16:creationId xmlns:a16="http://schemas.microsoft.com/office/drawing/2014/main" id="{0E4D89DA-0D11-B116-AA4E-5B5AF5C9B00A}"/>
              </a:ext>
            </a:extLst>
          </p:cNvPr>
          <p:cNvSpPr/>
          <p:nvPr/>
        </p:nvSpPr>
        <p:spPr>
          <a:xfrm>
            <a:off x="4606011" y="2655814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11</a:t>
            </a:r>
          </a:p>
        </p:txBody>
      </p:sp>
      <p:sp>
        <p:nvSpPr>
          <p:cNvPr id="372" name="正方形/長方形 371">
            <a:extLst>
              <a:ext uri="{FF2B5EF4-FFF2-40B4-BE49-F238E27FC236}">
                <a16:creationId xmlns:a16="http://schemas.microsoft.com/office/drawing/2014/main" id="{AD206D3B-7CC7-82D5-8EDE-44D8A83178E8}"/>
              </a:ext>
            </a:extLst>
          </p:cNvPr>
          <p:cNvSpPr/>
          <p:nvPr/>
        </p:nvSpPr>
        <p:spPr>
          <a:xfrm>
            <a:off x="4604486" y="2760827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263" name="正方形/長方形 262">
            <a:extLst>
              <a:ext uri="{FF2B5EF4-FFF2-40B4-BE49-F238E27FC236}">
                <a16:creationId xmlns:a16="http://schemas.microsoft.com/office/drawing/2014/main" id="{B630887A-013F-2FEF-28D5-13629EA38637}"/>
              </a:ext>
            </a:extLst>
          </p:cNvPr>
          <p:cNvSpPr/>
          <p:nvPr/>
        </p:nvSpPr>
        <p:spPr>
          <a:xfrm>
            <a:off x="9674575" y="123289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333" name="正方形/長方形 332">
            <a:extLst>
              <a:ext uri="{FF2B5EF4-FFF2-40B4-BE49-F238E27FC236}">
                <a16:creationId xmlns:a16="http://schemas.microsoft.com/office/drawing/2014/main" id="{D5E21EFF-237D-66DF-9A8A-2E9D0F4D3D85}"/>
              </a:ext>
            </a:extLst>
          </p:cNvPr>
          <p:cNvSpPr/>
          <p:nvPr/>
        </p:nvSpPr>
        <p:spPr>
          <a:xfrm>
            <a:off x="1217079" y="313062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56" name="正方形/長方形 355">
            <a:extLst>
              <a:ext uri="{FF2B5EF4-FFF2-40B4-BE49-F238E27FC236}">
                <a16:creationId xmlns:a16="http://schemas.microsoft.com/office/drawing/2014/main" id="{634E8492-1A6E-67AF-CE8F-A15194CC1A9F}"/>
              </a:ext>
            </a:extLst>
          </p:cNvPr>
          <p:cNvSpPr/>
          <p:nvPr/>
        </p:nvSpPr>
        <p:spPr>
          <a:xfrm>
            <a:off x="2777959" y="1139943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3" name="正方形/長方形 362">
            <a:extLst>
              <a:ext uri="{FF2B5EF4-FFF2-40B4-BE49-F238E27FC236}">
                <a16:creationId xmlns:a16="http://schemas.microsoft.com/office/drawing/2014/main" id="{C509713A-104B-80BD-6049-237B14BF3A5D}"/>
              </a:ext>
            </a:extLst>
          </p:cNvPr>
          <p:cNvSpPr/>
          <p:nvPr/>
        </p:nvSpPr>
        <p:spPr>
          <a:xfrm>
            <a:off x="2778020" y="266462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4" name="正方形/長方形 363">
            <a:extLst>
              <a:ext uri="{FF2B5EF4-FFF2-40B4-BE49-F238E27FC236}">
                <a16:creationId xmlns:a16="http://schemas.microsoft.com/office/drawing/2014/main" id="{788E9B26-F236-68B4-FA5F-757BFF1AF3E1}"/>
              </a:ext>
            </a:extLst>
          </p:cNvPr>
          <p:cNvSpPr/>
          <p:nvPr/>
        </p:nvSpPr>
        <p:spPr>
          <a:xfrm>
            <a:off x="2778013" y="2897471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5" name="正方形/長方形 364">
            <a:extLst>
              <a:ext uri="{FF2B5EF4-FFF2-40B4-BE49-F238E27FC236}">
                <a16:creationId xmlns:a16="http://schemas.microsoft.com/office/drawing/2014/main" id="{23B8BD03-5D51-A212-2711-B06CCB0C69DF}"/>
              </a:ext>
            </a:extLst>
          </p:cNvPr>
          <p:cNvSpPr/>
          <p:nvPr/>
        </p:nvSpPr>
        <p:spPr>
          <a:xfrm>
            <a:off x="9672452" y="2898132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6" name="正方形/長方形 365">
            <a:extLst>
              <a:ext uri="{FF2B5EF4-FFF2-40B4-BE49-F238E27FC236}">
                <a16:creationId xmlns:a16="http://schemas.microsoft.com/office/drawing/2014/main" id="{F1BC23A5-8E31-72A7-1ECB-49D5A1141A4E}"/>
              </a:ext>
            </a:extLst>
          </p:cNvPr>
          <p:cNvSpPr/>
          <p:nvPr/>
        </p:nvSpPr>
        <p:spPr>
          <a:xfrm>
            <a:off x="9681383" y="3138660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68" name="正方形/長方形 367">
            <a:extLst>
              <a:ext uri="{FF2B5EF4-FFF2-40B4-BE49-F238E27FC236}">
                <a16:creationId xmlns:a16="http://schemas.microsoft.com/office/drawing/2014/main" id="{57766278-20B6-EAE0-04D8-7F95D86BE5C7}"/>
              </a:ext>
            </a:extLst>
          </p:cNvPr>
          <p:cNvSpPr/>
          <p:nvPr/>
        </p:nvSpPr>
        <p:spPr>
          <a:xfrm>
            <a:off x="10505439" y="2907680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2" name="正方形/長方形 381">
            <a:extLst>
              <a:ext uri="{FF2B5EF4-FFF2-40B4-BE49-F238E27FC236}">
                <a16:creationId xmlns:a16="http://schemas.microsoft.com/office/drawing/2014/main" id="{9D429373-6DAC-5FAC-65BD-AC31F636E769}"/>
              </a:ext>
            </a:extLst>
          </p:cNvPr>
          <p:cNvSpPr/>
          <p:nvPr/>
        </p:nvSpPr>
        <p:spPr>
          <a:xfrm>
            <a:off x="10505439" y="3148368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383" name="正方形/長方形 382">
            <a:extLst>
              <a:ext uri="{FF2B5EF4-FFF2-40B4-BE49-F238E27FC236}">
                <a16:creationId xmlns:a16="http://schemas.microsoft.com/office/drawing/2014/main" id="{7FDFB8A3-109A-1BB7-C786-96C769A476CC}"/>
              </a:ext>
            </a:extLst>
          </p:cNvPr>
          <p:cNvSpPr/>
          <p:nvPr/>
        </p:nvSpPr>
        <p:spPr>
          <a:xfrm>
            <a:off x="1220454" y="323776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84" name="正方形/長方形 383">
            <a:extLst>
              <a:ext uri="{FF2B5EF4-FFF2-40B4-BE49-F238E27FC236}">
                <a16:creationId xmlns:a16="http://schemas.microsoft.com/office/drawing/2014/main" id="{AB23B32C-CDA2-14BB-6513-C0EB0CEEC064}"/>
              </a:ext>
            </a:extLst>
          </p:cNvPr>
          <p:cNvSpPr/>
          <p:nvPr/>
        </p:nvSpPr>
        <p:spPr>
          <a:xfrm>
            <a:off x="2780082" y="124763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85" name="正方形/長方形 384">
            <a:extLst>
              <a:ext uri="{FF2B5EF4-FFF2-40B4-BE49-F238E27FC236}">
                <a16:creationId xmlns:a16="http://schemas.microsoft.com/office/drawing/2014/main" id="{2E7D5AB8-6281-4509-365D-5EE7EC6587AF}"/>
              </a:ext>
            </a:extLst>
          </p:cNvPr>
          <p:cNvSpPr/>
          <p:nvPr/>
        </p:nvSpPr>
        <p:spPr>
          <a:xfrm>
            <a:off x="2780527" y="2763193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86" name="正方形/長方形 385">
            <a:extLst>
              <a:ext uri="{FF2B5EF4-FFF2-40B4-BE49-F238E27FC236}">
                <a16:creationId xmlns:a16="http://schemas.microsoft.com/office/drawing/2014/main" id="{EF85AECA-4EB8-70F8-7EC9-D254622046A0}"/>
              </a:ext>
            </a:extLst>
          </p:cNvPr>
          <p:cNvSpPr/>
          <p:nvPr/>
        </p:nvSpPr>
        <p:spPr>
          <a:xfrm>
            <a:off x="2780082" y="299580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87" name="正方形/長方形 386">
            <a:extLst>
              <a:ext uri="{FF2B5EF4-FFF2-40B4-BE49-F238E27FC236}">
                <a16:creationId xmlns:a16="http://schemas.microsoft.com/office/drawing/2014/main" id="{FE871500-B92A-8DCB-D645-98B368DB553D}"/>
              </a:ext>
            </a:extLst>
          </p:cNvPr>
          <p:cNvSpPr/>
          <p:nvPr/>
        </p:nvSpPr>
        <p:spPr>
          <a:xfrm>
            <a:off x="9674575" y="2995471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88" name="正方形/長方形 387">
            <a:extLst>
              <a:ext uri="{FF2B5EF4-FFF2-40B4-BE49-F238E27FC236}">
                <a16:creationId xmlns:a16="http://schemas.microsoft.com/office/drawing/2014/main" id="{057483F7-1C45-97C1-0A7C-D8508D45117E}"/>
              </a:ext>
            </a:extLst>
          </p:cNvPr>
          <p:cNvSpPr/>
          <p:nvPr/>
        </p:nvSpPr>
        <p:spPr>
          <a:xfrm>
            <a:off x="9681383" y="3247211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89" name="正方形/長方形 388">
            <a:extLst>
              <a:ext uri="{FF2B5EF4-FFF2-40B4-BE49-F238E27FC236}">
                <a16:creationId xmlns:a16="http://schemas.microsoft.com/office/drawing/2014/main" id="{BA41A2B8-2559-59BF-264A-B0D582286C17}"/>
              </a:ext>
            </a:extLst>
          </p:cNvPr>
          <p:cNvSpPr/>
          <p:nvPr/>
        </p:nvSpPr>
        <p:spPr>
          <a:xfrm>
            <a:off x="10505439" y="300530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0" name="正方形/長方形 389">
            <a:extLst>
              <a:ext uri="{FF2B5EF4-FFF2-40B4-BE49-F238E27FC236}">
                <a16:creationId xmlns:a16="http://schemas.microsoft.com/office/drawing/2014/main" id="{F837F833-DE5D-ED17-CD9A-EF9B8A467443}"/>
              </a:ext>
            </a:extLst>
          </p:cNvPr>
          <p:cNvSpPr/>
          <p:nvPr/>
        </p:nvSpPr>
        <p:spPr>
          <a:xfrm>
            <a:off x="10510150" y="323776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8</a:t>
            </a:r>
          </a:p>
        </p:txBody>
      </p:sp>
      <p:sp>
        <p:nvSpPr>
          <p:cNvPr id="391" name="正方形/長方形 390">
            <a:extLst>
              <a:ext uri="{FF2B5EF4-FFF2-40B4-BE49-F238E27FC236}">
                <a16:creationId xmlns:a16="http://schemas.microsoft.com/office/drawing/2014/main" id="{A1BDDC46-1AC0-C7C4-24BC-3BA74BC6C71C}"/>
              </a:ext>
            </a:extLst>
          </p:cNvPr>
          <p:cNvSpPr/>
          <p:nvPr/>
        </p:nvSpPr>
        <p:spPr>
          <a:xfrm>
            <a:off x="9782660" y="89783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92" name="正方形/長方形 391">
            <a:extLst>
              <a:ext uri="{FF2B5EF4-FFF2-40B4-BE49-F238E27FC236}">
                <a16:creationId xmlns:a16="http://schemas.microsoft.com/office/drawing/2014/main" id="{A415AC2E-61A9-43B7-1698-CF9BDC8669D1}"/>
              </a:ext>
            </a:extLst>
          </p:cNvPr>
          <p:cNvSpPr/>
          <p:nvPr/>
        </p:nvSpPr>
        <p:spPr>
          <a:xfrm>
            <a:off x="9681383" y="147321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93" name="正方形/長方形 392">
            <a:extLst>
              <a:ext uri="{FF2B5EF4-FFF2-40B4-BE49-F238E27FC236}">
                <a16:creationId xmlns:a16="http://schemas.microsoft.com/office/drawing/2014/main" id="{01EADB1C-3B4B-265A-CB94-094DDA94A09C}"/>
              </a:ext>
            </a:extLst>
          </p:cNvPr>
          <p:cNvSpPr/>
          <p:nvPr/>
        </p:nvSpPr>
        <p:spPr>
          <a:xfrm>
            <a:off x="10510150" y="65869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94" name="正方形/長方形 393">
            <a:extLst>
              <a:ext uri="{FF2B5EF4-FFF2-40B4-BE49-F238E27FC236}">
                <a16:creationId xmlns:a16="http://schemas.microsoft.com/office/drawing/2014/main" id="{793F6B46-FD36-5422-F2EB-CAE804914AFC}"/>
              </a:ext>
            </a:extLst>
          </p:cNvPr>
          <p:cNvSpPr/>
          <p:nvPr/>
        </p:nvSpPr>
        <p:spPr>
          <a:xfrm>
            <a:off x="8653204" y="114173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395" name="正方形/長方形 394">
            <a:extLst>
              <a:ext uri="{FF2B5EF4-FFF2-40B4-BE49-F238E27FC236}">
                <a16:creationId xmlns:a16="http://schemas.microsoft.com/office/drawing/2014/main" id="{93F4CD35-5FD1-B554-C7BD-46BA9650C982}"/>
              </a:ext>
            </a:extLst>
          </p:cNvPr>
          <p:cNvSpPr/>
          <p:nvPr/>
        </p:nvSpPr>
        <p:spPr>
          <a:xfrm>
            <a:off x="11319050" y="90578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12</a:t>
            </a:r>
          </a:p>
        </p:txBody>
      </p:sp>
      <p:sp>
        <p:nvSpPr>
          <p:cNvPr id="396" name="正方形/長方形 395">
            <a:extLst>
              <a:ext uri="{FF2B5EF4-FFF2-40B4-BE49-F238E27FC236}">
                <a16:creationId xmlns:a16="http://schemas.microsoft.com/office/drawing/2014/main" id="{1E2CA93F-D553-16C7-5930-E9718410AE98}"/>
              </a:ext>
            </a:extLst>
          </p:cNvPr>
          <p:cNvSpPr/>
          <p:nvPr/>
        </p:nvSpPr>
        <p:spPr>
          <a:xfrm>
            <a:off x="11319050" y="408866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97" name="正方形/長方形 396">
            <a:extLst>
              <a:ext uri="{FF2B5EF4-FFF2-40B4-BE49-F238E27FC236}">
                <a16:creationId xmlns:a16="http://schemas.microsoft.com/office/drawing/2014/main" id="{AF8972D4-365D-3AD4-8773-C6929E0CB9FE}"/>
              </a:ext>
            </a:extLst>
          </p:cNvPr>
          <p:cNvSpPr/>
          <p:nvPr/>
        </p:nvSpPr>
        <p:spPr>
          <a:xfrm>
            <a:off x="11428790" y="432005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98" name="正方形/長方形 397">
            <a:extLst>
              <a:ext uri="{FF2B5EF4-FFF2-40B4-BE49-F238E27FC236}">
                <a16:creationId xmlns:a16="http://schemas.microsoft.com/office/drawing/2014/main" id="{1BB1BCE6-3459-E6E1-1178-9FB010E4A655}"/>
              </a:ext>
            </a:extLst>
          </p:cNvPr>
          <p:cNvSpPr/>
          <p:nvPr/>
        </p:nvSpPr>
        <p:spPr>
          <a:xfrm>
            <a:off x="10303633" y="672748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399" name="正方形/長方形 398">
            <a:extLst>
              <a:ext uri="{FF2B5EF4-FFF2-40B4-BE49-F238E27FC236}">
                <a16:creationId xmlns:a16="http://schemas.microsoft.com/office/drawing/2014/main" id="{34CA5C03-87C5-B18F-8B23-2EB0CBF55718}"/>
              </a:ext>
            </a:extLst>
          </p:cNvPr>
          <p:cNvSpPr/>
          <p:nvPr/>
        </p:nvSpPr>
        <p:spPr>
          <a:xfrm>
            <a:off x="9784834" y="1005402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00" name="正方形/長方形 399">
            <a:extLst>
              <a:ext uri="{FF2B5EF4-FFF2-40B4-BE49-F238E27FC236}">
                <a16:creationId xmlns:a16="http://schemas.microsoft.com/office/drawing/2014/main" id="{6D1EA518-B74D-9669-75DE-DE3D287FEC47}"/>
              </a:ext>
            </a:extLst>
          </p:cNvPr>
          <p:cNvSpPr/>
          <p:nvPr/>
        </p:nvSpPr>
        <p:spPr>
          <a:xfrm>
            <a:off x="9781935" y="1134910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01" name="正方形/長方形 400">
            <a:extLst>
              <a:ext uri="{FF2B5EF4-FFF2-40B4-BE49-F238E27FC236}">
                <a16:creationId xmlns:a16="http://schemas.microsoft.com/office/drawing/2014/main" id="{3E30E490-134B-B50D-7AF0-0C9818F63FF1}"/>
              </a:ext>
            </a:extLst>
          </p:cNvPr>
          <p:cNvSpPr/>
          <p:nvPr/>
        </p:nvSpPr>
        <p:spPr>
          <a:xfrm>
            <a:off x="9775039" y="1367956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02" name="正方形/長方形 401">
            <a:extLst>
              <a:ext uri="{FF2B5EF4-FFF2-40B4-BE49-F238E27FC236}">
                <a16:creationId xmlns:a16="http://schemas.microsoft.com/office/drawing/2014/main" id="{C9058135-9D92-BA27-17B8-7E409265C899}"/>
              </a:ext>
            </a:extLst>
          </p:cNvPr>
          <p:cNvSpPr/>
          <p:nvPr/>
        </p:nvSpPr>
        <p:spPr>
          <a:xfrm>
            <a:off x="9790150" y="3137600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13</a:t>
            </a:r>
          </a:p>
        </p:txBody>
      </p:sp>
      <p:sp>
        <p:nvSpPr>
          <p:cNvPr id="403" name="正方形/長方形 402">
            <a:extLst>
              <a:ext uri="{FF2B5EF4-FFF2-40B4-BE49-F238E27FC236}">
                <a16:creationId xmlns:a16="http://schemas.microsoft.com/office/drawing/2014/main" id="{6B6317C2-A4AF-E6D4-86C5-0E03593264C5}"/>
              </a:ext>
            </a:extLst>
          </p:cNvPr>
          <p:cNvSpPr/>
          <p:nvPr/>
        </p:nvSpPr>
        <p:spPr>
          <a:xfrm>
            <a:off x="11319050" y="4184919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14</a:t>
            </a:r>
          </a:p>
        </p:txBody>
      </p:sp>
      <p:sp>
        <p:nvSpPr>
          <p:cNvPr id="404" name="正方形/長方形 403">
            <a:extLst>
              <a:ext uri="{FF2B5EF4-FFF2-40B4-BE49-F238E27FC236}">
                <a16:creationId xmlns:a16="http://schemas.microsoft.com/office/drawing/2014/main" id="{936E9151-01CA-54D7-672F-6E02F7C4045A}"/>
              </a:ext>
            </a:extLst>
          </p:cNvPr>
          <p:cNvSpPr/>
          <p:nvPr/>
        </p:nvSpPr>
        <p:spPr>
          <a:xfrm>
            <a:off x="3808825" y="265483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16</a:t>
            </a:r>
          </a:p>
        </p:txBody>
      </p:sp>
      <p:sp>
        <p:nvSpPr>
          <p:cNvPr id="405" name="正方形/長方形 404">
            <a:extLst>
              <a:ext uri="{FF2B5EF4-FFF2-40B4-BE49-F238E27FC236}">
                <a16:creationId xmlns:a16="http://schemas.microsoft.com/office/drawing/2014/main" id="{2D36EF27-F0A7-3598-B8BC-E0C421B18BA2}"/>
              </a:ext>
            </a:extLst>
          </p:cNvPr>
          <p:cNvSpPr/>
          <p:nvPr/>
        </p:nvSpPr>
        <p:spPr>
          <a:xfrm>
            <a:off x="7829306" y="190609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18</a:t>
            </a:r>
          </a:p>
        </p:txBody>
      </p:sp>
      <p:sp>
        <p:nvSpPr>
          <p:cNvPr id="406" name="正方形/長方形 405">
            <a:extLst>
              <a:ext uri="{FF2B5EF4-FFF2-40B4-BE49-F238E27FC236}">
                <a16:creationId xmlns:a16="http://schemas.microsoft.com/office/drawing/2014/main" id="{DA9B9569-B08E-2B56-7422-9488999988C4}"/>
              </a:ext>
            </a:extLst>
          </p:cNvPr>
          <p:cNvSpPr/>
          <p:nvPr/>
        </p:nvSpPr>
        <p:spPr>
          <a:xfrm>
            <a:off x="9775039" y="166994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407" name="正方形/長方形 406">
            <a:extLst>
              <a:ext uri="{FF2B5EF4-FFF2-40B4-BE49-F238E27FC236}">
                <a16:creationId xmlns:a16="http://schemas.microsoft.com/office/drawing/2014/main" id="{55FAEA89-3029-63A6-1374-B6F9227BDCC7}"/>
              </a:ext>
            </a:extLst>
          </p:cNvPr>
          <p:cNvSpPr/>
          <p:nvPr/>
        </p:nvSpPr>
        <p:spPr>
          <a:xfrm>
            <a:off x="7831891" y="2012138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19</a:t>
            </a:r>
          </a:p>
        </p:txBody>
      </p:sp>
      <p:sp>
        <p:nvSpPr>
          <p:cNvPr id="409" name="正方形/長方形 408">
            <a:extLst>
              <a:ext uri="{FF2B5EF4-FFF2-40B4-BE49-F238E27FC236}">
                <a16:creationId xmlns:a16="http://schemas.microsoft.com/office/drawing/2014/main" id="{DCDB8335-49C6-56EB-74A2-9553DF1D4CA7}"/>
              </a:ext>
            </a:extLst>
          </p:cNvPr>
          <p:cNvSpPr/>
          <p:nvPr/>
        </p:nvSpPr>
        <p:spPr>
          <a:xfrm>
            <a:off x="7939492" y="1909384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410" name="正方形/長方形 409">
            <a:extLst>
              <a:ext uri="{FF2B5EF4-FFF2-40B4-BE49-F238E27FC236}">
                <a16:creationId xmlns:a16="http://schemas.microsoft.com/office/drawing/2014/main" id="{33427AC6-1C4D-6EE5-62FE-63AFA036A01E}"/>
              </a:ext>
            </a:extLst>
          </p:cNvPr>
          <p:cNvSpPr/>
          <p:nvPr/>
        </p:nvSpPr>
        <p:spPr>
          <a:xfrm>
            <a:off x="4716131" y="4070102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15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411" name="正方形/長方形 410">
            <a:extLst>
              <a:ext uri="{FF2B5EF4-FFF2-40B4-BE49-F238E27FC236}">
                <a16:creationId xmlns:a16="http://schemas.microsoft.com/office/drawing/2014/main" id="{D973A571-69E4-1F91-244B-DC11BA694F89}"/>
              </a:ext>
            </a:extLst>
          </p:cNvPr>
          <p:cNvSpPr/>
          <p:nvPr/>
        </p:nvSpPr>
        <p:spPr>
          <a:xfrm>
            <a:off x="4595924" y="177046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23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412" name="正方形/長方形 411">
            <a:extLst>
              <a:ext uri="{FF2B5EF4-FFF2-40B4-BE49-F238E27FC236}">
                <a16:creationId xmlns:a16="http://schemas.microsoft.com/office/drawing/2014/main" id="{F6245BF5-3DCF-A31C-BD53-BF11FD37F573}"/>
              </a:ext>
            </a:extLst>
          </p:cNvPr>
          <p:cNvSpPr/>
          <p:nvPr/>
        </p:nvSpPr>
        <p:spPr>
          <a:xfrm>
            <a:off x="3903437" y="3125998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23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932" name="正方形/長方形 931">
            <a:extLst>
              <a:ext uri="{FF2B5EF4-FFF2-40B4-BE49-F238E27FC236}">
                <a16:creationId xmlns:a16="http://schemas.microsoft.com/office/drawing/2014/main" id="{AEB14A0D-52FA-5F07-5D28-9DADBC1B68E4}"/>
              </a:ext>
            </a:extLst>
          </p:cNvPr>
          <p:cNvSpPr/>
          <p:nvPr/>
        </p:nvSpPr>
        <p:spPr>
          <a:xfrm>
            <a:off x="4612507" y="2984288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23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933" name="正方形/長方形 932">
            <a:extLst>
              <a:ext uri="{FF2B5EF4-FFF2-40B4-BE49-F238E27FC236}">
                <a16:creationId xmlns:a16="http://schemas.microsoft.com/office/drawing/2014/main" id="{BB2F2F2E-EDF5-3F64-7439-4C251457E46C}"/>
              </a:ext>
            </a:extLst>
          </p:cNvPr>
          <p:cNvSpPr/>
          <p:nvPr/>
        </p:nvSpPr>
        <p:spPr>
          <a:xfrm>
            <a:off x="3804267" y="1674196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24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934" name="正方形/長方形 933">
            <a:extLst>
              <a:ext uri="{FF2B5EF4-FFF2-40B4-BE49-F238E27FC236}">
                <a16:creationId xmlns:a16="http://schemas.microsoft.com/office/drawing/2014/main" id="{ECC6104F-C229-3B58-53BC-FFF25C0A6C14}"/>
              </a:ext>
            </a:extLst>
          </p:cNvPr>
          <p:cNvSpPr/>
          <p:nvPr/>
        </p:nvSpPr>
        <p:spPr>
          <a:xfrm>
            <a:off x="3801298" y="2148423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24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935" name="正方形/長方形 934">
            <a:extLst>
              <a:ext uri="{FF2B5EF4-FFF2-40B4-BE49-F238E27FC236}">
                <a16:creationId xmlns:a16="http://schemas.microsoft.com/office/drawing/2014/main" id="{9398634D-F192-2881-0F8F-E075CC6DE9FA}"/>
              </a:ext>
            </a:extLst>
          </p:cNvPr>
          <p:cNvSpPr/>
          <p:nvPr/>
        </p:nvSpPr>
        <p:spPr>
          <a:xfrm>
            <a:off x="5411850" y="623528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>
                <a:solidFill>
                  <a:schemeClr val="bg1"/>
                </a:solidFill>
              </a:rPr>
              <a:t>25</a:t>
            </a:r>
            <a:endParaRPr kumimoji="1" lang="en-US" altLang="ja-JP" sz="550" b="1">
              <a:solidFill>
                <a:schemeClr val="bg1"/>
              </a:solidFill>
            </a:endParaRPr>
          </a:p>
        </p:txBody>
      </p:sp>
      <p:sp>
        <p:nvSpPr>
          <p:cNvPr id="936" name="正方形/長方形 935">
            <a:extLst>
              <a:ext uri="{FF2B5EF4-FFF2-40B4-BE49-F238E27FC236}">
                <a16:creationId xmlns:a16="http://schemas.microsoft.com/office/drawing/2014/main" id="{06D3C240-EB5F-A310-1479-31ABBC6AE3E9}"/>
              </a:ext>
            </a:extLst>
          </p:cNvPr>
          <p:cNvSpPr/>
          <p:nvPr/>
        </p:nvSpPr>
        <p:spPr>
          <a:xfrm>
            <a:off x="11428666" y="3484441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07" name="正方形/長方形 906">
            <a:extLst>
              <a:ext uri="{FF2B5EF4-FFF2-40B4-BE49-F238E27FC236}">
                <a16:creationId xmlns:a16="http://schemas.microsoft.com/office/drawing/2014/main" id="{E5059193-8FB1-1E0F-BF1A-4308AA12EB5F}"/>
              </a:ext>
            </a:extLst>
          </p:cNvPr>
          <p:cNvSpPr/>
          <p:nvPr/>
        </p:nvSpPr>
        <p:spPr>
          <a:xfrm>
            <a:off x="3803167" y="3822464"/>
            <a:ext cx="720000" cy="199799"/>
          </a:xfrm>
          <a:prstGeom prst="rect">
            <a:avLst/>
          </a:prstGeom>
          <a:gradFill>
            <a:gsLst>
              <a:gs pos="71000">
                <a:schemeClr val="accent3">
                  <a:lumMod val="20000"/>
                  <a:lumOff val="80000"/>
                </a:schemeClr>
              </a:gs>
              <a:gs pos="39000">
                <a:schemeClr val="accent4">
                  <a:lumMod val="20000"/>
                  <a:lumOff val="80000"/>
                </a:schemeClr>
              </a:gs>
              <a:gs pos="0">
                <a:schemeClr val="accent4">
                  <a:lumMod val="40000"/>
                  <a:lumOff val="6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　　運転・不具合</a:t>
            </a:r>
            <a:endParaRPr lang="en-US" altLang="ja-JP" sz="554" kern="0" dirty="0"/>
          </a:p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ﾃﾞｰﾀ収集</a:t>
            </a:r>
          </a:p>
        </p:txBody>
      </p:sp>
      <p:sp>
        <p:nvSpPr>
          <p:cNvPr id="413" name="正方形/長方形 412">
            <a:extLst>
              <a:ext uri="{FF2B5EF4-FFF2-40B4-BE49-F238E27FC236}">
                <a16:creationId xmlns:a16="http://schemas.microsoft.com/office/drawing/2014/main" id="{EE05806F-6247-BE6D-EEA3-CD82C34E4A43}"/>
              </a:ext>
            </a:extLst>
          </p:cNvPr>
          <p:cNvSpPr/>
          <p:nvPr/>
        </p:nvSpPr>
        <p:spPr>
          <a:xfrm>
            <a:off x="3803167" y="3929191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905" name="正方形/長方形 904">
            <a:extLst>
              <a:ext uri="{FF2B5EF4-FFF2-40B4-BE49-F238E27FC236}">
                <a16:creationId xmlns:a16="http://schemas.microsoft.com/office/drawing/2014/main" id="{6E87408B-B5D7-5C2F-94F9-AED6DF258C95}"/>
              </a:ext>
            </a:extLst>
          </p:cNvPr>
          <p:cNvSpPr/>
          <p:nvPr/>
        </p:nvSpPr>
        <p:spPr>
          <a:xfrm>
            <a:off x="3803167" y="3819588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10" name="正方形/長方形 909">
            <a:extLst>
              <a:ext uri="{FF2B5EF4-FFF2-40B4-BE49-F238E27FC236}">
                <a16:creationId xmlns:a16="http://schemas.microsoft.com/office/drawing/2014/main" id="{D00CA8A7-03DD-A717-5514-1546346692B2}"/>
              </a:ext>
            </a:extLst>
          </p:cNvPr>
          <p:cNvSpPr/>
          <p:nvPr/>
        </p:nvSpPr>
        <p:spPr>
          <a:xfrm>
            <a:off x="8658101" y="1910829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5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912" name="正方形/長方形 911">
            <a:extLst>
              <a:ext uri="{FF2B5EF4-FFF2-40B4-BE49-F238E27FC236}">
                <a16:creationId xmlns:a16="http://schemas.microsoft.com/office/drawing/2014/main" id="{A60C6CD6-C82D-88DD-C31E-467E76B9C2BE}"/>
              </a:ext>
            </a:extLst>
          </p:cNvPr>
          <p:cNvSpPr/>
          <p:nvPr/>
        </p:nvSpPr>
        <p:spPr>
          <a:xfrm>
            <a:off x="5411013" y="6353232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26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913" name="正方形/長方形 912">
            <a:extLst>
              <a:ext uri="{FF2B5EF4-FFF2-40B4-BE49-F238E27FC236}">
                <a16:creationId xmlns:a16="http://schemas.microsoft.com/office/drawing/2014/main" id="{124B1582-EDCF-1B06-FF93-2B30AB7C1EB8}"/>
              </a:ext>
            </a:extLst>
          </p:cNvPr>
          <p:cNvSpPr/>
          <p:nvPr/>
        </p:nvSpPr>
        <p:spPr>
          <a:xfrm>
            <a:off x="2354750" y="5358629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26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914" name="正方形/長方形 913">
            <a:extLst>
              <a:ext uri="{FF2B5EF4-FFF2-40B4-BE49-F238E27FC236}">
                <a16:creationId xmlns:a16="http://schemas.microsoft.com/office/drawing/2014/main" id="{07880678-88BD-9793-B260-E3EA317E6221}"/>
              </a:ext>
            </a:extLst>
          </p:cNvPr>
          <p:cNvSpPr/>
          <p:nvPr/>
        </p:nvSpPr>
        <p:spPr>
          <a:xfrm>
            <a:off x="3911643" y="3814227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15" name="正方形/長方形 914">
            <a:extLst>
              <a:ext uri="{FF2B5EF4-FFF2-40B4-BE49-F238E27FC236}">
                <a16:creationId xmlns:a16="http://schemas.microsoft.com/office/drawing/2014/main" id="{18A6AF40-7DCE-E32D-2A5D-57C8D25C51D4}"/>
              </a:ext>
            </a:extLst>
          </p:cNvPr>
          <p:cNvSpPr/>
          <p:nvPr/>
        </p:nvSpPr>
        <p:spPr>
          <a:xfrm>
            <a:off x="4704308" y="4296909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916" name="正方形/長方形 915">
            <a:extLst>
              <a:ext uri="{FF2B5EF4-FFF2-40B4-BE49-F238E27FC236}">
                <a16:creationId xmlns:a16="http://schemas.microsoft.com/office/drawing/2014/main" id="{CEE6B6B6-8920-8E62-2123-6F7E59E00D68}"/>
              </a:ext>
            </a:extLst>
          </p:cNvPr>
          <p:cNvSpPr/>
          <p:nvPr/>
        </p:nvSpPr>
        <p:spPr>
          <a:xfrm>
            <a:off x="5425633" y="3476420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A5AD850-E115-D539-6C55-8319E0E146CA}"/>
              </a:ext>
            </a:extLst>
          </p:cNvPr>
          <p:cNvSpPr/>
          <p:nvPr/>
        </p:nvSpPr>
        <p:spPr>
          <a:xfrm>
            <a:off x="11326185" y="3238096"/>
            <a:ext cx="107376" cy="107376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918" name="正方形/長方形 917">
            <a:extLst>
              <a:ext uri="{FF2B5EF4-FFF2-40B4-BE49-F238E27FC236}">
                <a16:creationId xmlns:a16="http://schemas.microsoft.com/office/drawing/2014/main" id="{419E9F39-EA2C-908E-875F-E8A50D3E2D92}"/>
              </a:ext>
            </a:extLst>
          </p:cNvPr>
          <p:cNvSpPr/>
          <p:nvPr/>
        </p:nvSpPr>
        <p:spPr>
          <a:xfrm>
            <a:off x="5227343" y="4400452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23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920" name="正方形/長方形 919">
            <a:extLst>
              <a:ext uri="{FF2B5EF4-FFF2-40B4-BE49-F238E27FC236}">
                <a16:creationId xmlns:a16="http://schemas.microsoft.com/office/drawing/2014/main" id="{DC6E4F8C-7F8C-ED84-EBE9-646631305C76}"/>
              </a:ext>
            </a:extLst>
          </p:cNvPr>
          <p:cNvSpPr/>
          <p:nvPr/>
        </p:nvSpPr>
        <p:spPr>
          <a:xfrm>
            <a:off x="6042140" y="3478699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23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923" name="正方形/長方形 922">
            <a:extLst>
              <a:ext uri="{FF2B5EF4-FFF2-40B4-BE49-F238E27FC236}">
                <a16:creationId xmlns:a16="http://schemas.microsoft.com/office/drawing/2014/main" id="{2182D5B0-CFD2-3D58-3316-854B9AD8A953}"/>
              </a:ext>
            </a:extLst>
          </p:cNvPr>
          <p:cNvSpPr/>
          <p:nvPr/>
        </p:nvSpPr>
        <p:spPr>
          <a:xfrm>
            <a:off x="6218683" y="3358738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23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924" name="正方形/長方形 923">
            <a:extLst>
              <a:ext uri="{FF2B5EF4-FFF2-40B4-BE49-F238E27FC236}">
                <a16:creationId xmlns:a16="http://schemas.microsoft.com/office/drawing/2014/main" id="{B41FC51E-69D5-3F92-2FDC-CBC14F83D1CB}"/>
              </a:ext>
            </a:extLst>
          </p:cNvPr>
          <p:cNvSpPr/>
          <p:nvPr/>
        </p:nvSpPr>
        <p:spPr>
          <a:xfrm>
            <a:off x="3804702" y="1917326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24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925" name="正方形/長方形 924">
            <a:extLst>
              <a:ext uri="{FF2B5EF4-FFF2-40B4-BE49-F238E27FC236}">
                <a16:creationId xmlns:a16="http://schemas.microsoft.com/office/drawing/2014/main" id="{92B8C5B1-1A7F-D43D-DC50-77C772BB9E15}"/>
              </a:ext>
            </a:extLst>
          </p:cNvPr>
          <p:cNvSpPr/>
          <p:nvPr/>
        </p:nvSpPr>
        <p:spPr>
          <a:xfrm>
            <a:off x="3803167" y="4309238"/>
            <a:ext cx="720000" cy="19979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635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844083">
              <a:lnSpc>
                <a:spcPct val="105000"/>
              </a:lnSpc>
            </a:pPr>
            <a:r>
              <a:rPr lang="ja-JP" altLang="en-US" sz="554" kern="0" dirty="0"/>
              <a:t>貯蔵設備管理</a:t>
            </a:r>
          </a:p>
        </p:txBody>
      </p:sp>
      <p:sp>
        <p:nvSpPr>
          <p:cNvPr id="408" name="正方形/長方形 407">
            <a:extLst>
              <a:ext uri="{FF2B5EF4-FFF2-40B4-BE49-F238E27FC236}">
                <a16:creationId xmlns:a16="http://schemas.microsoft.com/office/drawing/2014/main" id="{1140396A-4B63-86CE-A076-B362F8B6A890}"/>
              </a:ext>
            </a:extLst>
          </p:cNvPr>
          <p:cNvSpPr/>
          <p:nvPr/>
        </p:nvSpPr>
        <p:spPr>
          <a:xfrm>
            <a:off x="3798378" y="4305185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22</a:t>
            </a:r>
          </a:p>
        </p:txBody>
      </p:sp>
      <p:sp>
        <p:nvSpPr>
          <p:cNvPr id="926" name="正方形/長方形 925">
            <a:extLst>
              <a:ext uri="{FF2B5EF4-FFF2-40B4-BE49-F238E27FC236}">
                <a16:creationId xmlns:a16="http://schemas.microsoft.com/office/drawing/2014/main" id="{DF2A2A2F-76D1-FE4D-558F-5B766A3C494C}"/>
              </a:ext>
            </a:extLst>
          </p:cNvPr>
          <p:cNvSpPr/>
          <p:nvPr/>
        </p:nvSpPr>
        <p:spPr>
          <a:xfrm>
            <a:off x="5411013" y="6474767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27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928" name="正方形/長方形 927">
            <a:extLst>
              <a:ext uri="{FF2B5EF4-FFF2-40B4-BE49-F238E27FC236}">
                <a16:creationId xmlns:a16="http://schemas.microsoft.com/office/drawing/2014/main" id="{7A768BDF-A182-C1A4-EB19-17A9065CC818}"/>
              </a:ext>
            </a:extLst>
          </p:cNvPr>
          <p:cNvSpPr/>
          <p:nvPr/>
        </p:nvSpPr>
        <p:spPr>
          <a:xfrm>
            <a:off x="3805633" y="1782276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27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929" name="正方形/長方形 928">
            <a:extLst>
              <a:ext uri="{FF2B5EF4-FFF2-40B4-BE49-F238E27FC236}">
                <a16:creationId xmlns:a16="http://schemas.microsoft.com/office/drawing/2014/main" id="{54CD226F-2C5E-2926-F9FD-A830236EA687}"/>
              </a:ext>
            </a:extLst>
          </p:cNvPr>
          <p:cNvSpPr/>
          <p:nvPr/>
        </p:nvSpPr>
        <p:spPr>
          <a:xfrm>
            <a:off x="3805633" y="2015328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27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930" name="正方形/長方形 929">
            <a:extLst>
              <a:ext uri="{FF2B5EF4-FFF2-40B4-BE49-F238E27FC236}">
                <a16:creationId xmlns:a16="http://schemas.microsoft.com/office/drawing/2014/main" id="{2B42854B-C44B-CF4F-B46E-AC41C54C5B06}"/>
              </a:ext>
            </a:extLst>
          </p:cNvPr>
          <p:cNvSpPr/>
          <p:nvPr/>
        </p:nvSpPr>
        <p:spPr>
          <a:xfrm>
            <a:off x="3805633" y="2257031"/>
            <a:ext cx="107376" cy="107376"/>
          </a:xfrm>
          <a:prstGeom prst="rect">
            <a:avLst/>
          </a:prstGeom>
          <a:solidFill>
            <a:schemeClr val="accent3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550" b="1" dirty="0">
                <a:solidFill>
                  <a:schemeClr val="bg1"/>
                </a:solidFill>
              </a:rPr>
              <a:t>27</a:t>
            </a:r>
            <a:endParaRPr kumimoji="1" lang="en-US" altLang="ja-JP" sz="550" b="1" dirty="0">
              <a:solidFill>
                <a:schemeClr val="bg1"/>
              </a:solidFill>
            </a:endParaRPr>
          </a:p>
        </p:txBody>
      </p:sp>
      <p:sp>
        <p:nvSpPr>
          <p:cNvPr id="414" name="正方形/長方形 413">
            <a:extLst>
              <a:ext uri="{FF2B5EF4-FFF2-40B4-BE49-F238E27FC236}">
                <a16:creationId xmlns:a16="http://schemas.microsoft.com/office/drawing/2014/main" id="{3BAD48C4-DB1C-45AA-8390-F9E19BED25FB}"/>
              </a:ext>
            </a:extLst>
          </p:cNvPr>
          <p:cNvSpPr/>
          <p:nvPr/>
        </p:nvSpPr>
        <p:spPr>
          <a:xfrm>
            <a:off x="1247570" y="6469107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17</a:t>
            </a:r>
          </a:p>
        </p:txBody>
      </p:sp>
      <p:sp>
        <p:nvSpPr>
          <p:cNvPr id="415" name="正方形/長方形 414">
            <a:extLst>
              <a:ext uri="{FF2B5EF4-FFF2-40B4-BE49-F238E27FC236}">
                <a16:creationId xmlns:a16="http://schemas.microsoft.com/office/drawing/2014/main" id="{FE2B119F-543A-4F0B-96AB-D72168302378}"/>
              </a:ext>
            </a:extLst>
          </p:cNvPr>
          <p:cNvSpPr/>
          <p:nvPr/>
        </p:nvSpPr>
        <p:spPr>
          <a:xfrm>
            <a:off x="4602281" y="1662171"/>
            <a:ext cx="107376" cy="107376"/>
          </a:xfrm>
          <a:prstGeom prst="rect">
            <a:avLst/>
          </a:prstGeom>
          <a:solidFill>
            <a:schemeClr val="accent4"/>
          </a:solidFill>
          <a:ln w="127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sz="550" b="1" dirty="0">
                <a:solidFill>
                  <a:schemeClr val="bg1"/>
                </a:solidFill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3705393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/>
          <p:cNvSpPr>
            <a:spLocks noGrp="1"/>
          </p:cNvSpPr>
          <p:nvPr>
            <p:ph type="title"/>
          </p:nvPr>
        </p:nvSpPr>
        <p:spPr>
          <a:xfrm>
            <a:off x="593269" y="218366"/>
            <a:ext cx="11340000" cy="720000"/>
          </a:xfrm>
        </p:spPr>
        <p:txBody>
          <a:bodyPr/>
          <a:lstStyle/>
          <a:p>
            <a:r>
              <a:rPr lang="ja-JP" altLang="en-US"/>
              <a:t>４．アプリ連携マップ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25F661EF-624B-4247-8826-728DDDEC8540}"/>
              </a:ext>
            </a:extLst>
          </p:cNvPr>
          <p:cNvGrpSpPr/>
          <p:nvPr/>
        </p:nvGrpSpPr>
        <p:grpSpPr>
          <a:xfrm>
            <a:off x="551413" y="2273269"/>
            <a:ext cx="3261354" cy="2832309"/>
            <a:chOff x="7723766" y="2105514"/>
            <a:chExt cx="2492309" cy="2832309"/>
          </a:xfrm>
        </p:grpSpPr>
        <p:sp>
          <p:nvSpPr>
            <p:cNvPr id="5" name="角丸四角形 4"/>
            <p:cNvSpPr/>
            <p:nvPr/>
          </p:nvSpPr>
          <p:spPr>
            <a:xfrm>
              <a:off x="7723766" y="2105514"/>
              <a:ext cx="2492308" cy="629092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ja-JP" altLang="en-US" sz="2000" b="1"/>
                <a:t>アプリ連携マップ</a:t>
              </a:r>
            </a:p>
          </p:txBody>
        </p:sp>
        <p:sp>
          <p:nvSpPr>
            <p:cNvPr id="9" name="テキスト ボックス 8"/>
            <p:cNvSpPr txBox="1"/>
            <p:nvPr/>
          </p:nvSpPr>
          <p:spPr>
            <a:xfrm>
              <a:off x="7723768" y="2950630"/>
              <a:ext cx="2492307" cy="276999"/>
            </a:xfrm>
            <a:prstGeom prst="rect">
              <a:avLst/>
            </a:prstGeom>
            <a:noFill/>
          </p:spPr>
          <p:txBody>
            <a:bodyPr wrap="square" lIns="90000" tIns="0" rIns="90000" bIns="0" rtlCol="0">
              <a:spAutoFit/>
            </a:bodyPr>
            <a:lstStyle>
              <a:defPPr>
                <a:defRPr lang="ja-JP"/>
              </a:defPPr>
              <a:lvl1pPr>
                <a:defRPr sz="1800">
                  <a:solidFill>
                    <a:schemeClr val="accent2"/>
                  </a:solidFill>
                </a:defRPr>
              </a:lvl1pPr>
            </a:lstStyle>
            <a:p>
              <a:r>
                <a:rPr lang="ja-JP" altLang="en-US" b="1">
                  <a:solidFill>
                    <a:schemeClr val="bg2"/>
                  </a:solidFill>
                </a:rPr>
                <a:t>アプリ間のデータ連携の把握</a:t>
              </a: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7723768" y="3706717"/>
              <a:ext cx="2492307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ja-JP"/>
              </a:defPPr>
              <a:lvl1pPr marL="285750" indent="-285750">
                <a:spcAft>
                  <a:spcPts val="1200"/>
                </a:spcAft>
                <a:buClr>
                  <a:schemeClr val="accent2"/>
                </a:buClr>
                <a:buFont typeface="Wingdings" pitchFamily="2" charset="2"/>
                <a:buChar char="l"/>
                <a:defRPr sz="1600" b="0">
                  <a:solidFill>
                    <a:schemeClr val="tx2"/>
                  </a:solidFill>
                </a:defRPr>
              </a:lvl1pPr>
            </a:lstStyle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ja-JP" altLang="en-US">
                  <a:solidFill>
                    <a:schemeClr val="tx1"/>
                  </a:solidFill>
                </a:rPr>
                <a:t>アプリ間でどのようなデータが連携されているか把握する</a:t>
              </a:r>
              <a:endParaRPr lang="en-US" altLang="ja-JP">
                <a:solidFill>
                  <a:schemeClr val="tx1"/>
                </a:solidFill>
              </a:endParaRPr>
            </a:p>
            <a:p>
              <a:pPr>
                <a:buClr>
                  <a:schemeClr val="tx1">
                    <a:lumMod val="50000"/>
                    <a:lumOff val="50000"/>
                  </a:schemeClr>
                </a:buClr>
              </a:pPr>
              <a:r>
                <a:rPr lang="ja-JP" altLang="en-US">
                  <a:solidFill>
                    <a:schemeClr val="tx1"/>
                  </a:solidFill>
                </a:rPr>
                <a:t>アプリ改修時や障害時の他のアプリへの影響を把握する</a:t>
              </a:r>
              <a:endParaRPr lang="en-US" altLang="ja-JP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879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BD771DC-7F96-0D03-31E0-8A335D007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５</a:t>
            </a:r>
            <a:r>
              <a:rPr kumimoji="1" lang="ja-JP" altLang="en-US"/>
              <a:t>．まとめ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889A35F-D074-A768-8FC7-CF544D94AD3C}"/>
              </a:ext>
            </a:extLst>
          </p:cNvPr>
          <p:cNvSpPr txBox="1"/>
          <p:nvPr/>
        </p:nvSpPr>
        <p:spPr>
          <a:xfrm>
            <a:off x="593269" y="1227221"/>
            <a:ext cx="1113351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ja-JP" altLang="en-US" sz="2200">
                <a:latin typeface="+mn-ea"/>
                <a:cs typeface="Arial"/>
              </a:rPr>
              <a:t>業務アプリマップの作成により、</a:t>
            </a:r>
            <a:r>
              <a:rPr lang="en-US" altLang="ja-JP" sz="2200">
                <a:latin typeface="+mn-ea"/>
                <a:cs typeface="Arial"/>
              </a:rPr>
              <a:t>O&amp;M</a:t>
            </a:r>
            <a:r>
              <a:rPr lang="ja-JP" altLang="en-US" sz="2200">
                <a:latin typeface="+mn-ea"/>
                <a:cs typeface="Arial"/>
              </a:rPr>
              <a:t>関連システムの全体像の把握ができたと考える。</a:t>
            </a:r>
            <a:endParaRPr lang="en-US" altLang="ja-JP" sz="2200">
              <a:latin typeface="+mn-ea"/>
              <a:cs typeface="Arial"/>
            </a:endParaRPr>
          </a:p>
          <a:p>
            <a:pPr>
              <a:lnSpc>
                <a:spcPct val="150000"/>
              </a:lnSpc>
              <a:buNone/>
            </a:pPr>
            <a:r>
              <a:rPr lang="ja-JP" altLang="en-US" sz="2200">
                <a:latin typeface="+mn-ea"/>
                <a:cs typeface="Arial"/>
              </a:rPr>
              <a:t>また、</a:t>
            </a:r>
            <a:r>
              <a:rPr lang="ja-JP" altLang="ja-JP" sz="2200">
                <a:latin typeface="+mn-ea"/>
                <a:cs typeface="Arial"/>
              </a:rPr>
              <a:t>業務アプリマップ</a:t>
            </a:r>
            <a:r>
              <a:rPr lang="ja-JP" altLang="en-US" sz="2200">
                <a:latin typeface="+mn-ea"/>
                <a:cs typeface="Arial"/>
              </a:rPr>
              <a:t>から以下の点を考察する。</a:t>
            </a:r>
            <a:endParaRPr lang="ja-JP" altLang="ja-JP" sz="2200">
              <a:latin typeface="+mn-ea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ja-JP" altLang="en-US" sz="2200">
                <a:latin typeface="+mn-ea"/>
                <a:cs typeface="Arial"/>
              </a:rPr>
              <a:t>企画から建設のカテゴリーの計画・コントロール系業務は定型業務ではないので、システムフロー化は難しいが、OMKのナレッジを有効活用できるようにAI活用による検索機能の強化が効果的と考える。</a:t>
            </a: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ja-JP" altLang="ja-JP" sz="2200">
                <a:latin typeface="+mn-ea"/>
                <a:cs typeface="Arial"/>
              </a:rPr>
              <a:t>点検保守の実行系</a:t>
            </a:r>
            <a:r>
              <a:rPr lang="ja-JP" altLang="en-US" sz="2200">
                <a:latin typeface="+mn-ea"/>
                <a:cs typeface="Arial"/>
              </a:rPr>
              <a:t>業務</a:t>
            </a:r>
            <a:r>
              <a:rPr lang="ja-JP" altLang="ja-JP" sz="2200">
                <a:latin typeface="+mn-ea"/>
                <a:cs typeface="Arial"/>
              </a:rPr>
              <a:t>がカバーできていない傾向である。マッピングが誤っているのか、実際にカバーするシステムが</a:t>
            </a:r>
            <a:r>
              <a:rPr lang="ja-JP" altLang="en-US" sz="2200">
                <a:latin typeface="+mn-ea"/>
                <a:cs typeface="Arial"/>
              </a:rPr>
              <a:t>無いのか</a:t>
            </a:r>
            <a:r>
              <a:rPr lang="ja-JP" altLang="ja-JP" sz="2200">
                <a:latin typeface="+mn-ea"/>
                <a:cs typeface="Arial"/>
              </a:rPr>
              <a:t>実態を確認する。</a:t>
            </a:r>
            <a:endParaRPr lang="en-US" altLang="ja-JP" sz="2200">
              <a:latin typeface="+mn-ea"/>
              <a:cs typeface="Arial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ja-JP" altLang="ja-JP" sz="2200">
                <a:latin typeface="+mn-ea"/>
                <a:cs typeface="Arial"/>
              </a:rPr>
              <a:t>点検・補修の</a:t>
            </a:r>
            <a:r>
              <a:rPr lang="ja-JP" altLang="en-US" sz="2200">
                <a:latin typeface="+mn-ea"/>
                <a:cs typeface="Arial"/>
              </a:rPr>
              <a:t>カテゴリーの</a:t>
            </a:r>
            <a:r>
              <a:rPr lang="ja-JP" altLang="ja-JP" sz="2200">
                <a:latin typeface="+mn-ea"/>
                <a:cs typeface="Arial"/>
              </a:rPr>
              <a:t>計画とコントロール</a:t>
            </a:r>
            <a:r>
              <a:rPr lang="ja-JP" altLang="en-US" sz="2200">
                <a:latin typeface="+mn-ea"/>
                <a:cs typeface="Arial"/>
              </a:rPr>
              <a:t>系業務</a:t>
            </a:r>
            <a:r>
              <a:rPr lang="ja-JP" altLang="ja-JP" sz="2200">
                <a:latin typeface="+mn-ea"/>
                <a:cs typeface="Arial"/>
              </a:rPr>
              <a:t>のようにアプリが集中している部分は業務タイルの細部化</a:t>
            </a:r>
            <a:r>
              <a:rPr lang="ja-JP" altLang="en-US" sz="2200">
                <a:latin typeface="+mn-ea"/>
                <a:cs typeface="Arial"/>
              </a:rPr>
              <a:t>を行い、システムのカバーする業務の違いを明確にする</a:t>
            </a:r>
            <a:r>
              <a:rPr lang="ja-JP" altLang="ja-JP" sz="2200">
                <a:latin typeface="+mn-ea"/>
                <a:cs typeface="Arial"/>
              </a:rPr>
              <a:t>。</a:t>
            </a:r>
            <a:endParaRPr lang="en-US" altLang="ja-JP" sz="2200">
              <a:latin typeface="+mn-ea"/>
              <a:cs typeface="Arial"/>
            </a:endParaRPr>
          </a:p>
          <a:p>
            <a:pPr marL="342900" indent="-342900">
              <a:spcBef>
                <a:spcPts val="1200"/>
              </a:spcBef>
              <a:buFont typeface="Wingdings" panose="05000000000000000000" pitchFamily="2" charset="2"/>
              <a:buChar char="l"/>
            </a:pPr>
            <a:r>
              <a:rPr lang="ja-JP" altLang="ja-JP" sz="2200">
                <a:latin typeface="+mn-ea"/>
                <a:cs typeface="Arial"/>
              </a:rPr>
              <a:t>システムアサインの無い業務は、</a:t>
            </a:r>
            <a:r>
              <a:rPr lang="ja-JP" altLang="en-US" sz="2200">
                <a:latin typeface="+mn-ea"/>
                <a:cs typeface="Arial"/>
              </a:rPr>
              <a:t>業務標準化や</a:t>
            </a:r>
            <a:r>
              <a:rPr lang="ja-JP" altLang="ja-JP" sz="2200">
                <a:latin typeface="+mn-ea"/>
                <a:cs typeface="Arial"/>
              </a:rPr>
              <a:t>システム化の検討ができると</a:t>
            </a:r>
            <a:r>
              <a:rPr lang="ja-JP" altLang="en-US" sz="2200">
                <a:latin typeface="+mn-ea"/>
                <a:cs typeface="Arial"/>
              </a:rPr>
              <a:t>考える</a:t>
            </a:r>
            <a:r>
              <a:rPr lang="ja-JP" altLang="ja-JP" sz="2200">
                <a:latin typeface="+mn-ea"/>
                <a:cs typeface="Arial"/>
              </a:rPr>
              <a:t>。</a:t>
            </a:r>
            <a:endParaRPr lang="ja-JP" altLang="en-US" sz="2200">
              <a:latin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2261579"/>
      </p:ext>
    </p:extLst>
  </p:cSld>
  <p:clrMapOvr>
    <a:masterClrMapping/>
  </p:clrMapOvr>
</p:sld>
</file>

<file path=ppt/theme/theme1.xml><?xml version="1.0" encoding="utf-8"?>
<a:theme xmlns:a="http://schemas.openxmlformats.org/drawingml/2006/main" name="JERAテンプレート">
  <a:themeElements>
    <a:clrScheme name="ユーザー定義 7">
      <a:dk1>
        <a:sysClr val="windowText" lastClr="000000"/>
      </a:dk1>
      <a:lt1>
        <a:sysClr val="window" lastClr="FFFFFF"/>
      </a:lt1>
      <a:dk2>
        <a:srgbClr val="0088CD"/>
      </a:dk2>
      <a:lt2>
        <a:srgbClr val="8096A3"/>
      </a:lt2>
      <a:accent1>
        <a:srgbClr val="8096A3"/>
      </a:accent1>
      <a:accent2>
        <a:srgbClr val="0088CD"/>
      </a:accent2>
      <a:accent3>
        <a:srgbClr val="70B42C"/>
      </a:accent3>
      <a:accent4>
        <a:srgbClr val="E88000"/>
      </a:accent4>
      <a:accent5>
        <a:srgbClr val="D82531"/>
      </a:accent5>
      <a:accent6>
        <a:srgbClr val="893672"/>
      </a:accent6>
      <a:hlink>
        <a:srgbClr val="0000FF"/>
      </a:hlink>
      <a:folHlink>
        <a:srgbClr val="7030A0"/>
      </a:folHlink>
    </a:clrScheme>
    <a:fontScheme name="ユーザー定義 26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7468564-e9eb-43b2-a14c-5e3b66d15dad" xsi:nil="true"/>
    <lcf76f155ced4ddcb4097134ff3c332f xmlns="ecd07bc1-7239-4133-8215-ab5200215827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FF0647238C250040B10F4136FF43710F" ma:contentTypeVersion="28" ma:contentTypeDescription="新しいドキュメントを作成します。" ma:contentTypeScope="" ma:versionID="543c3027bbc1eb0d5a1a0968d36a133c">
  <xsd:schema xmlns:xsd="http://www.w3.org/2001/XMLSchema" xmlns:xs="http://www.w3.org/2001/XMLSchema" xmlns:p="http://schemas.microsoft.com/office/2006/metadata/properties" xmlns:ns2="ecd07bc1-7239-4133-8215-ab5200215827" xmlns:ns3="e7468564-e9eb-43b2-a14c-5e3b66d15dad" targetNamespace="http://schemas.microsoft.com/office/2006/metadata/properties" ma:root="true" ma:fieldsID="0ad038b4b3547e53d98b1cddf9e2720b" ns2:_="" ns3:_="">
    <xsd:import namespace="ecd07bc1-7239-4133-8215-ab5200215827"/>
    <xsd:import namespace="e7468564-e9eb-43b2-a14c-5e3b66d15da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LengthInSecond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cd07bc1-7239-4133-8215-ab5200215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画像タグ" ma:readOnly="false" ma:fieldId="{5cf76f15-5ced-4ddc-b409-7134ff3c332f}" ma:taxonomyMulti="true" ma:sspId="761ec606-d3f6-431d-aca1-879ead0541e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468564-e9eb-43b2-a14c-5e3b66d15dad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02e806b-3ab4-4647-a05c-2075138ce404}" ma:internalName="TaxCatchAll" ma:showField="CatchAllData" ma:web="e7468564-e9eb-43b2-a14c-5e3b66d15d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C6CC81E-8697-4FBD-A01F-BB37C2C87EA1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terms/"/>
    <ds:schemaRef ds:uri="http://purl.org/dc/dcmitype/"/>
    <ds:schemaRef ds:uri="http://schemas.microsoft.com/office/infopath/2007/PartnerControls"/>
    <ds:schemaRef ds:uri="e7468564-e9eb-43b2-a14c-5e3b66d15dad"/>
    <ds:schemaRef ds:uri="http://schemas.openxmlformats.org/package/2006/metadata/core-properties"/>
    <ds:schemaRef ds:uri="49dbb1e8-e952-4d95-87c8-81edbabff337"/>
    <ds:schemaRef ds:uri="http://www.w3.org/XML/1998/namespace"/>
    <ds:schemaRef ds:uri="ecd07bc1-7239-4133-8215-ab5200215827"/>
  </ds:schemaRefs>
</ds:datastoreItem>
</file>

<file path=customXml/itemProps2.xml><?xml version="1.0" encoding="utf-8"?>
<ds:datastoreItem xmlns:ds="http://schemas.openxmlformats.org/officeDocument/2006/customXml" ds:itemID="{6C34AEF9-9A70-4BB8-98ED-DF942F17B2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cd07bc1-7239-4133-8215-ab5200215827"/>
    <ds:schemaRef ds:uri="e7468564-e9eb-43b2-a14c-5e3b66d15da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197A689-2F84-449E-AE7C-4D0E5BE883F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1638</Words>
  <Application>Microsoft Office PowerPoint</Application>
  <PresentationFormat>Widescreen</PresentationFormat>
  <Paragraphs>540</Paragraphs>
  <Slides>10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JERAテンプレート</vt:lpstr>
      <vt:lpstr>O＆Mアプリケーションマップ</vt:lpstr>
      <vt:lpstr>目次</vt:lpstr>
      <vt:lpstr>１．O＆Mアプリマップの構成</vt:lpstr>
      <vt:lpstr>２．システムリスト</vt:lpstr>
      <vt:lpstr>３．業務アプリマップ</vt:lpstr>
      <vt:lpstr>３．業務アプリマップ</vt:lpstr>
      <vt:lpstr>PowerPoint Presentation</vt:lpstr>
      <vt:lpstr>４．アプリ連携マップ</vt:lpstr>
      <vt:lpstr>５．まとめ</vt:lpstr>
      <vt:lpstr>５．todo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Landor Associates</dc:creator>
  <cp:lastModifiedBy>別府 優汰(Yuta Beppu)</cp:lastModifiedBy>
  <cp:revision>18</cp:revision>
  <cp:lastPrinted>2015-03-27T02:26:32Z</cp:lastPrinted>
  <dcterms:created xsi:type="dcterms:W3CDTF">2014-11-11T09:42:09Z</dcterms:created>
  <dcterms:modified xsi:type="dcterms:W3CDTF">2025-10-01T02:00:19Z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0x010100FF0647238C250040B10F4136FF43710F</vt:lpwstr>
  </property>
  <property fmtid="{D5CDD505-2E9C-101B-9397-08002B2CF9AE}" pid="3" name="MediaServiceImageTags">
    <vt:lpwstr/>
  </property>
</Properties>
</file>