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0" r:id="rId2"/>
  </p:sldIdLst>
  <p:sldSz cx="43891200" cy="19202400"/>
  <p:notesSz cx="6858000" cy="9144000"/>
  <p:defaultText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00">
          <p15:clr>
            <a:srgbClr val="A4A3A4"/>
          </p15:clr>
        </p15:guide>
        <p15:guide id="2" pos="120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14B"/>
    <a:srgbClr val="C417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4660"/>
  </p:normalViewPr>
  <p:slideViewPr>
    <p:cSldViewPr>
      <p:cViewPr>
        <p:scale>
          <a:sx n="25" d="100"/>
          <a:sy n="25" d="100"/>
        </p:scale>
        <p:origin x="192" y="499"/>
      </p:cViewPr>
      <p:guideLst>
        <p:guide orient="horz" pos="9800"/>
        <p:guide pos="120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 - statistic</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社交娱乐活动b</c:v>
                </c:pt>
                <c:pt idx="1">
                  <c:v>最高教育程度</c:v>
                </c:pt>
                <c:pt idx="2">
                  <c:v>社交娱乐活动a</c:v>
                </c:pt>
                <c:pt idx="3">
                  <c:v>工作性质</c:v>
                </c:pt>
                <c:pt idx="4">
                  <c:v>政治面貌</c:v>
                </c:pt>
                <c:pt idx="5">
                  <c:v>体重</c:v>
                </c:pt>
                <c:pt idx="6">
                  <c:v>住房套内建筑面积</c:v>
                </c:pt>
                <c:pt idx="7">
                  <c:v>互联网使用情况</c:v>
                </c:pt>
                <c:pt idx="8">
                  <c:v>是否加班</c:v>
                </c:pt>
              </c:strCache>
            </c:strRef>
          </c:cat>
          <c:val>
            <c:numRef>
              <c:f>Sheet1!$B$2:$B$10</c:f>
              <c:numCache>
                <c:formatCode>General</c:formatCode>
                <c:ptCount val="9"/>
                <c:pt idx="0">
                  <c:v>25.46</c:v>
                </c:pt>
                <c:pt idx="1">
                  <c:v>16.34</c:v>
                </c:pt>
                <c:pt idx="2">
                  <c:v>13.52</c:v>
                </c:pt>
                <c:pt idx="3">
                  <c:v>11.73</c:v>
                </c:pt>
                <c:pt idx="4">
                  <c:v>10.54</c:v>
                </c:pt>
                <c:pt idx="5">
                  <c:v>8.2200000000000006</c:v>
                </c:pt>
                <c:pt idx="6">
                  <c:v>7.63</c:v>
                </c:pt>
                <c:pt idx="7">
                  <c:v>5.17</c:v>
                </c:pt>
                <c:pt idx="8">
                  <c:v>3.89</c:v>
                </c:pt>
              </c:numCache>
            </c:numRef>
          </c:val>
          <c:extLst>
            <c:ext xmlns:c16="http://schemas.microsoft.com/office/drawing/2014/chart" uri="{C3380CC4-5D6E-409C-BE32-E72D297353CC}">
              <c16:uniqueId val="{00000000-3E78-4BE0-B773-B09D36216EFB}"/>
            </c:ext>
          </c:extLst>
        </c:ser>
        <c:ser>
          <c:idx val="1"/>
          <c:order val="1"/>
          <c:tx>
            <c:strRef>
              <c:f>Sheet1!$C$1</c:f>
              <c:strCache>
                <c:ptCount val="1"/>
                <c:pt idx="0">
                  <c:v>列2</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社交娱乐活动b</c:v>
                </c:pt>
                <c:pt idx="1">
                  <c:v>最高教育程度</c:v>
                </c:pt>
                <c:pt idx="2">
                  <c:v>社交娱乐活动a</c:v>
                </c:pt>
                <c:pt idx="3">
                  <c:v>工作性质</c:v>
                </c:pt>
                <c:pt idx="4">
                  <c:v>政治面貌</c:v>
                </c:pt>
                <c:pt idx="5">
                  <c:v>体重</c:v>
                </c:pt>
                <c:pt idx="6">
                  <c:v>住房套内建筑面积</c:v>
                </c:pt>
                <c:pt idx="7">
                  <c:v>互联网使用情况</c:v>
                </c:pt>
                <c:pt idx="8">
                  <c:v>是否加班</c:v>
                </c:pt>
              </c:strCache>
            </c:strRef>
          </c:cat>
          <c:val>
            <c:numRef>
              <c:f>Sheet1!$C$2:$C$10</c:f>
              <c:numCache>
                <c:formatCode>General</c:formatCode>
                <c:ptCount val="9"/>
              </c:numCache>
            </c:numRef>
          </c:val>
          <c:extLst>
            <c:ext xmlns:c16="http://schemas.microsoft.com/office/drawing/2014/chart" uri="{C3380CC4-5D6E-409C-BE32-E72D297353CC}">
              <c16:uniqueId val="{00000001-3E78-4BE0-B773-B09D36216EFB}"/>
            </c:ext>
          </c:extLst>
        </c:ser>
        <c:ser>
          <c:idx val="2"/>
          <c:order val="2"/>
          <c:tx>
            <c:strRef>
              <c:f>Sheet1!$D$1</c:f>
              <c:strCache>
                <c:ptCount val="1"/>
                <c:pt idx="0">
                  <c:v>列1</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社交娱乐活动b</c:v>
                </c:pt>
                <c:pt idx="1">
                  <c:v>最高教育程度</c:v>
                </c:pt>
                <c:pt idx="2">
                  <c:v>社交娱乐活动a</c:v>
                </c:pt>
                <c:pt idx="3">
                  <c:v>工作性质</c:v>
                </c:pt>
                <c:pt idx="4">
                  <c:v>政治面貌</c:v>
                </c:pt>
                <c:pt idx="5">
                  <c:v>体重</c:v>
                </c:pt>
                <c:pt idx="6">
                  <c:v>住房套内建筑面积</c:v>
                </c:pt>
                <c:pt idx="7">
                  <c:v>互联网使用情况</c:v>
                </c:pt>
                <c:pt idx="8">
                  <c:v>是否加班</c:v>
                </c:pt>
              </c:strCache>
            </c:strRef>
          </c:cat>
          <c:val>
            <c:numRef>
              <c:f>Sheet1!$D$2:$D$10</c:f>
              <c:numCache>
                <c:formatCode>General</c:formatCode>
                <c:ptCount val="9"/>
              </c:numCache>
            </c:numRef>
          </c:val>
          <c:extLst>
            <c:ext xmlns:c16="http://schemas.microsoft.com/office/drawing/2014/chart" uri="{C3380CC4-5D6E-409C-BE32-E72D297353CC}">
              <c16:uniqueId val="{00000002-3E78-4BE0-B773-B09D36216EFB}"/>
            </c:ext>
          </c:extLst>
        </c:ser>
        <c:dLbls>
          <c:dLblPos val="outEnd"/>
          <c:showLegendKey val="0"/>
          <c:showVal val="1"/>
          <c:showCatName val="0"/>
          <c:showSerName val="0"/>
          <c:showPercent val="0"/>
          <c:showBubbleSize val="0"/>
        </c:dLbls>
        <c:gapWidth val="444"/>
        <c:overlap val="-90"/>
        <c:axId val="1861033760"/>
        <c:axId val="1861032320"/>
      </c:barChart>
      <c:catAx>
        <c:axId val="1861033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bg1"/>
                </a:solidFill>
                <a:latin typeface="+mn-lt"/>
                <a:ea typeface="+mn-ea"/>
                <a:cs typeface="+mn-cs"/>
              </a:defRPr>
            </a:pPr>
            <a:endParaRPr lang="zh-CN"/>
          </a:p>
        </c:txPr>
        <c:crossAx val="1861032320"/>
        <c:crosses val="autoZero"/>
        <c:auto val="1"/>
        <c:lblAlgn val="ctr"/>
        <c:lblOffset val="100"/>
        <c:noMultiLvlLbl val="0"/>
      </c:catAx>
      <c:valAx>
        <c:axId val="1861032320"/>
        <c:scaling>
          <c:orientation val="minMax"/>
        </c:scaling>
        <c:delete val="1"/>
        <c:axPos val="l"/>
        <c:numFmt formatCode="General" sourceLinked="1"/>
        <c:majorTickMark val="none"/>
        <c:minorTickMark val="none"/>
        <c:tickLblPos val="nextTo"/>
        <c:crossAx val="1861033760"/>
        <c:crosses val="autoZero"/>
        <c:crossBetween val="between"/>
      </c:valAx>
      <c:spPr>
        <a:noFill/>
        <a:ln>
          <a:noFill/>
        </a:ln>
        <a:effectLst/>
      </c:spPr>
    </c:plotArea>
    <c:legend>
      <c:legendPos val="t"/>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7.5286733026296238E-2"/>
          <c:y val="0.16277086695559143"/>
          <c:w val="0.92156862745098034"/>
          <c:h val="0.68656009758878089"/>
        </c:manualLayout>
      </c:layout>
      <c:lineChart>
        <c:grouping val="standard"/>
        <c:varyColors val="0"/>
        <c:ser>
          <c:idx val="0"/>
          <c:order val="0"/>
          <c:tx>
            <c:strRef>
              <c:f>Sheet1!$B$1</c:f>
              <c:strCache>
                <c:ptCount val="1"/>
                <c:pt idx="0">
                  <c:v>Prob &gt; F</c:v>
                </c:pt>
              </c:strCache>
            </c:strRef>
          </c:tx>
          <c:spPr>
            <a:ln w="28575" cap="rnd">
              <a:solidFill>
                <a:schemeClr val="accent6">
                  <a:tint val="65000"/>
                </a:schemeClr>
              </a:solidFill>
              <a:round/>
            </a:ln>
            <a:effectLst/>
          </c:spPr>
          <c:marker>
            <c:symbol val="none"/>
          </c:marker>
          <c:dPt>
            <c:idx val="5"/>
            <c:marker>
              <c:symbol val="none"/>
            </c:marker>
            <c:bubble3D val="0"/>
            <c:extLst>
              <c:ext xmlns:c16="http://schemas.microsoft.com/office/drawing/2014/chart" uri="{C3380CC4-5D6E-409C-BE32-E72D297353CC}">
                <c16:uniqueId val="{00000003-EAEB-4CA1-893A-7FEEFA258F01}"/>
              </c:ext>
            </c:extLst>
          </c:dPt>
          <c:dPt>
            <c:idx val="7"/>
            <c:marker>
              <c:symbol val="none"/>
            </c:marker>
            <c:bubble3D val="0"/>
            <c:extLst>
              <c:ext xmlns:c16="http://schemas.microsoft.com/office/drawing/2014/chart" uri="{C3380CC4-5D6E-409C-BE32-E72D297353CC}">
                <c16:uniqueId val="{00000005-EAEB-4CA1-893A-7FEEFA258F01}"/>
              </c:ext>
            </c:extLst>
          </c:dPt>
          <c:dPt>
            <c:idx val="8"/>
            <c:marker>
              <c:symbol val="none"/>
            </c:marker>
            <c:bubble3D val="0"/>
            <c:extLst>
              <c:ext xmlns:c16="http://schemas.microsoft.com/office/drawing/2014/chart" uri="{C3380CC4-5D6E-409C-BE32-E72D297353CC}">
                <c16:uniqueId val="{00000004-EAEB-4CA1-893A-7FEEFA258F0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lumMod val="60000"/>
                        <a:lumOff val="4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v>
                </c:pt>
                <c:pt idx="1">
                  <c:v>。</c:v>
                </c:pt>
                <c:pt idx="2">
                  <c:v>。</c:v>
                </c:pt>
                <c:pt idx="3">
                  <c:v>。</c:v>
                </c:pt>
                <c:pt idx="4">
                  <c:v>。</c:v>
                </c:pt>
                <c:pt idx="5">
                  <c:v>。</c:v>
                </c:pt>
                <c:pt idx="6">
                  <c:v>。</c:v>
                </c:pt>
                <c:pt idx="7">
                  <c:v>。</c:v>
                </c:pt>
                <c:pt idx="8">
                  <c:v>。</c:v>
                </c:pt>
              </c:strCache>
            </c:strRef>
          </c:cat>
          <c:val>
            <c:numRef>
              <c:f>Sheet1!$B$2:$B$10</c:f>
              <c:numCache>
                <c:formatCode>General</c:formatCode>
                <c:ptCount val="9"/>
                <c:pt idx="0">
                  <c:v>0</c:v>
                </c:pt>
                <c:pt idx="1">
                  <c:v>1E-4</c:v>
                </c:pt>
                <c:pt idx="2">
                  <c:v>2.0000000000000001E-4</c:v>
                </c:pt>
                <c:pt idx="3">
                  <c:v>5.9999999999999995E-4</c:v>
                </c:pt>
                <c:pt idx="4">
                  <c:v>1.1999999999999999E-3</c:v>
                </c:pt>
                <c:pt idx="5">
                  <c:v>4.1999999999999997E-3</c:v>
                </c:pt>
                <c:pt idx="6">
                  <c:v>5.7999999999999996E-3</c:v>
                </c:pt>
                <c:pt idx="7">
                  <c:v>2.3099999999999999E-2</c:v>
                </c:pt>
                <c:pt idx="8">
                  <c:v>4.9099999999999998E-2</c:v>
                </c:pt>
              </c:numCache>
            </c:numRef>
          </c:val>
          <c:smooth val="0"/>
          <c:extLst>
            <c:ext xmlns:c16="http://schemas.microsoft.com/office/drawing/2014/chart" uri="{C3380CC4-5D6E-409C-BE32-E72D297353CC}">
              <c16:uniqueId val="{00000000-EAEB-4CA1-893A-7FEEFA258F01}"/>
            </c:ext>
          </c:extLst>
        </c:ser>
        <c:ser>
          <c:idx val="1"/>
          <c:order val="1"/>
          <c:tx>
            <c:strRef>
              <c:f>Sheet1!$C$1</c:f>
              <c:strCache>
                <c:ptCount val="1"/>
                <c:pt idx="0">
                  <c:v>列1</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v>
                </c:pt>
                <c:pt idx="1">
                  <c:v>。</c:v>
                </c:pt>
                <c:pt idx="2">
                  <c:v>。</c:v>
                </c:pt>
                <c:pt idx="3">
                  <c:v>。</c:v>
                </c:pt>
                <c:pt idx="4">
                  <c:v>。</c:v>
                </c:pt>
                <c:pt idx="5">
                  <c:v>。</c:v>
                </c:pt>
                <c:pt idx="6">
                  <c:v>。</c:v>
                </c:pt>
                <c:pt idx="7">
                  <c:v>。</c:v>
                </c:pt>
                <c:pt idx="8">
                  <c:v>。</c:v>
                </c:pt>
              </c:strCache>
            </c:strRef>
          </c:cat>
          <c:val>
            <c:numRef>
              <c:f>Sheet1!$C$2:$C$10</c:f>
              <c:numCache>
                <c:formatCode>General</c:formatCode>
                <c:ptCount val="9"/>
              </c:numCache>
            </c:numRef>
          </c:val>
          <c:smooth val="0"/>
          <c:extLst>
            <c:ext xmlns:c16="http://schemas.microsoft.com/office/drawing/2014/chart" uri="{C3380CC4-5D6E-409C-BE32-E72D297353CC}">
              <c16:uniqueId val="{00000001-EAEB-4CA1-893A-7FEEFA258F01}"/>
            </c:ext>
          </c:extLst>
        </c:ser>
        <c:ser>
          <c:idx val="2"/>
          <c:order val="2"/>
          <c:tx>
            <c:strRef>
              <c:f>Sheet1!$D$1</c:f>
              <c:strCache>
                <c:ptCount val="1"/>
                <c:pt idx="0">
                  <c:v>列2</c:v>
                </c:pt>
              </c:strCache>
            </c:strRef>
          </c:tx>
          <c:spPr>
            <a:ln w="28575" cap="rnd">
              <a:solidFill>
                <a:schemeClr val="accent6">
                  <a:shade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v>
                </c:pt>
                <c:pt idx="1">
                  <c:v>。</c:v>
                </c:pt>
                <c:pt idx="2">
                  <c:v>。</c:v>
                </c:pt>
                <c:pt idx="3">
                  <c:v>。</c:v>
                </c:pt>
                <c:pt idx="4">
                  <c:v>。</c:v>
                </c:pt>
                <c:pt idx="5">
                  <c:v>。</c:v>
                </c:pt>
                <c:pt idx="6">
                  <c:v>。</c:v>
                </c:pt>
                <c:pt idx="7">
                  <c:v>。</c:v>
                </c:pt>
                <c:pt idx="8">
                  <c:v>。</c:v>
                </c:pt>
              </c:strCache>
            </c:strRef>
          </c:cat>
          <c:val>
            <c:numRef>
              <c:f>Sheet1!$D$2:$D$10</c:f>
              <c:numCache>
                <c:formatCode>General</c:formatCode>
                <c:ptCount val="9"/>
              </c:numCache>
            </c:numRef>
          </c:val>
          <c:smooth val="0"/>
          <c:extLst>
            <c:ext xmlns:c16="http://schemas.microsoft.com/office/drawing/2014/chart" uri="{C3380CC4-5D6E-409C-BE32-E72D297353CC}">
              <c16:uniqueId val="{00000002-EAEB-4CA1-893A-7FEEFA258F01}"/>
            </c:ext>
          </c:extLst>
        </c:ser>
        <c:dLbls>
          <c:dLblPos val="ctr"/>
          <c:showLegendKey val="0"/>
          <c:showVal val="1"/>
          <c:showCatName val="0"/>
          <c:showSerName val="0"/>
          <c:showPercent val="0"/>
          <c:showBubbleSize val="0"/>
        </c:dLbls>
        <c:smooth val="0"/>
        <c:axId val="1511892704"/>
        <c:axId val="1511892224"/>
      </c:lineChart>
      <c:catAx>
        <c:axId val="151189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11892224"/>
        <c:crosses val="autoZero"/>
        <c:auto val="1"/>
        <c:lblAlgn val="ctr"/>
        <c:lblOffset val="100"/>
        <c:noMultiLvlLbl val="0"/>
      </c:catAx>
      <c:valAx>
        <c:axId val="1511892224"/>
        <c:scaling>
          <c:orientation val="minMax"/>
        </c:scaling>
        <c:delete val="1"/>
        <c:axPos val="l"/>
        <c:numFmt formatCode="General" sourceLinked="1"/>
        <c:majorTickMark val="none"/>
        <c:minorTickMark val="none"/>
        <c:tickLblPos val="nextTo"/>
        <c:crossAx val="1511892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48862043941745"/>
          <c:y val="0.22959887000092696"/>
          <c:w val="0.83448815336864879"/>
          <c:h val="0.28313163255663698"/>
        </c:manualLayout>
      </c:layout>
      <c:barChart>
        <c:barDir val="col"/>
        <c:grouping val="clustered"/>
        <c:varyColors val="0"/>
        <c:ser>
          <c:idx val="0"/>
          <c:order val="0"/>
          <c:tx>
            <c:strRef>
              <c:f>Sheet1!$B$1</c:f>
              <c:strCache>
                <c:ptCount val="1"/>
                <c:pt idx="0">
                  <c:v>F - statistic </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社交娱乐活动</c:v>
                </c:pt>
                <c:pt idx="1">
                  <c:v>平常起床时间</c:v>
                </c:pt>
                <c:pt idx="2">
                  <c:v>平常睡觉时间</c:v>
                </c:pt>
                <c:pt idx="3">
                  <c:v>最高教育程度</c:v>
                </c:pt>
                <c:pt idx="4">
                  <c:v>身高</c:v>
                </c:pt>
                <c:pt idx="5">
                  <c:v>报纸使用情况</c:v>
                </c:pt>
                <c:pt idx="6">
                  <c:v>互联网情况</c:v>
                </c:pt>
                <c:pt idx="7">
                  <c:v>房产数量</c:v>
                </c:pt>
                <c:pt idx="8">
                  <c:v>家用小汽车拥有情况</c:v>
                </c:pt>
              </c:strCache>
            </c:strRef>
          </c:cat>
          <c:val>
            <c:numRef>
              <c:f>Sheet1!$B$2:$B$10</c:f>
              <c:numCache>
                <c:formatCode>General</c:formatCode>
                <c:ptCount val="9"/>
                <c:pt idx="0">
                  <c:v>10.85</c:v>
                </c:pt>
                <c:pt idx="1">
                  <c:v>8.02</c:v>
                </c:pt>
                <c:pt idx="2">
                  <c:v>5.13</c:v>
                </c:pt>
                <c:pt idx="3">
                  <c:v>93.69</c:v>
                </c:pt>
                <c:pt idx="4">
                  <c:v>37.07</c:v>
                </c:pt>
                <c:pt idx="5">
                  <c:v>354.16</c:v>
                </c:pt>
                <c:pt idx="6">
                  <c:v>32.76</c:v>
                </c:pt>
                <c:pt idx="7">
                  <c:v>20.13</c:v>
                </c:pt>
                <c:pt idx="8">
                  <c:v>108.56</c:v>
                </c:pt>
              </c:numCache>
            </c:numRef>
          </c:val>
          <c:extLst>
            <c:ext xmlns:c16="http://schemas.microsoft.com/office/drawing/2014/chart" uri="{C3380CC4-5D6E-409C-BE32-E72D297353CC}">
              <c16:uniqueId val="{00000000-67D9-4132-B496-4BEC53B9C01B}"/>
            </c:ext>
          </c:extLst>
        </c:ser>
        <c:ser>
          <c:idx val="1"/>
          <c:order val="1"/>
          <c:tx>
            <c:strRef>
              <c:f>Sheet1!$C$1</c:f>
              <c:strCache>
                <c:ptCount val="1"/>
                <c:pt idx="0">
                  <c:v>列1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社交娱乐活动</c:v>
                </c:pt>
                <c:pt idx="1">
                  <c:v>平常起床时间</c:v>
                </c:pt>
                <c:pt idx="2">
                  <c:v>平常睡觉时间</c:v>
                </c:pt>
                <c:pt idx="3">
                  <c:v>最高教育程度</c:v>
                </c:pt>
                <c:pt idx="4">
                  <c:v>身高</c:v>
                </c:pt>
                <c:pt idx="5">
                  <c:v>报纸使用情况</c:v>
                </c:pt>
                <c:pt idx="6">
                  <c:v>互联网情况</c:v>
                </c:pt>
                <c:pt idx="7">
                  <c:v>房产数量</c:v>
                </c:pt>
                <c:pt idx="8">
                  <c:v>家用小汽车拥有情况</c:v>
                </c:pt>
              </c:strCache>
            </c:strRef>
          </c:cat>
          <c:val>
            <c:numRef>
              <c:f>Sheet1!$C$2:$C$10</c:f>
              <c:numCache>
                <c:formatCode>General</c:formatCode>
                <c:ptCount val="9"/>
              </c:numCache>
            </c:numRef>
          </c:val>
          <c:extLst>
            <c:ext xmlns:c16="http://schemas.microsoft.com/office/drawing/2014/chart" uri="{C3380CC4-5D6E-409C-BE32-E72D297353CC}">
              <c16:uniqueId val="{00000001-67D9-4132-B496-4BEC53B9C01B}"/>
            </c:ext>
          </c:extLst>
        </c:ser>
        <c:ser>
          <c:idx val="2"/>
          <c:order val="2"/>
          <c:tx>
            <c:strRef>
              <c:f>Sheet1!$D$1</c:f>
              <c:strCache>
                <c:ptCount val="1"/>
                <c:pt idx="0">
                  <c:v>列2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Sheet1!$A$2:$A$10</c:f>
              <c:strCache>
                <c:ptCount val="9"/>
                <c:pt idx="0">
                  <c:v>社交娱乐活动</c:v>
                </c:pt>
                <c:pt idx="1">
                  <c:v>平常起床时间</c:v>
                </c:pt>
                <c:pt idx="2">
                  <c:v>平常睡觉时间</c:v>
                </c:pt>
                <c:pt idx="3">
                  <c:v>最高教育程度</c:v>
                </c:pt>
                <c:pt idx="4">
                  <c:v>身高</c:v>
                </c:pt>
                <c:pt idx="5">
                  <c:v>报纸使用情况</c:v>
                </c:pt>
                <c:pt idx="6">
                  <c:v>互联网情况</c:v>
                </c:pt>
                <c:pt idx="7">
                  <c:v>房产数量</c:v>
                </c:pt>
                <c:pt idx="8">
                  <c:v>家用小汽车拥有情况</c:v>
                </c:pt>
              </c:strCache>
            </c:strRef>
          </c:cat>
          <c:val>
            <c:numRef>
              <c:f>Sheet1!$D$2:$D$10</c:f>
              <c:numCache>
                <c:formatCode>General</c:formatCode>
                <c:ptCount val="9"/>
              </c:numCache>
            </c:numRef>
          </c:val>
          <c:extLst>
            <c:ext xmlns:c16="http://schemas.microsoft.com/office/drawing/2014/chart" uri="{C3380CC4-5D6E-409C-BE32-E72D297353CC}">
              <c16:uniqueId val="{00000002-67D9-4132-B496-4BEC53B9C01B}"/>
            </c:ext>
          </c:extLst>
        </c:ser>
        <c:dLbls>
          <c:dLblPos val="outEnd"/>
          <c:showLegendKey val="0"/>
          <c:showVal val="1"/>
          <c:showCatName val="0"/>
          <c:showSerName val="0"/>
          <c:showPercent val="0"/>
          <c:showBubbleSize val="0"/>
        </c:dLbls>
        <c:gapWidth val="444"/>
        <c:overlap val="-90"/>
        <c:axId val="1728706784"/>
        <c:axId val="1728707264"/>
      </c:barChart>
      <c:catAx>
        <c:axId val="1728706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bg1"/>
                </a:solidFill>
                <a:latin typeface="+mn-lt"/>
                <a:ea typeface="+mn-ea"/>
                <a:cs typeface="+mn-cs"/>
              </a:defRPr>
            </a:pPr>
            <a:endParaRPr lang="zh-CN"/>
          </a:p>
        </c:txPr>
        <c:crossAx val="1728707264"/>
        <c:crosses val="autoZero"/>
        <c:auto val="1"/>
        <c:lblAlgn val="ctr"/>
        <c:lblOffset val="100"/>
        <c:noMultiLvlLbl val="0"/>
      </c:catAx>
      <c:valAx>
        <c:axId val="1728707264"/>
        <c:scaling>
          <c:orientation val="minMax"/>
        </c:scaling>
        <c:delete val="1"/>
        <c:axPos val="l"/>
        <c:numFmt formatCode="General" sourceLinked="1"/>
        <c:majorTickMark val="none"/>
        <c:minorTickMark val="none"/>
        <c:tickLblPos val="nextTo"/>
        <c:crossAx val="1728706784"/>
        <c:crosses val="autoZero"/>
        <c:crossBetween val="between"/>
      </c:valAx>
      <c:spPr>
        <a:noFill/>
        <a:ln>
          <a:noFill/>
        </a:ln>
        <a:effectLst/>
      </c:spPr>
    </c:plotArea>
    <c:legend>
      <c:legendPos val="t"/>
      <c:legendEntry>
        <c:idx val="1"/>
        <c:delete val="1"/>
      </c:legendEntry>
      <c:legendEntry>
        <c:idx val="2"/>
        <c:delete val="1"/>
      </c:legendEntry>
      <c:layout>
        <c:manualLayout>
          <c:xMode val="edge"/>
          <c:yMode val="edge"/>
          <c:x val="0.40103299026932732"/>
          <c:y val="0.10977491522473455"/>
          <c:w val="0.23198400087225723"/>
          <c:h val="7.238497702118627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3.1137463811892453E-2"/>
          <c:y val="0.3410346715139998"/>
          <c:w val="0.93149757961383661"/>
          <c:h val="0.51387841731819917"/>
        </c:manualLayout>
      </c:layout>
      <c:lineChart>
        <c:grouping val="stacked"/>
        <c:varyColors val="0"/>
        <c:ser>
          <c:idx val="0"/>
          <c:order val="0"/>
          <c:tx>
            <c:strRef>
              <c:f>Sheet1!$B$1</c:f>
              <c:strCache>
                <c:ptCount val="1"/>
                <c:pt idx="0">
                  <c:v>Prob &gt; F</c:v>
                </c:pt>
              </c:strCache>
            </c:strRef>
          </c:tx>
          <c:spPr>
            <a:ln w="28575" cap="rnd">
              <a:solidFill>
                <a:schemeClr val="accent6">
                  <a:shade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lumMod val="60000"/>
                        <a:lumOff val="4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v>
                </c:pt>
                <c:pt idx="1">
                  <c:v>。</c:v>
                </c:pt>
                <c:pt idx="2">
                  <c:v>。</c:v>
                </c:pt>
                <c:pt idx="3">
                  <c:v>。</c:v>
                </c:pt>
                <c:pt idx="4">
                  <c:v>。</c:v>
                </c:pt>
                <c:pt idx="5">
                  <c:v>。</c:v>
                </c:pt>
                <c:pt idx="6">
                  <c:v>。</c:v>
                </c:pt>
                <c:pt idx="7">
                  <c:v>。</c:v>
                </c:pt>
                <c:pt idx="8">
                  <c:v>。</c:v>
                </c:pt>
              </c:strCache>
            </c:strRef>
          </c:cat>
          <c:val>
            <c:numRef>
              <c:f>Sheet1!$B$2:$B$8</c:f>
              <c:numCache>
                <c:formatCode>General</c:formatCode>
                <c:ptCount val="7"/>
                <c:pt idx="0">
                  <c:v>1E-3</c:v>
                </c:pt>
                <c:pt idx="1">
                  <c:v>4.7000000000000002E-3</c:v>
                </c:pt>
                <c:pt idx="2">
                  <c:v>2.3599999999999999E-2</c:v>
                </c:pt>
                <c:pt idx="3">
                  <c:v>0</c:v>
                </c:pt>
                <c:pt idx="4">
                  <c:v>0</c:v>
                </c:pt>
                <c:pt idx="5">
                  <c:v>0</c:v>
                </c:pt>
                <c:pt idx="6">
                  <c:v>0</c:v>
                </c:pt>
              </c:numCache>
            </c:numRef>
          </c:val>
          <c:smooth val="0"/>
          <c:extLst>
            <c:ext xmlns:c16="http://schemas.microsoft.com/office/drawing/2014/chart" uri="{C3380CC4-5D6E-409C-BE32-E72D297353CC}">
              <c16:uniqueId val="{00000000-FAA7-4A83-B4C2-C58B939125B1}"/>
            </c:ext>
          </c:extLst>
        </c:ser>
        <c:ser>
          <c:idx val="1"/>
          <c:order val="1"/>
          <c:tx>
            <c:strRef>
              <c:f>Sheet1!$C$1</c:f>
              <c:strCache>
                <c:ptCount val="1"/>
                <c:pt idx="0">
                  <c:v>列1</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v>
                </c:pt>
                <c:pt idx="1">
                  <c:v>。</c:v>
                </c:pt>
                <c:pt idx="2">
                  <c:v>。</c:v>
                </c:pt>
                <c:pt idx="3">
                  <c:v>。</c:v>
                </c:pt>
                <c:pt idx="4">
                  <c:v>。</c:v>
                </c:pt>
                <c:pt idx="5">
                  <c:v>。</c:v>
                </c:pt>
                <c:pt idx="6">
                  <c:v>。</c:v>
                </c:pt>
                <c:pt idx="7">
                  <c:v>。</c:v>
                </c:pt>
                <c:pt idx="8">
                  <c:v>。</c:v>
                </c:pt>
              </c:strCache>
            </c:strRef>
          </c:cat>
          <c:val>
            <c:numRef>
              <c:f>Sheet1!$C$2:$C$10</c:f>
              <c:numCache>
                <c:formatCode>General</c:formatCode>
                <c:ptCount val="9"/>
              </c:numCache>
            </c:numRef>
          </c:val>
          <c:smooth val="0"/>
          <c:extLst>
            <c:ext xmlns:c16="http://schemas.microsoft.com/office/drawing/2014/chart" uri="{C3380CC4-5D6E-409C-BE32-E72D297353CC}">
              <c16:uniqueId val="{00000001-FAA7-4A83-B4C2-C58B939125B1}"/>
            </c:ext>
          </c:extLst>
        </c:ser>
        <c:ser>
          <c:idx val="2"/>
          <c:order val="2"/>
          <c:tx>
            <c:strRef>
              <c:f>Sheet1!$D$1</c:f>
              <c:strCache>
                <c:ptCount val="1"/>
                <c:pt idx="0">
                  <c:v>列2</c:v>
                </c:pt>
              </c:strCache>
            </c:strRef>
          </c:tx>
          <c:spPr>
            <a:ln w="28575" cap="rnd">
              <a:solidFill>
                <a:schemeClr val="accent6">
                  <a:tint val="6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lumMod val="60000"/>
                        <a:lumOff val="4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c:v>
                </c:pt>
                <c:pt idx="1">
                  <c:v>。</c:v>
                </c:pt>
                <c:pt idx="2">
                  <c:v>。</c:v>
                </c:pt>
                <c:pt idx="3">
                  <c:v>。</c:v>
                </c:pt>
                <c:pt idx="4">
                  <c:v>。</c:v>
                </c:pt>
                <c:pt idx="5">
                  <c:v>。</c:v>
                </c:pt>
                <c:pt idx="6">
                  <c:v>。</c:v>
                </c:pt>
                <c:pt idx="7">
                  <c:v>。</c:v>
                </c:pt>
                <c:pt idx="8">
                  <c:v>。</c:v>
                </c:pt>
              </c:strCache>
            </c:strRef>
          </c:cat>
          <c:val>
            <c:numRef>
              <c:f>Sheet1!$D$2:$D$10</c:f>
              <c:numCache>
                <c:formatCode>General</c:formatCode>
                <c:ptCount val="9"/>
              </c:numCache>
            </c:numRef>
          </c:val>
          <c:smooth val="0"/>
          <c:extLst>
            <c:ext xmlns:c16="http://schemas.microsoft.com/office/drawing/2014/chart" uri="{C3380CC4-5D6E-409C-BE32-E72D297353CC}">
              <c16:uniqueId val="{00000002-FAA7-4A83-B4C2-C58B939125B1}"/>
            </c:ext>
          </c:extLst>
        </c:ser>
        <c:dLbls>
          <c:dLblPos val="ctr"/>
          <c:showLegendKey val="0"/>
          <c:showVal val="1"/>
          <c:showCatName val="0"/>
          <c:showSerName val="0"/>
          <c:showPercent val="0"/>
          <c:showBubbleSize val="0"/>
        </c:dLbls>
        <c:smooth val="0"/>
        <c:axId val="547944928"/>
        <c:axId val="547945408"/>
      </c:lineChart>
      <c:catAx>
        <c:axId val="547944928"/>
        <c:scaling>
          <c:orientation val="minMax"/>
        </c:scaling>
        <c:delete val="1"/>
        <c:axPos val="b"/>
        <c:numFmt formatCode="General" sourceLinked="1"/>
        <c:majorTickMark val="none"/>
        <c:minorTickMark val="none"/>
        <c:tickLblPos val="nextTo"/>
        <c:crossAx val="547945408"/>
        <c:crosses val="autoZero"/>
        <c:auto val="1"/>
        <c:lblAlgn val="ctr"/>
        <c:lblOffset val="100"/>
        <c:noMultiLvlLbl val="0"/>
      </c:catAx>
      <c:valAx>
        <c:axId val="547945408"/>
        <c:scaling>
          <c:orientation val="minMax"/>
        </c:scaling>
        <c:delete val="1"/>
        <c:axPos val="l"/>
        <c:numFmt formatCode="General" sourceLinked="1"/>
        <c:majorTickMark val="none"/>
        <c:minorTickMark val="none"/>
        <c:tickLblPos val="nextTo"/>
        <c:crossAx val="54794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 - statistic</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bg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社交娱乐活动b</c:v>
                </c:pt>
                <c:pt idx="1">
                  <c:v>社交娱乐活动a</c:v>
                </c:pt>
                <c:pt idx="2">
                  <c:v>最高教育程度</c:v>
                </c:pt>
                <c:pt idx="3">
                  <c:v>对”中医比西医更有效“</c:v>
                </c:pt>
                <c:pt idx="4">
                  <c:v>住房套内建筑面积</c:v>
                </c:pt>
                <c:pt idx="5">
                  <c:v>平常起床时间</c:v>
                </c:pt>
                <c:pt idx="6">
                  <c:v>身高</c:v>
                </c:pt>
                <c:pt idx="7">
                  <c:v>互联网使用情况</c:v>
                </c:pt>
              </c:strCache>
            </c:strRef>
          </c:cat>
          <c:val>
            <c:numRef>
              <c:f>Sheet1!$B$2:$B$9</c:f>
              <c:numCache>
                <c:formatCode>General</c:formatCode>
                <c:ptCount val="8"/>
                <c:pt idx="0">
                  <c:v>15.42</c:v>
                </c:pt>
                <c:pt idx="1">
                  <c:v>10.93</c:v>
                </c:pt>
                <c:pt idx="2">
                  <c:v>10.8</c:v>
                </c:pt>
                <c:pt idx="3">
                  <c:v>10.62</c:v>
                </c:pt>
                <c:pt idx="4">
                  <c:v>5.9</c:v>
                </c:pt>
                <c:pt idx="5">
                  <c:v>5.54</c:v>
                </c:pt>
                <c:pt idx="6">
                  <c:v>4.8600000000000003</c:v>
                </c:pt>
                <c:pt idx="7">
                  <c:v>4.66</c:v>
                </c:pt>
              </c:numCache>
            </c:numRef>
          </c:val>
          <c:extLst>
            <c:ext xmlns:c16="http://schemas.microsoft.com/office/drawing/2014/chart" uri="{C3380CC4-5D6E-409C-BE32-E72D297353CC}">
              <c16:uniqueId val="{00000000-8FB0-4680-949A-833710A49478}"/>
            </c:ext>
          </c:extLst>
        </c:ser>
        <c:ser>
          <c:idx val="1"/>
          <c:order val="1"/>
          <c:tx>
            <c:strRef>
              <c:f>Sheet1!$C$1</c:f>
              <c:strCache>
                <c:ptCount val="1"/>
                <c:pt idx="0">
                  <c:v>列1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社交娱乐活动b</c:v>
                </c:pt>
                <c:pt idx="1">
                  <c:v>社交娱乐活动a</c:v>
                </c:pt>
                <c:pt idx="2">
                  <c:v>最高教育程度</c:v>
                </c:pt>
                <c:pt idx="3">
                  <c:v>对”中医比西医更有效“</c:v>
                </c:pt>
                <c:pt idx="4">
                  <c:v>住房套内建筑面积</c:v>
                </c:pt>
                <c:pt idx="5">
                  <c:v>平常起床时间</c:v>
                </c:pt>
                <c:pt idx="6">
                  <c:v>身高</c:v>
                </c:pt>
                <c:pt idx="7">
                  <c:v>互联网使用情况</c:v>
                </c:pt>
              </c:strCache>
            </c:strRef>
          </c:cat>
          <c:val>
            <c:numRef>
              <c:f>Sheet1!$C$2:$C$9</c:f>
              <c:numCache>
                <c:formatCode>General</c:formatCode>
                <c:ptCount val="8"/>
              </c:numCache>
            </c:numRef>
          </c:val>
          <c:extLst>
            <c:ext xmlns:c16="http://schemas.microsoft.com/office/drawing/2014/chart" uri="{C3380CC4-5D6E-409C-BE32-E72D297353CC}">
              <c16:uniqueId val="{00000001-8FB0-4680-949A-833710A49478}"/>
            </c:ext>
          </c:extLst>
        </c:ser>
        <c:ser>
          <c:idx val="2"/>
          <c:order val="2"/>
          <c:tx>
            <c:strRef>
              <c:f>Sheet1!$D$1</c:f>
              <c:strCache>
                <c:ptCount val="1"/>
                <c:pt idx="0">
                  <c:v>列2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Sheet1!$A$2:$A$9</c:f>
              <c:strCache>
                <c:ptCount val="8"/>
                <c:pt idx="0">
                  <c:v>社交娱乐活动b</c:v>
                </c:pt>
                <c:pt idx="1">
                  <c:v>社交娱乐活动a</c:v>
                </c:pt>
                <c:pt idx="2">
                  <c:v>最高教育程度</c:v>
                </c:pt>
                <c:pt idx="3">
                  <c:v>对”中医比西医更有效“</c:v>
                </c:pt>
                <c:pt idx="4">
                  <c:v>住房套内建筑面积</c:v>
                </c:pt>
                <c:pt idx="5">
                  <c:v>平常起床时间</c:v>
                </c:pt>
                <c:pt idx="6">
                  <c:v>身高</c:v>
                </c:pt>
                <c:pt idx="7">
                  <c:v>互联网使用情况</c:v>
                </c:pt>
              </c:strCache>
            </c:strRef>
          </c:cat>
          <c:val>
            <c:numRef>
              <c:f>Sheet1!$D$2:$D$9</c:f>
              <c:numCache>
                <c:formatCode>General</c:formatCode>
                <c:ptCount val="8"/>
              </c:numCache>
            </c:numRef>
          </c:val>
          <c:extLst>
            <c:ext xmlns:c16="http://schemas.microsoft.com/office/drawing/2014/chart" uri="{C3380CC4-5D6E-409C-BE32-E72D297353CC}">
              <c16:uniqueId val="{00000002-8FB0-4680-949A-833710A49478}"/>
            </c:ext>
          </c:extLst>
        </c:ser>
        <c:dLbls>
          <c:dLblPos val="outEnd"/>
          <c:showLegendKey val="0"/>
          <c:showVal val="1"/>
          <c:showCatName val="0"/>
          <c:showSerName val="0"/>
          <c:showPercent val="0"/>
          <c:showBubbleSize val="0"/>
        </c:dLbls>
        <c:gapWidth val="444"/>
        <c:overlap val="-90"/>
        <c:axId val="547912992"/>
        <c:axId val="988411680"/>
      </c:barChart>
      <c:catAx>
        <c:axId val="547912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bg1"/>
                </a:solidFill>
                <a:latin typeface="+mn-lt"/>
                <a:ea typeface="+mn-ea"/>
                <a:cs typeface="+mn-cs"/>
              </a:defRPr>
            </a:pPr>
            <a:endParaRPr lang="zh-CN"/>
          </a:p>
        </c:txPr>
        <c:crossAx val="988411680"/>
        <c:crosses val="autoZero"/>
        <c:auto val="1"/>
        <c:lblAlgn val="ctr"/>
        <c:lblOffset val="100"/>
        <c:noMultiLvlLbl val="0"/>
      </c:catAx>
      <c:valAx>
        <c:axId val="988411680"/>
        <c:scaling>
          <c:orientation val="minMax"/>
        </c:scaling>
        <c:delete val="1"/>
        <c:axPos val="l"/>
        <c:numFmt formatCode="General" sourceLinked="1"/>
        <c:majorTickMark val="none"/>
        <c:minorTickMark val="none"/>
        <c:tickLblPos val="nextTo"/>
        <c:crossAx val="547912992"/>
        <c:crosses val="autoZero"/>
        <c:crossBetween val="between"/>
      </c:valAx>
      <c:spPr>
        <a:noFill/>
        <a:ln>
          <a:noFill/>
        </a:ln>
        <a:effectLst/>
      </c:spPr>
    </c:plotArea>
    <c:legend>
      <c:legendPos val="t"/>
      <c:legendEntry>
        <c:idx val="0"/>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Entry>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Prob &gt; F</c:v>
                </c:pt>
              </c:strCache>
            </c:strRef>
          </c:tx>
          <c:spPr>
            <a:ln w="28575" cap="rnd">
              <a:solidFill>
                <a:schemeClr val="accent6">
                  <a:lumMod val="60000"/>
                  <a:lumOff val="4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6">
                        <a:lumMod val="60000"/>
                        <a:lumOff val="40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v>
                </c:pt>
                <c:pt idx="1">
                  <c:v>。</c:v>
                </c:pt>
                <c:pt idx="2">
                  <c:v>。</c:v>
                </c:pt>
                <c:pt idx="3">
                  <c:v>。</c:v>
                </c:pt>
                <c:pt idx="4">
                  <c:v>。</c:v>
                </c:pt>
                <c:pt idx="5">
                  <c:v>。</c:v>
                </c:pt>
                <c:pt idx="6">
                  <c:v>。</c:v>
                </c:pt>
                <c:pt idx="7">
                  <c:v>。</c:v>
                </c:pt>
              </c:strCache>
            </c:strRef>
          </c:cat>
          <c:val>
            <c:numRef>
              <c:f>Sheet1!$B$2:$B$9</c:f>
              <c:numCache>
                <c:formatCode>General</c:formatCode>
                <c:ptCount val="8"/>
                <c:pt idx="0">
                  <c:v>1E-4</c:v>
                </c:pt>
                <c:pt idx="1">
                  <c:v>8.9999999999999998E-4</c:v>
                </c:pt>
                <c:pt idx="2">
                  <c:v>1E-3</c:v>
                </c:pt>
                <c:pt idx="3">
                  <c:v>1.1000000000000001E-3</c:v>
                </c:pt>
                <c:pt idx="4">
                  <c:v>1.52E-2</c:v>
                </c:pt>
                <c:pt idx="5">
                  <c:v>1.8700000000000001E-2</c:v>
                </c:pt>
                <c:pt idx="6">
                  <c:v>2.75E-2</c:v>
                </c:pt>
                <c:pt idx="7">
                  <c:v>3.09E-2</c:v>
                </c:pt>
              </c:numCache>
            </c:numRef>
          </c:val>
          <c:smooth val="0"/>
          <c:extLst>
            <c:ext xmlns:c16="http://schemas.microsoft.com/office/drawing/2014/chart" uri="{C3380CC4-5D6E-409C-BE32-E72D297353CC}">
              <c16:uniqueId val="{00000000-BCD8-483E-B0F1-CE46CB3C76C6}"/>
            </c:ext>
          </c:extLst>
        </c:ser>
        <c:ser>
          <c:idx val="1"/>
          <c:order val="1"/>
          <c:tx>
            <c:strRef>
              <c:f>Sheet1!$C$1</c:f>
              <c:strCache>
                <c:ptCount val="1"/>
                <c:pt idx="0">
                  <c:v>列1</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v>
                </c:pt>
                <c:pt idx="1">
                  <c:v>。</c:v>
                </c:pt>
                <c:pt idx="2">
                  <c:v>。</c:v>
                </c:pt>
                <c:pt idx="3">
                  <c:v>。</c:v>
                </c:pt>
                <c:pt idx="4">
                  <c:v>。</c:v>
                </c:pt>
                <c:pt idx="5">
                  <c:v>。</c:v>
                </c:pt>
                <c:pt idx="6">
                  <c:v>。</c:v>
                </c:pt>
                <c:pt idx="7">
                  <c:v>。</c:v>
                </c:pt>
              </c:strCache>
            </c:strRef>
          </c:cat>
          <c:val>
            <c:numRef>
              <c:f>Sheet1!$C$2:$C$9</c:f>
              <c:numCache>
                <c:formatCode>General</c:formatCode>
                <c:ptCount val="8"/>
              </c:numCache>
            </c:numRef>
          </c:val>
          <c:smooth val="0"/>
          <c:extLst>
            <c:ext xmlns:c16="http://schemas.microsoft.com/office/drawing/2014/chart" uri="{C3380CC4-5D6E-409C-BE32-E72D297353CC}">
              <c16:uniqueId val="{00000001-BCD8-483E-B0F1-CE46CB3C76C6}"/>
            </c:ext>
          </c:extLst>
        </c:ser>
        <c:ser>
          <c:idx val="2"/>
          <c:order val="2"/>
          <c:tx>
            <c:strRef>
              <c:f>Sheet1!$D$1</c:f>
              <c:strCache>
                <c:ptCount val="1"/>
                <c:pt idx="0">
                  <c:v>列2</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v>
                </c:pt>
                <c:pt idx="1">
                  <c:v>。</c:v>
                </c:pt>
                <c:pt idx="2">
                  <c:v>。</c:v>
                </c:pt>
                <c:pt idx="3">
                  <c:v>。</c:v>
                </c:pt>
                <c:pt idx="4">
                  <c:v>。</c:v>
                </c:pt>
                <c:pt idx="5">
                  <c:v>。</c:v>
                </c:pt>
                <c:pt idx="6">
                  <c:v>。</c:v>
                </c:pt>
                <c:pt idx="7">
                  <c:v>。</c:v>
                </c:pt>
              </c:strCache>
            </c:strRef>
          </c:cat>
          <c:val>
            <c:numRef>
              <c:f>Sheet1!$D$2:$D$9</c:f>
              <c:numCache>
                <c:formatCode>General</c:formatCode>
                <c:ptCount val="8"/>
              </c:numCache>
            </c:numRef>
          </c:val>
          <c:smooth val="0"/>
          <c:extLst>
            <c:ext xmlns:c16="http://schemas.microsoft.com/office/drawing/2014/chart" uri="{C3380CC4-5D6E-409C-BE32-E72D297353CC}">
              <c16:uniqueId val="{00000002-BCD8-483E-B0F1-CE46CB3C76C6}"/>
            </c:ext>
          </c:extLst>
        </c:ser>
        <c:dLbls>
          <c:dLblPos val="ctr"/>
          <c:showLegendKey val="0"/>
          <c:showVal val="1"/>
          <c:showCatName val="0"/>
          <c:showSerName val="0"/>
          <c:showPercent val="0"/>
          <c:showBubbleSize val="0"/>
        </c:dLbls>
        <c:smooth val="0"/>
        <c:axId val="2074063456"/>
        <c:axId val="2074067776"/>
      </c:lineChart>
      <c:catAx>
        <c:axId val="2074063456"/>
        <c:scaling>
          <c:orientation val="minMax"/>
        </c:scaling>
        <c:delete val="1"/>
        <c:axPos val="b"/>
        <c:numFmt formatCode="General" sourceLinked="1"/>
        <c:majorTickMark val="none"/>
        <c:minorTickMark val="none"/>
        <c:tickLblPos val="nextTo"/>
        <c:crossAx val="2074067776"/>
        <c:crosses val="autoZero"/>
        <c:auto val="1"/>
        <c:lblAlgn val="ctr"/>
        <c:lblOffset val="100"/>
        <c:noMultiLvlLbl val="0"/>
      </c:catAx>
      <c:valAx>
        <c:axId val="2074067776"/>
        <c:scaling>
          <c:orientation val="minMax"/>
        </c:scaling>
        <c:delete val="1"/>
        <c:axPos val="l"/>
        <c:numFmt formatCode="General" sourceLinked="1"/>
        <c:majorTickMark val="none"/>
        <c:minorTickMark val="none"/>
        <c:tickLblPos val="nextTo"/>
        <c:crossAx val="2074063456"/>
        <c:crosses val="autoZero"/>
        <c:crossBetween val="between"/>
      </c:valAx>
      <c:spPr>
        <a:noFill/>
        <a:ln>
          <a:noFill/>
        </a:ln>
        <a:effectLst/>
      </c:spPr>
    </c:plotArea>
    <c:legend>
      <c:legendPos val="b"/>
      <c:legendEntry>
        <c:idx val="1"/>
        <c:delete val="1"/>
      </c:legendEntry>
      <c:legendEntry>
        <c:idx val="2"/>
        <c:delete val="1"/>
      </c:legendEntry>
      <c:layout>
        <c:manualLayout>
          <c:xMode val="edge"/>
          <c:yMode val="edge"/>
          <c:x val="0.30593605924334627"/>
          <c:y val="0.12665226087293874"/>
          <c:w val="0.2536349459091809"/>
          <c:h val="8.976978307641754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dirty="0"/>
              <a:t>健康状况</a:t>
            </a:r>
            <a:r>
              <a:rPr lang="zh-CN" dirty="0"/>
              <a:t>误差棒图</a:t>
            </a:r>
          </a:p>
        </c:rich>
      </c:tx>
      <c:layout>
        <c:manualLayout>
          <c:xMode val="edge"/>
          <c:yMode val="edge"/>
          <c:x val="0.29330204915655195"/>
          <c:y val="3.578937810084589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4096643403842634E-2"/>
          <c:y val="0.19693044478774252"/>
          <c:w val="0.87685515008898485"/>
          <c:h val="0.64742099331191238"/>
        </c:manualLayout>
      </c:layout>
      <c:barChart>
        <c:barDir val="col"/>
        <c:grouping val="clustered"/>
        <c:varyColors val="0"/>
        <c:ser>
          <c:idx val="0"/>
          <c:order val="0"/>
          <c:tx>
            <c:strRef>
              <c:f>'A15'!$B$1</c:f>
              <c:strCache>
                <c:ptCount val="1"/>
                <c:pt idx="0">
                  <c:v>coef</c:v>
                </c:pt>
              </c:strCache>
            </c:strRef>
          </c:tx>
          <c:spPr>
            <a:solidFill>
              <a:schemeClr val="accent1"/>
            </a:solidFill>
            <a:ln>
              <a:noFill/>
            </a:ln>
            <a:effectLst/>
          </c:spPr>
          <c:invertIfNegative val="0"/>
          <c:cat>
            <c:strRef>
              <c:f>'A15'!$A$2:$A$22</c:f>
              <c:strCache>
                <c:ptCount val="21"/>
                <c:pt idx="0">
                  <c:v>A7a</c:v>
                </c:pt>
                <c:pt idx="1">
                  <c:v>A7b</c:v>
                </c:pt>
                <c:pt idx="2">
                  <c:v>D9</c:v>
                </c:pt>
                <c:pt idx="3">
                  <c:v>A62</c:v>
                </c:pt>
                <c:pt idx="4">
                  <c:v>A10</c:v>
                </c:pt>
                <c:pt idx="5">
                  <c:v>A13</c:v>
                </c:pt>
                <c:pt idx="6">
                  <c:v>A14</c:v>
                </c:pt>
                <c:pt idx="7">
                  <c:v>A28_1</c:v>
                </c:pt>
                <c:pt idx="8">
                  <c:v>A28_2</c:v>
                </c:pt>
                <c:pt idx="9">
                  <c:v>A28_3</c:v>
                </c:pt>
                <c:pt idx="10">
                  <c:v>A28_4</c:v>
                </c:pt>
                <c:pt idx="11">
                  <c:v>A28_5</c:v>
                </c:pt>
                <c:pt idx="12">
                  <c:v>A28_6</c:v>
                </c:pt>
                <c:pt idx="13">
                  <c:v>A31_1</c:v>
                </c:pt>
                <c:pt idx="14">
                  <c:v>A31_2</c:v>
                </c:pt>
                <c:pt idx="15">
                  <c:v>A58a</c:v>
                </c:pt>
                <c:pt idx="16">
                  <c:v>L8a</c:v>
                </c:pt>
                <c:pt idx="17">
                  <c:v>A65</c:v>
                </c:pt>
                <c:pt idx="18">
                  <c:v>A66</c:v>
                </c:pt>
                <c:pt idx="19">
                  <c:v>A68_1</c:v>
                </c:pt>
                <c:pt idx="20">
                  <c:v>A68_2</c:v>
                </c:pt>
              </c:strCache>
            </c:strRef>
          </c:cat>
          <c:val>
            <c:numRef>
              <c:f>'A15'!$B$2:$B$22</c:f>
              <c:numCache>
                <c:formatCode>General</c:formatCode>
                <c:ptCount val="21"/>
                <c:pt idx="0">
                  <c:v>-2.5000000000000001E-3</c:v>
                </c:pt>
                <c:pt idx="1">
                  <c:v>2.0899999999999998E-2</c:v>
                </c:pt>
                <c:pt idx="2">
                  <c:v>6.9999999999999999E-4</c:v>
                </c:pt>
                <c:pt idx="3" formatCode="0.00E+00">
                  <c:v>1.072E-9</c:v>
                </c:pt>
                <c:pt idx="4">
                  <c:v>-5.8999999999999999E-3</c:v>
                </c:pt>
                <c:pt idx="5">
                  <c:v>-8.0000000000000004E-4</c:v>
                </c:pt>
                <c:pt idx="6">
                  <c:v>5.9999999999999995E-4</c:v>
                </c:pt>
                <c:pt idx="7">
                  <c:v>3.8300000000000001E-2</c:v>
                </c:pt>
                <c:pt idx="8">
                  <c:v>5.4999999999999997E-3</c:v>
                </c:pt>
                <c:pt idx="9">
                  <c:v>1.7299999999999999E-2</c:v>
                </c:pt>
                <c:pt idx="10">
                  <c:v>-1.0800000000000001E-2</c:v>
                </c:pt>
                <c:pt idx="11">
                  <c:v>5.7000000000000002E-2</c:v>
                </c:pt>
                <c:pt idx="12">
                  <c:v>2.8999999999999998E-3</c:v>
                </c:pt>
                <c:pt idx="13">
                  <c:v>3.9E-2</c:v>
                </c:pt>
                <c:pt idx="14">
                  <c:v>-6.3899999999999998E-2</c:v>
                </c:pt>
                <c:pt idx="15">
                  <c:v>-0.1487</c:v>
                </c:pt>
                <c:pt idx="16">
                  <c:v>1E-4</c:v>
                </c:pt>
                <c:pt idx="17">
                  <c:v>-1.6000000000000001E-3</c:v>
                </c:pt>
                <c:pt idx="18">
                  <c:v>-7.6300000000000007E-2</c:v>
                </c:pt>
                <c:pt idx="19">
                  <c:v>0.1142</c:v>
                </c:pt>
                <c:pt idx="20">
                  <c:v>9.0200000000000002E-2</c:v>
                </c:pt>
              </c:numCache>
            </c:numRef>
          </c:val>
          <c:extLst>
            <c:ext xmlns:c16="http://schemas.microsoft.com/office/drawing/2014/chart" uri="{C3380CC4-5D6E-409C-BE32-E72D297353CC}">
              <c16:uniqueId val="{00000000-9B07-42E6-A209-0B55FA69D6DE}"/>
            </c:ext>
          </c:extLst>
        </c:ser>
        <c:ser>
          <c:idx val="1"/>
          <c:order val="1"/>
          <c:tx>
            <c:strRef>
              <c:f>'A15'!$C$1</c:f>
              <c:strCache>
                <c:ptCount val="1"/>
                <c:pt idx="0">
                  <c:v>std err</c:v>
                </c:pt>
              </c:strCache>
            </c:strRef>
          </c:tx>
          <c:spPr>
            <a:solidFill>
              <a:schemeClr val="accent2"/>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'A15'!$A$2:$A$22</c:f>
              <c:strCache>
                <c:ptCount val="21"/>
                <c:pt idx="0">
                  <c:v>A7a</c:v>
                </c:pt>
                <c:pt idx="1">
                  <c:v>A7b</c:v>
                </c:pt>
                <c:pt idx="2">
                  <c:v>D9</c:v>
                </c:pt>
                <c:pt idx="3">
                  <c:v>A62</c:v>
                </c:pt>
                <c:pt idx="4">
                  <c:v>A10</c:v>
                </c:pt>
                <c:pt idx="5">
                  <c:v>A13</c:v>
                </c:pt>
                <c:pt idx="6">
                  <c:v>A14</c:v>
                </c:pt>
                <c:pt idx="7">
                  <c:v>A28_1</c:v>
                </c:pt>
                <c:pt idx="8">
                  <c:v>A28_2</c:v>
                </c:pt>
                <c:pt idx="9">
                  <c:v>A28_3</c:v>
                </c:pt>
                <c:pt idx="10">
                  <c:v>A28_4</c:v>
                </c:pt>
                <c:pt idx="11">
                  <c:v>A28_5</c:v>
                </c:pt>
                <c:pt idx="12">
                  <c:v>A28_6</c:v>
                </c:pt>
                <c:pt idx="13">
                  <c:v>A31_1</c:v>
                </c:pt>
                <c:pt idx="14">
                  <c:v>A31_2</c:v>
                </c:pt>
                <c:pt idx="15">
                  <c:v>A58a</c:v>
                </c:pt>
                <c:pt idx="16">
                  <c:v>L8a</c:v>
                </c:pt>
                <c:pt idx="17">
                  <c:v>A65</c:v>
                </c:pt>
                <c:pt idx="18">
                  <c:v>A66</c:v>
                </c:pt>
                <c:pt idx="19">
                  <c:v>A68_1</c:v>
                </c:pt>
                <c:pt idx="20">
                  <c:v>A68_2</c:v>
                </c:pt>
              </c:strCache>
            </c:strRef>
          </c:cat>
          <c:val>
            <c:numRef>
              <c:f>'A15'!$C$2:$C$22</c:f>
              <c:numCache>
                <c:formatCode>General</c:formatCode>
                <c:ptCount val="21"/>
                <c:pt idx="0">
                  <c:v>0.19700000000000001</c:v>
                </c:pt>
                <c:pt idx="1">
                  <c:v>0.877</c:v>
                </c:pt>
                <c:pt idx="2">
                  <c:v>0.05</c:v>
                </c:pt>
                <c:pt idx="3" formatCode="0.00E+00">
                  <c:v>1.5699999999999999E-7</c:v>
                </c:pt>
                <c:pt idx="4">
                  <c:v>0.50700000000000001</c:v>
                </c:pt>
                <c:pt idx="5">
                  <c:v>8.6999999999999994E-2</c:v>
                </c:pt>
                <c:pt idx="6">
                  <c:v>0.03</c:v>
                </c:pt>
                <c:pt idx="7">
                  <c:v>0.74</c:v>
                </c:pt>
                <c:pt idx="8">
                  <c:v>0.77700000000000002</c:v>
                </c:pt>
                <c:pt idx="9">
                  <c:v>0.55300000000000005</c:v>
                </c:pt>
                <c:pt idx="10">
                  <c:v>0.45900000000000002</c:v>
                </c:pt>
                <c:pt idx="11">
                  <c:v>0.52600000000000002</c:v>
                </c:pt>
                <c:pt idx="12">
                  <c:v>0.44600000000000001</c:v>
                </c:pt>
                <c:pt idx="13">
                  <c:v>0.55300000000000005</c:v>
                </c:pt>
                <c:pt idx="14">
                  <c:v>0.64400000000000002</c:v>
                </c:pt>
                <c:pt idx="15">
                  <c:v>2.8530000000000002</c:v>
                </c:pt>
                <c:pt idx="16">
                  <c:v>1E-3</c:v>
                </c:pt>
                <c:pt idx="17">
                  <c:v>0.05</c:v>
                </c:pt>
                <c:pt idx="18">
                  <c:v>1.276</c:v>
                </c:pt>
                <c:pt idx="19">
                  <c:v>1.147</c:v>
                </c:pt>
                <c:pt idx="20">
                  <c:v>0.95299999999999996</c:v>
                </c:pt>
              </c:numCache>
            </c:numRef>
          </c:val>
          <c:extLst>
            <c:ext xmlns:c16="http://schemas.microsoft.com/office/drawing/2014/chart" uri="{C3380CC4-5D6E-409C-BE32-E72D297353CC}">
              <c16:uniqueId val="{00000001-9B07-42E6-A209-0B55FA69D6DE}"/>
            </c:ext>
          </c:extLst>
        </c:ser>
        <c:dLbls>
          <c:showLegendKey val="0"/>
          <c:showVal val="0"/>
          <c:showCatName val="0"/>
          <c:showSerName val="0"/>
          <c:showPercent val="0"/>
          <c:showBubbleSize val="0"/>
        </c:dLbls>
        <c:gapWidth val="219"/>
        <c:overlap val="-27"/>
        <c:axId val="1929094207"/>
        <c:axId val="1929095647"/>
      </c:barChart>
      <c:catAx>
        <c:axId val="1929094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29095647"/>
        <c:crosses val="autoZero"/>
        <c:auto val="1"/>
        <c:lblAlgn val="ctr"/>
        <c:lblOffset val="100"/>
        <c:noMultiLvlLbl val="0"/>
      </c:catAx>
      <c:valAx>
        <c:axId val="19290956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29094207"/>
        <c:crosses val="autoZero"/>
        <c:crossBetween val="between"/>
      </c:valAx>
      <c:spPr>
        <a:noFill/>
        <a:ln>
          <a:noFill/>
        </a:ln>
        <a:effectLst/>
      </c:spPr>
    </c:plotArea>
    <c:legend>
      <c:legendPos val="b"/>
      <c:layout>
        <c:manualLayout>
          <c:xMode val="edge"/>
          <c:yMode val="edge"/>
          <c:x val="0.4265193698722482"/>
          <c:y val="0.12406045054537314"/>
          <c:w val="0.23674641789036829"/>
          <c:h val="8.39875942312068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solidFill>
        <a:schemeClr val="bg1"/>
      </a:solid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dirty="0"/>
              <a:t>幸福感误差棒图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4999474969782168E-2"/>
          <c:y val="0.19061702743539208"/>
          <c:w val="0.89595231852304524"/>
          <c:h val="0.77483757020871458"/>
        </c:manualLayout>
      </c:layout>
      <c:barChart>
        <c:barDir val="col"/>
        <c:grouping val="clustered"/>
        <c:varyColors val="0"/>
        <c:ser>
          <c:idx val="0"/>
          <c:order val="0"/>
          <c:tx>
            <c:strRef>
              <c:f>'D36'!$B$1</c:f>
              <c:strCache>
                <c:ptCount val="1"/>
                <c:pt idx="0">
                  <c:v>coef</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'D36'!$A$2:$A$21</c:f>
              <c:strCache>
                <c:ptCount val="20"/>
                <c:pt idx="0">
                  <c:v>A7a</c:v>
                </c:pt>
                <c:pt idx="1">
                  <c:v>A7b</c:v>
                </c:pt>
                <c:pt idx="2">
                  <c:v>D22</c:v>
                </c:pt>
                <c:pt idx="3">
                  <c:v>D9</c:v>
                </c:pt>
                <c:pt idx="4">
                  <c:v>A5</c:v>
                </c:pt>
                <c:pt idx="5">
                  <c:v>A62</c:v>
                </c:pt>
                <c:pt idx="6">
                  <c:v>A10</c:v>
                </c:pt>
                <c:pt idx="7">
                  <c:v>A13</c:v>
                </c:pt>
                <c:pt idx="8">
                  <c:v>A28_1</c:v>
                </c:pt>
                <c:pt idx="9">
                  <c:v>A28_2</c:v>
                </c:pt>
                <c:pt idx="10">
                  <c:v>A28_3</c:v>
                </c:pt>
                <c:pt idx="11">
                  <c:v>A28_4</c:v>
                </c:pt>
                <c:pt idx="12">
                  <c:v>A28_5</c:v>
                </c:pt>
                <c:pt idx="13">
                  <c:v>A31_1</c:v>
                </c:pt>
                <c:pt idx="14">
                  <c:v>A31_2</c:v>
                </c:pt>
                <c:pt idx="15">
                  <c:v>A59e</c:v>
                </c:pt>
                <c:pt idx="16">
                  <c:v>L7</c:v>
                </c:pt>
                <c:pt idx="17">
                  <c:v>L8a</c:v>
                </c:pt>
                <c:pt idx="18">
                  <c:v>A66</c:v>
                </c:pt>
                <c:pt idx="19">
                  <c:v>A68a_2</c:v>
                </c:pt>
              </c:strCache>
            </c:strRef>
          </c:cat>
          <c:val>
            <c:numRef>
              <c:f>'D36'!$B$2:$B$21</c:f>
              <c:numCache>
                <c:formatCode>General</c:formatCode>
                <c:ptCount val="20"/>
                <c:pt idx="0">
                  <c:v>2E-3</c:v>
                </c:pt>
                <c:pt idx="1">
                  <c:v>-8.9300000000000004E-2</c:v>
                </c:pt>
                <c:pt idx="2">
                  <c:v>6.6E-3</c:v>
                </c:pt>
                <c:pt idx="3">
                  <c:v>2.0999999999999999E-3</c:v>
                </c:pt>
                <c:pt idx="4">
                  <c:v>6.4299999999999996E-2</c:v>
                </c:pt>
                <c:pt idx="5" formatCode="0.00E+00">
                  <c:v>-3.236E-8</c:v>
                </c:pt>
                <c:pt idx="6">
                  <c:v>-4.0000000000000002E-4</c:v>
                </c:pt>
                <c:pt idx="7">
                  <c:v>-1.0800000000000001E-2</c:v>
                </c:pt>
                <c:pt idx="8">
                  <c:v>-8.5000000000000006E-2</c:v>
                </c:pt>
                <c:pt idx="9">
                  <c:v>0.68600000000000005</c:v>
                </c:pt>
                <c:pt idx="10">
                  <c:v>-0.22900000000000001</c:v>
                </c:pt>
                <c:pt idx="11">
                  <c:v>0.129</c:v>
                </c:pt>
                <c:pt idx="12">
                  <c:v>-0.1195</c:v>
                </c:pt>
                <c:pt idx="13">
                  <c:v>0.1462</c:v>
                </c:pt>
                <c:pt idx="14">
                  <c:v>-1.41E-2</c:v>
                </c:pt>
                <c:pt idx="15">
                  <c:v>-7.7999999999999996E-3</c:v>
                </c:pt>
                <c:pt idx="16">
                  <c:v>2.5000000000000001E-3</c:v>
                </c:pt>
                <c:pt idx="17">
                  <c:v>1E-4</c:v>
                </c:pt>
                <c:pt idx="18">
                  <c:v>-0.15479999999999999</c:v>
                </c:pt>
                <c:pt idx="19">
                  <c:v>0.18440000000000001</c:v>
                </c:pt>
              </c:numCache>
            </c:numRef>
          </c:val>
          <c:extLst>
            <c:ext xmlns:c16="http://schemas.microsoft.com/office/drawing/2014/chart" uri="{C3380CC4-5D6E-409C-BE32-E72D297353CC}">
              <c16:uniqueId val="{00000000-6E51-4132-A046-0A5E4A0DF43E}"/>
            </c:ext>
          </c:extLst>
        </c:ser>
        <c:ser>
          <c:idx val="1"/>
          <c:order val="1"/>
          <c:tx>
            <c:strRef>
              <c:f>'D36'!$C$1</c:f>
              <c:strCache>
                <c:ptCount val="1"/>
                <c:pt idx="0">
                  <c:v>std err</c:v>
                </c:pt>
              </c:strCache>
            </c:strRef>
          </c:tx>
          <c:spPr>
            <a:solidFill>
              <a:schemeClr val="accent2"/>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'D36'!$A$2:$A$21</c:f>
              <c:strCache>
                <c:ptCount val="20"/>
                <c:pt idx="0">
                  <c:v>A7a</c:v>
                </c:pt>
                <c:pt idx="1">
                  <c:v>A7b</c:v>
                </c:pt>
                <c:pt idx="2">
                  <c:v>D22</c:v>
                </c:pt>
                <c:pt idx="3">
                  <c:v>D9</c:v>
                </c:pt>
                <c:pt idx="4">
                  <c:v>A5</c:v>
                </c:pt>
                <c:pt idx="5">
                  <c:v>A62</c:v>
                </c:pt>
                <c:pt idx="6">
                  <c:v>A10</c:v>
                </c:pt>
                <c:pt idx="7">
                  <c:v>A13</c:v>
                </c:pt>
                <c:pt idx="8">
                  <c:v>A28_1</c:v>
                </c:pt>
                <c:pt idx="9">
                  <c:v>A28_2</c:v>
                </c:pt>
                <c:pt idx="10">
                  <c:v>A28_3</c:v>
                </c:pt>
                <c:pt idx="11">
                  <c:v>A28_4</c:v>
                </c:pt>
                <c:pt idx="12">
                  <c:v>A28_5</c:v>
                </c:pt>
                <c:pt idx="13">
                  <c:v>A31_1</c:v>
                </c:pt>
                <c:pt idx="14">
                  <c:v>A31_2</c:v>
                </c:pt>
                <c:pt idx="15">
                  <c:v>A59e</c:v>
                </c:pt>
                <c:pt idx="16">
                  <c:v>L7</c:v>
                </c:pt>
                <c:pt idx="17">
                  <c:v>L8a</c:v>
                </c:pt>
                <c:pt idx="18">
                  <c:v>A66</c:v>
                </c:pt>
                <c:pt idx="19">
                  <c:v>A68a_2</c:v>
                </c:pt>
              </c:strCache>
            </c:strRef>
          </c:cat>
          <c:val>
            <c:numRef>
              <c:f>'D36'!$C$2:$C$21</c:f>
              <c:numCache>
                <c:formatCode>General</c:formatCode>
                <c:ptCount val="20"/>
                <c:pt idx="0">
                  <c:v>0.13200000000000001</c:v>
                </c:pt>
                <c:pt idx="1">
                  <c:v>0.54700000000000004</c:v>
                </c:pt>
                <c:pt idx="2">
                  <c:v>0.255</c:v>
                </c:pt>
                <c:pt idx="3">
                  <c:v>3.3000000000000002E-2</c:v>
                </c:pt>
                <c:pt idx="4">
                  <c:v>8.3000000000000004E-2</c:v>
                </c:pt>
                <c:pt idx="5" formatCode="0.00E+00">
                  <c:v>1.02E-7</c:v>
                </c:pt>
                <c:pt idx="6">
                  <c:v>0.34200000000000003</c:v>
                </c:pt>
                <c:pt idx="7">
                  <c:v>0.05</c:v>
                </c:pt>
                <c:pt idx="8">
                  <c:v>0.46200000000000002</c:v>
                </c:pt>
                <c:pt idx="9">
                  <c:v>0.51600000000000001</c:v>
                </c:pt>
                <c:pt idx="10">
                  <c:v>0.35399999999999998</c:v>
                </c:pt>
                <c:pt idx="11">
                  <c:v>0.28999999999999998</c:v>
                </c:pt>
                <c:pt idx="12">
                  <c:v>0.32900000000000001</c:v>
                </c:pt>
                <c:pt idx="13">
                  <c:v>0.36099999999999999</c:v>
                </c:pt>
                <c:pt idx="14">
                  <c:v>0.42899999999999999</c:v>
                </c:pt>
                <c:pt idx="15">
                  <c:v>4.4999999999999998E-2</c:v>
                </c:pt>
                <c:pt idx="16">
                  <c:v>1.7999999999999999E-2</c:v>
                </c:pt>
                <c:pt idx="17">
                  <c:v>1E-3</c:v>
                </c:pt>
                <c:pt idx="18">
                  <c:v>0.83299999999999996</c:v>
                </c:pt>
                <c:pt idx="19">
                  <c:v>0.52900000000000003</c:v>
                </c:pt>
              </c:numCache>
            </c:numRef>
          </c:val>
          <c:extLst>
            <c:ext xmlns:c16="http://schemas.microsoft.com/office/drawing/2014/chart" uri="{C3380CC4-5D6E-409C-BE32-E72D297353CC}">
              <c16:uniqueId val="{00000001-6E51-4132-A046-0A5E4A0DF43E}"/>
            </c:ext>
          </c:extLst>
        </c:ser>
        <c:dLbls>
          <c:showLegendKey val="0"/>
          <c:showVal val="0"/>
          <c:showCatName val="0"/>
          <c:showSerName val="0"/>
          <c:showPercent val="0"/>
          <c:showBubbleSize val="0"/>
        </c:dLbls>
        <c:gapWidth val="219"/>
        <c:overlap val="-27"/>
        <c:axId val="1998206111"/>
        <c:axId val="1998203711"/>
      </c:barChart>
      <c:catAx>
        <c:axId val="1998206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8203711"/>
        <c:crosses val="autoZero"/>
        <c:auto val="1"/>
        <c:lblAlgn val="ctr"/>
        <c:lblOffset val="100"/>
        <c:noMultiLvlLbl val="0"/>
      </c:catAx>
      <c:valAx>
        <c:axId val="1998203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8206111"/>
        <c:crosses val="autoZero"/>
        <c:crossBetween val="between"/>
      </c:valAx>
      <c:spPr>
        <a:noFill/>
        <a:ln>
          <a:noFill/>
        </a:ln>
        <a:effectLst/>
      </c:spPr>
    </c:plotArea>
    <c:legend>
      <c:legendPos val="b"/>
      <c:layout>
        <c:manualLayout>
          <c:xMode val="edge"/>
          <c:yMode val="edge"/>
          <c:x val="0.41282158468264546"/>
          <c:y val="0.13534818784481861"/>
          <c:w val="0.17968955201067258"/>
          <c:h val="6.968218160665690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spc="-150" dirty="0"/>
              <a:t>社会公平程度看法误差棒图</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6710429900832345E-2"/>
          <c:y val="0.19061702743539208"/>
          <c:w val="0.88429900417302287"/>
          <c:h val="0.7221324013325694"/>
        </c:manualLayout>
      </c:layout>
      <c:barChart>
        <c:barDir val="col"/>
        <c:grouping val="clustered"/>
        <c:varyColors val="0"/>
        <c:ser>
          <c:idx val="0"/>
          <c:order val="0"/>
          <c:tx>
            <c:strRef>
              <c:f>'A35'!$E$1:$E$2</c:f>
              <c:strCache>
                <c:ptCount val="2"/>
                <c:pt idx="0">
                  <c:v>coef</c:v>
                </c:pt>
              </c:strCache>
            </c:strRef>
          </c:tx>
          <c:spPr>
            <a:solidFill>
              <a:schemeClr val="accent1"/>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'A35'!$D$3:$D$20</c:f>
              <c:strCache>
                <c:ptCount val="18"/>
                <c:pt idx="0">
                  <c:v>A7a</c:v>
                </c:pt>
                <c:pt idx="1">
                  <c:v>A7b</c:v>
                </c:pt>
                <c:pt idx="2">
                  <c:v>D9</c:v>
                </c:pt>
                <c:pt idx="3">
                  <c:v>A5</c:v>
                </c:pt>
                <c:pt idx="4">
                  <c:v>A62</c:v>
                </c:pt>
                <c:pt idx="5">
                  <c:v>A10</c:v>
                </c:pt>
                <c:pt idx="6">
                  <c:v>A13</c:v>
                </c:pt>
                <c:pt idx="7">
                  <c:v>A28_1</c:v>
                </c:pt>
                <c:pt idx="8">
                  <c:v>A28_2</c:v>
                </c:pt>
                <c:pt idx="9">
                  <c:v>A28_3</c:v>
                </c:pt>
                <c:pt idx="10">
                  <c:v>A28_4</c:v>
                </c:pt>
                <c:pt idx="11">
                  <c:v>A28_5</c:v>
                </c:pt>
                <c:pt idx="12">
                  <c:v>A28_6</c:v>
                </c:pt>
                <c:pt idx="13">
                  <c:v>A31_1</c:v>
                </c:pt>
                <c:pt idx="14">
                  <c:v>A31_2</c:v>
                </c:pt>
                <c:pt idx="15">
                  <c:v>A66</c:v>
                </c:pt>
                <c:pt idx="16">
                  <c:v>A68_1</c:v>
                </c:pt>
                <c:pt idx="17">
                  <c:v>A68_2</c:v>
                </c:pt>
              </c:strCache>
            </c:strRef>
          </c:cat>
          <c:val>
            <c:numRef>
              <c:f>'A35'!$E$3:$E$20</c:f>
              <c:numCache>
                <c:formatCode>General</c:formatCode>
                <c:ptCount val="18"/>
                <c:pt idx="0">
                  <c:v>-5.1000000000000004E-3</c:v>
                </c:pt>
                <c:pt idx="1">
                  <c:v>-8.9999999999999998E-4</c:v>
                </c:pt>
                <c:pt idx="2">
                  <c:v>-2.2000000000000001E-3</c:v>
                </c:pt>
                <c:pt idx="3">
                  <c:v>2.0899999999999998E-2</c:v>
                </c:pt>
                <c:pt idx="4" formatCode="0.00E+00">
                  <c:v>-3.0030000000000001E-9</c:v>
                </c:pt>
                <c:pt idx="5">
                  <c:v>-2.8E-3</c:v>
                </c:pt>
                <c:pt idx="6">
                  <c:v>8.9999999999999998E-4</c:v>
                </c:pt>
                <c:pt idx="7">
                  <c:v>-1.29E-2</c:v>
                </c:pt>
                <c:pt idx="8">
                  <c:v>-7.7000000000000002E-3</c:v>
                </c:pt>
                <c:pt idx="9">
                  <c:v>-2.6800000000000001E-2</c:v>
                </c:pt>
                <c:pt idx="10">
                  <c:v>7.3800000000000004E-2</c:v>
                </c:pt>
                <c:pt idx="11">
                  <c:v>2.07E-2</c:v>
                </c:pt>
                <c:pt idx="12">
                  <c:v>2.87E-2</c:v>
                </c:pt>
                <c:pt idx="13">
                  <c:v>-2.35E-2</c:v>
                </c:pt>
                <c:pt idx="14">
                  <c:v>3.8999999999999998E-3</c:v>
                </c:pt>
                <c:pt idx="15">
                  <c:v>0.14019999999999999</c:v>
                </c:pt>
                <c:pt idx="16">
                  <c:v>0.10050000000000001</c:v>
                </c:pt>
                <c:pt idx="17">
                  <c:v>-9.8699999999999996E-2</c:v>
                </c:pt>
              </c:numCache>
            </c:numRef>
          </c:val>
          <c:extLst>
            <c:ext xmlns:c16="http://schemas.microsoft.com/office/drawing/2014/chart" uri="{C3380CC4-5D6E-409C-BE32-E72D297353CC}">
              <c16:uniqueId val="{00000000-56ED-47A2-9CEF-71D23C5E6B74}"/>
            </c:ext>
          </c:extLst>
        </c:ser>
        <c:ser>
          <c:idx val="1"/>
          <c:order val="1"/>
          <c:tx>
            <c:strRef>
              <c:f>'A35'!$F$1:$F$2</c:f>
              <c:strCache>
                <c:ptCount val="2"/>
                <c:pt idx="0">
                  <c:v>std err</c:v>
                </c:pt>
              </c:strCache>
            </c:strRef>
          </c:tx>
          <c:spPr>
            <a:solidFill>
              <a:schemeClr val="accent2"/>
            </a:solidFill>
            <a:ln>
              <a:noFill/>
            </a:ln>
            <a:effectLst/>
          </c:spPr>
          <c:invertIfNegative val="0"/>
          <c:errBars>
            <c:errBarType val="both"/>
            <c:errValType val="stdErr"/>
            <c:noEndCap val="0"/>
            <c:spPr>
              <a:noFill/>
              <a:ln w="9525" cap="flat" cmpd="sng" algn="ctr">
                <a:solidFill>
                  <a:schemeClr val="tx1">
                    <a:lumMod val="65000"/>
                    <a:lumOff val="35000"/>
                  </a:schemeClr>
                </a:solidFill>
                <a:round/>
              </a:ln>
              <a:effectLst/>
            </c:spPr>
          </c:errBars>
          <c:cat>
            <c:strRef>
              <c:f>'A35'!$D$3:$D$20</c:f>
              <c:strCache>
                <c:ptCount val="18"/>
                <c:pt idx="0">
                  <c:v>A7a</c:v>
                </c:pt>
                <c:pt idx="1">
                  <c:v>A7b</c:v>
                </c:pt>
                <c:pt idx="2">
                  <c:v>D9</c:v>
                </c:pt>
                <c:pt idx="3">
                  <c:v>A5</c:v>
                </c:pt>
                <c:pt idx="4">
                  <c:v>A62</c:v>
                </c:pt>
                <c:pt idx="5">
                  <c:v>A10</c:v>
                </c:pt>
                <c:pt idx="6">
                  <c:v>A13</c:v>
                </c:pt>
                <c:pt idx="7">
                  <c:v>A28_1</c:v>
                </c:pt>
                <c:pt idx="8">
                  <c:v>A28_2</c:v>
                </c:pt>
                <c:pt idx="9">
                  <c:v>A28_3</c:v>
                </c:pt>
                <c:pt idx="10">
                  <c:v>A28_4</c:v>
                </c:pt>
                <c:pt idx="11">
                  <c:v>A28_5</c:v>
                </c:pt>
                <c:pt idx="12">
                  <c:v>A28_6</c:v>
                </c:pt>
                <c:pt idx="13">
                  <c:v>A31_1</c:v>
                </c:pt>
                <c:pt idx="14">
                  <c:v>A31_2</c:v>
                </c:pt>
                <c:pt idx="15">
                  <c:v>A66</c:v>
                </c:pt>
                <c:pt idx="16">
                  <c:v>A68_1</c:v>
                </c:pt>
                <c:pt idx="17">
                  <c:v>A68_2</c:v>
                </c:pt>
              </c:strCache>
            </c:strRef>
          </c:cat>
          <c:val>
            <c:numRef>
              <c:f>'A35'!$F$3:$F$20</c:f>
              <c:numCache>
                <c:formatCode>General</c:formatCode>
                <c:ptCount val="18"/>
                <c:pt idx="0">
                  <c:v>0.06</c:v>
                </c:pt>
                <c:pt idx="1">
                  <c:v>2.5000000000000001E-2</c:v>
                </c:pt>
                <c:pt idx="2">
                  <c:v>0.01</c:v>
                </c:pt>
                <c:pt idx="3">
                  <c:v>0.04</c:v>
                </c:pt>
                <c:pt idx="4" formatCode="0.00E+00">
                  <c:v>3.9099999999999999E-8</c:v>
                </c:pt>
                <c:pt idx="5">
                  <c:v>3.9E-2</c:v>
                </c:pt>
                <c:pt idx="6">
                  <c:v>1E-3</c:v>
                </c:pt>
                <c:pt idx="7">
                  <c:v>0.115</c:v>
                </c:pt>
                <c:pt idx="8">
                  <c:v>7.6999999999999999E-2</c:v>
                </c:pt>
                <c:pt idx="9">
                  <c:v>5.0999999999999997E-2</c:v>
                </c:pt>
                <c:pt idx="10">
                  <c:v>0.127</c:v>
                </c:pt>
                <c:pt idx="11">
                  <c:v>8.6999999999999994E-2</c:v>
                </c:pt>
                <c:pt idx="12">
                  <c:v>1.2999999999999999E-2</c:v>
                </c:pt>
                <c:pt idx="13">
                  <c:v>0.13</c:v>
                </c:pt>
                <c:pt idx="14">
                  <c:v>3.4000000000000002E-2</c:v>
                </c:pt>
                <c:pt idx="15">
                  <c:v>0.313</c:v>
                </c:pt>
                <c:pt idx="16">
                  <c:v>0.121</c:v>
                </c:pt>
                <c:pt idx="17">
                  <c:v>0.12</c:v>
                </c:pt>
              </c:numCache>
            </c:numRef>
          </c:val>
          <c:extLst>
            <c:ext xmlns:c16="http://schemas.microsoft.com/office/drawing/2014/chart" uri="{C3380CC4-5D6E-409C-BE32-E72D297353CC}">
              <c16:uniqueId val="{00000001-56ED-47A2-9CEF-71D23C5E6B74}"/>
            </c:ext>
          </c:extLst>
        </c:ser>
        <c:dLbls>
          <c:showLegendKey val="0"/>
          <c:showVal val="0"/>
          <c:showCatName val="0"/>
          <c:showSerName val="0"/>
          <c:showPercent val="0"/>
          <c:showBubbleSize val="0"/>
        </c:dLbls>
        <c:gapWidth val="219"/>
        <c:overlap val="-27"/>
        <c:axId val="1993741743"/>
        <c:axId val="1993743183"/>
      </c:barChart>
      <c:catAx>
        <c:axId val="1993741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3743183"/>
        <c:crosses val="autoZero"/>
        <c:auto val="1"/>
        <c:lblAlgn val="ctr"/>
        <c:lblOffset val="100"/>
        <c:noMultiLvlLbl val="0"/>
      </c:catAx>
      <c:valAx>
        <c:axId val="1993743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993741743"/>
        <c:crosses val="autoZero"/>
        <c:crossBetween val="between"/>
      </c:valAx>
      <c:spPr>
        <a:noFill/>
        <a:ln>
          <a:noFill/>
        </a:ln>
        <a:effectLst/>
      </c:spPr>
    </c:plotArea>
    <c:legend>
      <c:legendPos val="b"/>
      <c:layout>
        <c:manualLayout>
          <c:xMode val="edge"/>
          <c:yMode val="edge"/>
          <c:x val="0.40592727373091575"/>
          <c:y val="0.10460350600040047"/>
          <c:w val="0.22504232892401421"/>
          <c:h val="0.1223873504828021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6D851-0DF6-4D3D-9AB9-3475A51ECCAC}" type="datetimeFigureOut">
              <a:rPr lang="zh-CN" altLang="en-US" smtClean="0"/>
              <a:t>2025/1/3</a:t>
            </a:fld>
            <a:endParaRPr lang="zh-CN" altLang="en-US"/>
          </a:p>
        </p:txBody>
      </p:sp>
      <p:sp>
        <p:nvSpPr>
          <p:cNvPr id="4" name="幻灯片图像占位符 3"/>
          <p:cNvSpPr>
            <a:spLocks noGrp="1" noRot="1" noChangeAspect="1"/>
          </p:cNvSpPr>
          <p:nvPr>
            <p:ph type="sldImg" idx="2"/>
          </p:nvPr>
        </p:nvSpPr>
        <p:spPr>
          <a:xfrm>
            <a:off x="-96838" y="1143000"/>
            <a:ext cx="705167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C17F79-4B43-4C35-B8E6-875C2BA0C91B}" type="slidenum">
              <a:rPr lang="zh-CN" altLang="en-US" smtClean="0"/>
              <a:t>‹#›</a:t>
            </a:fld>
            <a:endParaRPr lang="zh-CN" altLang="en-US"/>
          </a:p>
        </p:txBody>
      </p:sp>
    </p:spTree>
    <p:extLst>
      <p:ext uri="{BB962C8B-B14F-4D97-AF65-F5344CB8AC3E}">
        <p14:creationId xmlns:p14="http://schemas.microsoft.com/office/powerpoint/2010/main" val="1397959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C17F79-4B43-4C35-B8E6-875C2BA0C91B}" type="slidenum">
              <a:rPr lang="zh-CN" altLang="en-US" smtClean="0"/>
              <a:t>1</a:t>
            </a:fld>
            <a:endParaRPr lang="zh-CN" altLang="en-US"/>
          </a:p>
        </p:txBody>
      </p:sp>
    </p:spTree>
    <p:extLst>
      <p:ext uri="{BB962C8B-B14F-4D97-AF65-F5344CB8AC3E}">
        <p14:creationId xmlns:p14="http://schemas.microsoft.com/office/powerpoint/2010/main" val="1689408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9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696688" y="355600"/>
            <a:ext cx="42497830" cy="1955800"/>
          </a:xfrm>
          <a:prstGeom prst="rect">
            <a:avLst/>
          </a:prstGeom>
          <a:solidFill>
            <a:srgbClr val="01014B"/>
          </a:solidFill>
          <a:ln>
            <a:solidFill>
              <a:srgbClr val="01014B"/>
            </a:solidFill>
          </a:ln>
        </p:spPr>
        <p:txBody>
          <a:bodyPr vert="horz" lIns="105503" tIns="52752" rIns="105503" bIns="52752" anchor="ctr" anchorCtr="1"/>
          <a:lstStyle>
            <a:lvl1pPr>
              <a:defRPr sz="4200" b="1">
                <a:solidFill>
                  <a:schemeClr val="bg1"/>
                </a:solidFill>
                <a:latin typeface="Arial"/>
                <a:cs typeface="Arial"/>
              </a:defRPr>
            </a:lvl1pPr>
          </a:lstStyle>
          <a:p>
            <a:r>
              <a:rPr lang="en-US" dirty="0"/>
              <a:t>Poster Presentation Title</a:t>
            </a:r>
            <a:br>
              <a:rPr lang="en-US" dirty="0"/>
            </a:br>
            <a:r>
              <a:rPr lang="en-US" sz="2800" b="1" dirty="0">
                <a:solidFill>
                  <a:schemeClr val="bg1"/>
                </a:solidFill>
                <a:latin typeface="Arial" pitchFamily="34" charset="0"/>
                <a:cs typeface="Arial" pitchFamily="34" charset="0"/>
              </a:rPr>
              <a:t>List Author Name(s)</a:t>
            </a:r>
            <a:br>
              <a:rPr lang="en-US" sz="2800" b="1" dirty="0">
                <a:solidFill>
                  <a:schemeClr val="bg1"/>
                </a:solidFill>
                <a:latin typeface="Arial" pitchFamily="34" charset="0"/>
                <a:cs typeface="Arial" pitchFamily="34" charset="0"/>
              </a:rPr>
            </a:br>
            <a:r>
              <a:rPr lang="en-US" sz="28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7112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Abstract or Introduction</a:t>
            </a:r>
            <a:endParaRPr lang="en-US" dirty="0"/>
          </a:p>
        </p:txBody>
      </p:sp>
      <p:sp>
        <p:nvSpPr>
          <p:cNvPr id="24" name="Text Placeholder 23"/>
          <p:cNvSpPr>
            <a:spLocks noGrp="1"/>
          </p:cNvSpPr>
          <p:nvPr>
            <p:ph type="body" sz="quarter" idx="11" hasCustomPrompt="1"/>
          </p:nvPr>
        </p:nvSpPr>
        <p:spPr>
          <a:xfrm>
            <a:off x="711203" y="3276600"/>
            <a:ext cx="10276113" cy="5067300"/>
          </a:xfrm>
          <a:prstGeom prst="rect">
            <a:avLst/>
          </a:prstGeom>
        </p:spPr>
        <p:txBody>
          <a:bodyPr vert="horz" lIns="105503" tIns="52752" rIns="105503" bIns="52752"/>
          <a:lstStyle>
            <a:lvl1pPr marL="0" indent="0">
              <a:buNone/>
              <a:defRPr sz="1800" baseline="0"/>
            </a:lvl1pPr>
            <a:lvl2pPr marL="267422" indent="0">
              <a:buNone/>
              <a:defRPr sz="1800" baseline="0"/>
            </a:lvl2pPr>
            <a:lvl3pPr marL="520191" indent="0">
              <a:buNone/>
              <a:defRPr sz="1800" baseline="0"/>
            </a:lvl3pPr>
            <a:lvl4pPr>
              <a:defRPr sz="1800"/>
            </a:lvl4pPr>
            <a:lvl5pPr>
              <a:defRPr sz="18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696690" y="85344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Objectives</a:t>
            </a:r>
            <a:endParaRPr lang="en-US" dirty="0"/>
          </a:p>
        </p:txBody>
      </p:sp>
      <p:sp>
        <p:nvSpPr>
          <p:cNvPr id="26" name="Text Placeholder 23"/>
          <p:cNvSpPr>
            <a:spLocks noGrp="1"/>
          </p:cNvSpPr>
          <p:nvPr>
            <p:ph type="body" sz="quarter" idx="13" hasCustomPrompt="1"/>
          </p:nvPr>
        </p:nvSpPr>
        <p:spPr>
          <a:xfrm>
            <a:off x="696690" y="9334500"/>
            <a:ext cx="10276113" cy="42672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696690" y="137795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Methods</a:t>
            </a:r>
            <a:endParaRPr lang="en-US" dirty="0"/>
          </a:p>
        </p:txBody>
      </p:sp>
      <p:sp>
        <p:nvSpPr>
          <p:cNvPr id="28" name="Text Placeholder 23"/>
          <p:cNvSpPr>
            <a:spLocks noGrp="1"/>
          </p:cNvSpPr>
          <p:nvPr>
            <p:ph type="body" sz="quarter" idx="15" hasCustomPrompt="1"/>
          </p:nvPr>
        </p:nvSpPr>
        <p:spPr>
          <a:xfrm>
            <a:off x="696690" y="14579600"/>
            <a:ext cx="10276113" cy="4241800"/>
          </a:xfrm>
          <a:prstGeom prst="rect">
            <a:avLst/>
          </a:prstGeom>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a:lvl1pPr>
            <a:lvl2pPr>
              <a:defRPr sz="1800"/>
            </a:lvl2pPr>
            <a:lvl3pPr>
              <a:defRPr sz="1800"/>
            </a:lvl3pPr>
            <a:lvl4pPr>
              <a:defRPr sz="1800"/>
            </a:lvl4pPr>
            <a:lvl5pPr>
              <a:defRPr sz="1800"/>
            </a:lvl5pPr>
          </a:lstStyle>
          <a:p>
            <a:pPr marL="0" marR="0" lvl="0" indent="0" algn="l" defTabSz="2351144"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11480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30" name="Text Placeholder 23"/>
          <p:cNvSpPr>
            <a:spLocks noGrp="1"/>
          </p:cNvSpPr>
          <p:nvPr>
            <p:ph type="body" sz="quarter" idx="17"/>
          </p:nvPr>
        </p:nvSpPr>
        <p:spPr>
          <a:xfrm>
            <a:off x="32918403" y="14478000"/>
            <a:ext cx="10276113" cy="4343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329184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Conclusion</a:t>
            </a:r>
            <a:endParaRPr lang="en-US" dirty="0"/>
          </a:p>
        </p:txBody>
      </p:sp>
      <p:sp>
        <p:nvSpPr>
          <p:cNvPr id="32" name="Text Placeholder 23"/>
          <p:cNvSpPr>
            <a:spLocks noGrp="1"/>
          </p:cNvSpPr>
          <p:nvPr>
            <p:ph type="body" sz="quarter" idx="19"/>
          </p:nvPr>
        </p:nvSpPr>
        <p:spPr>
          <a:xfrm>
            <a:off x="32918403" y="3276600"/>
            <a:ext cx="10276113" cy="10312400"/>
          </a:xfrm>
          <a:prstGeom prst="rect">
            <a:avLst/>
          </a:prstGeom>
        </p:spPr>
        <p:txBody>
          <a:bodyPr vert="horz" lIns="105503" tIns="52752" rIns="105503" bIns="52752"/>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32918403" y="137160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References</a:t>
            </a:r>
            <a:endParaRPr lang="en-US" dirty="0"/>
          </a:p>
        </p:txBody>
      </p:sp>
      <p:sp>
        <p:nvSpPr>
          <p:cNvPr id="34" name="Text Placeholder 23"/>
          <p:cNvSpPr>
            <a:spLocks noGrp="1"/>
          </p:cNvSpPr>
          <p:nvPr>
            <p:ph type="body" sz="quarter" idx="21" hasCustomPrompt="1"/>
          </p:nvPr>
        </p:nvSpPr>
        <p:spPr>
          <a:xfrm>
            <a:off x="11480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1219205"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7" name="Picture Placeholder 35"/>
          <p:cNvSpPr>
            <a:spLocks noGrp="1"/>
          </p:cNvSpPr>
          <p:nvPr>
            <p:ph type="pic" sz="quarter" idx="23" hasCustomPrompt="1"/>
          </p:nvPr>
        </p:nvSpPr>
        <p:spPr>
          <a:xfrm>
            <a:off x="39711090" y="533400"/>
            <a:ext cx="3135087" cy="1600200"/>
          </a:xfrm>
          <a:prstGeom prst="rect">
            <a:avLst/>
          </a:prstGeom>
          <a:solidFill>
            <a:schemeClr val="bg1"/>
          </a:solidFill>
        </p:spPr>
        <p:txBody>
          <a:bodyPr vert="horz" lIns="105503" tIns="52752" rIns="105503" bIns="52752"/>
          <a:lstStyle>
            <a:lvl1pPr marL="0" indent="0">
              <a:buNone/>
              <a:defRPr sz="1400"/>
            </a:lvl1pPr>
          </a:lstStyle>
          <a:p>
            <a:r>
              <a:rPr lang="en-US" dirty="0"/>
              <a:t>LOGO</a:t>
            </a:r>
          </a:p>
        </p:txBody>
      </p:sp>
      <p:sp>
        <p:nvSpPr>
          <p:cNvPr id="39" name="Chart Placeholder 38"/>
          <p:cNvSpPr>
            <a:spLocks noGrp="1"/>
          </p:cNvSpPr>
          <p:nvPr>
            <p:ph type="chart" sz="quarter" idx="24"/>
          </p:nvPr>
        </p:nvSpPr>
        <p:spPr>
          <a:xfrm>
            <a:off x="122936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0" name="Chart Placeholder 38"/>
          <p:cNvSpPr>
            <a:spLocks noGrp="1"/>
          </p:cNvSpPr>
          <p:nvPr>
            <p:ph type="chart" sz="quarter" idx="25"/>
          </p:nvPr>
        </p:nvSpPr>
        <p:spPr>
          <a:xfrm>
            <a:off x="122936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2" name="Text Placeholder 21"/>
          <p:cNvSpPr>
            <a:spLocks noGrp="1"/>
          </p:cNvSpPr>
          <p:nvPr>
            <p:ph type="body" sz="quarter" idx="26" hasCustomPrompt="1"/>
          </p:nvPr>
        </p:nvSpPr>
        <p:spPr>
          <a:xfrm>
            <a:off x="22148803" y="2514600"/>
            <a:ext cx="10276113" cy="622300"/>
          </a:xfrm>
          <a:prstGeom prst="rect">
            <a:avLst/>
          </a:prstGeom>
          <a:solidFill>
            <a:srgbClr val="01014B"/>
          </a:solidFill>
          <a:ln>
            <a:solidFill>
              <a:srgbClr val="01014B"/>
            </a:solidFill>
          </a:ln>
        </p:spPr>
        <p:txBody>
          <a:bodyPr vert="horz" lIns="105503" tIns="52752" rIns="105503" bIns="52752"/>
          <a:lstStyle>
            <a:lvl1pPr marL="0" indent="0">
              <a:buNone/>
              <a:defRPr sz="2800" b="1" baseline="0">
                <a:solidFill>
                  <a:schemeClr val="bg1"/>
                </a:solidFill>
                <a:latin typeface="Arial"/>
                <a:cs typeface="Arial"/>
              </a:defRPr>
            </a:lvl1pPr>
          </a:lstStyle>
          <a:p>
            <a:pPr lvl="0"/>
            <a:r>
              <a:rPr lang="en-US" sz="2800" dirty="0"/>
              <a:t>Results</a:t>
            </a:r>
            <a:endParaRPr lang="en-US" dirty="0"/>
          </a:p>
        </p:txBody>
      </p:sp>
      <p:sp>
        <p:nvSpPr>
          <p:cNvPr id="43" name="Text Placeholder 23"/>
          <p:cNvSpPr>
            <a:spLocks noGrp="1"/>
          </p:cNvSpPr>
          <p:nvPr>
            <p:ph type="body" sz="quarter" idx="27"/>
          </p:nvPr>
        </p:nvSpPr>
        <p:spPr>
          <a:xfrm>
            <a:off x="22148803" y="3276600"/>
            <a:ext cx="10276113" cy="15557500"/>
          </a:xfrm>
          <a:prstGeom prst="rect">
            <a:avLst/>
          </a:prstGeom>
        </p:spPr>
        <p:txBody>
          <a:bodyPr vert="horz" lIns="105503" tIns="52752" rIns="105503" bIns="52752"/>
          <a:lstStyle>
            <a:lvl1pPr marL="0" indent="0">
              <a:buNone/>
              <a:defRPr sz="1800" baseline="0"/>
            </a:lvl1pPr>
            <a:lvl2pPr marL="267422" indent="0">
              <a:buNone/>
              <a:defRPr sz="1800"/>
            </a:lvl2pPr>
            <a:lvl3pPr>
              <a:defRPr sz="1800"/>
            </a:lvl3pPr>
            <a:lvl4pPr>
              <a:defRPr sz="1800"/>
            </a:lvl4pPr>
            <a:lvl5pPr>
              <a:defRPr sz="1800"/>
            </a:lvl5pPr>
          </a:lstStyle>
          <a:p>
            <a:pPr lvl="0"/>
            <a:endParaRPr lang="en-US" dirty="0"/>
          </a:p>
        </p:txBody>
      </p:sp>
      <p:sp>
        <p:nvSpPr>
          <p:cNvPr id="44" name="Chart Placeholder 38"/>
          <p:cNvSpPr>
            <a:spLocks noGrp="1"/>
          </p:cNvSpPr>
          <p:nvPr>
            <p:ph type="chart" sz="quarter" idx="28"/>
          </p:nvPr>
        </p:nvSpPr>
        <p:spPr>
          <a:xfrm>
            <a:off x="23063200" y="14325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5" name="Chart Placeholder 38"/>
          <p:cNvSpPr>
            <a:spLocks noGrp="1"/>
          </p:cNvSpPr>
          <p:nvPr>
            <p:ph type="chart" sz="quarter" idx="29"/>
          </p:nvPr>
        </p:nvSpPr>
        <p:spPr>
          <a:xfrm>
            <a:off x="23063200" y="9372600"/>
            <a:ext cx="8695170" cy="3911600"/>
          </a:xfrm>
          <a:prstGeom prst="rect">
            <a:avLst/>
          </a:prstGeom>
        </p:spPr>
        <p:txBody>
          <a:bodyPr vert="horz" lIns="105503" tIns="52752" rIns="105503" bIns="52752"/>
          <a:lstStyle>
            <a:lvl1pPr marL="0" indent="0">
              <a:buNone/>
              <a:defRPr sz="1800"/>
            </a:lvl1pPr>
          </a:lstStyle>
          <a:p>
            <a:endParaRPr lang="en-US" dirty="0"/>
          </a:p>
        </p:txBody>
      </p:sp>
      <p:sp>
        <p:nvSpPr>
          <p:cNvPr id="46" name="Chart Placeholder 38"/>
          <p:cNvSpPr>
            <a:spLocks noGrp="1"/>
          </p:cNvSpPr>
          <p:nvPr>
            <p:ph type="chart" sz="quarter" idx="30"/>
          </p:nvPr>
        </p:nvSpPr>
        <p:spPr>
          <a:xfrm>
            <a:off x="23063200" y="4572000"/>
            <a:ext cx="8695170" cy="3911600"/>
          </a:xfrm>
          <a:prstGeom prst="rect">
            <a:avLst/>
          </a:prstGeom>
        </p:spPr>
        <p:txBody>
          <a:bodyPr vert="horz" lIns="105503" tIns="52752" rIns="105503" bIns="52752"/>
          <a:lstStyle>
            <a:lvl1pPr marL="0" indent="0">
              <a:buNone/>
              <a:defRPr sz="1800"/>
            </a:lvl1pPr>
          </a:lstStyle>
          <a:p>
            <a:endParaRPr lang="en-US" dirty="0"/>
          </a:p>
        </p:txBody>
      </p:sp>
      <p:pic>
        <p:nvPicPr>
          <p:cNvPr id="47" name="Picture 46"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833800" y="18906744"/>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351144" rtl="0" eaLnBrk="1" latinLnBrk="0" hangingPunct="1">
        <a:spcBef>
          <a:spcPct val="0"/>
        </a:spcBef>
        <a:buNone/>
        <a:defRPr sz="11300" kern="1200">
          <a:solidFill>
            <a:schemeClr val="tx1"/>
          </a:solidFill>
          <a:latin typeface="+mj-lt"/>
          <a:ea typeface="+mj-ea"/>
          <a:cs typeface="+mj-cs"/>
        </a:defRPr>
      </a:lvl1pPr>
    </p:titleStyle>
    <p:bodyStyle>
      <a:lvl1pPr marL="881680" indent="-881680" algn="l" defTabSz="2351144" rtl="0" eaLnBrk="1" latinLnBrk="0" hangingPunct="1">
        <a:spcBef>
          <a:spcPct val="20000"/>
        </a:spcBef>
        <a:buFont typeface="Arial" pitchFamily="34" charset="0"/>
        <a:buChar char="•"/>
        <a:defRPr sz="8200" kern="1200">
          <a:solidFill>
            <a:schemeClr val="tx1"/>
          </a:solidFill>
          <a:latin typeface="+mn-lt"/>
          <a:ea typeface="+mn-ea"/>
          <a:cs typeface="+mn-cs"/>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p:bodyStyle>
    <p:otherStyle>
      <a:defPPr>
        <a:defRPr lang="en-US"/>
      </a:defPPr>
      <a:lvl1pPr marL="0" algn="l" defTabSz="2351144" rtl="0" eaLnBrk="1" latinLnBrk="0" hangingPunct="1">
        <a:defRPr sz="4600" kern="1200">
          <a:solidFill>
            <a:schemeClr val="tx1"/>
          </a:solidFill>
          <a:latin typeface="+mn-lt"/>
          <a:ea typeface="+mn-ea"/>
          <a:cs typeface="+mn-cs"/>
        </a:defRPr>
      </a:lvl1pPr>
      <a:lvl2pPr marL="1175572" algn="l" defTabSz="2351144" rtl="0" eaLnBrk="1" latinLnBrk="0" hangingPunct="1">
        <a:defRPr sz="4600" kern="1200">
          <a:solidFill>
            <a:schemeClr val="tx1"/>
          </a:solidFill>
          <a:latin typeface="+mn-lt"/>
          <a:ea typeface="+mn-ea"/>
          <a:cs typeface="+mn-cs"/>
        </a:defRPr>
      </a:lvl2pPr>
      <a:lvl3pPr marL="2351144" algn="l" defTabSz="2351144" rtl="0" eaLnBrk="1" latinLnBrk="0" hangingPunct="1">
        <a:defRPr sz="4600" kern="1200">
          <a:solidFill>
            <a:schemeClr val="tx1"/>
          </a:solidFill>
          <a:latin typeface="+mn-lt"/>
          <a:ea typeface="+mn-ea"/>
          <a:cs typeface="+mn-cs"/>
        </a:defRPr>
      </a:lvl3pPr>
      <a:lvl4pPr marL="3526718" algn="l" defTabSz="2351144" rtl="0" eaLnBrk="1" latinLnBrk="0" hangingPunct="1">
        <a:defRPr sz="4600" kern="1200">
          <a:solidFill>
            <a:schemeClr val="tx1"/>
          </a:solidFill>
          <a:latin typeface="+mn-lt"/>
          <a:ea typeface="+mn-ea"/>
          <a:cs typeface="+mn-cs"/>
        </a:defRPr>
      </a:lvl4pPr>
      <a:lvl5pPr marL="4702290" algn="l" defTabSz="2351144" rtl="0" eaLnBrk="1" latinLnBrk="0" hangingPunct="1">
        <a:defRPr sz="4600" kern="1200">
          <a:solidFill>
            <a:schemeClr val="tx1"/>
          </a:solidFill>
          <a:latin typeface="+mn-lt"/>
          <a:ea typeface="+mn-ea"/>
          <a:cs typeface="+mn-cs"/>
        </a:defRPr>
      </a:lvl5pPr>
      <a:lvl6pPr marL="5877862" algn="l" defTabSz="2351144" rtl="0" eaLnBrk="1" latinLnBrk="0" hangingPunct="1">
        <a:defRPr sz="4600" kern="1200">
          <a:solidFill>
            <a:schemeClr val="tx1"/>
          </a:solidFill>
          <a:latin typeface="+mn-lt"/>
          <a:ea typeface="+mn-ea"/>
          <a:cs typeface="+mn-cs"/>
        </a:defRPr>
      </a:lvl6pPr>
      <a:lvl7pPr marL="7053434" algn="l" defTabSz="2351144" rtl="0" eaLnBrk="1" latinLnBrk="0" hangingPunct="1">
        <a:defRPr sz="4600" kern="1200">
          <a:solidFill>
            <a:schemeClr val="tx1"/>
          </a:solidFill>
          <a:latin typeface="+mn-lt"/>
          <a:ea typeface="+mn-ea"/>
          <a:cs typeface="+mn-cs"/>
        </a:defRPr>
      </a:lvl7pPr>
      <a:lvl8pPr marL="8229007" algn="l" defTabSz="2351144" rtl="0" eaLnBrk="1" latinLnBrk="0" hangingPunct="1">
        <a:defRPr sz="4600" kern="1200">
          <a:solidFill>
            <a:schemeClr val="tx1"/>
          </a:solidFill>
          <a:latin typeface="+mn-lt"/>
          <a:ea typeface="+mn-ea"/>
          <a:cs typeface="+mn-cs"/>
        </a:defRPr>
      </a:lvl8pPr>
      <a:lvl9pPr marL="9404580" algn="l" defTabSz="2351144" rtl="0" eaLnBrk="1" latinLnBrk="0" hangingPunct="1">
        <a:defRPr sz="4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5.xml"/><Relationship Id="rId13" Type="http://schemas.openxmlformats.org/officeDocument/2006/relationships/image" Target="../media/image3.png"/><Relationship Id="rId18" Type="http://schemas.openxmlformats.org/officeDocument/2006/relationships/image" Target="../media/image6.emf"/><Relationship Id="rId3" Type="http://schemas.openxmlformats.org/officeDocument/2006/relationships/image" Target="../media/image2.png"/><Relationship Id="rId21" Type="http://schemas.openxmlformats.org/officeDocument/2006/relationships/image" Target="../media/image9.png"/><Relationship Id="rId7" Type="http://schemas.openxmlformats.org/officeDocument/2006/relationships/chart" Target="../charts/chart4.xml"/><Relationship Id="rId12" Type="http://schemas.openxmlformats.org/officeDocument/2006/relationships/chart" Target="../charts/chart9.xml"/><Relationship Id="rId17" Type="http://schemas.openxmlformats.org/officeDocument/2006/relationships/package" Target="../embeddings/Microsoft_Excel_Worksheet10.xlsx"/><Relationship Id="rId2" Type="http://schemas.openxmlformats.org/officeDocument/2006/relationships/notesSlide" Target="../notesSlides/notesSlide1.xml"/><Relationship Id="rId16" Type="http://schemas.openxmlformats.org/officeDocument/2006/relationships/image" Target="../media/image5.emf"/><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chart" Target="../charts/chart3.xml"/><Relationship Id="rId11" Type="http://schemas.openxmlformats.org/officeDocument/2006/relationships/chart" Target="../charts/chart8.xml"/><Relationship Id="rId24" Type="http://schemas.openxmlformats.org/officeDocument/2006/relationships/image" Target="../media/image12.png"/><Relationship Id="rId5" Type="http://schemas.openxmlformats.org/officeDocument/2006/relationships/chart" Target="../charts/chart2.xml"/><Relationship Id="rId15" Type="http://schemas.openxmlformats.org/officeDocument/2006/relationships/package" Target="../embeddings/Microsoft_Excel_Worksheet9.xlsx"/><Relationship Id="rId23" Type="http://schemas.openxmlformats.org/officeDocument/2006/relationships/image" Target="../media/image11.png"/><Relationship Id="rId10" Type="http://schemas.openxmlformats.org/officeDocument/2006/relationships/chart" Target="../charts/chart7.xml"/><Relationship Id="rId19" Type="http://schemas.openxmlformats.org/officeDocument/2006/relationships/image" Target="../media/image7.png"/><Relationship Id="rId4" Type="http://schemas.openxmlformats.org/officeDocument/2006/relationships/chart" Target="../charts/chart1.xml"/><Relationship Id="rId9" Type="http://schemas.openxmlformats.org/officeDocument/2006/relationships/chart" Target="../charts/chart6.xml"/><Relationship Id="rId14" Type="http://schemas.openxmlformats.org/officeDocument/2006/relationships/image" Target="../media/image4.png"/><Relationship Id="rId2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2D3E8615-ABA5-5D53-830B-9F4332382BEE}"/>
            </a:ext>
          </a:extLst>
        </p:cNvPr>
        <p:cNvGrpSpPr/>
        <p:nvPr/>
      </p:nvGrpSpPr>
      <p:grpSpPr>
        <a:xfrm>
          <a:off x="0" y="0"/>
          <a:ext cx="0" cy="0"/>
          <a:chOff x="0" y="0"/>
          <a:chExt cx="0" cy="0"/>
        </a:xfrm>
      </p:grpSpPr>
      <p:sp>
        <p:nvSpPr>
          <p:cNvPr id="24" name="Title 23">
            <a:extLst>
              <a:ext uri="{FF2B5EF4-FFF2-40B4-BE49-F238E27FC236}">
                <a16:creationId xmlns:a16="http://schemas.microsoft.com/office/drawing/2014/main" id="{FD674F4C-BEB8-D9B2-F752-B71E77F418DD}"/>
              </a:ext>
            </a:extLst>
          </p:cNvPr>
          <p:cNvSpPr>
            <a:spLocks noGrp="1"/>
          </p:cNvSpPr>
          <p:nvPr>
            <p:ph type="title"/>
          </p:nvPr>
        </p:nvSpPr>
        <p:spPr>
          <a:xfrm>
            <a:off x="-565148" y="1554398"/>
            <a:ext cx="12256186" cy="2940050"/>
          </a:xfrm>
          <a:noFill/>
          <a:ln>
            <a:noFill/>
          </a:ln>
        </p:spPr>
        <p:txBody>
          <a:bodyPr/>
          <a:lstStyle/>
          <a:p>
            <a:pPr algn="l"/>
            <a:r>
              <a:rPr lang="zh-CN" altLang="en-US" sz="13800" dirty="0">
                <a:solidFill>
                  <a:schemeClr val="tx1"/>
                </a:solidFill>
                <a:latin typeface="+mj-ea"/>
              </a:rPr>
              <a:t>农</a:t>
            </a:r>
            <a:r>
              <a:rPr lang="zh-CN" altLang="en-US" sz="9600" dirty="0">
                <a:solidFill>
                  <a:schemeClr val="tx1"/>
                </a:solidFill>
                <a:latin typeface="+mj-ea"/>
              </a:rPr>
              <a:t>村与城市</a:t>
            </a:r>
            <a:br>
              <a:rPr lang="en-US" altLang="zh-CN" sz="9600" dirty="0">
                <a:solidFill>
                  <a:schemeClr val="tx1"/>
                </a:solidFill>
                <a:latin typeface="+mj-ea"/>
              </a:rPr>
            </a:br>
            <a:r>
              <a:rPr lang="zh-CN" altLang="en-US" sz="9600" dirty="0">
                <a:solidFill>
                  <a:schemeClr val="tx1"/>
                </a:solidFill>
                <a:latin typeface="+mj-ea"/>
              </a:rPr>
              <a:t>差异实验报告：</a:t>
            </a:r>
            <a:br>
              <a:rPr lang="en-US" altLang="zh-CN" sz="9600" dirty="0">
                <a:solidFill>
                  <a:schemeClr val="tx1"/>
                </a:solidFill>
                <a:latin typeface="+mj-ea"/>
              </a:rPr>
            </a:br>
            <a:r>
              <a:rPr lang="zh-CN" altLang="en-US" sz="9600" dirty="0">
                <a:solidFill>
                  <a:schemeClr val="tx1"/>
                </a:solidFill>
                <a:latin typeface="+mj-ea"/>
              </a:rPr>
              <a:t>文化与生活的对话</a:t>
            </a:r>
            <a:endParaRPr lang="en-US" sz="9600" dirty="0">
              <a:solidFill>
                <a:schemeClr val="tx1"/>
              </a:solidFill>
              <a:latin typeface="+mj-ea"/>
            </a:endParaRPr>
          </a:p>
        </p:txBody>
      </p:sp>
      <p:sp>
        <p:nvSpPr>
          <p:cNvPr id="29" name="Text Placeholder 28">
            <a:extLst>
              <a:ext uri="{FF2B5EF4-FFF2-40B4-BE49-F238E27FC236}">
                <a16:creationId xmlns:a16="http://schemas.microsoft.com/office/drawing/2014/main" id="{5F9FF611-D1CA-DD3A-6A81-520C2860A0E0}"/>
              </a:ext>
            </a:extLst>
          </p:cNvPr>
          <p:cNvSpPr>
            <a:spLocks noGrp="1"/>
          </p:cNvSpPr>
          <p:nvPr>
            <p:ph type="body" sz="quarter" idx="12"/>
          </p:nvPr>
        </p:nvSpPr>
        <p:spPr>
          <a:xfrm>
            <a:off x="11337559" y="6867331"/>
            <a:ext cx="10275887" cy="5533837"/>
          </a:xfrm>
          <a:solidFill>
            <a:schemeClr val="accent2">
              <a:lumMod val="75000"/>
            </a:schemeClr>
          </a:solidFill>
          <a:ln>
            <a:solidFill>
              <a:srgbClr val="C4172F"/>
            </a:solidFill>
          </a:ln>
        </p:spPr>
        <p:txBody>
          <a:bodyPr/>
          <a:lstStyle/>
          <a:p>
            <a:r>
              <a:rPr lang="zh-CN" altLang="en-US" sz="2000" dirty="0">
                <a:solidFill>
                  <a:schemeClr val="accent2">
                    <a:lumMod val="20000"/>
                    <a:lumOff val="80000"/>
                  </a:schemeClr>
                </a:solidFill>
              </a:rPr>
              <a:t>声明：以下所有计算在代码实践过程中所取的的显著性水平均为</a:t>
            </a:r>
            <a:r>
              <a:rPr lang="en-US" altLang="zh-CN" sz="2000" dirty="0">
                <a:solidFill>
                  <a:schemeClr val="accent2">
                    <a:lumMod val="20000"/>
                    <a:lumOff val="80000"/>
                  </a:schemeClr>
                </a:solidFill>
              </a:rPr>
              <a:t>0.05</a:t>
            </a:r>
            <a:r>
              <a:rPr lang="zh-CN" altLang="en-US" sz="2000" dirty="0">
                <a:solidFill>
                  <a:schemeClr val="accent2">
                    <a:lumMod val="20000"/>
                    <a:lumOff val="80000"/>
                  </a:schemeClr>
                </a:solidFill>
              </a:rPr>
              <a:t>，文章中引用的</a:t>
            </a:r>
            <a:r>
              <a:rPr lang="en-US" altLang="zh-CN" sz="2000" dirty="0">
                <a:solidFill>
                  <a:schemeClr val="accent2">
                    <a:lumMod val="20000"/>
                    <a:lumOff val="80000"/>
                  </a:schemeClr>
                </a:solidFill>
              </a:rPr>
              <a:t>t</a:t>
            </a:r>
            <a:r>
              <a:rPr lang="zh-CN" altLang="en-US" sz="2000" dirty="0">
                <a:solidFill>
                  <a:schemeClr val="accent2">
                    <a:lumMod val="20000"/>
                    <a:lumOff val="80000"/>
                  </a:schemeClr>
                </a:solidFill>
              </a:rPr>
              <a:t>值与</a:t>
            </a:r>
            <a:r>
              <a:rPr lang="en-US" altLang="zh-CN" sz="2000" dirty="0">
                <a:solidFill>
                  <a:schemeClr val="accent2">
                    <a:lumMod val="20000"/>
                    <a:lumOff val="80000"/>
                  </a:schemeClr>
                </a:solidFill>
              </a:rPr>
              <a:t>p</a:t>
            </a:r>
            <a:r>
              <a:rPr lang="zh-CN" altLang="en-US" sz="2000" dirty="0">
                <a:solidFill>
                  <a:schemeClr val="accent2">
                    <a:lumMod val="20000"/>
                    <a:lumOff val="80000"/>
                  </a:schemeClr>
                </a:solidFill>
              </a:rPr>
              <a:t>值保留了小数点后若干位数</a:t>
            </a:r>
            <a:endParaRPr lang="en-US" altLang="zh-CN" sz="2000" dirty="0">
              <a:solidFill>
                <a:schemeClr val="accent2">
                  <a:lumMod val="20000"/>
                  <a:lumOff val="80000"/>
                </a:schemeClr>
              </a:solidFill>
            </a:endParaRPr>
          </a:p>
          <a:p>
            <a:r>
              <a:rPr lang="zh-CN" altLang="en-US" sz="2400" dirty="0">
                <a:highlight>
                  <a:srgbClr val="01014B"/>
                </a:highlight>
                <a:latin typeface="+mn-ea"/>
              </a:rPr>
              <a:t>（一）均值和方差检验结果</a:t>
            </a:r>
            <a:r>
              <a:rPr lang="en-US" altLang="zh-CN" sz="2400" dirty="0">
                <a:highlight>
                  <a:srgbClr val="01014B"/>
                </a:highlight>
                <a:latin typeface="+mn-ea"/>
              </a:rPr>
              <a:t>(I)</a:t>
            </a:r>
          </a:p>
          <a:p>
            <a:r>
              <a:rPr lang="zh-CN" altLang="en-US" sz="2000" dirty="0">
                <a:latin typeface="+mn-ea"/>
              </a:rPr>
              <a:t>幸福感（</a:t>
            </a:r>
            <a:r>
              <a:rPr lang="en-US" altLang="zh-CN" sz="2000" dirty="0">
                <a:latin typeface="+mn-ea"/>
              </a:rPr>
              <a:t>D36</a:t>
            </a:r>
            <a:r>
              <a:rPr lang="zh-CN" altLang="en-US" sz="2000" dirty="0">
                <a:latin typeface="+mn-ea"/>
              </a:rPr>
              <a:t>）</a:t>
            </a:r>
          </a:p>
          <a:p>
            <a:r>
              <a:rPr lang="zh-CN" altLang="en-US" sz="2000" dirty="0">
                <a:latin typeface="+mn-ea"/>
              </a:rPr>
              <a:t>均值</a:t>
            </a:r>
            <a:r>
              <a:rPr lang="en-US" altLang="zh-CN" sz="2000" dirty="0">
                <a:latin typeface="+mn-ea"/>
              </a:rPr>
              <a:t>t</a:t>
            </a:r>
            <a:r>
              <a:rPr lang="zh-CN" altLang="en-US" sz="2000" dirty="0">
                <a:latin typeface="+mn-ea"/>
              </a:rPr>
              <a:t>统计量：</a:t>
            </a:r>
            <a:r>
              <a:rPr lang="en-US" altLang="zh-CN" sz="2000" dirty="0">
                <a:latin typeface="+mn-ea"/>
              </a:rPr>
              <a:t>-2.2853621</a:t>
            </a:r>
            <a:r>
              <a:rPr lang="zh-CN" altLang="en-US" sz="2000" dirty="0">
                <a:latin typeface="+mn-ea"/>
              </a:rPr>
              <a:t>，</a:t>
            </a:r>
            <a:r>
              <a:rPr lang="en-US" altLang="zh-CN" sz="2000" dirty="0">
                <a:latin typeface="+mn-ea"/>
              </a:rPr>
              <a:t>p</a:t>
            </a:r>
            <a:r>
              <a:rPr lang="zh-CN" altLang="en-US" sz="2000" dirty="0">
                <a:latin typeface="+mn-ea"/>
              </a:rPr>
              <a:t>值：</a:t>
            </a:r>
            <a:r>
              <a:rPr lang="en-US" altLang="zh-CN" sz="2000" dirty="0">
                <a:latin typeface="+mn-ea"/>
              </a:rPr>
              <a:t>0.022369132</a:t>
            </a:r>
          </a:p>
          <a:p>
            <a:r>
              <a:rPr lang="zh-CN" altLang="en-US" sz="2000" dirty="0">
                <a:latin typeface="+mn-ea"/>
              </a:rPr>
              <a:t>方差统计量</a:t>
            </a:r>
            <a:r>
              <a:rPr lang="en-US" altLang="zh-CN" sz="2000" dirty="0">
                <a:latin typeface="+mn-ea"/>
              </a:rPr>
              <a:t>12.418211136177</a:t>
            </a:r>
            <a:r>
              <a:rPr lang="zh-CN" altLang="en-US" sz="2000" dirty="0">
                <a:latin typeface="+mn-ea"/>
              </a:rPr>
              <a:t>，</a:t>
            </a:r>
            <a:r>
              <a:rPr lang="en-US" altLang="zh-CN" sz="2000" dirty="0">
                <a:latin typeface="+mn-ea"/>
              </a:rPr>
              <a:t>p</a:t>
            </a:r>
            <a:r>
              <a:rPr lang="zh-CN" altLang="en-US" sz="2000" dirty="0">
                <a:latin typeface="+mn-ea"/>
              </a:rPr>
              <a:t>值</a:t>
            </a:r>
            <a:r>
              <a:rPr lang="en-US" altLang="zh-CN" sz="2000" dirty="0">
                <a:latin typeface="+mn-ea"/>
              </a:rPr>
              <a:t>0.000432261444</a:t>
            </a:r>
          </a:p>
          <a:p>
            <a:r>
              <a:rPr lang="zh-CN" altLang="en-US" sz="2000" dirty="0">
                <a:latin typeface="+mn-ea"/>
              </a:rPr>
              <a:t>城市和乡村居民的整体幸福感存在显著差异，幸福感受的离散程度不同。</a:t>
            </a:r>
          </a:p>
          <a:p>
            <a:r>
              <a:rPr lang="zh-CN" altLang="en-US" sz="2000" dirty="0">
                <a:latin typeface="+mn-ea"/>
              </a:rPr>
              <a:t>健康状况（</a:t>
            </a:r>
            <a:r>
              <a:rPr lang="en-US" altLang="zh-CN" sz="2000" dirty="0">
                <a:latin typeface="+mn-ea"/>
              </a:rPr>
              <a:t>A15</a:t>
            </a:r>
            <a:r>
              <a:rPr lang="zh-CN" altLang="en-US" sz="2000" dirty="0">
                <a:latin typeface="+mn-ea"/>
              </a:rPr>
              <a:t>）</a:t>
            </a:r>
          </a:p>
          <a:p>
            <a:r>
              <a:rPr lang="zh-CN" altLang="en-US" sz="2000" dirty="0">
                <a:latin typeface="+mn-ea"/>
              </a:rPr>
              <a:t>均值不同</a:t>
            </a:r>
            <a:r>
              <a:rPr lang="en-US" altLang="zh-CN" sz="2000" dirty="0">
                <a:latin typeface="+mn-ea"/>
              </a:rPr>
              <a:t>(t</a:t>
            </a:r>
            <a:r>
              <a:rPr lang="zh-CN" altLang="en-US" sz="2000" dirty="0">
                <a:latin typeface="+mn-ea"/>
              </a:rPr>
              <a:t>统计量</a:t>
            </a:r>
            <a:r>
              <a:rPr lang="en-US" altLang="zh-CN" sz="2000" dirty="0">
                <a:latin typeface="+mn-ea"/>
              </a:rPr>
              <a:t>3.31820364</a:t>
            </a:r>
            <a:r>
              <a:rPr lang="zh-CN" altLang="en-US" sz="2000" dirty="0">
                <a:latin typeface="+mn-ea"/>
              </a:rPr>
              <a:t>，</a:t>
            </a:r>
            <a:r>
              <a:rPr lang="en-US" altLang="zh-CN" sz="2000" dirty="0">
                <a:latin typeface="+mn-ea"/>
              </a:rPr>
              <a:t>p</a:t>
            </a:r>
            <a:r>
              <a:rPr lang="zh-CN" altLang="en-US" sz="2000" dirty="0">
                <a:latin typeface="+mn-ea"/>
              </a:rPr>
              <a:t>值</a:t>
            </a:r>
            <a:r>
              <a:rPr lang="en-US" altLang="zh-CN" sz="2000" dirty="0">
                <a:latin typeface="+mn-ea"/>
              </a:rPr>
              <a:t>0.0009099566</a:t>
            </a:r>
          </a:p>
          <a:p>
            <a:r>
              <a:rPr lang="zh-CN" altLang="en-US" sz="2000" dirty="0">
                <a:latin typeface="+mn-ea"/>
              </a:rPr>
              <a:t>方差统计量</a:t>
            </a:r>
            <a:r>
              <a:rPr lang="en-US" altLang="zh-CN" sz="2000" dirty="0">
                <a:latin typeface="+mn-ea"/>
              </a:rPr>
              <a:t>25.422615516021526</a:t>
            </a:r>
            <a:r>
              <a:rPr lang="zh-CN" altLang="en-US" sz="2000" dirty="0">
                <a:latin typeface="+mn-ea"/>
              </a:rPr>
              <a:t>，</a:t>
            </a:r>
            <a:r>
              <a:rPr lang="en-US" altLang="zh-CN" sz="2000" dirty="0">
                <a:latin typeface="+mn-ea"/>
              </a:rPr>
              <a:t>p</a:t>
            </a:r>
            <a:r>
              <a:rPr lang="zh-CN" altLang="en-US" sz="2000" dirty="0">
                <a:latin typeface="+mn-ea"/>
              </a:rPr>
              <a:t>值</a:t>
            </a:r>
            <a:r>
              <a:rPr lang="en-US" altLang="zh-CN" sz="2000" dirty="0">
                <a:latin typeface="+mn-ea"/>
              </a:rPr>
              <a:t>4.7041511402046713e-</a:t>
            </a:r>
            <a:r>
              <a:rPr lang="zh-CN" altLang="en-US" sz="2000" dirty="0">
                <a:latin typeface="+mn-ea"/>
              </a:rPr>
              <a:t>城乡居民对自身健康状况的认知有明显区别，个体间差异程度不一致。</a:t>
            </a:r>
          </a:p>
          <a:p>
            <a:r>
              <a:rPr lang="zh-CN" altLang="en-US" sz="2000" dirty="0">
                <a:latin typeface="+mn-ea"/>
              </a:rPr>
              <a:t>社会公平程度看法（</a:t>
            </a:r>
            <a:r>
              <a:rPr lang="en-US" altLang="zh-CN" sz="2000" dirty="0">
                <a:latin typeface="+mn-ea"/>
              </a:rPr>
              <a:t>A35</a:t>
            </a:r>
            <a:r>
              <a:rPr lang="zh-CN" altLang="en-US" sz="2000" dirty="0">
                <a:latin typeface="+mn-ea"/>
              </a:rPr>
              <a:t>）</a:t>
            </a:r>
          </a:p>
          <a:p>
            <a:r>
              <a:rPr lang="zh-CN" altLang="en-US" sz="2000" dirty="0">
                <a:latin typeface="+mn-ea"/>
              </a:rPr>
              <a:t>均值</a:t>
            </a:r>
            <a:r>
              <a:rPr lang="en-US" altLang="zh-CN" sz="2000" dirty="0">
                <a:latin typeface="+mn-ea"/>
              </a:rPr>
              <a:t>t</a:t>
            </a:r>
            <a:r>
              <a:rPr lang="zh-CN" altLang="en-US" sz="2000" dirty="0">
                <a:latin typeface="+mn-ea"/>
              </a:rPr>
              <a:t>统计量：</a:t>
            </a:r>
            <a:r>
              <a:rPr lang="en-US" altLang="zh-CN" sz="2000" dirty="0">
                <a:latin typeface="+mn-ea"/>
              </a:rPr>
              <a:t>-2.780741</a:t>
            </a:r>
            <a:r>
              <a:rPr lang="zh-CN" altLang="en-US" sz="2000" dirty="0">
                <a:latin typeface="+mn-ea"/>
              </a:rPr>
              <a:t>，</a:t>
            </a:r>
            <a:r>
              <a:rPr lang="en-US" altLang="zh-CN" sz="2000" dirty="0">
                <a:latin typeface="+mn-ea"/>
              </a:rPr>
              <a:t>p</a:t>
            </a:r>
            <a:r>
              <a:rPr lang="zh-CN" altLang="en-US" sz="2000" dirty="0">
                <a:latin typeface="+mn-ea"/>
              </a:rPr>
              <a:t>值：</a:t>
            </a:r>
            <a:r>
              <a:rPr lang="en-US" altLang="zh-CN" sz="2000" dirty="0">
                <a:latin typeface="+mn-ea"/>
              </a:rPr>
              <a:t>0.0054359422</a:t>
            </a:r>
          </a:p>
          <a:p>
            <a:r>
              <a:rPr lang="zh-CN" altLang="en-US" sz="2000" dirty="0">
                <a:latin typeface="+mn-ea"/>
              </a:rPr>
              <a:t>方差统计量</a:t>
            </a:r>
            <a:r>
              <a:rPr lang="en-US" altLang="zh-CN" sz="2000" dirty="0">
                <a:latin typeface="+mn-ea"/>
              </a:rPr>
              <a:t>:6.174695407662517,</a:t>
            </a:r>
            <a:r>
              <a:rPr lang="zh-CN" altLang="en-US" sz="2000" dirty="0">
                <a:latin typeface="+mn-ea"/>
              </a:rPr>
              <a:t> </a:t>
            </a:r>
            <a:r>
              <a:rPr lang="en-US" altLang="zh-CN" sz="2000" dirty="0">
                <a:latin typeface="+mn-ea"/>
              </a:rPr>
              <a:t>p</a:t>
            </a:r>
            <a:r>
              <a:rPr lang="zh-CN" altLang="en-US" sz="2000" dirty="0">
                <a:latin typeface="+mn-ea"/>
              </a:rPr>
              <a:t>值</a:t>
            </a:r>
            <a:r>
              <a:rPr lang="en-US" altLang="zh-CN" sz="2000" dirty="0">
                <a:latin typeface="+mn-ea"/>
              </a:rPr>
              <a:t>:0.012978944903308955</a:t>
            </a:r>
            <a:r>
              <a:rPr lang="zh-CN" altLang="en-US" sz="2000" dirty="0">
                <a:latin typeface="+mn-ea"/>
              </a:rPr>
              <a:t>城乡居民对社会公平性的感受和评价存在较大差异，观点的分散情况不一样。</a:t>
            </a:r>
            <a:endParaRPr lang="en-US" altLang="zh-CN" sz="2000" dirty="0">
              <a:latin typeface="+mn-ea"/>
            </a:endParaRPr>
          </a:p>
          <a:p>
            <a:endParaRPr lang="zh-CN" altLang="en-US" dirty="0"/>
          </a:p>
        </p:txBody>
      </p:sp>
      <p:sp>
        <p:nvSpPr>
          <p:cNvPr id="31" name="Text Placeholder 30">
            <a:extLst>
              <a:ext uri="{FF2B5EF4-FFF2-40B4-BE49-F238E27FC236}">
                <a16:creationId xmlns:a16="http://schemas.microsoft.com/office/drawing/2014/main" id="{DD727848-1839-86CA-E72D-44B7D86DE4BA}"/>
              </a:ext>
            </a:extLst>
          </p:cNvPr>
          <p:cNvSpPr>
            <a:spLocks noGrp="1"/>
          </p:cNvSpPr>
          <p:nvPr>
            <p:ph type="body" sz="quarter" idx="13"/>
          </p:nvPr>
        </p:nvSpPr>
        <p:spPr>
          <a:xfrm>
            <a:off x="11319972" y="1987065"/>
            <a:ext cx="10276113" cy="1234923"/>
          </a:xfrm>
          <a:solidFill>
            <a:schemeClr val="accent2">
              <a:lumMod val="75000"/>
            </a:schemeClr>
          </a:solidFill>
          <a:ln>
            <a:solidFill>
              <a:srgbClr val="C4172F"/>
            </a:solidFill>
          </a:ln>
        </p:spPr>
        <p:txBody>
          <a:bodyPr/>
          <a:lstStyle/>
          <a:p>
            <a:r>
              <a:rPr lang="zh-CN" altLang="en-US" sz="2000" b="1" dirty="0">
                <a:solidFill>
                  <a:schemeClr val="bg1"/>
                </a:solidFill>
              </a:rPr>
              <a:t>随着社会的发展，农村与城市在多个方面呈现出不同的特征。为深入探究这些差异，本次实验旨在通过对一系列变量的分析，揭示农村与城市居民在幸福感、健康状况、社会公平认知等方面的不同表现及其相关影响因素。</a:t>
            </a:r>
            <a:endParaRPr lang="en-US" sz="2000" b="1" dirty="0">
              <a:solidFill>
                <a:schemeClr val="bg1"/>
              </a:solidFill>
            </a:endParaRPr>
          </a:p>
        </p:txBody>
      </p:sp>
      <p:sp>
        <p:nvSpPr>
          <p:cNvPr id="17" name="文本占位符 16">
            <a:extLst>
              <a:ext uri="{FF2B5EF4-FFF2-40B4-BE49-F238E27FC236}">
                <a16:creationId xmlns:a16="http://schemas.microsoft.com/office/drawing/2014/main" id="{29439E0E-ED0F-FA3A-8BAC-D0318121E214}"/>
              </a:ext>
            </a:extLst>
          </p:cNvPr>
          <p:cNvSpPr>
            <a:spLocks noGrp="1"/>
          </p:cNvSpPr>
          <p:nvPr>
            <p:ph type="body" sz="quarter" idx="14"/>
          </p:nvPr>
        </p:nvSpPr>
        <p:spPr>
          <a:xfrm>
            <a:off x="11319972" y="3592046"/>
            <a:ext cx="10276113" cy="622300"/>
          </a:xfrm>
        </p:spPr>
        <p:txBody>
          <a:bodyPr/>
          <a:lstStyle/>
          <a:p>
            <a:r>
              <a:rPr lang="zh-CN" altLang="en-US" dirty="0">
                <a:latin typeface="+mj-ea"/>
                <a:ea typeface="+mj-ea"/>
              </a:rPr>
              <a:t>实验目的</a:t>
            </a:r>
          </a:p>
        </p:txBody>
      </p:sp>
      <p:sp>
        <p:nvSpPr>
          <p:cNvPr id="33" name="Text Placeholder 32">
            <a:extLst>
              <a:ext uri="{FF2B5EF4-FFF2-40B4-BE49-F238E27FC236}">
                <a16:creationId xmlns:a16="http://schemas.microsoft.com/office/drawing/2014/main" id="{8464D7CD-EB82-233F-C08C-6889AC4FE513}"/>
              </a:ext>
            </a:extLst>
          </p:cNvPr>
          <p:cNvSpPr>
            <a:spLocks noGrp="1"/>
          </p:cNvSpPr>
          <p:nvPr>
            <p:ph type="body" sz="quarter" idx="15"/>
          </p:nvPr>
        </p:nvSpPr>
        <p:spPr>
          <a:xfrm>
            <a:off x="11337559" y="4335108"/>
            <a:ext cx="10276113" cy="1330600"/>
          </a:xfrm>
          <a:solidFill>
            <a:schemeClr val="accent2">
              <a:lumMod val="75000"/>
            </a:schemeClr>
          </a:solidFill>
          <a:ln>
            <a:solidFill>
              <a:srgbClr val="C4172F"/>
            </a:solidFill>
          </a:ln>
        </p:spPr>
        <p:txBody>
          <a:bodyPr/>
          <a:lstStyle/>
          <a:p>
            <a:r>
              <a:rPr lang="en-US" altLang="zh-CN" sz="2000" b="1" dirty="0">
                <a:solidFill>
                  <a:schemeClr val="bg1"/>
                </a:solidFill>
                <a:latin typeface="+mn-ea"/>
              </a:rPr>
              <a:t>1.</a:t>
            </a:r>
            <a:r>
              <a:rPr lang="zh-CN" altLang="en-US" sz="2000" b="1" dirty="0">
                <a:solidFill>
                  <a:schemeClr val="bg1"/>
                </a:solidFill>
                <a:latin typeface="+mn-ea"/>
              </a:rPr>
              <a:t>比较农村与城市居民在幸福感、健康状况和社会公平认知上的差异。</a:t>
            </a:r>
          </a:p>
          <a:p>
            <a:r>
              <a:rPr lang="en-US" altLang="zh-CN" sz="2000" b="1" dirty="0">
                <a:solidFill>
                  <a:schemeClr val="bg1"/>
                </a:solidFill>
                <a:latin typeface="+mn-ea"/>
              </a:rPr>
              <a:t>2.</a:t>
            </a:r>
            <a:r>
              <a:rPr lang="zh-CN" altLang="en-US" sz="2000" b="1" dirty="0">
                <a:solidFill>
                  <a:schemeClr val="bg1"/>
                </a:solidFill>
                <a:latin typeface="+mn-ea"/>
              </a:rPr>
              <a:t>分析第二层变量与第一层变量之间的关系，找出可能影响第一层变量的因素。</a:t>
            </a:r>
          </a:p>
        </p:txBody>
      </p:sp>
      <p:sp>
        <p:nvSpPr>
          <p:cNvPr id="46" name="文本占位符 45">
            <a:extLst>
              <a:ext uri="{FF2B5EF4-FFF2-40B4-BE49-F238E27FC236}">
                <a16:creationId xmlns:a16="http://schemas.microsoft.com/office/drawing/2014/main" id="{4C6E2E34-81AC-85A2-500F-D382A4C433AB}"/>
              </a:ext>
            </a:extLst>
          </p:cNvPr>
          <p:cNvSpPr>
            <a:spLocks noGrp="1"/>
          </p:cNvSpPr>
          <p:nvPr>
            <p:ph type="body" sz="quarter" idx="20"/>
          </p:nvPr>
        </p:nvSpPr>
        <p:spPr>
          <a:xfrm>
            <a:off x="389732" y="8720756"/>
            <a:ext cx="10276113" cy="4087258"/>
          </a:xfrm>
        </p:spPr>
        <p:txBody>
          <a:bodyPr/>
          <a:lstStyle/>
          <a:p>
            <a:r>
              <a:rPr lang="zh-CN" altLang="en-US" sz="2400" dirty="0">
                <a:highlight>
                  <a:srgbClr val="800000"/>
                </a:highlight>
                <a:latin typeface="+mn-ea"/>
              </a:rPr>
              <a:t>（一）变量选取</a:t>
            </a:r>
          </a:p>
          <a:p>
            <a:r>
              <a:rPr lang="zh-CN" altLang="en-US" sz="2000" dirty="0">
                <a:solidFill>
                  <a:schemeClr val="accent1">
                    <a:lumMod val="20000"/>
                    <a:lumOff val="80000"/>
                  </a:schemeClr>
                </a:solidFill>
                <a:latin typeface="+mn-ea"/>
              </a:rPr>
              <a:t>声明：</a:t>
            </a:r>
            <a:r>
              <a:rPr lang="en-US" altLang="zh-CN" sz="2000" dirty="0">
                <a:solidFill>
                  <a:schemeClr val="accent1">
                    <a:lumMod val="20000"/>
                    <a:lumOff val="80000"/>
                  </a:schemeClr>
                </a:solidFill>
                <a:latin typeface="+mn-ea"/>
              </a:rPr>
              <a:t>D36</a:t>
            </a:r>
            <a:r>
              <a:rPr lang="zh-CN" altLang="en-US" sz="2000" dirty="0">
                <a:solidFill>
                  <a:schemeClr val="accent1">
                    <a:lumMod val="20000"/>
                    <a:lumOff val="80000"/>
                  </a:schemeClr>
                </a:solidFill>
                <a:latin typeface="+mn-ea"/>
              </a:rPr>
              <a:t>，</a:t>
            </a:r>
            <a:r>
              <a:rPr lang="en-US" altLang="zh-CN" sz="2000" dirty="0">
                <a:solidFill>
                  <a:schemeClr val="accent1">
                    <a:lumMod val="20000"/>
                    <a:lumOff val="80000"/>
                  </a:schemeClr>
                </a:solidFill>
                <a:latin typeface="+mn-ea"/>
              </a:rPr>
              <a:t>A15</a:t>
            </a:r>
            <a:r>
              <a:rPr lang="zh-CN" altLang="en-US" sz="2000" dirty="0">
                <a:solidFill>
                  <a:schemeClr val="accent1">
                    <a:lumMod val="20000"/>
                    <a:lumOff val="80000"/>
                  </a:schemeClr>
                </a:solidFill>
                <a:latin typeface="+mn-ea"/>
              </a:rPr>
              <a:t>等标注以及详细数据来源于文件“</a:t>
            </a:r>
            <a:r>
              <a:rPr lang="en-US" altLang="zh-CN" sz="2000" dirty="0">
                <a:solidFill>
                  <a:schemeClr val="accent1">
                    <a:lumMod val="20000"/>
                    <a:lumOff val="80000"/>
                  </a:schemeClr>
                </a:solidFill>
                <a:latin typeface="+mn-ea"/>
              </a:rPr>
              <a:t>CGSS2021.csv”</a:t>
            </a:r>
            <a:r>
              <a:rPr lang="zh-CN" altLang="en-US" sz="2000" dirty="0">
                <a:solidFill>
                  <a:schemeClr val="accent1">
                    <a:lumMod val="20000"/>
                    <a:lumOff val="80000"/>
                  </a:schemeClr>
                </a:solidFill>
                <a:latin typeface="+mn-ea"/>
              </a:rPr>
              <a:t>。</a:t>
            </a:r>
          </a:p>
          <a:p>
            <a:r>
              <a:rPr lang="zh-CN" altLang="en-US" sz="2000" dirty="0">
                <a:latin typeface="+mn-ea"/>
              </a:rPr>
              <a:t>第一层变量</a:t>
            </a:r>
          </a:p>
          <a:p>
            <a:r>
              <a:rPr lang="en-US" altLang="zh-CN" sz="2000" dirty="0">
                <a:latin typeface="+mn-ea"/>
              </a:rPr>
              <a:t>  1.D36. </a:t>
            </a:r>
            <a:r>
              <a:rPr lang="zh-CN" altLang="en-US" sz="2000" dirty="0">
                <a:latin typeface="+mn-ea"/>
              </a:rPr>
              <a:t>居民目前的幸福感评分（最高 </a:t>
            </a:r>
            <a:r>
              <a:rPr lang="en-US" altLang="zh-CN" sz="2000" dirty="0">
                <a:latin typeface="+mn-ea"/>
              </a:rPr>
              <a:t>10 </a:t>
            </a:r>
            <a:r>
              <a:rPr lang="zh-CN" altLang="en-US" sz="2000" dirty="0">
                <a:latin typeface="+mn-ea"/>
              </a:rPr>
              <a:t>分，最低 </a:t>
            </a:r>
            <a:r>
              <a:rPr lang="en-US" altLang="zh-CN" sz="2000" dirty="0">
                <a:latin typeface="+mn-ea"/>
              </a:rPr>
              <a:t>0 </a:t>
            </a:r>
            <a:r>
              <a:rPr lang="zh-CN" altLang="en-US" sz="2000" dirty="0">
                <a:latin typeface="+mn-ea"/>
              </a:rPr>
              <a:t>分）。</a:t>
            </a:r>
          </a:p>
          <a:p>
            <a:r>
              <a:rPr lang="en-US" altLang="zh-CN" sz="2000" dirty="0">
                <a:latin typeface="+mn-ea"/>
              </a:rPr>
              <a:t>  2.A15. </a:t>
            </a:r>
            <a:r>
              <a:rPr lang="zh-CN" altLang="en-US" sz="2000" dirty="0">
                <a:latin typeface="+mn-ea"/>
              </a:rPr>
              <a:t>居民目前的身体健康状况。</a:t>
            </a:r>
          </a:p>
          <a:p>
            <a:r>
              <a:rPr lang="en-US" altLang="zh-CN" sz="2000" dirty="0">
                <a:latin typeface="+mn-ea"/>
              </a:rPr>
              <a:t>  3.A35. </a:t>
            </a:r>
            <a:r>
              <a:rPr lang="zh-CN" altLang="en-US" sz="2000" dirty="0">
                <a:latin typeface="+mn-ea"/>
              </a:rPr>
              <a:t>居民对当今社会公平程度的看法。</a:t>
            </a:r>
          </a:p>
          <a:p>
            <a:r>
              <a:rPr lang="en-US" altLang="zh-CN" sz="2000" dirty="0">
                <a:latin typeface="+mn-ea"/>
              </a:rPr>
              <a:t>  2.</a:t>
            </a:r>
            <a:r>
              <a:rPr lang="zh-CN" altLang="en-US" sz="2000" dirty="0">
                <a:latin typeface="+mn-ea"/>
              </a:rPr>
              <a:t>自变量：是否为城市居民（</a:t>
            </a:r>
            <a:r>
              <a:rPr lang="en-US" altLang="zh-CN" sz="2000" dirty="0" err="1">
                <a:latin typeface="+mn-ea"/>
              </a:rPr>
              <a:t>isurban</a:t>
            </a:r>
            <a:r>
              <a:rPr lang="zh-CN" altLang="en-US" sz="2000" dirty="0">
                <a:latin typeface="+mn-ea"/>
              </a:rPr>
              <a:t>），用于区分城市和乡村。</a:t>
            </a:r>
          </a:p>
          <a:p>
            <a:r>
              <a:rPr lang="zh-CN" altLang="en-US" sz="2000" dirty="0">
                <a:latin typeface="+mn-ea"/>
              </a:rPr>
              <a:t>第二层变量</a:t>
            </a:r>
          </a:p>
          <a:p>
            <a:r>
              <a:rPr lang="zh-CN" altLang="en-US" sz="2000" dirty="0">
                <a:latin typeface="+mn-ea"/>
              </a:rPr>
              <a:t>  从</a:t>
            </a:r>
            <a:r>
              <a:rPr lang="en-US" altLang="zh-CN" sz="2000" dirty="0">
                <a:latin typeface="+mn-ea"/>
              </a:rPr>
              <a:t>A7a</a:t>
            </a:r>
            <a:r>
              <a:rPr lang="zh-CN" altLang="en-US" sz="2000" dirty="0">
                <a:latin typeface="+mn-ea"/>
              </a:rPr>
              <a:t>到</a:t>
            </a:r>
            <a:r>
              <a:rPr lang="en-US" altLang="zh-CN" sz="2000" dirty="0">
                <a:latin typeface="+mn-ea"/>
              </a:rPr>
              <a:t>P19a</a:t>
            </a:r>
            <a:r>
              <a:rPr lang="zh-CN" altLang="en-US" sz="2000" dirty="0">
                <a:latin typeface="+mn-ea"/>
              </a:rPr>
              <a:t>，共</a:t>
            </a:r>
            <a:r>
              <a:rPr lang="en-US" altLang="zh-CN" sz="2000" dirty="0">
                <a:latin typeface="+mn-ea"/>
              </a:rPr>
              <a:t>11</a:t>
            </a:r>
            <a:r>
              <a:rPr lang="zh-CN" altLang="en-US" sz="2000" dirty="0">
                <a:latin typeface="+mn-ea"/>
              </a:rPr>
              <a:t>个猜测与“幸福感”相关的变量，个猜测与“健康状况”相关的变 </a:t>
            </a:r>
            <a:endParaRPr lang="en-US" altLang="zh-CN" sz="2000" dirty="0">
              <a:latin typeface="+mn-ea"/>
            </a:endParaRPr>
          </a:p>
          <a:p>
            <a:r>
              <a:rPr lang="en-US" altLang="zh-CN" sz="2000" dirty="0">
                <a:latin typeface="+mn-ea"/>
              </a:rPr>
              <a:t>  </a:t>
            </a:r>
            <a:r>
              <a:rPr lang="zh-CN" altLang="en-US" sz="2000" dirty="0">
                <a:latin typeface="+mn-ea"/>
              </a:rPr>
              <a:t>量，个猜测与“居民对当今社会公平程度的看法”相关的变量。</a:t>
            </a:r>
          </a:p>
        </p:txBody>
      </p:sp>
      <p:sp>
        <p:nvSpPr>
          <p:cNvPr id="50" name="文本框 49">
            <a:extLst>
              <a:ext uri="{FF2B5EF4-FFF2-40B4-BE49-F238E27FC236}">
                <a16:creationId xmlns:a16="http://schemas.microsoft.com/office/drawing/2014/main" id="{1C0C3149-5162-6095-DE0E-2642E19ED824}"/>
              </a:ext>
            </a:extLst>
          </p:cNvPr>
          <p:cNvSpPr txBox="1"/>
          <p:nvPr/>
        </p:nvSpPr>
        <p:spPr>
          <a:xfrm>
            <a:off x="629478" y="5742970"/>
            <a:ext cx="8001000" cy="1569660"/>
          </a:xfrm>
          <a:prstGeom prst="rect">
            <a:avLst/>
          </a:prstGeom>
          <a:noFill/>
        </p:spPr>
        <p:txBody>
          <a:bodyPr wrap="square" rtlCol="0">
            <a:spAutoFit/>
          </a:bodyPr>
          <a:lstStyle/>
          <a:p>
            <a:r>
              <a:rPr lang="zh-CN" altLang="en-US" sz="4800" dirty="0"/>
              <a:t>冯胤乔 李迪柯 应奥松 周天翊</a:t>
            </a:r>
            <a:endParaRPr lang="en-US" altLang="zh-CN" sz="4800" dirty="0"/>
          </a:p>
          <a:p>
            <a:r>
              <a:rPr lang="zh-CN" altLang="en-US" sz="4800" dirty="0"/>
              <a:t>安泰经济与管理学院</a:t>
            </a:r>
          </a:p>
        </p:txBody>
      </p:sp>
      <p:pic>
        <p:nvPicPr>
          <p:cNvPr id="51" name="图片 50">
            <a:extLst>
              <a:ext uri="{FF2B5EF4-FFF2-40B4-BE49-F238E27FC236}">
                <a16:creationId xmlns:a16="http://schemas.microsoft.com/office/drawing/2014/main" id="{805692EA-238F-C250-F2D2-4ADFB20BCDDB}"/>
              </a:ext>
            </a:extLst>
          </p:cNvPr>
          <p:cNvPicPr>
            <a:picLocks noChangeAspect="1"/>
          </p:cNvPicPr>
          <p:nvPr/>
        </p:nvPicPr>
        <p:blipFill>
          <a:blip r:embed="rId3"/>
          <a:stretch>
            <a:fillRect/>
          </a:stretch>
        </p:blipFill>
        <p:spPr>
          <a:xfrm>
            <a:off x="11319974" y="1272791"/>
            <a:ext cx="10276113" cy="639213"/>
          </a:xfrm>
          <a:prstGeom prst="rect">
            <a:avLst/>
          </a:prstGeom>
        </p:spPr>
      </p:pic>
      <p:sp>
        <p:nvSpPr>
          <p:cNvPr id="52" name="文本框 51">
            <a:extLst>
              <a:ext uri="{FF2B5EF4-FFF2-40B4-BE49-F238E27FC236}">
                <a16:creationId xmlns:a16="http://schemas.microsoft.com/office/drawing/2014/main" id="{E3D4B4B7-04DC-5834-EC8B-9A143CDC0DFA}"/>
              </a:ext>
            </a:extLst>
          </p:cNvPr>
          <p:cNvSpPr txBox="1"/>
          <p:nvPr/>
        </p:nvSpPr>
        <p:spPr>
          <a:xfrm>
            <a:off x="11337559" y="1312497"/>
            <a:ext cx="5393547" cy="523220"/>
          </a:xfrm>
          <a:prstGeom prst="rect">
            <a:avLst/>
          </a:prstGeom>
          <a:noFill/>
        </p:spPr>
        <p:txBody>
          <a:bodyPr wrap="square" rtlCol="0">
            <a:spAutoFit/>
          </a:bodyPr>
          <a:lstStyle/>
          <a:p>
            <a:r>
              <a:rPr lang="zh-CN" altLang="en-US" sz="2800" b="1" dirty="0">
                <a:solidFill>
                  <a:schemeClr val="bg1"/>
                </a:solidFill>
                <a:latin typeface="+mj-ea"/>
                <a:ea typeface="+mj-ea"/>
              </a:rPr>
              <a:t>实验背景</a:t>
            </a:r>
          </a:p>
        </p:txBody>
      </p:sp>
      <p:sp>
        <p:nvSpPr>
          <p:cNvPr id="54" name="文本占位符 53">
            <a:extLst>
              <a:ext uri="{FF2B5EF4-FFF2-40B4-BE49-F238E27FC236}">
                <a16:creationId xmlns:a16="http://schemas.microsoft.com/office/drawing/2014/main" id="{3D79E85C-C228-CE01-F190-BC0BCCE662E8}"/>
              </a:ext>
            </a:extLst>
          </p:cNvPr>
          <p:cNvSpPr>
            <a:spLocks noGrp="1"/>
          </p:cNvSpPr>
          <p:nvPr>
            <p:ph type="body" sz="quarter" idx="10"/>
          </p:nvPr>
        </p:nvSpPr>
        <p:spPr>
          <a:xfrm>
            <a:off x="389733" y="7959406"/>
            <a:ext cx="10276113" cy="622300"/>
          </a:xfrm>
          <a:solidFill>
            <a:schemeClr val="accent2">
              <a:lumMod val="75000"/>
            </a:schemeClr>
          </a:solidFill>
        </p:spPr>
        <p:txBody>
          <a:bodyPr/>
          <a:lstStyle/>
          <a:p>
            <a:r>
              <a:rPr lang="zh-CN" altLang="en-US" dirty="0">
                <a:latin typeface="+mj-ea"/>
                <a:ea typeface="+mj-ea"/>
              </a:rPr>
              <a:t>实验设计</a:t>
            </a:r>
            <a:endParaRPr lang="zh-CN" altLang="en-US" sz="3600" dirty="0">
              <a:latin typeface="+mj-ea"/>
              <a:ea typeface="+mj-ea"/>
            </a:endParaRPr>
          </a:p>
        </p:txBody>
      </p:sp>
      <p:sp>
        <p:nvSpPr>
          <p:cNvPr id="55" name="文本占位符 53">
            <a:extLst>
              <a:ext uri="{FF2B5EF4-FFF2-40B4-BE49-F238E27FC236}">
                <a16:creationId xmlns:a16="http://schemas.microsoft.com/office/drawing/2014/main" id="{B7F8A95B-C655-AACA-81E9-3CC44953E5F2}"/>
              </a:ext>
            </a:extLst>
          </p:cNvPr>
          <p:cNvSpPr txBox="1">
            <a:spLocks/>
          </p:cNvSpPr>
          <p:nvPr/>
        </p:nvSpPr>
        <p:spPr>
          <a:xfrm>
            <a:off x="11319972" y="6060148"/>
            <a:ext cx="10276113" cy="622300"/>
          </a:xfrm>
          <a:prstGeom prst="rect">
            <a:avLst/>
          </a:prstGeom>
          <a:solidFill>
            <a:srgbClr val="01014B"/>
          </a:solidFill>
          <a:ln>
            <a:solidFill>
              <a:srgbClr val="01014B"/>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dirty="0">
                <a:latin typeface="+mj-ea"/>
                <a:ea typeface="+mj-ea"/>
              </a:rPr>
              <a:t>实验结果</a:t>
            </a:r>
          </a:p>
        </p:txBody>
      </p:sp>
      <p:sp>
        <p:nvSpPr>
          <p:cNvPr id="68" name="Text Placeholder 28">
            <a:extLst>
              <a:ext uri="{FF2B5EF4-FFF2-40B4-BE49-F238E27FC236}">
                <a16:creationId xmlns:a16="http://schemas.microsoft.com/office/drawing/2014/main" id="{33B8239C-17E1-3438-273D-F416BF80A268}"/>
              </a:ext>
            </a:extLst>
          </p:cNvPr>
          <p:cNvSpPr txBox="1">
            <a:spLocks/>
          </p:cNvSpPr>
          <p:nvPr/>
        </p:nvSpPr>
        <p:spPr>
          <a:xfrm>
            <a:off x="11307448" y="12523369"/>
            <a:ext cx="10275887" cy="6612130"/>
          </a:xfrm>
          <a:custGeom>
            <a:avLst/>
            <a:gdLst>
              <a:gd name="connsiteX0" fmla="*/ 0 w 10275887"/>
              <a:gd name="connsiteY0" fmla="*/ 0 h 6370916"/>
              <a:gd name="connsiteX1" fmla="*/ 10275887 w 10275887"/>
              <a:gd name="connsiteY1" fmla="*/ 0 h 6370916"/>
              <a:gd name="connsiteX2" fmla="*/ 10275887 w 10275887"/>
              <a:gd name="connsiteY2" fmla="*/ 6370916 h 6370916"/>
              <a:gd name="connsiteX3" fmla="*/ 0 w 10275887"/>
              <a:gd name="connsiteY3" fmla="*/ 6370916 h 6370916"/>
              <a:gd name="connsiteX4" fmla="*/ 0 w 10275887"/>
              <a:gd name="connsiteY4" fmla="*/ 0 h 6370916"/>
              <a:gd name="connsiteX0" fmla="*/ 0 w 10275887"/>
              <a:gd name="connsiteY0" fmla="*/ 171450 h 6542366"/>
              <a:gd name="connsiteX1" fmla="*/ 10275887 w 10275887"/>
              <a:gd name="connsiteY1" fmla="*/ 0 h 6542366"/>
              <a:gd name="connsiteX2" fmla="*/ 10275887 w 10275887"/>
              <a:gd name="connsiteY2" fmla="*/ 6542366 h 6542366"/>
              <a:gd name="connsiteX3" fmla="*/ 0 w 10275887"/>
              <a:gd name="connsiteY3" fmla="*/ 6542366 h 6542366"/>
              <a:gd name="connsiteX4" fmla="*/ 0 w 10275887"/>
              <a:gd name="connsiteY4" fmla="*/ 171450 h 6542366"/>
              <a:gd name="connsiteX0" fmla="*/ 0 w 10275887"/>
              <a:gd name="connsiteY0" fmla="*/ 28575 h 6542366"/>
              <a:gd name="connsiteX1" fmla="*/ 10275887 w 10275887"/>
              <a:gd name="connsiteY1" fmla="*/ 0 h 6542366"/>
              <a:gd name="connsiteX2" fmla="*/ 10275887 w 10275887"/>
              <a:gd name="connsiteY2" fmla="*/ 6542366 h 6542366"/>
              <a:gd name="connsiteX3" fmla="*/ 0 w 10275887"/>
              <a:gd name="connsiteY3" fmla="*/ 6542366 h 6542366"/>
              <a:gd name="connsiteX4" fmla="*/ 0 w 10275887"/>
              <a:gd name="connsiteY4" fmla="*/ 28575 h 6542366"/>
              <a:gd name="connsiteX0" fmla="*/ 0 w 10275887"/>
              <a:gd name="connsiteY0" fmla="*/ 114300 h 6628091"/>
              <a:gd name="connsiteX1" fmla="*/ 10275887 w 10275887"/>
              <a:gd name="connsiteY1" fmla="*/ 0 h 6628091"/>
              <a:gd name="connsiteX2" fmla="*/ 10275887 w 10275887"/>
              <a:gd name="connsiteY2" fmla="*/ 6628091 h 6628091"/>
              <a:gd name="connsiteX3" fmla="*/ 0 w 10275887"/>
              <a:gd name="connsiteY3" fmla="*/ 6628091 h 6628091"/>
              <a:gd name="connsiteX4" fmla="*/ 0 w 10275887"/>
              <a:gd name="connsiteY4" fmla="*/ 114300 h 6628091"/>
              <a:gd name="connsiteX0" fmla="*/ 0 w 10275887"/>
              <a:gd name="connsiteY0" fmla="*/ 57150 h 6570941"/>
              <a:gd name="connsiteX1" fmla="*/ 10275887 w 10275887"/>
              <a:gd name="connsiteY1" fmla="*/ 0 h 6570941"/>
              <a:gd name="connsiteX2" fmla="*/ 10275887 w 10275887"/>
              <a:gd name="connsiteY2" fmla="*/ 6570941 h 6570941"/>
              <a:gd name="connsiteX3" fmla="*/ 0 w 10275887"/>
              <a:gd name="connsiteY3" fmla="*/ 6570941 h 6570941"/>
              <a:gd name="connsiteX4" fmla="*/ 0 w 10275887"/>
              <a:gd name="connsiteY4" fmla="*/ 57150 h 6570941"/>
              <a:gd name="connsiteX0" fmla="*/ 0 w 10275887"/>
              <a:gd name="connsiteY0" fmla="*/ 0 h 6599516"/>
              <a:gd name="connsiteX1" fmla="*/ 10275887 w 10275887"/>
              <a:gd name="connsiteY1" fmla="*/ 28575 h 6599516"/>
              <a:gd name="connsiteX2" fmla="*/ 10275887 w 10275887"/>
              <a:gd name="connsiteY2" fmla="*/ 6599516 h 6599516"/>
              <a:gd name="connsiteX3" fmla="*/ 0 w 10275887"/>
              <a:gd name="connsiteY3" fmla="*/ 6599516 h 6599516"/>
              <a:gd name="connsiteX4" fmla="*/ 0 w 10275887"/>
              <a:gd name="connsiteY4" fmla="*/ 0 h 6599516"/>
              <a:gd name="connsiteX0" fmla="*/ 28575 w 10275887"/>
              <a:gd name="connsiteY0" fmla="*/ 28575 h 6570941"/>
              <a:gd name="connsiteX1" fmla="*/ 10275887 w 10275887"/>
              <a:gd name="connsiteY1" fmla="*/ 0 h 6570941"/>
              <a:gd name="connsiteX2" fmla="*/ 10275887 w 10275887"/>
              <a:gd name="connsiteY2" fmla="*/ 6570941 h 6570941"/>
              <a:gd name="connsiteX3" fmla="*/ 0 w 10275887"/>
              <a:gd name="connsiteY3" fmla="*/ 6570941 h 6570941"/>
              <a:gd name="connsiteX4" fmla="*/ 28575 w 10275887"/>
              <a:gd name="connsiteY4" fmla="*/ 28575 h 6570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887" h="6570941">
                <a:moveTo>
                  <a:pt x="28575" y="28575"/>
                </a:moveTo>
                <a:lnTo>
                  <a:pt x="10275887" y="0"/>
                </a:lnTo>
                <a:lnTo>
                  <a:pt x="10275887" y="6570941"/>
                </a:lnTo>
                <a:lnTo>
                  <a:pt x="0" y="6570941"/>
                </a:lnTo>
                <a:lnTo>
                  <a:pt x="28575" y="28575"/>
                </a:lnTo>
                <a:close/>
              </a:path>
            </a:pathLst>
          </a:custGeom>
          <a:solidFill>
            <a:schemeClr val="accent2">
              <a:lumMod val="75000"/>
            </a:schemeClr>
          </a:solidFill>
          <a:ln>
            <a:solidFill>
              <a:srgbClr val="C4172F"/>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sz="2400" dirty="0">
                <a:highlight>
                  <a:srgbClr val="01014B"/>
                </a:highlight>
              </a:rPr>
              <a:t>（二）独立性检验结果</a:t>
            </a:r>
            <a:endParaRPr lang="en-US" altLang="zh-CN" sz="2400" dirty="0">
              <a:highlight>
                <a:srgbClr val="01014B"/>
              </a:highlight>
            </a:endParaRPr>
          </a:p>
          <a:p>
            <a:r>
              <a:rPr lang="en-US" altLang="zh-CN" sz="2000" dirty="0">
                <a:latin typeface="+mn-ea"/>
              </a:rPr>
              <a:t>1.</a:t>
            </a:r>
            <a:r>
              <a:rPr lang="zh-CN" altLang="en-US" sz="2000" dirty="0">
                <a:latin typeface="+mn-ea"/>
              </a:rPr>
              <a:t>与幸福感（</a:t>
            </a:r>
            <a:r>
              <a:rPr lang="en-US" altLang="zh-CN" sz="2000" dirty="0">
                <a:latin typeface="+mn-ea"/>
              </a:rPr>
              <a:t>D36</a:t>
            </a:r>
            <a:r>
              <a:rPr lang="zh-CN" altLang="en-US" sz="2000" dirty="0">
                <a:latin typeface="+mn-ea"/>
              </a:rPr>
              <a:t>）相关的第二层变量</a:t>
            </a:r>
            <a:r>
              <a:rPr lang="en-US" altLang="zh-CN" sz="2000" dirty="0">
                <a:latin typeface="+mn-ea"/>
              </a:rPr>
              <a:t>:</a:t>
            </a:r>
          </a:p>
          <a:p>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endParaRPr lang="en-US" altLang="zh-CN" sz="2000" dirty="0">
              <a:latin typeface="+mn-ea"/>
            </a:endParaRPr>
          </a:p>
          <a:p>
            <a:r>
              <a:rPr lang="en-US" altLang="zh-CN" sz="2000" dirty="0">
                <a:latin typeface="+mn-ea"/>
              </a:rPr>
              <a:t>2.</a:t>
            </a:r>
            <a:r>
              <a:rPr lang="zh-CN" altLang="en-US" sz="2000" dirty="0">
                <a:latin typeface="+mn-ea"/>
              </a:rPr>
              <a:t>与健康状况（</a:t>
            </a:r>
            <a:r>
              <a:rPr lang="en-US" altLang="zh-CN" sz="2000" dirty="0">
                <a:latin typeface="+mn-ea"/>
              </a:rPr>
              <a:t>A15</a:t>
            </a:r>
            <a:r>
              <a:rPr lang="zh-CN" altLang="en-US" sz="2000" dirty="0">
                <a:latin typeface="+mn-ea"/>
              </a:rPr>
              <a:t>）相关的第二层变量</a:t>
            </a:r>
            <a:r>
              <a:rPr lang="en-US" altLang="zh-CN" sz="2000" dirty="0">
                <a:latin typeface="+mn-ea"/>
              </a:rPr>
              <a:t>:</a:t>
            </a:r>
            <a:endParaRPr lang="zh-CN" altLang="en-US" sz="2000" dirty="0">
              <a:latin typeface="+mn-ea"/>
            </a:endParaRPr>
          </a:p>
        </p:txBody>
      </p:sp>
      <p:sp>
        <p:nvSpPr>
          <p:cNvPr id="69" name="文本占位符 45">
            <a:extLst>
              <a:ext uri="{FF2B5EF4-FFF2-40B4-BE49-F238E27FC236}">
                <a16:creationId xmlns:a16="http://schemas.microsoft.com/office/drawing/2014/main" id="{E3A75829-F662-94BB-BADF-07F9D59AED5E}"/>
              </a:ext>
            </a:extLst>
          </p:cNvPr>
          <p:cNvSpPr txBox="1">
            <a:spLocks/>
          </p:cNvSpPr>
          <p:nvPr/>
        </p:nvSpPr>
        <p:spPr>
          <a:xfrm>
            <a:off x="389731" y="12947064"/>
            <a:ext cx="10276113" cy="6188435"/>
          </a:xfrm>
          <a:prstGeom prst="rect">
            <a:avLst/>
          </a:prstGeom>
          <a:solidFill>
            <a:srgbClr val="01014B"/>
          </a:solidFill>
          <a:ln>
            <a:solidFill>
              <a:srgbClr val="01014B"/>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sz="2400" dirty="0">
                <a:highlight>
                  <a:srgbClr val="800000"/>
                </a:highlight>
              </a:rPr>
              <a:t>（二）实验步骤</a:t>
            </a:r>
          </a:p>
          <a:p>
            <a:r>
              <a:rPr lang="zh-CN" altLang="en-US" sz="2000" dirty="0">
                <a:latin typeface="+mn-ea"/>
              </a:rPr>
              <a:t>第一步</a:t>
            </a:r>
          </a:p>
          <a:p>
            <a:r>
              <a:rPr lang="en-US" altLang="zh-CN" sz="2000" dirty="0">
                <a:latin typeface="+mn-ea"/>
              </a:rPr>
              <a:t>   1.</a:t>
            </a:r>
            <a:r>
              <a:rPr lang="zh-CN" altLang="en-US" sz="2000" dirty="0">
                <a:latin typeface="+mn-ea"/>
              </a:rPr>
              <a:t>通过 </a:t>
            </a:r>
            <a:r>
              <a:rPr lang="en-US" altLang="zh-CN" sz="2000" dirty="0" err="1">
                <a:latin typeface="+mn-ea"/>
              </a:rPr>
              <a:t>isurban</a:t>
            </a:r>
            <a:r>
              <a:rPr lang="en-US" altLang="zh-CN" sz="2000" dirty="0">
                <a:latin typeface="+mn-ea"/>
              </a:rPr>
              <a:t> </a:t>
            </a:r>
            <a:r>
              <a:rPr lang="zh-CN" altLang="en-US" sz="2000" dirty="0">
                <a:latin typeface="+mn-ea"/>
              </a:rPr>
              <a:t>变量区分城市和乡村居民。</a:t>
            </a:r>
          </a:p>
          <a:p>
            <a:r>
              <a:rPr lang="en-US" altLang="zh-CN" sz="2000" dirty="0">
                <a:latin typeface="+mn-ea"/>
              </a:rPr>
              <a:t>   2.</a:t>
            </a:r>
            <a:r>
              <a:rPr lang="zh-CN" altLang="en-US" sz="2000" dirty="0">
                <a:latin typeface="+mn-ea"/>
              </a:rPr>
              <a:t>对城市和乡村居民在幸福感（</a:t>
            </a:r>
            <a:r>
              <a:rPr lang="en-US" altLang="zh-CN" sz="2000" dirty="0">
                <a:latin typeface="+mn-ea"/>
              </a:rPr>
              <a:t>D36</a:t>
            </a:r>
            <a:r>
              <a:rPr lang="zh-CN" altLang="en-US" sz="2000" dirty="0">
                <a:latin typeface="+mn-ea"/>
              </a:rPr>
              <a:t>）、健康状况（</a:t>
            </a:r>
            <a:r>
              <a:rPr lang="en-US" altLang="zh-CN" sz="2000" dirty="0">
                <a:latin typeface="+mn-ea"/>
              </a:rPr>
              <a:t>A15</a:t>
            </a:r>
            <a:r>
              <a:rPr lang="zh-CN" altLang="en-US" sz="2000" dirty="0">
                <a:latin typeface="+mn-ea"/>
              </a:rPr>
              <a:t>）、社会公平认知（</a:t>
            </a:r>
            <a:r>
              <a:rPr lang="en-US" altLang="zh-CN" sz="2000" dirty="0">
                <a:latin typeface="+mn-ea"/>
              </a:rPr>
              <a:t>A35</a:t>
            </a:r>
            <a:r>
              <a:rPr lang="zh-CN" altLang="en-US" sz="2000" dirty="0">
                <a:latin typeface="+mn-ea"/>
              </a:rPr>
              <a:t>）这三</a:t>
            </a:r>
            <a:endParaRPr lang="en-US" altLang="zh-CN" sz="2000" dirty="0">
              <a:latin typeface="+mn-ea"/>
            </a:endParaRPr>
          </a:p>
          <a:p>
            <a:r>
              <a:rPr lang="en-US" altLang="zh-CN" sz="2000" dirty="0">
                <a:latin typeface="+mn-ea"/>
              </a:rPr>
              <a:t>   </a:t>
            </a:r>
            <a:r>
              <a:rPr lang="zh-CN" altLang="en-US" sz="2000" dirty="0">
                <a:latin typeface="+mn-ea"/>
              </a:rPr>
              <a:t>个变量上进行均值和方差的均值和方差是否相等的检验。</a:t>
            </a:r>
          </a:p>
          <a:p>
            <a:endParaRPr lang="en-US" altLang="zh-CN" sz="2000" dirty="0">
              <a:latin typeface="+mn-ea"/>
            </a:endParaRPr>
          </a:p>
          <a:p>
            <a:r>
              <a:rPr lang="zh-CN" altLang="en-US" sz="2000" dirty="0">
                <a:latin typeface="+mn-ea"/>
              </a:rPr>
              <a:t>第二步</a:t>
            </a:r>
          </a:p>
          <a:p>
            <a:r>
              <a:rPr lang="en-US" altLang="zh-CN" sz="2000" dirty="0">
                <a:latin typeface="+mn-ea"/>
              </a:rPr>
              <a:t>  1.</a:t>
            </a:r>
            <a:r>
              <a:rPr lang="zh-CN" altLang="en-US" sz="2000" dirty="0">
                <a:latin typeface="+mn-ea"/>
              </a:rPr>
              <a:t>将第二层变量分别与第一层变量（区分城市和乡村的</a:t>
            </a:r>
            <a:r>
              <a:rPr lang="en-US" altLang="zh-CN" sz="2000" dirty="0" err="1">
                <a:latin typeface="+mn-ea"/>
              </a:rPr>
              <a:t>isurban</a:t>
            </a:r>
            <a:r>
              <a:rPr lang="en-US" altLang="zh-CN" sz="2000" dirty="0">
                <a:latin typeface="+mn-ea"/>
              </a:rPr>
              <a:t> </a:t>
            </a:r>
            <a:r>
              <a:rPr lang="zh-CN" altLang="en-US" sz="2000" dirty="0">
                <a:latin typeface="+mn-ea"/>
              </a:rPr>
              <a:t>变量）做独立性检验。</a:t>
            </a:r>
          </a:p>
          <a:p>
            <a:r>
              <a:rPr lang="en-US" altLang="zh-CN" sz="2000" dirty="0">
                <a:latin typeface="+mn-ea"/>
              </a:rPr>
              <a:t>  2.</a:t>
            </a:r>
            <a:r>
              <a:rPr lang="zh-CN" altLang="en-US" sz="2000" dirty="0">
                <a:latin typeface="+mn-ea"/>
              </a:rPr>
              <a:t>对于不独立的变量，进一步进行回归分析并记录。</a:t>
            </a:r>
          </a:p>
          <a:p>
            <a:r>
              <a:rPr lang="en-US" altLang="zh-CN" sz="2000" dirty="0">
                <a:latin typeface="+mn-ea"/>
              </a:rPr>
              <a:t>  3.</a:t>
            </a:r>
            <a:r>
              <a:rPr lang="zh-CN" altLang="en-US" sz="2000" dirty="0">
                <a:latin typeface="+mn-ea"/>
              </a:rPr>
              <a:t>建立 </a:t>
            </a:r>
            <a:r>
              <a:rPr lang="en-US" altLang="zh-CN" sz="2000" dirty="0">
                <a:latin typeface="+mn-ea"/>
              </a:rPr>
              <a:t>logistic </a:t>
            </a:r>
            <a:r>
              <a:rPr lang="zh-CN" altLang="en-US" sz="2000" dirty="0">
                <a:latin typeface="+mn-ea"/>
              </a:rPr>
              <a:t>多元回归模型，分析第二层变量对第一层变量的综合影响（虽然文档</a:t>
            </a:r>
            <a:endParaRPr lang="en-US" altLang="zh-CN" sz="2000" dirty="0">
              <a:latin typeface="+mn-ea"/>
            </a:endParaRPr>
          </a:p>
          <a:p>
            <a:r>
              <a:rPr lang="en-US" altLang="zh-CN" sz="2000" dirty="0">
                <a:latin typeface="+mn-ea"/>
              </a:rPr>
              <a:t>  </a:t>
            </a:r>
            <a:r>
              <a:rPr lang="zh-CN" altLang="en-US" sz="2000" dirty="0">
                <a:latin typeface="+mn-ea"/>
              </a:rPr>
              <a:t>未提及具体回归结果，但此为常规实验步骤后续可能涉及内容）。</a:t>
            </a:r>
          </a:p>
          <a:p>
            <a:endParaRPr lang="en-US" altLang="zh-CN" sz="2000" dirty="0">
              <a:latin typeface="+mn-ea"/>
            </a:endParaRPr>
          </a:p>
          <a:p>
            <a:r>
              <a:rPr lang="zh-CN" altLang="en-US" sz="2000" dirty="0">
                <a:latin typeface="+mn-ea"/>
              </a:rPr>
              <a:t>第三步</a:t>
            </a:r>
          </a:p>
          <a:p>
            <a:r>
              <a:rPr lang="zh-CN" altLang="en-US" sz="2000" dirty="0">
                <a:latin typeface="+mn-ea"/>
              </a:rPr>
              <a:t>  在发现哪些因素对于第一层变量有影响之后，再一次拿这些变量在农村和城市层面进行</a:t>
            </a:r>
            <a:endParaRPr lang="en-US" altLang="zh-CN" sz="2000" dirty="0">
              <a:latin typeface="+mn-ea"/>
            </a:endParaRPr>
          </a:p>
          <a:p>
            <a:r>
              <a:rPr lang="en-US" altLang="zh-CN" sz="2000" dirty="0">
                <a:latin typeface="+mn-ea"/>
              </a:rPr>
              <a:t>  </a:t>
            </a:r>
            <a:r>
              <a:rPr lang="zh-CN" altLang="en-US" sz="2000" dirty="0">
                <a:latin typeface="+mn-ea"/>
              </a:rPr>
              <a:t>比较（均值和方差的均值和方差是否相等的检验），得出农村和城市的哪些差异导致了  </a:t>
            </a:r>
            <a:endParaRPr lang="en-US" altLang="zh-CN" sz="2000" dirty="0">
              <a:latin typeface="+mn-ea"/>
            </a:endParaRPr>
          </a:p>
          <a:p>
            <a:r>
              <a:rPr lang="en-US" altLang="zh-CN" sz="2000" dirty="0">
                <a:latin typeface="+mn-ea"/>
              </a:rPr>
              <a:t>  </a:t>
            </a:r>
            <a:r>
              <a:rPr lang="zh-CN" altLang="en-US" sz="2000" dirty="0">
                <a:latin typeface="+mn-ea"/>
              </a:rPr>
              <a:t>第一层变量的不同。</a:t>
            </a:r>
          </a:p>
        </p:txBody>
      </p:sp>
      <p:grpSp>
        <p:nvGrpSpPr>
          <p:cNvPr id="94" name="组合 93">
            <a:extLst>
              <a:ext uri="{FF2B5EF4-FFF2-40B4-BE49-F238E27FC236}">
                <a16:creationId xmlns:a16="http://schemas.microsoft.com/office/drawing/2014/main" id="{8C7F8075-DDAA-29F7-1ABB-AC50F75B8941}"/>
              </a:ext>
            </a:extLst>
          </p:cNvPr>
          <p:cNvGrpSpPr/>
          <p:nvPr/>
        </p:nvGrpSpPr>
        <p:grpSpPr>
          <a:xfrm>
            <a:off x="11398179" y="12874543"/>
            <a:ext cx="4467260" cy="3010834"/>
            <a:chOff x="22200695" y="12503174"/>
            <a:chExt cx="4467260" cy="3010834"/>
          </a:xfrm>
        </p:grpSpPr>
        <p:graphicFrame>
          <p:nvGraphicFramePr>
            <p:cNvPr id="72" name="图表 71">
              <a:extLst>
                <a:ext uri="{FF2B5EF4-FFF2-40B4-BE49-F238E27FC236}">
                  <a16:creationId xmlns:a16="http://schemas.microsoft.com/office/drawing/2014/main" id="{191CC80E-EDE6-6969-CB01-98FAF7F2A461}"/>
                </a:ext>
              </a:extLst>
            </p:cNvPr>
            <p:cNvGraphicFramePr/>
            <p:nvPr>
              <p:extLst>
                <p:ext uri="{D42A27DB-BD31-4B8C-83A1-F6EECF244321}">
                  <p14:modId xmlns:p14="http://schemas.microsoft.com/office/powerpoint/2010/main" val="4267607773"/>
                </p:ext>
              </p:extLst>
            </p:nvPr>
          </p:nvGraphicFramePr>
          <p:xfrm>
            <a:off x="22200695" y="12977654"/>
            <a:ext cx="4467260" cy="25363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5" name="图表 74">
              <a:extLst>
                <a:ext uri="{FF2B5EF4-FFF2-40B4-BE49-F238E27FC236}">
                  <a16:creationId xmlns:a16="http://schemas.microsoft.com/office/drawing/2014/main" id="{24DD3E5C-3192-E540-A668-B8C377A71A30}"/>
                </a:ext>
              </a:extLst>
            </p:cNvPr>
            <p:cNvGraphicFramePr/>
            <p:nvPr>
              <p:extLst>
                <p:ext uri="{D42A27DB-BD31-4B8C-83A1-F6EECF244321}">
                  <p14:modId xmlns:p14="http://schemas.microsoft.com/office/powerpoint/2010/main" val="2142664575"/>
                </p:ext>
              </p:extLst>
            </p:nvPr>
          </p:nvGraphicFramePr>
          <p:xfrm>
            <a:off x="22415025" y="12503174"/>
            <a:ext cx="4038600" cy="2205880"/>
          </p:xfrm>
          <a:graphic>
            <a:graphicData uri="http://schemas.openxmlformats.org/drawingml/2006/chart">
              <c:chart xmlns:c="http://schemas.openxmlformats.org/drawingml/2006/chart" xmlns:r="http://schemas.openxmlformats.org/officeDocument/2006/relationships" r:id="rId5"/>
            </a:graphicData>
          </a:graphic>
        </p:graphicFrame>
        <p:cxnSp>
          <p:nvCxnSpPr>
            <p:cNvPr id="77" name="直接连接符 76">
              <a:extLst>
                <a:ext uri="{FF2B5EF4-FFF2-40B4-BE49-F238E27FC236}">
                  <a16:creationId xmlns:a16="http://schemas.microsoft.com/office/drawing/2014/main" id="{A6E3E68C-E8BF-5624-5B67-A0D7357BEFB8}"/>
                </a:ext>
              </a:extLst>
            </p:cNvPr>
            <p:cNvCxnSpPr/>
            <p:nvPr/>
          </p:nvCxnSpPr>
          <p:spPr>
            <a:xfrm>
              <a:off x="23992985" y="13324008"/>
              <a:ext cx="152400" cy="0"/>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BB8B906-0BD5-AD06-66E2-C4645DF3A6FE}"/>
                </a:ext>
              </a:extLst>
            </p:cNvPr>
            <p:cNvSpPr txBox="1"/>
            <p:nvPr/>
          </p:nvSpPr>
          <p:spPr>
            <a:xfrm>
              <a:off x="24084425" y="13169785"/>
              <a:ext cx="2249240" cy="261610"/>
            </a:xfrm>
            <a:prstGeom prst="rect">
              <a:avLst/>
            </a:prstGeom>
            <a:noFill/>
          </p:spPr>
          <p:txBody>
            <a:bodyPr wrap="square" rtlCol="0">
              <a:spAutoFit/>
            </a:bodyPr>
            <a:lstStyle/>
            <a:p>
              <a:r>
                <a:rPr lang="en-US" altLang="zh-CN" sz="1050" dirty="0">
                  <a:solidFill>
                    <a:schemeClr val="bg1"/>
                  </a:solidFill>
                </a:rPr>
                <a:t>Prob&gt;F</a:t>
              </a:r>
              <a:endParaRPr lang="zh-CN" altLang="en-US" sz="1050" dirty="0">
                <a:solidFill>
                  <a:schemeClr val="bg1"/>
                </a:solidFill>
              </a:endParaRPr>
            </a:p>
          </p:txBody>
        </p:sp>
      </p:grpSp>
      <p:grpSp>
        <p:nvGrpSpPr>
          <p:cNvPr id="6" name="组合 5">
            <a:extLst>
              <a:ext uri="{FF2B5EF4-FFF2-40B4-BE49-F238E27FC236}">
                <a16:creationId xmlns:a16="http://schemas.microsoft.com/office/drawing/2014/main" id="{027116A8-BC61-14EC-5974-A7FE3F397BEC}"/>
              </a:ext>
            </a:extLst>
          </p:cNvPr>
          <p:cNvGrpSpPr/>
          <p:nvPr/>
        </p:nvGrpSpPr>
        <p:grpSpPr>
          <a:xfrm>
            <a:off x="11288987" y="16077508"/>
            <a:ext cx="4539230" cy="3355047"/>
            <a:chOff x="11288987" y="16077508"/>
            <a:chExt cx="4539230" cy="3355047"/>
          </a:xfrm>
        </p:grpSpPr>
        <p:graphicFrame>
          <p:nvGraphicFramePr>
            <p:cNvPr id="4" name="图表 3">
              <a:extLst>
                <a:ext uri="{FF2B5EF4-FFF2-40B4-BE49-F238E27FC236}">
                  <a16:creationId xmlns:a16="http://schemas.microsoft.com/office/drawing/2014/main" id="{C837F27F-7172-08C2-B25A-68DAC8856848}"/>
                </a:ext>
              </a:extLst>
            </p:cNvPr>
            <p:cNvGraphicFramePr/>
            <p:nvPr>
              <p:extLst>
                <p:ext uri="{D42A27DB-BD31-4B8C-83A1-F6EECF244321}">
                  <p14:modId xmlns:p14="http://schemas.microsoft.com/office/powerpoint/2010/main" val="282297876"/>
                </p:ext>
              </p:extLst>
            </p:nvPr>
          </p:nvGraphicFramePr>
          <p:xfrm>
            <a:off x="11288987" y="16077508"/>
            <a:ext cx="4475744" cy="33550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图表 85">
              <a:extLst>
                <a:ext uri="{FF2B5EF4-FFF2-40B4-BE49-F238E27FC236}">
                  <a16:creationId xmlns:a16="http://schemas.microsoft.com/office/drawing/2014/main" id="{93C37222-B759-D76C-3C59-61211C2BF1CE}"/>
                </a:ext>
              </a:extLst>
            </p:cNvPr>
            <p:cNvGraphicFramePr/>
            <p:nvPr>
              <p:extLst>
                <p:ext uri="{D42A27DB-BD31-4B8C-83A1-F6EECF244321}">
                  <p14:modId xmlns:p14="http://schemas.microsoft.com/office/powerpoint/2010/main" val="2190196478"/>
                </p:ext>
              </p:extLst>
            </p:nvPr>
          </p:nvGraphicFramePr>
          <p:xfrm>
            <a:off x="11749529" y="16077508"/>
            <a:ext cx="4078688" cy="2013360"/>
          </p:xfrm>
          <a:graphic>
            <a:graphicData uri="http://schemas.openxmlformats.org/drawingml/2006/chart">
              <c:chart xmlns:c="http://schemas.openxmlformats.org/drawingml/2006/chart" xmlns:r="http://schemas.openxmlformats.org/officeDocument/2006/relationships" r:id="rId7"/>
            </a:graphicData>
          </a:graphic>
        </p:graphicFrame>
        <p:cxnSp>
          <p:nvCxnSpPr>
            <p:cNvPr id="89" name="直接连接符 88">
              <a:extLst>
                <a:ext uri="{FF2B5EF4-FFF2-40B4-BE49-F238E27FC236}">
                  <a16:creationId xmlns:a16="http://schemas.microsoft.com/office/drawing/2014/main" id="{21A71909-2F87-EFBC-151D-33CC2B8033E1}"/>
                </a:ext>
              </a:extLst>
            </p:cNvPr>
            <p:cNvCxnSpPr>
              <a:cxnSpLocks/>
            </p:cNvCxnSpPr>
            <p:nvPr/>
          </p:nvCxnSpPr>
          <p:spPr>
            <a:xfrm>
              <a:off x="13105212" y="16726167"/>
              <a:ext cx="152400" cy="0"/>
            </a:xfrm>
            <a:prstGeom prst="line">
              <a:avLst/>
            </a:prstGeom>
            <a:ln w="317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D4BFC63F-C4BD-34E0-56D0-62B403CD0DC7}"/>
                </a:ext>
              </a:extLst>
            </p:cNvPr>
            <p:cNvSpPr txBox="1"/>
            <p:nvPr/>
          </p:nvSpPr>
          <p:spPr>
            <a:xfrm>
              <a:off x="13226987" y="16590446"/>
              <a:ext cx="990599" cy="261610"/>
            </a:xfrm>
            <a:prstGeom prst="rect">
              <a:avLst/>
            </a:prstGeom>
            <a:noFill/>
          </p:spPr>
          <p:txBody>
            <a:bodyPr wrap="square" rtlCol="0">
              <a:spAutoFit/>
            </a:bodyPr>
            <a:lstStyle/>
            <a:p>
              <a:r>
                <a:rPr lang="en-US" altLang="zh-CN" sz="1100" dirty="0">
                  <a:solidFill>
                    <a:schemeClr val="bg1"/>
                  </a:solidFill>
                </a:rPr>
                <a:t>Prob&gt;F</a:t>
              </a:r>
              <a:endParaRPr lang="zh-CN" altLang="en-US" sz="1100" dirty="0">
                <a:solidFill>
                  <a:schemeClr val="bg1"/>
                </a:solidFill>
              </a:endParaRPr>
            </a:p>
          </p:txBody>
        </p:sp>
      </p:grpSp>
      <p:sp>
        <p:nvSpPr>
          <p:cNvPr id="92" name="Text Placeholder 28">
            <a:extLst>
              <a:ext uri="{FF2B5EF4-FFF2-40B4-BE49-F238E27FC236}">
                <a16:creationId xmlns:a16="http://schemas.microsoft.com/office/drawing/2014/main" id="{16F8D761-1056-C36B-5B69-2FBEE8C2FC20}"/>
              </a:ext>
            </a:extLst>
          </p:cNvPr>
          <p:cNvSpPr txBox="1">
            <a:spLocks/>
          </p:cNvSpPr>
          <p:nvPr/>
        </p:nvSpPr>
        <p:spPr>
          <a:xfrm>
            <a:off x="22302735" y="1312497"/>
            <a:ext cx="10275887" cy="3931192"/>
          </a:xfrm>
          <a:custGeom>
            <a:avLst/>
            <a:gdLst>
              <a:gd name="connsiteX0" fmla="*/ 0 w 10275887"/>
              <a:gd name="connsiteY0" fmla="*/ 0 h 6370916"/>
              <a:gd name="connsiteX1" fmla="*/ 10275887 w 10275887"/>
              <a:gd name="connsiteY1" fmla="*/ 0 h 6370916"/>
              <a:gd name="connsiteX2" fmla="*/ 10275887 w 10275887"/>
              <a:gd name="connsiteY2" fmla="*/ 6370916 h 6370916"/>
              <a:gd name="connsiteX3" fmla="*/ 0 w 10275887"/>
              <a:gd name="connsiteY3" fmla="*/ 6370916 h 6370916"/>
              <a:gd name="connsiteX4" fmla="*/ 0 w 10275887"/>
              <a:gd name="connsiteY4" fmla="*/ 0 h 6370916"/>
              <a:gd name="connsiteX0" fmla="*/ 0 w 10275887"/>
              <a:gd name="connsiteY0" fmla="*/ 171450 h 6542366"/>
              <a:gd name="connsiteX1" fmla="*/ 10275887 w 10275887"/>
              <a:gd name="connsiteY1" fmla="*/ 0 h 6542366"/>
              <a:gd name="connsiteX2" fmla="*/ 10275887 w 10275887"/>
              <a:gd name="connsiteY2" fmla="*/ 6542366 h 6542366"/>
              <a:gd name="connsiteX3" fmla="*/ 0 w 10275887"/>
              <a:gd name="connsiteY3" fmla="*/ 6542366 h 6542366"/>
              <a:gd name="connsiteX4" fmla="*/ 0 w 10275887"/>
              <a:gd name="connsiteY4" fmla="*/ 171450 h 6542366"/>
              <a:gd name="connsiteX0" fmla="*/ 0 w 10275887"/>
              <a:gd name="connsiteY0" fmla="*/ 28575 h 6542366"/>
              <a:gd name="connsiteX1" fmla="*/ 10275887 w 10275887"/>
              <a:gd name="connsiteY1" fmla="*/ 0 h 6542366"/>
              <a:gd name="connsiteX2" fmla="*/ 10275887 w 10275887"/>
              <a:gd name="connsiteY2" fmla="*/ 6542366 h 6542366"/>
              <a:gd name="connsiteX3" fmla="*/ 0 w 10275887"/>
              <a:gd name="connsiteY3" fmla="*/ 6542366 h 6542366"/>
              <a:gd name="connsiteX4" fmla="*/ 0 w 10275887"/>
              <a:gd name="connsiteY4" fmla="*/ 28575 h 6542366"/>
              <a:gd name="connsiteX0" fmla="*/ 0 w 10275887"/>
              <a:gd name="connsiteY0" fmla="*/ 114300 h 6628091"/>
              <a:gd name="connsiteX1" fmla="*/ 10275887 w 10275887"/>
              <a:gd name="connsiteY1" fmla="*/ 0 h 6628091"/>
              <a:gd name="connsiteX2" fmla="*/ 10275887 w 10275887"/>
              <a:gd name="connsiteY2" fmla="*/ 6628091 h 6628091"/>
              <a:gd name="connsiteX3" fmla="*/ 0 w 10275887"/>
              <a:gd name="connsiteY3" fmla="*/ 6628091 h 6628091"/>
              <a:gd name="connsiteX4" fmla="*/ 0 w 10275887"/>
              <a:gd name="connsiteY4" fmla="*/ 114300 h 6628091"/>
              <a:gd name="connsiteX0" fmla="*/ 0 w 10275887"/>
              <a:gd name="connsiteY0" fmla="*/ 57150 h 6570941"/>
              <a:gd name="connsiteX1" fmla="*/ 10275887 w 10275887"/>
              <a:gd name="connsiteY1" fmla="*/ 0 h 6570941"/>
              <a:gd name="connsiteX2" fmla="*/ 10275887 w 10275887"/>
              <a:gd name="connsiteY2" fmla="*/ 6570941 h 6570941"/>
              <a:gd name="connsiteX3" fmla="*/ 0 w 10275887"/>
              <a:gd name="connsiteY3" fmla="*/ 6570941 h 6570941"/>
              <a:gd name="connsiteX4" fmla="*/ 0 w 10275887"/>
              <a:gd name="connsiteY4" fmla="*/ 57150 h 6570941"/>
              <a:gd name="connsiteX0" fmla="*/ 0 w 10275887"/>
              <a:gd name="connsiteY0" fmla="*/ 0 h 6599516"/>
              <a:gd name="connsiteX1" fmla="*/ 10275887 w 10275887"/>
              <a:gd name="connsiteY1" fmla="*/ 28575 h 6599516"/>
              <a:gd name="connsiteX2" fmla="*/ 10275887 w 10275887"/>
              <a:gd name="connsiteY2" fmla="*/ 6599516 h 6599516"/>
              <a:gd name="connsiteX3" fmla="*/ 0 w 10275887"/>
              <a:gd name="connsiteY3" fmla="*/ 6599516 h 6599516"/>
              <a:gd name="connsiteX4" fmla="*/ 0 w 10275887"/>
              <a:gd name="connsiteY4" fmla="*/ 0 h 6599516"/>
              <a:gd name="connsiteX0" fmla="*/ 28575 w 10275887"/>
              <a:gd name="connsiteY0" fmla="*/ 28575 h 6570941"/>
              <a:gd name="connsiteX1" fmla="*/ 10275887 w 10275887"/>
              <a:gd name="connsiteY1" fmla="*/ 0 h 6570941"/>
              <a:gd name="connsiteX2" fmla="*/ 10275887 w 10275887"/>
              <a:gd name="connsiteY2" fmla="*/ 6570941 h 6570941"/>
              <a:gd name="connsiteX3" fmla="*/ 0 w 10275887"/>
              <a:gd name="connsiteY3" fmla="*/ 6570941 h 6570941"/>
              <a:gd name="connsiteX4" fmla="*/ 28575 w 10275887"/>
              <a:gd name="connsiteY4" fmla="*/ 28575 h 6570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887" h="6570941">
                <a:moveTo>
                  <a:pt x="28575" y="28575"/>
                </a:moveTo>
                <a:lnTo>
                  <a:pt x="10275887" y="0"/>
                </a:lnTo>
                <a:lnTo>
                  <a:pt x="10275887" y="6570941"/>
                </a:lnTo>
                <a:lnTo>
                  <a:pt x="0" y="6570941"/>
                </a:lnTo>
                <a:lnTo>
                  <a:pt x="28575" y="28575"/>
                </a:lnTo>
                <a:close/>
              </a:path>
            </a:pathLst>
          </a:custGeom>
          <a:solidFill>
            <a:schemeClr val="accent2">
              <a:lumMod val="75000"/>
            </a:schemeClr>
          </a:solidFill>
          <a:ln>
            <a:solidFill>
              <a:srgbClr val="C4172F"/>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sz="2000" dirty="0">
                <a:latin typeface="+mn-ea"/>
              </a:rPr>
              <a:t>3.</a:t>
            </a:r>
            <a:r>
              <a:rPr lang="zh-CN" altLang="en-US" sz="2000" dirty="0">
                <a:latin typeface="+mn-ea"/>
              </a:rPr>
              <a:t>与社会公平程度看法（</a:t>
            </a:r>
            <a:r>
              <a:rPr lang="en-US" altLang="zh-CN" sz="2000" dirty="0">
                <a:latin typeface="+mn-ea"/>
              </a:rPr>
              <a:t>A35</a:t>
            </a:r>
            <a:r>
              <a:rPr lang="zh-CN" altLang="en-US" sz="2000" dirty="0">
                <a:latin typeface="+mn-ea"/>
              </a:rPr>
              <a:t>）相关第二层变量：</a:t>
            </a:r>
            <a:endParaRPr lang="en-US" altLang="zh-CN" sz="2000"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p:txBody>
      </p:sp>
      <p:grpSp>
        <p:nvGrpSpPr>
          <p:cNvPr id="104" name="组合 103">
            <a:extLst>
              <a:ext uri="{FF2B5EF4-FFF2-40B4-BE49-F238E27FC236}">
                <a16:creationId xmlns:a16="http://schemas.microsoft.com/office/drawing/2014/main" id="{C1EE6F2F-9142-D7E8-6BB4-9DB02A3714B7}"/>
              </a:ext>
            </a:extLst>
          </p:cNvPr>
          <p:cNvGrpSpPr/>
          <p:nvPr/>
        </p:nvGrpSpPr>
        <p:grpSpPr>
          <a:xfrm>
            <a:off x="22481272" y="1870821"/>
            <a:ext cx="4393861" cy="3165131"/>
            <a:chOff x="22326848" y="1633718"/>
            <a:chExt cx="4393861" cy="3165131"/>
          </a:xfrm>
        </p:grpSpPr>
        <p:graphicFrame>
          <p:nvGraphicFramePr>
            <p:cNvPr id="99" name="图表 98">
              <a:extLst>
                <a:ext uri="{FF2B5EF4-FFF2-40B4-BE49-F238E27FC236}">
                  <a16:creationId xmlns:a16="http://schemas.microsoft.com/office/drawing/2014/main" id="{818BDEFB-BF80-2EC5-907A-69BDFF181555}"/>
                </a:ext>
              </a:extLst>
            </p:cNvPr>
            <p:cNvGraphicFramePr/>
            <p:nvPr>
              <p:extLst>
                <p:ext uri="{D42A27DB-BD31-4B8C-83A1-F6EECF244321}">
                  <p14:modId xmlns:p14="http://schemas.microsoft.com/office/powerpoint/2010/main" val="3512717700"/>
                </p:ext>
              </p:extLst>
            </p:nvPr>
          </p:nvGraphicFramePr>
          <p:xfrm>
            <a:off x="22326848" y="1633719"/>
            <a:ext cx="4393861" cy="316513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2" name="图表 101">
              <a:extLst>
                <a:ext uri="{FF2B5EF4-FFF2-40B4-BE49-F238E27FC236}">
                  <a16:creationId xmlns:a16="http://schemas.microsoft.com/office/drawing/2014/main" id="{021B1EBF-07CD-9AB6-84C6-28065E29ADAF}"/>
                </a:ext>
              </a:extLst>
            </p:cNvPr>
            <p:cNvGraphicFramePr/>
            <p:nvPr>
              <p:extLst>
                <p:ext uri="{D42A27DB-BD31-4B8C-83A1-F6EECF244321}">
                  <p14:modId xmlns:p14="http://schemas.microsoft.com/office/powerpoint/2010/main" val="1133883343"/>
                </p:ext>
              </p:extLst>
            </p:nvPr>
          </p:nvGraphicFramePr>
          <p:xfrm>
            <a:off x="22627785" y="1633718"/>
            <a:ext cx="3966015" cy="2139417"/>
          </p:xfrm>
          <a:graphic>
            <a:graphicData uri="http://schemas.openxmlformats.org/drawingml/2006/chart">
              <c:chart xmlns:c="http://schemas.openxmlformats.org/drawingml/2006/chart" xmlns:r="http://schemas.openxmlformats.org/officeDocument/2006/relationships" r:id="rId9"/>
            </a:graphicData>
          </a:graphic>
        </p:graphicFrame>
        <p:sp>
          <p:nvSpPr>
            <p:cNvPr id="103" name="文本框 102">
              <a:extLst>
                <a:ext uri="{FF2B5EF4-FFF2-40B4-BE49-F238E27FC236}">
                  <a16:creationId xmlns:a16="http://schemas.microsoft.com/office/drawing/2014/main" id="{A9B4D49F-13E9-D044-1A1E-57F2B4349F9C}"/>
                </a:ext>
              </a:extLst>
            </p:cNvPr>
            <p:cNvSpPr txBox="1"/>
            <p:nvPr/>
          </p:nvSpPr>
          <p:spPr>
            <a:xfrm rot="2725725">
              <a:off x="24259995" y="3143629"/>
              <a:ext cx="346249" cy="1313597"/>
            </a:xfrm>
            <a:prstGeom prst="rect">
              <a:avLst/>
            </a:prstGeom>
            <a:noFill/>
          </p:spPr>
          <p:txBody>
            <a:bodyPr vert="vert270" wrap="square" rtlCol="0">
              <a:spAutoFit/>
            </a:bodyPr>
            <a:lstStyle/>
            <a:p>
              <a:r>
                <a:rPr lang="zh-CN" altLang="en-US" sz="1050" spc="100" dirty="0">
                  <a:solidFill>
                    <a:schemeClr val="bg1"/>
                  </a:solidFill>
                </a:rPr>
                <a:t>说法的看法</a:t>
              </a:r>
            </a:p>
          </p:txBody>
        </p:sp>
      </p:grpSp>
      <p:sp>
        <p:nvSpPr>
          <p:cNvPr id="106" name="文本框 105">
            <a:extLst>
              <a:ext uri="{FF2B5EF4-FFF2-40B4-BE49-F238E27FC236}">
                <a16:creationId xmlns:a16="http://schemas.microsoft.com/office/drawing/2014/main" id="{161D0D6A-256F-6406-BE26-00BAABC18D29}"/>
              </a:ext>
            </a:extLst>
          </p:cNvPr>
          <p:cNvSpPr txBox="1"/>
          <p:nvPr/>
        </p:nvSpPr>
        <p:spPr>
          <a:xfrm>
            <a:off x="17034179" y="13032890"/>
            <a:ext cx="4390271" cy="2646878"/>
          </a:xfrm>
          <a:prstGeom prst="rect">
            <a:avLst/>
          </a:prstGeom>
          <a:noFill/>
        </p:spPr>
        <p:txBody>
          <a:bodyPr wrap="square" rtlCol="0">
            <a:spAutoFit/>
          </a:bodyPr>
          <a:lstStyle/>
          <a:p>
            <a:r>
              <a:rPr lang="zh-CN" altLang="en-US" sz="1800" b="1" dirty="0">
                <a:solidFill>
                  <a:schemeClr val="bg1"/>
                </a:solidFill>
                <a:latin typeface="+mn-ea"/>
              </a:rPr>
              <a:t>以上列举的第二层变量与幸福感</a:t>
            </a:r>
            <a:r>
              <a:rPr lang="zh-CN" altLang="en-US" sz="2000" b="1" dirty="0">
                <a:solidFill>
                  <a:schemeClr val="bg1"/>
                </a:solidFill>
                <a:latin typeface="+mn-ea"/>
              </a:rPr>
              <a:t>不独立</a:t>
            </a:r>
            <a:r>
              <a:rPr lang="zh-CN" altLang="en-US" sz="1800" b="1" dirty="0">
                <a:solidFill>
                  <a:schemeClr val="bg1"/>
                </a:solidFill>
                <a:latin typeface="+mn-ea"/>
              </a:rPr>
              <a:t>。</a:t>
            </a:r>
            <a:endParaRPr lang="en-US" altLang="zh-CN" sz="1800" b="1" dirty="0">
              <a:solidFill>
                <a:schemeClr val="bg1"/>
              </a:solidFill>
              <a:latin typeface="+mn-ea"/>
            </a:endParaRPr>
          </a:p>
          <a:p>
            <a:r>
              <a:rPr lang="zh-CN" altLang="en-US" sz="1800" b="1" dirty="0">
                <a:solidFill>
                  <a:schemeClr val="bg1"/>
                </a:solidFill>
                <a:latin typeface="+mn-ea"/>
              </a:rPr>
              <a:t>在进一步回归分析后可以发现对应均具有</a:t>
            </a:r>
            <a:r>
              <a:rPr lang="zh-CN" altLang="en-US" sz="2000" b="1" dirty="0">
                <a:solidFill>
                  <a:schemeClr val="bg1"/>
                </a:solidFill>
                <a:latin typeface="+mn-ea"/>
              </a:rPr>
              <a:t>显著性</a:t>
            </a:r>
            <a:r>
              <a:rPr lang="zh-CN" altLang="en-US" sz="1800" b="1" dirty="0">
                <a:solidFill>
                  <a:schemeClr val="bg1"/>
                </a:solidFill>
                <a:latin typeface="+mn-ea"/>
              </a:rPr>
              <a:t>，其中最显著的是社交娱乐活动</a:t>
            </a:r>
            <a:r>
              <a:rPr lang="en-US" altLang="zh-CN" sz="1800" b="1" dirty="0">
                <a:solidFill>
                  <a:schemeClr val="bg1"/>
                </a:solidFill>
                <a:latin typeface="+mn-ea"/>
              </a:rPr>
              <a:t>B</a:t>
            </a:r>
            <a:r>
              <a:rPr lang="zh-CN" altLang="en-US" sz="1800" b="1" dirty="0">
                <a:solidFill>
                  <a:schemeClr val="bg1"/>
                </a:solidFill>
                <a:latin typeface="+mn-ea"/>
              </a:rPr>
              <a:t>、最高教育程度和社交娱乐活动</a:t>
            </a:r>
            <a:r>
              <a:rPr lang="en-US" altLang="zh-CN" sz="1800" b="1" dirty="0">
                <a:solidFill>
                  <a:schemeClr val="bg1"/>
                </a:solidFill>
                <a:latin typeface="+mn-ea"/>
              </a:rPr>
              <a:t>A</a:t>
            </a:r>
            <a:r>
              <a:rPr lang="zh-CN" altLang="en-US" sz="1800" b="1" dirty="0">
                <a:solidFill>
                  <a:schemeClr val="bg1"/>
                </a:solidFill>
                <a:latin typeface="+mn-ea"/>
              </a:rPr>
              <a:t>，这意味着这些因素可能与居民的幸福感存在关联，可能影响居民对自身幸福程度的感受。</a:t>
            </a:r>
          </a:p>
          <a:p>
            <a:r>
              <a:rPr lang="zh-CN" altLang="en-US" sz="1800" b="1" dirty="0">
                <a:solidFill>
                  <a:schemeClr val="bg1"/>
                </a:solidFill>
                <a:latin typeface="+mn-ea"/>
              </a:rPr>
              <a:t>而身高（</a:t>
            </a:r>
            <a:r>
              <a:rPr lang="en-US" altLang="zh-CN" sz="1800" b="1" dirty="0">
                <a:solidFill>
                  <a:schemeClr val="bg1"/>
                </a:solidFill>
                <a:latin typeface="+mn-ea"/>
              </a:rPr>
              <a:t>A13</a:t>
            </a:r>
            <a:r>
              <a:rPr lang="zh-CN" altLang="en-US" sz="1800" b="1" dirty="0">
                <a:solidFill>
                  <a:schemeClr val="bg1"/>
                </a:solidFill>
                <a:latin typeface="+mn-ea"/>
              </a:rPr>
              <a:t>）是否抽烟（</a:t>
            </a:r>
            <a:r>
              <a:rPr lang="en-US" altLang="zh-CN" sz="1800" b="1" dirty="0">
                <a:solidFill>
                  <a:schemeClr val="bg1"/>
                </a:solidFill>
                <a:latin typeface="+mn-ea"/>
              </a:rPr>
              <a:t>D22</a:t>
            </a:r>
            <a:r>
              <a:rPr lang="zh-CN" altLang="en-US" sz="1800" b="1" dirty="0">
                <a:solidFill>
                  <a:schemeClr val="bg1"/>
                </a:solidFill>
                <a:latin typeface="+mn-ea"/>
              </a:rPr>
              <a:t>）等剩余因素在本次实验中未发现与幸福感有明显关联。</a:t>
            </a:r>
          </a:p>
        </p:txBody>
      </p:sp>
      <p:sp>
        <p:nvSpPr>
          <p:cNvPr id="107" name="箭头: 右 106">
            <a:extLst>
              <a:ext uri="{FF2B5EF4-FFF2-40B4-BE49-F238E27FC236}">
                <a16:creationId xmlns:a16="http://schemas.microsoft.com/office/drawing/2014/main" id="{F2D5C8BC-E69B-60D3-878A-E2855CCD8069}"/>
              </a:ext>
            </a:extLst>
          </p:cNvPr>
          <p:cNvSpPr/>
          <p:nvPr/>
        </p:nvSpPr>
        <p:spPr>
          <a:xfrm>
            <a:off x="16353507" y="14009486"/>
            <a:ext cx="519004" cy="41668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08" name="箭头: 右 107">
            <a:extLst>
              <a:ext uri="{FF2B5EF4-FFF2-40B4-BE49-F238E27FC236}">
                <a16:creationId xmlns:a16="http://schemas.microsoft.com/office/drawing/2014/main" id="{E20D3C59-8365-5DE2-DB5E-F5787390E352}"/>
              </a:ext>
            </a:extLst>
          </p:cNvPr>
          <p:cNvSpPr/>
          <p:nvPr/>
        </p:nvSpPr>
        <p:spPr>
          <a:xfrm>
            <a:off x="16382110" y="17253587"/>
            <a:ext cx="519004" cy="41668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09" name="文本框 108">
            <a:extLst>
              <a:ext uri="{FF2B5EF4-FFF2-40B4-BE49-F238E27FC236}">
                <a16:creationId xmlns:a16="http://schemas.microsoft.com/office/drawing/2014/main" id="{C4C36E38-4DFF-C310-32A1-181DE8D96AA7}"/>
              </a:ext>
            </a:extLst>
          </p:cNvPr>
          <p:cNvSpPr txBox="1"/>
          <p:nvPr/>
        </p:nvSpPr>
        <p:spPr>
          <a:xfrm>
            <a:off x="17017950" y="16041281"/>
            <a:ext cx="4550941" cy="2923877"/>
          </a:xfrm>
          <a:prstGeom prst="rect">
            <a:avLst/>
          </a:prstGeom>
          <a:noFill/>
        </p:spPr>
        <p:txBody>
          <a:bodyPr wrap="square" rtlCol="0">
            <a:spAutoFit/>
          </a:bodyPr>
          <a:lstStyle/>
          <a:p>
            <a:r>
              <a:rPr lang="zh-CN" altLang="en-US" sz="1800" b="1" dirty="0">
                <a:solidFill>
                  <a:schemeClr val="bg1"/>
                </a:solidFill>
                <a:latin typeface="+mn-ea"/>
              </a:rPr>
              <a:t>以上因素与健康状况</a:t>
            </a:r>
            <a:r>
              <a:rPr lang="zh-CN" altLang="en-US" sz="2000" b="1" dirty="0">
                <a:solidFill>
                  <a:schemeClr val="bg1"/>
                </a:solidFill>
                <a:latin typeface="+mn-ea"/>
              </a:rPr>
              <a:t>不独立</a:t>
            </a:r>
            <a:r>
              <a:rPr lang="en-US" altLang="zh-CN" sz="1800" b="1" dirty="0">
                <a:solidFill>
                  <a:schemeClr val="bg1"/>
                </a:solidFill>
                <a:latin typeface="+mn-ea"/>
              </a:rPr>
              <a:t>.</a:t>
            </a:r>
          </a:p>
          <a:p>
            <a:r>
              <a:rPr lang="zh-CN" altLang="en-US" sz="1800" b="1" dirty="0">
                <a:solidFill>
                  <a:schemeClr val="bg1"/>
                </a:solidFill>
                <a:latin typeface="+mn-ea"/>
              </a:rPr>
              <a:t>在进一步回归分析后可以发现这些因素对应基本上都具有很强的</a:t>
            </a:r>
            <a:r>
              <a:rPr lang="zh-CN" altLang="en-US" sz="2000" b="1" dirty="0">
                <a:solidFill>
                  <a:schemeClr val="bg1"/>
                </a:solidFill>
                <a:latin typeface="+mn-ea"/>
              </a:rPr>
              <a:t>显著性</a:t>
            </a:r>
            <a:r>
              <a:rPr lang="zh-CN" altLang="en-US" sz="1800" b="1" dirty="0">
                <a:solidFill>
                  <a:schemeClr val="bg1"/>
                </a:solidFill>
                <a:latin typeface="+mn-ea"/>
              </a:rPr>
              <a:t>，提示这些因素可能对居民的健康状况自我评价产生影响。</a:t>
            </a:r>
          </a:p>
          <a:p>
            <a:r>
              <a:rPr lang="zh-CN" altLang="en-US" sz="1800" b="1" dirty="0">
                <a:solidFill>
                  <a:schemeClr val="bg1"/>
                </a:solidFill>
                <a:latin typeface="+mn-ea"/>
              </a:rPr>
              <a:t>而杂志使用频率（</a:t>
            </a:r>
            <a:r>
              <a:rPr lang="en-US" altLang="zh-CN" sz="1800" b="1" dirty="0">
                <a:solidFill>
                  <a:schemeClr val="bg1"/>
                </a:solidFill>
                <a:latin typeface="+mn-ea"/>
              </a:rPr>
              <a:t>A28_2</a:t>
            </a:r>
            <a:r>
              <a:rPr lang="zh-CN" altLang="en-US" sz="1800" b="1" dirty="0">
                <a:solidFill>
                  <a:schemeClr val="bg1"/>
                </a:solidFill>
                <a:latin typeface="+mn-ea"/>
              </a:rPr>
              <a:t>） 、住房面积（</a:t>
            </a:r>
            <a:r>
              <a:rPr lang="en-US" altLang="zh-CN" sz="1800" b="1" dirty="0">
                <a:solidFill>
                  <a:schemeClr val="bg1"/>
                </a:solidFill>
                <a:latin typeface="+mn-ea"/>
              </a:rPr>
              <a:t>A11</a:t>
            </a:r>
            <a:r>
              <a:rPr lang="zh-CN" altLang="en-US" sz="1800" b="1" dirty="0">
                <a:solidFill>
                  <a:schemeClr val="bg1"/>
                </a:solidFill>
                <a:latin typeface="+mn-ea"/>
              </a:rPr>
              <a:t>）、体重（</a:t>
            </a:r>
            <a:r>
              <a:rPr lang="en-US" altLang="zh-CN" sz="1800" b="1" dirty="0">
                <a:solidFill>
                  <a:schemeClr val="bg1"/>
                </a:solidFill>
                <a:latin typeface="+mn-ea"/>
              </a:rPr>
              <a:t>A14</a:t>
            </a:r>
            <a:r>
              <a:rPr lang="zh-CN" altLang="en-US" sz="1800" b="1" dirty="0">
                <a:solidFill>
                  <a:schemeClr val="bg1"/>
                </a:solidFill>
                <a:latin typeface="+mn-ea"/>
              </a:rPr>
              <a:t>）等剩余因素与健康状况独立，说明这些因素与居民对自身健康状况的认知在本次实验中未呈现明显联系。</a:t>
            </a:r>
          </a:p>
        </p:txBody>
      </p:sp>
      <p:sp>
        <p:nvSpPr>
          <p:cNvPr id="110" name="箭头: 右 109">
            <a:extLst>
              <a:ext uri="{FF2B5EF4-FFF2-40B4-BE49-F238E27FC236}">
                <a16:creationId xmlns:a16="http://schemas.microsoft.com/office/drawing/2014/main" id="{1DDBC901-A3A2-14E6-C4DC-BAA95DFCD291}"/>
              </a:ext>
            </a:extLst>
          </p:cNvPr>
          <p:cNvSpPr/>
          <p:nvPr/>
        </p:nvSpPr>
        <p:spPr>
          <a:xfrm>
            <a:off x="27460413" y="2732184"/>
            <a:ext cx="519004" cy="41668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48FFED1F-2F4E-8CA8-01AB-F6904C2E1750}"/>
              </a:ext>
            </a:extLst>
          </p:cNvPr>
          <p:cNvSpPr txBox="1"/>
          <p:nvPr/>
        </p:nvSpPr>
        <p:spPr>
          <a:xfrm>
            <a:off x="28051127" y="1752321"/>
            <a:ext cx="4527495" cy="3200876"/>
          </a:xfrm>
          <a:prstGeom prst="rect">
            <a:avLst/>
          </a:prstGeom>
          <a:noFill/>
        </p:spPr>
        <p:txBody>
          <a:bodyPr wrap="square" rtlCol="0">
            <a:spAutoFit/>
          </a:bodyPr>
          <a:lstStyle/>
          <a:p>
            <a:r>
              <a:rPr lang="zh-CN" altLang="en-US" sz="1800" b="1" dirty="0">
                <a:solidFill>
                  <a:schemeClr val="bg1"/>
                </a:solidFill>
                <a:latin typeface="+mn-ea"/>
              </a:rPr>
              <a:t>以上因素与对社会公平程度看法</a:t>
            </a:r>
            <a:r>
              <a:rPr lang="zh-CN" altLang="en-US" sz="2000" b="1" dirty="0">
                <a:solidFill>
                  <a:schemeClr val="bg1"/>
                </a:solidFill>
                <a:latin typeface="+mn-ea"/>
              </a:rPr>
              <a:t>不独立</a:t>
            </a:r>
            <a:r>
              <a:rPr lang="en-US" altLang="zh-CN" sz="1800" b="1" dirty="0">
                <a:solidFill>
                  <a:schemeClr val="bg1"/>
                </a:solidFill>
                <a:latin typeface="+mn-ea"/>
              </a:rPr>
              <a:t>.</a:t>
            </a:r>
          </a:p>
          <a:p>
            <a:r>
              <a:rPr lang="zh-CN" altLang="en-US" sz="1800" b="1" dirty="0">
                <a:solidFill>
                  <a:schemeClr val="bg1"/>
                </a:solidFill>
                <a:latin typeface="+mn-ea"/>
              </a:rPr>
              <a:t>在进一步回归分析后可以发现对应均具有</a:t>
            </a:r>
            <a:r>
              <a:rPr lang="zh-CN" altLang="en-US" sz="2000" b="1" dirty="0">
                <a:solidFill>
                  <a:schemeClr val="bg1"/>
                </a:solidFill>
                <a:latin typeface="+mn-ea"/>
              </a:rPr>
              <a:t>显著性</a:t>
            </a:r>
            <a:r>
              <a:rPr lang="zh-CN" altLang="en-US" sz="1800" b="1" dirty="0">
                <a:solidFill>
                  <a:schemeClr val="bg1"/>
                </a:solidFill>
                <a:latin typeface="+mn-ea"/>
              </a:rPr>
              <a:t>，其中最显著的是社交娱乐活动、最高教育程度和对“中医比西医更有效”说法的看法，这些因素可能对居民的看法认知产生影响。</a:t>
            </a:r>
          </a:p>
          <a:p>
            <a:r>
              <a:rPr lang="zh-CN" altLang="en-US" sz="1800" b="1" dirty="0">
                <a:solidFill>
                  <a:schemeClr val="bg1"/>
                </a:solidFill>
                <a:latin typeface="+mn-ea"/>
              </a:rPr>
              <a:t>而全年家庭总收入（</a:t>
            </a:r>
            <a:r>
              <a:rPr lang="en-US" altLang="zh-CN" sz="1800" b="1" dirty="0">
                <a:solidFill>
                  <a:schemeClr val="bg1"/>
                </a:solidFill>
                <a:latin typeface="+mn-ea"/>
              </a:rPr>
              <a:t>A62</a:t>
            </a:r>
            <a:r>
              <a:rPr lang="zh-CN" altLang="en-US" sz="1800" b="1" dirty="0">
                <a:solidFill>
                  <a:schemeClr val="bg1"/>
                </a:solidFill>
                <a:latin typeface="+mn-ea"/>
              </a:rPr>
              <a:t>）、体重（</a:t>
            </a:r>
            <a:r>
              <a:rPr lang="en-US" altLang="zh-CN" sz="1800" b="1" dirty="0">
                <a:solidFill>
                  <a:schemeClr val="bg1"/>
                </a:solidFill>
                <a:latin typeface="+mn-ea"/>
              </a:rPr>
              <a:t>A14</a:t>
            </a:r>
            <a:r>
              <a:rPr lang="zh-CN" altLang="en-US" sz="1800" b="1" dirty="0">
                <a:solidFill>
                  <a:schemeClr val="bg1"/>
                </a:solidFill>
                <a:latin typeface="+mn-ea"/>
              </a:rPr>
              <a:t>）、电视使用频率（</a:t>
            </a:r>
            <a:r>
              <a:rPr lang="en-US" altLang="zh-CN" sz="1800" b="1" dirty="0">
                <a:solidFill>
                  <a:schemeClr val="bg1"/>
                </a:solidFill>
                <a:latin typeface="+mn-ea"/>
              </a:rPr>
              <a:t>A28_4</a:t>
            </a:r>
            <a:r>
              <a:rPr lang="zh-CN" altLang="en-US" sz="1800" b="1" dirty="0">
                <a:solidFill>
                  <a:schemeClr val="bg1"/>
                </a:solidFill>
                <a:latin typeface="+mn-ea"/>
              </a:rPr>
              <a:t>）、工作性质（</a:t>
            </a:r>
            <a:r>
              <a:rPr lang="en-US" altLang="zh-CN" sz="1800" b="1" dirty="0">
                <a:solidFill>
                  <a:schemeClr val="bg1"/>
                </a:solidFill>
                <a:latin typeface="+mn-ea"/>
              </a:rPr>
              <a:t>A59e</a:t>
            </a:r>
            <a:r>
              <a:rPr lang="zh-CN" altLang="en-US" sz="1800" b="1" dirty="0">
                <a:solidFill>
                  <a:schemeClr val="bg1"/>
                </a:solidFill>
                <a:latin typeface="+mn-ea"/>
              </a:rPr>
              <a:t>）等剩余因素与社会公平程度看法独立，表明这些因素在本次实验中与居民对社会公平性的认知未发现明显关联。</a:t>
            </a:r>
          </a:p>
        </p:txBody>
      </p:sp>
      <p:sp>
        <p:nvSpPr>
          <p:cNvPr id="112" name="Text Placeholder 28">
            <a:extLst>
              <a:ext uri="{FF2B5EF4-FFF2-40B4-BE49-F238E27FC236}">
                <a16:creationId xmlns:a16="http://schemas.microsoft.com/office/drawing/2014/main" id="{803994B4-53D1-C60A-F1AA-D61179BA5833}"/>
              </a:ext>
            </a:extLst>
          </p:cNvPr>
          <p:cNvSpPr txBox="1">
            <a:spLocks/>
          </p:cNvSpPr>
          <p:nvPr/>
        </p:nvSpPr>
        <p:spPr>
          <a:xfrm>
            <a:off x="22244609" y="5315225"/>
            <a:ext cx="10334013" cy="13791255"/>
          </a:xfrm>
          <a:custGeom>
            <a:avLst/>
            <a:gdLst>
              <a:gd name="connsiteX0" fmla="*/ 0 w 10275887"/>
              <a:gd name="connsiteY0" fmla="*/ 0 h 6370916"/>
              <a:gd name="connsiteX1" fmla="*/ 10275887 w 10275887"/>
              <a:gd name="connsiteY1" fmla="*/ 0 h 6370916"/>
              <a:gd name="connsiteX2" fmla="*/ 10275887 w 10275887"/>
              <a:gd name="connsiteY2" fmla="*/ 6370916 h 6370916"/>
              <a:gd name="connsiteX3" fmla="*/ 0 w 10275887"/>
              <a:gd name="connsiteY3" fmla="*/ 6370916 h 6370916"/>
              <a:gd name="connsiteX4" fmla="*/ 0 w 10275887"/>
              <a:gd name="connsiteY4" fmla="*/ 0 h 6370916"/>
              <a:gd name="connsiteX0" fmla="*/ 0 w 10275887"/>
              <a:gd name="connsiteY0" fmla="*/ 171450 h 6542366"/>
              <a:gd name="connsiteX1" fmla="*/ 10275887 w 10275887"/>
              <a:gd name="connsiteY1" fmla="*/ 0 h 6542366"/>
              <a:gd name="connsiteX2" fmla="*/ 10275887 w 10275887"/>
              <a:gd name="connsiteY2" fmla="*/ 6542366 h 6542366"/>
              <a:gd name="connsiteX3" fmla="*/ 0 w 10275887"/>
              <a:gd name="connsiteY3" fmla="*/ 6542366 h 6542366"/>
              <a:gd name="connsiteX4" fmla="*/ 0 w 10275887"/>
              <a:gd name="connsiteY4" fmla="*/ 171450 h 6542366"/>
              <a:gd name="connsiteX0" fmla="*/ 0 w 10275887"/>
              <a:gd name="connsiteY0" fmla="*/ 28575 h 6542366"/>
              <a:gd name="connsiteX1" fmla="*/ 10275887 w 10275887"/>
              <a:gd name="connsiteY1" fmla="*/ 0 h 6542366"/>
              <a:gd name="connsiteX2" fmla="*/ 10275887 w 10275887"/>
              <a:gd name="connsiteY2" fmla="*/ 6542366 h 6542366"/>
              <a:gd name="connsiteX3" fmla="*/ 0 w 10275887"/>
              <a:gd name="connsiteY3" fmla="*/ 6542366 h 6542366"/>
              <a:gd name="connsiteX4" fmla="*/ 0 w 10275887"/>
              <a:gd name="connsiteY4" fmla="*/ 28575 h 6542366"/>
              <a:gd name="connsiteX0" fmla="*/ 0 w 10275887"/>
              <a:gd name="connsiteY0" fmla="*/ 114300 h 6628091"/>
              <a:gd name="connsiteX1" fmla="*/ 10275887 w 10275887"/>
              <a:gd name="connsiteY1" fmla="*/ 0 h 6628091"/>
              <a:gd name="connsiteX2" fmla="*/ 10275887 w 10275887"/>
              <a:gd name="connsiteY2" fmla="*/ 6628091 h 6628091"/>
              <a:gd name="connsiteX3" fmla="*/ 0 w 10275887"/>
              <a:gd name="connsiteY3" fmla="*/ 6628091 h 6628091"/>
              <a:gd name="connsiteX4" fmla="*/ 0 w 10275887"/>
              <a:gd name="connsiteY4" fmla="*/ 114300 h 6628091"/>
              <a:gd name="connsiteX0" fmla="*/ 0 w 10275887"/>
              <a:gd name="connsiteY0" fmla="*/ 57150 h 6570941"/>
              <a:gd name="connsiteX1" fmla="*/ 10275887 w 10275887"/>
              <a:gd name="connsiteY1" fmla="*/ 0 h 6570941"/>
              <a:gd name="connsiteX2" fmla="*/ 10275887 w 10275887"/>
              <a:gd name="connsiteY2" fmla="*/ 6570941 h 6570941"/>
              <a:gd name="connsiteX3" fmla="*/ 0 w 10275887"/>
              <a:gd name="connsiteY3" fmla="*/ 6570941 h 6570941"/>
              <a:gd name="connsiteX4" fmla="*/ 0 w 10275887"/>
              <a:gd name="connsiteY4" fmla="*/ 57150 h 6570941"/>
              <a:gd name="connsiteX0" fmla="*/ 0 w 10275887"/>
              <a:gd name="connsiteY0" fmla="*/ 0 h 6599516"/>
              <a:gd name="connsiteX1" fmla="*/ 10275887 w 10275887"/>
              <a:gd name="connsiteY1" fmla="*/ 28575 h 6599516"/>
              <a:gd name="connsiteX2" fmla="*/ 10275887 w 10275887"/>
              <a:gd name="connsiteY2" fmla="*/ 6599516 h 6599516"/>
              <a:gd name="connsiteX3" fmla="*/ 0 w 10275887"/>
              <a:gd name="connsiteY3" fmla="*/ 6599516 h 6599516"/>
              <a:gd name="connsiteX4" fmla="*/ 0 w 10275887"/>
              <a:gd name="connsiteY4" fmla="*/ 0 h 6599516"/>
              <a:gd name="connsiteX0" fmla="*/ 28575 w 10275887"/>
              <a:gd name="connsiteY0" fmla="*/ 28575 h 6570941"/>
              <a:gd name="connsiteX1" fmla="*/ 10275887 w 10275887"/>
              <a:gd name="connsiteY1" fmla="*/ 0 h 6570941"/>
              <a:gd name="connsiteX2" fmla="*/ 10275887 w 10275887"/>
              <a:gd name="connsiteY2" fmla="*/ 6570941 h 6570941"/>
              <a:gd name="connsiteX3" fmla="*/ 0 w 10275887"/>
              <a:gd name="connsiteY3" fmla="*/ 6570941 h 6570941"/>
              <a:gd name="connsiteX4" fmla="*/ 28575 w 10275887"/>
              <a:gd name="connsiteY4" fmla="*/ 28575 h 6570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5887" h="6570941">
                <a:moveTo>
                  <a:pt x="28575" y="28575"/>
                </a:moveTo>
                <a:lnTo>
                  <a:pt x="10275887" y="0"/>
                </a:lnTo>
                <a:lnTo>
                  <a:pt x="10275887" y="6570941"/>
                </a:lnTo>
                <a:lnTo>
                  <a:pt x="0" y="6570941"/>
                </a:lnTo>
                <a:lnTo>
                  <a:pt x="28575" y="28575"/>
                </a:lnTo>
                <a:close/>
              </a:path>
            </a:pathLst>
          </a:custGeom>
          <a:solidFill>
            <a:schemeClr val="accent2">
              <a:lumMod val="75000"/>
            </a:schemeClr>
          </a:solidFill>
          <a:ln>
            <a:solidFill>
              <a:srgbClr val="C4172F"/>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sz="2400" dirty="0">
                <a:highlight>
                  <a:srgbClr val="01014B"/>
                </a:highlight>
                <a:latin typeface="+mn-ea"/>
              </a:rPr>
              <a:t>（三）</a:t>
            </a:r>
            <a:r>
              <a:rPr lang="en-US" altLang="zh-CN" sz="2400" dirty="0">
                <a:highlight>
                  <a:srgbClr val="01014B"/>
                </a:highlight>
                <a:latin typeface="+mn-ea"/>
              </a:rPr>
              <a:t>logistic</a:t>
            </a:r>
            <a:r>
              <a:rPr lang="zh-CN" altLang="en-US" sz="2400" dirty="0">
                <a:highlight>
                  <a:srgbClr val="01014B"/>
                </a:highlight>
                <a:latin typeface="+mn-ea"/>
              </a:rPr>
              <a:t>多元回归</a:t>
            </a:r>
            <a:endParaRPr lang="en-US" altLang="zh-CN" sz="2400" dirty="0">
              <a:highlight>
                <a:srgbClr val="01014B"/>
              </a:highlight>
              <a:latin typeface="+mn-ea"/>
            </a:endParaRPr>
          </a:p>
          <a:p>
            <a:r>
              <a:rPr lang="zh-CN" altLang="en-US" sz="2000" dirty="0">
                <a:latin typeface="+mn-ea"/>
              </a:rPr>
              <a:t>我们分别以幸福感（</a:t>
            </a:r>
            <a:r>
              <a:rPr lang="en-US" altLang="zh-CN" sz="2000" dirty="0">
                <a:latin typeface="+mn-ea"/>
              </a:rPr>
              <a:t>D36</a:t>
            </a:r>
            <a:r>
              <a:rPr lang="zh-CN" altLang="en-US" sz="2000" dirty="0">
                <a:latin typeface="+mn-ea"/>
              </a:rPr>
              <a:t>），健康状况（</a:t>
            </a:r>
            <a:r>
              <a:rPr lang="en-US" altLang="zh-CN" sz="2000" dirty="0">
                <a:latin typeface="+mn-ea"/>
              </a:rPr>
              <a:t>A15</a:t>
            </a:r>
            <a:r>
              <a:rPr lang="zh-CN" altLang="en-US" sz="2000" dirty="0">
                <a:latin typeface="+mn-ea"/>
              </a:rPr>
              <a:t>），社会公平程度看法（</a:t>
            </a:r>
            <a:r>
              <a:rPr lang="en-US" altLang="zh-CN" sz="2000" dirty="0">
                <a:latin typeface="+mn-ea"/>
              </a:rPr>
              <a:t>A35</a:t>
            </a:r>
            <a:r>
              <a:rPr lang="zh-CN" altLang="en-US" sz="2000" dirty="0">
                <a:latin typeface="+mn-ea"/>
              </a:rPr>
              <a:t>）为因变量，将第二层变量作为自变量进行</a:t>
            </a:r>
            <a:r>
              <a:rPr lang="en-US" altLang="zh-CN" sz="2000" dirty="0">
                <a:latin typeface="+mn-ea"/>
              </a:rPr>
              <a:t>logistic</a:t>
            </a:r>
            <a:r>
              <a:rPr lang="zh-CN" altLang="en-US" sz="2000" dirty="0">
                <a:latin typeface="+mn-ea"/>
              </a:rPr>
              <a:t>多元回归。</a:t>
            </a:r>
            <a:endParaRPr lang="en-US" altLang="zh-CN" sz="2000"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p:txBody>
      </p:sp>
      <p:graphicFrame>
        <p:nvGraphicFramePr>
          <p:cNvPr id="119" name="图表 118">
            <a:extLst>
              <a:ext uri="{FF2B5EF4-FFF2-40B4-BE49-F238E27FC236}">
                <a16:creationId xmlns:a16="http://schemas.microsoft.com/office/drawing/2014/main" id="{20CF8C2F-23C6-35AA-5733-AC366D969396}"/>
              </a:ext>
            </a:extLst>
          </p:cNvPr>
          <p:cNvGraphicFramePr>
            <a:graphicFrameLocks/>
          </p:cNvGraphicFramePr>
          <p:nvPr>
            <p:extLst>
              <p:ext uri="{D42A27DB-BD31-4B8C-83A1-F6EECF244321}">
                <p14:modId xmlns:p14="http://schemas.microsoft.com/office/powerpoint/2010/main" val="4101206548"/>
              </p:ext>
            </p:extLst>
          </p:nvPr>
        </p:nvGraphicFramePr>
        <p:xfrm>
          <a:off x="22380349" y="9989434"/>
          <a:ext cx="4809247" cy="289155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23" name="图表 122">
            <a:extLst>
              <a:ext uri="{FF2B5EF4-FFF2-40B4-BE49-F238E27FC236}">
                <a16:creationId xmlns:a16="http://schemas.microsoft.com/office/drawing/2014/main" id="{E2D00022-797F-4329-218E-5E6F63B37E32}"/>
              </a:ext>
            </a:extLst>
          </p:cNvPr>
          <p:cNvGraphicFramePr>
            <a:graphicFrameLocks/>
          </p:cNvGraphicFramePr>
          <p:nvPr>
            <p:extLst>
              <p:ext uri="{D42A27DB-BD31-4B8C-83A1-F6EECF244321}">
                <p14:modId xmlns:p14="http://schemas.microsoft.com/office/powerpoint/2010/main" val="747058442"/>
              </p:ext>
            </p:extLst>
          </p:nvPr>
        </p:nvGraphicFramePr>
        <p:xfrm>
          <a:off x="22395103" y="6836405"/>
          <a:ext cx="4809247" cy="289155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24" name="图表 123">
            <a:extLst>
              <a:ext uri="{FF2B5EF4-FFF2-40B4-BE49-F238E27FC236}">
                <a16:creationId xmlns:a16="http://schemas.microsoft.com/office/drawing/2014/main" id="{264CE624-F742-1FA3-C007-3EF6E2C98B24}"/>
              </a:ext>
            </a:extLst>
          </p:cNvPr>
          <p:cNvGraphicFramePr>
            <a:graphicFrameLocks/>
          </p:cNvGraphicFramePr>
          <p:nvPr>
            <p:extLst>
              <p:ext uri="{D42A27DB-BD31-4B8C-83A1-F6EECF244321}">
                <p14:modId xmlns:p14="http://schemas.microsoft.com/office/powerpoint/2010/main" val="191040488"/>
              </p:ext>
            </p:extLst>
          </p:nvPr>
        </p:nvGraphicFramePr>
        <p:xfrm>
          <a:off x="22370787" y="13196308"/>
          <a:ext cx="4818809" cy="2891557"/>
        </p:xfrm>
        <a:graphic>
          <a:graphicData uri="http://schemas.openxmlformats.org/drawingml/2006/chart">
            <c:chart xmlns:c="http://schemas.openxmlformats.org/drawingml/2006/chart" xmlns:r="http://schemas.openxmlformats.org/officeDocument/2006/relationships" r:id="rId12"/>
          </a:graphicData>
        </a:graphic>
      </p:graphicFrame>
      <p:sp>
        <p:nvSpPr>
          <p:cNvPr id="130" name="文本框 129">
            <a:extLst>
              <a:ext uri="{FF2B5EF4-FFF2-40B4-BE49-F238E27FC236}">
                <a16:creationId xmlns:a16="http://schemas.microsoft.com/office/drawing/2014/main" id="{C0D0E7D6-8873-94D4-D59A-B00904959902}"/>
              </a:ext>
            </a:extLst>
          </p:cNvPr>
          <p:cNvSpPr txBox="1"/>
          <p:nvPr/>
        </p:nvSpPr>
        <p:spPr>
          <a:xfrm>
            <a:off x="22327748" y="16428096"/>
            <a:ext cx="10158465" cy="3323987"/>
          </a:xfrm>
          <a:prstGeom prst="rect">
            <a:avLst/>
          </a:prstGeom>
          <a:noFill/>
        </p:spPr>
        <p:txBody>
          <a:bodyPr wrap="square" rtlCol="0">
            <a:spAutoFit/>
          </a:bodyPr>
          <a:lstStyle/>
          <a:p>
            <a:r>
              <a:rPr lang="zh-CN" altLang="en-US" sz="2000" b="1" dirty="0">
                <a:solidFill>
                  <a:schemeClr val="bg1"/>
                </a:solidFill>
                <a:latin typeface="+mn-ea"/>
              </a:rPr>
              <a:t>我们分别以幸福感（</a:t>
            </a:r>
            <a:r>
              <a:rPr lang="en-US" altLang="zh-CN" sz="2000" b="1" dirty="0">
                <a:solidFill>
                  <a:schemeClr val="bg1"/>
                </a:solidFill>
                <a:latin typeface="+mn-ea"/>
              </a:rPr>
              <a:t>D36</a:t>
            </a:r>
            <a:r>
              <a:rPr lang="zh-CN" altLang="en-US" sz="2000" b="1" dirty="0">
                <a:solidFill>
                  <a:schemeClr val="bg1"/>
                </a:solidFill>
                <a:latin typeface="+mn-ea"/>
              </a:rPr>
              <a:t>），健康状况（</a:t>
            </a:r>
            <a:r>
              <a:rPr lang="en-US" altLang="zh-CN" sz="2000" b="1" dirty="0">
                <a:solidFill>
                  <a:schemeClr val="bg1"/>
                </a:solidFill>
                <a:latin typeface="+mn-ea"/>
              </a:rPr>
              <a:t>A15</a:t>
            </a:r>
            <a:r>
              <a:rPr lang="zh-CN" altLang="en-US" sz="2000" b="1" dirty="0">
                <a:solidFill>
                  <a:schemeClr val="bg1"/>
                </a:solidFill>
                <a:latin typeface="+mn-ea"/>
              </a:rPr>
              <a:t>），社会公平程度看法（</a:t>
            </a:r>
            <a:r>
              <a:rPr lang="en-US" altLang="zh-CN" sz="2000" b="1" dirty="0">
                <a:solidFill>
                  <a:schemeClr val="bg1"/>
                </a:solidFill>
                <a:latin typeface="+mn-ea"/>
              </a:rPr>
              <a:t>A35</a:t>
            </a:r>
            <a:r>
              <a:rPr lang="zh-CN" altLang="en-US" sz="2000" b="1" dirty="0">
                <a:solidFill>
                  <a:schemeClr val="bg1"/>
                </a:solidFill>
                <a:latin typeface="+mn-ea"/>
              </a:rPr>
              <a:t>）为因变量，将第二层变量作为自变量进行</a:t>
            </a:r>
            <a:r>
              <a:rPr lang="en-US" altLang="zh-CN" sz="2000" b="1" dirty="0">
                <a:solidFill>
                  <a:schemeClr val="bg1"/>
                </a:solidFill>
                <a:latin typeface="+mn-ea"/>
              </a:rPr>
              <a:t>logistic</a:t>
            </a:r>
            <a:r>
              <a:rPr lang="zh-CN" altLang="en-US" sz="2000" b="1" dirty="0">
                <a:solidFill>
                  <a:schemeClr val="bg1"/>
                </a:solidFill>
                <a:latin typeface="+mn-ea"/>
              </a:rPr>
              <a:t>多元回归。</a:t>
            </a:r>
            <a:endParaRPr lang="en-US" altLang="zh-CN" sz="2000" b="1" dirty="0">
              <a:solidFill>
                <a:schemeClr val="bg1"/>
              </a:solidFill>
              <a:latin typeface="+mn-ea"/>
            </a:endParaRPr>
          </a:p>
          <a:p>
            <a:endParaRPr lang="zh-CN" altLang="en-US" sz="2000" b="1" dirty="0">
              <a:solidFill>
                <a:schemeClr val="bg1"/>
              </a:solidFill>
              <a:latin typeface="+mn-ea"/>
            </a:endParaRPr>
          </a:p>
          <a:p>
            <a:r>
              <a:rPr lang="zh-CN" altLang="en-US" sz="2000" b="1" dirty="0">
                <a:solidFill>
                  <a:schemeClr val="bg1"/>
                </a:solidFill>
                <a:latin typeface="+mn-ea"/>
              </a:rPr>
              <a:t>我们发现对于社会公平程度看法（</a:t>
            </a:r>
            <a:r>
              <a:rPr lang="en-US" altLang="zh-CN" sz="2000" b="1" dirty="0">
                <a:solidFill>
                  <a:schemeClr val="bg1"/>
                </a:solidFill>
                <a:latin typeface="+mn-ea"/>
              </a:rPr>
              <a:t>A35</a:t>
            </a:r>
            <a:r>
              <a:rPr lang="zh-CN" altLang="en-US" sz="2000" b="1" dirty="0">
                <a:solidFill>
                  <a:schemeClr val="bg1"/>
                </a:solidFill>
                <a:latin typeface="+mn-ea"/>
              </a:rPr>
              <a:t>）， </a:t>
            </a:r>
            <a:r>
              <a:rPr lang="en-US" altLang="zh-CN" sz="2000" b="1" dirty="0">
                <a:solidFill>
                  <a:schemeClr val="bg1"/>
                </a:solidFill>
                <a:latin typeface="+mn-ea"/>
              </a:rPr>
              <a:t>LLR p-value == 1.000,</a:t>
            </a:r>
            <a:r>
              <a:rPr lang="zh-CN" altLang="en-US" sz="2000" b="1" dirty="0">
                <a:solidFill>
                  <a:schemeClr val="bg1"/>
                </a:solidFill>
                <a:latin typeface="+mn-ea"/>
              </a:rPr>
              <a:t>而越接近</a:t>
            </a:r>
            <a:r>
              <a:rPr lang="en-US" altLang="zh-CN" sz="2000" b="1" dirty="0">
                <a:solidFill>
                  <a:schemeClr val="bg1"/>
                </a:solidFill>
                <a:latin typeface="+mn-ea"/>
              </a:rPr>
              <a:t>1</a:t>
            </a:r>
            <a:r>
              <a:rPr lang="zh-CN" altLang="en-US" sz="2000" b="1" dirty="0">
                <a:solidFill>
                  <a:schemeClr val="bg1"/>
                </a:solidFill>
                <a:latin typeface="+mn-ea"/>
              </a:rPr>
              <a:t>则表明该模型整体越不显著。而具体的</a:t>
            </a:r>
            <a:r>
              <a:rPr lang="en-US" altLang="zh-CN" sz="2000" b="1" dirty="0">
                <a:solidFill>
                  <a:schemeClr val="bg1"/>
                </a:solidFill>
                <a:latin typeface="+mn-ea"/>
              </a:rPr>
              <a:t>p</a:t>
            </a:r>
            <a:r>
              <a:rPr lang="zh-CN" altLang="en-US" sz="2000" b="1" dirty="0">
                <a:solidFill>
                  <a:schemeClr val="bg1"/>
                </a:solidFill>
                <a:latin typeface="+mn-ea"/>
              </a:rPr>
              <a:t>值也是达到了</a:t>
            </a:r>
            <a:r>
              <a:rPr lang="en-US" altLang="zh-CN" sz="2000" b="1" dirty="0">
                <a:solidFill>
                  <a:schemeClr val="bg1"/>
                </a:solidFill>
                <a:latin typeface="+mn-ea"/>
              </a:rPr>
              <a:t>0.979</a:t>
            </a:r>
            <a:r>
              <a:rPr lang="zh-CN" altLang="en-US" sz="2000" b="1" dirty="0">
                <a:solidFill>
                  <a:schemeClr val="bg1"/>
                </a:solidFill>
                <a:latin typeface="+mn-ea"/>
              </a:rPr>
              <a:t>（</a:t>
            </a:r>
            <a:r>
              <a:rPr lang="en-US" altLang="zh-CN" sz="2000" b="1" dirty="0">
                <a:solidFill>
                  <a:schemeClr val="bg1"/>
                </a:solidFill>
                <a:latin typeface="+mn-ea"/>
              </a:rPr>
              <a:t>A7b</a:t>
            </a:r>
            <a:r>
              <a:rPr lang="zh-CN" altLang="en-US" sz="2000" b="1" dirty="0">
                <a:solidFill>
                  <a:schemeClr val="bg1"/>
                </a:solidFill>
                <a:latin typeface="+mn-ea"/>
              </a:rPr>
              <a:t>），</a:t>
            </a:r>
            <a:r>
              <a:rPr lang="en-US" altLang="zh-CN" sz="2000" b="1" dirty="0">
                <a:solidFill>
                  <a:schemeClr val="bg1"/>
                </a:solidFill>
                <a:latin typeface="+mn-ea"/>
              </a:rPr>
              <a:t>0.870</a:t>
            </a:r>
            <a:r>
              <a:rPr lang="zh-CN" altLang="en-US" sz="2000" b="1" dirty="0">
                <a:solidFill>
                  <a:schemeClr val="bg1"/>
                </a:solidFill>
                <a:latin typeface="+mn-ea"/>
              </a:rPr>
              <a:t>（</a:t>
            </a:r>
            <a:r>
              <a:rPr lang="en-US" altLang="zh-CN" sz="2000" b="1" dirty="0">
                <a:solidFill>
                  <a:schemeClr val="bg1"/>
                </a:solidFill>
                <a:latin typeface="+mn-ea"/>
              </a:rPr>
              <a:t>A7b</a:t>
            </a:r>
            <a:r>
              <a:rPr lang="zh-CN" altLang="en-US" sz="2000" b="1" dirty="0">
                <a:solidFill>
                  <a:schemeClr val="bg1"/>
                </a:solidFill>
                <a:latin typeface="+mn-ea"/>
              </a:rPr>
              <a:t>）等等。</a:t>
            </a:r>
          </a:p>
          <a:p>
            <a:r>
              <a:rPr lang="zh-CN" altLang="en-US" sz="2000" b="1" dirty="0">
                <a:solidFill>
                  <a:schemeClr val="bg1"/>
                </a:solidFill>
                <a:latin typeface="+mn-ea"/>
              </a:rPr>
              <a:t>同理也发现对于幸福感（</a:t>
            </a:r>
            <a:r>
              <a:rPr lang="en-US" altLang="zh-CN" sz="2000" b="1" dirty="0">
                <a:solidFill>
                  <a:schemeClr val="bg1"/>
                </a:solidFill>
                <a:latin typeface="+mn-ea"/>
              </a:rPr>
              <a:t>D36</a:t>
            </a:r>
            <a:r>
              <a:rPr lang="zh-CN" altLang="en-US" sz="2000" b="1" dirty="0">
                <a:solidFill>
                  <a:schemeClr val="bg1"/>
                </a:solidFill>
                <a:latin typeface="+mn-ea"/>
              </a:rPr>
              <a:t>），健康状况</a:t>
            </a:r>
            <a:r>
              <a:rPr lang="en-US" altLang="zh-CN" sz="2000" b="1" dirty="0">
                <a:solidFill>
                  <a:schemeClr val="bg1"/>
                </a:solidFill>
                <a:latin typeface="+mn-ea"/>
              </a:rPr>
              <a:t>(A15)</a:t>
            </a:r>
            <a:r>
              <a:rPr lang="zh-CN" altLang="en-US" sz="2000" b="1" dirty="0">
                <a:solidFill>
                  <a:schemeClr val="bg1"/>
                </a:solidFill>
                <a:latin typeface="+mn-ea"/>
              </a:rPr>
              <a:t>也出现了相同的问题，各项数据均表明该模型整体与我们所获得的数据不够拟合。可能是因为我们所选取的线性模型不足以解释实验数据的相关性，存在一定的局限性</a:t>
            </a:r>
            <a:r>
              <a:rPr lang="zh-CN" altLang="en-US" sz="1800" b="1" dirty="0">
                <a:solidFill>
                  <a:schemeClr val="bg1"/>
                </a:solidFill>
                <a:latin typeface="+mn-ea"/>
              </a:rPr>
              <a:t>。</a:t>
            </a:r>
          </a:p>
          <a:p>
            <a:endParaRPr lang="zh-CN" altLang="en-US" dirty="0"/>
          </a:p>
        </p:txBody>
      </p:sp>
      <p:sp>
        <p:nvSpPr>
          <p:cNvPr id="145" name="Text Placeholder 32">
            <a:extLst>
              <a:ext uri="{FF2B5EF4-FFF2-40B4-BE49-F238E27FC236}">
                <a16:creationId xmlns:a16="http://schemas.microsoft.com/office/drawing/2014/main" id="{CB7F8FE2-FE7D-93D9-CB24-92AC2B6D37AE}"/>
              </a:ext>
            </a:extLst>
          </p:cNvPr>
          <p:cNvSpPr txBox="1">
            <a:spLocks/>
          </p:cNvSpPr>
          <p:nvPr/>
        </p:nvSpPr>
        <p:spPr>
          <a:xfrm>
            <a:off x="33163126" y="1312496"/>
            <a:ext cx="10276113" cy="8069979"/>
          </a:xfrm>
          <a:prstGeom prst="rect">
            <a:avLst/>
          </a:prstGeom>
          <a:solidFill>
            <a:schemeClr val="accent2">
              <a:lumMod val="75000"/>
            </a:schemeClr>
          </a:solidFill>
          <a:ln>
            <a:solidFill>
              <a:srgbClr val="C4172F"/>
            </a:solidFill>
          </a:ln>
        </p:spPr>
        <p:txBody>
          <a:bodyPr vert="horz" lIns="105503" tIns="52752" rIns="105503" bIns="52752"/>
          <a:lstStyle>
            <a:lvl1pPr marL="0" marR="0" indent="0" algn="l" defTabSz="2351144" rtl="0" eaLnBrk="1" fontAlgn="auto" latinLnBrk="0" hangingPunct="1">
              <a:lnSpc>
                <a:spcPct val="100000"/>
              </a:lnSpc>
              <a:spcBef>
                <a:spcPct val="20000"/>
              </a:spcBef>
              <a:spcAft>
                <a:spcPts val="0"/>
              </a:spcAft>
              <a:buClrTx/>
              <a:buSzTx/>
              <a:buFont typeface="Arial" pitchFamily="34" charset="0"/>
              <a:buNone/>
              <a:tabLst/>
              <a:defRPr sz="1800" kern="1200">
                <a:solidFill>
                  <a:schemeClr val="tx1"/>
                </a:solidFill>
                <a:latin typeface="+mn-lt"/>
                <a:ea typeface="+mn-ea"/>
                <a:cs typeface="+mn-cs"/>
              </a:defRPr>
            </a:lvl1pPr>
            <a:lvl2pPr marL="1910305" indent="-734733"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sz="2400" b="1" dirty="0">
                <a:solidFill>
                  <a:schemeClr val="bg1"/>
                </a:solidFill>
                <a:highlight>
                  <a:srgbClr val="01014B"/>
                </a:highlight>
                <a:latin typeface="+mn-ea"/>
              </a:rPr>
              <a:t>（四）均值和方差检验结果（</a:t>
            </a:r>
            <a:r>
              <a:rPr lang="en-US" altLang="zh-CN" sz="2400" b="1" dirty="0">
                <a:solidFill>
                  <a:schemeClr val="bg1"/>
                </a:solidFill>
                <a:highlight>
                  <a:srgbClr val="01014B"/>
                </a:highlight>
                <a:latin typeface="+mn-ea"/>
              </a:rPr>
              <a:t>II</a:t>
            </a:r>
            <a:r>
              <a:rPr lang="zh-CN" altLang="en-US" sz="2400" b="1" dirty="0">
                <a:solidFill>
                  <a:schemeClr val="bg1"/>
                </a:solidFill>
                <a:highlight>
                  <a:srgbClr val="01014B"/>
                </a:highlight>
                <a:latin typeface="+mn-ea"/>
              </a:rPr>
              <a:t>）</a:t>
            </a:r>
            <a:endParaRPr lang="en-US" altLang="zh-CN" sz="2400" b="1" dirty="0">
              <a:solidFill>
                <a:schemeClr val="bg1"/>
              </a:solidFill>
              <a:highlight>
                <a:srgbClr val="01014B"/>
              </a:highlight>
              <a:latin typeface="+mn-ea"/>
            </a:endParaRPr>
          </a:p>
          <a:p>
            <a:r>
              <a:rPr lang="zh-CN" altLang="en-US" sz="2000" b="1" dirty="0">
                <a:solidFill>
                  <a:schemeClr val="accent2">
                    <a:lumMod val="20000"/>
                    <a:lumOff val="80000"/>
                  </a:schemeClr>
                </a:solidFill>
                <a:latin typeface="+mn-ea"/>
              </a:rPr>
              <a:t>声明：字母代码后括号里的数字代表该变量与多少个第一层变量存在相关性</a:t>
            </a:r>
            <a:endParaRPr lang="en-US" altLang="zh-CN" sz="2000" b="1" dirty="0">
              <a:solidFill>
                <a:schemeClr val="accent2">
                  <a:lumMod val="20000"/>
                  <a:lumOff val="80000"/>
                </a:schemeClr>
              </a:solidFill>
              <a:latin typeface="+mn-ea"/>
            </a:endParaRPr>
          </a:p>
          <a:p>
            <a:r>
              <a:rPr lang="zh-CN" altLang="en-US" sz="2000" b="1" dirty="0">
                <a:solidFill>
                  <a:schemeClr val="accent2">
                    <a:lumMod val="20000"/>
                    <a:lumOff val="80000"/>
                  </a:schemeClr>
                </a:solidFill>
                <a:latin typeface="+mn-ea"/>
              </a:rPr>
              <a:t>如：最高教育程度（</a:t>
            </a:r>
            <a:r>
              <a:rPr lang="en-US" altLang="zh-CN" sz="2000" b="1" dirty="0">
                <a:solidFill>
                  <a:schemeClr val="accent2">
                    <a:lumMod val="20000"/>
                    <a:lumOff val="80000"/>
                  </a:schemeClr>
                </a:solidFill>
                <a:latin typeface="+mn-ea"/>
              </a:rPr>
              <a:t>A7a</a:t>
            </a:r>
            <a:r>
              <a:rPr lang="zh-CN" altLang="en-US" sz="2000" b="1" dirty="0">
                <a:solidFill>
                  <a:schemeClr val="accent2">
                    <a:lumMod val="20000"/>
                    <a:lumOff val="80000"/>
                  </a:schemeClr>
                </a:solidFill>
                <a:latin typeface="+mn-ea"/>
              </a:rPr>
              <a:t>）</a:t>
            </a:r>
            <a:r>
              <a:rPr lang="en-US" altLang="zh-CN" sz="2000" b="1" dirty="0">
                <a:solidFill>
                  <a:schemeClr val="accent2">
                    <a:lumMod val="20000"/>
                    <a:lumOff val="80000"/>
                  </a:schemeClr>
                </a:solidFill>
                <a:latin typeface="+mn-ea"/>
              </a:rPr>
              <a:t>(3)</a:t>
            </a:r>
            <a:r>
              <a:rPr lang="zh-CN" altLang="en-US" sz="2000" b="1" dirty="0">
                <a:solidFill>
                  <a:schemeClr val="accent2">
                    <a:lumMod val="20000"/>
                    <a:lumOff val="80000"/>
                  </a:schemeClr>
                </a:solidFill>
                <a:latin typeface="+mn-ea"/>
              </a:rPr>
              <a:t>，既</a:t>
            </a:r>
            <a:r>
              <a:rPr lang="en-US" altLang="zh-CN" sz="2000" b="1" dirty="0">
                <a:solidFill>
                  <a:schemeClr val="accent2">
                    <a:lumMod val="20000"/>
                    <a:lumOff val="80000"/>
                  </a:schemeClr>
                </a:solidFill>
                <a:latin typeface="+mn-ea"/>
              </a:rPr>
              <a:t>A7a</a:t>
            </a:r>
            <a:r>
              <a:rPr lang="zh-CN" altLang="en-US" sz="2000" b="1" dirty="0">
                <a:solidFill>
                  <a:schemeClr val="accent2">
                    <a:lumMod val="20000"/>
                    <a:lumOff val="80000"/>
                  </a:schemeClr>
                </a:solidFill>
                <a:latin typeface="+mn-ea"/>
              </a:rPr>
              <a:t>与三个第一层变量均存在相关性。</a:t>
            </a:r>
            <a:endParaRPr lang="en-US" altLang="zh-CN" sz="2000" b="1" dirty="0">
              <a:solidFill>
                <a:schemeClr val="accent2">
                  <a:lumMod val="20000"/>
                  <a:lumOff val="80000"/>
                </a:schemeClr>
              </a:solidFill>
              <a:latin typeface="+mn-ea"/>
            </a:endParaRPr>
          </a:p>
          <a:p>
            <a:endParaRPr lang="zh-CN" altLang="en-US" sz="1200" b="1" dirty="0">
              <a:solidFill>
                <a:schemeClr val="bg1"/>
              </a:solidFill>
              <a:highlight>
                <a:srgbClr val="808080"/>
              </a:highlight>
              <a:latin typeface="+mn-ea"/>
            </a:endParaRPr>
          </a:p>
          <a:p>
            <a:endParaRPr lang="zh-CN" altLang="en-US" sz="2000" b="1" dirty="0">
              <a:solidFill>
                <a:schemeClr val="bg1"/>
              </a:solidFill>
              <a:highlight>
                <a:srgbClr val="01014B"/>
              </a:highlight>
              <a:latin typeface="+mn-ea"/>
            </a:endParaRPr>
          </a:p>
        </p:txBody>
      </p:sp>
      <p:sp>
        <p:nvSpPr>
          <p:cNvPr id="146" name="文本占位符 53">
            <a:extLst>
              <a:ext uri="{FF2B5EF4-FFF2-40B4-BE49-F238E27FC236}">
                <a16:creationId xmlns:a16="http://schemas.microsoft.com/office/drawing/2014/main" id="{77BC24AA-E20A-D2DF-C03B-F4F7311969D0}"/>
              </a:ext>
            </a:extLst>
          </p:cNvPr>
          <p:cNvSpPr txBox="1">
            <a:spLocks/>
          </p:cNvSpPr>
          <p:nvPr/>
        </p:nvSpPr>
        <p:spPr>
          <a:xfrm>
            <a:off x="33161354" y="9751881"/>
            <a:ext cx="10276113" cy="622300"/>
          </a:xfrm>
          <a:prstGeom prst="rect">
            <a:avLst/>
          </a:prstGeom>
          <a:solidFill>
            <a:schemeClr val="accent2">
              <a:lumMod val="75000"/>
            </a:schemeClr>
          </a:solidFill>
          <a:ln>
            <a:solidFill>
              <a:srgbClr val="01014B"/>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dirty="0">
                <a:latin typeface="+mj-ea"/>
                <a:ea typeface="+mj-ea"/>
              </a:rPr>
              <a:t>实验结论</a:t>
            </a:r>
            <a:endParaRPr lang="zh-CN" altLang="en-US" sz="3600" dirty="0">
              <a:latin typeface="+mj-ea"/>
              <a:ea typeface="+mj-ea"/>
            </a:endParaRPr>
          </a:p>
        </p:txBody>
      </p:sp>
      <p:sp>
        <p:nvSpPr>
          <p:cNvPr id="147" name="文本占位符 45">
            <a:extLst>
              <a:ext uri="{FF2B5EF4-FFF2-40B4-BE49-F238E27FC236}">
                <a16:creationId xmlns:a16="http://schemas.microsoft.com/office/drawing/2014/main" id="{B3A29C0E-5C64-4E27-16AC-B6D9E8842D7B}"/>
              </a:ext>
            </a:extLst>
          </p:cNvPr>
          <p:cNvSpPr txBox="1">
            <a:spLocks/>
          </p:cNvSpPr>
          <p:nvPr/>
        </p:nvSpPr>
        <p:spPr>
          <a:xfrm>
            <a:off x="33161353" y="10450677"/>
            <a:ext cx="10276113" cy="4341234"/>
          </a:xfrm>
          <a:prstGeom prst="rect">
            <a:avLst/>
          </a:prstGeom>
          <a:solidFill>
            <a:srgbClr val="01014B"/>
          </a:solidFill>
          <a:ln>
            <a:solidFill>
              <a:srgbClr val="01014B"/>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en-US" altLang="zh-CN" sz="2000" dirty="0">
                <a:latin typeface="+mn-ea"/>
              </a:rPr>
              <a:t>1.</a:t>
            </a:r>
            <a:r>
              <a:rPr lang="zh-CN" altLang="en-US" sz="2000" dirty="0">
                <a:latin typeface="+mn-ea"/>
              </a:rPr>
              <a:t>城市居民在 社交娱乐活动</a:t>
            </a:r>
            <a:r>
              <a:rPr lang="en-US" altLang="zh-CN" sz="2000" dirty="0">
                <a:latin typeface="+mn-ea"/>
              </a:rPr>
              <a:t>B</a:t>
            </a:r>
            <a:r>
              <a:rPr lang="zh-CN" altLang="en-US" sz="2000" dirty="0">
                <a:latin typeface="+mn-ea"/>
              </a:rPr>
              <a:t>、社交娱乐活动</a:t>
            </a:r>
            <a:r>
              <a:rPr lang="en-US" altLang="zh-CN" sz="2000" dirty="0">
                <a:latin typeface="+mn-ea"/>
              </a:rPr>
              <a:t>A </a:t>
            </a:r>
            <a:r>
              <a:rPr lang="zh-CN" altLang="en-US" sz="2000" dirty="0">
                <a:latin typeface="+mn-ea"/>
              </a:rPr>
              <a:t>和 最高教育程度 上的优势显著提升了幸福感。社交娱乐活动的多样性不仅为个体提供了心理放松和情感联结的渠道，也反映了城市生活中更丰富的文化与社会资源。而教育水平的提升，则进一步增强了个体的社会认知能力和自我实现的可能性。然而，城市居民幸福感的离散性较大，也揭示了高度竞争的环境可能导致幸福感波动，而这种波动在乡村的紧密人际关系和社区支持系统中被相对缓解。</a:t>
            </a:r>
          </a:p>
          <a:p>
            <a:r>
              <a:rPr lang="en-US" altLang="zh-CN" sz="2000" dirty="0">
                <a:latin typeface="+mn-ea"/>
              </a:rPr>
              <a:t>2.</a:t>
            </a:r>
            <a:r>
              <a:rPr lang="zh-CN" altLang="en-US" sz="2000" dirty="0">
                <a:latin typeface="+mn-ea"/>
              </a:rPr>
              <a:t>健康状况的认知受多种变量的显著影响，涵盖了复杂的经济、生活方式和社会资源因素。城市居民在医疗资源的可及性和健康信息的获取方面具有优势，但高压的生活节奏和环境因素也加剧了个体间的认知差异。相比之下，乡村居民健康认知的一致性更高，但可能反映了健康信息和资源接触的匮乏。</a:t>
            </a:r>
          </a:p>
          <a:p>
            <a:r>
              <a:rPr lang="en-US" altLang="zh-CN" sz="2000" dirty="0">
                <a:latin typeface="+mn-ea"/>
              </a:rPr>
              <a:t>3.</a:t>
            </a:r>
            <a:r>
              <a:rPr lang="zh-CN" altLang="en-US" sz="2000" dirty="0">
                <a:latin typeface="+mn-ea"/>
              </a:rPr>
              <a:t>社交娱乐活动、最高教育程度 和对 “中医比西医更有效” 这一观点的看法，是影响社会公平认知的主要因素。这反映了教育水平在塑造社会公平感知中的重要作用，亦说明社交活动对认知形成的深远影响。此外，乡村居民更倾向于基于社区和日常经验评判公平性，而城市居民则因多元化的社会接触与复杂的阶层关系，表现出更大的认知分化。</a:t>
            </a:r>
          </a:p>
        </p:txBody>
      </p:sp>
      <p:sp>
        <p:nvSpPr>
          <p:cNvPr id="148" name="文本占位符 53">
            <a:extLst>
              <a:ext uri="{FF2B5EF4-FFF2-40B4-BE49-F238E27FC236}">
                <a16:creationId xmlns:a16="http://schemas.microsoft.com/office/drawing/2014/main" id="{4B02D172-0D20-6657-CED5-753F965FA530}"/>
              </a:ext>
            </a:extLst>
          </p:cNvPr>
          <p:cNvSpPr txBox="1">
            <a:spLocks/>
          </p:cNvSpPr>
          <p:nvPr/>
        </p:nvSpPr>
        <p:spPr>
          <a:xfrm>
            <a:off x="33161353" y="15180214"/>
            <a:ext cx="10276113" cy="622300"/>
          </a:xfrm>
          <a:prstGeom prst="rect">
            <a:avLst/>
          </a:prstGeom>
          <a:solidFill>
            <a:schemeClr val="accent2">
              <a:lumMod val="75000"/>
            </a:schemeClr>
          </a:solidFill>
          <a:ln>
            <a:solidFill>
              <a:srgbClr val="01014B"/>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dirty="0">
                <a:latin typeface="+mj-ea"/>
                <a:ea typeface="+mj-ea"/>
              </a:rPr>
              <a:t>结语</a:t>
            </a:r>
            <a:endParaRPr lang="zh-CN" altLang="en-US" sz="3600" dirty="0">
              <a:latin typeface="+mj-ea"/>
              <a:ea typeface="+mj-ea"/>
            </a:endParaRPr>
          </a:p>
        </p:txBody>
      </p:sp>
      <p:sp>
        <p:nvSpPr>
          <p:cNvPr id="149" name="文本占位符 45">
            <a:extLst>
              <a:ext uri="{FF2B5EF4-FFF2-40B4-BE49-F238E27FC236}">
                <a16:creationId xmlns:a16="http://schemas.microsoft.com/office/drawing/2014/main" id="{2D7C7757-72E3-87B9-6231-06F8047EAA93}"/>
              </a:ext>
            </a:extLst>
          </p:cNvPr>
          <p:cNvSpPr txBox="1">
            <a:spLocks/>
          </p:cNvSpPr>
          <p:nvPr/>
        </p:nvSpPr>
        <p:spPr>
          <a:xfrm>
            <a:off x="33169069" y="15892219"/>
            <a:ext cx="10276113" cy="3214261"/>
          </a:xfrm>
          <a:prstGeom prst="rect">
            <a:avLst/>
          </a:prstGeom>
          <a:solidFill>
            <a:srgbClr val="01014B"/>
          </a:solidFill>
          <a:ln>
            <a:solidFill>
              <a:srgbClr val="01014B"/>
            </a:solidFill>
          </a:ln>
        </p:spPr>
        <p:txBody>
          <a:bodyPr vert="horz" lIns="105503" tIns="52752" rIns="105503" bIns="52752"/>
          <a:lstStyle>
            <a:lvl1pPr marL="0" indent="0" algn="l" defTabSz="2351144" rtl="0" eaLnBrk="1" latinLnBrk="0" hangingPunct="1">
              <a:spcBef>
                <a:spcPct val="20000"/>
              </a:spcBef>
              <a:buFont typeface="Arial" pitchFamily="34" charset="0"/>
              <a:buNone/>
              <a:defRPr sz="2800" b="1" kern="1200" baseline="0">
                <a:solidFill>
                  <a:schemeClr val="bg1"/>
                </a:solidFill>
                <a:latin typeface="Arial"/>
                <a:ea typeface="+mn-ea"/>
                <a:cs typeface="Arial"/>
              </a:defRPr>
            </a:lvl1pPr>
            <a:lvl2pPr marL="1910305" indent="-734733" algn="l" defTabSz="2351144" rtl="0" eaLnBrk="1" latinLnBrk="0" hangingPunct="1">
              <a:spcBef>
                <a:spcPct val="20000"/>
              </a:spcBef>
              <a:buFont typeface="Arial" pitchFamily="34" charset="0"/>
              <a:buChar char="–"/>
              <a:defRPr sz="7200" kern="1200">
                <a:solidFill>
                  <a:schemeClr val="tx1"/>
                </a:solidFill>
                <a:latin typeface="+mn-lt"/>
                <a:ea typeface="+mn-ea"/>
                <a:cs typeface="+mn-cs"/>
              </a:defRPr>
            </a:lvl2pPr>
            <a:lvl3pPr marL="2938932" indent="-587786" algn="l" defTabSz="2351144" rtl="0" eaLnBrk="1" latinLnBrk="0" hangingPunct="1">
              <a:spcBef>
                <a:spcPct val="20000"/>
              </a:spcBef>
              <a:buFont typeface="Arial" pitchFamily="34" charset="0"/>
              <a:buChar char="•"/>
              <a:defRPr sz="6100" kern="1200">
                <a:solidFill>
                  <a:schemeClr val="tx1"/>
                </a:solidFill>
                <a:latin typeface="+mn-lt"/>
                <a:ea typeface="+mn-ea"/>
                <a:cs typeface="+mn-cs"/>
              </a:defRPr>
            </a:lvl3pPr>
            <a:lvl4pPr marL="411450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4pPr>
            <a:lvl5pPr marL="529007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5pPr>
            <a:lvl6pPr marL="6465648"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6pPr>
            <a:lvl7pPr marL="7641220"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7pPr>
            <a:lvl8pPr marL="8816794"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8pPr>
            <a:lvl9pPr marL="9992366" indent="-587786" algn="l" defTabSz="2351144" rtl="0" eaLnBrk="1" latinLnBrk="0" hangingPunct="1">
              <a:spcBef>
                <a:spcPct val="20000"/>
              </a:spcBef>
              <a:buFont typeface="Arial" pitchFamily="34" charset="0"/>
              <a:buChar char="•"/>
              <a:defRPr sz="5200" kern="1200">
                <a:solidFill>
                  <a:schemeClr val="tx1"/>
                </a:solidFill>
                <a:latin typeface="+mn-lt"/>
                <a:ea typeface="+mn-ea"/>
                <a:cs typeface="+mn-cs"/>
              </a:defRPr>
            </a:lvl9pPr>
          </a:lstStyle>
          <a:p>
            <a:r>
              <a:rPr lang="zh-CN" altLang="en-US" sz="2000" dirty="0">
                <a:latin typeface="+mn-ea"/>
              </a:rPr>
              <a:t>总的来说，城乡差异的形成不仅来源于资源分配的不平衡，还反映了教育、医疗、文化及社会心理层面的深层次问题。这些差异的存在既是社会发展阶段的体现，也为未来的政策优化提供了明确的方向。未来应加大乡村教育投入，提升教师素质，完善教育设施，并利用远程教育平台扩大教育覆盖面，为乡村居民提供更多学习与发展的机会。通识通过加大乡村医疗服务投入、提供健康教育以及普及基本医疗保障，可显著提升乡村居民的健康认知水平，促进城乡健康差距的缩小。最后，亦可通过引入更多的文化娱乐活动和社交平台，加强乡村居民的参与感与互动，进一步提升其主观幸福感。</a:t>
            </a:r>
          </a:p>
          <a:p>
            <a:r>
              <a:rPr lang="zh-CN" altLang="en-US" sz="2000" dirty="0">
                <a:latin typeface="+mn-ea"/>
              </a:rPr>
              <a:t>城乡差异是社会发展的重要课题，也是社会治理的核心挑战。通过推动教育、医疗、文化及社会保障等多维度的均衡发展，城乡之间的差距将逐步缩小，不仅有助于提高居民的生活质量，还将为实现共同富裕和社会可持续发展提供强有力的支持。</a:t>
            </a:r>
          </a:p>
        </p:txBody>
      </p:sp>
      <p:pic>
        <p:nvPicPr>
          <p:cNvPr id="151" name="图片 150">
            <a:extLst>
              <a:ext uri="{FF2B5EF4-FFF2-40B4-BE49-F238E27FC236}">
                <a16:creationId xmlns:a16="http://schemas.microsoft.com/office/drawing/2014/main" id="{33CBC9B7-0234-444D-7FF7-EE8CED066985}"/>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7795200" y="5243689"/>
            <a:ext cx="4191000" cy="2441806"/>
          </a:xfrm>
          <a:prstGeom prst="rect">
            <a:avLst/>
          </a:prstGeom>
          <a:solidFill>
            <a:schemeClr val="bg1">
              <a:lumMod val="95000"/>
            </a:schemeClr>
          </a:solidFill>
        </p:spPr>
      </p:pic>
      <p:pic>
        <p:nvPicPr>
          <p:cNvPr id="153" name="图片 152">
            <a:extLst>
              <a:ext uri="{FF2B5EF4-FFF2-40B4-BE49-F238E27FC236}">
                <a16:creationId xmlns:a16="http://schemas.microsoft.com/office/drawing/2014/main" id="{378D512B-4F3E-9F79-8686-95386FA48B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795200" y="2553749"/>
            <a:ext cx="4191000" cy="2454765"/>
          </a:xfrm>
          <a:prstGeom prst="rect">
            <a:avLst/>
          </a:prstGeom>
          <a:solidFill>
            <a:schemeClr val="bg1">
              <a:lumMod val="95000"/>
            </a:schemeClr>
          </a:solidFill>
        </p:spPr>
      </p:pic>
      <p:graphicFrame>
        <p:nvGraphicFramePr>
          <p:cNvPr id="154" name="对象 153">
            <a:extLst>
              <a:ext uri="{FF2B5EF4-FFF2-40B4-BE49-F238E27FC236}">
                <a16:creationId xmlns:a16="http://schemas.microsoft.com/office/drawing/2014/main" id="{02E15208-7B78-2E51-5365-76DF3C2E6F7D}"/>
              </a:ext>
            </a:extLst>
          </p:cNvPr>
          <p:cNvGraphicFramePr>
            <a:graphicFrameLocks noChangeAspect="1"/>
          </p:cNvGraphicFramePr>
          <p:nvPr>
            <p:extLst>
              <p:ext uri="{D42A27DB-BD31-4B8C-83A1-F6EECF244321}">
                <p14:modId xmlns:p14="http://schemas.microsoft.com/office/powerpoint/2010/main" val="3108609839"/>
              </p:ext>
            </p:extLst>
          </p:nvPr>
        </p:nvGraphicFramePr>
        <p:xfrm>
          <a:off x="33241821" y="2581187"/>
          <a:ext cx="4324780" cy="2441806"/>
        </p:xfrm>
        <a:graphic>
          <a:graphicData uri="http://schemas.openxmlformats.org/presentationml/2006/ole">
            <mc:AlternateContent xmlns:mc="http://schemas.openxmlformats.org/markup-compatibility/2006">
              <mc:Choice xmlns:v="urn:schemas-microsoft-com:vml" Requires="v">
                <p:oleObj name="Worksheet" r:id="rId15" imgW="5646486" imgH="3116615" progId="Excel.Sheet.12">
                  <p:embed/>
                </p:oleObj>
              </mc:Choice>
              <mc:Fallback>
                <p:oleObj name="Worksheet" r:id="rId15" imgW="5646486" imgH="3116615" progId="Excel.Sheet.12">
                  <p:embed/>
                  <p:pic>
                    <p:nvPicPr>
                      <p:cNvPr id="0" name=""/>
                      <p:cNvPicPr/>
                      <p:nvPr/>
                    </p:nvPicPr>
                    <p:blipFill>
                      <a:blip r:embed="rId16"/>
                      <a:stretch>
                        <a:fillRect/>
                      </a:stretch>
                    </p:blipFill>
                    <p:spPr>
                      <a:xfrm>
                        <a:off x="33241821" y="2581187"/>
                        <a:ext cx="4324780" cy="2441806"/>
                      </a:xfrm>
                      <a:prstGeom prst="rect">
                        <a:avLst/>
                      </a:prstGeom>
                      <a:solidFill>
                        <a:schemeClr val="bg1"/>
                      </a:solidFill>
                    </p:spPr>
                  </p:pic>
                </p:oleObj>
              </mc:Fallback>
            </mc:AlternateContent>
          </a:graphicData>
        </a:graphic>
      </p:graphicFrame>
      <p:graphicFrame>
        <p:nvGraphicFramePr>
          <p:cNvPr id="155" name="对象 154">
            <a:extLst>
              <a:ext uri="{FF2B5EF4-FFF2-40B4-BE49-F238E27FC236}">
                <a16:creationId xmlns:a16="http://schemas.microsoft.com/office/drawing/2014/main" id="{22EF9143-E749-61CD-3D8D-45336BE9CCE0}"/>
              </a:ext>
            </a:extLst>
          </p:cNvPr>
          <p:cNvGraphicFramePr>
            <a:graphicFrameLocks noChangeAspect="1"/>
          </p:cNvGraphicFramePr>
          <p:nvPr>
            <p:extLst>
              <p:ext uri="{D42A27DB-BD31-4B8C-83A1-F6EECF244321}">
                <p14:modId xmlns:p14="http://schemas.microsoft.com/office/powerpoint/2010/main" val="3188303180"/>
              </p:ext>
            </p:extLst>
          </p:nvPr>
        </p:nvGraphicFramePr>
        <p:xfrm>
          <a:off x="33227146" y="5243689"/>
          <a:ext cx="4316260" cy="2441806"/>
        </p:xfrm>
        <a:graphic>
          <a:graphicData uri="http://schemas.openxmlformats.org/presentationml/2006/ole">
            <mc:AlternateContent xmlns:mc="http://schemas.openxmlformats.org/markup-compatibility/2006">
              <mc:Choice xmlns:v="urn:schemas-microsoft-com:vml" Requires="v">
                <p:oleObj name="Worksheet" r:id="rId17" imgW="5646486" imgH="3116615" progId="Excel.Sheet.12">
                  <p:embed/>
                </p:oleObj>
              </mc:Choice>
              <mc:Fallback>
                <p:oleObj name="Worksheet" r:id="rId17" imgW="5646486" imgH="3116615" progId="Excel.Sheet.12">
                  <p:embed/>
                  <p:pic>
                    <p:nvPicPr>
                      <p:cNvPr id="0" name=""/>
                      <p:cNvPicPr/>
                      <p:nvPr/>
                    </p:nvPicPr>
                    <p:blipFill>
                      <a:blip r:embed="rId18"/>
                      <a:stretch>
                        <a:fillRect/>
                      </a:stretch>
                    </p:blipFill>
                    <p:spPr>
                      <a:xfrm>
                        <a:off x="33227146" y="5243689"/>
                        <a:ext cx="4316260" cy="2441806"/>
                      </a:xfrm>
                      <a:prstGeom prst="rect">
                        <a:avLst/>
                      </a:prstGeom>
                      <a:solidFill>
                        <a:schemeClr val="bg1"/>
                      </a:solidFill>
                    </p:spPr>
                  </p:pic>
                </p:oleObj>
              </mc:Fallback>
            </mc:AlternateContent>
          </a:graphicData>
        </a:graphic>
      </p:graphicFrame>
      <p:pic>
        <p:nvPicPr>
          <p:cNvPr id="157" name="图片 156">
            <a:extLst>
              <a:ext uri="{FF2B5EF4-FFF2-40B4-BE49-F238E27FC236}">
                <a16:creationId xmlns:a16="http://schemas.microsoft.com/office/drawing/2014/main" id="{8EFDC2BE-6877-E5EB-ECAD-66E6BE3AAB63}"/>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27411615" y="13745711"/>
            <a:ext cx="2476300" cy="1857225"/>
          </a:xfrm>
          <a:prstGeom prst="rect">
            <a:avLst/>
          </a:prstGeom>
          <a:solidFill>
            <a:schemeClr val="bg1">
              <a:lumMod val="95000"/>
            </a:schemeClr>
          </a:solidFill>
        </p:spPr>
      </p:pic>
      <p:pic>
        <p:nvPicPr>
          <p:cNvPr id="159" name="图片 158">
            <a:extLst>
              <a:ext uri="{FF2B5EF4-FFF2-40B4-BE49-F238E27FC236}">
                <a16:creationId xmlns:a16="http://schemas.microsoft.com/office/drawing/2014/main" id="{4E828D33-8F7C-553F-EE4B-0000DAB1E0E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7415186" y="7395971"/>
            <a:ext cx="2476299" cy="1857224"/>
          </a:xfrm>
          <a:prstGeom prst="rect">
            <a:avLst/>
          </a:prstGeom>
          <a:solidFill>
            <a:schemeClr val="bg1">
              <a:lumMod val="95000"/>
            </a:schemeClr>
          </a:solidFill>
        </p:spPr>
      </p:pic>
      <p:pic>
        <p:nvPicPr>
          <p:cNvPr id="161" name="图片 160">
            <a:extLst>
              <a:ext uri="{FF2B5EF4-FFF2-40B4-BE49-F238E27FC236}">
                <a16:creationId xmlns:a16="http://schemas.microsoft.com/office/drawing/2014/main" id="{19559CE2-A5E1-1F1D-D584-22D49543ADCB}"/>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7404681" y="10528886"/>
            <a:ext cx="2476300" cy="1857225"/>
          </a:xfrm>
          <a:prstGeom prst="rect">
            <a:avLst/>
          </a:prstGeom>
          <a:solidFill>
            <a:schemeClr val="bg1">
              <a:lumMod val="95000"/>
            </a:schemeClr>
          </a:solidFill>
        </p:spPr>
      </p:pic>
      <p:pic>
        <p:nvPicPr>
          <p:cNvPr id="163" name="图片 162">
            <a:extLst>
              <a:ext uri="{FF2B5EF4-FFF2-40B4-BE49-F238E27FC236}">
                <a16:creationId xmlns:a16="http://schemas.microsoft.com/office/drawing/2014/main" id="{1799C8EF-4AAE-0AB6-2A41-7FA64088DB4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9996904" y="13745711"/>
            <a:ext cx="2476299" cy="1857224"/>
          </a:xfrm>
          <a:prstGeom prst="rect">
            <a:avLst/>
          </a:prstGeom>
          <a:solidFill>
            <a:schemeClr val="bg1">
              <a:lumMod val="95000"/>
            </a:schemeClr>
          </a:solidFill>
        </p:spPr>
      </p:pic>
      <p:pic>
        <p:nvPicPr>
          <p:cNvPr id="165" name="图片 164">
            <a:extLst>
              <a:ext uri="{FF2B5EF4-FFF2-40B4-BE49-F238E27FC236}">
                <a16:creationId xmlns:a16="http://schemas.microsoft.com/office/drawing/2014/main" id="{CB92FE8F-E3C4-CF0C-C63D-9E830FABF931}"/>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29996904" y="7395971"/>
            <a:ext cx="2476298" cy="1857224"/>
          </a:xfrm>
          <a:prstGeom prst="rect">
            <a:avLst/>
          </a:prstGeom>
          <a:solidFill>
            <a:schemeClr val="bg1">
              <a:lumMod val="95000"/>
            </a:schemeClr>
          </a:solidFill>
        </p:spPr>
      </p:pic>
      <p:pic>
        <p:nvPicPr>
          <p:cNvPr id="167" name="图片 166">
            <a:extLst>
              <a:ext uri="{FF2B5EF4-FFF2-40B4-BE49-F238E27FC236}">
                <a16:creationId xmlns:a16="http://schemas.microsoft.com/office/drawing/2014/main" id="{BF0F164F-1E67-DC24-B610-ADB2DAA808D9}"/>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9996905" y="10528886"/>
            <a:ext cx="2476300" cy="1857225"/>
          </a:xfrm>
          <a:prstGeom prst="rect">
            <a:avLst/>
          </a:prstGeom>
          <a:solidFill>
            <a:schemeClr val="bg1">
              <a:lumMod val="95000"/>
            </a:schemeClr>
          </a:solidFill>
        </p:spPr>
      </p:pic>
      <p:sp>
        <p:nvSpPr>
          <p:cNvPr id="168" name="文本框 167">
            <a:extLst>
              <a:ext uri="{FF2B5EF4-FFF2-40B4-BE49-F238E27FC236}">
                <a16:creationId xmlns:a16="http://schemas.microsoft.com/office/drawing/2014/main" id="{A6B59D12-1D95-1018-95DF-46A1F8A8223D}"/>
              </a:ext>
            </a:extLst>
          </p:cNvPr>
          <p:cNvSpPr txBox="1"/>
          <p:nvPr/>
        </p:nvSpPr>
        <p:spPr>
          <a:xfrm>
            <a:off x="29641800" y="9327852"/>
            <a:ext cx="1752600" cy="400110"/>
          </a:xfrm>
          <a:prstGeom prst="rect">
            <a:avLst/>
          </a:prstGeom>
          <a:noFill/>
        </p:spPr>
        <p:txBody>
          <a:bodyPr wrap="square" rtlCol="0">
            <a:spAutoFit/>
          </a:bodyPr>
          <a:lstStyle/>
          <a:p>
            <a:r>
              <a:rPr lang="en-US" altLang="zh-CN" sz="2000" b="1" dirty="0">
                <a:solidFill>
                  <a:schemeClr val="bg1"/>
                </a:solidFill>
              </a:rPr>
              <a:t>D36</a:t>
            </a:r>
            <a:endParaRPr lang="zh-CN" altLang="en-US" sz="2000" b="1" dirty="0">
              <a:solidFill>
                <a:schemeClr val="bg1"/>
              </a:solidFill>
            </a:endParaRPr>
          </a:p>
        </p:txBody>
      </p:sp>
      <p:sp>
        <p:nvSpPr>
          <p:cNvPr id="169" name="文本框 168">
            <a:extLst>
              <a:ext uri="{FF2B5EF4-FFF2-40B4-BE49-F238E27FC236}">
                <a16:creationId xmlns:a16="http://schemas.microsoft.com/office/drawing/2014/main" id="{99547ED5-3BA7-7C49-48BB-D85803B16433}"/>
              </a:ext>
            </a:extLst>
          </p:cNvPr>
          <p:cNvSpPr txBox="1"/>
          <p:nvPr/>
        </p:nvSpPr>
        <p:spPr>
          <a:xfrm>
            <a:off x="29641800" y="12474433"/>
            <a:ext cx="685800" cy="400110"/>
          </a:xfrm>
          <a:prstGeom prst="rect">
            <a:avLst/>
          </a:prstGeom>
          <a:noFill/>
        </p:spPr>
        <p:txBody>
          <a:bodyPr wrap="square" rtlCol="0">
            <a:spAutoFit/>
          </a:bodyPr>
          <a:lstStyle/>
          <a:p>
            <a:r>
              <a:rPr lang="en-US" altLang="zh-CN" sz="2000" b="1" dirty="0">
                <a:solidFill>
                  <a:schemeClr val="bg1"/>
                </a:solidFill>
              </a:rPr>
              <a:t>A15</a:t>
            </a:r>
            <a:endParaRPr lang="zh-CN" altLang="en-US" sz="2000" b="1" dirty="0">
              <a:solidFill>
                <a:schemeClr val="bg1"/>
              </a:solidFill>
            </a:endParaRPr>
          </a:p>
        </p:txBody>
      </p:sp>
      <p:sp>
        <p:nvSpPr>
          <p:cNvPr id="170" name="文本框 169">
            <a:extLst>
              <a:ext uri="{FF2B5EF4-FFF2-40B4-BE49-F238E27FC236}">
                <a16:creationId xmlns:a16="http://schemas.microsoft.com/office/drawing/2014/main" id="{5178673B-BB06-4CF4-A22E-BACFDF34D877}"/>
              </a:ext>
            </a:extLst>
          </p:cNvPr>
          <p:cNvSpPr txBox="1"/>
          <p:nvPr/>
        </p:nvSpPr>
        <p:spPr>
          <a:xfrm>
            <a:off x="29643729" y="15698183"/>
            <a:ext cx="685800" cy="400110"/>
          </a:xfrm>
          <a:prstGeom prst="rect">
            <a:avLst/>
          </a:prstGeom>
          <a:noFill/>
        </p:spPr>
        <p:txBody>
          <a:bodyPr wrap="square" rtlCol="0">
            <a:spAutoFit/>
          </a:bodyPr>
          <a:lstStyle/>
          <a:p>
            <a:r>
              <a:rPr lang="en-US" altLang="zh-CN" sz="2000" b="1" dirty="0">
                <a:solidFill>
                  <a:schemeClr val="bg1"/>
                </a:solidFill>
              </a:rPr>
              <a:t>A35</a:t>
            </a:r>
            <a:endParaRPr lang="zh-CN" altLang="en-US" sz="2000" b="1" dirty="0">
              <a:solidFill>
                <a:schemeClr val="bg1"/>
              </a:solidFill>
            </a:endParaRPr>
          </a:p>
        </p:txBody>
      </p:sp>
      <p:sp>
        <p:nvSpPr>
          <p:cNvPr id="2" name="文本框 1">
            <a:extLst>
              <a:ext uri="{FF2B5EF4-FFF2-40B4-BE49-F238E27FC236}">
                <a16:creationId xmlns:a16="http://schemas.microsoft.com/office/drawing/2014/main" id="{DEBA4241-3CF0-4218-E380-1F6F6AC5FB25}"/>
              </a:ext>
            </a:extLst>
          </p:cNvPr>
          <p:cNvSpPr txBox="1"/>
          <p:nvPr/>
        </p:nvSpPr>
        <p:spPr>
          <a:xfrm>
            <a:off x="33194319" y="7773696"/>
            <a:ext cx="5012503" cy="1323439"/>
          </a:xfrm>
          <a:prstGeom prst="rect">
            <a:avLst/>
          </a:prstGeom>
          <a:noFill/>
        </p:spPr>
        <p:txBody>
          <a:bodyPr wrap="square" rtlCol="0">
            <a:spAutoFit/>
          </a:bodyPr>
          <a:lstStyle/>
          <a:p>
            <a:r>
              <a:rPr lang="zh-CN" altLang="en-US" sz="2000" b="1" dirty="0">
                <a:solidFill>
                  <a:schemeClr val="bg1"/>
                </a:solidFill>
                <a:latin typeface="+mn-ea"/>
              </a:rPr>
              <a:t>其中差异最显著的</a:t>
            </a:r>
            <a:r>
              <a:rPr lang="en-US" altLang="zh-CN" sz="2000" b="1" dirty="0">
                <a:solidFill>
                  <a:schemeClr val="bg1"/>
                </a:solidFill>
                <a:latin typeface="+mn-ea"/>
              </a:rPr>
              <a:t>5</a:t>
            </a:r>
            <a:r>
              <a:rPr lang="zh-CN" altLang="en-US" sz="2000" b="1" dirty="0">
                <a:solidFill>
                  <a:schemeClr val="bg1"/>
                </a:solidFill>
                <a:latin typeface="+mn-ea"/>
              </a:rPr>
              <a:t>个变量分别为：</a:t>
            </a:r>
          </a:p>
          <a:p>
            <a:r>
              <a:rPr lang="zh-CN" altLang="en-US" sz="2000" b="1" dirty="0">
                <a:solidFill>
                  <a:schemeClr val="bg1"/>
                </a:solidFill>
                <a:latin typeface="+mn-ea"/>
              </a:rPr>
              <a:t>城市 </a:t>
            </a:r>
            <a:r>
              <a:rPr lang="en-US" altLang="zh-CN" sz="2000" b="1" dirty="0">
                <a:solidFill>
                  <a:schemeClr val="bg1"/>
                </a:solidFill>
                <a:latin typeface="+mn-ea"/>
              </a:rPr>
              <a:t>&gt; </a:t>
            </a:r>
            <a:r>
              <a:rPr lang="zh-CN" altLang="en-US" sz="2000" b="1" dirty="0">
                <a:solidFill>
                  <a:schemeClr val="bg1"/>
                </a:solidFill>
                <a:latin typeface="+mn-ea"/>
              </a:rPr>
              <a:t>农村：</a:t>
            </a:r>
          </a:p>
          <a:p>
            <a:r>
              <a:rPr lang="en-US" altLang="zh-CN" sz="2000" b="1" dirty="0">
                <a:solidFill>
                  <a:schemeClr val="bg1"/>
                </a:solidFill>
                <a:latin typeface="+mn-ea"/>
              </a:rPr>
              <a:t>A7a (</a:t>
            </a:r>
            <a:r>
              <a:rPr lang="zh-CN" altLang="en-US" sz="2000" b="1" dirty="0">
                <a:solidFill>
                  <a:schemeClr val="bg1"/>
                </a:solidFill>
                <a:latin typeface="+mn-ea"/>
              </a:rPr>
              <a:t>最高教育程度</a:t>
            </a:r>
            <a:r>
              <a:rPr lang="en-US" altLang="zh-CN" sz="2000" b="1" dirty="0">
                <a:solidFill>
                  <a:schemeClr val="bg1"/>
                </a:solidFill>
                <a:latin typeface="+mn-ea"/>
              </a:rPr>
              <a:t>)</a:t>
            </a:r>
          </a:p>
          <a:p>
            <a:r>
              <a:rPr lang="en-US" altLang="zh-CN" sz="2000" b="1" dirty="0">
                <a:solidFill>
                  <a:schemeClr val="bg1"/>
                </a:solidFill>
                <a:latin typeface="+mn-ea"/>
              </a:rPr>
              <a:t>A28_1 (</a:t>
            </a:r>
            <a:r>
              <a:rPr lang="zh-CN" altLang="en-US" sz="2000" b="1" dirty="0">
                <a:solidFill>
                  <a:schemeClr val="bg1"/>
                </a:solidFill>
                <a:latin typeface="+mn-ea"/>
              </a:rPr>
              <a:t>报纸使用情况</a:t>
            </a:r>
            <a:r>
              <a:rPr lang="en-US" altLang="zh-CN" sz="2000" b="1" dirty="0">
                <a:solidFill>
                  <a:schemeClr val="bg1"/>
                </a:solidFill>
                <a:latin typeface="+mn-ea"/>
              </a:rPr>
              <a:t>)</a:t>
            </a:r>
          </a:p>
        </p:txBody>
      </p:sp>
      <p:sp>
        <p:nvSpPr>
          <p:cNvPr id="3" name="文本框 2">
            <a:extLst>
              <a:ext uri="{FF2B5EF4-FFF2-40B4-BE49-F238E27FC236}">
                <a16:creationId xmlns:a16="http://schemas.microsoft.com/office/drawing/2014/main" id="{80C455BD-B071-771B-C778-76E0F9D71BF7}"/>
              </a:ext>
            </a:extLst>
          </p:cNvPr>
          <p:cNvSpPr txBox="1"/>
          <p:nvPr/>
        </p:nvSpPr>
        <p:spPr>
          <a:xfrm>
            <a:off x="38206822" y="7811944"/>
            <a:ext cx="4725986" cy="1323439"/>
          </a:xfrm>
          <a:prstGeom prst="rect">
            <a:avLst/>
          </a:prstGeom>
          <a:noFill/>
        </p:spPr>
        <p:txBody>
          <a:bodyPr wrap="square" rtlCol="0">
            <a:spAutoFit/>
          </a:bodyPr>
          <a:lstStyle/>
          <a:p>
            <a:pPr marL="0" marR="0" lvl="0" indent="0" algn="l" defTabSz="2351144"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农村 </a:t>
            </a: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&gt; </a:t>
            </a:r>
            <a:r>
              <a:rPr kumimoji="0" lang="zh-CN" altLang="en-US"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城市：</a:t>
            </a:r>
          </a:p>
          <a:p>
            <a:pPr marL="0" marR="0" lvl="0" indent="0" algn="l" defTabSz="2351144"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A11 (</a:t>
            </a:r>
            <a:r>
              <a:rPr kumimoji="0" lang="zh-CN" altLang="en-US"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住房套内建筑面积</a:t>
            </a: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t>
            </a:r>
          </a:p>
          <a:p>
            <a:pPr marL="0" marR="0" lvl="0" indent="0" algn="l" defTabSz="2351144"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A13 (</a:t>
            </a:r>
            <a:r>
              <a:rPr kumimoji="0" lang="zh-CN" altLang="en-US"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身高</a:t>
            </a: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t>
            </a:r>
          </a:p>
          <a:p>
            <a:pPr marL="0" marR="0" lvl="0" indent="0" algn="l" defTabSz="2351144"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E49a_1_1 (</a:t>
            </a:r>
            <a:r>
              <a:rPr kumimoji="0" lang="zh-CN" altLang="en-US"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平常睡觉时间</a:t>
            </a:r>
            <a:r>
              <a:rPr kumimoji="0" lang="en-US" altLang="zh-CN" sz="2000" b="1" i="0" u="none" strike="noStrike" kern="1200" cap="none" spc="0" normalizeH="0" baseline="0" noProof="0" dirty="0">
                <a:ln>
                  <a:noFill/>
                </a:ln>
                <a:solidFill>
                  <a:prstClr val="white"/>
                </a:solidFill>
                <a:effectLst/>
                <a:uLnTx/>
                <a:uFillTx/>
                <a:latin typeface="宋体" panose="02010600030101010101" pitchFamily="2" charset="-122"/>
                <a:ea typeface="宋体" panose="02010600030101010101" pitchFamily="2" charset="-122"/>
                <a:cs typeface="+mn-cs"/>
              </a:rPr>
              <a:t>)</a:t>
            </a:r>
          </a:p>
        </p:txBody>
      </p:sp>
    </p:spTree>
    <p:extLst>
      <p:ext uri="{BB962C8B-B14F-4D97-AF65-F5344CB8AC3E}">
        <p14:creationId xmlns:p14="http://schemas.microsoft.com/office/powerpoint/2010/main" val="3043994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4290</TotalTime>
  <Words>1786</Words>
  <Application>Microsoft Office PowerPoint</Application>
  <PresentationFormat>自定义</PresentationFormat>
  <Paragraphs>107</Paragraphs>
  <Slides>1</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7" baseType="lpstr">
      <vt:lpstr>等线</vt:lpstr>
      <vt:lpstr>宋体</vt:lpstr>
      <vt:lpstr>Arial</vt:lpstr>
      <vt:lpstr>Calibri</vt:lpstr>
      <vt:lpstr>Office Theme</vt:lpstr>
      <vt:lpstr>Worksheet</vt:lpstr>
      <vt:lpstr>农村与城市 差异实验报告： 文化与生活的对话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Tianyi Zhou</cp:lastModifiedBy>
  <cp:revision>170</cp:revision>
  <dcterms:created xsi:type="dcterms:W3CDTF">2013-01-28T22:40:39Z</dcterms:created>
  <dcterms:modified xsi:type="dcterms:W3CDTF">2025-01-03T08:30:19Z</dcterms:modified>
</cp:coreProperties>
</file>