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7.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383" r:id="rId3"/>
    <p:sldId id="259" r:id="rId4"/>
    <p:sldId id="353" r:id="rId5"/>
    <p:sldId id="441" r:id="rId6"/>
    <p:sldId id="442" r:id="rId7"/>
    <p:sldId id="443" r:id="rId8"/>
    <p:sldId id="444" r:id="rId9"/>
    <p:sldId id="399" r:id="rId10"/>
    <p:sldId id="260" r:id="rId11"/>
    <p:sldId id="454" r:id="rId12"/>
    <p:sldId id="456" r:id="rId13"/>
    <p:sldId id="457" r:id="rId14"/>
    <p:sldId id="458" r:id="rId15"/>
    <p:sldId id="459" r:id="rId16"/>
    <p:sldId id="460" r:id="rId17"/>
    <p:sldId id="261" r:id="rId18"/>
    <p:sldId id="445" r:id="rId19"/>
    <p:sldId id="447" r:id="rId20"/>
    <p:sldId id="448" r:id="rId21"/>
    <p:sldId id="449" r:id="rId22"/>
    <p:sldId id="450" r:id="rId23"/>
    <p:sldId id="451" r:id="rId24"/>
    <p:sldId id="452" r:id="rId25"/>
    <p:sldId id="453" r:id="rId26"/>
    <p:sldId id="343" r:id="rId27"/>
    <p:sldId id="318" r:id="rId28"/>
    <p:sldId id="319" r:id="rId29"/>
    <p:sldId id="291"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水 水水" initials="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9" d="100"/>
          <a:sy n="159" d="100"/>
        </p:scale>
        <p:origin x="306" y="1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D171E9BB-5B90-4431-9F41-F0386A86AAE9}"/>
    <pc:docChg chg="undo custSel modSld">
      <pc:chgData name="水 水水" userId="5afd51ae6bd675b9" providerId="LiveId" clId="{D171E9BB-5B90-4431-9F41-F0386A86AAE9}" dt="2023-05-18T16:15:35.250" v="621" actId="20577"/>
      <pc:docMkLst>
        <pc:docMk/>
      </pc:docMkLst>
      <pc:sldChg chg="modSp mod">
        <pc:chgData name="水 水水" userId="5afd51ae6bd675b9" providerId="LiveId" clId="{D171E9BB-5B90-4431-9F41-F0386A86AAE9}" dt="2023-05-18T16:11:51.845" v="588" actId="20577"/>
        <pc:sldMkLst>
          <pc:docMk/>
          <pc:sldMk cId="0" sldId="318"/>
        </pc:sldMkLst>
        <pc:graphicFrameChg chg="mod modGraphic">
          <ac:chgData name="水 水水" userId="5afd51ae6bd675b9" providerId="LiveId" clId="{D171E9BB-5B90-4431-9F41-F0386A86AAE9}" dt="2023-05-18T16:11:51.845" v="588" actId="20577"/>
          <ac:graphicFrameMkLst>
            <pc:docMk/>
            <pc:sldMk cId="0" sldId="318"/>
            <ac:graphicFrameMk id="8" creationId="{00000000-0000-0000-0000-000000000000}"/>
          </ac:graphicFrameMkLst>
        </pc:graphicFrameChg>
      </pc:sldChg>
      <pc:sldChg chg="modSp mod">
        <pc:chgData name="水 水水" userId="5afd51ae6bd675b9" providerId="LiveId" clId="{D171E9BB-5B90-4431-9F41-F0386A86AAE9}" dt="2023-05-18T16:15:35.250" v="621" actId="20577"/>
        <pc:sldMkLst>
          <pc:docMk/>
          <pc:sldMk cId="0" sldId="319"/>
        </pc:sldMkLst>
        <pc:spChg chg="mod">
          <ac:chgData name="水 水水" userId="5afd51ae6bd675b9" providerId="LiveId" clId="{D171E9BB-5B90-4431-9F41-F0386A86AAE9}" dt="2023-05-18T16:15:35.250" v="621" actId="20577"/>
          <ac:spMkLst>
            <pc:docMk/>
            <pc:sldMk cId="0" sldId="319"/>
            <ac:spMk id="2" creationId="{00000000-0000-0000-0000-000000000000}"/>
          </ac:spMkLst>
        </pc:spChg>
      </pc:sldChg>
      <pc:sldChg chg="addSp delSp modSp mod modAnim">
        <pc:chgData name="水 水水" userId="5afd51ae6bd675b9" providerId="LiveId" clId="{D171E9BB-5B90-4431-9F41-F0386A86AAE9}" dt="2023-05-18T15:55:37.758" v="53" actId="20577"/>
        <pc:sldMkLst>
          <pc:docMk/>
          <pc:sldMk cId="0" sldId="453"/>
        </pc:sldMkLst>
        <pc:spChg chg="mod">
          <ac:chgData name="水 水水" userId="5afd51ae6bd675b9" providerId="LiveId" clId="{D171E9BB-5B90-4431-9F41-F0386A86AAE9}" dt="2023-05-18T15:54:30.871" v="3" actId="1076"/>
          <ac:spMkLst>
            <pc:docMk/>
            <pc:sldMk cId="0" sldId="453"/>
            <ac:spMk id="5" creationId="{00000000-0000-0000-0000-000000000000}"/>
          </ac:spMkLst>
        </pc:spChg>
        <pc:spChg chg="add mod">
          <ac:chgData name="水 水水" userId="5afd51ae6bd675b9" providerId="LiveId" clId="{D171E9BB-5B90-4431-9F41-F0386A86AAE9}" dt="2023-05-18T15:55:13.126" v="49" actId="20577"/>
          <ac:spMkLst>
            <pc:docMk/>
            <pc:sldMk cId="0" sldId="453"/>
            <ac:spMk id="6" creationId="{4C34ACE8-4DA9-43C0-8518-A402E3AC3A04}"/>
          </ac:spMkLst>
        </pc:spChg>
        <pc:spChg chg="add mod">
          <ac:chgData name="水 水水" userId="5afd51ae6bd675b9" providerId="LiveId" clId="{D171E9BB-5B90-4431-9F41-F0386A86AAE9}" dt="2023-05-18T15:55:37.758" v="53" actId="20577"/>
          <ac:spMkLst>
            <pc:docMk/>
            <pc:sldMk cId="0" sldId="453"/>
            <ac:spMk id="7" creationId="{8406F068-184E-46AB-88B1-07F15169D4EC}"/>
          </ac:spMkLst>
        </pc:spChg>
        <pc:spChg chg="mod">
          <ac:chgData name="水 水水" userId="5afd51ae6bd675b9" providerId="LiveId" clId="{D171E9BB-5B90-4431-9F41-F0386A86AAE9}" dt="2023-05-18T15:53:55.956" v="1" actId="1076"/>
          <ac:spMkLst>
            <pc:docMk/>
            <pc:sldMk cId="0" sldId="453"/>
            <ac:spMk id="8" creationId="{00000000-0000-0000-0000-000000000000}"/>
          </ac:spMkLst>
        </pc:spChg>
        <pc:spChg chg="add del mod">
          <ac:chgData name="水 水水" userId="5afd51ae6bd675b9" providerId="LiveId" clId="{D171E9BB-5B90-4431-9F41-F0386A86AAE9}" dt="2023-05-18T15:54:46.538" v="8"/>
          <ac:spMkLst>
            <pc:docMk/>
            <pc:sldMk cId="0" sldId="453"/>
            <ac:spMk id="9" creationId="{DB1EE910-8AA0-4D68-9866-928D7E0215D7}"/>
          </ac:spMkLst>
        </pc:spChg>
        <pc:spChg chg="add del mod">
          <ac:chgData name="水 水水" userId="5afd51ae6bd675b9" providerId="LiveId" clId="{D171E9BB-5B90-4431-9F41-F0386A86AAE9}" dt="2023-05-18T15:54:46.538" v="8"/>
          <ac:spMkLst>
            <pc:docMk/>
            <pc:sldMk cId="0" sldId="453"/>
            <ac:spMk id="10" creationId="{BEC29638-C2FB-44F5-9F52-18827DDB75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4340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980762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961256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376107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400687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581195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hyperlink" Target="http://www.uml.org.cn/modeler/202002171.asp" TargetMode="External"/><Relationship Id="rId7" Type="http://schemas.openxmlformats.org/officeDocument/2006/relationships/hyperlink" Target="https://zhuanlan.zhihu.com/p/381028072"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cnblogs.com/uml-tool/p/15424605.html" TargetMode="External"/><Relationship Id="rId5" Type="http://schemas.openxmlformats.org/officeDocument/2006/relationships/hyperlink" Target="https://blog.csdn.net/zhaxun/article/details/124020040" TargetMode="External"/><Relationship Id="rId4" Type="http://schemas.openxmlformats.org/officeDocument/2006/relationships/hyperlink" Target="https://zhuanlan.zhihu.com/p/149284131"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4" name="组合 33"/>
          <p:cNvGrpSpPr/>
          <p:nvPr/>
        </p:nvGrpSpPr>
        <p:grpSpPr>
          <a:xfrm>
            <a:off x="3208655" y="3970020"/>
            <a:ext cx="370840" cy="370840"/>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3571875" y="4087495"/>
            <a:ext cx="4448175" cy="309245"/>
          </a:xfrm>
          <a:prstGeom prst="rect">
            <a:avLst/>
          </a:prstGeom>
          <a:noFill/>
        </p:spPr>
        <p:txBody>
          <a:bodyPr wrap="square" rtlCol="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G17</a:t>
            </a:r>
            <a:r>
              <a:rPr lang="zh-CN" altLang="en-US" sz="1400" b="1" dirty="0">
                <a:solidFill>
                  <a:schemeClr val="tx2"/>
                </a:solidFill>
                <a:latin typeface="微软雅黑" panose="020B0503020204020204" charset="-122"/>
                <a:sym typeface="+mn-ea"/>
              </a:rPr>
              <a:t>组：田淼  韩易贤 潘阅 郑骥</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时蒙恩</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黄永智</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nvGrpSpPr>
          <p:cNvPr id="38" name="组合 37"/>
          <p:cNvGrpSpPr/>
          <p:nvPr/>
        </p:nvGrpSpPr>
        <p:grpSpPr>
          <a:xfrm>
            <a:off x="3227989" y="4708894"/>
            <a:ext cx="2704465" cy="370958"/>
            <a:chOff x="6395842" y="4718860"/>
            <a:chExt cx="2019928" cy="276971"/>
          </a:xfrm>
        </p:grpSpPr>
        <p:grpSp>
          <p:nvGrpSpPr>
            <p:cNvPr id="39" name="组合 38"/>
            <p:cNvGrpSpPr/>
            <p:nvPr/>
          </p:nvGrpSpPr>
          <p:grpSpPr>
            <a:xfrm>
              <a:off x="6395842" y="4718860"/>
              <a:ext cx="276971" cy="276971"/>
              <a:chOff x="6392770" y="4930504"/>
              <a:chExt cx="531780" cy="531780"/>
            </a:xfrm>
          </p:grpSpPr>
          <p:sp>
            <p:nvSpPr>
              <p:cNvPr id="4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0" name="文本框 27"/>
            <p:cNvSpPr txBox="1"/>
            <p:nvPr/>
          </p:nvSpPr>
          <p:spPr>
            <a:xfrm>
              <a:off x="6672834" y="4749339"/>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2023/05/18</a:t>
              </a:r>
              <a:endParaRPr kumimoji="0" lang="zh-CN" altLang="en-US" sz="14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42"/>
          <p:cNvSpPr/>
          <p:nvPr/>
        </p:nvSpPr>
        <p:spPr>
          <a:xfrm>
            <a:off x="3208655" y="1989455"/>
            <a:ext cx="2228215" cy="546100"/>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3173095" cy="1445260"/>
          </a:xfrm>
          <a:prstGeom prst="rect">
            <a:avLst/>
          </a:prstGeom>
        </p:spPr>
        <p:txBody>
          <a:bodyPr wrap="none">
            <a:spAutoFit/>
          </a:bodyPr>
          <a:lstStyle/>
          <a:p>
            <a:pPr algn="l"/>
            <a:r>
              <a:rPr lang="en-US" altLang="zh-CN" sz="4400" b="1" dirty="0">
                <a:solidFill>
                  <a:srgbClr val="1C50A2"/>
                </a:solidFill>
                <a:latin typeface="+mj-ea"/>
                <a:ea typeface="+mj-ea"/>
                <a:sym typeface="+mn-ea"/>
              </a:rPr>
              <a:t>UML</a:t>
            </a:r>
            <a:r>
              <a:rPr lang="zh-CN" altLang="en-US" sz="4400" b="1" dirty="0">
                <a:solidFill>
                  <a:srgbClr val="1C50A2"/>
                </a:solidFill>
                <a:latin typeface="+mj-ea"/>
                <a:ea typeface="+mj-ea"/>
                <a:sym typeface="+mn-ea"/>
              </a:rPr>
              <a:t>基础三</a:t>
            </a:r>
            <a:endParaRPr lang="en-US" altLang="zh-CN" sz="4400" b="1" dirty="0">
              <a:solidFill>
                <a:schemeClr val="bg1"/>
              </a:solidFill>
              <a:latin typeface="微软雅黑" panose="020B0503020204020204" charset="-122"/>
              <a:ea typeface="微软雅黑" panose="020B0503020204020204" charset="-122"/>
            </a:endParaRPr>
          </a:p>
          <a:p>
            <a:endParaRPr lang="zh-CN" altLang="en-US" sz="4400" b="1" dirty="0">
              <a:solidFill>
                <a:srgbClr val="1C50A2"/>
              </a:solidFill>
              <a:latin typeface="+mj-ea"/>
              <a:ea typeface="+mj-ea"/>
            </a:endParaRPr>
          </a:p>
        </p:txBody>
      </p:sp>
      <p:sp>
        <p:nvSpPr>
          <p:cNvPr id="45" name="矩形 44"/>
          <p:cNvSpPr/>
          <p:nvPr/>
        </p:nvSpPr>
        <p:spPr>
          <a:xfrm>
            <a:off x="3208655" y="3297555"/>
            <a:ext cx="2543810" cy="374015"/>
          </a:xfrm>
          <a:prstGeom prst="rect">
            <a:avLst/>
          </a:prstGeom>
          <a:solidFill>
            <a:srgbClr val="FFC000"/>
          </a:solidFill>
        </p:spPr>
        <p:txBody>
          <a:bodyPr wrap="square">
            <a:noAutofit/>
          </a:bodyPr>
          <a:lstStyle/>
          <a:p>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——第</a:t>
            </a:r>
            <a:r>
              <a:rPr lang="zh-CN" altLang="en-US"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五</a:t>
            </a:r>
            <a:r>
              <a:rPr lang="en-US" altLang="zh-CN" dirty="0" err="1">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次翻转课堂</a:t>
            </a:r>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29" y="1730810"/>
            <a:ext cx="3100976" cy="232573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构件图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66127" y="1151572"/>
            <a:ext cx="9946005" cy="4054475"/>
          </a:xfrm>
          <a:prstGeom prst="rect">
            <a:avLst/>
          </a:prstGeom>
          <a:noFill/>
        </p:spPr>
        <p:txBody>
          <a:bodyPr wrap="square" rtlCol="0">
            <a:noAutofit/>
          </a:bodyPr>
          <a:lstStyle/>
          <a:p>
            <a:pPr indent="457200"/>
            <a:r>
              <a:rPr lang="zh-CN" altLang="en-US" b="1" dirty="0"/>
              <a:t>概念</a:t>
            </a:r>
            <a:r>
              <a:rPr lang="zh-CN" altLang="en-US" dirty="0"/>
              <a:t>：</a:t>
            </a:r>
          </a:p>
          <a:p>
            <a:pPr indent="457200">
              <a:lnSpc>
                <a:spcPct val="150000"/>
              </a:lnSpc>
            </a:pPr>
            <a:r>
              <a:rPr lang="zh-CN" altLang="en-US" dirty="0">
                <a:sym typeface="+mn-ea"/>
              </a:rPr>
              <a:t>构件图用于静态建模，是表示构件类型的</a:t>
            </a:r>
            <a:r>
              <a:rPr lang="zh-CN" altLang="en-US" b="1" dirty="0">
                <a:solidFill>
                  <a:srgbClr val="C00000"/>
                </a:solidFill>
                <a:sym typeface="+mn-ea"/>
              </a:rPr>
              <a:t>组织以及各种构件之间依赖关系的图</a:t>
            </a:r>
            <a:r>
              <a:rPr lang="zh-CN" altLang="en-US" dirty="0">
                <a:sym typeface="+mn-ea"/>
              </a:rPr>
              <a:t>。</a:t>
            </a:r>
          </a:p>
          <a:p>
            <a:pPr indent="457200">
              <a:lnSpc>
                <a:spcPct val="150000"/>
              </a:lnSpc>
            </a:pPr>
            <a:r>
              <a:rPr lang="zh-CN" altLang="en-US" dirty="0">
                <a:sym typeface="+mn-ea"/>
              </a:rPr>
              <a:t>在构件图中，将系统中可重用的模块封装为具有可代替性的物理单元，称为</a:t>
            </a:r>
            <a:r>
              <a:rPr lang="zh-CN" altLang="en-US" b="1" dirty="0">
                <a:solidFill>
                  <a:srgbClr val="C00000"/>
                </a:solidFill>
                <a:sym typeface="+mn-ea"/>
              </a:rPr>
              <a:t>构件</a:t>
            </a:r>
            <a:r>
              <a:rPr lang="zh-CN" altLang="en-US" dirty="0">
                <a:sym typeface="+mn-ea"/>
              </a:rPr>
              <a:t>。</a:t>
            </a:r>
            <a:endParaRPr lang="en-US" altLang="zh-CN" dirty="0">
              <a:sym typeface="+mn-ea"/>
            </a:endParaRPr>
          </a:p>
          <a:p>
            <a:pPr indent="457200">
              <a:lnSpc>
                <a:spcPct val="150000"/>
              </a:lnSpc>
            </a:pPr>
            <a:r>
              <a:rPr lang="zh-CN" altLang="en-US" dirty="0">
                <a:sym typeface="+mn-ea"/>
              </a:rPr>
              <a:t>他是在一个系统或子系统中的封装单位，提供一个或多个</a:t>
            </a:r>
            <a:r>
              <a:rPr lang="zh-CN" altLang="en-US" b="1" dirty="0">
                <a:solidFill>
                  <a:srgbClr val="C00000"/>
                </a:solidFill>
                <a:sym typeface="+mn-ea"/>
              </a:rPr>
              <a:t>接口</a:t>
            </a:r>
            <a:r>
              <a:rPr lang="zh-CN" altLang="en-US" dirty="0">
                <a:sym typeface="+mn-ea"/>
              </a:rPr>
              <a:t>。</a:t>
            </a:r>
            <a:endParaRPr lang="en-US" altLang="zh-CN" dirty="0">
              <a:sym typeface="+mn-ea"/>
            </a:endParaRPr>
          </a:p>
          <a:p>
            <a:pPr indent="457200">
              <a:lnSpc>
                <a:spcPct val="150000"/>
              </a:lnSpc>
            </a:pPr>
            <a:r>
              <a:rPr lang="zh-CN" altLang="en-US" dirty="0">
                <a:sym typeface="+mn-ea"/>
              </a:rPr>
              <a:t>构件作为系统中的一个物理实现单元，包括软件代码（源代码、二进制代码和可执行文件）或者相应的组成部分，例如脚本或命令行文件等，还包括带有身份标识并</a:t>
            </a:r>
            <a:r>
              <a:rPr lang="zh-CN" altLang="en-US" dirty="0">
                <a:solidFill>
                  <a:srgbClr val="172B4D"/>
                </a:solidFill>
                <a:effectLst/>
              </a:rPr>
              <a:t>有物理实体的文件，如运行时的对象、文档、数据库等。</a:t>
            </a:r>
            <a:endParaRPr lang="zh-CN" altLang="en-US" dirty="0">
              <a:solidFill>
                <a:srgbClr val="FF0000"/>
              </a:solidFill>
              <a:sym typeface="+mn-ea"/>
            </a:endParaRPr>
          </a:p>
        </p:txBody>
      </p:sp>
      <p:pic>
        <p:nvPicPr>
          <p:cNvPr id="6" name="图片 5">
            <a:extLst>
              <a:ext uri="{FF2B5EF4-FFF2-40B4-BE49-F238E27FC236}">
                <a16:creationId xmlns:a16="http://schemas.microsoft.com/office/drawing/2014/main" id="{54773125-BBF9-BD19-1398-3905A717C7E2}"/>
              </a:ext>
            </a:extLst>
          </p:cNvPr>
          <p:cNvPicPr>
            <a:picLocks noChangeAspect="1"/>
          </p:cNvPicPr>
          <p:nvPr/>
        </p:nvPicPr>
        <p:blipFill>
          <a:blip r:embed="rId3"/>
          <a:stretch>
            <a:fillRect/>
          </a:stretch>
        </p:blipFill>
        <p:spPr>
          <a:xfrm>
            <a:off x="7162800" y="4121709"/>
            <a:ext cx="2272772" cy="2168675"/>
          </a:xfrm>
          <a:prstGeom prst="rect">
            <a:avLst/>
          </a:prstGeom>
        </p:spPr>
      </p:pic>
    </p:spTree>
    <p:extLst>
      <p:ext uri="{BB962C8B-B14F-4D97-AF65-F5344CB8AC3E}">
        <p14:creationId xmlns:p14="http://schemas.microsoft.com/office/powerpoint/2010/main" val="243192080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89305" y="1085851"/>
            <a:ext cx="9946005" cy="356870"/>
          </a:xfrm>
          <a:prstGeom prst="rect">
            <a:avLst/>
          </a:prstGeom>
          <a:noFill/>
        </p:spPr>
        <p:txBody>
          <a:bodyPr wrap="square" rtlCol="0">
            <a:noAutofit/>
          </a:bodyPr>
          <a:lstStyle/>
          <a:p>
            <a:pPr indent="457200"/>
            <a:r>
              <a:rPr lang="zh-CN" altLang="en-US" dirty="0"/>
              <a:t>构件图的拥有的元素分为两类，</a:t>
            </a:r>
            <a:r>
              <a:rPr lang="zh-CN" altLang="en-US" b="1" dirty="0">
                <a:solidFill>
                  <a:srgbClr val="C00000"/>
                </a:solidFill>
              </a:rPr>
              <a:t>构建</a:t>
            </a:r>
            <a:r>
              <a:rPr lang="zh-CN" altLang="en-US" dirty="0"/>
              <a:t>与</a:t>
            </a:r>
            <a:r>
              <a:rPr lang="zh-CN" altLang="en-US" b="1" dirty="0">
                <a:solidFill>
                  <a:srgbClr val="C00000"/>
                </a:solidFill>
              </a:rPr>
              <a:t>接口</a:t>
            </a:r>
            <a:r>
              <a:rPr lang="zh-CN" altLang="en-US" dirty="0"/>
              <a:t>。</a:t>
            </a:r>
          </a:p>
        </p:txBody>
      </p:sp>
      <p:graphicFrame>
        <p:nvGraphicFramePr>
          <p:cNvPr id="12" name="表格 12">
            <a:extLst>
              <a:ext uri="{FF2B5EF4-FFF2-40B4-BE49-F238E27FC236}">
                <a16:creationId xmlns:a16="http://schemas.microsoft.com/office/drawing/2014/main" id="{9A2DBA64-9889-D973-42FD-501CD276ACB0}"/>
              </a:ext>
            </a:extLst>
          </p:cNvPr>
          <p:cNvGraphicFramePr>
            <a:graphicFrameLocks noGrp="1"/>
          </p:cNvGraphicFramePr>
          <p:nvPr>
            <p:extLst>
              <p:ext uri="{D42A27DB-BD31-4B8C-83A1-F6EECF244321}">
                <p14:modId xmlns:p14="http://schemas.microsoft.com/office/powerpoint/2010/main" val="2102322290"/>
              </p:ext>
            </p:extLst>
          </p:nvPr>
        </p:nvGraphicFramePr>
        <p:xfrm>
          <a:off x="311118" y="1591820"/>
          <a:ext cx="8963139" cy="3244338"/>
        </p:xfrm>
        <a:graphic>
          <a:graphicData uri="http://schemas.openxmlformats.org/drawingml/2006/table">
            <a:tbl>
              <a:tblPr firstRow="1" bandRow="1">
                <a:tableStyleId>{5C22544A-7EE6-4342-B048-85BDC9FD1C3A}</a:tableStyleId>
              </a:tblPr>
              <a:tblGrid>
                <a:gridCol w="2987713">
                  <a:extLst>
                    <a:ext uri="{9D8B030D-6E8A-4147-A177-3AD203B41FA5}">
                      <a16:colId xmlns:a16="http://schemas.microsoft.com/office/drawing/2014/main" val="1732104333"/>
                    </a:ext>
                  </a:extLst>
                </a:gridCol>
                <a:gridCol w="2987713">
                  <a:extLst>
                    <a:ext uri="{9D8B030D-6E8A-4147-A177-3AD203B41FA5}">
                      <a16:colId xmlns:a16="http://schemas.microsoft.com/office/drawing/2014/main" val="587070640"/>
                    </a:ext>
                  </a:extLst>
                </a:gridCol>
                <a:gridCol w="2987713">
                  <a:extLst>
                    <a:ext uri="{9D8B030D-6E8A-4147-A177-3AD203B41FA5}">
                      <a16:colId xmlns:a16="http://schemas.microsoft.com/office/drawing/2014/main" val="4254812289"/>
                    </a:ext>
                  </a:extLst>
                </a:gridCol>
              </a:tblGrid>
              <a:tr h="970914">
                <a:tc>
                  <a:txBody>
                    <a:bodyPr/>
                    <a:lstStyle/>
                    <a:p>
                      <a:pPr algn="ctr"/>
                      <a:endParaRPr lang="en-US" altLang="zh-CN" dirty="0"/>
                    </a:p>
                    <a:p>
                      <a:pPr algn="ctr"/>
                      <a:r>
                        <a:rPr lang="zh-CN" altLang="en-US" dirty="0"/>
                        <a:t>名称</a:t>
                      </a:r>
                    </a:p>
                  </a:txBody>
                  <a:tcPr/>
                </a:tc>
                <a:tc>
                  <a:txBody>
                    <a:bodyPr/>
                    <a:lstStyle/>
                    <a:p>
                      <a:pPr algn="ctr"/>
                      <a:endParaRPr lang="en-US" altLang="zh-CN" dirty="0"/>
                    </a:p>
                    <a:p>
                      <a:pPr algn="ctr"/>
                      <a:r>
                        <a:rPr lang="zh-CN" altLang="en-US" dirty="0"/>
                        <a:t>用途</a:t>
                      </a:r>
                    </a:p>
                  </a:txBody>
                  <a:tcPr/>
                </a:tc>
                <a:tc>
                  <a:txBody>
                    <a:bodyPr/>
                    <a:lstStyle/>
                    <a:p>
                      <a:pPr algn="ctr"/>
                      <a:endParaRPr lang="en-US" altLang="zh-CN" dirty="0"/>
                    </a:p>
                    <a:p>
                      <a:pPr algn="ctr"/>
                      <a:r>
                        <a:rPr lang="zh-CN" altLang="en-US" dirty="0"/>
                        <a:t>样例</a:t>
                      </a:r>
                    </a:p>
                  </a:txBody>
                  <a:tcPr/>
                </a:tc>
                <a:extLst>
                  <a:ext uri="{0D108BD9-81ED-4DB2-BD59-A6C34878D82A}">
                    <a16:rowId xmlns:a16="http://schemas.microsoft.com/office/drawing/2014/main" val="1221541240"/>
                  </a:ext>
                </a:extLst>
              </a:tr>
              <a:tr h="1136712">
                <a:tc>
                  <a:txBody>
                    <a:bodyPr/>
                    <a:lstStyle/>
                    <a:p>
                      <a:pPr algn="ctr"/>
                      <a:endParaRPr lang="en-US" altLang="zh-CN" dirty="0"/>
                    </a:p>
                    <a:p>
                      <a:pPr algn="ctr"/>
                      <a:r>
                        <a:rPr lang="zh-CN" altLang="en-US" dirty="0"/>
                        <a:t>构建</a:t>
                      </a:r>
                    </a:p>
                  </a:txBody>
                  <a:tcPr/>
                </a:tc>
                <a:tc>
                  <a:txBody>
                    <a:bodyPr/>
                    <a:lstStyle/>
                    <a:p>
                      <a:r>
                        <a:rPr lang="zh-CN" altLang="en-US" dirty="0"/>
                        <a:t>指系统中可替换的物理部分，构件的名字标在矩形中，提供一组接口实现</a:t>
                      </a:r>
                    </a:p>
                  </a:txBody>
                  <a:tcPr/>
                </a:tc>
                <a:tc>
                  <a:txBody>
                    <a:bodyPr/>
                    <a:lstStyle/>
                    <a:p>
                      <a:endParaRPr lang="zh-CN" altLang="en-US" dirty="0"/>
                    </a:p>
                  </a:txBody>
                  <a:tcPr/>
                </a:tc>
                <a:extLst>
                  <a:ext uri="{0D108BD9-81ED-4DB2-BD59-A6C34878D82A}">
                    <a16:rowId xmlns:a16="http://schemas.microsoft.com/office/drawing/2014/main" val="2879094844"/>
                  </a:ext>
                </a:extLst>
              </a:tr>
              <a:tr h="1136712">
                <a:tc>
                  <a:txBody>
                    <a:bodyPr/>
                    <a:lstStyle/>
                    <a:p>
                      <a:pPr algn="ctr"/>
                      <a:endParaRPr lang="en-US" altLang="zh-CN" dirty="0"/>
                    </a:p>
                    <a:p>
                      <a:pPr algn="ctr"/>
                      <a:r>
                        <a:rPr lang="zh-CN" altLang="en-US" dirty="0"/>
                        <a:t>接口</a:t>
                      </a:r>
                    </a:p>
                  </a:txBody>
                  <a:tcPr/>
                </a:tc>
                <a:tc>
                  <a:txBody>
                    <a:bodyPr/>
                    <a:lstStyle/>
                    <a:p>
                      <a:r>
                        <a:rPr lang="zh-CN" altLang="en-US" dirty="0"/>
                        <a:t>外部可访问到的服务</a:t>
                      </a:r>
                    </a:p>
                  </a:txBody>
                  <a:tcPr/>
                </a:tc>
                <a:tc>
                  <a:txBody>
                    <a:bodyPr/>
                    <a:lstStyle/>
                    <a:p>
                      <a:endParaRPr lang="zh-CN" altLang="en-US" dirty="0"/>
                    </a:p>
                  </a:txBody>
                  <a:tcPr/>
                </a:tc>
                <a:extLst>
                  <a:ext uri="{0D108BD9-81ED-4DB2-BD59-A6C34878D82A}">
                    <a16:rowId xmlns:a16="http://schemas.microsoft.com/office/drawing/2014/main" val="4267848380"/>
                  </a:ext>
                </a:extLst>
              </a:tr>
            </a:tbl>
          </a:graphicData>
        </a:graphic>
      </p:graphicFrame>
      <p:pic>
        <p:nvPicPr>
          <p:cNvPr id="14" name="图片 13">
            <a:extLst>
              <a:ext uri="{FF2B5EF4-FFF2-40B4-BE49-F238E27FC236}">
                <a16:creationId xmlns:a16="http://schemas.microsoft.com/office/drawing/2014/main" id="{D04F4215-65EE-400C-1992-90D58B07B334}"/>
              </a:ext>
            </a:extLst>
          </p:cNvPr>
          <p:cNvPicPr>
            <a:picLocks noChangeAspect="1"/>
          </p:cNvPicPr>
          <p:nvPr/>
        </p:nvPicPr>
        <p:blipFill>
          <a:blip r:embed="rId3"/>
          <a:stretch>
            <a:fillRect/>
          </a:stretch>
        </p:blipFill>
        <p:spPr>
          <a:xfrm>
            <a:off x="6878910" y="2562045"/>
            <a:ext cx="1465749" cy="1135015"/>
          </a:xfrm>
          <a:prstGeom prst="rect">
            <a:avLst/>
          </a:prstGeom>
        </p:spPr>
      </p:pic>
      <p:pic>
        <p:nvPicPr>
          <p:cNvPr id="11" name="图片 10">
            <a:extLst>
              <a:ext uri="{FF2B5EF4-FFF2-40B4-BE49-F238E27FC236}">
                <a16:creationId xmlns:a16="http://schemas.microsoft.com/office/drawing/2014/main" id="{984279E9-F6C6-15E0-AA2B-406E88EE8B97}"/>
              </a:ext>
            </a:extLst>
          </p:cNvPr>
          <p:cNvPicPr>
            <a:picLocks noChangeAspect="1"/>
          </p:cNvPicPr>
          <p:nvPr/>
        </p:nvPicPr>
        <p:blipFill>
          <a:blip r:embed="rId4"/>
          <a:stretch>
            <a:fillRect/>
          </a:stretch>
        </p:blipFill>
        <p:spPr>
          <a:xfrm>
            <a:off x="7264399" y="3740452"/>
            <a:ext cx="899805" cy="1052314"/>
          </a:xfrm>
          <a:prstGeom prst="rect">
            <a:avLst/>
          </a:prstGeom>
        </p:spPr>
      </p:pic>
    </p:spTree>
    <p:extLst>
      <p:ext uri="{BB962C8B-B14F-4D97-AF65-F5344CB8AC3E}">
        <p14:creationId xmlns:p14="http://schemas.microsoft.com/office/powerpoint/2010/main" val="239005373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66127" y="1151572"/>
            <a:ext cx="9946005" cy="4054475"/>
          </a:xfrm>
          <a:prstGeom prst="rect">
            <a:avLst/>
          </a:prstGeom>
          <a:noFill/>
        </p:spPr>
        <p:txBody>
          <a:bodyPr wrap="square" rtlCol="0">
            <a:noAutofit/>
          </a:bodyPr>
          <a:lstStyle/>
          <a:p>
            <a:pPr indent="457200"/>
            <a:r>
              <a:rPr lang="zh-CN" altLang="en-US" dirty="0"/>
              <a:t>作用：</a:t>
            </a:r>
          </a:p>
          <a:p>
            <a:pPr>
              <a:lnSpc>
                <a:spcPct val="250000"/>
              </a:lnSpc>
            </a:pPr>
            <a:r>
              <a:rPr lang="en-US" altLang="zh-CN" dirty="0">
                <a:effectLst/>
              </a:rPr>
              <a:t>         1</a:t>
            </a:r>
            <a:r>
              <a:rPr lang="zh-CN" altLang="en-US" dirty="0">
                <a:effectLst/>
              </a:rPr>
              <a:t>、</a:t>
            </a:r>
            <a:r>
              <a:rPr lang="zh-CN" altLang="en-US" b="1" dirty="0">
                <a:solidFill>
                  <a:srgbClr val="C00000"/>
                </a:solidFill>
                <a:effectLst/>
              </a:rPr>
              <a:t>对源代码进行建模</a:t>
            </a:r>
            <a:r>
              <a:rPr lang="zh-CN" altLang="en-US" dirty="0">
                <a:effectLst/>
              </a:rPr>
              <a:t>。将系统分为几个模块或者是子系统，进行处理。</a:t>
            </a:r>
            <a:endParaRPr lang="zh-CN" altLang="en-US" dirty="0"/>
          </a:p>
          <a:p>
            <a:pPr>
              <a:lnSpc>
                <a:spcPct val="250000"/>
              </a:lnSpc>
            </a:pPr>
            <a:r>
              <a:rPr lang="en-US" altLang="zh-CN" dirty="0"/>
              <a:t>         </a:t>
            </a:r>
            <a:r>
              <a:rPr lang="en-US" altLang="zh-CN" dirty="0">
                <a:effectLst/>
              </a:rPr>
              <a:t>2</a:t>
            </a:r>
            <a:r>
              <a:rPr lang="zh-CN" altLang="en-US" dirty="0">
                <a:effectLst/>
              </a:rPr>
              <a:t>、对可执行文件之间相互关系进行</a:t>
            </a:r>
            <a:r>
              <a:rPr lang="zh-CN" altLang="en-US" b="1" dirty="0">
                <a:solidFill>
                  <a:srgbClr val="C00000"/>
                </a:solidFill>
                <a:effectLst/>
              </a:rPr>
              <a:t>建模</a:t>
            </a:r>
            <a:r>
              <a:rPr lang="zh-CN" altLang="en-US" dirty="0">
                <a:effectLst/>
              </a:rPr>
              <a:t>。清晰的描述可执行文件之间的</a:t>
            </a:r>
            <a:r>
              <a:rPr lang="zh-CN" altLang="en-US" b="1" dirty="0">
                <a:solidFill>
                  <a:srgbClr val="C00000"/>
                </a:solidFill>
                <a:effectLst/>
              </a:rPr>
              <a:t>依赖关系</a:t>
            </a:r>
            <a:r>
              <a:rPr lang="zh-CN" altLang="en-US" dirty="0">
                <a:effectLst/>
              </a:rPr>
              <a:t>。</a:t>
            </a:r>
            <a:endParaRPr lang="en-US" altLang="zh-CN" dirty="0"/>
          </a:p>
          <a:p>
            <a:pPr indent="457200">
              <a:lnSpc>
                <a:spcPct val="250000"/>
              </a:lnSpc>
            </a:pPr>
            <a:r>
              <a:rPr lang="en-US" altLang="zh-CN" dirty="0">
                <a:effectLst/>
              </a:rPr>
              <a:t>3.</a:t>
            </a:r>
            <a:r>
              <a:rPr lang="zh-CN" altLang="en-US" dirty="0">
                <a:effectLst/>
              </a:rPr>
              <a:t>使用构件图可以清楚的看出</a:t>
            </a:r>
            <a:r>
              <a:rPr lang="zh-CN" altLang="en-US" b="1" dirty="0">
                <a:solidFill>
                  <a:srgbClr val="C00000"/>
                </a:solidFill>
                <a:effectLst/>
              </a:rPr>
              <a:t>系统的结构和功能</a:t>
            </a:r>
            <a:r>
              <a:rPr lang="zh-CN" altLang="en-US" dirty="0">
                <a:effectLst/>
              </a:rPr>
              <a:t>。方便项目组的成员指定工作目标和了解工</a:t>
            </a:r>
            <a:r>
              <a:rPr lang="en-US" altLang="zh-CN" dirty="0">
                <a:effectLst/>
              </a:rPr>
              <a:t>	</a:t>
            </a:r>
            <a:r>
              <a:rPr lang="zh-CN" altLang="en-US" dirty="0">
                <a:effectLst/>
              </a:rPr>
              <a:t>作情况，同时，最重要的一点是</a:t>
            </a:r>
            <a:r>
              <a:rPr lang="zh-CN" altLang="en-US" b="1" dirty="0">
                <a:solidFill>
                  <a:srgbClr val="C00000"/>
                </a:solidFill>
                <a:effectLst/>
              </a:rPr>
              <a:t>有利于软件的复用</a:t>
            </a:r>
            <a:r>
              <a:rPr lang="zh-CN" altLang="en-US" b="1" dirty="0">
                <a:effectLst/>
              </a:rPr>
              <a:t>。</a:t>
            </a:r>
            <a:endParaRPr lang="zh-CN" altLang="en-US" b="1" dirty="0">
              <a:solidFill>
                <a:srgbClr val="FF0000"/>
              </a:solidFill>
              <a:sym typeface="+mn-ea"/>
            </a:endParaRPr>
          </a:p>
        </p:txBody>
      </p:sp>
    </p:spTree>
    <p:extLst>
      <p:ext uri="{BB962C8B-B14F-4D97-AF65-F5344CB8AC3E}">
        <p14:creationId xmlns:p14="http://schemas.microsoft.com/office/powerpoint/2010/main" val="55320064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构件图</a:t>
            </a:r>
          </a:p>
        </p:txBody>
      </p:sp>
      <p:sp>
        <p:nvSpPr>
          <p:cNvPr id="2" name="文本框 1"/>
          <p:cNvSpPr txBox="1"/>
          <p:nvPr/>
        </p:nvSpPr>
        <p:spPr>
          <a:xfrm>
            <a:off x="766127" y="1151573"/>
            <a:ext cx="9946005" cy="616268"/>
          </a:xfrm>
          <a:prstGeom prst="rect">
            <a:avLst/>
          </a:prstGeom>
          <a:noFill/>
        </p:spPr>
        <p:txBody>
          <a:bodyPr wrap="square" rtlCol="0">
            <a:noAutofit/>
          </a:bodyPr>
          <a:lstStyle/>
          <a:p>
            <a:pPr indent="457200"/>
            <a:r>
              <a:rPr lang="zh-CN" altLang="en-US" dirty="0"/>
              <a:t>绘制方法：</a:t>
            </a:r>
            <a:endParaRPr lang="en-US" altLang="zh-CN" dirty="0"/>
          </a:p>
          <a:p>
            <a:pPr indent="457200"/>
            <a:r>
              <a:rPr lang="zh-CN" altLang="en-US" dirty="0"/>
              <a:t>几种常用的表示方法</a:t>
            </a:r>
          </a:p>
        </p:txBody>
      </p:sp>
      <p:pic>
        <p:nvPicPr>
          <p:cNvPr id="4" name="图片 3">
            <a:extLst>
              <a:ext uri="{FF2B5EF4-FFF2-40B4-BE49-F238E27FC236}">
                <a16:creationId xmlns:a16="http://schemas.microsoft.com/office/drawing/2014/main" id="{CA6E8C29-DA06-1BF3-C1B8-99310E187690}"/>
              </a:ext>
            </a:extLst>
          </p:cNvPr>
          <p:cNvPicPr>
            <a:picLocks noChangeAspect="1"/>
          </p:cNvPicPr>
          <p:nvPr/>
        </p:nvPicPr>
        <p:blipFill>
          <a:blip r:embed="rId3"/>
          <a:stretch>
            <a:fillRect/>
          </a:stretch>
        </p:blipFill>
        <p:spPr>
          <a:xfrm>
            <a:off x="1768630" y="2140101"/>
            <a:ext cx="7505277" cy="4180276"/>
          </a:xfrm>
          <a:prstGeom prst="rect">
            <a:avLst/>
          </a:prstGeom>
        </p:spPr>
      </p:pic>
    </p:spTree>
    <p:extLst>
      <p:ext uri="{BB962C8B-B14F-4D97-AF65-F5344CB8AC3E}">
        <p14:creationId xmlns:p14="http://schemas.microsoft.com/office/powerpoint/2010/main" val="84060628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2</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1" y="2024120"/>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问：构件图由哪两种元素组成</a:t>
            </a:r>
          </a:p>
        </p:txBody>
      </p:sp>
      <p:sp>
        <p:nvSpPr>
          <p:cNvPr id="8" name="文本框 7"/>
          <p:cNvSpPr txBox="1"/>
          <p:nvPr/>
        </p:nvSpPr>
        <p:spPr>
          <a:xfrm>
            <a:off x="566282" y="3229041"/>
            <a:ext cx="10341284" cy="1135054"/>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rgbClr val="C00000"/>
                </a:solidFill>
                <a:latin typeface="微软雅黑" panose="020B0503020204020204" charset="-122"/>
                <a:ea typeface="微软雅黑" panose="020B0503020204020204" charset="-122"/>
              </a:rPr>
              <a:t>构建与接口</a:t>
            </a:r>
            <a:endParaRPr lang="zh-CN" altLang="en-US" sz="2400" dirty="0">
              <a:solidFill>
                <a:srgbClr val="C0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440000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3</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1" y="2024120"/>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问：构件图的作用有哪些。</a:t>
            </a:r>
          </a:p>
        </p:txBody>
      </p:sp>
      <p:sp>
        <p:nvSpPr>
          <p:cNvPr id="8" name="文本框 7"/>
          <p:cNvSpPr txBox="1"/>
          <p:nvPr/>
        </p:nvSpPr>
        <p:spPr>
          <a:xfrm>
            <a:off x="566282" y="3229041"/>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rgbClr val="C00000"/>
                </a:solidFill>
                <a:latin typeface="微软雅黑" panose="020B0503020204020204" charset="-122"/>
                <a:ea typeface="微软雅黑" panose="020B0503020204020204" charset="-122"/>
              </a:rPr>
              <a:t>建模源代码，建模可执行文件，利于软件复用</a:t>
            </a:r>
            <a:endParaRPr lang="zh-CN" altLang="en-US" sz="2400" dirty="0">
              <a:solidFill>
                <a:srgbClr val="C00000"/>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27019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包图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概念：</a:t>
            </a:r>
          </a:p>
          <a:p>
            <a:pPr indent="457200"/>
            <a:endParaRPr lang="zh-CN" altLang="en-US"/>
          </a:p>
          <a:p>
            <a:pPr indent="457200"/>
            <a:r>
              <a:rPr lang="zh-CN" altLang="en-US">
                <a:solidFill>
                  <a:srgbClr val="FF0000"/>
                </a:solidFill>
                <a:sym typeface="+mn-ea"/>
              </a:rPr>
              <a:t>包(Package)</a:t>
            </a:r>
            <a:r>
              <a:rPr lang="zh-CN" altLang="en-US">
                <a:sym typeface="+mn-ea"/>
              </a:rPr>
              <a:t>是用于把</a:t>
            </a:r>
            <a:r>
              <a:rPr lang="zh-CN" altLang="en-US">
                <a:solidFill>
                  <a:srgbClr val="FF0000"/>
                </a:solidFill>
                <a:sym typeface="+mn-ea"/>
              </a:rPr>
              <a:t>模型本身组织成层次结构</a:t>
            </a:r>
            <a:r>
              <a:rPr lang="zh-CN" altLang="en-US">
                <a:sym typeface="+mn-ea"/>
              </a:rPr>
              <a:t>的机制，可以将多个元素组织为语义相关的组。</a:t>
            </a:r>
            <a:endParaRPr lang="zh-CN" altLang="en-US"/>
          </a:p>
          <a:p>
            <a:pPr indent="457200"/>
            <a:endParaRPr lang="zh-CN" altLang="en-US"/>
          </a:p>
          <a:p>
            <a:pPr indent="457200"/>
            <a:endParaRPr lang="zh-CN" altLang="en-US"/>
          </a:p>
          <a:p>
            <a:pPr indent="457200"/>
            <a:r>
              <a:rPr lang="zh-CN" altLang="en-US">
                <a:sym typeface="+mn-ea"/>
              </a:rPr>
              <a:t>包图(Package Diagram)是用来描述模型中的</a:t>
            </a:r>
            <a:r>
              <a:rPr lang="zh-CN" altLang="en-US">
                <a:solidFill>
                  <a:srgbClr val="FF0000"/>
                </a:solidFill>
                <a:sym typeface="+mn-ea"/>
              </a:rPr>
              <a:t>包及其关系</a:t>
            </a:r>
            <a:r>
              <a:rPr lang="zh-CN" altLang="en-US">
                <a:sym typeface="+mn-ea"/>
              </a:rPr>
              <a:t>的图。</a:t>
            </a:r>
            <a:endParaRPr lang="zh-CN" altLang="en-US"/>
          </a:p>
          <a:p>
            <a:pPr indent="457200"/>
            <a:endParaRPr lang="zh-CN" altLang="en-US"/>
          </a:p>
          <a:p>
            <a:pPr indent="457200"/>
            <a:endParaRPr lang="zh-CN" altLang="en-US"/>
          </a:p>
          <a:p>
            <a:pPr indent="457200"/>
            <a:r>
              <a:rPr lang="zh-CN" altLang="en-US">
                <a:sym typeface="+mn-ea"/>
              </a:rPr>
              <a:t>包图是一种</a:t>
            </a:r>
            <a:r>
              <a:rPr lang="zh-CN" altLang="en-US">
                <a:solidFill>
                  <a:srgbClr val="FF0000"/>
                </a:solidFill>
                <a:sym typeface="+mn-ea"/>
              </a:rPr>
              <a:t>维护和描述系统总体结构</a:t>
            </a:r>
            <a:r>
              <a:rPr lang="zh-CN" altLang="en-US">
                <a:sym typeface="+mn-ea"/>
              </a:rPr>
              <a:t>的模型，是分析和设计阶段的成果。通过对图中各个包以及包之间关系的描述，展现出系统的模块与模块之间的</a:t>
            </a:r>
            <a:r>
              <a:rPr lang="zh-CN" altLang="en-US">
                <a:solidFill>
                  <a:srgbClr val="FF0000"/>
                </a:solidFill>
                <a:sym typeface="+mn-ea"/>
              </a:rPr>
              <a:t>依赖关系</a:t>
            </a:r>
            <a:r>
              <a:rPr lang="zh-CN" altLang="en-US">
                <a:sym typeface="+mn-ea"/>
              </a:rPr>
              <a:t>。</a:t>
            </a:r>
            <a:endParaRPr lang="zh-CN" altLang="en-US"/>
          </a:p>
          <a:p>
            <a:pPr indent="457200"/>
            <a:endParaRPr lang="zh-CN" altLang="en-US"/>
          </a:p>
        </p:txBody>
      </p:sp>
      <p:pic>
        <p:nvPicPr>
          <p:cNvPr id="3" name="图片 1"/>
          <p:cNvPicPr>
            <a:picLocks noChangeAspect="1"/>
          </p:cNvPicPr>
          <p:nvPr>
            <p:custDataLst>
              <p:tags r:id="rId1"/>
            </p:custDataLst>
          </p:nvPr>
        </p:nvPicPr>
        <p:blipFill>
          <a:blip r:embed="rId4"/>
          <a:stretch>
            <a:fillRect/>
          </a:stretch>
        </p:blipFill>
        <p:spPr>
          <a:xfrm>
            <a:off x="1091565" y="4398010"/>
            <a:ext cx="9295130" cy="1616075"/>
          </a:xfrm>
          <a:prstGeom prst="rect">
            <a:avLst/>
          </a:prstGeom>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包图的作用：</a:t>
            </a:r>
          </a:p>
          <a:p>
            <a:pPr indent="457200"/>
            <a:endParaRPr lang="zh-CN" altLang="en-US"/>
          </a:p>
          <a:p>
            <a:pPr indent="457200"/>
            <a:r>
              <a:rPr lang="zh-CN" altLang="en-US"/>
              <a:t>包图是一种维护和描述系统总体结构的模型，是表示</a:t>
            </a:r>
            <a:r>
              <a:rPr lang="zh-CN" altLang="en-US">
                <a:solidFill>
                  <a:srgbClr val="FF0000"/>
                </a:solidFill>
              </a:rPr>
              <a:t>顶层架构的</a:t>
            </a:r>
            <a:r>
              <a:rPr lang="zh-CN" altLang="en-US"/>
              <a:t>机制。</a:t>
            </a:r>
          </a:p>
          <a:p>
            <a:pPr indent="457200"/>
            <a:endParaRPr lang="zh-CN" altLang="en-US"/>
          </a:p>
          <a:p>
            <a:pPr indent="457200"/>
            <a:r>
              <a:rPr lang="zh-CN" altLang="en-US"/>
              <a:t>在逻辑上把一个复杂的系统模块化：</a:t>
            </a:r>
          </a:p>
          <a:p>
            <a:pPr indent="457200"/>
            <a:r>
              <a:rPr lang="zh-CN" altLang="en-US"/>
              <a:t>反映系统的高层架构，在逻辑上将系统进行</a:t>
            </a:r>
            <a:r>
              <a:rPr lang="zh-CN" altLang="en-US">
                <a:solidFill>
                  <a:srgbClr val="FF0000"/>
                </a:solidFill>
              </a:rPr>
              <a:t>模块化分解</a:t>
            </a:r>
            <a:r>
              <a:rPr lang="zh-CN" altLang="en-US"/>
              <a:t>；</a:t>
            </a:r>
          </a:p>
          <a:p>
            <a:pPr indent="457200"/>
            <a:endParaRPr lang="zh-CN" altLang="en-US"/>
          </a:p>
          <a:p>
            <a:pPr indent="457200"/>
            <a:r>
              <a:rPr lang="zh-CN" altLang="en-US"/>
              <a:t>描述</a:t>
            </a:r>
            <a:r>
              <a:rPr lang="zh-CN" altLang="en-US">
                <a:solidFill>
                  <a:srgbClr val="FF0000"/>
                </a:solidFill>
              </a:rPr>
              <a:t>需求</a:t>
            </a:r>
            <a:r>
              <a:rPr lang="zh-CN" altLang="en-US"/>
              <a:t>的高阶概况：可以通过包来简要描述系统的业务需求；</a:t>
            </a:r>
          </a:p>
          <a:p>
            <a:pPr indent="457200"/>
            <a:endParaRPr lang="zh-CN" altLang="en-US"/>
          </a:p>
          <a:p>
            <a:pPr indent="457200"/>
            <a:r>
              <a:rPr lang="zh-CN" altLang="en-US"/>
              <a:t>描述</a:t>
            </a:r>
            <a:r>
              <a:rPr lang="zh-CN" altLang="en-US">
                <a:solidFill>
                  <a:srgbClr val="FF0000"/>
                </a:solidFill>
              </a:rPr>
              <a:t>设计</a:t>
            </a:r>
            <a:r>
              <a:rPr lang="zh-CN" altLang="en-US"/>
              <a:t>的高阶概况：可以通过包来组织系统的业务设计模型和框架模型；</a:t>
            </a:r>
          </a:p>
          <a:p>
            <a:pPr indent="457200"/>
            <a:endParaRPr lang="zh-CN" altLang="en-US"/>
          </a:p>
          <a:p>
            <a:pPr indent="457200"/>
            <a:r>
              <a:rPr lang="zh-CN" altLang="en-US"/>
              <a:t>描述</a:t>
            </a:r>
            <a:r>
              <a:rPr lang="zh-CN" altLang="en-US">
                <a:solidFill>
                  <a:srgbClr val="FF0000"/>
                </a:solidFill>
              </a:rPr>
              <a:t>源代码</a:t>
            </a:r>
            <a:r>
              <a:rPr lang="zh-CN" altLang="en-US"/>
              <a:t>的组织方式：在实际应用中，包是组织源代码的方式。</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对象图</a:t>
            </a:r>
          </a:p>
        </p:txBody>
      </p:sp>
      <p:sp>
        <p:nvSpPr>
          <p:cNvPr id="15" name="文本框 9"/>
          <p:cNvSpPr txBox="1"/>
          <p:nvPr/>
        </p:nvSpPr>
        <p:spPr>
          <a:xfrm>
            <a:off x="3576265" y="493125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构件图</a:t>
            </a:r>
          </a:p>
        </p:txBody>
      </p:sp>
      <p:sp>
        <p:nvSpPr>
          <p:cNvPr id="16" name="文本框 9"/>
          <p:cNvSpPr txBox="1"/>
          <p:nvPr/>
        </p:nvSpPr>
        <p:spPr>
          <a:xfrm>
            <a:off x="6236445" y="493125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包图</a:t>
            </a:r>
          </a:p>
        </p:txBody>
      </p:sp>
      <p:sp>
        <p:nvSpPr>
          <p:cNvPr id="17" name="文本框 9"/>
          <p:cNvSpPr txBox="1"/>
          <p:nvPr/>
        </p:nvSpPr>
        <p:spPr>
          <a:xfrm>
            <a:off x="8896625" y="4931255"/>
            <a:ext cx="2102061" cy="68262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小组分工和参考文献</a:t>
            </a:r>
            <a:endParaRPr lang="en-US" altLang="zh-CN" sz="2000" b="1" dirty="0">
              <a:solidFill>
                <a:srgbClr val="1C50A2"/>
              </a:solidFill>
              <a:ea typeface="微软雅黑" panose="020B0503020204020204" charset="-122"/>
              <a:cs typeface="微软雅黑" panose="020B0503020204020204" charset="-122"/>
              <a:sym typeface="+mn-lt"/>
            </a:endParaRPr>
          </a:p>
        </p:txBody>
      </p:sp>
      <p:sp>
        <p:nvSpPr>
          <p:cNvPr id="9" name="文本框 8"/>
          <p:cNvSpPr txBox="1"/>
          <p:nvPr/>
        </p:nvSpPr>
        <p:spPr>
          <a:xfrm>
            <a:off x="5702300" y="287782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包拥有的元素：</a:t>
            </a:r>
            <a:r>
              <a:rPr lang="zh-CN" altLang="en-US">
                <a:solidFill>
                  <a:srgbClr val="FF0000"/>
                </a:solidFill>
              </a:rPr>
              <a:t>类、接口、组件、节点、协作、用例、图以及其他包</a:t>
            </a:r>
            <a:r>
              <a:rPr lang="zh-CN" altLang="en-US"/>
              <a:t>。</a:t>
            </a:r>
          </a:p>
        </p:txBody>
      </p:sp>
      <p:pic>
        <p:nvPicPr>
          <p:cNvPr id="3" name="图片 2"/>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a:xfrm>
            <a:off x="1325245" y="1797050"/>
            <a:ext cx="7135495" cy="4571365"/>
          </a:xfrm>
          <a:prstGeom prst="rect">
            <a:avLst/>
          </a:prstGeom>
          <a:noFill/>
          <a:ln>
            <a:noFill/>
          </a:ln>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dirty="0"/>
              <a:t>包的可见性用来控制包外界的元素对包内元素的可访问权限。</a:t>
            </a:r>
          </a:p>
          <a:p>
            <a:pPr indent="457200"/>
            <a:endParaRPr lang="zh-CN" altLang="en-US" dirty="0"/>
          </a:p>
          <a:p>
            <a:pPr indent="457200"/>
            <a:r>
              <a:rPr lang="zh-CN" altLang="en-US" dirty="0">
                <a:solidFill>
                  <a:srgbClr val="FF0000"/>
                </a:solidFill>
              </a:rPr>
              <a:t>公有访问</a:t>
            </a:r>
            <a:r>
              <a:rPr lang="zh-CN" altLang="en-US" dirty="0"/>
              <a:t>（public）：包内的模型元素可以被任何引入了此包的其他包的内含元素访问。</a:t>
            </a:r>
          </a:p>
          <a:p>
            <a:pPr indent="457200"/>
            <a:endParaRPr lang="zh-CN" altLang="en-US" dirty="0"/>
          </a:p>
          <a:p>
            <a:pPr indent="457200"/>
            <a:r>
              <a:rPr lang="zh-CN" altLang="en-US" dirty="0">
                <a:solidFill>
                  <a:srgbClr val="FF0000"/>
                </a:solidFill>
              </a:rPr>
              <a:t>保护访问</a:t>
            </a:r>
            <a:r>
              <a:rPr lang="zh-CN" altLang="en-US" dirty="0"/>
              <a:t>（protected）：表示此元素能被该包的子包内所含元素访问。</a:t>
            </a:r>
          </a:p>
          <a:p>
            <a:pPr indent="457200"/>
            <a:endParaRPr lang="zh-CN" altLang="en-US" dirty="0"/>
          </a:p>
          <a:p>
            <a:pPr indent="457200"/>
            <a:r>
              <a:rPr lang="zh-CN" altLang="en-US" dirty="0">
                <a:solidFill>
                  <a:srgbClr val="FF0000"/>
                </a:solidFill>
              </a:rPr>
              <a:t>私有访问</a:t>
            </a:r>
            <a:r>
              <a:rPr lang="zh-CN" altLang="en-US" dirty="0"/>
              <a:t>（private）：表示此元素只能被属于同一包的内含元素访问。</a:t>
            </a:r>
          </a:p>
        </p:txBody>
      </p:sp>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包之间可以有两种关系：</a:t>
            </a:r>
            <a:r>
              <a:rPr lang="zh-CN" altLang="en-US">
                <a:solidFill>
                  <a:srgbClr val="FF0000"/>
                </a:solidFill>
              </a:rPr>
              <a:t>引入和访问依赖、泛化</a:t>
            </a:r>
          </a:p>
          <a:p>
            <a:pPr indent="457200"/>
            <a:r>
              <a:rPr lang="zh-CN" altLang="en-US">
                <a:solidFill>
                  <a:srgbClr val="FF0000"/>
                </a:solidFill>
              </a:rPr>
              <a:t>依赖：</a:t>
            </a:r>
          </a:p>
          <a:p>
            <a:pPr indent="457200"/>
            <a:r>
              <a:rPr lang="zh-CN" altLang="en-US"/>
              <a:t>两个包存在依赖关系通常是指这两个包所含的模型元素之间存在着一个或多个依赖。</a:t>
            </a:r>
          </a:p>
          <a:p>
            <a:pPr indent="457200"/>
            <a:r>
              <a:rPr lang="zh-CN" altLang="en-US"/>
              <a:t>对于有对象类组成的包，如果两个包中的任意两个类之间存在依赖关系，则这两个包之间存在依赖关系。</a:t>
            </a:r>
          </a:p>
          <a:p>
            <a:pPr indent="457200"/>
            <a:r>
              <a:rPr lang="zh-CN" altLang="en-US"/>
              <a:t>包的依赖是不传递的。</a:t>
            </a:r>
          </a:p>
        </p:txBody>
      </p:sp>
      <p:pic>
        <p:nvPicPr>
          <p:cNvPr id="4" name="图片 4"/>
          <p:cNvPicPr>
            <a:picLocks noChangeAspect="1"/>
          </p:cNvPicPr>
          <p:nvPr>
            <p:custDataLst>
              <p:tags r:id="rId1"/>
            </p:custDataLst>
          </p:nvPr>
        </p:nvPicPr>
        <p:blipFill>
          <a:blip r:embed="rId4"/>
          <a:stretch>
            <a:fillRect/>
          </a:stretch>
        </p:blipFill>
        <p:spPr>
          <a:xfrm>
            <a:off x="1466850" y="3257550"/>
            <a:ext cx="6671945" cy="2555240"/>
          </a:xfrm>
          <a:prstGeom prst="rect">
            <a:avLst/>
          </a:prstGeom>
        </p:spPr>
      </p:pic>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solidFill>
                  <a:srgbClr val="FF0000"/>
                </a:solidFill>
              </a:rPr>
              <a:t>泛化：</a:t>
            </a:r>
          </a:p>
          <a:p>
            <a:pPr indent="457200"/>
            <a:r>
              <a:rPr lang="zh-CN" altLang="en-US"/>
              <a:t>特殊包必须遵循一般包的接口。对于一般性包可以标明 {abstract}，定义为一个接口，该接口有多个特殊包实现。</a:t>
            </a:r>
          </a:p>
          <a:p>
            <a:pPr indent="457200"/>
            <a:r>
              <a:rPr lang="zh-CN" altLang="en-US"/>
              <a:t>特殊包从一般包继承其所含的公共类，并且可以重载和添加自己的类。特殊包可以替代一般包，用在一般包使用的任何地方。</a:t>
            </a:r>
          </a:p>
        </p:txBody>
      </p:sp>
      <p:pic>
        <p:nvPicPr>
          <p:cNvPr id="5" name="图片 5"/>
          <p:cNvPicPr>
            <a:picLocks noChangeAspect="1"/>
          </p:cNvPicPr>
          <p:nvPr>
            <p:custDataLst>
              <p:tags r:id="rId1"/>
            </p:custDataLst>
          </p:nvPr>
        </p:nvPicPr>
        <p:blipFill>
          <a:blip r:embed="rId4"/>
          <a:stretch>
            <a:fillRect/>
          </a:stretch>
        </p:blipFill>
        <p:spPr>
          <a:xfrm>
            <a:off x="2167890" y="2912110"/>
            <a:ext cx="4906010" cy="2902585"/>
          </a:xfrm>
          <a:prstGeom prst="rect">
            <a:avLst/>
          </a:prstGeom>
        </p:spPr>
      </p:pic>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图例：</a:t>
            </a:r>
          </a:p>
        </p:txBody>
      </p:sp>
      <p:pic>
        <p:nvPicPr>
          <p:cNvPr id="6" name="图片 6"/>
          <p:cNvPicPr>
            <a:picLocks noChangeAspect="1"/>
          </p:cNvPicPr>
          <p:nvPr>
            <p:custDataLst>
              <p:tags r:id="rId1"/>
            </p:custDataLst>
          </p:nvPr>
        </p:nvPicPr>
        <p:blipFill>
          <a:blip r:embed="rId4"/>
          <a:stretch>
            <a:fillRect/>
          </a:stretch>
        </p:blipFill>
        <p:spPr>
          <a:xfrm>
            <a:off x="2308225" y="1085533"/>
            <a:ext cx="5274310" cy="5321935"/>
          </a:xfrm>
          <a:prstGeom prst="rect">
            <a:avLst/>
          </a:prstGeom>
        </p:spPr>
      </p:pic>
    </p:spTree>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4</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2" y="1231606"/>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问：包的依赖是否可以传递</a:t>
            </a:r>
          </a:p>
        </p:txBody>
      </p:sp>
      <p:sp>
        <p:nvSpPr>
          <p:cNvPr id="8" name="文本框 7"/>
          <p:cNvSpPr txBox="1"/>
          <p:nvPr/>
        </p:nvSpPr>
        <p:spPr>
          <a:xfrm>
            <a:off x="566282" y="2083072"/>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rPr>
              <a:t>不可以</a:t>
            </a:r>
            <a:endParaRPr lang="zh-CN" altLang="en-US" sz="2400" dirty="0">
              <a:solidFill>
                <a:srgbClr val="FF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包图</a:t>
            </a:r>
            <a:endParaRPr lang="zh-CN" altLang="en-US" sz="2400" b="1" dirty="0">
              <a:solidFill>
                <a:schemeClr val="tx2"/>
              </a:solidFill>
              <a:latin typeface="微软雅黑" panose="020B0503020204020204" charset="-122"/>
              <a:ea typeface="微软雅黑" panose="020B0503020204020204" charset="-122"/>
            </a:endParaRPr>
          </a:p>
        </p:txBody>
      </p:sp>
      <p:sp>
        <p:nvSpPr>
          <p:cNvPr id="6" name="文本框 5">
            <a:extLst>
              <a:ext uri="{FF2B5EF4-FFF2-40B4-BE49-F238E27FC236}">
                <a16:creationId xmlns:a16="http://schemas.microsoft.com/office/drawing/2014/main" id="{4C34ACE8-4DA9-43C0-8518-A402E3AC3A04}"/>
              </a:ext>
            </a:extLst>
          </p:cNvPr>
          <p:cNvSpPr txBox="1"/>
          <p:nvPr/>
        </p:nvSpPr>
        <p:spPr>
          <a:xfrm>
            <a:off x="518781" y="2682512"/>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zh-CN" altLang="zh-CN" sz="1800" kern="1200" dirty="0">
                <a:solidFill>
                  <a:srgbClr val="000000"/>
                </a:solidFill>
                <a:effectLst/>
                <a:latin typeface="Calibri" panose="020F0502020204030204" pitchFamily="34" charset="0"/>
                <a:ea typeface="微软雅黑" panose="020B0503020204020204" pitchFamily="34" charset="-122"/>
                <a:cs typeface="+mn-cs"/>
              </a:rPr>
              <a:t>包外界的元素对包内元素</a:t>
            </a:r>
            <a:r>
              <a:rPr lang="zh-CN" altLang="en-US" dirty="0">
                <a:solidFill>
                  <a:srgbClr val="000000"/>
                </a:solidFill>
                <a:latin typeface="Calibri" panose="020F0502020204030204" pitchFamily="34" charset="0"/>
                <a:ea typeface="微软雅黑" panose="020B0503020204020204" pitchFamily="34" charset="-122"/>
              </a:rPr>
              <a:t>有哪三个</a:t>
            </a:r>
            <a:r>
              <a:rPr lang="zh-CN" altLang="zh-CN" sz="1800" kern="1200" dirty="0">
                <a:solidFill>
                  <a:srgbClr val="000000"/>
                </a:solidFill>
                <a:effectLst/>
                <a:latin typeface="Calibri" panose="020F0502020204030204" pitchFamily="34" charset="0"/>
                <a:ea typeface="微软雅黑" panose="020B0503020204020204" pitchFamily="34" charset="-122"/>
                <a:cs typeface="+mn-cs"/>
              </a:rPr>
              <a:t>可访问权限</a:t>
            </a:r>
            <a:r>
              <a:rPr lang="zh-CN" altLang="en-US" sz="1800" kern="1200" dirty="0">
                <a:solidFill>
                  <a:srgbClr val="000000"/>
                </a:solidFill>
                <a:effectLst/>
                <a:latin typeface="Calibri" panose="020F0502020204030204" pitchFamily="34" charset="0"/>
                <a:ea typeface="微软雅黑" panose="020B0503020204020204" pitchFamily="34" charset="-122"/>
                <a:cs typeface="+mn-cs"/>
              </a:rPr>
              <a:t>？</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8406F068-184E-46AB-88B1-07F15169D4EC}"/>
              </a:ext>
            </a:extLst>
          </p:cNvPr>
          <p:cNvSpPr txBox="1"/>
          <p:nvPr/>
        </p:nvSpPr>
        <p:spPr>
          <a:xfrm>
            <a:off x="566282" y="3576049"/>
            <a:ext cx="10341284" cy="2058384"/>
          </a:xfrm>
          <a:prstGeom prst="rect">
            <a:avLst/>
          </a:prstGeom>
          <a:noFill/>
        </p:spPr>
        <p:txBody>
          <a:bodyPr wrap="squar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r>
              <a:rPr lang="zh-CN" altLang="en-US" sz="2400" dirty="0">
                <a:solidFill>
                  <a:srgbClr val="FF0000"/>
                </a:solidFill>
              </a:rPr>
              <a:t>公有访问</a:t>
            </a:r>
            <a:r>
              <a:rPr lang="zh-CN" altLang="en-US" sz="2400" dirty="0"/>
              <a:t>（public）</a:t>
            </a:r>
          </a:p>
          <a:p>
            <a:r>
              <a:rPr lang="zh-CN" altLang="en-US" sz="2400" dirty="0">
                <a:solidFill>
                  <a:srgbClr val="FF0000"/>
                </a:solidFill>
              </a:rPr>
              <a:t>保护访问</a:t>
            </a:r>
            <a:r>
              <a:rPr lang="zh-CN" altLang="en-US" sz="2400" dirty="0"/>
              <a:t>（protected）</a:t>
            </a:r>
          </a:p>
          <a:p>
            <a:r>
              <a:rPr lang="zh-CN" altLang="en-US" sz="2400" dirty="0">
                <a:solidFill>
                  <a:srgbClr val="FF0000"/>
                </a:solidFill>
              </a:rPr>
              <a:t>私有访问</a:t>
            </a:r>
            <a:r>
              <a:rPr lang="zh-CN" altLang="en-US" sz="2400" dirty="0"/>
              <a:t>（private）</a:t>
            </a:r>
            <a:endParaRPr lang="zh-CN" altLang="en-US" sz="2400" dirty="0">
              <a:solidFill>
                <a:srgbClr val="FF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小组分工和参考文献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小组分工</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911424" y="779313"/>
            <a:ext cx="5088565"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本次</a:t>
            </a:r>
            <a:r>
              <a:rPr lang="en-US" altLang="zh-CN" sz="2400" dirty="0">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翻转课堂小组分工如下：</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1151140214"/>
              </p:ext>
            </p:extLst>
          </p:nvPr>
        </p:nvGraphicFramePr>
        <p:xfrm>
          <a:off x="2375435" y="1519272"/>
          <a:ext cx="5786122" cy="3131411"/>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20000"/>
                    </a:ext>
                  </a:extLst>
                </a:gridCol>
                <a:gridCol w="2334736">
                  <a:extLst>
                    <a:ext uri="{9D8B030D-6E8A-4147-A177-3AD203B41FA5}">
                      <a16:colId xmlns:a16="http://schemas.microsoft.com/office/drawing/2014/main" val="20001"/>
                    </a:ext>
                  </a:extLst>
                </a:gridCol>
                <a:gridCol w="1720058">
                  <a:extLst>
                    <a:ext uri="{9D8B030D-6E8A-4147-A177-3AD203B41FA5}">
                      <a16:colId xmlns:a16="http://schemas.microsoft.com/office/drawing/2014/main" val="20002"/>
                    </a:ext>
                  </a:extLst>
                </a:gridCol>
                <a:gridCol w="874767">
                  <a:extLst>
                    <a:ext uri="{9D8B030D-6E8A-4147-A177-3AD203B41FA5}">
                      <a16:colId xmlns:a16="http://schemas.microsoft.com/office/drawing/2014/main" val="20003"/>
                    </a:ext>
                  </a:extLst>
                </a:gridCol>
              </a:tblGrid>
              <a:tr h="216763">
                <a:tc>
                  <a:txBody>
                    <a:bodyPr/>
                    <a:lstStyle/>
                    <a:p>
                      <a:pPr algn="l">
                        <a:spcBef>
                          <a:spcPts val="600"/>
                        </a:spcBef>
                      </a:pPr>
                      <a:r>
                        <a:rPr lang="zh-CN" sz="1100" b="0" kern="100" dirty="0">
                          <a:effectLst/>
                          <a:latin typeface="+mj-ea"/>
                          <a:ea typeface="+mj-ea"/>
                        </a:rPr>
                        <a:t>组员名</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成就</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不足</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得分</a:t>
                      </a:r>
                      <a:endParaRPr lang="zh-CN" sz="1100" b="0" kern="10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0"/>
                  </a:ext>
                </a:extLst>
              </a:tr>
              <a:tr h="480982">
                <a:tc>
                  <a:txBody>
                    <a:bodyPr/>
                    <a:lstStyle/>
                    <a:p>
                      <a:pPr algn="l">
                        <a:spcBef>
                          <a:spcPts val="600"/>
                        </a:spcBef>
                      </a:pPr>
                      <a:r>
                        <a:rPr lang="zh-CN" sz="1100" b="0" kern="100">
                          <a:effectLst/>
                          <a:latin typeface="+mj-ea"/>
                          <a:ea typeface="+mj-ea"/>
                        </a:rPr>
                        <a:t>韩易贤</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完成了</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构件图相关文案</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提交时间较迟</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88</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1"/>
                  </a:ext>
                </a:extLst>
              </a:tr>
              <a:tr h="480982">
                <a:tc>
                  <a:txBody>
                    <a:bodyPr/>
                    <a:lstStyle/>
                    <a:p>
                      <a:pPr algn="l">
                        <a:spcBef>
                          <a:spcPts val="600"/>
                        </a:spcBef>
                      </a:pPr>
                      <a:r>
                        <a:rPr lang="zh-CN" sz="1100" b="0" kern="100">
                          <a:effectLst/>
                          <a:latin typeface="+mj-ea"/>
                          <a:ea typeface="+mj-ea"/>
                        </a:rPr>
                        <a:t>时蒙恩</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完成了</a:t>
                      </a: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对象图相关文案</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alt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没有提供相关知识点提问</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86</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2"/>
                  </a:ext>
                </a:extLst>
              </a:tr>
              <a:tr h="509738">
                <a:tc>
                  <a:txBody>
                    <a:bodyPr/>
                    <a:lstStyle/>
                    <a:p>
                      <a:pPr algn="l">
                        <a:spcBef>
                          <a:spcPts val="600"/>
                        </a:spcBef>
                      </a:pPr>
                      <a:r>
                        <a:rPr lang="zh-CN" sz="1100" b="0" kern="100">
                          <a:effectLst/>
                          <a:latin typeface="+mj-ea"/>
                          <a:ea typeface="+mj-ea"/>
                        </a:rPr>
                        <a:t>潘阅</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完成了</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的部分编写活动</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暂无过失</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92</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3"/>
                  </a:ext>
                </a:extLst>
              </a:tr>
              <a:tr h="480982">
                <a:tc>
                  <a:txBody>
                    <a:bodyPr/>
                    <a:lstStyle/>
                    <a:p>
                      <a:pPr algn="l">
                        <a:spcBef>
                          <a:spcPts val="600"/>
                        </a:spcBef>
                      </a:pPr>
                      <a:r>
                        <a:rPr lang="zh-CN" sz="1100" b="0" kern="100" dirty="0">
                          <a:effectLst/>
                          <a:latin typeface="+mj-ea"/>
                          <a:ea typeface="+mj-ea"/>
                        </a:rPr>
                        <a:t>田淼</a:t>
                      </a: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完成了</a:t>
                      </a: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包图相关文案</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并没有注明参考文献</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85</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4"/>
                  </a:ext>
                </a:extLst>
              </a:tr>
              <a:tr h="480982">
                <a:tc>
                  <a:txBody>
                    <a:bodyPr/>
                    <a:lstStyle/>
                    <a:p>
                      <a:pPr algn="l">
                        <a:spcBef>
                          <a:spcPts val="600"/>
                        </a:spcBef>
                      </a:pPr>
                      <a:r>
                        <a:rPr lang="zh-CN" sz="1100" b="0" kern="100">
                          <a:effectLst/>
                          <a:latin typeface="+mj-ea"/>
                          <a:ea typeface="+mj-ea"/>
                        </a:rPr>
                        <a:t>黄永智</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完善了</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的知识点提问与排版</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排版仍不够美观</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84</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5"/>
                  </a:ext>
                </a:extLst>
              </a:tr>
              <a:tr h="480982">
                <a:tc>
                  <a:txBody>
                    <a:bodyPr/>
                    <a:lstStyle/>
                    <a:p>
                      <a:pPr algn="l">
                        <a:spcBef>
                          <a:spcPts val="600"/>
                        </a:spcBef>
                      </a:pPr>
                      <a:r>
                        <a:rPr lang="zh-CN" sz="1100" b="0" kern="100">
                          <a:effectLst/>
                          <a:latin typeface="+mj-ea"/>
                          <a:ea typeface="+mj-ea"/>
                        </a:rPr>
                        <a:t>郑骥</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完成了</a:t>
                      </a: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的部分编写活动</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暂无过失</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参考文献</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1050152" y="1061409"/>
            <a:ext cx="6225971" cy="3139321"/>
          </a:xfrm>
          <a:prstGeom prst="rect">
            <a:avLst/>
          </a:prstGeom>
          <a:noFill/>
        </p:spPr>
        <p:txBody>
          <a:bodyPr wrap="square" rtlCol="0">
            <a:spAutoFit/>
          </a:bodyPr>
          <a:lstStyle/>
          <a:p>
            <a:r>
              <a:rPr lang="en-US" altLang="zh-CN" sz="1800" kern="100" dirty="0">
                <a:effectLst/>
                <a:latin typeface="等线" panose="02010600030101010101" charset="-122"/>
                <a:ea typeface="等线" panose="02010600030101010101" charset="-122"/>
                <a:cs typeface="Times New Roman" panose="02020603050405020304" charset="0"/>
                <a:hlinkClick r:id="rId3"/>
              </a:rPr>
              <a:t>http://www.uml.org.cn/modeler/202002171.asp</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dirty="0">
                <a:effectLst/>
                <a:latin typeface="等线" panose="02010600030101010101" charset="-122"/>
                <a:ea typeface="等线" panose="02010600030101010101" charset="-122"/>
                <a:cs typeface="Times New Roman" panose="02020603050405020304" charset="0"/>
                <a:hlinkClick r:id="rId4"/>
              </a:rPr>
              <a:t>https://zhuanlan.zhihu.com/p/149284131</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dirty="0">
                <a:effectLst/>
                <a:latin typeface="等线" panose="02010600030101010101" charset="-122"/>
                <a:ea typeface="等线" panose="02010600030101010101" charset="-122"/>
                <a:cs typeface="Times New Roman" panose="02020603050405020304" charset="0"/>
                <a:hlinkClick r:id="rId5"/>
              </a:rPr>
              <a:t>https://blog.csdn.net/zhaxun/article/details/124020040</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dirty="0">
                <a:effectLst/>
                <a:latin typeface="等线" panose="02010600030101010101" charset="-122"/>
                <a:ea typeface="等线" panose="02010600030101010101" charset="-122"/>
                <a:cs typeface="Times New Roman" panose="02020603050405020304" charset="0"/>
                <a:hlinkClick r:id="rId6"/>
              </a:rPr>
              <a:t>https://www.cnblogs.com/uml-tool/p/15424605.html</a:t>
            </a:r>
            <a:endParaRPr lang="en-US" altLang="zh-CN" sz="1800" kern="100" dirty="0">
              <a:effectLst/>
              <a:latin typeface="等线" panose="02010600030101010101" charset="-122"/>
              <a:ea typeface="等线" panose="02010600030101010101" charset="-122"/>
              <a:cs typeface="Times New Roman" panose="02020603050405020304" charset="0"/>
            </a:endParaRPr>
          </a:p>
          <a:p>
            <a:endParaRPr lang="en-US" altLang="zh-CN" kern="100" dirty="0">
              <a:latin typeface="等线" panose="02010600030101010101" charset="-122"/>
              <a:ea typeface="等线" panose="02010600030101010101" charset="-122"/>
              <a:cs typeface="Times New Roman" panose="02020603050405020304" charset="0"/>
            </a:endParaRPr>
          </a:p>
          <a:p>
            <a:r>
              <a:rPr lang="en-US" altLang="zh-CN" sz="1800" kern="100">
                <a:effectLst/>
                <a:latin typeface="等线" panose="02010600030101010101" charset="-122"/>
                <a:ea typeface="等线" panose="02010600030101010101" charset="-122"/>
                <a:cs typeface="Times New Roman" panose="02020603050405020304" charset="0"/>
                <a:hlinkClick r:id="rId7"/>
              </a:rPr>
              <a:t>https://zhuanlan.zhihu.com/p/381028072</a:t>
            </a:r>
            <a:endParaRPr lang="en-US" altLang="zh-CN" sz="1800" kern="100">
              <a:effectLst/>
              <a:latin typeface="等线" panose="02010600030101010101" charset="-122"/>
              <a:ea typeface="等线" panose="02010600030101010101" charset="-122"/>
              <a:cs typeface="Times New Roman" panose="02020603050405020304" charset="0"/>
            </a:endParaRPr>
          </a:p>
          <a:p>
            <a:endParaRPr lang="zh-CN" altLang="zh-CN" sz="1800" kern="100" dirty="0">
              <a:effectLst/>
              <a:latin typeface="等线" panose="02010600030101010101" charset="-122"/>
              <a:ea typeface="等线" panose="02010600030101010101" charset="-122"/>
              <a:cs typeface="Times New Roman" panose="02020603050405020304" charset="0"/>
            </a:endParaRPr>
          </a:p>
          <a:p>
            <a:endParaRPr lang="zh-CN" altLang="en-US" dirty="0"/>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4" name="矩形 43"/>
          <p:cNvSpPr/>
          <p:nvPr/>
        </p:nvSpPr>
        <p:spPr>
          <a:xfrm>
            <a:off x="3107572" y="1848411"/>
            <a:ext cx="4041140" cy="768350"/>
          </a:xfrm>
          <a:prstGeom prst="rect">
            <a:avLst/>
          </a:prstGeom>
        </p:spPr>
        <p:txBody>
          <a:bodyPr wrap="none">
            <a:spAutoFit/>
          </a:bodyPr>
          <a:lstStyle/>
          <a:p>
            <a:pPr algn="l"/>
            <a:r>
              <a:rPr lang="zh-CN" altLang="en-US" sz="4400" b="1" dirty="0">
                <a:solidFill>
                  <a:srgbClr val="1C50A2"/>
                </a:solidFill>
                <a:latin typeface="+mj-ea"/>
                <a:ea typeface="+mj-ea"/>
                <a:sym typeface="+mn-ea"/>
              </a:rPr>
              <a:t>2023-翻转课堂</a:t>
            </a:r>
            <a:endParaRPr lang="zh-CN" altLang="en-US" sz="4400" b="1" dirty="0">
              <a:solidFill>
                <a:srgbClr val="1C50A2"/>
              </a:solidFill>
              <a:latin typeface="+mj-ea"/>
              <a:ea typeface="+mj-ea"/>
            </a:endParaRPr>
          </a:p>
        </p:txBody>
      </p:sp>
      <p:sp>
        <p:nvSpPr>
          <p:cNvPr id="46" name="矩形 45"/>
          <p:cNvSpPr/>
          <p:nvPr/>
        </p:nvSpPr>
        <p:spPr>
          <a:xfrm>
            <a:off x="3107572" y="3036396"/>
            <a:ext cx="4986020" cy="768350"/>
          </a:xfrm>
          <a:prstGeom prst="rect">
            <a:avLst/>
          </a:prstGeom>
        </p:spPr>
        <p:txBody>
          <a:bodyPr wrap="none">
            <a:spAutoFit/>
          </a:bodyPr>
          <a:lstStyle/>
          <a:p>
            <a:pPr algn="l"/>
            <a:r>
              <a:rPr lang="en-US" altLang="zh-CN" sz="4400" b="1" dirty="0">
                <a:solidFill>
                  <a:srgbClr val="1C50A2"/>
                </a:solidFill>
                <a:latin typeface="+mj-ea"/>
                <a:ea typeface="+mj-ea"/>
                <a:sym typeface="+mn-ea"/>
              </a:rPr>
              <a:t>展示完毕  感谢观看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对象图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r>
              <a:rPr lang="zh-CN" altLang="en-US"/>
              <a:t>概念：</a:t>
            </a:r>
          </a:p>
          <a:p>
            <a:pPr indent="457200"/>
            <a:endParaRPr lang="zh-CN" altLang="en-US"/>
          </a:p>
          <a:p>
            <a:pPr indent="457200"/>
            <a:r>
              <a:rPr lang="zh-CN" altLang="en-US"/>
              <a:t>对象图描述的是</a:t>
            </a:r>
            <a:r>
              <a:rPr lang="zh-CN" altLang="en-US">
                <a:solidFill>
                  <a:srgbClr val="FF0000"/>
                </a:solidFill>
              </a:rPr>
              <a:t>参与交互的各个对象</a:t>
            </a:r>
            <a:r>
              <a:rPr lang="zh-CN" altLang="en-US"/>
              <a:t>在交互过程中</a:t>
            </a:r>
            <a:r>
              <a:rPr lang="zh-CN" altLang="en-US">
                <a:solidFill>
                  <a:srgbClr val="FF0000"/>
                </a:solidFill>
              </a:rPr>
              <a:t>某一时刻</a:t>
            </a:r>
            <a:r>
              <a:rPr lang="zh-CN" altLang="en-US"/>
              <a:t>的状态，是系统详细状态在某一时刻的快照，是类图中的各个类在</a:t>
            </a:r>
            <a:r>
              <a:rPr lang="zh-CN" altLang="en-US">
                <a:solidFill>
                  <a:srgbClr val="FF0000"/>
                </a:solidFill>
              </a:rPr>
              <a:t>某一个时间点上的实例及其关系的静态写照</a:t>
            </a:r>
            <a:r>
              <a:rPr lang="zh-CN" altLang="en-US"/>
              <a:t>。</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8710295" cy="3853815"/>
          </a:xfrm>
          <a:prstGeom prst="rect">
            <a:avLst/>
          </a:prstGeom>
          <a:noFill/>
        </p:spPr>
        <p:txBody>
          <a:bodyPr wrap="square" rtlCol="0">
            <a:noAutofit/>
          </a:bodyPr>
          <a:lstStyle/>
          <a:p>
            <a:pPr indent="457200"/>
            <a:r>
              <a:rPr lang="zh-CN" altLang="en-US"/>
              <a:t>对象图与类图联系与区别</a:t>
            </a:r>
          </a:p>
          <a:p>
            <a:pPr indent="457200"/>
            <a:endParaRPr lang="zh-CN" altLang="en-US"/>
          </a:p>
          <a:p>
            <a:pPr indent="457200"/>
            <a:r>
              <a:rPr lang="zh-CN" altLang="en-US"/>
              <a:t>联系：对象图描述</a:t>
            </a:r>
            <a:r>
              <a:rPr lang="zh-CN" altLang="en-US">
                <a:solidFill>
                  <a:srgbClr val="FF0000"/>
                </a:solidFill>
              </a:rPr>
              <a:t>一个系统在某个具体时刻的静态结构</a:t>
            </a:r>
            <a:r>
              <a:rPr lang="zh-CN" altLang="en-US"/>
              <a:t>，而类图描述所有可能的情况，其实对象图就是类图某一时刻的体现。</a:t>
            </a:r>
          </a:p>
          <a:p>
            <a:pPr indent="457200"/>
            <a:endParaRPr lang="zh-CN" altLang="en-US"/>
          </a:p>
          <a:p>
            <a:pPr indent="457200"/>
            <a:endParaRPr lang="zh-CN" altLang="en-US"/>
          </a:p>
          <a:p>
            <a:pPr indent="457200"/>
            <a:r>
              <a:rPr lang="zh-CN" altLang="en-US"/>
              <a:t>区别：</a:t>
            </a:r>
          </a:p>
        </p:txBody>
      </p:sp>
      <p:graphicFrame>
        <p:nvGraphicFramePr>
          <p:cNvPr id="3" name="表格 2"/>
          <p:cNvGraphicFramePr/>
          <p:nvPr>
            <p:custDataLst>
              <p:tags r:id="rId1"/>
            </p:custDataLst>
          </p:nvPr>
        </p:nvGraphicFramePr>
        <p:xfrm>
          <a:off x="1212850" y="3191510"/>
          <a:ext cx="7550785" cy="3338195"/>
        </p:xfrm>
        <a:graphic>
          <a:graphicData uri="http://schemas.openxmlformats.org/drawingml/2006/table">
            <a:tbl>
              <a:tblPr/>
              <a:tblGrid>
                <a:gridCol w="3682365">
                  <a:extLst>
                    <a:ext uri="{9D8B030D-6E8A-4147-A177-3AD203B41FA5}">
                      <a16:colId xmlns:a16="http://schemas.microsoft.com/office/drawing/2014/main" val="20000"/>
                    </a:ext>
                  </a:extLst>
                </a:gridCol>
                <a:gridCol w="3868420">
                  <a:extLst>
                    <a:ext uri="{9D8B030D-6E8A-4147-A177-3AD203B41FA5}">
                      <a16:colId xmlns:a16="http://schemas.microsoft.com/office/drawing/2014/main" val="20001"/>
                    </a:ext>
                  </a:extLst>
                </a:gridCol>
              </a:tblGrid>
              <a:tr h="411480">
                <a:tc>
                  <a:txBody>
                    <a:bodyPr/>
                    <a:lstStyle/>
                    <a:p>
                      <a:pPr indent="0">
                        <a:buNone/>
                      </a:pPr>
                      <a:r>
                        <a:rPr lang="en-US" sz="1200" b="0">
                          <a:solidFill>
                            <a:srgbClr val="677489"/>
                          </a:solidFill>
                          <a:latin typeface="宋体" panose="02010600030101010101" pitchFamily="2" charset="-122"/>
                          <a:ea typeface="宋体" panose="02010600030101010101" pitchFamily="2" charset="-122"/>
                          <a:cs typeface="宋体" panose="02010600030101010101" pitchFamily="2" charset="-122"/>
                        </a:rPr>
                        <a:t>类图</a:t>
                      </a:r>
                      <a:endParaRPr lang="en-US" altLang="en-US" sz="1200" b="0">
                        <a:solidFill>
                          <a:srgbClr val="677489"/>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rgbClr val="F5F7FA"/>
                    </a:solidFill>
                  </a:tcPr>
                </a:tc>
                <a:tc>
                  <a:txBody>
                    <a:bodyPr/>
                    <a:lstStyle/>
                    <a:p>
                      <a:pPr indent="0">
                        <a:buNone/>
                      </a:pPr>
                      <a:r>
                        <a:rPr lang="en-US" sz="1200" b="1">
                          <a:solidFill>
                            <a:srgbClr val="FF0000"/>
                          </a:solidFill>
                          <a:latin typeface="宋体" panose="02010600030101010101" pitchFamily="2" charset="-122"/>
                          <a:ea typeface="宋体" panose="02010600030101010101" pitchFamily="2" charset="-122"/>
                          <a:cs typeface="宋体" panose="02010600030101010101" pitchFamily="2" charset="-122"/>
                        </a:rPr>
                        <a:t>对象图</a:t>
                      </a:r>
                      <a:endParaRPr lang="en-US" altLang="en-US" sz="12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1148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3个分栏：名称、属性、</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操作</a:t>
                      </a:r>
                      <a:endParaRPr lang="en-US"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2个分栏：名称、属性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63500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类的名称只有类名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对象的名称形式为：”对象名：类名”, 匿名对象的名称为：“ ：类名”。</a:t>
                      </a:r>
                      <a:endParaRPr lang="en-US"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41148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属性分栏定义了所有属性特征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只定义了属性的</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当前值</a:t>
                      </a:r>
                      <a:endParaRPr lang="en-US"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699770">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类中列出了操作</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对象图中</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不包括操作</a:t>
                      </a:r>
                      <a:r>
                        <a:rPr lang="en-US" sz="1200" b="0">
                          <a:latin typeface="宋体" panose="02010600030101010101" pitchFamily="2" charset="-122"/>
                          <a:ea typeface="宋体" panose="02010600030101010101" pitchFamily="2" charset="-122"/>
                          <a:cs typeface="宋体" panose="02010600030101010101" pitchFamily="2" charset="-122"/>
                        </a:rPr>
                        <a:t>，因为对于属于同一个类的对象而言，其操作是一样的。</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768985">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类使用关联连接，关联用名称、角色、多重性及约束等特征定义。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对象代表单独的实体，对象是</a:t>
                      </a: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一对一</a:t>
                      </a:r>
                      <a:r>
                        <a:rPr lang="en-US" sz="1200" b="0">
                          <a:latin typeface="宋体" panose="02010600030101010101" pitchFamily="2" charset="-122"/>
                          <a:ea typeface="宋体" panose="02010600030101010101" pitchFamily="2" charset="-122"/>
                          <a:cs typeface="宋体" panose="02010600030101010101" pitchFamily="2" charset="-122"/>
                        </a:rPr>
                        <a:t>的关系，不涉及多重性。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152400" marR="152400" marT="114300" marB="114300" anchor="ctr">
                    <a:lnL w="12700" cap="flat" cmpd="sng">
                      <a:solidFill>
                        <a:srgbClr val="E1E6F0"/>
                      </a:solidFill>
                      <a:prstDash val="solid"/>
                      <a:headEnd type="none" w="med" len="med"/>
                      <a:tailEnd type="none" w="med" len="med"/>
                    </a:lnL>
                    <a:lnR w="12700" cap="flat" cmpd="sng">
                      <a:solidFill>
                        <a:srgbClr val="E1E6F0"/>
                      </a:solidFill>
                      <a:prstDash val="solid"/>
                      <a:headEnd type="none" w="med" len="med"/>
                      <a:tailEnd type="none" w="med" len="med"/>
                    </a:lnR>
                    <a:lnT w="12700" cap="flat" cmpd="sng">
                      <a:solidFill>
                        <a:srgbClr val="E1E6F0"/>
                      </a:solidFill>
                      <a:prstDash val="solid"/>
                      <a:headEnd type="none" w="med" len="med"/>
                      <a:tailEnd type="none" w="med" len="med"/>
                    </a:lnT>
                    <a:lnB w="12700" cap="flat" cmpd="sng">
                      <a:solidFill>
                        <a:srgbClr val="E1E6F0"/>
                      </a:solidFill>
                      <a:prstDash val="soli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
        <p:nvSpPr>
          <p:cNvPr id="100" name="文本框 99"/>
          <p:cNvSpPr txBox="1"/>
          <p:nvPr/>
        </p:nvSpPr>
        <p:spPr>
          <a:xfrm flipH="1">
            <a:off x="-2147483648" y="14063345"/>
            <a:ext cx="2147011200" cy="294005"/>
          </a:xfrm>
          <a:prstGeom prst="rect">
            <a:avLst/>
          </a:prstGeom>
          <a:noFill/>
          <a:ln w="9525">
            <a:noFill/>
          </a:ln>
        </p:spPr>
        <p:txBody>
          <a:bodyPr>
            <a:noAutofit/>
          </a:bodyPr>
          <a:lstStyle/>
          <a:p>
            <a:pPr indent="0"/>
            <a:r>
              <a:rPr lang="en-US" b="0">
                <a:latin typeface="等线" panose="02010600030101010101" charset="-122"/>
                <a:cs typeface="Times New Roman" panose="02020603050405020304" charset="0"/>
              </a:rPr>
              <a:t> </a:t>
            </a:r>
            <a:endParaRPr lang="en-US" altLang="en-US" b="0">
              <a:latin typeface="等线" panose="02010600030101010101" charset="-122"/>
              <a:cs typeface="Times New Roman" panose="0202060305040502030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8710295" cy="3853815"/>
          </a:xfrm>
          <a:prstGeom prst="rect">
            <a:avLst/>
          </a:prstGeom>
          <a:noFill/>
        </p:spPr>
        <p:txBody>
          <a:bodyPr wrap="square" rtlCol="0">
            <a:noAutofit/>
          </a:bodyPr>
          <a:lstStyle/>
          <a:p>
            <a:pPr indent="457200"/>
            <a:r>
              <a:rPr lang="zh-CN" altLang="en-US"/>
              <a:t>对象图的元素：</a:t>
            </a:r>
            <a:r>
              <a:rPr lang="zh-CN" altLang="en-US">
                <a:solidFill>
                  <a:srgbClr val="FF0000"/>
                </a:solidFill>
              </a:rPr>
              <a:t>对象、协作、注释、约束和包</a:t>
            </a:r>
          </a:p>
          <a:p>
            <a:pPr indent="457200"/>
            <a:endParaRPr lang="zh-CN" altLang="en-US"/>
          </a:p>
          <a:p>
            <a:pPr indent="457200"/>
            <a:endParaRPr lang="zh-CN" altLang="en-US"/>
          </a:p>
          <a:p>
            <a:pPr indent="457200"/>
            <a:endParaRPr lang="zh-CN" altLang="en-US"/>
          </a:p>
          <a:p>
            <a:pPr indent="457200"/>
            <a:r>
              <a:rPr lang="zh-CN" altLang="en-US"/>
              <a:t>对象图例：</a:t>
            </a:r>
          </a:p>
          <a:p>
            <a:pPr indent="457200"/>
            <a:endParaRPr lang="zh-CN" altLang="en-US"/>
          </a:p>
          <a:p>
            <a:pPr indent="457200"/>
            <a:endParaRPr lang="zh-CN" altLang="en-US"/>
          </a:p>
        </p:txBody>
      </p:sp>
      <p:pic>
        <p:nvPicPr>
          <p:cNvPr id="3" name="图片 1"/>
          <p:cNvPicPr>
            <a:picLocks noChangeAspect="1"/>
          </p:cNvPicPr>
          <p:nvPr>
            <p:custDataLst>
              <p:tags r:id="rId1"/>
            </p:custDataLst>
          </p:nvPr>
        </p:nvPicPr>
        <p:blipFill>
          <a:blip r:embed="rId4"/>
          <a:stretch>
            <a:fillRect/>
          </a:stretch>
        </p:blipFill>
        <p:spPr>
          <a:xfrm>
            <a:off x="2465705" y="2057718"/>
            <a:ext cx="2447290" cy="1370965"/>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789305" y="1085850"/>
            <a:ext cx="8710295" cy="3853815"/>
          </a:xfrm>
          <a:prstGeom prst="rect">
            <a:avLst/>
          </a:prstGeom>
          <a:noFill/>
        </p:spPr>
        <p:txBody>
          <a:bodyPr wrap="square" rtlCol="0">
            <a:noAutofit/>
          </a:bodyPr>
          <a:lstStyle/>
          <a:p>
            <a:pPr indent="457200"/>
            <a:r>
              <a:rPr lang="zh-CN" altLang="en-US"/>
              <a:t>链图例：</a:t>
            </a:r>
          </a:p>
          <a:p>
            <a:pPr indent="457200"/>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r>
              <a:rPr lang="zh-CN" altLang="en-US"/>
              <a:t>链接把</a:t>
            </a:r>
            <a:r>
              <a:rPr lang="zh-CN" altLang="en-US">
                <a:solidFill>
                  <a:srgbClr val="FF0000"/>
                </a:solidFill>
              </a:rPr>
              <a:t>对象、协作和包</a:t>
            </a:r>
            <a:r>
              <a:rPr lang="zh-CN" altLang="en-US"/>
              <a:t>连接在一起构成了一个图</a:t>
            </a:r>
          </a:p>
          <a:p>
            <a:pPr indent="457200"/>
            <a:endParaRPr lang="zh-CN" altLang="en-US"/>
          </a:p>
          <a:p>
            <a:pPr indent="457200"/>
            <a:endParaRPr lang="zh-CN" altLang="en-US"/>
          </a:p>
        </p:txBody>
      </p:sp>
      <p:pic>
        <p:nvPicPr>
          <p:cNvPr id="4" name="图片 3"/>
          <p:cNvPicPr>
            <a:picLocks noChangeAspect="1"/>
          </p:cNvPicPr>
          <p:nvPr>
            <p:custDataLst>
              <p:tags r:id="rId1"/>
            </p:custDataLst>
          </p:nvPr>
        </p:nvPicPr>
        <p:blipFill>
          <a:blip r:embed="rId4"/>
          <a:stretch>
            <a:fillRect/>
          </a:stretch>
        </p:blipFill>
        <p:spPr>
          <a:xfrm>
            <a:off x="1369695" y="1711008"/>
            <a:ext cx="5274310" cy="1075055"/>
          </a:xfrm>
          <a:prstGeom prst="rect">
            <a:avLst/>
          </a:prstGeom>
        </p:spPr>
      </p:pic>
      <p:sp>
        <p:nvSpPr>
          <p:cNvPr id="5" name="文本框 4"/>
          <p:cNvSpPr txBox="1"/>
          <p:nvPr/>
        </p:nvSpPr>
        <p:spPr>
          <a:xfrm>
            <a:off x="1369695" y="4047490"/>
            <a:ext cx="4064000" cy="1198880"/>
          </a:xfrm>
          <a:prstGeom prst="rect">
            <a:avLst/>
          </a:prstGeom>
          <a:noFill/>
        </p:spPr>
        <p:txBody>
          <a:bodyPr wrap="square" rtlCol="0">
            <a:spAutoFit/>
          </a:bodyPr>
          <a:lstStyle/>
          <a:p>
            <a:pPr indent="457200"/>
            <a:r>
              <a:rPr lang="zh-CN" altLang="en-US">
                <a:solidFill>
                  <a:srgbClr val="FF0000"/>
                </a:solidFill>
                <a:sym typeface="+mn-ea"/>
              </a:rPr>
              <a:t>注释是对某些对象和包进行说明</a:t>
            </a:r>
            <a:endParaRPr lang="zh-CN" altLang="en-US">
              <a:solidFill>
                <a:srgbClr val="FF0000"/>
              </a:solidFill>
            </a:endParaRPr>
          </a:p>
          <a:p>
            <a:pPr indent="457200"/>
            <a:endParaRPr lang="zh-CN" altLang="en-US">
              <a:solidFill>
                <a:srgbClr val="FF0000"/>
              </a:solidFill>
            </a:endParaRPr>
          </a:p>
          <a:p>
            <a:pPr indent="457200"/>
            <a:r>
              <a:rPr lang="zh-CN" altLang="en-US">
                <a:solidFill>
                  <a:srgbClr val="FF0000"/>
                </a:solidFill>
                <a:sym typeface="+mn-ea"/>
              </a:rPr>
              <a:t>约束是对某些对象和包进行限定</a:t>
            </a:r>
            <a:endParaRPr lang="zh-CN" altLang="en-US"/>
          </a:p>
          <a:p>
            <a:endParaRPr lang="zh-CN" altLang="en-US"/>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846455" y="894080"/>
            <a:ext cx="9735185" cy="3834765"/>
          </a:xfrm>
          <a:prstGeom prst="rect">
            <a:avLst/>
          </a:prstGeom>
          <a:noFill/>
        </p:spPr>
        <p:txBody>
          <a:bodyPr wrap="square" rtlCol="0">
            <a:noAutofit/>
          </a:bodyPr>
          <a:lstStyle/>
          <a:p>
            <a:pPr indent="457200"/>
            <a:r>
              <a:rPr lang="zh-CN" altLang="en-US"/>
              <a:t>对象图作用：</a:t>
            </a:r>
          </a:p>
          <a:p>
            <a:pPr indent="457200"/>
            <a:r>
              <a:rPr lang="zh-CN" altLang="en-US"/>
              <a:t>1、对象图常用来</a:t>
            </a:r>
            <a:r>
              <a:rPr lang="zh-CN" altLang="en-US">
                <a:solidFill>
                  <a:srgbClr val="FF0000"/>
                </a:solidFill>
              </a:rPr>
              <a:t>描述业务或软件系统在某一时刻对象的组成、结构和关系</a:t>
            </a:r>
            <a:r>
              <a:rPr lang="zh-CN" altLang="en-US"/>
              <a:t>。</a:t>
            </a:r>
          </a:p>
          <a:p>
            <a:pPr indent="457200"/>
            <a:r>
              <a:rPr lang="zh-CN" altLang="en-US"/>
              <a:t>2、</a:t>
            </a:r>
            <a:r>
              <a:rPr lang="zh-CN" altLang="en-US">
                <a:solidFill>
                  <a:srgbClr val="FF0000"/>
                </a:solidFill>
              </a:rPr>
              <a:t>说明复杂的数据结构</a:t>
            </a:r>
            <a:r>
              <a:rPr lang="zh-CN" altLang="en-US"/>
              <a:t>。对于复杂的数据结构有时候很难对其进行抽象成类表达之间的交互关系。使用对象图描绘对象之间的关系可以帮助我们说明某一时刻的复杂的数据结构从而有助于对复杂数据结构的抽象。</a:t>
            </a:r>
          </a:p>
          <a:p>
            <a:pPr indent="457200"/>
            <a:r>
              <a:rPr lang="zh-CN" altLang="en-US"/>
              <a:t>3、</a:t>
            </a:r>
            <a:r>
              <a:rPr lang="zh-CN" altLang="en-US">
                <a:solidFill>
                  <a:srgbClr val="FF0000"/>
                </a:solidFill>
              </a:rPr>
              <a:t>表示每个对象之间的行为</a:t>
            </a:r>
            <a:r>
              <a:rPr lang="zh-CN" altLang="en-US"/>
              <a:t>。通过一系列的对象图可以有效的表达事物行为。</a:t>
            </a:r>
          </a:p>
          <a:p>
            <a:pPr indent="457200"/>
            <a:r>
              <a:rPr lang="zh-CN" altLang="en-US"/>
              <a:t>4、</a:t>
            </a:r>
            <a:r>
              <a:rPr lang="zh-CN" altLang="en-US">
                <a:solidFill>
                  <a:srgbClr val="FF0000"/>
                </a:solidFill>
              </a:rPr>
              <a:t>举例说明数据/对象结构：</a:t>
            </a:r>
            <a:endParaRPr lang="zh-CN" altLang="en-US"/>
          </a:p>
          <a:p>
            <a:pPr indent="457200"/>
            <a:endParaRPr lang="zh-CN" altLang="en-US"/>
          </a:p>
          <a:p>
            <a:pPr indent="457200"/>
            <a:endParaRPr lang="zh-CN" altLang="en-US"/>
          </a:p>
        </p:txBody>
      </p:sp>
      <p:pic>
        <p:nvPicPr>
          <p:cNvPr id="4" name="图片 4"/>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1464945" y="2967355"/>
            <a:ext cx="5641340" cy="3794760"/>
          </a:xfrm>
          <a:prstGeom prst="rect">
            <a:avLst/>
          </a:prstGeom>
          <a:noFill/>
          <a:ln>
            <a:noFill/>
          </a:ln>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rgbClr val="1C50A2"/>
                </a:solidFill>
                <a:ea typeface="微软雅黑" panose="020B0503020204020204" charset="-122"/>
                <a:cs typeface="微软雅黑" panose="020B0503020204020204" charset="-122"/>
              </a:rPr>
              <a:t>Question</a:t>
            </a:r>
            <a:r>
              <a:rPr lang="en-US" altLang="zh-CN" sz="2400" b="1" dirty="0">
                <a:solidFill>
                  <a:srgbClr val="1C50A2"/>
                </a:solidFill>
                <a:ea typeface="微软雅黑" panose="020B0503020204020204" charset="-122"/>
                <a:cs typeface="微软雅黑" panose="020B0503020204020204" charset="-122"/>
              </a:rPr>
              <a:t>1</a:t>
            </a:r>
            <a:endParaRPr lang="en-US" altLang="zh-CN" sz="2400" b="1" dirty="0">
              <a:solidFill>
                <a:srgbClr val="1C50A2"/>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问：对象图的元素包括哪些</a:t>
            </a:r>
          </a:p>
        </p:txBody>
      </p:sp>
      <p:sp>
        <p:nvSpPr>
          <p:cNvPr id="8" name="文本框 7"/>
          <p:cNvSpPr txBox="1"/>
          <p:nvPr/>
        </p:nvSpPr>
        <p:spPr>
          <a:xfrm>
            <a:off x="566282" y="3229041"/>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a:solidFill>
                  <a:srgbClr val="FF0000"/>
                </a:solidFill>
                <a:sym typeface="+mn-ea"/>
              </a:rPr>
              <a:t>对象、协作、注释、约束和包</a:t>
            </a:r>
            <a:endParaRPr lang="zh-CN" altLang="en-US" sz="2400">
              <a:solidFill>
                <a:srgbClr val="FF0000"/>
              </a:solidFill>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Title 1"/>
          <p:cNvSpPr txBox="1"/>
          <p:nvPr>
            <p:custDataLst>
              <p:tags r:id="rId1"/>
            </p:custDataLst>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对象图</a:t>
            </a:r>
            <a:endParaRPr lang="zh-CN" altLang="en-US" sz="2400" b="1" dirty="0">
              <a:solidFill>
                <a:schemeClr val="tx2"/>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22488f4-70cd-4050-9add-1f1116cb2c5f"/>
  <p:tag name="COMMONDATA" val="eyJoZGlkIjoiMzE0ZTVhYjRkZjI0ZjY5NzMzYmY3OGU5YjNjMjI3ZD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bb988b-c3c2-4b96-926c-868d51453219}"/>
</p:tagLst>
</file>

<file path=ppt/tags/tag1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44af562-d29f-4d43-b3dc-30e2c541c792}"/>
  <p:tag name="TABLE_ENDDRAG_ORIGIN_RECT" val="594*246"/>
  <p:tag name="TABLE_ENDDRAG_RECT" val="95*241*594*24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1452</Words>
  <Application>Microsoft Office PowerPoint</Application>
  <PresentationFormat>宽屏</PresentationFormat>
  <Paragraphs>237</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 Unicode MS</vt:lpstr>
      <vt:lpstr>Helvetica Condensed</vt:lpstr>
      <vt:lpstr>U.S. 101</vt:lpstr>
      <vt:lpstr>等线</vt:lpstr>
      <vt:lpstr>宋体</vt:lpstr>
      <vt:lpstr>微软雅黑</vt:lpstr>
      <vt:lpstr>Arial</vt:lpstr>
      <vt:lpstr>Calibri</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水 水水</cp:lastModifiedBy>
  <cp:revision>27</cp:revision>
  <dcterms:created xsi:type="dcterms:W3CDTF">2021-10-06T00:40:00Z</dcterms:created>
  <dcterms:modified xsi:type="dcterms:W3CDTF">2023-05-18T16:15:36Z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435C4AF7DF2B49E2B7942F0438311B1D_13</vt:lpwstr>
  </property>
  <property fmtid="{D5CDD505-2E9C-101B-9397-08002B2CF9AE}" pid="3" name="KSOProductBuildVer">
    <vt:lpwstr>2052-11.1.0.14309</vt:lpwstr>
  </property>
</Properties>
</file>