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300" r:id="rId2"/>
    <p:sldId id="278" r:id="rId3"/>
    <p:sldId id="340" r:id="rId4"/>
    <p:sldId id="341" r:id="rId5"/>
    <p:sldId id="342" r:id="rId6"/>
    <p:sldId id="343" r:id="rId7"/>
    <p:sldId id="344" r:id="rId8"/>
    <p:sldId id="345" r:id="rId9"/>
    <p:sldId id="346" r:id="rId10"/>
    <p:sldId id="347" r:id="rId11"/>
    <p:sldId id="348"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50A2"/>
    <a:srgbClr val="F398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5" d="100"/>
          <a:sy n="75" d="100"/>
        </p:scale>
        <p:origin x="54" y="88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EBAD72-D166-4932-9339-2E755BE5A4DB}" type="datetimeFigureOut">
              <a:rPr lang="zh-CN" altLang="en-US" smtClean="0"/>
              <a:t>2023/3/20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E8A6F3-9001-4A99-AA78-D43B3970DB9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2216811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extLst>
      <p:ext uri="{BB962C8B-B14F-4D97-AF65-F5344CB8AC3E}">
        <p14:creationId xmlns:p14="http://schemas.microsoft.com/office/powerpoint/2010/main" val="593240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555573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3603346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1937757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1447482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1482780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3711895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7"/>
            <a:ext cx="520496" cy="27463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sp>
        <p:nvSpPr>
          <p:cNvPr id="18" name="TextBox 15"/>
          <p:cNvSpPr txBox="1"/>
          <p:nvPr userDrawn="1"/>
        </p:nvSpPr>
        <p:spPr>
          <a:xfrm>
            <a:off x="10800524" y="322661"/>
            <a:ext cx="895129" cy="461665"/>
          </a:xfrm>
          <a:prstGeom prst="rect">
            <a:avLst/>
          </a:prstGeom>
          <a:noFill/>
        </p:spPr>
        <p:txBody>
          <a:bodyPr wrap="square" rtlCol="0">
            <a:spAutoFit/>
          </a:bodyPr>
          <a:lstStyle/>
          <a:p>
            <a:pPr algn="ctr"/>
            <a:fld id="{2EEF1883-7A0E-4F66-9932-E581691AD397}" type="slidenum">
              <a:rPr lang="zh-CN" altLang="en-US" sz="2400" b="0" smtClean="0">
                <a:solidFill>
                  <a:schemeClr val="accent1"/>
                </a:solidFill>
                <a:latin typeface="微软雅黑 Light" panose="020B0502040204020203" pitchFamily="34" charset="-122"/>
                <a:ea typeface="微软雅黑 Light" panose="020B0502040204020203" pitchFamily="34" charset="-122"/>
              </a:rPr>
              <a:t>‹#›</a:t>
            </a:fld>
            <a:r>
              <a:rPr lang="zh-CN" altLang="en-US" sz="2400" b="0" dirty="0">
                <a:solidFill>
                  <a:schemeClr val="accent1"/>
                </a:solidFill>
                <a:latin typeface="微软雅黑 Light" panose="020B0502040204020203" pitchFamily="34" charset="-122"/>
                <a:ea typeface="微软雅黑 Light" panose="020B0502040204020203" pitchFamily="34" charset="-122"/>
              </a:rPr>
              <a:t> </a:t>
            </a:r>
          </a:p>
        </p:txBody>
      </p:sp>
    </p:spTree>
    <p:extLst>
      <p:ext uri="{BB962C8B-B14F-4D97-AF65-F5344CB8AC3E}">
        <p14:creationId xmlns:p14="http://schemas.microsoft.com/office/powerpoint/2010/main" val="110496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bg>
      <p:bgPr>
        <a:blipFill dpi="0" rotWithShape="1">
          <a:blip r:embed="rId2"/>
          <a:srcRect/>
          <a:stretch>
            <a:fillRect t="-3000" b="-3000"/>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2023/3/20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2023/3/20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2023/3/20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2023/3/20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8433477" y="2939948"/>
            <a:ext cx="2363195" cy="1496765"/>
          </a:xfrm>
          <a:custGeom>
            <a:avLst/>
            <a:gdLst>
              <a:gd name="connsiteX0" fmla="*/ 1525272 w 1525272"/>
              <a:gd name="connsiteY0" fmla="*/ 483027 h 966054"/>
              <a:gd name="connsiteX1" fmla="*/ 1258806 w 1525272"/>
              <a:gd name="connsiteY1" fmla="*/ 966054 h 966054"/>
              <a:gd name="connsiteX2" fmla="*/ 0 w 1525272"/>
              <a:gd name="connsiteY2" fmla="*/ 966054 h 966054"/>
              <a:gd name="connsiteX3" fmla="*/ 324547 w 1525272"/>
              <a:gd name="connsiteY3" fmla="*/ 482479 h 966054"/>
              <a:gd name="connsiteX4" fmla="*/ 736 w 1525272"/>
              <a:gd name="connsiteY4" fmla="*/ 0 h 966054"/>
              <a:gd name="connsiteX5" fmla="*/ 1258806 w 1525272"/>
              <a:gd name="connsiteY5" fmla="*/ 0 h 966054"/>
              <a:gd name="connsiteX6" fmla="*/ 1525272 w 1525272"/>
              <a:gd name="connsiteY6" fmla="*/ 483027 h 96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272" h="966054">
                <a:moveTo>
                  <a:pt x="1525272" y="483027"/>
                </a:moveTo>
                <a:lnTo>
                  <a:pt x="1258806" y="966054"/>
                </a:lnTo>
                <a:lnTo>
                  <a:pt x="0" y="966054"/>
                </a:lnTo>
                <a:lnTo>
                  <a:pt x="324547" y="482479"/>
                </a:lnTo>
                <a:lnTo>
                  <a:pt x="736" y="0"/>
                </a:lnTo>
                <a:lnTo>
                  <a:pt x="1258806" y="0"/>
                </a:lnTo>
                <a:lnTo>
                  <a:pt x="1525272" y="483027"/>
                </a:lnTo>
                <a:close/>
              </a:path>
            </a:pathLst>
          </a:custGeom>
          <a:solidFill>
            <a:srgbClr val="1C50A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 name="任意多边形 2"/>
          <p:cNvSpPr/>
          <p:nvPr/>
        </p:nvSpPr>
        <p:spPr>
          <a:xfrm rot="2700000">
            <a:off x="8757867" y="2893651"/>
            <a:ext cx="1624140" cy="1624312"/>
          </a:xfrm>
          <a:custGeom>
            <a:avLst/>
            <a:gdLst>
              <a:gd name="connsiteX0" fmla="*/ 39400 w 1444932"/>
              <a:gd name="connsiteY0" fmla="*/ 39554 h 1445086"/>
              <a:gd name="connsiteX1" fmla="*/ 134519 w 1444932"/>
              <a:gd name="connsiteY1" fmla="*/ 155 h 1445086"/>
              <a:gd name="connsiteX2" fmla="*/ 894281 w 1444932"/>
              <a:gd name="connsiteY2" fmla="*/ 155 h 1445086"/>
              <a:gd name="connsiteX3" fmla="*/ 905823 w 1444932"/>
              <a:gd name="connsiteY3" fmla="*/ 2485 h 1445086"/>
              <a:gd name="connsiteX4" fmla="*/ 905881 w 1444932"/>
              <a:gd name="connsiteY4" fmla="*/ 154 h 1445086"/>
              <a:gd name="connsiteX5" fmla="*/ 1431928 w 1444932"/>
              <a:gd name="connsiteY5" fmla="*/ 427073 h 1445086"/>
              <a:gd name="connsiteX6" fmla="*/ 1439322 w 1444932"/>
              <a:gd name="connsiteY6" fmla="*/ 523015 h 1445086"/>
              <a:gd name="connsiteX7" fmla="*/ 1444932 w 1444932"/>
              <a:gd name="connsiteY7" fmla="*/ 550805 h 1445086"/>
              <a:gd name="connsiteX8" fmla="*/ 1444932 w 1444932"/>
              <a:gd name="connsiteY8" fmla="*/ 1310567 h 1445086"/>
              <a:gd name="connsiteX9" fmla="*/ 1310414 w 1444932"/>
              <a:gd name="connsiteY9" fmla="*/ 1445086 h 1445086"/>
              <a:gd name="connsiteX10" fmla="*/ 1175895 w 1444932"/>
              <a:gd name="connsiteY10" fmla="*/ 1310567 h 1445086"/>
              <a:gd name="connsiteX11" fmla="*/ 1175894 w 1444932"/>
              <a:gd name="connsiteY11" fmla="*/ 550805 h 1445086"/>
              <a:gd name="connsiteX12" fmla="*/ 1176924 w 1444932"/>
              <a:gd name="connsiteY12" fmla="*/ 545705 h 1445086"/>
              <a:gd name="connsiteX13" fmla="*/ 1175290 w 1444932"/>
              <a:gd name="connsiteY13" fmla="*/ 545705 h 1445086"/>
              <a:gd name="connsiteX14" fmla="*/ 899147 w 1444932"/>
              <a:gd name="connsiteY14" fmla="*/ 269562 h 1445086"/>
              <a:gd name="connsiteX15" fmla="*/ 899181 w 1444932"/>
              <a:gd name="connsiteY15" fmla="*/ 268204 h 1445086"/>
              <a:gd name="connsiteX16" fmla="*/ 894281 w 1444932"/>
              <a:gd name="connsiteY16" fmla="*/ 269193 h 1445086"/>
              <a:gd name="connsiteX17" fmla="*/ 134519 w 1444932"/>
              <a:gd name="connsiteY17" fmla="*/ 269193 h 1445086"/>
              <a:gd name="connsiteX18" fmla="*/ 0 w 1444932"/>
              <a:gd name="connsiteY18" fmla="*/ 134674 h 1445086"/>
              <a:gd name="connsiteX19" fmla="*/ 39400 w 1444932"/>
              <a:gd name="connsiteY19" fmla="*/ 39554 h 144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4932" h="1445086">
                <a:moveTo>
                  <a:pt x="39400" y="39554"/>
                </a:moveTo>
                <a:cubicBezTo>
                  <a:pt x="63743" y="15211"/>
                  <a:pt x="97373" y="155"/>
                  <a:pt x="134519" y="155"/>
                </a:cubicBezTo>
                <a:lnTo>
                  <a:pt x="894281" y="155"/>
                </a:lnTo>
                <a:lnTo>
                  <a:pt x="905823" y="2485"/>
                </a:lnTo>
                <a:lnTo>
                  <a:pt x="905881" y="154"/>
                </a:lnTo>
                <a:cubicBezTo>
                  <a:pt x="1206440" y="-5740"/>
                  <a:pt x="1389685" y="157248"/>
                  <a:pt x="1431928" y="427073"/>
                </a:cubicBezTo>
                <a:lnTo>
                  <a:pt x="1439322" y="523015"/>
                </a:lnTo>
                <a:lnTo>
                  <a:pt x="1444932" y="550805"/>
                </a:lnTo>
                <a:lnTo>
                  <a:pt x="1444932" y="1310567"/>
                </a:lnTo>
                <a:cubicBezTo>
                  <a:pt x="1444933" y="1384860"/>
                  <a:pt x="1384707" y="1445086"/>
                  <a:pt x="1310414" y="1445086"/>
                </a:cubicBezTo>
                <a:cubicBezTo>
                  <a:pt x="1236120" y="1445086"/>
                  <a:pt x="1175894" y="1384860"/>
                  <a:pt x="1175895" y="1310567"/>
                </a:cubicBezTo>
                <a:lnTo>
                  <a:pt x="1175894" y="550805"/>
                </a:lnTo>
                <a:lnTo>
                  <a:pt x="1176924" y="545705"/>
                </a:lnTo>
                <a:lnTo>
                  <a:pt x="1175290" y="545705"/>
                </a:lnTo>
                <a:cubicBezTo>
                  <a:pt x="1169114" y="387989"/>
                  <a:pt x="1176413" y="263949"/>
                  <a:pt x="899147" y="269562"/>
                </a:cubicBezTo>
                <a:lnTo>
                  <a:pt x="899181" y="268204"/>
                </a:lnTo>
                <a:lnTo>
                  <a:pt x="894281" y="269193"/>
                </a:lnTo>
                <a:lnTo>
                  <a:pt x="134519" y="269193"/>
                </a:lnTo>
                <a:cubicBezTo>
                  <a:pt x="60226" y="269193"/>
                  <a:pt x="0" y="208967"/>
                  <a:pt x="0" y="134674"/>
                </a:cubicBezTo>
                <a:cubicBezTo>
                  <a:pt x="0" y="97527"/>
                  <a:pt x="15057" y="63898"/>
                  <a:pt x="39400" y="3955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a:solidFill>
                <a:prstClr val="black"/>
              </a:solidFill>
              <a:latin typeface="Arial" panose="020B0604020202020204" pitchFamily="34" charset="0"/>
              <a:ea typeface="微软雅黑" panose="020B0503020204020204" charset="-122"/>
            </a:endParaRPr>
          </a:p>
        </p:txBody>
      </p:sp>
      <p:sp>
        <p:nvSpPr>
          <p:cNvPr id="4" name="任意多边形 3"/>
          <p:cNvSpPr/>
          <p:nvPr/>
        </p:nvSpPr>
        <p:spPr>
          <a:xfrm>
            <a:off x="6018468" y="2940261"/>
            <a:ext cx="2363195" cy="1496765"/>
          </a:xfrm>
          <a:custGeom>
            <a:avLst/>
            <a:gdLst>
              <a:gd name="connsiteX0" fmla="*/ 1525272 w 1525272"/>
              <a:gd name="connsiteY0" fmla="*/ 483027 h 966054"/>
              <a:gd name="connsiteX1" fmla="*/ 1258806 w 1525272"/>
              <a:gd name="connsiteY1" fmla="*/ 966054 h 966054"/>
              <a:gd name="connsiteX2" fmla="*/ 0 w 1525272"/>
              <a:gd name="connsiteY2" fmla="*/ 966054 h 966054"/>
              <a:gd name="connsiteX3" fmla="*/ 324547 w 1525272"/>
              <a:gd name="connsiteY3" fmla="*/ 482479 h 966054"/>
              <a:gd name="connsiteX4" fmla="*/ 736 w 1525272"/>
              <a:gd name="connsiteY4" fmla="*/ 0 h 966054"/>
              <a:gd name="connsiteX5" fmla="*/ 1258806 w 1525272"/>
              <a:gd name="connsiteY5" fmla="*/ 0 h 966054"/>
              <a:gd name="connsiteX6" fmla="*/ 1525272 w 1525272"/>
              <a:gd name="connsiteY6" fmla="*/ 483027 h 96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272" h="966054">
                <a:moveTo>
                  <a:pt x="1525272" y="483027"/>
                </a:moveTo>
                <a:lnTo>
                  <a:pt x="1258806" y="966054"/>
                </a:lnTo>
                <a:lnTo>
                  <a:pt x="0" y="966054"/>
                </a:lnTo>
                <a:lnTo>
                  <a:pt x="324547" y="482479"/>
                </a:lnTo>
                <a:lnTo>
                  <a:pt x="736" y="0"/>
                </a:lnTo>
                <a:lnTo>
                  <a:pt x="1258806" y="0"/>
                </a:lnTo>
                <a:lnTo>
                  <a:pt x="1525272" y="483027"/>
                </a:lnTo>
                <a:close/>
              </a:path>
            </a:pathLst>
          </a:custGeom>
          <a:solidFill>
            <a:srgbClr val="1C50A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任意多边形 4"/>
          <p:cNvSpPr/>
          <p:nvPr/>
        </p:nvSpPr>
        <p:spPr>
          <a:xfrm rot="2700000">
            <a:off x="6342858" y="2893964"/>
            <a:ext cx="1624140" cy="1624312"/>
          </a:xfrm>
          <a:custGeom>
            <a:avLst/>
            <a:gdLst>
              <a:gd name="connsiteX0" fmla="*/ 39400 w 1444932"/>
              <a:gd name="connsiteY0" fmla="*/ 39554 h 1445086"/>
              <a:gd name="connsiteX1" fmla="*/ 134519 w 1444932"/>
              <a:gd name="connsiteY1" fmla="*/ 155 h 1445086"/>
              <a:gd name="connsiteX2" fmla="*/ 894281 w 1444932"/>
              <a:gd name="connsiteY2" fmla="*/ 155 h 1445086"/>
              <a:gd name="connsiteX3" fmla="*/ 905823 w 1444932"/>
              <a:gd name="connsiteY3" fmla="*/ 2485 h 1445086"/>
              <a:gd name="connsiteX4" fmla="*/ 905881 w 1444932"/>
              <a:gd name="connsiteY4" fmla="*/ 154 h 1445086"/>
              <a:gd name="connsiteX5" fmla="*/ 1431928 w 1444932"/>
              <a:gd name="connsiteY5" fmla="*/ 427073 h 1445086"/>
              <a:gd name="connsiteX6" fmla="*/ 1439322 w 1444932"/>
              <a:gd name="connsiteY6" fmla="*/ 523015 h 1445086"/>
              <a:gd name="connsiteX7" fmla="*/ 1444932 w 1444932"/>
              <a:gd name="connsiteY7" fmla="*/ 550805 h 1445086"/>
              <a:gd name="connsiteX8" fmla="*/ 1444932 w 1444932"/>
              <a:gd name="connsiteY8" fmla="*/ 1310567 h 1445086"/>
              <a:gd name="connsiteX9" fmla="*/ 1310414 w 1444932"/>
              <a:gd name="connsiteY9" fmla="*/ 1445086 h 1445086"/>
              <a:gd name="connsiteX10" fmla="*/ 1175895 w 1444932"/>
              <a:gd name="connsiteY10" fmla="*/ 1310567 h 1445086"/>
              <a:gd name="connsiteX11" fmla="*/ 1175894 w 1444932"/>
              <a:gd name="connsiteY11" fmla="*/ 550805 h 1445086"/>
              <a:gd name="connsiteX12" fmla="*/ 1176924 w 1444932"/>
              <a:gd name="connsiteY12" fmla="*/ 545705 h 1445086"/>
              <a:gd name="connsiteX13" fmla="*/ 1175290 w 1444932"/>
              <a:gd name="connsiteY13" fmla="*/ 545705 h 1445086"/>
              <a:gd name="connsiteX14" fmla="*/ 899147 w 1444932"/>
              <a:gd name="connsiteY14" fmla="*/ 269562 h 1445086"/>
              <a:gd name="connsiteX15" fmla="*/ 899181 w 1444932"/>
              <a:gd name="connsiteY15" fmla="*/ 268204 h 1445086"/>
              <a:gd name="connsiteX16" fmla="*/ 894281 w 1444932"/>
              <a:gd name="connsiteY16" fmla="*/ 269193 h 1445086"/>
              <a:gd name="connsiteX17" fmla="*/ 134519 w 1444932"/>
              <a:gd name="connsiteY17" fmla="*/ 269193 h 1445086"/>
              <a:gd name="connsiteX18" fmla="*/ 0 w 1444932"/>
              <a:gd name="connsiteY18" fmla="*/ 134674 h 1445086"/>
              <a:gd name="connsiteX19" fmla="*/ 39400 w 1444932"/>
              <a:gd name="connsiteY19" fmla="*/ 39554 h 144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4932" h="1445086">
                <a:moveTo>
                  <a:pt x="39400" y="39554"/>
                </a:moveTo>
                <a:cubicBezTo>
                  <a:pt x="63743" y="15211"/>
                  <a:pt x="97373" y="155"/>
                  <a:pt x="134519" y="155"/>
                </a:cubicBezTo>
                <a:lnTo>
                  <a:pt x="894281" y="155"/>
                </a:lnTo>
                <a:lnTo>
                  <a:pt x="905823" y="2485"/>
                </a:lnTo>
                <a:lnTo>
                  <a:pt x="905881" y="154"/>
                </a:lnTo>
                <a:cubicBezTo>
                  <a:pt x="1206440" y="-5740"/>
                  <a:pt x="1389685" y="157248"/>
                  <a:pt x="1431928" y="427073"/>
                </a:cubicBezTo>
                <a:lnTo>
                  <a:pt x="1439322" y="523015"/>
                </a:lnTo>
                <a:lnTo>
                  <a:pt x="1444932" y="550805"/>
                </a:lnTo>
                <a:lnTo>
                  <a:pt x="1444932" y="1310567"/>
                </a:lnTo>
                <a:cubicBezTo>
                  <a:pt x="1444933" y="1384860"/>
                  <a:pt x="1384707" y="1445086"/>
                  <a:pt x="1310414" y="1445086"/>
                </a:cubicBezTo>
                <a:cubicBezTo>
                  <a:pt x="1236120" y="1445086"/>
                  <a:pt x="1175894" y="1384860"/>
                  <a:pt x="1175895" y="1310567"/>
                </a:cubicBezTo>
                <a:lnTo>
                  <a:pt x="1175894" y="550805"/>
                </a:lnTo>
                <a:lnTo>
                  <a:pt x="1176924" y="545705"/>
                </a:lnTo>
                <a:lnTo>
                  <a:pt x="1175290" y="545705"/>
                </a:lnTo>
                <a:cubicBezTo>
                  <a:pt x="1169114" y="387989"/>
                  <a:pt x="1176413" y="263949"/>
                  <a:pt x="899147" y="269562"/>
                </a:cubicBezTo>
                <a:lnTo>
                  <a:pt x="899181" y="268204"/>
                </a:lnTo>
                <a:lnTo>
                  <a:pt x="894281" y="269193"/>
                </a:lnTo>
                <a:lnTo>
                  <a:pt x="134519" y="269193"/>
                </a:lnTo>
                <a:cubicBezTo>
                  <a:pt x="60226" y="269193"/>
                  <a:pt x="0" y="208967"/>
                  <a:pt x="0" y="134674"/>
                </a:cubicBezTo>
                <a:cubicBezTo>
                  <a:pt x="0" y="97527"/>
                  <a:pt x="15057" y="63898"/>
                  <a:pt x="39400" y="3955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a:solidFill>
                <a:prstClr val="black"/>
              </a:solidFill>
              <a:latin typeface="Arial" panose="020B0604020202020204" pitchFamily="34" charset="0"/>
              <a:ea typeface="微软雅黑" panose="020B0503020204020204" charset="-122"/>
            </a:endParaRPr>
          </a:p>
        </p:txBody>
      </p:sp>
      <p:sp>
        <p:nvSpPr>
          <p:cNvPr id="6" name="任意多边形 5"/>
          <p:cNvSpPr/>
          <p:nvPr/>
        </p:nvSpPr>
        <p:spPr>
          <a:xfrm>
            <a:off x="3636965" y="2949831"/>
            <a:ext cx="2363195" cy="1496765"/>
          </a:xfrm>
          <a:custGeom>
            <a:avLst/>
            <a:gdLst>
              <a:gd name="connsiteX0" fmla="*/ 1525272 w 1525272"/>
              <a:gd name="connsiteY0" fmla="*/ 483027 h 966054"/>
              <a:gd name="connsiteX1" fmla="*/ 1258806 w 1525272"/>
              <a:gd name="connsiteY1" fmla="*/ 966054 h 966054"/>
              <a:gd name="connsiteX2" fmla="*/ 0 w 1525272"/>
              <a:gd name="connsiteY2" fmla="*/ 966054 h 966054"/>
              <a:gd name="connsiteX3" fmla="*/ 324547 w 1525272"/>
              <a:gd name="connsiteY3" fmla="*/ 482479 h 966054"/>
              <a:gd name="connsiteX4" fmla="*/ 736 w 1525272"/>
              <a:gd name="connsiteY4" fmla="*/ 0 h 966054"/>
              <a:gd name="connsiteX5" fmla="*/ 1258806 w 1525272"/>
              <a:gd name="connsiteY5" fmla="*/ 0 h 966054"/>
              <a:gd name="connsiteX6" fmla="*/ 1525272 w 1525272"/>
              <a:gd name="connsiteY6" fmla="*/ 483027 h 96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272" h="966054">
                <a:moveTo>
                  <a:pt x="1525272" y="483027"/>
                </a:moveTo>
                <a:lnTo>
                  <a:pt x="1258806" y="966054"/>
                </a:lnTo>
                <a:lnTo>
                  <a:pt x="0" y="966054"/>
                </a:lnTo>
                <a:lnTo>
                  <a:pt x="324547" y="482479"/>
                </a:lnTo>
                <a:lnTo>
                  <a:pt x="736" y="0"/>
                </a:lnTo>
                <a:lnTo>
                  <a:pt x="1258806" y="0"/>
                </a:lnTo>
                <a:lnTo>
                  <a:pt x="1525272" y="483027"/>
                </a:lnTo>
                <a:close/>
              </a:path>
            </a:pathLst>
          </a:custGeom>
          <a:solidFill>
            <a:srgbClr val="1C50A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任意多边形 6"/>
          <p:cNvSpPr/>
          <p:nvPr/>
        </p:nvSpPr>
        <p:spPr>
          <a:xfrm rot="2700000">
            <a:off x="3961357" y="2903535"/>
            <a:ext cx="1624140" cy="1624312"/>
          </a:xfrm>
          <a:custGeom>
            <a:avLst/>
            <a:gdLst>
              <a:gd name="connsiteX0" fmla="*/ 39400 w 1444932"/>
              <a:gd name="connsiteY0" fmla="*/ 39554 h 1445086"/>
              <a:gd name="connsiteX1" fmla="*/ 134519 w 1444932"/>
              <a:gd name="connsiteY1" fmla="*/ 155 h 1445086"/>
              <a:gd name="connsiteX2" fmla="*/ 894281 w 1444932"/>
              <a:gd name="connsiteY2" fmla="*/ 155 h 1445086"/>
              <a:gd name="connsiteX3" fmla="*/ 905823 w 1444932"/>
              <a:gd name="connsiteY3" fmla="*/ 2485 h 1445086"/>
              <a:gd name="connsiteX4" fmla="*/ 905881 w 1444932"/>
              <a:gd name="connsiteY4" fmla="*/ 154 h 1445086"/>
              <a:gd name="connsiteX5" fmla="*/ 1431928 w 1444932"/>
              <a:gd name="connsiteY5" fmla="*/ 427073 h 1445086"/>
              <a:gd name="connsiteX6" fmla="*/ 1439322 w 1444932"/>
              <a:gd name="connsiteY6" fmla="*/ 523015 h 1445086"/>
              <a:gd name="connsiteX7" fmla="*/ 1444932 w 1444932"/>
              <a:gd name="connsiteY7" fmla="*/ 550805 h 1445086"/>
              <a:gd name="connsiteX8" fmla="*/ 1444932 w 1444932"/>
              <a:gd name="connsiteY8" fmla="*/ 1310567 h 1445086"/>
              <a:gd name="connsiteX9" fmla="*/ 1310414 w 1444932"/>
              <a:gd name="connsiteY9" fmla="*/ 1445086 h 1445086"/>
              <a:gd name="connsiteX10" fmla="*/ 1175895 w 1444932"/>
              <a:gd name="connsiteY10" fmla="*/ 1310567 h 1445086"/>
              <a:gd name="connsiteX11" fmla="*/ 1175894 w 1444932"/>
              <a:gd name="connsiteY11" fmla="*/ 550805 h 1445086"/>
              <a:gd name="connsiteX12" fmla="*/ 1176924 w 1444932"/>
              <a:gd name="connsiteY12" fmla="*/ 545705 h 1445086"/>
              <a:gd name="connsiteX13" fmla="*/ 1175290 w 1444932"/>
              <a:gd name="connsiteY13" fmla="*/ 545705 h 1445086"/>
              <a:gd name="connsiteX14" fmla="*/ 899147 w 1444932"/>
              <a:gd name="connsiteY14" fmla="*/ 269562 h 1445086"/>
              <a:gd name="connsiteX15" fmla="*/ 899181 w 1444932"/>
              <a:gd name="connsiteY15" fmla="*/ 268204 h 1445086"/>
              <a:gd name="connsiteX16" fmla="*/ 894281 w 1444932"/>
              <a:gd name="connsiteY16" fmla="*/ 269193 h 1445086"/>
              <a:gd name="connsiteX17" fmla="*/ 134519 w 1444932"/>
              <a:gd name="connsiteY17" fmla="*/ 269193 h 1445086"/>
              <a:gd name="connsiteX18" fmla="*/ 0 w 1444932"/>
              <a:gd name="connsiteY18" fmla="*/ 134674 h 1445086"/>
              <a:gd name="connsiteX19" fmla="*/ 39400 w 1444932"/>
              <a:gd name="connsiteY19" fmla="*/ 39554 h 144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4932" h="1445086">
                <a:moveTo>
                  <a:pt x="39400" y="39554"/>
                </a:moveTo>
                <a:cubicBezTo>
                  <a:pt x="63743" y="15211"/>
                  <a:pt x="97373" y="155"/>
                  <a:pt x="134519" y="155"/>
                </a:cubicBezTo>
                <a:lnTo>
                  <a:pt x="894281" y="155"/>
                </a:lnTo>
                <a:lnTo>
                  <a:pt x="905823" y="2485"/>
                </a:lnTo>
                <a:lnTo>
                  <a:pt x="905881" y="154"/>
                </a:lnTo>
                <a:cubicBezTo>
                  <a:pt x="1206440" y="-5740"/>
                  <a:pt x="1389685" y="157248"/>
                  <a:pt x="1431928" y="427073"/>
                </a:cubicBezTo>
                <a:lnTo>
                  <a:pt x="1439322" y="523015"/>
                </a:lnTo>
                <a:lnTo>
                  <a:pt x="1444932" y="550805"/>
                </a:lnTo>
                <a:lnTo>
                  <a:pt x="1444932" y="1310567"/>
                </a:lnTo>
                <a:cubicBezTo>
                  <a:pt x="1444933" y="1384860"/>
                  <a:pt x="1384707" y="1445086"/>
                  <a:pt x="1310414" y="1445086"/>
                </a:cubicBezTo>
                <a:cubicBezTo>
                  <a:pt x="1236120" y="1445086"/>
                  <a:pt x="1175894" y="1384860"/>
                  <a:pt x="1175895" y="1310567"/>
                </a:cubicBezTo>
                <a:lnTo>
                  <a:pt x="1175894" y="550805"/>
                </a:lnTo>
                <a:lnTo>
                  <a:pt x="1176924" y="545705"/>
                </a:lnTo>
                <a:lnTo>
                  <a:pt x="1175290" y="545705"/>
                </a:lnTo>
                <a:cubicBezTo>
                  <a:pt x="1169114" y="387989"/>
                  <a:pt x="1176413" y="263949"/>
                  <a:pt x="899147" y="269562"/>
                </a:cubicBezTo>
                <a:lnTo>
                  <a:pt x="899181" y="268204"/>
                </a:lnTo>
                <a:lnTo>
                  <a:pt x="894281" y="269193"/>
                </a:lnTo>
                <a:lnTo>
                  <a:pt x="134519" y="269193"/>
                </a:lnTo>
                <a:cubicBezTo>
                  <a:pt x="60226" y="269193"/>
                  <a:pt x="0" y="208967"/>
                  <a:pt x="0" y="134674"/>
                </a:cubicBezTo>
                <a:cubicBezTo>
                  <a:pt x="0" y="97527"/>
                  <a:pt x="15057" y="63898"/>
                  <a:pt x="39400" y="3955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a:solidFill>
                <a:prstClr val="black"/>
              </a:solidFill>
              <a:latin typeface="Arial" panose="020B0604020202020204" pitchFamily="34" charset="0"/>
              <a:ea typeface="微软雅黑" panose="020B0503020204020204" charset="-122"/>
            </a:endParaRPr>
          </a:p>
        </p:txBody>
      </p:sp>
      <p:sp>
        <p:nvSpPr>
          <p:cNvPr id="8" name="任意多边形 7"/>
          <p:cNvSpPr/>
          <p:nvPr/>
        </p:nvSpPr>
        <p:spPr>
          <a:xfrm>
            <a:off x="1221957" y="2950142"/>
            <a:ext cx="2363195" cy="1496765"/>
          </a:xfrm>
          <a:custGeom>
            <a:avLst/>
            <a:gdLst>
              <a:gd name="connsiteX0" fmla="*/ 1525272 w 1525272"/>
              <a:gd name="connsiteY0" fmla="*/ 483027 h 966054"/>
              <a:gd name="connsiteX1" fmla="*/ 1258806 w 1525272"/>
              <a:gd name="connsiteY1" fmla="*/ 966054 h 966054"/>
              <a:gd name="connsiteX2" fmla="*/ 0 w 1525272"/>
              <a:gd name="connsiteY2" fmla="*/ 966054 h 966054"/>
              <a:gd name="connsiteX3" fmla="*/ 324547 w 1525272"/>
              <a:gd name="connsiteY3" fmla="*/ 482479 h 966054"/>
              <a:gd name="connsiteX4" fmla="*/ 736 w 1525272"/>
              <a:gd name="connsiteY4" fmla="*/ 0 h 966054"/>
              <a:gd name="connsiteX5" fmla="*/ 1258806 w 1525272"/>
              <a:gd name="connsiteY5" fmla="*/ 0 h 966054"/>
              <a:gd name="connsiteX6" fmla="*/ 1525272 w 1525272"/>
              <a:gd name="connsiteY6" fmla="*/ 483027 h 96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272" h="966054">
                <a:moveTo>
                  <a:pt x="1525272" y="483027"/>
                </a:moveTo>
                <a:lnTo>
                  <a:pt x="1258806" y="966054"/>
                </a:lnTo>
                <a:lnTo>
                  <a:pt x="0" y="966054"/>
                </a:lnTo>
                <a:lnTo>
                  <a:pt x="324547" y="482479"/>
                </a:lnTo>
                <a:lnTo>
                  <a:pt x="736" y="0"/>
                </a:lnTo>
                <a:lnTo>
                  <a:pt x="1258806" y="0"/>
                </a:lnTo>
                <a:lnTo>
                  <a:pt x="1525272" y="483027"/>
                </a:lnTo>
                <a:close/>
              </a:path>
            </a:pathLst>
          </a:custGeom>
          <a:solidFill>
            <a:srgbClr val="1C50A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0" name="矩形 9"/>
          <p:cNvSpPr/>
          <p:nvPr/>
        </p:nvSpPr>
        <p:spPr>
          <a:xfrm>
            <a:off x="1578952" y="3261698"/>
            <a:ext cx="1826282" cy="1280351"/>
          </a:xfrm>
          <a:prstGeom prst="rect">
            <a:avLst/>
          </a:prstGeom>
        </p:spPr>
        <p:txBody>
          <a:bodyPr wrap="square">
            <a:spAutoFit/>
          </a:bodyPr>
          <a:lstStyle/>
          <a:p>
            <a:pPr algn="ctr">
              <a:lnSpc>
                <a:spcPct val="90000"/>
              </a:lnSpc>
              <a:spcBef>
                <a:spcPct val="0"/>
              </a:spcBef>
              <a:spcAft>
                <a:spcPts val="600"/>
              </a:spcAft>
            </a:pPr>
            <a:r>
              <a:rPr lang="en-US" altLang="zh-CN" sz="2400" b="1" dirty="0">
                <a:solidFill>
                  <a:schemeClr val="bg1"/>
                </a:solidFill>
              </a:rPr>
              <a:t>UML</a:t>
            </a:r>
          </a:p>
          <a:p>
            <a:pPr algn="ctr">
              <a:lnSpc>
                <a:spcPct val="90000"/>
              </a:lnSpc>
              <a:spcBef>
                <a:spcPct val="0"/>
              </a:spcBef>
              <a:spcAft>
                <a:spcPts val="600"/>
              </a:spcAft>
            </a:pPr>
            <a:r>
              <a:rPr lang="zh-CN" altLang="en-US" sz="2400" b="1" dirty="0">
                <a:solidFill>
                  <a:schemeClr val="bg1"/>
                </a:solidFill>
              </a:rPr>
              <a:t>主要组成</a:t>
            </a:r>
            <a:endParaRPr lang="en-US" altLang="zh-CN" sz="2400" b="1" dirty="0">
              <a:solidFill>
                <a:schemeClr val="bg1"/>
              </a:solidFill>
            </a:endParaRPr>
          </a:p>
          <a:p>
            <a:pPr algn="ctr"/>
            <a:endParaRPr lang="zh-CN" altLang="en-US" sz="2400" dirty="0">
              <a:solidFill>
                <a:schemeClr val="bg1"/>
              </a:solidFill>
              <a:latin typeface="Open Sans" panose="020B0606030504020204" pitchFamily="34" charset="0"/>
              <a:ea typeface="微软雅黑" panose="020B0503020204020204" charset="-122"/>
              <a:cs typeface="Open Sans" panose="020B0606030504020204" pitchFamily="34" charset="0"/>
            </a:endParaRPr>
          </a:p>
        </p:txBody>
      </p:sp>
      <p:sp>
        <p:nvSpPr>
          <p:cNvPr id="12" name="矩形 11"/>
          <p:cNvSpPr/>
          <p:nvPr/>
        </p:nvSpPr>
        <p:spPr>
          <a:xfrm>
            <a:off x="4354134" y="3462881"/>
            <a:ext cx="618895" cy="461665"/>
          </a:xfrm>
          <a:prstGeom prst="rect">
            <a:avLst/>
          </a:prstGeom>
        </p:spPr>
        <p:txBody>
          <a:bodyPr wrap="square">
            <a:spAutoFit/>
          </a:bodyPr>
          <a:lstStyle/>
          <a:p>
            <a:pPr algn="ctr"/>
            <a:r>
              <a:rPr lang="en-US" altLang="zh-CN"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zh-CN" altLang="en-US" sz="2400" dirty="0">
              <a:solidFill>
                <a:schemeClr val="bg1"/>
              </a:solidFill>
              <a:latin typeface="Open Sans" panose="020B0606030504020204" pitchFamily="34" charset="0"/>
              <a:ea typeface="微软雅黑" panose="020B0503020204020204" charset="-122"/>
              <a:cs typeface="Open Sans" panose="020B0606030504020204" pitchFamily="34" charset="0"/>
            </a:endParaRPr>
          </a:p>
        </p:txBody>
      </p:sp>
      <p:sp>
        <p:nvSpPr>
          <p:cNvPr id="15" name="矩形 14"/>
          <p:cNvSpPr/>
          <p:nvPr/>
        </p:nvSpPr>
        <p:spPr>
          <a:xfrm>
            <a:off x="6749709" y="3474974"/>
            <a:ext cx="618895" cy="461665"/>
          </a:xfrm>
          <a:prstGeom prst="rect">
            <a:avLst/>
          </a:prstGeom>
        </p:spPr>
        <p:txBody>
          <a:bodyPr wrap="square">
            <a:spAutoFit/>
          </a:bodyPr>
          <a:lstStyle/>
          <a:p>
            <a:pPr algn="ctr"/>
            <a:r>
              <a:rPr lang="en-US" altLang="zh-CN"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endParaRPr lang="zh-CN" altLang="en-US" sz="2400" dirty="0">
              <a:solidFill>
                <a:schemeClr val="bg1"/>
              </a:solidFill>
              <a:latin typeface="Open Sans" panose="020B0606030504020204" pitchFamily="34" charset="0"/>
              <a:ea typeface="微软雅黑" panose="020B0503020204020204" charset="-122"/>
              <a:cs typeface="Open Sans" panose="020B0606030504020204" pitchFamily="34" charset="0"/>
            </a:endParaRPr>
          </a:p>
        </p:txBody>
      </p:sp>
      <p:sp>
        <p:nvSpPr>
          <p:cNvPr id="16" name="矩形 15"/>
          <p:cNvSpPr/>
          <p:nvPr/>
        </p:nvSpPr>
        <p:spPr>
          <a:xfrm>
            <a:off x="9145557" y="3484860"/>
            <a:ext cx="618895" cy="461665"/>
          </a:xfrm>
          <a:prstGeom prst="rect">
            <a:avLst/>
          </a:prstGeom>
        </p:spPr>
        <p:txBody>
          <a:bodyPr wrap="square">
            <a:spAutoFit/>
          </a:bodyPr>
          <a:lstStyle/>
          <a:p>
            <a:pPr algn="ctr"/>
            <a:r>
              <a:rPr lang="en-US" altLang="zh-CN"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3</a:t>
            </a:r>
            <a:endParaRPr lang="zh-CN" altLang="en-US" sz="2400" dirty="0">
              <a:solidFill>
                <a:schemeClr val="bg1"/>
              </a:solidFill>
              <a:latin typeface="Open Sans" panose="020B0606030504020204" pitchFamily="34" charset="0"/>
              <a:ea typeface="微软雅黑" panose="020B0503020204020204" charset="-122"/>
              <a:cs typeface="Open Sans" panose="020B0606030504020204" pitchFamily="34" charset="0"/>
            </a:endParaRPr>
          </a:p>
        </p:txBody>
      </p:sp>
      <p:sp>
        <p:nvSpPr>
          <p:cNvPr id="27" name="íślîďe"/>
          <p:cNvSpPr/>
          <p:nvPr/>
        </p:nvSpPr>
        <p:spPr bwMode="auto">
          <a:xfrm>
            <a:off x="3089927" y="2124937"/>
            <a:ext cx="3367000" cy="135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zh-CN" altLang="en-US" sz="1600" b="1" dirty="0">
                <a:solidFill>
                  <a:schemeClr val="tx1">
                    <a:lumMod val="75000"/>
                    <a:lumOff val="25000"/>
                  </a:schemeClr>
                </a:solidFill>
              </a:rPr>
              <a:t>事物，</a:t>
            </a:r>
            <a:r>
              <a:rPr lang="en-US" altLang="zh-CN" sz="1600" b="1" dirty="0">
                <a:solidFill>
                  <a:schemeClr val="tx1">
                    <a:lumMod val="75000"/>
                    <a:lumOff val="25000"/>
                  </a:schemeClr>
                </a:solidFill>
              </a:rPr>
              <a:t>UML</a:t>
            </a:r>
            <a:r>
              <a:rPr lang="zh-CN" altLang="en-US" sz="1600" b="1" dirty="0">
                <a:solidFill>
                  <a:schemeClr val="tx1">
                    <a:lumMod val="75000"/>
                    <a:lumOff val="25000"/>
                  </a:schemeClr>
                </a:solidFill>
              </a:rPr>
              <a:t>中重要的组成部分</a:t>
            </a:r>
            <a:endParaRPr lang="en-US" altLang="zh-CN" sz="1600" b="1" dirty="0">
              <a:solidFill>
                <a:schemeClr val="tx1">
                  <a:lumMod val="75000"/>
                  <a:lumOff val="25000"/>
                </a:schemeClr>
              </a:solidFill>
            </a:endParaRPr>
          </a:p>
        </p:txBody>
      </p:sp>
      <p:sp>
        <p:nvSpPr>
          <p:cNvPr id="30" name="íślîďe"/>
          <p:cNvSpPr/>
          <p:nvPr/>
        </p:nvSpPr>
        <p:spPr bwMode="auto">
          <a:xfrm>
            <a:off x="7931574" y="2124936"/>
            <a:ext cx="3367000" cy="86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zh-CN" altLang="en-US" sz="1600" b="1" dirty="0">
                <a:solidFill>
                  <a:schemeClr val="tx1">
                    <a:lumMod val="75000"/>
                    <a:lumOff val="25000"/>
                  </a:schemeClr>
                </a:solidFill>
              </a:rPr>
              <a:t>关系，把元素紧密联系在一起</a:t>
            </a:r>
            <a:endParaRPr lang="en-US" altLang="zh-CN" sz="1600" b="1" dirty="0">
              <a:solidFill>
                <a:schemeClr val="tx1">
                  <a:lumMod val="75000"/>
                  <a:lumOff val="25000"/>
                </a:schemeClr>
              </a:solidFill>
            </a:endParaRPr>
          </a:p>
        </p:txBody>
      </p:sp>
      <p:sp>
        <p:nvSpPr>
          <p:cNvPr id="36" name="íślîďe"/>
          <p:cNvSpPr/>
          <p:nvPr/>
        </p:nvSpPr>
        <p:spPr bwMode="auto">
          <a:xfrm>
            <a:off x="5471428" y="4971426"/>
            <a:ext cx="3367000" cy="86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zh-CN" altLang="en-US" sz="1600" b="1" dirty="0">
                <a:solidFill>
                  <a:schemeClr val="tx1">
                    <a:lumMod val="75000"/>
                    <a:lumOff val="25000"/>
                  </a:schemeClr>
                </a:solidFill>
              </a:rPr>
              <a:t>图，多个相互关系的事物的组</a:t>
            </a:r>
            <a:endParaRPr lang="en-US" altLang="zh-CN" sz="1600" b="1" dirty="0">
              <a:solidFill>
                <a:schemeClr val="tx1">
                  <a:lumMod val="75000"/>
                  <a:lumOff val="25000"/>
                </a:schemeClr>
              </a:solidFill>
            </a:endParaRPr>
          </a:p>
        </p:txBody>
      </p:sp>
    </p:spTree>
    <p:extLst>
      <p:ext uri="{BB962C8B-B14F-4D97-AF65-F5344CB8AC3E}">
        <p14:creationId xmlns:p14="http://schemas.microsoft.com/office/powerpoint/2010/main" val="2488383993"/>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2400" b="1" dirty="0"/>
              <a:t>UML</a:t>
            </a:r>
            <a:r>
              <a:rPr lang="zh-CN" altLang="en-US" sz="2400" b="1" dirty="0"/>
              <a:t>中的关系</a:t>
            </a:r>
          </a:p>
        </p:txBody>
      </p:sp>
      <p:sp>
        <p:nvSpPr>
          <p:cNvPr id="15" name="TextBox 38">
            <a:extLst>
              <a:ext uri="{FF2B5EF4-FFF2-40B4-BE49-F238E27FC236}">
                <a16:creationId xmlns:a16="http://schemas.microsoft.com/office/drawing/2014/main" id="{F13EEF86-3A6F-4BB2-9211-B73DDC9CCA10}"/>
              </a:ext>
            </a:extLst>
          </p:cNvPr>
          <p:cNvSpPr txBox="1"/>
          <p:nvPr/>
        </p:nvSpPr>
        <p:spPr>
          <a:xfrm>
            <a:off x="1404605" y="2288441"/>
            <a:ext cx="6899641" cy="1538883"/>
          </a:xfrm>
          <a:prstGeom prst="rect">
            <a:avLst/>
          </a:prstGeom>
          <a:noFill/>
        </p:spPr>
        <p:txBody>
          <a:bodyPr wrap="square" lIns="0" tIns="0" rIns="0" bIns="0" rtlCol="0">
            <a:spAutoFit/>
          </a:bodyPr>
          <a:lstStyle/>
          <a:p>
            <a:r>
              <a:rPr lang="en-US" altLang="zh-CN" sz="2000" b="1" dirty="0">
                <a:latin typeface="宋体" panose="02010600030101010101" pitchFamily="2" charset="-122"/>
                <a:ea typeface="宋体" panose="02010600030101010101" pitchFamily="2" charset="-122"/>
              </a:rPr>
              <a:t>1</a:t>
            </a:r>
            <a:r>
              <a:rPr lang="zh-CN" altLang="en-US" sz="2000" b="1" dirty="0">
                <a:latin typeface="宋体" panose="02010600030101010101" pitchFamily="2" charset="-122"/>
                <a:ea typeface="宋体" panose="02010600030101010101" pitchFamily="2" charset="-122"/>
              </a:rPr>
              <a:t>）依赖关系</a:t>
            </a:r>
            <a:r>
              <a:rPr lang="en-US" altLang="zh-CN" sz="2000" b="1" dirty="0">
                <a:latin typeface="宋体" panose="02010600030101010101" pitchFamily="2" charset="-122"/>
                <a:ea typeface="宋体" panose="02010600030101010101" pitchFamily="2" charset="-122"/>
              </a:rPr>
              <a:t>:</a:t>
            </a:r>
          </a:p>
          <a:p>
            <a:r>
              <a:rPr lang="zh-CN" altLang="en-US" sz="2000" b="1" dirty="0">
                <a:latin typeface="宋体" panose="02010600030101010101" pitchFamily="2" charset="-122"/>
                <a:ea typeface="宋体" panose="02010600030101010101" pitchFamily="2" charset="-122"/>
              </a:rPr>
              <a:t>依赖（</a:t>
            </a:r>
            <a:r>
              <a:rPr lang="en-US" altLang="zh-CN" sz="2000" b="1" dirty="0">
                <a:latin typeface="宋体" panose="02010600030101010101" pitchFamily="2" charset="-122"/>
                <a:ea typeface="宋体" panose="02010600030101010101" pitchFamily="2" charset="-122"/>
              </a:rPr>
              <a:t>dependency</a:t>
            </a:r>
            <a:r>
              <a:rPr lang="zh-CN" altLang="en-US" sz="2000" b="1" dirty="0">
                <a:latin typeface="宋体" panose="02010600030101010101" pitchFamily="2" charset="-122"/>
                <a:ea typeface="宋体" panose="02010600030101010101" pitchFamily="2" charset="-122"/>
              </a:rPr>
              <a:t>）是两个模型元素间的语义关系，其中一个元素（独立元素）发生变化会影响另一个元素（依赖元素）的语义。在图形上，把依赖画成一条可能有方向的虚线，偶尔在其上还带有一个标记</a:t>
            </a:r>
          </a:p>
        </p:txBody>
      </p:sp>
      <p:sp>
        <p:nvSpPr>
          <p:cNvPr id="11" name="文本框 10">
            <a:extLst>
              <a:ext uri="{FF2B5EF4-FFF2-40B4-BE49-F238E27FC236}">
                <a16:creationId xmlns:a16="http://schemas.microsoft.com/office/drawing/2014/main" id="{824EDE4F-8C7E-45B5-AB61-2A15E5352671}"/>
              </a:ext>
            </a:extLst>
          </p:cNvPr>
          <p:cNvSpPr txBox="1"/>
          <p:nvPr/>
        </p:nvSpPr>
        <p:spPr>
          <a:xfrm>
            <a:off x="1302577" y="4634977"/>
            <a:ext cx="6096000" cy="707886"/>
          </a:xfrm>
          <a:prstGeom prst="rect">
            <a:avLst/>
          </a:prstGeom>
          <a:noFill/>
        </p:spPr>
        <p:txBody>
          <a:bodyPr wrap="square">
            <a:spAutoFit/>
          </a:bodyPr>
          <a:lstStyle/>
          <a:p>
            <a:r>
              <a:rPr lang="en-US" altLang="zh-CN" sz="2000" b="1" dirty="0">
                <a:solidFill>
                  <a:srgbClr val="000000"/>
                </a:solidFill>
                <a:latin typeface="宋体" panose="02010600030101010101" pitchFamily="2" charset="-122"/>
                <a:ea typeface="宋体" panose="02010600030101010101" pitchFamily="2" charset="-122"/>
              </a:rPr>
              <a:t>2</a:t>
            </a:r>
            <a:r>
              <a:rPr lang="zh-CN" altLang="en-US" sz="2000" b="1" dirty="0">
                <a:solidFill>
                  <a:srgbClr val="000000"/>
                </a:solidFill>
                <a:latin typeface="宋体" panose="02010600030101010101" pitchFamily="2" charset="-122"/>
                <a:ea typeface="宋体" panose="02010600030101010101" pitchFamily="2" charset="-122"/>
              </a:rPr>
              <a:t>）关联（</a:t>
            </a:r>
            <a:r>
              <a:rPr lang="en-US" altLang="zh-CN" sz="2000" b="1" dirty="0">
                <a:solidFill>
                  <a:srgbClr val="000000"/>
                </a:solidFill>
                <a:latin typeface="宋体" panose="02010600030101010101" pitchFamily="2" charset="-122"/>
                <a:ea typeface="宋体" panose="02010600030101010101" pitchFamily="2" charset="-122"/>
              </a:rPr>
              <a:t>association</a:t>
            </a:r>
            <a:r>
              <a:rPr lang="zh-CN" altLang="en-US" sz="2000" b="1" dirty="0">
                <a:solidFill>
                  <a:srgbClr val="000000"/>
                </a:solidFill>
                <a:latin typeface="宋体" panose="02010600030101010101" pitchFamily="2" charset="-122"/>
                <a:ea typeface="宋体" panose="02010600030101010101" pitchFamily="2" charset="-122"/>
              </a:rPr>
              <a:t>）是类之间的结构关系，它描述了一组链，链是对象（类的实例）之间的连接。</a:t>
            </a:r>
            <a:endParaRPr lang="zh-CN" altLang="en-US" sz="2000" b="1" dirty="0"/>
          </a:p>
        </p:txBody>
      </p:sp>
    </p:spTree>
    <p:extLst>
      <p:ext uri="{BB962C8B-B14F-4D97-AF65-F5344CB8AC3E}">
        <p14:creationId xmlns:p14="http://schemas.microsoft.com/office/powerpoint/2010/main" val="457179843"/>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800"/>
                            </p:stCondLst>
                            <p:childTnLst>
                              <p:par>
                                <p:cTn id="13" presetID="22"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2400" b="1" dirty="0"/>
              <a:t>UML</a:t>
            </a:r>
            <a:r>
              <a:rPr lang="zh-CN" altLang="en-US" sz="2400" b="1" dirty="0"/>
              <a:t>中的关系</a:t>
            </a:r>
          </a:p>
        </p:txBody>
      </p:sp>
      <p:sp>
        <p:nvSpPr>
          <p:cNvPr id="15" name="TextBox 38">
            <a:extLst>
              <a:ext uri="{FF2B5EF4-FFF2-40B4-BE49-F238E27FC236}">
                <a16:creationId xmlns:a16="http://schemas.microsoft.com/office/drawing/2014/main" id="{F13EEF86-3A6F-4BB2-9211-B73DDC9CCA10}"/>
              </a:ext>
            </a:extLst>
          </p:cNvPr>
          <p:cNvSpPr txBox="1"/>
          <p:nvPr/>
        </p:nvSpPr>
        <p:spPr>
          <a:xfrm>
            <a:off x="1404605" y="2288440"/>
            <a:ext cx="6899641" cy="1231106"/>
          </a:xfrm>
          <a:prstGeom prst="rect">
            <a:avLst/>
          </a:prstGeom>
          <a:noFill/>
        </p:spPr>
        <p:txBody>
          <a:bodyPr wrap="square" lIns="0" tIns="0" rIns="0" bIns="0" rtlCol="0">
            <a:spAutoFit/>
          </a:bodyPr>
          <a:lstStyle/>
          <a:p>
            <a:r>
              <a:rPr lang="en-US" altLang="zh-CN" sz="2000" b="1" dirty="0">
                <a:latin typeface="宋体" panose="02010600030101010101" pitchFamily="2" charset="-122"/>
                <a:ea typeface="宋体" panose="02010600030101010101" pitchFamily="2" charset="-122"/>
              </a:rPr>
              <a:t>3</a:t>
            </a:r>
            <a:r>
              <a:rPr lang="zh-CN" altLang="en-US" sz="2000" b="1" dirty="0">
                <a:latin typeface="宋体" panose="02010600030101010101" pitchFamily="2" charset="-122"/>
                <a:ea typeface="宋体" panose="02010600030101010101" pitchFamily="2" charset="-122"/>
              </a:rPr>
              <a:t>）泛化（</a:t>
            </a:r>
            <a:r>
              <a:rPr lang="en-US" altLang="zh-CN" sz="2000" b="1" dirty="0">
                <a:latin typeface="宋体" panose="02010600030101010101" pitchFamily="2" charset="-122"/>
                <a:ea typeface="宋体" panose="02010600030101010101" pitchFamily="2" charset="-122"/>
              </a:rPr>
              <a:t>generalization</a:t>
            </a:r>
            <a:r>
              <a:rPr lang="zh-CN" altLang="en-US" sz="2000" b="1" dirty="0">
                <a:latin typeface="宋体" panose="02010600030101010101" pitchFamily="2" charset="-122"/>
                <a:ea typeface="宋体" panose="02010600030101010101" pitchFamily="2" charset="-122"/>
              </a:rPr>
              <a:t>）是一种特殊</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一般关系，在其中特殊元素（子元素）基于一般元素（父元素）而建立。用这种方法，子元素共享了父元素的结构和行为。在图形上，把泛化关系画成一条带有空心箭头的实线，该实线指向父元素，</a:t>
            </a:r>
          </a:p>
        </p:txBody>
      </p:sp>
      <p:sp>
        <p:nvSpPr>
          <p:cNvPr id="11" name="文本框 10">
            <a:extLst>
              <a:ext uri="{FF2B5EF4-FFF2-40B4-BE49-F238E27FC236}">
                <a16:creationId xmlns:a16="http://schemas.microsoft.com/office/drawing/2014/main" id="{824EDE4F-8C7E-45B5-AB61-2A15E5352671}"/>
              </a:ext>
            </a:extLst>
          </p:cNvPr>
          <p:cNvSpPr txBox="1"/>
          <p:nvPr/>
        </p:nvSpPr>
        <p:spPr>
          <a:xfrm>
            <a:off x="1290847" y="4056242"/>
            <a:ext cx="6096000" cy="2246769"/>
          </a:xfrm>
          <a:prstGeom prst="rect">
            <a:avLst/>
          </a:prstGeom>
          <a:noFill/>
        </p:spPr>
        <p:txBody>
          <a:bodyPr wrap="square">
            <a:spAutoFit/>
          </a:bodyPr>
          <a:lstStyle/>
          <a:p>
            <a:r>
              <a:rPr lang="en-US" altLang="zh-CN" sz="2000" b="1" dirty="0">
                <a:solidFill>
                  <a:srgbClr val="000000"/>
                </a:solidFill>
                <a:latin typeface="宋体" panose="02010600030101010101" pitchFamily="2" charset="-122"/>
                <a:ea typeface="宋体" panose="02010600030101010101" pitchFamily="2" charset="-122"/>
              </a:rPr>
              <a:t>4</a:t>
            </a:r>
            <a:r>
              <a:rPr lang="zh-CN" altLang="en-US" sz="2000" b="1" dirty="0">
                <a:solidFill>
                  <a:srgbClr val="000000"/>
                </a:solidFill>
                <a:latin typeface="宋体" panose="02010600030101010101" pitchFamily="2" charset="-122"/>
                <a:ea typeface="宋体" panose="02010600030101010101" pitchFamily="2" charset="-122"/>
              </a:rPr>
              <a:t>）实现（</a:t>
            </a:r>
            <a:r>
              <a:rPr lang="en-US" altLang="zh-CN" sz="2000" b="1" dirty="0">
                <a:solidFill>
                  <a:srgbClr val="000000"/>
                </a:solidFill>
                <a:latin typeface="宋体" panose="02010600030101010101" pitchFamily="2" charset="-122"/>
                <a:ea typeface="宋体" panose="02010600030101010101" pitchFamily="2" charset="-122"/>
              </a:rPr>
              <a:t>realization</a:t>
            </a:r>
            <a:r>
              <a:rPr lang="zh-CN" altLang="en-US" sz="2000" b="1" dirty="0">
                <a:solidFill>
                  <a:srgbClr val="000000"/>
                </a:solidFill>
                <a:latin typeface="宋体" panose="02010600030101010101" pitchFamily="2" charset="-122"/>
                <a:ea typeface="宋体" panose="02010600030101010101" pitchFamily="2" charset="-122"/>
              </a:rPr>
              <a:t>）是类目之间的语义关系，其中的一个类目指定了由另一个类目保证执行的合约。在两种地方会遇到实现关系：一种是在接口和实现它们的类或构件之间；另一种是在用况和实现它们的协作之间。在图形上，把实现关系画成一条带有空心箭头的虚线，它是泛化和依赖关系两种图形的结合，如图</a:t>
            </a:r>
            <a:r>
              <a:rPr lang="en-US" altLang="zh-CN" sz="2000" b="1" dirty="0">
                <a:solidFill>
                  <a:srgbClr val="000000"/>
                </a:solidFill>
                <a:latin typeface="宋体" panose="02010600030101010101" pitchFamily="2" charset="-122"/>
                <a:ea typeface="宋体" panose="02010600030101010101" pitchFamily="2" charset="-122"/>
              </a:rPr>
              <a:t>2-17</a:t>
            </a:r>
            <a:r>
              <a:rPr lang="zh-CN" altLang="en-US" sz="2000" b="1" dirty="0">
                <a:solidFill>
                  <a:srgbClr val="000000"/>
                </a:solidFill>
                <a:latin typeface="宋体" panose="02010600030101010101" pitchFamily="2" charset="-122"/>
                <a:ea typeface="宋体" panose="02010600030101010101" pitchFamily="2" charset="-122"/>
              </a:rPr>
              <a:t>所示。</a:t>
            </a:r>
            <a:endParaRPr lang="zh-CN" altLang="en-US" sz="2000" b="1" dirty="0"/>
          </a:p>
        </p:txBody>
      </p:sp>
    </p:spTree>
    <p:extLst>
      <p:ext uri="{BB962C8B-B14F-4D97-AF65-F5344CB8AC3E}">
        <p14:creationId xmlns:p14="http://schemas.microsoft.com/office/powerpoint/2010/main" val="3526529987"/>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800"/>
                            </p:stCondLst>
                            <p:childTnLst>
                              <p:par>
                                <p:cTn id="13" presetID="22"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90484" y="2117490"/>
            <a:ext cx="9511665" cy="2919095"/>
            <a:chOff x="1919" y="2558"/>
            <a:chExt cx="14979" cy="4597"/>
          </a:xfrm>
        </p:grpSpPr>
        <p:sp>
          <p:nvSpPr>
            <p:cNvPr id="11" name="Freeform 5"/>
            <p:cNvSpPr/>
            <p:nvPr/>
          </p:nvSpPr>
          <p:spPr bwMode="auto">
            <a:xfrm>
              <a:off x="4765" y="2568"/>
              <a:ext cx="4427" cy="3520"/>
            </a:xfrm>
            <a:custGeom>
              <a:avLst/>
              <a:gdLst>
                <a:gd name="T0" fmla="*/ 132 w 550"/>
                <a:gd name="T1" fmla="*/ 289 h 436"/>
                <a:gd name="T2" fmla="*/ 132 w 550"/>
                <a:gd name="T3" fmla="*/ 436 h 436"/>
                <a:gd name="T4" fmla="*/ 276 w 550"/>
                <a:gd name="T5" fmla="*/ 436 h 436"/>
                <a:gd name="T6" fmla="*/ 408 w 550"/>
                <a:gd name="T7" fmla="*/ 436 h 436"/>
                <a:gd name="T8" fmla="*/ 447 w 550"/>
                <a:gd name="T9" fmla="*/ 436 h 436"/>
                <a:gd name="T10" fmla="*/ 550 w 550"/>
                <a:gd name="T11" fmla="*/ 436 h 436"/>
                <a:gd name="T12" fmla="*/ 550 w 550"/>
                <a:gd name="T13" fmla="*/ 291 h 436"/>
                <a:gd name="T14" fmla="*/ 497 w 550"/>
                <a:gd name="T15" fmla="*/ 306 h 436"/>
                <a:gd name="T16" fmla="*/ 418 w 550"/>
                <a:gd name="T17" fmla="*/ 220 h 436"/>
                <a:gd name="T18" fmla="*/ 497 w 550"/>
                <a:gd name="T19" fmla="*/ 134 h 436"/>
                <a:gd name="T20" fmla="*/ 550 w 550"/>
                <a:gd name="T21" fmla="*/ 150 h 436"/>
                <a:gd name="T22" fmla="*/ 550 w 550"/>
                <a:gd name="T23" fmla="*/ 0 h 436"/>
                <a:gd name="T24" fmla="*/ 132 w 550"/>
                <a:gd name="T25" fmla="*/ 0 h 436"/>
                <a:gd name="T26" fmla="*/ 132 w 550"/>
                <a:gd name="T27" fmla="*/ 156 h 436"/>
                <a:gd name="T28" fmla="*/ 109 w 550"/>
                <a:gd name="T29" fmla="*/ 197 h 436"/>
                <a:gd name="T30" fmla="*/ 64 w 550"/>
                <a:gd name="T31" fmla="*/ 197 h 436"/>
                <a:gd name="T32" fmla="*/ 29 w 550"/>
                <a:gd name="T33" fmla="*/ 185 h 436"/>
                <a:gd name="T34" fmla="*/ 0 w 550"/>
                <a:gd name="T35" fmla="*/ 220 h 436"/>
                <a:gd name="T36" fmla="*/ 29 w 550"/>
                <a:gd name="T37" fmla="*/ 255 h 436"/>
                <a:gd name="T38" fmla="*/ 64 w 550"/>
                <a:gd name="T39" fmla="*/ 243 h 436"/>
                <a:gd name="T40" fmla="*/ 109 w 550"/>
                <a:gd name="T41" fmla="*/ 243 h 436"/>
                <a:gd name="T42" fmla="*/ 129 w 550"/>
                <a:gd name="T43" fmla="*/ 268 h 436"/>
                <a:gd name="T44" fmla="*/ 133 w 550"/>
                <a:gd name="T45" fmla="*/ 268 h 436"/>
                <a:gd name="T46" fmla="*/ 132 w 550"/>
                <a:gd name="T47" fmla="*/ 285 h 436"/>
                <a:gd name="T48" fmla="*/ 132 w 550"/>
                <a:gd name="T49" fmla="*/ 289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436">
                  <a:moveTo>
                    <a:pt x="132" y="289"/>
                  </a:moveTo>
                  <a:cubicBezTo>
                    <a:pt x="132" y="436"/>
                    <a:pt x="132" y="436"/>
                    <a:pt x="132" y="436"/>
                  </a:cubicBezTo>
                  <a:cubicBezTo>
                    <a:pt x="276" y="436"/>
                    <a:pt x="276" y="436"/>
                    <a:pt x="276" y="436"/>
                  </a:cubicBezTo>
                  <a:cubicBezTo>
                    <a:pt x="276" y="436"/>
                    <a:pt x="408" y="436"/>
                    <a:pt x="408" y="436"/>
                  </a:cubicBezTo>
                  <a:cubicBezTo>
                    <a:pt x="410" y="436"/>
                    <a:pt x="416" y="436"/>
                    <a:pt x="447" y="436"/>
                  </a:cubicBezTo>
                  <a:cubicBezTo>
                    <a:pt x="550" y="436"/>
                    <a:pt x="550" y="436"/>
                    <a:pt x="550" y="436"/>
                  </a:cubicBezTo>
                  <a:cubicBezTo>
                    <a:pt x="550" y="291"/>
                    <a:pt x="550" y="291"/>
                    <a:pt x="550" y="291"/>
                  </a:cubicBezTo>
                  <a:cubicBezTo>
                    <a:pt x="537" y="296"/>
                    <a:pt x="514" y="306"/>
                    <a:pt x="497" y="306"/>
                  </a:cubicBezTo>
                  <a:cubicBezTo>
                    <a:pt x="453" y="306"/>
                    <a:pt x="418" y="267"/>
                    <a:pt x="418" y="220"/>
                  </a:cubicBezTo>
                  <a:cubicBezTo>
                    <a:pt x="418" y="173"/>
                    <a:pt x="453" y="134"/>
                    <a:pt x="497" y="134"/>
                  </a:cubicBezTo>
                  <a:cubicBezTo>
                    <a:pt x="514" y="134"/>
                    <a:pt x="537" y="144"/>
                    <a:pt x="550" y="150"/>
                  </a:cubicBezTo>
                  <a:cubicBezTo>
                    <a:pt x="550" y="0"/>
                    <a:pt x="550" y="0"/>
                    <a:pt x="550" y="0"/>
                  </a:cubicBezTo>
                  <a:cubicBezTo>
                    <a:pt x="132" y="0"/>
                    <a:pt x="132" y="0"/>
                    <a:pt x="132" y="0"/>
                  </a:cubicBezTo>
                  <a:cubicBezTo>
                    <a:pt x="132" y="156"/>
                    <a:pt x="132" y="156"/>
                    <a:pt x="132" y="156"/>
                  </a:cubicBezTo>
                  <a:cubicBezTo>
                    <a:pt x="131" y="174"/>
                    <a:pt x="123" y="189"/>
                    <a:pt x="109" y="197"/>
                  </a:cubicBezTo>
                  <a:cubicBezTo>
                    <a:pt x="95" y="205"/>
                    <a:pt x="79" y="205"/>
                    <a:pt x="64" y="197"/>
                  </a:cubicBezTo>
                  <a:cubicBezTo>
                    <a:pt x="51" y="191"/>
                    <a:pt x="34" y="185"/>
                    <a:pt x="29" y="185"/>
                  </a:cubicBezTo>
                  <a:cubicBezTo>
                    <a:pt x="13" y="185"/>
                    <a:pt x="0" y="201"/>
                    <a:pt x="0" y="220"/>
                  </a:cubicBezTo>
                  <a:cubicBezTo>
                    <a:pt x="0" y="239"/>
                    <a:pt x="13" y="255"/>
                    <a:pt x="29" y="255"/>
                  </a:cubicBezTo>
                  <a:cubicBezTo>
                    <a:pt x="34" y="255"/>
                    <a:pt x="51" y="249"/>
                    <a:pt x="64" y="243"/>
                  </a:cubicBezTo>
                  <a:cubicBezTo>
                    <a:pt x="79" y="235"/>
                    <a:pt x="95" y="235"/>
                    <a:pt x="109" y="243"/>
                  </a:cubicBezTo>
                  <a:cubicBezTo>
                    <a:pt x="118" y="248"/>
                    <a:pt x="125" y="257"/>
                    <a:pt x="129" y="268"/>
                  </a:cubicBezTo>
                  <a:cubicBezTo>
                    <a:pt x="133" y="268"/>
                    <a:pt x="133" y="268"/>
                    <a:pt x="133" y="268"/>
                  </a:cubicBezTo>
                  <a:cubicBezTo>
                    <a:pt x="132" y="285"/>
                    <a:pt x="132" y="285"/>
                    <a:pt x="132" y="285"/>
                  </a:cubicBezTo>
                  <a:cubicBezTo>
                    <a:pt x="132" y="286"/>
                    <a:pt x="132" y="287"/>
                    <a:pt x="132" y="289"/>
                  </a:cubicBezTo>
                </a:path>
              </a:pathLst>
            </a:custGeom>
            <a:solidFill>
              <a:srgbClr val="1C50A2"/>
            </a:solidFill>
            <a:ln w="28575">
              <a:noFill/>
              <a:round/>
            </a:ln>
          </p:spPr>
          <p:txBody>
            <a:bodyPr vert="horz" wrap="square" lIns="91440" tIns="45720" rIns="91440" bIns="45720" numCol="1" anchor="t" anchorCtr="0" compatLnSpc="1"/>
            <a:lstStyle/>
            <a:p>
              <a:endParaRPr lang="zh-CN" altLang="en-US"/>
            </a:p>
          </p:txBody>
        </p:sp>
        <p:sp>
          <p:nvSpPr>
            <p:cNvPr id="12" name="Freeform 6"/>
            <p:cNvSpPr/>
            <p:nvPr/>
          </p:nvSpPr>
          <p:spPr bwMode="auto">
            <a:xfrm>
              <a:off x="8533" y="2568"/>
              <a:ext cx="4424" cy="3520"/>
            </a:xfrm>
            <a:custGeom>
              <a:avLst/>
              <a:gdLst>
                <a:gd name="T0" fmla="*/ 550 w 550"/>
                <a:gd name="T1" fmla="*/ 150 h 436"/>
                <a:gd name="T2" fmla="*/ 550 w 550"/>
                <a:gd name="T3" fmla="*/ 0 h 436"/>
                <a:gd name="T4" fmla="*/ 479 w 550"/>
                <a:gd name="T5" fmla="*/ 0 h 436"/>
                <a:gd name="T6" fmla="*/ 339 w 550"/>
                <a:gd name="T7" fmla="*/ 0 h 436"/>
                <a:gd name="T8" fmla="*/ 277 w 550"/>
                <a:gd name="T9" fmla="*/ 0 h 436"/>
                <a:gd name="T10" fmla="*/ 275 w 550"/>
                <a:gd name="T11" fmla="*/ 0 h 436"/>
                <a:gd name="T12" fmla="*/ 132 w 550"/>
                <a:gd name="T13" fmla="*/ 0 h 436"/>
                <a:gd name="T14" fmla="*/ 132 w 550"/>
                <a:gd name="T15" fmla="*/ 156 h 436"/>
                <a:gd name="T16" fmla="*/ 109 w 550"/>
                <a:gd name="T17" fmla="*/ 197 h 436"/>
                <a:gd name="T18" fmla="*/ 64 w 550"/>
                <a:gd name="T19" fmla="*/ 197 h 436"/>
                <a:gd name="T20" fmla="*/ 29 w 550"/>
                <a:gd name="T21" fmla="*/ 185 h 436"/>
                <a:gd name="T22" fmla="*/ 0 w 550"/>
                <a:gd name="T23" fmla="*/ 220 h 436"/>
                <a:gd name="T24" fmla="*/ 29 w 550"/>
                <a:gd name="T25" fmla="*/ 255 h 436"/>
                <a:gd name="T26" fmla="*/ 64 w 550"/>
                <a:gd name="T27" fmla="*/ 243 h 436"/>
                <a:gd name="T28" fmla="*/ 109 w 550"/>
                <a:gd name="T29" fmla="*/ 243 h 436"/>
                <a:gd name="T30" fmla="*/ 129 w 550"/>
                <a:gd name="T31" fmla="*/ 268 h 436"/>
                <a:gd name="T32" fmla="*/ 133 w 550"/>
                <a:gd name="T33" fmla="*/ 268 h 436"/>
                <a:gd name="T34" fmla="*/ 132 w 550"/>
                <a:gd name="T35" fmla="*/ 285 h 436"/>
                <a:gd name="T36" fmla="*/ 132 w 550"/>
                <a:gd name="T37" fmla="*/ 289 h 436"/>
                <a:gd name="T38" fmla="*/ 132 w 550"/>
                <a:gd name="T39" fmla="*/ 436 h 436"/>
                <a:gd name="T40" fmla="*/ 550 w 550"/>
                <a:gd name="T41" fmla="*/ 436 h 436"/>
                <a:gd name="T42" fmla="*/ 550 w 550"/>
                <a:gd name="T43" fmla="*/ 291 h 436"/>
                <a:gd name="T44" fmla="*/ 497 w 550"/>
                <a:gd name="T45" fmla="*/ 306 h 436"/>
                <a:gd name="T46" fmla="*/ 418 w 550"/>
                <a:gd name="T47" fmla="*/ 220 h 436"/>
                <a:gd name="T48" fmla="*/ 497 w 550"/>
                <a:gd name="T49" fmla="*/ 134 h 436"/>
                <a:gd name="T50" fmla="*/ 550 w 550"/>
                <a:gd name="T51" fmla="*/ 15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0" h="436">
                  <a:moveTo>
                    <a:pt x="550" y="150"/>
                  </a:moveTo>
                  <a:cubicBezTo>
                    <a:pt x="550" y="0"/>
                    <a:pt x="550" y="0"/>
                    <a:pt x="550" y="0"/>
                  </a:cubicBezTo>
                  <a:cubicBezTo>
                    <a:pt x="479" y="0"/>
                    <a:pt x="479" y="0"/>
                    <a:pt x="479" y="0"/>
                  </a:cubicBezTo>
                  <a:cubicBezTo>
                    <a:pt x="479" y="0"/>
                    <a:pt x="398" y="0"/>
                    <a:pt x="339" y="0"/>
                  </a:cubicBezTo>
                  <a:cubicBezTo>
                    <a:pt x="286" y="0"/>
                    <a:pt x="279" y="0"/>
                    <a:pt x="277" y="0"/>
                  </a:cubicBezTo>
                  <a:cubicBezTo>
                    <a:pt x="275" y="0"/>
                    <a:pt x="275" y="0"/>
                    <a:pt x="275" y="0"/>
                  </a:cubicBezTo>
                  <a:cubicBezTo>
                    <a:pt x="132" y="0"/>
                    <a:pt x="132" y="0"/>
                    <a:pt x="132" y="0"/>
                  </a:cubicBezTo>
                  <a:cubicBezTo>
                    <a:pt x="132" y="156"/>
                    <a:pt x="132" y="156"/>
                    <a:pt x="132" y="156"/>
                  </a:cubicBezTo>
                  <a:cubicBezTo>
                    <a:pt x="131" y="174"/>
                    <a:pt x="123" y="189"/>
                    <a:pt x="109" y="197"/>
                  </a:cubicBezTo>
                  <a:cubicBezTo>
                    <a:pt x="96" y="205"/>
                    <a:pt x="79" y="205"/>
                    <a:pt x="64" y="197"/>
                  </a:cubicBezTo>
                  <a:cubicBezTo>
                    <a:pt x="51" y="191"/>
                    <a:pt x="34" y="185"/>
                    <a:pt x="29" y="185"/>
                  </a:cubicBezTo>
                  <a:cubicBezTo>
                    <a:pt x="13" y="185"/>
                    <a:pt x="0" y="201"/>
                    <a:pt x="0" y="220"/>
                  </a:cubicBezTo>
                  <a:cubicBezTo>
                    <a:pt x="0" y="239"/>
                    <a:pt x="13" y="255"/>
                    <a:pt x="29" y="255"/>
                  </a:cubicBezTo>
                  <a:cubicBezTo>
                    <a:pt x="34" y="255"/>
                    <a:pt x="51" y="249"/>
                    <a:pt x="64" y="243"/>
                  </a:cubicBezTo>
                  <a:cubicBezTo>
                    <a:pt x="79" y="235"/>
                    <a:pt x="96" y="235"/>
                    <a:pt x="109" y="243"/>
                  </a:cubicBezTo>
                  <a:cubicBezTo>
                    <a:pt x="118" y="248"/>
                    <a:pt x="125" y="257"/>
                    <a:pt x="129" y="268"/>
                  </a:cubicBezTo>
                  <a:cubicBezTo>
                    <a:pt x="133" y="268"/>
                    <a:pt x="133" y="268"/>
                    <a:pt x="133" y="268"/>
                  </a:cubicBezTo>
                  <a:cubicBezTo>
                    <a:pt x="132" y="285"/>
                    <a:pt x="132" y="285"/>
                    <a:pt x="132" y="285"/>
                  </a:cubicBezTo>
                  <a:cubicBezTo>
                    <a:pt x="132" y="286"/>
                    <a:pt x="132" y="287"/>
                    <a:pt x="132" y="289"/>
                  </a:cubicBezTo>
                  <a:cubicBezTo>
                    <a:pt x="132" y="436"/>
                    <a:pt x="132" y="436"/>
                    <a:pt x="132" y="436"/>
                  </a:cubicBezTo>
                  <a:cubicBezTo>
                    <a:pt x="550" y="436"/>
                    <a:pt x="550" y="436"/>
                    <a:pt x="550" y="436"/>
                  </a:cubicBezTo>
                  <a:cubicBezTo>
                    <a:pt x="550" y="291"/>
                    <a:pt x="550" y="291"/>
                    <a:pt x="550" y="291"/>
                  </a:cubicBezTo>
                  <a:cubicBezTo>
                    <a:pt x="537" y="296"/>
                    <a:pt x="514" y="306"/>
                    <a:pt x="497" y="306"/>
                  </a:cubicBezTo>
                  <a:cubicBezTo>
                    <a:pt x="453" y="306"/>
                    <a:pt x="418" y="267"/>
                    <a:pt x="418" y="220"/>
                  </a:cubicBezTo>
                  <a:cubicBezTo>
                    <a:pt x="418" y="173"/>
                    <a:pt x="453" y="134"/>
                    <a:pt x="497" y="134"/>
                  </a:cubicBezTo>
                  <a:cubicBezTo>
                    <a:pt x="514" y="134"/>
                    <a:pt x="537" y="144"/>
                    <a:pt x="550" y="150"/>
                  </a:cubicBezTo>
                </a:path>
              </a:pathLst>
            </a:custGeom>
            <a:solidFill>
              <a:srgbClr val="1C50A2"/>
            </a:solidFill>
            <a:ln w="28575">
              <a:noFill/>
              <a:round/>
            </a:ln>
          </p:spPr>
          <p:txBody>
            <a:bodyPr vert="horz" wrap="square" lIns="91440" tIns="45720" rIns="91440" bIns="45720" numCol="1" anchor="t" anchorCtr="0" compatLnSpc="1"/>
            <a:lstStyle/>
            <a:p>
              <a:endParaRPr lang="zh-CN" altLang="en-US"/>
            </a:p>
          </p:txBody>
        </p:sp>
        <p:sp>
          <p:nvSpPr>
            <p:cNvPr id="13" name="Freeform 7"/>
            <p:cNvSpPr/>
            <p:nvPr/>
          </p:nvSpPr>
          <p:spPr bwMode="auto">
            <a:xfrm>
              <a:off x="12321" y="2558"/>
              <a:ext cx="4577" cy="3530"/>
            </a:xfrm>
            <a:custGeom>
              <a:avLst/>
              <a:gdLst>
                <a:gd name="T0" fmla="*/ 108 w 569"/>
                <a:gd name="T1" fmla="*/ 194 h 437"/>
                <a:gd name="T2" fmla="*/ 63 w 569"/>
                <a:gd name="T3" fmla="*/ 195 h 437"/>
                <a:gd name="T4" fmla="*/ 28 w 569"/>
                <a:gd name="T5" fmla="*/ 182 h 437"/>
                <a:gd name="T6" fmla="*/ 0 w 569"/>
                <a:gd name="T7" fmla="*/ 219 h 437"/>
                <a:gd name="T8" fmla="*/ 28 w 569"/>
                <a:gd name="T9" fmla="*/ 255 h 437"/>
                <a:gd name="T10" fmla="*/ 63 w 569"/>
                <a:gd name="T11" fmla="*/ 243 h 437"/>
                <a:gd name="T12" fmla="*/ 108 w 569"/>
                <a:gd name="T13" fmla="*/ 243 h 437"/>
                <a:gd name="T14" fmla="*/ 131 w 569"/>
                <a:gd name="T15" fmla="*/ 279 h 437"/>
                <a:gd name="T16" fmla="*/ 131 w 569"/>
                <a:gd name="T17" fmla="*/ 282 h 437"/>
                <a:gd name="T18" fmla="*/ 131 w 569"/>
                <a:gd name="T19" fmla="*/ 286 h 437"/>
                <a:gd name="T20" fmla="*/ 131 w 569"/>
                <a:gd name="T21" fmla="*/ 291 h 437"/>
                <a:gd name="T22" fmla="*/ 131 w 569"/>
                <a:gd name="T23" fmla="*/ 437 h 437"/>
                <a:gd name="T24" fmla="*/ 283 w 569"/>
                <a:gd name="T25" fmla="*/ 437 h 437"/>
                <a:gd name="T26" fmla="*/ 267 w 569"/>
                <a:gd name="T27" fmla="*/ 382 h 437"/>
                <a:gd name="T28" fmla="*/ 353 w 569"/>
                <a:gd name="T29" fmla="*/ 300 h 437"/>
                <a:gd name="T30" fmla="*/ 438 w 569"/>
                <a:gd name="T31" fmla="*/ 382 h 437"/>
                <a:gd name="T32" fmla="*/ 423 w 569"/>
                <a:gd name="T33" fmla="*/ 437 h 437"/>
                <a:gd name="T34" fmla="*/ 567 w 569"/>
                <a:gd name="T35" fmla="*/ 437 h 437"/>
                <a:gd name="T36" fmla="*/ 567 w 569"/>
                <a:gd name="T37" fmla="*/ 295 h 437"/>
                <a:gd name="T38" fmla="*/ 567 w 569"/>
                <a:gd name="T39" fmla="*/ 162 h 437"/>
                <a:gd name="T40" fmla="*/ 567 w 569"/>
                <a:gd name="T41" fmla="*/ 158 h 437"/>
                <a:gd name="T42" fmla="*/ 567 w 569"/>
                <a:gd name="T43" fmla="*/ 1 h 437"/>
                <a:gd name="T44" fmla="*/ 397 w 569"/>
                <a:gd name="T45" fmla="*/ 1 h 437"/>
                <a:gd name="T46" fmla="*/ 397 w 569"/>
                <a:gd name="T47" fmla="*/ 1 h 437"/>
                <a:gd name="T48" fmla="*/ 215 w 569"/>
                <a:gd name="T49" fmla="*/ 1 h 437"/>
                <a:gd name="T50" fmla="*/ 202 w 569"/>
                <a:gd name="T51" fmla="*/ 0 h 437"/>
                <a:gd name="T52" fmla="*/ 202 w 569"/>
                <a:gd name="T53" fmla="*/ 1 h 437"/>
                <a:gd name="T54" fmla="*/ 142 w 569"/>
                <a:gd name="T55" fmla="*/ 1 h 437"/>
                <a:gd name="T56" fmla="*/ 131 w 569"/>
                <a:gd name="T57" fmla="*/ 1 h 437"/>
                <a:gd name="T58" fmla="*/ 131 w 569"/>
                <a:gd name="T59" fmla="*/ 151 h 437"/>
                <a:gd name="T60" fmla="*/ 131 w 569"/>
                <a:gd name="T61" fmla="*/ 152 h 437"/>
                <a:gd name="T62" fmla="*/ 132 w 569"/>
                <a:gd name="T63" fmla="*/ 169 h 437"/>
                <a:gd name="T64" fmla="*/ 128 w 569"/>
                <a:gd name="T65" fmla="*/ 169 h 437"/>
                <a:gd name="T66" fmla="*/ 108 w 569"/>
                <a:gd name="T67" fmla="*/ 194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9" h="437">
                  <a:moveTo>
                    <a:pt x="108" y="194"/>
                  </a:moveTo>
                  <a:cubicBezTo>
                    <a:pt x="95" y="202"/>
                    <a:pt x="79" y="203"/>
                    <a:pt x="63" y="195"/>
                  </a:cubicBezTo>
                  <a:cubicBezTo>
                    <a:pt x="50" y="188"/>
                    <a:pt x="33" y="182"/>
                    <a:pt x="28" y="182"/>
                  </a:cubicBezTo>
                  <a:cubicBezTo>
                    <a:pt x="13" y="182"/>
                    <a:pt x="0" y="199"/>
                    <a:pt x="0" y="219"/>
                  </a:cubicBezTo>
                  <a:cubicBezTo>
                    <a:pt x="0" y="239"/>
                    <a:pt x="13" y="255"/>
                    <a:pt x="28" y="255"/>
                  </a:cubicBezTo>
                  <a:cubicBezTo>
                    <a:pt x="33" y="255"/>
                    <a:pt x="50" y="249"/>
                    <a:pt x="63" y="243"/>
                  </a:cubicBezTo>
                  <a:cubicBezTo>
                    <a:pt x="79" y="235"/>
                    <a:pt x="95" y="235"/>
                    <a:pt x="108" y="243"/>
                  </a:cubicBezTo>
                  <a:cubicBezTo>
                    <a:pt x="121" y="250"/>
                    <a:pt x="129" y="263"/>
                    <a:pt x="131" y="279"/>
                  </a:cubicBezTo>
                  <a:cubicBezTo>
                    <a:pt x="131" y="282"/>
                    <a:pt x="131" y="282"/>
                    <a:pt x="131" y="282"/>
                  </a:cubicBezTo>
                  <a:cubicBezTo>
                    <a:pt x="131" y="286"/>
                    <a:pt x="131" y="286"/>
                    <a:pt x="131" y="286"/>
                  </a:cubicBezTo>
                  <a:cubicBezTo>
                    <a:pt x="131" y="291"/>
                    <a:pt x="131" y="291"/>
                    <a:pt x="131" y="291"/>
                  </a:cubicBezTo>
                  <a:cubicBezTo>
                    <a:pt x="131" y="437"/>
                    <a:pt x="131" y="437"/>
                    <a:pt x="131" y="437"/>
                  </a:cubicBezTo>
                  <a:cubicBezTo>
                    <a:pt x="283" y="437"/>
                    <a:pt x="283" y="437"/>
                    <a:pt x="283" y="437"/>
                  </a:cubicBezTo>
                  <a:cubicBezTo>
                    <a:pt x="277" y="424"/>
                    <a:pt x="267" y="400"/>
                    <a:pt x="267" y="382"/>
                  </a:cubicBezTo>
                  <a:cubicBezTo>
                    <a:pt x="267" y="337"/>
                    <a:pt x="306" y="300"/>
                    <a:pt x="353" y="300"/>
                  </a:cubicBezTo>
                  <a:cubicBezTo>
                    <a:pt x="400" y="300"/>
                    <a:pt x="438" y="337"/>
                    <a:pt x="438" y="382"/>
                  </a:cubicBezTo>
                  <a:cubicBezTo>
                    <a:pt x="438" y="400"/>
                    <a:pt x="429" y="424"/>
                    <a:pt x="423" y="437"/>
                  </a:cubicBezTo>
                  <a:cubicBezTo>
                    <a:pt x="567" y="437"/>
                    <a:pt x="567" y="437"/>
                    <a:pt x="567" y="437"/>
                  </a:cubicBezTo>
                  <a:cubicBezTo>
                    <a:pt x="567" y="295"/>
                    <a:pt x="567" y="295"/>
                    <a:pt x="567" y="295"/>
                  </a:cubicBezTo>
                  <a:cubicBezTo>
                    <a:pt x="567" y="294"/>
                    <a:pt x="569" y="184"/>
                    <a:pt x="567" y="162"/>
                  </a:cubicBezTo>
                  <a:cubicBezTo>
                    <a:pt x="567" y="160"/>
                    <a:pt x="567" y="159"/>
                    <a:pt x="567" y="158"/>
                  </a:cubicBezTo>
                  <a:cubicBezTo>
                    <a:pt x="567" y="1"/>
                    <a:pt x="567" y="1"/>
                    <a:pt x="567" y="1"/>
                  </a:cubicBezTo>
                  <a:cubicBezTo>
                    <a:pt x="397" y="1"/>
                    <a:pt x="397" y="1"/>
                    <a:pt x="397" y="1"/>
                  </a:cubicBezTo>
                  <a:cubicBezTo>
                    <a:pt x="397" y="1"/>
                    <a:pt x="397" y="1"/>
                    <a:pt x="397" y="1"/>
                  </a:cubicBezTo>
                  <a:cubicBezTo>
                    <a:pt x="215" y="1"/>
                    <a:pt x="215" y="1"/>
                    <a:pt x="215" y="1"/>
                  </a:cubicBezTo>
                  <a:cubicBezTo>
                    <a:pt x="210" y="1"/>
                    <a:pt x="206" y="1"/>
                    <a:pt x="202" y="0"/>
                  </a:cubicBezTo>
                  <a:cubicBezTo>
                    <a:pt x="202" y="1"/>
                    <a:pt x="202" y="1"/>
                    <a:pt x="202" y="1"/>
                  </a:cubicBezTo>
                  <a:cubicBezTo>
                    <a:pt x="142" y="1"/>
                    <a:pt x="142" y="1"/>
                    <a:pt x="142" y="1"/>
                  </a:cubicBezTo>
                  <a:cubicBezTo>
                    <a:pt x="141" y="1"/>
                    <a:pt x="137" y="1"/>
                    <a:pt x="131" y="1"/>
                  </a:cubicBezTo>
                  <a:cubicBezTo>
                    <a:pt x="131" y="151"/>
                    <a:pt x="131" y="151"/>
                    <a:pt x="131" y="151"/>
                  </a:cubicBezTo>
                  <a:cubicBezTo>
                    <a:pt x="131" y="152"/>
                    <a:pt x="131" y="152"/>
                    <a:pt x="131" y="152"/>
                  </a:cubicBezTo>
                  <a:cubicBezTo>
                    <a:pt x="132" y="169"/>
                    <a:pt x="132" y="169"/>
                    <a:pt x="132" y="169"/>
                  </a:cubicBezTo>
                  <a:cubicBezTo>
                    <a:pt x="128" y="169"/>
                    <a:pt x="128" y="169"/>
                    <a:pt x="128" y="169"/>
                  </a:cubicBezTo>
                  <a:cubicBezTo>
                    <a:pt x="125" y="180"/>
                    <a:pt x="118" y="189"/>
                    <a:pt x="108" y="194"/>
                  </a:cubicBezTo>
                </a:path>
              </a:pathLst>
            </a:custGeom>
            <a:solidFill>
              <a:srgbClr val="1C50A2"/>
            </a:solidFill>
            <a:ln w="28575">
              <a:noFill/>
              <a:round/>
            </a:ln>
          </p:spPr>
          <p:txBody>
            <a:bodyPr vert="horz" wrap="square" lIns="91440" tIns="45720" rIns="91440" bIns="45720" numCol="1" anchor="t" anchorCtr="0" compatLnSpc="1"/>
            <a:lstStyle/>
            <a:p>
              <a:endParaRPr lang="zh-CN" altLang="en-US"/>
            </a:p>
          </p:txBody>
        </p:sp>
        <p:sp>
          <p:nvSpPr>
            <p:cNvPr id="14" name="Freeform 8"/>
            <p:cNvSpPr/>
            <p:nvPr/>
          </p:nvSpPr>
          <p:spPr bwMode="auto">
            <a:xfrm>
              <a:off x="1919" y="2568"/>
              <a:ext cx="3506" cy="4587"/>
            </a:xfrm>
            <a:custGeom>
              <a:avLst/>
              <a:gdLst>
                <a:gd name="T0" fmla="*/ 194 w 436"/>
                <a:gd name="T1" fmla="*/ 459 h 568"/>
                <a:gd name="T2" fmla="*/ 194 w 436"/>
                <a:gd name="T3" fmla="*/ 505 h 568"/>
                <a:gd name="T4" fmla="*/ 181 w 436"/>
                <a:gd name="T5" fmla="*/ 539 h 568"/>
                <a:gd name="T6" fmla="*/ 218 w 436"/>
                <a:gd name="T7" fmla="*/ 568 h 568"/>
                <a:gd name="T8" fmla="*/ 255 w 436"/>
                <a:gd name="T9" fmla="*/ 539 h 568"/>
                <a:gd name="T10" fmla="*/ 242 w 436"/>
                <a:gd name="T11" fmla="*/ 505 h 568"/>
                <a:gd name="T12" fmla="*/ 242 w 436"/>
                <a:gd name="T13" fmla="*/ 459 h 568"/>
                <a:gd name="T14" fmla="*/ 279 w 436"/>
                <a:gd name="T15" fmla="*/ 437 h 568"/>
                <a:gd name="T16" fmla="*/ 281 w 436"/>
                <a:gd name="T17" fmla="*/ 437 h 568"/>
                <a:gd name="T18" fmla="*/ 285 w 436"/>
                <a:gd name="T19" fmla="*/ 437 h 568"/>
                <a:gd name="T20" fmla="*/ 290 w 436"/>
                <a:gd name="T21" fmla="*/ 436 h 568"/>
                <a:gd name="T22" fmla="*/ 436 w 436"/>
                <a:gd name="T23" fmla="*/ 436 h 568"/>
                <a:gd name="T24" fmla="*/ 436 w 436"/>
                <a:gd name="T25" fmla="*/ 285 h 568"/>
                <a:gd name="T26" fmla="*/ 381 w 436"/>
                <a:gd name="T27" fmla="*/ 301 h 568"/>
                <a:gd name="T28" fmla="*/ 300 w 436"/>
                <a:gd name="T29" fmla="*/ 215 h 568"/>
                <a:gd name="T30" fmla="*/ 381 w 436"/>
                <a:gd name="T31" fmla="*/ 129 h 568"/>
                <a:gd name="T32" fmla="*/ 436 w 436"/>
                <a:gd name="T33" fmla="*/ 145 h 568"/>
                <a:gd name="T34" fmla="*/ 436 w 436"/>
                <a:gd name="T35" fmla="*/ 0 h 568"/>
                <a:gd name="T36" fmla="*/ 294 w 436"/>
                <a:gd name="T37" fmla="*/ 0 h 568"/>
                <a:gd name="T38" fmla="*/ 201 w 436"/>
                <a:gd name="T39" fmla="*/ 0 h 568"/>
                <a:gd name="T40" fmla="*/ 161 w 436"/>
                <a:gd name="T41" fmla="*/ 0 h 568"/>
                <a:gd name="T42" fmla="*/ 157 w 436"/>
                <a:gd name="T43" fmla="*/ 0 h 568"/>
                <a:gd name="T44" fmla="*/ 0 w 436"/>
                <a:gd name="T45" fmla="*/ 0 h 568"/>
                <a:gd name="T46" fmla="*/ 0 w 436"/>
                <a:gd name="T47" fmla="*/ 161 h 568"/>
                <a:gd name="T48" fmla="*/ 0 w 436"/>
                <a:gd name="T49" fmla="*/ 353 h 568"/>
                <a:gd name="T50" fmla="*/ 0 w 436"/>
                <a:gd name="T51" fmla="*/ 366 h 568"/>
                <a:gd name="T52" fmla="*/ 0 w 436"/>
                <a:gd name="T53" fmla="*/ 366 h 568"/>
                <a:gd name="T54" fmla="*/ 0 w 436"/>
                <a:gd name="T55" fmla="*/ 426 h 568"/>
                <a:gd name="T56" fmla="*/ 0 w 436"/>
                <a:gd name="T57" fmla="*/ 436 h 568"/>
                <a:gd name="T58" fmla="*/ 150 w 436"/>
                <a:gd name="T59" fmla="*/ 437 h 568"/>
                <a:gd name="T60" fmla="*/ 151 w 436"/>
                <a:gd name="T61" fmla="*/ 437 h 568"/>
                <a:gd name="T62" fmla="*/ 168 w 436"/>
                <a:gd name="T63" fmla="*/ 436 h 568"/>
                <a:gd name="T64" fmla="*/ 168 w 436"/>
                <a:gd name="T65" fmla="*/ 439 h 568"/>
                <a:gd name="T66" fmla="*/ 194 w 436"/>
                <a:gd name="T67" fmla="*/ 459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6" h="568">
                  <a:moveTo>
                    <a:pt x="194" y="459"/>
                  </a:moveTo>
                  <a:cubicBezTo>
                    <a:pt x="202" y="473"/>
                    <a:pt x="202" y="489"/>
                    <a:pt x="194" y="505"/>
                  </a:cubicBezTo>
                  <a:cubicBezTo>
                    <a:pt x="187" y="518"/>
                    <a:pt x="181" y="534"/>
                    <a:pt x="181" y="539"/>
                  </a:cubicBezTo>
                  <a:cubicBezTo>
                    <a:pt x="181" y="555"/>
                    <a:pt x="198" y="568"/>
                    <a:pt x="218" y="568"/>
                  </a:cubicBezTo>
                  <a:cubicBezTo>
                    <a:pt x="238" y="568"/>
                    <a:pt x="255" y="555"/>
                    <a:pt x="255" y="539"/>
                  </a:cubicBezTo>
                  <a:cubicBezTo>
                    <a:pt x="255" y="534"/>
                    <a:pt x="249" y="518"/>
                    <a:pt x="242" y="505"/>
                  </a:cubicBezTo>
                  <a:cubicBezTo>
                    <a:pt x="234" y="489"/>
                    <a:pt x="234" y="473"/>
                    <a:pt x="242" y="459"/>
                  </a:cubicBezTo>
                  <a:cubicBezTo>
                    <a:pt x="249" y="447"/>
                    <a:pt x="262" y="439"/>
                    <a:pt x="279" y="437"/>
                  </a:cubicBezTo>
                  <a:cubicBezTo>
                    <a:pt x="281" y="437"/>
                    <a:pt x="281" y="437"/>
                    <a:pt x="281" y="437"/>
                  </a:cubicBezTo>
                  <a:cubicBezTo>
                    <a:pt x="285" y="437"/>
                    <a:pt x="285" y="437"/>
                    <a:pt x="285" y="437"/>
                  </a:cubicBezTo>
                  <a:cubicBezTo>
                    <a:pt x="290" y="436"/>
                    <a:pt x="290" y="436"/>
                    <a:pt x="290" y="436"/>
                  </a:cubicBezTo>
                  <a:cubicBezTo>
                    <a:pt x="436" y="436"/>
                    <a:pt x="436" y="436"/>
                    <a:pt x="436" y="436"/>
                  </a:cubicBezTo>
                  <a:cubicBezTo>
                    <a:pt x="436" y="285"/>
                    <a:pt x="436" y="285"/>
                    <a:pt x="436" y="285"/>
                  </a:cubicBezTo>
                  <a:cubicBezTo>
                    <a:pt x="423" y="291"/>
                    <a:pt x="399" y="301"/>
                    <a:pt x="381" y="301"/>
                  </a:cubicBezTo>
                  <a:cubicBezTo>
                    <a:pt x="336" y="301"/>
                    <a:pt x="300" y="262"/>
                    <a:pt x="300" y="215"/>
                  </a:cubicBezTo>
                  <a:cubicBezTo>
                    <a:pt x="300" y="168"/>
                    <a:pt x="336" y="129"/>
                    <a:pt x="381" y="129"/>
                  </a:cubicBezTo>
                  <a:cubicBezTo>
                    <a:pt x="399" y="129"/>
                    <a:pt x="423" y="139"/>
                    <a:pt x="436" y="145"/>
                  </a:cubicBezTo>
                  <a:cubicBezTo>
                    <a:pt x="436" y="0"/>
                    <a:pt x="436" y="0"/>
                    <a:pt x="436" y="0"/>
                  </a:cubicBezTo>
                  <a:cubicBezTo>
                    <a:pt x="294" y="0"/>
                    <a:pt x="294" y="0"/>
                    <a:pt x="294" y="0"/>
                  </a:cubicBezTo>
                  <a:cubicBezTo>
                    <a:pt x="294" y="0"/>
                    <a:pt x="242" y="0"/>
                    <a:pt x="201" y="0"/>
                  </a:cubicBezTo>
                  <a:cubicBezTo>
                    <a:pt x="176" y="0"/>
                    <a:pt x="165" y="0"/>
                    <a:pt x="161" y="0"/>
                  </a:cubicBezTo>
                  <a:cubicBezTo>
                    <a:pt x="160" y="0"/>
                    <a:pt x="159" y="0"/>
                    <a:pt x="157" y="0"/>
                  </a:cubicBezTo>
                  <a:cubicBezTo>
                    <a:pt x="0" y="0"/>
                    <a:pt x="0" y="0"/>
                    <a:pt x="0" y="0"/>
                  </a:cubicBezTo>
                  <a:cubicBezTo>
                    <a:pt x="0" y="161"/>
                    <a:pt x="0" y="161"/>
                    <a:pt x="0" y="161"/>
                  </a:cubicBezTo>
                  <a:cubicBezTo>
                    <a:pt x="0" y="353"/>
                    <a:pt x="0" y="353"/>
                    <a:pt x="0" y="353"/>
                  </a:cubicBezTo>
                  <a:cubicBezTo>
                    <a:pt x="0" y="358"/>
                    <a:pt x="0" y="362"/>
                    <a:pt x="0" y="366"/>
                  </a:cubicBezTo>
                  <a:cubicBezTo>
                    <a:pt x="0" y="366"/>
                    <a:pt x="0" y="366"/>
                    <a:pt x="0" y="366"/>
                  </a:cubicBezTo>
                  <a:cubicBezTo>
                    <a:pt x="0" y="426"/>
                    <a:pt x="0" y="426"/>
                    <a:pt x="0" y="426"/>
                  </a:cubicBezTo>
                  <a:cubicBezTo>
                    <a:pt x="0" y="427"/>
                    <a:pt x="0" y="431"/>
                    <a:pt x="0" y="436"/>
                  </a:cubicBezTo>
                  <a:cubicBezTo>
                    <a:pt x="150" y="437"/>
                    <a:pt x="150" y="437"/>
                    <a:pt x="150" y="437"/>
                  </a:cubicBezTo>
                  <a:cubicBezTo>
                    <a:pt x="151" y="437"/>
                    <a:pt x="151" y="437"/>
                    <a:pt x="151" y="437"/>
                  </a:cubicBezTo>
                  <a:cubicBezTo>
                    <a:pt x="168" y="436"/>
                    <a:pt x="168" y="436"/>
                    <a:pt x="168" y="436"/>
                  </a:cubicBezTo>
                  <a:cubicBezTo>
                    <a:pt x="168" y="439"/>
                    <a:pt x="168" y="439"/>
                    <a:pt x="168" y="439"/>
                  </a:cubicBezTo>
                  <a:cubicBezTo>
                    <a:pt x="179" y="443"/>
                    <a:pt x="188" y="450"/>
                    <a:pt x="194" y="459"/>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矩形 37"/>
            <p:cNvSpPr/>
            <p:nvPr/>
          </p:nvSpPr>
          <p:spPr>
            <a:xfrm>
              <a:off x="3007" y="4667"/>
              <a:ext cx="1195" cy="921"/>
            </a:xfrm>
            <a:prstGeom prst="rect">
              <a:avLst/>
            </a:prstGeom>
          </p:spPr>
          <p:txBody>
            <a:bodyPr wrap="square">
              <a:spAutoFit/>
            </a:bodyPr>
            <a:lstStyle/>
            <a:p>
              <a:pPr algn="ctr"/>
              <a:r>
                <a:rPr lang="en-US" altLang="zh-CN" sz="3200" b="1" dirty="0">
                  <a:solidFill>
                    <a:srgbClr val="18478F"/>
                  </a:solidFill>
                  <a:latin typeface="Dotum" panose="020B0600000101010101" pitchFamily="34" charset="-127"/>
                  <a:ea typeface="Dotum" panose="020B0600000101010101" pitchFamily="34" charset="-127"/>
                </a:rPr>
                <a:t>01</a:t>
              </a:r>
              <a:endParaRPr lang="zh-CN" altLang="en-US" sz="3200" b="1" dirty="0">
                <a:solidFill>
                  <a:srgbClr val="18478F"/>
                </a:solidFill>
                <a:latin typeface="Dotum" panose="020B0600000101010101" pitchFamily="34" charset="-127"/>
                <a:ea typeface="Dotum" panose="020B0600000101010101" pitchFamily="34" charset="-127"/>
              </a:endParaRPr>
            </a:p>
          </p:txBody>
        </p:sp>
        <p:sp>
          <p:nvSpPr>
            <p:cNvPr id="39" name="矩形 38"/>
            <p:cNvSpPr/>
            <p:nvPr/>
          </p:nvSpPr>
          <p:spPr>
            <a:xfrm>
              <a:off x="6768" y="4676"/>
              <a:ext cx="1195" cy="921"/>
            </a:xfrm>
            <a:prstGeom prst="rect">
              <a:avLst/>
            </a:prstGeom>
          </p:spPr>
          <p:txBody>
            <a:bodyPr wrap="square">
              <a:spAutoFit/>
            </a:bodyPr>
            <a:lstStyle/>
            <a:p>
              <a:pPr algn="ctr"/>
              <a:r>
                <a:rPr lang="en-US" altLang="zh-CN" sz="3200" b="1" dirty="0">
                  <a:solidFill>
                    <a:prstClr val="white"/>
                  </a:solidFill>
                  <a:latin typeface="Dotum" panose="020B0600000101010101" pitchFamily="34" charset="-127"/>
                  <a:ea typeface="Dotum" panose="020B0600000101010101" pitchFamily="34" charset="-127"/>
                </a:rPr>
                <a:t>02</a:t>
              </a:r>
              <a:endParaRPr lang="zh-CN" altLang="en-US" sz="3200" b="1" dirty="0">
                <a:solidFill>
                  <a:prstClr val="white"/>
                </a:solidFill>
                <a:latin typeface="Dotum" panose="020B0600000101010101" pitchFamily="34" charset="-127"/>
                <a:ea typeface="Dotum" panose="020B0600000101010101" pitchFamily="34" charset="-127"/>
              </a:endParaRPr>
            </a:p>
          </p:txBody>
        </p:sp>
        <p:sp>
          <p:nvSpPr>
            <p:cNvPr id="40" name="矩形 39"/>
            <p:cNvSpPr/>
            <p:nvPr/>
          </p:nvSpPr>
          <p:spPr>
            <a:xfrm>
              <a:off x="10437" y="4679"/>
              <a:ext cx="1195" cy="921"/>
            </a:xfrm>
            <a:prstGeom prst="rect">
              <a:avLst/>
            </a:prstGeom>
          </p:spPr>
          <p:txBody>
            <a:bodyPr wrap="square">
              <a:spAutoFit/>
            </a:bodyPr>
            <a:lstStyle/>
            <a:p>
              <a:pPr algn="ctr"/>
              <a:r>
                <a:rPr lang="en-US" altLang="zh-CN" sz="3200" b="1" dirty="0">
                  <a:solidFill>
                    <a:prstClr val="white"/>
                  </a:solidFill>
                  <a:latin typeface="Dotum" panose="020B0600000101010101" pitchFamily="34" charset="-127"/>
                  <a:ea typeface="Dotum" panose="020B0600000101010101" pitchFamily="34" charset="-127"/>
                </a:rPr>
                <a:t>03</a:t>
              </a:r>
              <a:endParaRPr lang="zh-CN" altLang="en-US" sz="3200" b="1" dirty="0">
                <a:solidFill>
                  <a:prstClr val="white"/>
                </a:solidFill>
                <a:latin typeface="Dotum" panose="020B0600000101010101" pitchFamily="34" charset="-127"/>
                <a:ea typeface="Dotum" panose="020B0600000101010101" pitchFamily="34" charset="-127"/>
              </a:endParaRPr>
            </a:p>
          </p:txBody>
        </p:sp>
        <p:sp>
          <p:nvSpPr>
            <p:cNvPr id="41" name="矩形 40"/>
            <p:cNvSpPr/>
            <p:nvPr/>
          </p:nvSpPr>
          <p:spPr>
            <a:xfrm>
              <a:off x="13376" y="4679"/>
              <a:ext cx="1195" cy="921"/>
            </a:xfrm>
            <a:prstGeom prst="rect">
              <a:avLst/>
            </a:prstGeom>
          </p:spPr>
          <p:txBody>
            <a:bodyPr wrap="square">
              <a:spAutoFit/>
            </a:bodyPr>
            <a:lstStyle/>
            <a:p>
              <a:pPr algn="ctr"/>
              <a:r>
                <a:rPr lang="en-US" altLang="zh-CN" sz="3200" b="1" dirty="0">
                  <a:solidFill>
                    <a:prstClr val="white"/>
                  </a:solidFill>
                  <a:latin typeface="Dotum" panose="020B0600000101010101" pitchFamily="34" charset="-127"/>
                  <a:ea typeface="Dotum" panose="020B0600000101010101" pitchFamily="34" charset="-127"/>
                </a:rPr>
                <a:t>04</a:t>
              </a:r>
              <a:endParaRPr lang="zh-CN" altLang="en-US" sz="3200" b="1" dirty="0">
                <a:solidFill>
                  <a:prstClr val="white"/>
                </a:solidFill>
                <a:latin typeface="Dotum" panose="020B0600000101010101" pitchFamily="34" charset="-127"/>
                <a:ea typeface="Dotum" panose="020B0600000101010101" pitchFamily="34" charset="-127"/>
              </a:endParaRPr>
            </a:p>
          </p:txBody>
        </p:sp>
      </p:grpSp>
      <p:sp>
        <p:nvSpPr>
          <p:cNvPr id="54" name="íṣḻíde"/>
          <p:cNvSpPr txBox="1"/>
          <p:nvPr/>
        </p:nvSpPr>
        <p:spPr bwMode="auto">
          <a:xfrm>
            <a:off x="518258" y="2965971"/>
            <a:ext cx="336700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r>
              <a:rPr lang="zh-CN" altLang="en-US" sz="2000" b="1" dirty="0"/>
              <a:t>构件事物</a:t>
            </a:r>
          </a:p>
        </p:txBody>
      </p:sp>
      <p:sp>
        <p:nvSpPr>
          <p:cNvPr id="56" name="íṣḻíde"/>
          <p:cNvSpPr txBox="1"/>
          <p:nvPr/>
        </p:nvSpPr>
        <p:spPr bwMode="auto">
          <a:xfrm>
            <a:off x="7936558" y="2997420"/>
            <a:ext cx="336700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r>
              <a:rPr lang="zh-CN" altLang="en-US" sz="2000" b="1" dirty="0">
                <a:solidFill>
                  <a:schemeClr val="bg1"/>
                </a:solidFill>
              </a:rPr>
              <a:t>注释事物</a:t>
            </a:r>
          </a:p>
        </p:txBody>
      </p:sp>
      <p:sp>
        <p:nvSpPr>
          <p:cNvPr id="58" name="íṣḻíde"/>
          <p:cNvSpPr txBox="1"/>
          <p:nvPr/>
        </p:nvSpPr>
        <p:spPr bwMode="auto">
          <a:xfrm>
            <a:off x="2916162" y="2965970"/>
            <a:ext cx="336700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r>
              <a:rPr lang="zh-CN" altLang="en-US" sz="2000" b="1" dirty="0">
                <a:solidFill>
                  <a:schemeClr val="bg1"/>
                </a:solidFill>
              </a:rPr>
              <a:t>行为事物</a:t>
            </a:r>
          </a:p>
        </p:txBody>
      </p:sp>
      <p:sp>
        <p:nvSpPr>
          <p:cNvPr id="60" name="íṣḻíde"/>
          <p:cNvSpPr txBox="1"/>
          <p:nvPr/>
        </p:nvSpPr>
        <p:spPr bwMode="auto">
          <a:xfrm>
            <a:off x="5308207" y="2972320"/>
            <a:ext cx="336700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r>
              <a:rPr lang="zh-CN" altLang="en-US" sz="2000" b="1" dirty="0">
                <a:solidFill>
                  <a:schemeClr val="bg1"/>
                </a:solidFill>
              </a:rPr>
              <a:t>分组事物</a:t>
            </a: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t>构件事物</a:t>
            </a:r>
          </a:p>
        </p:txBody>
      </p:sp>
      <p:sp>
        <p:nvSpPr>
          <p:cNvPr id="39" name="TextBox 38"/>
          <p:cNvSpPr txBox="1"/>
          <p:nvPr/>
        </p:nvSpPr>
        <p:spPr>
          <a:xfrm>
            <a:off x="1595500" y="1988840"/>
            <a:ext cx="9001000" cy="315536"/>
          </a:xfrm>
          <a:prstGeom prst="rect">
            <a:avLst/>
          </a:prstGeom>
          <a:noFill/>
        </p:spPr>
        <p:txBody>
          <a:bodyPr wrap="square" lIns="0" tIns="0" rIns="0" bIns="0" rtlCol="0">
            <a:spAutoFit/>
          </a:bodyPr>
          <a:lstStyle/>
          <a:p>
            <a:pPr algn="just">
              <a:lnSpc>
                <a:spcPct val="120000"/>
              </a:lnSpc>
            </a:pPr>
            <a:r>
              <a:rPr lang="zh-CN" altLang="en-US" sz="1867" b="1" dirty="0">
                <a:solidFill>
                  <a:schemeClr val="tx1">
                    <a:lumMod val="75000"/>
                    <a:lumOff val="25000"/>
                  </a:schemeClr>
                </a:solidFill>
                <a:latin typeface="微软雅黑" panose="020B0503020204020204" pitchFamily="34" charset="-122"/>
                <a:ea typeface="微软雅黑" panose="020B0503020204020204" pitchFamily="34" charset="-122"/>
              </a:rPr>
              <a:t>构件事物是</a:t>
            </a:r>
            <a:r>
              <a:rPr lang="en-US" altLang="zh-CN" sz="1867" b="1"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sz="1867" b="1" dirty="0">
                <a:solidFill>
                  <a:schemeClr val="tx1">
                    <a:lumMod val="75000"/>
                    <a:lumOff val="25000"/>
                  </a:schemeClr>
                </a:solidFill>
                <a:latin typeface="微软雅黑" panose="020B0503020204020204" pitchFamily="34" charset="-122"/>
                <a:ea typeface="微软雅黑" panose="020B0503020204020204" pitchFamily="34" charset="-122"/>
              </a:rPr>
              <a:t>模型的静态部分，描述概念或物理元素</a:t>
            </a:r>
            <a:endParaRPr lang="en-US" altLang="zh-CN" sz="1867"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TextBox 38">
            <a:extLst>
              <a:ext uri="{FF2B5EF4-FFF2-40B4-BE49-F238E27FC236}">
                <a16:creationId xmlns:a16="http://schemas.microsoft.com/office/drawing/2014/main" id="{F13EEF86-3A6F-4BB2-9211-B73DDC9CCA10}"/>
              </a:ext>
            </a:extLst>
          </p:cNvPr>
          <p:cNvSpPr txBox="1"/>
          <p:nvPr/>
        </p:nvSpPr>
        <p:spPr>
          <a:xfrm>
            <a:off x="1660962" y="2448673"/>
            <a:ext cx="7507380" cy="1231106"/>
          </a:xfrm>
          <a:prstGeom prst="rect">
            <a:avLst/>
          </a:prstGeom>
          <a:noFill/>
        </p:spPr>
        <p:txBody>
          <a:bodyPr wrap="square" lIns="0" tIns="0" rIns="0" bIns="0" rtlCol="0">
            <a:spAutoFit/>
          </a:bodyPr>
          <a:lstStyle/>
          <a:p>
            <a:r>
              <a:rPr lang="en-US" altLang="zh-CN" sz="2000" b="1" dirty="0">
                <a:latin typeface="宋体" panose="02010600030101010101" pitchFamily="2" charset="-122"/>
                <a:ea typeface="宋体" panose="02010600030101010101" pitchFamily="2" charset="-122"/>
              </a:rPr>
              <a:t>1</a:t>
            </a:r>
            <a:r>
              <a:rPr lang="zh-CN" altLang="en-US" sz="2000" b="1" dirty="0">
                <a:latin typeface="宋体" panose="02010600030101010101" pitchFamily="2" charset="-122"/>
                <a:ea typeface="宋体" panose="02010600030101010101" pitchFamily="2" charset="-122"/>
              </a:rPr>
              <a:t>）类（</a:t>
            </a:r>
            <a:r>
              <a:rPr lang="en-US" altLang="zh-CN" sz="2000" b="1" dirty="0">
                <a:latin typeface="宋体" panose="02010600030101010101" pitchFamily="2" charset="-122"/>
                <a:ea typeface="宋体" panose="02010600030101010101" pitchFamily="2" charset="-122"/>
              </a:rPr>
              <a:t>class</a:t>
            </a:r>
            <a:r>
              <a:rPr lang="zh-CN" altLang="en-US" sz="2000" b="1" dirty="0">
                <a:latin typeface="宋体" panose="02010600030101010101" pitchFamily="2" charset="-122"/>
                <a:ea typeface="宋体" panose="02010600030101010101" pitchFamily="2" charset="-122"/>
              </a:rPr>
              <a:t>）是对一组具有相同属性、相同操作、相同关系和相同语义的对象的描述。类实现一个或多个接口。在图形上，把类画成一个矩形，矩形中通常包括类的名称、属性和操作，如图</a:t>
            </a:r>
            <a:r>
              <a:rPr lang="en-US" altLang="zh-CN" sz="2000" b="1" dirty="0">
                <a:latin typeface="宋体" panose="02010600030101010101" pitchFamily="2" charset="-122"/>
                <a:ea typeface="宋体" panose="02010600030101010101" pitchFamily="2" charset="-122"/>
              </a:rPr>
              <a:t>2-1</a:t>
            </a:r>
            <a:r>
              <a:rPr lang="zh-CN" altLang="en-US" sz="2000" b="1" dirty="0">
                <a:latin typeface="宋体" panose="02010600030101010101" pitchFamily="2" charset="-122"/>
                <a:ea typeface="宋体" panose="02010600030101010101" pitchFamily="2" charset="-122"/>
              </a:rPr>
              <a:t>所示。</a:t>
            </a:r>
          </a:p>
        </p:txBody>
      </p:sp>
      <p:sp>
        <p:nvSpPr>
          <p:cNvPr id="19" name="文本框 18">
            <a:extLst>
              <a:ext uri="{FF2B5EF4-FFF2-40B4-BE49-F238E27FC236}">
                <a16:creationId xmlns:a16="http://schemas.microsoft.com/office/drawing/2014/main" id="{19D9E46C-F1A0-420A-8B09-D546B3F6A762}"/>
              </a:ext>
            </a:extLst>
          </p:cNvPr>
          <p:cNvSpPr txBox="1"/>
          <p:nvPr/>
        </p:nvSpPr>
        <p:spPr>
          <a:xfrm>
            <a:off x="1583499" y="4145207"/>
            <a:ext cx="6096000" cy="1631216"/>
          </a:xfrm>
          <a:prstGeom prst="rect">
            <a:avLst/>
          </a:prstGeom>
          <a:noFill/>
        </p:spPr>
        <p:txBody>
          <a:bodyPr wrap="square">
            <a:spAutoFit/>
          </a:bodyPr>
          <a:lstStyle/>
          <a:p>
            <a:r>
              <a:rPr lang="en-US" altLang="zh-CN" sz="2000" b="1" dirty="0">
                <a:solidFill>
                  <a:srgbClr val="000000"/>
                </a:solidFill>
                <a:latin typeface="宋体" panose="02010600030101010101" pitchFamily="2" charset="-122"/>
                <a:ea typeface="宋体" panose="02010600030101010101" pitchFamily="2" charset="-122"/>
              </a:rPr>
              <a:t>2</a:t>
            </a:r>
            <a:r>
              <a:rPr lang="zh-CN" altLang="en-US" sz="2000" b="1" dirty="0">
                <a:solidFill>
                  <a:srgbClr val="000000"/>
                </a:solidFill>
                <a:latin typeface="宋体" panose="02010600030101010101" pitchFamily="2" charset="-122"/>
                <a:ea typeface="宋体" panose="02010600030101010101" pitchFamily="2" charset="-122"/>
              </a:rPr>
              <a:t>）接口（</a:t>
            </a:r>
            <a:r>
              <a:rPr lang="en-US" altLang="zh-CN" sz="2000" b="1" dirty="0">
                <a:solidFill>
                  <a:srgbClr val="000000"/>
                </a:solidFill>
                <a:latin typeface="宋体" panose="02010600030101010101" pitchFamily="2" charset="-122"/>
                <a:ea typeface="宋体" panose="02010600030101010101" pitchFamily="2" charset="-122"/>
              </a:rPr>
              <a:t>interface</a:t>
            </a:r>
            <a:r>
              <a:rPr lang="zh-CN" altLang="en-US" sz="2000" b="1" dirty="0">
                <a:solidFill>
                  <a:srgbClr val="000000"/>
                </a:solidFill>
                <a:latin typeface="宋体" panose="02010600030101010101" pitchFamily="2" charset="-122"/>
                <a:ea typeface="宋体" panose="02010600030101010101" pitchFamily="2" charset="-122"/>
              </a:rPr>
              <a:t>）是一组操作的集合，每个操作描述了类或构件的一个服务。因此，接口描述了元素的外部可见行为。一个接口可以描述一个类或构件的全部行为或部分行为。接口在</a:t>
            </a:r>
            <a:r>
              <a:rPr lang="en-US" altLang="zh-CN" sz="2000" b="1" dirty="0">
                <a:solidFill>
                  <a:srgbClr val="000000"/>
                </a:solidFill>
                <a:latin typeface="宋体" panose="02010600030101010101" pitchFamily="2" charset="-122"/>
                <a:ea typeface="宋体" panose="02010600030101010101" pitchFamily="2" charset="-122"/>
              </a:rPr>
              <a:t>UML</a:t>
            </a:r>
            <a:r>
              <a:rPr lang="zh-CN" altLang="en-US" sz="2000" b="1" dirty="0">
                <a:solidFill>
                  <a:srgbClr val="000000"/>
                </a:solidFill>
                <a:latin typeface="宋体" panose="02010600030101010101" pitchFamily="2" charset="-122"/>
                <a:ea typeface="宋体" panose="02010600030101010101" pitchFamily="2" charset="-122"/>
              </a:rPr>
              <a:t>中被画出一个圆和它的名字</a:t>
            </a:r>
            <a:endParaRPr lang="zh-CN" altLang="en-US" sz="2000" b="1" dirty="0"/>
          </a:p>
        </p:txBody>
      </p:sp>
    </p:spTree>
    <p:extLst>
      <p:ext uri="{BB962C8B-B14F-4D97-AF65-F5344CB8AC3E}">
        <p14:creationId xmlns:p14="http://schemas.microsoft.com/office/powerpoint/2010/main" val="1017359654"/>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650"/>
                            </p:stCondLst>
                            <p:childTnLst>
                              <p:par>
                                <p:cTn id="13" presetID="22" presetClass="entr" presetSubtype="1"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up)">
                                      <p:cBhvr>
                                        <p:cTn id="15" dur="500"/>
                                        <p:tgtEl>
                                          <p:spTgt spid="39"/>
                                        </p:tgtEl>
                                      </p:cBhvr>
                                    </p:animEffect>
                                  </p:childTnLst>
                                </p:cTn>
                              </p:par>
                            </p:childTnLst>
                          </p:cTn>
                        </p:par>
                        <p:par>
                          <p:cTn id="16" fill="hold">
                            <p:stCondLst>
                              <p:cond delay="1150"/>
                            </p:stCondLst>
                            <p:childTnLst>
                              <p:par>
                                <p:cTn id="17" presetID="22" presetClass="entr" presetSubtype="1"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9"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t>构件事物</a:t>
            </a:r>
          </a:p>
        </p:txBody>
      </p:sp>
      <p:sp>
        <p:nvSpPr>
          <p:cNvPr id="15" name="TextBox 38">
            <a:extLst>
              <a:ext uri="{FF2B5EF4-FFF2-40B4-BE49-F238E27FC236}">
                <a16:creationId xmlns:a16="http://schemas.microsoft.com/office/drawing/2014/main" id="{F13EEF86-3A6F-4BB2-9211-B73DDC9CCA10}"/>
              </a:ext>
            </a:extLst>
          </p:cNvPr>
          <p:cNvSpPr txBox="1"/>
          <p:nvPr/>
        </p:nvSpPr>
        <p:spPr>
          <a:xfrm>
            <a:off x="1660962" y="2288440"/>
            <a:ext cx="7507380" cy="1231106"/>
          </a:xfrm>
          <a:prstGeom prst="rect">
            <a:avLst/>
          </a:prstGeom>
          <a:noFill/>
        </p:spPr>
        <p:txBody>
          <a:bodyPr wrap="square" lIns="0" tIns="0" rIns="0" bIns="0" rtlCol="0">
            <a:spAutoFit/>
          </a:bodyPr>
          <a:lstStyle/>
          <a:p>
            <a:r>
              <a:rPr lang="en-US" altLang="zh-CN" sz="2000" b="1" dirty="0">
                <a:latin typeface="宋体" panose="02010600030101010101" pitchFamily="2" charset="-122"/>
                <a:ea typeface="宋体" panose="02010600030101010101" pitchFamily="2" charset="-122"/>
              </a:rPr>
              <a:t>3</a:t>
            </a:r>
            <a:r>
              <a:rPr lang="zh-CN" altLang="en-US" sz="2000" b="1" dirty="0">
                <a:latin typeface="宋体" panose="02010600030101010101" pitchFamily="2" charset="-122"/>
                <a:ea typeface="宋体" panose="02010600030101010101" pitchFamily="2" charset="-122"/>
              </a:rPr>
              <a:t>）协作（</a:t>
            </a:r>
            <a:r>
              <a:rPr lang="en-US" altLang="zh-CN" sz="2000" b="1" dirty="0">
                <a:latin typeface="宋体" panose="02010600030101010101" pitchFamily="2" charset="-122"/>
                <a:ea typeface="宋体" panose="02010600030101010101" pitchFamily="2" charset="-122"/>
              </a:rPr>
              <a:t>collaboration</a:t>
            </a:r>
            <a:r>
              <a:rPr lang="zh-CN" altLang="en-US" sz="2000" b="1" dirty="0">
                <a:latin typeface="宋体" panose="02010600030101010101" pitchFamily="2" charset="-122"/>
                <a:ea typeface="宋体" panose="02010600030101010101" pitchFamily="2" charset="-122"/>
              </a:rPr>
              <a:t>）定义了一个交互，它是由一组共同工作以提供某种协作行为的角色和其他元素构成的一个群体，这些协作行为大于所有元素的各自行为的总和。在图形上，把协作画成虚线椭圆，有时仅包含它的名称</a:t>
            </a:r>
          </a:p>
        </p:txBody>
      </p:sp>
      <p:sp>
        <p:nvSpPr>
          <p:cNvPr id="19" name="文本框 18">
            <a:extLst>
              <a:ext uri="{FF2B5EF4-FFF2-40B4-BE49-F238E27FC236}">
                <a16:creationId xmlns:a16="http://schemas.microsoft.com/office/drawing/2014/main" id="{19D9E46C-F1A0-420A-8B09-D546B3F6A762}"/>
              </a:ext>
            </a:extLst>
          </p:cNvPr>
          <p:cNvSpPr txBox="1"/>
          <p:nvPr/>
        </p:nvSpPr>
        <p:spPr>
          <a:xfrm>
            <a:off x="1583499" y="4145208"/>
            <a:ext cx="7104789" cy="1323439"/>
          </a:xfrm>
          <a:prstGeom prst="rect">
            <a:avLst/>
          </a:prstGeom>
          <a:noFill/>
        </p:spPr>
        <p:txBody>
          <a:bodyPr wrap="square">
            <a:spAutoFit/>
          </a:bodyPr>
          <a:lstStyle/>
          <a:p>
            <a:r>
              <a:rPr lang="en-US" altLang="zh-CN" sz="2000" b="1" dirty="0">
                <a:solidFill>
                  <a:srgbClr val="000000"/>
                </a:solidFill>
                <a:latin typeface="宋体" panose="02010600030101010101" pitchFamily="2" charset="-122"/>
                <a:ea typeface="宋体" panose="02010600030101010101" pitchFamily="2" charset="-122"/>
              </a:rPr>
              <a:t>4</a:t>
            </a:r>
            <a:r>
              <a:rPr lang="zh-CN" altLang="en-US" sz="2000" b="1" dirty="0">
                <a:solidFill>
                  <a:srgbClr val="000000"/>
                </a:solidFill>
                <a:latin typeface="宋体" panose="02010600030101010101" pitchFamily="2" charset="-122"/>
                <a:ea typeface="宋体" panose="02010600030101010101" pitchFamily="2" charset="-122"/>
              </a:rPr>
              <a:t>）用例（</a:t>
            </a:r>
            <a:r>
              <a:rPr lang="en-US" altLang="zh-CN" sz="2000" b="1" dirty="0">
                <a:solidFill>
                  <a:srgbClr val="000000"/>
                </a:solidFill>
                <a:latin typeface="宋体" panose="02010600030101010101" pitchFamily="2" charset="-122"/>
                <a:ea typeface="宋体" panose="02010600030101010101" pitchFamily="2" charset="-122"/>
              </a:rPr>
              <a:t>use case</a:t>
            </a:r>
            <a:r>
              <a:rPr lang="zh-CN" altLang="en-US" sz="2000" b="1" dirty="0">
                <a:solidFill>
                  <a:srgbClr val="000000"/>
                </a:solidFill>
                <a:latin typeface="宋体" panose="02010600030101010101" pitchFamily="2" charset="-122"/>
                <a:ea typeface="宋体" panose="02010600030101010101" pitchFamily="2" charset="-122"/>
              </a:rPr>
              <a:t>）是对一组动作序列的描述，系统执行这些动作将产生对特定的参与者有价值而且可观察的结果。用况用于构造模型中的行为事物。用况是通过协作实现的。在图形上，把用况画成实线椭圆，通常仅包含它的名称</a:t>
            </a:r>
            <a:endParaRPr lang="zh-CN" altLang="en-US" sz="2000" b="1" dirty="0"/>
          </a:p>
        </p:txBody>
      </p:sp>
    </p:spTree>
    <p:extLst>
      <p:ext uri="{BB962C8B-B14F-4D97-AF65-F5344CB8AC3E}">
        <p14:creationId xmlns:p14="http://schemas.microsoft.com/office/powerpoint/2010/main" val="451991705"/>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650"/>
                            </p:stCondLst>
                            <p:childTnLst>
                              <p:par>
                                <p:cTn id="13" presetID="22"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t>构件事物</a:t>
            </a:r>
          </a:p>
        </p:txBody>
      </p:sp>
      <p:sp>
        <p:nvSpPr>
          <p:cNvPr id="15" name="TextBox 38">
            <a:extLst>
              <a:ext uri="{FF2B5EF4-FFF2-40B4-BE49-F238E27FC236}">
                <a16:creationId xmlns:a16="http://schemas.microsoft.com/office/drawing/2014/main" id="{F13EEF86-3A6F-4BB2-9211-B73DDC9CCA10}"/>
              </a:ext>
            </a:extLst>
          </p:cNvPr>
          <p:cNvSpPr txBox="1"/>
          <p:nvPr/>
        </p:nvSpPr>
        <p:spPr>
          <a:xfrm>
            <a:off x="1544304" y="2436094"/>
            <a:ext cx="7507380" cy="1231106"/>
          </a:xfrm>
          <a:prstGeom prst="rect">
            <a:avLst/>
          </a:prstGeom>
          <a:noFill/>
        </p:spPr>
        <p:txBody>
          <a:bodyPr wrap="square" lIns="0" tIns="0" rIns="0" bIns="0" rtlCol="0">
            <a:spAutoFit/>
          </a:bodyPr>
          <a:lstStyle/>
          <a:p>
            <a:r>
              <a:rPr lang="en-US" altLang="zh-CN" sz="2000" b="1" dirty="0">
                <a:latin typeface="宋体" panose="02010600030101010101" pitchFamily="2" charset="-122"/>
                <a:ea typeface="宋体" panose="02010600030101010101" pitchFamily="2" charset="-122"/>
              </a:rPr>
              <a:t> 5</a:t>
            </a:r>
            <a:r>
              <a:rPr lang="zh-CN" altLang="en-US" sz="2000" b="1" dirty="0">
                <a:latin typeface="宋体" panose="02010600030101010101" pitchFamily="2" charset="-122"/>
                <a:ea typeface="宋体" panose="02010600030101010101" pitchFamily="2" charset="-122"/>
              </a:rPr>
              <a:t>）构件</a:t>
            </a:r>
            <a:r>
              <a:rPr lang="en-US" altLang="zh-CN" sz="2000" b="1" dirty="0">
                <a:latin typeface="宋体" panose="02010600030101010101" pitchFamily="2" charset="-122"/>
                <a:ea typeface="宋体" panose="02010600030101010101" pitchFamily="2" charset="-122"/>
              </a:rPr>
              <a:t>(component)</a:t>
            </a:r>
          </a:p>
          <a:p>
            <a:r>
              <a:rPr lang="zh-CN" altLang="en-US" sz="2000" b="1" dirty="0">
                <a:latin typeface="宋体" panose="02010600030101010101" pitchFamily="2" charset="-122"/>
                <a:ea typeface="宋体" panose="02010600030101010101" pitchFamily="2" charset="-122"/>
              </a:rPr>
              <a:t>也成为组件，是物理上或可替换的系统部分，实现一个接口集合。描述物理系统的一部分</a:t>
            </a:r>
          </a:p>
          <a:p>
            <a:endParaRPr lang="zh-CN" altLang="en-US" sz="2000" dirty="0">
              <a:latin typeface="宋体" panose="02010600030101010101" pitchFamily="2" charset="-122"/>
              <a:ea typeface="宋体" panose="02010600030101010101" pitchFamily="2" charset="-122"/>
            </a:endParaRPr>
          </a:p>
        </p:txBody>
      </p:sp>
      <p:sp>
        <p:nvSpPr>
          <p:cNvPr id="19" name="文本框 18">
            <a:extLst>
              <a:ext uri="{FF2B5EF4-FFF2-40B4-BE49-F238E27FC236}">
                <a16:creationId xmlns:a16="http://schemas.microsoft.com/office/drawing/2014/main" id="{19D9E46C-F1A0-420A-8B09-D546B3F6A762}"/>
              </a:ext>
            </a:extLst>
          </p:cNvPr>
          <p:cNvSpPr txBox="1"/>
          <p:nvPr/>
        </p:nvSpPr>
        <p:spPr>
          <a:xfrm>
            <a:off x="1544304" y="3896400"/>
            <a:ext cx="6096000" cy="1323439"/>
          </a:xfrm>
          <a:prstGeom prst="rect">
            <a:avLst/>
          </a:prstGeom>
          <a:noFill/>
        </p:spPr>
        <p:txBody>
          <a:bodyPr wrap="square">
            <a:spAutoFit/>
          </a:bodyPr>
          <a:lstStyle/>
          <a:p>
            <a:r>
              <a:rPr lang="en-US" altLang="zh-CN" sz="2000" b="1" dirty="0">
                <a:solidFill>
                  <a:srgbClr val="000000"/>
                </a:solidFill>
                <a:latin typeface="宋体" panose="02010600030101010101" pitchFamily="2" charset="-122"/>
                <a:ea typeface="宋体" panose="02010600030101010101" pitchFamily="2" charset="-122"/>
              </a:rPr>
              <a:t>6</a:t>
            </a:r>
            <a:r>
              <a:rPr lang="zh-CN" altLang="en-US" sz="2000" b="1" dirty="0">
                <a:solidFill>
                  <a:srgbClr val="000000"/>
                </a:solidFill>
                <a:latin typeface="宋体" panose="02010600030101010101" pitchFamily="2" charset="-122"/>
                <a:ea typeface="宋体" panose="02010600030101010101" pitchFamily="2" charset="-122"/>
              </a:rPr>
              <a:t>）节点</a:t>
            </a:r>
            <a:r>
              <a:rPr lang="en-US" altLang="zh-CN" sz="2000" b="1" dirty="0">
                <a:solidFill>
                  <a:srgbClr val="000000"/>
                </a:solidFill>
                <a:latin typeface="宋体" panose="02010600030101010101" pitchFamily="2" charset="-122"/>
                <a:ea typeface="宋体" panose="02010600030101010101" pitchFamily="2" charset="-122"/>
              </a:rPr>
              <a:t>(node)</a:t>
            </a:r>
          </a:p>
          <a:p>
            <a:r>
              <a:rPr lang="zh-CN" altLang="en-US" sz="2000" b="1" dirty="0">
                <a:solidFill>
                  <a:srgbClr val="000000"/>
                </a:solidFill>
                <a:latin typeface="宋体" panose="02010600030101010101" pitchFamily="2" charset="-122"/>
                <a:ea typeface="宋体" panose="02010600030101010101" pitchFamily="2" charset="-122"/>
              </a:rPr>
              <a:t>是运行时存在的物理元素，表示一种可计算的资源，通常至少有存储空间和处理能力。诸如实际</a:t>
            </a:r>
            <a:r>
              <a:rPr lang="en-US" altLang="zh-CN" sz="2000" b="1" dirty="0">
                <a:solidFill>
                  <a:srgbClr val="000000"/>
                </a:solidFill>
                <a:latin typeface="宋体" panose="02010600030101010101" pitchFamily="2" charset="-122"/>
                <a:ea typeface="宋体" panose="02010600030101010101" pitchFamily="2" charset="-122"/>
              </a:rPr>
              <a:t>PC</a:t>
            </a:r>
            <a:r>
              <a:rPr lang="zh-CN" altLang="en-US" sz="2000" b="1" dirty="0">
                <a:solidFill>
                  <a:srgbClr val="000000"/>
                </a:solidFill>
                <a:latin typeface="宋体" panose="02010600030101010101" pitchFamily="2" charset="-122"/>
                <a:ea typeface="宋体" panose="02010600030101010101" pitchFamily="2" charset="-122"/>
              </a:rPr>
              <a:t>、打印机、服务器等软件运行的基础硬件都可用节点表示</a:t>
            </a:r>
            <a:endParaRPr lang="zh-CN" altLang="en-US" sz="2000" b="1" dirty="0"/>
          </a:p>
        </p:txBody>
      </p:sp>
    </p:spTree>
    <p:extLst>
      <p:ext uri="{BB962C8B-B14F-4D97-AF65-F5344CB8AC3E}">
        <p14:creationId xmlns:p14="http://schemas.microsoft.com/office/powerpoint/2010/main" val="4214495705"/>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650"/>
                            </p:stCondLst>
                            <p:childTnLst>
                              <p:par>
                                <p:cTn id="13" presetID="22"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t>行为事物</a:t>
            </a:r>
          </a:p>
        </p:txBody>
      </p:sp>
      <p:sp>
        <p:nvSpPr>
          <p:cNvPr id="15" name="TextBox 38">
            <a:extLst>
              <a:ext uri="{FF2B5EF4-FFF2-40B4-BE49-F238E27FC236}">
                <a16:creationId xmlns:a16="http://schemas.microsoft.com/office/drawing/2014/main" id="{F13EEF86-3A6F-4BB2-9211-B73DDC9CCA10}"/>
              </a:ext>
            </a:extLst>
          </p:cNvPr>
          <p:cNvSpPr txBox="1"/>
          <p:nvPr/>
        </p:nvSpPr>
        <p:spPr>
          <a:xfrm>
            <a:off x="1583500" y="2081031"/>
            <a:ext cx="9491929" cy="287323"/>
          </a:xfrm>
          <a:prstGeom prst="rect">
            <a:avLst/>
          </a:prstGeom>
          <a:noFill/>
        </p:spPr>
        <p:txBody>
          <a:bodyPr wrap="square" lIns="0" tIns="0" rIns="0" bIns="0" rtlCol="0">
            <a:spAutoFit/>
          </a:bodyPr>
          <a:lstStyle/>
          <a:p>
            <a:r>
              <a:rPr lang="zh-CN" altLang="en-US" sz="1867" b="1" dirty="0"/>
              <a:t>行为事物是</a:t>
            </a:r>
            <a:r>
              <a:rPr lang="en-US" altLang="zh-CN" sz="1867" b="1" dirty="0"/>
              <a:t>UML</a:t>
            </a:r>
            <a:r>
              <a:rPr lang="zh-CN" altLang="en-US" sz="1867" b="1" dirty="0"/>
              <a:t>模型图的动态部分，描述跨越空间和时间的行为，主要包括两部分</a:t>
            </a:r>
          </a:p>
        </p:txBody>
      </p:sp>
      <p:sp>
        <p:nvSpPr>
          <p:cNvPr id="19" name="文本框 18">
            <a:extLst>
              <a:ext uri="{FF2B5EF4-FFF2-40B4-BE49-F238E27FC236}">
                <a16:creationId xmlns:a16="http://schemas.microsoft.com/office/drawing/2014/main" id="{19D9E46C-F1A0-420A-8B09-D546B3F6A762}"/>
              </a:ext>
            </a:extLst>
          </p:cNvPr>
          <p:cNvSpPr txBox="1"/>
          <p:nvPr/>
        </p:nvSpPr>
        <p:spPr>
          <a:xfrm>
            <a:off x="1583499" y="2756926"/>
            <a:ext cx="6096000" cy="1323439"/>
          </a:xfrm>
          <a:prstGeom prst="rect">
            <a:avLst/>
          </a:prstGeom>
          <a:noFill/>
        </p:spPr>
        <p:txBody>
          <a:bodyPr wrap="square">
            <a:spAutoFit/>
          </a:bodyPr>
          <a:lstStyle/>
          <a:p>
            <a:r>
              <a:rPr lang="en-US" altLang="zh-CN" sz="2000" b="1" dirty="0">
                <a:solidFill>
                  <a:srgbClr val="000000"/>
                </a:solidFill>
                <a:latin typeface="宋体" panose="02010600030101010101" pitchFamily="2" charset="-122"/>
                <a:ea typeface="宋体" panose="02010600030101010101" pitchFamily="2" charset="-122"/>
              </a:rPr>
              <a:t>1</a:t>
            </a:r>
            <a:r>
              <a:rPr lang="zh-CN" altLang="en-US" sz="2000" b="1" dirty="0">
                <a:solidFill>
                  <a:srgbClr val="000000"/>
                </a:solidFill>
                <a:latin typeface="宋体" panose="02010600030101010101" pitchFamily="2" charset="-122"/>
                <a:ea typeface="宋体" panose="02010600030101010101" pitchFamily="2" charset="-122"/>
              </a:rPr>
              <a:t>）交互</a:t>
            </a:r>
            <a:endParaRPr lang="en-US" altLang="zh-CN" sz="2000" b="1" dirty="0">
              <a:solidFill>
                <a:srgbClr val="000000"/>
              </a:solidFill>
              <a:latin typeface="宋体" panose="02010600030101010101" pitchFamily="2" charset="-122"/>
              <a:ea typeface="宋体" panose="02010600030101010101" pitchFamily="2" charset="-122"/>
            </a:endParaRPr>
          </a:p>
          <a:p>
            <a:r>
              <a:rPr lang="zh-CN" altLang="en-US" sz="2000" b="1" dirty="0">
                <a:solidFill>
                  <a:srgbClr val="333333"/>
                </a:solidFill>
                <a:latin typeface="宋体" panose="02010600030101010101" pitchFamily="2" charset="-122"/>
                <a:ea typeface="宋体" panose="02010600030101010101" pitchFamily="2" charset="-122"/>
              </a:rPr>
              <a:t>交互被定义为一种行为，包括一组元素之间的消息交换来完成特定的任务</a:t>
            </a:r>
            <a:r>
              <a:rPr lang="en-US" altLang="zh-CN" sz="2000" b="1" dirty="0">
                <a:solidFill>
                  <a:srgbClr val="333333"/>
                </a:solidFill>
                <a:latin typeface="宋体" panose="02010600030101010101" pitchFamily="2" charset="-122"/>
                <a:ea typeface="宋体" panose="02010600030101010101" pitchFamily="2" charset="-122"/>
              </a:rPr>
              <a:t>.</a:t>
            </a:r>
            <a:r>
              <a:rPr lang="zh-CN" altLang="en-US" sz="2000" b="1" dirty="0">
                <a:solidFill>
                  <a:srgbClr val="000000"/>
                </a:solidFill>
                <a:latin typeface="宋体" panose="02010600030101010101" pitchFamily="2" charset="-122"/>
                <a:ea typeface="宋体" panose="02010600030101010101" pitchFamily="2" charset="-122"/>
              </a:rPr>
              <a:t>实现某功能的一组构件事物之间的消息的集合，设计消息、动作序列、链接</a:t>
            </a:r>
            <a:endParaRPr lang="zh-CN" altLang="en-US" sz="2000" b="1" dirty="0">
              <a:latin typeface="宋体" panose="02010600030101010101" pitchFamily="2" charset="-122"/>
              <a:ea typeface="宋体" panose="02010600030101010101" pitchFamily="2" charset="-122"/>
            </a:endParaRPr>
          </a:p>
        </p:txBody>
      </p:sp>
      <p:sp>
        <p:nvSpPr>
          <p:cNvPr id="10" name="文本框 9">
            <a:extLst>
              <a:ext uri="{FF2B5EF4-FFF2-40B4-BE49-F238E27FC236}">
                <a16:creationId xmlns:a16="http://schemas.microsoft.com/office/drawing/2014/main" id="{BDD58575-7CFB-45A6-BA16-09EBD4B2CE76}"/>
              </a:ext>
            </a:extLst>
          </p:cNvPr>
          <p:cNvSpPr txBox="1"/>
          <p:nvPr/>
        </p:nvSpPr>
        <p:spPr>
          <a:xfrm>
            <a:off x="1651735" y="4508356"/>
            <a:ext cx="6096000" cy="1323439"/>
          </a:xfrm>
          <a:prstGeom prst="rect">
            <a:avLst/>
          </a:prstGeom>
          <a:noFill/>
        </p:spPr>
        <p:txBody>
          <a:bodyPr wrap="square">
            <a:spAutoFit/>
          </a:bodyPr>
          <a:lstStyle/>
          <a:p>
            <a:r>
              <a:rPr lang="en-US" altLang="zh-CN" sz="2000" b="1" dirty="0">
                <a:solidFill>
                  <a:srgbClr val="000000"/>
                </a:solidFill>
                <a:latin typeface="宋体" panose="02010600030101010101" pitchFamily="2" charset="-122"/>
                <a:ea typeface="宋体" panose="02010600030101010101" pitchFamily="2" charset="-122"/>
              </a:rPr>
              <a:t>2</a:t>
            </a:r>
            <a:r>
              <a:rPr lang="zh-CN" altLang="en-US" sz="2000" b="1" dirty="0">
                <a:solidFill>
                  <a:srgbClr val="000000"/>
                </a:solidFill>
                <a:latin typeface="宋体" panose="02010600030101010101" pitchFamily="2" charset="-122"/>
                <a:ea typeface="宋体" panose="02010600030101010101" pitchFamily="2" charset="-122"/>
              </a:rPr>
              <a:t>）状态机</a:t>
            </a:r>
            <a:endParaRPr lang="en-US" altLang="zh-CN" sz="2000" b="1" dirty="0">
              <a:solidFill>
                <a:srgbClr val="000000"/>
              </a:solidFill>
              <a:latin typeface="宋体" panose="02010600030101010101" pitchFamily="2" charset="-122"/>
              <a:ea typeface="宋体" panose="02010600030101010101" pitchFamily="2" charset="-122"/>
            </a:endParaRPr>
          </a:p>
          <a:p>
            <a:r>
              <a:rPr lang="zh-CN" altLang="en-US" sz="2000" b="1" dirty="0">
                <a:solidFill>
                  <a:srgbClr val="333333"/>
                </a:solidFill>
                <a:latin typeface="宋体" panose="02010600030101010101" pitchFamily="2" charset="-122"/>
                <a:ea typeface="宋体" panose="02010600030101010101" pitchFamily="2" charset="-122"/>
              </a:rPr>
              <a:t>状态机由一系列对象的状态组成，它是有用的，一个对象在其生命周期的状态是很重要的。</a:t>
            </a:r>
            <a:r>
              <a:rPr lang="zh-CN" altLang="en-US" sz="2000" b="1" dirty="0">
                <a:solidFill>
                  <a:srgbClr val="000000"/>
                </a:solidFill>
                <a:latin typeface="宋体" panose="02010600030101010101" pitchFamily="2" charset="-122"/>
                <a:ea typeface="宋体" panose="02010600030101010101" pitchFamily="2" charset="-122"/>
              </a:rPr>
              <a:t>描述事物或交互在生命周期内响应事件所经历的状态序列</a:t>
            </a:r>
            <a:endParaRPr lang="zh-CN" altLang="en-US" sz="20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67167892"/>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650"/>
                            </p:stCondLst>
                            <p:childTnLst>
                              <p:par>
                                <p:cTn id="13" presetID="22"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t>分组事物</a:t>
            </a:r>
          </a:p>
        </p:txBody>
      </p:sp>
      <p:sp>
        <p:nvSpPr>
          <p:cNvPr id="15" name="TextBox 38">
            <a:extLst>
              <a:ext uri="{FF2B5EF4-FFF2-40B4-BE49-F238E27FC236}">
                <a16:creationId xmlns:a16="http://schemas.microsoft.com/office/drawing/2014/main" id="{F13EEF86-3A6F-4BB2-9211-B73DDC9CCA10}"/>
              </a:ext>
            </a:extLst>
          </p:cNvPr>
          <p:cNvSpPr txBox="1"/>
          <p:nvPr/>
        </p:nvSpPr>
        <p:spPr>
          <a:xfrm>
            <a:off x="1519793" y="2295383"/>
            <a:ext cx="8531823" cy="1436612"/>
          </a:xfrm>
          <a:prstGeom prst="rect">
            <a:avLst/>
          </a:prstGeom>
          <a:noFill/>
        </p:spPr>
        <p:txBody>
          <a:bodyPr wrap="square" lIns="0" tIns="0" rIns="0" bIns="0" rtlCol="0">
            <a:spAutoFit/>
          </a:bodyPr>
          <a:lstStyle/>
          <a:p>
            <a:r>
              <a:rPr lang="zh-CN" altLang="en-US" sz="1867" b="1" dirty="0"/>
              <a:t>        分组事物是</a:t>
            </a:r>
            <a:r>
              <a:rPr lang="en-US" altLang="zh-CN" sz="1867" b="1" dirty="0"/>
              <a:t>UML</a:t>
            </a:r>
            <a:r>
              <a:rPr lang="zh-CN" altLang="en-US" sz="1867" b="1" dirty="0"/>
              <a:t>模型图的组织部分，描述事物的组织结构，主要由包来实现。</a:t>
            </a:r>
            <a:endParaRPr lang="en-US" altLang="zh-CN" sz="1867" b="1" dirty="0"/>
          </a:p>
          <a:p>
            <a:endParaRPr lang="en-US" altLang="zh-CN" sz="1867" b="1" dirty="0"/>
          </a:p>
          <a:p>
            <a:r>
              <a:rPr lang="zh-CN" altLang="en-US" sz="1867" dirty="0"/>
              <a:t>        可以把分组事物看成是一个</a:t>
            </a:r>
            <a:r>
              <a:rPr lang="en-US" altLang="zh-CN" sz="1867" dirty="0"/>
              <a:t>"</a:t>
            </a:r>
            <a:r>
              <a:rPr lang="zh-CN" altLang="en-US" sz="1867" dirty="0"/>
              <a:t>盒子</a:t>
            </a:r>
            <a:r>
              <a:rPr lang="en-US" altLang="zh-CN" sz="1867" dirty="0"/>
              <a:t>"</a:t>
            </a:r>
            <a:r>
              <a:rPr lang="zh-CN" altLang="en-US" sz="1867" dirty="0"/>
              <a:t>，模型可以在其中被分解。目前只有一种分组事物，即包（</a:t>
            </a:r>
            <a:r>
              <a:rPr lang="en-US" altLang="zh-CN" sz="1867" dirty="0"/>
              <a:t>package</a:t>
            </a:r>
            <a:r>
              <a:rPr lang="zh-CN" altLang="en-US" sz="1867" dirty="0"/>
              <a:t>）。结构事物、动作事物甚至分组事物都有可能放在一个包中。包纯粹是概念上的，只存在于开发阶段，而组件在运行时存在。</a:t>
            </a:r>
          </a:p>
        </p:txBody>
      </p:sp>
      <p:sp>
        <p:nvSpPr>
          <p:cNvPr id="14" name="文本框 13">
            <a:extLst>
              <a:ext uri="{FF2B5EF4-FFF2-40B4-BE49-F238E27FC236}">
                <a16:creationId xmlns:a16="http://schemas.microsoft.com/office/drawing/2014/main" id="{A7E0CF55-123D-4015-B287-D6343E15D3B3}"/>
              </a:ext>
            </a:extLst>
          </p:cNvPr>
          <p:cNvSpPr txBox="1"/>
          <p:nvPr/>
        </p:nvSpPr>
        <p:spPr>
          <a:xfrm>
            <a:off x="1583499" y="4362841"/>
            <a:ext cx="6096000" cy="666977"/>
          </a:xfrm>
          <a:prstGeom prst="rect">
            <a:avLst/>
          </a:prstGeom>
          <a:noFill/>
        </p:spPr>
        <p:txBody>
          <a:bodyPr wrap="square">
            <a:spAutoFit/>
          </a:bodyPr>
          <a:lstStyle/>
          <a:p>
            <a:pPr algn="l"/>
            <a:r>
              <a:rPr lang="zh-CN" altLang="en-US" sz="1867" b="1" dirty="0">
                <a:solidFill>
                  <a:srgbClr val="333333"/>
                </a:solidFill>
                <a:latin typeface="-apple-system"/>
              </a:rPr>
              <a:t>包</a:t>
            </a:r>
            <a:r>
              <a:rPr lang="en-US" altLang="zh-CN" sz="1867" b="1" dirty="0">
                <a:solidFill>
                  <a:srgbClr val="333333"/>
                </a:solidFill>
                <a:latin typeface="-apple-system"/>
              </a:rPr>
              <a:t>:</a:t>
            </a:r>
          </a:p>
          <a:p>
            <a:pPr algn="l"/>
            <a:r>
              <a:rPr lang="zh-CN" altLang="en-US" sz="1867" dirty="0">
                <a:solidFill>
                  <a:srgbClr val="333333"/>
                </a:solidFill>
                <a:latin typeface="-apple-system"/>
              </a:rPr>
              <a:t>封装是唯一一个分组事物可收集结构和行为的东西。</a:t>
            </a:r>
          </a:p>
        </p:txBody>
      </p:sp>
    </p:spTree>
    <p:extLst>
      <p:ext uri="{BB962C8B-B14F-4D97-AF65-F5344CB8AC3E}">
        <p14:creationId xmlns:p14="http://schemas.microsoft.com/office/powerpoint/2010/main" val="2387027023"/>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650"/>
                            </p:stCondLst>
                            <p:childTnLst>
                              <p:par>
                                <p:cTn id="13" presetID="22"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t>注释事物</a:t>
            </a:r>
          </a:p>
        </p:txBody>
      </p:sp>
      <p:sp>
        <p:nvSpPr>
          <p:cNvPr id="15" name="TextBox 38">
            <a:extLst>
              <a:ext uri="{FF2B5EF4-FFF2-40B4-BE49-F238E27FC236}">
                <a16:creationId xmlns:a16="http://schemas.microsoft.com/office/drawing/2014/main" id="{F13EEF86-3A6F-4BB2-9211-B73DDC9CCA10}"/>
              </a:ext>
            </a:extLst>
          </p:cNvPr>
          <p:cNvSpPr txBox="1"/>
          <p:nvPr/>
        </p:nvSpPr>
        <p:spPr>
          <a:xfrm>
            <a:off x="2039605" y="2631340"/>
            <a:ext cx="7507380" cy="574644"/>
          </a:xfrm>
          <a:prstGeom prst="rect">
            <a:avLst/>
          </a:prstGeom>
          <a:noFill/>
        </p:spPr>
        <p:txBody>
          <a:bodyPr wrap="square" lIns="0" tIns="0" rIns="0" bIns="0" rtlCol="0">
            <a:spAutoFit/>
          </a:bodyPr>
          <a:lstStyle/>
          <a:p>
            <a:r>
              <a:rPr lang="zh-CN" altLang="en-US" sz="1867" b="1" dirty="0"/>
              <a:t>注释事物可以被定义为一种机制来捕捉</a:t>
            </a:r>
            <a:r>
              <a:rPr lang="en-US" altLang="zh-CN" sz="1867" b="1" dirty="0"/>
              <a:t>UML</a:t>
            </a:r>
            <a:r>
              <a:rPr lang="zh-CN" altLang="en-US" sz="1867" b="1" dirty="0"/>
              <a:t>模型元素的言论，说明和注释。注释是唯一一个注释事物。</a:t>
            </a:r>
          </a:p>
        </p:txBody>
      </p:sp>
      <p:sp>
        <p:nvSpPr>
          <p:cNvPr id="14" name="文本框 13">
            <a:extLst>
              <a:ext uri="{FF2B5EF4-FFF2-40B4-BE49-F238E27FC236}">
                <a16:creationId xmlns:a16="http://schemas.microsoft.com/office/drawing/2014/main" id="{A7E0CF55-123D-4015-B287-D6343E15D3B3}"/>
              </a:ext>
            </a:extLst>
          </p:cNvPr>
          <p:cNvSpPr txBox="1"/>
          <p:nvPr/>
        </p:nvSpPr>
        <p:spPr>
          <a:xfrm>
            <a:off x="1487488" y="4101075"/>
            <a:ext cx="6096000" cy="666977"/>
          </a:xfrm>
          <a:prstGeom prst="rect">
            <a:avLst/>
          </a:prstGeom>
          <a:noFill/>
        </p:spPr>
        <p:txBody>
          <a:bodyPr wrap="square">
            <a:spAutoFit/>
          </a:bodyPr>
          <a:lstStyle/>
          <a:p>
            <a:pPr algn="l"/>
            <a:r>
              <a:rPr lang="zh-CN" altLang="en-US" sz="1867" b="1" dirty="0">
                <a:solidFill>
                  <a:srgbClr val="333333"/>
                </a:solidFill>
                <a:latin typeface="-apple-system"/>
              </a:rPr>
              <a:t>注释</a:t>
            </a:r>
            <a:r>
              <a:rPr lang="en-US" altLang="zh-CN" sz="1867" b="1" dirty="0">
                <a:solidFill>
                  <a:srgbClr val="333333"/>
                </a:solidFill>
                <a:latin typeface="-apple-system"/>
              </a:rPr>
              <a:t>:</a:t>
            </a:r>
          </a:p>
          <a:p>
            <a:pPr algn="l"/>
            <a:r>
              <a:rPr lang="zh-CN" altLang="en-US" sz="1867" dirty="0">
                <a:solidFill>
                  <a:srgbClr val="333333"/>
                </a:solidFill>
                <a:latin typeface="-apple-system"/>
              </a:rPr>
              <a:t>注释用于渲染意见，约束等的</a:t>
            </a:r>
            <a:r>
              <a:rPr lang="en-US" altLang="zh-CN" sz="1867" dirty="0">
                <a:solidFill>
                  <a:srgbClr val="333333"/>
                </a:solidFill>
                <a:latin typeface="-apple-system"/>
              </a:rPr>
              <a:t>UML</a:t>
            </a:r>
            <a:r>
              <a:rPr lang="zh-CN" altLang="en-US" sz="1867" dirty="0">
                <a:solidFill>
                  <a:srgbClr val="333333"/>
                </a:solidFill>
                <a:latin typeface="-apple-system"/>
              </a:rPr>
              <a:t>元素。</a:t>
            </a:r>
          </a:p>
        </p:txBody>
      </p:sp>
    </p:spTree>
    <p:extLst>
      <p:ext uri="{BB962C8B-B14F-4D97-AF65-F5344CB8AC3E}">
        <p14:creationId xmlns:p14="http://schemas.microsoft.com/office/powerpoint/2010/main" val="3146313082"/>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650"/>
                            </p:stCondLst>
                            <p:childTnLst>
                              <p:par>
                                <p:cTn id="13" presetID="22"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90484" y="2117490"/>
            <a:ext cx="9511665" cy="2919095"/>
            <a:chOff x="1919" y="2558"/>
            <a:chExt cx="14979" cy="4597"/>
          </a:xfrm>
        </p:grpSpPr>
        <p:sp>
          <p:nvSpPr>
            <p:cNvPr id="11" name="Freeform 5"/>
            <p:cNvSpPr/>
            <p:nvPr/>
          </p:nvSpPr>
          <p:spPr bwMode="auto">
            <a:xfrm>
              <a:off x="4765" y="2568"/>
              <a:ext cx="4427" cy="3520"/>
            </a:xfrm>
            <a:custGeom>
              <a:avLst/>
              <a:gdLst>
                <a:gd name="T0" fmla="*/ 132 w 550"/>
                <a:gd name="T1" fmla="*/ 289 h 436"/>
                <a:gd name="T2" fmla="*/ 132 w 550"/>
                <a:gd name="T3" fmla="*/ 436 h 436"/>
                <a:gd name="T4" fmla="*/ 276 w 550"/>
                <a:gd name="T5" fmla="*/ 436 h 436"/>
                <a:gd name="T6" fmla="*/ 408 w 550"/>
                <a:gd name="T7" fmla="*/ 436 h 436"/>
                <a:gd name="T8" fmla="*/ 447 w 550"/>
                <a:gd name="T9" fmla="*/ 436 h 436"/>
                <a:gd name="T10" fmla="*/ 550 w 550"/>
                <a:gd name="T11" fmla="*/ 436 h 436"/>
                <a:gd name="T12" fmla="*/ 550 w 550"/>
                <a:gd name="T13" fmla="*/ 291 h 436"/>
                <a:gd name="T14" fmla="*/ 497 w 550"/>
                <a:gd name="T15" fmla="*/ 306 h 436"/>
                <a:gd name="T16" fmla="*/ 418 w 550"/>
                <a:gd name="T17" fmla="*/ 220 h 436"/>
                <a:gd name="T18" fmla="*/ 497 w 550"/>
                <a:gd name="T19" fmla="*/ 134 h 436"/>
                <a:gd name="T20" fmla="*/ 550 w 550"/>
                <a:gd name="T21" fmla="*/ 150 h 436"/>
                <a:gd name="T22" fmla="*/ 550 w 550"/>
                <a:gd name="T23" fmla="*/ 0 h 436"/>
                <a:gd name="T24" fmla="*/ 132 w 550"/>
                <a:gd name="T25" fmla="*/ 0 h 436"/>
                <a:gd name="T26" fmla="*/ 132 w 550"/>
                <a:gd name="T27" fmla="*/ 156 h 436"/>
                <a:gd name="T28" fmla="*/ 109 w 550"/>
                <a:gd name="T29" fmla="*/ 197 h 436"/>
                <a:gd name="T30" fmla="*/ 64 w 550"/>
                <a:gd name="T31" fmla="*/ 197 h 436"/>
                <a:gd name="T32" fmla="*/ 29 w 550"/>
                <a:gd name="T33" fmla="*/ 185 h 436"/>
                <a:gd name="T34" fmla="*/ 0 w 550"/>
                <a:gd name="T35" fmla="*/ 220 h 436"/>
                <a:gd name="T36" fmla="*/ 29 w 550"/>
                <a:gd name="T37" fmla="*/ 255 h 436"/>
                <a:gd name="T38" fmla="*/ 64 w 550"/>
                <a:gd name="T39" fmla="*/ 243 h 436"/>
                <a:gd name="T40" fmla="*/ 109 w 550"/>
                <a:gd name="T41" fmla="*/ 243 h 436"/>
                <a:gd name="T42" fmla="*/ 129 w 550"/>
                <a:gd name="T43" fmla="*/ 268 h 436"/>
                <a:gd name="T44" fmla="*/ 133 w 550"/>
                <a:gd name="T45" fmla="*/ 268 h 436"/>
                <a:gd name="T46" fmla="*/ 132 w 550"/>
                <a:gd name="T47" fmla="*/ 285 h 436"/>
                <a:gd name="T48" fmla="*/ 132 w 550"/>
                <a:gd name="T49" fmla="*/ 289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436">
                  <a:moveTo>
                    <a:pt x="132" y="289"/>
                  </a:moveTo>
                  <a:cubicBezTo>
                    <a:pt x="132" y="436"/>
                    <a:pt x="132" y="436"/>
                    <a:pt x="132" y="436"/>
                  </a:cubicBezTo>
                  <a:cubicBezTo>
                    <a:pt x="276" y="436"/>
                    <a:pt x="276" y="436"/>
                    <a:pt x="276" y="436"/>
                  </a:cubicBezTo>
                  <a:cubicBezTo>
                    <a:pt x="276" y="436"/>
                    <a:pt x="408" y="436"/>
                    <a:pt x="408" y="436"/>
                  </a:cubicBezTo>
                  <a:cubicBezTo>
                    <a:pt x="410" y="436"/>
                    <a:pt x="416" y="436"/>
                    <a:pt x="447" y="436"/>
                  </a:cubicBezTo>
                  <a:cubicBezTo>
                    <a:pt x="550" y="436"/>
                    <a:pt x="550" y="436"/>
                    <a:pt x="550" y="436"/>
                  </a:cubicBezTo>
                  <a:cubicBezTo>
                    <a:pt x="550" y="291"/>
                    <a:pt x="550" y="291"/>
                    <a:pt x="550" y="291"/>
                  </a:cubicBezTo>
                  <a:cubicBezTo>
                    <a:pt x="537" y="296"/>
                    <a:pt x="514" y="306"/>
                    <a:pt x="497" y="306"/>
                  </a:cubicBezTo>
                  <a:cubicBezTo>
                    <a:pt x="453" y="306"/>
                    <a:pt x="418" y="267"/>
                    <a:pt x="418" y="220"/>
                  </a:cubicBezTo>
                  <a:cubicBezTo>
                    <a:pt x="418" y="173"/>
                    <a:pt x="453" y="134"/>
                    <a:pt x="497" y="134"/>
                  </a:cubicBezTo>
                  <a:cubicBezTo>
                    <a:pt x="514" y="134"/>
                    <a:pt x="537" y="144"/>
                    <a:pt x="550" y="150"/>
                  </a:cubicBezTo>
                  <a:cubicBezTo>
                    <a:pt x="550" y="0"/>
                    <a:pt x="550" y="0"/>
                    <a:pt x="550" y="0"/>
                  </a:cubicBezTo>
                  <a:cubicBezTo>
                    <a:pt x="132" y="0"/>
                    <a:pt x="132" y="0"/>
                    <a:pt x="132" y="0"/>
                  </a:cubicBezTo>
                  <a:cubicBezTo>
                    <a:pt x="132" y="156"/>
                    <a:pt x="132" y="156"/>
                    <a:pt x="132" y="156"/>
                  </a:cubicBezTo>
                  <a:cubicBezTo>
                    <a:pt x="131" y="174"/>
                    <a:pt x="123" y="189"/>
                    <a:pt x="109" y="197"/>
                  </a:cubicBezTo>
                  <a:cubicBezTo>
                    <a:pt x="95" y="205"/>
                    <a:pt x="79" y="205"/>
                    <a:pt x="64" y="197"/>
                  </a:cubicBezTo>
                  <a:cubicBezTo>
                    <a:pt x="51" y="191"/>
                    <a:pt x="34" y="185"/>
                    <a:pt x="29" y="185"/>
                  </a:cubicBezTo>
                  <a:cubicBezTo>
                    <a:pt x="13" y="185"/>
                    <a:pt x="0" y="201"/>
                    <a:pt x="0" y="220"/>
                  </a:cubicBezTo>
                  <a:cubicBezTo>
                    <a:pt x="0" y="239"/>
                    <a:pt x="13" y="255"/>
                    <a:pt x="29" y="255"/>
                  </a:cubicBezTo>
                  <a:cubicBezTo>
                    <a:pt x="34" y="255"/>
                    <a:pt x="51" y="249"/>
                    <a:pt x="64" y="243"/>
                  </a:cubicBezTo>
                  <a:cubicBezTo>
                    <a:pt x="79" y="235"/>
                    <a:pt x="95" y="235"/>
                    <a:pt x="109" y="243"/>
                  </a:cubicBezTo>
                  <a:cubicBezTo>
                    <a:pt x="118" y="248"/>
                    <a:pt x="125" y="257"/>
                    <a:pt x="129" y="268"/>
                  </a:cubicBezTo>
                  <a:cubicBezTo>
                    <a:pt x="133" y="268"/>
                    <a:pt x="133" y="268"/>
                    <a:pt x="133" y="268"/>
                  </a:cubicBezTo>
                  <a:cubicBezTo>
                    <a:pt x="132" y="285"/>
                    <a:pt x="132" y="285"/>
                    <a:pt x="132" y="285"/>
                  </a:cubicBezTo>
                  <a:cubicBezTo>
                    <a:pt x="132" y="286"/>
                    <a:pt x="132" y="287"/>
                    <a:pt x="132" y="289"/>
                  </a:cubicBezTo>
                </a:path>
              </a:pathLst>
            </a:custGeom>
            <a:solidFill>
              <a:srgbClr val="1C50A2"/>
            </a:solidFill>
            <a:ln w="28575">
              <a:noFill/>
              <a:round/>
            </a:ln>
          </p:spPr>
          <p:txBody>
            <a:bodyPr vert="horz" wrap="square" lIns="91440" tIns="45720" rIns="91440" bIns="45720" numCol="1" anchor="t" anchorCtr="0" compatLnSpc="1"/>
            <a:lstStyle/>
            <a:p>
              <a:endParaRPr lang="zh-CN" altLang="en-US"/>
            </a:p>
          </p:txBody>
        </p:sp>
        <p:sp>
          <p:nvSpPr>
            <p:cNvPr id="12" name="Freeform 6"/>
            <p:cNvSpPr/>
            <p:nvPr/>
          </p:nvSpPr>
          <p:spPr bwMode="auto">
            <a:xfrm>
              <a:off x="8533" y="2568"/>
              <a:ext cx="4424" cy="3520"/>
            </a:xfrm>
            <a:custGeom>
              <a:avLst/>
              <a:gdLst>
                <a:gd name="T0" fmla="*/ 550 w 550"/>
                <a:gd name="T1" fmla="*/ 150 h 436"/>
                <a:gd name="T2" fmla="*/ 550 w 550"/>
                <a:gd name="T3" fmla="*/ 0 h 436"/>
                <a:gd name="T4" fmla="*/ 479 w 550"/>
                <a:gd name="T5" fmla="*/ 0 h 436"/>
                <a:gd name="T6" fmla="*/ 339 w 550"/>
                <a:gd name="T7" fmla="*/ 0 h 436"/>
                <a:gd name="T8" fmla="*/ 277 w 550"/>
                <a:gd name="T9" fmla="*/ 0 h 436"/>
                <a:gd name="T10" fmla="*/ 275 w 550"/>
                <a:gd name="T11" fmla="*/ 0 h 436"/>
                <a:gd name="T12" fmla="*/ 132 w 550"/>
                <a:gd name="T13" fmla="*/ 0 h 436"/>
                <a:gd name="T14" fmla="*/ 132 w 550"/>
                <a:gd name="T15" fmla="*/ 156 h 436"/>
                <a:gd name="T16" fmla="*/ 109 w 550"/>
                <a:gd name="T17" fmla="*/ 197 h 436"/>
                <a:gd name="T18" fmla="*/ 64 w 550"/>
                <a:gd name="T19" fmla="*/ 197 h 436"/>
                <a:gd name="T20" fmla="*/ 29 w 550"/>
                <a:gd name="T21" fmla="*/ 185 h 436"/>
                <a:gd name="T22" fmla="*/ 0 w 550"/>
                <a:gd name="T23" fmla="*/ 220 h 436"/>
                <a:gd name="T24" fmla="*/ 29 w 550"/>
                <a:gd name="T25" fmla="*/ 255 h 436"/>
                <a:gd name="T26" fmla="*/ 64 w 550"/>
                <a:gd name="T27" fmla="*/ 243 h 436"/>
                <a:gd name="T28" fmla="*/ 109 w 550"/>
                <a:gd name="T29" fmla="*/ 243 h 436"/>
                <a:gd name="T30" fmla="*/ 129 w 550"/>
                <a:gd name="T31" fmla="*/ 268 h 436"/>
                <a:gd name="T32" fmla="*/ 133 w 550"/>
                <a:gd name="T33" fmla="*/ 268 h 436"/>
                <a:gd name="T34" fmla="*/ 132 w 550"/>
                <a:gd name="T35" fmla="*/ 285 h 436"/>
                <a:gd name="T36" fmla="*/ 132 w 550"/>
                <a:gd name="T37" fmla="*/ 289 h 436"/>
                <a:gd name="T38" fmla="*/ 132 w 550"/>
                <a:gd name="T39" fmla="*/ 436 h 436"/>
                <a:gd name="T40" fmla="*/ 550 w 550"/>
                <a:gd name="T41" fmla="*/ 436 h 436"/>
                <a:gd name="T42" fmla="*/ 550 w 550"/>
                <a:gd name="T43" fmla="*/ 291 h 436"/>
                <a:gd name="T44" fmla="*/ 497 w 550"/>
                <a:gd name="T45" fmla="*/ 306 h 436"/>
                <a:gd name="T46" fmla="*/ 418 w 550"/>
                <a:gd name="T47" fmla="*/ 220 h 436"/>
                <a:gd name="T48" fmla="*/ 497 w 550"/>
                <a:gd name="T49" fmla="*/ 134 h 436"/>
                <a:gd name="T50" fmla="*/ 550 w 550"/>
                <a:gd name="T51" fmla="*/ 15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0" h="436">
                  <a:moveTo>
                    <a:pt x="550" y="150"/>
                  </a:moveTo>
                  <a:cubicBezTo>
                    <a:pt x="550" y="0"/>
                    <a:pt x="550" y="0"/>
                    <a:pt x="550" y="0"/>
                  </a:cubicBezTo>
                  <a:cubicBezTo>
                    <a:pt x="479" y="0"/>
                    <a:pt x="479" y="0"/>
                    <a:pt x="479" y="0"/>
                  </a:cubicBezTo>
                  <a:cubicBezTo>
                    <a:pt x="479" y="0"/>
                    <a:pt x="398" y="0"/>
                    <a:pt x="339" y="0"/>
                  </a:cubicBezTo>
                  <a:cubicBezTo>
                    <a:pt x="286" y="0"/>
                    <a:pt x="279" y="0"/>
                    <a:pt x="277" y="0"/>
                  </a:cubicBezTo>
                  <a:cubicBezTo>
                    <a:pt x="275" y="0"/>
                    <a:pt x="275" y="0"/>
                    <a:pt x="275" y="0"/>
                  </a:cubicBezTo>
                  <a:cubicBezTo>
                    <a:pt x="132" y="0"/>
                    <a:pt x="132" y="0"/>
                    <a:pt x="132" y="0"/>
                  </a:cubicBezTo>
                  <a:cubicBezTo>
                    <a:pt x="132" y="156"/>
                    <a:pt x="132" y="156"/>
                    <a:pt x="132" y="156"/>
                  </a:cubicBezTo>
                  <a:cubicBezTo>
                    <a:pt x="131" y="174"/>
                    <a:pt x="123" y="189"/>
                    <a:pt x="109" y="197"/>
                  </a:cubicBezTo>
                  <a:cubicBezTo>
                    <a:pt x="96" y="205"/>
                    <a:pt x="79" y="205"/>
                    <a:pt x="64" y="197"/>
                  </a:cubicBezTo>
                  <a:cubicBezTo>
                    <a:pt x="51" y="191"/>
                    <a:pt x="34" y="185"/>
                    <a:pt x="29" y="185"/>
                  </a:cubicBezTo>
                  <a:cubicBezTo>
                    <a:pt x="13" y="185"/>
                    <a:pt x="0" y="201"/>
                    <a:pt x="0" y="220"/>
                  </a:cubicBezTo>
                  <a:cubicBezTo>
                    <a:pt x="0" y="239"/>
                    <a:pt x="13" y="255"/>
                    <a:pt x="29" y="255"/>
                  </a:cubicBezTo>
                  <a:cubicBezTo>
                    <a:pt x="34" y="255"/>
                    <a:pt x="51" y="249"/>
                    <a:pt x="64" y="243"/>
                  </a:cubicBezTo>
                  <a:cubicBezTo>
                    <a:pt x="79" y="235"/>
                    <a:pt x="96" y="235"/>
                    <a:pt x="109" y="243"/>
                  </a:cubicBezTo>
                  <a:cubicBezTo>
                    <a:pt x="118" y="248"/>
                    <a:pt x="125" y="257"/>
                    <a:pt x="129" y="268"/>
                  </a:cubicBezTo>
                  <a:cubicBezTo>
                    <a:pt x="133" y="268"/>
                    <a:pt x="133" y="268"/>
                    <a:pt x="133" y="268"/>
                  </a:cubicBezTo>
                  <a:cubicBezTo>
                    <a:pt x="132" y="285"/>
                    <a:pt x="132" y="285"/>
                    <a:pt x="132" y="285"/>
                  </a:cubicBezTo>
                  <a:cubicBezTo>
                    <a:pt x="132" y="286"/>
                    <a:pt x="132" y="287"/>
                    <a:pt x="132" y="289"/>
                  </a:cubicBezTo>
                  <a:cubicBezTo>
                    <a:pt x="132" y="436"/>
                    <a:pt x="132" y="436"/>
                    <a:pt x="132" y="436"/>
                  </a:cubicBezTo>
                  <a:cubicBezTo>
                    <a:pt x="550" y="436"/>
                    <a:pt x="550" y="436"/>
                    <a:pt x="550" y="436"/>
                  </a:cubicBezTo>
                  <a:cubicBezTo>
                    <a:pt x="550" y="291"/>
                    <a:pt x="550" y="291"/>
                    <a:pt x="550" y="291"/>
                  </a:cubicBezTo>
                  <a:cubicBezTo>
                    <a:pt x="537" y="296"/>
                    <a:pt x="514" y="306"/>
                    <a:pt x="497" y="306"/>
                  </a:cubicBezTo>
                  <a:cubicBezTo>
                    <a:pt x="453" y="306"/>
                    <a:pt x="418" y="267"/>
                    <a:pt x="418" y="220"/>
                  </a:cubicBezTo>
                  <a:cubicBezTo>
                    <a:pt x="418" y="173"/>
                    <a:pt x="453" y="134"/>
                    <a:pt x="497" y="134"/>
                  </a:cubicBezTo>
                  <a:cubicBezTo>
                    <a:pt x="514" y="134"/>
                    <a:pt x="537" y="144"/>
                    <a:pt x="550" y="150"/>
                  </a:cubicBezTo>
                </a:path>
              </a:pathLst>
            </a:custGeom>
            <a:solidFill>
              <a:srgbClr val="1C50A2"/>
            </a:solidFill>
            <a:ln w="28575">
              <a:noFill/>
              <a:round/>
            </a:ln>
          </p:spPr>
          <p:txBody>
            <a:bodyPr vert="horz" wrap="square" lIns="91440" tIns="45720" rIns="91440" bIns="45720" numCol="1" anchor="t" anchorCtr="0" compatLnSpc="1"/>
            <a:lstStyle/>
            <a:p>
              <a:endParaRPr lang="zh-CN" altLang="en-US"/>
            </a:p>
          </p:txBody>
        </p:sp>
        <p:sp>
          <p:nvSpPr>
            <p:cNvPr id="13" name="Freeform 7"/>
            <p:cNvSpPr/>
            <p:nvPr/>
          </p:nvSpPr>
          <p:spPr bwMode="auto">
            <a:xfrm>
              <a:off x="12321" y="2558"/>
              <a:ext cx="4577" cy="3530"/>
            </a:xfrm>
            <a:custGeom>
              <a:avLst/>
              <a:gdLst>
                <a:gd name="T0" fmla="*/ 108 w 569"/>
                <a:gd name="T1" fmla="*/ 194 h 437"/>
                <a:gd name="T2" fmla="*/ 63 w 569"/>
                <a:gd name="T3" fmla="*/ 195 h 437"/>
                <a:gd name="T4" fmla="*/ 28 w 569"/>
                <a:gd name="T5" fmla="*/ 182 h 437"/>
                <a:gd name="T6" fmla="*/ 0 w 569"/>
                <a:gd name="T7" fmla="*/ 219 h 437"/>
                <a:gd name="T8" fmla="*/ 28 w 569"/>
                <a:gd name="T9" fmla="*/ 255 h 437"/>
                <a:gd name="T10" fmla="*/ 63 w 569"/>
                <a:gd name="T11" fmla="*/ 243 h 437"/>
                <a:gd name="T12" fmla="*/ 108 w 569"/>
                <a:gd name="T13" fmla="*/ 243 h 437"/>
                <a:gd name="T14" fmla="*/ 131 w 569"/>
                <a:gd name="T15" fmla="*/ 279 h 437"/>
                <a:gd name="T16" fmla="*/ 131 w 569"/>
                <a:gd name="T17" fmla="*/ 282 h 437"/>
                <a:gd name="T18" fmla="*/ 131 w 569"/>
                <a:gd name="T19" fmla="*/ 286 h 437"/>
                <a:gd name="T20" fmla="*/ 131 w 569"/>
                <a:gd name="T21" fmla="*/ 291 h 437"/>
                <a:gd name="T22" fmla="*/ 131 w 569"/>
                <a:gd name="T23" fmla="*/ 437 h 437"/>
                <a:gd name="T24" fmla="*/ 283 w 569"/>
                <a:gd name="T25" fmla="*/ 437 h 437"/>
                <a:gd name="T26" fmla="*/ 267 w 569"/>
                <a:gd name="T27" fmla="*/ 382 h 437"/>
                <a:gd name="T28" fmla="*/ 353 w 569"/>
                <a:gd name="T29" fmla="*/ 300 h 437"/>
                <a:gd name="T30" fmla="*/ 438 w 569"/>
                <a:gd name="T31" fmla="*/ 382 h 437"/>
                <a:gd name="T32" fmla="*/ 423 w 569"/>
                <a:gd name="T33" fmla="*/ 437 h 437"/>
                <a:gd name="T34" fmla="*/ 567 w 569"/>
                <a:gd name="T35" fmla="*/ 437 h 437"/>
                <a:gd name="T36" fmla="*/ 567 w 569"/>
                <a:gd name="T37" fmla="*/ 295 h 437"/>
                <a:gd name="T38" fmla="*/ 567 w 569"/>
                <a:gd name="T39" fmla="*/ 162 h 437"/>
                <a:gd name="T40" fmla="*/ 567 w 569"/>
                <a:gd name="T41" fmla="*/ 158 h 437"/>
                <a:gd name="T42" fmla="*/ 567 w 569"/>
                <a:gd name="T43" fmla="*/ 1 h 437"/>
                <a:gd name="T44" fmla="*/ 397 w 569"/>
                <a:gd name="T45" fmla="*/ 1 h 437"/>
                <a:gd name="T46" fmla="*/ 397 w 569"/>
                <a:gd name="T47" fmla="*/ 1 h 437"/>
                <a:gd name="T48" fmla="*/ 215 w 569"/>
                <a:gd name="T49" fmla="*/ 1 h 437"/>
                <a:gd name="T50" fmla="*/ 202 w 569"/>
                <a:gd name="T51" fmla="*/ 0 h 437"/>
                <a:gd name="T52" fmla="*/ 202 w 569"/>
                <a:gd name="T53" fmla="*/ 1 h 437"/>
                <a:gd name="T54" fmla="*/ 142 w 569"/>
                <a:gd name="T55" fmla="*/ 1 h 437"/>
                <a:gd name="T56" fmla="*/ 131 w 569"/>
                <a:gd name="T57" fmla="*/ 1 h 437"/>
                <a:gd name="T58" fmla="*/ 131 w 569"/>
                <a:gd name="T59" fmla="*/ 151 h 437"/>
                <a:gd name="T60" fmla="*/ 131 w 569"/>
                <a:gd name="T61" fmla="*/ 152 h 437"/>
                <a:gd name="T62" fmla="*/ 132 w 569"/>
                <a:gd name="T63" fmla="*/ 169 h 437"/>
                <a:gd name="T64" fmla="*/ 128 w 569"/>
                <a:gd name="T65" fmla="*/ 169 h 437"/>
                <a:gd name="T66" fmla="*/ 108 w 569"/>
                <a:gd name="T67" fmla="*/ 194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9" h="437">
                  <a:moveTo>
                    <a:pt x="108" y="194"/>
                  </a:moveTo>
                  <a:cubicBezTo>
                    <a:pt x="95" y="202"/>
                    <a:pt x="79" y="203"/>
                    <a:pt x="63" y="195"/>
                  </a:cubicBezTo>
                  <a:cubicBezTo>
                    <a:pt x="50" y="188"/>
                    <a:pt x="33" y="182"/>
                    <a:pt x="28" y="182"/>
                  </a:cubicBezTo>
                  <a:cubicBezTo>
                    <a:pt x="13" y="182"/>
                    <a:pt x="0" y="199"/>
                    <a:pt x="0" y="219"/>
                  </a:cubicBezTo>
                  <a:cubicBezTo>
                    <a:pt x="0" y="239"/>
                    <a:pt x="13" y="255"/>
                    <a:pt x="28" y="255"/>
                  </a:cubicBezTo>
                  <a:cubicBezTo>
                    <a:pt x="33" y="255"/>
                    <a:pt x="50" y="249"/>
                    <a:pt x="63" y="243"/>
                  </a:cubicBezTo>
                  <a:cubicBezTo>
                    <a:pt x="79" y="235"/>
                    <a:pt x="95" y="235"/>
                    <a:pt x="108" y="243"/>
                  </a:cubicBezTo>
                  <a:cubicBezTo>
                    <a:pt x="121" y="250"/>
                    <a:pt x="129" y="263"/>
                    <a:pt x="131" y="279"/>
                  </a:cubicBezTo>
                  <a:cubicBezTo>
                    <a:pt x="131" y="282"/>
                    <a:pt x="131" y="282"/>
                    <a:pt x="131" y="282"/>
                  </a:cubicBezTo>
                  <a:cubicBezTo>
                    <a:pt x="131" y="286"/>
                    <a:pt x="131" y="286"/>
                    <a:pt x="131" y="286"/>
                  </a:cubicBezTo>
                  <a:cubicBezTo>
                    <a:pt x="131" y="291"/>
                    <a:pt x="131" y="291"/>
                    <a:pt x="131" y="291"/>
                  </a:cubicBezTo>
                  <a:cubicBezTo>
                    <a:pt x="131" y="437"/>
                    <a:pt x="131" y="437"/>
                    <a:pt x="131" y="437"/>
                  </a:cubicBezTo>
                  <a:cubicBezTo>
                    <a:pt x="283" y="437"/>
                    <a:pt x="283" y="437"/>
                    <a:pt x="283" y="437"/>
                  </a:cubicBezTo>
                  <a:cubicBezTo>
                    <a:pt x="277" y="424"/>
                    <a:pt x="267" y="400"/>
                    <a:pt x="267" y="382"/>
                  </a:cubicBezTo>
                  <a:cubicBezTo>
                    <a:pt x="267" y="337"/>
                    <a:pt x="306" y="300"/>
                    <a:pt x="353" y="300"/>
                  </a:cubicBezTo>
                  <a:cubicBezTo>
                    <a:pt x="400" y="300"/>
                    <a:pt x="438" y="337"/>
                    <a:pt x="438" y="382"/>
                  </a:cubicBezTo>
                  <a:cubicBezTo>
                    <a:pt x="438" y="400"/>
                    <a:pt x="429" y="424"/>
                    <a:pt x="423" y="437"/>
                  </a:cubicBezTo>
                  <a:cubicBezTo>
                    <a:pt x="567" y="437"/>
                    <a:pt x="567" y="437"/>
                    <a:pt x="567" y="437"/>
                  </a:cubicBezTo>
                  <a:cubicBezTo>
                    <a:pt x="567" y="295"/>
                    <a:pt x="567" y="295"/>
                    <a:pt x="567" y="295"/>
                  </a:cubicBezTo>
                  <a:cubicBezTo>
                    <a:pt x="567" y="294"/>
                    <a:pt x="569" y="184"/>
                    <a:pt x="567" y="162"/>
                  </a:cubicBezTo>
                  <a:cubicBezTo>
                    <a:pt x="567" y="160"/>
                    <a:pt x="567" y="159"/>
                    <a:pt x="567" y="158"/>
                  </a:cubicBezTo>
                  <a:cubicBezTo>
                    <a:pt x="567" y="1"/>
                    <a:pt x="567" y="1"/>
                    <a:pt x="567" y="1"/>
                  </a:cubicBezTo>
                  <a:cubicBezTo>
                    <a:pt x="397" y="1"/>
                    <a:pt x="397" y="1"/>
                    <a:pt x="397" y="1"/>
                  </a:cubicBezTo>
                  <a:cubicBezTo>
                    <a:pt x="397" y="1"/>
                    <a:pt x="397" y="1"/>
                    <a:pt x="397" y="1"/>
                  </a:cubicBezTo>
                  <a:cubicBezTo>
                    <a:pt x="215" y="1"/>
                    <a:pt x="215" y="1"/>
                    <a:pt x="215" y="1"/>
                  </a:cubicBezTo>
                  <a:cubicBezTo>
                    <a:pt x="210" y="1"/>
                    <a:pt x="206" y="1"/>
                    <a:pt x="202" y="0"/>
                  </a:cubicBezTo>
                  <a:cubicBezTo>
                    <a:pt x="202" y="1"/>
                    <a:pt x="202" y="1"/>
                    <a:pt x="202" y="1"/>
                  </a:cubicBezTo>
                  <a:cubicBezTo>
                    <a:pt x="142" y="1"/>
                    <a:pt x="142" y="1"/>
                    <a:pt x="142" y="1"/>
                  </a:cubicBezTo>
                  <a:cubicBezTo>
                    <a:pt x="141" y="1"/>
                    <a:pt x="137" y="1"/>
                    <a:pt x="131" y="1"/>
                  </a:cubicBezTo>
                  <a:cubicBezTo>
                    <a:pt x="131" y="151"/>
                    <a:pt x="131" y="151"/>
                    <a:pt x="131" y="151"/>
                  </a:cubicBezTo>
                  <a:cubicBezTo>
                    <a:pt x="131" y="152"/>
                    <a:pt x="131" y="152"/>
                    <a:pt x="131" y="152"/>
                  </a:cubicBezTo>
                  <a:cubicBezTo>
                    <a:pt x="132" y="169"/>
                    <a:pt x="132" y="169"/>
                    <a:pt x="132" y="169"/>
                  </a:cubicBezTo>
                  <a:cubicBezTo>
                    <a:pt x="128" y="169"/>
                    <a:pt x="128" y="169"/>
                    <a:pt x="128" y="169"/>
                  </a:cubicBezTo>
                  <a:cubicBezTo>
                    <a:pt x="125" y="180"/>
                    <a:pt x="118" y="189"/>
                    <a:pt x="108" y="194"/>
                  </a:cubicBezTo>
                </a:path>
              </a:pathLst>
            </a:custGeom>
            <a:solidFill>
              <a:srgbClr val="1C50A2"/>
            </a:solidFill>
            <a:ln w="28575">
              <a:noFill/>
              <a:round/>
            </a:ln>
          </p:spPr>
          <p:txBody>
            <a:bodyPr vert="horz" wrap="square" lIns="91440" tIns="45720" rIns="91440" bIns="45720" numCol="1" anchor="t" anchorCtr="0" compatLnSpc="1"/>
            <a:lstStyle/>
            <a:p>
              <a:endParaRPr lang="zh-CN" altLang="en-US"/>
            </a:p>
          </p:txBody>
        </p:sp>
        <p:sp>
          <p:nvSpPr>
            <p:cNvPr id="14" name="Freeform 8"/>
            <p:cNvSpPr/>
            <p:nvPr/>
          </p:nvSpPr>
          <p:spPr bwMode="auto">
            <a:xfrm>
              <a:off x="1919" y="2568"/>
              <a:ext cx="3506" cy="4587"/>
            </a:xfrm>
            <a:custGeom>
              <a:avLst/>
              <a:gdLst>
                <a:gd name="T0" fmla="*/ 194 w 436"/>
                <a:gd name="T1" fmla="*/ 459 h 568"/>
                <a:gd name="T2" fmla="*/ 194 w 436"/>
                <a:gd name="T3" fmla="*/ 505 h 568"/>
                <a:gd name="T4" fmla="*/ 181 w 436"/>
                <a:gd name="T5" fmla="*/ 539 h 568"/>
                <a:gd name="T6" fmla="*/ 218 w 436"/>
                <a:gd name="T7" fmla="*/ 568 h 568"/>
                <a:gd name="T8" fmla="*/ 255 w 436"/>
                <a:gd name="T9" fmla="*/ 539 h 568"/>
                <a:gd name="T10" fmla="*/ 242 w 436"/>
                <a:gd name="T11" fmla="*/ 505 h 568"/>
                <a:gd name="T12" fmla="*/ 242 w 436"/>
                <a:gd name="T13" fmla="*/ 459 h 568"/>
                <a:gd name="T14" fmla="*/ 279 w 436"/>
                <a:gd name="T15" fmla="*/ 437 h 568"/>
                <a:gd name="T16" fmla="*/ 281 w 436"/>
                <a:gd name="T17" fmla="*/ 437 h 568"/>
                <a:gd name="T18" fmla="*/ 285 w 436"/>
                <a:gd name="T19" fmla="*/ 437 h 568"/>
                <a:gd name="T20" fmla="*/ 290 w 436"/>
                <a:gd name="T21" fmla="*/ 436 h 568"/>
                <a:gd name="T22" fmla="*/ 436 w 436"/>
                <a:gd name="T23" fmla="*/ 436 h 568"/>
                <a:gd name="T24" fmla="*/ 436 w 436"/>
                <a:gd name="T25" fmla="*/ 285 h 568"/>
                <a:gd name="T26" fmla="*/ 381 w 436"/>
                <a:gd name="T27" fmla="*/ 301 h 568"/>
                <a:gd name="T28" fmla="*/ 300 w 436"/>
                <a:gd name="T29" fmla="*/ 215 h 568"/>
                <a:gd name="T30" fmla="*/ 381 w 436"/>
                <a:gd name="T31" fmla="*/ 129 h 568"/>
                <a:gd name="T32" fmla="*/ 436 w 436"/>
                <a:gd name="T33" fmla="*/ 145 h 568"/>
                <a:gd name="T34" fmla="*/ 436 w 436"/>
                <a:gd name="T35" fmla="*/ 0 h 568"/>
                <a:gd name="T36" fmla="*/ 294 w 436"/>
                <a:gd name="T37" fmla="*/ 0 h 568"/>
                <a:gd name="T38" fmla="*/ 201 w 436"/>
                <a:gd name="T39" fmla="*/ 0 h 568"/>
                <a:gd name="T40" fmla="*/ 161 w 436"/>
                <a:gd name="T41" fmla="*/ 0 h 568"/>
                <a:gd name="T42" fmla="*/ 157 w 436"/>
                <a:gd name="T43" fmla="*/ 0 h 568"/>
                <a:gd name="T44" fmla="*/ 0 w 436"/>
                <a:gd name="T45" fmla="*/ 0 h 568"/>
                <a:gd name="T46" fmla="*/ 0 w 436"/>
                <a:gd name="T47" fmla="*/ 161 h 568"/>
                <a:gd name="T48" fmla="*/ 0 w 436"/>
                <a:gd name="T49" fmla="*/ 353 h 568"/>
                <a:gd name="T50" fmla="*/ 0 w 436"/>
                <a:gd name="T51" fmla="*/ 366 h 568"/>
                <a:gd name="T52" fmla="*/ 0 w 436"/>
                <a:gd name="T53" fmla="*/ 366 h 568"/>
                <a:gd name="T54" fmla="*/ 0 w 436"/>
                <a:gd name="T55" fmla="*/ 426 h 568"/>
                <a:gd name="T56" fmla="*/ 0 w 436"/>
                <a:gd name="T57" fmla="*/ 436 h 568"/>
                <a:gd name="T58" fmla="*/ 150 w 436"/>
                <a:gd name="T59" fmla="*/ 437 h 568"/>
                <a:gd name="T60" fmla="*/ 151 w 436"/>
                <a:gd name="T61" fmla="*/ 437 h 568"/>
                <a:gd name="T62" fmla="*/ 168 w 436"/>
                <a:gd name="T63" fmla="*/ 436 h 568"/>
                <a:gd name="T64" fmla="*/ 168 w 436"/>
                <a:gd name="T65" fmla="*/ 439 h 568"/>
                <a:gd name="T66" fmla="*/ 194 w 436"/>
                <a:gd name="T67" fmla="*/ 459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6" h="568">
                  <a:moveTo>
                    <a:pt x="194" y="459"/>
                  </a:moveTo>
                  <a:cubicBezTo>
                    <a:pt x="202" y="473"/>
                    <a:pt x="202" y="489"/>
                    <a:pt x="194" y="505"/>
                  </a:cubicBezTo>
                  <a:cubicBezTo>
                    <a:pt x="187" y="518"/>
                    <a:pt x="181" y="534"/>
                    <a:pt x="181" y="539"/>
                  </a:cubicBezTo>
                  <a:cubicBezTo>
                    <a:pt x="181" y="555"/>
                    <a:pt x="198" y="568"/>
                    <a:pt x="218" y="568"/>
                  </a:cubicBezTo>
                  <a:cubicBezTo>
                    <a:pt x="238" y="568"/>
                    <a:pt x="255" y="555"/>
                    <a:pt x="255" y="539"/>
                  </a:cubicBezTo>
                  <a:cubicBezTo>
                    <a:pt x="255" y="534"/>
                    <a:pt x="249" y="518"/>
                    <a:pt x="242" y="505"/>
                  </a:cubicBezTo>
                  <a:cubicBezTo>
                    <a:pt x="234" y="489"/>
                    <a:pt x="234" y="473"/>
                    <a:pt x="242" y="459"/>
                  </a:cubicBezTo>
                  <a:cubicBezTo>
                    <a:pt x="249" y="447"/>
                    <a:pt x="262" y="439"/>
                    <a:pt x="279" y="437"/>
                  </a:cubicBezTo>
                  <a:cubicBezTo>
                    <a:pt x="281" y="437"/>
                    <a:pt x="281" y="437"/>
                    <a:pt x="281" y="437"/>
                  </a:cubicBezTo>
                  <a:cubicBezTo>
                    <a:pt x="285" y="437"/>
                    <a:pt x="285" y="437"/>
                    <a:pt x="285" y="437"/>
                  </a:cubicBezTo>
                  <a:cubicBezTo>
                    <a:pt x="290" y="436"/>
                    <a:pt x="290" y="436"/>
                    <a:pt x="290" y="436"/>
                  </a:cubicBezTo>
                  <a:cubicBezTo>
                    <a:pt x="436" y="436"/>
                    <a:pt x="436" y="436"/>
                    <a:pt x="436" y="436"/>
                  </a:cubicBezTo>
                  <a:cubicBezTo>
                    <a:pt x="436" y="285"/>
                    <a:pt x="436" y="285"/>
                    <a:pt x="436" y="285"/>
                  </a:cubicBezTo>
                  <a:cubicBezTo>
                    <a:pt x="423" y="291"/>
                    <a:pt x="399" y="301"/>
                    <a:pt x="381" y="301"/>
                  </a:cubicBezTo>
                  <a:cubicBezTo>
                    <a:pt x="336" y="301"/>
                    <a:pt x="300" y="262"/>
                    <a:pt x="300" y="215"/>
                  </a:cubicBezTo>
                  <a:cubicBezTo>
                    <a:pt x="300" y="168"/>
                    <a:pt x="336" y="129"/>
                    <a:pt x="381" y="129"/>
                  </a:cubicBezTo>
                  <a:cubicBezTo>
                    <a:pt x="399" y="129"/>
                    <a:pt x="423" y="139"/>
                    <a:pt x="436" y="145"/>
                  </a:cubicBezTo>
                  <a:cubicBezTo>
                    <a:pt x="436" y="0"/>
                    <a:pt x="436" y="0"/>
                    <a:pt x="436" y="0"/>
                  </a:cubicBezTo>
                  <a:cubicBezTo>
                    <a:pt x="294" y="0"/>
                    <a:pt x="294" y="0"/>
                    <a:pt x="294" y="0"/>
                  </a:cubicBezTo>
                  <a:cubicBezTo>
                    <a:pt x="294" y="0"/>
                    <a:pt x="242" y="0"/>
                    <a:pt x="201" y="0"/>
                  </a:cubicBezTo>
                  <a:cubicBezTo>
                    <a:pt x="176" y="0"/>
                    <a:pt x="165" y="0"/>
                    <a:pt x="161" y="0"/>
                  </a:cubicBezTo>
                  <a:cubicBezTo>
                    <a:pt x="160" y="0"/>
                    <a:pt x="159" y="0"/>
                    <a:pt x="157" y="0"/>
                  </a:cubicBezTo>
                  <a:cubicBezTo>
                    <a:pt x="0" y="0"/>
                    <a:pt x="0" y="0"/>
                    <a:pt x="0" y="0"/>
                  </a:cubicBezTo>
                  <a:cubicBezTo>
                    <a:pt x="0" y="161"/>
                    <a:pt x="0" y="161"/>
                    <a:pt x="0" y="161"/>
                  </a:cubicBezTo>
                  <a:cubicBezTo>
                    <a:pt x="0" y="353"/>
                    <a:pt x="0" y="353"/>
                    <a:pt x="0" y="353"/>
                  </a:cubicBezTo>
                  <a:cubicBezTo>
                    <a:pt x="0" y="358"/>
                    <a:pt x="0" y="362"/>
                    <a:pt x="0" y="366"/>
                  </a:cubicBezTo>
                  <a:cubicBezTo>
                    <a:pt x="0" y="366"/>
                    <a:pt x="0" y="366"/>
                    <a:pt x="0" y="366"/>
                  </a:cubicBezTo>
                  <a:cubicBezTo>
                    <a:pt x="0" y="426"/>
                    <a:pt x="0" y="426"/>
                    <a:pt x="0" y="426"/>
                  </a:cubicBezTo>
                  <a:cubicBezTo>
                    <a:pt x="0" y="427"/>
                    <a:pt x="0" y="431"/>
                    <a:pt x="0" y="436"/>
                  </a:cubicBezTo>
                  <a:cubicBezTo>
                    <a:pt x="150" y="437"/>
                    <a:pt x="150" y="437"/>
                    <a:pt x="150" y="437"/>
                  </a:cubicBezTo>
                  <a:cubicBezTo>
                    <a:pt x="151" y="437"/>
                    <a:pt x="151" y="437"/>
                    <a:pt x="151" y="437"/>
                  </a:cubicBezTo>
                  <a:cubicBezTo>
                    <a:pt x="168" y="436"/>
                    <a:pt x="168" y="436"/>
                    <a:pt x="168" y="436"/>
                  </a:cubicBezTo>
                  <a:cubicBezTo>
                    <a:pt x="168" y="439"/>
                    <a:pt x="168" y="439"/>
                    <a:pt x="168" y="439"/>
                  </a:cubicBezTo>
                  <a:cubicBezTo>
                    <a:pt x="179" y="443"/>
                    <a:pt x="188" y="450"/>
                    <a:pt x="194" y="459"/>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矩形 37"/>
            <p:cNvSpPr/>
            <p:nvPr/>
          </p:nvSpPr>
          <p:spPr>
            <a:xfrm>
              <a:off x="3007" y="4667"/>
              <a:ext cx="1195" cy="921"/>
            </a:xfrm>
            <a:prstGeom prst="rect">
              <a:avLst/>
            </a:prstGeom>
          </p:spPr>
          <p:txBody>
            <a:bodyPr wrap="square">
              <a:spAutoFit/>
            </a:bodyPr>
            <a:lstStyle/>
            <a:p>
              <a:pPr algn="ctr"/>
              <a:r>
                <a:rPr lang="en-US" altLang="zh-CN" sz="3200" b="1" dirty="0">
                  <a:solidFill>
                    <a:srgbClr val="18478F"/>
                  </a:solidFill>
                  <a:latin typeface="Dotum" panose="020B0600000101010101" pitchFamily="34" charset="-127"/>
                  <a:ea typeface="Dotum" panose="020B0600000101010101" pitchFamily="34" charset="-127"/>
                </a:rPr>
                <a:t>01</a:t>
              </a:r>
              <a:endParaRPr lang="zh-CN" altLang="en-US" sz="3200" b="1" dirty="0">
                <a:solidFill>
                  <a:srgbClr val="18478F"/>
                </a:solidFill>
                <a:latin typeface="Dotum" panose="020B0600000101010101" pitchFamily="34" charset="-127"/>
                <a:ea typeface="Dotum" panose="020B0600000101010101" pitchFamily="34" charset="-127"/>
              </a:endParaRPr>
            </a:p>
          </p:txBody>
        </p:sp>
        <p:sp>
          <p:nvSpPr>
            <p:cNvPr id="39" name="矩形 38"/>
            <p:cNvSpPr/>
            <p:nvPr/>
          </p:nvSpPr>
          <p:spPr>
            <a:xfrm>
              <a:off x="6768" y="4676"/>
              <a:ext cx="1195" cy="921"/>
            </a:xfrm>
            <a:prstGeom prst="rect">
              <a:avLst/>
            </a:prstGeom>
          </p:spPr>
          <p:txBody>
            <a:bodyPr wrap="square">
              <a:spAutoFit/>
            </a:bodyPr>
            <a:lstStyle/>
            <a:p>
              <a:pPr algn="ctr"/>
              <a:r>
                <a:rPr lang="en-US" altLang="zh-CN" sz="3200" b="1" dirty="0">
                  <a:solidFill>
                    <a:prstClr val="white"/>
                  </a:solidFill>
                  <a:latin typeface="Dotum" panose="020B0600000101010101" pitchFamily="34" charset="-127"/>
                  <a:ea typeface="Dotum" panose="020B0600000101010101" pitchFamily="34" charset="-127"/>
                </a:rPr>
                <a:t>02</a:t>
              </a:r>
              <a:endParaRPr lang="zh-CN" altLang="en-US" sz="3200" b="1" dirty="0">
                <a:solidFill>
                  <a:prstClr val="white"/>
                </a:solidFill>
                <a:latin typeface="Dotum" panose="020B0600000101010101" pitchFamily="34" charset="-127"/>
                <a:ea typeface="Dotum" panose="020B0600000101010101" pitchFamily="34" charset="-127"/>
              </a:endParaRPr>
            </a:p>
          </p:txBody>
        </p:sp>
        <p:sp>
          <p:nvSpPr>
            <p:cNvPr id="40" name="矩形 39"/>
            <p:cNvSpPr/>
            <p:nvPr/>
          </p:nvSpPr>
          <p:spPr>
            <a:xfrm>
              <a:off x="10437" y="4679"/>
              <a:ext cx="1195" cy="921"/>
            </a:xfrm>
            <a:prstGeom prst="rect">
              <a:avLst/>
            </a:prstGeom>
          </p:spPr>
          <p:txBody>
            <a:bodyPr wrap="square">
              <a:spAutoFit/>
            </a:bodyPr>
            <a:lstStyle/>
            <a:p>
              <a:pPr algn="ctr"/>
              <a:r>
                <a:rPr lang="en-US" altLang="zh-CN" sz="3200" b="1" dirty="0">
                  <a:solidFill>
                    <a:prstClr val="white"/>
                  </a:solidFill>
                  <a:latin typeface="Dotum" panose="020B0600000101010101" pitchFamily="34" charset="-127"/>
                  <a:ea typeface="Dotum" panose="020B0600000101010101" pitchFamily="34" charset="-127"/>
                </a:rPr>
                <a:t>03</a:t>
              </a:r>
              <a:endParaRPr lang="zh-CN" altLang="en-US" sz="3200" b="1" dirty="0">
                <a:solidFill>
                  <a:prstClr val="white"/>
                </a:solidFill>
                <a:latin typeface="Dotum" panose="020B0600000101010101" pitchFamily="34" charset="-127"/>
                <a:ea typeface="Dotum" panose="020B0600000101010101" pitchFamily="34" charset="-127"/>
              </a:endParaRPr>
            </a:p>
          </p:txBody>
        </p:sp>
        <p:sp>
          <p:nvSpPr>
            <p:cNvPr id="41" name="矩形 40"/>
            <p:cNvSpPr/>
            <p:nvPr/>
          </p:nvSpPr>
          <p:spPr>
            <a:xfrm>
              <a:off x="13376" y="4679"/>
              <a:ext cx="1195" cy="921"/>
            </a:xfrm>
            <a:prstGeom prst="rect">
              <a:avLst/>
            </a:prstGeom>
          </p:spPr>
          <p:txBody>
            <a:bodyPr wrap="square">
              <a:spAutoFit/>
            </a:bodyPr>
            <a:lstStyle/>
            <a:p>
              <a:pPr algn="ctr"/>
              <a:r>
                <a:rPr lang="en-US" altLang="zh-CN" sz="3200" b="1" dirty="0">
                  <a:solidFill>
                    <a:prstClr val="white"/>
                  </a:solidFill>
                  <a:latin typeface="Dotum" panose="020B0600000101010101" pitchFamily="34" charset="-127"/>
                  <a:ea typeface="Dotum" panose="020B0600000101010101" pitchFamily="34" charset="-127"/>
                </a:rPr>
                <a:t>04</a:t>
              </a:r>
              <a:endParaRPr lang="zh-CN" altLang="en-US" sz="3200" b="1" dirty="0">
                <a:solidFill>
                  <a:prstClr val="white"/>
                </a:solidFill>
                <a:latin typeface="Dotum" panose="020B0600000101010101" pitchFamily="34" charset="-127"/>
                <a:ea typeface="Dotum" panose="020B0600000101010101" pitchFamily="34" charset="-127"/>
              </a:endParaRPr>
            </a:p>
          </p:txBody>
        </p:sp>
      </p:grpSp>
      <p:sp>
        <p:nvSpPr>
          <p:cNvPr id="54" name="íṣḻíde"/>
          <p:cNvSpPr txBox="1"/>
          <p:nvPr/>
        </p:nvSpPr>
        <p:spPr bwMode="auto">
          <a:xfrm>
            <a:off x="518258" y="2965971"/>
            <a:ext cx="336700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r>
              <a:rPr lang="zh-CN" altLang="en-US" sz="2000" b="1" dirty="0"/>
              <a:t>依赖</a:t>
            </a:r>
          </a:p>
        </p:txBody>
      </p:sp>
      <p:sp>
        <p:nvSpPr>
          <p:cNvPr id="56" name="íṣḻíde"/>
          <p:cNvSpPr txBox="1"/>
          <p:nvPr/>
        </p:nvSpPr>
        <p:spPr bwMode="auto">
          <a:xfrm>
            <a:off x="7936558" y="2997420"/>
            <a:ext cx="336700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r>
              <a:rPr lang="zh-CN" altLang="en-US" sz="2000" b="1" dirty="0">
                <a:solidFill>
                  <a:schemeClr val="bg1"/>
                </a:solidFill>
              </a:rPr>
              <a:t>实现</a:t>
            </a:r>
          </a:p>
        </p:txBody>
      </p:sp>
      <p:sp>
        <p:nvSpPr>
          <p:cNvPr id="58" name="íṣḻíde"/>
          <p:cNvSpPr txBox="1"/>
          <p:nvPr/>
        </p:nvSpPr>
        <p:spPr bwMode="auto">
          <a:xfrm>
            <a:off x="2916162" y="2965970"/>
            <a:ext cx="336700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r>
              <a:rPr lang="zh-CN" altLang="en-US" sz="2000" b="1" dirty="0">
                <a:solidFill>
                  <a:schemeClr val="bg1"/>
                </a:solidFill>
              </a:rPr>
              <a:t>关联</a:t>
            </a:r>
          </a:p>
        </p:txBody>
      </p:sp>
      <p:sp>
        <p:nvSpPr>
          <p:cNvPr id="60" name="íṣḻíde"/>
          <p:cNvSpPr txBox="1"/>
          <p:nvPr/>
        </p:nvSpPr>
        <p:spPr bwMode="auto">
          <a:xfrm>
            <a:off x="5308207" y="2972320"/>
            <a:ext cx="336700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r>
              <a:rPr lang="zh-CN" altLang="en-US" sz="2000" b="1" dirty="0">
                <a:solidFill>
                  <a:schemeClr val="bg1"/>
                </a:solidFill>
              </a:rPr>
              <a:t>泛化</a:t>
            </a:r>
          </a:p>
        </p:txBody>
      </p:sp>
    </p:spTree>
    <p:extLst>
      <p:ext uri="{BB962C8B-B14F-4D97-AF65-F5344CB8AC3E}">
        <p14:creationId xmlns:p14="http://schemas.microsoft.com/office/powerpoint/2010/main" val="605621239"/>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sld>
</file>

<file path=ppt/theme/theme1.xml><?xml version="1.0" encoding="utf-8"?>
<a:theme xmlns:a="http://schemas.openxmlformats.org/drawingml/2006/main" name="WWW.2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972</Words>
  <Application>Microsoft Office PowerPoint</Application>
  <PresentationFormat>宽屏</PresentationFormat>
  <Paragraphs>67</Paragraphs>
  <Slides>11</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-apple-system</vt:lpstr>
      <vt:lpstr>Dotum</vt:lpstr>
      <vt:lpstr>U.S. 101</vt:lpstr>
      <vt:lpstr>宋体</vt:lpstr>
      <vt:lpstr>微软雅黑</vt:lpstr>
      <vt:lpstr>微软雅黑 Light</vt:lpstr>
      <vt:lpstr>Arial</vt:lpstr>
      <vt:lpstr>Calibri</vt:lpstr>
      <vt:lpstr>Open Sans</vt:lpstr>
      <vt:lpstr>WWW.2PPT.COM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www.2ppt.com-爱PPT提供资源下载</dc:title>
  <dc:subject>www.2ppt.com-爱PPT提供资源下载</dc:subject>
  <dc:creator>www.2ppt.com-爱PPT提供资源下载</dc:creator>
  <dc:description>www.2ppt.com-爱PPT提供资源下载</dc:description>
  <cp:lastModifiedBy>时 蒙恩</cp:lastModifiedBy>
  <cp:revision>2</cp:revision>
  <dcterms:created xsi:type="dcterms:W3CDTF">2021-10-06T00:40:13Z</dcterms:created>
  <dcterms:modified xsi:type="dcterms:W3CDTF">2023-03-20T09:16:46Z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6B3F400533DF45C59741C88864D6B666</vt:lpwstr>
  </property>
  <property fmtid="{D5CDD505-2E9C-101B-9397-08002B2CF9AE}" pid="3" name="KSOProductBuildVer">
    <vt:lpwstr>2052-11.1.0.10938</vt:lpwstr>
  </property>
  <property fmtid="{A09F084E-AD41-489F-8076-AA5BE3082BCA}" pid="100">
    <vt:ui4>5</vt:ui4>
  </property>
  <property fmtid="{64440492-4C8B-11D1-8B70-080036B11A03}" pid="11">
    <vt:lpwstr>www.2ppt.com-爱PPT提供资源下载</vt:lpwstr>
  </property>
</Properties>
</file>