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2"/>
    <p:sldId id="383" r:id="rId3"/>
    <p:sldId id="259" r:id="rId4"/>
    <p:sldId id="353" r:id="rId5"/>
    <p:sldId id="441" r:id="rId6"/>
    <p:sldId id="442" r:id="rId7"/>
    <p:sldId id="443" r:id="rId8"/>
    <p:sldId id="444" r:id="rId9"/>
    <p:sldId id="474" r:id="rId10"/>
    <p:sldId id="475" r:id="rId11"/>
    <p:sldId id="399" r:id="rId12"/>
    <p:sldId id="512" r:id="rId13"/>
    <p:sldId id="260" r:id="rId14"/>
    <p:sldId id="454" r:id="rId15"/>
    <p:sldId id="456" r:id="rId16"/>
    <p:sldId id="476" r:id="rId17"/>
    <p:sldId id="477" r:id="rId18"/>
    <p:sldId id="478" r:id="rId19"/>
    <p:sldId id="459" r:id="rId20"/>
    <p:sldId id="261" r:id="rId21"/>
    <p:sldId id="445" r:id="rId22"/>
    <p:sldId id="482" r:id="rId23"/>
    <p:sldId id="483" r:id="rId24"/>
    <p:sldId id="484" r:id="rId25"/>
    <p:sldId id="485" r:id="rId26"/>
    <p:sldId id="486" r:id="rId27"/>
    <p:sldId id="487" r:id="rId28"/>
    <p:sldId id="343" r:id="rId29"/>
    <p:sldId id="492" r:id="rId30"/>
    <p:sldId id="493" r:id="rId31"/>
    <p:sldId id="494" r:id="rId32"/>
    <p:sldId id="506" r:id="rId33"/>
    <p:sldId id="503" r:id="rId34"/>
    <p:sldId id="507" r:id="rId35"/>
    <p:sldId id="508" r:id="rId36"/>
    <p:sldId id="509" r:id="rId37"/>
    <p:sldId id="510" r:id="rId38"/>
    <p:sldId id="511" r:id="rId39"/>
    <p:sldId id="513" r:id="rId40"/>
    <p:sldId id="504" r:id="rId41"/>
    <p:sldId id="318" r:id="rId42"/>
    <p:sldId id="319" r:id="rId43"/>
    <p:sldId id="291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水 水水" initials="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0A2"/>
    <a:srgbClr val="F39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水 水水" userId="5afd51ae6bd675b9" providerId="LiveId" clId="{81C65090-06FF-4568-B565-EE8A58628C17}"/>
    <pc:docChg chg="undo custSel addSld delSld modSld sldOrd">
      <pc:chgData name="水 水水" userId="5afd51ae6bd675b9" providerId="LiveId" clId="{81C65090-06FF-4568-B565-EE8A58628C17}" dt="2023-05-25T16:42:12.714" v="1147"/>
      <pc:docMkLst>
        <pc:docMk/>
      </pc:docMkLst>
      <pc:sldChg chg="modSp mod">
        <pc:chgData name="水 水水" userId="5afd51ae6bd675b9" providerId="LiveId" clId="{81C65090-06FF-4568-B565-EE8A58628C17}" dt="2023-05-25T16:42:05.004" v="1145" actId="20577"/>
        <pc:sldMkLst>
          <pc:docMk/>
          <pc:sldMk cId="0" sldId="318"/>
        </pc:sldMkLst>
        <pc:graphicFrameChg chg="mod modGraphic">
          <ac:chgData name="水 水水" userId="5afd51ae6bd675b9" providerId="LiveId" clId="{81C65090-06FF-4568-B565-EE8A58628C17}" dt="2023-05-25T16:42:05.004" v="1145" actId="20577"/>
          <ac:graphicFrameMkLst>
            <pc:docMk/>
            <pc:sldMk cId="0" sldId="318"/>
            <ac:graphicFrameMk id="8" creationId="{00000000-0000-0000-0000-000000000000}"/>
          </ac:graphicFrameMkLst>
        </pc:graphicFrameChg>
      </pc:sldChg>
      <pc:sldChg chg="addSp delSp modSp mod modAnim">
        <pc:chgData name="水 水水" userId="5afd51ae6bd675b9" providerId="LiveId" clId="{81C65090-06FF-4568-B565-EE8A58628C17}" dt="2023-05-25T15:27:55.735" v="415" actId="20577"/>
        <pc:sldMkLst>
          <pc:docMk/>
          <pc:sldMk cId="0" sldId="399"/>
        </pc:sldMkLst>
        <pc:spChg chg="add del mod">
          <ac:chgData name="水 水水" userId="5afd51ae6bd675b9" providerId="LiveId" clId="{81C65090-06FF-4568-B565-EE8A58628C17}" dt="2023-05-25T15:25:50.656" v="398" actId="20577"/>
          <ac:spMkLst>
            <pc:docMk/>
            <pc:sldMk cId="0" sldId="399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5:27:55.735" v="415" actId="20577"/>
          <ac:spMkLst>
            <pc:docMk/>
            <pc:sldMk cId="0" sldId="399"/>
            <ac:spMk id="8" creationId="{00000000-0000-0000-0000-000000000000}"/>
          </ac:spMkLst>
        </pc:spChg>
      </pc:sldChg>
      <pc:sldChg chg="modSp del mod">
        <pc:chgData name="水 水水" userId="5afd51ae6bd675b9" providerId="LiveId" clId="{81C65090-06FF-4568-B565-EE8A58628C17}" dt="2023-05-25T16:23:00.680" v="632" actId="47"/>
        <pc:sldMkLst>
          <pc:docMk/>
          <pc:sldMk cId="0" sldId="453"/>
        </pc:sldMkLst>
        <pc:spChg chg="mod">
          <ac:chgData name="水 水水" userId="5afd51ae6bd675b9" providerId="LiveId" clId="{81C65090-06FF-4568-B565-EE8A58628C17}" dt="2023-05-25T16:06:06.026" v="630" actId="1076"/>
          <ac:spMkLst>
            <pc:docMk/>
            <pc:sldMk cId="0" sldId="453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5:58:39.436" v="509" actId="20577"/>
          <ac:spMkLst>
            <pc:docMk/>
            <pc:sldMk cId="0" sldId="453"/>
            <ac:spMk id="31" creationId="{00000000-0000-0000-0000-000000000000}"/>
          </ac:spMkLst>
        </pc:spChg>
      </pc:sldChg>
      <pc:sldChg chg="modSp mod">
        <pc:chgData name="水 水水" userId="5afd51ae6bd675b9" providerId="LiveId" clId="{81C65090-06FF-4568-B565-EE8A58628C17}" dt="2023-05-25T15:58:19.371" v="507" actId="113"/>
        <pc:sldMkLst>
          <pc:docMk/>
          <pc:sldMk cId="0" sldId="459"/>
        </pc:sldMkLst>
        <pc:spChg chg="mod">
          <ac:chgData name="水 水水" userId="5afd51ae6bd675b9" providerId="LiveId" clId="{81C65090-06FF-4568-B565-EE8A58628C17}" dt="2023-05-25T15:58:06.748" v="505"/>
          <ac:spMkLst>
            <pc:docMk/>
            <pc:sldMk cId="0" sldId="459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5:58:19.371" v="507" actId="113"/>
          <ac:spMkLst>
            <pc:docMk/>
            <pc:sldMk cId="0" sldId="459"/>
            <ac:spMk id="8" creationId="{00000000-0000-0000-0000-000000000000}"/>
          </ac:spMkLst>
        </pc:spChg>
        <pc:spChg chg="mod">
          <ac:chgData name="水 水水" userId="5afd51ae6bd675b9" providerId="LiveId" clId="{81C65090-06FF-4568-B565-EE8A58628C17}" dt="2023-05-25T15:32:19.243" v="419" actId="20577"/>
          <ac:spMkLst>
            <pc:docMk/>
            <pc:sldMk cId="0" sldId="459"/>
            <ac:spMk id="31" creationId="{00000000-0000-0000-0000-000000000000}"/>
          </ac:spMkLst>
        </pc:spChg>
      </pc:sldChg>
      <pc:sldChg chg="ord">
        <pc:chgData name="水 水水" userId="5afd51ae6bd675b9" providerId="LiveId" clId="{81C65090-06FF-4568-B565-EE8A58628C17}" dt="2023-05-25T16:42:12.714" v="1147"/>
        <pc:sldMkLst>
          <pc:docMk/>
          <pc:sldMk cId="0" sldId="482"/>
        </pc:sldMkLst>
      </pc:sldChg>
      <pc:sldChg chg="del">
        <pc:chgData name="水 水水" userId="5afd51ae6bd675b9" providerId="LiveId" clId="{81C65090-06FF-4568-B565-EE8A58628C17}" dt="2023-05-25T16:22:57.037" v="631" actId="47"/>
        <pc:sldMkLst>
          <pc:docMk/>
          <pc:sldMk cId="0" sldId="488"/>
        </pc:sldMkLst>
      </pc:sldChg>
      <pc:sldChg chg="modSp mod">
        <pc:chgData name="水 水水" userId="5afd51ae6bd675b9" providerId="LiveId" clId="{81C65090-06FF-4568-B565-EE8A58628C17}" dt="2023-05-25T16:23:07.373" v="634" actId="20577"/>
        <pc:sldMkLst>
          <pc:docMk/>
          <pc:sldMk cId="0" sldId="506"/>
        </pc:sldMkLst>
        <pc:spChg chg="mod">
          <ac:chgData name="水 水水" userId="5afd51ae6bd675b9" providerId="LiveId" clId="{81C65090-06FF-4568-B565-EE8A58628C17}" dt="2023-05-25T16:05:25.118" v="608" actId="20577"/>
          <ac:spMkLst>
            <pc:docMk/>
            <pc:sldMk cId="0" sldId="506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6:05:42.929" v="626" actId="113"/>
          <ac:spMkLst>
            <pc:docMk/>
            <pc:sldMk cId="0" sldId="506"/>
            <ac:spMk id="8" creationId="{00000000-0000-0000-0000-000000000000}"/>
          </ac:spMkLst>
        </pc:spChg>
        <pc:spChg chg="mod">
          <ac:chgData name="水 水水" userId="5afd51ae6bd675b9" providerId="LiveId" clId="{81C65090-06FF-4568-B565-EE8A58628C17}" dt="2023-05-25T16:23:07.373" v="634" actId="20577"/>
          <ac:spMkLst>
            <pc:docMk/>
            <pc:sldMk cId="0" sldId="506"/>
            <ac:spMk id="31" creationId="{00000000-0000-0000-0000-000000000000}"/>
          </ac:spMkLst>
        </pc:spChg>
      </pc:sldChg>
      <pc:sldChg chg="addSp delSp modSp add mod">
        <pc:chgData name="水 水水" userId="5afd51ae6bd675b9" providerId="LiveId" clId="{81C65090-06FF-4568-B565-EE8A58628C17}" dt="2023-05-25T15:32:14.569" v="417" actId="20577"/>
        <pc:sldMkLst>
          <pc:docMk/>
          <pc:sldMk cId="3398551664" sldId="512"/>
        </pc:sldMkLst>
        <pc:spChg chg="add del mod">
          <ac:chgData name="水 水水" userId="5afd51ae6bd675b9" providerId="LiveId" clId="{81C65090-06FF-4568-B565-EE8A58628C17}" dt="2023-05-25T15:23:38.491" v="329" actId="20577"/>
          <ac:spMkLst>
            <pc:docMk/>
            <pc:sldMk cId="3398551664" sldId="512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5:23:52.967" v="348" actId="113"/>
          <ac:spMkLst>
            <pc:docMk/>
            <pc:sldMk cId="3398551664" sldId="512"/>
            <ac:spMk id="8" creationId="{00000000-0000-0000-0000-000000000000}"/>
          </ac:spMkLst>
        </pc:spChg>
        <pc:spChg chg="mod">
          <ac:chgData name="水 水水" userId="5afd51ae6bd675b9" providerId="LiveId" clId="{81C65090-06FF-4568-B565-EE8A58628C17}" dt="2023-05-25T15:32:14.569" v="417" actId="20577"/>
          <ac:spMkLst>
            <pc:docMk/>
            <pc:sldMk cId="3398551664" sldId="512"/>
            <ac:spMk id="31" creationId="{00000000-0000-0000-0000-000000000000}"/>
          </ac:spMkLst>
        </pc:spChg>
      </pc:sldChg>
      <pc:sldChg chg="modSp add mod">
        <pc:chgData name="水 水水" userId="5afd51ae6bd675b9" providerId="LiveId" clId="{81C65090-06FF-4568-B565-EE8A58628C17}" dt="2023-05-25T16:31:06.302" v="735" actId="5793"/>
        <pc:sldMkLst>
          <pc:docMk/>
          <pc:sldMk cId="4005899067" sldId="513"/>
        </pc:sldMkLst>
        <pc:spChg chg="mod">
          <ac:chgData name="水 水水" userId="5afd51ae6bd675b9" providerId="LiveId" clId="{81C65090-06FF-4568-B565-EE8A58628C17}" dt="2023-05-25T16:28:32.356" v="640"/>
          <ac:spMkLst>
            <pc:docMk/>
            <pc:sldMk cId="4005899067" sldId="513"/>
            <ac:spMk id="2" creationId="{00000000-0000-0000-0000-000000000000}"/>
          </ac:spMkLst>
        </pc:spChg>
        <pc:spChg chg="mod">
          <ac:chgData name="水 水水" userId="5afd51ae6bd675b9" providerId="LiveId" clId="{81C65090-06FF-4568-B565-EE8A58628C17}" dt="2023-05-25T16:29:16.091" v="709" actId="20577"/>
          <ac:spMkLst>
            <pc:docMk/>
            <pc:sldMk cId="4005899067" sldId="513"/>
            <ac:spMk id="5" creationId="{00000000-0000-0000-0000-000000000000}"/>
          </ac:spMkLst>
        </pc:spChg>
        <pc:spChg chg="mod">
          <ac:chgData name="水 水水" userId="5afd51ae6bd675b9" providerId="LiveId" clId="{81C65090-06FF-4568-B565-EE8A58628C17}" dt="2023-05-25T16:31:06.302" v="735" actId="5793"/>
          <ac:spMkLst>
            <pc:docMk/>
            <pc:sldMk cId="4005899067" sldId="513"/>
            <ac:spMk id="8" creationId="{00000000-0000-0000-0000-000000000000}"/>
          </ac:spMkLst>
        </pc:spChg>
        <pc:spChg chg="mod">
          <ac:chgData name="水 水水" userId="5afd51ae6bd675b9" providerId="LiveId" clId="{81C65090-06FF-4568-B565-EE8A58628C17}" dt="2023-05-25T16:28:24.330" v="639" actId="20577"/>
          <ac:spMkLst>
            <pc:docMk/>
            <pc:sldMk cId="4005899067" sldId="513"/>
            <ac:spMk id="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AD72-D166-4932-9339-2E755BE5A4DB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8A6F3-9001-4A99-AA78-D43B3970DB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7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2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/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.cn/modeler/202002171.asp" TargetMode="External"/><Relationship Id="rId7" Type="http://schemas.openxmlformats.org/officeDocument/2006/relationships/hyperlink" Target="https://zhuanlan.zhihu.com/p/381028072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nblogs.com/uml-tool/p/15424605.html" TargetMode="External"/><Relationship Id="rId5" Type="http://schemas.openxmlformats.org/officeDocument/2006/relationships/hyperlink" Target="https://blog.csdn.net/zhaxun/article/details/124020040" TargetMode="External"/><Relationship Id="rId4" Type="http://schemas.openxmlformats.org/officeDocument/2006/relationships/hyperlink" Target="https://zhuanlan.zhihu.com/p/149284131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84544" y="2075926"/>
            <a:ext cx="422031" cy="422031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08655" y="3970020"/>
            <a:ext cx="370840" cy="370840"/>
            <a:chOff x="3725237" y="4930504"/>
            <a:chExt cx="531780" cy="531780"/>
          </a:xfrm>
        </p:grpSpPr>
        <p:sp>
          <p:nvSpPr>
            <p:cNvPr id="36" name="圆角矩形 2"/>
            <p:cNvSpPr/>
            <p:nvPr/>
          </p:nvSpPr>
          <p:spPr>
            <a:xfrm>
              <a:off x="3725237" y="4930504"/>
              <a:ext cx="531780" cy="531780"/>
            </a:xfrm>
            <a:prstGeom prst="ellipse">
              <a:avLst/>
            </a:prstGeom>
            <a:solidFill>
              <a:srgbClr val="1C50A2"/>
            </a:solidFill>
            <a:ln w="25400" cap="flat" cmpd="sng" algn="ctr">
              <a:noFill/>
              <a:prstDash val="solid"/>
              <a:miter lim="800000"/>
            </a:ln>
            <a:effectLst>
              <a:outerShdw blurRad="177800" dist="101600" dir="8100000" algn="tr" rotWithShape="0">
                <a:prstClr val="black">
                  <a:alpha val="3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1C50A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student-graduation-cap-shape_52041"/>
            <p:cNvSpPr>
              <a:spLocks noChangeAspect="1"/>
            </p:cNvSpPr>
            <p:nvPr/>
          </p:nvSpPr>
          <p:spPr bwMode="auto">
            <a:xfrm>
              <a:off x="3875605" y="5054575"/>
              <a:ext cx="219840" cy="264806"/>
            </a:xfrm>
            <a:custGeom>
              <a:avLst/>
              <a:gdLst>
                <a:gd name="connsiteX0" fmla="*/ 56671 w 279400"/>
                <a:gd name="connsiteY0" fmla="*/ 192087 h 336550"/>
                <a:gd name="connsiteX1" fmla="*/ 224047 w 279400"/>
                <a:gd name="connsiteY1" fmla="*/ 192087 h 336550"/>
                <a:gd name="connsiteX2" fmla="*/ 279400 w 279400"/>
                <a:gd name="connsiteY2" fmla="*/ 247752 h 336550"/>
                <a:gd name="connsiteX3" fmla="*/ 279400 w 279400"/>
                <a:gd name="connsiteY3" fmla="*/ 336550 h 336550"/>
                <a:gd name="connsiteX4" fmla="*/ 176602 w 279400"/>
                <a:gd name="connsiteY4" fmla="*/ 336550 h 336550"/>
                <a:gd name="connsiteX5" fmla="*/ 158151 w 279400"/>
                <a:gd name="connsiteY5" fmla="*/ 245101 h 336550"/>
                <a:gd name="connsiteX6" fmla="*/ 151562 w 279400"/>
                <a:gd name="connsiteY6" fmla="*/ 239800 h 336550"/>
                <a:gd name="connsiteX7" fmla="*/ 167377 w 279400"/>
                <a:gd name="connsiteY7" fmla="*/ 213293 h 336550"/>
                <a:gd name="connsiteX8" fmla="*/ 167377 w 279400"/>
                <a:gd name="connsiteY8" fmla="*/ 209317 h 336550"/>
                <a:gd name="connsiteX9" fmla="*/ 163423 w 279400"/>
                <a:gd name="connsiteY9" fmla="*/ 207991 h 336550"/>
                <a:gd name="connsiteX10" fmla="*/ 121249 w 279400"/>
                <a:gd name="connsiteY10" fmla="*/ 207991 h 336550"/>
                <a:gd name="connsiteX11" fmla="*/ 118613 w 279400"/>
                <a:gd name="connsiteY11" fmla="*/ 209317 h 336550"/>
                <a:gd name="connsiteX12" fmla="*/ 118613 w 279400"/>
                <a:gd name="connsiteY12" fmla="*/ 213293 h 336550"/>
                <a:gd name="connsiteX13" fmla="*/ 134429 w 279400"/>
                <a:gd name="connsiteY13" fmla="*/ 239800 h 336550"/>
                <a:gd name="connsiteX14" fmla="*/ 126521 w 279400"/>
                <a:gd name="connsiteY14" fmla="*/ 245101 h 336550"/>
                <a:gd name="connsiteX15" fmla="*/ 110706 w 279400"/>
                <a:gd name="connsiteY15" fmla="*/ 336550 h 336550"/>
                <a:gd name="connsiteX16" fmla="*/ 0 w 279400"/>
                <a:gd name="connsiteY16" fmla="*/ 336550 h 336550"/>
                <a:gd name="connsiteX17" fmla="*/ 0 w 279400"/>
                <a:gd name="connsiteY17" fmla="*/ 247752 h 336550"/>
                <a:gd name="connsiteX18" fmla="*/ 56671 w 279400"/>
                <a:gd name="connsiteY18" fmla="*/ 192087 h 336550"/>
                <a:gd name="connsiteX19" fmla="*/ 138907 w 279400"/>
                <a:gd name="connsiteY19" fmla="*/ 0 h 336550"/>
                <a:gd name="connsiteX20" fmla="*/ 219076 w 279400"/>
                <a:gd name="connsiteY20" fmla="*/ 80169 h 336550"/>
                <a:gd name="connsiteX21" fmla="*/ 138907 w 279400"/>
                <a:gd name="connsiteY21" fmla="*/ 160338 h 336550"/>
                <a:gd name="connsiteX22" fmla="*/ 58738 w 279400"/>
                <a:gd name="connsiteY22" fmla="*/ 80169 h 336550"/>
                <a:gd name="connsiteX23" fmla="*/ 138907 w 279400"/>
                <a:gd name="connsiteY2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9400" h="336550">
                  <a:moveTo>
                    <a:pt x="56671" y="192087"/>
                  </a:moveTo>
                  <a:cubicBezTo>
                    <a:pt x="56671" y="192087"/>
                    <a:pt x="56671" y="192087"/>
                    <a:pt x="224047" y="192087"/>
                  </a:cubicBezTo>
                  <a:cubicBezTo>
                    <a:pt x="254360" y="192087"/>
                    <a:pt x="279400" y="217269"/>
                    <a:pt x="279400" y="247752"/>
                  </a:cubicBezTo>
                  <a:cubicBezTo>
                    <a:pt x="279400" y="247752"/>
                    <a:pt x="279400" y="247752"/>
                    <a:pt x="279400" y="336550"/>
                  </a:cubicBezTo>
                  <a:cubicBezTo>
                    <a:pt x="279400" y="336550"/>
                    <a:pt x="279400" y="336550"/>
                    <a:pt x="176602" y="336550"/>
                  </a:cubicBezTo>
                  <a:cubicBezTo>
                    <a:pt x="176602" y="336550"/>
                    <a:pt x="176602" y="336550"/>
                    <a:pt x="158151" y="245101"/>
                  </a:cubicBezTo>
                  <a:cubicBezTo>
                    <a:pt x="158151" y="242450"/>
                    <a:pt x="154197" y="239800"/>
                    <a:pt x="151562" y="239800"/>
                  </a:cubicBezTo>
                  <a:cubicBezTo>
                    <a:pt x="151562" y="239800"/>
                    <a:pt x="151562" y="239800"/>
                    <a:pt x="167377" y="213293"/>
                  </a:cubicBezTo>
                  <a:cubicBezTo>
                    <a:pt x="167377" y="211967"/>
                    <a:pt x="167377" y="210642"/>
                    <a:pt x="167377" y="209317"/>
                  </a:cubicBezTo>
                  <a:cubicBezTo>
                    <a:pt x="166059" y="207991"/>
                    <a:pt x="164741" y="207991"/>
                    <a:pt x="163423" y="207991"/>
                  </a:cubicBezTo>
                  <a:cubicBezTo>
                    <a:pt x="163423" y="207991"/>
                    <a:pt x="163423" y="207991"/>
                    <a:pt x="121249" y="207991"/>
                  </a:cubicBezTo>
                  <a:cubicBezTo>
                    <a:pt x="119931" y="207991"/>
                    <a:pt x="118613" y="207991"/>
                    <a:pt x="118613" y="209317"/>
                  </a:cubicBezTo>
                  <a:cubicBezTo>
                    <a:pt x="117296" y="210642"/>
                    <a:pt x="117296" y="211967"/>
                    <a:pt x="118613" y="213293"/>
                  </a:cubicBezTo>
                  <a:cubicBezTo>
                    <a:pt x="118613" y="213293"/>
                    <a:pt x="118613" y="213293"/>
                    <a:pt x="134429" y="239800"/>
                  </a:cubicBezTo>
                  <a:cubicBezTo>
                    <a:pt x="130475" y="239800"/>
                    <a:pt x="127839" y="242450"/>
                    <a:pt x="126521" y="245101"/>
                  </a:cubicBezTo>
                  <a:cubicBezTo>
                    <a:pt x="126521" y="245101"/>
                    <a:pt x="126521" y="245101"/>
                    <a:pt x="110706" y="336550"/>
                  </a:cubicBezTo>
                  <a:cubicBezTo>
                    <a:pt x="110706" y="336550"/>
                    <a:pt x="110706" y="336550"/>
                    <a:pt x="0" y="336550"/>
                  </a:cubicBezTo>
                  <a:cubicBezTo>
                    <a:pt x="0" y="336550"/>
                    <a:pt x="0" y="336550"/>
                    <a:pt x="0" y="247752"/>
                  </a:cubicBezTo>
                  <a:cubicBezTo>
                    <a:pt x="0" y="217269"/>
                    <a:pt x="25040" y="192087"/>
                    <a:pt x="56671" y="192087"/>
                  </a:cubicBezTo>
                  <a:close/>
                  <a:moveTo>
                    <a:pt x="138907" y="0"/>
                  </a:moveTo>
                  <a:cubicBezTo>
                    <a:pt x="183183" y="0"/>
                    <a:pt x="219076" y="35893"/>
                    <a:pt x="219076" y="80169"/>
                  </a:cubicBezTo>
                  <a:cubicBezTo>
                    <a:pt x="219076" y="124445"/>
                    <a:pt x="183183" y="160338"/>
                    <a:pt x="138907" y="160338"/>
                  </a:cubicBezTo>
                  <a:cubicBezTo>
                    <a:pt x="94631" y="160338"/>
                    <a:pt x="58738" y="124445"/>
                    <a:pt x="58738" y="80169"/>
                  </a:cubicBezTo>
                  <a:cubicBezTo>
                    <a:pt x="58738" y="35893"/>
                    <a:pt x="94631" y="0"/>
                    <a:pt x="138907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文本框 22"/>
          <p:cNvSpPr txBox="1"/>
          <p:nvPr/>
        </p:nvSpPr>
        <p:spPr>
          <a:xfrm>
            <a:off x="3571875" y="4087495"/>
            <a:ext cx="444817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G17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组：田淼  韩易贤 潘阅 郑骥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  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时蒙恩</a:t>
            </a:r>
            <a:r>
              <a:rPr lang="en-US" altLang="zh-CN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 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sym typeface="+mn-ea"/>
              </a:rPr>
              <a:t>黄永智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227989" y="4708894"/>
            <a:ext cx="2704465" cy="370958"/>
            <a:chOff x="6395842" y="4718860"/>
            <a:chExt cx="2019928" cy="276971"/>
          </a:xfrm>
        </p:grpSpPr>
        <p:grpSp>
          <p:nvGrpSpPr>
            <p:cNvPr id="39" name="组合 38"/>
            <p:cNvGrpSpPr/>
            <p:nvPr/>
          </p:nvGrpSpPr>
          <p:grpSpPr>
            <a:xfrm>
              <a:off x="6395842" y="4718860"/>
              <a:ext cx="276971" cy="276971"/>
              <a:chOff x="6392770" y="4930504"/>
              <a:chExt cx="531780" cy="531780"/>
            </a:xfrm>
          </p:grpSpPr>
          <p:sp>
            <p:nvSpPr>
              <p:cNvPr id="41" name="圆角矩形 2"/>
              <p:cNvSpPr/>
              <p:nvPr/>
            </p:nvSpPr>
            <p:spPr>
              <a:xfrm>
                <a:off x="6392770" y="4930504"/>
                <a:ext cx="531780" cy="531780"/>
              </a:xfrm>
              <a:prstGeom prst="ellipse">
                <a:avLst/>
              </a:prstGeom>
              <a:solidFill>
                <a:srgbClr val="1C50A2"/>
              </a:solidFill>
              <a:ln w="25400" cap="flat" cmpd="sng" algn="ctr">
                <a:noFill/>
                <a:prstDash val="solid"/>
                <a:miter lim="800000"/>
              </a:ln>
              <a:effectLst>
                <a:outerShdw blurRad="177800" dist="101600" dir="8100000" algn="tr" rotWithShape="0">
                  <a:prstClr val="black">
                    <a:alpha val="3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C50A2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student-graduation-cap-shape_52041"/>
              <p:cNvSpPr>
                <a:spLocks noChangeAspect="1"/>
              </p:cNvSpPr>
              <p:nvPr/>
            </p:nvSpPr>
            <p:spPr bwMode="auto">
              <a:xfrm>
                <a:off x="6527005" y="5064598"/>
                <a:ext cx="256066" cy="264808"/>
              </a:xfrm>
              <a:custGeom>
                <a:avLst/>
                <a:gdLst>
                  <a:gd name="connsiteX0" fmla="*/ 233363 w 325438"/>
                  <a:gd name="connsiteY0" fmla="*/ 249238 h 336550"/>
                  <a:gd name="connsiteX1" fmla="*/ 279401 w 325438"/>
                  <a:gd name="connsiteY1" fmla="*/ 249238 h 336550"/>
                  <a:gd name="connsiteX2" fmla="*/ 279401 w 325438"/>
                  <a:gd name="connsiteY2" fmla="*/ 290513 h 336550"/>
                  <a:gd name="connsiteX3" fmla="*/ 233363 w 325438"/>
                  <a:gd name="connsiteY3" fmla="*/ 290513 h 336550"/>
                  <a:gd name="connsiteX4" fmla="*/ 171450 w 325438"/>
                  <a:gd name="connsiteY4" fmla="*/ 249238 h 336550"/>
                  <a:gd name="connsiteX5" fmla="*/ 217488 w 325438"/>
                  <a:gd name="connsiteY5" fmla="*/ 249238 h 336550"/>
                  <a:gd name="connsiteX6" fmla="*/ 217488 w 325438"/>
                  <a:gd name="connsiteY6" fmla="*/ 290513 h 336550"/>
                  <a:gd name="connsiteX7" fmla="*/ 171450 w 325438"/>
                  <a:gd name="connsiteY7" fmla="*/ 290513 h 336550"/>
                  <a:gd name="connsiteX8" fmla="*/ 107950 w 325438"/>
                  <a:gd name="connsiteY8" fmla="*/ 249238 h 336550"/>
                  <a:gd name="connsiteX9" fmla="*/ 155575 w 325438"/>
                  <a:gd name="connsiteY9" fmla="*/ 249238 h 336550"/>
                  <a:gd name="connsiteX10" fmla="*/ 155575 w 325438"/>
                  <a:gd name="connsiteY10" fmla="*/ 290513 h 336550"/>
                  <a:gd name="connsiteX11" fmla="*/ 107950 w 325438"/>
                  <a:gd name="connsiteY11" fmla="*/ 290513 h 336550"/>
                  <a:gd name="connsiteX12" fmla="*/ 46038 w 325438"/>
                  <a:gd name="connsiteY12" fmla="*/ 249238 h 336550"/>
                  <a:gd name="connsiteX13" fmla="*/ 93663 w 325438"/>
                  <a:gd name="connsiteY13" fmla="*/ 249238 h 336550"/>
                  <a:gd name="connsiteX14" fmla="*/ 93663 w 325438"/>
                  <a:gd name="connsiteY14" fmla="*/ 290513 h 336550"/>
                  <a:gd name="connsiteX15" fmla="*/ 46038 w 325438"/>
                  <a:gd name="connsiteY15" fmla="*/ 290513 h 336550"/>
                  <a:gd name="connsiteX16" fmla="*/ 233363 w 325438"/>
                  <a:gd name="connsiteY16" fmla="*/ 195263 h 336550"/>
                  <a:gd name="connsiteX17" fmla="*/ 279401 w 325438"/>
                  <a:gd name="connsiteY17" fmla="*/ 195263 h 336550"/>
                  <a:gd name="connsiteX18" fmla="*/ 279401 w 325438"/>
                  <a:gd name="connsiteY18" fmla="*/ 234951 h 336550"/>
                  <a:gd name="connsiteX19" fmla="*/ 233363 w 325438"/>
                  <a:gd name="connsiteY19" fmla="*/ 234951 h 336550"/>
                  <a:gd name="connsiteX20" fmla="*/ 171450 w 325438"/>
                  <a:gd name="connsiteY20" fmla="*/ 195263 h 336550"/>
                  <a:gd name="connsiteX21" fmla="*/ 217488 w 325438"/>
                  <a:gd name="connsiteY21" fmla="*/ 195263 h 336550"/>
                  <a:gd name="connsiteX22" fmla="*/ 217488 w 325438"/>
                  <a:gd name="connsiteY22" fmla="*/ 234951 h 336550"/>
                  <a:gd name="connsiteX23" fmla="*/ 171450 w 325438"/>
                  <a:gd name="connsiteY23" fmla="*/ 234951 h 336550"/>
                  <a:gd name="connsiteX24" fmla="*/ 107950 w 325438"/>
                  <a:gd name="connsiteY24" fmla="*/ 195263 h 336550"/>
                  <a:gd name="connsiteX25" fmla="*/ 155575 w 325438"/>
                  <a:gd name="connsiteY25" fmla="*/ 195263 h 336550"/>
                  <a:gd name="connsiteX26" fmla="*/ 155575 w 325438"/>
                  <a:gd name="connsiteY26" fmla="*/ 234951 h 336550"/>
                  <a:gd name="connsiteX27" fmla="*/ 107950 w 325438"/>
                  <a:gd name="connsiteY27" fmla="*/ 234951 h 336550"/>
                  <a:gd name="connsiteX28" fmla="*/ 46038 w 325438"/>
                  <a:gd name="connsiteY28" fmla="*/ 195263 h 336550"/>
                  <a:gd name="connsiteX29" fmla="*/ 93663 w 325438"/>
                  <a:gd name="connsiteY29" fmla="*/ 195263 h 336550"/>
                  <a:gd name="connsiteX30" fmla="*/ 93663 w 325438"/>
                  <a:gd name="connsiteY30" fmla="*/ 234951 h 336550"/>
                  <a:gd name="connsiteX31" fmla="*/ 46038 w 325438"/>
                  <a:gd name="connsiteY31" fmla="*/ 234951 h 336550"/>
                  <a:gd name="connsiteX32" fmla="*/ 233363 w 325438"/>
                  <a:gd name="connsiteY32" fmla="*/ 139700 h 336550"/>
                  <a:gd name="connsiteX33" fmla="*/ 279401 w 325438"/>
                  <a:gd name="connsiteY33" fmla="*/ 139700 h 336550"/>
                  <a:gd name="connsiteX34" fmla="*/ 279401 w 325438"/>
                  <a:gd name="connsiteY34" fmla="*/ 180975 h 336550"/>
                  <a:gd name="connsiteX35" fmla="*/ 233363 w 325438"/>
                  <a:gd name="connsiteY35" fmla="*/ 180975 h 336550"/>
                  <a:gd name="connsiteX36" fmla="*/ 171450 w 325438"/>
                  <a:gd name="connsiteY36" fmla="*/ 139700 h 336550"/>
                  <a:gd name="connsiteX37" fmla="*/ 217488 w 325438"/>
                  <a:gd name="connsiteY37" fmla="*/ 139700 h 336550"/>
                  <a:gd name="connsiteX38" fmla="*/ 217488 w 325438"/>
                  <a:gd name="connsiteY38" fmla="*/ 180975 h 336550"/>
                  <a:gd name="connsiteX39" fmla="*/ 171450 w 325438"/>
                  <a:gd name="connsiteY39" fmla="*/ 180975 h 336550"/>
                  <a:gd name="connsiteX40" fmla="*/ 107950 w 325438"/>
                  <a:gd name="connsiteY40" fmla="*/ 139700 h 336550"/>
                  <a:gd name="connsiteX41" fmla="*/ 155575 w 325438"/>
                  <a:gd name="connsiteY41" fmla="*/ 139700 h 336550"/>
                  <a:gd name="connsiteX42" fmla="*/ 155575 w 325438"/>
                  <a:gd name="connsiteY42" fmla="*/ 180975 h 336550"/>
                  <a:gd name="connsiteX43" fmla="*/ 107950 w 325438"/>
                  <a:gd name="connsiteY43" fmla="*/ 180975 h 336550"/>
                  <a:gd name="connsiteX44" fmla="*/ 49167 w 325438"/>
                  <a:gd name="connsiteY44" fmla="*/ 38100 h 336550"/>
                  <a:gd name="connsiteX45" fmla="*/ 25400 w 325438"/>
                  <a:gd name="connsiteY45" fmla="*/ 61753 h 336550"/>
                  <a:gd name="connsiteX46" fmla="*/ 25400 w 325438"/>
                  <a:gd name="connsiteY46" fmla="*/ 289085 h 336550"/>
                  <a:gd name="connsiteX47" fmla="*/ 49167 w 325438"/>
                  <a:gd name="connsiteY47" fmla="*/ 312738 h 336550"/>
                  <a:gd name="connsiteX48" fmla="*/ 276271 w 325438"/>
                  <a:gd name="connsiteY48" fmla="*/ 312738 h 336550"/>
                  <a:gd name="connsiteX49" fmla="*/ 300038 w 325438"/>
                  <a:gd name="connsiteY49" fmla="*/ 289085 h 336550"/>
                  <a:gd name="connsiteX50" fmla="*/ 300038 w 325438"/>
                  <a:gd name="connsiteY50" fmla="*/ 61753 h 336550"/>
                  <a:gd name="connsiteX51" fmla="*/ 276271 w 325438"/>
                  <a:gd name="connsiteY51" fmla="*/ 38100 h 336550"/>
                  <a:gd name="connsiteX52" fmla="*/ 269669 w 325438"/>
                  <a:gd name="connsiteY52" fmla="*/ 38100 h 336550"/>
                  <a:gd name="connsiteX53" fmla="*/ 269669 w 325438"/>
                  <a:gd name="connsiteY53" fmla="*/ 63067 h 336550"/>
                  <a:gd name="connsiteX54" fmla="*/ 276271 w 325438"/>
                  <a:gd name="connsiteY54" fmla="*/ 74894 h 336550"/>
                  <a:gd name="connsiteX55" fmla="*/ 260427 w 325438"/>
                  <a:gd name="connsiteY55" fmla="*/ 90662 h 336550"/>
                  <a:gd name="connsiteX56" fmla="*/ 244582 w 325438"/>
                  <a:gd name="connsiteY56" fmla="*/ 74894 h 336550"/>
                  <a:gd name="connsiteX57" fmla="*/ 249864 w 325438"/>
                  <a:gd name="connsiteY57" fmla="*/ 63067 h 336550"/>
                  <a:gd name="connsiteX58" fmla="*/ 249864 w 325438"/>
                  <a:gd name="connsiteY58" fmla="*/ 38100 h 336550"/>
                  <a:gd name="connsiteX59" fmla="*/ 231379 w 325438"/>
                  <a:gd name="connsiteY59" fmla="*/ 38100 h 336550"/>
                  <a:gd name="connsiteX60" fmla="*/ 231379 w 325438"/>
                  <a:gd name="connsiteY60" fmla="*/ 63067 h 336550"/>
                  <a:gd name="connsiteX61" fmla="*/ 236660 w 325438"/>
                  <a:gd name="connsiteY61" fmla="*/ 74894 h 336550"/>
                  <a:gd name="connsiteX62" fmla="*/ 220816 w 325438"/>
                  <a:gd name="connsiteY62" fmla="*/ 90662 h 336550"/>
                  <a:gd name="connsiteX63" fmla="*/ 204971 w 325438"/>
                  <a:gd name="connsiteY63" fmla="*/ 74894 h 336550"/>
                  <a:gd name="connsiteX64" fmla="*/ 210253 w 325438"/>
                  <a:gd name="connsiteY64" fmla="*/ 63067 h 336550"/>
                  <a:gd name="connsiteX65" fmla="*/ 210253 w 325438"/>
                  <a:gd name="connsiteY65" fmla="*/ 38100 h 336550"/>
                  <a:gd name="connsiteX66" fmla="*/ 191767 w 325438"/>
                  <a:gd name="connsiteY66" fmla="*/ 38100 h 336550"/>
                  <a:gd name="connsiteX67" fmla="*/ 191767 w 325438"/>
                  <a:gd name="connsiteY67" fmla="*/ 63067 h 336550"/>
                  <a:gd name="connsiteX68" fmla="*/ 198369 w 325438"/>
                  <a:gd name="connsiteY68" fmla="*/ 74894 h 336550"/>
                  <a:gd name="connsiteX69" fmla="*/ 182525 w 325438"/>
                  <a:gd name="connsiteY69" fmla="*/ 90662 h 336550"/>
                  <a:gd name="connsiteX70" fmla="*/ 166680 w 325438"/>
                  <a:gd name="connsiteY70" fmla="*/ 74894 h 336550"/>
                  <a:gd name="connsiteX71" fmla="*/ 171962 w 325438"/>
                  <a:gd name="connsiteY71" fmla="*/ 63067 h 336550"/>
                  <a:gd name="connsiteX72" fmla="*/ 171962 w 325438"/>
                  <a:gd name="connsiteY72" fmla="*/ 38100 h 336550"/>
                  <a:gd name="connsiteX73" fmla="*/ 153476 w 325438"/>
                  <a:gd name="connsiteY73" fmla="*/ 38100 h 336550"/>
                  <a:gd name="connsiteX74" fmla="*/ 153476 w 325438"/>
                  <a:gd name="connsiteY74" fmla="*/ 63067 h 336550"/>
                  <a:gd name="connsiteX75" fmla="*/ 158758 w 325438"/>
                  <a:gd name="connsiteY75" fmla="*/ 74894 h 336550"/>
                  <a:gd name="connsiteX76" fmla="*/ 142913 w 325438"/>
                  <a:gd name="connsiteY76" fmla="*/ 90662 h 336550"/>
                  <a:gd name="connsiteX77" fmla="*/ 127069 w 325438"/>
                  <a:gd name="connsiteY77" fmla="*/ 74894 h 336550"/>
                  <a:gd name="connsiteX78" fmla="*/ 133671 w 325438"/>
                  <a:gd name="connsiteY78" fmla="*/ 63067 h 336550"/>
                  <a:gd name="connsiteX79" fmla="*/ 133671 w 325438"/>
                  <a:gd name="connsiteY79" fmla="*/ 38100 h 336550"/>
                  <a:gd name="connsiteX80" fmla="*/ 115186 w 325438"/>
                  <a:gd name="connsiteY80" fmla="*/ 38100 h 336550"/>
                  <a:gd name="connsiteX81" fmla="*/ 115186 w 325438"/>
                  <a:gd name="connsiteY81" fmla="*/ 63067 h 336550"/>
                  <a:gd name="connsiteX82" fmla="*/ 120467 w 325438"/>
                  <a:gd name="connsiteY82" fmla="*/ 74894 h 336550"/>
                  <a:gd name="connsiteX83" fmla="*/ 104623 w 325438"/>
                  <a:gd name="connsiteY83" fmla="*/ 90662 h 336550"/>
                  <a:gd name="connsiteX84" fmla="*/ 88778 w 325438"/>
                  <a:gd name="connsiteY84" fmla="*/ 74894 h 336550"/>
                  <a:gd name="connsiteX85" fmla="*/ 94060 w 325438"/>
                  <a:gd name="connsiteY85" fmla="*/ 63067 h 336550"/>
                  <a:gd name="connsiteX86" fmla="*/ 94060 w 325438"/>
                  <a:gd name="connsiteY86" fmla="*/ 38100 h 336550"/>
                  <a:gd name="connsiteX87" fmla="*/ 75574 w 325438"/>
                  <a:gd name="connsiteY87" fmla="*/ 38100 h 336550"/>
                  <a:gd name="connsiteX88" fmla="*/ 75574 w 325438"/>
                  <a:gd name="connsiteY88" fmla="*/ 63067 h 336550"/>
                  <a:gd name="connsiteX89" fmla="*/ 80856 w 325438"/>
                  <a:gd name="connsiteY89" fmla="*/ 74894 h 336550"/>
                  <a:gd name="connsiteX90" fmla="*/ 65011 w 325438"/>
                  <a:gd name="connsiteY90" fmla="*/ 90662 h 336550"/>
                  <a:gd name="connsiteX91" fmla="*/ 49167 w 325438"/>
                  <a:gd name="connsiteY91" fmla="*/ 74894 h 336550"/>
                  <a:gd name="connsiteX92" fmla="*/ 55769 w 325438"/>
                  <a:gd name="connsiteY92" fmla="*/ 63067 h 336550"/>
                  <a:gd name="connsiteX93" fmla="*/ 55769 w 325438"/>
                  <a:gd name="connsiteY93" fmla="*/ 38100 h 336550"/>
                  <a:gd name="connsiteX94" fmla="*/ 49167 w 325438"/>
                  <a:gd name="connsiteY94" fmla="*/ 38100 h 336550"/>
                  <a:gd name="connsiteX95" fmla="*/ 65315 w 325438"/>
                  <a:gd name="connsiteY95" fmla="*/ 4763 h 336550"/>
                  <a:gd name="connsiteX96" fmla="*/ 61913 w 325438"/>
                  <a:gd name="connsiteY96" fmla="*/ 10110 h 336550"/>
                  <a:gd name="connsiteX97" fmla="*/ 61913 w 325438"/>
                  <a:gd name="connsiteY97" fmla="*/ 75616 h 336550"/>
                  <a:gd name="connsiteX98" fmla="*/ 65315 w 325438"/>
                  <a:gd name="connsiteY98" fmla="*/ 80963 h 336550"/>
                  <a:gd name="connsiteX99" fmla="*/ 69851 w 325438"/>
                  <a:gd name="connsiteY99" fmla="*/ 75616 h 336550"/>
                  <a:gd name="connsiteX100" fmla="*/ 69851 w 325438"/>
                  <a:gd name="connsiteY100" fmla="*/ 10110 h 336550"/>
                  <a:gd name="connsiteX101" fmla="*/ 65315 w 325438"/>
                  <a:gd name="connsiteY101" fmla="*/ 4763 h 336550"/>
                  <a:gd name="connsiteX102" fmla="*/ 104776 w 325438"/>
                  <a:gd name="connsiteY102" fmla="*/ 4763 h 336550"/>
                  <a:gd name="connsiteX103" fmla="*/ 100013 w 325438"/>
                  <a:gd name="connsiteY103" fmla="*/ 10110 h 336550"/>
                  <a:gd name="connsiteX104" fmla="*/ 100013 w 325438"/>
                  <a:gd name="connsiteY104" fmla="*/ 75616 h 336550"/>
                  <a:gd name="connsiteX105" fmla="*/ 104776 w 325438"/>
                  <a:gd name="connsiteY105" fmla="*/ 80963 h 336550"/>
                  <a:gd name="connsiteX106" fmla="*/ 109538 w 325438"/>
                  <a:gd name="connsiteY106" fmla="*/ 75616 h 336550"/>
                  <a:gd name="connsiteX107" fmla="*/ 109538 w 325438"/>
                  <a:gd name="connsiteY107" fmla="*/ 10110 h 336550"/>
                  <a:gd name="connsiteX108" fmla="*/ 104776 w 325438"/>
                  <a:gd name="connsiteY108" fmla="*/ 4763 h 336550"/>
                  <a:gd name="connsiteX109" fmla="*/ 142876 w 325438"/>
                  <a:gd name="connsiteY109" fmla="*/ 4763 h 336550"/>
                  <a:gd name="connsiteX110" fmla="*/ 138113 w 325438"/>
                  <a:gd name="connsiteY110" fmla="*/ 10110 h 336550"/>
                  <a:gd name="connsiteX111" fmla="*/ 138113 w 325438"/>
                  <a:gd name="connsiteY111" fmla="*/ 75616 h 336550"/>
                  <a:gd name="connsiteX112" fmla="*/ 142876 w 325438"/>
                  <a:gd name="connsiteY112" fmla="*/ 80963 h 336550"/>
                  <a:gd name="connsiteX113" fmla="*/ 147638 w 325438"/>
                  <a:gd name="connsiteY113" fmla="*/ 75616 h 336550"/>
                  <a:gd name="connsiteX114" fmla="*/ 147638 w 325438"/>
                  <a:gd name="connsiteY114" fmla="*/ 10110 h 336550"/>
                  <a:gd name="connsiteX115" fmla="*/ 142876 w 325438"/>
                  <a:gd name="connsiteY115" fmla="*/ 4763 h 336550"/>
                  <a:gd name="connsiteX116" fmla="*/ 182563 w 325438"/>
                  <a:gd name="connsiteY116" fmla="*/ 4763 h 336550"/>
                  <a:gd name="connsiteX117" fmla="*/ 177800 w 325438"/>
                  <a:gd name="connsiteY117" fmla="*/ 10110 h 336550"/>
                  <a:gd name="connsiteX118" fmla="*/ 177800 w 325438"/>
                  <a:gd name="connsiteY118" fmla="*/ 75616 h 336550"/>
                  <a:gd name="connsiteX119" fmla="*/ 182563 w 325438"/>
                  <a:gd name="connsiteY119" fmla="*/ 80963 h 336550"/>
                  <a:gd name="connsiteX120" fmla="*/ 187325 w 325438"/>
                  <a:gd name="connsiteY120" fmla="*/ 75616 h 336550"/>
                  <a:gd name="connsiteX121" fmla="*/ 187325 w 325438"/>
                  <a:gd name="connsiteY121" fmla="*/ 10110 h 336550"/>
                  <a:gd name="connsiteX122" fmla="*/ 182563 w 325438"/>
                  <a:gd name="connsiteY122" fmla="*/ 4763 h 336550"/>
                  <a:gd name="connsiteX123" fmla="*/ 220663 w 325438"/>
                  <a:gd name="connsiteY123" fmla="*/ 4763 h 336550"/>
                  <a:gd name="connsiteX124" fmla="*/ 215900 w 325438"/>
                  <a:gd name="connsiteY124" fmla="*/ 10110 h 336550"/>
                  <a:gd name="connsiteX125" fmla="*/ 215900 w 325438"/>
                  <a:gd name="connsiteY125" fmla="*/ 75616 h 336550"/>
                  <a:gd name="connsiteX126" fmla="*/ 220663 w 325438"/>
                  <a:gd name="connsiteY126" fmla="*/ 80963 h 336550"/>
                  <a:gd name="connsiteX127" fmla="*/ 225425 w 325438"/>
                  <a:gd name="connsiteY127" fmla="*/ 75616 h 336550"/>
                  <a:gd name="connsiteX128" fmla="*/ 225425 w 325438"/>
                  <a:gd name="connsiteY128" fmla="*/ 10110 h 336550"/>
                  <a:gd name="connsiteX129" fmla="*/ 220663 w 325438"/>
                  <a:gd name="connsiteY129" fmla="*/ 4763 h 336550"/>
                  <a:gd name="connsiteX130" fmla="*/ 260124 w 325438"/>
                  <a:gd name="connsiteY130" fmla="*/ 4763 h 336550"/>
                  <a:gd name="connsiteX131" fmla="*/ 255588 w 325438"/>
                  <a:gd name="connsiteY131" fmla="*/ 10110 h 336550"/>
                  <a:gd name="connsiteX132" fmla="*/ 255588 w 325438"/>
                  <a:gd name="connsiteY132" fmla="*/ 75616 h 336550"/>
                  <a:gd name="connsiteX133" fmla="*/ 260124 w 325438"/>
                  <a:gd name="connsiteY133" fmla="*/ 80963 h 336550"/>
                  <a:gd name="connsiteX134" fmla="*/ 263526 w 325438"/>
                  <a:gd name="connsiteY134" fmla="*/ 75616 h 336550"/>
                  <a:gd name="connsiteX135" fmla="*/ 263526 w 325438"/>
                  <a:gd name="connsiteY135" fmla="*/ 10110 h 336550"/>
                  <a:gd name="connsiteX136" fmla="*/ 260124 w 325438"/>
                  <a:gd name="connsiteY136" fmla="*/ 4763 h 336550"/>
                  <a:gd name="connsiteX137" fmla="*/ 64823 w 325438"/>
                  <a:gd name="connsiteY137" fmla="*/ 0 h 336550"/>
                  <a:gd name="connsiteX138" fmla="*/ 75406 w 325438"/>
                  <a:gd name="connsiteY138" fmla="*/ 10517 h 336550"/>
                  <a:gd name="connsiteX139" fmla="*/ 75406 w 325438"/>
                  <a:gd name="connsiteY139" fmla="*/ 14461 h 336550"/>
                  <a:gd name="connsiteX140" fmla="*/ 93927 w 325438"/>
                  <a:gd name="connsiteY140" fmla="*/ 14461 h 336550"/>
                  <a:gd name="connsiteX141" fmla="*/ 93927 w 325438"/>
                  <a:gd name="connsiteY141" fmla="*/ 10517 h 336550"/>
                  <a:gd name="connsiteX142" fmla="*/ 104511 w 325438"/>
                  <a:gd name="connsiteY142" fmla="*/ 0 h 336550"/>
                  <a:gd name="connsiteX143" fmla="*/ 115094 w 325438"/>
                  <a:gd name="connsiteY143" fmla="*/ 10517 h 336550"/>
                  <a:gd name="connsiteX144" fmla="*/ 115094 w 325438"/>
                  <a:gd name="connsiteY144" fmla="*/ 14461 h 336550"/>
                  <a:gd name="connsiteX145" fmla="*/ 133615 w 325438"/>
                  <a:gd name="connsiteY145" fmla="*/ 14461 h 336550"/>
                  <a:gd name="connsiteX146" fmla="*/ 133615 w 325438"/>
                  <a:gd name="connsiteY146" fmla="*/ 10517 h 336550"/>
                  <a:gd name="connsiteX147" fmla="*/ 142875 w 325438"/>
                  <a:gd name="connsiteY147" fmla="*/ 0 h 336550"/>
                  <a:gd name="connsiteX148" fmla="*/ 153459 w 325438"/>
                  <a:gd name="connsiteY148" fmla="*/ 10517 h 336550"/>
                  <a:gd name="connsiteX149" fmla="*/ 153459 w 325438"/>
                  <a:gd name="connsiteY149" fmla="*/ 14461 h 336550"/>
                  <a:gd name="connsiteX150" fmla="*/ 171980 w 325438"/>
                  <a:gd name="connsiteY150" fmla="*/ 14461 h 336550"/>
                  <a:gd name="connsiteX151" fmla="*/ 171980 w 325438"/>
                  <a:gd name="connsiteY151" fmla="*/ 10517 h 336550"/>
                  <a:gd name="connsiteX152" fmla="*/ 182563 w 325438"/>
                  <a:gd name="connsiteY152" fmla="*/ 0 h 336550"/>
                  <a:gd name="connsiteX153" fmla="*/ 191823 w 325438"/>
                  <a:gd name="connsiteY153" fmla="*/ 10517 h 336550"/>
                  <a:gd name="connsiteX154" fmla="*/ 191823 w 325438"/>
                  <a:gd name="connsiteY154" fmla="*/ 14461 h 336550"/>
                  <a:gd name="connsiteX155" fmla="*/ 210344 w 325438"/>
                  <a:gd name="connsiteY155" fmla="*/ 14461 h 336550"/>
                  <a:gd name="connsiteX156" fmla="*/ 210344 w 325438"/>
                  <a:gd name="connsiteY156" fmla="*/ 10517 h 336550"/>
                  <a:gd name="connsiteX157" fmla="*/ 220927 w 325438"/>
                  <a:gd name="connsiteY157" fmla="*/ 0 h 336550"/>
                  <a:gd name="connsiteX158" fmla="*/ 231511 w 325438"/>
                  <a:gd name="connsiteY158" fmla="*/ 10517 h 336550"/>
                  <a:gd name="connsiteX159" fmla="*/ 231511 w 325438"/>
                  <a:gd name="connsiteY159" fmla="*/ 14461 h 336550"/>
                  <a:gd name="connsiteX160" fmla="*/ 250032 w 325438"/>
                  <a:gd name="connsiteY160" fmla="*/ 14461 h 336550"/>
                  <a:gd name="connsiteX161" fmla="*/ 250032 w 325438"/>
                  <a:gd name="connsiteY161" fmla="*/ 10517 h 336550"/>
                  <a:gd name="connsiteX162" fmla="*/ 260615 w 325438"/>
                  <a:gd name="connsiteY162" fmla="*/ 0 h 336550"/>
                  <a:gd name="connsiteX163" fmla="*/ 269875 w 325438"/>
                  <a:gd name="connsiteY163" fmla="*/ 10517 h 336550"/>
                  <a:gd name="connsiteX164" fmla="*/ 269875 w 325438"/>
                  <a:gd name="connsiteY164" fmla="*/ 14461 h 336550"/>
                  <a:gd name="connsiteX165" fmla="*/ 276490 w 325438"/>
                  <a:gd name="connsiteY165" fmla="*/ 14461 h 336550"/>
                  <a:gd name="connsiteX166" fmla="*/ 325438 w 325438"/>
                  <a:gd name="connsiteY166" fmla="*/ 61789 h 336550"/>
                  <a:gd name="connsiteX167" fmla="*/ 325438 w 325438"/>
                  <a:gd name="connsiteY167" fmla="*/ 289223 h 336550"/>
                  <a:gd name="connsiteX168" fmla="*/ 276490 w 325438"/>
                  <a:gd name="connsiteY168" fmla="*/ 336550 h 336550"/>
                  <a:gd name="connsiteX169" fmla="*/ 48948 w 325438"/>
                  <a:gd name="connsiteY169" fmla="*/ 336550 h 336550"/>
                  <a:gd name="connsiteX170" fmla="*/ 0 w 325438"/>
                  <a:gd name="connsiteY170" fmla="*/ 289223 h 336550"/>
                  <a:gd name="connsiteX171" fmla="*/ 0 w 325438"/>
                  <a:gd name="connsiteY171" fmla="*/ 61789 h 336550"/>
                  <a:gd name="connsiteX172" fmla="*/ 48948 w 325438"/>
                  <a:gd name="connsiteY172" fmla="*/ 14461 h 336550"/>
                  <a:gd name="connsiteX173" fmla="*/ 55563 w 325438"/>
                  <a:gd name="connsiteY173" fmla="*/ 14461 h 336550"/>
                  <a:gd name="connsiteX174" fmla="*/ 55563 w 325438"/>
                  <a:gd name="connsiteY174" fmla="*/ 10517 h 336550"/>
                  <a:gd name="connsiteX175" fmla="*/ 64823 w 325438"/>
                  <a:gd name="connsiteY175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</a:cxnLst>
                <a:rect l="l" t="t" r="r" b="b"/>
                <a:pathLst>
                  <a:path w="325438" h="336550">
                    <a:moveTo>
                      <a:pt x="233363" y="249238"/>
                    </a:moveTo>
                    <a:lnTo>
                      <a:pt x="279401" y="249238"/>
                    </a:lnTo>
                    <a:lnTo>
                      <a:pt x="279401" y="290513"/>
                    </a:lnTo>
                    <a:lnTo>
                      <a:pt x="233363" y="290513"/>
                    </a:lnTo>
                    <a:close/>
                    <a:moveTo>
                      <a:pt x="171450" y="249238"/>
                    </a:moveTo>
                    <a:lnTo>
                      <a:pt x="217488" y="249238"/>
                    </a:lnTo>
                    <a:lnTo>
                      <a:pt x="217488" y="290513"/>
                    </a:lnTo>
                    <a:lnTo>
                      <a:pt x="171450" y="290513"/>
                    </a:lnTo>
                    <a:close/>
                    <a:moveTo>
                      <a:pt x="107950" y="249238"/>
                    </a:moveTo>
                    <a:lnTo>
                      <a:pt x="155575" y="249238"/>
                    </a:lnTo>
                    <a:lnTo>
                      <a:pt x="155575" y="290513"/>
                    </a:lnTo>
                    <a:lnTo>
                      <a:pt x="107950" y="290513"/>
                    </a:lnTo>
                    <a:close/>
                    <a:moveTo>
                      <a:pt x="46038" y="249238"/>
                    </a:moveTo>
                    <a:lnTo>
                      <a:pt x="93663" y="249238"/>
                    </a:lnTo>
                    <a:lnTo>
                      <a:pt x="93663" y="290513"/>
                    </a:lnTo>
                    <a:lnTo>
                      <a:pt x="46038" y="290513"/>
                    </a:lnTo>
                    <a:close/>
                    <a:moveTo>
                      <a:pt x="233363" y="195263"/>
                    </a:moveTo>
                    <a:lnTo>
                      <a:pt x="279401" y="195263"/>
                    </a:lnTo>
                    <a:lnTo>
                      <a:pt x="279401" y="234951"/>
                    </a:lnTo>
                    <a:lnTo>
                      <a:pt x="233363" y="234951"/>
                    </a:lnTo>
                    <a:close/>
                    <a:moveTo>
                      <a:pt x="171450" y="195263"/>
                    </a:moveTo>
                    <a:lnTo>
                      <a:pt x="217488" y="195263"/>
                    </a:lnTo>
                    <a:lnTo>
                      <a:pt x="217488" y="234951"/>
                    </a:lnTo>
                    <a:lnTo>
                      <a:pt x="171450" y="234951"/>
                    </a:lnTo>
                    <a:close/>
                    <a:moveTo>
                      <a:pt x="107950" y="195263"/>
                    </a:moveTo>
                    <a:lnTo>
                      <a:pt x="155575" y="195263"/>
                    </a:lnTo>
                    <a:lnTo>
                      <a:pt x="155575" y="234951"/>
                    </a:lnTo>
                    <a:lnTo>
                      <a:pt x="107950" y="234951"/>
                    </a:lnTo>
                    <a:close/>
                    <a:moveTo>
                      <a:pt x="46038" y="195263"/>
                    </a:moveTo>
                    <a:lnTo>
                      <a:pt x="93663" y="195263"/>
                    </a:lnTo>
                    <a:lnTo>
                      <a:pt x="93663" y="234951"/>
                    </a:lnTo>
                    <a:lnTo>
                      <a:pt x="46038" y="234951"/>
                    </a:lnTo>
                    <a:close/>
                    <a:moveTo>
                      <a:pt x="233363" y="139700"/>
                    </a:moveTo>
                    <a:lnTo>
                      <a:pt x="279401" y="139700"/>
                    </a:lnTo>
                    <a:lnTo>
                      <a:pt x="279401" y="180975"/>
                    </a:lnTo>
                    <a:lnTo>
                      <a:pt x="233363" y="180975"/>
                    </a:lnTo>
                    <a:close/>
                    <a:moveTo>
                      <a:pt x="171450" y="139700"/>
                    </a:moveTo>
                    <a:lnTo>
                      <a:pt x="217488" y="139700"/>
                    </a:lnTo>
                    <a:lnTo>
                      <a:pt x="217488" y="180975"/>
                    </a:lnTo>
                    <a:lnTo>
                      <a:pt x="171450" y="180975"/>
                    </a:lnTo>
                    <a:close/>
                    <a:moveTo>
                      <a:pt x="107950" y="139700"/>
                    </a:moveTo>
                    <a:lnTo>
                      <a:pt x="155575" y="139700"/>
                    </a:lnTo>
                    <a:lnTo>
                      <a:pt x="155575" y="180975"/>
                    </a:lnTo>
                    <a:lnTo>
                      <a:pt x="107950" y="180975"/>
                    </a:lnTo>
                    <a:close/>
                    <a:moveTo>
                      <a:pt x="49167" y="38100"/>
                    </a:moveTo>
                    <a:cubicBezTo>
                      <a:pt x="35963" y="38100"/>
                      <a:pt x="25400" y="48613"/>
                      <a:pt x="25400" y="61753"/>
                    </a:cubicBezTo>
                    <a:cubicBezTo>
                      <a:pt x="25400" y="61753"/>
                      <a:pt x="25400" y="61753"/>
                      <a:pt x="25400" y="289085"/>
                    </a:cubicBezTo>
                    <a:cubicBezTo>
                      <a:pt x="25400" y="302226"/>
                      <a:pt x="35963" y="312738"/>
                      <a:pt x="49167" y="312738"/>
                    </a:cubicBezTo>
                    <a:cubicBezTo>
                      <a:pt x="49167" y="312738"/>
                      <a:pt x="49167" y="312738"/>
                      <a:pt x="276271" y="312738"/>
                    </a:cubicBezTo>
                    <a:cubicBezTo>
                      <a:pt x="289475" y="312738"/>
                      <a:pt x="300038" y="302226"/>
                      <a:pt x="300038" y="289085"/>
                    </a:cubicBezTo>
                    <a:cubicBezTo>
                      <a:pt x="300038" y="289085"/>
                      <a:pt x="300038" y="289085"/>
                      <a:pt x="300038" y="61753"/>
                    </a:cubicBezTo>
                    <a:cubicBezTo>
                      <a:pt x="300038" y="48613"/>
                      <a:pt x="289475" y="38100"/>
                      <a:pt x="276271" y="38100"/>
                    </a:cubicBezTo>
                    <a:cubicBezTo>
                      <a:pt x="276271" y="38100"/>
                      <a:pt x="276271" y="38100"/>
                      <a:pt x="269669" y="38100"/>
                    </a:cubicBezTo>
                    <a:cubicBezTo>
                      <a:pt x="269669" y="38100"/>
                      <a:pt x="269669" y="38100"/>
                      <a:pt x="269669" y="63067"/>
                    </a:cubicBezTo>
                    <a:cubicBezTo>
                      <a:pt x="273631" y="65695"/>
                      <a:pt x="276271" y="70951"/>
                      <a:pt x="276271" y="74894"/>
                    </a:cubicBezTo>
                    <a:cubicBezTo>
                      <a:pt x="276271" y="84092"/>
                      <a:pt x="268349" y="90662"/>
                      <a:pt x="260427" y="90662"/>
                    </a:cubicBezTo>
                    <a:cubicBezTo>
                      <a:pt x="251184" y="90662"/>
                      <a:pt x="244582" y="84092"/>
                      <a:pt x="244582" y="74894"/>
                    </a:cubicBezTo>
                    <a:cubicBezTo>
                      <a:pt x="244582" y="70951"/>
                      <a:pt x="245903" y="65695"/>
                      <a:pt x="249864" y="63067"/>
                    </a:cubicBezTo>
                    <a:cubicBezTo>
                      <a:pt x="249864" y="63067"/>
                      <a:pt x="249864" y="63067"/>
                      <a:pt x="249864" y="38100"/>
                    </a:cubicBezTo>
                    <a:cubicBezTo>
                      <a:pt x="249864" y="38100"/>
                      <a:pt x="249864" y="38100"/>
                      <a:pt x="231379" y="38100"/>
                    </a:cubicBezTo>
                    <a:cubicBezTo>
                      <a:pt x="231379" y="38100"/>
                      <a:pt x="231379" y="38100"/>
                      <a:pt x="231379" y="63067"/>
                    </a:cubicBezTo>
                    <a:cubicBezTo>
                      <a:pt x="234019" y="65695"/>
                      <a:pt x="236660" y="70951"/>
                      <a:pt x="236660" y="74894"/>
                    </a:cubicBezTo>
                    <a:cubicBezTo>
                      <a:pt x="236660" y="84092"/>
                      <a:pt x="230058" y="90662"/>
                      <a:pt x="220816" y="90662"/>
                    </a:cubicBezTo>
                    <a:cubicBezTo>
                      <a:pt x="212893" y="90662"/>
                      <a:pt x="204971" y="84092"/>
                      <a:pt x="204971" y="74894"/>
                    </a:cubicBezTo>
                    <a:cubicBezTo>
                      <a:pt x="204971" y="70951"/>
                      <a:pt x="207612" y="65695"/>
                      <a:pt x="210253" y="63067"/>
                    </a:cubicBezTo>
                    <a:cubicBezTo>
                      <a:pt x="210253" y="63067"/>
                      <a:pt x="210253" y="63067"/>
                      <a:pt x="210253" y="38100"/>
                    </a:cubicBezTo>
                    <a:cubicBezTo>
                      <a:pt x="210253" y="38100"/>
                      <a:pt x="210253" y="38100"/>
                      <a:pt x="191767" y="38100"/>
                    </a:cubicBezTo>
                    <a:cubicBezTo>
                      <a:pt x="191767" y="38100"/>
                      <a:pt x="191767" y="38100"/>
                      <a:pt x="191767" y="63067"/>
                    </a:cubicBezTo>
                    <a:cubicBezTo>
                      <a:pt x="195728" y="65695"/>
                      <a:pt x="198369" y="70951"/>
                      <a:pt x="198369" y="74894"/>
                    </a:cubicBezTo>
                    <a:cubicBezTo>
                      <a:pt x="198369" y="84092"/>
                      <a:pt x="190447" y="90662"/>
                      <a:pt x="182525" y="90662"/>
                    </a:cubicBezTo>
                    <a:cubicBezTo>
                      <a:pt x="173282" y="90662"/>
                      <a:pt x="166680" y="84092"/>
                      <a:pt x="166680" y="74894"/>
                    </a:cubicBezTo>
                    <a:cubicBezTo>
                      <a:pt x="166680" y="70951"/>
                      <a:pt x="168001" y="65695"/>
                      <a:pt x="171962" y="63067"/>
                    </a:cubicBezTo>
                    <a:cubicBezTo>
                      <a:pt x="171962" y="63067"/>
                      <a:pt x="171962" y="63067"/>
                      <a:pt x="171962" y="38100"/>
                    </a:cubicBezTo>
                    <a:cubicBezTo>
                      <a:pt x="171962" y="38100"/>
                      <a:pt x="171962" y="38100"/>
                      <a:pt x="153476" y="38100"/>
                    </a:cubicBezTo>
                    <a:cubicBezTo>
                      <a:pt x="153476" y="38100"/>
                      <a:pt x="153476" y="38100"/>
                      <a:pt x="153476" y="63067"/>
                    </a:cubicBezTo>
                    <a:cubicBezTo>
                      <a:pt x="157438" y="65695"/>
                      <a:pt x="158758" y="70951"/>
                      <a:pt x="158758" y="74894"/>
                    </a:cubicBezTo>
                    <a:cubicBezTo>
                      <a:pt x="158758" y="84092"/>
                      <a:pt x="152156" y="90662"/>
                      <a:pt x="142913" y="90662"/>
                    </a:cubicBezTo>
                    <a:cubicBezTo>
                      <a:pt x="134991" y="90662"/>
                      <a:pt x="127069" y="84092"/>
                      <a:pt x="127069" y="74894"/>
                    </a:cubicBezTo>
                    <a:cubicBezTo>
                      <a:pt x="127069" y="70951"/>
                      <a:pt x="129710" y="65695"/>
                      <a:pt x="133671" y="63067"/>
                    </a:cubicBezTo>
                    <a:cubicBezTo>
                      <a:pt x="133671" y="63067"/>
                      <a:pt x="133671" y="63067"/>
                      <a:pt x="133671" y="38100"/>
                    </a:cubicBezTo>
                    <a:cubicBezTo>
                      <a:pt x="133671" y="38100"/>
                      <a:pt x="133671" y="38100"/>
                      <a:pt x="115186" y="38100"/>
                    </a:cubicBezTo>
                    <a:cubicBezTo>
                      <a:pt x="115186" y="38100"/>
                      <a:pt x="115186" y="38100"/>
                      <a:pt x="115186" y="63067"/>
                    </a:cubicBezTo>
                    <a:cubicBezTo>
                      <a:pt x="117826" y="65695"/>
                      <a:pt x="120467" y="70951"/>
                      <a:pt x="120467" y="74894"/>
                    </a:cubicBezTo>
                    <a:cubicBezTo>
                      <a:pt x="120467" y="84092"/>
                      <a:pt x="112545" y="90662"/>
                      <a:pt x="104623" y="90662"/>
                    </a:cubicBezTo>
                    <a:cubicBezTo>
                      <a:pt x="95380" y="90662"/>
                      <a:pt x="88778" y="84092"/>
                      <a:pt x="88778" y="74894"/>
                    </a:cubicBezTo>
                    <a:cubicBezTo>
                      <a:pt x="88778" y="70951"/>
                      <a:pt x="91419" y="65695"/>
                      <a:pt x="94060" y="63067"/>
                    </a:cubicBezTo>
                    <a:cubicBezTo>
                      <a:pt x="94060" y="63067"/>
                      <a:pt x="94060" y="63067"/>
                      <a:pt x="94060" y="38100"/>
                    </a:cubicBezTo>
                    <a:cubicBezTo>
                      <a:pt x="94060" y="38100"/>
                      <a:pt x="94060" y="38100"/>
                      <a:pt x="75574" y="38100"/>
                    </a:cubicBezTo>
                    <a:cubicBezTo>
                      <a:pt x="75574" y="38100"/>
                      <a:pt x="75574" y="38100"/>
                      <a:pt x="75574" y="63067"/>
                    </a:cubicBezTo>
                    <a:cubicBezTo>
                      <a:pt x="79535" y="65695"/>
                      <a:pt x="80856" y="70951"/>
                      <a:pt x="80856" y="74894"/>
                    </a:cubicBezTo>
                    <a:cubicBezTo>
                      <a:pt x="80856" y="84092"/>
                      <a:pt x="74254" y="90662"/>
                      <a:pt x="65011" y="90662"/>
                    </a:cubicBezTo>
                    <a:cubicBezTo>
                      <a:pt x="57089" y="90662"/>
                      <a:pt x="49167" y="84092"/>
                      <a:pt x="49167" y="74894"/>
                    </a:cubicBezTo>
                    <a:cubicBezTo>
                      <a:pt x="49167" y="70951"/>
                      <a:pt x="51808" y="65695"/>
                      <a:pt x="55769" y="63067"/>
                    </a:cubicBezTo>
                    <a:cubicBezTo>
                      <a:pt x="55769" y="63067"/>
                      <a:pt x="55769" y="63067"/>
                      <a:pt x="55769" y="38100"/>
                    </a:cubicBezTo>
                    <a:cubicBezTo>
                      <a:pt x="55769" y="38100"/>
                      <a:pt x="55769" y="38100"/>
                      <a:pt x="49167" y="38100"/>
                    </a:cubicBezTo>
                    <a:close/>
                    <a:moveTo>
                      <a:pt x="65315" y="4763"/>
                    </a:moveTo>
                    <a:cubicBezTo>
                      <a:pt x="63047" y="4763"/>
                      <a:pt x="61913" y="7437"/>
                      <a:pt x="61913" y="10110"/>
                    </a:cubicBezTo>
                    <a:lnTo>
                      <a:pt x="61913" y="75616"/>
                    </a:lnTo>
                    <a:cubicBezTo>
                      <a:pt x="61913" y="79626"/>
                      <a:pt x="63047" y="80963"/>
                      <a:pt x="65315" y="80963"/>
                    </a:cubicBezTo>
                    <a:cubicBezTo>
                      <a:pt x="68717" y="80963"/>
                      <a:pt x="69851" y="79626"/>
                      <a:pt x="69851" y="75616"/>
                    </a:cubicBezTo>
                    <a:cubicBezTo>
                      <a:pt x="69851" y="75616"/>
                      <a:pt x="69851" y="75616"/>
                      <a:pt x="69851" y="10110"/>
                    </a:cubicBezTo>
                    <a:cubicBezTo>
                      <a:pt x="69851" y="7437"/>
                      <a:pt x="68717" y="4763"/>
                      <a:pt x="65315" y="4763"/>
                    </a:cubicBezTo>
                    <a:close/>
                    <a:moveTo>
                      <a:pt x="104776" y="4763"/>
                    </a:moveTo>
                    <a:cubicBezTo>
                      <a:pt x="102394" y="4763"/>
                      <a:pt x="100013" y="7437"/>
                      <a:pt x="100013" y="10110"/>
                    </a:cubicBezTo>
                    <a:lnTo>
                      <a:pt x="100013" y="75616"/>
                    </a:lnTo>
                    <a:cubicBezTo>
                      <a:pt x="100013" y="79626"/>
                      <a:pt x="102394" y="80963"/>
                      <a:pt x="104776" y="80963"/>
                    </a:cubicBezTo>
                    <a:cubicBezTo>
                      <a:pt x="107157" y="80963"/>
                      <a:pt x="109538" y="79626"/>
                      <a:pt x="109538" y="75616"/>
                    </a:cubicBezTo>
                    <a:cubicBezTo>
                      <a:pt x="109538" y="75616"/>
                      <a:pt x="109538" y="75616"/>
                      <a:pt x="109538" y="10110"/>
                    </a:cubicBezTo>
                    <a:cubicBezTo>
                      <a:pt x="109538" y="7437"/>
                      <a:pt x="107157" y="4763"/>
                      <a:pt x="104776" y="4763"/>
                    </a:cubicBezTo>
                    <a:close/>
                    <a:moveTo>
                      <a:pt x="142876" y="4763"/>
                    </a:moveTo>
                    <a:cubicBezTo>
                      <a:pt x="140494" y="4763"/>
                      <a:pt x="138113" y="7437"/>
                      <a:pt x="138113" y="10110"/>
                    </a:cubicBezTo>
                    <a:lnTo>
                      <a:pt x="138113" y="75616"/>
                    </a:lnTo>
                    <a:cubicBezTo>
                      <a:pt x="138113" y="79626"/>
                      <a:pt x="140494" y="80963"/>
                      <a:pt x="142876" y="80963"/>
                    </a:cubicBezTo>
                    <a:cubicBezTo>
                      <a:pt x="145257" y="80963"/>
                      <a:pt x="147638" y="79626"/>
                      <a:pt x="147638" y="75616"/>
                    </a:cubicBezTo>
                    <a:cubicBezTo>
                      <a:pt x="147638" y="75616"/>
                      <a:pt x="147638" y="75616"/>
                      <a:pt x="147638" y="10110"/>
                    </a:cubicBezTo>
                    <a:cubicBezTo>
                      <a:pt x="147638" y="7437"/>
                      <a:pt x="145257" y="4763"/>
                      <a:pt x="142876" y="4763"/>
                    </a:cubicBezTo>
                    <a:close/>
                    <a:moveTo>
                      <a:pt x="182563" y="4763"/>
                    </a:moveTo>
                    <a:cubicBezTo>
                      <a:pt x="180181" y="4763"/>
                      <a:pt x="177800" y="7437"/>
                      <a:pt x="177800" y="10110"/>
                    </a:cubicBezTo>
                    <a:lnTo>
                      <a:pt x="177800" y="75616"/>
                    </a:lnTo>
                    <a:cubicBezTo>
                      <a:pt x="177800" y="79626"/>
                      <a:pt x="180181" y="80963"/>
                      <a:pt x="182563" y="80963"/>
                    </a:cubicBezTo>
                    <a:cubicBezTo>
                      <a:pt x="184944" y="80963"/>
                      <a:pt x="187325" y="79626"/>
                      <a:pt x="187325" y="75616"/>
                    </a:cubicBezTo>
                    <a:cubicBezTo>
                      <a:pt x="187325" y="75616"/>
                      <a:pt x="187325" y="75616"/>
                      <a:pt x="187325" y="10110"/>
                    </a:cubicBezTo>
                    <a:cubicBezTo>
                      <a:pt x="187325" y="7437"/>
                      <a:pt x="184944" y="4763"/>
                      <a:pt x="182563" y="4763"/>
                    </a:cubicBezTo>
                    <a:close/>
                    <a:moveTo>
                      <a:pt x="220663" y="4763"/>
                    </a:moveTo>
                    <a:cubicBezTo>
                      <a:pt x="218281" y="4763"/>
                      <a:pt x="215900" y="7437"/>
                      <a:pt x="215900" y="10110"/>
                    </a:cubicBezTo>
                    <a:lnTo>
                      <a:pt x="215900" y="75616"/>
                    </a:lnTo>
                    <a:cubicBezTo>
                      <a:pt x="215900" y="79626"/>
                      <a:pt x="218281" y="80963"/>
                      <a:pt x="220663" y="80963"/>
                    </a:cubicBezTo>
                    <a:cubicBezTo>
                      <a:pt x="223044" y="80963"/>
                      <a:pt x="225425" y="79626"/>
                      <a:pt x="225425" y="75616"/>
                    </a:cubicBezTo>
                    <a:cubicBezTo>
                      <a:pt x="225425" y="75616"/>
                      <a:pt x="225425" y="75616"/>
                      <a:pt x="225425" y="10110"/>
                    </a:cubicBezTo>
                    <a:cubicBezTo>
                      <a:pt x="225425" y="7437"/>
                      <a:pt x="223044" y="4763"/>
                      <a:pt x="220663" y="4763"/>
                    </a:cubicBezTo>
                    <a:close/>
                    <a:moveTo>
                      <a:pt x="260124" y="4763"/>
                    </a:moveTo>
                    <a:cubicBezTo>
                      <a:pt x="256722" y="4763"/>
                      <a:pt x="255588" y="7437"/>
                      <a:pt x="255588" y="10110"/>
                    </a:cubicBezTo>
                    <a:lnTo>
                      <a:pt x="255588" y="75616"/>
                    </a:lnTo>
                    <a:cubicBezTo>
                      <a:pt x="255588" y="79626"/>
                      <a:pt x="256722" y="80963"/>
                      <a:pt x="260124" y="80963"/>
                    </a:cubicBezTo>
                    <a:cubicBezTo>
                      <a:pt x="262392" y="80963"/>
                      <a:pt x="263526" y="79626"/>
                      <a:pt x="263526" y="75616"/>
                    </a:cubicBezTo>
                    <a:cubicBezTo>
                      <a:pt x="263526" y="75616"/>
                      <a:pt x="263526" y="75616"/>
                      <a:pt x="263526" y="10110"/>
                    </a:cubicBezTo>
                    <a:cubicBezTo>
                      <a:pt x="263526" y="7437"/>
                      <a:pt x="262392" y="4763"/>
                      <a:pt x="260124" y="4763"/>
                    </a:cubicBezTo>
                    <a:close/>
                    <a:moveTo>
                      <a:pt x="64823" y="0"/>
                    </a:moveTo>
                    <a:cubicBezTo>
                      <a:pt x="71438" y="0"/>
                      <a:pt x="75406" y="3944"/>
                      <a:pt x="75406" y="10517"/>
                    </a:cubicBezTo>
                    <a:cubicBezTo>
                      <a:pt x="75406" y="10517"/>
                      <a:pt x="75406" y="10517"/>
                      <a:pt x="75406" y="14461"/>
                    </a:cubicBezTo>
                    <a:cubicBezTo>
                      <a:pt x="75406" y="14461"/>
                      <a:pt x="75406" y="14461"/>
                      <a:pt x="93927" y="14461"/>
                    </a:cubicBezTo>
                    <a:cubicBezTo>
                      <a:pt x="93927" y="14461"/>
                      <a:pt x="93927" y="14461"/>
                      <a:pt x="93927" y="10517"/>
                    </a:cubicBezTo>
                    <a:cubicBezTo>
                      <a:pt x="93927" y="3944"/>
                      <a:pt x="99219" y="0"/>
                      <a:pt x="104511" y="0"/>
                    </a:cubicBezTo>
                    <a:cubicBezTo>
                      <a:pt x="109802" y="0"/>
                      <a:pt x="115094" y="3944"/>
                      <a:pt x="115094" y="10517"/>
                    </a:cubicBezTo>
                    <a:cubicBezTo>
                      <a:pt x="115094" y="10517"/>
                      <a:pt x="115094" y="10517"/>
                      <a:pt x="115094" y="14461"/>
                    </a:cubicBezTo>
                    <a:cubicBezTo>
                      <a:pt x="115094" y="14461"/>
                      <a:pt x="115094" y="14461"/>
                      <a:pt x="133615" y="14461"/>
                    </a:cubicBezTo>
                    <a:cubicBezTo>
                      <a:pt x="133615" y="14461"/>
                      <a:pt x="133615" y="14461"/>
                      <a:pt x="133615" y="10517"/>
                    </a:cubicBezTo>
                    <a:cubicBezTo>
                      <a:pt x="133615" y="3944"/>
                      <a:pt x="137584" y="0"/>
                      <a:pt x="142875" y="0"/>
                    </a:cubicBezTo>
                    <a:cubicBezTo>
                      <a:pt x="149490" y="0"/>
                      <a:pt x="153459" y="3944"/>
                      <a:pt x="153459" y="10517"/>
                    </a:cubicBezTo>
                    <a:cubicBezTo>
                      <a:pt x="153459" y="10517"/>
                      <a:pt x="153459" y="10517"/>
                      <a:pt x="153459" y="14461"/>
                    </a:cubicBezTo>
                    <a:cubicBezTo>
                      <a:pt x="153459" y="14461"/>
                      <a:pt x="153459" y="14461"/>
                      <a:pt x="171980" y="14461"/>
                    </a:cubicBezTo>
                    <a:cubicBezTo>
                      <a:pt x="171980" y="14461"/>
                      <a:pt x="171980" y="14461"/>
                      <a:pt x="171980" y="10517"/>
                    </a:cubicBezTo>
                    <a:cubicBezTo>
                      <a:pt x="171980" y="3944"/>
                      <a:pt x="175948" y="0"/>
                      <a:pt x="182563" y="0"/>
                    </a:cubicBezTo>
                    <a:cubicBezTo>
                      <a:pt x="187855" y="0"/>
                      <a:pt x="191823" y="3944"/>
                      <a:pt x="191823" y="10517"/>
                    </a:cubicBezTo>
                    <a:cubicBezTo>
                      <a:pt x="191823" y="10517"/>
                      <a:pt x="191823" y="10517"/>
                      <a:pt x="191823" y="14461"/>
                    </a:cubicBezTo>
                    <a:cubicBezTo>
                      <a:pt x="191823" y="14461"/>
                      <a:pt x="191823" y="14461"/>
                      <a:pt x="210344" y="14461"/>
                    </a:cubicBezTo>
                    <a:cubicBezTo>
                      <a:pt x="210344" y="14461"/>
                      <a:pt x="210344" y="14461"/>
                      <a:pt x="210344" y="10517"/>
                    </a:cubicBezTo>
                    <a:cubicBezTo>
                      <a:pt x="210344" y="3944"/>
                      <a:pt x="215636" y="0"/>
                      <a:pt x="220927" y="0"/>
                    </a:cubicBezTo>
                    <a:cubicBezTo>
                      <a:pt x="226219" y="0"/>
                      <a:pt x="231511" y="3944"/>
                      <a:pt x="231511" y="10517"/>
                    </a:cubicBezTo>
                    <a:cubicBezTo>
                      <a:pt x="231511" y="10517"/>
                      <a:pt x="231511" y="10517"/>
                      <a:pt x="231511" y="14461"/>
                    </a:cubicBezTo>
                    <a:cubicBezTo>
                      <a:pt x="231511" y="14461"/>
                      <a:pt x="231511" y="14461"/>
                      <a:pt x="250032" y="14461"/>
                    </a:cubicBezTo>
                    <a:cubicBezTo>
                      <a:pt x="250032" y="14461"/>
                      <a:pt x="250032" y="14461"/>
                      <a:pt x="250032" y="10517"/>
                    </a:cubicBezTo>
                    <a:cubicBezTo>
                      <a:pt x="250032" y="3944"/>
                      <a:pt x="254000" y="0"/>
                      <a:pt x="260615" y="0"/>
                    </a:cubicBezTo>
                    <a:cubicBezTo>
                      <a:pt x="265907" y="0"/>
                      <a:pt x="269875" y="3944"/>
                      <a:pt x="269875" y="10517"/>
                    </a:cubicBezTo>
                    <a:cubicBezTo>
                      <a:pt x="269875" y="10517"/>
                      <a:pt x="269875" y="10517"/>
                      <a:pt x="269875" y="14461"/>
                    </a:cubicBezTo>
                    <a:cubicBezTo>
                      <a:pt x="269875" y="14461"/>
                      <a:pt x="269875" y="14461"/>
                      <a:pt x="276490" y="14461"/>
                    </a:cubicBezTo>
                    <a:cubicBezTo>
                      <a:pt x="302948" y="14461"/>
                      <a:pt x="325438" y="35496"/>
                      <a:pt x="325438" y="61789"/>
                    </a:cubicBezTo>
                    <a:cubicBezTo>
                      <a:pt x="325438" y="61789"/>
                      <a:pt x="325438" y="61789"/>
                      <a:pt x="325438" y="289223"/>
                    </a:cubicBezTo>
                    <a:cubicBezTo>
                      <a:pt x="325438" y="315516"/>
                      <a:pt x="302948" y="336550"/>
                      <a:pt x="276490" y="336550"/>
                    </a:cubicBezTo>
                    <a:cubicBezTo>
                      <a:pt x="276490" y="336550"/>
                      <a:pt x="276490" y="336550"/>
                      <a:pt x="48948" y="336550"/>
                    </a:cubicBezTo>
                    <a:cubicBezTo>
                      <a:pt x="22490" y="336550"/>
                      <a:pt x="0" y="315516"/>
                      <a:pt x="0" y="289223"/>
                    </a:cubicBezTo>
                    <a:cubicBezTo>
                      <a:pt x="0" y="289223"/>
                      <a:pt x="0" y="289223"/>
                      <a:pt x="0" y="61789"/>
                    </a:cubicBezTo>
                    <a:cubicBezTo>
                      <a:pt x="0" y="35496"/>
                      <a:pt x="22490" y="14461"/>
                      <a:pt x="48948" y="14461"/>
                    </a:cubicBezTo>
                    <a:cubicBezTo>
                      <a:pt x="48948" y="14461"/>
                      <a:pt x="48948" y="14461"/>
                      <a:pt x="55563" y="14461"/>
                    </a:cubicBezTo>
                    <a:cubicBezTo>
                      <a:pt x="55563" y="14461"/>
                      <a:pt x="55563" y="14461"/>
                      <a:pt x="55563" y="10517"/>
                    </a:cubicBezTo>
                    <a:cubicBezTo>
                      <a:pt x="55563" y="3944"/>
                      <a:pt x="59531" y="0"/>
                      <a:pt x="6482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文本框 27"/>
            <p:cNvSpPr txBox="1"/>
            <p:nvPr/>
          </p:nvSpPr>
          <p:spPr>
            <a:xfrm>
              <a:off x="6672834" y="4749339"/>
              <a:ext cx="1742936" cy="228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b="1" dirty="0">
                  <a:solidFill>
                    <a:schemeClr val="tx2"/>
                  </a:solidFill>
                  <a:latin typeface="微软雅黑" panose="020B0503020204020204" charset="-122"/>
                  <a:sym typeface="+mn-ea"/>
                </a:rPr>
                <a:t>2023/05/25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43" name="圆角矩形 42"/>
          <p:cNvSpPr/>
          <p:nvPr/>
        </p:nvSpPr>
        <p:spPr>
          <a:xfrm>
            <a:off x="3208655" y="1989455"/>
            <a:ext cx="2228215" cy="546100"/>
          </a:xfrm>
          <a:prstGeom prst="roundRect">
            <a:avLst/>
          </a:prstGeom>
          <a:solidFill>
            <a:srgbClr val="1C5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Helvetica Condensed" panose="020B0606020202030204" pitchFamily="34" charset="0"/>
              </a:rPr>
              <a:t>2 0 2 3</a:t>
            </a:r>
          </a:p>
        </p:txBody>
      </p:sp>
      <p:sp>
        <p:nvSpPr>
          <p:cNvPr id="44" name="矩形 43"/>
          <p:cNvSpPr/>
          <p:nvPr/>
        </p:nvSpPr>
        <p:spPr>
          <a:xfrm>
            <a:off x="3141398" y="2594972"/>
            <a:ext cx="6525895" cy="2122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  <a:sym typeface="+mn-ea"/>
              </a:rPr>
              <a:t>UML建模技术综合与运用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en-US" altLang="zh-CN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4400" b="1" dirty="0">
              <a:solidFill>
                <a:srgbClr val="1C50A2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208655" y="3297555"/>
            <a:ext cx="2543810" cy="37401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rgbClr val="1C50A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——第</a:t>
            </a:r>
            <a:r>
              <a:rPr lang="zh-CN" altLang="en-US" dirty="0">
                <a:solidFill>
                  <a:srgbClr val="1C50A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六</a:t>
            </a:r>
            <a:r>
              <a:rPr lang="en-US" altLang="zh-CN" dirty="0" err="1">
                <a:solidFill>
                  <a:srgbClr val="1C50A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次翻转课堂</a:t>
            </a:r>
            <a:endParaRPr lang="en-US" altLang="zh-CN" dirty="0">
              <a:solidFill>
                <a:srgbClr val="1C50A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9" y="1730810"/>
            <a:ext cx="3100976" cy="23257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8710295" cy="3853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管理员详细用例图：</a:t>
            </a:r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2830" y="1085850"/>
            <a:ext cx="4747895" cy="515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661150" y="5466080"/>
            <a:ext cx="5422900" cy="7702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457200"/>
            <a:r>
              <a:rPr lang="zh-CN" b="0">
                <a:ea typeface="等线" panose="02010600030101010101" charset="-122"/>
              </a:rPr>
              <a:t>主要是</a:t>
            </a:r>
            <a:r>
              <a:rPr lang="zh-CN" b="0">
                <a:solidFill>
                  <a:srgbClr val="FF0000"/>
                </a:solidFill>
                <a:ea typeface="等线" panose="02010600030101010101" charset="-122"/>
              </a:rPr>
              <a:t>对论坛，资源，课程，用户等信息的增删查改</a:t>
            </a:r>
            <a:r>
              <a:rPr lang="zh-CN" b="0">
                <a:ea typeface="等线" panose="02010600030101010101" charset="-122"/>
              </a:rPr>
              <a:t>，黑名单用例用来管理暂时被冻结的用户</a:t>
            </a:r>
            <a:endParaRPr lang="zh-CN" altLang="en-US" b="0">
              <a:ea typeface="等线" panose="02010600030101010101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97585" y="702310"/>
            <a:ext cx="1966595" cy="4229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Question</a:t>
            </a:r>
            <a:r>
              <a:rPr lang="en-US" altLang="zh-CN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2400" b="1" dirty="0">
              <a:solidFill>
                <a:srgbClr val="1C50A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82" y="2035996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问：请简述两条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用例图在需求分析阶段的使用范围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282" y="3151852"/>
            <a:ext cx="1034128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捕获需求。描述功能需求、行为需求（系统要完成什么任务）</a:t>
            </a:r>
          </a:p>
          <a:p>
            <a:r>
              <a:rPr lang="en-US" altLang="zh-CN" dirty="0"/>
              <a:t> 2.</a:t>
            </a:r>
            <a:r>
              <a:rPr lang="zh-CN" altLang="en-US" dirty="0"/>
              <a:t>分析需求。明确类和对象，建立之间的关系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 txBox="1"/>
          <p:nvPr>
            <p:custDataLst>
              <p:tags r:id="rId1"/>
            </p:custDataLst>
          </p:nvPr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97585" y="702310"/>
            <a:ext cx="1966595" cy="4229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Question</a:t>
            </a:r>
            <a:r>
              <a:rPr lang="en-US" altLang="zh-CN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 b="1" dirty="0">
              <a:solidFill>
                <a:srgbClr val="1C50A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82" y="1970681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简答题：请简述你们小组是怎么得出用户用例并绘制用例图的？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282" y="3036789"/>
            <a:ext cx="103412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言之有理即可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 txBox="1"/>
          <p:nvPr>
            <p:custDataLst>
              <p:tags r:id="rId1"/>
            </p:custDataLst>
          </p:nvPr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551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2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顺序图: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我们小组通过采访各个学生，教师，管理员以及小组内部会议确定易学e-learning APP的各用户参与交互的操作之后</a:t>
            </a:r>
          </a:p>
          <a:p>
            <a:pPr indent="457200"/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工具：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visio，process on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1"/>
            <a:ext cx="994600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/>
              <a:t>管理员作为系统中较为重要的用户 主要进行的操作为 </a:t>
            </a:r>
            <a:r>
              <a:rPr lang="zh-CN" altLang="en-US" dirty="0">
                <a:solidFill>
                  <a:srgbClr val="FF0000"/>
                </a:solidFill>
              </a:rPr>
              <a:t>个人中心-信息的编辑和对于学生用户、论坛进行管理和维护</a:t>
            </a:r>
          </a:p>
          <a:p>
            <a:pPr indent="457200"/>
            <a:endParaRPr lang="zh-CN" altLang="en-US" dirty="0"/>
          </a:p>
          <a:p>
            <a:pPr indent="457200"/>
            <a:r>
              <a:rPr lang="zh-CN" altLang="en-US" dirty="0">
                <a:solidFill>
                  <a:srgbClr val="FF0000"/>
                </a:solidFill>
              </a:rPr>
              <a:t>管理员的信息编辑与非管理员用户信息编辑操作基本相同</a:t>
            </a:r>
            <a:r>
              <a:rPr lang="zh-CN" altLang="en-US" dirty="0"/>
              <a:t>，其主要区别在于 </a:t>
            </a:r>
            <a:r>
              <a:rPr lang="zh-CN" altLang="en-US" dirty="0">
                <a:solidFill>
                  <a:srgbClr val="FF0000"/>
                </a:solidFill>
              </a:rPr>
              <a:t>管理员用户的信息修改没有检测合法、有效</a:t>
            </a:r>
            <a:r>
              <a:rPr lang="zh-CN" altLang="en-US" dirty="0"/>
              <a:t>这一环节。</a:t>
            </a:r>
          </a:p>
        </p:txBody>
      </p:sp>
      <p:pic>
        <p:nvPicPr>
          <p:cNvPr id="3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4270" y="2327910"/>
            <a:ext cx="4942840" cy="433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管理员的论坛帖子管理为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系统的核心操作，直接访问服务器进行数据更新</a:t>
            </a:r>
          </a:p>
        </p:txBody>
      </p:sp>
      <p:pic>
        <p:nvPicPr>
          <p:cNvPr id="3" name="图片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1610" y="1908810"/>
            <a:ext cx="5887720" cy="430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学生用户操作：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学生用户作为APP的主要用户，享有该APP大部分功能使用权利，能够参与论坛互动，进行学习资源存储等操作。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详细顺序图包括：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学生用户登陆、修改个人信息（基础操作部分）</a:t>
            </a: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				论坛发帖、回复（论坛互动部分）</a:t>
            </a: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				资源的上传下载 （资源储存部分）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最终依照了学生用户的大部分操作绘制了顺序图（见下页）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9025" y="904875"/>
            <a:ext cx="8600440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97585" y="702310"/>
            <a:ext cx="1966595" cy="4229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Question</a:t>
            </a:r>
            <a:r>
              <a:rPr lang="en-US" altLang="zh-CN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2400" b="1" dirty="0">
              <a:solidFill>
                <a:srgbClr val="1C50A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81" y="2024120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问： uml顺序图的四个主要组成元素?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281" y="3217166"/>
            <a:ext cx="103412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参与者（Actor)或对象（Object）、生命线（Lift Line) 、激活期 和 消息。</a:t>
            </a:r>
          </a:p>
        </p:txBody>
      </p:sp>
      <p:sp>
        <p:nvSpPr>
          <p:cNvPr id="2" name="Title 1"/>
          <p:cNvSpPr txBox="1"/>
          <p:nvPr>
            <p:custDataLst>
              <p:tags r:id="rId1"/>
            </p:custDataLst>
          </p:nvPr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4623479" y="-610863"/>
            <a:ext cx="2916704" cy="2916704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4777253" y="-457089"/>
            <a:ext cx="2609154" cy="2609154"/>
          </a:xfrm>
          <a:prstGeom prst="roundRect">
            <a:avLst/>
          </a:prstGeom>
          <a:solidFill>
            <a:srgbClr val="1C50A2"/>
          </a:solidFill>
          <a:ln w="3175">
            <a:noFill/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496909"/>
            <a:ext cx="347659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343532" y="1621308"/>
            <a:ext cx="347659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CONTENTS</a:t>
            </a:r>
          </a:p>
        </p:txBody>
      </p:sp>
      <p:sp>
        <p:nvSpPr>
          <p:cNvPr id="30" name="椭圆 29"/>
          <p:cNvSpPr/>
          <p:nvPr/>
        </p:nvSpPr>
        <p:spPr>
          <a:xfrm>
            <a:off x="1581176" y="287808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01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236879" y="287808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02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892582" y="287808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03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548284" y="287808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04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956898" y="4020665"/>
            <a:ext cx="2102061" cy="374650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</a:p>
        </p:txBody>
      </p:sp>
      <p:sp>
        <p:nvSpPr>
          <p:cNvPr id="15" name="文本框 9"/>
          <p:cNvSpPr txBox="1"/>
          <p:nvPr/>
        </p:nvSpPr>
        <p:spPr>
          <a:xfrm>
            <a:off x="3576265" y="4020665"/>
            <a:ext cx="2102061" cy="374650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顺序图</a:t>
            </a:r>
          </a:p>
        </p:txBody>
      </p:sp>
      <p:sp>
        <p:nvSpPr>
          <p:cNvPr id="16" name="文本框 9"/>
          <p:cNvSpPr txBox="1"/>
          <p:nvPr/>
        </p:nvSpPr>
        <p:spPr>
          <a:xfrm>
            <a:off x="6236445" y="4020665"/>
            <a:ext cx="2102061" cy="374650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603765" y="5723735"/>
            <a:ext cx="2102061" cy="68262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小组分工和参考文献</a:t>
            </a:r>
            <a:endParaRPr lang="en-US" altLang="zh-CN" sz="2000" b="1" dirty="0">
              <a:solidFill>
                <a:srgbClr val="1C50A2"/>
              </a:solidFill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2300" y="2877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1"/>
            </p:custDataLst>
          </p:nvPr>
        </p:nvSpPr>
        <p:spPr>
          <a:xfrm>
            <a:off x="3058821" y="474879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05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>
            <p:custDataLst>
              <p:tags r:id="rId2"/>
            </p:custDataLst>
          </p:nvPr>
        </p:nvSpPr>
        <p:spPr>
          <a:xfrm>
            <a:off x="8259471" y="4748795"/>
            <a:ext cx="789789" cy="78978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rPr>
              <a:t>06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9"/>
          <p:cNvSpPr txBox="1"/>
          <p:nvPr>
            <p:custDataLst>
              <p:tags r:id="rId3"/>
            </p:custDataLst>
          </p:nvPr>
        </p:nvSpPr>
        <p:spPr>
          <a:xfrm>
            <a:off x="8897095" y="4020665"/>
            <a:ext cx="2102061" cy="374650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</a:p>
        </p:txBody>
      </p:sp>
      <p:sp>
        <p:nvSpPr>
          <p:cNvPr id="22" name="文本框 9"/>
          <p:cNvSpPr txBox="1"/>
          <p:nvPr>
            <p:custDataLst>
              <p:tags r:id="rId4"/>
            </p:custDataLst>
          </p:nvPr>
        </p:nvSpPr>
        <p:spPr>
          <a:xfrm>
            <a:off x="2371200" y="5891375"/>
            <a:ext cx="2102061" cy="374650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20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3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我们小组通过采访各个学生，教师，管理员以及小组内部会议确定易学e-learningAPP的系统用例，经过各个用户的需求确认汇总，确认并绘制了对话框图</a:t>
            </a:r>
          </a:p>
          <a:p>
            <a:pPr indent="457200"/>
            <a:r>
              <a:rPr lang="zh-CN" altLang="en-US"/>
              <a:t>使用工具：</a:t>
            </a:r>
            <a:r>
              <a:rPr lang="zh-CN" altLang="en-US">
                <a:solidFill>
                  <a:srgbClr val="FF0000"/>
                </a:solidFill>
              </a:rPr>
              <a:t>visio，process on</a:t>
            </a:r>
          </a:p>
        </p:txBody>
      </p:sp>
    </p:spTree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app首页对话框图</a:t>
            </a:r>
          </a:p>
        </p:txBody>
      </p:sp>
      <p:pic>
        <p:nvPicPr>
          <p:cNvPr id="148346500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27450" y="1193800"/>
            <a:ext cx="4500245" cy="44697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00480" y="5815330"/>
            <a:ext cx="8769985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作为本APP的主要用户，学生和教师的功能性用例主要集中</a:t>
            </a:r>
            <a:r>
              <a:rPr lang="zh-CN" altLang="en-US">
                <a:solidFill>
                  <a:srgbClr val="FF0000"/>
                </a:solidFill>
              </a:rPr>
              <a:t>在课程详情、论坛和主页</a:t>
            </a:r>
            <a:r>
              <a:rPr lang="zh-CN" altLang="en-US"/>
              <a:t>部分，因为主要是用作交流平台的app</a:t>
            </a:r>
          </a:p>
        </p:txBody>
      </p:sp>
    </p:spTree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学生课程详情对话框图</a:t>
            </a:r>
            <a:r>
              <a:rPr lang="zh-CN" altLang="en-US"/>
              <a:t>：</a:t>
            </a:r>
          </a:p>
        </p:txBody>
      </p:sp>
      <p:pic>
        <p:nvPicPr>
          <p:cNvPr id="1981933251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57090" y="779145"/>
            <a:ext cx="4491990" cy="588835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教师需要</a:t>
            </a:r>
            <a:r>
              <a:rPr lang="zh-CN" altLang="en-US">
                <a:solidFill>
                  <a:srgbClr val="FF0000"/>
                </a:solidFill>
              </a:rPr>
              <a:t>上传课件，批改作业</a:t>
            </a:r>
            <a:r>
              <a:rPr lang="zh-CN" altLang="en-US"/>
              <a:t>等，来完成教学任务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>
                <a:solidFill>
                  <a:srgbClr val="FF0000"/>
                </a:solidFill>
              </a:rPr>
              <a:t>教师课件对话框图</a:t>
            </a:r>
            <a:r>
              <a:rPr lang="zh-CN" altLang="en-US"/>
              <a:t>：</a:t>
            </a:r>
          </a:p>
        </p:txBody>
      </p:sp>
      <p:pic>
        <p:nvPicPr>
          <p:cNvPr id="3" name="图片 2" descr="a42e30391b71ed96b23188876ee01c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9325" y="1611630"/>
            <a:ext cx="3846830" cy="479488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教师批改作业对话框图</a:t>
            </a:r>
            <a:r>
              <a:rPr lang="zh-CN" altLang="en-US"/>
              <a:t>：</a:t>
            </a:r>
          </a:p>
        </p:txBody>
      </p:sp>
      <p:pic>
        <p:nvPicPr>
          <p:cNvPr id="3" name="图片 3" descr="ecbb89a52c9d0b6e12333ef9469f5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16705" y="878205"/>
            <a:ext cx="4533900" cy="57912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论坛用例对话框图</a:t>
            </a:r>
            <a:r>
              <a:rPr lang="zh-CN" altLang="en-US"/>
              <a:t>：</a:t>
            </a:r>
          </a:p>
        </p:txBody>
      </p:sp>
      <p:pic>
        <p:nvPicPr>
          <p:cNvPr id="3" name="图片 1" descr="827b6377ff6ea5fe2a0f7ba3abaec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8560" y="1085850"/>
            <a:ext cx="6125210" cy="47142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对话框图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管理员作为系统的次要用户，除基本的个人中用例求外，其他用例皆为app管理用例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管理员有自己的功能页面，方便实行管理。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>
                <a:solidFill>
                  <a:srgbClr val="FF0000"/>
                </a:solidFill>
              </a:rPr>
              <a:t>管理员主页对话框图</a:t>
            </a:r>
            <a:r>
              <a:rPr lang="zh-CN" altLang="en-US"/>
              <a:t>：</a:t>
            </a:r>
          </a:p>
        </p:txBody>
      </p:sp>
      <p:pic>
        <p:nvPicPr>
          <p:cNvPr id="9763609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75075" y="2226945"/>
            <a:ext cx="6960235" cy="431228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5034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状态机图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通过上述的用例图，经过我们小组的集中讨论确定大致流程。并且为了将复杂的动画逻辑分解成多个简单的状态，便于制作和管理，将具体流程简化为状态机图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使用工具：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visio，process on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我们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对应用例图逐步分解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，得到了以下顺序的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状态机图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1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6939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教师状态机图</a:t>
            </a:r>
          </a:p>
        </p:txBody>
      </p:sp>
      <p:pic>
        <p:nvPicPr>
          <p:cNvPr id="2054143077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9105" y="1394460"/>
            <a:ext cx="7198360" cy="46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学生状态机图</a:t>
            </a: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356485" y="1151255"/>
          <a:ext cx="6598920" cy="465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189470" imgH="5070475" progId="Visio.Drawing.15">
                  <p:embed/>
                </p:oleObj>
              </mc:Choice>
              <mc:Fallback>
                <p:oleObj r:id="rId4" imgW="7189470" imgH="5070475" progId="Visio.Drawing.15">
                  <p:embed/>
                  <p:pic>
                    <p:nvPicPr>
                      <p:cNvPr id="3" name="对象 -21474826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6485" y="1151255"/>
                        <a:ext cx="6598920" cy="4657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623685" y="4805045"/>
            <a:ext cx="4897120" cy="21545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266700"/>
            <a:r>
              <a:rPr lang="en-US" altLang="zh-CN" b="0" dirty="0"/>
              <a:t>   </a:t>
            </a:r>
            <a:r>
              <a:rPr lang="zh-CN" altLang="en-US" b="0" dirty="0"/>
              <a:t>这里的教师状态机图与学生状态机图，将三个主要用例流程覆盖，清晰地描述了</a:t>
            </a:r>
            <a:r>
              <a:rPr lang="zh-CN" altLang="en-US" b="0" dirty="0">
                <a:solidFill>
                  <a:srgbClr val="FF0000"/>
                </a:solidFill>
              </a:rPr>
              <a:t>状态转换时所需的触发事件、监护条件和动作</a:t>
            </a:r>
            <a:r>
              <a:rPr lang="zh-CN" altLang="en-US" b="0" dirty="0"/>
              <a:t>等影响转换的因素，通过判定更好地描述工作流因为不同条件发生的分支。</a:t>
            </a:r>
            <a:endParaRPr lang="en-US" b="0">
              <a:latin typeface="等线" panose="02010600030101010101" charset="-122"/>
              <a:cs typeface="Times New Roman" panose="02020603050405020304" charset="0"/>
            </a:endParaRPr>
          </a:p>
          <a:p>
            <a:pPr indent="26670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	</a:t>
            </a:r>
            <a:endParaRPr lang="en-US" altLang="en-US" b="0">
              <a:latin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97585" y="702310"/>
            <a:ext cx="1966595" cy="4229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Question</a:t>
            </a:r>
            <a:r>
              <a:rPr lang="en-US" altLang="zh-CN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2400" b="1" dirty="0">
              <a:solidFill>
                <a:srgbClr val="1C50A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82" y="1231606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问：请简述小组绘制任意一幅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图的流程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282" y="2047446"/>
            <a:ext cx="103412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言之有理即可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 txBox="1"/>
          <p:nvPr>
            <p:custDataLst>
              <p:tags r:id="rId1"/>
            </p:custDataLst>
          </p:nvPr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5034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界面原型的制作有大致4个阶段：</a:t>
            </a:r>
          </a:p>
          <a:p>
            <a:pPr indent="457200"/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1.纸质稿</a:t>
            </a:r>
          </a:p>
          <a:p>
            <a:pPr indent="457200"/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2.界面原型低保真初稿</a:t>
            </a:r>
          </a:p>
          <a:p>
            <a:pPr indent="457200"/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3.界面原型高保真定稿</a:t>
            </a:r>
          </a:p>
          <a:p>
            <a:pPr indent="457200"/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zh-CN" altLang="en-US" dirty="0">
                <a:solidFill>
                  <a:srgbClr val="FF0000"/>
                </a:solidFill>
                <a:sym typeface="+mn-ea"/>
              </a:rPr>
              <a:t>4.界面原型修改</a:t>
            </a:r>
          </a:p>
        </p:txBody>
      </p:sp>
    </p:spTree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各个阶段界面原型的设计依据：</a:t>
            </a:r>
          </a:p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纸质稿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：根据老师课程课件提供的项目内容及我们自己组内开会讨论，经会议记录关键内容再由小组成员画出</a:t>
            </a: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9365" y="2138045"/>
            <a:ext cx="2874645" cy="45053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界面原型低保真初稿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：采访用户，将纸质原型稿给各个用户看后，询问他们的意见并记录整理，再由小组召开会议决定界面原型初稿定稿，由小组成员分工完成</a:t>
            </a:r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9715" y="1864360"/>
            <a:ext cx="2340610" cy="486600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6127" y="1151572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界面原型高保真定稿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：采访任务发起人（上课评审），由发起人（苏奎/杨怅老师）对界面原型初稿及相关文档内容进行评审，指出错误，经小组会议讨论整理，由相关组员进行修改，再通过小组内开会评审通过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58240" y="2209165"/>
            <a:ext cx="4260850" cy="44704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31111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65810" y="1151255"/>
            <a:ext cx="3456940" cy="4869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>
                <a:solidFill>
                  <a:schemeClr val="tx1"/>
                </a:solidFill>
                <a:sym typeface="+mn-ea"/>
              </a:rPr>
              <a:t>4.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界面原型修改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：再次采访各个用户，收集用户需求，并初步完成需求用例文档，进行需求优先级打分，以此为依据召开会议决定界面原型修改内容。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4520" y="0"/>
            <a:ext cx="6592570" cy="68453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97585" y="702310"/>
            <a:ext cx="1966595" cy="4229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Question</a:t>
            </a:r>
            <a:r>
              <a:rPr lang="en-US" altLang="zh-CN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2400" b="1" dirty="0">
              <a:solidFill>
                <a:srgbClr val="1C50A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6282" y="1231606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问：请列举至少两个界面原型工具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6282" y="2047446"/>
            <a:ext cx="103412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/>
              <a:t>Axure</a:t>
            </a:r>
            <a:r>
              <a:rPr lang="zh-CN" altLang="en-US" dirty="0"/>
              <a:t>、</a:t>
            </a:r>
            <a:r>
              <a:rPr lang="en-US" altLang="zh-CN" dirty="0"/>
              <a:t>Figma</a:t>
            </a:r>
            <a:r>
              <a:rPr lang="zh-CN" altLang="en-US" dirty="0"/>
              <a:t>、</a:t>
            </a:r>
            <a:r>
              <a:rPr lang="en-US" altLang="zh-CN" dirty="0" err="1"/>
              <a:t>Pixso</a:t>
            </a:r>
            <a:r>
              <a:rPr lang="zh-CN" altLang="en-US" dirty="0"/>
              <a:t>、墨刀</a:t>
            </a:r>
            <a:r>
              <a:rPr lang="en-US" altLang="zh-CN" dirty="0"/>
              <a:t>……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itle 1"/>
          <p:cNvSpPr txBox="1"/>
          <p:nvPr>
            <p:custDataLst>
              <p:tags r:id="rId1"/>
            </p:custDataLst>
          </p:nvPr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界面原型总结</a:t>
            </a:r>
          </a:p>
        </p:txBody>
      </p:sp>
    </p:spTree>
    <p:extLst>
      <p:ext uri="{BB962C8B-B14F-4D97-AF65-F5344CB8AC3E}">
        <p14:creationId xmlns:p14="http://schemas.microsoft.com/office/powerpoint/2010/main" val="4005899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9946005" cy="4054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我们小组通过采访各个学生，教师，管理员以及小组内部会议确定易学e-learningAPP的系统用例，经过各个用户的需求确认汇总成最终用例，并绘制了用例图。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使用工具：</a:t>
            </a:r>
            <a:r>
              <a:rPr lang="zh-CN" altLang="en-US">
                <a:solidFill>
                  <a:srgbClr val="FF0000"/>
                </a:solidFill>
              </a:rPr>
              <a:t>visio，process on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00971" y="2140570"/>
            <a:ext cx="1393529" cy="1393528"/>
            <a:chOff x="2276771" y="2221458"/>
            <a:chExt cx="2625430" cy="2625428"/>
          </a:xfrm>
        </p:grpSpPr>
        <p:sp>
          <p:nvSpPr>
            <p:cNvPr id="5" name="椭圆 4"/>
            <p:cNvSpPr/>
            <p:nvPr/>
          </p:nvSpPr>
          <p:spPr>
            <a:xfrm>
              <a:off x="2276771" y="2221458"/>
              <a:ext cx="2625430" cy="2625428"/>
            </a:xfrm>
            <a:prstGeom prst="ellipse">
              <a:avLst/>
            </a:prstGeom>
            <a:noFill/>
            <a:ln w="28575">
              <a:solidFill>
                <a:srgbClr val="1847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581581" y="2621254"/>
              <a:ext cx="2052942" cy="1840098"/>
              <a:chOff x="4950565" y="2141272"/>
              <a:chExt cx="3094826" cy="2773962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4950565" y="2141272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893507" y="4763350"/>
                <a:ext cx="151884" cy="151884"/>
              </a:xfrm>
              <a:prstGeom prst="ellipse">
                <a:avLst/>
              </a:prstGeom>
              <a:solidFill>
                <a:srgbClr val="1847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82460" y="2625347"/>
              <a:ext cx="2045906" cy="1856228"/>
              <a:chOff x="4953229" y="2141272"/>
              <a:chExt cx="3084220" cy="2798278"/>
            </a:xfrm>
            <a:solidFill>
              <a:srgbClr val="1C50A2"/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4953229" y="4787666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885565" y="2141272"/>
                <a:ext cx="151884" cy="1518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2616618" y="2570728"/>
              <a:ext cx="1946033" cy="1946033"/>
            </a:xfrm>
            <a:prstGeom prst="ellipse">
              <a:avLst/>
            </a:prstGeom>
            <a:solidFill>
              <a:srgbClr val="1C50A2"/>
            </a:solidFill>
            <a:ln>
              <a:noFill/>
            </a:ln>
            <a:effectLst>
              <a:outerShdw blurRad="177800" dist="101600" dir="72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16" name="椭圆 15"/>
          <p:cNvSpPr/>
          <p:nvPr/>
        </p:nvSpPr>
        <p:spPr>
          <a:xfrm>
            <a:off x="11268220" y="-923780"/>
            <a:ext cx="1847559" cy="18475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77800" dist="101600" dir="72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92598" y="351423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179254" y="2141272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330482" y="12576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2855034" y="3915698"/>
            <a:ext cx="6481592" cy="805815"/>
          </a:xfrm>
          <a:prstGeom prst="rect">
            <a:avLst/>
          </a:prstGeom>
          <a:noFill/>
        </p:spPr>
        <p:txBody>
          <a:bodyPr wrap="square" lIns="68548" tIns="34274" rIns="68548" bIns="3427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/>
            <a:r>
              <a:rPr lang="zh-CN" altLang="en-US" sz="48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小组分工和参考文献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2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bldLvl="0" animBg="1"/>
          <p:bldP spid="17" grpId="0" bldLvl="0" animBg="1"/>
          <p:bldP spid="18" grpId="0" bldLvl="0" animBg="1"/>
          <p:bldP spid="19" grpId="0" bldLvl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11424" y="287215"/>
            <a:ext cx="1397443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</a:p>
        </p:txBody>
      </p:sp>
      <p:sp>
        <p:nvSpPr>
          <p:cNvPr id="46" name="Title 1"/>
          <p:cNvSpPr txBox="1"/>
          <p:nvPr/>
        </p:nvSpPr>
        <p:spPr>
          <a:xfrm>
            <a:off x="1050152" y="779313"/>
            <a:ext cx="10091695" cy="16895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1424" y="779313"/>
            <a:ext cx="508856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本次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翻转课堂小组分工如下：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695740"/>
              </p:ext>
            </p:extLst>
          </p:nvPr>
        </p:nvGraphicFramePr>
        <p:xfrm>
          <a:off x="2375435" y="1519272"/>
          <a:ext cx="5786122" cy="3177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763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 dirty="0">
                          <a:effectLst/>
                          <a:latin typeface="+mj-ea"/>
                          <a:ea typeface="+mj-ea"/>
                        </a:rPr>
                        <a:t>组员名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成就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不足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得分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韩易贤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负责</a:t>
                      </a: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的状态机图文案部分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提交较迟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85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时蒙恩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负责</a:t>
                      </a: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的顺序图文案部分</a:t>
                      </a:r>
                      <a:endParaRPr lang="zh-CN" alt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暂无过失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91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40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潘阅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负责</a:t>
                      </a: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的对话框图文案部分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文字说明较为简略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86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 dirty="0">
                          <a:effectLst/>
                          <a:latin typeface="+mj-ea"/>
                          <a:ea typeface="+mj-ea"/>
                        </a:rPr>
                        <a:t>田淼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负责</a:t>
                      </a:r>
                      <a:r>
                        <a:rPr lang="en-US" altLang="zh-CN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的用例图文案部分</a:t>
                      </a:r>
                      <a:endParaRPr lang="zh-CN" altLang="zh-CN" sz="1100" b="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Times New Roman" panose="02020603050405020304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用例图较为杂乱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87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黄永智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负责</a:t>
                      </a:r>
                      <a:r>
                        <a:rPr lang="en-US" altLang="zh-CN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Times New Roman" panose="02020603050405020304" charset="0"/>
                        </a:rPr>
                        <a:t>的界面原型文案部分</a:t>
                      </a:r>
                      <a:endParaRPr lang="zh-CN" altLang="zh-CN" sz="1100" b="0" kern="1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Times New Roman" panose="02020603050405020304" charset="0"/>
                      </a:endParaRPr>
                    </a:p>
                    <a:p>
                      <a:pPr algn="l">
                        <a:spcBef>
                          <a:spcPts val="600"/>
                        </a:spcBef>
                      </a:pP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界面原型不够美观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93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82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sz="1100" b="0" kern="100">
                          <a:effectLst/>
                          <a:latin typeface="+mj-ea"/>
                          <a:ea typeface="+mj-ea"/>
                        </a:rPr>
                        <a:t>郑骥</a:t>
                      </a:r>
                      <a:endParaRPr lang="zh-CN" sz="1100" b="0" kern="10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负责了</a:t>
                      </a: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PPT</a:t>
                      </a: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的制作和排版部分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zh-CN" altLang="en-US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暂无过失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r>
                        <a:rPr lang="en-US" altLang="zh-CN" sz="1100" b="0" kern="100" dirty="0">
                          <a:effectLst/>
                          <a:latin typeface="+mj-ea"/>
                          <a:ea typeface="+mj-ea"/>
                          <a:cs typeface="Times New Roman" panose="02020603050405020304" charset="0"/>
                        </a:rPr>
                        <a:t>91</a:t>
                      </a:r>
                      <a:endParaRPr lang="zh-CN" sz="1100" b="0" kern="100" dirty="0">
                        <a:effectLst/>
                        <a:latin typeface="+mj-ea"/>
                        <a:ea typeface="+mj-ea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911424" y="287215"/>
            <a:ext cx="1397443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</a:p>
        </p:txBody>
      </p:sp>
      <p:sp>
        <p:nvSpPr>
          <p:cNvPr id="46" name="Title 1"/>
          <p:cNvSpPr txBox="1"/>
          <p:nvPr/>
        </p:nvSpPr>
        <p:spPr>
          <a:xfrm>
            <a:off x="1050152" y="779313"/>
            <a:ext cx="10091695" cy="16895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lnSpc>
                <a:spcPct val="150000"/>
              </a:lnSpc>
            </a:pPr>
            <a:endParaRPr lang="en-GB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152" y="1061409"/>
            <a:ext cx="62259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hlinkClick r:id="rId3"/>
              </a:rPr>
              <a:t>http://www.uml.org.cn/modeler/202002171.asp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en-US" altLang="zh-CN" kern="100" dirty="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hlinkClick r:id="rId4"/>
              </a:rPr>
              <a:t>https://zhuanlan.zhihu.com/p/149284131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en-US" altLang="zh-CN" kern="100" dirty="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hlinkClick r:id="rId5"/>
              </a:rPr>
              <a:t>https://blog.csdn.net/zhaxun/article/details/124020040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en-US" altLang="zh-CN" kern="100" dirty="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r>
              <a:rPr lang="en-US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hlinkClick r:id="rId6"/>
              </a:rPr>
              <a:t>https://www.cnblogs.com/uml-tool/p/15424605.html</a:t>
            </a:r>
            <a:endParaRPr lang="en-US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en-US" altLang="zh-CN" kern="100" dirty="0"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r>
              <a:rPr lang="en-US" altLang="zh-CN" sz="1800" kern="10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  <a:hlinkClick r:id="rId7"/>
              </a:rPr>
              <a:t>https://zhuanlan.zhihu.com/p/381028072</a:t>
            </a:r>
            <a:endParaRPr lang="en-US" altLang="zh-CN" sz="1800" kern="10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207455" y="157627"/>
            <a:ext cx="869659" cy="8696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94498" y="1027286"/>
            <a:ext cx="572356" cy="5723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984544" y="2075926"/>
            <a:ext cx="422031" cy="422031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360270" y="2472639"/>
            <a:ext cx="302456" cy="3024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04119" y="375750"/>
            <a:ext cx="302456" cy="302456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118973" y="1944299"/>
            <a:ext cx="390938" cy="390938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500" y="5924841"/>
            <a:ext cx="1098259" cy="109825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84400" y="4749799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428873" y="5924841"/>
            <a:ext cx="847727" cy="847727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0560" y="5569741"/>
            <a:ext cx="1288259" cy="128825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84161" y="5093491"/>
            <a:ext cx="622299" cy="6222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2854" y="4279899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82200" y="448249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38831" y="5302440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67119" y="5404639"/>
            <a:ext cx="204399" cy="204399"/>
          </a:xfrm>
          <a:prstGeom prst="ellipse">
            <a:avLst/>
          </a:prstGeom>
          <a:solidFill>
            <a:srgbClr val="1C50A2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27778" y="5609038"/>
            <a:ext cx="204399" cy="20439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65100" dist="1016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标题 3"/>
          <p:cNvSpPr>
            <a:spLocks noGrp="1"/>
          </p:cNvSpPr>
          <p:nvPr/>
        </p:nvSpPr>
        <p:spPr>
          <a:xfrm>
            <a:off x="3208939" y="2591125"/>
            <a:ext cx="6914515" cy="1080770"/>
          </a:xfrm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 sz="4400" b="1" dirty="0">
              <a:solidFill>
                <a:srgbClr val="1C50A2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07572" y="1848411"/>
            <a:ext cx="404114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1C50A2"/>
                </a:solidFill>
                <a:latin typeface="+mj-ea"/>
                <a:ea typeface="+mj-ea"/>
                <a:sym typeface="+mn-ea"/>
              </a:rPr>
              <a:t>2023-翻转课堂</a:t>
            </a:r>
            <a:endParaRPr lang="zh-CN" altLang="en-US" sz="4400" b="1" dirty="0">
              <a:solidFill>
                <a:srgbClr val="1C50A2"/>
              </a:solidFill>
              <a:latin typeface="+mj-ea"/>
              <a:ea typeface="+mj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7572" y="3036396"/>
            <a:ext cx="498602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1C50A2"/>
                </a:solidFill>
                <a:latin typeface="+mj-ea"/>
                <a:ea typeface="+mj-ea"/>
                <a:sym typeface="+mn-ea"/>
              </a:rPr>
              <a:t>展示完毕  感谢观看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665" y="913765"/>
            <a:ext cx="8710295" cy="3853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学生教师顶层用例图</a:t>
            </a:r>
            <a:r>
              <a:rPr lang="zh-CN" altLang="en-US"/>
              <a:t>：</a:t>
            </a:r>
          </a:p>
          <a:p>
            <a:pPr indent="457200"/>
            <a:endParaRPr lang="zh-CN" altLang="en-US"/>
          </a:p>
          <a:p>
            <a:pPr indent="457200"/>
            <a:r>
              <a:rPr lang="zh-CN" altLang="en-US"/>
              <a:t>作为本APP的主要用户，学生和教师的功能性用例主要集中在</a:t>
            </a:r>
            <a:r>
              <a:rPr lang="zh-CN" altLang="en-US">
                <a:solidFill>
                  <a:srgbClr val="FF0000"/>
                </a:solidFill>
              </a:rPr>
              <a:t>课程详情、贴吧和主页部分</a:t>
            </a:r>
            <a:r>
              <a:rPr lang="zh-CN" altLang="en-US"/>
              <a:t>，因为主要是用作交流平台的app，学生和教师的顶层用例并没有做区分，一些基本用例如登录，个人中心也一并列在了图上。</a:t>
            </a:r>
          </a:p>
        </p:txBody>
      </p:sp>
      <p:sp>
        <p:nvSpPr>
          <p:cNvPr id="100" name="文本框 99"/>
          <p:cNvSpPr txBox="1"/>
          <p:nvPr/>
        </p:nvSpPr>
        <p:spPr>
          <a:xfrm flipH="1">
            <a:off x="-2147483648" y="14063345"/>
            <a:ext cx="2147011200" cy="2940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 </a:t>
            </a:r>
            <a:endParaRPr lang="en-US" altLang="en-US" b="0">
              <a:latin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99820" y="2653030"/>
            <a:ext cx="4086860" cy="4013835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20740" y="2653030"/>
            <a:ext cx="4274820" cy="401383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8710295" cy="3853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管理员顶层用例图</a:t>
            </a:r>
            <a:r>
              <a:rPr lang="zh-CN" altLang="en-US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01415" y="1301115"/>
            <a:ext cx="3595370" cy="3422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880" y="5144770"/>
            <a:ext cx="9376410" cy="83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管理员作为系统的次要用户，除基本的个人中用例求外，其他用例皆为app管理用例。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8710295" cy="3853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rgbClr val="FF0000"/>
                </a:solidFill>
              </a:rPr>
              <a:t>学生教师详细用例图</a:t>
            </a:r>
            <a:r>
              <a:rPr lang="zh-CN" altLang="en-US"/>
              <a:t>：</a:t>
            </a:r>
          </a:p>
        </p:txBody>
      </p:sp>
      <p:pic>
        <p:nvPicPr>
          <p:cNvPr id="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900" y="1539240"/>
            <a:ext cx="5781040" cy="4526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69940" y="1539240"/>
            <a:ext cx="6313170" cy="452691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6455" y="1066800"/>
            <a:ext cx="9735185" cy="3834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依照最终确定的用户用例，制成了详细用例图：</a:t>
            </a:r>
            <a:r>
              <a:rPr lang="zh-CN" altLang="en-US">
                <a:solidFill>
                  <a:srgbClr val="FF0000"/>
                </a:solidFill>
              </a:rPr>
              <a:t>学生和教师</a:t>
            </a:r>
          </a:p>
          <a:p>
            <a:pPr indent="457200"/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我的课程下一层的课件和作业讨论区用例有一定区别：</a:t>
            </a:r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0660" y="2296795"/>
            <a:ext cx="2884805" cy="187198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7525" y="2296795"/>
            <a:ext cx="4298315" cy="1871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74925" y="4323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58075" y="4323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464788" y="273344"/>
            <a:ext cx="2488304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lvl="1" algn="ctr"/>
            <a:r>
              <a:rPr lang="zh-CN" altLang="en-US" sz="2400" b="1" dirty="0">
                <a:solidFill>
                  <a:srgbClr val="1C50A2"/>
                </a:solidFill>
                <a:ea typeface="微软雅黑" panose="020B0503020204020204" charset="-122"/>
                <a:cs typeface="微软雅黑" panose="020B0503020204020204" charset="-122"/>
                <a:sym typeface="+mn-lt"/>
              </a:rPr>
              <a:t>用例图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9305" y="1085850"/>
            <a:ext cx="8710295" cy="3853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教师的作业讨论区增加了作业评分功能，计划与学在城院同步数据，方便学生及时查看作业情况，教师批改作业更方便，也有利于师生交流。</a:t>
            </a: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68400" y="1963420"/>
            <a:ext cx="4069715" cy="1465580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08650" y="2013585"/>
            <a:ext cx="3173730" cy="142367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222500" y="3600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学生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991350" y="3600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教师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68400" y="457517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b="0"/>
              <a:t>教师增加</a:t>
            </a:r>
            <a:r>
              <a:rPr lang="zh-CN" altLang="en-US" b="0">
                <a:solidFill>
                  <a:srgbClr val="FF0000"/>
                </a:solidFill>
              </a:rPr>
              <a:t>上传课件</a:t>
            </a:r>
            <a:r>
              <a:rPr lang="zh-CN" altLang="en-US" b="0"/>
              <a:t>的功能</a:t>
            </a:r>
          </a:p>
        </p:txBody>
      </p:sp>
    </p:spTree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22488f4-70cd-4050-9add-1f1116cb2c5f"/>
  <p:tag name="COMMONDATA" val="eyJoZGlkIjoiMzE0ZTVhYjRkZjI0ZjY5NzMzYmY3OGU5YjNjMjI3Z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4bb988b-c3c2-4b96-926c-868d5145321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1484</Words>
  <Application>Microsoft Office PowerPoint</Application>
  <PresentationFormat>宽屏</PresentationFormat>
  <Paragraphs>240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 Unicode MS</vt:lpstr>
      <vt:lpstr>Helvetica Condensed</vt:lpstr>
      <vt:lpstr>U.S. 101</vt:lpstr>
      <vt:lpstr>等线</vt:lpstr>
      <vt:lpstr>微软雅黑</vt:lpstr>
      <vt:lpstr>Arial</vt:lpstr>
      <vt:lpstr>Calibri</vt:lpstr>
      <vt:lpstr>WWW.2PPT.COM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水 水水</cp:lastModifiedBy>
  <cp:revision>34</cp:revision>
  <dcterms:created xsi:type="dcterms:W3CDTF">2021-10-06T00:40:00Z</dcterms:created>
  <dcterms:modified xsi:type="dcterms:W3CDTF">2023-05-25T16:42:15Z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5F30E0808C734CC0AF4785E69623F549_12</vt:lpwstr>
  </property>
  <property fmtid="{D5CDD505-2E9C-101B-9397-08002B2CF9AE}" pid="3" name="KSOProductBuildVer">
    <vt:lpwstr>2052-11.1.0.14309</vt:lpwstr>
  </property>
</Properties>
</file>