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4.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xml" ContentType="application/vnd.openxmlformats-officedocument.presentationml.tags+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7" r:id="rId2"/>
    <p:sldId id="383" r:id="rId3"/>
    <p:sldId id="259" r:id="rId4"/>
    <p:sldId id="353" r:id="rId5"/>
    <p:sldId id="517" r:id="rId6"/>
    <p:sldId id="260" r:id="rId7"/>
    <p:sldId id="522" r:id="rId8"/>
    <p:sldId id="523" r:id="rId9"/>
    <p:sldId id="524" r:id="rId10"/>
    <p:sldId id="525" r:id="rId11"/>
    <p:sldId id="454" r:id="rId12"/>
    <p:sldId id="519" r:id="rId13"/>
    <p:sldId id="521" r:id="rId14"/>
    <p:sldId id="520" r:id="rId15"/>
    <p:sldId id="261" r:id="rId16"/>
    <p:sldId id="445" r:id="rId17"/>
    <p:sldId id="504" r:id="rId18"/>
    <p:sldId id="318" r:id="rId19"/>
    <p:sldId id="319" r:id="rId20"/>
    <p:sldId id="291"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水 水水" initials="水"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C50A2"/>
    <a:srgbClr val="F398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9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水水 水" userId="5afd51ae6bd675b9" providerId="LiveId" clId="{8FAEBDD1-A965-452B-8D9D-980DE03EDB77}"/>
    <pc:docChg chg="modSld">
      <pc:chgData name="水水 水" userId="5afd51ae6bd675b9" providerId="LiveId" clId="{8FAEBDD1-A965-452B-8D9D-980DE03EDB77}" dt="2023-06-09T05:44:19.169" v="260" actId="20577"/>
      <pc:docMkLst>
        <pc:docMk/>
      </pc:docMkLst>
      <pc:sldChg chg="modSp mod">
        <pc:chgData name="水水 水" userId="5afd51ae6bd675b9" providerId="LiveId" clId="{8FAEBDD1-A965-452B-8D9D-980DE03EDB77}" dt="2023-06-09T05:44:19.169" v="260" actId="20577"/>
        <pc:sldMkLst>
          <pc:docMk/>
          <pc:sldMk cId="0" sldId="318"/>
        </pc:sldMkLst>
        <pc:graphicFrameChg chg="modGraphic">
          <ac:chgData name="水水 水" userId="5afd51ae6bd675b9" providerId="LiveId" clId="{8FAEBDD1-A965-452B-8D9D-980DE03EDB77}" dt="2023-06-09T05:44:19.169" v="260" actId="20577"/>
          <ac:graphicFrameMkLst>
            <pc:docMk/>
            <pc:sldMk cId="0" sldId="318"/>
            <ac:graphicFrameMk id="8"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EBAD72-D166-4932-9339-2E755BE5A4DB}" type="datetimeFigureOut">
              <a:rPr lang="zh-CN" altLang="en-US" smtClean="0"/>
              <a:t>2023/6/9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8A6F3-9001-4A99-AA78-D43B3970DB9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3192352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2226211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1347532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3960460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bg>
      <p:bgPr>
        <a:blipFill dpi="0" rotWithShape="1">
          <a:blip r:embed="rId2"/>
          <a:srcRect/>
          <a:stretch>
            <a:fillRect t="-3000" b="-3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2023/6/9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2023/6/9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2023/6/9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2023/6/9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hyperlink" Target="http://www.zucc.edu.cn/col/col10/index.html"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10494498" y="1027286"/>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9984544" y="2075926"/>
            <a:ext cx="422031" cy="422031"/>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360270" y="2472639"/>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0104119" y="375750"/>
            <a:ext cx="302456" cy="302456"/>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1118973" y="19442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90500" y="5924841"/>
            <a:ext cx="1098259" cy="10982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2184400" y="4749799"/>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428873" y="5924841"/>
            <a:ext cx="847727" cy="847727"/>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0560" y="5569741"/>
            <a:ext cx="1288259" cy="128825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84161" y="5093491"/>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92854" y="4279899"/>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082200" y="448249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238831" y="5302440"/>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2067119" y="540463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3227778" y="5609038"/>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标题 3"/>
          <p:cNvSpPr>
            <a:spLocks noGrp="1"/>
          </p:cNvSpPr>
          <p:nvPr/>
        </p:nvSpPr>
        <p:spPr>
          <a:xfrm>
            <a:off x="3208939" y="2591125"/>
            <a:ext cx="6914515" cy="1080770"/>
          </a:xfrm>
        </p:spPr>
        <p:txBody>
          <a:bodyPr>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endParaRPr lang="zh-CN" altLang="en-US" sz="4400" b="1" dirty="0">
              <a:solidFill>
                <a:srgbClr val="1C50A2"/>
              </a:solidFill>
            </a:endParaRPr>
          </a:p>
        </p:txBody>
      </p:sp>
      <p:grpSp>
        <p:nvGrpSpPr>
          <p:cNvPr id="34" name="组合 33"/>
          <p:cNvGrpSpPr/>
          <p:nvPr/>
        </p:nvGrpSpPr>
        <p:grpSpPr>
          <a:xfrm>
            <a:off x="3208655" y="3970020"/>
            <a:ext cx="370840" cy="370840"/>
            <a:chOff x="3725237" y="4930504"/>
            <a:chExt cx="531780" cy="531780"/>
          </a:xfrm>
        </p:grpSpPr>
        <p:sp>
          <p:nvSpPr>
            <p:cNvPr id="36" name="圆角矩形 2"/>
            <p:cNvSpPr/>
            <p:nvPr/>
          </p:nvSpPr>
          <p:spPr>
            <a:xfrm>
              <a:off x="3725237" y="4930504"/>
              <a:ext cx="531780" cy="531780"/>
            </a:xfrm>
            <a:prstGeom prst="ellipse">
              <a:avLst/>
            </a:prstGeom>
            <a:solidFill>
              <a:srgbClr val="1C50A2"/>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1C50A2"/>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37" name="student-graduation-cap-shape_52041"/>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ysClr val="window" lastClr="FFFFFF"/>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rgbClr val="000000"/>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
        <p:nvSpPr>
          <p:cNvPr id="35" name="文本框 22"/>
          <p:cNvSpPr txBox="1"/>
          <p:nvPr/>
        </p:nvSpPr>
        <p:spPr>
          <a:xfrm>
            <a:off x="3571875" y="4087495"/>
            <a:ext cx="4448175" cy="309245"/>
          </a:xfrm>
          <a:prstGeom prst="rect">
            <a:avLst/>
          </a:prstGeom>
          <a:noFill/>
        </p:spPr>
        <p:txBody>
          <a:bodyPr wrap="square" rtlCol="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b="1" dirty="0">
                <a:solidFill>
                  <a:schemeClr val="tx2"/>
                </a:solidFill>
                <a:latin typeface="微软雅黑" panose="020B0503020204020204" charset="-122"/>
                <a:sym typeface="+mn-ea"/>
              </a:rPr>
              <a:t>G17</a:t>
            </a:r>
            <a:r>
              <a:rPr lang="zh-CN" altLang="en-US" sz="1400" b="1" dirty="0">
                <a:solidFill>
                  <a:schemeClr val="tx2"/>
                </a:solidFill>
                <a:latin typeface="微软雅黑" panose="020B0503020204020204" charset="-122"/>
                <a:sym typeface="+mn-ea"/>
              </a:rPr>
              <a:t>组：田淼  韩易贤 潘阅 郑骥</a:t>
            </a:r>
            <a:r>
              <a:rPr lang="en-US" altLang="zh-CN" sz="1400" b="1" dirty="0">
                <a:solidFill>
                  <a:schemeClr val="tx2"/>
                </a:solidFill>
                <a:latin typeface="微软雅黑" panose="020B0503020204020204" charset="-122"/>
                <a:sym typeface="+mn-ea"/>
              </a:rPr>
              <a:t>  </a:t>
            </a:r>
            <a:r>
              <a:rPr lang="zh-CN" altLang="en-US" sz="1400" b="1" dirty="0">
                <a:solidFill>
                  <a:schemeClr val="tx2"/>
                </a:solidFill>
                <a:latin typeface="微软雅黑" panose="020B0503020204020204" charset="-122"/>
                <a:sym typeface="+mn-ea"/>
              </a:rPr>
              <a:t>时蒙恩</a:t>
            </a:r>
            <a:r>
              <a:rPr lang="en-US" altLang="zh-CN" sz="1400" b="1" dirty="0">
                <a:solidFill>
                  <a:schemeClr val="tx2"/>
                </a:solidFill>
                <a:latin typeface="微软雅黑" panose="020B0503020204020204" charset="-122"/>
                <a:sym typeface="+mn-ea"/>
              </a:rPr>
              <a:t> </a:t>
            </a:r>
            <a:r>
              <a:rPr lang="zh-CN" altLang="en-US" sz="1400" b="1" dirty="0">
                <a:solidFill>
                  <a:schemeClr val="tx2"/>
                </a:solidFill>
                <a:latin typeface="微软雅黑" panose="020B0503020204020204" charset="-122"/>
                <a:sym typeface="+mn-ea"/>
              </a:rPr>
              <a:t>黄永智</a:t>
            </a:r>
            <a:endParaRPr kumimoji="0" lang="zh-CN" altLang="en-US" sz="1400" b="1"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nvGrpSpPr>
          <p:cNvPr id="38" name="组合 37"/>
          <p:cNvGrpSpPr/>
          <p:nvPr/>
        </p:nvGrpSpPr>
        <p:grpSpPr>
          <a:xfrm>
            <a:off x="3227989" y="4708894"/>
            <a:ext cx="2704465" cy="370958"/>
            <a:chOff x="6395842" y="4718860"/>
            <a:chExt cx="2019928" cy="276971"/>
          </a:xfrm>
        </p:grpSpPr>
        <p:grpSp>
          <p:nvGrpSpPr>
            <p:cNvPr id="39" name="组合 38"/>
            <p:cNvGrpSpPr/>
            <p:nvPr/>
          </p:nvGrpSpPr>
          <p:grpSpPr>
            <a:xfrm>
              <a:off x="6395842" y="4718860"/>
              <a:ext cx="276971" cy="276971"/>
              <a:chOff x="6392770" y="4930504"/>
              <a:chExt cx="531780" cy="531780"/>
            </a:xfrm>
          </p:grpSpPr>
          <p:sp>
            <p:nvSpPr>
              <p:cNvPr id="41" name="圆角矩形 2"/>
              <p:cNvSpPr/>
              <p:nvPr/>
            </p:nvSpPr>
            <p:spPr>
              <a:xfrm>
                <a:off x="6392770" y="4930504"/>
                <a:ext cx="531780" cy="531780"/>
              </a:xfrm>
              <a:prstGeom prst="ellipse">
                <a:avLst/>
              </a:prstGeom>
              <a:solidFill>
                <a:srgbClr val="1C50A2"/>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1C50A2"/>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42" name="student-graduation-cap-shape_52041"/>
              <p:cNvSpPr>
                <a:spLocks noChangeAspect="1"/>
              </p:cNvSpPr>
              <p:nvPr/>
            </p:nvSpPr>
            <p:spPr bwMode="auto">
              <a:xfrm>
                <a:off x="6527005" y="5064598"/>
                <a:ext cx="256066" cy="264808"/>
              </a:xfrm>
              <a:custGeom>
                <a:avLst/>
                <a:gdLst>
                  <a:gd name="connsiteX0" fmla="*/ 233363 w 325438"/>
                  <a:gd name="connsiteY0" fmla="*/ 249238 h 336550"/>
                  <a:gd name="connsiteX1" fmla="*/ 279401 w 325438"/>
                  <a:gd name="connsiteY1" fmla="*/ 249238 h 336550"/>
                  <a:gd name="connsiteX2" fmla="*/ 279401 w 325438"/>
                  <a:gd name="connsiteY2" fmla="*/ 290513 h 336550"/>
                  <a:gd name="connsiteX3" fmla="*/ 233363 w 325438"/>
                  <a:gd name="connsiteY3" fmla="*/ 290513 h 336550"/>
                  <a:gd name="connsiteX4" fmla="*/ 171450 w 325438"/>
                  <a:gd name="connsiteY4" fmla="*/ 249238 h 336550"/>
                  <a:gd name="connsiteX5" fmla="*/ 217488 w 325438"/>
                  <a:gd name="connsiteY5" fmla="*/ 249238 h 336550"/>
                  <a:gd name="connsiteX6" fmla="*/ 217488 w 325438"/>
                  <a:gd name="connsiteY6" fmla="*/ 290513 h 336550"/>
                  <a:gd name="connsiteX7" fmla="*/ 171450 w 325438"/>
                  <a:gd name="connsiteY7" fmla="*/ 290513 h 336550"/>
                  <a:gd name="connsiteX8" fmla="*/ 107950 w 325438"/>
                  <a:gd name="connsiteY8" fmla="*/ 249238 h 336550"/>
                  <a:gd name="connsiteX9" fmla="*/ 155575 w 325438"/>
                  <a:gd name="connsiteY9" fmla="*/ 249238 h 336550"/>
                  <a:gd name="connsiteX10" fmla="*/ 155575 w 325438"/>
                  <a:gd name="connsiteY10" fmla="*/ 290513 h 336550"/>
                  <a:gd name="connsiteX11" fmla="*/ 107950 w 325438"/>
                  <a:gd name="connsiteY11" fmla="*/ 290513 h 336550"/>
                  <a:gd name="connsiteX12" fmla="*/ 46038 w 325438"/>
                  <a:gd name="connsiteY12" fmla="*/ 249238 h 336550"/>
                  <a:gd name="connsiteX13" fmla="*/ 93663 w 325438"/>
                  <a:gd name="connsiteY13" fmla="*/ 249238 h 336550"/>
                  <a:gd name="connsiteX14" fmla="*/ 93663 w 325438"/>
                  <a:gd name="connsiteY14" fmla="*/ 290513 h 336550"/>
                  <a:gd name="connsiteX15" fmla="*/ 46038 w 325438"/>
                  <a:gd name="connsiteY15" fmla="*/ 290513 h 336550"/>
                  <a:gd name="connsiteX16" fmla="*/ 233363 w 325438"/>
                  <a:gd name="connsiteY16" fmla="*/ 195263 h 336550"/>
                  <a:gd name="connsiteX17" fmla="*/ 279401 w 325438"/>
                  <a:gd name="connsiteY17" fmla="*/ 195263 h 336550"/>
                  <a:gd name="connsiteX18" fmla="*/ 279401 w 325438"/>
                  <a:gd name="connsiteY18" fmla="*/ 234951 h 336550"/>
                  <a:gd name="connsiteX19" fmla="*/ 233363 w 325438"/>
                  <a:gd name="connsiteY19" fmla="*/ 234951 h 336550"/>
                  <a:gd name="connsiteX20" fmla="*/ 171450 w 325438"/>
                  <a:gd name="connsiteY20" fmla="*/ 195263 h 336550"/>
                  <a:gd name="connsiteX21" fmla="*/ 217488 w 325438"/>
                  <a:gd name="connsiteY21" fmla="*/ 195263 h 336550"/>
                  <a:gd name="connsiteX22" fmla="*/ 217488 w 325438"/>
                  <a:gd name="connsiteY22" fmla="*/ 234951 h 336550"/>
                  <a:gd name="connsiteX23" fmla="*/ 171450 w 325438"/>
                  <a:gd name="connsiteY23" fmla="*/ 234951 h 336550"/>
                  <a:gd name="connsiteX24" fmla="*/ 107950 w 325438"/>
                  <a:gd name="connsiteY24" fmla="*/ 195263 h 336550"/>
                  <a:gd name="connsiteX25" fmla="*/ 155575 w 325438"/>
                  <a:gd name="connsiteY25" fmla="*/ 195263 h 336550"/>
                  <a:gd name="connsiteX26" fmla="*/ 155575 w 325438"/>
                  <a:gd name="connsiteY26" fmla="*/ 234951 h 336550"/>
                  <a:gd name="connsiteX27" fmla="*/ 107950 w 325438"/>
                  <a:gd name="connsiteY27" fmla="*/ 234951 h 336550"/>
                  <a:gd name="connsiteX28" fmla="*/ 46038 w 325438"/>
                  <a:gd name="connsiteY28" fmla="*/ 195263 h 336550"/>
                  <a:gd name="connsiteX29" fmla="*/ 93663 w 325438"/>
                  <a:gd name="connsiteY29" fmla="*/ 195263 h 336550"/>
                  <a:gd name="connsiteX30" fmla="*/ 93663 w 325438"/>
                  <a:gd name="connsiteY30" fmla="*/ 234951 h 336550"/>
                  <a:gd name="connsiteX31" fmla="*/ 46038 w 325438"/>
                  <a:gd name="connsiteY31" fmla="*/ 234951 h 336550"/>
                  <a:gd name="connsiteX32" fmla="*/ 233363 w 325438"/>
                  <a:gd name="connsiteY32" fmla="*/ 139700 h 336550"/>
                  <a:gd name="connsiteX33" fmla="*/ 279401 w 325438"/>
                  <a:gd name="connsiteY33" fmla="*/ 139700 h 336550"/>
                  <a:gd name="connsiteX34" fmla="*/ 279401 w 325438"/>
                  <a:gd name="connsiteY34" fmla="*/ 180975 h 336550"/>
                  <a:gd name="connsiteX35" fmla="*/ 233363 w 325438"/>
                  <a:gd name="connsiteY35" fmla="*/ 180975 h 336550"/>
                  <a:gd name="connsiteX36" fmla="*/ 171450 w 325438"/>
                  <a:gd name="connsiteY36" fmla="*/ 139700 h 336550"/>
                  <a:gd name="connsiteX37" fmla="*/ 217488 w 325438"/>
                  <a:gd name="connsiteY37" fmla="*/ 139700 h 336550"/>
                  <a:gd name="connsiteX38" fmla="*/ 217488 w 325438"/>
                  <a:gd name="connsiteY38" fmla="*/ 180975 h 336550"/>
                  <a:gd name="connsiteX39" fmla="*/ 171450 w 325438"/>
                  <a:gd name="connsiteY39" fmla="*/ 180975 h 336550"/>
                  <a:gd name="connsiteX40" fmla="*/ 107950 w 325438"/>
                  <a:gd name="connsiteY40" fmla="*/ 139700 h 336550"/>
                  <a:gd name="connsiteX41" fmla="*/ 155575 w 325438"/>
                  <a:gd name="connsiteY41" fmla="*/ 139700 h 336550"/>
                  <a:gd name="connsiteX42" fmla="*/ 155575 w 325438"/>
                  <a:gd name="connsiteY42" fmla="*/ 180975 h 336550"/>
                  <a:gd name="connsiteX43" fmla="*/ 107950 w 325438"/>
                  <a:gd name="connsiteY43" fmla="*/ 180975 h 336550"/>
                  <a:gd name="connsiteX44" fmla="*/ 49167 w 325438"/>
                  <a:gd name="connsiteY44" fmla="*/ 38100 h 336550"/>
                  <a:gd name="connsiteX45" fmla="*/ 25400 w 325438"/>
                  <a:gd name="connsiteY45" fmla="*/ 61753 h 336550"/>
                  <a:gd name="connsiteX46" fmla="*/ 25400 w 325438"/>
                  <a:gd name="connsiteY46" fmla="*/ 289085 h 336550"/>
                  <a:gd name="connsiteX47" fmla="*/ 49167 w 325438"/>
                  <a:gd name="connsiteY47" fmla="*/ 312738 h 336550"/>
                  <a:gd name="connsiteX48" fmla="*/ 276271 w 325438"/>
                  <a:gd name="connsiteY48" fmla="*/ 312738 h 336550"/>
                  <a:gd name="connsiteX49" fmla="*/ 300038 w 325438"/>
                  <a:gd name="connsiteY49" fmla="*/ 289085 h 336550"/>
                  <a:gd name="connsiteX50" fmla="*/ 300038 w 325438"/>
                  <a:gd name="connsiteY50" fmla="*/ 61753 h 336550"/>
                  <a:gd name="connsiteX51" fmla="*/ 276271 w 325438"/>
                  <a:gd name="connsiteY51" fmla="*/ 38100 h 336550"/>
                  <a:gd name="connsiteX52" fmla="*/ 269669 w 325438"/>
                  <a:gd name="connsiteY52" fmla="*/ 38100 h 336550"/>
                  <a:gd name="connsiteX53" fmla="*/ 269669 w 325438"/>
                  <a:gd name="connsiteY53" fmla="*/ 63067 h 336550"/>
                  <a:gd name="connsiteX54" fmla="*/ 276271 w 325438"/>
                  <a:gd name="connsiteY54" fmla="*/ 74894 h 336550"/>
                  <a:gd name="connsiteX55" fmla="*/ 260427 w 325438"/>
                  <a:gd name="connsiteY55" fmla="*/ 90662 h 336550"/>
                  <a:gd name="connsiteX56" fmla="*/ 244582 w 325438"/>
                  <a:gd name="connsiteY56" fmla="*/ 74894 h 336550"/>
                  <a:gd name="connsiteX57" fmla="*/ 249864 w 325438"/>
                  <a:gd name="connsiteY57" fmla="*/ 63067 h 336550"/>
                  <a:gd name="connsiteX58" fmla="*/ 249864 w 325438"/>
                  <a:gd name="connsiteY58" fmla="*/ 38100 h 336550"/>
                  <a:gd name="connsiteX59" fmla="*/ 231379 w 325438"/>
                  <a:gd name="connsiteY59" fmla="*/ 38100 h 336550"/>
                  <a:gd name="connsiteX60" fmla="*/ 231379 w 325438"/>
                  <a:gd name="connsiteY60" fmla="*/ 63067 h 336550"/>
                  <a:gd name="connsiteX61" fmla="*/ 236660 w 325438"/>
                  <a:gd name="connsiteY61" fmla="*/ 74894 h 336550"/>
                  <a:gd name="connsiteX62" fmla="*/ 220816 w 325438"/>
                  <a:gd name="connsiteY62" fmla="*/ 90662 h 336550"/>
                  <a:gd name="connsiteX63" fmla="*/ 204971 w 325438"/>
                  <a:gd name="connsiteY63" fmla="*/ 74894 h 336550"/>
                  <a:gd name="connsiteX64" fmla="*/ 210253 w 325438"/>
                  <a:gd name="connsiteY64" fmla="*/ 63067 h 336550"/>
                  <a:gd name="connsiteX65" fmla="*/ 210253 w 325438"/>
                  <a:gd name="connsiteY65" fmla="*/ 38100 h 336550"/>
                  <a:gd name="connsiteX66" fmla="*/ 191767 w 325438"/>
                  <a:gd name="connsiteY66" fmla="*/ 38100 h 336550"/>
                  <a:gd name="connsiteX67" fmla="*/ 191767 w 325438"/>
                  <a:gd name="connsiteY67" fmla="*/ 63067 h 336550"/>
                  <a:gd name="connsiteX68" fmla="*/ 198369 w 325438"/>
                  <a:gd name="connsiteY68" fmla="*/ 74894 h 336550"/>
                  <a:gd name="connsiteX69" fmla="*/ 182525 w 325438"/>
                  <a:gd name="connsiteY69" fmla="*/ 90662 h 336550"/>
                  <a:gd name="connsiteX70" fmla="*/ 166680 w 325438"/>
                  <a:gd name="connsiteY70" fmla="*/ 74894 h 336550"/>
                  <a:gd name="connsiteX71" fmla="*/ 171962 w 325438"/>
                  <a:gd name="connsiteY71" fmla="*/ 63067 h 336550"/>
                  <a:gd name="connsiteX72" fmla="*/ 171962 w 325438"/>
                  <a:gd name="connsiteY72" fmla="*/ 38100 h 336550"/>
                  <a:gd name="connsiteX73" fmla="*/ 153476 w 325438"/>
                  <a:gd name="connsiteY73" fmla="*/ 38100 h 336550"/>
                  <a:gd name="connsiteX74" fmla="*/ 153476 w 325438"/>
                  <a:gd name="connsiteY74" fmla="*/ 63067 h 336550"/>
                  <a:gd name="connsiteX75" fmla="*/ 158758 w 325438"/>
                  <a:gd name="connsiteY75" fmla="*/ 74894 h 336550"/>
                  <a:gd name="connsiteX76" fmla="*/ 142913 w 325438"/>
                  <a:gd name="connsiteY76" fmla="*/ 90662 h 336550"/>
                  <a:gd name="connsiteX77" fmla="*/ 127069 w 325438"/>
                  <a:gd name="connsiteY77" fmla="*/ 74894 h 336550"/>
                  <a:gd name="connsiteX78" fmla="*/ 133671 w 325438"/>
                  <a:gd name="connsiteY78" fmla="*/ 63067 h 336550"/>
                  <a:gd name="connsiteX79" fmla="*/ 133671 w 325438"/>
                  <a:gd name="connsiteY79" fmla="*/ 38100 h 336550"/>
                  <a:gd name="connsiteX80" fmla="*/ 115186 w 325438"/>
                  <a:gd name="connsiteY80" fmla="*/ 38100 h 336550"/>
                  <a:gd name="connsiteX81" fmla="*/ 115186 w 325438"/>
                  <a:gd name="connsiteY81" fmla="*/ 63067 h 336550"/>
                  <a:gd name="connsiteX82" fmla="*/ 120467 w 325438"/>
                  <a:gd name="connsiteY82" fmla="*/ 74894 h 336550"/>
                  <a:gd name="connsiteX83" fmla="*/ 104623 w 325438"/>
                  <a:gd name="connsiteY83" fmla="*/ 90662 h 336550"/>
                  <a:gd name="connsiteX84" fmla="*/ 88778 w 325438"/>
                  <a:gd name="connsiteY84" fmla="*/ 74894 h 336550"/>
                  <a:gd name="connsiteX85" fmla="*/ 94060 w 325438"/>
                  <a:gd name="connsiteY85" fmla="*/ 63067 h 336550"/>
                  <a:gd name="connsiteX86" fmla="*/ 94060 w 325438"/>
                  <a:gd name="connsiteY86" fmla="*/ 38100 h 336550"/>
                  <a:gd name="connsiteX87" fmla="*/ 75574 w 325438"/>
                  <a:gd name="connsiteY87" fmla="*/ 38100 h 336550"/>
                  <a:gd name="connsiteX88" fmla="*/ 75574 w 325438"/>
                  <a:gd name="connsiteY88" fmla="*/ 63067 h 336550"/>
                  <a:gd name="connsiteX89" fmla="*/ 80856 w 325438"/>
                  <a:gd name="connsiteY89" fmla="*/ 74894 h 336550"/>
                  <a:gd name="connsiteX90" fmla="*/ 65011 w 325438"/>
                  <a:gd name="connsiteY90" fmla="*/ 90662 h 336550"/>
                  <a:gd name="connsiteX91" fmla="*/ 49167 w 325438"/>
                  <a:gd name="connsiteY91" fmla="*/ 74894 h 336550"/>
                  <a:gd name="connsiteX92" fmla="*/ 55769 w 325438"/>
                  <a:gd name="connsiteY92" fmla="*/ 63067 h 336550"/>
                  <a:gd name="connsiteX93" fmla="*/ 55769 w 325438"/>
                  <a:gd name="connsiteY93" fmla="*/ 38100 h 336550"/>
                  <a:gd name="connsiteX94" fmla="*/ 49167 w 325438"/>
                  <a:gd name="connsiteY94" fmla="*/ 38100 h 336550"/>
                  <a:gd name="connsiteX95" fmla="*/ 65315 w 325438"/>
                  <a:gd name="connsiteY95" fmla="*/ 4763 h 336550"/>
                  <a:gd name="connsiteX96" fmla="*/ 61913 w 325438"/>
                  <a:gd name="connsiteY96" fmla="*/ 10110 h 336550"/>
                  <a:gd name="connsiteX97" fmla="*/ 61913 w 325438"/>
                  <a:gd name="connsiteY97" fmla="*/ 75616 h 336550"/>
                  <a:gd name="connsiteX98" fmla="*/ 65315 w 325438"/>
                  <a:gd name="connsiteY98" fmla="*/ 80963 h 336550"/>
                  <a:gd name="connsiteX99" fmla="*/ 69851 w 325438"/>
                  <a:gd name="connsiteY99" fmla="*/ 75616 h 336550"/>
                  <a:gd name="connsiteX100" fmla="*/ 69851 w 325438"/>
                  <a:gd name="connsiteY100" fmla="*/ 10110 h 336550"/>
                  <a:gd name="connsiteX101" fmla="*/ 65315 w 325438"/>
                  <a:gd name="connsiteY101" fmla="*/ 4763 h 336550"/>
                  <a:gd name="connsiteX102" fmla="*/ 104776 w 325438"/>
                  <a:gd name="connsiteY102" fmla="*/ 4763 h 336550"/>
                  <a:gd name="connsiteX103" fmla="*/ 100013 w 325438"/>
                  <a:gd name="connsiteY103" fmla="*/ 10110 h 336550"/>
                  <a:gd name="connsiteX104" fmla="*/ 100013 w 325438"/>
                  <a:gd name="connsiteY104" fmla="*/ 75616 h 336550"/>
                  <a:gd name="connsiteX105" fmla="*/ 104776 w 325438"/>
                  <a:gd name="connsiteY105" fmla="*/ 80963 h 336550"/>
                  <a:gd name="connsiteX106" fmla="*/ 109538 w 325438"/>
                  <a:gd name="connsiteY106" fmla="*/ 75616 h 336550"/>
                  <a:gd name="connsiteX107" fmla="*/ 109538 w 325438"/>
                  <a:gd name="connsiteY107" fmla="*/ 10110 h 336550"/>
                  <a:gd name="connsiteX108" fmla="*/ 104776 w 325438"/>
                  <a:gd name="connsiteY108" fmla="*/ 4763 h 336550"/>
                  <a:gd name="connsiteX109" fmla="*/ 142876 w 325438"/>
                  <a:gd name="connsiteY109" fmla="*/ 4763 h 336550"/>
                  <a:gd name="connsiteX110" fmla="*/ 138113 w 325438"/>
                  <a:gd name="connsiteY110" fmla="*/ 10110 h 336550"/>
                  <a:gd name="connsiteX111" fmla="*/ 138113 w 325438"/>
                  <a:gd name="connsiteY111" fmla="*/ 75616 h 336550"/>
                  <a:gd name="connsiteX112" fmla="*/ 142876 w 325438"/>
                  <a:gd name="connsiteY112" fmla="*/ 80963 h 336550"/>
                  <a:gd name="connsiteX113" fmla="*/ 147638 w 325438"/>
                  <a:gd name="connsiteY113" fmla="*/ 75616 h 336550"/>
                  <a:gd name="connsiteX114" fmla="*/ 147638 w 325438"/>
                  <a:gd name="connsiteY114" fmla="*/ 10110 h 336550"/>
                  <a:gd name="connsiteX115" fmla="*/ 142876 w 325438"/>
                  <a:gd name="connsiteY115" fmla="*/ 4763 h 336550"/>
                  <a:gd name="connsiteX116" fmla="*/ 182563 w 325438"/>
                  <a:gd name="connsiteY116" fmla="*/ 4763 h 336550"/>
                  <a:gd name="connsiteX117" fmla="*/ 177800 w 325438"/>
                  <a:gd name="connsiteY117" fmla="*/ 10110 h 336550"/>
                  <a:gd name="connsiteX118" fmla="*/ 177800 w 325438"/>
                  <a:gd name="connsiteY118" fmla="*/ 75616 h 336550"/>
                  <a:gd name="connsiteX119" fmla="*/ 182563 w 325438"/>
                  <a:gd name="connsiteY119" fmla="*/ 80963 h 336550"/>
                  <a:gd name="connsiteX120" fmla="*/ 187325 w 325438"/>
                  <a:gd name="connsiteY120" fmla="*/ 75616 h 336550"/>
                  <a:gd name="connsiteX121" fmla="*/ 187325 w 325438"/>
                  <a:gd name="connsiteY121" fmla="*/ 10110 h 336550"/>
                  <a:gd name="connsiteX122" fmla="*/ 182563 w 325438"/>
                  <a:gd name="connsiteY122" fmla="*/ 4763 h 336550"/>
                  <a:gd name="connsiteX123" fmla="*/ 220663 w 325438"/>
                  <a:gd name="connsiteY123" fmla="*/ 4763 h 336550"/>
                  <a:gd name="connsiteX124" fmla="*/ 215900 w 325438"/>
                  <a:gd name="connsiteY124" fmla="*/ 10110 h 336550"/>
                  <a:gd name="connsiteX125" fmla="*/ 215900 w 325438"/>
                  <a:gd name="connsiteY125" fmla="*/ 75616 h 336550"/>
                  <a:gd name="connsiteX126" fmla="*/ 220663 w 325438"/>
                  <a:gd name="connsiteY126" fmla="*/ 80963 h 336550"/>
                  <a:gd name="connsiteX127" fmla="*/ 225425 w 325438"/>
                  <a:gd name="connsiteY127" fmla="*/ 75616 h 336550"/>
                  <a:gd name="connsiteX128" fmla="*/ 225425 w 325438"/>
                  <a:gd name="connsiteY128" fmla="*/ 10110 h 336550"/>
                  <a:gd name="connsiteX129" fmla="*/ 220663 w 325438"/>
                  <a:gd name="connsiteY129" fmla="*/ 4763 h 336550"/>
                  <a:gd name="connsiteX130" fmla="*/ 260124 w 325438"/>
                  <a:gd name="connsiteY130" fmla="*/ 4763 h 336550"/>
                  <a:gd name="connsiteX131" fmla="*/ 255588 w 325438"/>
                  <a:gd name="connsiteY131" fmla="*/ 10110 h 336550"/>
                  <a:gd name="connsiteX132" fmla="*/ 255588 w 325438"/>
                  <a:gd name="connsiteY132" fmla="*/ 75616 h 336550"/>
                  <a:gd name="connsiteX133" fmla="*/ 260124 w 325438"/>
                  <a:gd name="connsiteY133" fmla="*/ 80963 h 336550"/>
                  <a:gd name="connsiteX134" fmla="*/ 263526 w 325438"/>
                  <a:gd name="connsiteY134" fmla="*/ 75616 h 336550"/>
                  <a:gd name="connsiteX135" fmla="*/ 263526 w 325438"/>
                  <a:gd name="connsiteY135" fmla="*/ 10110 h 336550"/>
                  <a:gd name="connsiteX136" fmla="*/ 260124 w 325438"/>
                  <a:gd name="connsiteY136" fmla="*/ 4763 h 336550"/>
                  <a:gd name="connsiteX137" fmla="*/ 64823 w 325438"/>
                  <a:gd name="connsiteY137" fmla="*/ 0 h 336550"/>
                  <a:gd name="connsiteX138" fmla="*/ 75406 w 325438"/>
                  <a:gd name="connsiteY138" fmla="*/ 10517 h 336550"/>
                  <a:gd name="connsiteX139" fmla="*/ 75406 w 325438"/>
                  <a:gd name="connsiteY139" fmla="*/ 14461 h 336550"/>
                  <a:gd name="connsiteX140" fmla="*/ 93927 w 325438"/>
                  <a:gd name="connsiteY140" fmla="*/ 14461 h 336550"/>
                  <a:gd name="connsiteX141" fmla="*/ 93927 w 325438"/>
                  <a:gd name="connsiteY141" fmla="*/ 10517 h 336550"/>
                  <a:gd name="connsiteX142" fmla="*/ 104511 w 325438"/>
                  <a:gd name="connsiteY142" fmla="*/ 0 h 336550"/>
                  <a:gd name="connsiteX143" fmla="*/ 115094 w 325438"/>
                  <a:gd name="connsiteY143" fmla="*/ 10517 h 336550"/>
                  <a:gd name="connsiteX144" fmla="*/ 115094 w 325438"/>
                  <a:gd name="connsiteY144" fmla="*/ 14461 h 336550"/>
                  <a:gd name="connsiteX145" fmla="*/ 133615 w 325438"/>
                  <a:gd name="connsiteY145" fmla="*/ 14461 h 336550"/>
                  <a:gd name="connsiteX146" fmla="*/ 133615 w 325438"/>
                  <a:gd name="connsiteY146" fmla="*/ 10517 h 336550"/>
                  <a:gd name="connsiteX147" fmla="*/ 142875 w 325438"/>
                  <a:gd name="connsiteY147" fmla="*/ 0 h 336550"/>
                  <a:gd name="connsiteX148" fmla="*/ 153459 w 325438"/>
                  <a:gd name="connsiteY148" fmla="*/ 10517 h 336550"/>
                  <a:gd name="connsiteX149" fmla="*/ 153459 w 325438"/>
                  <a:gd name="connsiteY149" fmla="*/ 14461 h 336550"/>
                  <a:gd name="connsiteX150" fmla="*/ 171980 w 325438"/>
                  <a:gd name="connsiteY150" fmla="*/ 14461 h 336550"/>
                  <a:gd name="connsiteX151" fmla="*/ 171980 w 325438"/>
                  <a:gd name="connsiteY151" fmla="*/ 10517 h 336550"/>
                  <a:gd name="connsiteX152" fmla="*/ 182563 w 325438"/>
                  <a:gd name="connsiteY152" fmla="*/ 0 h 336550"/>
                  <a:gd name="connsiteX153" fmla="*/ 191823 w 325438"/>
                  <a:gd name="connsiteY153" fmla="*/ 10517 h 336550"/>
                  <a:gd name="connsiteX154" fmla="*/ 191823 w 325438"/>
                  <a:gd name="connsiteY154" fmla="*/ 14461 h 336550"/>
                  <a:gd name="connsiteX155" fmla="*/ 210344 w 325438"/>
                  <a:gd name="connsiteY155" fmla="*/ 14461 h 336550"/>
                  <a:gd name="connsiteX156" fmla="*/ 210344 w 325438"/>
                  <a:gd name="connsiteY156" fmla="*/ 10517 h 336550"/>
                  <a:gd name="connsiteX157" fmla="*/ 220927 w 325438"/>
                  <a:gd name="connsiteY157" fmla="*/ 0 h 336550"/>
                  <a:gd name="connsiteX158" fmla="*/ 231511 w 325438"/>
                  <a:gd name="connsiteY158" fmla="*/ 10517 h 336550"/>
                  <a:gd name="connsiteX159" fmla="*/ 231511 w 325438"/>
                  <a:gd name="connsiteY159" fmla="*/ 14461 h 336550"/>
                  <a:gd name="connsiteX160" fmla="*/ 250032 w 325438"/>
                  <a:gd name="connsiteY160" fmla="*/ 14461 h 336550"/>
                  <a:gd name="connsiteX161" fmla="*/ 250032 w 325438"/>
                  <a:gd name="connsiteY161" fmla="*/ 10517 h 336550"/>
                  <a:gd name="connsiteX162" fmla="*/ 260615 w 325438"/>
                  <a:gd name="connsiteY162" fmla="*/ 0 h 336550"/>
                  <a:gd name="connsiteX163" fmla="*/ 269875 w 325438"/>
                  <a:gd name="connsiteY163" fmla="*/ 10517 h 336550"/>
                  <a:gd name="connsiteX164" fmla="*/ 269875 w 325438"/>
                  <a:gd name="connsiteY164" fmla="*/ 14461 h 336550"/>
                  <a:gd name="connsiteX165" fmla="*/ 276490 w 325438"/>
                  <a:gd name="connsiteY165" fmla="*/ 14461 h 336550"/>
                  <a:gd name="connsiteX166" fmla="*/ 325438 w 325438"/>
                  <a:gd name="connsiteY166" fmla="*/ 61789 h 336550"/>
                  <a:gd name="connsiteX167" fmla="*/ 325438 w 325438"/>
                  <a:gd name="connsiteY167" fmla="*/ 289223 h 336550"/>
                  <a:gd name="connsiteX168" fmla="*/ 276490 w 325438"/>
                  <a:gd name="connsiteY168" fmla="*/ 336550 h 336550"/>
                  <a:gd name="connsiteX169" fmla="*/ 48948 w 325438"/>
                  <a:gd name="connsiteY169" fmla="*/ 336550 h 336550"/>
                  <a:gd name="connsiteX170" fmla="*/ 0 w 325438"/>
                  <a:gd name="connsiteY170" fmla="*/ 289223 h 336550"/>
                  <a:gd name="connsiteX171" fmla="*/ 0 w 325438"/>
                  <a:gd name="connsiteY171" fmla="*/ 61789 h 336550"/>
                  <a:gd name="connsiteX172" fmla="*/ 48948 w 325438"/>
                  <a:gd name="connsiteY172" fmla="*/ 14461 h 336550"/>
                  <a:gd name="connsiteX173" fmla="*/ 55563 w 325438"/>
                  <a:gd name="connsiteY173" fmla="*/ 14461 h 336550"/>
                  <a:gd name="connsiteX174" fmla="*/ 55563 w 325438"/>
                  <a:gd name="connsiteY174" fmla="*/ 10517 h 336550"/>
                  <a:gd name="connsiteX175" fmla="*/ 64823 w 325438"/>
                  <a:gd name="connsiteY1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325438" h="336550">
                    <a:moveTo>
                      <a:pt x="233363" y="249238"/>
                    </a:moveTo>
                    <a:lnTo>
                      <a:pt x="279401" y="249238"/>
                    </a:lnTo>
                    <a:lnTo>
                      <a:pt x="279401" y="290513"/>
                    </a:lnTo>
                    <a:lnTo>
                      <a:pt x="233363" y="290513"/>
                    </a:lnTo>
                    <a:close/>
                    <a:moveTo>
                      <a:pt x="171450" y="249238"/>
                    </a:moveTo>
                    <a:lnTo>
                      <a:pt x="217488" y="249238"/>
                    </a:lnTo>
                    <a:lnTo>
                      <a:pt x="217488" y="290513"/>
                    </a:lnTo>
                    <a:lnTo>
                      <a:pt x="171450" y="290513"/>
                    </a:lnTo>
                    <a:close/>
                    <a:moveTo>
                      <a:pt x="107950" y="249238"/>
                    </a:moveTo>
                    <a:lnTo>
                      <a:pt x="155575" y="249238"/>
                    </a:lnTo>
                    <a:lnTo>
                      <a:pt x="155575" y="290513"/>
                    </a:lnTo>
                    <a:lnTo>
                      <a:pt x="107950" y="290513"/>
                    </a:lnTo>
                    <a:close/>
                    <a:moveTo>
                      <a:pt x="46038" y="249238"/>
                    </a:moveTo>
                    <a:lnTo>
                      <a:pt x="93663" y="249238"/>
                    </a:lnTo>
                    <a:lnTo>
                      <a:pt x="93663" y="290513"/>
                    </a:lnTo>
                    <a:lnTo>
                      <a:pt x="46038" y="290513"/>
                    </a:lnTo>
                    <a:close/>
                    <a:moveTo>
                      <a:pt x="233363" y="195263"/>
                    </a:moveTo>
                    <a:lnTo>
                      <a:pt x="279401" y="195263"/>
                    </a:lnTo>
                    <a:lnTo>
                      <a:pt x="279401" y="234951"/>
                    </a:lnTo>
                    <a:lnTo>
                      <a:pt x="233363" y="234951"/>
                    </a:lnTo>
                    <a:close/>
                    <a:moveTo>
                      <a:pt x="171450" y="195263"/>
                    </a:moveTo>
                    <a:lnTo>
                      <a:pt x="217488" y="195263"/>
                    </a:lnTo>
                    <a:lnTo>
                      <a:pt x="217488" y="234951"/>
                    </a:lnTo>
                    <a:lnTo>
                      <a:pt x="171450" y="234951"/>
                    </a:lnTo>
                    <a:close/>
                    <a:moveTo>
                      <a:pt x="107950" y="195263"/>
                    </a:moveTo>
                    <a:lnTo>
                      <a:pt x="155575" y="195263"/>
                    </a:lnTo>
                    <a:lnTo>
                      <a:pt x="155575" y="234951"/>
                    </a:lnTo>
                    <a:lnTo>
                      <a:pt x="107950" y="234951"/>
                    </a:lnTo>
                    <a:close/>
                    <a:moveTo>
                      <a:pt x="46038" y="195263"/>
                    </a:moveTo>
                    <a:lnTo>
                      <a:pt x="93663" y="195263"/>
                    </a:lnTo>
                    <a:lnTo>
                      <a:pt x="93663" y="234951"/>
                    </a:lnTo>
                    <a:lnTo>
                      <a:pt x="46038" y="234951"/>
                    </a:lnTo>
                    <a:close/>
                    <a:moveTo>
                      <a:pt x="233363" y="139700"/>
                    </a:moveTo>
                    <a:lnTo>
                      <a:pt x="279401" y="139700"/>
                    </a:lnTo>
                    <a:lnTo>
                      <a:pt x="279401" y="180975"/>
                    </a:lnTo>
                    <a:lnTo>
                      <a:pt x="233363" y="180975"/>
                    </a:lnTo>
                    <a:close/>
                    <a:moveTo>
                      <a:pt x="171450" y="139700"/>
                    </a:moveTo>
                    <a:lnTo>
                      <a:pt x="217488" y="139700"/>
                    </a:lnTo>
                    <a:lnTo>
                      <a:pt x="217488" y="180975"/>
                    </a:lnTo>
                    <a:lnTo>
                      <a:pt x="171450" y="180975"/>
                    </a:lnTo>
                    <a:close/>
                    <a:moveTo>
                      <a:pt x="107950" y="139700"/>
                    </a:moveTo>
                    <a:lnTo>
                      <a:pt x="155575" y="139700"/>
                    </a:lnTo>
                    <a:lnTo>
                      <a:pt x="155575" y="180975"/>
                    </a:lnTo>
                    <a:lnTo>
                      <a:pt x="107950" y="180975"/>
                    </a:lnTo>
                    <a:close/>
                    <a:moveTo>
                      <a:pt x="49167" y="38100"/>
                    </a:moveTo>
                    <a:cubicBezTo>
                      <a:pt x="35963" y="38100"/>
                      <a:pt x="25400" y="48613"/>
                      <a:pt x="25400" y="61753"/>
                    </a:cubicBezTo>
                    <a:cubicBezTo>
                      <a:pt x="25400" y="61753"/>
                      <a:pt x="25400" y="61753"/>
                      <a:pt x="25400" y="289085"/>
                    </a:cubicBezTo>
                    <a:cubicBezTo>
                      <a:pt x="25400" y="302226"/>
                      <a:pt x="35963" y="312738"/>
                      <a:pt x="49167" y="312738"/>
                    </a:cubicBezTo>
                    <a:cubicBezTo>
                      <a:pt x="49167" y="312738"/>
                      <a:pt x="49167" y="312738"/>
                      <a:pt x="276271" y="312738"/>
                    </a:cubicBezTo>
                    <a:cubicBezTo>
                      <a:pt x="289475" y="312738"/>
                      <a:pt x="300038" y="302226"/>
                      <a:pt x="300038" y="289085"/>
                    </a:cubicBezTo>
                    <a:cubicBezTo>
                      <a:pt x="300038" y="289085"/>
                      <a:pt x="300038" y="289085"/>
                      <a:pt x="300038" y="61753"/>
                    </a:cubicBezTo>
                    <a:cubicBezTo>
                      <a:pt x="300038" y="48613"/>
                      <a:pt x="289475" y="38100"/>
                      <a:pt x="276271" y="38100"/>
                    </a:cubicBezTo>
                    <a:cubicBezTo>
                      <a:pt x="276271" y="38100"/>
                      <a:pt x="276271" y="38100"/>
                      <a:pt x="269669" y="38100"/>
                    </a:cubicBezTo>
                    <a:cubicBezTo>
                      <a:pt x="269669" y="38100"/>
                      <a:pt x="269669" y="38100"/>
                      <a:pt x="269669" y="63067"/>
                    </a:cubicBezTo>
                    <a:cubicBezTo>
                      <a:pt x="273631" y="65695"/>
                      <a:pt x="276271" y="70951"/>
                      <a:pt x="276271" y="74894"/>
                    </a:cubicBezTo>
                    <a:cubicBezTo>
                      <a:pt x="276271" y="84092"/>
                      <a:pt x="268349" y="90662"/>
                      <a:pt x="260427" y="90662"/>
                    </a:cubicBezTo>
                    <a:cubicBezTo>
                      <a:pt x="251184" y="90662"/>
                      <a:pt x="244582" y="84092"/>
                      <a:pt x="244582" y="74894"/>
                    </a:cubicBezTo>
                    <a:cubicBezTo>
                      <a:pt x="244582" y="70951"/>
                      <a:pt x="245903" y="65695"/>
                      <a:pt x="249864" y="63067"/>
                    </a:cubicBezTo>
                    <a:cubicBezTo>
                      <a:pt x="249864" y="63067"/>
                      <a:pt x="249864" y="63067"/>
                      <a:pt x="249864" y="38100"/>
                    </a:cubicBezTo>
                    <a:cubicBezTo>
                      <a:pt x="249864" y="38100"/>
                      <a:pt x="249864" y="38100"/>
                      <a:pt x="231379" y="38100"/>
                    </a:cubicBezTo>
                    <a:cubicBezTo>
                      <a:pt x="231379" y="38100"/>
                      <a:pt x="231379" y="38100"/>
                      <a:pt x="231379" y="63067"/>
                    </a:cubicBezTo>
                    <a:cubicBezTo>
                      <a:pt x="234019" y="65695"/>
                      <a:pt x="236660" y="70951"/>
                      <a:pt x="236660" y="74894"/>
                    </a:cubicBezTo>
                    <a:cubicBezTo>
                      <a:pt x="236660" y="84092"/>
                      <a:pt x="230058" y="90662"/>
                      <a:pt x="220816" y="90662"/>
                    </a:cubicBezTo>
                    <a:cubicBezTo>
                      <a:pt x="212893" y="90662"/>
                      <a:pt x="204971" y="84092"/>
                      <a:pt x="204971" y="74894"/>
                    </a:cubicBezTo>
                    <a:cubicBezTo>
                      <a:pt x="204971" y="70951"/>
                      <a:pt x="207612" y="65695"/>
                      <a:pt x="210253" y="63067"/>
                    </a:cubicBezTo>
                    <a:cubicBezTo>
                      <a:pt x="210253" y="63067"/>
                      <a:pt x="210253" y="63067"/>
                      <a:pt x="210253" y="38100"/>
                    </a:cubicBezTo>
                    <a:cubicBezTo>
                      <a:pt x="210253" y="38100"/>
                      <a:pt x="210253" y="38100"/>
                      <a:pt x="191767" y="38100"/>
                    </a:cubicBezTo>
                    <a:cubicBezTo>
                      <a:pt x="191767" y="38100"/>
                      <a:pt x="191767" y="38100"/>
                      <a:pt x="191767" y="63067"/>
                    </a:cubicBezTo>
                    <a:cubicBezTo>
                      <a:pt x="195728" y="65695"/>
                      <a:pt x="198369" y="70951"/>
                      <a:pt x="198369" y="74894"/>
                    </a:cubicBezTo>
                    <a:cubicBezTo>
                      <a:pt x="198369" y="84092"/>
                      <a:pt x="190447" y="90662"/>
                      <a:pt x="182525" y="90662"/>
                    </a:cubicBezTo>
                    <a:cubicBezTo>
                      <a:pt x="173282" y="90662"/>
                      <a:pt x="166680" y="84092"/>
                      <a:pt x="166680" y="74894"/>
                    </a:cubicBezTo>
                    <a:cubicBezTo>
                      <a:pt x="166680" y="70951"/>
                      <a:pt x="168001" y="65695"/>
                      <a:pt x="171962" y="63067"/>
                    </a:cubicBezTo>
                    <a:cubicBezTo>
                      <a:pt x="171962" y="63067"/>
                      <a:pt x="171962" y="63067"/>
                      <a:pt x="171962" y="38100"/>
                    </a:cubicBezTo>
                    <a:cubicBezTo>
                      <a:pt x="171962" y="38100"/>
                      <a:pt x="171962" y="38100"/>
                      <a:pt x="153476" y="38100"/>
                    </a:cubicBezTo>
                    <a:cubicBezTo>
                      <a:pt x="153476" y="38100"/>
                      <a:pt x="153476" y="38100"/>
                      <a:pt x="153476" y="63067"/>
                    </a:cubicBezTo>
                    <a:cubicBezTo>
                      <a:pt x="157438" y="65695"/>
                      <a:pt x="158758" y="70951"/>
                      <a:pt x="158758" y="74894"/>
                    </a:cubicBezTo>
                    <a:cubicBezTo>
                      <a:pt x="158758" y="84092"/>
                      <a:pt x="152156" y="90662"/>
                      <a:pt x="142913" y="90662"/>
                    </a:cubicBezTo>
                    <a:cubicBezTo>
                      <a:pt x="134991" y="90662"/>
                      <a:pt x="127069" y="84092"/>
                      <a:pt x="127069" y="74894"/>
                    </a:cubicBezTo>
                    <a:cubicBezTo>
                      <a:pt x="127069" y="70951"/>
                      <a:pt x="129710" y="65695"/>
                      <a:pt x="133671" y="63067"/>
                    </a:cubicBezTo>
                    <a:cubicBezTo>
                      <a:pt x="133671" y="63067"/>
                      <a:pt x="133671" y="63067"/>
                      <a:pt x="133671" y="38100"/>
                    </a:cubicBezTo>
                    <a:cubicBezTo>
                      <a:pt x="133671" y="38100"/>
                      <a:pt x="133671" y="38100"/>
                      <a:pt x="115186" y="38100"/>
                    </a:cubicBezTo>
                    <a:cubicBezTo>
                      <a:pt x="115186" y="38100"/>
                      <a:pt x="115186" y="38100"/>
                      <a:pt x="115186" y="63067"/>
                    </a:cubicBezTo>
                    <a:cubicBezTo>
                      <a:pt x="117826" y="65695"/>
                      <a:pt x="120467" y="70951"/>
                      <a:pt x="120467" y="74894"/>
                    </a:cubicBezTo>
                    <a:cubicBezTo>
                      <a:pt x="120467" y="84092"/>
                      <a:pt x="112545" y="90662"/>
                      <a:pt x="104623" y="90662"/>
                    </a:cubicBezTo>
                    <a:cubicBezTo>
                      <a:pt x="95380" y="90662"/>
                      <a:pt x="88778" y="84092"/>
                      <a:pt x="88778" y="74894"/>
                    </a:cubicBezTo>
                    <a:cubicBezTo>
                      <a:pt x="88778" y="70951"/>
                      <a:pt x="91419" y="65695"/>
                      <a:pt x="94060" y="63067"/>
                    </a:cubicBezTo>
                    <a:cubicBezTo>
                      <a:pt x="94060" y="63067"/>
                      <a:pt x="94060" y="63067"/>
                      <a:pt x="94060" y="38100"/>
                    </a:cubicBezTo>
                    <a:cubicBezTo>
                      <a:pt x="94060" y="38100"/>
                      <a:pt x="94060" y="38100"/>
                      <a:pt x="75574" y="38100"/>
                    </a:cubicBezTo>
                    <a:cubicBezTo>
                      <a:pt x="75574" y="38100"/>
                      <a:pt x="75574" y="38100"/>
                      <a:pt x="75574" y="63067"/>
                    </a:cubicBezTo>
                    <a:cubicBezTo>
                      <a:pt x="79535" y="65695"/>
                      <a:pt x="80856" y="70951"/>
                      <a:pt x="80856" y="74894"/>
                    </a:cubicBezTo>
                    <a:cubicBezTo>
                      <a:pt x="80856" y="84092"/>
                      <a:pt x="74254" y="90662"/>
                      <a:pt x="65011" y="90662"/>
                    </a:cubicBezTo>
                    <a:cubicBezTo>
                      <a:pt x="57089" y="90662"/>
                      <a:pt x="49167" y="84092"/>
                      <a:pt x="49167" y="74894"/>
                    </a:cubicBezTo>
                    <a:cubicBezTo>
                      <a:pt x="49167" y="70951"/>
                      <a:pt x="51808" y="65695"/>
                      <a:pt x="55769" y="63067"/>
                    </a:cubicBezTo>
                    <a:cubicBezTo>
                      <a:pt x="55769" y="63067"/>
                      <a:pt x="55769" y="63067"/>
                      <a:pt x="55769" y="38100"/>
                    </a:cubicBezTo>
                    <a:cubicBezTo>
                      <a:pt x="55769" y="38100"/>
                      <a:pt x="55769" y="38100"/>
                      <a:pt x="49167" y="38100"/>
                    </a:cubicBezTo>
                    <a:close/>
                    <a:moveTo>
                      <a:pt x="65315" y="4763"/>
                    </a:moveTo>
                    <a:cubicBezTo>
                      <a:pt x="63047" y="4763"/>
                      <a:pt x="61913" y="7437"/>
                      <a:pt x="61913" y="10110"/>
                    </a:cubicBezTo>
                    <a:lnTo>
                      <a:pt x="61913" y="75616"/>
                    </a:lnTo>
                    <a:cubicBezTo>
                      <a:pt x="61913" y="79626"/>
                      <a:pt x="63047" y="80963"/>
                      <a:pt x="65315" y="80963"/>
                    </a:cubicBezTo>
                    <a:cubicBezTo>
                      <a:pt x="68717" y="80963"/>
                      <a:pt x="69851" y="79626"/>
                      <a:pt x="69851" y="75616"/>
                    </a:cubicBezTo>
                    <a:cubicBezTo>
                      <a:pt x="69851" y="75616"/>
                      <a:pt x="69851" y="75616"/>
                      <a:pt x="69851" y="10110"/>
                    </a:cubicBezTo>
                    <a:cubicBezTo>
                      <a:pt x="69851" y="7437"/>
                      <a:pt x="68717" y="4763"/>
                      <a:pt x="65315" y="4763"/>
                    </a:cubicBezTo>
                    <a:close/>
                    <a:moveTo>
                      <a:pt x="104776" y="4763"/>
                    </a:moveTo>
                    <a:cubicBezTo>
                      <a:pt x="102394" y="4763"/>
                      <a:pt x="100013" y="7437"/>
                      <a:pt x="100013" y="10110"/>
                    </a:cubicBezTo>
                    <a:lnTo>
                      <a:pt x="100013" y="75616"/>
                    </a:lnTo>
                    <a:cubicBezTo>
                      <a:pt x="100013" y="79626"/>
                      <a:pt x="102394" y="80963"/>
                      <a:pt x="104776" y="80963"/>
                    </a:cubicBezTo>
                    <a:cubicBezTo>
                      <a:pt x="107157" y="80963"/>
                      <a:pt x="109538" y="79626"/>
                      <a:pt x="109538" y="75616"/>
                    </a:cubicBezTo>
                    <a:cubicBezTo>
                      <a:pt x="109538" y="75616"/>
                      <a:pt x="109538" y="75616"/>
                      <a:pt x="109538" y="10110"/>
                    </a:cubicBezTo>
                    <a:cubicBezTo>
                      <a:pt x="109538" y="7437"/>
                      <a:pt x="107157" y="4763"/>
                      <a:pt x="104776" y="4763"/>
                    </a:cubicBezTo>
                    <a:close/>
                    <a:moveTo>
                      <a:pt x="142876" y="4763"/>
                    </a:moveTo>
                    <a:cubicBezTo>
                      <a:pt x="140494" y="4763"/>
                      <a:pt x="138113" y="7437"/>
                      <a:pt x="138113" y="10110"/>
                    </a:cubicBezTo>
                    <a:lnTo>
                      <a:pt x="138113" y="75616"/>
                    </a:lnTo>
                    <a:cubicBezTo>
                      <a:pt x="138113" y="79626"/>
                      <a:pt x="140494" y="80963"/>
                      <a:pt x="142876" y="80963"/>
                    </a:cubicBezTo>
                    <a:cubicBezTo>
                      <a:pt x="145257" y="80963"/>
                      <a:pt x="147638" y="79626"/>
                      <a:pt x="147638" y="75616"/>
                    </a:cubicBezTo>
                    <a:cubicBezTo>
                      <a:pt x="147638" y="75616"/>
                      <a:pt x="147638" y="75616"/>
                      <a:pt x="147638" y="10110"/>
                    </a:cubicBezTo>
                    <a:cubicBezTo>
                      <a:pt x="147638" y="7437"/>
                      <a:pt x="145257" y="4763"/>
                      <a:pt x="142876" y="4763"/>
                    </a:cubicBezTo>
                    <a:close/>
                    <a:moveTo>
                      <a:pt x="182563" y="4763"/>
                    </a:moveTo>
                    <a:cubicBezTo>
                      <a:pt x="180181" y="4763"/>
                      <a:pt x="177800" y="7437"/>
                      <a:pt x="177800" y="10110"/>
                    </a:cubicBezTo>
                    <a:lnTo>
                      <a:pt x="177800" y="75616"/>
                    </a:lnTo>
                    <a:cubicBezTo>
                      <a:pt x="177800" y="79626"/>
                      <a:pt x="180181" y="80963"/>
                      <a:pt x="182563" y="80963"/>
                    </a:cubicBezTo>
                    <a:cubicBezTo>
                      <a:pt x="184944" y="80963"/>
                      <a:pt x="187325" y="79626"/>
                      <a:pt x="187325" y="75616"/>
                    </a:cubicBezTo>
                    <a:cubicBezTo>
                      <a:pt x="187325" y="75616"/>
                      <a:pt x="187325" y="75616"/>
                      <a:pt x="187325" y="10110"/>
                    </a:cubicBezTo>
                    <a:cubicBezTo>
                      <a:pt x="187325" y="7437"/>
                      <a:pt x="184944" y="4763"/>
                      <a:pt x="182563" y="4763"/>
                    </a:cubicBezTo>
                    <a:close/>
                    <a:moveTo>
                      <a:pt x="220663" y="4763"/>
                    </a:moveTo>
                    <a:cubicBezTo>
                      <a:pt x="218281" y="4763"/>
                      <a:pt x="215900" y="7437"/>
                      <a:pt x="215900" y="10110"/>
                    </a:cubicBezTo>
                    <a:lnTo>
                      <a:pt x="215900" y="75616"/>
                    </a:lnTo>
                    <a:cubicBezTo>
                      <a:pt x="215900" y="79626"/>
                      <a:pt x="218281" y="80963"/>
                      <a:pt x="220663" y="80963"/>
                    </a:cubicBezTo>
                    <a:cubicBezTo>
                      <a:pt x="223044" y="80963"/>
                      <a:pt x="225425" y="79626"/>
                      <a:pt x="225425" y="75616"/>
                    </a:cubicBezTo>
                    <a:cubicBezTo>
                      <a:pt x="225425" y="75616"/>
                      <a:pt x="225425" y="75616"/>
                      <a:pt x="225425" y="10110"/>
                    </a:cubicBezTo>
                    <a:cubicBezTo>
                      <a:pt x="225425" y="7437"/>
                      <a:pt x="223044" y="4763"/>
                      <a:pt x="220663" y="4763"/>
                    </a:cubicBezTo>
                    <a:close/>
                    <a:moveTo>
                      <a:pt x="260124" y="4763"/>
                    </a:moveTo>
                    <a:cubicBezTo>
                      <a:pt x="256722" y="4763"/>
                      <a:pt x="255588" y="7437"/>
                      <a:pt x="255588" y="10110"/>
                    </a:cubicBezTo>
                    <a:lnTo>
                      <a:pt x="255588" y="75616"/>
                    </a:lnTo>
                    <a:cubicBezTo>
                      <a:pt x="255588" y="79626"/>
                      <a:pt x="256722" y="80963"/>
                      <a:pt x="260124" y="80963"/>
                    </a:cubicBezTo>
                    <a:cubicBezTo>
                      <a:pt x="262392" y="80963"/>
                      <a:pt x="263526" y="79626"/>
                      <a:pt x="263526" y="75616"/>
                    </a:cubicBezTo>
                    <a:cubicBezTo>
                      <a:pt x="263526" y="75616"/>
                      <a:pt x="263526" y="75616"/>
                      <a:pt x="263526" y="10110"/>
                    </a:cubicBezTo>
                    <a:cubicBezTo>
                      <a:pt x="263526" y="7437"/>
                      <a:pt x="262392" y="4763"/>
                      <a:pt x="260124" y="4763"/>
                    </a:cubicBezTo>
                    <a:close/>
                    <a:moveTo>
                      <a:pt x="64823" y="0"/>
                    </a:moveTo>
                    <a:cubicBezTo>
                      <a:pt x="71438" y="0"/>
                      <a:pt x="75406" y="3944"/>
                      <a:pt x="75406" y="10517"/>
                    </a:cubicBezTo>
                    <a:cubicBezTo>
                      <a:pt x="75406" y="10517"/>
                      <a:pt x="75406" y="10517"/>
                      <a:pt x="75406" y="14461"/>
                    </a:cubicBezTo>
                    <a:cubicBezTo>
                      <a:pt x="75406" y="14461"/>
                      <a:pt x="75406" y="14461"/>
                      <a:pt x="93927" y="14461"/>
                    </a:cubicBezTo>
                    <a:cubicBezTo>
                      <a:pt x="93927" y="14461"/>
                      <a:pt x="93927" y="14461"/>
                      <a:pt x="93927" y="10517"/>
                    </a:cubicBezTo>
                    <a:cubicBezTo>
                      <a:pt x="93927" y="3944"/>
                      <a:pt x="99219" y="0"/>
                      <a:pt x="104511" y="0"/>
                    </a:cubicBezTo>
                    <a:cubicBezTo>
                      <a:pt x="109802" y="0"/>
                      <a:pt x="115094" y="3944"/>
                      <a:pt x="115094" y="10517"/>
                    </a:cubicBezTo>
                    <a:cubicBezTo>
                      <a:pt x="115094" y="10517"/>
                      <a:pt x="115094" y="10517"/>
                      <a:pt x="115094" y="14461"/>
                    </a:cubicBezTo>
                    <a:cubicBezTo>
                      <a:pt x="115094" y="14461"/>
                      <a:pt x="115094" y="14461"/>
                      <a:pt x="133615" y="14461"/>
                    </a:cubicBezTo>
                    <a:cubicBezTo>
                      <a:pt x="133615" y="14461"/>
                      <a:pt x="133615" y="14461"/>
                      <a:pt x="133615" y="10517"/>
                    </a:cubicBezTo>
                    <a:cubicBezTo>
                      <a:pt x="133615" y="3944"/>
                      <a:pt x="137584" y="0"/>
                      <a:pt x="142875" y="0"/>
                    </a:cubicBezTo>
                    <a:cubicBezTo>
                      <a:pt x="149490" y="0"/>
                      <a:pt x="153459" y="3944"/>
                      <a:pt x="153459" y="10517"/>
                    </a:cubicBezTo>
                    <a:cubicBezTo>
                      <a:pt x="153459" y="10517"/>
                      <a:pt x="153459" y="10517"/>
                      <a:pt x="153459" y="14461"/>
                    </a:cubicBezTo>
                    <a:cubicBezTo>
                      <a:pt x="153459" y="14461"/>
                      <a:pt x="153459" y="14461"/>
                      <a:pt x="171980" y="14461"/>
                    </a:cubicBezTo>
                    <a:cubicBezTo>
                      <a:pt x="171980" y="14461"/>
                      <a:pt x="171980" y="14461"/>
                      <a:pt x="171980" y="10517"/>
                    </a:cubicBezTo>
                    <a:cubicBezTo>
                      <a:pt x="171980" y="3944"/>
                      <a:pt x="175948" y="0"/>
                      <a:pt x="182563" y="0"/>
                    </a:cubicBezTo>
                    <a:cubicBezTo>
                      <a:pt x="187855" y="0"/>
                      <a:pt x="191823" y="3944"/>
                      <a:pt x="191823" y="10517"/>
                    </a:cubicBezTo>
                    <a:cubicBezTo>
                      <a:pt x="191823" y="10517"/>
                      <a:pt x="191823" y="10517"/>
                      <a:pt x="191823" y="14461"/>
                    </a:cubicBezTo>
                    <a:cubicBezTo>
                      <a:pt x="191823" y="14461"/>
                      <a:pt x="191823" y="14461"/>
                      <a:pt x="210344" y="14461"/>
                    </a:cubicBezTo>
                    <a:cubicBezTo>
                      <a:pt x="210344" y="14461"/>
                      <a:pt x="210344" y="14461"/>
                      <a:pt x="210344" y="10517"/>
                    </a:cubicBezTo>
                    <a:cubicBezTo>
                      <a:pt x="210344" y="3944"/>
                      <a:pt x="215636" y="0"/>
                      <a:pt x="220927" y="0"/>
                    </a:cubicBezTo>
                    <a:cubicBezTo>
                      <a:pt x="226219" y="0"/>
                      <a:pt x="231511" y="3944"/>
                      <a:pt x="231511" y="10517"/>
                    </a:cubicBezTo>
                    <a:cubicBezTo>
                      <a:pt x="231511" y="10517"/>
                      <a:pt x="231511" y="10517"/>
                      <a:pt x="231511" y="14461"/>
                    </a:cubicBezTo>
                    <a:cubicBezTo>
                      <a:pt x="231511" y="14461"/>
                      <a:pt x="231511" y="14461"/>
                      <a:pt x="250032" y="14461"/>
                    </a:cubicBezTo>
                    <a:cubicBezTo>
                      <a:pt x="250032" y="14461"/>
                      <a:pt x="250032" y="14461"/>
                      <a:pt x="250032" y="10517"/>
                    </a:cubicBezTo>
                    <a:cubicBezTo>
                      <a:pt x="250032" y="3944"/>
                      <a:pt x="254000" y="0"/>
                      <a:pt x="260615" y="0"/>
                    </a:cubicBezTo>
                    <a:cubicBezTo>
                      <a:pt x="265907" y="0"/>
                      <a:pt x="269875" y="3944"/>
                      <a:pt x="269875" y="10517"/>
                    </a:cubicBezTo>
                    <a:cubicBezTo>
                      <a:pt x="269875" y="10517"/>
                      <a:pt x="269875" y="10517"/>
                      <a:pt x="269875" y="14461"/>
                    </a:cubicBezTo>
                    <a:cubicBezTo>
                      <a:pt x="269875" y="14461"/>
                      <a:pt x="269875" y="14461"/>
                      <a:pt x="276490" y="14461"/>
                    </a:cubicBezTo>
                    <a:cubicBezTo>
                      <a:pt x="302948" y="14461"/>
                      <a:pt x="325438" y="35496"/>
                      <a:pt x="325438" y="61789"/>
                    </a:cubicBezTo>
                    <a:cubicBezTo>
                      <a:pt x="325438" y="61789"/>
                      <a:pt x="325438" y="61789"/>
                      <a:pt x="325438" y="289223"/>
                    </a:cubicBezTo>
                    <a:cubicBezTo>
                      <a:pt x="325438" y="315516"/>
                      <a:pt x="302948" y="336550"/>
                      <a:pt x="276490" y="336550"/>
                    </a:cubicBezTo>
                    <a:cubicBezTo>
                      <a:pt x="276490" y="336550"/>
                      <a:pt x="276490" y="336550"/>
                      <a:pt x="48948" y="336550"/>
                    </a:cubicBezTo>
                    <a:cubicBezTo>
                      <a:pt x="22490" y="336550"/>
                      <a:pt x="0" y="315516"/>
                      <a:pt x="0" y="289223"/>
                    </a:cubicBezTo>
                    <a:cubicBezTo>
                      <a:pt x="0" y="289223"/>
                      <a:pt x="0" y="289223"/>
                      <a:pt x="0" y="61789"/>
                    </a:cubicBezTo>
                    <a:cubicBezTo>
                      <a:pt x="0" y="35496"/>
                      <a:pt x="22490" y="14461"/>
                      <a:pt x="48948" y="14461"/>
                    </a:cubicBezTo>
                    <a:cubicBezTo>
                      <a:pt x="48948" y="14461"/>
                      <a:pt x="48948" y="14461"/>
                      <a:pt x="55563" y="14461"/>
                    </a:cubicBezTo>
                    <a:cubicBezTo>
                      <a:pt x="55563" y="14461"/>
                      <a:pt x="55563" y="14461"/>
                      <a:pt x="55563" y="10517"/>
                    </a:cubicBezTo>
                    <a:cubicBezTo>
                      <a:pt x="55563" y="3944"/>
                      <a:pt x="59531" y="0"/>
                      <a:pt x="64823" y="0"/>
                    </a:cubicBezTo>
                    <a:close/>
                  </a:path>
                </a:pathLst>
              </a:custGeom>
              <a:solidFill>
                <a:sysClr val="window" lastClr="FFFFFF"/>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rgbClr val="000000"/>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
          <p:nvSpPr>
            <p:cNvPr id="40" name="文本框 27"/>
            <p:cNvSpPr txBox="1"/>
            <p:nvPr/>
          </p:nvSpPr>
          <p:spPr>
            <a:xfrm>
              <a:off x="6672834" y="4749339"/>
              <a:ext cx="1742936" cy="228997"/>
            </a:xfrm>
            <a:prstGeom prst="rect">
              <a:avLst/>
            </a:prstGeom>
            <a:noFill/>
          </p:spPr>
          <p:txBody>
            <a:bodyPr wrap="square" rtlCol="0">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b="1" dirty="0">
                  <a:solidFill>
                    <a:schemeClr val="tx2"/>
                  </a:solidFill>
                  <a:latin typeface="微软雅黑" panose="020B0503020204020204" charset="-122"/>
                  <a:sym typeface="+mn-ea"/>
                </a:rPr>
                <a:t>2023/06/09</a:t>
              </a:r>
              <a:endParaRPr kumimoji="0" lang="zh-CN" altLang="en-US" sz="1400" b="1" i="0" u="none" strike="noStrike" kern="1200" cap="none" spc="0" normalizeH="0" baseline="0" noProof="0" dirty="0">
                <a:ln>
                  <a:noFill/>
                </a:ln>
                <a:solidFill>
                  <a:schemeClr val="tx2"/>
                </a:solidFill>
                <a:effectLst/>
                <a:uLnTx/>
                <a:uFillTx/>
                <a:latin typeface="微软雅黑" panose="020B0503020204020204" charset="-122"/>
                <a:ea typeface="微软雅黑" panose="020B0503020204020204" charset="-122"/>
                <a:cs typeface="微软雅黑" panose="020B0503020204020204" charset="-122"/>
                <a:sym typeface="+mn-ea"/>
              </a:endParaRPr>
            </a:p>
          </p:txBody>
        </p:sp>
      </p:grpSp>
      <p:sp>
        <p:nvSpPr>
          <p:cNvPr id="43" name="圆角矩形 42"/>
          <p:cNvSpPr/>
          <p:nvPr/>
        </p:nvSpPr>
        <p:spPr>
          <a:xfrm>
            <a:off x="3208655" y="1989455"/>
            <a:ext cx="2228215" cy="546100"/>
          </a:xfrm>
          <a:prstGeom prst="roundRect">
            <a:avLst/>
          </a:prstGeom>
          <a:solidFill>
            <a:srgbClr val="1C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Helvetica Condensed" panose="020B0606020202030204" pitchFamily="34" charset="0"/>
              </a:rPr>
              <a:t>2 0 2 3</a:t>
            </a:r>
          </a:p>
        </p:txBody>
      </p:sp>
      <p:sp>
        <p:nvSpPr>
          <p:cNvPr id="44" name="矩形 43"/>
          <p:cNvSpPr/>
          <p:nvPr/>
        </p:nvSpPr>
        <p:spPr>
          <a:xfrm>
            <a:off x="3141398" y="2594972"/>
            <a:ext cx="6329680" cy="1445260"/>
          </a:xfrm>
          <a:prstGeom prst="rect">
            <a:avLst/>
          </a:prstGeom>
        </p:spPr>
        <p:txBody>
          <a:bodyPr wrap="none">
            <a:spAutoFit/>
          </a:bodyPr>
          <a:lstStyle/>
          <a:p>
            <a:pPr algn="l"/>
            <a:r>
              <a:rPr lang="en-US" altLang="zh-CN" sz="4400" b="1" dirty="0">
                <a:solidFill>
                  <a:srgbClr val="1C50A2"/>
                </a:solidFill>
                <a:latin typeface="+mj-ea"/>
                <a:ea typeface="+mj-ea"/>
                <a:sym typeface="+mn-ea"/>
              </a:rPr>
              <a:t>项目需求变更阶段性评审</a:t>
            </a:r>
            <a:endParaRPr lang="en-US" altLang="zh-CN" sz="4400" b="1" dirty="0">
              <a:solidFill>
                <a:srgbClr val="1C50A2"/>
              </a:solidFill>
              <a:latin typeface="+mj-ea"/>
              <a:ea typeface="+mj-ea"/>
            </a:endParaRPr>
          </a:p>
          <a:p>
            <a:endParaRPr lang="zh-CN" altLang="en-US" sz="4400" b="1" dirty="0">
              <a:solidFill>
                <a:srgbClr val="1C50A2"/>
              </a:solidFill>
              <a:latin typeface="+mj-ea"/>
              <a:ea typeface="+mj-ea"/>
            </a:endParaRPr>
          </a:p>
        </p:txBody>
      </p:sp>
      <p:sp>
        <p:nvSpPr>
          <p:cNvPr id="45" name="矩形 44"/>
          <p:cNvSpPr/>
          <p:nvPr/>
        </p:nvSpPr>
        <p:spPr>
          <a:xfrm>
            <a:off x="3208655" y="3297555"/>
            <a:ext cx="2543810" cy="374015"/>
          </a:xfrm>
          <a:prstGeom prst="rect">
            <a:avLst/>
          </a:prstGeom>
          <a:solidFill>
            <a:srgbClr val="FFC000"/>
          </a:solidFill>
        </p:spPr>
        <p:txBody>
          <a:bodyPr wrap="square">
            <a:noAutofit/>
          </a:bodyPr>
          <a:lstStyle/>
          <a:p>
            <a:r>
              <a:rPr lang="en-US" altLang="zh-CN" dirty="0">
                <a:solidFill>
                  <a:srgbClr val="1C50A2"/>
                </a:solidFill>
                <a:latin typeface="Arial Unicode MS" panose="020B0604020202020204" pitchFamily="34" charset="-122"/>
                <a:ea typeface="Arial Unicode MS" panose="020B0604020202020204" pitchFamily="34" charset="-122"/>
                <a:cs typeface="Arial Unicode MS" panose="020B0604020202020204" pitchFamily="34" charset="-122"/>
                <a:sym typeface="+mn-ea"/>
              </a:rPr>
              <a:t>——</a:t>
            </a:r>
            <a:r>
              <a:rPr lang="zh-CN" altLang="en-US" dirty="0">
                <a:solidFill>
                  <a:srgbClr val="1C50A2"/>
                </a:solidFill>
                <a:latin typeface="Arial Unicode MS" panose="020B0604020202020204" pitchFamily="34" charset="-122"/>
                <a:ea typeface="Arial Unicode MS" panose="020B0604020202020204" pitchFamily="34" charset="-122"/>
                <a:cs typeface="Arial Unicode MS" panose="020B0604020202020204" pitchFamily="34" charset="-122"/>
                <a:sym typeface="+mn-ea"/>
              </a:rPr>
              <a:t>小组展示</a:t>
            </a:r>
            <a:r>
              <a:rPr lang="en-US" altLang="zh-CN" dirty="0">
                <a:solidFill>
                  <a:srgbClr val="1C50A2"/>
                </a:solidFill>
                <a:latin typeface="Arial Unicode MS" panose="020B0604020202020204" pitchFamily="34" charset="-122"/>
                <a:ea typeface="Arial Unicode MS" panose="020B0604020202020204" pitchFamily="34" charset="-122"/>
                <a:cs typeface="Arial Unicode MS" panose="020B0604020202020204" pitchFamily="34" charset="-122"/>
                <a:sym typeface="+mn-ea"/>
              </a:rPr>
              <a:t>PPT</a:t>
            </a:r>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729" y="1730810"/>
            <a:ext cx="3100976" cy="2325732"/>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1+#ppt_w/2"/>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1111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往期文档维护</a:t>
            </a:r>
          </a:p>
        </p:txBody>
      </p:sp>
      <p:pic>
        <p:nvPicPr>
          <p:cNvPr id="3" name="图片 2">
            <a:extLst>
              <a:ext uri="{FF2B5EF4-FFF2-40B4-BE49-F238E27FC236}">
                <a16:creationId xmlns:a16="http://schemas.microsoft.com/office/drawing/2014/main" id="{1AFC921E-A887-404B-BF3B-9EE6EAA038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6010" y="1928535"/>
            <a:ext cx="5763429" cy="3972479"/>
          </a:xfrm>
          <a:prstGeom prst="rect">
            <a:avLst/>
          </a:prstGeom>
        </p:spPr>
      </p:pic>
      <p:sp>
        <p:nvSpPr>
          <p:cNvPr id="4" name="文本框 3">
            <a:extLst>
              <a:ext uri="{FF2B5EF4-FFF2-40B4-BE49-F238E27FC236}">
                <a16:creationId xmlns:a16="http://schemas.microsoft.com/office/drawing/2014/main" id="{D3E0FDAC-CB18-4EE0-B710-2A7C1BC4F194}"/>
              </a:ext>
            </a:extLst>
          </p:cNvPr>
          <p:cNvSpPr txBox="1"/>
          <p:nvPr/>
        </p:nvSpPr>
        <p:spPr>
          <a:xfrm>
            <a:off x="1123950" y="1209675"/>
            <a:ext cx="1771650" cy="369332"/>
          </a:xfrm>
          <a:prstGeom prst="rect">
            <a:avLst/>
          </a:prstGeom>
          <a:noFill/>
        </p:spPr>
        <p:txBody>
          <a:bodyPr wrap="square" rtlCol="0">
            <a:spAutoFit/>
          </a:bodyPr>
          <a:lstStyle/>
          <a:p>
            <a:r>
              <a:rPr lang="zh-CN" altLang="en-US" dirty="0"/>
              <a:t>举例：</a:t>
            </a:r>
          </a:p>
        </p:txBody>
      </p:sp>
    </p:spTree>
    <p:extLst>
      <p:ext uri="{BB962C8B-B14F-4D97-AF65-F5344CB8AC3E}">
        <p14:creationId xmlns:p14="http://schemas.microsoft.com/office/powerpoint/2010/main" val="843780339"/>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1111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需求跟踪矩阵</a:t>
            </a:r>
          </a:p>
        </p:txBody>
      </p:sp>
      <p:pic>
        <p:nvPicPr>
          <p:cNvPr id="3" name="图片 2"/>
          <p:cNvPicPr>
            <a:picLocks noChangeAspect="1"/>
          </p:cNvPicPr>
          <p:nvPr/>
        </p:nvPicPr>
        <p:blipFill>
          <a:blip r:embed="rId3"/>
          <a:srcRect l="1765" t="-149" r="3490" b="11205"/>
          <a:stretch>
            <a:fillRect/>
          </a:stretch>
        </p:blipFill>
        <p:spPr>
          <a:xfrm>
            <a:off x="1503680" y="779145"/>
            <a:ext cx="8731885" cy="3655060"/>
          </a:xfrm>
          <a:prstGeom prst="rect">
            <a:avLst/>
          </a:prstGeom>
        </p:spPr>
      </p:pic>
      <p:pic>
        <p:nvPicPr>
          <p:cNvPr id="4" name="图片 3"/>
          <p:cNvPicPr>
            <a:picLocks noChangeAspect="1"/>
          </p:cNvPicPr>
          <p:nvPr/>
        </p:nvPicPr>
        <p:blipFill>
          <a:blip r:embed="rId4"/>
          <a:stretch>
            <a:fillRect/>
          </a:stretch>
        </p:blipFill>
        <p:spPr>
          <a:xfrm>
            <a:off x="1503680" y="4434205"/>
            <a:ext cx="8731885" cy="2423795"/>
          </a:xfrm>
          <a:prstGeom prst="rect">
            <a:avLst/>
          </a:prstGeom>
        </p:spPr>
      </p:pic>
    </p:spTree>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1111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需求变更申请表</a:t>
            </a:r>
          </a:p>
        </p:txBody>
      </p:sp>
      <p:pic>
        <p:nvPicPr>
          <p:cNvPr id="3" name="图片 2"/>
          <p:cNvPicPr>
            <a:picLocks noChangeAspect="1"/>
          </p:cNvPicPr>
          <p:nvPr/>
        </p:nvPicPr>
        <p:blipFill>
          <a:blip r:embed="rId3"/>
          <a:stretch>
            <a:fillRect/>
          </a:stretch>
        </p:blipFill>
        <p:spPr>
          <a:xfrm>
            <a:off x="1140460" y="777240"/>
            <a:ext cx="5357495" cy="5850255"/>
          </a:xfrm>
          <a:prstGeom prst="rect">
            <a:avLst/>
          </a:prstGeom>
        </p:spPr>
      </p:pic>
    </p:spTree>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11150" y="301625"/>
            <a:ext cx="2488565" cy="47752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需求变更影响分析</a:t>
            </a:r>
          </a:p>
        </p:txBody>
      </p:sp>
      <p:pic>
        <p:nvPicPr>
          <p:cNvPr id="3" name="图片 2" descr="d5ac9956c45d55e73884f8e9ed42609"/>
          <p:cNvPicPr>
            <a:picLocks noChangeAspect="1"/>
          </p:cNvPicPr>
          <p:nvPr/>
        </p:nvPicPr>
        <p:blipFill>
          <a:blip r:embed="rId3"/>
          <a:stretch>
            <a:fillRect/>
          </a:stretch>
        </p:blipFill>
        <p:spPr>
          <a:xfrm>
            <a:off x="948690" y="1090295"/>
            <a:ext cx="6353175" cy="4457700"/>
          </a:xfrm>
          <a:prstGeom prst="rect">
            <a:avLst/>
          </a:prstGeom>
        </p:spPr>
      </p:pic>
    </p:spTree>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11150" y="273050"/>
            <a:ext cx="3532505" cy="44831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ea"/>
              </a:rPr>
              <a:t>影响分析与工作量评估</a:t>
            </a:r>
            <a:endParaRPr lang="zh-CN" altLang="en-US" sz="2400" b="1" dirty="0">
              <a:solidFill>
                <a:srgbClr val="1C50A2"/>
              </a:solidFill>
              <a:ea typeface="微软雅黑" panose="020B0503020204020204" charset="-122"/>
              <a:cs typeface="微软雅黑" panose="020B0503020204020204" charset="-122"/>
              <a:sym typeface="+mn-lt"/>
            </a:endParaRPr>
          </a:p>
        </p:txBody>
      </p:sp>
      <p:pic>
        <p:nvPicPr>
          <p:cNvPr id="3" name="图片 2"/>
          <p:cNvPicPr>
            <a:picLocks noChangeAspect="1"/>
          </p:cNvPicPr>
          <p:nvPr/>
        </p:nvPicPr>
        <p:blipFill>
          <a:blip r:embed="rId3"/>
          <a:stretch>
            <a:fillRect/>
          </a:stretch>
        </p:blipFill>
        <p:spPr>
          <a:xfrm>
            <a:off x="311150" y="922655"/>
            <a:ext cx="6010275" cy="2390775"/>
          </a:xfrm>
          <a:prstGeom prst="rect">
            <a:avLst/>
          </a:prstGeom>
        </p:spPr>
      </p:pic>
      <p:pic>
        <p:nvPicPr>
          <p:cNvPr id="4" name="图片 3"/>
          <p:cNvPicPr>
            <a:picLocks noChangeAspect="1"/>
          </p:cNvPicPr>
          <p:nvPr/>
        </p:nvPicPr>
        <p:blipFill>
          <a:blip r:embed="rId4"/>
          <a:stretch>
            <a:fillRect/>
          </a:stretch>
        </p:blipFill>
        <p:spPr>
          <a:xfrm>
            <a:off x="5560060" y="2964180"/>
            <a:ext cx="5328285" cy="3733165"/>
          </a:xfrm>
          <a:prstGeom prst="rect">
            <a:avLst/>
          </a:prstGeom>
        </p:spPr>
      </p:pic>
    </p:spTree>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3</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581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en-US" altLang="zh-CN" sz="4800" b="1" dirty="0">
                <a:solidFill>
                  <a:srgbClr val="1C50A2"/>
                </a:solidFill>
                <a:ea typeface="微软雅黑" panose="020B0503020204020204" charset="-122"/>
                <a:cs typeface="微软雅黑" panose="020B0503020204020204" charset="-122"/>
                <a:sym typeface="+mn-lt"/>
              </a:rPr>
              <a:t>Team Building</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1111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en-US" altLang="zh-CN" sz="2400" b="1" dirty="0">
                <a:solidFill>
                  <a:srgbClr val="1C50A2"/>
                </a:solidFill>
                <a:ea typeface="微软雅黑" panose="020B0503020204020204" charset="-122"/>
                <a:cs typeface="微软雅黑" panose="020B0503020204020204" charset="-122"/>
                <a:sym typeface="+mn-lt"/>
              </a:rPr>
              <a:t>Team Building</a:t>
            </a:r>
          </a:p>
        </p:txBody>
      </p:sp>
      <p:pic>
        <p:nvPicPr>
          <p:cNvPr id="4" name="图片 3"/>
          <p:cNvPicPr>
            <a:picLocks noChangeAspect="1"/>
          </p:cNvPicPr>
          <p:nvPr/>
        </p:nvPicPr>
        <p:blipFill>
          <a:blip r:embed="rId4"/>
          <a:stretch>
            <a:fillRect/>
          </a:stretch>
        </p:blipFill>
        <p:spPr>
          <a:xfrm>
            <a:off x="6498590" y="464820"/>
            <a:ext cx="5117465" cy="2879725"/>
          </a:xfrm>
          <a:prstGeom prst="rect">
            <a:avLst/>
          </a:prstGeom>
        </p:spPr>
      </p:pic>
      <p:pic>
        <p:nvPicPr>
          <p:cNvPr id="5" name="图片 4"/>
          <p:cNvPicPr>
            <a:picLocks noChangeAspect="1"/>
          </p:cNvPicPr>
          <p:nvPr/>
        </p:nvPicPr>
        <p:blipFill>
          <a:blip r:embed="rId5"/>
          <a:stretch>
            <a:fillRect/>
          </a:stretch>
        </p:blipFill>
        <p:spPr>
          <a:xfrm>
            <a:off x="6498590" y="2237105"/>
            <a:ext cx="5119370" cy="2879725"/>
          </a:xfrm>
          <a:prstGeom prst="rect">
            <a:avLst/>
          </a:prstGeom>
        </p:spPr>
      </p:pic>
      <p:pic>
        <p:nvPicPr>
          <p:cNvPr id="3" name="图片 2"/>
          <p:cNvPicPr>
            <a:picLocks noChangeAspect="1"/>
          </p:cNvPicPr>
          <p:nvPr>
            <p:custDataLst>
              <p:tags r:id="rId1"/>
            </p:custDataLst>
          </p:nvPr>
        </p:nvPicPr>
        <p:blipFill>
          <a:blip r:embed="rId6"/>
          <a:stretch>
            <a:fillRect/>
          </a:stretch>
        </p:blipFill>
        <p:spPr>
          <a:xfrm>
            <a:off x="6498590" y="3766185"/>
            <a:ext cx="5118735" cy="2879725"/>
          </a:xfrm>
          <a:prstGeom prst="rect">
            <a:avLst/>
          </a:prstGeom>
        </p:spPr>
      </p:pic>
      <p:sp>
        <p:nvSpPr>
          <p:cNvPr id="6" name="文本框 5"/>
          <p:cNvSpPr txBox="1"/>
          <p:nvPr/>
        </p:nvSpPr>
        <p:spPr>
          <a:xfrm>
            <a:off x="861695" y="1358265"/>
            <a:ext cx="5521325" cy="4460240"/>
          </a:xfrm>
          <a:prstGeom prst="rect">
            <a:avLst/>
          </a:prstGeom>
          <a:noFill/>
        </p:spPr>
        <p:txBody>
          <a:bodyPr wrap="square" rtlCol="0">
            <a:noAutofit/>
          </a:bodyPr>
          <a:lstStyle/>
          <a:p>
            <a:r>
              <a:rPr lang="zh-CN" altLang="en-US" dirty="0"/>
              <a:t>团建信息</a:t>
            </a:r>
          </a:p>
          <a:p>
            <a:endParaRPr lang="zh-CN" altLang="en-US" dirty="0"/>
          </a:p>
          <a:p>
            <a:endParaRPr lang="zh-CN" altLang="en-US" dirty="0"/>
          </a:p>
          <a:p>
            <a:r>
              <a:rPr lang="zh-CN" altLang="en-US" sz="1400" dirty="0">
                <a:solidFill>
                  <a:schemeClr val="tx2"/>
                </a:solidFill>
                <a:latin typeface="微软雅黑" panose="020B0503020204020204" charset="-122"/>
                <a:ea typeface="微软雅黑" panose="020B0503020204020204" charset="-122"/>
                <a:cs typeface="+mn-ea"/>
              </a:rPr>
              <a:t>日期：2023/6/4 </a:t>
            </a:r>
          </a:p>
          <a:p>
            <a:r>
              <a:rPr lang="zh-CN" altLang="en-US" sz="1400" dirty="0">
                <a:solidFill>
                  <a:schemeClr val="tx2"/>
                </a:solidFill>
                <a:latin typeface="微软雅黑" panose="020B0503020204020204" charset="-122"/>
                <a:ea typeface="微软雅黑" panose="020B0503020204020204" charset="-122"/>
                <a:cs typeface="+mn-ea"/>
              </a:rPr>
              <a:t> </a:t>
            </a:r>
          </a:p>
          <a:p>
            <a:r>
              <a:rPr lang="zh-CN" altLang="en-US" sz="1400" dirty="0">
                <a:solidFill>
                  <a:schemeClr val="tx2"/>
                </a:solidFill>
                <a:latin typeface="微软雅黑" panose="020B0503020204020204" charset="-122"/>
                <a:ea typeface="微软雅黑" panose="020B0503020204020204" charset="-122"/>
                <a:cs typeface="+mn-ea"/>
              </a:rPr>
              <a:t>内容：小组对本月项目进行总结，归纳问题并规划后续工作，进行线上团建</a:t>
            </a:r>
            <a:r>
              <a:rPr lang="en-US" altLang="zh-CN" sz="1400" dirty="0">
                <a:solidFill>
                  <a:schemeClr val="tx2"/>
                </a:solidFill>
                <a:latin typeface="微软雅黑" panose="020B0503020204020204" charset="-122"/>
                <a:ea typeface="微软雅黑" panose="020B0503020204020204" charset="-122"/>
                <a:cs typeface="+mn-ea"/>
              </a:rPr>
              <a:t>——</a:t>
            </a:r>
            <a:r>
              <a:rPr lang="zh-CN" altLang="en-US" sz="1400" dirty="0">
                <a:solidFill>
                  <a:schemeClr val="tx2"/>
                </a:solidFill>
                <a:latin typeface="微软雅黑" panose="020B0503020204020204" charset="-122"/>
                <a:ea typeface="微软雅黑" panose="020B0503020204020204" charset="-122"/>
                <a:cs typeface="+mn-ea"/>
              </a:rPr>
              <a:t>激情游戏csgo五黑 。</a:t>
            </a:r>
          </a:p>
          <a:p>
            <a:endParaRPr lang="zh-CN" altLang="en-US" sz="1400" dirty="0">
              <a:solidFill>
                <a:schemeClr val="tx2"/>
              </a:solidFill>
              <a:latin typeface="微软雅黑" panose="020B0503020204020204" charset="-122"/>
              <a:ea typeface="微软雅黑" panose="020B0503020204020204" charset="-122"/>
              <a:cs typeface="+mn-ea"/>
            </a:endParaRPr>
          </a:p>
          <a:p>
            <a:r>
              <a:rPr lang="zh-CN" altLang="en-US" sz="1400" dirty="0">
                <a:solidFill>
                  <a:schemeClr val="tx2"/>
                </a:solidFill>
                <a:latin typeface="微软雅黑" panose="020B0503020204020204" charset="-122"/>
                <a:ea typeface="微软雅黑" panose="020B0503020204020204" charset="-122"/>
                <a:cs typeface="+mn-ea"/>
              </a:rPr>
              <a:t>路线：荒漠迷城—炼狱小镇—沙Ⅱ</a:t>
            </a:r>
          </a:p>
          <a:p>
            <a:endParaRPr lang="zh-CN" altLang="en-US" sz="1400" dirty="0">
              <a:solidFill>
                <a:schemeClr val="tx2"/>
              </a:solidFill>
              <a:latin typeface="微软雅黑" panose="020B0503020204020204" charset="-122"/>
              <a:ea typeface="微软雅黑" panose="020B0503020204020204" charset="-122"/>
              <a:cs typeface="+mn-ea"/>
            </a:endParaRPr>
          </a:p>
          <a:p>
            <a:r>
              <a:rPr lang="zh-CN" altLang="en-US" sz="1400" dirty="0">
                <a:solidFill>
                  <a:schemeClr val="tx2"/>
                </a:solidFill>
                <a:latin typeface="微软雅黑" panose="020B0503020204020204" charset="-122"/>
                <a:ea typeface="微软雅黑" panose="020B0503020204020204" charset="-122"/>
                <a:cs typeface="+mn-ea"/>
              </a:rPr>
              <a:t>组织者/记录员：田淼</a:t>
            </a:r>
          </a:p>
          <a:p>
            <a:endParaRPr lang="zh-CN" altLang="en-US" sz="1400" dirty="0">
              <a:solidFill>
                <a:schemeClr val="tx2"/>
              </a:solidFill>
              <a:latin typeface="微软雅黑" panose="020B0503020204020204" charset="-122"/>
              <a:ea typeface="微软雅黑" panose="020B0503020204020204" charset="-122"/>
              <a:cs typeface="+mn-ea"/>
            </a:endParaRPr>
          </a:p>
          <a:p>
            <a:r>
              <a:rPr lang="zh-CN" altLang="en-US" sz="1400" dirty="0">
                <a:solidFill>
                  <a:schemeClr val="tx2"/>
                </a:solidFill>
                <a:latin typeface="微软雅黑" panose="020B0503020204020204" charset="-122"/>
                <a:ea typeface="微软雅黑" panose="020B0503020204020204" charset="-122"/>
                <a:cs typeface="+mn-ea"/>
              </a:rPr>
              <a:t>参与者：田淼、韩易贤、郑骥、黄永智、时蒙恩</a:t>
            </a:r>
          </a:p>
          <a:p>
            <a:endParaRPr lang="zh-CN" altLang="en-US" sz="1400" dirty="0">
              <a:solidFill>
                <a:schemeClr val="tx2"/>
              </a:solidFill>
              <a:latin typeface="微软雅黑" panose="020B0503020204020204" charset="-122"/>
              <a:ea typeface="微软雅黑" panose="020B0503020204020204" charset="-122"/>
              <a:cs typeface="+mn-ea"/>
            </a:endParaRPr>
          </a:p>
          <a:p>
            <a:r>
              <a:rPr lang="zh-CN" altLang="en-US" sz="1400" dirty="0">
                <a:solidFill>
                  <a:schemeClr val="tx2"/>
                </a:solidFill>
                <a:latin typeface="微软雅黑" panose="020B0503020204020204" charset="-122"/>
                <a:ea typeface="微软雅黑" panose="020B0503020204020204" charset="-122"/>
                <a:cs typeface="+mn-ea"/>
              </a:rPr>
              <a:t>缺席人员：潘阅（不会玩）</a:t>
            </a:r>
          </a:p>
          <a:p>
            <a:endParaRPr lang="zh-CN" altLang="en-US" sz="1400" dirty="0">
              <a:solidFill>
                <a:schemeClr val="tx2"/>
              </a:solidFill>
              <a:latin typeface="微软雅黑" panose="020B0503020204020204" charset="-122"/>
              <a:ea typeface="微软雅黑" panose="020B0503020204020204" charset="-122"/>
              <a:cs typeface="+mn-ea"/>
            </a:endParaRPr>
          </a:p>
          <a:p>
            <a:r>
              <a:rPr lang="zh-CN" altLang="en-US" sz="1400" dirty="0">
                <a:solidFill>
                  <a:schemeClr val="tx2"/>
                </a:solidFill>
                <a:latin typeface="微软雅黑" panose="020B0503020204020204" charset="-122"/>
                <a:ea typeface="微软雅黑" panose="020B0503020204020204" charset="-122"/>
                <a:cs typeface="+mn-ea"/>
              </a:rPr>
              <a:t>团建感想：田淼：虽然我们游戏全盘皆输，但这恰好证明了我们将时间花在了学习工作上面，没有一丝懈怠。同时经过这次团建，组内成员沟通更加融洽了。</a:t>
            </a:r>
          </a:p>
          <a:p>
            <a:endParaRPr lang="zh-CN" altLang="en-US" dirty="0"/>
          </a:p>
          <a:p>
            <a:endParaRPr lang="zh-CN" altLang="en-US" dirty="0"/>
          </a:p>
        </p:txBody>
      </p:sp>
    </p:spTree>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4</a:t>
              </a: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5034" y="3915698"/>
            <a:ext cx="6481592" cy="80581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cs typeface="微软雅黑" panose="020B0503020204020204" charset="-122"/>
                <a:sym typeface="+mn-lt"/>
              </a:rPr>
              <a:t>小组分工和参考文献</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11424" y="287215"/>
            <a:ext cx="1397443"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小组分工</a:t>
            </a:r>
          </a:p>
        </p:txBody>
      </p:sp>
      <p:sp>
        <p:nvSpPr>
          <p:cNvPr id="46" name="Title 1"/>
          <p:cNvSpPr txBox="1"/>
          <p:nvPr/>
        </p:nvSpPr>
        <p:spPr>
          <a:xfrm>
            <a:off x="1050152" y="779313"/>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911424" y="779313"/>
            <a:ext cx="5088565" cy="581057"/>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本阶段小组分工（主要负责）如下：</a:t>
            </a:r>
            <a:endParaRPr lang="en-US" altLang="zh-CN" sz="2400" dirty="0">
              <a:solidFill>
                <a:schemeClr val="tx1">
                  <a:lumMod val="75000"/>
                  <a:lumOff val="25000"/>
                </a:schemeClr>
              </a:solidFill>
              <a:latin typeface="微软雅黑" panose="020B0503020204020204" charset="-122"/>
              <a:ea typeface="微软雅黑" panose="020B0503020204020204" charset="-122"/>
            </a:endParaRPr>
          </a:p>
        </p:txBody>
      </p:sp>
      <p:graphicFrame>
        <p:nvGraphicFramePr>
          <p:cNvPr id="8" name="表格 7"/>
          <p:cNvGraphicFramePr>
            <a:graphicFrameLocks noGrp="1"/>
          </p:cNvGraphicFramePr>
          <p:nvPr>
            <p:custDataLst>
              <p:tags r:id="rId1"/>
            </p:custDataLst>
            <p:extLst>
              <p:ext uri="{D42A27DB-BD31-4B8C-83A1-F6EECF244321}">
                <p14:modId xmlns:p14="http://schemas.microsoft.com/office/powerpoint/2010/main" val="3315954449"/>
              </p:ext>
            </p:extLst>
          </p:nvPr>
        </p:nvGraphicFramePr>
        <p:xfrm>
          <a:off x="2680235" y="1852468"/>
          <a:ext cx="5786122" cy="3131411"/>
        </p:xfrm>
        <a:graphic>
          <a:graphicData uri="http://schemas.openxmlformats.org/drawingml/2006/table">
            <a:tbl>
              <a:tblPr firstRow="1" firstCol="1" bandRow="1">
                <a:tableStyleId>{5C22544A-7EE6-4342-B048-85BDC9FD1C3A}</a:tableStyleId>
              </a:tblPr>
              <a:tblGrid>
                <a:gridCol w="856561">
                  <a:extLst>
                    <a:ext uri="{9D8B030D-6E8A-4147-A177-3AD203B41FA5}">
                      <a16:colId xmlns:a16="http://schemas.microsoft.com/office/drawing/2014/main" val="20000"/>
                    </a:ext>
                  </a:extLst>
                </a:gridCol>
                <a:gridCol w="2334736">
                  <a:extLst>
                    <a:ext uri="{9D8B030D-6E8A-4147-A177-3AD203B41FA5}">
                      <a16:colId xmlns:a16="http://schemas.microsoft.com/office/drawing/2014/main" val="20001"/>
                    </a:ext>
                  </a:extLst>
                </a:gridCol>
                <a:gridCol w="1720058">
                  <a:extLst>
                    <a:ext uri="{9D8B030D-6E8A-4147-A177-3AD203B41FA5}">
                      <a16:colId xmlns:a16="http://schemas.microsoft.com/office/drawing/2014/main" val="20002"/>
                    </a:ext>
                  </a:extLst>
                </a:gridCol>
                <a:gridCol w="874767">
                  <a:extLst>
                    <a:ext uri="{9D8B030D-6E8A-4147-A177-3AD203B41FA5}">
                      <a16:colId xmlns:a16="http://schemas.microsoft.com/office/drawing/2014/main" val="20003"/>
                    </a:ext>
                  </a:extLst>
                </a:gridCol>
              </a:tblGrid>
              <a:tr h="216763">
                <a:tc>
                  <a:txBody>
                    <a:bodyPr/>
                    <a:lstStyle/>
                    <a:p>
                      <a:pPr algn="l">
                        <a:spcBef>
                          <a:spcPts val="600"/>
                        </a:spcBef>
                      </a:pPr>
                      <a:r>
                        <a:rPr lang="zh-CN" sz="1100" b="0" kern="100" dirty="0">
                          <a:effectLst/>
                          <a:latin typeface="+mj-ea"/>
                          <a:ea typeface="+mj-ea"/>
                        </a:rPr>
                        <a:t>组员名</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sz="1100" b="0" kern="100">
                          <a:effectLst/>
                          <a:latin typeface="+mj-ea"/>
                          <a:ea typeface="+mj-ea"/>
                        </a:rPr>
                        <a:t>成就</a:t>
                      </a:r>
                      <a:endParaRPr lang="zh-CN" sz="1100" b="0" kern="100">
                        <a:effectLst/>
                        <a:latin typeface="+mj-ea"/>
                        <a:ea typeface="+mj-ea"/>
                        <a:cs typeface="Times New Roman" panose="02020603050405020304" charset="0"/>
                      </a:endParaRPr>
                    </a:p>
                  </a:txBody>
                  <a:tcPr marL="68580" marR="68580" marT="0" marB="0"/>
                </a:tc>
                <a:tc>
                  <a:txBody>
                    <a:bodyPr/>
                    <a:lstStyle/>
                    <a:p>
                      <a:pPr algn="l">
                        <a:spcBef>
                          <a:spcPts val="600"/>
                        </a:spcBef>
                      </a:pPr>
                      <a:r>
                        <a:rPr lang="zh-CN" sz="1100" b="0" kern="100">
                          <a:effectLst/>
                          <a:latin typeface="+mj-ea"/>
                          <a:ea typeface="+mj-ea"/>
                        </a:rPr>
                        <a:t>不足</a:t>
                      </a:r>
                      <a:endParaRPr lang="zh-CN" sz="1100" b="0" kern="100">
                        <a:effectLst/>
                        <a:latin typeface="+mj-ea"/>
                        <a:ea typeface="+mj-ea"/>
                        <a:cs typeface="Times New Roman" panose="02020603050405020304" charset="0"/>
                      </a:endParaRPr>
                    </a:p>
                  </a:txBody>
                  <a:tcPr marL="68580" marR="68580" marT="0" marB="0"/>
                </a:tc>
                <a:tc>
                  <a:txBody>
                    <a:bodyPr/>
                    <a:lstStyle/>
                    <a:p>
                      <a:pPr algn="l">
                        <a:spcBef>
                          <a:spcPts val="600"/>
                        </a:spcBef>
                      </a:pPr>
                      <a:r>
                        <a:rPr lang="zh-CN" sz="1100" b="0" kern="100">
                          <a:effectLst/>
                          <a:latin typeface="+mj-ea"/>
                          <a:ea typeface="+mj-ea"/>
                        </a:rPr>
                        <a:t>得分</a:t>
                      </a:r>
                      <a:endParaRPr lang="zh-CN" sz="1100" b="0" kern="100">
                        <a:effectLst/>
                        <a:latin typeface="+mj-ea"/>
                        <a:ea typeface="+mj-ea"/>
                        <a:cs typeface="Times New Roman" panose="02020603050405020304" charset="0"/>
                      </a:endParaRPr>
                    </a:p>
                  </a:txBody>
                  <a:tcPr marL="68580" marR="68580" marT="0" marB="0"/>
                </a:tc>
                <a:extLst>
                  <a:ext uri="{0D108BD9-81ED-4DB2-BD59-A6C34878D82A}">
                    <a16:rowId xmlns:a16="http://schemas.microsoft.com/office/drawing/2014/main" val="10000"/>
                  </a:ext>
                </a:extLst>
              </a:tr>
              <a:tr h="480982">
                <a:tc>
                  <a:txBody>
                    <a:bodyPr/>
                    <a:lstStyle/>
                    <a:p>
                      <a:pPr algn="l">
                        <a:spcBef>
                          <a:spcPts val="600"/>
                        </a:spcBef>
                      </a:pPr>
                      <a:r>
                        <a:rPr lang="zh-CN" sz="1100" b="0" kern="100">
                          <a:effectLst/>
                          <a:latin typeface="+mj-ea"/>
                          <a:ea typeface="+mj-ea"/>
                        </a:rPr>
                        <a:t>韩易贤</a:t>
                      </a:r>
                      <a:endParaRPr lang="zh-CN" sz="1100" b="0" kern="100">
                        <a:effectLst/>
                        <a:latin typeface="+mj-ea"/>
                        <a:ea typeface="+mj-ea"/>
                        <a:cs typeface="Times New Roman" panose="02020603050405020304" charset="0"/>
                      </a:endParaRPr>
                    </a:p>
                  </a:txBody>
                  <a:tcPr marL="68580" marR="68580" marT="0" marB="0"/>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altLang="zh-CN" sz="1100" dirty="0"/>
                        <a:t>PPT</a:t>
                      </a:r>
                      <a:r>
                        <a:rPr lang="zh-CN" altLang="en-US" sz="1100" dirty="0"/>
                        <a:t>需求管理工具文档部分文案</a:t>
                      </a:r>
                    </a:p>
                    <a:p>
                      <a:pPr algn="l">
                        <a:spcBef>
                          <a:spcPts val="600"/>
                        </a:spcBef>
                      </a:pP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提交较迟</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en-US" altLang="zh-CN" sz="1100" b="0" kern="100" dirty="0">
                          <a:effectLst/>
                          <a:latin typeface="+mj-ea"/>
                          <a:ea typeface="+mj-ea"/>
                          <a:cs typeface="Times New Roman" panose="02020603050405020304" charset="0"/>
                        </a:rPr>
                        <a:t>88</a:t>
                      </a:r>
                      <a:endParaRPr lang="zh-CN" sz="1100" b="0" kern="100" dirty="0">
                        <a:effectLst/>
                        <a:latin typeface="+mj-ea"/>
                        <a:ea typeface="+mj-ea"/>
                        <a:cs typeface="Times New Roman" panose="02020603050405020304" charset="0"/>
                      </a:endParaRPr>
                    </a:p>
                  </a:txBody>
                  <a:tcPr marL="68580" marR="68580" marT="0" marB="0"/>
                </a:tc>
                <a:extLst>
                  <a:ext uri="{0D108BD9-81ED-4DB2-BD59-A6C34878D82A}">
                    <a16:rowId xmlns:a16="http://schemas.microsoft.com/office/drawing/2014/main" val="10001"/>
                  </a:ext>
                </a:extLst>
              </a:tr>
              <a:tr h="480982">
                <a:tc>
                  <a:txBody>
                    <a:bodyPr/>
                    <a:lstStyle/>
                    <a:p>
                      <a:pPr algn="l">
                        <a:spcBef>
                          <a:spcPts val="600"/>
                        </a:spcBef>
                      </a:pPr>
                      <a:r>
                        <a:rPr lang="zh-CN" sz="1100" b="0" kern="100">
                          <a:effectLst/>
                          <a:latin typeface="+mj-ea"/>
                          <a:ea typeface="+mj-ea"/>
                        </a:rPr>
                        <a:t>时蒙恩</a:t>
                      </a:r>
                      <a:endParaRPr lang="zh-CN" sz="1100" b="0" kern="100">
                        <a:effectLst/>
                        <a:latin typeface="+mj-ea"/>
                        <a:ea typeface="+mj-ea"/>
                        <a:cs typeface="Times New Roman" panose="02020603050405020304" charset="0"/>
                      </a:endParaRPr>
                    </a:p>
                  </a:txBody>
                  <a:tcPr marL="68580" marR="68580" marT="0" marB="0"/>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altLang="zh-CN" sz="1100" dirty="0"/>
                        <a:t>PPTCCB</a:t>
                      </a:r>
                      <a:r>
                        <a:rPr lang="zh-CN" altLang="en-US" sz="1100" dirty="0"/>
                        <a:t>相关内容文档部分文案</a:t>
                      </a:r>
                    </a:p>
                    <a:p>
                      <a:pPr algn="l">
                        <a:spcBef>
                          <a:spcPts val="600"/>
                        </a:spcBef>
                      </a:pPr>
                      <a:endParaRPr lang="zh-CN" altLang="zh-CN" sz="1100" b="0" kern="100" dirty="0">
                        <a:effectLst/>
                        <a:latin typeface="+mj-ea"/>
                        <a:ea typeface="+mj-ea"/>
                        <a:cs typeface="Times New Roman" panose="02020603050405020304" charset="0"/>
                      </a:endParaRPr>
                    </a:p>
                  </a:txBody>
                  <a:tcPr marL="68580" marR="68580" marT="0" marB="0"/>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zh-CN" altLang="en-US" sz="1100" b="0" kern="100" dirty="0">
                          <a:solidFill>
                            <a:schemeClr val="dk1"/>
                          </a:solidFill>
                          <a:effectLst/>
                          <a:latin typeface="+mj-ea"/>
                          <a:ea typeface="+mn-ea"/>
                          <a:cs typeface="Times New Roman" panose="02020603050405020304" charset="0"/>
                        </a:rPr>
                        <a:t>暂无不足</a:t>
                      </a:r>
                      <a:endParaRPr lang="zh-CN" altLang="zh-CN" sz="1100" b="0" kern="100" dirty="0">
                        <a:solidFill>
                          <a:schemeClr val="dk1"/>
                        </a:solidFill>
                        <a:effectLst/>
                        <a:latin typeface="+mj-ea"/>
                        <a:ea typeface="+mn-ea"/>
                        <a:cs typeface="Times New Roman" panose="02020603050405020304" charset="0"/>
                      </a:endParaRPr>
                    </a:p>
                    <a:p>
                      <a:pPr algn="l">
                        <a:spcBef>
                          <a:spcPts val="600"/>
                        </a:spcBef>
                      </a:pP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en-US" altLang="zh-CN" sz="1100" b="0" kern="100" dirty="0">
                          <a:effectLst/>
                          <a:latin typeface="+mj-ea"/>
                          <a:ea typeface="+mj-ea"/>
                          <a:cs typeface="Times New Roman" panose="02020603050405020304" charset="0"/>
                        </a:rPr>
                        <a:t>93</a:t>
                      </a:r>
                      <a:endParaRPr lang="zh-CN" sz="1100" b="0" kern="100" dirty="0">
                        <a:effectLst/>
                        <a:latin typeface="+mj-ea"/>
                        <a:ea typeface="+mj-ea"/>
                        <a:cs typeface="Times New Roman" panose="02020603050405020304" charset="0"/>
                      </a:endParaRPr>
                    </a:p>
                  </a:txBody>
                  <a:tcPr marL="68580" marR="68580" marT="0" marB="0"/>
                </a:tc>
                <a:extLst>
                  <a:ext uri="{0D108BD9-81ED-4DB2-BD59-A6C34878D82A}">
                    <a16:rowId xmlns:a16="http://schemas.microsoft.com/office/drawing/2014/main" val="10002"/>
                  </a:ext>
                </a:extLst>
              </a:tr>
              <a:tr h="509738">
                <a:tc>
                  <a:txBody>
                    <a:bodyPr/>
                    <a:lstStyle/>
                    <a:p>
                      <a:pPr algn="l">
                        <a:spcBef>
                          <a:spcPts val="600"/>
                        </a:spcBef>
                      </a:pPr>
                      <a:r>
                        <a:rPr lang="zh-CN" sz="1100" b="0" kern="100">
                          <a:effectLst/>
                          <a:latin typeface="+mj-ea"/>
                          <a:ea typeface="+mj-ea"/>
                        </a:rPr>
                        <a:t>潘阅</a:t>
                      </a:r>
                      <a:endParaRPr lang="zh-CN" sz="1100" b="0" kern="100">
                        <a:effectLst/>
                        <a:latin typeface="+mj-ea"/>
                        <a:ea typeface="+mj-ea"/>
                        <a:cs typeface="Times New Roman" panose="02020603050405020304" charset="0"/>
                      </a:endParaRPr>
                    </a:p>
                  </a:txBody>
                  <a:tcPr marL="68580" marR="68580" marT="0" marB="0"/>
                </a:tc>
                <a:tc>
                  <a:txBody>
                    <a:bodyPr/>
                    <a:lstStyle/>
                    <a:p>
                      <a:pPr algn="l">
                        <a:spcBef>
                          <a:spcPts val="600"/>
                        </a:spcBef>
                      </a:pPr>
                      <a:r>
                        <a:rPr lang="en-US" altLang="zh-CN" sz="1100" b="0" kern="100" dirty="0">
                          <a:effectLst/>
                          <a:latin typeface="+mj-ea"/>
                          <a:ea typeface="+mj-ea"/>
                          <a:cs typeface="Times New Roman" panose="02020603050405020304" charset="0"/>
                        </a:rPr>
                        <a:t>ppt</a:t>
                      </a:r>
                      <a:r>
                        <a:rPr lang="zh-CN" altLang="en-US" sz="1100" b="0" kern="100" dirty="0">
                          <a:effectLst/>
                          <a:latin typeface="+mj-ea"/>
                          <a:ea typeface="+mj-ea"/>
                          <a:cs typeface="Times New Roman" panose="02020603050405020304" charset="0"/>
                        </a:rPr>
                        <a:t>制作</a:t>
                      </a:r>
                      <a:endParaRPr lang="zh-CN" sz="1100" b="0" kern="100" dirty="0">
                        <a:effectLst/>
                        <a:latin typeface="+mj-ea"/>
                        <a:ea typeface="+mj-ea"/>
                        <a:cs typeface="Times New Roman" panose="02020603050405020304" charset="0"/>
                      </a:endParaRPr>
                    </a:p>
                  </a:txBody>
                  <a:tcPr marL="68580" marR="68580" marT="0" marB="0"/>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zh-CN" altLang="en-US" sz="1100" b="0" kern="100" dirty="0">
                          <a:solidFill>
                            <a:schemeClr val="dk1"/>
                          </a:solidFill>
                          <a:effectLst/>
                          <a:latin typeface="+mj-ea"/>
                          <a:ea typeface="+mn-ea"/>
                          <a:cs typeface="Times New Roman" panose="02020603050405020304" charset="0"/>
                        </a:rPr>
                        <a:t>提交较迟</a:t>
                      </a:r>
                      <a:endParaRPr lang="zh-CN" altLang="zh-CN" sz="1100" b="0" kern="100" dirty="0">
                        <a:solidFill>
                          <a:schemeClr val="dk1"/>
                        </a:solidFill>
                        <a:effectLst/>
                        <a:latin typeface="+mj-ea"/>
                        <a:ea typeface="+mn-ea"/>
                        <a:cs typeface="Times New Roman" panose="02020603050405020304" charset="0"/>
                      </a:endParaRPr>
                    </a:p>
                    <a:p>
                      <a:pPr algn="l">
                        <a:spcBef>
                          <a:spcPts val="600"/>
                        </a:spcBef>
                      </a:pP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en-US" altLang="zh-CN" sz="1100" b="0" kern="100" dirty="0">
                          <a:effectLst/>
                          <a:latin typeface="+mj-ea"/>
                          <a:ea typeface="+mj-ea"/>
                          <a:cs typeface="Times New Roman" panose="02020603050405020304" charset="0"/>
                        </a:rPr>
                        <a:t>91</a:t>
                      </a:r>
                      <a:endParaRPr lang="zh-CN" sz="1100" b="0" kern="100" dirty="0">
                        <a:effectLst/>
                        <a:latin typeface="+mj-ea"/>
                        <a:ea typeface="+mj-ea"/>
                        <a:cs typeface="Times New Roman" panose="02020603050405020304" charset="0"/>
                      </a:endParaRPr>
                    </a:p>
                  </a:txBody>
                  <a:tcPr marL="68580" marR="68580" marT="0" marB="0"/>
                </a:tc>
                <a:extLst>
                  <a:ext uri="{0D108BD9-81ED-4DB2-BD59-A6C34878D82A}">
                    <a16:rowId xmlns:a16="http://schemas.microsoft.com/office/drawing/2014/main" val="10003"/>
                  </a:ext>
                </a:extLst>
              </a:tr>
              <a:tr h="480982">
                <a:tc>
                  <a:txBody>
                    <a:bodyPr/>
                    <a:lstStyle/>
                    <a:p>
                      <a:pPr algn="l">
                        <a:spcBef>
                          <a:spcPts val="600"/>
                        </a:spcBef>
                      </a:pPr>
                      <a:r>
                        <a:rPr lang="zh-CN" sz="1100" b="0" kern="100" dirty="0">
                          <a:effectLst/>
                          <a:latin typeface="+mj-ea"/>
                          <a:ea typeface="+mj-ea"/>
                        </a:rPr>
                        <a:t>田淼</a:t>
                      </a:r>
                      <a:endParaRPr lang="zh-CN" sz="1100" b="0" kern="100" dirty="0">
                        <a:effectLst/>
                        <a:latin typeface="+mj-ea"/>
                        <a:ea typeface="+mj-ea"/>
                        <a:cs typeface="Times New Roman" panose="02020603050405020304" charset="0"/>
                      </a:endParaRPr>
                    </a:p>
                  </a:txBody>
                  <a:tcPr marL="68580" marR="68580" marT="0" marB="0"/>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altLang="zh-CN" sz="1100" dirty="0"/>
                        <a:t>PPT</a:t>
                      </a:r>
                      <a:r>
                        <a:rPr lang="zh-CN" altLang="en-US" sz="1100" dirty="0"/>
                        <a:t>需求变更报告文档文案</a:t>
                      </a:r>
                    </a:p>
                    <a:p>
                      <a:pPr algn="l">
                        <a:spcBef>
                          <a:spcPts val="600"/>
                        </a:spcBef>
                      </a:pPr>
                      <a:endParaRPr lang="zh-CN" sz="1100" b="0" kern="100" dirty="0">
                        <a:effectLst/>
                        <a:latin typeface="+mj-ea"/>
                        <a:ea typeface="+mj-ea"/>
                        <a:cs typeface="Times New Roman" panose="02020603050405020304" charset="0"/>
                      </a:endParaRPr>
                    </a:p>
                  </a:txBody>
                  <a:tcPr marL="68580" marR="68580" marT="0" marB="0"/>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zh-CN" altLang="en-US" sz="1100" b="0" kern="100" dirty="0">
                          <a:solidFill>
                            <a:schemeClr val="dk1"/>
                          </a:solidFill>
                          <a:effectLst/>
                          <a:latin typeface="+mj-ea"/>
                          <a:ea typeface="+mn-ea"/>
                          <a:cs typeface="Times New Roman" panose="02020603050405020304" charset="0"/>
                        </a:rPr>
                        <a:t>变更用例不够完善</a:t>
                      </a:r>
                      <a:endParaRPr lang="zh-CN" altLang="zh-CN" sz="1100" b="0" kern="100" dirty="0">
                        <a:solidFill>
                          <a:schemeClr val="dk1"/>
                        </a:solidFill>
                        <a:effectLst/>
                        <a:latin typeface="+mj-ea"/>
                        <a:ea typeface="+mn-ea"/>
                        <a:cs typeface="Times New Roman" panose="02020603050405020304" charset="0"/>
                      </a:endParaRPr>
                    </a:p>
                    <a:p>
                      <a:pPr algn="l">
                        <a:spcBef>
                          <a:spcPts val="600"/>
                        </a:spcBef>
                      </a:pP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en-US" altLang="zh-CN" sz="1100" b="0" kern="100" dirty="0">
                          <a:effectLst/>
                          <a:latin typeface="+mj-ea"/>
                          <a:ea typeface="+mj-ea"/>
                          <a:cs typeface="Times New Roman" panose="02020603050405020304" charset="0"/>
                        </a:rPr>
                        <a:t>89</a:t>
                      </a:r>
                      <a:endParaRPr lang="zh-CN" sz="1100" b="0" kern="100" dirty="0">
                        <a:effectLst/>
                        <a:latin typeface="+mj-ea"/>
                        <a:ea typeface="+mj-ea"/>
                        <a:cs typeface="Times New Roman" panose="02020603050405020304" charset="0"/>
                      </a:endParaRPr>
                    </a:p>
                  </a:txBody>
                  <a:tcPr marL="68580" marR="68580" marT="0" marB="0"/>
                </a:tc>
                <a:extLst>
                  <a:ext uri="{0D108BD9-81ED-4DB2-BD59-A6C34878D82A}">
                    <a16:rowId xmlns:a16="http://schemas.microsoft.com/office/drawing/2014/main" val="10004"/>
                  </a:ext>
                </a:extLst>
              </a:tr>
              <a:tr h="480982">
                <a:tc>
                  <a:txBody>
                    <a:bodyPr/>
                    <a:lstStyle/>
                    <a:p>
                      <a:pPr algn="l">
                        <a:spcBef>
                          <a:spcPts val="600"/>
                        </a:spcBef>
                      </a:pPr>
                      <a:r>
                        <a:rPr lang="zh-CN" sz="1100" b="0" kern="100">
                          <a:effectLst/>
                          <a:latin typeface="+mj-ea"/>
                          <a:ea typeface="+mj-ea"/>
                        </a:rPr>
                        <a:t>黄永智</a:t>
                      </a:r>
                      <a:endParaRPr lang="zh-CN" sz="1100" b="0" kern="100">
                        <a:effectLst/>
                        <a:latin typeface="+mj-ea"/>
                        <a:ea typeface="+mj-ea"/>
                        <a:cs typeface="Times New Roman" panose="02020603050405020304" charset="0"/>
                      </a:endParaRPr>
                    </a:p>
                  </a:txBody>
                  <a:tcPr marL="68580" marR="68580" marT="0" marB="0"/>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zh-CN" altLang="en-US" sz="1100" dirty="0"/>
                        <a:t>需求变更影响分析文档文案</a:t>
                      </a:r>
                    </a:p>
                    <a:p>
                      <a:pPr algn="l">
                        <a:spcBef>
                          <a:spcPts val="600"/>
                        </a:spcBef>
                      </a:pPr>
                      <a:endParaRPr lang="zh-CN" sz="1100" b="0" kern="100" dirty="0">
                        <a:effectLst/>
                        <a:latin typeface="+mj-ea"/>
                        <a:ea typeface="+mj-ea"/>
                        <a:cs typeface="Times New Roman" panose="02020603050405020304" charset="0"/>
                      </a:endParaRPr>
                    </a:p>
                  </a:txBody>
                  <a:tcPr marL="68580" marR="68580" marT="0" marB="0"/>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zh-CN" altLang="en-US" sz="1100" b="0" kern="100" dirty="0">
                          <a:solidFill>
                            <a:schemeClr val="dk1"/>
                          </a:solidFill>
                          <a:effectLst/>
                          <a:latin typeface="+mj-ea"/>
                          <a:ea typeface="+mn-ea"/>
                          <a:cs typeface="Times New Roman" panose="02020603050405020304" charset="0"/>
                        </a:rPr>
                        <a:t>影响分析不够准确</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en-US" altLang="zh-CN" sz="1100" b="0" kern="100" dirty="0">
                          <a:effectLst/>
                          <a:latin typeface="+mj-ea"/>
                          <a:ea typeface="+mj-ea"/>
                          <a:cs typeface="Times New Roman" panose="02020603050405020304" charset="0"/>
                        </a:rPr>
                        <a:t>90</a:t>
                      </a:r>
                      <a:endParaRPr lang="zh-CN" sz="1100" b="0" kern="100" dirty="0">
                        <a:effectLst/>
                        <a:latin typeface="+mj-ea"/>
                        <a:ea typeface="+mj-ea"/>
                        <a:cs typeface="Times New Roman" panose="02020603050405020304" charset="0"/>
                      </a:endParaRPr>
                    </a:p>
                  </a:txBody>
                  <a:tcPr marL="68580" marR="68580" marT="0" marB="0"/>
                </a:tc>
                <a:extLst>
                  <a:ext uri="{0D108BD9-81ED-4DB2-BD59-A6C34878D82A}">
                    <a16:rowId xmlns:a16="http://schemas.microsoft.com/office/drawing/2014/main" val="10005"/>
                  </a:ext>
                </a:extLst>
              </a:tr>
              <a:tr h="480982">
                <a:tc>
                  <a:txBody>
                    <a:bodyPr/>
                    <a:lstStyle/>
                    <a:p>
                      <a:pPr algn="l">
                        <a:spcBef>
                          <a:spcPts val="600"/>
                        </a:spcBef>
                      </a:pPr>
                      <a:r>
                        <a:rPr lang="zh-CN" sz="1100" b="0" kern="100">
                          <a:effectLst/>
                          <a:latin typeface="+mj-ea"/>
                          <a:ea typeface="+mj-ea"/>
                        </a:rPr>
                        <a:t>郑骥</a:t>
                      </a:r>
                      <a:endParaRPr lang="zh-CN" sz="1100" b="0" kern="100">
                        <a:effectLst/>
                        <a:latin typeface="+mj-ea"/>
                        <a:ea typeface="+mj-ea"/>
                        <a:cs typeface="Times New Roman" panose="02020603050405020304" charset="0"/>
                      </a:endParaRPr>
                    </a:p>
                  </a:txBody>
                  <a:tcPr marL="68580" marR="68580" marT="0" marB="0"/>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altLang="zh-CN" sz="1100" b="0" kern="100" dirty="0">
                          <a:solidFill>
                            <a:schemeClr val="dk1"/>
                          </a:solidFill>
                          <a:effectLst/>
                          <a:latin typeface="+mj-ea"/>
                          <a:ea typeface="+mn-ea"/>
                          <a:cs typeface="Times New Roman" panose="02020603050405020304" charset="0"/>
                        </a:rPr>
                        <a:t>ppt</a:t>
                      </a:r>
                      <a:r>
                        <a:rPr lang="zh-CN" altLang="en-US" sz="1100" b="0" kern="100" dirty="0">
                          <a:solidFill>
                            <a:schemeClr val="dk1"/>
                          </a:solidFill>
                          <a:effectLst/>
                          <a:latin typeface="+mj-ea"/>
                          <a:ea typeface="+mn-ea"/>
                          <a:cs typeface="Times New Roman" panose="02020603050405020304" charset="0"/>
                        </a:rPr>
                        <a:t>制作</a:t>
                      </a:r>
                      <a:endParaRPr lang="zh-CN" altLang="zh-CN" sz="1100" b="0" kern="100" dirty="0">
                        <a:solidFill>
                          <a:schemeClr val="dk1"/>
                        </a:solidFill>
                        <a:effectLst/>
                        <a:latin typeface="+mj-ea"/>
                        <a:ea typeface="+mn-ea"/>
                        <a:cs typeface="Times New Roman" panose="02020603050405020304" charset="0"/>
                      </a:endParaRPr>
                    </a:p>
                    <a:p>
                      <a:pPr algn="l">
                        <a:spcBef>
                          <a:spcPts val="600"/>
                        </a:spcBef>
                      </a:pPr>
                      <a:endParaRPr lang="zh-CN" sz="1100" b="0" kern="100" dirty="0">
                        <a:effectLst/>
                        <a:latin typeface="+mj-ea"/>
                        <a:ea typeface="+mj-ea"/>
                        <a:cs typeface="Times New Roman" panose="02020603050405020304" charset="0"/>
                      </a:endParaRPr>
                    </a:p>
                  </a:txBody>
                  <a:tcPr marL="68580" marR="68580" marT="0" marB="0"/>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zh-CN" altLang="en-US" sz="1100" b="0" kern="100" dirty="0">
                          <a:solidFill>
                            <a:schemeClr val="dk1"/>
                          </a:solidFill>
                          <a:effectLst/>
                          <a:latin typeface="+mj-ea"/>
                          <a:ea typeface="+mn-ea"/>
                          <a:cs typeface="Times New Roman" panose="02020603050405020304" charset="0"/>
                        </a:rPr>
                        <a:t>暂无不足</a:t>
                      </a:r>
                      <a:endParaRPr lang="zh-CN" altLang="zh-CN" sz="1100" b="0" kern="100" dirty="0">
                        <a:solidFill>
                          <a:schemeClr val="dk1"/>
                        </a:solidFill>
                        <a:effectLst/>
                        <a:latin typeface="+mj-ea"/>
                        <a:ea typeface="+mn-ea"/>
                        <a:cs typeface="Times New Roman" panose="02020603050405020304" charset="0"/>
                      </a:endParaRPr>
                    </a:p>
                    <a:p>
                      <a:pPr algn="l">
                        <a:spcBef>
                          <a:spcPts val="600"/>
                        </a:spcBef>
                      </a:pP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en-US" altLang="zh-CN" sz="1100" b="0" kern="100">
                          <a:effectLst/>
                          <a:latin typeface="+mj-ea"/>
                          <a:ea typeface="+mj-ea"/>
                          <a:cs typeface="Times New Roman" panose="02020603050405020304" charset="0"/>
                        </a:rPr>
                        <a:t>92</a:t>
                      </a:r>
                      <a:endParaRPr lang="zh-CN" sz="1100" b="0" kern="100" dirty="0">
                        <a:effectLst/>
                        <a:latin typeface="+mj-ea"/>
                        <a:ea typeface="+mj-ea"/>
                        <a:cs typeface="Times New Roman" panose="02020603050405020304" charset="0"/>
                      </a:endParaRPr>
                    </a:p>
                  </a:txBody>
                  <a:tcPr marL="68580" marR="68580" marT="0" marB="0"/>
                </a:tc>
                <a:extLst>
                  <a:ext uri="{0D108BD9-81ED-4DB2-BD59-A6C34878D82A}">
                    <a16:rowId xmlns:a16="http://schemas.microsoft.com/office/drawing/2014/main" val="10006"/>
                  </a:ext>
                </a:extLst>
              </a:tr>
            </a:tbl>
          </a:graphicData>
        </a:graphic>
      </p:graphicFrame>
    </p:spTree>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11424" y="287215"/>
            <a:ext cx="1397443"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参考文献</a:t>
            </a:r>
          </a:p>
        </p:txBody>
      </p:sp>
      <p:sp>
        <p:nvSpPr>
          <p:cNvPr id="46" name="Title 1"/>
          <p:cNvSpPr txBox="1"/>
          <p:nvPr/>
        </p:nvSpPr>
        <p:spPr>
          <a:xfrm>
            <a:off x="1050152" y="779313"/>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sp>
        <p:nvSpPr>
          <p:cNvPr id="2" name="文本框 1"/>
          <p:cNvSpPr txBox="1"/>
          <p:nvPr/>
        </p:nvSpPr>
        <p:spPr>
          <a:xfrm>
            <a:off x="1050152" y="1061409"/>
            <a:ext cx="6225971" cy="645160"/>
          </a:xfrm>
          <a:prstGeom prst="rect">
            <a:avLst/>
          </a:prstGeom>
          <a:noFill/>
        </p:spPr>
        <p:txBody>
          <a:bodyPr wrap="square" rtlCol="0">
            <a:spAutoFit/>
          </a:bodyPr>
          <a:lstStyle/>
          <a:p>
            <a:endParaRPr lang="zh-CN" altLang="zh-CN" sz="1800" kern="100" dirty="0">
              <a:effectLst/>
              <a:latin typeface="等线" panose="02010600030101010101" charset="-122"/>
              <a:ea typeface="等线" panose="02010600030101010101" charset="-122"/>
              <a:cs typeface="Times New Roman" panose="02020603050405020304" charset="0"/>
            </a:endParaRPr>
          </a:p>
          <a:p>
            <a:endParaRPr lang="zh-CN" altLang="en-US" dirty="0"/>
          </a:p>
        </p:txBody>
      </p:sp>
      <p:sp>
        <p:nvSpPr>
          <p:cNvPr id="3" name="矩形 2">
            <a:extLst>
              <a:ext uri="{FF2B5EF4-FFF2-40B4-BE49-F238E27FC236}">
                <a16:creationId xmlns:a16="http://schemas.microsoft.com/office/drawing/2014/main" id="{68DC510C-029B-4DFC-8E91-49A4B0DC9D0B}"/>
              </a:ext>
            </a:extLst>
          </p:cNvPr>
          <p:cNvSpPr/>
          <p:nvPr/>
        </p:nvSpPr>
        <p:spPr>
          <a:xfrm>
            <a:off x="1454349" y="1285282"/>
            <a:ext cx="8232576" cy="4994765"/>
          </a:xfrm>
          <a:prstGeom prst="rect">
            <a:avLst/>
          </a:prstGeom>
        </p:spPr>
        <p:txBody>
          <a:bodyPr wrap="square">
            <a:spAutoFit/>
          </a:bodyPr>
          <a:lstStyle/>
          <a:p>
            <a:pPr>
              <a:lnSpc>
                <a:spcPct val="200000"/>
              </a:lnSpc>
            </a:pPr>
            <a:r>
              <a:rPr lang="en-US" altLang="zh-CN" dirty="0">
                <a:solidFill>
                  <a:schemeClr val="tx1">
                    <a:lumMod val="75000"/>
                    <a:lumOff val="25000"/>
                  </a:schemeClr>
                </a:solidFill>
                <a:latin typeface="微软雅黑" panose="020B0503020204020204" pitchFamily="34" charset="-122"/>
              </a:rPr>
              <a:t>[1]</a:t>
            </a:r>
            <a:r>
              <a:rPr lang="zh-CN" altLang="en-US" dirty="0">
                <a:solidFill>
                  <a:schemeClr val="tx1">
                    <a:lumMod val="75000"/>
                    <a:lumOff val="25000"/>
                  </a:schemeClr>
                </a:solidFill>
                <a:latin typeface="微软雅黑" panose="020B0503020204020204" pitchFamily="34" charset="-122"/>
              </a:rPr>
              <a:t>浙大城市学院</a:t>
            </a:r>
            <a:r>
              <a:rPr lang="en-US" altLang="zh-CN" dirty="0">
                <a:solidFill>
                  <a:schemeClr val="tx1">
                    <a:lumMod val="75000"/>
                    <a:lumOff val="25000"/>
                  </a:schemeClr>
                </a:solidFill>
                <a:latin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rPr>
              <a:t>学校简介</a:t>
            </a:r>
            <a:r>
              <a:rPr lang="en-US" altLang="zh-CN" dirty="0">
                <a:solidFill>
                  <a:schemeClr val="tx1">
                    <a:lumMod val="75000"/>
                    <a:lumOff val="25000"/>
                  </a:schemeClr>
                </a:solidFill>
                <a:latin typeface="微软雅黑" panose="020B0503020204020204" pitchFamily="34" charset="-122"/>
              </a:rPr>
              <a:t>[EB/OL].2021-12-31/2022-05-01</a:t>
            </a:r>
          </a:p>
          <a:p>
            <a:pPr>
              <a:lnSpc>
                <a:spcPct val="200000"/>
              </a:lnSpc>
            </a:pPr>
            <a:r>
              <a:rPr lang="en-US" altLang="zh-CN" dirty="0">
                <a:solidFill>
                  <a:schemeClr val="tx1">
                    <a:lumMod val="75000"/>
                    <a:lumOff val="25000"/>
                  </a:schemeClr>
                </a:solidFill>
                <a:latin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hlinkClick r:id="rId3"/>
              </a:rPr>
              <a:t>http://www.zucc.edu.cn/col/col10/index.html</a:t>
            </a:r>
            <a:endParaRPr lang="en-US" altLang="zh-CN" dirty="0">
              <a:solidFill>
                <a:schemeClr val="tx1">
                  <a:lumMod val="75000"/>
                  <a:lumOff val="25000"/>
                </a:schemeClr>
              </a:solidFill>
              <a:latin typeface="微软雅黑" panose="020B0503020204020204" pitchFamily="34" charset="-122"/>
            </a:endParaRPr>
          </a:p>
          <a:p>
            <a:pPr>
              <a:lnSpc>
                <a:spcPct val="200000"/>
              </a:lnSpc>
            </a:pPr>
            <a:r>
              <a:rPr lang="en-US" altLang="zh-CN" dirty="0">
                <a:solidFill>
                  <a:schemeClr val="tx1">
                    <a:lumMod val="75000"/>
                    <a:lumOff val="25000"/>
                  </a:schemeClr>
                </a:solidFill>
                <a:latin typeface="微软雅黑" panose="020B0503020204020204" pitchFamily="34" charset="-122"/>
              </a:rPr>
              <a:t>[2] GB/T 8567-2006.</a:t>
            </a:r>
            <a:r>
              <a:rPr lang="zh-CN" altLang="zh-CN" dirty="0">
                <a:solidFill>
                  <a:schemeClr val="tx1">
                    <a:lumMod val="75000"/>
                    <a:lumOff val="25000"/>
                  </a:schemeClr>
                </a:solidFill>
                <a:latin typeface="微软雅黑" panose="020B0503020204020204" pitchFamily="34" charset="-122"/>
              </a:rPr>
              <a:t>《计算机软件文档编制规范》</a:t>
            </a:r>
          </a:p>
          <a:p>
            <a:pPr>
              <a:lnSpc>
                <a:spcPct val="200000"/>
              </a:lnSpc>
            </a:pPr>
            <a:r>
              <a:rPr lang="en-US" altLang="zh-CN" dirty="0">
                <a:solidFill>
                  <a:schemeClr val="tx1">
                    <a:lumMod val="75000"/>
                    <a:lumOff val="25000"/>
                  </a:schemeClr>
                </a:solidFill>
                <a:latin typeface="微软雅黑" panose="020B0503020204020204" pitchFamily="34" charset="-122"/>
              </a:rPr>
              <a:t>[3] </a:t>
            </a:r>
            <a:r>
              <a:rPr lang="zh-CN" altLang="zh-CN" dirty="0">
                <a:solidFill>
                  <a:schemeClr val="tx1">
                    <a:lumMod val="75000"/>
                    <a:lumOff val="25000"/>
                  </a:schemeClr>
                </a:solidFill>
                <a:latin typeface="微软雅黑" panose="020B0503020204020204" pitchFamily="34" charset="-122"/>
              </a:rPr>
              <a:t>张海藩</a:t>
            </a:r>
            <a:r>
              <a:rPr lang="en-US" altLang="zh-CN" dirty="0">
                <a:solidFill>
                  <a:schemeClr val="tx1">
                    <a:lumMod val="75000"/>
                    <a:lumOff val="25000"/>
                  </a:schemeClr>
                </a:solidFill>
                <a:latin typeface="微软雅黑" panose="020B0503020204020204" pitchFamily="34" charset="-122"/>
              </a:rPr>
              <a:t>,</a:t>
            </a:r>
            <a:r>
              <a:rPr lang="zh-CN" altLang="zh-CN" dirty="0">
                <a:solidFill>
                  <a:schemeClr val="tx1">
                    <a:lumMod val="75000"/>
                    <a:lumOff val="25000"/>
                  </a:schemeClr>
                </a:solidFill>
                <a:latin typeface="微软雅黑" panose="020B0503020204020204" pitchFamily="34" charset="-122"/>
              </a:rPr>
              <a:t>牟永敏</a:t>
            </a:r>
            <a:r>
              <a:rPr lang="en-US" altLang="zh-CN" dirty="0">
                <a:solidFill>
                  <a:schemeClr val="tx1">
                    <a:lumMod val="75000"/>
                    <a:lumOff val="25000"/>
                  </a:schemeClr>
                </a:solidFill>
                <a:latin typeface="微软雅黑" panose="020B0503020204020204" pitchFamily="34" charset="-122"/>
              </a:rPr>
              <a:t>.</a:t>
            </a:r>
            <a:r>
              <a:rPr lang="zh-CN" altLang="zh-CN" dirty="0">
                <a:solidFill>
                  <a:schemeClr val="tx1">
                    <a:lumMod val="75000"/>
                    <a:lumOff val="25000"/>
                  </a:schemeClr>
                </a:solidFill>
                <a:latin typeface="微软雅黑" panose="020B0503020204020204" pitchFamily="34" charset="-122"/>
              </a:rPr>
              <a:t>软件工程导论</a:t>
            </a:r>
            <a:r>
              <a:rPr lang="en-US" altLang="zh-CN" dirty="0">
                <a:solidFill>
                  <a:schemeClr val="tx1">
                    <a:lumMod val="75000"/>
                    <a:lumOff val="25000"/>
                  </a:schemeClr>
                </a:solidFill>
                <a:latin typeface="微软雅黑" panose="020B0503020204020204" pitchFamily="34" charset="-122"/>
              </a:rPr>
              <a:t>(</a:t>
            </a:r>
            <a:r>
              <a:rPr lang="zh-CN" altLang="zh-CN" dirty="0">
                <a:solidFill>
                  <a:schemeClr val="tx1">
                    <a:lumMod val="75000"/>
                    <a:lumOff val="25000"/>
                  </a:schemeClr>
                </a:solidFill>
                <a:latin typeface="微软雅黑" panose="020B0503020204020204" pitchFamily="34" charset="-122"/>
              </a:rPr>
              <a:t>第</a:t>
            </a:r>
            <a:r>
              <a:rPr lang="en-US" altLang="zh-CN" dirty="0">
                <a:solidFill>
                  <a:schemeClr val="tx1">
                    <a:lumMod val="75000"/>
                    <a:lumOff val="25000"/>
                  </a:schemeClr>
                </a:solidFill>
                <a:latin typeface="微软雅黑" panose="020B0503020204020204" pitchFamily="34" charset="-122"/>
              </a:rPr>
              <a:t>6</a:t>
            </a:r>
            <a:r>
              <a:rPr lang="zh-CN" altLang="zh-CN" dirty="0">
                <a:solidFill>
                  <a:schemeClr val="tx1">
                    <a:lumMod val="75000"/>
                    <a:lumOff val="25000"/>
                  </a:schemeClr>
                </a:solidFill>
                <a:latin typeface="微软雅黑" panose="020B0503020204020204" pitchFamily="34" charset="-122"/>
              </a:rPr>
              <a:t>版</a:t>
            </a:r>
            <a:r>
              <a:rPr lang="en-US" altLang="zh-CN" dirty="0">
                <a:solidFill>
                  <a:schemeClr val="tx1">
                    <a:lumMod val="75000"/>
                    <a:lumOff val="25000"/>
                  </a:schemeClr>
                </a:solidFill>
                <a:latin typeface="微软雅黑" panose="020B0503020204020204" pitchFamily="34" charset="-122"/>
              </a:rPr>
              <a:t>)[M](ISBN 978-7-302-33098-1).</a:t>
            </a:r>
            <a:r>
              <a:rPr lang="zh-CN" altLang="zh-CN" dirty="0">
                <a:solidFill>
                  <a:schemeClr val="tx1">
                    <a:lumMod val="75000"/>
                    <a:lumOff val="25000"/>
                  </a:schemeClr>
                </a:solidFill>
                <a:latin typeface="微软雅黑" panose="020B0503020204020204" pitchFamily="34" charset="-122"/>
              </a:rPr>
              <a:t>北京：清华大学出版社</a:t>
            </a:r>
          </a:p>
          <a:p>
            <a:pPr>
              <a:lnSpc>
                <a:spcPct val="200000"/>
              </a:lnSpc>
            </a:pPr>
            <a:r>
              <a:rPr lang="en-US" altLang="zh-CN" dirty="0">
                <a:solidFill>
                  <a:schemeClr val="tx1">
                    <a:lumMod val="75000"/>
                    <a:lumOff val="25000"/>
                  </a:schemeClr>
                </a:solidFill>
                <a:latin typeface="微软雅黑" panose="020B0503020204020204" pitchFamily="34" charset="-122"/>
              </a:rPr>
              <a:t>[4] [</a:t>
            </a:r>
            <a:r>
              <a:rPr lang="zh-CN" altLang="zh-CN" dirty="0">
                <a:solidFill>
                  <a:schemeClr val="tx1">
                    <a:lumMod val="75000"/>
                    <a:lumOff val="25000"/>
                  </a:schemeClr>
                </a:solidFill>
                <a:latin typeface="微软雅黑" panose="020B0503020204020204" pitchFamily="34" charset="-122"/>
              </a:rPr>
              <a:t>美</a:t>
            </a:r>
            <a:r>
              <a:rPr lang="en-US" altLang="zh-CN" dirty="0">
                <a:solidFill>
                  <a:schemeClr val="tx1">
                    <a:lumMod val="75000"/>
                    <a:lumOff val="25000"/>
                  </a:schemeClr>
                </a:solidFill>
                <a:latin typeface="微软雅黑" panose="020B0503020204020204" pitchFamily="34" charset="-122"/>
              </a:rPr>
              <a:t>]Project Management Institute.</a:t>
            </a:r>
            <a:r>
              <a:rPr lang="zh-CN" altLang="zh-CN" dirty="0">
                <a:solidFill>
                  <a:schemeClr val="tx1">
                    <a:lumMod val="75000"/>
                    <a:lumOff val="25000"/>
                  </a:schemeClr>
                </a:solidFill>
                <a:latin typeface="微软雅黑" panose="020B0503020204020204" pitchFamily="34" charset="-122"/>
              </a:rPr>
              <a:t>项目管理知识体系指南</a:t>
            </a:r>
            <a:r>
              <a:rPr lang="en-US" altLang="zh-CN" dirty="0">
                <a:solidFill>
                  <a:schemeClr val="tx1">
                    <a:lumMod val="75000"/>
                    <a:lumOff val="25000"/>
                  </a:schemeClr>
                </a:solidFill>
                <a:latin typeface="微软雅黑" panose="020B0503020204020204" pitchFamily="34" charset="-122"/>
              </a:rPr>
              <a:t>(</a:t>
            </a:r>
            <a:r>
              <a:rPr lang="zh-CN" altLang="zh-CN" dirty="0">
                <a:solidFill>
                  <a:schemeClr val="tx1">
                    <a:lumMod val="75000"/>
                    <a:lumOff val="25000"/>
                  </a:schemeClr>
                </a:solidFill>
                <a:latin typeface="微软雅黑" panose="020B0503020204020204" pitchFamily="34" charset="-122"/>
              </a:rPr>
              <a:t>第</a:t>
            </a:r>
            <a:r>
              <a:rPr lang="en-US" altLang="zh-CN" dirty="0">
                <a:solidFill>
                  <a:schemeClr val="tx1">
                    <a:lumMod val="75000"/>
                    <a:lumOff val="25000"/>
                  </a:schemeClr>
                </a:solidFill>
                <a:latin typeface="微软雅黑" panose="020B0503020204020204" pitchFamily="34" charset="-122"/>
              </a:rPr>
              <a:t>6</a:t>
            </a:r>
            <a:r>
              <a:rPr lang="zh-CN" altLang="zh-CN" dirty="0">
                <a:solidFill>
                  <a:schemeClr val="tx1">
                    <a:lumMod val="75000"/>
                    <a:lumOff val="25000"/>
                  </a:schemeClr>
                </a:solidFill>
                <a:latin typeface="微软雅黑" panose="020B0503020204020204" pitchFamily="34" charset="-122"/>
              </a:rPr>
              <a:t>版</a:t>
            </a:r>
            <a:r>
              <a:rPr lang="en-US" altLang="zh-CN" dirty="0">
                <a:solidFill>
                  <a:schemeClr val="tx1">
                    <a:lumMod val="75000"/>
                    <a:lumOff val="25000"/>
                  </a:schemeClr>
                </a:solidFill>
                <a:latin typeface="微软雅黑" panose="020B0503020204020204" pitchFamily="34" charset="-122"/>
              </a:rPr>
              <a:t>)[M].</a:t>
            </a:r>
            <a:r>
              <a:rPr lang="zh-CN" altLang="zh-CN" dirty="0">
                <a:solidFill>
                  <a:schemeClr val="tx1">
                    <a:lumMod val="75000"/>
                    <a:lumOff val="25000"/>
                  </a:schemeClr>
                </a:solidFill>
                <a:latin typeface="微软雅黑" panose="020B0503020204020204" pitchFamily="34" charset="-122"/>
              </a:rPr>
              <a:t>北京：电子工业出版社</a:t>
            </a:r>
          </a:p>
          <a:p>
            <a:pPr>
              <a:lnSpc>
                <a:spcPct val="200000"/>
              </a:lnSpc>
            </a:pPr>
            <a:r>
              <a:rPr lang="en-US" altLang="zh-CN" dirty="0">
                <a:solidFill>
                  <a:schemeClr val="tx1">
                    <a:lumMod val="75000"/>
                    <a:lumOff val="25000"/>
                  </a:schemeClr>
                </a:solidFill>
                <a:latin typeface="微软雅黑" panose="020B0503020204020204" pitchFamily="34" charset="-122"/>
              </a:rPr>
              <a:t>[5] [</a:t>
            </a:r>
            <a:r>
              <a:rPr lang="zh-CN" altLang="zh-CN" dirty="0">
                <a:solidFill>
                  <a:schemeClr val="tx1">
                    <a:lumMod val="75000"/>
                    <a:lumOff val="25000"/>
                  </a:schemeClr>
                </a:solidFill>
                <a:latin typeface="微软雅黑" panose="020B0503020204020204" pitchFamily="34" charset="-122"/>
              </a:rPr>
              <a:t>美</a:t>
            </a:r>
            <a:r>
              <a:rPr lang="en-US" altLang="zh-CN" dirty="0">
                <a:solidFill>
                  <a:schemeClr val="tx1">
                    <a:lumMod val="75000"/>
                    <a:lumOff val="25000"/>
                  </a:schemeClr>
                </a:solidFill>
                <a:latin typeface="微软雅黑" panose="020B0503020204020204" pitchFamily="34" charset="-122"/>
              </a:rPr>
              <a:t>]Karl </a:t>
            </a:r>
            <a:r>
              <a:rPr lang="en-US" altLang="zh-CN" dirty="0" err="1">
                <a:solidFill>
                  <a:schemeClr val="tx1">
                    <a:lumMod val="75000"/>
                    <a:lumOff val="25000"/>
                  </a:schemeClr>
                </a:solidFill>
                <a:latin typeface="微软雅黑" panose="020B0503020204020204" pitchFamily="34" charset="-122"/>
              </a:rPr>
              <a:t>Wiegers</a:t>
            </a:r>
            <a:r>
              <a:rPr lang="en-US" altLang="zh-CN" dirty="0">
                <a:solidFill>
                  <a:schemeClr val="tx1">
                    <a:lumMod val="75000"/>
                    <a:lumOff val="25000"/>
                  </a:schemeClr>
                </a:solidFill>
                <a:latin typeface="微软雅黑" panose="020B0503020204020204" pitchFamily="34" charset="-122"/>
              </a:rPr>
              <a:t>, Joy Beatty.</a:t>
            </a:r>
            <a:r>
              <a:rPr lang="zh-CN" altLang="zh-CN" dirty="0">
                <a:solidFill>
                  <a:schemeClr val="tx1">
                    <a:lumMod val="75000"/>
                    <a:lumOff val="25000"/>
                  </a:schemeClr>
                </a:solidFill>
                <a:latin typeface="微软雅黑" panose="020B0503020204020204" pitchFamily="34" charset="-122"/>
              </a:rPr>
              <a:t>软件需求（第</a:t>
            </a:r>
            <a:r>
              <a:rPr lang="en-US" altLang="zh-CN" dirty="0">
                <a:solidFill>
                  <a:schemeClr val="tx1">
                    <a:lumMod val="75000"/>
                    <a:lumOff val="25000"/>
                  </a:schemeClr>
                </a:solidFill>
                <a:latin typeface="微软雅黑" panose="020B0503020204020204" pitchFamily="34" charset="-122"/>
              </a:rPr>
              <a:t>3</a:t>
            </a:r>
            <a:r>
              <a:rPr lang="zh-CN" altLang="zh-CN" dirty="0">
                <a:solidFill>
                  <a:schemeClr val="tx1">
                    <a:lumMod val="75000"/>
                    <a:lumOff val="25000"/>
                  </a:schemeClr>
                </a:solidFill>
                <a:latin typeface="微软雅黑" panose="020B0503020204020204" pitchFamily="34" charset="-122"/>
              </a:rPr>
              <a:t>版）</a:t>
            </a:r>
            <a:r>
              <a:rPr lang="en-US" altLang="zh-CN" dirty="0">
                <a:solidFill>
                  <a:schemeClr val="tx1">
                    <a:lumMod val="75000"/>
                    <a:lumOff val="25000"/>
                  </a:schemeClr>
                </a:solidFill>
                <a:latin typeface="微软雅黑" panose="020B0503020204020204" pitchFamily="34" charset="-122"/>
              </a:rPr>
              <a:t>[M].(ISBN 978-7-302-42682-0)</a:t>
            </a:r>
            <a:r>
              <a:rPr lang="zh-CN" altLang="zh-CN" dirty="0">
                <a:solidFill>
                  <a:schemeClr val="tx1">
                    <a:lumMod val="75000"/>
                    <a:lumOff val="25000"/>
                  </a:schemeClr>
                </a:solidFill>
                <a:latin typeface="微软雅黑" panose="020B0503020204020204" pitchFamily="34" charset="-122"/>
              </a:rPr>
              <a:t>北京：清华大学出版社</a:t>
            </a:r>
          </a:p>
        </p:txBody>
      </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rot="2700000">
            <a:off x="4623479" y="-610863"/>
            <a:ext cx="2916704" cy="2916704"/>
          </a:xfrm>
          <a:prstGeom prst="roundRect">
            <a:avLst/>
          </a:prstGeom>
          <a:solidFill>
            <a:schemeClr val="bg1"/>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圆角矩形 19"/>
          <p:cNvSpPr/>
          <p:nvPr/>
        </p:nvSpPr>
        <p:spPr>
          <a:xfrm rot="2700000">
            <a:off x="4777253" y="-457089"/>
            <a:ext cx="2609154" cy="2609154"/>
          </a:xfrm>
          <a:prstGeom prst="roundRect">
            <a:avLst/>
          </a:prstGeom>
          <a:solidFill>
            <a:srgbClr val="1C50A2"/>
          </a:solidFill>
          <a:ln w="3175">
            <a:noFill/>
            <a:prstDash val="solid"/>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1" name="矩形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43532" y="496909"/>
            <a:ext cx="3476596" cy="1200329"/>
          </a:xfrm>
          <a:prstGeom prst="rect">
            <a:avLst/>
          </a:prstGeom>
          <a:ln>
            <a:noFill/>
          </a:ln>
        </p:spPr>
        <p:txBody>
          <a:bodyPr wrap="square">
            <a:spAutoFit/>
          </a:bodyPr>
          <a:lstStyle/>
          <a:p>
            <a:pPr algn="ctr"/>
            <a:r>
              <a:rPr lang="zh-CN" altLang="en-US" sz="7200" b="1" dirty="0">
                <a:solidFill>
                  <a:schemeClr val="bg1"/>
                </a:solidFill>
                <a:cs typeface="+mn-ea"/>
                <a:sym typeface="+mn-lt"/>
              </a:rPr>
              <a:t>目录</a:t>
            </a:r>
            <a:endParaRPr lang="en-US" altLang="zh-CN" sz="7200" b="1" dirty="0">
              <a:solidFill>
                <a:schemeClr val="bg1"/>
              </a:solidFill>
              <a:cs typeface="+mn-ea"/>
              <a:sym typeface="+mn-lt"/>
            </a:endParaRPr>
          </a:p>
        </p:txBody>
      </p:sp>
      <p:sp>
        <p:nvSpPr>
          <p:cNvPr id="29" name="矩形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43532" y="1621308"/>
            <a:ext cx="3476592" cy="369332"/>
          </a:xfrm>
          <a:prstGeom prst="rect">
            <a:avLst/>
          </a:prstGeom>
          <a:ln>
            <a:noFill/>
          </a:ln>
        </p:spPr>
        <p:txBody>
          <a:bodyPr wrap="square">
            <a:spAutoFit/>
          </a:bodyPr>
          <a:lstStyle/>
          <a:p>
            <a:pPr algn="ctr"/>
            <a:r>
              <a:rPr lang="en-US" altLang="zh-CN" dirty="0">
                <a:solidFill>
                  <a:schemeClr val="bg1"/>
                </a:solidFill>
                <a:latin typeface="+mj-ea"/>
                <a:ea typeface="+mj-ea"/>
                <a:cs typeface="+mn-ea"/>
                <a:sym typeface="+mn-lt"/>
              </a:rPr>
              <a:t>CONTENTS</a:t>
            </a:r>
          </a:p>
        </p:txBody>
      </p:sp>
      <p:sp>
        <p:nvSpPr>
          <p:cNvPr id="30" name="椭圆 29"/>
          <p:cNvSpPr/>
          <p:nvPr/>
        </p:nvSpPr>
        <p:spPr>
          <a:xfrm>
            <a:off x="1581176" y="287808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01</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38" name="椭圆 37"/>
          <p:cNvSpPr/>
          <p:nvPr/>
        </p:nvSpPr>
        <p:spPr>
          <a:xfrm>
            <a:off x="4236879" y="287808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02</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42" name="椭圆 41"/>
          <p:cNvSpPr/>
          <p:nvPr/>
        </p:nvSpPr>
        <p:spPr>
          <a:xfrm>
            <a:off x="6892582" y="287808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03</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46" name="椭圆 45"/>
          <p:cNvSpPr/>
          <p:nvPr/>
        </p:nvSpPr>
        <p:spPr>
          <a:xfrm>
            <a:off x="9548284" y="287808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04</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14" name="文本框 9"/>
          <p:cNvSpPr txBox="1"/>
          <p:nvPr/>
        </p:nvSpPr>
        <p:spPr>
          <a:xfrm>
            <a:off x="956898" y="4020665"/>
            <a:ext cx="2102061" cy="374650"/>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buClrTx/>
              <a:buSzTx/>
              <a:buFontTx/>
            </a:pPr>
            <a:r>
              <a:rPr lang="zh-CN" altLang="en-US" sz="2000" b="1" dirty="0">
                <a:solidFill>
                  <a:srgbClr val="1C50A2"/>
                </a:solidFill>
                <a:ea typeface="微软雅黑" panose="020B0503020204020204" charset="-122"/>
                <a:cs typeface="微软雅黑" panose="020B0503020204020204" charset="-122"/>
                <a:sym typeface="+mn-ea"/>
              </a:rPr>
              <a:t>项目概述</a:t>
            </a:r>
            <a:endParaRPr lang="zh-CN" altLang="en-US" sz="2000" b="1" dirty="0">
              <a:solidFill>
                <a:srgbClr val="1C50A2"/>
              </a:solidFill>
              <a:ea typeface="微软雅黑" panose="020B0503020204020204" charset="-122"/>
              <a:cs typeface="微软雅黑" panose="020B0503020204020204" charset="-122"/>
              <a:sym typeface="+mn-lt"/>
            </a:endParaRPr>
          </a:p>
        </p:txBody>
      </p:sp>
      <p:sp>
        <p:nvSpPr>
          <p:cNvPr id="15" name="文本框 9"/>
          <p:cNvSpPr txBox="1"/>
          <p:nvPr/>
        </p:nvSpPr>
        <p:spPr>
          <a:xfrm>
            <a:off x="3576265" y="4020665"/>
            <a:ext cx="2102061" cy="374650"/>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cs typeface="微软雅黑" panose="020B0503020204020204" charset="-122"/>
                <a:sym typeface="+mn-ea"/>
              </a:rPr>
              <a:t>需求变更</a:t>
            </a:r>
            <a:endParaRPr lang="zh-CN" altLang="en-US" sz="2000" b="1" dirty="0">
              <a:solidFill>
                <a:srgbClr val="1C50A2"/>
              </a:solidFill>
              <a:ea typeface="微软雅黑" panose="020B0503020204020204" charset="-122"/>
              <a:cs typeface="微软雅黑" panose="020B0503020204020204" charset="-122"/>
              <a:sym typeface="+mn-lt"/>
            </a:endParaRPr>
          </a:p>
        </p:txBody>
      </p:sp>
      <p:sp>
        <p:nvSpPr>
          <p:cNvPr id="16" name="文本框 9"/>
          <p:cNvSpPr txBox="1"/>
          <p:nvPr/>
        </p:nvSpPr>
        <p:spPr>
          <a:xfrm>
            <a:off x="6301215" y="4020665"/>
            <a:ext cx="2102061" cy="374650"/>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cs typeface="微软雅黑" panose="020B0503020204020204" charset="-122"/>
                <a:sym typeface="+mn-ea"/>
              </a:rPr>
              <a:t>Team Building</a:t>
            </a:r>
            <a:endParaRPr lang="zh-CN" altLang="en-US" sz="2000" b="1" dirty="0">
              <a:solidFill>
                <a:srgbClr val="1C50A2"/>
              </a:solidFill>
              <a:ea typeface="微软雅黑" panose="020B0503020204020204" charset="-122"/>
              <a:cs typeface="微软雅黑" panose="020B0503020204020204" charset="-122"/>
              <a:sym typeface="+mn-lt"/>
            </a:endParaRPr>
          </a:p>
        </p:txBody>
      </p:sp>
      <p:sp>
        <p:nvSpPr>
          <p:cNvPr id="17" name="文本框 9"/>
          <p:cNvSpPr txBox="1"/>
          <p:nvPr/>
        </p:nvSpPr>
        <p:spPr>
          <a:xfrm>
            <a:off x="8897260" y="4020665"/>
            <a:ext cx="2102061" cy="68262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cs typeface="微软雅黑" panose="020B0503020204020204" charset="-122"/>
                <a:sym typeface="+mn-lt"/>
              </a:rPr>
              <a:t>小组分工和参考文献</a:t>
            </a:r>
            <a:endParaRPr lang="en-US" altLang="zh-CN" sz="2000" b="1" dirty="0">
              <a:solidFill>
                <a:srgbClr val="1C50A2"/>
              </a:solidFill>
              <a:ea typeface="微软雅黑" panose="020B0503020204020204" charset="-122"/>
              <a:cs typeface="微软雅黑" panose="020B0503020204020204" charset="-122"/>
              <a:sym typeface="+mn-lt"/>
            </a:endParaRPr>
          </a:p>
        </p:txBody>
      </p:sp>
      <p:sp>
        <p:nvSpPr>
          <p:cNvPr id="9" name="文本框 8"/>
          <p:cNvSpPr txBox="1"/>
          <p:nvPr/>
        </p:nvSpPr>
        <p:spPr>
          <a:xfrm>
            <a:off x="5702300" y="2877820"/>
            <a:ext cx="4064000" cy="368300"/>
          </a:xfrm>
          <a:prstGeom prst="rect">
            <a:avLst/>
          </a:prstGeom>
          <a:noFill/>
        </p:spPr>
        <p:txBody>
          <a:bodyPr wrap="square" rtlCol="0">
            <a:spAutoFit/>
          </a:bodyPr>
          <a:lstStyle/>
          <a:p>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20"/>
                                        </p:tgtEl>
                                        <p:attrNameLst>
                                          <p:attrName>style.visibility</p:attrName>
                                        </p:attrNameLst>
                                      </p:cBhvr>
                                      <p:to>
                                        <p:strVal val="visible"/>
                                      </p:to>
                                    </p:set>
                                    <p:anim calcmode="lin" valueType="num">
                                      <p:cBhvr>
                                        <p:cTn id="10" dur="500" fill="hold"/>
                                        <p:tgtEl>
                                          <p:spTgt spid="20"/>
                                        </p:tgtEl>
                                        <p:attrNameLst>
                                          <p:attrName>ppt_w</p:attrName>
                                        </p:attrNameLst>
                                      </p:cBhvr>
                                      <p:tavLst>
                                        <p:tav tm="0">
                                          <p:val>
                                            <p:fltVal val="0"/>
                                          </p:val>
                                        </p:tav>
                                        <p:tav tm="100000">
                                          <p:val>
                                            <p:strVal val="#ppt_w"/>
                                          </p:val>
                                        </p:tav>
                                      </p:tavLst>
                                    </p:anim>
                                    <p:anim calcmode="lin" valueType="num">
                                      <p:cBhvr>
                                        <p:cTn id="11" dur="500" fill="hold"/>
                                        <p:tgtEl>
                                          <p:spTgt spid="20"/>
                                        </p:tgtEl>
                                        <p:attrNameLst>
                                          <p:attrName>ppt_h</p:attrName>
                                        </p:attrNameLst>
                                      </p:cBhvr>
                                      <p:tavLst>
                                        <p:tav tm="0">
                                          <p:val>
                                            <p:fltVal val="0"/>
                                          </p:val>
                                        </p:tav>
                                        <p:tav tm="100000">
                                          <p:val>
                                            <p:strVal val="#ppt_h"/>
                                          </p:val>
                                        </p:tav>
                                      </p:tavLst>
                                    </p:anim>
                                    <p:animEffect transition="in" filter="fade">
                                      <p:cBhvr>
                                        <p:cTn id="12" dur="500"/>
                                        <p:tgtEl>
                                          <p:spTgt spid="20"/>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animEffect transition="in" filter="fade">
                                      <p:cBhvr>
                                        <p:cTn id="17" dur="500"/>
                                        <p:tgtEl>
                                          <p:spTgt spid="21"/>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1"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10494498" y="1027286"/>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9984544" y="2075926"/>
            <a:ext cx="422031" cy="422031"/>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360270" y="2472639"/>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0104119" y="375750"/>
            <a:ext cx="302456" cy="302456"/>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1118973" y="19442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90500" y="5924841"/>
            <a:ext cx="1098259" cy="10982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2184400" y="4749799"/>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428873" y="5924841"/>
            <a:ext cx="847727" cy="847727"/>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0560" y="5569741"/>
            <a:ext cx="1288259" cy="128825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84161" y="5093491"/>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92854" y="4279899"/>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082200" y="448249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238831" y="5302440"/>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2067119" y="540463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3227778" y="5609038"/>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标题 3"/>
          <p:cNvSpPr>
            <a:spLocks noGrp="1"/>
          </p:cNvSpPr>
          <p:nvPr/>
        </p:nvSpPr>
        <p:spPr>
          <a:xfrm>
            <a:off x="3208939" y="2591125"/>
            <a:ext cx="6914515" cy="1080770"/>
          </a:xfrm>
        </p:spPr>
        <p:txBody>
          <a:bodyPr>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endParaRPr lang="zh-CN" altLang="en-US" sz="4400" b="1" dirty="0">
              <a:solidFill>
                <a:srgbClr val="1C50A2"/>
              </a:solidFill>
            </a:endParaRPr>
          </a:p>
        </p:txBody>
      </p:sp>
      <p:sp>
        <p:nvSpPr>
          <p:cNvPr id="44" name="矩形 43"/>
          <p:cNvSpPr/>
          <p:nvPr/>
        </p:nvSpPr>
        <p:spPr>
          <a:xfrm>
            <a:off x="2289964" y="1544011"/>
            <a:ext cx="7694580" cy="1015663"/>
          </a:xfrm>
          <a:prstGeom prst="rect">
            <a:avLst/>
          </a:prstGeom>
        </p:spPr>
        <p:txBody>
          <a:bodyPr wrap="square">
            <a:spAutoFit/>
          </a:bodyPr>
          <a:lstStyle/>
          <a:p>
            <a:r>
              <a:rPr lang="zh-CN" altLang="en-US" sz="6000" b="1" dirty="0">
                <a:solidFill>
                  <a:srgbClr val="1C50A2"/>
                </a:solidFill>
                <a:latin typeface="+mj-ea"/>
                <a:ea typeface="+mj-ea"/>
                <a:sym typeface="+mn-ea"/>
              </a:rPr>
              <a:t>软件变更阶段性评审</a:t>
            </a:r>
          </a:p>
        </p:txBody>
      </p:sp>
      <p:sp>
        <p:nvSpPr>
          <p:cNvPr id="46" name="矩形 45"/>
          <p:cNvSpPr/>
          <p:nvPr/>
        </p:nvSpPr>
        <p:spPr>
          <a:xfrm>
            <a:off x="3107572" y="3036396"/>
            <a:ext cx="4986020" cy="768350"/>
          </a:xfrm>
          <a:prstGeom prst="rect">
            <a:avLst/>
          </a:prstGeom>
        </p:spPr>
        <p:txBody>
          <a:bodyPr wrap="none">
            <a:spAutoFit/>
          </a:bodyPr>
          <a:lstStyle/>
          <a:p>
            <a:pPr algn="l"/>
            <a:r>
              <a:rPr lang="en-US" altLang="zh-CN" sz="4400" b="1" dirty="0">
                <a:solidFill>
                  <a:srgbClr val="1C50A2"/>
                </a:solidFill>
                <a:latin typeface="+mj-ea"/>
                <a:ea typeface="+mj-ea"/>
                <a:sym typeface="+mn-ea"/>
              </a:rPr>
              <a:t>展示完毕  感谢观看</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1+#ppt_w/2"/>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1</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581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cs typeface="微软雅黑" panose="020B0503020204020204" charset="-122"/>
                <a:sym typeface="+mn-lt"/>
              </a:rPr>
              <a:t>项目概述</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46478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项目概述</a:t>
            </a:r>
          </a:p>
        </p:txBody>
      </p:sp>
      <p:sp>
        <p:nvSpPr>
          <p:cNvPr id="2" name="文本框 1"/>
          <p:cNvSpPr txBox="1"/>
          <p:nvPr/>
        </p:nvSpPr>
        <p:spPr>
          <a:xfrm>
            <a:off x="789305" y="1085850"/>
            <a:ext cx="9946005" cy="4054475"/>
          </a:xfrm>
          <a:prstGeom prst="rect">
            <a:avLst/>
          </a:prstGeom>
          <a:noFill/>
        </p:spPr>
        <p:txBody>
          <a:bodyPr wrap="square" rtlCol="0">
            <a:noAutofit/>
          </a:bodyPr>
          <a:lstStyle/>
          <a:p>
            <a:pPr indent="457200"/>
            <a:endParaRPr lang="zh-CN" altLang="en-US" dirty="0"/>
          </a:p>
        </p:txBody>
      </p:sp>
      <p:sp>
        <p:nvSpPr>
          <p:cNvPr id="4" name="文本框 3">
            <a:extLst>
              <a:ext uri="{FF2B5EF4-FFF2-40B4-BE49-F238E27FC236}">
                <a16:creationId xmlns:a16="http://schemas.microsoft.com/office/drawing/2014/main" id="{DB115AE8-7185-4D0B-B3D6-EC8E5DFB8AE2}"/>
              </a:ext>
            </a:extLst>
          </p:cNvPr>
          <p:cNvSpPr txBox="1"/>
          <p:nvPr/>
        </p:nvSpPr>
        <p:spPr>
          <a:xfrm>
            <a:off x="602035" y="992537"/>
            <a:ext cx="6234926" cy="369332"/>
          </a:xfrm>
          <a:prstGeom prst="rect">
            <a:avLst/>
          </a:prstGeom>
          <a:noFill/>
        </p:spPr>
        <p:txBody>
          <a:bodyPr wrap="square">
            <a:spAutoFit/>
          </a:bodyPr>
          <a:lstStyle/>
          <a:p>
            <a:pPr marL="285750" indent="-285750">
              <a:buClr>
                <a:srgbClr val="6666FF"/>
              </a:buClr>
              <a:buFont typeface="Wingdings" panose="05000000000000000000" pitchFamily="2" charset="2"/>
              <a:buChar char="n"/>
            </a:pPr>
            <a:r>
              <a:rPr lang="zh-CN" altLang="en-US" b="1" dirty="0">
                <a:solidFill>
                  <a:schemeClr val="tx2"/>
                </a:solidFill>
                <a:latin typeface="微软雅黑" panose="020B0503020204020204" pitchFamily="34" charset="-122"/>
                <a:ea typeface="微软雅黑" panose="020B0503020204020204" pitchFamily="34" charset="-122"/>
              </a:rPr>
              <a:t>项目选题</a:t>
            </a:r>
          </a:p>
        </p:txBody>
      </p:sp>
      <p:sp>
        <p:nvSpPr>
          <p:cNvPr id="6" name="文本框 5">
            <a:extLst>
              <a:ext uri="{FF2B5EF4-FFF2-40B4-BE49-F238E27FC236}">
                <a16:creationId xmlns:a16="http://schemas.microsoft.com/office/drawing/2014/main" id="{EF336F07-DD64-4A95-AE74-7C78EBD91599}"/>
              </a:ext>
            </a:extLst>
          </p:cNvPr>
          <p:cNvSpPr txBox="1"/>
          <p:nvPr/>
        </p:nvSpPr>
        <p:spPr>
          <a:xfrm>
            <a:off x="787614" y="1393294"/>
            <a:ext cx="7096754" cy="418191"/>
          </a:xfrm>
          <a:prstGeom prst="rect">
            <a:avLst/>
          </a:prstGeom>
          <a:noFill/>
        </p:spPr>
        <p:txBody>
          <a:bodyPr wrap="square">
            <a:spAutoFit/>
          </a:bodyPr>
          <a:lstStyle/>
          <a:p>
            <a:pPr>
              <a:lnSpc>
                <a:spcPct val="150000"/>
              </a:lnSpc>
              <a:buClr>
                <a:srgbClr val="3992DB"/>
              </a:buCl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依据</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软件需求分析原理与实践</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项目选题</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-2023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的</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课程推荐</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选题。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79530D95-3238-4F39-93EB-3F36126B67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8999" y="1948805"/>
            <a:ext cx="3100976" cy="2325732"/>
          </a:xfrm>
          <a:prstGeom prst="rect">
            <a:avLst/>
          </a:prstGeom>
        </p:spPr>
      </p:pic>
      <p:sp>
        <p:nvSpPr>
          <p:cNvPr id="8" name="文本框 7">
            <a:extLst>
              <a:ext uri="{FF2B5EF4-FFF2-40B4-BE49-F238E27FC236}">
                <a16:creationId xmlns:a16="http://schemas.microsoft.com/office/drawing/2014/main" id="{BFED3429-2F8C-45EA-A608-A7E3CE192724}"/>
              </a:ext>
            </a:extLst>
          </p:cNvPr>
          <p:cNvSpPr txBox="1"/>
          <p:nvPr/>
        </p:nvSpPr>
        <p:spPr>
          <a:xfrm>
            <a:off x="6596203" y="4522765"/>
            <a:ext cx="3518967"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rPr>
              <a:t>易学 </a:t>
            </a:r>
            <a:r>
              <a:rPr lang="en-US" altLang="zh-CN" b="1" dirty="0">
                <a:solidFill>
                  <a:schemeClr val="tx2"/>
                </a:solidFill>
                <a:latin typeface="微软雅黑" panose="020B0503020204020204" pitchFamily="34" charset="-122"/>
                <a:ea typeface="微软雅黑" panose="020B0503020204020204" pitchFamily="34" charset="-122"/>
              </a:rPr>
              <a:t>e-learning </a:t>
            </a:r>
            <a:r>
              <a:rPr lang="zh-CN" altLang="en-US" b="1" dirty="0">
                <a:solidFill>
                  <a:schemeClr val="tx2"/>
                </a:solidFill>
                <a:latin typeface="微软雅黑" panose="020B0503020204020204" pitchFamily="34" charset="-122"/>
                <a:ea typeface="微软雅黑" panose="020B0503020204020204" pitchFamily="34" charset="-122"/>
              </a:rPr>
              <a:t>师生辅助</a:t>
            </a:r>
            <a:r>
              <a:rPr lang="en-US" altLang="zh-CN" b="1" dirty="0">
                <a:solidFill>
                  <a:schemeClr val="tx2"/>
                </a:solidFill>
                <a:latin typeface="微软雅黑" panose="020B0503020204020204" pitchFamily="34" charset="-122"/>
                <a:ea typeface="微软雅黑" panose="020B0503020204020204" pitchFamily="34" charset="-122"/>
              </a:rPr>
              <a:t>APP</a:t>
            </a:r>
            <a:endParaRPr lang="zh-CN" altLang="en-US" dirty="0"/>
          </a:p>
        </p:txBody>
      </p:sp>
      <p:pic>
        <p:nvPicPr>
          <p:cNvPr id="9" name="图片 8">
            <a:extLst>
              <a:ext uri="{FF2B5EF4-FFF2-40B4-BE49-F238E27FC236}">
                <a16:creationId xmlns:a16="http://schemas.microsoft.com/office/drawing/2014/main" id="{AD136398-1529-462E-9BAB-9A59D96548D2}"/>
              </a:ext>
            </a:extLst>
          </p:cNvPr>
          <p:cNvPicPr>
            <a:picLocks noChangeAspect="1"/>
          </p:cNvPicPr>
          <p:nvPr/>
        </p:nvPicPr>
        <p:blipFill>
          <a:blip r:embed="rId4"/>
          <a:stretch>
            <a:fillRect/>
          </a:stretch>
        </p:blipFill>
        <p:spPr>
          <a:xfrm>
            <a:off x="787614" y="2310470"/>
            <a:ext cx="5092123" cy="3461680"/>
          </a:xfrm>
          <a:prstGeom prst="rect">
            <a:avLst/>
          </a:prstGeom>
        </p:spPr>
      </p:pic>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46478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项目愿景</a:t>
            </a:r>
          </a:p>
        </p:txBody>
      </p:sp>
      <p:sp>
        <p:nvSpPr>
          <p:cNvPr id="2" name="文本框 1"/>
          <p:cNvSpPr txBox="1"/>
          <p:nvPr/>
        </p:nvSpPr>
        <p:spPr>
          <a:xfrm>
            <a:off x="787614" y="1508693"/>
            <a:ext cx="9946005" cy="4054475"/>
          </a:xfrm>
          <a:prstGeom prst="rect">
            <a:avLst/>
          </a:prstGeom>
          <a:noFill/>
        </p:spPr>
        <p:txBody>
          <a:bodyPr wrap="square" rtlCol="0">
            <a:noAutofit/>
          </a:bodyPr>
          <a:lstStyle/>
          <a:p>
            <a:r>
              <a:rPr lang="en-US" altLang="zh-CN" sz="2800" dirty="0"/>
              <a:t>         </a:t>
            </a:r>
            <a:r>
              <a:rPr lang="zh-CN" altLang="zh-CN" sz="2800" dirty="0"/>
              <a:t>为了响应习近平新时代教育理念，更好的推进教学供给侧改革，我们小组对于学在城院系统做了一个调查。</a:t>
            </a:r>
          </a:p>
          <a:p>
            <a:r>
              <a:rPr lang="en-US" altLang="zh-CN" sz="2800" dirty="0"/>
              <a:t>        </a:t>
            </a:r>
            <a:r>
              <a:rPr lang="zh-CN" altLang="zh-CN" sz="2800" dirty="0"/>
              <a:t>经过调查发现，我们学生以及一部分老师对于学校斥资四千万的学在城院平台有着比较大的意见，认为此平台并不能满足师生与同学的线下交流的迫切需求，对于一款新的软件有着比较大的需求。因此我们小组打算制作一款集最基本发帖交流，作业上传，文件分享，消息提醒等功能于一身的软件</a:t>
            </a:r>
            <a:r>
              <a:rPr lang="en-US" altLang="zh-CN" sz="2800" dirty="0"/>
              <a:t>——</a:t>
            </a:r>
            <a:r>
              <a:rPr lang="zh-CN" altLang="en-US" sz="2800" dirty="0"/>
              <a:t>易学 </a:t>
            </a:r>
            <a:r>
              <a:rPr lang="en-US" altLang="zh-CN" sz="2800" dirty="0"/>
              <a:t>e-learning </a:t>
            </a:r>
            <a:r>
              <a:rPr lang="zh-CN" altLang="en-US" sz="2800" dirty="0"/>
              <a:t>师生辅助</a:t>
            </a:r>
            <a:r>
              <a:rPr lang="en-US" altLang="zh-CN" sz="2800" dirty="0"/>
              <a:t>APP</a:t>
            </a:r>
            <a:r>
              <a:rPr lang="zh-CN" altLang="en-US" sz="2800" dirty="0"/>
              <a:t>。</a:t>
            </a:r>
            <a:endParaRPr lang="en-US" altLang="zh-CN" sz="2800" dirty="0"/>
          </a:p>
          <a:p>
            <a:endParaRPr lang="zh-CN" altLang="en-US" dirty="0"/>
          </a:p>
        </p:txBody>
      </p:sp>
      <p:sp>
        <p:nvSpPr>
          <p:cNvPr id="4" name="文本框 3">
            <a:extLst>
              <a:ext uri="{FF2B5EF4-FFF2-40B4-BE49-F238E27FC236}">
                <a16:creationId xmlns:a16="http://schemas.microsoft.com/office/drawing/2014/main" id="{F8C96C0C-4581-43CB-8A96-4D1D49FAAFA7}"/>
              </a:ext>
            </a:extLst>
          </p:cNvPr>
          <p:cNvSpPr txBox="1"/>
          <p:nvPr/>
        </p:nvSpPr>
        <p:spPr>
          <a:xfrm>
            <a:off x="787614" y="959337"/>
            <a:ext cx="1587026" cy="369332"/>
          </a:xfrm>
          <a:prstGeom prst="rect">
            <a:avLst/>
          </a:prstGeom>
          <a:noFill/>
        </p:spPr>
        <p:txBody>
          <a:bodyPr wrap="square">
            <a:spAutoFit/>
          </a:bodyPr>
          <a:lstStyle/>
          <a:p>
            <a:pPr marL="285750" indent="-285750">
              <a:buClr>
                <a:srgbClr val="6666FF"/>
              </a:buClr>
              <a:buFont typeface="Wingdings" panose="05000000000000000000" pitchFamily="2" charset="2"/>
              <a:buChar char="n"/>
            </a:pPr>
            <a:r>
              <a:rPr lang="zh-CN" altLang="en-US" b="1" dirty="0">
                <a:solidFill>
                  <a:schemeClr val="tx2"/>
                </a:solidFill>
                <a:latin typeface="微软雅黑" panose="020B0503020204020204" pitchFamily="34" charset="-122"/>
                <a:ea typeface="微软雅黑" panose="020B0503020204020204" pitchFamily="34" charset="-122"/>
              </a:rPr>
              <a:t>项目愿景</a:t>
            </a:r>
          </a:p>
        </p:txBody>
      </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2</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581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cs typeface="微软雅黑" panose="020B0503020204020204" charset="-122"/>
                <a:sym typeface="+mn-lt"/>
              </a:rPr>
              <a:t>需求变更</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1111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需求管理工具</a:t>
            </a:r>
          </a:p>
        </p:txBody>
      </p:sp>
      <p:pic>
        <p:nvPicPr>
          <p:cNvPr id="5" name="图片 4">
            <a:extLst>
              <a:ext uri="{FF2B5EF4-FFF2-40B4-BE49-F238E27FC236}">
                <a16:creationId xmlns:a16="http://schemas.microsoft.com/office/drawing/2014/main" id="{2EB2A695-97EB-4440-B4E9-A54319692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6655" y="809647"/>
            <a:ext cx="7279220" cy="5238706"/>
          </a:xfrm>
          <a:prstGeom prst="rect">
            <a:avLst/>
          </a:prstGeom>
        </p:spPr>
      </p:pic>
      <p:sp>
        <p:nvSpPr>
          <p:cNvPr id="7" name="文本框 6">
            <a:extLst>
              <a:ext uri="{FF2B5EF4-FFF2-40B4-BE49-F238E27FC236}">
                <a16:creationId xmlns:a16="http://schemas.microsoft.com/office/drawing/2014/main" id="{5839DCBA-B0BC-4D6C-BB37-F886872BE185}"/>
              </a:ext>
            </a:extLst>
          </p:cNvPr>
          <p:cNvSpPr txBox="1"/>
          <p:nvPr/>
        </p:nvSpPr>
        <p:spPr>
          <a:xfrm>
            <a:off x="876350" y="6048353"/>
            <a:ext cx="2232249" cy="418191"/>
          </a:xfrm>
          <a:prstGeom prst="rect">
            <a:avLst/>
          </a:prstGeom>
          <a:noFill/>
        </p:spPr>
        <p:txBody>
          <a:bodyPr wrap="square">
            <a:spAutoFit/>
          </a:bodyPr>
          <a:lstStyle/>
          <a:p>
            <a:pPr>
              <a:lnSpc>
                <a:spcPct val="150000"/>
              </a:lnSpc>
            </a:pPr>
            <a:r>
              <a:rPr lang="zh-CN" altLang="en-US" sz="1600" dirty="0">
                <a:solidFill>
                  <a:schemeClr val="accent5">
                    <a:lumMod val="75000"/>
                  </a:schemeClr>
                </a:solidFill>
                <a:latin typeface="微软雅黑" panose="020B0503020204020204" pitchFamily="34" charset="-122"/>
                <a:ea typeface="微软雅黑" panose="020B0503020204020204" pitchFamily="34" charset="-122"/>
              </a:rPr>
              <a:t>工具名称：</a:t>
            </a:r>
            <a:r>
              <a:rPr lang="en-US" altLang="zh-CN" sz="1600" dirty="0">
                <a:solidFill>
                  <a:schemeClr val="accent5">
                    <a:lumMod val="75000"/>
                  </a:schemeClr>
                </a:solidFill>
                <a:latin typeface="微软雅黑" panose="020B0503020204020204" pitchFamily="34" charset="-122"/>
                <a:ea typeface="微软雅黑" panose="020B0503020204020204" pitchFamily="34" charset="-122"/>
              </a:rPr>
              <a:t>PingCode</a:t>
            </a:r>
            <a:endParaRPr lang="zh-CN" altLang="en-US" sz="1600" dirty="0">
              <a:solidFill>
                <a:schemeClr val="accent5">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4229921"/>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11118"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zh-CN" altLang="en-US" sz="2400" b="1" dirty="0">
                <a:solidFill>
                  <a:srgbClr val="1C50A2"/>
                </a:solidFill>
                <a:ea typeface="微软雅黑" panose="020B0503020204020204" charset="-122"/>
                <a:cs typeface="微软雅黑" panose="020B0503020204020204" charset="-122"/>
                <a:sym typeface="+mn-lt"/>
              </a:rPr>
              <a:t>需求变更内容</a:t>
            </a:r>
          </a:p>
        </p:txBody>
      </p:sp>
      <p:sp>
        <p:nvSpPr>
          <p:cNvPr id="6" name="文本框 5">
            <a:extLst>
              <a:ext uri="{FF2B5EF4-FFF2-40B4-BE49-F238E27FC236}">
                <a16:creationId xmlns:a16="http://schemas.microsoft.com/office/drawing/2014/main" id="{A3E5C667-378D-4864-848B-2C08F403D768}"/>
              </a:ext>
            </a:extLst>
          </p:cNvPr>
          <p:cNvSpPr txBox="1"/>
          <p:nvPr/>
        </p:nvSpPr>
        <p:spPr>
          <a:xfrm>
            <a:off x="743396" y="1231116"/>
            <a:ext cx="5024165" cy="4111510"/>
          </a:xfrm>
          <a:prstGeom prst="rect">
            <a:avLst/>
          </a:prstGeom>
          <a:noFill/>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变更对象：</a:t>
            </a:r>
            <a:r>
              <a:rPr lang="zh-CN" altLang="en-US" sz="1600" b="1" dirty="0">
                <a:latin typeface="微软雅黑" panose="020B0503020204020204" pitchFamily="34" charset="-122"/>
                <a:ea typeface="微软雅黑" panose="020B0503020204020204" pitchFamily="34" charset="-122"/>
              </a:rPr>
              <a:t>学生用户代表 </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王创坤</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需求变更内容：</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rPr>
              <a:t>       </a:t>
            </a:r>
            <a:r>
              <a:rPr lang="zh-CN" altLang="en-US" sz="1600" dirty="0">
                <a:latin typeface="微软雅黑" panose="020B0503020204020204" pitchFamily="34" charset="-122"/>
              </a:rPr>
              <a:t>增加的需求为自建群聊，通过分享链接拉人</a:t>
            </a:r>
            <a:endParaRPr lang="en-US" altLang="zh-CN" sz="1600" dirty="0">
              <a:latin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需求变更冲突：</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小组组内讨论认为，该需求变更属于功能需求，且为新增功能需求，与原有需求</a:t>
            </a:r>
            <a:r>
              <a:rPr lang="zh-CN" altLang="en-US" sz="1600" b="1" dirty="0">
                <a:latin typeface="微软雅黑" panose="020B0503020204020204" pitchFamily="34" charset="-122"/>
                <a:ea typeface="微软雅黑" panose="020B0503020204020204" pitchFamily="34" charset="-122"/>
              </a:rPr>
              <a:t>没有冲突</a:t>
            </a:r>
            <a:r>
              <a:rPr lang="zh-CN" altLang="en-US" sz="1600" dirty="0">
                <a:latin typeface="微软雅黑" panose="020B0503020204020204" pitchFamily="34" charset="-122"/>
                <a:ea typeface="微软雅黑" panose="020B0503020204020204" pitchFamily="34" charset="-122"/>
              </a:rPr>
              <a:t>，但会对总体计划安排造成影响。</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a:t>
            </a:r>
          </a:p>
          <a:p>
            <a:pPr>
              <a:lnSpc>
                <a:spcPct val="150000"/>
              </a:lnSpc>
            </a:pPr>
            <a:endParaRPr lang="zh-CN" altLang="en-US" sz="1600" dirty="0">
              <a:solidFill>
                <a:schemeClr val="accent5">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1322137"/>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422307" y="282869"/>
            <a:ext cx="306073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1" algn="ctr"/>
            <a:r>
              <a:rPr lang="en-US" altLang="zh-CN" sz="2400" b="1" dirty="0">
                <a:solidFill>
                  <a:srgbClr val="1C50A2"/>
                </a:solidFill>
                <a:ea typeface="微软雅黑" panose="020B0503020204020204" charset="-122"/>
                <a:cs typeface="微软雅黑" panose="020B0503020204020204" charset="-122"/>
                <a:sym typeface="+mn-lt"/>
              </a:rPr>
              <a:t>CCB</a:t>
            </a:r>
            <a:r>
              <a:rPr lang="zh-CN" altLang="en-US" sz="2400" b="1" dirty="0">
                <a:solidFill>
                  <a:srgbClr val="1C50A2"/>
                </a:solidFill>
                <a:ea typeface="微软雅黑" panose="020B0503020204020204" charset="-122"/>
                <a:cs typeface="微软雅黑" panose="020B0503020204020204" charset="-122"/>
                <a:sym typeface="+mn-lt"/>
              </a:rPr>
              <a:t>章程</a:t>
            </a:r>
          </a:p>
        </p:txBody>
      </p:sp>
      <p:pic>
        <p:nvPicPr>
          <p:cNvPr id="2" name="图片 1">
            <a:extLst>
              <a:ext uri="{FF2B5EF4-FFF2-40B4-BE49-F238E27FC236}">
                <a16:creationId xmlns:a16="http://schemas.microsoft.com/office/drawing/2014/main" id="{877C57A7-553A-4779-8C75-3BC2412D1CC6}"/>
              </a:ext>
            </a:extLst>
          </p:cNvPr>
          <p:cNvPicPr>
            <a:picLocks noChangeAspect="1"/>
          </p:cNvPicPr>
          <p:nvPr/>
        </p:nvPicPr>
        <p:blipFill>
          <a:blip r:embed="rId3"/>
          <a:stretch>
            <a:fillRect/>
          </a:stretch>
        </p:blipFill>
        <p:spPr>
          <a:xfrm>
            <a:off x="797942" y="1781175"/>
            <a:ext cx="6772275" cy="2952750"/>
          </a:xfrm>
          <a:prstGeom prst="rect">
            <a:avLst/>
          </a:prstGeom>
        </p:spPr>
      </p:pic>
      <p:sp>
        <p:nvSpPr>
          <p:cNvPr id="5" name="文本框 4">
            <a:extLst>
              <a:ext uri="{FF2B5EF4-FFF2-40B4-BE49-F238E27FC236}">
                <a16:creationId xmlns:a16="http://schemas.microsoft.com/office/drawing/2014/main" id="{CD91EF10-ED96-4A56-B486-D08BA3D8384D}"/>
              </a:ext>
            </a:extLst>
          </p:cNvPr>
          <p:cNvSpPr txBox="1"/>
          <p:nvPr/>
        </p:nvSpPr>
        <p:spPr>
          <a:xfrm>
            <a:off x="1600646" y="788838"/>
            <a:ext cx="7688461" cy="787523"/>
          </a:xfrm>
          <a:prstGeom prst="rect">
            <a:avLst/>
          </a:prstGeom>
          <a:noFill/>
        </p:spPr>
        <p:txBody>
          <a:bodyPr wrap="square">
            <a:spAutoFit/>
          </a:bodyPr>
          <a:lstStyle/>
          <a:p>
            <a:pPr>
              <a:lnSpc>
                <a:spcPct val="150000"/>
              </a:lnSpc>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由于周五教师用户刚提出需求，小组成员在周六开完小组例会后开始邀请</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CCB</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会议成员，陆续发送邀请并收到回复后决定于周一晚进行</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CCB</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会议，同时制定</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CCB</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章程。</a:t>
            </a:r>
          </a:p>
        </p:txBody>
      </p:sp>
      <p:pic>
        <p:nvPicPr>
          <p:cNvPr id="1026" name="图片 1">
            <a:extLst>
              <a:ext uri="{FF2B5EF4-FFF2-40B4-BE49-F238E27FC236}">
                <a16:creationId xmlns:a16="http://schemas.microsoft.com/office/drawing/2014/main" id="{6B377157-D434-4C8D-B02C-D5394CEC8B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7513" y="1576361"/>
            <a:ext cx="5267325"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3684442"/>
      </p:ext>
    </p:extLst>
  </p:cSld>
  <p:clrMapOvr>
    <a:masterClrMapping/>
  </p:clrMapOvr>
  <p:transition spd="slow">
    <p:cover/>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722488f4-70cd-4050-9add-1f1116cb2c5f"/>
  <p:tag name="COMMONDATA" val="eyJoZGlkIjoiMzE0ZTVhYjRkZjI0ZjY5NzMzYmY3OGU5YjNjMjI3ZDAifQ=="/>
</p:tagLst>
</file>

<file path=ppt/tags/tag2.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6200,&quot;width&quot;:28800}"/>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c4bb988b-c3c2-4b96-926c-868d51453219}"/>
</p:tagLst>
</file>

<file path=ppt/tags/tag5.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WWW.2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697</Words>
  <Application>Microsoft Office PowerPoint</Application>
  <PresentationFormat>宽屏</PresentationFormat>
  <Paragraphs>126</Paragraphs>
  <Slides>20</Slides>
  <Notes>20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 Unicode MS</vt:lpstr>
      <vt:lpstr>Helvetica Condensed</vt:lpstr>
      <vt:lpstr>等线</vt:lpstr>
      <vt:lpstr>微软雅黑</vt:lpstr>
      <vt:lpstr>Arial</vt:lpstr>
      <vt:lpstr>Calibri</vt:lpstr>
      <vt:lpstr>Wingdings</vt:lpstr>
      <vt:lpstr>WWW.2PPT.COM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www.2ppt.com-爱PPT提供资源下载</dc:title>
  <dc:subject>www.2ppt.com-爱PPT提供资源下载</dc:subject>
  <dc:creator>www.2ppt.com-爱PPT提供资源下载</dc:creator>
  <dc:description>www.2ppt.com-爱PPT提供资源下载</dc:description>
  <cp:lastModifiedBy>水水 水</cp:lastModifiedBy>
  <cp:revision>35</cp:revision>
  <dcterms:created xsi:type="dcterms:W3CDTF">2021-10-06T00:40:00Z</dcterms:created>
  <dcterms:modified xsi:type="dcterms:W3CDTF">2023-06-09T05:44:19Z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232C0CCC163E4A54876550EA5784299B_13</vt:lpwstr>
  </property>
  <property fmtid="{D5CDD505-2E9C-101B-9397-08002B2CF9AE}" pid="3" name="KSOProductBuildVer">
    <vt:lpwstr>2052-11.1.0.14309</vt:lpwstr>
  </property>
</Properties>
</file>