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58" r:id="rId3"/>
    <p:sldId id="259" r:id="rId4"/>
    <p:sldId id="324" r:id="rId5"/>
    <p:sldId id="351" r:id="rId6"/>
    <p:sldId id="328" r:id="rId7"/>
    <p:sldId id="260" r:id="rId8"/>
    <p:sldId id="331" r:id="rId9"/>
    <p:sldId id="352" r:id="rId10"/>
    <p:sldId id="354" r:id="rId11"/>
    <p:sldId id="353" r:id="rId12"/>
    <p:sldId id="355" r:id="rId13"/>
    <p:sldId id="356" r:id="rId14"/>
    <p:sldId id="357" r:id="rId15"/>
    <p:sldId id="358" r:id="rId16"/>
    <p:sldId id="359" r:id="rId17"/>
    <p:sldId id="363" r:id="rId18"/>
    <p:sldId id="365" r:id="rId19"/>
    <p:sldId id="479" r:id="rId20"/>
    <p:sldId id="480" r:id="rId21"/>
    <p:sldId id="261" r:id="rId22"/>
    <p:sldId id="469" r:id="rId23"/>
    <p:sldId id="262" r:id="rId24"/>
    <p:sldId id="481" r:id="rId25"/>
    <p:sldId id="366" r:id="rId26"/>
    <p:sldId id="29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3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81EDB5BD-26D2-459D-AC5B-511EE10856F8}"/>
    <pc:docChg chg="undo custSel delSld modSld">
      <pc:chgData name="水 水水" userId="5afd51ae6bd675b9" providerId="LiveId" clId="{81EDB5BD-26D2-459D-AC5B-511EE10856F8}" dt="2023-05-18T18:26:27.454" v="211"/>
      <pc:docMkLst>
        <pc:docMk/>
      </pc:docMkLst>
      <pc:sldChg chg="addSp delSp modSp mod">
        <pc:chgData name="水 水水" userId="5afd51ae6bd675b9" providerId="LiveId" clId="{81EDB5BD-26D2-459D-AC5B-511EE10856F8}" dt="2023-05-18T18:26:27.454" v="211"/>
        <pc:sldMkLst>
          <pc:docMk/>
          <pc:sldMk cId="3116050983" sldId="328"/>
        </pc:sldMkLst>
        <pc:picChg chg="add mod">
          <ac:chgData name="水 水水" userId="5afd51ae6bd675b9" providerId="LiveId" clId="{81EDB5BD-26D2-459D-AC5B-511EE10856F8}" dt="2023-05-18T18:26:24.505" v="205" actId="1076"/>
          <ac:picMkLst>
            <pc:docMk/>
            <pc:sldMk cId="3116050983" sldId="328"/>
            <ac:picMk id="6" creationId="{3F66E928-A73A-4C0E-A364-7A684ECE34C7}"/>
          </ac:picMkLst>
        </pc:picChg>
        <pc:picChg chg="add mod">
          <ac:chgData name="水 水水" userId="5afd51ae6bd675b9" providerId="LiveId" clId="{81EDB5BD-26D2-459D-AC5B-511EE10856F8}" dt="2023-05-18T18:26:27.454" v="211"/>
          <ac:picMkLst>
            <pc:docMk/>
            <pc:sldMk cId="3116050983" sldId="328"/>
            <ac:picMk id="9" creationId="{DDE59176-FF70-4900-A67E-B1379733C0F5}"/>
          </ac:picMkLst>
        </pc:picChg>
        <pc:picChg chg="add mod">
          <ac:chgData name="水 水水" userId="5afd51ae6bd675b9" providerId="LiveId" clId="{81EDB5BD-26D2-459D-AC5B-511EE10856F8}" dt="2023-05-18T18:26:26.564" v="210"/>
          <ac:picMkLst>
            <pc:docMk/>
            <pc:sldMk cId="3116050983" sldId="328"/>
            <ac:picMk id="10" creationId="{379F04F1-3465-447B-9AB8-14563211808B}"/>
          </ac:picMkLst>
        </pc:picChg>
        <pc:picChg chg="add mod">
          <ac:chgData name="水 水水" userId="5afd51ae6bd675b9" providerId="LiveId" clId="{81EDB5BD-26D2-459D-AC5B-511EE10856F8}" dt="2023-05-18T18:26:26.311" v="209"/>
          <ac:picMkLst>
            <pc:docMk/>
            <pc:sldMk cId="3116050983" sldId="328"/>
            <ac:picMk id="11" creationId="{98479E0F-01AE-4D9E-B2EC-8B38B653B2E4}"/>
          </ac:picMkLst>
        </pc:picChg>
        <pc:picChg chg="del">
          <ac:chgData name="水 水水" userId="5afd51ae6bd675b9" providerId="LiveId" clId="{81EDB5BD-26D2-459D-AC5B-511EE10856F8}" dt="2023-05-18T18:26:18.297" v="202" actId="478"/>
          <ac:picMkLst>
            <pc:docMk/>
            <pc:sldMk cId="3116050983" sldId="328"/>
            <ac:picMk id="2050" creationId="{D93C251D-E8AA-1096-1FB7-E74384A1FE1D}"/>
          </ac:picMkLst>
        </pc:picChg>
      </pc:sldChg>
      <pc:sldChg chg="modSp mod">
        <pc:chgData name="水 水水" userId="5afd51ae6bd675b9" providerId="LiveId" clId="{81EDB5BD-26D2-459D-AC5B-511EE10856F8}" dt="2023-05-16T08:09:29.510" v="9" actId="20577"/>
        <pc:sldMkLst>
          <pc:docMk/>
          <pc:sldMk cId="3535080019" sldId="351"/>
        </pc:sldMkLst>
        <pc:spChg chg="mod">
          <ac:chgData name="水 水水" userId="5afd51ae6bd675b9" providerId="LiveId" clId="{81EDB5BD-26D2-459D-AC5B-511EE10856F8}" dt="2023-05-16T08:09:29.510" v="9" actId="20577"/>
          <ac:spMkLst>
            <pc:docMk/>
            <pc:sldMk cId="3535080019" sldId="351"/>
            <ac:spMk id="7" creationId="{D57DD934-69F5-67BB-E475-59F50E04DA64}"/>
          </ac:spMkLst>
        </pc:spChg>
      </pc:sldChg>
      <pc:sldChg chg="modSp mod">
        <pc:chgData name="水 水水" userId="5afd51ae6bd675b9" providerId="LiveId" clId="{81EDB5BD-26D2-459D-AC5B-511EE10856F8}" dt="2023-05-16T08:38:33.556" v="62" actId="14734"/>
        <pc:sldMkLst>
          <pc:docMk/>
          <pc:sldMk cId="576544377" sldId="352"/>
        </pc:sldMkLst>
        <pc:graphicFrameChg chg="mod modGraphic">
          <ac:chgData name="水 水水" userId="5afd51ae6bd675b9" providerId="LiveId" clId="{81EDB5BD-26D2-459D-AC5B-511EE10856F8}" dt="2023-05-16T08:38:33.556" v="62" actId="14734"/>
          <ac:graphicFrameMkLst>
            <pc:docMk/>
            <pc:sldMk cId="576544377" sldId="352"/>
            <ac:graphicFrameMk id="2" creationId="{72A9BE85-38F8-5738-38BA-ADE3AAB45FDB}"/>
          </ac:graphicFrameMkLst>
        </pc:graphicFrameChg>
      </pc:sldChg>
      <pc:sldChg chg="modSp mod">
        <pc:chgData name="水 水水" userId="5afd51ae6bd675b9" providerId="LiveId" clId="{81EDB5BD-26D2-459D-AC5B-511EE10856F8}" dt="2023-05-16T08:11:06.599" v="30" actId="14100"/>
        <pc:sldMkLst>
          <pc:docMk/>
          <pc:sldMk cId="3167632819" sldId="355"/>
        </pc:sldMkLst>
        <pc:picChg chg="mod">
          <ac:chgData name="水 水水" userId="5afd51ae6bd675b9" providerId="LiveId" clId="{81EDB5BD-26D2-459D-AC5B-511EE10856F8}" dt="2023-05-16T08:11:06.599" v="30" actId="14100"/>
          <ac:picMkLst>
            <pc:docMk/>
            <pc:sldMk cId="3167632819" sldId="355"/>
            <ac:picMk id="7" creationId="{5BBC4C88-7D6D-F6BA-A8E0-3AF510AFC327}"/>
          </ac:picMkLst>
        </pc:picChg>
        <pc:picChg chg="mod">
          <ac:chgData name="水 水水" userId="5afd51ae6bd675b9" providerId="LiveId" clId="{81EDB5BD-26D2-459D-AC5B-511EE10856F8}" dt="2023-05-16T08:10:53.312" v="27" actId="14100"/>
          <ac:picMkLst>
            <pc:docMk/>
            <pc:sldMk cId="3167632819" sldId="355"/>
            <ac:picMk id="9" creationId="{721A487E-BC4E-58D0-9E55-D5F404755257}"/>
          </ac:picMkLst>
        </pc:picChg>
      </pc:sldChg>
      <pc:sldChg chg="modSp mod">
        <pc:chgData name="水 水水" userId="5afd51ae6bd675b9" providerId="LiveId" clId="{81EDB5BD-26D2-459D-AC5B-511EE10856F8}" dt="2023-05-18T16:27:53.349" v="85" actId="14100"/>
        <pc:sldMkLst>
          <pc:docMk/>
          <pc:sldMk cId="1433443550" sldId="356"/>
        </pc:sldMkLst>
        <pc:picChg chg="mod modCrop">
          <ac:chgData name="水 水水" userId="5afd51ae6bd675b9" providerId="LiveId" clId="{81EDB5BD-26D2-459D-AC5B-511EE10856F8}" dt="2023-05-18T16:27:11.519" v="70" actId="1076"/>
          <ac:picMkLst>
            <pc:docMk/>
            <pc:sldMk cId="1433443550" sldId="356"/>
            <ac:picMk id="8" creationId="{7E1A469E-9DE7-EA1F-E4A8-3BE5F63AEDD9}"/>
          </ac:picMkLst>
        </pc:picChg>
        <pc:picChg chg="mod modCrop">
          <ac:chgData name="水 水水" userId="5afd51ae6bd675b9" providerId="LiveId" clId="{81EDB5BD-26D2-459D-AC5B-511EE10856F8}" dt="2023-05-18T16:27:46.913" v="81" actId="1076"/>
          <ac:picMkLst>
            <pc:docMk/>
            <pc:sldMk cId="1433443550" sldId="356"/>
            <ac:picMk id="10" creationId="{084DE399-4F1C-92F9-E2E2-1060C99418E7}"/>
          </ac:picMkLst>
        </pc:picChg>
        <pc:picChg chg="mod">
          <ac:chgData name="水 水水" userId="5afd51ae6bd675b9" providerId="LiveId" clId="{81EDB5BD-26D2-459D-AC5B-511EE10856F8}" dt="2023-05-18T16:27:53.349" v="85" actId="14100"/>
          <ac:picMkLst>
            <pc:docMk/>
            <pc:sldMk cId="1433443550" sldId="356"/>
            <ac:picMk id="11" creationId="{81C60394-6C89-6412-6C88-BCF249CDC744}"/>
          </ac:picMkLst>
        </pc:picChg>
      </pc:sldChg>
      <pc:sldChg chg="modSp mod">
        <pc:chgData name="水 水水" userId="5afd51ae6bd675b9" providerId="LiveId" clId="{81EDB5BD-26D2-459D-AC5B-511EE10856F8}" dt="2023-05-18T16:28:32.440" v="93" actId="14100"/>
        <pc:sldMkLst>
          <pc:docMk/>
          <pc:sldMk cId="1781071371" sldId="357"/>
        </pc:sldMkLst>
        <pc:spChg chg="mod">
          <ac:chgData name="水 水水" userId="5afd51ae6bd675b9" providerId="LiveId" clId="{81EDB5BD-26D2-459D-AC5B-511EE10856F8}" dt="2023-05-18T16:28:29.789" v="92" actId="1076"/>
          <ac:spMkLst>
            <pc:docMk/>
            <pc:sldMk cId="1781071371" sldId="357"/>
            <ac:spMk id="3" creationId="{F986583E-8461-0D46-CC2B-426854CE54E0}"/>
          </ac:spMkLst>
        </pc:spChg>
        <pc:spChg chg="mod">
          <ac:chgData name="水 水水" userId="5afd51ae6bd675b9" providerId="LiveId" clId="{81EDB5BD-26D2-459D-AC5B-511EE10856F8}" dt="2023-05-18T16:28:22.120" v="90" actId="1076"/>
          <ac:spMkLst>
            <pc:docMk/>
            <pc:sldMk cId="1781071371" sldId="357"/>
            <ac:spMk id="7" creationId="{A3894924-2DE2-A051-65BA-E906BC720D87}"/>
          </ac:spMkLst>
        </pc:spChg>
        <pc:picChg chg="mod">
          <ac:chgData name="水 水水" userId="5afd51ae6bd675b9" providerId="LiveId" clId="{81EDB5BD-26D2-459D-AC5B-511EE10856F8}" dt="2023-05-18T16:28:32.440" v="93" actId="14100"/>
          <ac:picMkLst>
            <pc:docMk/>
            <pc:sldMk cId="1781071371" sldId="357"/>
            <ac:picMk id="6" creationId="{EAC5A1F6-019F-03C7-7C3B-42FBF5B9AC53}"/>
          </ac:picMkLst>
        </pc:picChg>
        <pc:picChg chg="mod">
          <ac:chgData name="水 水水" userId="5afd51ae6bd675b9" providerId="LiveId" clId="{81EDB5BD-26D2-459D-AC5B-511EE10856F8}" dt="2023-05-18T16:28:24.958" v="91" actId="1076"/>
          <ac:picMkLst>
            <pc:docMk/>
            <pc:sldMk cId="1781071371" sldId="357"/>
            <ac:picMk id="9" creationId="{44CA598D-D23B-3550-3D6B-FC592B47B59C}"/>
          </ac:picMkLst>
        </pc:picChg>
      </pc:sldChg>
      <pc:sldChg chg="modSp mod">
        <pc:chgData name="水 水水" userId="5afd51ae6bd675b9" providerId="LiveId" clId="{81EDB5BD-26D2-459D-AC5B-511EE10856F8}" dt="2023-05-16T08:12:12.223" v="31" actId="1076"/>
        <pc:sldMkLst>
          <pc:docMk/>
          <pc:sldMk cId="4165109450" sldId="359"/>
        </pc:sldMkLst>
        <pc:picChg chg="mod">
          <ac:chgData name="水 水水" userId="5afd51ae6bd675b9" providerId="LiveId" clId="{81EDB5BD-26D2-459D-AC5B-511EE10856F8}" dt="2023-05-16T08:12:12.223" v="31" actId="1076"/>
          <ac:picMkLst>
            <pc:docMk/>
            <pc:sldMk cId="4165109450" sldId="359"/>
            <ac:picMk id="12" creationId="{4C8D82B0-0D36-EC37-FAF2-70565CB7DE9C}"/>
          </ac:picMkLst>
        </pc:picChg>
      </pc:sldChg>
      <pc:sldChg chg="modSp mod">
        <pc:chgData name="水 水水" userId="5afd51ae6bd675b9" providerId="LiveId" clId="{81EDB5BD-26D2-459D-AC5B-511EE10856F8}" dt="2023-05-16T08:20:56.179" v="36" actId="14100"/>
        <pc:sldMkLst>
          <pc:docMk/>
          <pc:sldMk cId="147556355" sldId="363"/>
        </pc:sldMkLst>
        <pc:picChg chg="mod">
          <ac:chgData name="水 水水" userId="5afd51ae6bd675b9" providerId="LiveId" clId="{81EDB5BD-26D2-459D-AC5B-511EE10856F8}" dt="2023-05-16T08:20:56.179" v="36" actId="14100"/>
          <ac:picMkLst>
            <pc:docMk/>
            <pc:sldMk cId="147556355" sldId="363"/>
            <ac:picMk id="5" creationId="{2EDBE7E5-3F28-735D-E2E4-F05DB1AC50C4}"/>
          </ac:picMkLst>
        </pc:picChg>
        <pc:picChg chg="mod">
          <ac:chgData name="水 水水" userId="5afd51ae6bd675b9" providerId="LiveId" clId="{81EDB5BD-26D2-459D-AC5B-511EE10856F8}" dt="2023-05-16T08:20:53.774" v="35" actId="1076"/>
          <ac:picMkLst>
            <pc:docMk/>
            <pc:sldMk cId="147556355" sldId="363"/>
            <ac:picMk id="7" creationId="{C5CACE58-F805-1119-90D0-35A84CC7CD05}"/>
          </ac:picMkLst>
        </pc:picChg>
      </pc:sldChg>
      <pc:sldChg chg="del">
        <pc:chgData name="水 水水" userId="5afd51ae6bd675b9" providerId="LiveId" clId="{81EDB5BD-26D2-459D-AC5B-511EE10856F8}" dt="2023-05-18T16:28:48.286" v="94" actId="2696"/>
        <pc:sldMkLst>
          <pc:docMk/>
          <pc:sldMk cId="1281896970" sldId="364"/>
        </pc:sldMkLst>
      </pc:sldChg>
      <pc:sldChg chg="modSp mod">
        <pc:chgData name="水 水水" userId="5afd51ae6bd675b9" providerId="LiveId" clId="{81EDB5BD-26D2-459D-AC5B-511EE10856F8}" dt="2023-05-18T16:29:14.702" v="101" actId="14100"/>
        <pc:sldMkLst>
          <pc:docMk/>
          <pc:sldMk cId="962594101" sldId="365"/>
        </pc:sldMkLst>
        <pc:spChg chg="mod">
          <ac:chgData name="水 水水" userId="5afd51ae6bd675b9" providerId="LiveId" clId="{81EDB5BD-26D2-459D-AC5B-511EE10856F8}" dt="2023-05-16T08:21:19.846" v="46" actId="14100"/>
          <ac:spMkLst>
            <pc:docMk/>
            <pc:sldMk cId="962594101" sldId="365"/>
            <ac:spMk id="2" creationId="{1957E2F4-9ADF-9F18-D8AD-B7B6B337E9DB}"/>
          </ac:spMkLst>
        </pc:spChg>
        <pc:picChg chg="mod">
          <ac:chgData name="水 水水" userId="5afd51ae6bd675b9" providerId="LiveId" clId="{81EDB5BD-26D2-459D-AC5B-511EE10856F8}" dt="2023-05-18T16:29:14.702" v="101" actId="14100"/>
          <ac:picMkLst>
            <pc:docMk/>
            <pc:sldMk cId="962594101" sldId="365"/>
            <ac:picMk id="5" creationId="{B8181A56-2CDF-7308-FAA3-253A494D558C}"/>
          </ac:picMkLst>
        </pc:picChg>
        <pc:picChg chg="mod">
          <ac:chgData name="水 水水" userId="5afd51ae6bd675b9" providerId="LiveId" clId="{81EDB5BD-26D2-459D-AC5B-511EE10856F8}" dt="2023-05-18T16:29:09.940" v="99" actId="1076"/>
          <ac:picMkLst>
            <pc:docMk/>
            <pc:sldMk cId="962594101" sldId="365"/>
            <ac:picMk id="8" creationId="{3EE2AA0C-463C-622E-F0FD-C6FF2CB1C6F0}"/>
          </ac:picMkLst>
        </pc:picChg>
      </pc:sldChg>
      <pc:sldChg chg="modSp mod">
        <pc:chgData name="水 水水" userId="5afd51ae6bd675b9" providerId="LiveId" clId="{81EDB5BD-26D2-459D-AC5B-511EE10856F8}" dt="2023-05-18T16:30:13.850" v="114" actId="1076"/>
        <pc:sldMkLst>
          <pc:docMk/>
          <pc:sldMk cId="3840255463" sldId="469"/>
        </pc:sldMkLst>
        <pc:picChg chg="mod">
          <ac:chgData name="水 水水" userId="5afd51ae6bd675b9" providerId="LiveId" clId="{81EDB5BD-26D2-459D-AC5B-511EE10856F8}" dt="2023-05-18T16:30:13.850" v="114" actId="1076"/>
          <ac:picMkLst>
            <pc:docMk/>
            <pc:sldMk cId="3840255463" sldId="469"/>
            <ac:picMk id="4" creationId="{A1C1392B-F8C9-D5F7-9676-68F6DE25FD02}"/>
          </ac:picMkLst>
        </pc:picChg>
      </pc:sldChg>
      <pc:sldChg chg="modSp mod">
        <pc:chgData name="水 水水" userId="5afd51ae6bd675b9" providerId="LiveId" clId="{81EDB5BD-26D2-459D-AC5B-511EE10856F8}" dt="2023-05-18T16:30:05.599" v="112" actId="1076"/>
        <pc:sldMkLst>
          <pc:docMk/>
          <pc:sldMk cId="2394692165" sldId="479"/>
        </pc:sldMkLst>
        <pc:picChg chg="mod">
          <ac:chgData name="水 水水" userId="5afd51ae6bd675b9" providerId="LiveId" clId="{81EDB5BD-26D2-459D-AC5B-511EE10856F8}" dt="2023-05-18T16:29:33.914" v="104" actId="14100"/>
          <ac:picMkLst>
            <pc:docMk/>
            <pc:sldMk cId="2394692165" sldId="479"/>
            <ac:picMk id="4" creationId="{58D07C0E-3985-092C-7DE2-87992E61F6F9}"/>
          </ac:picMkLst>
        </pc:picChg>
        <pc:picChg chg="mod">
          <ac:chgData name="水 水水" userId="5afd51ae6bd675b9" providerId="LiveId" clId="{81EDB5BD-26D2-459D-AC5B-511EE10856F8}" dt="2023-05-18T16:30:02.984" v="111" actId="14100"/>
          <ac:picMkLst>
            <pc:docMk/>
            <pc:sldMk cId="2394692165" sldId="479"/>
            <ac:picMk id="6" creationId="{B35BE8A5-E1B7-2FC3-B88A-E18032B0CE1E}"/>
          </ac:picMkLst>
        </pc:picChg>
        <pc:picChg chg="mod">
          <ac:chgData name="水 水水" userId="5afd51ae6bd675b9" providerId="LiveId" clId="{81EDB5BD-26D2-459D-AC5B-511EE10856F8}" dt="2023-05-18T16:30:05.599" v="112" actId="1076"/>
          <ac:picMkLst>
            <pc:docMk/>
            <pc:sldMk cId="2394692165" sldId="479"/>
            <ac:picMk id="9" creationId="{C6310FC6-BE47-51F6-089C-ADC6F4849EA9}"/>
          </ac:picMkLst>
        </pc:picChg>
      </pc:sldChg>
      <pc:sldChg chg="modSp mod">
        <pc:chgData name="水 水水" userId="5afd51ae6bd675b9" providerId="LiveId" clId="{81EDB5BD-26D2-459D-AC5B-511EE10856F8}" dt="2023-05-18T16:49:51.420" v="201" actId="20577"/>
        <pc:sldMkLst>
          <pc:docMk/>
          <pc:sldMk cId="2401364489" sldId="481"/>
        </pc:sldMkLst>
        <pc:spChg chg="mod">
          <ac:chgData name="水 水水" userId="5afd51ae6bd675b9" providerId="LiveId" clId="{81EDB5BD-26D2-459D-AC5B-511EE10856F8}" dt="2023-05-18T16:49:06.248" v="185" actId="1076"/>
          <ac:spMkLst>
            <pc:docMk/>
            <pc:sldMk cId="2401364489" sldId="481"/>
            <ac:spMk id="46" creationId="{3BAC5CBE-B1E4-4666-9256-E5ED001FA416}"/>
          </ac:spMkLst>
        </pc:spChg>
        <pc:graphicFrameChg chg="mod modGraphic">
          <ac:chgData name="水 水水" userId="5afd51ae6bd675b9" providerId="LiveId" clId="{81EDB5BD-26D2-459D-AC5B-511EE10856F8}" dt="2023-05-18T16:49:51.420" v="201" actId="20577"/>
          <ac:graphicFrameMkLst>
            <pc:docMk/>
            <pc:sldMk cId="2401364489" sldId="481"/>
            <ac:graphicFrameMk id="2" creationId="{153F86C4-C0DE-4010-A923-FB3FFB3F047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4740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060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93869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7041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940478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87759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32085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46579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180705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55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421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07939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1722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678865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4125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07102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60896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9324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87846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ixso.cn/app/editor/WLoR2S44GeVmR3rW7qAozA?icon_type=1&amp;item-id=37%3A74&amp;page-id=0%3A1"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3" name="组合 32"/>
          <p:cNvGrpSpPr/>
          <p:nvPr/>
        </p:nvGrpSpPr>
        <p:grpSpPr>
          <a:xfrm>
            <a:off x="3871546" y="4474173"/>
            <a:ext cx="2227580" cy="425450"/>
            <a:chOff x="4654427" y="4718860"/>
            <a:chExt cx="1663809" cy="317821"/>
          </a:xfrm>
        </p:grpSpPr>
        <p:grpSp>
          <p:nvGrpSpPr>
            <p:cNvPr id="34" name="组合 33"/>
            <p:cNvGrpSpPr/>
            <p:nvPr/>
          </p:nvGrpSpPr>
          <p:grpSpPr>
            <a:xfrm>
              <a:off x="4654427" y="4718860"/>
              <a:ext cx="276971" cy="276971"/>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a:t>
              </a:r>
            </a:p>
          </p:txBody>
        </p:sp>
      </p:grpSp>
      <p:sp>
        <p:nvSpPr>
          <p:cNvPr id="43" name="圆角矩形 42"/>
          <p:cNvSpPr/>
          <p:nvPr/>
        </p:nvSpPr>
        <p:spPr>
          <a:xfrm>
            <a:off x="3208939" y="1989631"/>
            <a:ext cx="1916514"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2428873" y="2598212"/>
            <a:ext cx="7554311" cy="769441"/>
          </a:xfrm>
          <a:prstGeom prst="rect">
            <a:avLst/>
          </a:prstGeom>
        </p:spPr>
        <p:txBody>
          <a:bodyPr wrap="square">
            <a:spAutoFit/>
          </a:bodyPr>
          <a:lstStyle/>
          <a:p>
            <a:pPr algn="ctr"/>
            <a:r>
              <a:rPr lang="zh-CN" altLang="en-US" sz="4400" b="1" dirty="0">
                <a:solidFill>
                  <a:srgbClr val="1C50A2"/>
                </a:solidFill>
                <a:latin typeface="+mj-ea"/>
                <a:ea typeface="+mj-ea"/>
              </a:rPr>
              <a:t>软件需求规格说明阶段性评审</a:t>
            </a:r>
          </a:p>
        </p:txBody>
      </p:sp>
      <p:sp>
        <p:nvSpPr>
          <p:cNvPr id="18" name="文本框 17">
            <a:extLst>
              <a:ext uri="{FF2B5EF4-FFF2-40B4-BE49-F238E27FC236}">
                <a16:creationId xmlns:a16="http://schemas.microsoft.com/office/drawing/2014/main" id="{074F57B3-D6E4-BF53-1190-81CFE03CE7D0}"/>
              </a:ext>
            </a:extLst>
          </p:cNvPr>
          <p:cNvSpPr txBox="1"/>
          <p:nvPr/>
        </p:nvSpPr>
        <p:spPr>
          <a:xfrm>
            <a:off x="5596647" y="4583211"/>
            <a:ext cx="4984057" cy="369332"/>
          </a:xfrm>
          <a:prstGeom prst="rect">
            <a:avLst/>
          </a:prstGeom>
          <a:noFill/>
        </p:spPr>
        <p:txBody>
          <a:bodyPr wrap="none" rtlCol="0">
            <a:spAutoFit/>
          </a:bodyPr>
          <a:lstStyle/>
          <a:p>
            <a:r>
              <a:rPr lang="en-US" altLang="zh-CN" dirty="0"/>
              <a:t>G17</a:t>
            </a:r>
            <a:r>
              <a:rPr lang="zh-CN" altLang="en-US" dirty="0"/>
              <a:t>小组：韩易贤 潘阅 田淼 时蒙恩 郑骥 黄永智</a:t>
            </a:r>
          </a:p>
        </p:txBody>
      </p:sp>
      <p:pic>
        <p:nvPicPr>
          <p:cNvPr id="19" name="Picture 2">
            <a:extLst>
              <a:ext uri="{FF2B5EF4-FFF2-40B4-BE49-F238E27FC236}">
                <a16:creationId xmlns:a16="http://schemas.microsoft.com/office/drawing/2014/main" id="{A6A0DAAE-D8F1-5F2A-C029-1DE1D943D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72" y="186268"/>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用户代表邀请与明确职责</a:t>
            </a:r>
          </a:p>
        </p:txBody>
      </p:sp>
      <p:pic>
        <p:nvPicPr>
          <p:cNvPr id="3" name="图片 2">
            <a:extLst>
              <a:ext uri="{FF2B5EF4-FFF2-40B4-BE49-F238E27FC236}">
                <a16:creationId xmlns:a16="http://schemas.microsoft.com/office/drawing/2014/main" id="{3E0D8CA5-F07A-7696-9E9E-A8BC778BE11A}"/>
              </a:ext>
            </a:extLst>
          </p:cNvPr>
          <p:cNvPicPr>
            <a:picLocks noChangeAspect="1"/>
          </p:cNvPicPr>
          <p:nvPr/>
        </p:nvPicPr>
        <p:blipFill>
          <a:blip r:embed="rId3"/>
          <a:stretch>
            <a:fillRect/>
          </a:stretch>
        </p:blipFill>
        <p:spPr>
          <a:xfrm>
            <a:off x="654999" y="997525"/>
            <a:ext cx="7150956" cy="5611091"/>
          </a:xfrm>
          <a:prstGeom prst="rect">
            <a:avLst/>
          </a:prstGeom>
        </p:spPr>
      </p:pic>
      <p:pic>
        <p:nvPicPr>
          <p:cNvPr id="5" name="图片 4">
            <a:extLst>
              <a:ext uri="{FF2B5EF4-FFF2-40B4-BE49-F238E27FC236}">
                <a16:creationId xmlns:a16="http://schemas.microsoft.com/office/drawing/2014/main" id="{22C5BAB0-9ACA-4827-D3AE-0C32204A7D3F}"/>
              </a:ext>
            </a:extLst>
          </p:cNvPr>
          <p:cNvPicPr>
            <a:picLocks noChangeAspect="1"/>
          </p:cNvPicPr>
          <p:nvPr/>
        </p:nvPicPr>
        <p:blipFill>
          <a:blip r:embed="rId4"/>
          <a:stretch>
            <a:fillRect/>
          </a:stretch>
        </p:blipFill>
        <p:spPr>
          <a:xfrm>
            <a:off x="2170546" y="3429000"/>
            <a:ext cx="9809018" cy="3020322"/>
          </a:xfrm>
          <a:prstGeom prst="rect">
            <a:avLst/>
          </a:prstGeom>
        </p:spPr>
      </p:pic>
    </p:spTree>
    <p:extLst>
      <p:ext uri="{BB962C8B-B14F-4D97-AF65-F5344CB8AC3E}">
        <p14:creationId xmlns:p14="http://schemas.microsoft.com/office/powerpoint/2010/main" val="384691579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用户代表分类与用户画像</a:t>
            </a:r>
          </a:p>
        </p:txBody>
      </p:sp>
      <p:pic>
        <p:nvPicPr>
          <p:cNvPr id="6" name="图片 5">
            <a:extLst>
              <a:ext uri="{FF2B5EF4-FFF2-40B4-BE49-F238E27FC236}">
                <a16:creationId xmlns:a16="http://schemas.microsoft.com/office/drawing/2014/main" id="{3DAC51CD-516E-1DDA-4FDA-EA299AADF102}"/>
              </a:ext>
            </a:extLst>
          </p:cNvPr>
          <p:cNvPicPr>
            <a:picLocks noChangeAspect="1"/>
          </p:cNvPicPr>
          <p:nvPr/>
        </p:nvPicPr>
        <p:blipFill>
          <a:blip r:embed="rId3"/>
          <a:stretch>
            <a:fillRect/>
          </a:stretch>
        </p:blipFill>
        <p:spPr>
          <a:xfrm>
            <a:off x="2881011" y="895316"/>
            <a:ext cx="5839713" cy="5555362"/>
          </a:xfrm>
          <a:prstGeom prst="rect">
            <a:avLst/>
          </a:prstGeom>
        </p:spPr>
      </p:pic>
    </p:spTree>
    <p:extLst>
      <p:ext uri="{BB962C8B-B14F-4D97-AF65-F5344CB8AC3E}">
        <p14:creationId xmlns:p14="http://schemas.microsoft.com/office/powerpoint/2010/main" val="279296184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用户代表需求获取</a:t>
            </a:r>
          </a:p>
        </p:txBody>
      </p:sp>
      <p:sp>
        <p:nvSpPr>
          <p:cNvPr id="2" name="文本框 1">
            <a:extLst>
              <a:ext uri="{FF2B5EF4-FFF2-40B4-BE49-F238E27FC236}">
                <a16:creationId xmlns:a16="http://schemas.microsoft.com/office/drawing/2014/main" id="{F26BFE9D-D9D2-ACD2-6C81-DBD079E4BB07}"/>
              </a:ext>
            </a:extLst>
          </p:cNvPr>
          <p:cNvSpPr txBox="1"/>
          <p:nvPr/>
        </p:nvSpPr>
        <p:spPr>
          <a:xfrm>
            <a:off x="481601" y="952191"/>
            <a:ext cx="2219895"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访谈与需求获取</a:t>
            </a:r>
          </a:p>
        </p:txBody>
      </p:sp>
      <p:pic>
        <p:nvPicPr>
          <p:cNvPr id="5" name="图片 4">
            <a:extLst>
              <a:ext uri="{FF2B5EF4-FFF2-40B4-BE49-F238E27FC236}">
                <a16:creationId xmlns:a16="http://schemas.microsoft.com/office/drawing/2014/main" id="{1DFA0130-6B9B-9512-2CE2-306B8879D732}"/>
              </a:ext>
            </a:extLst>
          </p:cNvPr>
          <p:cNvPicPr>
            <a:picLocks noChangeAspect="1"/>
          </p:cNvPicPr>
          <p:nvPr/>
        </p:nvPicPr>
        <p:blipFill>
          <a:blip r:embed="rId3"/>
          <a:stretch>
            <a:fillRect/>
          </a:stretch>
        </p:blipFill>
        <p:spPr>
          <a:xfrm>
            <a:off x="859084" y="1500812"/>
            <a:ext cx="3759098" cy="4931516"/>
          </a:xfrm>
          <a:prstGeom prst="rect">
            <a:avLst/>
          </a:prstGeom>
        </p:spPr>
      </p:pic>
      <p:pic>
        <p:nvPicPr>
          <p:cNvPr id="7" name="图片 6">
            <a:extLst>
              <a:ext uri="{FF2B5EF4-FFF2-40B4-BE49-F238E27FC236}">
                <a16:creationId xmlns:a16="http://schemas.microsoft.com/office/drawing/2014/main" id="{5BBC4C88-7D6D-F6BA-A8E0-3AF510AFC327}"/>
              </a:ext>
            </a:extLst>
          </p:cNvPr>
          <p:cNvPicPr>
            <a:picLocks noChangeAspect="1"/>
          </p:cNvPicPr>
          <p:nvPr/>
        </p:nvPicPr>
        <p:blipFill>
          <a:blip r:embed="rId4"/>
          <a:stretch>
            <a:fillRect/>
          </a:stretch>
        </p:blipFill>
        <p:spPr>
          <a:xfrm>
            <a:off x="4887194" y="1565696"/>
            <a:ext cx="7012510" cy="1964904"/>
          </a:xfrm>
          <a:prstGeom prst="rect">
            <a:avLst/>
          </a:prstGeom>
        </p:spPr>
      </p:pic>
      <p:pic>
        <p:nvPicPr>
          <p:cNvPr id="9" name="图片 8">
            <a:extLst>
              <a:ext uri="{FF2B5EF4-FFF2-40B4-BE49-F238E27FC236}">
                <a16:creationId xmlns:a16="http://schemas.microsoft.com/office/drawing/2014/main" id="{721A487E-BC4E-58D0-9E55-D5F404755257}"/>
              </a:ext>
            </a:extLst>
          </p:cNvPr>
          <p:cNvPicPr>
            <a:picLocks noChangeAspect="1"/>
          </p:cNvPicPr>
          <p:nvPr/>
        </p:nvPicPr>
        <p:blipFill>
          <a:blip r:embed="rId5"/>
          <a:stretch>
            <a:fillRect/>
          </a:stretch>
        </p:blipFill>
        <p:spPr>
          <a:xfrm>
            <a:off x="4887194" y="4631535"/>
            <a:ext cx="7226429" cy="1414211"/>
          </a:xfrm>
          <a:prstGeom prst="rect">
            <a:avLst/>
          </a:prstGeom>
        </p:spPr>
      </p:pic>
    </p:spTree>
    <p:extLst>
      <p:ext uri="{BB962C8B-B14F-4D97-AF65-F5344CB8AC3E}">
        <p14:creationId xmlns:p14="http://schemas.microsoft.com/office/powerpoint/2010/main" val="31676328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5A425F19-AA0B-0850-3DE7-8A3103D6B9F3}"/>
              </a:ext>
            </a:extLst>
          </p:cNvPr>
          <p:cNvSpPr txBox="1"/>
          <p:nvPr/>
        </p:nvSpPr>
        <p:spPr>
          <a:xfrm>
            <a:off x="370765" y="989136"/>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学生</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教师</a:t>
            </a:r>
            <a:r>
              <a:rPr lang="en-US" altLang="zh-CN" b="1" dirty="0">
                <a:solidFill>
                  <a:srgbClr val="005DA2"/>
                </a:solidFill>
                <a:latin typeface="微软雅黑" panose="020B0503020204020204" pitchFamily="34" charset="-122"/>
                <a:ea typeface="微软雅黑" panose="020B0503020204020204" pitchFamily="34" charset="-122"/>
              </a:rPr>
              <a:t>/</a:t>
            </a:r>
            <a:r>
              <a:rPr lang="zh-CN" altLang="en-US" b="1" dirty="0">
                <a:solidFill>
                  <a:srgbClr val="005DA2"/>
                </a:solidFill>
                <a:latin typeface="微软雅黑" panose="020B0503020204020204" pitchFamily="34" charset="-122"/>
                <a:ea typeface="微软雅黑" panose="020B0503020204020204" pitchFamily="34" charset="-122"/>
              </a:rPr>
              <a:t>管理员用例文档与用例图</a:t>
            </a:r>
          </a:p>
        </p:txBody>
      </p:sp>
      <p:sp>
        <p:nvSpPr>
          <p:cNvPr id="3" name="文本框 2">
            <a:extLst>
              <a:ext uri="{FF2B5EF4-FFF2-40B4-BE49-F238E27FC236}">
                <a16:creationId xmlns:a16="http://schemas.microsoft.com/office/drawing/2014/main" id="{FAFF1E11-2101-3DCD-DE99-EDF1463B5D9C}"/>
              </a:ext>
            </a:extLst>
          </p:cNvPr>
          <p:cNvSpPr txBox="1"/>
          <p:nvPr/>
        </p:nvSpPr>
        <p:spPr>
          <a:xfrm>
            <a:off x="766517" y="1358468"/>
            <a:ext cx="5676970" cy="1156855"/>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详情见用例说明文档</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模板：</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GB/T 8567-2006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计算机软件文档编制规范</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buClr>
                <a:srgbClr val="3992DB"/>
              </a:buCl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StarUML 5.0.0</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E1A469E-9DE7-EA1F-E4A8-3BE5F63AEDD9}"/>
              </a:ext>
            </a:extLst>
          </p:cNvPr>
          <p:cNvPicPr>
            <a:picLocks noChangeAspect="1"/>
          </p:cNvPicPr>
          <p:nvPr/>
        </p:nvPicPr>
        <p:blipFill rotWithShape="1">
          <a:blip r:embed="rId3"/>
          <a:srcRect r="39909"/>
          <a:stretch/>
        </p:blipFill>
        <p:spPr>
          <a:xfrm>
            <a:off x="734075" y="2570759"/>
            <a:ext cx="5741854" cy="1199767"/>
          </a:xfrm>
          <a:prstGeom prst="rect">
            <a:avLst/>
          </a:prstGeom>
        </p:spPr>
      </p:pic>
      <p:pic>
        <p:nvPicPr>
          <p:cNvPr id="10" name="图片 9">
            <a:extLst>
              <a:ext uri="{FF2B5EF4-FFF2-40B4-BE49-F238E27FC236}">
                <a16:creationId xmlns:a16="http://schemas.microsoft.com/office/drawing/2014/main" id="{084DE399-4F1C-92F9-E2E2-1060C99418E7}"/>
              </a:ext>
            </a:extLst>
          </p:cNvPr>
          <p:cNvPicPr>
            <a:picLocks noChangeAspect="1"/>
          </p:cNvPicPr>
          <p:nvPr/>
        </p:nvPicPr>
        <p:blipFill rotWithShape="1">
          <a:blip r:embed="rId4"/>
          <a:srcRect r="25847"/>
          <a:stretch/>
        </p:blipFill>
        <p:spPr>
          <a:xfrm>
            <a:off x="734075" y="3865681"/>
            <a:ext cx="6290179" cy="2290993"/>
          </a:xfrm>
          <a:prstGeom prst="rect">
            <a:avLst/>
          </a:prstGeom>
        </p:spPr>
      </p:pic>
      <p:pic>
        <p:nvPicPr>
          <p:cNvPr id="11" name="图片 10">
            <a:extLst>
              <a:ext uri="{FF2B5EF4-FFF2-40B4-BE49-F238E27FC236}">
                <a16:creationId xmlns:a16="http://schemas.microsoft.com/office/drawing/2014/main" id="{81C60394-6C89-6412-6C88-BCF249CDC744}"/>
              </a:ext>
            </a:extLst>
          </p:cNvPr>
          <p:cNvPicPr>
            <a:picLocks noChangeAspect="1"/>
          </p:cNvPicPr>
          <p:nvPr/>
        </p:nvPicPr>
        <p:blipFill>
          <a:blip r:embed="rId5"/>
          <a:stretch>
            <a:fillRect/>
          </a:stretch>
        </p:blipFill>
        <p:spPr>
          <a:xfrm>
            <a:off x="7420005" y="1849453"/>
            <a:ext cx="4452781" cy="4260401"/>
          </a:xfrm>
          <a:prstGeom prst="rect">
            <a:avLst/>
          </a:prstGeom>
        </p:spPr>
      </p:pic>
    </p:spTree>
    <p:extLst>
      <p:ext uri="{BB962C8B-B14F-4D97-AF65-F5344CB8AC3E}">
        <p14:creationId xmlns:p14="http://schemas.microsoft.com/office/powerpoint/2010/main" val="14334435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6998CE91-E301-A899-6010-12BDA840F159}"/>
              </a:ext>
            </a:extLst>
          </p:cNvPr>
          <p:cNvSpPr txBox="1"/>
          <p:nvPr/>
        </p:nvSpPr>
        <p:spPr>
          <a:xfrm>
            <a:off x="438915" y="1007608"/>
            <a:ext cx="488419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用例文档规范</a:t>
            </a:r>
          </a:p>
        </p:txBody>
      </p:sp>
      <p:sp>
        <p:nvSpPr>
          <p:cNvPr id="3" name="文本框 2">
            <a:extLst>
              <a:ext uri="{FF2B5EF4-FFF2-40B4-BE49-F238E27FC236}">
                <a16:creationId xmlns:a16="http://schemas.microsoft.com/office/drawing/2014/main" id="{F986583E-8461-0D46-CC2B-426854CE54E0}"/>
              </a:ext>
            </a:extLst>
          </p:cNvPr>
          <p:cNvSpPr txBox="1"/>
          <p:nvPr/>
        </p:nvSpPr>
        <p:spPr>
          <a:xfrm>
            <a:off x="382995" y="1546414"/>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AC5A1F6-019F-03C7-7C3B-42FBF5B9AC53}"/>
              </a:ext>
            </a:extLst>
          </p:cNvPr>
          <p:cNvPicPr>
            <a:picLocks noChangeAspect="1"/>
          </p:cNvPicPr>
          <p:nvPr/>
        </p:nvPicPr>
        <p:blipFill>
          <a:blip r:embed="rId3"/>
          <a:stretch>
            <a:fillRect/>
          </a:stretch>
        </p:blipFill>
        <p:spPr>
          <a:xfrm>
            <a:off x="438916" y="2012087"/>
            <a:ext cx="4963048" cy="3389103"/>
          </a:xfrm>
          <a:prstGeom prst="rect">
            <a:avLst/>
          </a:prstGeom>
        </p:spPr>
      </p:pic>
      <p:sp>
        <p:nvSpPr>
          <p:cNvPr id="7" name="文本框 6">
            <a:extLst>
              <a:ext uri="{FF2B5EF4-FFF2-40B4-BE49-F238E27FC236}">
                <a16:creationId xmlns:a16="http://schemas.microsoft.com/office/drawing/2014/main" id="{A3894924-2DE2-A051-65BA-E906BC720D87}"/>
              </a:ext>
            </a:extLst>
          </p:cNvPr>
          <p:cNvSpPr txBox="1"/>
          <p:nvPr/>
        </p:nvSpPr>
        <p:spPr>
          <a:xfrm>
            <a:off x="6273823" y="1352592"/>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对话框图：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44CA598D-D23B-3550-3D6B-FC592B47B59C}"/>
              </a:ext>
            </a:extLst>
          </p:cNvPr>
          <p:cNvPicPr>
            <a:picLocks noChangeAspect="1"/>
          </p:cNvPicPr>
          <p:nvPr/>
        </p:nvPicPr>
        <p:blipFill>
          <a:blip r:embed="rId4"/>
          <a:stretch>
            <a:fillRect/>
          </a:stretch>
        </p:blipFill>
        <p:spPr>
          <a:xfrm>
            <a:off x="6573254" y="2012086"/>
            <a:ext cx="3890342" cy="3389104"/>
          </a:xfrm>
          <a:prstGeom prst="rect">
            <a:avLst/>
          </a:prstGeom>
        </p:spPr>
      </p:pic>
    </p:spTree>
    <p:extLst>
      <p:ext uri="{BB962C8B-B14F-4D97-AF65-F5344CB8AC3E}">
        <p14:creationId xmlns:p14="http://schemas.microsoft.com/office/powerpoint/2010/main" val="17810713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需求用例文档</a:t>
            </a:r>
          </a:p>
        </p:txBody>
      </p:sp>
      <p:sp>
        <p:nvSpPr>
          <p:cNvPr id="2" name="文本框 1">
            <a:extLst>
              <a:ext uri="{FF2B5EF4-FFF2-40B4-BE49-F238E27FC236}">
                <a16:creationId xmlns:a16="http://schemas.microsoft.com/office/drawing/2014/main" id="{B7986998-CBED-9CC0-E28A-ACE9F917E513}"/>
              </a:ext>
            </a:extLst>
          </p:cNvPr>
          <p:cNvSpPr txBox="1"/>
          <p:nvPr/>
        </p:nvSpPr>
        <p:spPr>
          <a:xfrm>
            <a:off x="603780" y="1160650"/>
            <a:ext cx="1080120"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用例描述：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D0558C31-B007-1A84-F4CB-F92ACC9ABC81}"/>
              </a:ext>
            </a:extLst>
          </p:cNvPr>
          <p:cNvGraphicFramePr>
            <a:graphicFrameLocks noGrp="1"/>
          </p:cNvGraphicFramePr>
          <p:nvPr>
            <p:extLst>
              <p:ext uri="{D42A27DB-BD31-4B8C-83A1-F6EECF244321}">
                <p14:modId xmlns:p14="http://schemas.microsoft.com/office/powerpoint/2010/main" val="3544230014"/>
              </p:ext>
            </p:extLst>
          </p:nvPr>
        </p:nvGraphicFramePr>
        <p:xfrm>
          <a:off x="3241964" y="1265382"/>
          <a:ext cx="5031560" cy="4936864"/>
        </p:xfrm>
        <a:graphic>
          <a:graphicData uri="http://schemas.openxmlformats.org/drawingml/2006/table">
            <a:tbl>
              <a:tblPr firstRow="1" firstCol="1" bandRow="1">
                <a:tableStyleId>{5C22544A-7EE6-4342-B048-85BDC9FD1C3A}</a:tableStyleId>
              </a:tblPr>
              <a:tblGrid>
                <a:gridCol w="1038521">
                  <a:extLst>
                    <a:ext uri="{9D8B030D-6E8A-4147-A177-3AD203B41FA5}">
                      <a16:colId xmlns:a16="http://schemas.microsoft.com/office/drawing/2014/main" val="2002732083"/>
                    </a:ext>
                  </a:extLst>
                </a:gridCol>
                <a:gridCol w="3993039">
                  <a:extLst>
                    <a:ext uri="{9D8B030D-6E8A-4147-A177-3AD203B41FA5}">
                      <a16:colId xmlns:a16="http://schemas.microsoft.com/office/drawing/2014/main" val="3658712666"/>
                    </a:ext>
                  </a:extLst>
                </a:gridCol>
              </a:tblGrid>
              <a:tr h="186450">
                <a:tc>
                  <a:txBody>
                    <a:bodyPr/>
                    <a:lstStyle/>
                    <a:p>
                      <a:pPr algn="ctr">
                        <a:lnSpc>
                          <a:spcPct val="115000"/>
                        </a:lnSpc>
                      </a:pPr>
                      <a:r>
                        <a:rPr lang="zh-CN" sz="1000" kern="0">
                          <a:effectLst/>
                        </a:rPr>
                        <a:t>用例标识号</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tabLst>
                          <a:tab pos="1131570" algn="l"/>
                        </a:tabLst>
                      </a:pPr>
                      <a:r>
                        <a:rPr lang="en-US" sz="1000" kern="0">
                          <a:effectLst/>
                        </a:rPr>
                        <a:t>UC003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189754427"/>
                  </a:ext>
                </a:extLst>
              </a:tr>
              <a:tr h="185590">
                <a:tc>
                  <a:txBody>
                    <a:bodyPr/>
                    <a:lstStyle/>
                    <a:p>
                      <a:pPr algn="ctr">
                        <a:lnSpc>
                          <a:spcPct val="115000"/>
                        </a:lnSpc>
                      </a:pPr>
                      <a:r>
                        <a:rPr lang="zh-CN" sz="1000" kern="0">
                          <a:effectLst/>
                        </a:rPr>
                        <a:t>用例名</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个人信息设置</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15817188"/>
                  </a:ext>
                </a:extLst>
              </a:tr>
              <a:tr h="185590">
                <a:tc>
                  <a:txBody>
                    <a:bodyPr/>
                    <a:lstStyle/>
                    <a:p>
                      <a:pPr algn="ctr">
                        <a:lnSpc>
                          <a:spcPct val="115000"/>
                        </a:lnSpc>
                      </a:pPr>
                      <a:r>
                        <a:rPr lang="zh-CN" sz="1000" kern="0">
                          <a:effectLst/>
                        </a:rPr>
                        <a:t>创建时间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905648774"/>
                  </a:ext>
                </a:extLst>
              </a:tr>
              <a:tr h="185590">
                <a:tc>
                  <a:txBody>
                    <a:bodyPr/>
                    <a:lstStyle/>
                    <a:p>
                      <a:pPr algn="ctr">
                        <a:lnSpc>
                          <a:spcPct val="115000"/>
                        </a:lnSpc>
                      </a:pPr>
                      <a:r>
                        <a:rPr lang="zh-CN" sz="1000" kern="0">
                          <a:effectLst/>
                        </a:rPr>
                        <a:t>最后修改时间</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2023</a:t>
                      </a:r>
                      <a:r>
                        <a:rPr lang="zh-CN" sz="1000" kern="0">
                          <a:effectLst/>
                        </a:rPr>
                        <a:t>年</a:t>
                      </a:r>
                      <a:r>
                        <a:rPr lang="en-US" sz="1000" kern="0">
                          <a:effectLst/>
                        </a:rPr>
                        <a:t>04</a:t>
                      </a:r>
                      <a:r>
                        <a:rPr lang="zh-CN" sz="1000" kern="0">
                          <a:effectLst/>
                        </a:rPr>
                        <a:t>月</a:t>
                      </a:r>
                      <a:r>
                        <a:rPr lang="en-US" sz="1000" kern="0">
                          <a:effectLst/>
                        </a:rPr>
                        <a:t>19</a:t>
                      </a:r>
                      <a:r>
                        <a:rPr lang="zh-CN" sz="1000" kern="0">
                          <a:effectLst/>
                        </a:rPr>
                        <a:t>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72176875"/>
                  </a:ext>
                </a:extLst>
              </a:tr>
              <a:tr h="185590">
                <a:tc>
                  <a:txBody>
                    <a:bodyPr/>
                    <a:lstStyle/>
                    <a:p>
                      <a:pPr algn="ctr">
                        <a:lnSpc>
                          <a:spcPct val="115000"/>
                        </a:lnSpc>
                      </a:pPr>
                      <a:r>
                        <a:rPr lang="zh-CN" sz="1000" kern="0">
                          <a:effectLst/>
                        </a:rPr>
                        <a:t>用例说明</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教师用户通过“我的”界面，进入个人信息设置界面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551594918"/>
                  </a:ext>
                </a:extLst>
              </a:tr>
              <a:tr h="383285">
                <a:tc>
                  <a:txBody>
                    <a:bodyPr/>
                    <a:lstStyle/>
                    <a:p>
                      <a:pPr algn="ctr">
                        <a:lnSpc>
                          <a:spcPct val="115000"/>
                        </a:lnSpc>
                      </a:pPr>
                      <a:r>
                        <a:rPr lang="zh-CN" sz="1000" kern="0">
                          <a:effectLst/>
                        </a:rPr>
                        <a:t>前置条件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PRE-1: </a:t>
                      </a:r>
                      <a:r>
                        <a:rPr lang="zh-CN" sz="1000" kern="0">
                          <a:effectLst/>
                        </a:rPr>
                        <a:t>处于“我的”界面</a:t>
                      </a:r>
                      <a:endParaRPr lang="zh-CN" sz="900" kern="100">
                        <a:effectLst/>
                      </a:endParaRPr>
                    </a:p>
                    <a:p>
                      <a:pPr algn="l">
                        <a:lnSpc>
                          <a:spcPct val="115000"/>
                        </a:lnSpc>
                      </a:pPr>
                      <a:r>
                        <a:rPr lang="en-US" sz="1000" kern="0">
                          <a:effectLst/>
                        </a:rPr>
                        <a:t>PRE-2: </a:t>
                      </a:r>
                      <a:r>
                        <a:rPr lang="zh-CN" sz="1000" kern="0">
                          <a:effectLst/>
                        </a:rPr>
                        <a:t>手机处于联网状态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505206759"/>
                  </a:ext>
                </a:extLst>
              </a:tr>
              <a:tr h="580980">
                <a:tc>
                  <a:txBody>
                    <a:bodyPr/>
                    <a:lstStyle/>
                    <a:p>
                      <a:pPr algn="ctr">
                        <a:lnSpc>
                          <a:spcPct val="115000"/>
                        </a:lnSpc>
                      </a:pPr>
                      <a:r>
                        <a:rPr lang="zh-CN" sz="1000" kern="0">
                          <a:effectLst/>
                        </a:rPr>
                        <a:t>基本事件流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教师用户点击“易学</a:t>
                      </a:r>
                      <a:r>
                        <a:rPr lang="en-US" sz="1000" kern="0">
                          <a:effectLst/>
                        </a:rPr>
                        <a:t> e-learning</a:t>
                      </a:r>
                      <a:r>
                        <a:rPr lang="zh-CN" sz="1000" kern="0">
                          <a:effectLst/>
                        </a:rPr>
                        <a:t>”进入主界面</a:t>
                      </a:r>
                      <a:endParaRPr lang="zh-CN" sz="900" kern="100">
                        <a:effectLst/>
                      </a:endParaRPr>
                    </a:p>
                    <a:p>
                      <a:pPr algn="l">
                        <a:lnSpc>
                          <a:spcPct val="115000"/>
                        </a:lnSpc>
                      </a:pPr>
                      <a:r>
                        <a:rPr lang="en-US" sz="1000" kern="0">
                          <a:effectLst/>
                        </a:rPr>
                        <a:t>2.</a:t>
                      </a:r>
                      <a:r>
                        <a:rPr lang="zh-CN" sz="1000" kern="0">
                          <a:effectLst/>
                        </a:rPr>
                        <a:t>进入“个人中心”界面</a:t>
                      </a:r>
                      <a:endParaRPr lang="zh-CN" sz="900" kern="100">
                        <a:effectLst/>
                      </a:endParaRPr>
                    </a:p>
                    <a:p>
                      <a:pPr algn="l">
                        <a:lnSpc>
                          <a:spcPct val="115000"/>
                        </a:lnSpc>
                      </a:pPr>
                      <a:r>
                        <a:rPr lang="en-US" sz="1000" kern="0">
                          <a:effectLst/>
                        </a:rPr>
                        <a:t>3.</a:t>
                      </a:r>
                      <a:r>
                        <a:rPr lang="zh-CN" sz="1000" kern="0">
                          <a:effectLst/>
                        </a:rPr>
                        <a:t>进入“个人信息设置界面”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009256979"/>
                  </a:ext>
                </a:extLst>
              </a:tr>
              <a:tr h="185590">
                <a:tc>
                  <a:txBody>
                    <a:bodyPr/>
                    <a:lstStyle/>
                    <a:p>
                      <a:pPr algn="ctr">
                        <a:lnSpc>
                          <a:spcPct val="115000"/>
                        </a:lnSpc>
                      </a:pPr>
                      <a:r>
                        <a:rPr lang="zh-CN" sz="1000" kern="0">
                          <a:effectLst/>
                        </a:rPr>
                        <a:t>其他事件流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809754606"/>
                  </a:ext>
                </a:extLst>
              </a:tr>
              <a:tr h="976369">
                <a:tc>
                  <a:txBody>
                    <a:bodyPr/>
                    <a:lstStyle/>
                    <a:p>
                      <a:pPr algn="ctr">
                        <a:lnSpc>
                          <a:spcPct val="115000"/>
                        </a:lnSpc>
                      </a:pPr>
                      <a:r>
                        <a:rPr lang="zh-CN" sz="1000" kern="0">
                          <a:effectLst/>
                        </a:rPr>
                        <a:t>后置条件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POST-1: </a:t>
                      </a:r>
                      <a:r>
                        <a:rPr lang="zh-CN" sz="1000" kern="0">
                          <a:effectLst/>
                        </a:rPr>
                        <a:t>服务器端接受前端发送的查看“个人信息设置”内容请求并更新为最新内容</a:t>
                      </a:r>
                      <a:endParaRPr lang="zh-CN" sz="900" kern="100">
                        <a:effectLst/>
                      </a:endParaRPr>
                    </a:p>
                    <a:p>
                      <a:pPr algn="l">
                        <a:lnSpc>
                          <a:spcPct val="115000"/>
                        </a:lnSpc>
                      </a:pPr>
                      <a:r>
                        <a:rPr lang="en-US" sz="1000" kern="0">
                          <a:effectLst/>
                        </a:rPr>
                        <a:t>POST-2: </a:t>
                      </a:r>
                      <a:r>
                        <a:rPr lang="zh-CN" sz="1000" kern="0">
                          <a:effectLst/>
                        </a:rPr>
                        <a:t>服务器返回“用户信息信息”的有关数据</a:t>
                      </a:r>
                      <a:endParaRPr lang="zh-CN" sz="900" kern="100">
                        <a:effectLst/>
                      </a:endParaRPr>
                    </a:p>
                    <a:p>
                      <a:pPr algn="l">
                        <a:lnSpc>
                          <a:spcPct val="115000"/>
                        </a:lnSpc>
                      </a:pPr>
                      <a:r>
                        <a:rPr lang="en-US" sz="1000" kern="0">
                          <a:effectLst/>
                        </a:rPr>
                        <a:t>POST-3: </a:t>
                      </a:r>
                      <a:r>
                        <a:rPr lang="zh-CN" sz="1000" kern="0">
                          <a:effectLst/>
                        </a:rPr>
                        <a:t>前端主界面展示出“用户信息”的有关信息并提供编辑界面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394283951"/>
                  </a:ext>
                </a:extLst>
              </a:tr>
              <a:tr h="185590">
                <a:tc>
                  <a:txBody>
                    <a:bodyPr/>
                    <a:lstStyle/>
                    <a:p>
                      <a:pPr algn="ctr">
                        <a:lnSpc>
                          <a:spcPct val="115000"/>
                        </a:lnSpc>
                      </a:pPr>
                      <a:r>
                        <a:rPr lang="zh-CN" sz="1000" kern="0">
                          <a:effectLst/>
                        </a:rPr>
                        <a:t>异常事件流</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574209193"/>
                  </a:ext>
                </a:extLst>
              </a:tr>
              <a:tr h="186450">
                <a:tc>
                  <a:txBody>
                    <a:bodyPr/>
                    <a:lstStyle/>
                    <a:p>
                      <a:pPr algn="ctr">
                        <a:lnSpc>
                          <a:spcPct val="115000"/>
                        </a:lnSpc>
                      </a:pPr>
                      <a:r>
                        <a:rPr lang="zh-CN" sz="1000" kern="0">
                          <a:effectLst/>
                        </a:rPr>
                        <a:t>优先级</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0.02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954936103"/>
                  </a:ext>
                </a:extLst>
              </a:tr>
              <a:tr h="185590">
                <a:tc>
                  <a:txBody>
                    <a:bodyPr/>
                    <a:lstStyle/>
                    <a:p>
                      <a:pPr algn="ctr">
                        <a:lnSpc>
                          <a:spcPct val="115000"/>
                        </a:lnSpc>
                      </a:pPr>
                      <a:r>
                        <a:rPr lang="zh-CN" sz="1000" kern="0">
                          <a:effectLst/>
                        </a:rPr>
                        <a:t>使用频率</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偶尔</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175657259"/>
                  </a:ext>
                </a:extLst>
              </a:tr>
              <a:tr h="185590">
                <a:tc>
                  <a:txBody>
                    <a:bodyPr/>
                    <a:lstStyle/>
                    <a:p>
                      <a:pPr algn="ctr">
                        <a:lnSpc>
                          <a:spcPct val="115000"/>
                        </a:lnSpc>
                      </a:pPr>
                      <a:r>
                        <a:rPr lang="zh-CN" sz="1000" kern="0">
                          <a:effectLst/>
                        </a:rPr>
                        <a:t>业务规则</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无</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654357883"/>
                  </a:ext>
                </a:extLst>
              </a:tr>
              <a:tr h="185590">
                <a:tc>
                  <a:txBody>
                    <a:bodyPr/>
                    <a:lstStyle/>
                    <a:p>
                      <a:pPr algn="ctr">
                        <a:lnSpc>
                          <a:spcPct val="115000"/>
                        </a:lnSpc>
                      </a:pPr>
                      <a:r>
                        <a:rPr lang="zh-CN" sz="1000" kern="0">
                          <a:effectLst/>
                        </a:rPr>
                        <a:t>输入</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底部导航栏个人中心按钮，点击个人信息设置页面</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240049907"/>
                  </a:ext>
                </a:extLst>
              </a:tr>
              <a:tr h="185590">
                <a:tc>
                  <a:txBody>
                    <a:bodyPr/>
                    <a:lstStyle/>
                    <a:p>
                      <a:pPr algn="ctr">
                        <a:lnSpc>
                          <a:spcPct val="115000"/>
                        </a:lnSpc>
                      </a:pPr>
                      <a:r>
                        <a:rPr lang="zh-CN" sz="1000" kern="0">
                          <a:effectLst/>
                        </a:rPr>
                        <a:t>输出</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zh-CN" sz="1000" kern="0">
                          <a:effectLst/>
                        </a:rPr>
                        <a:t>更新后的用户信息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1688003245"/>
                  </a:ext>
                </a:extLst>
              </a:tr>
              <a:tr h="580980">
                <a:tc>
                  <a:txBody>
                    <a:bodyPr/>
                    <a:lstStyle/>
                    <a:p>
                      <a:pPr algn="ctr">
                        <a:lnSpc>
                          <a:spcPct val="115000"/>
                        </a:lnSpc>
                      </a:pPr>
                      <a:r>
                        <a:rPr lang="zh-CN" sz="1000" kern="0">
                          <a:effectLst/>
                        </a:rPr>
                        <a:t>其他信息</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algn="l">
                        <a:lnSpc>
                          <a:spcPct val="115000"/>
                        </a:lnSpc>
                      </a:pPr>
                      <a:r>
                        <a:rPr lang="en-US" sz="1000" kern="0">
                          <a:effectLst/>
                        </a:rPr>
                        <a:t>1.</a:t>
                      </a:r>
                      <a:r>
                        <a:rPr lang="zh-CN" sz="1000" kern="0">
                          <a:effectLst/>
                        </a:rPr>
                        <a:t>如果检测到手机网络断开，给予相关弹窗提示。</a:t>
                      </a:r>
                      <a:endParaRPr lang="zh-CN" sz="900" kern="100">
                        <a:effectLst/>
                      </a:endParaRPr>
                    </a:p>
                    <a:p>
                      <a:pPr algn="l">
                        <a:lnSpc>
                          <a:spcPct val="115000"/>
                        </a:lnSpc>
                      </a:pPr>
                      <a:r>
                        <a:rPr lang="en-US" sz="1000" kern="0">
                          <a:effectLst/>
                        </a:rPr>
                        <a:t>2.</a:t>
                      </a:r>
                      <a:r>
                        <a:rPr lang="zh-CN" sz="1000" kern="0">
                          <a:effectLst/>
                        </a:rPr>
                        <a:t>若无数据则显示</a:t>
                      </a:r>
                      <a:r>
                        <a:rPr lang="en-US" sz="1000" kern="0">
                          <a:effectLst/>
                        </a:rPr>
                        <a:t>error</a:t>
                      </a:r>
                      <a:endParaRPr lang="zh-CN" sz="900" kern="100">
                        <a:effectLst/>
                      </a:endParaRPr>
                    </a:p>
                    <a:p>
                      <a:pPr algn="l">
                        <a:lnSpc>
                          <a:spcPct val="115000"/>
                        </a:lnSpc>
                      </a:pPr>
                      <a:r>
                        <a:rPr lang="en-US" sz="1000" kern="0">
                          <a:effectLst/>
                        </a:rPr>
                        <a:t>3.</a:t>
                      </a:r>
                      <a:r>
                        <a:rPr lang="zh-CN" sz="1000" kern="0">
                          <a:effectLst/>
                        </a:rPr>
                        <a:t>更新后显示更新内容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2027924420"/>
                  </a:ext>
                </a:extLst>
              </a:tr>
              <a:tr h="186450">
                <a:tc>
                  <a:txBody>
                    <a:bodyPr/>
                    <a:lstStyle/>
                    <a:p>
                      <a:pPr algn="ctr">
                        <a:lnSpc>
                          <a:spcPct val="115000"/>
                        </a:lnSpc>
                      </a:pPr>
                      <a:r>
                        <a:rPr lang="zh-CN" sz="1000" kern="0">
                          <a:effectLst/>
                        </a:rPr>
                        <a:t>页面原型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nchor="ctr"/>
                </a:tc>
                <a:tc>
                  <a:txBody>
                    <a:bodyPr/>
                    <a:lstStyle/>
                    <a:p>
                      <a:pPr marL="228600" indent="266700" algn="l">
                        <a:lnSpc>
                          <a:spcPct val="115000"/>
                        </a:lnSpc>
                      </a:pPr>
                      <a:r>
                        <a:rPr lang="en-US" sz="1000" kern="0" dirty="0">
                          <a:effectLst/>
                        </a:rPr>
                        <a:t> </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240" marR="57240" marT="0" marB="0"/>
                </a:tc>
                <a:extLst>
                  <a:ext uri="{0D108BD9-81ED-4DB2-BD59-A6C34878D82A}">
                    <a16:rowId xmlns:a16="http://schemas.microsoft.com/office/drawing/2014/main" val="3670140578"/>
                  </a:ext>
                </a:extLst>
              </a:tr>
            </a:tbl>
          </a:graphicData>
        </a:graphic>
      </p:graphicFrame>
    </p:spTree>
    <p:extLst>
      <p:ext uri="{BB962C8B-B14F-4D97-AF65-F5344CB8AC3E}">
        <p14:creationId xmlns:p14="http://schemas.microsoft.com/office/powerpoint/2010/main" val="124777614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7791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非功能性需求与功能性需求</a:t>
            </a:r>
          </a:p>
        </p:txBody>
      </p:sp>
      <p:sp>
        <p:nvSpPr>
          <p:cNvPr id="3" name="文本框 2">
            <a:extLst>
              <a:ext uri="{FF2B5EF4-FFF2-40B4-BE49-F238E27FC236}">
                <a16:creationId xmlns:a16="http://schemas.microsoft.com/office/drawing/2014/main" id="{86B3AFD8-73C8-4F20-805A-5C420687692E}"/>
              </a:ext>
            </a:extLst>
          </p:cNvPr>
          <p:cNvSpPr txBox="1"/>
          <p:nvPr/>
        </p:nvSpPr>
        <p:spPr>
          <a:xfrm>
            <a:off x="535786" y="911978"/>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通过需求访谈确定的初步非功能性需求与部分功能性需求的记录：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6CF0ACD-9882-BA5B-5E0B-3352FEB49598}"/>
              </a:ext>
            </a:extLst>
          </p:cNvPr>
          <p:cNvSpPr txBox="1"/>
          <p:nvPr/>
        </p:nvSpPr>
        <p:spPr>
          <a:xfrm>
            <a:off x="5435917" y="1997355"/>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非功能性需求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234EA88-9875-321E-86E7-128D79206C9D}"/>
              </a:ext>
            </a:extLst>
          </p:cNvPr>
          <p:cNvSpPr txBox="1"/>
          <p:nvPr/>
        </p:nvSpPr>
        <p:spPr>
          <a:xfrm>
            <a:off x="230068" y="2627522"/>
            <a:ext cx="1188133" cy="336695"/>
          </a:xfrm>
          <a:prstGeom prst="rect">
            <a:avLst/>
          </a:prstGeom>
          <a:noFill/>
        </p:spPr>
        <p:txBody>
          <a:bodyPr wrap="square">
            <a:spAutoFit/>
          </a:bodyPr>
          <a:lstStyle/>
          <a:p>
            <a:pPr>
              <a:lnSpc>
                <a:spcPct val="150000"/>
              </a:lnSpc>
              <a:buClr>
                <a:srgbClr val="3992DB"/>
              </a:buCl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功能性需求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2D5AA28-205E-429B-DE4D-624E32565332}"/>
              </a:ext>
            </a:extLst>
          </p:cNvPr>
          <p:cNvPicPr>
            <a:picLocks noChangeAspect="1"/>
          </p:cNvPicPr>
          <p:nvPr/>
        </p:nvPicPr>
        <p:blipFill>
          <a:blip r:embed="rId3"/>
          <a:stretch>
            <a:fillRect/>
          </a:stretch>
        </p:blipFill>
        <p:spPr>
          <a:xfrm>
            <a:off x="1547510" y="1659551"/>
            <a:ext cx="3759098" cy="4931516"/>
          </a:xfrm>
          <a:prstGeom prst="rect">
            <a:avLst/>
          </a:prstGeom>
        </p:spPr>
      </p:pic>
      <p:pic>
        <p:nvPicPr>
          <p:cNvPr id="12" name="图片 11">
            <a:extLst>
              <a:ext uri="{FF2B5EF4-FFF2-40B4-BE49-F238E27FC236}">
                <a16:creationId xmlns:a16="http://schemas.microsoft.com/office/drawing/2014/main" id="{4C8D82B0-0D36-EC37-FAF2-70565CB7DE9C}"/>
              </a:ext>
            </a:extLst>
          </p:cNvPr>
          <p:cNvPicPr>
            <a:picLocks noChangeAspect="1"/>
          </p:cNvPicPr>
          <p:nvPr/>
        </p:nvPicPr>
        <p:blipFill>
          <a:blip r:embed="rId4"/>
          <a:stretch>
            <a:fillRect/>
          </a:stretch>
        </p:blipFill>
        <p:spPr>
          <a:xfrm>
            <a:off x="6787225" y="1520045"/>
            <a:ext cx="4535283" cy="3666404"/>
          </a:xfrm>
          <a:prstGeom prst="rect">
            <a:avLst/>
          </a:prstGeom>
        </p:spPr>
      </p:pic>
    </p:spTree>
    <p:extLst>
      <p:ext uri="{BB962C8B-B14F-4D97-AF65-F5344CB8AC3E}">
        <p14:creationId xmlns:p14="http://schemas.microsoft.com/office/powerpoint/2010/main" val="41651094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需求的优先级与可行性</a:t>
            </a:r>
          </a:p>
        </p:txBody>
      </p:sp>
      <p:sp>
        <p:nvSpPr>
          <p:cNvPr id="2" name="文本框 1">
            <a:extLst>
              <a:ext uri="{FF2B5EF4-FFF2-40B4-BE49-F238E27FC236}">
                <a16:creationId xmlns:a16="http://schemas.microsoft.com/office/drawing/2014/main" id="{079357EF-16D2-C89C-A8AF-6F7C5E301FE9}"/>
              </a:ext>
            </a:extLst>
          </p:cNvPr>
          <p:cNvSpPr txBox="1"/>
          <p:nvPr/>
        </p:nvSpPr>
        <p:spPr>
          <a:xfrm>
            <a:off x="581968" y="930451"/>
            <a:ext cx="7776864" cy="418191"/>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需求优先级与可行性</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EDBE7E5-3F28-735D-E2E4-F05DB1AC50C4}"/>
              </a:ext>
            </a:extLst>
          </p:cNvPr>
          <p:cNvPicPr>
            <a:picLocks noChangeAspect="1"/>
          </p:cNvPicPr>
          <p:nvPr/>
        </p:nvPicPr>
        <p:blipFill>
          <a:blip r:embed="rId3"/>
          <a:stretch>
            <a:fillRect/>
          </a:stretch>
        </p:blipFill>
        <p:spPr>
          <a:xfrm>
            <a:off x="424717" y="1506191"/>
            <a:ext cx="7962401" cy="4081809"/>
          </a:xfrm>
          <a:prstGeom prst="rect">
            <a:avLst/>
          </a:prstGeom>
        </p:spPr>
      </p:pic>
      <p:pic>
        <p:nvPicPr>
          <p:cNvPr id="7" name="图片 6">
            <a:extLst>
              <a:ext uri="{FF2B5EF4-FFF2-40B4-BE49-F238E27FC236}">
                <a16:creationId xmlns:a16="http://schemas.microsoft.com/office/drawing/2014/main" id="{C5CACE58-F805-1119-90D0-35A84CC7CD05}"/>
              </a:ext>
            </a:extLst>
          </p:cNvPr>
          <p:cNvPicPr>
            <a:picLocks noChangeAspect="1"/>
          </p:cNvPicPr>
          <p:nvPr/>
        </p:nvPicPr>
        <p:blipFill>
          <a:blip r:embed="rId4"/>
          <a:stretch>
            <a:fillRect/>
          </a:stretch>
        </p:blipFill>
        <p:spPr>
          <a:xfrm>
            <a:off x="8484430" y="1139546"/>
            <a:ext cx="3282853" cy="1704802"/>
          </a:xfrm>
          <a:prstGeom prst="rect">
            <a:avLst/>
          </a:prstGeom>
        </p:spPr>
      </p:pic>
    </p:spTree>
    <p:extLst>
      <p:ext uri="{BB962C8B-B14F-4D97-AF65-F5344CB8AC3E}">
        <p14:creationId xmlns:p14="http://schemas.microsoft.com/office/powerpoint/2010/main" val="14755635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34743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数据字典与</a:t>
            </a:r>
            <a:r>
              <a:rPr lang="en-US" altLang="zh-CN" sz="2400" b="1" dirty="0">
                <a:solidFill>
                  <a:schemeClr val="tx2"/>
                </a:solidFill>
                <a:latin typeface="微软雅黑" panose="020B0503020204020204" pitchFamily="34" charset="-122"/>
                <a:ea typeface="微软雅黑" panose="020B0503020204020204" pitchFamily="34" charset="-122"/>
              </a:rPr>
              <a:t>E-R</a:t>
            </a:r>
            <a:r>
              <a:rPr lang="zh-CN" altLang="en-US" sz="2400" b="1" dirty="0">
                <a:solidFill>
                  <a:schemeClr val="tx2"/>
                </a:solidFill>
                <a:latin typeface="微软雅黑" panose="020B0503020204020204" pitchFamily="34" charset="-122"/>
                <a:ea typeface="微软雅黑" panose="020B0503020204020204" pitchFamily="34" charset="-122"/>
              </a:rPr>
              <a:t>图</a:t>
            </a:r>
          </a:p>
        </p:txBody>
      </p:sp>
      <p:sp>
        <p:nvSpPr>
          <p:cNvPr id="2" name="文本框 1">
            <a:extLst>
              <a:ext uri="{FF2B5EF4-FFF2-40B4-BE49-F238E27FC236}">
                <a16:creationId xmlns:a16="http://schemas.microsoft.com/office/drawing/2014/main" id="{1957E2F4-9ADF-9F18-D8AD-B7B6B337E9DB}"/>
              </a:ext>
            </a:extLst>
          </p:cNvPr>
          <p:cNvSpPr txBox="1"/>
          <p:nvPr/>
        </p:nvSpPr>
        <p:spPr>
          <a:xfrm>
            <a:off x="720771" y="1032103"/>
            <a:ext cx="2471162" cy="787523"/>
          </a:xfrm>
          <a:prstGeom prst="rect">
            <a:avLst/>
          </a:prstGeom>
          <a:noFill/>
        </p:spPr>
        <p:txBody>
          <a:bodyPr wrap="square">
            <a:spAutoFit/>
          </a:bodyPr>
          <a:lstStyle/>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详情请见具体文件。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工具：</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ProcessOn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visio</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8181A56-2CDF-7308-FAA3-253A494D558C}"/>
              </a:ext>
            </a:extLst>
          </p:cNvPr>
          <p:cNvPicPr>
            <a:picLocks noChangeAspect="1"/>
          </p:cNvPicPr>
          <p:nvPr/>
        </p:nvPicPr>
        <p:blipFill>
          <a:blip r:embed="rId3"/>
          <a:stretch>
            <a:fillRect/>
          </a:stretch>
        </p:blipFill>
        <p:spPr>
          <a:xfrm>
            <a:off x="5818471" y="1602118"/>
            <a:ext cx="5930797" cy="4305855"/>
          </a:xfrm>
          <a:prstGeom prst="rect">
            <a:avLst/>
          </a:prstGeom>
        </p:spPr>
      </p:pic>
      <p:pic>
        <p:nvPicPr>
          <p:cNvPr id="8" name="图片 7">
            <a:extLst>
              <a:ext uri="{FF2B5EF4-FFF2-40B4-BE49-F238E27FC236}">
                <a16:creationId xmlns:a16="http://schemas.microsoft.com/office/drawing/2014/main" id="{3EE2AA0C-463C-622E-F0FD-C6FF2CB1C6F0}"/>
              </a:ext>
            </a:extLst>
          </p:cNvPr>
          <p:cNvPicPr>
            <a:picLocks noChangeAspect="1"/>
          </p:cNvPicPr>
          <p:nvPr/>
        </p:nvPicPr>
        <p:blipFill>
          <a:blip r:embed="rId4"/>
          <a:stretch>
            <a:fillRect/>
          </a:stretch>
        </p:blipFill>
        <p:spPr>
          <a:xfrm>
            <a:off x="454086" y="2078827"/>
            <a:ext cx="4622615" cy="2363227"/>
          </a:xfrm>
          <a:prstGeom prst="rect">
            <a:avLst/>
          </a:prstGeom>
        </p:spPr>
      </p:pic>
    </p:spTree>
    <p:extLst>
      <p:ext uri="{BB962C8B-B14F-4D97-AF65-F5344CB8AC3E}">
        <p14:creationId xmlns:p14="http://schemas.microsoft.com/office/powerpoint/2010/main" val="96259410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测试用例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8D07C0E-3985-092C-7DE2-87992E61F6F9}"/>
              </a:ext>
            </a:extLst>
          </p:cNvPr>
          <p:cNvPicPr>
            <a:picLocks noChangeAspect="1"/>
          </p:cNvPicPr>
          <p:nvPr/>
        </p:nvPicPr>
        <p:blipFill>
          <a:blip r:embed="rId3"/>
          <a:stretch>
            <a:fillRect/>
          </a:stretch>
        </p:blipFill>
        <p:spPr>
          <a:xfrm>
            <a:off x="390525" y="1014894"/>
            <a:ext cx="4945265" cy="1353962"/>
          </a:xfrm>
          <a:prstGeom prst="rect">
            <a:avLst/>
          </a:prstGeom>
        </p:spPr>
      </p:pic>
      <p:pic>
        <p:nvPicPr>
          <p:cNvPr id="6" name="图片 5">
            <a:extLst>
              <a:ext uri="{FF2B5EF4-FFF2-40B4-BE49-F238E27FC236}">
                <a16:creationId xmlns:a16="http://schemas.microsoft.com/office/drawing/2014/main" id="{B35BE8A5-E1B7-2FC3-B88A-E18032B0CE1E}"/>
              </a:ext>
            </a:extLst>
          </p:cNvPr>
          <p:cNvPicPr>
            <a:picLocks noChangeAspect="1"/>
          </p:cNvPicPr>
          <p:nvPr/>
        </p:nvPicPr>
        <p:blipFill>
          <a:blip r:embed="rId4"/>
          <a:stretch>
            <a:fillRect/>
          </a:stretch>
        </p:blipFill>
        <p:spPr>
          <a:xfrm>
            <a:off x="5995418" y="1014894"/>
            <a:ext cx="5547398" cy="5345458"/>
          </a:xfrm>
          <a:prstGeom prst="rect">
            <a:avLst/>
          </a:prstGeom>
        </p:spPr>
      </p:pic>
      <p:pic>
        <p:nvPicPr>
          <p:cNvPr id="9" name="图片 8">
            <a:extLst>
              <a:ext uri="{FF2B5EF4-FFF2-40B4-BE49-F238E27FC236}">
                <a16:creationId xmlns:a16="http://schemas.microsoft.com/office/drawing/2014/main" id="{C6310FC6-BE47-51F6-089C-ADC6F4849EA9}"/>
              </a:ext>
            </a:extLst>
          </p:cNvPr>
          <p:cNvPicPr>
            <a:picLocks noChangeAspect="1"/>
          </p:cNvPicPr>
          <p:nvPr/>
        </p:nvPicPr>
        <p:blipFill>
          <a:blip r:embed="rId5"/>
          <a:stretch>
            <a:fillRect/>
          </a:stretch>
        </p:blipFill>
        <p:spPr>
          <a:xfrm>
            <a:off x="390525" y="2543327"/>
            <a:ext cx="4258665" cy="3817025"/>
          </a:xfrm>
          <a:prstGeom prst="rect">
            <a:avLst/>
          </a:prstGeom>
        </p:spPr>
      </p:pic>
    </p:spTree>
    <p:extLst>
      <p:ext uri="{BB962C8B-B14F-4D97-AF65-F5344CB8AC3E}">
        <p14:creationId xmlns:p14="http://schemas.microsoft.com/office/powerpoint/2010/main" val="239469216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项目与愿景</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用户与用例</a:t>
            </a:r>
            <a:endParaRPr lang="en-GB" altLang="zh-CN" sz="2000" b="1" dirty="0">
              <a:solidFill>
                <a:srgbClr val="1C50A2"/>
              </a:solidFill>
              <a:ea typeface="微软雅黑" panose="020B0503020204020204" charset="-122"/>
            </a:endParaRPr>
          </a:p>
        </p:txBody>
      </p:sp>
      <p:sp>
        <p:nvSpPr>
          <p:cNvPr id="16" name="文本框 9"/>
          <p:cNvSpPr txBox="1"/>
          <p:nvPr/>
        </p:nvSpPr>
        <p:spPr>
          <a:xfrm>
            <a:off x="623644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界面与原型</a:t>
            </a:r>
            <a:endParaRPr lang="en-GB" altLang="zh-CN" sz="2000" b="1" dirty="0">
              <a:solidFill>
                <a:srgbClr val="1C50A2"/>
              </a:solidFill>
              <a:ea typeface="微软雅黑" panose="020B0503020204020204" charset="-122"/>
            </a:endParaRPr>
          </a:p>
        </p:txBody>
      </p:sp>
      <p:sp>
        <p:nvSpPr>
          <p:cNvPr id="17" name="文本框 9"/>
          <p:cNvSpPr txBox="1"/>
          <p:nvPr/>
        </p:nvSpPr>
        <p:spPr>
          <a:xfrm>
            <a:off x="889662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rgbClr val="1C50A2"/>
                </a:solidFill>
                <a:ea typeface="微软雅黑" panose="020B0503020204020204" charset="-122"/>
              </a:rPr>
              <a:t>分工与参考</a:t>
            </a:r>
            <a:endParaRPr lang="en-US" altLang="zh-CN" sz="2000" b="1" dirty="0">
              <a:solidFill>
                <a:srgbClr val="1C50A2"/>
              </a:solidFill>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2557" y="261256"/>
            <a:ext cx="164104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用户手册</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78559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D8754AB-8731-9CCB-543C-026EAFA4E258}"/>
              </a:ext>
            </a:extLst>
          </p:cNvPr>
          <p:cNvPicPr>
            <a:picLocks noChangeAspect="1"/>
          </p:cNvPicPr>
          <p:nvPr/>
        </p:nvPicPr>
        <p:blipFill>
          <a:blip r:embed="rId3"/>
          <a:stretch>
            <a:fillRect/>
          </a:stretch>
        </p:blipFill>
        <p:spPr>
          <a:xfrm>
            <a:off x="794327" y="895547"/>
            <a:ext cx="4293603" cy="5888562"/>
          </a:xfrm>
          <a:prstGeom prst="rect">
            <a:avLst/>
          </a:prstGeom>
        </p:spPr>
      </p:pic>
      <p:pic>
        <p:nvPicPr>
          <p:cNvPr id="6" name="图片 5">
            <a:extLst>
              <a:ext uri="{FF2B5EF4-FFF2-40B4-BE49-F238E27FC236}">
                <a16:creationId xmlns:a16="http://schemas.microsoft.com/office/drawing/2014/main" id="{3367D99A-E4D5-BAC7-5B32-96D5CB6E3BEC}"/>
              </a:ext>
            </a:extLst>
          </p:cNvPr>
          <p:cNvPicPr>
            <a:picLocks noChangeAspect="1"/>
          </p:cNvPicPr>
          <p:nvPr/>
        </p:nvPicPr>
        <p:blipFill>
          <a:blip r:embed="rId4"/>
          <a:stretch>
            <a:fillRect/>
          </a:stretch>
        </p:blipFill>
        <p:spPr>
          <a:xfrm>
            <a:off x="5794664" y="1225215"/>
            <a:ext cx="5867400" cy="5229225"/>
          </a:xfrm>
          <a:prstGeom prst="rect">
            <a:avLst/>
          </a:prstGeom>
        </p:spPr>
      </p:pic>
    </p:spTree>
    <p:extLst>
      <p:ext uri="{BB962C8B-B14F-4D97-AF65-F5344CB8AC3E}">
        <p14:creationId xmlns:p14="http://schemas.microsoft.com/office/powerpoint/2010/main" val="329987436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界面与原型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46126"/>
            <a:ext cx="1728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界面与原型</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3091581-F6F8-41AE-A7F4-6A7E34297B62}"/>
              </a:ext>
            </a:extLst>
          </p:cNvPr>
          <p:cNvSpPr txBox="1"/>
          <p:nvPr/>
        </p:nvSpPr>
        <p:spPr>
          <a:xfrm>
            <a:off x="1050152" y="844926"/>
            <a:ext cx="7062073" cy="581057"/>
          </a:xfrm>
          <a:prstGeom prst="rect">
            <a:avLst/>
          </a:prstGeom>
          <a:noFill/>
        </p:spPr>
        <p:txBody>
          <a:bodyPr wrap="square">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设计工具：</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DC97EEE-5962-4B33-AB22-6F75ECC57389}"/>
              </a:ext>
            </a:extLst>
          </p:cNvPr>
          <p:cNvSpPr txBox="1"/>
          <p:nvPr/>
        </p:nvSpPr>
        <p:spPr>
          <a:xfrm>
            <a:off x="1087389" y="1395848"/>
            <a:ext cx="9217024" cy="587340"/>
          </a:xfrm>
          <a:prstGeom prst="rect">
            <a:avLst/>
          </a:prstGeom>
          <a:noFill/>
        </p:spPr>
        <p:txBody>
          <a:bodyPr wrap="square">
            <a:spAutoFit/>
          </a:bodyPr>
          <a:lstStyle/>
          <a:p>
            <a:pPr>
              <a:lnSpc>
                <a:spcPct val="150000"/>
              </a:lnSpc>
            </a:pPr>
            <a:r>
              <a:rPr lang="zh-CN" altLang="en-US" sz="2400" dirty="0">
                <a:hlinkClick r:id="rId3"/>
              </a:rPr>
              <a:t>设计文件</a:t>
            </a:r>
            <a:r>
              <a:rPr lang="en-US" altLang="zh-CN" sz="2400" dirty="0">
                <a:hlinkClick r:id="rId3"/>
              </a:rPr>
              <a:t>-</a:t>
            </a:r>
            <a:r>
              <a:rPr lang="en-US" altLang="zh-CN" sz="2400" dirty="0" err="1">
                <a:hlinkClick r:id="rId3"/>
              </a:rPr>
              <a:t>Pixso</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1C1392B-F8C9-D5F7-9676-68F6DE25FD02}"/>
              </a:ext>
            </a:extLst>
          </p:cNvPr>
          <p:cNvPicPr>
            <a:picLocks noChangeAspect="1"/>
          </p:cNvPicPr>
          <p:nvPr/>
        </p:nvPicPr>
        <p:blipFill>
          <a:blip r:embed="rId4"/>
          <a:stretch>
            <a:fillRect/>
          </a:stretch>
        </p:blipFill>
        <p:spPr>
          <a:xfrm>
            <a:off x="5899179" y="1279677"/>
            <a:ext cx="4823951" cy="4867150"/>
          </a:xfrm>
          <a:prstGeom prst="rect">
            <a:avLst/>
          </a:prstGeom>
        </p:spPr>
      </p:pic>
    </p:spTree>
    <p:extLst>
      <p:ext uri="{BB962C8B-B14F-4D97-AF65-F5344CB8AC3E}">
        <p14:creationId xmlns:p14="http://schemas.microsoft.com/office/powerpoint/2010/main" val="3840255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小组分工与参考文献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小组分工</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2" y="793185"/>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911424" y="779314"/>
            <a:ext cx="5184576"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本阶段小组分工（主要负责）如下：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153F86C4-C0DE-4010-A923-FB3FFB3F0472}"/>
              </a:ext>
            </a:extLst>
          </p:cNvPr>
          <p:cNvGraphicFramePr>
            <a:graphicFrameLocks noGrp="1"/>
          </p:cNvGraphicFramePr>
          <p:nvPr>
            <p:extLst>
              <p:ext uri="{D42A27DB-BD31-4B8C-83A1-F6EECF244321}">
                <p14:modId xmlns:p14="http://schemas.microsoft.com/office/powerpoint/2010/main" val="542957086"/>
              </p:ext>
            </p:extLst>
          </p:nvPr>
        </p:nvGraphicFramePr>
        <p:xfrm>
          <a:off x="612899" y="1637975"/>
          <a:ext cx="10413155" cy="4314611"/>
        </p:xfrm>
        <a:graphic>
          <a:graphicData uri="http://schemas.openxmlformats.org/drawingml/2006/table">
            <a:tbl>
              <a:tblPr firstRow="1" bandRow="1">
                <a:tableStyleId>{5C22544A-7EE6-4342-B048-85BDC9FD1C3A}</a:tableStyleId>
              </a:tblPr>
              <a:tblGrid>
                <a:gridCol w="3029528">
                  <a:extLst>
                    <a:ext uri="{9D8B030D-6E8A-4147-A177-3AD203B41FA5}">
                      <a16:colId xmlns:a16="http://schemas.microsoft.com/office/drawing/2014/main" val="2608716887"/>
                    </a:ext>
                  </a:extLst>
                </a:gridCol>
                <a:gridCol w="1366981">
                  <a:extLst>
                    <a:ext uri="{9D8B030D-6E8A-4147-A177-3AD203B41FA5}">
                      <a16:colId xmlns:a16="http://schemas.microsoft.com/office/drawing/2014/main" val="2869524414"/>
                    </a:ext>
                  </a:extLst>
                </a:gridCol>
                <a:gridCol w="1524000">
                  <a:extLst>
                    <a:ext uri="{9D8B030D-6E8A-4147-A177-3AD203B41FA5}">
                      <a16:colId xmlns:a16="http://schemas.microsoft.com/office/drawing/2014/main" val="1234272080"/>
                    </a:ext>
                  </a:extLst>
                </a:gridCol>
                <a:gridCol w="1208053">
                  <a:extLst>
                    <a:ext uri="{9D8B030D-6E8A-4147-A177-3AD203B41FA5}">
                      <a16:colId xmlns:a16="http://schemas.microsoft.com/office/drawing/2014/main" val="106466157"/>
                    </a:ext>
                  </a:extLst>
                </a:gridCol>
                <a:gridCol w="1134736">
                  <a:extLst>
                    <a:ext uri="{9D8B030D-6E8A-4147-A177-3AD203B41FA5}">
                      <a16:colId xmlns:a16="http://schemas.microsoft.com/office/drawing/2014/main" val="512281604"/>
                    </a:ext>
                  </a:extLst>
                </a:gridCol>
                <a:gridCol w="1008323">
                  <a:extLst>
                    <a:ext uri="{9D8B030D-6E8A-4147-A177-3AD203B41FA5}">
                      <a16:colId xmlns:a16="http://schemas.microsoft.com/office/drawing/2014/main" val="1232921638"/>
                    </a:ext>
                  </a:extLst>
                </a:gridCol>
                <a:gridCol w="1141534">
                  <a:extLst>
                    <a:ext uri="{9D8B030D-6E8A-4147-A177-3AD203B41FA5}">
                      <a16:colId xmlns:a16="http://schemas.microsoft.com/office/drawing/2014/main" val="325972792"/>
                    </a:ext>
                  </a:extLst>
                </a:gridCol>
              </a:tblGrid>
              <a:tr h="494453">
                <a:tc>
                  <a:txBody>
                    <a:bodyPr/>
                    <a:lstStyle/>
                    <a:p>
                      <a:pPr algn="ctr"/>
                      <a:r>
                        <a:rPr lang="zh-CN" altLang="en-US" sz="2400" dirty="0"/>
                        <a:t>内容</a:t>
                      </a:r>
                    </a:p>
                  </a:txBody>
                  <a:tcPr marL="121920" marR="121920" marT="60960" marB="60960"/>
                </a:tc>
                <a:tc>
                  <a:txBody>
                    <a:bodyPr/>
                    <a:lstStyle/>
                    <a:p>
                      <a:pPr algn="ctr"/>
                      <a:r>
                        <a:rPr lang="zh-CN" altLang="en-US" sz="2400" dirty="0"/>
                        <a:t>韩易贤</a:t>
                      </a:r>
                    </a:p>
                  </a:txBody>
                  <a:tcPr marL="121920" marR="121920" marT="60960" marB="60960"/>
                </a:tc>
                <a:tc>
                  <a:txBody>
                    <a:bodyPr/>
                    <a:lstStyle/>
                    <a:p>
                      <a:pPr algn="ctr"/>
                      <a:r>
                        <a:rPr lang="zh-CN" altLang="en-US" sz="2400" dirty="0"/>
                        <a:t>黄永智</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时蒙恩</a:t>
                      </a:r>
                    </a:p>
                    <a:p>
                      <a:pPr algn="ctr"/>
                      <a:endParaRPr lang="zh-CN" altLang="en-US" sz="2400" dirty="0"/>
                    </a:p>
                  </a:txBody>
                  <a:tcPr marL="121920" marR="121920" marT="60960" marB="60960"/>
                </a:tc>
                <a:tc>
                  <a:txBody>
                    <a:bodyPr/>
                    <a:lstStyle/>
                    <a:p>
                      <a:pPr algn="ctr"/>
                      <a:r>
                        <a:rPr lang="zh-CN" altLang="en-US" sz="2400" dirty="0"/>
                        <a:t>郑骥</a:t>
                      </a:r>
                    </a:p>
                  </a:txBody>
                  <a:tcPr marL="121920" marR="121920" marT="60960" marB="60960"/>
                </a:tc>
                <a:tc>
                  <a:txBody>
                    <a:bodyPr/>
                    <a:lstStyle/>
                    <a:p>
                      <a:pPr algn="ctr"/>
                      <a:r>
                        <a:rPr lang="zh-CN" altLang="en-US" sz="2400" dirty="0"/>
                        <a:t>潘阅</a:t>
                      </a:r>
                    </a:p>
                  </a:txBody>
                  <a:tcPr marL="121920" marR="121920" marT="60960" marB="60960"/>
                </a:tc>
                <a:tc>
                  <a:txBody>
                    <a:bodyPr/>
                    <a:lstStyle/>
                    <a:p>
                      <a:pPr algn="ctr"/>
                      <a:r>
                        <a:rPr lang="zh-CN" altLang="en-US" sz="2400" dirty="0"/>
                        <a:t>田淼</a:t>
                      </a:r>
                    </a:p>
                  </a:txBody>
                  <a:tcPr marL="121920" marR="121920" marT="60960" marB="60960"/>
                </a:tc>
                <a:extLst>
                  <a:ext uri="{0D108BD9-81ED-4DB2-BD59-A6C34878D82A}">
                    <a16:rowId xmlns:a16="http://schemas.microsoft.com/office/drawing/2014/main" val="2193165813"/>
                  </a:ext>
                </a:extLst>
              </a:tr>
              <a:tr h="494453">
                <a:tc>
                  <a:txBody>
                    <a:bodyPr/>
                    <a:lstStyle/>
                    <a:p>
                      <a:pPr algn="ctr"/>
                      <a:r>
                        <a:rPr lang="zh-CN" altLang="en-US" sz="2400" dirty="0"/>
                        <a:t>需求愿景文档</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extLst>
                  <a:ext uri="{0D108BD9-81ED-4DB2-BD59-A6C34878D82A}">
                    <a16:rowId xmlns:a16="http://schemas.microsoft.com/office/drawing/2014/main" val="294865361"/>
                  </a:ext>
                </a:extLst>
              </a:tr>
              <a:tr h="494453">
                <a:tc>
                  <a:txBody>
                    <a:bodyPr/>
                    <a:lstStyle/>
                    <a:p>
                      <a:pPr algn="ctr"/>
                      <a:r>
                        <a:rPr lang="zh-CN" altLang="en-US" sz="2400" dirty="0"/>
                        <a:t>界面原型设计</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2220626632"/>
                  </a:ext>
                </a:extLst>
              </a:tr>
              <a:tr h="494453">
                <a:tc>
                  <a:txBody>
                    <a:bodyPr/>
                    <a:lstStyle/>
                    <a:p>
                      <a:pPr algn="ctr"/>
                      <a:r>
                        <a:rPr lang="zh-CN" altLang="en-US" sz="2400" dirty="0"/>
                        <a:t>用户用例图与文档</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164426037"/>
                  </a:ext>
                </a:extLst>
              </a:tr>
              <a:tr h="494453">
                <a:tc>
                  <a:txBody>
                    <a:bodyPr/>
                    <a:lstStyle/>
                    <a:p>
                      <a:pPr algn="ctr"/>
                      <a:r>
                        <a:rPr lang="zh-CN" altLang="en-US" sz="2400" dirty="0"/>
                        <a:t>用户访谈与需求获取</a:t>
                      </a:r>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121920" marR="121920" marT="60960" marB="60960"/>
                </a:tc>
                <a:tc>
                  <a:txBody>
                    <a:bodyPr/>
                    <a:lstStyle/>
                    <a:p>
                      <a:pPr algn="ctr"/>
                      <a:r>
                        <a:rPr lang="zh-CN" altLang="en-US" sz="2400" dirty="0"/>
                        <a:t>√</a:t>
                      </a:r>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1427160839"/>
                  </a:ext>
                </a:extLst>
              </a:tr>
              <a:tr h="494453">
                <a:tc>
                  <a:txBody>
                    <a:bodyPr/>
                    <a:lstStyle/>
                    <a:p>
                      <a:pPr algn="ctr"/>
                      <a:r>
                        <a:rPr lang="zh-CN" altLang="en-US" sz="2400" dirty="0"/>
                        <a:t>数据字典与</a:t>
                      </a:r>
                      <a:r>
                        <a:rPr lang="en-US" altLang="zh-CN" sz="2400" dirty="0"/>
                        <a:t>E-R</a:t>
                      </a:r>
                      <a:r>
                        <a:rPr lang="zh-CN" altLang="en-US" sz="2400" dirty="0"/>
                        <a:t>图</a:t>
                      </a:r>
                    </a:p>
                  </a:txBody>
                  <a:tcPr marL="121920" marR="121920" marT="60960" marB="60960"/>
                </a:tc>
                <a:tc>
                  <a:txBody>
                    <a:bodyPr/>
                    <a:lstStyle/>
                    <a:p>
                      <a:pPr algn="ct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algn="ct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extLst>
                  <a:ext uri="{0D108BD9-81ED-4DB2-BD59-A6C34878D82A}">
                    <a16:rowId xmlns:a16="http://schemas.microsoft.com/office/drawing/2014/main" val="3899743640"/>
                  </a:ext>
                </a:extLst>
              </a:tr>
              <a:tr h="494453">
                <a:tc>
                  <a:txBody>
                    <a:bodyPr/>
                    <a:lstStyle/>
                    <a:p>
                      <a:pPr algn="ctr"/>
                      <a:r>
                        <a:rPr lang="en-US" altLang="zh-CN" sz="2400" dirty="0"/>
                        <a:t>SRS</a:t>
                      </a:r>
                      <a:r>
                        <a:rPr lang="zh-CN" altLang="en-US" sz="2400" dirty="0"/>
                        <a:t>文档编写</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r>
                        <a:rPr lang="zh-CN" altLang="en-US" sz="2400" dirty="0"/>
                        <a:t>√</a:t>
                      </a: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marL="121920" marR="121920" marT="60960" marB="60960"/>
                </a:tc>
                <a:tc>
                  <a:txBody>
                    <a:bodyPr/>
                    <a:lstStyle/>
                    <a:p>
                      <a:pPr algn="ctr"/>
                      <a:endParaRPr lang="zh-CN" altLang="en-US" sz="2400" dirty="0"/>
                    </a:p>
                  </a:txBody>
                  <a:tcPr marL="121920" marR="121920" marT="60960" marB="60960"/>
                </a:tc>
                <a:tc>
                  <a:txBody>
                    <a:bodyPr/>
                    <a:lstStyle/>
                    <a:p>
                      <a:pPr algn="ctr"/>
                      <a:r>
                        <a:rPr lang="zh-CN" altLang="en-US" sz="2400" dirty="0"/>
                        <a:t>√</a:t>
                      </a:r>
                    </a:p>
                  </a:txBody>
                  <a:tcPr marL="121920" marR="121920" marT="60960" marB="60960"/>
                </a:tc>
                <a:extLst>
                  <a:ext uri="{0D108BD9-81ED-4DB2-BD59-A6C34878D82A}">
                    <a16:rowId xmlns:a16="http://schemas.microsoft.com/office/drawing/2014/main" val="643723784"/>
                  </a:ext>
                </a:extLst>
              </a:tr>
              <a:tr h="494453">
                <a:tc>
                  <a:txBody>
                    <a:bodyPr/>
                    <a:lstStyle/>
                    <a:p>
                      <a:pPr algn="ctr"/>
                      <a:r>
                        <a:rPr lang="zh-CN" altLang="en-US" sz="2400" dirty="0"/>
                        <a:t>总评打分</a:t>
                      </a:r>
                    </a:p>
                  </a:txBody>
                  <a:tcPr marL="121920" marR="121920" marT="60960" marB="60960"/>
                </a:tc>
                <a:tc>
                  <a:txBody>
                    <a:bodyPr/>
                    <a:lstStyle/>
                    <a:p>
                      <a:pPr algn="ctr"/>
                      <a:r>
                        <a:rPr lang="en-US" altLang="zh-CN" sz="2400" dirty="0"/>
                        <a:t>88</a:t>
                      </a:r>
                      <a:endParaRPr lang="zh-CN" altLang="en-US" sz="2400" dirty="0"/>
                    </a:p>
                  </a:txBody>
                  <a:tcPr marL="121920" marR="121920" marT="60960" marB="60960"/>
                </a:tc>
                <a:tc>
                  <a:txBody>
                    <a:bodyPr/>
                    <a:lstStyle/>
                    <a:p>
                      <a:pPr algn="ctr"/>
                      <a:r>
                        <a:rPr lang="en-US" altLang="zh-CN" sz="2400" dirty="0"/>
                        <a:t>84</a:t>
                      </a:r>
                      <a:endParaRPr lang="zh-CN" altLang="en-US" sz="2400" dirty="0"/>
                    </a:p>
                  </a:txBody>
                  <a:tcPr marL="121920" marR="121920" marT="60960" marB="60960"/>
                </a:tc>
                <a:tc>
                  <a:txBody>
                    <a:bodyPr/>
                    <a:lstStyle/>
                    <a:p>
                      <a:pPr algn="ctr"/>
                      <a:r>
                        <a:rPr lang="en-US" altLang="zh-CN" sz="2400" dirty="0"/>
                        <a:t>91</a:t>
                      </a:r>
                      <a:endParaRPr lang="zh-CN" altLang="en-US" sz="2400" dirty="0"/>
                    </a:p>
                  </a:txBody>
                  <a:tcPr marL="121920" marR="121920" marT="60960" marB="60960"/>
                </a:tc>
                <a:tc>
                  <a:txBody>
                    <a:bodyPr/>
                    <a:lstStyle/>
                    <a:p>
                      <a:pPr algn="ctr"/>
                      <a:r>
                        <a:rPr lang="en-US" altLang="zh-CN" sz="2400" dirty="0"/>
                        <a:t>85</a:t>
                      </a:r>
                      <a:endParaRPr lang="zh-CN" altLang="en-US" sz="2400" dirty="0"/>
                    </a:p>
                  </a:txBody>
                  <a:tcPr marL="121920" marR="121920" marT="60960" marB="60960"/>
                </a:tc>
                <a:tc>
                  <a:txBody>
                    <a:bodyPr/>
                    <a:lstStyle/>
                    <a:p>
                      <a:pPr algn="ctr"/>
                      <a:r>
                        <a:rPr lang="en-US" altLang="zh-CN" sz="2400" dirty="0"/>
                        <a:t>86</a:t>
                      </a:r>
                      <a:endParaRPr lang="zh-CN" altLang="en-US" sz="2400" dirty="0"/>
                    </a:p>
                  </a:txBody>
                  <a:tcPr marL="121920" marR="121920" marT="60960" marB="60960"/>
                </a:tc>
                <a:tc>
                  <a:txBody>
                    <a:bodyPr/>
                    <a:lstStyle/>
                    <a:p>
                      <a:pPr algn="ctr"/>
                      <a:r>
                        <a:rPr lang="en-US" altLang="zh-CN" sz="2400" dirty="0"/>
                        <a:t>87</a:t>
                      </a:r>
                      <a:endParaRPr lang="zh-CN" altLang="en-US" sz="2400" dirty="0"/>
                    </a:p>
                  </a:txBody>
                  <a:tcPr marL="121920" marR="121920" marT="60960" marB="60960"/>
                </a:tc>
                <a:extLst>
                  <a:ext uri="{0D108BD9-81ED-4DB2-BD59-A6C34878D82A}">
                    <a16:rowId xmlns:a16="http://schemas.microsoft.com/office/drawing/2014/main" val="693594290"/>
                  </a:ext>
                </a:extLst>
              </a:tr>
            </a:tbl>
          </a:graphicData>
        </a:graphic>
      </p:graphicFrame>
    </p:spTree>
    <p:extLst>
      <p:ext uri="{BB962C8B-B14F-4D97-AF65-F5344CB8AC3E}">
        <p14:creationId xmlns:p14="http://schemas.microsoft.com/office/powerpoint/2010/main" val="240136448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6"/>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参考文献</a:t>
            </a:r>
          </a:p>
        </p:txBody>
      </p:sp>
      <p:sp>
        <p:nvSpPr>
          <p:cNvPr id="46" name="Title 1">
            <a:extLst>
              <a:ext uri="{FF2B5EF4-FFF2-40B4-BE49-F238E27FC236}">
                <a16:creationId xmlns:a16="http://schemas.microsoft.com/office/drawing/2014/main" id="{3BAC5CBE-B1E4-4666-9256-E5ED001FA416}"/>
              </a:ext>
            </a:extLst>
          </p:cNvPr>
          <p:cNvSpPr txBox="1"/>
          <p:nvPr/>
        </p:nvSpPr>
        <p:spPr>
          <a:xfrm>
            <a:off x="1050153" y="779314"/>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F267915-5132-4528-9339-A5DF50DE6485}"/>
              </a:ext>
            </a:extLst>
          </p:cNvPr>
          <p:cNvSpPr txBox="1"/>
          <p:nvPr/>
        </p:nvSpPr>
        <p:spPr>
          <a:xfrm>
            <a:off x="527382" y="924582"/>
            <a:ext cx="10849205" cy="2117246"/>
          </a:xfrm>
          <a:prstGeom prst="rect">
            <a:avLst/>
          </a:prstGeom>
          <a:noFill/>
        </p:spPr>
        <p:txBody>
          <a:bodyPr wrap="square">
            <a:spAutoFit/>
          </a:bodyPr>
          <a:lstStyle/>
          <a:p>
            <a:pPr algn="just">
              <a:lnSpc>
                <a:spcPct val="150000"/>
              </a:lnSpc>
            </a:pPr>
            <a:r>
              <a:rPr lang="en-US" altLang="zh-CN" sz="1800" kern="100" dirty="0">
                <a:effectLst/>
                <a:latin typeface="Times New Roman" panose="02020603050405020304" pitchFamily="18" charset="0"/>
                <a:ea typeface="宋体" panose="02010600030101010101" pitchFamily="2" charset="-122"/>
              </a:rPr>
              <a:t>[1] GB/T 8567-2006.</a:t>
            </a:r>
            <a:r>
              <a:rPr lang="zh-CN" altLang="zh-CN" sz="1800" kern="100" dirty="0">
                <a:effectLst/>
                <a:latin typeface="Times New Roman" panose="02020603050405020304" pitchFamily="18" charset="0"/>
                <a:ea typeface="宋体" panose="02010600030101010101" pitchFamily="2" charset="-122"/>
              </a:rPr>
              <a:t>《计算机软件文档编制规范》</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张海藩</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牟永敏</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软件工程导论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978-7-302-33098-1).</a:t>
            </a:r>
            <a:r>
              <a:rPr lang="zh-CN" altLang="zh-CN" sz="1800" kern="100" dirty="0">
                <a:effectLst/>
                <a:latin typeface="Times New Roman" panose="02020603050405020304" pitchFamily="18" charset="0"/>
                <a:ea typeface="宋体" panose="02010600030101010101" pitchFamily="2" charset="-122"/>
              </a:rPr>
              <a:t>北京：清华大学出版社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]Project Management Institute.</a:t>
            </a:r>
            <a:r>
              <a:rPr lang="zh-CN" altLang="zh-CN" sz="1800" kern="100" dirty="0">
                <a:effectLst/>
                <a:latin typeface="Times New Roman" panose="02020603050405020304" pitchFamily="18" charset="0"/>
                <a:ea typeface="宋体" panose="02010600030101010101" pitchFamily="2" charset="-122"/>
              </a:rPr>
              <a:t>项目管理知识体系指南</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第</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a:t>
            </a:r>
            <a:r>
              <a:rPr lang="zh-CN" altLang="zh-CN" sz="1800" kern="100" dirty="0">
                <a:effectLst/>
                <a:latin typeface="Times New Roman" panose="02020603050405020304" pitchFamily="18" charset="0"/>
                <a:ea typeface="宋体" panose="02010600030101010101" pitchFamily="2" charset="-122"/>
              </a:rPr>
              <a:t>北京：电子工业出版社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]Kathy Schwalbe.IT</a:t>
            </a:r>
            <a:r>
              <a:rPr lang="zh-CN" altLang="zh-CN" sz="1800" kern="100" dirty="0">
                <a:effectLst/>
                <a:latin typeface="Times New Roman" panose="02020603050405020304" pitchFamily="18" charset="0"/>
                <a:ea typeface="宋体" panose="02010600030101010101" pitchFamily="2" charset="-122"/>
              </a:rPr>
              <a:t>项目管理（第</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978-7-111-58233-5).</a:t>
            </a:r>
            <a:r>
              <a:rPr lang="zh-CN" altLang="zh-CN" sz="1800" kern="100" dirty="0">
                <a:effectLst/>
                <a:latin typeface="Times New Roman" panose="02020603050405020304" pitchFamily="18" charset="0"/>
                <a:ea typeface="宋体" panose="02010600030101010101" pitchFamily="2" charset="-122"/>
              </a:rPr>
              <a:t>北京：机械工业出版社</a:t>
            </a:r>
          </a:p>
          <a:p>
            <a:pPr algn="just">
              <a:lnSpc>
                <a:spcPct val="150000"/>
              </a:lnSpc>
            </a:pPr>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美</a:t>
            </a:r>
            <a:r>
              <a:rPr lang="en-US" altLang="zh-CN" sz="1800" kern="100" dirty="0">
                <a:effectLst/>
                <a:latin typeface="Times New Roman" panose="02020603050405020304" pitchFamily="18" charset="0"/>
                <a:ea typeface="宋体" panose="02010600030101010101" pitchFamily="2" charset="-122"/>
              </a:rPr>
              <a:t>]Karl </a:t>
            </a:r>
            <a:r>
              <a:rPr lang="en-US" altLang="zh-CN" sz="1800" kern="100" dirty="0" err="1">
                <a:effectLst/>
                <a:latin typeface="Times New Roman" panose="02020603050405020304" pitchFamily="18" charset="0"/>
                <a:ea typeface="宋体" panose="02010600030101010101" pitchFamily="2" charset="-122"/>
              </a:rPr>
              <a:t>Wiegers</a:t>
            </a:r>
            <a:r>
              <a:rPr lang="en-US" altLang="zh-CN" sz="1800" kern="100" dirty="0">
                <a:effectLst/>
                <a:latin typeface="Times New Roman" panose="02020603050405020304" pitchFamily="18" charset="0"/>
                <a:ea typeface="宋体" panose="02010600030101010101" pitchFamily="2" charset="-122"/>
              </a:rPr>
              <a:t>, Joy Beatty.</a:t>
            </a:r>
            <a:r>
              <a:rPr lang="zh-CN" altLang="zh-CN" sz="1800" kern="100" dirty="0">
                <a:effectLst/>
                <a:latin typeface="Times New Roman" panose="02020603050405020304" pitchFamily="18" charset="0"/>
                <a:ea typeface="宋体" panose="02010600030101010101" pitchFamily="2" charset="-122"/>
              </a:rPr>
              <a:t>软件需求（第</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版）</a:t>
            </a:r>
            <a:r>
              <a:rPr lang="en-US" altLang="zh-CN" sz="1800" kern="100" dirty="0">
                <a:effectLst/>
                <a:latin typeface="Times New Roman" panose="02020603050405020304" pitchFamily="18" charset="0"/>
                <a:ea typeface="宋体" panose="02010600030101010101" pitchFamily="2" charset="-122"/>
              </a:rPr>
              <a:t>[M].(ISBN 978-7-302-42682-0)</a:t>
            </a:r>
            <a:r>
              <a:rPr lang="zh-CN" altLang="zh-CN" sz="1800" kern="100" dirty="0">
                <a:effectLst/>
                <a:latin typeface="Times New Roman" panose="02020603050405020304" pitchFamily="18" charset="0"/>
                <a:ea typeface="宋体" panose="02010600030101010101" pitchFamily="2" charset="-122"/>
              </a:rPr>
              <a:t>北京：清华大学出版社</a:t>
            </a:r>
          </a:p>
        </p:txBody>
      </p:sp>
    </p:spTree>
    <p:extLst>
      <p:ext uri="{BB962C8B-B14F-4D97-AF65-F5344CB8AC3E}">
        <p14:creationId xmlns:p14="http://schemas.microsoft.com/office/powerpoint/2010/main" val="1702959506"/>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3" name="圆角矩形 42"/>
          <p:cNvSpPr/>
          <p:nvPr/>
        </p:nvSpPr>
        <p:spPr>
          <a:xfrm>
            <a:off x="3175113" y="1243070"/>
            <a:ext cx="2070060"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6" name="矩形 45"/>
          <p:cNvSpPr/>
          <p:nvPr/>
        </p:nvSpPr>
        <p:spPr>
          <a:xfrm>
            <a:off x="3107572" y="3036396"/>
            <a:ext cx="5477910" cy="1107996"/>
          </a:xfrm>
          <a:prstGeom prst="rect">
            <a:avLst/>
          </a:prstGeom>
        </p:spPr>
        <p:txBody>
          <a:bodyPr wrap="none">
            <a:spAutoFit/>
          </a:bodyPr>
          <a:lstStyle/>
          <a:p>
            <a:r>
              <a:rPr lang="en-US" altLang="zh-CN" sz="6600" b="1" dirty="0">
                <a:solidFill>
                  <a:srgbClr val="1C50A2"/>
                </a:solidFill>
                <a:latin typeface="+mj-ea"/>
                <a:ea typeface="+mj-ea"/>
              </a:rPr>
              <a:t>THANK YOU</a:t>
            </a:r>
            <a:endParaRPr lang="zh-CN" altLang="en-US" sz="6600" b="1" dirty="0">
              <a:solidFill>
                <a:srgbClr val="1C50A2"/>
              </a:solidFill>
              <a:latin typeface="+mj-ea"/>
              <a:ea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项目与愿景</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dist"/>
            <a:r>
              <a:rPr lang="zh-CN" altLang="en-US" sz="2400" b="1" dirty="0">
                <a:solidFill>
                  <a:schemeClr val="tx2"/>
                </a:solidFill>
                <a:latin typeface="微软雅黑" panose="020B0503020204020204" pitchFamily="34" charset="-122"/>
                <a:ea typeface="微软雅黑" panose="020B0503020204020204" pitchFamily="34" charset="-122"/>
              </a:rPr>
              <a:t>项目概述</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35D43190-7864-FAC0-99DB-6BD537E22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74" y="2152073"/>
            <a:ext cx="3654715" cy="27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E31A5BE2-B2DC-757E-0494-584A076DADDC}"/>
              </a:ext>
            </a:extLst>
          </p:cNvPr>
          <p:cNvSpPr txBox="1"/>
          <p:nvPr/>
        </p:nvSpPr>
        <p:spPr>
          <a:xfrm>
            <a:off x="7666182" y="5421745"/>
            <a:ext cx="2885434"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rPr>
              <a:t>易学 </a:t>
            </a:r>
            <a:r>
              <a:rPr lang="en-US" altLang="zh-CN" b="1" dirty="0">
                <a:solidFill>
                  <a:schemeClr val="tx2"/>
                </a:solidFill>
                <a:latin typeface="微软雅黑" panose="020B0503020204020204" pitchFamily="34" charset="-122"/>
                <a:ea typeface="微软雅黑" panose="020B0503020204020204" pitchFamily="34" charset="-122"/>
              </a:rPr>
              <a:t>e-learning App</a:t>
            </a:r>
            <a:endParaRPr lang="zh-CN" altLang="en-US" dirty="0"/>
          </a:p>
        </p:txBody>
      </p:sp>
      <p:pic>
        <p:nvPicPr>
          <p:cNvPr id="10" name="图片 9">
            <a:extLst>
              <a:ext uri="{FF2B5EF4-FFF2-40B4-BE49-F238E27FC236}">
                <a16:creationId xmlns:a16="http://schemas.microsoft.com/office/drawing/2014/main" id="{C8F663D2-D3A7-D66D-178E-3B533ACF65C2}"/>
              </a:ext>
            </a:extLst>
          </p:cNvPr>
          <p:cNvPicPr>
            <a:picLocks noChangeAspect="1"/>
          </p:cNvPicPr>
          <p:nvPr/>
        </p:nvPicPr>
        <p:blipFill>
          <a:blip r:embed="rId4"/>
          <a:stretch>
            <a:fillRect/>
          </a:stretch>
        </p:blipFill>
        <p:spPr>
          <a:xfrm>
            <a:off x="758248" y="1685802"/>
            <a:ext cx="6038850" cy="4105275"/>
          </a:xfrm>
          <a:prstGeom prst="rect">
            <a:avLst/>
          </a:prstGeom>
        </p:spPr>
      </p:pic>
      <p:sp>
        <p:nvSpPr>
          <p:cNvPr id="11" name="文本框 10">
            <a:extLst>
              <a:ext uri="{FF2B5EF4-FFF2-40B4-BE49-F238E27FC236}">
                <a16:creationId xmlns:a16="http://schemas.microsoft.com/office/drawing/2014/main" id="{BEAC670E-7760-D961-C610-C55A18153568}"/>
              </a:ext>
            </a:extLst>
          </p:cNvPr>
          <p:cNvSpPr txBox="1"/>
          <p:nvPr/>
        </p:nvSpPr>
        <p:spPr>
          <a:xfrm>
            <a:off x="660210" y="1044685"/>
            <a:ext cx="654256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项目选题</a:t>
            </a:r>
          </a:p>
        </p:txBody>
      </p:sp>
    </p:spTree>
    <p:extLst>
      <p:ext uri="{BB962C8B-B14F-4D97-AF65-F5344CB8AC3E}">
        <p14:creationId xmlns:p14="http://schemas.microsoft.com/office/powerpoint/2010/main" val="258167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405623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项目愿景 </a:t>
            </a:r>
            <a:r>
              <a:rPr lang="en-US" altLang="zh-CN" sz="2400" b="1" dirty="0">
                <a:solidFill>
                  <a:schemeClr val="tx2"/>
                </a:solidFill>
                <a:latin typeface="微软雅黑" panose="020B0503020204020204" pitchFamily="34" charset="-122"/>
                <a:ea typeface="微软雅黑" panose="020B0503020204020204" pitchFamily="34" charset="-122"/>
              </a:rPr>
              <a:t>Vision &amp; Scope</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010A91E-6248-52D9-BBF8-3E072BA3785C}"/>
              </a:ext>
            </a:extLst>
          </p:cNvPr>
          <p:cNvSpPr txBox="1"/>
          <p:nvPr/>
        </p:nvSpPr>
        <p:spPr>
          <a:xfrm>
            <a:off x="424872" y="1171772"/>
            <a:ext cx="175580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项目愿景</a:t>
            </a:r>
          </a:p>
        </p:txBody>
      </p:sp>
      <p:sp>
        <p:nvSpPr>
          <p:cNvPr id="7" name="文本框 6">
            <a:extLst>
              <a:ext uri="{FF2B5EF4-FFF2-40B4-BE49-F238E27FC236}">
                <a16:creationId xmlns:a16="http://schemas.microsoft.com/office/drawing/2014/main" id="{D57DD934-69F5-67BB-E475-59F50E04DA64}"/>
              </a:ext>
            </a:extLst>
          </p:cNvPr>
          <p:cNvSpPr txBox="1"/>
          <p:nvPr/>
        </p:nvSpPr>
        <p:spPr>
          <a:xfrm>
            <a:off x="1208495" y="1940312"/>
            <a:ext cx="8425033" cy="3269613"/>
          </a:xfrm>
          <a:prstGeom prst="rect">
            <a:avLst/>
          </a:prstGeom>
          <a:noFill/>
        </p:spPr>
        <p:txBody>
          <a:bodyPr wrap="square">
            <a:spAutoFit/>
          </a:bodyPr>
          <a:lstStyle/>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为了响应习近平新时代教育理念，更好的推进教学供给侧改革，我们小组对于学在城院系统做了一个调查。</a:t>
            </a:r>
            <a:endParaRPr lang="en-US" altLang="zh-CN" sz="2000" dirty="0">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经过调查发现，我们学生以及一部分老师对于学校斥资四千万的学在城院平台有着比较大的意见，认为此平台并不能满足师生与同学的线下交流的迫切需求，对于一款新的软件有着比较大的需求。因此我们小组打算制作一款集最基本</a:t>
            </a:r>
            <a:r>
              <a:rPr lang="zh-CN" altLang="zh-CN" sz="2000" b="1" dirty="0">
                <a:latin typeface="微软雅黑" panose="020B0503020204020204" pitchFamily="34" charset="-122"/>
                <a:ea typeface="微软雅黑" panose="020B0503020204020204" pitchFamily="34" charset="-122"/>
              </a:rPr>
              <a:t>发帖交流，作业</a:t>
            </a:r>
            <a:r>
              <a:rPr lang="zh-CN" altLang="en-US" sz="2000" b="1" dirty="0">
                <a:latin typeface="微软雅黑" panose="020B0503020204020204" pitchFamily="34" charset="-122"/>
                <a:ea typeface="微软雅黑" panose="020B0503020204020204" pitchFamily="34" charset="-122"/>
              </a:rPr>
              <a:t>交流</a:t>
            </a:r>
            <a:r>
              <a:rPr lang="zh-CN" altLang="zh-CN" sz="2000" b="1" dirty="0">
                <a:latin typeface="微软雅黑" panose="020B0503020204020204" pitchFamily="34" charset="-122"/>
                <a:ea typeface="微软雅黑" panose="020B0503020204020204" pitchFamily="34" charset="-122"/>
              </a:rPr>
              <a:t>，文件分享，消息提醒</a:t>
            </a:r>
            <a:r>
              <a:rPr lang="zh-CN" altLang="zh-CN" sz="2000" dirty="0">
                <a:latin typeface="微软雅黑" panose="020B0503020204020204" pitchFamily="34" charset="-122"/>
                <a:ea typeface="微软雅黑" panose="020B0503020204020204" pitchFamily="34" charset="-122"/>
              </a:rPr>
              <a:t>等功能于一身的软件。</a:t>
            </a:r>
          </a:p>
        </p:txBody>
      </p:sp>
    </p:spTree>
    <p:extLst>
      <p:ext uri="{BB962C8B-B14F-4D97-AF65-F5344CB8AC3E}">
        <p14:creationId xmlns:p14="http://schemas.microsoft.com/office/powerpoint/2010/main" val="353508001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3FBD66-C529-4DC6-A053-60A100E761CB}"/>
              </a:ext>
            </a:extLst>
          </p:cNvPr>
          <p:cNvSpPr txBox="1"/>
          <p:nvPr/>
        </p:nvSpPr>
        <p:spPr>
          <a:xfrm>
            <a:off x="1143840" y="266933"/>
            <a:ext cx="412088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pitchFamily="34" charset="-122"/>
                <a:ea typeface="微软雅黑" panose="020B0503020204020204" pitchFamily="34" charset="-122"/>
              </a:rPr>
              <a:t>上下文图 </a:t>
            </a:r>
            <a:r>
              <a:rPr lang="en-US" altLang="zh-CN" sz="2400" b="1" dirty="0">
                <a:solidFill>
                  <a:schemeClr val="tx2"/>
                </a:solidFill>
                <a:latin typeface="微软雅黑" panose="020B0503020204020204" pitchFamily="34" charset="-122"/>
                <a:ea typeface="微软雅黑" panose="020B0503020204020204" pitchFamily="34" charset="-122"/>
              </a:rPr>
              <a:t>Context Diagram</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9495DB4-2CE6-C285-C802-160E032457B3}"/>
              </a:ext>
            </a:extLst>
          </p:cNvPr>
          <p:cNvSpPr txBox="1"/>
          <p:nvPr/>
        </p:nvSpPr>
        <p:spPr>
          <a:xfrm>
            <a:off x="7906647" y="1776674"/>
            <a:ext cx="2776274"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建议的方案：</a:t>
            </a:r>
          </a:p>
        </p:txBody>
      </p:sp>
      <p:sp>
        <p:nvSpPr>
          <p:cNvPr id="3" name="文本框 2">
            <a:extLst>
              <a:ext uri="{FF2B5EF4-FFF2-40B4-BE49-F238E27FC236}">
                <a16:creationId xmlns:a16="http://schemas.microsoft.com/office/drawing/2014/main" id="{7FD49CF4-5CB9-8CE2-645E-3632828E1530}"/>
              </a:ext>
            </a:extLst>
          </p:cNvPr>
          <p:cNvSpPr txBox="1"/>
          <p:nvPr/>
        </p:nvSpPr>
        <p:spPr>
          <a:xfrm>
            <a:off x="8072901" y="2665906"/>
            <a:ext cx="3395870" cy="1526187"/>
          </a:xfrm>
          <a:prstGeom prst="rect">
            <a:avLst/>
          </a:prstGeom>
          <a:noFill/>
        </p:spPr>
        <p:txBody>
          <a:bodyPr wrap="square">
            <a:spAutoFit/>
          </a:bodyPr>
          <a:lstStyle/>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范围：</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浙大城市学院全体师生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i="0" dirty="0">
                <a:solidFill>
                  <a:schemeClr val="tx1">
                    <a:lumMod val="75000"/>
                    <a:lumOff val="25000"/>
                  </a:schemeClr>
                </a:solidFill>
                <a:effectLst/>
                <a:latin typeface="微软雅黑" panose="020B0503020204020204" pitchFamily="34" charset="-122"/>
                <a:ea typeface="微软雅黑" panose="020B0503020204020204" pitchFamily="34" charset="-122"/>
              </a:rPr>
              <a:t>用户群分类：</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学生</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教师</a:t>
            </a:r>
            <a:r>
              <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600" b="0" i="0" dirty="0">
                <a:solidFill>
                  <a:schemeClr val="tx1">
                    <a:lumMod val="75000"/>
                    <a:lumOff val="25000"/>
                  </a:schemeClr>
                </a:solidFill>
                <a:effectLst/>
                <a:latin typeface="微软雅黑" panose="020B0503020204020204" pitchFamily="34" charset="-122"/>
                <a:ea typeface="微软雅黑" panose="020B0503020204020204" pitchFamily="34" charset="-122"/>
              </a:rPr>
              <a:t>管理员</a:t>
            </a:r>
            <a:endParaRPr lang="en-US" altLang="zh-CN" sz="1600" b="0" i="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50000"/>
              </a:lnSpc>
              <a:buClr>
                <a:srgbClr val="3992DB"/>
              </a:buCl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实现形式：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App</a:t>
            </a:r>
            <a:endParaRPr lang="en-US" altLang="zh-CN" sz="1600" b="0" i="0" dirty="0">
              <a:solidFill>
                <a:srgbClr val="333333"/>
              </a:solidFill>
              <a:effectLst/>
              <a:latin typeface="Helvetica Neue"/>
            </a:endParaRPr>
          </a:p>
          <a:p>
            <a:pPr>
              <a:lnSpc>
                <a:spcPct val="150000"/>
              </a:lnSpc>
              <a:buClr>
                <a:srgbClr val="3992DB"/>
              </a:buCl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5C29B20-AAFD-7E8B-67CE-AB5C011527E6}"/>
              </a:ext>
            </a:extLst>
          </p:cNvPr>
          <p:cNvSpPr txBox="1"/>
          <p:nvPr/>
        </p:nvSpPr>
        <p:spPr>
          <a:xfrm>
            <a:off x="3575720" y="5733408"/>
            <a:ext cx="5040560" cy="369332"/>
          </a:xfrm>
          <a:prstGeom prst="rect">
            <a:avLst/>
          </a:prstGeom>
          <a:noFill/>
        </p:spPr>
        <p:txBody>
          <a:bodyPr wrap="square">
            <a:spAutoFit/>
          </a:bodyPr>
          <a:lstStyle/>
          <a:p>
            <a:r>
              <a:rPr lang="zh-CN" altLang="en-US" sz="1800" dirty="0">
                <a:solidFill>
                  <a:schemeClr val="accent5">
                    <a:lumMod val="75000"/>
                  </a:schemeClr>
                </a:solidFill>
                <a:latin typeface="微软雅黑" panose="020B0503020204020204" pitchFamily="34" charset="-122"/>
                <a:ea typeface="微软雅黑" panose="020B0503020204020204" pitchFamily="34" charset="-122"/>
              </a:rPr>
              <a:t>详情见</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《SRA2023-G17-</a:t>
            </a:r>
            <a:r>
              <a:rPr lang="zh-CN" altLang="en-US" dirty="0">
                <a:solidFill>
                  <a:schemeClr val="accent5">
                    <a:lumMod val="75000"/>
                  </a:schemeClr>
                </a:solidFill>
                <a:latin typeface="微软雅黑" panose="020B0503020204020204" pitchFamily="34" charset="-122"/>
                <a:ea typeface="微软雅黑" panose="020B0503020204020204" pitchFamily="34" charset="-122"/>
              </a:rPr>
              <a:t>项目愿景与范围文档</a:t>
            </a:r>
            <a:r>
              <a:rPr lang="en-US" altLang="zh-CN" sz="1800"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dirty="0"/>
          </a:p>
        </p:txBody>
      </p:sp>
      <p:pic>
        <p:nvPicPr>
          <p:cNvPr id="6" name="图片 5">
            <a:extLst>
              <a:ext uri="{FF2B5EF4-FFF2-40B4-BE49-F238E27FC236}">
                <a16:creationId xmlns:a16="http://schemas.microsoft.com/office/drawing/2014/main" id="{3F66E928-A73A-4C0E-A364-7A684ECE34C7}"/>
              </a:ext>
            </a:extLst>
          </p:cNvPr>
          <p:cNvPicPr>
            <a:picLocks noChangeAspect="1"/>
          </p:cNvPicPr>
          <p:nvPr/>
        </p:nvPicPr>
        <p:blipFill>
          <a:blip r:embed="rId3"/>
          <a:stretch>
            <a:fillRect/>
          </a:stretch>
        </p:blipFill>
        <p:spPr>
          <a:xfrm>
            <a:off x="723229" y="966393"/>
            <a:ext cx="5534682" cy="3996358"/>
          </a:xfrm>
          <a:prstGeom prst="rect">
            <a:avLst/>
          </a:prstGeom>
        </p:spPr>
      </p:pic>
    </p:spTree>
    <p:extLst>
      <p:ext uri="{BB962C8B-B14F-4D97-AF65-F5344CB8AC3E}">
        <p14:creationId xmlns:p14="http://schemas.microsoft.com/office/powerpoint/2010/main" val="311605098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用户与用例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用户群识别</a:t>
            </a:r>
          </a:p>
        </p:txBody>
      </p:sp>
      <p:sp>
        <p:nvSpPr>
          <p:cNvPr id="5" name="文本框 4">
            <a:extLst>
              <a:ext uri="{FF2B5EF4-FFF2-40B4-BE49-F238E27FC236}">
                <a16:creationId xmlns:a16="http://schemas.microsoft.com/office/drawing/2014/main" id="{B24F1B41-1E1F-3C83-241E-5AB636F73FE6}"/>
              </a:ext>
            </a:extLst>
          </p:cNvPr>
          <p:cNvSpPr txBox="1"/>
          <p:nvPr/>
        </p:nvSpPr>
        <p:spPr>
          <a:xfrm>
            <a:off x="592438" y="1054510"/>
            <a:ext cx="1643831"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rgbClr val="005DA2"/>
                </a:solidFill>
                <a:latin typeface="微软雅黑" panose="020B0503020204020204" pitchFamily="34" charset="-122"/>
                <a:ea typeface="微软雅黑" panose="020B0503020204020204" pitchFamily="34" charset="-122"/>
              </a:rPr>
              <a:t>用户群划分</a:t>
            </a:r>
          </a:p>
        </p:txBody>
      </p:sp>
      <p:graphicFrame>
        <p:nvGraphicFramePr>
          <p:cNvPr id="6" name="表格 5">
            <a:extLst>
              <a:ext uri="{FF2B5EF4-FFF2-40B4-BE49-F238E27FC236}">
                <a16:creationId xmlns:a16="http://schemas.microsoft.com/office/drawing/2014/main" id="{139B6182-5216-F214-96EC-EFFA89D7C529}"/>
              </a:ext>
            </a:extLst>
          </p:cNvPr>
          <p:cNvGraphicFramePr>
            <a:graphicFrameLocks noGrp="1"/>
          </p:cNvGraphicFramePr>
          <p:nvPr>
            <p:extLst>
              <p:ext uri="{D42A27DB-BD31-4B8C-83A1-F6EECF244321}">
                <p14:modId xmlns:p14="http://schemas.microsoft.com/office/powerpoint/2010/main" val="3655634289"/>
              </p:ext>
            </p:extLst>
          </p:nvPr>
        </p:nvGraphicFramePr>
        <p:xfrm>
          <a:off x="1414353" y="1560945"/>
          <a:ext cx="9153236" cy="4699267"/>
        </p:xfrm>
        <a:graphic>
          <a:graphicData uri="http://schemas.openxmlformats.org/drawingml/2006/table">
            <a:tbl>
              <a:tblPr firstRow="1" firstCol="1" bandRow="1">
                <a:tableStyleId>{5C22544A-7EE6-4342-B048-85BDC9FD1C3A}</a:tableStyleId>
              </a:tblPr>
              <a:tblGrid>
                <a:gridCol w="1547257">
                  <a:extLst>
                    <a:ext uri="{9D8B030D-6E8A-4147-A177-3AD203B41FA5}">
                      <a16:colId xmlns:a16="http://schemas.microsoft.com/office/drawing/2014/main" val="1245043828"/>
                    </a:ext>
                  </a:extLst>
                </a:gridCol>
                <a:gridCol w="2948877">
                  <a:extLst>
                    <a:ext uri="{9D8B030D-6E8A-4147-A177-3AD203B41FA5}">
                      <a16:colId xmlns:a16="http://schemas.microsoft.com/office/drawing/2014/main" val="1969255422"/>
                    </a:ext>
                  </a:extLst>
                </a:gridCol>
                <a:gridCol w="4657102">
                  <a:extLst>
                    <a:ext uri="{9D8B030D-6E8A-4147-A177-3AD203B41FA5}">
                      <a16:colId xmlns:a16="http://schemas.microsoft.com/office/drawing/2014/main" val="2973877173"/>
                    </a:ext>
                  </a:extLst>
                </a:gridCol>
              </a:tblGrid>
              <a:tr h="217681">
                <a:tc>
                  <a:txBody>
                    <a:bodyPr/>
                    <a:lstStyle/>
                    <a:p>
                      <a:pPr algn="just">
                        <a:lnSpc>
                          <a:spcPct val="150000"/>
                        </a:lnSpc>
                      </a:pPr>
                      <a:r>
                        <a:rPr lang="zh-CN" sz="1400" kern="100" dirty="0">
                          <a:effectLst/>
                          <a:latin typeface="Arial Black" panose="020B0A04020102020204" pitchFamily="34" charset="0"/>
                          <a:ea typeface="+mj-ea"/>
                        </a:rPr>
                        <a:t>名称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个数</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描述</a:t>
                      </a:r>
                    </a:p>
                  </a:txBody>
                  <a:tcPr marL="50580" marR="50580" marT="0" marB="0"/>
                </a:tc>
                <a:extLst>
                  <a:ext uri="{0D108BD9-81ED-4DB2-BD59-A6C34878D82A}">
                    <a16:rowId xmlns:a16="http://schemas.microsoft.com/office/drawing/2014/main" val="4264759874"/>
                  </a:ext>
                </a:extLst>
              </a:tr>
              <a:tr h="1342341">
                <a:tc>
                  <a:txBody>
                    <a:bodyPr/>
                    <a:lstStyle/>
                    <a:p>
                      <a:pPr algn="just">
                        <a:lnSpc>
                          <a:spcPct val="150000"/>
                        </a:lnSpc>
                      </a:pPr>
                      <a:r>
                        <a:rPr lang="zh-CN" sz="1400" kern="100" dirty="0">
                          <a:effectLst/>
                          <a:latin typeface="Arial Black" panose="020B0A04020102020204" pitchFamily="34" charset="0"/>
                          <a:ea typeface="+mj-ea"/>
                        </a:rPr>
                        <a:t>学生</a:t>
                      </a:r>
                      <a:r>
                        <a:rPr lang="en-US" sz="1400" kern="100" dirty="0">
                          <a:effectLst/>
                          <a:latin typeface="Arial Black" panose="020B0A04020102020204" pitchFamily="34" charset="0"/>
                          <a:ea typeface="+mj-ea"/>
                        </a:rPr>
                        <a:t>(</a:t>
                      </a:r>
                      <a:r>
                        <a:rPr lang="zh-CN" sz="1400" kern="100" dirty="0">
                          <a:effectLst/>
                          <a:latin typeface="Arial Black" panose="020B0A04020102020204" pitchFamily="34" charset="0"/>
                          <a:ea typeface="+mj-ea"/>
                        </a:rPr>
                        <a:t>受优待的</a:t>
                      </a:r>
                      <a:r>
                        <a:rPr lang="en-US" sz="1400" kern="100" dirty="0">
                          <a:effectLst/>
                          <a:latin typeface="Arial Black" panose="020B0A04020102020204" pitchFamily="34" charset="0"/>
                          <a:ea typeface="+mj-ea"/>
                        </a:rPr>
                        <a:t>)</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300</a:t>
                      </a:r>
                      <a:r>
                        <a:rPr lang="zh-CN" sz="1400" kern="100" dirty="0">
                          <a:effectLst/>
                          <a:latin typeface="Arial Black" panose="020B0A04020102020204" pitchFamily="34" charset="0"/>
                          <a:ea typeface="+mj-ea"/>
                        </a:rPr>
                        <a:t>人左右，为浙大城市学院软件工程专业学生数。</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的主要目标用户，学生用户群体对于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的课后辅助、社区功能有很强的需求，同时对于所使用的</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的界面美观程度和响应速度也有较高的要求，该类用户的满意程度，很大程度上影响了易学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后续的推广与使用。</a:t>
                      </a:r>
                    </a:p>
                  </a:txBody>
                  <a:tcPr marL="50580" marR="50580" marT="0" marB="0"/>
                </a:tc>
                <a:extLst>
                  <a:ext uri="{0D108BD9-81ED-4DB2-BD59-A6C34878D82A}">
                    <a16:rowId xmlns:a16="http://schemas.microsoft.com/office/drawing/2014/main" val="3993972908"/>
                  </a:ext>
                </a:extLst>
              </a:tr>
              <a:tr h="1801512">
                <a:tc>
                  <a:txBody>
                    <a:bodyPr/>
                    <a:lstStyle/>
                    <a:p>
                      <a:pPr algn="just">
                        <a:lnSpc>
                          <a:spcPct val="150000"/>
                        </a:lnSpc>
                      </a:pPr>
                      <a:r>
                        <a:rPr lang="zh-CN" sz="1400" kern="100">
                          <a:effectLst/>
                          <a:latin typeface="Arial Black" panose="020B0A04020102020204" pitchFamily="34" charset="0"/>
                          <a:ea typeface="+mj-ea"/>
                        </a:rPr>
                        <a:t>老师</a:t>
                      </a:r>
                      <a:r>
                        <a:rPr lang="en-US" sz="1400" kern="100">
                          <a:effectLst/>
                          <a:latin typeface="Arial Black" panose="020B0A04020102020204" pitchFamily="34" charset="0"/>
                          <a:ea typeface="+mj-ea"/>
                        </a:rPr>
                        <a:t>(</a:t>
                      </a:r>
                      <a:r>
                        <a:rPr lang="zh-CN" sz="1400" kern="100">
                          <a:effectLst/>
                          <a:latin typeface="Arial Black" panose="020B0A04020102020204" pitchFamily="34" charset="0"/>
                          <a:ea typeface="+mj-ea"/>
                        </a:rPr>
                        <a:t>受优待的</a:t>
                      </a:r>
                      <a:r>
                        <a:rPr lang="en-US" sz="1400" kern="100">
                          <a:effectLst/>
                          <a:latin typeface="Arial Black" panose="020B0A04020102020204" pitchFamily="34" charset="0"/>
                          <a:ea typeface="+mj-ea"/>
                        </a:rPr>
                        <a:t>)</a:t>
                      </a:r>
                      <a:endParaRPr lang="zh-CN" sz="1400" kern="100">
                        <a:effectLst/>
                        <a:latin typeface="Arial Black" panose="020B0A04020102020204" pitchFamily="34" charset="0"/>
                        <a:ea typeface="+mj-ea"/>
                      </a:endParaRPr>
                    </a:p>
                  </a:txBody>
                  <a:tcPr marL="50580" marR="50580" marT="0" marB="0"/>
                </a:tc>
                <a:tc>
                  <a:txBody>
                    <a:bodyPr/>
                    <a:lstStyle/>
                    <a:p>
                      <a:pPr algn="just">
                        <a:lnSpc>
                          <a:spcPct val="150000"/>
                        </a:lnSpc>
                      </a:pPr>
                      <a:r>
                        <a:rPr lang="en-US" sz="1400" kern="100" dirty="0">
                          <a:effectLst/>
                          <a:latin typeface="Arial Black" panose="020B0A04020102020204" pitchFamily="34" charset="0"/>
                          <a:ea typeface="+mj-ea"/>
                        </a:rPr>
                        <a:t>25</a:t>
                      </a:r>
                      <a:r>
                        <a:rPr lang="zh-CN" sz="1400" kern="100" dirty="0">
                          <a:effectLst/>
                          <a:latin typeface="Arial Black" panose="020B0A04020102020204" pitchFamily="34" charset="0"/>
                          <a:ea typeface="+mj-ea"/>
                        </a:rPr>
                        <a:t>人左右，为浙大城市学院软件工程专业教职工。</a:t>
                      </a:r>
                      <a:r>
                        <a:rPr lang="en-US" sz="1400" kern="100" baseline="30000" dirty="0">
                          <a:effectLst/>
                          <a:latin typeface="Arial Black" panose="020B0A04020102020204" pitchFamily="34" charset="0"/>
                          <a:ea typeface="+mj-ea"/>
                        </a:rPr>
                        <a:t>[5]</a:t>
                      </a:r>
                      <a:endParaRPr lang="zh-CN" sz="1400" kern="100" dirty="0">
                        <a:effectLst/>
                        <a:latin typeface="Arial Black" panose="020B0A04020102020204" pitchFamily="34" charset="0"/>
                        <a:ea typeface="+mj-ea"/>
                      </a:endParaRP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师生用户是易学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的主要目标用户，教师用户群体对于</a:t>
                      </a:r>
                      <a:r>
                        <a:rPr lang="en-US" sz="1400" kern="100" dirty="0">
                          <a:effectLst/>
                          <a:latin typeface="Arial Black" panose="020B0A04020102020204" pitchFamily="34" charset="0"/>
                          <a:ea typeface="+mj-ea"/>
                        </a:rPr>
                        <a:t>APP</a:t>
                      </a:r>
                      <a:r>
                        <a:rPr lang="zh-CN" sz="1400" kern="100" dirty="0">
                          <a:effectLst/>
                          <a:latin typeface="Arial Black" panose="020B0A04020102020204" pitchFamily="34" charset="0"/>
                          <a:ea typeface="+mj-ea"/>
                        </a:rPr>
                        <a:t>的资源发布、社区功能、作业评审等有较高的需求，老师群体通过查看学生用户的发帖消息、作业评论，了解学生的学习状况有利于学生和老师进行更好的信息沟通。教师用户对界面的响应速度和易用程度有较高要求，一个快捷易用的界面能够受到该群体的青睐。</a:t>
                      </a:r>
                    </a:p>
                  </a:txBody>
                  <a:tcPr marL="50580" marR="50580" marT="0" marB="0"/>
                </a:tc>
                <a:extLst>
                  <a:ext uri="{0D108BD9-81ED-4DB2-BD59-A6C34878D82A}">
                    <a16:rowId xmlns:a16="http://schemas.microsoft.com/office/drawing/2014/main" val="2770536659"/>
                  </a:ext>
                </a:extLst>
              </a:tr>
              <a:tr h="961084">
                <a:tc>
                  <a:txBody>
                    <a:bodyPr/>
                    <a:lstStyle/>
                    <a:p>
                      <a:pPr algn="just">
                        <a:lnSpc>
                          <a:spcPct val="150000"/>
                        </a:lnSpc>
                      </a:pPr>
                      <a:r>
                        <a:rPr lang="zh-CN" sz="1400" kern="100">
                          <a:effectLst/>
                          <a:latin typeface="Arial Black" panose="020B0A04020102020204" pitchFamily="34" charset="0"/>
                          <a:ea typeface="+mj-ea"/>
                        </a:rPr>
                        <a:t>系统管理员</a:t>
                      </a:r>
                    </a:p>
                  </a:txBody>
                  <a:tcPr marL="50580" marR="50580" marT="0" marB="0"/>
                </a:tc>
                <a:tc>
                  <a:txBody>
                    <a:bodyPr/>
                    <a:lstStyle/>
                    <a:p>
                      <a:pPr algn="just">
                        <a:lnSpc>
                          <a:spcPct val="150000"/>
                        </a:lnSpc>
                      </a:pPr>
                      <a:r>
                        <a:rPr lang="zh-CN" sz="1400" kern="100">
                          <a:effectLst/>
                          <a:latin typeface="Arial Black" panose="020B0A04020102020204" pitchFamily="34" charset="0"/>
                          <a:ea typeface="+mj-ea"/>
                        </a:rPr>
                        <a:t>大约</a:t>
                      </a:r>
                      <a:r>
                        <a:rPr lang="en-US" sz="1400" kern="100">
                          <a:effectLst/>
                          <a:latin typeface="Arial Black" panose="020B0A04020102020204" pitchFamily="34" charset="0"/>
                          <a:ea typeface="+mj-ea"/>
                        </a:rPr>
                        <a:t>5</a:t>
                      </a:r>
                      <a:r>
                        <a:rPr lang="zh-CN" sz="1400" kern="100">
                          <a:effectLst/>
                          <a:latin typeface="Arial Black" panose="020B0A04020102020204" pitchFamily="34" charset="0"/>
                          <a:ea typeface="+mj-ea"/>
                        </a:rPr>
                        <a:t>人左右</a:t>
                      </a:r>
                    </a:p>
                  </a:txBody>
                  <a:tcPr marL="50580" marR="50580" marT="0" marB="0"/>
                </a:tc>
                <a:tc>
                  <a:txBody>
                    <a:bodyPr/>
                    <a:lstStyle/>
                    <a:p>
                      <a:pPr algn="just">
                        <a:lnSpc>
                          <a:spcPct val="150000"/>
                        </a:lnSpc>
                      </a:pPr>
                      <a:r>
                        <a:rPr lang="zh-CN" sz="1400" kern="100" dirty="0">
                          <a:effectLst/>
                          <a:latin typeface="Arial Black" panose="020B0A04020102020204" pitchFamily="34" charset="0"/>
                          <a:ea typeface="+mj-ea"/>
                        </a:rPr>
                        <a:t>系统管理员主要用其用来管理易学</a:t>
                      </a:r>
                      <a:r>
                        <a:rPr lang="en-US" sz="1400" kern="100" dirty="0">
                          <a:effectLst/>
                          <a:latin typeface="Arial Black" panose="020B0A04020102020204" pitchFamily="34" charset="0"/>
                          <a:ea typeface="+mj-ea"/>
                        </a:rPr>
                        <a:t>e-</a:t>
                      </a:r>
                      <a:r>
                        <a:rPr lang="en-US" sz="1400" kern="100" dirty="0" err="1">
                          <a:effectLst/>
                          <a:latin typeface="Arial Black" panose="020B0A04020102020204" pitchFamily="34" charset="0"/>
                          <a:ea typeface="+mj-ea"/>
                        </a:rPr>
                        <a:t>learningAPP</a:t>
                      </a:r>
                      <a:r>
                        <a:rPr lang="zh-CN" sz="1400" kern="100" dirty="0">
                          <a:effectLst/>
                          <a:latin typeface="Arial Black" panose="020B0A04020102020204" pitchFamily="34" charset="0"/>
                          <a:ea typeface="+mj-ea"/>
                        </a:rPr>
                        <a:t>的内容，如后台各类用户的详细数据与信息，社区的发帖内容等。 </a:t>
                      </a:r>
                    </a:p>
                  </a:txBody>
                  <a:tcPr marL="50580" marR="50580" marT="0" marB="0"/>
                </a:tc>
                <a:extLst>
                  <a:ext uri="{0D108BD9-81ED-4DB2-BD59-A6C34878D82A}">
                    <a16:rowId xmlns:a16="http://schemas.microsoft.com/office/drawing/2014/main" val="4191673333"/>
                  </a:ext>
                </a:extLst>
              </a:tr>
            </a:tbl>
          </a:graphicData>
        </a:graphic>
      </p:graphicFrame>
    </p:spTree>
    <p:extLst>
      <p:ext uri="{BB962C8B-B14F-4D97-AF65-F5344CB8AC3E}">
        <p14:creationId xmlns:p14="http://schemas.microsoft.com/office/powerpoint/2010/main" val="4980637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B1E318-287E-D98D-2D08-1A7BA96784A4}"/>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2"/>
                </a:solidFill>
                <a:latin typeface="微软雅黑" panose="020B0503020204020204" pitchFamily="34" charset="-122"/>
                <a:ea typeface="微软雅黑" panose="020B0503020204020204" pitchFamily="34" charset="-122"/>
              </a:rPr>
              <a:t>用户代表选择</a:t>
            </a:r>
          </a:p>
        </p:txBody>
      </p:sp>
      <p:graphicFrame>
        <p:nvGraphicFramePr>
          <p:cNvPr id="2" name="表格 1">
            <a:extLst>
              <a:ext uri="{FF2B5EF4-FFF2-40B4-BE49-F238E27FC236}">
                <a16:creationId xmlns:a16="http://schemas.microsoft.com/office/drawing/2014/main" id="{72A9BE85-38F8-5738-38BA-ADE3AAB45FDB}"/>
              </a:ext>
            </a:extLst>
          </p:cNvPr>
          <p:cNvGraphicFramePr>
            <a:graphicFrameLocks noGrp="1"/>
          </p:cNvGraphicFramePr>
          <p:nvPr>
            <p:extLst>
              <p:ext uri="{D42A27DB-BD31-4B8C-83A1-F6EECF244321}">
                <p14:modId xmlns:p14="http://schemas.microsoft.com/office/powerpoint/2010/main" val="1964579724"/>
              </p:ext>
            </p:extLst>
          </p:nvPr>
        </p:nvGraphicFramePr>
        <p:xfrm>
          <a:off x="1337287" y="902742"/>
          <a:ext cx="8915076" cy="5765914"/>
        </p:xfrm>
        <a:graphic>
          <a:graphicData uri="http://schemas.openxmlformats.org/drawingml/2006/table">
            <a:tbl>
              <a:tblPr firstRow="1" firstCol="1" bandRow="1">
                <a:tableStyleId>{5C22544A-7EE6-4342-B048-85BDC9FD1C3A}</a:tableStyleId>
              </a:tblPr>
              <a:tblGrid>
                <a:gridCol w="949413">
                  <a:extLst>
                    <a:ext uri="{9D8B030D-6E8A-4147-A177-3AD203B41FA5}">
                      <a16:colId xmlns:a16="http://schemas.microsoft.com/office/drawing/2014/main" val="1642959363"/>
                    </a:ext>
                  </a:extLst>
                </a:gridCol>
                <a:gridCol w="970700">
                  <a:extLst>
                    <a:ext uri="{9D8B030D-6E8A-4147-A177-3AD203B41FA5}">
                      <a16:colId xmlns:a16="http://schemas.microsoft.com/office/drawing/2014/main" val="2199469636"/>
                    </a:ext>
                  </a:extLst>
                </a:gridCol>
                <a:gridCol w="1102179">
                  <a:extLst>
                    <a:ext uri="{9D8B030D-6E8A-4147-A177-3AD203B41FA5}">
                      <a16:colId xmlns:a16="http://schemas.microsoft.com/office/drawing/2014/main" val="2270347720"/>
                    </a:ext>
                  </a:extLst>
                </a:gridCol>
                <a:gridCol w="1781853">
                  <a:extLst>
                    <a:ext uri="{9D8B030D-6E8A-4147-A177-3AD203B41FA5}">
                      <a16:colId xmlns:a16="http://schemas.microsoft.com/office/drawing/2014/main" val="1358783953"/>
                    </a:ext>
                  </a:extLst>
                </a:gridCol>
                <a:gridCol w="1869093">
                  <a:extLst>
                    <a:ext uri="{9D8B030D-6E8A-4147-A177-3AD203B41FA5}">
                      <a16:colId xmlns:a16="http://schemas.microsoft.com/office/drawing/2014/main" val="2112613993"/>
                    </a:ext>
                  </a:extLst>
                </a:gridCol>
                <a:gridCol w="2241838">
                  <a:extLst>
                    <a:ext uri="{9D8B030D-6E8A-4147-A177-3AD203B41FA5}">
                      <a16:colId xmlns:a16="http://schemas.microsoft.com/office/drawing/2014/main" val="3406849747"/>
                    </a:ext>
                  </a:extLst>
                </a:gridCol>
              </a:tblGrid>
              <a:tr h="376275">
                <a:tc>
                  <a:txBody>
                    <a:bodyPr/>
                    <a:lstStyle/>
                    <a:p>
                      <a:pPr algn="ctr"/>
                      <a:r>
                        <a:rPr lang="zh-CN" sz="1400" kern="100" dirty="0">
                          <a:effectLst/>
                          <a:latin typeface="微软雅黑" panose="020B0503020204020204" pitchFamily="34" charset="-122"/>
                          <a:ea typeface="微软雅黑" panose="020B0503020204020204" pitchFamily="34" charset="-122"/>
                        </a:rPr>
                        <a:t>用户类别</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用户姓名</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当前身份</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用户简介</a:t>
                      </a:r>
                    </a:p>
                  </a:txBody>
                  <a:tcPr marL="43889" marR="43889" marT="0" marB="0"/>
                </a:tc>
                <a:tc>
                  <a:txBody>
                    <a:bodyPr/>
                    <a:lstStyle/>
                    <a:p>
                      <a:pPr algn="ctr"/>
                      <a:r>
                        <a:rPr lang="zh-CN" sz="1400" kern="100" dirty="0">
                          <a:effectLst/>
                          <a:latin typeface="微软雅黑" panose="020B0503020204020204" pitchFamily="34" charset="-122"/>
                          <a:ea typeface="微软雅黑" panose="020B0503020204020204" pitchFamily="34" charset="-122"/>
                        </a:rPr>
                        <a:t>选择原因</a:t>
                      </a:r>
                    </a:p>
                  </a:txBody>
                  <a:tcPr marL="43889" marR="43889" marT="0" marB="0"/>
                </a:tc>
                <a:tc>
                  <a:txBody>
                    <a:bodyPr/>
                    <a:lstStyle/>
                    <a:p>
                      <a:pPr algn="ctr"/>
                      <a:r>
                        <a:rPr lang="zh-CN" sz="1400" kern="100">
                          <a:effectLst/>
                          <a:latin typeface="微软雅黑" panose="020B0503020204020204" pitchFamily="34" charset="-122"/>
                          <a:ea typeface="微软雅黑" panose="020B0503020204020204" pitchFamily="34" charset="-122"/>
                        </a:rPr>
                        <a:t>责任及义务</a:t>
                      </a:r>
                    </a:p>
                  </a:txBody>
                  <a:tcPr marL="43889" marR="43889" marT="0" marB="0"/>
                </a:tc>
                <a:extLst>
                  <a:ext uri="{0D108BD9-81ED-4DB2-BD59-A6C34878D82A}">
                    <a16:rowId xmlns:a16="http://schemas.microsoft.com/office/drawing/2014/main" val="1553803444"/>
                  </a:ext>
                </a:extLst>
              </a:tr>
              <a:tr h="1714885">
                <a:tc>
                  <a:txBody>
                    <a:bodyPr/>
                    <a:lstStyle/>
                    <a:p>
                      <a:pPr algn="ctr"/>
                      <a:r>
                        <a:rPr lang="zh-CN" sz="1400" kern="100" dirty="0">
                          <a:effectLst/>
                          <a:latin typeface="微软雅黑" panose="020B0503020204020204" pitchFamily="34" charset="-122"/>
                          <a:ea typeface="微软雅黑" panose="020B0503020204020204" pitchFamily="34" charset="-122"/>
                        </a:rPr>
                        <a:t>最终用户</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苏奎</a:t>
                      </a:r>
                      <a:endParaRPr lang="en-US" alt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杨枨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项目的下达者，目标用户</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既是项目下达者，也是目标用户，在该项目中扮演多种角色。</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杨枨</a:t>
                      </a:r>
                      <a:r>
                        <a:rPr lang="zh-CN" altLang="en-US" sz="1400" kern="100" dirty="0">
                          <a:effectLst/>
                          <a:latin typeface="微软雅黑" panose="020B0503020204020204" pitchFamily="34" charset="-122"/>
                          <a:ea typeface="微软雅黑" panose="020B0503020204020204" pitchFamily="34" charset="-122"/>
                        </a:rPr>
                        <a:t>，苏奎</a:t>
                      </a:r>
                      <a:r>
                        <a:rPr lang="zh-CN" sz="1400" kern="100" dirty="0">
                          <a:effectLst/>
                          <a:latin typeface="微软雅黑" panose="020B0503020204020204" pitchFamily="34" charset="-122"/>
                          <a:ea typeface="微软雅黑" panose="020B0503020204020204" pitchFamily="34" charset="-122"/>
                        </a:rPr>
                        <a:t>老师是本课程的教师，同时也是该项目的发起人，是项目的关键，所有的基本需求都要经过其确认，其满意程度是项目能否进行下去的基础。</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对整个项目具有绝对的主导作用，是整个需求项目方向的引导者，同时也对小组有评审权。</a:t>
                      </a:r>
                    </a:p>
                  </a:txBody>
                  <a:tcPr marL="43889" marR="43889" marT="0" marB="0"/>
                </a:tc>
                <a:extLst>
                  <a:ext uri="{0D108BD9-81ED-4DB2-BD59-A6C34878D82A}">
                    <a16:rowId xmlns:a16="http://schemas.microsoft.com/office/drawing/2014/main" val="986429687"/>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何宁波</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学生用户代表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是浙大城市学院计算学院软件工程专业的学生，有项目相关功能的需求。</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提出项目的基本需求，对后续需求进行反馈，确认是否符合自己要求，同时对项目界面原型等提出一些意见</a:t>
                      </a:r>
                    </a:p>
                  </a:txBody>
                  <a:tcPr marL="43889" marR="43889" marT="0" marB="0"/>
                </a:tc>
                <a:extLst>
                  <a:ext uri="{0D108BD9-81ED-4DB2-BD59-A6C34878D82A}">
                    <a16:rowId xmlns:a16="http://schemas.microsoft.com/office/drawing/2014/main" val="1811671718"/>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罗荣良</a:t>
                      </a:r>
                      <a:endParaRPr lang="zh-CN" sz="1400" kern="100" dirty="0">
                        <a:effectLst/>
                        <a:latin typeface="微软雅黑" panose="020B0503020204020204" pitchFamily="34" charset="-122"/>
                        <a:ea typeface="微软雅黑" panose="020B0503020204020204" pitchFamily="34" charset="-122"/>
                      </a:endParaRP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管理员用户代表</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有管理员相关内容的开发和使用经验。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拥有项目管理员部分开发与运维经验。</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微软雅黑" panose="020B0503020204020204" pitchFamily="34" charset="-122"/>
                        </a:rPr>
                        <a:t>易学</a:t>
                      </a:r>
                      <a:r>
                        <a:rPr lang="en-US" altLang="zh-CN" sz="1400" kern="100" dirty="0">
                          <a:effectLst/>
                          <a:latin typeface="微软雅黑" panose="020B0503020204020204" pitchFamily="34" charset="-122"/>
                          <a:ea typeface="微软雅黑" panose="020B0503020204020204" pitchFamily="34" charset="-122"/>
                        </a:rPr>
                        <a:t>e-learning</a:t>
                      </a:r>
                      <a:r>
                        <a:rPr lang="zh-CN" sz="1400" kern="100" dirty="0">
                          <a:effectLst/>
                          <a:latin typeface="微软雅黑" panose="020B0503020204020204" pitchFamily="34" charset="-122"/>
                          <a:ea typeface="微软雅黑" panose="020B0503020204020204" pitchFamily="34" charset="-122"/>
                        </a:rPr>
                        <a:t>项目中管理员角色功能需求，并对本项目组所做的界面原型提供相应的修改意见。</a:t>
                      </a:r>
                    </a:p>
                  </a:txBody>
                  <a:tcPr marL="43889" marR="43889" marT="0" marB="0"/>
                </a:tc>
                <a:extLst>
                  <a:ext uri="{0D108BD9-81ED-4DB2-BD59-A6C34878D82A}">
                    <a16:rowId xmlns:a16="http://schemas.microsoft.com/office/drawing/2014/main" val="4182333900"/>
                  </a:ext>
                </a:extLst>
              </a:tr>
              <a:tr h="1224918">
                <a:tc>
                  <a:txBody>
                    <a:bodyPr/>
                    <a:lstStyle/>
                    <a:p>
                      <a:pPr algn="ctr"/>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ctr"/>
                      <a:r>
                        <a:rPr lang="zh-CN" altLang="en-US" sz="1400" kern="100" dirty="0">
                          <a:effectLst/>
                          <a:latin typeface="微软雅黑" panose="020B0503020204020204" pitchFamily="34" charset="-122"/>
                          <a:ea typeface="微软雅黑" panose="020B0503020204020204" pitchFamily="34" charset="-122"/>
                        </a:rPr>
                        <a:t>王豪烨</a:t>
                      </a:r>
                      <a:endParaRPr lang="zh-CN" sz="1400" kern="100" dirty="0">
                        <a:effectLst/>
                        <a:latin typeface="微软雅黑" panose="020B0503020204020204" pitchFamily="34" charset="-122"/>
                        <a:ea typeface="微软雅黑" panose="020B0503020204020204" pitchFamily="34" charset="-122"/>
                      </a:endParaRPr>
                    </a:p>
                    <a:p>
                      <a:pPr algn="ctr"/>
                      <a:r>
                        <a:rPr lang="zh-CN" sz="1400" kern="100" dirty="0">
                          <a:effectLst/>
                          <a:latin typeface="微软雅黑" panose="020B0503020204020204" pitchFamily="34" charset="-122"/>
                          <a:ea typeface="微软雅黑" panose="020B0503020204020204" pitchFamily="34" charset="-122"/>
                        </a:rPr>
                        <a:t>王硕萍</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教师用户代表</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浙大城市学院计算学院的教师。</a:t>
                      </a:r>
                    </a:p>
                  </a:txBody>
                  <a:tcPr marL="43889" marR="43889" marT="0" marB="0"/>
                </a:tc>
                <a:tc>
                  <a:txBody>
                    <a:bodyPr/>
                    <a:lstStyle/>
                    <a:p>
                      <a:pPr algn="just"/>
                      <a:r>
                        <a:rPr lang="zh-CN" sz="1400" kern="100">
                          <a:effectLst/>
                          <a:latin typeface="微软雅黑" panose="020B0503020204020204" pitchFamily="34" charset="-122"/>
                          <a:ea typeface="微软雅黑" panose="020B0503020204020204" pitchFamily="34" charset="-122"/>
                        </a:rPr>
                        <a:t>包括项目下达者在内的教师用户，可以对项目的教师用户功能提出建议，供后续开发时参考。</a:t>
                      </a:r>
                    </a:p>
                  </a:txBody>
                  <a:tcPr marL="43889" marR="43889" marT="0" marB="0"/>
                </a:tc>
                <a:tc>
                  <a:txBody>
                    <a:bodyPr/>
                    <a:lstStyle/>
                    <a:p>
                      <a:pPr algn="just"/>
                      <a:r>
                        <a:rPr lang="zh-CN" sz="1400" kern="100" dirty="0">
                          <a:effectLst/>
                          <a:latin typeface="微软雅黑" panose="020B0503020204020204" pitchFamily="34" charset="-122"/>
                          <a:ea typeface="微软雅黑" panose="020B0503020204020204" pitchFamily="34" charset="-122"/>
                        </a:rPr>
                        <a:t>提供</a:t>
                      </a:r>
                      <a:r>
                        <a:rPr lang="zh-CN" altLang="en-US" sz="1400" kern="100" dirty="0">
                          <a:effectLst/>
                          <a:latin typeface="微软雅黑" panose="020B0503020204020204" pitchFamily="34" charset="-122"/>
                          <a:ea typeface="+mn-ea"/>
                        </a:rPr>
                        <a:t>易学</a:t>
                      </a:r>
                      <a:r>
                        <a:rPr lang="en-US" altLang="zh-CN" sz="1400" kern="100" dirty="0">
                          <a:effectLst/>
                          <a:latin typeface="微软雅黑" panose="020B0503020204020204" pitchFamily="34" charset="-122"/>
                          <a:ea typeface="+mn-ea"/>
                        </a:rPr>
                        <a:t>e-learning</a:t>
                      </a:r>
                      <a:r>
                        <a:rPr lang="zh-CN" sz="1400" kern="100" dirty="0">
                          <a:effectLst/>
                          <a:latin typeface="微软雅黑" panose="020B0503020204020204" pitchFamily="34" charset="-122"/>
                          <a:ea typeface="微软雅黑" panose="020B0503020204020204" pitchFamily="34" charset="-122"/>
                        </a:rPr>
                        <a:t>项目中游客角色功能需求，并对项目组所做的界面原型提供相应的修改意见。</a:t>
                      </a:r>
                    </a:p>
                  </a:txBody>
                  <a:tcPr marL="43889" marR="43889" marT="0" marB="0"/>
                </a:tc>
                <a:extLst>
                  <a:ext uri="{0D108BD9-81ED-4DB2-BD59-A6C34878D82A}">
                    <a16:rowId xmlns:a16="http://schemas.microsoft.com/office/drawing/2014/main" val="2256526268"/>
                  </a:ext>
                </a:extLst>
              </a:tr>
            </a:tbl>
          </a:graphicData>
        </a:graphic>
      </p:graphicFrame>
    </p:spTree>
    <p:extLst>
      <p:ext uri="{BB962C8B-B14F-4D97-AF65-F5344CB8AC3E}">
        <p14:creationId xmlns:p14="http://schemas.microsoft.com/office/powerpoint/2010/main" val="57654437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p4</Template>
  <TotalTime>262</TotalTime>
  <Words>1329</Words>
  <Application>Microsoft Office PowerPoint</Application>
  <PresentationFormat>宽屏</PresentationFormat>
  <Paragraphs>220</Paragraphs>
  <Slides>26</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Helvetica Condensed</vt:lpstr>
      <vt:lpstr>Helvetica Neue</vt:lpstr>
      <vt:lpstr>等线</vt:lpstr>
      <vt:lpstr>微软雅黑</vt:lpstr>
      <vt:lpstr>微软雅黑 Light</vt:lpstr>
      <vt:lpstr>Arial</vt:lpstr>
      <vt:lpstr>Arial Black</vt:lpstr>
      <vt:lpstr>Calibri</vt:lpstr>
      <vt:lpstr>Times New Roman</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www.2ppt.com-爱PPT提供资源下载</dc:subject>
  <dc:creator>409802596@qq.com</dc:creator>
  <dc:description>www.2ppt.com-爱PPT提供资源下载</dc:description>
  <cp:lastModifiedBy>水 水水</cp:lastModifiedBy>
  <cp:revision>14</cp:revision>
  <dcterms:created xsi:type="dcterms:W3CDTF">2023-03-20T10:32:47Z</dcterms:created>
  <dcterms:modified xsi:type="dcterms:W3CDTF">2023-05-18T18:26:28Z</dcterms:modified>
</cp:coreProperties>
</file>

<file path=docProps/custom.xml><?xml version="1.0" encoding="utf-8"?>
<Properties xmlns="http://schemas.openxmlformats.org/officeDocument/2006/custom-properties" xmlns:vt="http://schemas.openxmlformats.org/officeDocument/2006/docPropsVTypes">
  <property fmtid="{A09F084E-AD41-489F-8076-AA5BE3082BCA}" pid="100">
    <vt:ui4>5</vt:ui4>
  </property>
  <property fmtid="{64440492-4C8B-11D1-8B70-080036B11A03}" pid="11">
    <vt:lpwstr>www.2ppt.com-爱PPT提供资源下载</vt:lpwstr>
  </property>
  <property fmtid="{D5CDD505-2E9C-101B-9397-08002B2CF9AE}" pid="2" name="ICV">
    <vt:lpwstr>6B3F400533DF45C59741C88864D6B666</vt:lpwstr>
  </property>
  <property fmtid="{D5CDD505-2E9C-101B-9397-08002B2CF9AE}" pid="3" name="KSOProductBuildVer">
    <vt:lpwstr>2052-11.1.0.10938</vt:lpwstr>
  </property>
</Properties>
</file>