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tags/tag7.xml" ContentType="application/vnd.openxmlformats-officedocument.presentationml.tags+xml"/>
  <Override PartName="/ppt/notesSlides/notesSlide9.xml" ContentType="application/vnd.openxmlformats-officedocument.presentationml.notesSlide+xml"/>
  <Override PartName="/ppt/tags/tag8.xml" ContentType="application/vnd.openxmlformats-officedocument.presentationml.tag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ags/tag9.xml" ContentType="application/vnd.openxmlformats-officedocument.presentationml.tags+xml"/>
  <Override PartName="/ppt/tags/tag10.xml" ContentType="application/vnd.openxmlformats-officedocument.presentationml.tag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tags/tag11.xml" ContentType="application/vnd.openxmlformats-officedocument.presentationml.tags+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tags/tag12.xml" ContentType="application/vnd.openxmlformats-officedocument.presentationml.tags+xml"/>
  <Override PartName="/ppt/notesSlides/notesSlide20.xml" ContentType="application/vnd.openxmlformats-officedocument.presentationml.notesSlide+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notesSlides/notesSlide21.xml" ContentType="application/vnd.openxmlformats-officedocument.presentationml.notesSlide+xml"/>
  <Override PartName="/ppt/tags/tag19.xml" ContentType="application/vnd.openxmlformats-officedocument.presentationml.tags+xml"/>
  <Override PartName="/ppt/tags/tag20.xml" ContentType="application/vnd.openxmlformats-officedocument.presentationml.tags+xml"/>
  <Override PartName="/ppt/notesSlides/notesSlide22.xml" ContentType="application/vnd.openxmlformats-officedocument.presentationml.notesSlide+xml"/>
  <Override PartName="/ppt/tags/tag21.xml" ContentType="application/vnd.openxmlformats-officedocument.presentationml.tags+xml"/>
  <Override PartName="/ppt/tags/tag22.xml" ContentType="application/vnd.openxmlformats-officedocument.presentationml.tags+xml"/>
  <Override PartName="/ppt/notesSlides/notesSlide23.xml" ContentType="application/vnd.openxmlformats-officedocument.presentationml.notesSlide+xml"/>
  <Override PartName="/ppt/tags/tag23.xml" ContentType="application/vnd.openxmlformats-officedocument.presentationml.tags+xml"/>
  <Override PartName="/ppt/tags/tag24.xml" ContentType="application/vnd.openxmlformats-officedocument.presentationml.tags+xml"/>
  <Override PartName="/ppt/notesSlides/notesSlide24.xml" ContentType="application/vnd.openxmlformats-officedocument.presentationml.notesSlide+xml"/>
  <Override PartName="/ppt/tags/tag25.xml" ContentType="application/vnd.openxmlformats-officedocument.presentationml.tags+xml"/>
  <Override PartName="/ppt/tags/tag26.xml" ContentType="application/vnd.openxmlformats-officedocument.presentationml.tags+xml"/>
  <Override PartName="/ppt/notesSlides/notesSlide25.xml" ContentType="application/vnd.openxmlformats-officedocument.presentationml.notesSlide+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notesSlides/notesSlide26.xml" ContentType="application/vnd.openxmlformats-officedocument.presentationml.notesSlide+xml"/>
  <Override PartName="/ppt/tags/tag30.xml" ContentType="application/vnd.openxmlformats-officedocument.presentationml.tags+xml"/>
  <Override PartName="/ppt/tags/tag31.xml" ContentType="application/vnd.openxmlformats-officedocument.presentationml.tags+xml"/>
  <Override PartName="/ppt/notesSlides/notesSlide27.xml" ContentType="application/vnd.openxmlformats-officedocument.presentationml.notesSlide+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notesSlides/notesSlide28.xml" ContentType="application/vnd.openxmlformats-officedocument.presentationml.notesSlide+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notesSlides/notesSlide29.xml" ContentType="application/vnd.openxmlformats-officedocument.presentationml.notesSlide+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notesSlides/notesSlide30.xml" ContentType="application/vnd.openxmlformats-officedocument.presentationml.notesSlide+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notesSlides/notesSlide31.xml" ContentType="application/vnd.openxmlformats-officedocument.presentationml.notesSlide+xml"/>
  <Override PartName="/ppt/tags/tag47.xml" ContentType="application/vnd.openxmlformats-officedocument.presentationml.tags+xml"/>
  <Override PartName="/ppt/tags/tag48.xml" ContentType="application/vnd.openxmlformats-officedocument.presentationml.tags+xml"/>
  <Override PartName="/ppt/notesSlides/notesSlide32.xml" ContentType="application/vnd.openxmlformats-officedocument.presentationml.notesSlide+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notesSlides/notesSlide33.xml" ContentType="application/vnd.openxmlformats-officedocument.presentationml.notesSlide+xml"/>
  <Override PartName="/ppt/tags/tag52.xml" ContentType="application/vnd.openxmlformats-officedocument.presentationml.tags+xml"/>
  <Override PartName="/ppt/notesSlides/notesSlide34.xml" ContentType="application/vnd.openxmlformats-officedocument.presentationml.notesSlide+xml"/>
  <Override PartName="/ppt/tags/tag53.xml" ContentType="application/vnd.openxmlformats-officedocument.presentationml.tags+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tags/tag54.xml" ContentType="application/vnd.openxmlformats-officedocument.presentationml.tags+xml"/>
  <Override PartName="/ppt/notesSlides/notesSlide37.xml" ContentType="application/vnd.openxmlformats-officedocument.presentationml.notesSlide+xml"/>
  <Override PartName="/ppt/tags/tag55.xml" ContentType="application/vnd.openxmlformats-officedocument.presentationml.tags+xml"/>
  <Override PartName="/ppt/notesSlides/notesSlide38.xml" ContentType="application/vnd.openxmlformats-officedocument.presentationml.notesSlide+xml"/>
  <Override PartName="/ppt/tags/tag56.xml" ContentType="application/vnd.openxmlformats-officedocument.presentationml.tags+xml"/>
  <Override PartName="/ppt/notesSlides/notesSlide39.xml" ContentType="application/vnd.openxmlformats-officedocument.presentationml.notesSlide+xml"/>
  <Override PartName="/ppt/tags/tag57.xml" ContentType="application/vnd.openxmlformats-officedocument.presentationml.tags+xml"/>
  <Override PartName="/ppt/notesSlides/notesSlide40.xml" ContentType="application/vnd.openxmlformats-officedocument.presentationml.notesSlide+xml"/>
  <Override PartName="/ppt/tags/tag58.xml" ContentType="application/vnd.openxmlformats-officedocument.presentationml.tags+xml"/>
  <Override PartName="/ppt/notesSlides/notesSlide41.xml" ContentType="application/vnd.openxmlformats-officedocument.presentationml.notesSlide+xml"/>
  <Override PartName="/ppt/tags/tag59.xml" ContentType="application/vnd.openxmlformats-officedocument.presentationml.tags+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tags/tag60.xml" ContentType="application/vnd.openxmlformats-officedocument.presentationml.tags+xml"/>
  <Override PartName="/ppt/notesSlides/notesSlide44.xml" ContentType="application/vnd.openxmlformats-officedocument.presentationml.notesSlide+xml"/>
  <Override PartName="/ppt/tags/tag61.xml" ContentType="application/vnd.openxmlformats-officedocument.presentationml.tags+xml"/>
  <Override PartName="/ppt/notesSlides/notesSlide45.xml" ContentType="application/vnd.openxmlformats-officedocument.presentationml.notesSlide+xml"/>
  <Override PartName="/ppt/tags/tag62.xml" ContentType="application/vnd.openxmlformats-officedocument.presentationml.tags+xml"/>
  <Override PartName="/ppt/notesSlides/notesSlide46.xml" ContentType="application/vnd.openxmlformats-officedocument.presentationml.notesSlide+xml"/>
  <Override PartName="/ppt/tags/tag63.xml" ContentType="application/vnd.openxmlformats-officedocument.presentationml.tags+xml"/>
  <Override PartName="/ppt/notesSlides/notesSlide47.xml" ContentType="application/vnd.openxmlformats-officedocument.presentationml.notesSlide+xml"/>
  <Override PartName="/ppt/tags/tag64.xml" ContentType="application/vnd.openxmlformats-officedocument.presentationml.tags+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tags/tag65.xml" ContentType="application/vnd.openxmlformats-officedocument.presentationml.tags+xml"/>
  <Override PartName="/ppt/notesSlides/notesSlide50.xml" ContentType="application/vnd.openxmlformats-officedocument.presentationml.notesSlide+xml"/>
  <Override PartName="/ppt/tags/tag66.xml" ContentType="application/vnd.openxmlformats-officedocument.presentationml.tags+xml"/>
  <Override PartName="/ppt/tags/tag67.xml" ContentType="application/vnd.openxmlformats-officedocument.presentationml.tags+xml"/>
  <Override PartName="/ppt/notesSlides/notesSlide51.xml" ContentType="application/vnd.openxmlformats-officedocument.presentationml.notesSlide+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notesSlides/notesSlide52.xml" ContentType="application/vnd.openxmlformats-officedocument.presentationml.notesSlide+xml"/>
  <Override PartName="/ppt/tags/tag71.xml" ContentType="application/vnd.openxmlformats-officedocument.presentationml.tags+xml"/>
  <Override PartName="/ppt/tags/tag72.xml" ContentType="application/vnd.openxmlformats-officedocument.presentationml.tags+xml"/>
  <Override PartName="/ppt/notesSlides/notesSlide53.xml" ContentType="application/vnd.openxmlformats-officedocument.presentationml.notesSlide+xml"/>
  <Override PartName="/ppt/tags/tag73.xml" ContentType="application/vnd.openxmlformats-officedocument.presentationml.tags+xml"/>
  <Override PartName="/ppt/notesSlides/notesSlide54.xml" ContentType="application/vnd.openxmlformats-officedocument.presentationml.notesSlide+xml"/>
  <Override PartName="/ppt/tags/tag74.xml" ContentType="application/vnd.openxmlformats-officedocument.presentationml.tags+xml"/>
  <Override PartName="/ppt/notesSlides/notesSlide55.xml" ContentType="application/vnd.openxmlformats-officedocument.presentationml.notesSlide+xml"/>
  <Override PartName="/ppt/tags/tag75.xml" ContentType="application/vnd.openxmlformats-officedocument.presentationml.tags+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tags/tag76.xml" ContentType="application/vnd.openxmlformats-officedocument.presentationml.tags+xml"/>
  <Override PartName="/ppt/notesSlides/notesSlide58.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0"/>
  </p:notesMasterIdLst>
  <p:sldIdLst>
    <p:sldId id="257" r:id="rId2"/>
    <p:sldId id="342" r:id="rId3"/>
    <p:sldId id="259" r:id="rId4"/>
    <p:sldId id="353" r:id="rId5"/>
    <p:sldId id="354" r:id="rId6"/>
    <p:sldId id="355" r:id="rId7"/>
    <p:sldId id="356" r:id="rId8"/>
    <p:sldId id="358" r:id="rId9"/>
    <p:sldId id="361" r:id="rId10"/>
    <p:sldId id="383" r:id="rId11"/>
    <p:sldId id="260" r:id="rId12"/>
    <p:sldId id="362" r:id="rId13"/>
    <p:sldId id="369" r:id="rId14"/>
    <p:sldId id="370" r:id="rId15"/>
    <p:sldId id="371" r:id="rId16"/>
    <p:sldId id="372" r:id="rId17"/>
    <p:sldId id="373" r:id="rId18"/>
    <p:sldId id="384" r:id="rId19"/>
    <p:sldId id="261" r:id="rId20"/>
    <p:sldId id="406" r:id="rId21"/>
    <p:sldId id="407" r:id="rId22"/>
    <p:sldId id="408" r:id="rId23"/>
    <p:sldId id="409" r:id="rId24"/>
    <p:sldId id="411" r:id="rId25"/>
    <p:sldId id="412" r:id="rId26"/>
    <p:sldId id="413" r:id="rId27"/>
    <p:sldId id="414" r:id="rId28"/>
    <p:sldId id="415" r:id="rId29"/>
    <p:sldId id="416" r:id="rId30"/>
    <p:sldId id="417" r:id="rId31"/>
    <p:sldId id="418" r:id="rId32"/>
    <p:sldId id="419" r:id="rId33"/>
    <p:sldId id="420" r:id="rId34"/>
    <p:sldId id="421" r:id="rId35"/>
    <p:sldId id="387" r:id="rId36"/>
    <p:sldId id="385" r:id="rId37"/>
    <p:sldId id="388" r:id="rId38"/>
    <p:sldId id="389" r:id="rId39"/>
    <p:sldId id="390" r:id="rId40"/>
    <p:sldId id="391" r:id="rId41"/>
    <p:sldId id="392" r:id="rId42"/>
    <p:sldId id="428" r:id="rId43"/>
    <p:sldId id="262" r:id="rId44"/>
    <p:sldId id="423" r:id="rId45"/>
    <p:sldId id="424" r:id="rId46"/>
    <p:sldId id="425" r:id="rId47"/>
    <p:sldId id="426" r:id="rId48"/>
    <p:sldId id="429" r:id="rId49"/>
    <p:sldId id="343" r:id="rId50"/>
    <p:sldId id="430" r:id="rId51"/>
    <p:sldId id="431" r:id="rId52"/>
    <p:sldId id="432" r:id="rId53"/>
    <p:sldId id="434" r:id="rId54"/>
    <p:sldId id="436" r:id="rId55"/>
    <p:sldId id="435" r:id="rId56"/>
    <p:sldId id="318" r:id="rId57"/>
    <p:sldId id="319" r:id="rId58"/>
    <p:sldId id="291" r:id="rId59"/>
  </p:sldIdLst>
  <p:sldSz cx="12192000" cy="6858000"/>
  <p:notesSz cx="6858000" cy="9144000"/>
  <p:custDataLst>
    <p:tags r:id="rId61"/>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水 水水" initials="水"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1C50A2"/>
    <a:srgbClr val="F3983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22" d="100"/>
          <a:sy n="122" d="100"/>
        </p:scale>
        <p:origin x="96" y="240"/>
      </p:cViewPr>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tags" Target="tags/tag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microsoft.com/office/2016/11/relationships/changesInfo" Target="changesInfos/changesInfo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水 水水" userId="5afd51ae6bd675b9" providerId="LiveId" clId="{5E323E57-17D7-46E4-BB23-75DA8AA20050}"/>
    <pc:docChg chg="undo custSel delSld modSld">
      <pc:chgData name="水 水水" userId="5afd51ae6bd675b9" providerId="LiveId" clId="{5E323E57-17D7-46E4-BB23-75DA8AA20050}" dt="2023-04-07T05:41:55.886" v="387"/>
      <pc:docMkLst>
        <pc:docMk/>
      </pc:docMkLst>
      <pc:sldChg chg="modSp mod">
        <pc:chgData name="水 水水" userId="5afd51ae6bd675b9" providerId="LiveId" clId="{5E323E57-17D7-46E4-BB23-75DA8AA20050}" dt="2023-04-07T04:40:32.452" v="234" actId="1076"/>
        <pc:sldMkLst>
          <pc:docMk/>
          <pc:sldMk cId="0" sldId="257"/>
        </pc:sldMkLst>
        <pc:picChg chg="mod">
          <ac:chgData name="水 水水" userId="5afd51ae6bd675b9" providerId="LiveId" clId="{5E323E57-17D7-46E4-BB23-75DA8AA20050}" dt="2023-04-07T04:40:32.452" v="234" actId="1076"/>
          <ac:picMkLst>
            <pc:docMk/>
            <pc:sldMk cId="0" sldId="257"/>
            <ac:picMk id="19" creationId="{00000000-0000-0000-0000-000000000000}"/>
          </ac:picMkLst>
        </pc:picChg>
      </pc:sldChg>
      <pc:sldChg chg="addSp modSp mod">
        <pc:chgData name="水 水水" userId="5afd51ae6bd675b9" providerId="LiveId" clId="{5E323E57-17D7-46E4-BB23-75DA8AA20050}" dt="2023-04-07T05:41:55.886" v="387"/>
        <pc:sldMkLst>
          <pc:docMk/>
          <pc:sldMk cId="0" sldId="318"/>
        </pc:sldMkLst>
        <pc:graphicFrameChg chg="mod modGraphic">
          <ac:chgData name="水 水水" userId="5afd51ae6bd675b9" providerId="LiveId" clId="{5E323E57-17D7-46E4-BB23-75DA8AA20050}" dt="2023-04-07T05:41:55.886" v="387"/>
          <ac:graphicFrameMkLst>
            <pc:docMk/>
            <pc:sldMk cId="0" sldId="318"/>
            <ac:graphicFrameMk id="7" creationId="{00000000-0000-0000-0000-000000000000}"/>
          </ac:graphicFrameMkLst>
        </pc:graphicFrameChg>
        <pc:graphicFrameChg chg="add mod">
          <ac:chgData name="水 水水" userId="5afd51ae6bd675b9" providerId="LiveId" clId="{5E323E57-17D7-46E4-BB23-75DA8AA20050}" dt="2023-04-07T04:26:13.827" v="231"/>
          <ac:graphicFrameMkLst>
            <pc:docMk/>
            <pc:sldMk cId="0" sldId="318"/>
            <ac:graphicFrameMk id="8" creationId="{211159D3-9751-4321-9E83-32063D9EA664}"/>
          </ac:graphicFrameMkLst>
        </pc:graphicFrameChg>
      </pc:sldChg>
      <pc:sldChg chg="modSp mod">
        <pc:chgData name="水 水水" userId="5afd51ae6bd675b9" providerId="LiveId" clId="{5E323E57-17D7-46E4-BB23-75DA8AA20050}" dt="2023-04-06T16:09:03.279" v="2" actId="207"/>
        <pc:sldMkLst>
          <pc:docMk/>
          <pc:sldMk cId="0" sldId="353"/>
        </pc:sldMkLst>
        <pc:spChg chg="mod">
          <ac:chgData name="水 水水" userId="5afd51ae6bd675b9" providerId="LiveId" clId="{5E323E57-17D7-46E4-BB23-75DA8AA20050}" dt="2023-04-06T16:09:03.279" v="2" actId="207"/>
          <ac:spMkLst>
            <pc:docMk/>
            <pc:sldMk cId="0" sldId="353"/>
            <ac:spMk id="100" creationId="{00000000-0000-0000-0000-000000000000}"/>
          </ac:spMkLst>
        </pc:spChg>
        <pc:spChg chg="mod">
          <ac:chgData name="水 水水" userId="5afd51ae6bd675b9" providerId="LiveId" clId="{5E323E57-17D7-46E4-BB23-75DA8AA20050}" dt="2023-04-06T16:05:50.608" v="1" actId="207"/>
          <ac:spMkLst>
            <pc:docMk/>
            <pc:sldMk cId="0" sldId="353"/>
            <ac:spMk id="101" creationId="{00000000-0000-0000-0000-000000000000}"/>
          </ac:spMkLst>
        </pc:spChg>
      </pc:sldChg>
      <pc:sldChg chg="modSp mod">
        <pc:chgData name="水 水水" userId="5afd51ae6bd675b9" providerId="LiveId" clId="{5E323E57-17D7-46E4-BB23-75DA8AA20050}" dt="2023-04-06T16:18:06.783" v="5" actId="207"/>
        <pc:sldMkLst>
          <pc:docMk/>
          <pc:sldMk cId="0" sldId="354"/>
        </pc:sldMkLst>
        <pc:spChg chg="mod">
          <ac:chgData name="水 水水" userId="5afd51ae6bd675b9" providerId="LiveId" clId="{5E323E57-17D7-46E4-BB23-75DA8AA20050}" dt="2023-04-06T16:18:06.783" v="5" actId="207"/>
          <ac:spMkLst>
            <pc:docMk/>
            <pc:sldMk cId="0" sldId="354"/>
            <ac:spMk id="102" creationId="{00000000-0000-0000-0000-000000000000}"/>
          </ac:spMkLst>
        </pc:spChg>
      </pc:sldChg>
      <pc:sldChg chg="modSp mod">
        <pc:chgData name="水 水水" userId="5afd51ae6bd675b9" providerId="LiveId" clId="{5E323E57-17D7-46E4-BB23-75DA8AA20050}" dt="2023-04-06T16:30:59.057" v="8" actId="207"/>
        <pc:sldMkLst>
          <pc:docMk/>
          <pc:sldMk cId="0" sldId="355"/>
        </pc:sldMkLst>
        <pc:spChg chg="mod">
          <ac:chgData name="水 水水" userId="5afd51ae6bd675b9" providerId="LiveId" clId="{5E323E57-17D7-46E4-BB23-75DA8AA20050}" dt="2023-04-06T16:20:20.498" v="6" actId="207"/>
          <ac:spMkLst>
            <pc:docMk/>
            <pc:sldMk cId="0" sldId="355"/>
            <ac:spMk id="105" creationId="{00000000-0000-0000-0000-000000000000}"/>
          </ac:spMkLst>
        </pc:spChg>
        <pc:spChg chg="mod">
          <ac:chgData name="水 水水" userId="5afd51ae6bd675b9" providerId="LiveId" clId="{5E323E57-17D7-46E4-BB23-75DA8AA20050}" dt="2023-04-06T16:30:59.057" v="8" actId="207"/>
          <ac:spMkLst>
            <pc:docMk/>
            <pc:sldMk cId="0" sldId="355"/>
            <ac:spMk id="106" creationId="{00000000-0000-0000-0000-000000000000}"/>
          </ac:spMkLst>
        </pc:spChg>
        <pc:picChg chg="mod">
          <ac:chgData name="水 水水" userId="5afd51ae6bd675b9" providerId="LiveId" clId="{5E323E57-17D7-46E4-BB23-75DA8AA20050}" dt="2023-04-06T16:28:26.976" v="7" actId="1076"/>
          <ac:picMkLst>
            <pc:docMk/>
            <pc:sldMk cId="0" sldId="355"/>
            <ac:picMk id="6" creationId="{00000000-0000-0000-0000-000000000000}"/>
          </ac:picMkLst>
        </pc:picChg>
      </pc:sldChg>
      <pc:sldChg chg="modSp mod">
        <pc:chgData name="水 水水" userId="5afd51ae6bd675b9" providerId="LiveId" clId="{5E323E57-17D7-46E4-BB23-75DA8AA20050}" dt="2023-04-06T16:34:57.700" v="10" actId="207"/>
        <pc:sldMkLst>
          <pc:docMk/>
          <pc:sldMk cId="0" sldId="356"/>
        </pc:sldMkLst>
        <pc:spChg chg="mod">
          <ac:chgData name="水 水水" userId="5afd51ae6bd675b9" providerId="LiveId" clId="{5E323E57-17D7-46E4-BB23-75DA8AA20050}" dt="2023-04-06T16:32:47.131" v="9" actId="207"/>
          <ac:spMkLst>
            <pc:docMk/>
            <pc:sldMk cId="0" sldId="356"/>
            <ac:spMk id="107" creationId="{00000000-0000-0000-0000-000000000000}"/>
          </ac:spMkLst>
        </pc:spChg>
        <pc:spChg chg="mod">
          <ac:chgData name="水 水水" userId="5afd51ae6bd675b9" providerId="LiveId" clId="{5E323E57-17D7-46E4-BB23-75DA8AA20050}" dt="2023-04-06T16:34:57.700" v="10" actId="207"/>
          <ac:spMkLst>
            <pc:docMk/>
            <pc:sldMk cId="0" sldId="356"/>
            <ac:spMk id="108" creationId="{00000000-0000-0000-0000-000000000000}"/>
          </ac:spMkLst>
        </pc:spChg>
      </pc:sldChg>
      <pc:sldChg chg="addSp modSp mod">
        <pc:chgData name="水 水水" userId="5afd51ae6bd675b9" providerId="LiveId" clId="{5E323E57-17D7-46E4-BB23-75DA8AA20050}" dt="2023-04-06T16:37:19.363" v="27" actId="207"/>
        <pc:sldMkLst>
          <pc:docMk/>
          <pc:sldMk cId="0" sldId="362"/>
        </pc:sldMkLst>
        <pc:spChg chg="add mod">
          <ac:chgData name="水 水水" userId="5afd51ae6bd675b9" providerId="LiveId" clId="{5E323E57-17D7-46E4-BB23-75DA8AA20050}" dt="2023-04-06T16:35:55.747" v="12" actId="571"/>
          <ac:spMkLst>
            <pc:docMk/>
            <pc:sldMk cId="0" sldId="362"/>
            <ac:spMk id="6" creationId="{9D11D699-619E-4353-9D23-4DF88CFA42BC}"/>
          </ac:spMkLst>
        </pc:spChg>
        <pc:spChg chg="mod">
          <ac:chgData name="水 水水" userId="5afd51ae6bd675b9" providerId="LiveId" clId="{5E323E57-17D7-46E4-BB23-75DA8AA20050}" dt="2023-04-06T16:37:19.363" v="27" actId="207"/>
          <ac:spMkLst>
            <pc:docMk/>
            <pc:sldMk cId="0" sldId="362"/>
            <ac:spMk id="100" creationId="{00000000-0000-0000-0000-000000000000}"/>
          </ac:spMkLst>
        </pc:spChg>
      </pc:sldChg>
      <pc:sldChg chg="modSp mod">
        <pc:chgData name="水 水水" userId="5afd51ae6bd675b9" providerId="LiveId" clId="{5E323E57-17D7-46E4-BB23-75DA8AA20050}" dt="2023-04-06T16:40:33.798" v="32" actId="207"/>
        <pc:sldMkLst>
          <pc:docMk/>
          <pc:sldMk cId="0" sldId="369"/>
        </pc:sldMkLst>
        <pc:spChg chg="mod">
          <ac:chgData name="水 水水" userId="5afd51ae6bd675b9" providerId="LiveId" clId="{5E323E57-17D7-46E4-BB23-75DA8AA20050}" dt="2023-04-06T16:40:33.798" v="32" actId="207"/>
          <ac:spMkLst>
            <pc:docMk/>
            <pc:sldMk cId="0" sldId="369"/>
            <ac:spMk id="100" creationId="{00000000-0000-0000-0000-000000000000}"/>
          </ac:spMkLst>
        </pc:spChg>
      </pc:sldChg>
      <pc:sldChg chg="modSp mod">
        <pc:chgData name="水 水水" userId="5afd51ae6bd675b9" providerId="LiveId" clId="{5E323E57-17D7-46E4-BB23-75DA8AA20050}" dt="2023-04-06T16:51:05.183" v="36" actId="207"/>
        <pc:sldMkLst>
          <pc:docMk/>
          <pc:sldMk cId="0" sldId="370"/>
        </pc:sldMkLst>
        <pc:spChg chg="mod">
          <ac:chgData name="水 水水" userId="5afd51ae6bd675b9" providerId="LiveId" clId="{5E323E57-17D7-46E4-BB23-75DA8AA20050}" dt="2023-04-06T16:49:09.282" v="34" actId="207"/>
          <ac:spMkLst>
            <pc:docMk/>
            <pc:sldMk cId="0" sldId="370"/>
            <ac:spMk id="100" creationId="{00000000-0000-0000-0000-000000000000}"/>
          </ac:spMkLst>
        </pc:spChg>
        <pc:spChg chg="mod">
          <ac:chgData name="水 水水" userId="5afd51ae6bd675b9" providerId="LiveId" clId="{5E323E57-17D7-46E4-BB23-75DA8AA20050}" dt="2023-04-06T16:51:05.183" v="36" actId="207"/>
          <ac:spMkLst>
            <pc:docMk/>
            <pc:sldMk cId="0" sldId="370"/>
            <ac:spMk id="101" creationId="{00000000-0000-0000-0000-000000000000}"/>
          </ac:spMkLst>
        </pc:spChg>
      </pc:sldChg>
      <pc:sldChg chg="modSp mod">
        <pc:chgData name="水 水水" userId="5afd51ae6bd675b9" providerId="LiveId" clId="{5E323E57-17D7-46E4-BB23-75DA8AA20050}" dt="2023-04-06T16:53:23.226" v="37" actId="207"/>
        <pc:sldMkLst>
          <pc:docMk/>
          <pc:sldMk cId="0" sldId="371"/>
        </pc:sldMkLst>
        <pc:spChg chg="mod">
          <ac:chgData name="水 水水" userId="5afd51ae6bd675b9" providerId="LiveId" clId="{5E323E57-17D7-46E4-BB23-75DA8AA20050}" dt="2023-04-06T16:53:23.226" v="37" actId="207"/>
          <ac:spMkLst>
            <pc:docMk/>
            <pc:sldMk cId="0" sldId="371"/>
            <ac:spMk id="102" creationId="{00000000-0000-0000-0000-000000000000}"/>
          </ac:spMkLst>
        </pc:spChg>
      </pc:sldChg>
      <pc:sldChg chg="modSp mod">
        <pc:chgData name="水 水水" userId="5afd51ae6bd675b9" providerId="LiveId" clId="{5E323E57-17D7-46E4-BB23-75DA8AA20050}" dt="2023-04-06T16:55:08.264" v="38" actId="207"/>
        <pc:sldMkLst>
          <pc:docMk/>
          <pc:sldMk cId="0" sldId="372"/>
        </pc:sldMkLst>
        <pc:spChg chg="mod">
          <ac:chgData name="水 水水" userId="5afd51ae6bd675b9" providerId="LiveId" clId="{5E323E57-17D7-46E4-BB23-75DA8AA20050}" dt="2023-04-06T16:55:08.264" v="38" actId="207"/>
          <ac:spMkLst>
            <pc:docMk/>
            <pc:sldMk cId="0" sldId="372"/>
            <ac:spMk id="103" creationId="{00000000-0000-0000-0000-000000000000}"/>
          </ac:spMkLst>
        </pc:spChg>
        <pc:spChg chg="mod">
          <ac:chgData name="水 水水" userId="5afd51ae6bd675b9" providerId="LiveId" clId="{5E323E57-17D7-46E4-BB23-75DA8AA20050}" dt="2023-04-06T16:55:08.264" v="38" actId="207"/>
          <ac:spMkLst>
            <pc:docMk/>
            <pc:sldMk cId="0" sldId="372"/>
            <ac:spMk id="104" creationId="{00000000-0000-0000-0000-000000000000}"/>
          </ac:spMkLst>
        </pc:spChg>
      </pc:sldChg>
      <pc:sldChg chg="modSp mod">
        <pc:chgData name="水 水水" userId="5afd51ae6bd675b9" providerId="LiveId" clId="{5E323E57-17D7-46E4-BB23-75DA8AA20050}" dt="2023-04-06T16:57:29.584" v="39" actId="207"/>
        <pc:sldMkLst>
          <pc:docMk/>
          <pc:sldMk cId="0" sldId="373"/>
        </pc:sldMkLst>
        <pc:spChg chg="mod">
          <ac:chgData name="水 水水" userId="5afd51ae6bd675b9" providerId="LiveId" clId="{5E323E57-17D7-46E4-BB23-75DA8AA20050}" dt="2023-04-06T16:57:29.584" v="39" actId="207"/>
          <ac:spMkLst>
            <pc:docMk/>
            <pc:sldMk cId="0" sldId="373"/>
            <ac:spMk id="107" creationId="{00000000-0000-0000-0000-000000000000}"/>
          </ac:spMkLst>
        </pc:spChg>
      </pc:sldChg>
      <pc:sldChg chg="modSp mod">
        <pc:chgData name="水 水水" userId="5afd51ae6bd675b9" providerId="LiveId" clId="{5E323E57-17D7-46E4-BB23-75DA8AA20050}" dt="2023-04-06T17:15:15.549" v="64" actId="207"/>
        <pc:sldMkLst>
          <pc:docMk/>
          <pc:sldMk cId="0" sldId="388"/>
        </pc:sldMkLst>
        <pc:spChg chg="mod">
          <ac:chgData name="水 水水" userId="5afd51ae6bd675b9" providerId="LiveId" clId="{5E323E57-17D7-46E4-BB23-75DA8AA20050}" dt="2023-04-06T17:15:15.549" v="64" actId="207"/>
          <ac:spMkLst>
            <pc:docMk/>
            <pc:sldMk cId="0" sldId="388"/>
            <ac:spMk id="109" creationId="{00000000-0000-0000-0000-000000000000}"/>
          </ac:spMkLst>
        </pc:spChg>
      </pc:sldChg>
      <pc:sldChg chg="modSp mod">
        <pc:chgData name="水 水水" userId="5afd51ae6bd675b9" providerId="LiveId" clId="{5E323E57-17D7-46E4-BB23-75DA8AA20050}" dt="2023-04-06T17:18:25.036" v="66" actId="207"/>
        <pc:sldMkLst>
          <pc:docMk/>
          <pc:sldMk cId="0" sldId="389"/>
        </pc:sldMkLst>
        <pc:spChg chg="mod">
          <ac:chgData name="水 水水" userId="5afd51ae6bd675b9" providerId="LiveId" clId="{5E323E57-17D7-46E4-BB23-75DA8AA20050}" dt="2023-04-06T17:18:25.036" v="66" actId="207"/>
          <ac:spMkLst>
            <pc:docMk/>
            <pc:sldMk cId="0" sldId="389"/>
            <ac:spMk id="110" creationId="{00000000-0000-0000-0000-000000000000}"/>
          </ac:spMkLst>
        </pc:spChg>
      </pc:sldChg>
      <pc:sldChg chg="modSp mod">
        <pc:chgData name="水 水水" userId="5afd51ae6bd675b9" providerId="LiveId" clId="{5E323E57-17D7-46E4-BB23-75DA8AA20050}" dt="2023-04-06T17:24:01.721" v="69" actId="207"/>
        <pc:sldMkLst>
          <pc:docMk/>
          <pc:sldMk cId="0" sldId="390"/>
        </pc:sldMkLst>
        <pc:spChg chg="mod">
          <ac:chgData name="水 水水" userId="5afd51ae6bd675b9" providerId="LiveId" clId="{5E323E57-17D7-46E4-BB23-75DA8AA20050}" dt="2023-04-06T17:24:01.721" v="69" actId="207"/>
          <ac:spMkLst>
            <pc:docMk/>
            <pc:sldMk cId="0" sldId="390"/>
            <ac:spMk id="111" creationId="{00000000-0000-0000-0000-000000000000}"/>
          </ac:spMkLst>
        </pc:spChg>
      </pc:sldChg>
      <pc:sldChg chg="modSp mod">
        <pc:chgData name="水 水水" userId="5afd51ae6bd675b9" providerId="LiveId" clId="{5E323E57-17D7-46E4-BB23-75DA8AA20050}" dt="2023-04-06T17:28:06.909" v="71" actId="207"/>
        <pc:sldMkLst>
          <pc:docMk/>
          <pc:sldMk cId="0" sldId="391"/>
        </pc:sldMkLst>
        <pc:spChg chg="mod">
          <ac:chgData name="水 水水" userId="5afd51ae6bd675b9" providerId="LiveId" clId="{5E323E57-17D7-46E4-BB23-75DA8AA20050}" dt="2023-04-06T17:24:15.396" v="70" actId="207"/>
          <ac:spMkLst>
            <pc:docMk/>
            <pc:sldMk cId="0" sldId="391"/>
            <ac:spMk id="111" creationId="{00000000-0000-0000-0000-000000000000}"/>
          </ac:spMkLst>
        </pc:spChg>
        <pc:spChg chg="mod">
          <ac:chgData name="水 水水" userId="5afd51ae6bd675b9" providerId="LiveId" clId="{5E323E57-17D7-46E4-BB23-75DA8AA20050}" dt="2023-04-06T17:28:06.909" v="71" actId="207"/>
          <ac:spMkLst>
            <pc:docMk/>
            <pc:sldMk cId="0" sldId="391"/>
            <ac:spMk id="113" creationId="{00000000-0000-0000-0000-000000000000}"/>
          </ac:spMkLst>
        </pc:spChg>
      </pc:sldChg>
      <pc:sldChg chg="modSp mod">
        <pc:chgData name="水 水水" userId="5afd51ae6bd675b9" providerId="LiveId" clId="{5E323E57-17D7-46E4-BB23-75DA8AA20050}" dt="2023-04-06T17:31:06.908" v="72" actId="207"/>
        <pc:sldMkLst>
          <pc:docMk/>
          <pc:sldMk cId="0" sldId="392"/>
        </pc:sldMkLst>
        <pc:spChg chg="mod">
          <ac:chgData name="水 水水" userId="5afd51ae6bd675b9" providerId="LiveId" clId="{5E323E57-17D7-46E4-BB23-75DA8AA20050}" dt="2023-04-06T17:31:06.908" v="72" actId="207"/>
          <ac:spMkLst>
            <pc:docMk/>
            <pc:sldMk cId="0" sldId="392"/>
            <ac:spMk id="113" creationId="{00000000-0000-0000-0000-000000000000}"/>
          </ac:spMkLst>
        </pc:spChg>
      </pc:sldChg>
      <pc:sldChg chg="modSp mod">
        <pc:chgData name="水 水水" userId="5afd51ae6bd675b9" providerId="LiveId" clId="{5E323E57-17D7-46E4-BB23-75DA8AA20050}" dt="2023-04-06T17:02:52.786" v="41" actId="207"/>
        <pc:sldMkLst>
          <pc:docMk/>
          <pc:sldMk cId="0" sldId="406"/>
        </pc:sldMkLst>
        <pc:spChg chg="mod">
          <ac:chgData name="水 水水" userId="5afd51ae6bd675b9" providerId="LiveId" clId="{5E323E57-17D7-46E4-BB23-75DA8AA20050}" dt="2023-04-06T17:02:52.786" v="41" actId="207"/>
          <ac:spMkLst>
            <pc:docMk/>
            <pc:sldMk cId="0" sldId="406"/>
            <ac:spMk id="100" creationId="{00000000-0000-0000-0000-000000000000}"/>
          </ac:spMkLst>
        </pc:spChg>
      </pc:sldChg>
      <pc:sldChg chg="modSp mod">
        <pc:chgData name="水 水水" userId="5afd51ae6bd675b9" providerId="LiveId" clId="{5E323E57-17D7-46E4-BB23-75DA8AA20050}" dt="2023-04-06T17:05:58.798" v="43" actId="113"/>
        <pc:sldMkLst>
          <pc:docMk/>
          <pc:sldMk cId="0" sldId="407"/>
        </pc:sldMkLst>
        <pc:spChg chg="mod">
          <ac:chgData name="水 水水" userId="5afd51ae6bd675b9" providerId="LiveId" clId="{5E323E57-17D7-46E4-BB23-75DA8AA20050}" dt="2023-04-06T17:05:58.798" v="43" actId="113"/>
          <ac:spMkLst>
            <pc:docMk/>
            <pc:sldMk cId="0" sldId="407"/>
            <ac:spMk id="2" creationId="{00000000-0000-0000-0000-000000000000}"/>
          </ac:spMkLst>
        </pc:spChg>
      </pc:sldChg>
      <pc:sldChg chg="modSp mod">
        <pc:chgData name="水 水水" userId="5afd51ae6bd675b9" providerId="LiveId" clId="{5E323E57-17D7-46E4-BB23-75DA8AA20050}" dt="2023-04-06T17:06:23.332" v="48" actId="207"/>
        <pc:sldMkLst>
          <pc:docMk/>
          <pc:sldMk cId="0" sldId="408"/>
        </pc:sldMkLst>
        <pc:spChg chg="mod">
          <ac:chgData name="水 水水" userId="5afd51ae6bd675b9" providerId="LiveId" clId="{5E323E57-17D7-46E4-BB23-75DA8AA20050}" dt="2023-04-06T17:06:23.332" v="48" actId="207"/>
          <ac:spMkLst>
            <pc:docMk/>
            <pc:sldMk cId="0" sldId="408"/>
            <ac:spMk id="2" creationId="{00000000-0000-0000-0000-000000000000}"/>
          </ac:spMkLst>
        </pc:spChg>
      </pc:sldChg>
      <pc:sldChg chg="modSp mod">
        <pc:chgData name="水 水水" userId="5afd51ae6bd675b9" providerId="LiveId" clId="{5E323E57-17D7-46E4-BB23-75DA8AA20050}" dt="2023-04-06T17:10:04.186" v="53" actId="113"/>
        <pc:sldMkLst>
          <pc:docMk/>
          <pc:sldMk cId="0" sldId="409"/>
        </pc:sldMkLst>
        <pc:spChg chg="mod">
          <ac:chgData name="水 水水" userId="5afd51ae6bd675b9" providerId="LiveId" clId="{5E323E57-17D7-46E4-BB23-75DA8AA20050}" dt="2023-04-06T17:10:04.186" v="53" actId="113"/>
          <ac:spMkLst>
            <pc:docMk/>
            <pc:sldMk cId="0" sldId="409"/>
            <ac:spMk id="2" creationId="{00000000-0000-0000-0000-000000000000}"/>
          </ac:spMkLst>
        </pc:spChg>
      </pc:sldChg>
      <pc:sldChg chg="modSp mod">
        <pc:chgData name="水 水水" userId="5afd51ae6bd675b9" providerId="LiveId" clId="{5E323E57-17D7-46E4-BB23-75DA8AA20050}" dt="2023-04-06T17:10:34.245" v="58" actId="113"/>
        <pc:sldMkLst>
          <pc:docMk/>
          <pc:sldMk cId="0" sldId="411"/>
        </pc:sldMkLst>
        <pc:spChg chg="mod">
          <ac:chgData name="水 水水" userId="5afd51ae6bd675b9" providerId="LiveId" clId="{5E323E57-17D7-46E4-BB23-75DA8AA20050}" dt="2023-04-06T17:10:34.245" v="58" actId="113"/>
          <ac:spMkLst>
            <pc:docMk/>
            <pc:sldMk cId="0" sldId="411"/>
            <ac:spMk id="2" creationId="{00000000-0000-0000-0000-000000000000}"/>
          </ac:spMkLst>
        </pc:spChg>
      </pc:sldChg>
      <pc:sldChg chg="modSp mod">
        <pc:chgData name="水 水水" userId="5afd51ae6bd675b9" providerId="LiveId" clId="{5E323E57-17D7-46E4-BB23-75DA8AA20050}" dt="2023-04-06T17:12:03.877" v="60" actId="207"/>
        <pc:sldMkLst>
          <pc:docMk/>
          <pc:sldMk cId="0" sldId="412"/>
        </pc:sldMkLst>
        <pc:spChg chg="mod">
          <ac:chgData name="水 水水" userId="5afd51ae6bd675b9" providerId="LiveId" clId="{5E323E57-17D7-46E4-BB23-75DA8AA20050}" dt="2023-04-06T17:12:03.877" v="60" actId="207"/>
          <ac:spMkLst>
            <pc:docMk/>
            <pc:sldMk cId="0" sldId="412"/>
            <ac:spMk id="2" creationId="{00000000-0000-0000-0000-000000000000}"/>
          </ac:spMkLst>
        </pc:spChg>
      </pc:sldChg>
      <pc:sldChg chg="modSp mod">
        <pc:chgData name="水 水水" userId="5afd51ae6bd675b9" providerId="LiveId" clId="{5E323E57-17D7-46E4-BB23-75DA8AA20050}" dt="2023-04-06T17:12:29.137" v="62" actId="207"/>
        <pc:sldMkLst>
          <pc:docMk/>
          <pc:sldMk cId="0" sldId="418"/>
        </pc:sldMkLst>
        <pc:spChg chg="mod">
          <ac:chgData name="水 水水" userId="5afd51ae6bd675b9" providerId="LiveId" clId="{5E323E57-17D7-46E4-BB23-75DA8AA20050}" dt="2023-04-06T17:12:29.137" v="62" actId="207"/>
          <ac:spMkLst>
            <pc:docMk/>
            <pc:sldMk cId="0" sldId="418"/>
            <ac:spMk id="100" creationId="{00000000-0000-0000-0000-000000000000}"/>
          </ac:spMkLst>
        </pc:spChg>
      </pc:sldChg>
      <pc:sldChg chg="del">
        <pc:chgData name="水 水水" userId="5afd51ae6bd675b9" providerId="LiveId" clId="{5E323E57-17D7-46E4-BB23-75DA8AA20050}" dt="2023-04-06T17:37:52.155" v="73" actId="2696"/>
        <pc:sldMkLst>
          <pc:docMk/>
          <pc:sldMk cId="0" sldId="422"/>
        </pc:sldMkLst>
      </pc:sldChg>
      <pc:sldChg chg="modSp mod">
        <pc:chgData name="水 水水" userId="5afd51ae6bd675b9" providerId="LiveId" clId="{5E323E57-17D7-46E4-BB23-75DA8AA20050}" dt="2023-04-06T17:51:22.090" v="79" actId="207"/>
        <pc:sldMkLst>
          <pc:docMk/>
          <pc:sldMk cId="0" sldId="423"/>
        </pc:sldMkLst>
        <pc:spChg chg="mod">
          <ac:chgData name="水 水水" userId="5afd51ae6bd675b9" providerId="LiveId" clId="{5E323E57-17D7-46E4-BB23-75DA8AA20050}" dt="2023-04-06T17:51:22.090" v="79" actId="207"/>
          <ac:spMkLst>
            <pc:docMk/>
            <pc:sldMk cId="0" sldId="423"/>
            <ac:spMk id="113" creationId="{00000000-0000-0000-0000-000000000000}"/>
          </ac:spMkLst>
        </pc:spChg>
      </pc:sldChg>
      <pc:sldChg chg="addSp modSp mod">
        <pc:chgData name="水 水水" userId="5afd51ae6bd675b9" providerId="LiveId" clId="{5E323E57-17D7-46E4-BB23-75DA8AA20050}" dt="2023-04-06T17:51:43.577" v="81" actId="207"/>
        <pc:sldMkLst>
          <pc:docMk/>
          <pc:sldMk cId="0" sldId="424"/>
        </pc:sldMkLst>
        <pc:spChg chg="add mod">
          <ac:chgData name="水 水水" userId="5afd51ae6bd675b9" providerId="LiveId" clId="{5E323E57-17D7-46E4-BB23-75DA8AA20050}" dt="2023-04-06T17:51:43.577" v="81" actId="207"/>
          <ac:spMkLst>
            <pc:docMk/>
            <pc:sldMk cId="0" sldId="424"/>
            <ac:spMk id="5" creationId="{644C0F95-900C-4759-889C-9B257241FC6D}"/>
          </ac:spMkLst>
        </pc:spChg>
      </pc:sldChg>
      <pc:sldChg chg="addSp modSp mod">
        <pc:chgData name="水 水水" userId="5afd51ae6bd675b9" providerId="LiveId" clId="{5E323E57-17D7-46E4-BB23-75DA8AA20050}" dt="2023-04-06T17:54:23.308" v="85" actId="1076"/>
        <pc:sldMkLst>
          <pc:docMk/>
          <pc:sldMk cId="0" sldId="430"/>
        </pc:sldMkLst>
        <pc:spChg chg="add mod">
          <ac:chgData name="水 水水" userId="5afd51ae6bd675b9" providerId="LiveId" clId="{5E323E57-17D7-46E4-BB23-75DA8AA20050}" dt="2023-04-06T17:54:23.308" v="85" actId="1076"/>
          <ac:spMkLst>
            <pc:docMk/>
            <pc:sldMk cId="0" sldId="430"/>
            <ac:spMk id="5" creationId="{9CFDE39D-6ED0-4EC5-82B3-F4128819061B}"/>
          </ac:spMkLst>
        </pc:spChg>
      </pc:sldChg>
      <pc:sldChg chg="addSp modSp mod">
        <pc:chgData name="水 水水" userId="5afd51ae6bd675b9" providerId="LiveId" clId="{5E323E57-17D7-46E4-BB23-75DA8AA20050}" dt="2023-04-06T18:01:58.275" v="89" actId="207"/>
        <pc:sldMkLst>
          <pc:docMk/>
          <pc:sldMk cId="0" sldId="431"/>
        </pc:sldMkLst>
        <pc:spChg chg="add mod">
          <ac:chgData name="水 水水" userId="5afd51ae6bd675b9" providerId="LiveId" clId="{5E323E57-17D7-46E4-BB23-75DA8AA20050}" dt="2023-04-06T17:56:56.631" v="87" actId="207"/>
          <ac:spMkLst>
            <pc:docMk/>
            <pc:sldMk cId="0" sldId="431"/>
            <ac:spMk id="5" creationId="{8000F5D1-1862-4410-82E3-03B6C305E963}"/>
          </ac:spMkLst>
        </pc:spChg>
        <pc:spChg chg="add mod">
          <ac:chgData name="水 水水" userId="5afd51ae6bd675b9" providerId="LiveId" clId="{5E323E57-17D7-46E4-BB23-75DA8AA20050}" dt="2023-04-06T18:01:58.275" v="89" actId="207"/>
          <ac:spMkLst>
            <pc:docMk/>
            <pc:sldMk cId="0" sldId="431"/>
            <ac:spMk id="7" creationId="{0C735C73-0A98-43DD-97D9-C5EB2F8657C6}"/>
          </ac:spMkLst>
        </pc:spChg>
      </pc:sldChg>
      <pc:sldChg chg="modSp mod">
        <pc:chgData name="水 水水" userId="5afd51ae6bd675b9" providerId="LiveId" clId="{5E323E57-17D7-46E4-BB23-75DA8AA20050}" dt="2023-04-06T18:10:47.599" v="91" actId="207"/>
        <pc:sldMkLst>
          <pc:docMk/>
          <pc:sldMk cId="0" sldId="432"/>
        </pc:sldMkLst>
        <pc:spChg chg="mod">
          <ac:chgData name="水 水水" userId="5afd51ae6bd675b9" providerId="LiveId" clId="{5E323E57-17D7-46E4-BB23-75DA8AA20050}" dt="2023-04-06T18:10:47.599" v="91" actId="207"/>
          <ac:spMkLst>
            <pc:docMk/>
            <pc:sldMk cId="0" sldId="432"/>
            <ac:spMk id="113" creationId="{00000000-0000-0000-0000-000000000000}"/>
          </ac:spMkLst>
        </pc:spChg>
      </pc:sldChg>
      <pc:sldChg chg="modSp mod">
        <pc:chgData name="水 水水" userId="5afd51ae6bd675b9" providerId="LiveId" clId="{5E323E57-17D7-46E4-BB23-75DA8AA20050}" dt="2023-04-06T18:12:19.844" v="92" actId="207"/>
        <pc:sldMkLst>
          <pc:docMk/>
          <pc:sldMk cId="0" sldId="434"/>
        </pc:sldMkLst>
        <pc:spChg chg="mod">
          <ac:chgData name="水 水水" userId="5afd51ae6bd675b9" providerId="LiveId" clId="{5E323E57-17D7-46E4-BB23-75DA8AA20050}" dt="2023-04-06T18:12:19.844" v="92" actId="207"/>
          <ac:spMkLst>
            <pc:docMk/>
            <pc:sldMk cId="0" sldId="434"/>
            <ac:spMk id="113" creationId="{00000000-0000-0000-0000-000000000000}"/>
          </ac:spMkLst>
        </pc:spChg>
      </pc:sldChg>
      <pc:sldChg chg="modSp mod">
        <pc:chgData name="水 水水" userId="5afd51ae6bd675b9" providerId="LiveId" clId="{5E323E57-17D7-46E4-BB23-75DA8AA20050}" dt="2023-04-06T18:12:50.772" v="93" actId="207"/>
        <pc:sldMkLst>
          <pc:docMk/>
          <pc:sldMk cId="0" sldId="436"/>
        </pc:sldMkLst>
        <pc:spChg chg="mod">
          <ac:chgData name="水 水水" userId="5afd51ae6bd675b9" providerId="LiveId" clId="{5E323E57-17D7-46E4-BB23-75DA8AA20050}" dt="2023-04-06T18:12:50.772" v="93" actId="207"/>
          <ac:spMkLst>
            <pc:docMk/>
            <pc:sldMk cId="0" sldId="436"/>
            <ac:spMk id="11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EBAD72-D166-4932-9339-2E755BE5A4DB}" type="datetimeFigureOut">
              <a:rPr lang="zh-CN" altLang="en-US" smtClean="0"/>
              <a:t>2023/4/7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E8A6F3-9001-4A99-AA78-D43B3970DB9C}"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721462-D095-4E59-A8AC-4FBA96965AB6}"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10</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721462-D095-4E59-A8AC-4FBA96965AB6}" type="slidenum">
              <a:rPr lang="zh-CN" altLang="en-US" smtClean="0"/>
              <a:t>11</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12</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13</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14</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15</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16</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17</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18</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721462-D095-4E59-A8AC-4FBA96965AB6}" type="slidenum">
              <a:rPr lang="zh-CN" altLang="en-US" smtClean="0"/>
              <a:t>19</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721462-D095-4E59-A8AC-4FBA96965AB6}" type="slidenum">
              <a:rPr lang="zh-CN" altLang="en-US" smtClean="0"/>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20</a:t>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21</a:t>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22</a:t>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23</a:t>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24</a:t>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25</a:t>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26</a:t>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27</a:t>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28</a:t>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29</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721462-D095-4E59-A8AC-4FBA96965AB6}" type="slidenum">
              <a:rPr lang="zh-CN" altLang="en-US" smtClean="0"/>
              <a:t>3</a:t>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30</a:t>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31</a:t>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32</a:t>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33</a:t>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34</a:t>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35</a:t>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721462-D095-4E59-A8AC-4FBA96965AB6}" type="slidenum">
              <a:rPr lang="zh-CN" altLang="en-US" smtClean="0"/>
              <a:t>36</a:t>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37</a:t>
            </a:fld>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38</a:t>
            </a:fld>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39</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a:t>
            </a:fld>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40</a:t>
            </a:fld>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41</a:t>
            </a:fld>
            <a:endParaRPr lang="zh-CN"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42</a:t>
            </a:fld>
            <a:endParaRPr lang="zh-CN"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721462-D095-4E59-A8AC-4FBA96965AB6}" type="slidenum">
              <a:rPr lang="zh-CN" altLang="en-US" smtClean="0"/>
              <a:t>43</a:t>
            </a:fld>
            <a:endParaRPr lang="zh-CN"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44</a:t>
            </a:fld>
            <a:endParaRPr lang="zh-CN"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45</a:t>
            </a:fld>
            <a:endParaRPr lang="zh-CN"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46</a:t>
            </a:fld>
            <a:endParaRPr lang="zh-CN"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47</a:t>
            </a:fld>
            <a:endParaRPr lang="zh-CN"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48</a:t>
            </a:fld>
            <a:endParaRPr lang="zh-CN"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721462-D095-4E59-A8AC-4FBA96965AB6}" type="slidenum">
              <a:rPr lang="zh-CN" altLang="en-US" smtClean="0"/>
              <a:t>49</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a:t>
            </a:fld>
            <a:endParaRPr lang="zh-CN"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50</a:t>
            </a:fld>
            <a:endParaRPr lang="zh-CN" alt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51</a:t>
            </a:fld>
            <a:endParaRPr lang="zh-CN" alt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52</a:t>
            </a:fld>
            <a:endParaRPr lang="zh-CN" alt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53</a:t>
            </a:fld>
            <a:endParaRPr lang="zh-CN" alt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54</a:t>
            </a:fld>
            <a:endParaRPr lang="zh-CN" alt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55</a:t>
            </a:fld>
            <a:endParaRPr lang="zh-CN" alt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56</a:t>
            </a:fld>
            <a:endParaRPr lang="zh-CN" alt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57</a:t>
            </a:fld>
            <a:endParaRPr lang="zh-CN" alt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721462-D095-4E59-A8AC-4FBA96965AB6}" type="slidenum">
              <a:rPr lang="zh-CN" altLang="en-US" smtClean="0"/>
              <a:t>58</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7</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8</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2023/4/7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2023/4/7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2023/4/7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2023/4/7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自定义版式">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自定义版式">
    <p:bg>
      <p:bgPr>
        <a:blipFill dpi="0" rotWithShape="1">
          <a:blip r:embed="rId2"/>
          <a:srcRect/>
          <a:stretch>
            <a:fillRect t="-3000" b="-3000"/>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2023/4/7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2023/4/7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2023/4/7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2023/4/7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D997B5FA-0921-464F-AAE1-844C04324D75}" type="datetimeFigureOut">
              <a:rPr lang="zh-CN" altLang="en-US" smtClean="0"/>
              <a:t>2023/4/7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t>2023/4/7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2023/4/7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5">
            <a:lum/>
          </a:blip>
          <a:srcRect/>
          <a:stretch>
            <a:fillRect t="-3000" b="-3000"/>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t>2023/4/7</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8.xml"/><Relationship Id="rId1" Type="http://schemas.openxmlformats.org/officeDocument/2006/relationships/tags" Target="../tags/tag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3.xml"/><Relationship Id="rId1" Type="http://schemas.openxmlformats.org/officeDocument/2006/relationships/tags" Target="../tags/tag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5.png"/><Relationship Id="rId2" Type="http://schemas.openxmlformats.org/officeDocument/2006/relationships/tags" Target="../tags/tag10.xml"/><Relationship Id="rId1" Type="http://schemas.openxmlformats.org/officeDocument/2006/relationships/tags" Target="../tags/tag9.xml"/><Relationship Id="rId6" Type="http://schemas.openxmlformats.org/officeDocument/2006/relationships/image" Target="../media/image14.jpeg"/><Relationship Id="rId5" Type="http://schemas.openxmlformats.org/officeDocument/2006/relationships/hyperlink" Target="https://so.csdn.net/so/search?q=%E7%94%A8%E4%BE%8B%E5%9B%BE&amp;spm=1001.2101.3001.7020" TargetMode="External"/><Relationship Id="rId4"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17.jpeg"/></Relationships>
</file>

<file path=ppt/slides/_rels/slide15.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20.jpeg"/></Relationships>
</file>

<file path=ppt/slides/_rels/slide17.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17.xml"/><Relationship Id="rId1" Type="http://schemas.openxmlformats.org/officeDocument/2006/relationships/slideLayout" Target="../slideLayouts/slideLayout3.xml"/><Relationship Id="rId4" Type="http://schemas.openxmlformats.org/officeDocument/2006/relationships/image" Target="../media/image22.jpe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3.xml"/><Relationship Id="rId1" Type="http://schemas.openxmlformats.org/officeDocument/2006/relationships/tags" Target="../tags/tag1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tags" Target="../tags/tag5.xml"/><Relationship Id="rId2" Type="http://schemas.openxmlformats.org/officeDocument/2006/relationships/tags" Target="../tags/tag4.xml"/><Relationship Id="rId1" Type="http://schemas.openxmlformats.org/officeDocument/2006/relationships/tags" Target="../tags/tag3.xml"/><Relationship Id="rId6" Type="http://schemas.openxmlformats.org/officeDocument/2006/relationships/notesSlide" Target="../notesSlides/notesSlide2.xml"/><Relationship Id="rId5" Type="http://schemas.openxmlformats.org/officeDocument/2006/relationships/slideLayout" Target="../slideLayouts/slideLayout8.xml"/><Relationship Id="rId4" Type="http://schemas.openxmlformats.org/officeDocument/2006/relationships/tags" Target="../tags/tag6.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3.xml"/><Relationship Id="rId1" Type="http://schemas.openxmlformats.org/officeDocument/2006/relationships/tags" Target="../tags/tag12.xml"/></Relationships>
</file>

<file path=ppt/slides/_rels/slide21.xml.rels><?xml version="1.0" encoding="UTF-8" standalone="yes"?>
<Relationships xmlns="http://schemas.openxmlformats.org/package/2006/relationships"><Relationship Id="rId8" Type="http://schemas.openxmlformats.org/officeDocument/2006/relationships/notesSlide" Target="../notesSlides/notesSlide21.xml"/><Relationship Id="rId3" Type="http://schemas.openxmlformats.org/officeDocument/2006/relationships/tags" Target="../tags/tag15.xml"/><Relationship Id="rId7" Type="http://schemas.openxmlformats.org/officeDocument/2006/relationships/slideLayout" Target="../slideLayouts/slideLayout3.xml"/><Relationship Id="rId12" Type="http://schemas.openxmlformats.org/officeDocument/2006/relationships/image" Target="../media/image26.png"/><Relationship Id="rId2" Type="http://schemas.openxmlformats.org/officeDocument/2006/relationships/tags" Target="../tags/tag14.xml"/><Relationship Id="rId1" Type="http://schemas.openxmlformats.org/officeDocument/2006/relationships/tags" Target="../tags/tag13.xml"/><Relationship Id="rId6" Type="http://schemas.openxmlformats.org/officeDocument/2006/relationships/tags" Target="../tags/tag18.xml"/><Relationship Id="rId11" Type="http://schemas.openxmlformats.org/officeDocument/2006/relationships/image" Target="../media/image25.png"/><Relationship Id="rId5" Type="http://schemas.openxmlformats.org/officeDocument/2006/relationships/tags" Target="../tags/tag17.xml"/><Relationship Id="rId10" Type="http://schemas.openxmlformats.org/officeDocument/2006/relationships/image" Target="../media/image24.png"/><Relationship Id="rId4" Type="http://schemas.openxmlformats.org/officeDocument/2006/relationships/tags" Target="../tags/tag16.xml"/><Relationship Id="rId9" Type="http://schemas.openxmlformats.org/officeDocument/2006/relationships/image" Target="../media/image23.png"/></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20.xml"/><Relationship Id="rId1" Type="http://schemas.openxmlformats.org/officeDocument/2006/relationships/tags" Target="../tags/tag19.xml"/><Relationship Id="rId5" Type="http://schemas.openxmlformats.org/officeDocument/2006/relationships/image" Target="../media/image27.png"/><Relationship Id="rId4"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22.xml"/><Relationship Id="rId1" Type="http://schemas.openxmlformats.org/officeDocument/2006/relationships/tags" Target="../tags/tag21.xml"/><Relationship Id="rId5" Type="http://schemas.openxmlformats.org/officeDocument/2006/relationships/image" Target="../media/image28.png"/><Relationship Id="rId4"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24.xml"/><Relationship Id="rId1" Type="http://schemas.openxmlformats.org/officeDocument/2006/relationships/tags" Target="../tags/tag23.xml"/><Relationship Id="rId5" Type="http://schemas.openxmlformats.org/officeDocument/2006/relationships/image" Target="../media/image29.png"/><Relationship Id="rId4"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26.xml"/><Relationship Id="rId1" Type="http://schemas.openxmlformats.org/officeDocument/2006/relationships/tags" Target="../tags/tag25.xml"/><Relationship Id="rId4"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3" Type="http://schemas.openxmlformats.org/officeDocument/2006/relationships/tags" Target="../tags/tag29.xml"/><Relationship Id="rId2" Type="http://schemas.openxmlformats.org/officeDocument/2006/relationships/tags" Target="../tags/tag28.xml"/><Relationship Id="rId1" Type="http://schemas.openxmlformats.org/officeDocument/2006/relationships/tags" Target="../tags/tag27.xml"/><Relationship Id="rId6" Type="http://schemas.openxmlformats.org/officeDocument/2006/relationships/image" Target="../media/image30.jpeg"/><Relationship Id="rId5" Type="http://schemas.openxmlformats.org/officeDocument/2006/relationships/notesSlide" Target="../notesSlides/notesSlide26.xml"/><Relationship Id="rId4"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31.xml"/><Relationship Id="rId1" Type="http://schemas.openxmlformats.org/officeDocument/2006/relationships/tags" Target="../tags/tag30.xml"/><Relationship Id="rId5" Type="http://schemas.openxmlformats.org/officeDocument/2006/relationships/image" Target="../media/image31.png"/><Relationship Id="rId4"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tags" Target="../tags/tag34.xml"/><Relationship Id="rId7" Type="http://schemas.openxmlformats.org/officeDocument/2006/relationships/notesSlide" Target="../notesSlides/notesSlide28.xml"/><Relationship Id="rId2" Type="http://schemas.openxmlformats.org/officeDocument/2006/relationships/tags" Target="../tags/tag33.xml"/><Relationship Id="rId1" Type="http://schemas.openxmlformats.org/officeDocument/2006/relationships/tags" Target="../tags/tag32.xml"/><Relationship Id="rId6" Type="http://schemas.openxmlformats.org/officeDocument/2006/relationships/slideLayout" Target="../slideLayouts/slideLayout3.xml"/><Relationship Id="rId5" Type="http://schemas.openxmlformats.org/officeDocument/2006/relationships/tags" Target="../tags/tag36.xml"/><Relationship Id="rId4" Type="http://schemas.openxmlformats.org/officeDocument/2006/relationships/tags" Target="../tags/tag35.xml"/><Relationship Id="rId9" Type="http://schemas.openxmlformats.org/officeDocument/2006/relationships/image" Target="../media/image33.png"/></Relationships>
</file>

<file path=ppt/slides/_rels/slide29.xml.rels><?xml version="1.0" encoding="UTF-8" standalone="yes"?>
<Relationships xmlns="http://schemas.openxmlformats.org/package/2006/relationships"><Relationship Id="rId3" Type="http://schemas.openxmlformats.org/officeDocument/2006/relationships/tags" Target="../tags/tag39.xml"/><Relationship Id="rId2" Type="http://schemas.openxmlformats.org/officeDocument/2006/relationships/tags" Target="../tags/tag38.xml"/><Relationship Id="rId1" Type="http://schemas.openxmlformats.org/officeDocument/2006/relationships/tags" Target="../tags/tag37.xml"/><Relationship Id="rId5" Type="http://schemas.openxmlformats.org/officeDocument/2006/relationships/notesSlide" Target="../notesSlides/notesSlide29.xml"/><Relationship Id="rId4"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3" Type="http://schemas.openxmlformats.org/officeDocument/2006/relationships/tags" Target="../tags/tag42.xml"/><Relationship Id="rId7" Type="http://schemas.openxmlformats.org/officeDocument/2006/relationships/image" Target="../media/image34.png"/><Relationship Id="rId2" Type="http://schemas.openxmlformats.org/officeDocument/2006/relationships/tags" Target="../tags/tag41.xml"/><Relationship Id="rId1" Type="http://schemas.openxmlformats.org/officeDocument/2006/relationships/tags" Target="../tags/tag40.xml"/><Relationship Id="rId6" Type="http://schemas.openxmlformats.org/officeDocument/2006/relationships/notesSlide" Target="../notesSlides/notesSlide30.xml"/><Relationship Id="rId5" Type="http://schemas.openxmlformats.org/officeDocument/2006/relationships/slideLayout" Target="../slideLayouts/slideLayout3.xml"/><Relationship Id="rId4" Type="http://schemas.openxmlformats.org/officeDocument/2006/relationships/tags" Target="../tags/tag43.xml"/></Relationships>
</file>

<file path=ppt/slides/_rels/slide31.xml.rels><?xml version="1.0" encoding="UTF-8" standalone="yes"?>
<Relationships xmlns="http://schemas.openxmlformats.org/package/2006/relationships"><Relationship Id="rId3" Type="http://schemas.openxmlformats.org/officeDocument/2006/relationships/tags" Target="../tags/tag46.xml"/><Relationship Id="rId2" Type="http://schemas.openxmlformats.org/officeDocument/2006/relationships/tags" Target="../tags/tag45.xml"/><Relationship Id="rId1" Type="http://schemas.openxmlformats.org/officeDocument/2006/relationships/tags" Target="../tags/tag44.xml"/><Relationship Id="rId6" Type="http://schemas.openxmlformats.org/officeDocument/2006/relationships/image" Target="../media/image35.png"/><Relationship Id="rId5" Type="http://schemas.openxmlformats.org/officeDocument/2006/relationships/notesSlide" Target="../notesSlides/notesSlide31.xml"/><Relationship Id="rId4"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48.xml"/><Relationship Id="rId1" Type="http://schemas.openxmlformats.org/officeDocument/2006/relationships/tags" Target="../tags/tag47.xml"/><Relationship Id="rId5" Type="http://schemas.openxmlformats.org/officeDocument/2006/relationships/image" Target="../media/image36.png"/><Relationship Id="rId4"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3" Type="http://schemas.openxmlformats.org/officeDocument/2006/relationships/tags" Target="../tags/tag51.xml"/><Relationship Id="rId2" Type="http://schemas.openxmlformats.org/officeDocument/2006/relationships/tags" Target="../tags/tag50.xml"/><Relationship Id="rId1" Type="http://schemas.openxmlformats.org/officeDocument/2006/relationships/tags" Target="../tags/tag49.xml"/><Relationship Id="rId6" Type="http://schemas.openxmlformats.org/officeDocument/2006/relationships/image" Target="../media/image37.png"/><Relationship Id="rId5" Type="http://schemas.openxmlformats.org/officeDocument/2006/relationships/notesSlide" Target="../notesSlides/notesSlide33.xml"/><Relationship Id="rId4"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3.xml"/><Relationship Id="rId1" Type="http://schemas.openxmlformats.org/officeDocument/2006/relationships/tags" Target="../tags/tag52.xml"/><Relationship Id="rId4" Type="http://schemas.openxmlformats.org/officeDocument/2006/relationships/image" Target="../media/image38.png"/></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3.xml"/><Relationship Id="rId1" Type="http://schemas.openxmlformats.org/officeDocument/2006/relationships/tags" Target="../tags/tag5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3.xml"/><Relationship Id="rId1" Type="http://schemas.openxmlformats.org/officeDocument/2006/relationships/tags" Target="../tags/tag54.xml"/><Relationship Id="rId4" Type="http://schemas.openxmlformats.org/officeDocument/2006/relationships/image" Target="../media/image39.jpeg"/></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3.xml"/><Relationship Id="rId1" Type="http://schemas.openxmlformats.org/officeDocument/2006/relationships/tags" Target="../tags/tag55.xml"/><Relationship Id="rId4" Type="http://schemas.openxmlformats.org/officeDocument/2006/relationships/image" Target="../media/image40.jpeg"/></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3.xml"/><Relationship Id="rId1" Type="http://schemas.openxmlformats.org/officeDocument/2006/relationships/tags" Target="../tags/tag56.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3.xml"/><Relationship Id="rId1" Type="http://schemas.openxmlformats.org/officeDocument/2006/relationships/tags" Target="../tags/tag57.xml"/><Relationship Id="rId5" Type="http://schemas.openxmlformats.org/officeDocument/2006/relationships/image" Target="../media/image42.jpeg"/><Relationship Id="rId4" Type="http://schemas.openxmlformats.org/officeDocument/2006/relationships/image" Target="../media/image41.jpeg"/></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3.xml"/><Relationship Id="rId1" Type="http://schemas.openxmlformats.org/officeDocument/2006/relationships/tags" Target="../tags/tag58.xml"/><Relationship Id="rId4" Type="http://schemas.openxmlformats.org/officeDocument/2006/relationships/image" Target="../media/image43.jpeg"/></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3.xml"/><Relationship Id="rId1" Type="http://schemas.openxmlformats.org/officeDocument/2006/relationships/tags" Target="../tags/tag59.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8.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3.xml"/><Relationship Id="rId1" Type="http://schemas.openxmlformats.org/officeDocument/2006/relationships/tags" Target="../tags/tag60.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3.xml"/><Relationship Id="rId1" Type="http://schemas.openxmlformats.org/officeDocument/2006/relationships/tags" Target="../tags/tag61.xml"/><Relationship Id="rId4" Type="http://schemas.openxmlformats.org/officeDocument/2006/relationships/image" Target="../media/image44.png"/></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3.xml"/><Relationship Id="rId1" Type="http://schemas.openxmlformats.org/officeDocument/2006/relationships/tags" Target="../tags/tag62.xml"/><Relationship Id="rId4" Type="http://schemas.openxmlformats.org/officeDocument/2006/relationships/image" Target="../media/image45.png"/></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3.xml"/><Relationship Id="rId1" Type="http://schemas.openxmlformats.org/officeDocument/2006/relationships/tags" Target="../tags/tag63.xml"/><Relationship Id="rId4" Type="http://schemas.openxmlformats.org/officeDocument/2006/relationships/image" Target="../media/image46.png"/></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3.xml"/><Relationship Id="rId1" Type="http://schemas.openxmlformats.org/officeDocument/2006/relationships/tags" Target="../tags/tag64.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6.jpeg"/></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3.xml"/><Relationship Id="rId1" Type="http://schemas.openxmlformats.org/officeDocument/2006/relationships/tags" Target="../tags/tag65.xml"/></Relationships>
</file>

<file path=ppt/slides/_rels/slide5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67.xml"/><Relationship Id="rId1" Type="http://schemas.openxmlformats.org/officeDocument/2006/relationships/tags" Target="../tags/tag66.xml"/><Relationship Id="rId5" Type="http://schemas.openxmlformats.org/officeDocument/2006/relationships/image" Target="../media/image47.png"/><Relationship Id="rId4"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3" Type="http://schemas.openxmlformats.org/officeDocument/2006/relationships/tags" Target="../tags/tag70.xml"/><Relationship Id="rId7" Type="http://schemas.openxmlformats.org/officeDocument/2006/relationships/image" Target="../media/image49.png"/><Relationship Id="rId2" Type="http://schemas.openxmlformats.org/officeDocument/2006/relationships/tags" Target="../tags/tag69.xml"/><Relationship Id="rId1" Type="http://schemas.openxmlformats.org/officeDocument/2006/relationships/tags" Target="../tags/tag68.xml"/><Relationship Id="rId6" Type="http://schemas.openxmlformats.org/officeDocument/2006/relationships/image" Target="../media/image48.png"/><Relationship Id="rId5" Type="http://schemas.openxmlformats.org/officeDocument/2006/relationships/notesSlide" Target="../notesSlides/notesSlide52.xml"/><Relationship Id="rId4"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72.xml"/><Relationship Id="rId1" Type="http://schemas.openxmlformats.org/officeDocument/2006/relationships/tags" Target="../tags/tag71.xml"/><Relationship Id="rId5" Type="http://schemas.openxmlformats.org/officeDocument/2006/relationships/image" Target="../media/image50.png"/><Relationship Id="rId4"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54.xml"/><Relationship Id="rId2" Type="http://schemas.openxmlformats.org/officeDocument/2006/relationships/slideLayout" Target="../slideLayouts/slideLayout3.xml"/><Relationship Id="rId1" Type="http://schemas.openxmlformats.org/officeDocument/2006/relationships/tags" Target="../tags/tag73.xml"/></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55.xml"/><Relationship Id="rId2" Type="http://schemas.openxmlformats.org/officeDocument/2006/relationships/slideLayout" Target="../slideLayouts/slideLayout3.xml"/><Relationship Id="rId1" Type="http://schemas.openxmlformats.org/officeDocument/2006/relationships/tags" Target="../tags/tag74.xml"/></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56.xml"/><Relationship Id="rId2" Type="http://schemas.openxmlformats.org/officeDocument/2006/relationships/slideLayout" Target="../slideLayouts/slideLayout3.xml"/><Relationship Id="rId1" Type="http://schemas.openxmlformats.org/officeDocument/2006/relationships/tags" Target="../tags/tag75.xml"/></Relationships>
</file>

<file path=ppt/slides/_rels/slide57.xml.rels><?xml version="1.0" encoding="UTF-8" standalone="yes"?>
<Relationships xmlns="http://schemas.openxmlformats.org/package/2006/relationships"><Relationship Id="rId3" Type="http://schemas.openxmlformats.org/officeDocument/2006/relationships/hyperlink" Target="https://blog.csdn.net/m0_61416097/article/details/120940082?ops_request_misc=&amp;request_id=&amp;biz_id=102&amp;utm_term=rational%20rose%E4%BC%98%E5%8A%BF&amp;utm_medium=distribute.pc_search_result.none-task-blog-2~all~sobaiduweb~default-0-120940082.142%5ev77%5econtrol,201%5ev4%5eadd_ask,239%5ev2%5einsert_chatgpt&amp;spm=1018.2226.3001.4187" TargetMode="External"/><Relationship Id="rId2" Type="http://schemas.openxmlformats.org/officeDocument/2006/relationships/notesSlide" Target="../notesSlides/notesSlide57.xml"/><Relationship Id="rId1" Type="http://schemas.openxmlformats.org/officeDocument/2006/relationships/slideLayout" Target="../slideLayouts/slideLayout3.xml"/><Relationship Id="rId4" Type="http://schemas.openxmlformats.org/officeDocument/2006/relationships/hyperlink" Target="https://blog.csdn.net/gz153016/article/details/49641847?ops_request_misc=%257B%2522request%255Fid%2522%253A%2522168009294116800180698009%2522%252C%2522scm%2522%253A%252220140713.130102334..%2522%257D&amp;request_id=168009294116800180698009&amp;biz_id=0&amp;utm_medium=distribute.pc_search_result.none-task-blog-2~all~top_positive~default-1-49641847-null-null.142%5ev77%5econtrol,201%5ev4%5eadd_ask,239%5ev2%5einsert_chatgpt&amp;utm_term=rational%20rose%E4%BD%BF%E7%94%A8%E6%95%99%E7%A8%8B&amp;spm=1018.2226.3001.4187" TargetMode="External"/></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58.xml"/><Relationship Id="rId2" Type="http://schemas.openxmlformats.org/officeDocument/2006/relationships/slideLayout" Target="../slideLayouts/slideLayout8.xml"/><Relationship Id="rId1" Type="http://schemas.openxmlformats.org/officeDocument/2006/relationships/tags" Target="../tags/tag76.xm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8.jpeg"/></Relationships>
</file>

<file path=ppt/slides/_rels/slide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10.jpeg"/></Relationships>
</file>

<file path=ppt/slides/_rels/slide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8.xml"/><Relationship Id="rId1" Type="http://schemas.openxmlformats.org/officeDocument/2006/relationships/slideLayout" Target="../slideLayouts/slideLayout3.xml"/><Relationship Id="rId5" Type="http://schemas.openxmlformats.org/officeDocument/2006/relationships/image" Target="../media/image13.jpeg"/><Relationship Id="rId4" Type="http://schemas.openxmlformats.org/officeDocument/2006/relationships/image" Target="../media/image12.jpe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3.xml"/><Relationship Id="rId1" Type="http://schemas.openxmlformats.org/officeDocument/2006/relationships/tags" Target="../tags/tag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11207455" y="157627"/>
            <a:ext cx="869659" cy="869659"/>
          </a:xfrm>
          <a:prstGeom prst="ellipse">
            <a:avLst/>
          </a:prstGeom>
          <a:solidFill>
            <a:srgbClr val="1C50A2"/>
          </a:soli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椭圆 2"/>
          <p:cNvSpPr/>
          <p:nvPr/>
        </p:nvSpPr>
        <p:spPr>
          <a:xfrm>
            <a:off x="10494498" y="1027286"/>
            <a:ext cx="572356" cy="572356"/>
          </a:xfrm>
          <a:prstGeom prst="ellipse">
            <a:avLst/>
          </a:prstGeom>
          <a:solidFill>
            <a:schemeClr val="bg1"/>
          </a:soli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椭圆 3"/>
          <p:cNvSpPr/>
          <p:nvPr/>
        </p:nvSpPr>
        <p:spPr>
          <a:xfrm>
            <a:off x="9984544" y="2075926"/>
            <a:ext cx="422031" cy="422031"/>
          </a:xfrm>
          <a:prstGeom prst="ellipse">
            <a:avLst/>
          </a:prstGeom>
          <a:solidFill>
            <a:srgbClr val="1C50A2"/>
          </a:soli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椭圆 4"/>
          <p:cNvSpPr/>
          <p:nvPr/>
        </p:nvSpPr>
        <p:spPr>
          <a:xfrm>
            <a:off x="9360270" y="2472639"/>
            <a:ext cx="302456" cy="302456"/>
          </a:xfrm>
          <a:prstGeom prst="ellipse">
            <a:avLst/>
          </a:prstGeom>
          <a:solidFill>
            <a:schemeClr val="bg1"/>
          </a:soli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椭圆 5"/>
          <p:cNvSpPr/>
          <p:nvPr/>
        </p:nvSpPr>
        <p:spPr>
          <a:xfrm>
            <a:off x="10104119" y="375750"/>
            <a:ext cx="302456" cy="302456"/>
          </a:xfrm>
          <a:prstGeom prst="ellipse">
            <a:avLst/>
          </a:prstGeom>
          <a:solidFill>
            <a:srgbClr val="1C50A2"/>
          </a:soli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椭圆 6"/>
          <p:cNvSpPr/>
          <p:nvPr/>
        </p:nvSpPr>
        <p:spPr>
          <a:xfrm>
            <a:off x="11118973" y="1944299"/>
            <a:ext cx="390938" cy="390938"/>
          </a:xfrm>
          <a:prstGeom prst="ellipse">
            <a:avLst/>
          </a:prstGeom>
          <a:solidFill>
            <a:srgbClr val="1C50A2"/>
          </a:soli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椭圆 7"/>
          <p:cNvSpPr/>
          <p:nvPr/>
        </p:nvSpPr>
        <p:spPr>
          <a:xfrm>
            <a:off x="-190500" y="5924841"/>
            <a:ext cx="1098259" cy="1098259"/>
          </a:xfrm>
          <a:prstGeom prst="ellipse">
            <a:avLst/>
          </a:prstGeom>
          <a:solidFill>
            <a:srgbClr val="1C50A2"/>
          </a:soli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椭圆 8"/>
          <p:cNvSpPr/>
          <p:nvPr/>
        </p:nvSpPr>
        <p:spPr>
          <a:xfrm>
            <a:off x="2184400" y="4749799"/>
            <a:ext cx="622299" cy="622299"/>
          </a:xfrm>
          <a:prstGeom prst="ellipse">
            <a:avLst/>
          </a:prstGeom>
          <a:solidFill>
            <a:srgbClr val="1C50A2"/>
          </a:soli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椭圆 9"/>
          <p:cNvSpPr/>
          <p:nvPr/>
        </p:nvSpPr>
        <p:spPr>
          <a:xfrm>
            <a:off x="2428873" y="5924841"/>
            <a:ext cx="847727" cy="847727"/>
          </a:xfrm>
          <a:prstGeom prst="ellipse">
            <a:avLst/>
          </a:prstGeom>
          <a:solidFill>
            <a:srgbClr val="1C50A2"/>
          </a:soli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椭圆 10"/>
          <p:cNvSpPr/>
          <p:nvPr/>
        </p:nvSpPr>
        <p:spPr>
          <a:xfrm>
            <a:off x="690560" y="5569741"/>
            <a:ext cx="1288259" cy="1288259"/>
          </a:xfrm>
          <a:prstGeom prst="ellipse">
            <a:avLst/>
          </a:prstGeom>
          <a:solidFill>
            <a:schemeClr val="bg1"/>
          </a:soli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 name="椭圆 11"/>
          <p:cNvSpPr/>
          <p:nvPr/>
        </p:nvSpPr>
        <p:spPr>
          <a:xfrm>
            <a:off x="284161" y="5093491"/>
            <a:ext cx="622299" cy="622299"/>
          </a:xfrm>
          <a:prstGeom prst="ellipse">
            <a:avLst/>
          </a:prstGeom>
          <a:solidFill>
            <a:srgbClr val="1C50A2"/>
          </a:soli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3" name="椭圆 12"/>
          <p:cNvSpPr/>
          <p:nvPr/>
        </p:nvSpPr>
        <p:spPr>
          <a:xfrm>
            <a:off x="292854" y="4279899"/>
            <a:ext cx="204399" cy="204399"/>
          </a:xfrm>
          <a:prstGeom prst="ellipse">
            <a:avLst/>
          </a:prstGeom>
          <a:solidFill>
            <a:schemeClr val="bg1"/>
          </a:soli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4" name="椭圆 13"/>
          <p:cNvSpPr/>
          <p:nvPr/>
        </p:nvSpPr>
        <p:spPr>
          <a:xfrm>
            <a:off x="2082200" y="4482499"/>
            <a:ext cx="204399" cy="204399"/>
          </a:xfrm>
          <a:prstGeom prst="ellipse">
            <a:avLst/>
          </a:prstGeom>
          <a:solidFill>
            <a:srgbClr val="1C50A2"/>
          </a:soli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 name="椭圆 14"/>
          <p:cNvSpPr/>
          <p:nvPr/>
        </p:nvSpPr>
        <p:spPr>
          <a:xfrm>
            <a:off x="1238831" y="5302440"/>
            <a:ext cx="204399" cy="204399"/>
          </a:xfrm>
          <a:prstGeom prst="ellipse">
            <a:avLst/>
          </a:prstGeom>
          <a:solidFill>
            <a:schemeClr val="bg1"/>
          </a:soli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6" name="椭圆 15"/>
          <p:cNvSpPr/>
          <p:nvPr/>
        </p:nvSpPr>
        <p:spPr>
          <a:xfrm>
            <a:off x="2067119" y="5404639"/>
            <a:ext cx="204399" cy="204399"/>
          </a:xfrm>
          <a:prstGeom prst="ellipse">
            <a:avLst/>
          </a:prstGeom>
          <a:solidFill>
            <a:srgbClr val="1C50A2"/>
          </a:soli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椭圆 16"/>
          <p:cNvSpPr/>
          <p:nvPr/>
        </p:nvSpPr>
        <p:spPr>
          <a:xfrm>
            <a:off x="3227778" y="5609038"/>
            <a:ext cx="204399" cy="204399"/>
          </a:xfrm>
          <a:prstGeom prst="ellipse">
            <a:avLst/>
          </a:prstGeom>
          <a:solidFill>
            <a:schemeClr val="bg1"/>
          </a:soli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2" name="标题 3"/>
          <p:cNvSpPr>
            <a:spLocks noGrp="1"/>
          </p:cNvSpPr>
          <p:nvPr/>
        </p:nvSpPr>
        <p:spPr>
          <a:xfrm>
            <a:off x="3208939" y="2591125"/>
            <a:ext cx="6914515" cy="1080770"/>
          </a:xfrm>
        </p:spPr>
        <p:txBody>
          <a:bodyPr>
            <a:noAutofit/>
          </a:bodyPr>
          <a:lstStyle>
            <a:defPPr>
              <a:defRPr lang="zh-CN"/>
            </a:defPPr>
            <a:lvl1pPr marL="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1pPr>
            <a:lvl2pPr marL="457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2pPr>
            <a:lvl3pPr marL="914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3pPr>
            <a:lvl4pPr marL="1371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4pPr>
            <a:lvl5pPr marL="18288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5pPr>
            <a:lvl6pPr marL="22860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6pPr>
            <a:lvl7pPr marL="2743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7pPr>
            <a:lvl8pPr marL="3200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8pPr>
            <a:lvl9pPr marL="3657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9pPr>
          </a:lstStyle>
          <a:p>
            <a:endParaRPr lang="zh-CN" altLang="en-US" sz="4400" b="1" dirty="0">
              <a:solidFill>
                <a:srgbClr val="1C50A2"/>
              </a:solidFill>
            </a:endParaRPr>
          </a:p>
        </p:txBody>
      </p:sp>
      <p:grpSp>
        <p:nvGrpSpPr>
          <p:cNvPr id="34" name="组合 33"/>
          <p:cNvGrpSpPr/>
          <p:nvPr/>
        </p:nvGrpSpPr>
        <p:grpSpPr>
          <a:xfrm>
            <a:off x="3208655" y="3970020"/>
            <a:ext cx="370840" cy="370840"/>
            <a:chOff x="3725237" y="4930504"/>
            <a:chExt cx="531780" cy="531780"/>
          </a:xfrm>
        </p:grpSpPr>
        <p:sp>
          <p:nvSpPr>
            <p:cNvPr id="36" name="圆角矩形 2"/>
            <p:cNvSpPr/>
            <p:nvPr/>
          </p:nvSpPr>
          <p:spPr>
            <a:xfrm>
              <a:off x="3725237" y="4930504"/>
              <a:ext cx="531780" cy="531780"/>
            </a:xfrm>
            <a:prstGeom prst="ellipse">
              <a:avLst/>
            </a:prstGeom>
            <a:solidFill>
              <a:srgbClr val="1C50A2"/>
            </a:solidFill>
            <a:ln w="25400" cap="flat" cmpd="sng" algn="ctr">
              <a:noFill/>
              <a:prstDash val="solid"/>
              <a:miter lim="800000"/>
            </a:ln>
            <a:effectLst>
              <a:outerShdw blurRad="177800" dist="101600" dir="8100000" algn="tr" rotWithShape="0">
                <a:prstClr val="black">
                  <a:alpha val="30000"/>
                </a:prstClr>
              </a:outerShdw>
            </a:effectLst>
          </p:spPr>
          <p:txBody>
            <a:bodyPr rtlCol="0" anchor="ctr"/>
            <a:lstStyle>
              <a:defPPr>
                <a:defRPr lang="zh-CN"/>
              </a:defPPr>
              <a:lvl1pPr marL="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1pPr>
              <a:lvl2pPr marL="457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2pPr>
              <a:lvl3pPr marL="914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3pPr>
              <a:lvl4pPr marL="1371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4pPr>
              <a:lvl5pPr marL="18288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5pPr>
              <a:lvl6pPr marL="22860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6pPr>
              <a:lvl7pPr marL="2743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7pPr>
              <a:lvl8pPr marL="3200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8pPr>
              <a:lvl9pPr marL="3657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400" b="1" i="0" u="none" strike="noStrike" kern="1200" cap="none" spc="0" normalizeH="0" baseline="0" noProof="0">
                <a:ln>
                  <a:noFill/>
                </a:ln>
                <a:solidFill>
                  <a:srgbClr val="1C50A2"/>
                </a:solidFill>
                <a:effectLst/>
                <a:uLnTx/>
                <a:uFillTx/>
                <a:latin typeface="Arial" panose="020B0604020202020204"/>
                <a:ea typeface="微软雅黑" panose="020B0503020204020204" charset="-122"/>
                <a:cs typeface="微软雅黑" panose="020B0503020204020204" charset="-122"/>
                <a:sym typeface="Arial" panose="020B0604020202020204" pitchFamily="34" charset="0"/>
              </a:endParaRPr>
            </a:p>
          </p:txBody>
        </p:sp>
        <p:sp>
          <p:nvSpPr>
            <p:cNvPr id="37" name="student-graduation-cap-shape_52041"/>
            <p:cNvSpPr>
              <a:spLocks noChangeAspect="1"/>
            </p:cNvSpPr>
            <p:nvPr/>
          </p:nvSpPr>
          <p:spPr bwMode="auto">
            <a:xfrm>
              <a:off x="3875605" y="5054575"/>
              <a:ext cx="219840" cy="264806"/>
            </a:xfrm>
            <a:custGeom>
              <a:avLst/>
              <a:gdLst>
                <a:gd name="connsiteX0" fmla="*/ 56671 w 279400"/>
                <a:gd name="connsiteY0" fmla="*/ 192087 h 336550"/>
                <a:gd name="connsiteX1" fmla="*/ 224047 w 279400"/>
                <a:gd name="connsiteY1" fmla="*/ 192087 h 336550"/>
                <a:gd name="connsiteX2" fmla="*/ 279400 w 279400"/>
                <a:gd name="connsiteY2" fmla="*/ 247752 h 336550"/>
                <a:gd name="connsiteX3" fmla="*/ 279400 w 279400"/>
                <a:gd name="connsiteY3" fmla="*/ 336550 h 336550"/>
                <a:gd name="connsiteX4" fmla="*/ 176602 w 279400"/>
                <a:gd name="connsiteY4" fmla="*/ 336550 h 336550"/>
                <a:gd name="connsiteX5" fmla="*/ 158151 w 279400"/>
                <a:gd name="connsiteY5" fmla="*/ 245101 h 336550"/>
                <a:gd name="connsiteX6" fmla="*/ 151562 w 279400"/>
                <a:gd name="connsiteY6" fmla="*/ 239800 h 336550"/>
                <a:gd name="connsiteX7" fmla="*/ 167377 w 279400"/>
                <a:gd name="connsiteY7" fmla="*/ 213293 h 336550"/>
                <a:gd name="connsiteX8" fmla="*/ 167377 w 279400"/>
                <a:gd name="connsiteY8" fmla="*/ 209317 h 336550"/>
                <a:gd name="connsiteX9" fmla="*/ 163423 w 279400"/>
                <a:gd name="connsiteY9" fmla="*/ 207991 h 336550"/>
                <a:gd name="connsiteX10" fmla="*/ 121249 w 279400"/>
                <a:gd name="connsiteY10" fmla="*/ 207991 h 336550"/>
                <a:gd name="connsiteX11" fmla="*/ 118613 w 279400"/>
                <a:gd name="connsiteY11" fmla="*/ 209317 h 336550"/>
                <a:gd name="connsiteX12" fmla="*/ 118613 w 279400"/>
                <a:gd name="connsiteY12" fmla="*/ 213293 h 336550"/>
                <a:gd name="connsiteX13" fmla="*/ 134429 w 279400"/>
                <a:gd name="connsiteY13" fmla="*/ 239800 h 336550"/>
                <a:gd name="connsiteX14" fmla="*/ 126521 w 279400"/>
                <a:gd name="connsiteY14" fmla="*/ 245101 h 336550"/>
                <a:gd name="connsiteX15" fmla="*/ 110706 w 279400"/>
                <a:gd name="connsiteY15" fmla="*/ 336550 h 336550"/>
                <a:gd name="connsiteX16" fmla="*/ 0 w 279400"/>
                <a:gd name="connsiteY16" fmla="*/ 336550 h 336550"/>
                <a:gd name="connsiteX17" fmla="*/ 0 w 279400"/>
                <a:gd name="connsiteY17" fmla="*/ 247752 h 336550"/>
                <a:gd name="connsiteX18" fmla="*/ 56671 w 279400"/>
                <a:gd name="connsiteY18" fmla="*/ 192087 h 336550"/>
                <a:gd name="connsiteX19" fmla="*/ 138907 w 279400"/>
                <a:gd name="connsiteY19" fmla="*/ 0 h 336550"/>
                <a:gd name="connsiteX20" fmla="*/ 219076 w 279400"/>
                <a:gd name="connsiteY20" fmla="*/ 80169 h 336550"/>
                <a:gd name="connsiteX21" fmla="*/ 138907 w 279400"/>
                <a:gd name="connsiteY21" fmla="*/ 160338 h 336550"/>
                <a:gd name="connsiteX22" fmla="*/ 58738 w 279400"/>
                <a:gd name="connsiteY22" fmla="*/ 80169 h 336550"/>
                <a:gd name="connsiteX23" fmla="*/ 138907 w 279400"/>
                <a:gd name="connsiteY23" fmla="*/ 0 h 336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79400" h="336550">
                  <a:moveTo>
                    <a:pt x="56671" y="192087"/>
                  </a:moveTo>
                  <a:cubicBezTo>
                    <a:pt x="56671" y="192087"/>
                    <a:pt x="56671" y="192087"/>
                    <a:pt x="224047" y="192087"/>
                  </a:cubicBezTo>
                  <a:cubicBezTo>
                    <a:pt x="254360" y="192087"/>
                    <a:pt x="279400" y="217269"/>
                    <a:pt x="279400" y="247752"/>
                  </a:cubicBezTo>
                  <a:cubicBezTo>
                    <a:pt x="279400" y="247752"/>
                    <a:pt x="279400" y="247752"/>
                    <a:pt x="279400" y="336550"/>
                  </a:cubicBezTo>
                  <a:cubicBezTo>
                    <a:pt x="279400" y="336550"/>
                    <a:pt x="279400" y="336550"/>
                    <a:pt x="176602" y="336550"/>
                  </a:cubicBezTo>
                  <a:cubicBezTo>
                    <a:pt x="176602" y="336550"/>
                    <a:pt x="176602" y="336550"/>
                    <a:pt x="158151" y="245101"/>
                  </a:cubicBezTo>
                  <a:cubicBezTo>
                    <a:pt x="158151" y="242450"/>
                    <a:pt x="154197" y="239800"/>
                    <a:pt x="151562" y="239800"/>
                  </a:cubicBezTo>
                  <a:cubicBezTo>
                    <a:pt x="151562" y="239800"/>
                    <a:pt x="151562" y="239800"/>
                    <a:pt x="167377" y="213293"/>
                  </a:cubicBezTo>
                  <a:cubicBezTo>
                    <a:pt x="167377" y="211967"/>
                    <a:pt x="167377" y="210642"/>
                    <a:pt x="167377" y="209317"/>
                  </a:cubicBezTo>
                  <a:cubicBezTo>
                    <a:pt x="166059" y="207991"/>
                    <a:pt x="164741" y="207991"/>
                    <a:pt x="163423" y="207991"/>
                  </a:cubicBezTo>
                  <a:cubicBezTo>
                    <a:pt x="163423" y="207991"/>
                    <a:pt x="163423" y="207991"/>
                    <a:pt x="121249" y="207991"/>
                  </a:cubicBezTo>
                  <a:cubicBezTo>
                    <a:pt x="119931" y="207991"/>
                    <a:pt x="118613" y="207991"/>
                    <a:pt x="118613" y="209317"/>
                  </a:cubicBezTo>
                  <a:cubicBezTo>
                    <a:pt x="117296" y="210642"/>
                    <a:pt x="117296" y="211967"/>
                    <a:pt x="118613" y="213293"/>
                  </a:cubicBezTo>
                  <a:cubicBezTo>
                    <a:pt x="118613" y="213293"/>
                    <a:pt x="118613" y="213293"/>
                    <a:pt x="134429" y="239800"/>
                  </a:cubicBezTo>
                  <a:cubicBezTo>
                    <a:pt x="130475" y="239800"/>
                    <a:pt x="127839" y="242450"/>
                    <a:pt x="126521" y="245101"/>
                  </a:cubicBezTo>
                  <a:cubicBezTo>
                    <a:pt x="126521" y="245101"/>
                    <a:pt x="126521" y="245101"/>
                    <a:pt x="110706" y="336550"/>
                  </a:cubicBezTo>
                  <a:cubicBezTo>
                    <a:pt x="110706" y="336550"/>
                    <a:pt x="110706" y="336550"/>
                    <a:pt x="0" y="336550"/>
                  </a:cubicBezTo>
                  <a:cubicBezTo>
                    <a:pt x="0" y="336550"/>
                    <a:pt x="0" y="336550"/>
                    <a:pt x="0" y="247752"/>
                  </a:cubicBezTo>
                  <a:cubicBezTo>
                    <a:pt x="0" y="217269"/>
                    <a:pt x="25040" y="192087"/>
                    <a:pt x="56671" y="192087"/>
                  </a:cubicBezTo>
                  <a:close/>
                  <a:moveTo>
                    <a:pt x="138907" y="0"/>
                  </a:moveTo>
                  <a:cubicBezTo>
                    <a:pt x="183183" y="0"/>
                    <a:pt x="219076" y="35893"/>
                    <a:pt x="219076" y="80169"/>
                  </a:cubicBezTo>
                  <a:cubicBezTo>
                    <a:pt x="219076" y="124445"/>
                    <a:pt x="183183" y="160338"/>
                    <a:pt x="138907" y="160338"/>
                  </a:cubicBezTo>
                  <a:cubicBezTo>
                    <a:pt x="94631" y="160338"/>
                    <a:pt x="58738" y="124445"/>
                    <a:pt x="58738" y="80169"/>
                  </a:cubicBezTo>
                  <a:cubicBezTo>
                    <a:pt x="58738" y="35893"/>
                    <a:pt x="94631" y="0"/>
                    <a:pt x="138907" y="0"/>
                  </a:cubicBezTo>
                  <a:close/>
                </a:path>
              </a:pathLst>
            </a:custGeom>
            <a:solidFill>
              <a:sysClr val="window" lastClr="FFFFFF"/>
            </a:solidFill>
            <a:ln>
              <a:noFill/>
            </a:ln>
          </p:spPr>
          <p:txBody>
            <a:bodyPr/>
            <a:lstStyle>
              <a:defPPr>
                <a:defRPr lang="zh-CN"/>
              </a:defPPr>
              <a:lvl1pPr marL="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1pPr>
              <a:lvl2pPr marL="457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2pPr>
              <a:lvl3pPr marL="914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3pPr>
              <a:lvl4pPr marL="1371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4pPr>
              <a:lvl5pPr marL="18288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5pPr>
              <a:lvl6pPr marL="22860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6pPr>
              <a:lvl7pPr marL="2743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7pPr>
              <a:lvl8pPr marL="3200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8pPr>
              <a:lvl9pPr marL="3657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400" b="1" i="0" u="none" strike="noStrike" kern="1200" cap="none" spc="0" normalizeH="0" baseline="0" noProof="0" dirty="0">
                <a:ln>
                  <a:noFill/>
                </a:ln>
                <a:solidFill>
                  <a:srgbClr val="000000"/>
                </a:solidFill>
                <a:effectLst/>
                <a:uLnTx/>
                <a:uFillTx/>
                <a:latin typeface="Arial" panose="020B0604020202020204"/>
                <a:ea typeface="微软雅黑" panose="020B0503020204020204" charset="-122"/>
                <a:cs typeface="微软雅黑" panose="020B0503020204020204" charset="-122"/>
                <a:sym typeface="Arial" panose="020B0604020202020204" pitchFamily="34" charset="0"/>
              </a:endParaRPr>
            </a:p>
          </p:txBody>
        </p:sp>
      </p:grpSp>
      <p:sp>
        <p:nvSpPr>
          <p:cNvPr id="35" name="文本框 22"/>
          <p:cNvSpPr txBox="1"/>
          <p:nvPr/>
        </p:nvSpPr>
        <p:spPr>
          <a:xfrm>
            <a:off x="3571875" y="4087495"/>
            <a:ext cx="4448175" cy="309245"/>
          </a:xfrm>
          <a:prstGeom prst="rect">
            <a:avLst/>
          </a:prstGeom>
          <a:noFill/>
        </p:spPr>
        <p:txBody>
          <a:bodyPr wrap="square" rtlCol="0">
            <a:noAutofit/>
          </a:bodyPr>
          <a:lstStyle>
            <a:defPPr>
              <a:defRPr lang="zh-CN"/>
            </a:defPPr>
            <a:lvl1pPr marL="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1pPr>
            <a:lvl2pPr marL="457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2pPr>
            <a:lvl3pPr marL="914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3pPr>
            <a:lvl4pPr marL="1371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4pPr>
            <a:lvl5pPr marL="18288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5pPr>
            <a:lvl6pPr marL="22860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6pPr>
            <a:lvl7pPr marL="2743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7pPr>
            <a:lvl8pPr marL="3200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8pPr>
            <a:lvl9pPr marL="3657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1400" b="1" dirty="0">
                <a:solidFill>
                  <a:schemeClr val="tx2"/>
                </a:solidFill>
                <a:latin typeface="微软雅黑" panose="020B0503020204020204" charset="-122"/>
                <a:sym typeface="+mn-ea"/>
              </a:rPr>
              <a:t>G17</a:t>
            </a:r>
            <a:r>
              <a:rPr lang="zh-CN" altLang="en-US" sz="1400" b="1" dirty="0">
                <a:solidFill>
                  <a:schemeClr val="tx2"/>
                </a:solidFill>
                <a:latin typeface="微软雅黑" panose="020B0503020204020204" charset="-122"/>
                <a:sym typeface="+mn-ea"/>
              </a:rPr>
              <a:t>组：田淼  韩易贤 潘阅 郑骥</a:t>
            </a:r>
            <a:r>
              <a:rPr lang="en-US" altLang="zh-CN" sz="1400" b="1" dirty="0">
                <a:solidFill>
                  <a:schemeClr val="tx2"/>
                </a:solidFill>
                <a:latin typeface="微软雅黑" panose="020B0503020204020204" charset="-122"/>
                <a:sym typeface="+mn-ea"/>
              </a:rPr>
              <a:t>  </a:t>
            </a:r>
            <a:r>
              <a:rPr lang="zh-CN" altLang="en-US" sz="1400" b="1" dirty="0">
                <a:solidFill>
                  <a:schemeClr val="tx2"/>
                </a:solidFill>
                <a:latin typeface="微软雅黑" panose="020B0503020204020204" charset="-122"/>
                <a:sym typeface="+mn-ea"/>
              </a:rPr>
              <a:t>时蒙恩</a:t>
            </a:r>
            <a:r>
              <a:rPr lang="en-US" altLang="zh-CN" sz="1400" b="1" dirty="0">
                <a:solidFill>
                  <a:schemeClr val="tx2"/>
                </a:solidFill>
                <a:latin typeface="微软雅黑" panose="020B0503020204020204" charset="-122"/>
                <a:sym typeface="+mn-ea"/>
              </a:rPr>
              <a:t> </a:t>
            </a:r>
            <a:r>
              <a:rPr lang="zh-CN" altLang="en-US" sz="1400" b="1" dirty="0">
                <a:solidFill>
                  <a:schemeClr val="tx2"/>
                </a:solidFill>
                <a:latin typeface="微软雅黑" panose="020B0503020204020204" charset="-122"/>
                <a:sym typeface="+mn-ea"/>
              </a:rPr>
              <a:t>黄永智</a:t>
            </a:r>
            <a:endParaRPr kumimoji="0" lang="zh-CN" altLang="en-US" sz="1400" b="1" i="0" u="none" strike="noStrike" kern="1200" cap="none" spc="0" normalizeH="0" baseline="0" noProof="0" dirty="0">
              <a:ln>
                <a:noFill/>
              </a:ln>
              <a:solidFill>
                <a:sysClr val="windowText" lastClr="000000">
                  <a:lumMod val="75000"/>
                  <a:lumOff val="25000"/>
                </a:sysClr>
              </a:solidFill>
              <a:effectLst/>
              <a:uLnTx/>
              <a:uFillTx/>
              <a:latin typeface="Arial" panose="020B0604020202020204"/>
              <a:ea typeface="微软雅黑" panose="020B0503020204020204" charset="-122"/>
              <a:cs typeface="微软雅黑" panose="020B0503020204020204" charset="-122"/>
              <a:sym typeface="Arial" panose="020B0604020202020204" pitchFamily="34" charset="0"/>
            </a:endParaRPr>
          </a:p>
        </p:txBody>
      </p:sp>
      <p:grpSp>
        <p:nvGrpSpPr>
          <p:cNvPr id="38" name="组合 37"/>
          <p:cNvGrpSpPr/>
          <p:nvPr/>
        </p:nvGrpSpPr>
        <p:grpSpPr>
          <a:xfrm>
            <a:off x="3227989" y="4708894"/>
            <a:ext cx="2704465" cy="370958"/>
            <a:chOff x="6395842" y="4718860"/>
            <a:chExt cx="2019928" cy="276971"/>
          </a:xfrm>
        </p:grpSpPr>
        <p:grpSp>
          <p:nvGrpSpPr>
            <p:cNvPr id="39" name="组合 38"/>
            <p:cNvGrpSpPr/>
            <p:nvPr/>
          </p:nvGrpSpPr>
          <p:grpSpPr>
            <a:xfrm>
              <a:off x="6395842" y="4718860"/>
              <a:ext cx="276971" cy="276971"/>
              <a:chOff x="6392770" y="4930504"/>
              <a:chExt cx="531780" cy="531780"/>
            </a:xfrm>
          </p:grpSpPr>
          <p:sp>
            <p:nvSpPr>
              <p:cNvPr id="41" name="圆角矩形 2"/>
              <p:cNvSpPr/>
              <p:nvPr/>
            </p:nvSpPr>
            <p:spPr>
              <a:xfrm>
                <a:off x="6392770" y="4930504"/>
                <a:ext cx="531780" cy="531780"/>
              </a:xfrm>
              <a:prstGeom prst="ellipse">
                <a:avLst/>
              </a:prstGeom>
              <a:solidFill>
                <a:srgbClr val="1C50A2"/>
              </a:solidFill>
              <a:ln w="25400" cap="flat" cmpd="sng" algn="ctr">
                <a:noFill/>
                <a:prstDash val="solid"/>
                <a:miter lim="800000"/>
              </a:ln>
              <a:effectLst>
                <a:outerShdw blurRad="177800" dist="101600" dir="8100000" algn="tr" rotWithShape="0">
                  <a:prstClr val="black">
                    <a:alpha val="30000"/>
                  </a:prstClr>
                </a:outerShdw>
              </a:effectLst>
            </p:spPr>
            <p:txBody>
              <a:bodyPr rtlCol="0" anchor="ctr"/>
              <a:lstStyle>
                <a:defPPr>
                  <a:defRPr lang="zh-CN"/>
                </a:defPPr>
                <a:lvl1pPr marL="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1pPr>
                <a:lvl2pPr marL="457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2pPr>
                <a:lvl3pPr marL="914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3pPr>
                <a:lvl4pPr marL="1371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4pPr>
                <a:lvl5pPr marL="18288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5pPr>
                <a:lvl6pPr marL="22860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6pPr>
                <a:lvl7pPr marL="2743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7pPr>
                <a:lvl8pPr marL="3200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8pPr>
                <a:lvl9pPr marL="3657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400" b="1" i="0" u="none" strike="noStrike" kern="1200" cap="none" spc="0" normalizeH="0" baseline="0" noProof="0">
                  <a:ln>
                    <a:noFill/>
                  </a:ln>
                  <a:solidFill>
                    <a:srgbClr val="1C50A2"/>
                  </a:solidFill>
                  <a:effectLst/>
                  <a:uLnTx/>
                  <a:uFillTx/>
                  <a:latin typeface="Arial" panose="020B0604020202020204"/>
                  <a:ea typeface="微软雅黑" panose="020B0503020204020204" charset="-122"/>
                  <a:cs typeface="微软雅黑" panose="020B0503020204020204" charset="-122"/>
                  <a:sym typeface="Arial" panose="020B0604020202020204" pitchFamily="34" charset="0"/>
                </a:endParaRPr>
              </a:p>
            </p:txBody>
          </p:sp>
          <p:sp>
            <p:nvSpPr>
              <p:cNvPr id="42" name="student-graduation-cap-shape_52041"/>
              <p:cNvSpPr>
                <a:spLocks noChangeAspect="1"/>
              </p:cNvSpPr>
              <p:nvPr/>
            </p:nvSpPr>
            <p:spPr bwMode="auto">
              <a:xfrm>
                <a:off x="6527005" y="5064598"/>
                <a:ext cx="256066" cy="264808"/>
              </a:xfrm>
              <a:custGeom>
                <a:avLst/>
                <a:gdLst>
                  <a:gd name="connsiteX0" fmla="*/ 233363 w 325438"/>
                  <a:gd name="connsiteY0" fmla="*/ 249238 h 336550"/>
                  <a:gd name="connsiteX1" fmla="*/ 279401 w 325438"/>
                  <a:gd name="connsiteY1" fmla="*/ 249238 h 336550"/>
                  <a:gd name="connsiteX2" fmla="*/ 279401 w 325438"/>
                  <a:gd name="connsiteY2" fmla="*/ 290513 h 336550"/>
                  <a:gd name="connsiteX3" fmla="*/ 233363 w 325438"/>
                  <a:gd name="connsiteY3" fmla="*/ 290513 h 336550"/>
                  <a:gd name="connsiteX4" fmla="*/ 171450 w 325438"/>
                  <a:gd name="connsiteY4" fmla="*/ 249238 h 336550"/>
                  <a:gd name="connsiteX5" fmla="*/ 217488 w 325438"/>
                  <a:gd name="connsiteY5" fmla="*/ 249238 h 336550"/>
                  <a:gd name="connsiteX6" fmla="*/ 217488 w 325438"/>
                  <a:gd name="connsiteY6" fmla="*/ 290513 h 336550"/>
                  <a:gd name="connsiteX7" fmla="*/ 171450 w 325438"/>
                  <a:gd name="connsiteY7" fmla="*/ 290513 h 336550"/>
                  <a:gd name="connsiteX8" fmla="*/ 107950 w 325438"/>
                  <a:gd name="connsiteY8" fmla="*/ 249238 h 336550"/>
                  <a:gd name="connsiteX9" fmla="*/ 155575 w 325438"/>
                  <a:gd name="connsiteY9" fmla="*/ 249238 h 336550"/>
                  <a:gd name="connsiteX10" fmla="*/ 155575 w 325438"/>
                  <a:gd name="connsiteY10" fmla="*/ 290513 h 336550"/>
                  <a:gd name="connsiteX11" fmla="*/ 107950 w 325438"/>
                  <a:gd name="connsiteY11" fmla="*/ 290513 h 336550"/>
                  <a:gd name="connsiteX12" fmla="*/ 46038 w 325438"/>
                  <a:gd name="connsiteY12" fmla="*/ 249238 h 336550"/>
                  <a:gd name="connsiteX13" fmla="*/ 93663 w 325438"/>
                  <a:gd name="connsiteY13" fmla="*/ 249238 h 336550"/>
                  <a:gd name="connsiteX14" fmla="*/ 93663 w 325438"/>
                  <a:gd name="connsiteY14" fmla="*/ 290513 h 336550"/>
                  <a:gd name="connsiteX15" fmla="*/ 46038 w 325438"/>
                  <a:gd name="connsiteY15" fmla="*/ 290513 h 336550"/>
                  <a:gd name="connsiteX16" fmla="*/ 233363 w 325438"/>
                  <a:gd name="connsiteY16" fmla="*/ 195263 h 336550"/>
                  <a:gd name="connsiteX17" fmla="*/ 279401 w 325438"/>
                  <a:gd name="connsiteY17" fmla="*/ 195263 h 336550"/>
                  <a:gd name="connsiteX18" fmla="*/ 279401 w 325438"/>
                  <a:gd name="connsiteY18" fmla="*/ 234951 h 336550"/>
                  <a:gd name="connsiteX19" fmla="*/ 233363 w 325438"/>
                  <a:gd name="connsiteY19" fmla="*/ 234951 h 336550"/>
                  <a:gd name="connsiteX20" fmla="*/ 171450 w 325438"/>
                  <a:gd name="connsiteY20" fmla="*/ 195263 h 336550"/>
                  <a:gd name="connsiteX21" fmla="*/ 217488 w 325438"/>
                  <a:gd name="connsiteY21" fmla="*/ 195263 h 336550"/>
                  <a:gd name="connsiteX22" fmla="*/ 217488 w 325438"/>
                  <a:gd name="connsiteY22" fmla="*/ 234951 h 336550"/>
                  <a:gd name="connsiteX23" fmla="*/ 171450 w 325438"/>
                  <a:gd name="connsiteY23" fmla="*/ 234951 h 336550"/>
                  <a:gd name="connsiteX24" fmla="*/ 107950 w 325438"/>
                  <a:gd name="connsiteY24" fmla="*/ 195263 h 336550"/>
                  <a:gd name="connsiteX25" fmla="*/ 155575 w 325438"/>
                  <a:gd name="connsiteY25" fmla="*/ 195263 h 336550"/>
                  <a:gd name="connsiteX26" fmla="*/ 155575 w 325438"/>
                  <a:gd name="connsiteY26" fmla="*/ 234951 h 336550"/>
                  <a:gd name="connsiteX27" fmla="*/ 107950 w 325438"/>
                  <a:gd name="connsiteY27" fmla="*/ 234951 h 336550"/>
                  <a:gd name="connsiteX28" fmla="*/ 46038 w 325438"/>
                  <a:gd name="connsiteY28" fmla="*/ 195263 h 336550"/>
                  <a:gd name="connsiteX29" fmla="*/ 93663 w 325438"/>
                  <a:gd name="connsiteY29" fmla="*/ 195263 h 336550"/>
                  <a:gd name="connsiteX30" fmla="*/ 93663 w 325438"/>
                  <a:gd name="connsiteY30" fmla="*/ 234951 h 336550"/>
                  <a:gd name="connsiteX31" fmla="*/ 46038 w 325438"/>
                  <a:gd name="connsiteY31" fmla="*/ 234951 h 336550"/>
                  <a:gd name="connsiteX32" fmla="*/ 233363 w 325438"/>
                  <a:gd name="connsiteY32" fmla="*/ 139700 h 336550"/>
                  <a:gd name="connsiteX33" fmla="*/ 279401 w 325438"/>
                  <a:gd name="connsiteY33" fmla="*/ 139700 h 336550"/>
                  <a:gd name="connsiteX34" fmla="*/ 279401 w 325438"/>
                  <a:gd name="connsiteY34" fmla="*/ 180975 h 336550"/>
                  <a:gd name="connsiteX35" fmla="*/ 233363 w 325438"/>
                  <a:gd name="connsiteY35" fmla="*/ 180975 h 336550"/>
                  <a:gd name="connsiteX36" fmla="*/ 171450 w 325438"/>
                  <a:gd name="connsiteY36" fmla="*/ 139700 h 336550"/>
                  <a:gd name="connsiteX37" fmla="*/ 217488 w 325438"/>
                  <a:gd name="connsiteY37" fmla="*/ 139700 h 336550"/>
                  <a:gd name="connsiteX38" fmla="*/ 217488 w 325438"/>
                  <a:gd name="connsiteY38" fmla="*/ 180975 h 336550"/>
                  <a:gd name="connsiteX39" fmla="*/ 171450 w 325438"/>
                  <a:gd name="connsiteY39" fmla="*/ 180975 h 336550"/>
                  <a:gd name="connsiteX40" fmla="*/ 107950 w 325438"/>
                  <a:gd name="connsiteY40" fmla="*/ 139700 h 336550"/>
                  <a:gd name="connsiteX41" fmla="*/ 155575 w 325438"/>
                  <a:gd name="connsiteY41" fmla="*/ 139700 h 336550"/>
                  <a:gd name="connsiteX42" fmla="*/ 155575 w 325438"/>
                  <a:gd name="connsiteY42" fmla="*/ 180975 h 336550"/>
                  <a:gd name="connsiteX43" fmla="*/ 107950 w 325438"/>
                  <a:gd name="connsiteY43" fmla="*/ 180975 h 336550"/>
                  <a:gd name="connsiteX44" fmla="*/ 49167 w 325438"/>
                  <a:gd name="connsiteY44" fmla="*/ 38100 h 336550"/>
                  <a:gd name="connsiteX45" fmla="*/ 25400 w 325438"/>
                  <a:gd name="connsiteY45" fmla="*/ 61753 h 336550"/>
                  <a:gd name="connsiteX46" fmla="*/ 25400 w 325438"/>
                  <a:gd name="connsiteY46" fmla="*/ 289085 h 336550"/>
                  <a:gd name="connsiteX47" fmla="*/ 49167 w 325438"/>
                  <a:gd name="connsiteY47" fmla="*/ 312738 h 336550"/>
                  <a:gd name="connsiteX48" fmla="*/ 276271 w 325438"/>
                  <a:gd name="connsiteY48" fmla="*/ 312738 h 336550"/>
                  <a:gd name="connsiteX49" fmla="*/ 300038 w 325438"/>
                  <a:gd name="connsiteY49" fmla="*/ 289085 h 336550"/>
                  <a:gd name="connsiteX50" fmla="*/ 300038 w 325438"/>
                  <a:gd name="connsiteY50" fmla="*/ 61753 h 336550"/>
                  <a:gd name="connsiteX51" fmla="*/ 276271 w 325438"/>
                  <a:gd name="connsiteY51" fmla="*/ 38100 h 336550"/>
                  <a:gd name="connsiteX52" fmla="*/ 269669 w 325438"/>
                  <a:gd name="connsiteY52" fmla="*/ 38100 h 336550"/>
                  <a:gd name="connsiteX53" fmla="*/ 269669 w 325438"/>
                  <a:gd name="connsiteY53" fmla="*/ 63067 h 336550"/>
                  <a:gd name="connsiteX54" fmla="*/ 276271 w 325438"/>
                  <a:gd name="connsiteY54" fmla="*/ 74894 h 336550"/>
                  <a:gd name="connsiteX55" fmla="*/ 260427 w 325438"/>
                  <a:gd name="connsiteY55" fmla="*/ 90662 h 336550"/>
                  <a:gd name="connsiteX56" fmla="*/ 244582 w 325438"/>
                  <a:gd name="connsiteY56" fmla="*/ 74894 h 336550"/>
                  <a:gd name="connsiteX57" fmla="*/ 249864 w 325438"/>
                  <a:gd name="connsiteY57" fmla="*/ 63067 h 336550"/>
                  <a:gd name="connsiteX58" fmla="*/ 249864 w 325438"/>
                  <a:gd name="connsiteY58" fmla="*/ 38100 h 336550"/>
                  <a:gd name="connsiteX59" fmla="*/ 231379 w 325438"/>
                  <a:gd name="connsiteY59" fmla="*/ 38100 h 336550"/>
                  <a:gd name="connsiteX60" fmla="*/ 231379 w 325438"/>
                  <a:gd name="connsiteY60" fmla="*/ 63067 h 336550"/>
                  <a:gd name="connsiteX61" fmla="*/ 236660 w 325438"/>
                  <a:gd name="connsiteY61" fmla="*/ 74894 h 336550"/>
                  <a:gd name="connsiteX62" fmla="*/ 220816 w 325438"/>
                  <a:gd name="connsiteY62" fmla="*/ 90662 h 336550"/>
                  <a:gd name="connsiteX63" fmla="*/ 204971 w 325438"/>
                  <a:gd name="connsiteY63" fmla="*/ 74894 h 336550"/>
                  <a:gd name="connsiteX64" fmla="*/ 210253 w 325438"/>
                  <a:gd name="connsiteY64" fmla="*/ 63067 h 336550"/>
                  <a:gd name="connsiteX65" fmla="*/ 210253 w 325438"/>
                  <a:gd name="connsiteY65" fmla="*/ 38100 h 336550"/>
                  <a:gd name="connsiteX66" fmla="*/ 191767 w 325438"/>
                  <a:gd name="connsiteY66" fmla="*/ 38100 h 336550"/>
                  <a:gd name="connsiteX67" fmla="*/ 191767 w 325438"/>
                  <a:gd name="connsiteY67" fmla="*/ 63067 h 336550"/>
                  <a:gd name="connsiteX68" fmla="*/ 198369 w 325438"/>
                  <a:gd name="connsiteY68" fmla="*/ 74894 h 336550"/>
                  <a:gd name="connsiteX69" fmla="*/ 182525 w 325438"/>
                  <a:gd name="connsiteY69" fmla="*/ 90662 h 336550"/>
                  <a:gd name="connsiteX70" fmla="*/ 166680 w 325438"/>
                  <a:gd name="connsiteY70" fmla="*/ 74894 h 336550"/>
                  <a:gd name="connsiteX71" fmla="*/ 171962 w 325438"/>
                  <a:gd name="connsiteY71" fmla="*/ 63067 h 336550"/>
                  <a:gd name="connsiteX72" fmla="*/ 171962 w 325438"/>
                  <a:gd name="connsiteY72" fmla="*/ 38100 h 336550"/>
                  <a:gd name="connsiteX73" fmla="*/ 153476 w 325438"/>
                  <a:gd name="connsiteY73" fmla="*/ 38100 h 336550"/>
                  <a:gd name="connsiteX74" fmla="*/ 153476 w 325438"/>
                  <a:gd name="connsiteY74" fmla="*/ 63067 h 336550"/>
                  <a:gd name="connsiteX75" fmla="*/ 158758 w 325438"/>
                  <a:gd name="connsiteY75" fmla="*/ 74894 h 336550"/>
                  <a:gd name="connsiteX76" fmla="*/ 142913 w 325438"/>
                  <a:gd name="connsiteY76" fmla="*/ 90662 h 336550"/>
                  <a:gd name="connsiteX77" fmla="*/ 127069 w 325438"/>
                  <a:gd name="connsiteY77" fmla="*/ 74894 h 336550"/>
                  <a:gd name="connsiteX78" fmla="*/ 133671 w 325438"/>
                  <a:gd name="connsiteY78" fmla="*/ 63067 h 336550"/>
                  <a:gd name="connsiteX79" fmla="*/ 133671 w 325438"/>
                  <a:gd name="connsiteY79" fmla="*/ 38100 h 336550"/>
                  <a:gd name="connsiteX80" fmla="*/ 115186 w 325438"/>
                  <a:gd name="connsiteY80" fmla="*/ 38100 h 336550"/>
                  <a:gd name="connsiteX81" fmla="*/ 115186 w 325438"/>
                  <a:gd name="connsiteY81" fmla="*/ 63067 h 336550"/>
                  <a:gd name="connsiteX82" fmla="*/ 120467 w 325438"/>
                  <a:gd name="connsiteY82" fmla="*/ 74894 h 336550"/>
                  <a:gd name="connsiteX83" fmla="*/ 104623 w 325438"/>
                  <a:gd name="connsiteY83" fmla="*/ 90662 h 336550"/>
                  <a:gd name="connsiteX84" fmla="*/ 88778 w 325438"/>
                  <a:gd name="connsiteY84" fmla="*/ 74894 h 336550"/>
                  <a:gd name="connsiteX85" fmla="*/ 94060 w 325438"/>
                  <a:gd name="connsiteY85" fmla="*/ 63067 h 336550"/>
                  <a:gd name="connsiteX86" fmla="*/ 94060 w 325438"/>
                  <a:gd name="connsiteY86" fmla="*/ 38100 h 336550"/>
                  <a:gd name="connsiteX87" fmla="*/ 75574 w 325438"/>
                  <a:gd name="connsiteY87" fmla="*/ 38100 h 336550"/>
                  <a:gd name="connsiteX88" fmla="*/ 75574 w 325438"/>
                  <a:gd name="connsiteY88" fmla="*/ 63067 h 336550"/>
                  <a:gd name="connsiteX89" fmla="*/ 80856 w 325438"/>
                  <a:gd name="connsiteY89" fmla="*/ 74894 h 336550"/>
                  <a:gd name="connsiteX90" fmla="*/ 65011 w 325438"/>
                  <a:gd name="connsiteY90" fmla="*/ 90662 h 336550"/>
                  <a:gd name="connsiteX91" fmla="*/ 49167 w 325438"/>
                  <a:gd name="connsiteY91" fmla="*/ 74894 h 336550"/>
                  <a:gd name="connsiteX92" fmla="*/ 55769 w 325438"/>
                  <a:gd name="connsiteY92" fmla="*/ 63067 h 336550"/>
                  <a:gd name="connsiteX93" fmla="*/ 55769 w 325438"/>
                  <a:gd name="connsiteY93" fmla="*/ 38100 h 336550"/>
                  <a:gd name="connsiteX94" fmla="*/ 49167 w 325438"/>
                  <a:gd name="connsiteY94" fmla="*/ 38100 h 336550"/>
                  <a:gd name="connsiteX95" fmla="*/ 65315 w 325438"/>
                  <a:gd name="connsiteY95" fmla="*/ 4763 h 336550"/>
                  <a:gd name="connsiteX96" fmla="*/ 61913 w 325438"/>
                  <a:gd name="connsiteY96" fmla="*/ 10110 h 336550"/>
                  <a:gd name="connsiteX97" fmla="*/ 61913 w 325438"/>
                  <a:gd name="connsiteY97" fmla="*/ 75616 h 336550"/>
                  <a:gd name="connsiteX98" fmla="*/ 65315 w 325438"/>
                  <a:gd name="connsiteY98" fmla="*/ 80963 h 336550"/>
                  <a:gd name="connsiteX99" fmla="*/ 69851 w 325438"/>
                  <a:gd name="connsiteY99" fmla="*/ 75616 h 336550"/>
                  <a:gd name="connsiteX100" fmla="*/ 69851 w 325438"/>
                  <a:gd name="connsiteY100" fmla="*/ 10110 h 336550"/>
                  <a:gd name="connsiteX101" fmla="*/ 65315 w 325438"/>
                  <a:gd name="connsiteY101" fmla="*/ 4763 h 336550"/>
                  <a:gd name="connsiteX102" fmla="*/ 104776 w 325438"/>
                  <a:gd name="connsiteY102" fmla="*/ 4763 h 336550"/>
                  <a:gd name="connsiteX103" fmla="*/ 100013 w 325438"/>
                  <a:gd name="connsiteY103" fmla="*/ 10110 h 336550"/>
                  <a:gd name="connsiteX104" fmla="*/ 100013 w 325438"/>
                  <a:gd name="connsiteY104" fmla="*/ 75616 h 336550"/>
                  <a:gd name="connsiteX105" fmla="*/ 104776 w 325438"/>
                  <a:gd name="connsiteY105" fmla="*/ 80963 h 336550"/>
                  <a:gd name="connsiteX106" fmla="*/ 109538 w 325438"/>
                  <a:gd name="connsiteY106" fmla="*/ 75616 h 336550"/>
                  <a:gd name="connsiteX107" fmla="*/ 109538 w 325438"/>
                  <a:gd name="connsiteY107" fmla="*/ 10110 h 336550"/>
                  <a:gd name="connsiteX108" fmla="*/ 104776 w 325438"/>
                  <a:gd name="connsiteY108" fmla="*/ 4763 h 336550"/>
                  <a:gd name="connsiteX109" fmla="*/ 142876 w 325438"/>
                  <a:gd name="connsiteY109" fmla="*/ 4763 h 336550"/>
                  <a:gd name="connsiteX110" fmla="*/ 138113 w 325438"/>
                  <a:gd name="connsiteY110" fmla="*/ 10110 h 336550"/>
                  <a:gd name="connsiteX111" fmla="*/ 138113 w 325438"/>
                  <a:gd name="connsiteY111" fmla="*/ 75616 h 336550"/>
                  <a:gd name="connsiteX112" fmla="*/ 142876 w 325438"/>
                  <a:gd name="connsiteY112" fmla="*/ 80963 h 336550"/>
                  <a:gd name="connsiteX113" fmla="*/ 147638 w 325438"/>
                  <a:gd name="connsiteY113" fmla="*/ 75616 h 336550"/>
                  <a:gd name="connsiteX114" fmla="*/ 147638 w 325438"/>
                  <a:gd name="connsiteY114" fmla="*/ 10110 h 336550"/>
                  <a:gd name="connsiteX115" fmla="*/ 142876 w 325438"/>
                  <a:gd name="connsiteY115" fmla="*/ 4763 h 336550"/>
                  <a:gd name="connsiteX116" fmla="*/ 182563 w 325438"/>
                  <a:gd name="connsiteY116" fmla="*/ 4763 h 336550"/>
                  <a:gd name="connsiteX117" fmla="*/ 177800 w 325438"/>
                  <a:gd name="connsiteY117" fmla="*/ 10110 h 336550"/>
                  <a:gd name="connsiteX118" fmla="*/ 177800 w 325438"/>
                  <a:gd name="connsiteY118" fmla="*/ 75616 h 336550"/>
                  <a:gd name="connsiteX119" fmla="*/ 182563 w 325438"/>
                  <a:gd name="connsiteY119" fmla="*/ 80963 h 336550"/>
                  <a:gd name="connsiteX120" fmla="*/ 187325 w 325438"/>
                  <a:gd name="connsiteY120" fmla="*/ 75616 h 336550"/>
                  <a:gd name="connsiteX121" fmla="*/ 187325 w 325438"/>
                  <a:gd name="connsiteY121" fmla="*/ 10110 h 336550"/>
                  <a:gd name="connsiteX122" fmla="*/ 182563 w 325438"/>
                  <a:gd name="connsiteY122" fmla="*/ 4763 h 336550"/>
                  <a:gd name="connsiteX123" fmla="*/ 220663 w 325438"/>
                  <a:gd name="connsiteY123" fmla="*/ 4763 h 336550"/>
                  <a:gd name="connsiteX124" fmla="*/ 215900 w 325438"/>
                  <a:gd name="connsiteY124" fmla="*/ 10110 h 336550"/>
                  <a:gd name="connsiteX125" fmla="*/ 215900 w 325438"/>
                  <a:gd name="connsiteY125" fmla="*/ 75616 h 336550"/>
                  <a:gd name="connsiteX126" fmla="*/ 220663 w 325438"/>
                  <a:gd name="connsiteY126" fmla="*/ 80963 h 336550"/>
                  <a:gd name="connsiteX127" fmla="*/ 225425 w 325438"/>
                  <a:gd name="connsiteY127" fmla="*/ 75616 h 336550"/>
                  <a:gd name="connsiteX128" fmla="*/ 225425 w 325438"/>
                  <a:gd name="connsiteY128" fmla="*/ 10110 h 336550"/>
                  <a:gd name="connsiteX129" fmla="*/ 220663 w 325438"/>
                  <a:gd name="connsiteY129" fmla="*/ 4763 h 336550"/>
                  <a:gd name="connsiteX130" fmla="*/ 260124 w 325438"/>
                  <a:gd name="connsiteY130" fmla="*/ 4763 h 336550"/>
                  <a:gd name="connsiteX131" fmla="*/ 255588 w 325438"/>
                  <a:gd name="connsiteY131" fmla="*/ 10110 h 336550"/>
                  <a:gd name="connsiteX132" fmla="*/ 255588 w 325438"/>
                  <a:gd name="connsiteY132" fmla="*/ 75616 h 336550"/>
                  <a:gd name="connsiteX133" fmla="*/ 260124 w 325438"/>
                  <a:gd name="connsiteY133" fmla="*/ 80963 h 336550"/>
                  <a:gd name="connsiteX134" fmla="*/ 263526 w 325438"/>
                  <a:gd name="connsiteY134" fmla="*/ 75616 h 336550"/>
                  <a:gd name="connsiteX135" fmla="*/ 263526 w 325438"/>
                  <a:gd name="connsiteY135" fmla="*/ 10110 h 336550"/>
                  <a:gd name="connsiteX136" fmla="*/ 260124 w 325438"/>
                  <a:gd name="connsiteY136" fmla="*/ 4763 h 336550"/>
                  <a:gd name="connsiteX137" fmla="*/ 64823 w 325438"/>
                  <a:gd name="connsiteY137" fmla="*/ 0 h 336550"/>
                  <a:gd name="connsiteX138" fmla="*/ 75406 w 325438"/>
                  <a:gd name="connsiteY138" fmla="*/ 10517 h 336550"/>
                  <a:gd name="connsiteX139" fmla="*/ 75406 w 325438"/>
                  <a:gd name="connsiteY139" fmla="*/ 14461 h 336550"/>
                  <a:gd name="connsiteX140" fmla="*/ 93927 w 325438"/>
                  <a:gd name="connsiteY140" fmla="*/ 14461 h 336550"/>
                  <a:gd name="connsiteX141" fmla="*/ 93927 w 325438"/>
                  <a:gd name="connsiteY141" fmla="*/ 10517 h 336550"/>
                  <a:gd name="connsiteX142" fmla="*/ 104511 w 325438"/>
                  <a:gd name="connsiteY142" fmla="*/ 0 h 336550"/>
                  <a:gd name="connsiteX143" fmla="*/ 115094 w 325438"/>
                  <a:gd name="connsiteY143" fmla="*/ 10517 h 336550"/>
                  <a:gd name="connsiteX144" fmla="*/ 115094 w 325438"/>
                  <a:gd name="connsiteY144" fmla="*/ 14461 h 336550"/>
                  <a:gd name="connsiteX145" fmla="*/ 133615 w 325438"/>
                  <a:gd name="connsiteY145" fmla="*/ 14461 h 336550"/>
                  <a:gd name="connsiteX146" fmla="*/ 133615 w 325438"/>
                  <a:gd name="connsiteY146" fmla="*/ 10517 h 336550"/>
                  <a:gd name="connsiteX147" fmla="*/ 142875 w 325438"/>
                  <a:gd name="connsiteY147" fmla="*/ 0 h 336550"/>
                  <a:gd name="connsiteX148" fmla="*/ 153459 w 325438"/>
                  <a:gd name="connsiteY148" fmla="*/ 10517 h 336550"/>
                  <a:gd name="connsiteX149" fmla="*/ 153459 w 325438"/>
                  <a:gd name="connsiteY149" fmla="*/ 14461 h 336550"/>
                  <a:gd name="connsiteX150" fmla="*/ 171980 w 325438"/>
                  <a:gd name="connsiteY150" fmla="*/ 14461 h 336550"/>
                  <a:gd name="connsiteX151" fmla="*/ 171980 w 325438"/>
                  <a:gd name="connsiteY151" fmla="*/ 10517 h 336550"/>
                  <a:gd name="connsiteX152" fmla="*/ 182563 w 325438"/>
                  <a:gd name="connsiteY152" fmla="*/ 0 h 336550"/>
                  <a:gd name="connsiteX153" fmla="*/ 191823 w 325438"/>
                  <a:gd name="connsiteY153" fmla="*/ 10517 h 336550"/>
                  <a:gd name="connsiteX154" fmla="*/ 191823 w 325438"/>
                  <a:gd name="connsiteY154" fmla="*/ 14461 h 336550"/>
                  <a:gd name="connsiteX155" fmla="*/ 210344 w 325438"/>
                  <a:gd name="connsiteY155" fmla="*/ 14461 h 336550"/>
                  <a:gd name="connsiteX156" fmla="*/ 210344 w 325438"/>
                  <a:gd name="connsiteY156" fmla="*/ 10517 h 336550"/>
                  <a:gd name="connsiteX157" fmla="*/ 220927 w 325438"/>
                  <a:gd name="connsiteY157" fmla="*/ 0 h 336550"/>
                  <a:gd name="connsiteX158" fmla="*/ 231511 w 325438"/>
                  <a:gd name="connsiteY158" fmla="*/ 10517 h 336550"/>
                  <a:gd name="connsiteX159" fmla="*/ 231511 w 325438"/>
                  <a:gd name="connsiteY159" fmla="*/ 14461 h 336550"/>
                  <a:gd name="connsiteX160" fmla="*/ 250032 w 325438"/>
                  <a:gd name="connsiteY160" fmla="*/ 14461 h 336550"/>
                  <a:gd name="connsiteX161" fmla="*/ 250032 w 325438"/>
                  <a:gd name="connsiteY161" fmla="*/ 10517 h 336550"/>
                  <a:gd name="connsiteX162" fmla="*/ 260615 w 325438"/>
                  <a:gd name="connsiteY162" fmla="*/ 0 h 336550"/>
                  <a:gd name="connsiteX163" fmla="*/ 269875 w 325438"/>
                  <a:gd name="connsiteY163" fmla="*/ 10517 h 336550"/>
                  <a:gd name="connsiteX164" fmla="*/ 269875 w 325438"/>
                  <a:gd name="connsiteY164" fmla="*/ 14461 h 336550"/>
                  <a:gd name="connsiteX165" fmla="*/ 276490 w 325438"/>
                  <a:gd name="connsiteY165" fmla="*/ 14461 h 336550"/>
                  <a:gd name="connsiteX166" fmla="*/ 325438 w 325438"/>
                  <a:gd name="connsiteY166" fmla="*/ 61789 h 336550"/>
                  <a:gd name="connsiteX167" fmla="*/ 325438 w 325438"/>
                  <a:gd name="connsiteY167" fmla="*/ 289223 h 336550"/>
                  <a:gd name="connsiteX168" fmla="*/ 276490 w 325438"/>
                  <a:gd name="connsiteY168" fmla="*/ 336550 h 336550"/>
                  <a:gd name="connsiteX169" fmla="*/ 48948 w 325438"/>
                  <a:gd name="connsiteY169" fmla="*/ 336550 h 336550"/>
                  <a:gd name="connsiteX170" fmla="*/ 0 w 325438"/>
                  <a:gd name="connsiteY170" fmla="*/ 289223 h 336550"/>
                  <a:gd name="connsiteX171" fmla="*/ 0 w 325438"/>
                  <a:gd name="connsiteY171" fmla="*/ 61789 h 336550"/>
                  <a:gd name="connsiteX172" fmla="*/ 48948 w 325438"/>
                  <a:gd name="connsiteY172" fmla="*/ 14461 h 336550"/>
                  <a:gd name="connsiteX173" fmla="*/ 55563 w 325438"/>
                  <a:gd name="connsiteY173" fmla="*/ 14461 h 336550"/>
                  <a:gd name="connsiteX174" fmla="*/ 55563 w 325438"/>
                  <a:gd name="connsiteY174" fmla="*/ 10517 h 336550"/>
                  <a:gd name="connsiteX175" fmla="*/ 64823 w 325438"/>
                  <a:gd name="connsiteY175" fmla="*/ 0 h 336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Lst>
                <a:rect l="l" t="t" r="r" b="b"/>
                <a:pathLst>
                  <a:path w="325438" h="336550">
                    <a:moveTo>
                      <a:pt x="233363" y="249238"/>
                    </a:moveTo>
                    <a:lnTo>
                      <a:pt x="279401" y="249238"/>
                    </a:lnTo>
                    <a:lnTo>
                      <a:pt x="279401" y="290513"/>
                    </a:lnTo>
                    <a:lnTo>
                      <a:pt x="233363" y="290513"/>
                    </a:lnTo>
                    <a:close/>
                    <a:moveTo>
                      <a:pt x="171450" y="249238"/>
                    </a:moveTo>
                    <a:lnTo>
                      <a:pt x="217488" y="249238"/>
                    </a:lnTo>
                    <a:lnTo>
                      <a:pt x="217488" y="290513"/>
                    </a:lnTo>
                    <a:lnTo>
                      <a:pt x="171450" y="290513"/>
                    </a:lnTo>
                    <a:close/>
                    <a:moveTo>
                      <a:pt x="107950" y="249238"/>
                    </a:moveTo>
                    <a:lnTo>
                      <a:pt x="155575" y="249238"/>
                    </a:lnTo>
                    <a:lnTo>
                      <a:pt x="155575" y="290513"/>
                    </a:lnTo>
                    <a:lnTo>
                      <a:pt x="107950" y="290513"/>
                    </a:lnTo>
                    <a:close/>
                    <a:moveTo>
                      <a:pt x="46038" y="249238"/>
                    </a:moveTo>
                    <a:lnTo>
                      <a:pt x="93663" y="249238"/>
                    </a:lnTo>
                    <a:lnTo>
                      <a:pt x="93663" y="290513"/>
                    </a:lnTo>
                    <a:lnTo>
                      <a:pt x="46038" y="290513"/>
                    </a:lnTo>
                    <a:close/>
                    <a:moveTo>
                      <a:pt x="233363" y="195263"/>
                    </a:moveTo>
                    <a:lnTo>
                      <a:pt x="279401" y="195263"/>
                    </a:lnTo>
                    <a:lnTo>
                      <a:pt x="279401" y="234951"/>
                    </a:lnTo>
                    <a:lnTo>
                      <a:pt x="233363" y="234951"/>
                    </a:lnTo>
                    <a:close/>
                    <a:moveTo>
                      <a:pt x="171450" y="195263"/>
                    </a:moveTo>
                    <a:lnTo>
                      <a:pt x="217488" y="195263"/>
                    </a:lnTo>
                    <a:lnTo>
                      <a:pt x="217488" y="234951"/>
                    </a:lnTo>
                    <a:lnTo>
                      <a:pt x="171450" y="234951"/>
                    </a:lnTo>
                    <a:close/>
                    <a:moveTo>
                      <a:pt x="107950" y="195263"/>
                    </a:moveTo>
                    <a:lnTo>
                      <a:pt x="155575" y="195263"/>
                    </a:lnTo>
                    <a:lnTo>
                      <a:pt x="155575" y="234951"/>
                    </a:lnTo>
                    <a:lnTo>
                      <a:pt x="107950" y="234951"/>
                    </a:lnTo>
                    <a:close/>
                    <a:moveTo>
                      <a:pt x="46038" y="195263"/>
                    </a:moveTo>
                    <a:lnTo>
                      <a:pt x="93663" y="195263"/>
                    </a:lnTo>
                    <a:lnTo>
                      <a:pt x="93663" y="234951"/>
                    </a:lnTo>
                    <a:lnTo>
                      <a:pt x="46038" y="234951"/>
                    </a:lnTo>
                    <a:close/>
                    <a:moveTo>
                      <a:pt x="233363" y="139700"/>
                    </a:moveTo>
                    <a:lnTo>
                      <a:pt x="279401" y="139700"/>
                    </a:lnTo>
                    <a:lnTo>
                      <a:pt x="279401" y="180975"/>
                    </a:lnTo>
                    <a:lnTo>
                      <a:pt x="233363" y="180975"/>
                    </a:lnTo>
                    <a:close/>
                    <a:moveTo>
                      <a:pt x="171450" y="139700"/>
                    </a:moveTo>
                    <a:lnTo>
                      <a:pt x="217488" y="139700"/>
                    </a:lnTo>
                    <a:lnTo>
                      <a:pt x="217488" y="180975"/>
                    </a:lnTo>
                    <a:lnTo>
                      <a:pt x="171450" y="180975"/>
                    </a:lnTo>
                    <a:close/>
                    <a:moveTo>
                      <a:pt x="107950" y="139700"/>
                    </a:moveTo>
                    <a:lnTo>
                      <a:pt x="155575" y="139700"/>
                    </a:lnTo>
                    <a:lnTo>
                      <a:pt x="155575" y="180975"/>
                    </a:lnTo>
                    <a:lnTo>
                      <a:pt x="107950" y="180975"/>
                    </a:lnTo>
                    <a:close/>
                    <a:moveTo>
                      <a:pt x="49167" y="38100"/>
                    </a:moveTo>
                    <a:cubicBezTo>
                      <a:pt x="35963" y="38100"/>
                      <a:pt x="25400" y="48613"/>
                      <a:pt x="25400" y="61753"/>
                    </a:cubicBezTo>
                    <a:cubicBezTo>
                      <a:pt x="25400" y="61753"/>
                      <a:pt x="25400" y="61753"/>
                      <a:pt x="25400" y="289085"/>
                    </a:cubicBezTo>
                    <a:cubicBezTo>
                      <a:pt x="25400" y="302226"/>
                      <a:pt x="35963" y="312738"/>
                      <a:pt x="49167" y="312738"/>
                    </a:cubicBezTo>
                    <a:cubicBezTo>
                      <a:pt x="49167" y="312738"/>
                      <a:pt x="49167" y="312738"/>
                      <a:pt x="276271" y="312738"/>
                    </a:cubicBezTo>
                    <a:cubicBezTo>
                      <a:pt x="289475" y="312738"/>
                      <a:pt x="300038" y="302226"/>
                      <a:pt x="300038" y="289085"/>
                    </a:cubicBezTo>
                    <a:cubicBezTo>
                      <a:pt x="300038" y="289085"/>
                      <a:pt x="300038" y="289085"/>
                      <a:pt x="300038" y="61753"/>
                    </a:cubicBezTo>
                    <a:cubicBezTo>
                      <a:pt x="300038" y="48613"/>
                      <a:pt x="289475" y="38100"/>
                      <a:pt x="276271" y="38100"/>
                    </a:cubicBezTo>
                    <a:cubicBezTo>
                      <a:pt x="276271" y="38100"/>
                      <a:pt x="276271" y="38100"/>
                      <a:pt x="269669" y="38100"/>
                    </a:cubicBezTo>
                    <a:cubicBezTo>
                      <a:pt x="269669" y="38100"/>
                      <a:pt x="269669" y="38100"/>
                      <a:pt x="269669" y="63067"/>
                    </a:cubicBezTo>
                    <a:cubicBezTo>
                      <a:pt x="273631" y="65695"/>
                      <a:pt x="276271" y="70951"/>
                      <a:pt x="276271" y="74894"/>
                    </a:cubicBezTo>
                    <a:cubicBezTo>
                      <a:pt x="276271" y="84092"/>
                      <a:pt x="268349" y="90662"/>
                      <a:pt x="260427" y="90662"/>
                    </a:cubicBezTo>
                    <a:cubicBezTo>
                      <a:pt x="251184" y="90662"/>
                      <a:pt x="244582" y="84092"/>
                      <a:pt x="244582" y="74894"/>
                    </a:cubicBezTo>
                    <a:cubicBezTo>
                      <a:pt x="244582" y="70951"/>
                      <a:pt x="245903" y="65695"/>
                      <a:pt x="249864" y="63067"/>
                    </a:cubicBezTo>
                    <a:cubicBezTo>
                      <a:pt x="249864" y="63067"/>
                      <a:pt x="249864" y="63067"/>
                      <a:pt x="249864" y="38100"/>
                    </a:cubicBezTo>
                    <a:cubicBezTo>
                      <a:pt x="249864" y="38100"/>
                      <a:pt x="249864" y="38100"/>
                      <a:pt x="231379" y="38100"/>
                    </a:cubicBezTo>
                    <a:cubicBezTo>
                      <a:pt x="231379" y="38100"/>
                      <a:pt x="231379" y="38100"/>
                      <a:pt x="231379" y="63067"/>
                    </a:cubicBezTo>
                    <a:cubicBezTo>
                      <a:pt x="234019" y="65695"/>
                      <a:pt x="236660" y="70951"/>
                      <a:pt x="236660" y="74894"/>
                    </a:cubicBezTo>
                    <a:cubicBezTo>
                      <a:pt x="236660" y="84092"/>
                      <a:pt x="230058" y="90662"/>
                      <a:pt x="220816" y="90662"/>
                    </a:cubicBezTo>
                    <a:cubicBezTo>
                      <a:pt x="212893" y="90662"/>
                      <a:pt x="204971" y="84092"/>
                      <a:pt x="204971" y="74894"/>
                    </a:cubicBezTo>
                    <a:cubicBezTo>
                      <a:pt x="204971" y="70951"/>
                      <a:pt x="207612" y="65695"/>
                      <a:pt x="210253" y="63067"/>
                    </a:cubicBezTo>
                    <a:cubicBezTo>
                      <a:pt x="210253" y="63067"/>
                      <a:pt x="210253" y="63067"/>
                      <a:pt x="210253" y="38100"/>
                    </a:cubicBezTo>
                    <a:cubicBezTo>
                      <a:pt x="210253" y="38100"/>
                      <a:pt x="210253" y="38100"/>
                      <a:pt x="191767" y="38100"/>
                    </a:cubicBezTo>
                    <a:cubicBezTo>
                      <a:pt x="191767" y="38100"/>
                      <a:pt x="191767" y="38100"/>
                      <a:pt x="191767" y="63067"/>
                    </a:cubicBezTo>
                    <a:cubicBezTo>
                      <a:pt x="195728" y="65695"/>
                      <a:pt x="198369" y="70951"/>
                      <a:pt x="198369" y="74894"/>
                    </a:cubicBezTo>
                    <a:cubicBezTo>
                      <a:pt x="198369" y="84092"/>
                      <a:pt x="190447" y="90662"/>
                      <a:pt x="182525" y="90662"/>
                    </a:cubicBezTo>
                    <a:cubicBezTo>
                      <a:pt x="173282" y="90662"/>
                      <a:pt x="166680" y="84092"/>
                      <a:pt x="166680" y="74894"/>
                    </a:cubicBezTo>
                    <a:cubicBezTo>
                      <a:pt x="166680" y="70951"/>
                      <a:pt x="168001" y="65695"/>
                      <a:pt x="171962" y="63067"/>
                    </a:cubicBezTo>
                    <a:cubicBezTo>
                      <a:pt x="171962" y="63067"/>
                      <a:pt x="171962" y="63067"/>
                      <a:pt x="171962" y="38100"/>
                    </a:cubicBezTo>
                    <a:cubicBezTo>
                      <a:pt x="171962" y="38100"/>
                      <a:pt x="171962" y="38100"/>
                      <a:pt x="153476" y="38100"/>
                    </a:cubicBezTo>
                    <a:cubicBezTo>
                      <a:pt x="153476" y="38100"/>
                      <a:pt x="153476" y="38100"/>
                      <a:pt x="153476" y="63067"/>
                    </a:cubicBezTo>
                    <a:cubicBezTo>
                      <a:pt x="157438" y="65695"/>
                      <a:pt x="158758" y="70951"/>
                      <a:pt x="158758" y="74894"/>
                    </a:cubicBezTo>
                    <a:cubicBezTo>
                      <a:pt x="158758" y="84092"/>
                      <a:pt x="152156" y="90662"/>
                      <a:pt x="142913" y="90662"/>
                    </a:cubicBezTo>
                    <a:cubicBezTo>
                      <a:pt x="134991" y="90662"/>
                      <a:pt x="127069" y="84092"/>
                      <a:pt x="127069" y="74894"/>
                    </a:cubicBezTo>
                    <a:cubicBezTo>
                      <a:pt x="127069" y="70951"/>
                      <a:pt x="129710" y="65695"/>
                      <a:pt x="133671" y="63067"/>
                    </a:cubicBezTo>
                    <a:cubicBezTo>
                      <a:pt x="133671" y="63067"/>
                      <a:pt x="133671" y="63067"/>
                      <a:pt x="133671" y="38100"/>
                    </a:cubicBezTo>
                    <a:cubicBezTo>
                      <a:pt x="133671" y="38100"/>
                      <a:pt x="133671" y="38100"/>
                      <a:pt x="115186" y="38100"/>
                    </a:cubicBezTo>
                    <a:cubicBezTo>
                      <a:pt x="115186" y="38100"/>
                      <a:pt x="115186" y="38100"/>
                      <a:pt x="115186" y="63067"/>
                    </a:cubicBezTo>
                    <a:cubicBezTo>
                      <a:pt x="117826" y="65695"/>
                      <a:pt x="120467" y="70951"/>
                      <a:pt x="120467" y="74894"/>
                    </a:cubicBezTo>
                    <a:cubicBezTo>
                      <a:pt x="120467" y="84092"/>
                      <a:pt x="112545" y="90662"/>
                      <a:pt x="104623" y="90662"/>
                    </a:cubicBezTo>
                    <a:cubicBezTo>
                      <a:pt x="95380" y="90662"/>
                      <a:pt x="88778" y="84092"/>
                      <a:pt x="88778" y="74894"/>
                    </a:cubicBezTo>
                    <a:cubicBezTo>
                      <a:pt x="88778" y="70951"/>
                      <a:pt x="91419" y="65695"/>
                      <a:pt x="94060" y="63067"/>
                    </a:cubicBezTo>
                    <a:cubicBezTo>
                      <a:pt x="94060" y="63067"/>
                      <a:pt x="94060" y="63067"/>
                      <a:pt x="94060" y="38100"/>
                    </a:cubicBezTo>
                    <a:cubicBezTo>
                      <a:pt x="94060" y="38100"/>
                      <a:pt x="94060" y="38100"/>
                      <a:pt x="75574" y="38100"/>
                    </a:cubicBezTo>
                    <a:cubicBezTo>
                      <a:pt x="75574" y="38100"/>
                      <a:pt x="75574" y="38100"/>
                      <a:pt x="75574" y="63067"/>
                    </a:cubicBezTo>
                    <a:cubicBezTo>
                      <a:pt x="79535" y="65695"/>
                      <a:pt x="80856" y="70951"/>
                      <a:pt x="80856" y="74894"/>
                    </a:cubicBezTo>
                    <a:cubicBezTo>
                      <a:pt x="80856" y="84092"/>
                      <a:pt x="74254" y="90662"/>
                      <a:pt x="65011" y="90662"/>
                    </a:cubicBezTo>
                    <a:cubicBezTo>
                      <a:pt x="57089" y="90662"/>
                      <a:pt x="49167" y="84092"/>
                      <a:pt x="49167" y="74894"/>
                    </a:cubicBezTo>
                    <a:cubicBezTo>
                      <a:pt x="49167" y="70951"/>
                      <a:pt x="51808" y="65695"/>
                      <a:pt x="55769" y="63067"/>
                    </a:cubicBezTo>
                    <a:cubicBezTo>
                      <a:pt x="55769" y="63067"/>
                      <a:pt x="55769" y="63067"/>
                      <a:pt x="55769" y="38100"/>
                    </a:cubicBezTo>
                    <a:cubicBezTo>
                      <a:pt x="55769" y="38100"/>
                      <a:pt x="55769" y="38100"/>
                      <a:pt x="49167" y="38100"/>
                    </a:cubicBezTo>
                    <a:close/>
                    <a:moveTo>
                      <a:pt x="65315" y="4763"/>
                    </a:moveTo>
                    <a:cubicBezTo>
                      <a:pt x="63047" y="4763"/>
                      <a:pt x="61913" y="7437"/>
                      <a:pt x="61913" y="10110"/>
                    </a:cubicBezTo>
                    <a:lnTo>
                      <a:pt x="61913" y="75616"/>
                    </a:lnTo>
                    <a:cubicBezTo>
                      <a:pt x="61913" y="79626"/>
                      <a:pt x="63047" y="80963"/>
                      <a:pt x="65315" y="80963"/>
                    </a:cubicBezTo>
                    <a:cubicBezTo>
                      <a:pt x="68717" y="80963"/>
                      <a:pt x="69851" y="79626"/>
                      <a:pt x="69851" y="75616"/>
                    </a:cubicBezTo>
                    <a:cubicBezTo>
                      <a:pt x="69851" y="75616"/>
                      <a:pt x="69851" y="75616"/>
                      <a:pt x="69851" y="10110"/>
                    </a:cubicBezTo>
                    <a:cubicBezTo>
                      <a:pt x="69851" y="7437"/>
                      <a:pt x="68717" y="4763"/>
                      <a:pt x="65315" y="4763"/>
                    </a:cubicBezTo>
                    <a:close/>
                    <a:moveTo>
                      <a:pt x="104776" y="4763"/>
                    </a:moveTo>
                    <a:cubicBezTo>
                      <a:pt x="102394" y="4763"/>
                      <a:pt x="100013" y="7437"/>
                      <a:pt x="100013" y="10110"/>
                    </a:cubicBezTo>
                    <a:lnTo>
                      <a:pt x="100013" y="75616"/>
                    </a:lnTo>
                    <a:cubicBezTo>
                      <a:pt x="100013" y="79626"/>
                      <a:pt x="102394" y="80963"/>
                      <a:pt x="104776" y="80963"/>
                    </a:cubicBezTo>
                    <a:cubicBezTo>
                      <a:pt x="107157" y="80963"/>
                      <a:pt x="109538" y="79626"/>
                      <a:pt x="109538" y="75616"/>
                    </a:cubicBezTo>
                    <a:cubicBezTo>
                      <a:pt x="109538" y="75616"/>
                      <a:pt x="109538" y="75616"/>
                      <a:pt x="109538" y="10110"/>
                    </a:cubicBezTo>
                    <a:cubicBezTo>
                      <a:pt x="109538" y="7437"/>
                      <a:pt x="107157" y="4763"/>
                      <a:pt x="104776" y="4763"/>
                    </a:cubicBezTo>
                    <a:close/>
                    <a:moveTo>
                      <a:pt x="142876" y="4763"/>
                    </a:moveTo>
                    <a:cubicBezTo>
                      <a:pt x="140494" y="4763"/>
                      <a:pt x="138113" y="7437"/>
                      <a:pt x="138113" y="10110"/>
                    </a:cubicBezTo>
                    <a:lnTo>
                      <a:pt x="138113" y="75616"/>
                    </a:lnTo>
                    <a:cubicBezTo>
                      <a:pt x="138113" y="79626"/>
                      <a:pt x="140494" y="80963"/>
                      <a:pt x="142876" y="80963"/>
                    </a:cubicBezTo>
                    <a:cubicBezTo>
                      <a:pt x="145257" y="80963"/>
                      <a:pt x="147638" y="79626"/>
                      <a:pt x="147638" y="75616"/>
                    </a:cubicBezTo>
                    <a:cubicBezTo>
                      <a:pt x="147638" y="75616"/>
                      <a:pt x="147638" y="75616"/>
                      <a:pt x="147638" y="10110"/>
                    </a:cubicBezTo>
                    <a:cubicBezTo>
                      <a:pt x="147638" y="7437"/>
                      <a:pt x="145257" y="4763"/>
                      <a:pt x="142876" y="4763"/>
                    </a:cubicBezTo>
                    <a:close/>
                    <a:moveTo>
                      <a:pt x="182563" y="4763"/>
                    </a:moveTo>
                    <a:cubicBezTo>
                      <a:pt x="180181" y="4763"/>
                      <a:pt x="177800" y="7437"/>
                      <a:pt x="177800" y="10110"/>
                    </a:cubicBezTo>
                    <a:lnTo>
                      <a:pt x="177800" y="75616"/>
                    </a:lnTo>
                    <a:cubicBezTo>
                      <a:pt x="177800" y="79626"/>
                      <a:pt x="180181" y="80963"/>
                      <a:pt x="182563" y="80963"/>
                    </a:cubicBezTo>
                    <a:cubicBezTo>
                      <a:pt x="184944" y="80963"/>
                      <a:pt x="187325" y="79626"/>
                      <a:pt x="187325" y="75616"/>
                    </a:cubicBezTo>
                    <a:cubicBezTo>
                      <a:pt x="187325" y="75616"/>
                      <a:pt x="187325" y="75616"/>
                      <a:pt x="187325" y="10110"/>
                    </a:cubicBezTo>
                    <a:cubicBezTo>
                      <a:pt x="187325" y="7437"/>
                      <a:pt x="184944" y="4763"/>
                      <a:pt x="182563" y="4763"/>
                    </a:cubicBezTo>
                    <a:close/>
                    <a:moveTo>
                      <a:pt x="220663" y="4763"/>
                    </a:moveTo>
                    <a:cubicBezTo>
                      <a:pt x="218281" y="4763"/>
                      <a:pt x="215900" y="7437"/>
                      <a:pt x="215900" y="10110"/>
                    </a:cubicBezTo>
                    <a:lnTo>
                      <a:pt x="215900" y="75616"/>
                    </a:lnTo>
                    <a:cubicBezTo>
                      <a:pt x="215900" y="79626"/>
                      <a:pt x="218281" y="80963"/>
                      <a:pt x="220663" y="80963"/>
                    </a:cubicBezTo>
                    <a:cubicBezTo>
                      <a:pt x="223044" y="80963"/>
                      <a:pt x="225425" y="79626"/>
                      <a:pt x="225425" y="75616"/>
                    </a:cubicBezTo>
                    <a:cubicBezTo>
                      <a:pt x="225425" y="75616"/>
                      <a:pt x="225425" y="75616"/>
                      <a:pt x="225425" y="10110"/>
                    </a:cubicBezTo>
                    <a:cubicBezTo>
                      <a:pt x="225425" y="7437"/>
                      <a:pt x="223044" y="4763"/>
                      <a:pt x="220663" y="4763"/>
                    </a:cubicBezTo>
                    <a:close/>
                    <a:moveTo>
                      <a:pt x="260124" y="4763"/>
                    </a:moveTo>
                    <a:cubicBezTo>
                      <a:pt x="256722" y="4763"/>
                      <a:pt x="255588" y="7437"/>
                      <a:pt x="255588" y="10110"/>
                    </a:cubicBezTo>
                    <a:lnTo>
                      <a:pt x="255588" y="75616"/>
                    </a:lnTo>
                    <a:cubicBezTo>
                      <a:pt x="255588" y="79626"/>
                      <a:pt x="256722" y="80963"/>
                      <a:pt x="260124" y="80963"/>
                    </a:cubicBezTo>
                    <a:cubicBezTo>
                      <a:pt x="262392" y="80963"/>
                      <a:pt x="263526" y="79626"/>
                      <a:pt x="263526" y="75616"/>
                    </a:cubicBezTo>
                    <a:cubicBezTo>
                      <a:pt x="263526" y="75616"/>
                      <a:pt x="263526" y="75616"/>
                      <a:pt x="263526" y="10110"/>
                    </a:cubicBezTo>
                    <a:cubicBezTo>
                      <a:pt x="263526" y="7437"/>
                      <a:pt x="262392" y="4763"/>
                      <a:pt x="260124" y="4763"/>
                    </a:cubicBezTo>
                    <a:close/>
                    <a:moveTo>
                      <a:pt x="64823" y="0"/>
                    </a:moveTo>
                    <a:cubicBezTo>
                      <a:pt x="71438" y="0"/>
                      <a:pt x="75406" y="3944"/>
                      <a:pt x="75406" y="10517"/>
                    </a:cubicBezTo>
                    <a:cubicBezTo>
                      <a:pt x="75406" y="10517"/>
                      <a:pt x="75406" y="10517"/>
                      <a:pt x="75406" y="14461"/>
                    </a:cubicBezTo>
                    <a:cubicBezTo>
                      <a:pt x="75406" y="14461"/>
                      <a:pt x="75406" y="14461"/>
                      <a:pt x="93927" y="14461"/>
                    </a:cubicBezTo>
                    <a:cubicBezTo>
                      <a:pt x="93927" y="14461"/>
                      <a:pt x="93927" y="14461"/>
                      <a:pt x="93927" y="10517"/>
                    </a:cubicBezTo>
                    <a:cubicBezTo>
                      <a:pt x="93927" y="3944"/>
                      <a:pt x="99219" y="0"/>
                      <a:pt x="104511" y="0"/>
                    </a:cubicBezTo>
                    <a:cubicBezTo>
                      <a:pt x="109802" y="0"/>
                      <a:pt x="115094" y="3944"/>
                      <a:pt x="115094" y="10517"/>
                    </a:cubicBezTo>
                    <a:cubicBezTo>
                      <a:pt x="115094" y="10517"/>
                      <a:pt x="115094" y="10517"/>
                      <a:pt x="115094" y="14461"/>
                    </a:cubicBezTo>
                    <a:cubicBezTo>
                      <a:pt x="115094" y="14461"/>
                      <a:pt x="115094" y="14461"/>
                      <a:pt x="133615" y="14461"/>
                    </a:cubicBezTo>
                    <a:cubicBezTo>
                      <a:pt x="133615" y="14461"/>
                      <a:pt x="133615" y="14461"/>
                      <a:pt x="133615" y="10517"/>
                    </a:cubicBezTo>
                    <a:cubicBezTo>
                      <a:pt x="133615" y="3944"/>
                      <a:pt x="137584" y="0"/>
                      <a:pt x="142875" y="0"/>
                    </a:cubicBezTo>
                    <a:cubicBezTo>
                      <a:pt x="149490" y="0"/>
                      <a:pt x="153459" y="3944"/>
                      <a:pt x="153459" y="10517"/>
                    </a:cubicBezTo>
                    <a:cubicBezTo>
                      <a:pt x="153459" y="10517"/>
                      <a:pt x="153459" y="10517"/>
                      <a:pt x="153459" y="14461"/>
                    </a:cubicBezTo>
                    <a:cubicBezTo>
                      <a:pt x="153459" y="14461"/>
                      <a:pt x="153459" y="14461"/>
                      <a:pt x="171980" y="14461"/>
                    </a:cubicBezTo>
                    <a:cubicBezTo>
                      <a:pt x="171980" y="14461"/>
                      <a:pt x="171980" y="14461"/>
                      <a:pt x="171980" y="10517"/>
                    </a:cubicBezTo>
                    <a:cubicBezTo>
                      <a:pt x="171980" y="3944"/>
                      <a:pt x="175948" y="0"/>
                      <a:pt x="182563" y="0"/>
                    </a:cubicBezTo>
                    <a:cubicBezTo>
                      <a:pt x="187855" y="0"/>
                      <a:pt x="191823" y="3944"/>
                      <a:pt x="191823" y="10517"/>
                    </a:cubicBezTo>
                    <a:cubicBezTo>
                      <a:pt x="191823" y="10517"/>
                      <a:pt x="191823" y="10517"/>
                      <a:pt x="191823" y="14461"/>
                    </a:cubicBezTo>
                    <a:cubicBezTo>
                      <a:pt x="191823" y="14461"/>
                      <a:pt x="191823" y="14461"/>
                      <a:pt x="210344" y="14461"/>
                    </a:cubicBezTo>
                    <a:cubicBezTo>
                      <a:pt x="210344" y="14461"/>
                      <a:pt x="210344" y="14461"/>
                      <a:pt x="210344" y="10517"/>
                    </a:cubicBezTo>
                    <a:cubicBezTo>
                      <a:pt x="210344" y="3944"/>
                      <a:pt x="215636" y="0"/>
                      <a:pt x="220927" y="0"/>
                    </a:cubicBezTo>
                    <a:cubicBezTo>
                      <a:pt x="226219" y="0"/>
                      <a:pt x="231511" y="3944"/>
                      <a:pt x="231511" y="10517"/>
                    </a:cubicBezTo>
                    <a:cubicBezTo>
                      <a:pt x="231511" y="10517"/>
                      <a:pt x="231511" y="10517"/>
                      <a:pt x="231511" y="14461"/>
                    </a:cubicBezTo>
                    <a:cubicBezTo>
                      <a:pt x="231511" y="14461"/>
                      <a:pt x="231511" y="14461"/>
                      <a:pt x="250032" y="14461"/>
                    </a:cubicBezTo>
                    <a:cubicBezTo>
                      <a:pt x="250032" y="14461"/>
                      <a:pt x="250032" y="14461"/>
                      <a:pt x="250032" y="10517"/>
                    </a:cubicBezTo>
                    <a:cubicBezTo>
                      <a:pt x="250032" y="3944"/>
                      <a:pt x="254000" y="0"/>
                      <a:pt x="260615" y="0"/>
                    </a:cubicBezTo>
                    <a:cubicBezTo>
                      <a:pt x="265907" y="0"/>
                      <a:pt x="269875" y="3944"/>
                      <a:pt x="269875" y="10517"/>
                    </a:cubicBezTo>
                    <a:cubicBezTo>
                      <a:pt x="269875" y="10517"/>
                      <a:pt x="269875" y="10517"/>
                      <a:pt x="269875" y="14461"/>
                    </a:cubicBezTo>
                    <a:cubicBezTo>
                      <a:pt x="269875" y="14461"/>
                      <a:pt x="269875" y="14461"/>
                      <a:pt x="276490" y="14461"/>
                    </a:cubicBezTo>
                    <a:cubicBezTo>
                      <a:pt x="302948" y="14461"/>
                      <a:pt x="325438" y="35496"/>
                      <a:pt x="325438" y="61789"/>
                    </a:cubicBezTo>
                    <a:cubicBezTo>
                      <a:pt x="325438" y="61789"/>
                      <a:pt x="325438" y="61789"/>
                      <a:pt x="325438" y="289223"/>
                    </a:cubicBezTo>
                    <a:cubicBezTo>
                      <a:pt x="325438" y="315516"/>
                      <a:pt x="302948" y="336550"/>
                      <a:pt x="276490" y="336550"/>
                    </a:cubicBezTo>
                    <a:cubicBezTo>
                      <a:pt x="276490" y="336550"/>
                      <a:pt x="276490" y="336550"/>
                      <a:pt x="48948" y="336550"/>
                    </a:cubicBezTo>
                    <a:cubicBezTo>
                      <a:pt x="22490" y="336550"/>
                      <a:pt x="0" y="315516"/>
                      <a:pt x="0" y="289223"/>
                    </a:cubicBezTo>
                    <a:cubicBezTo>
                      <a:pt x="0" y="289223"/>
                      <a:pt x="0" y="289223"/>
                      <a:pt x="0" y="61789"/>
                    </a:cubicBezTo>
                    <a:cubicBezTo>
                      <a:pt x="0" y="35496"/>
                      <a:pt x="22490" y="14461"/>
                      <a:pt x="48948" y="14461"/>
                    </a:cubicBezTo>
                    <a:cubicBezTo>
                      <a:pt x="48948" y="14461"/>
                      <a:pt x="48948" y="14461"/>
                      <a:pt x="55563" y="14461"/>
                    </a:cubicBezTo>
                    <a:cubicBezTo>
                      <a:pt x="55563" y="14461"/>
                      <a:pt x="55563" y="14461"/>
                      <a:pt x="55563" y="10517"/>
                    </a:cubicBezTo>
                    <a:cubicBezTo>
                      <a:pt x="55563" y="3944"/>
                      <a:pt x="59531" y="0"/>
                      <a:pt x="64823" y="0"/>
                    </a:cubicBezTo>
                    <a:close/>
                  </a:path>
                </a:pathLst>
              </a:custGeom>
              <a:solidFill>
                <a:sysClr val="window" lastClr="FFFFFF"/>
              </a:solidFill>
              <a:ln>
                <a:noFill/>
              </a:ln>
            </p:spPr>
            <p:txBody>
              <a:bodyPr/>
              <a:lstStyle>
                <a:defPPr>
                  <a:defRPr lang="zh-CN"/>
                </a:defPPr>
                <a:lvl1pPr marL="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1pPr>
                <a:lvl2pPr marL="457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2pPr>
                <a:lvl3pPr marL="914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3pPr>
                <a:lvl4pPr marL="1371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4pPr>
                <a:lvl5pPr marL="18288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5pPr>
                <a:lvl6pPr marL="22860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6pPr>
                <a:lvl7pPr marL="2743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7pPr>
                <a:lvl8pPr marL="3200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8pPr>
                <a:lvl9pPr marL="3657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400" b="1" i="0" u="none" strike="noStrike" kern="1200" cap="none" spc="0" normalizeH="0" baseline="0" noProof="0" dirty="0">
                  <a:ln>
                    <a:noFill/>
                  </a:ln>
                  <a:solidFill>
                    <a:srgbClr val="000000"/>
                  </a:solidFill>
                  <a:effectLst/>
                  <a:uLnTx/>
                  <a:uFillTx/>
                  <a:latin typeface="Arial" panose="020B0604020202020204"/>
                  <a:ea typeface="微软雅黑" panose="020B0503020204020204" charset="-122"/>
                  <a:cs typeface="微软雅黑" panose="020B0503020204020204" charset="-122"/>
                  <a:sym typeface="Arial" panose="020B0604020202020204" pitchFamily="34" charset="0"/>
                </a:endParaRPr>
              </a:p>
            </p:txBody>
          </p:sp>
        </p:grpSp>
        <p:sp>
          <p:nvSpPr>
            <p:cNvPr id="40" name="文本框 27"/>
            <p:cNvSpPr txBox="1"/>
            <p:nvPr/>
          </p:nvSpPr>
          <p:spPr>
            <a:xfrm>
              <a:off x="6672834" y="4749339"/>
              <a:ext cx="1742936" cy="228997"/>
            </a:xfrm>
            <a:prstGeom prst="rect">
              <a:avLst/>
            </a:prstGeom>
            <a:noFill/>
          </p:spPr>
          <p:txBody>
            <a:bodyPr wrap="square" rtlCol="0">
              <a:spAutoFit/>
            </a:bodyPr>
            <a:lstStyle>
              <a:defPPr>
                <a:defRPr lang="zh-CN"/>
              </a:defPPr>
              <a:lvl1pPr marL="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1pPr>
              <a:lvl2pPr marL="457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2pPr>
              <a:lvl3pPr marL="914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3pPr>
              <a:lvl4pPr marL="1371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4pPr>
              <a:lvl5pPr marL="18288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5pPr>
              <a:lvl6pPr marL="22860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6pPr>
              <a:lvl7pPr marL="2743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7pPr>
              <a:lvl8pPr marL="3200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8pPr>
              <a:lvl9pPr marL="3657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1400" b="1" dirty="0">
                  <a:solidFill>
                    <a:schemeClr val="tx2"/>
                  </a:solidFill>
                  <a:latin typeface="微软雅黑" panose="020B0503020204020204" charset="-122"/>
                  <a:sym typeface="+mn-ea"/>
                </a:rPr>
                <a:t>2023/04/03</a:t>
              </a:r>
              <a:endParaRPr kumimoji="0" lang="zh-CN" altLang="en-US" sz="1400" b="1" i="0" u="none" strike="noStrike" kern="1200" cap="none" spc="0" normalizeH="0" baseline="0" noProof="0" dirty="0">
                <a:ln>
                  <a:noFill/>
                </a:ln>
                <a:solidFill>
                  <a:schemeClr val="tx2"/>
                </a:solidFill>
                <a:effectLst/>
                <a:uLnTx/>
                <a:uFillTx/>
                <a:latin typeface="微软雅黑" panose="020B0503020204020204" charset="-122"/>
                <a:ea typeface="微软雅黑" panose="020B0503020204020204" charset="-122"/>
                <a:cs typeface="微软雅黑" panose="020B0503020204020204" charset="-122"/>
                <a:sym typeface="+mn-ea"/>
              </a:endParaRPr>
            </a:p>
          </p:txBody>
        </p:sp>
      </p:grpSp>
      <p:sp>
        <p:nvSpPr>
          <p:cNvPr id="43" name="圆角矩形 42"/>
          <p:cNvSpPr/>
          <p:nvPr/>
        </p:nvSpPr>
        <p:spPr>
          <a:xfrm>
            <a:off x="3208655" y="1989455"/>
            <a:ext cx="2228215" cy="546100"/>
          </a:xfrm>
          <a:prstGeom prst="roundRect">
            <a:avLst/>
          </a:prstGeom>
          <a:solidFill>
            <a:srgbClr val="1C50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b="1" dirty="0">
                <a:solidFill>
                  <a:schemeClr val="bg1"/>
                </a:solidFill>
                <a:latin typeface="Helvetica Condensed" panose="020B0606020202030204" pitchFamily="34" charset="0"/>
              </a:rPr>
              <a:t>2 0 2 3</a:t>
            </a:r>
          </a:p>
        </p:txBody>
      </p:sp>
      <p:sp>
        <p:nvSpPr>
          <p:cNvPr id="44" name="矩形 43"/>
          <p:cNvSpPr/>
          <p:nvPr/>
        </p:nvSpPr>
        <p:spPr>
          <a:xfrm>
            <a:off x="3141398" y="2594972"/>
            <a:ext cx="3173095" cy="1445260"/>
          </a:xfrm>
          <a:prstGeom prst="rect">
            <a:avLst/>
          </a:prstGeom>
        </p:spPr>
        <p:txBody>
          <a:bodyPr wrap="none">
            <a:spAutoFit/>
          </a:bodyPr>
          <a:lstStyle/>
          <a:p>
            <a:pPr algn="l"/>
            <a:r>
              <a:rPr lang="en-US" altLang="zh-CN" sz="4400" b="1" dirty="0">
                <a:solidFill>
                  <a:srgbClr val="1C50A2"/>
                </a:solidFill>
                <a:latin typeface="+mj-ea"/>
                <a:ea typeface="+mj-ea"/>
                <a:sym typeface="+mn-ea"/>
              </a:rPr>
              <a:t>UML</a:t>
            </a:r>
            <a:r>
              <a:rPr lang="zh-CN" altLang="en-US" sz="4400" b="1" dirty="0">
                <a:solidFill>
                  <a:srgbClr val="1C50A2"/>
                </a:solidFill>
                <a:latin typeface="+mj-ea"/>
                <a:ea typeface="+mj-ea"/>
                <a:sym typeface="+mn-ea"/>
              </a:rPr>
              <a:t>基础一</a:t>
            </a:r>
            <a:endParaRPr lang="en-US" altLang="zh-CN" sz="4400" b="1" dirty="0">
              <a:solidFill>
                <a:schemeClr val="bg1"/>
              </a:solidFill>
              <a:latin typeface="微软雅黑" panose="020B0503020204020204" charset="-122"/>
              <a:ea typeface="微软雅黑" panose="020B0503020204020204" charset="-122"/>
            </a:endParaRPr>
          </a:p>
          <a:p>
            <a:endParaRPr lang="zh-CN" altLang="en-US" sz="4400" b="1" dirty="0">
              <a:solidFill>
                <a:srgbClr val="1C50A2"/>
              </a:solidFill>
              <a:latin typeface="+mj-ea"/>
              <a:ea typeface="+mj-ea"/>
            </a:endParaRPr>
          </a:p>
        </p:txBody>
      </p:sp>
      <p:sp>
        <p:nvSpPr>
          <p:cNvPr id="45" name="矩形 44"/>
          <p:cNvSpPr/>
          <p:nvPr/>
        </p:nvSpPr>
        <p:spPr>
          <a:xfrm>
            <a:off x="3208655" y="3297555"/>
            <a:ext cx="2543810" cy="374015"/>
          </a:xfrm>
          <a:prstGeom prst="rect">
            <a:avLst/>
          </a:prstGeom>
          <a:solidFill>
            <a:srgbClr val="FFC000"/>
          </a:solidFill>
        </p:spPr>
        <p:txBody>
          <a:bodyPr wrap="square">
            <a:noAutofit/>
          </a:bodyPr>
          <a:lstStyle/>
          <a:p>
            <a:r>
              <a:rPr lang="en-US" altLang="zh-CN" dirty="0">
                <a:solidFill>
                  <a:srgbClr val="1C50A2"/>
                </a:solidFill>
                <a:latin typeface="Arial Unicode MS" panose="020B0604020202020204" pitchFamily="34" charset="-122"/>
                <a:ea typeface="Arial Unicode MS" panose="020B0604020202020204" pitchFamily="34" charset="-122"/>
                <a:cs typeface="Arial Unicode MS" panose="020B0604020202020204" pitchFamily="34" charset="-122"/>
                <a:sym typeface="+mn-ea"/>
              </a:rPr>
              <a:t>——第</a:t>
            </a:r>
            <a:r>
              <a:rPr lang="zh-CN" altLang="en-US" dirty="0">
                <a:solidFill>
                  <a:srgbClr val="1C50A2"/>
                </a:solidFill>
                <a:latin typeface="Arial Unicode MS" panose="020B0604020202020204" pitchFamily="34" charset="-122"/>
                <a:ea typeface="Arial Unicode MS" panose="020B0604020202020204" pitchFamily="34" charset="-122"/>
                <a:cs typeface="Arial Unicode MS" panose="020B0604020202020204" pitchFamily="34" charset="-122"/>
                <a:sym typeface="+mn-ea"/>
              </a:rPr>
              <a:t>三</a:t>
            </a:r>
            <a:r>
              <a:rPr lang="en-US" altLang="zh-CN" dirty="0" err="1">
                <a:solidFill>
                  <a:srgbClr val="1C50A2"/>
                </a:solidFill>
                <a:latin typeface="Arial Unicode MS" panose="020B0604020202020204" pitchFamily="34" charset="-122"/>
                <a:ea typeface="Arial Unicode MS" panose="020B0604020202020204" pitchFamily="34" charset="-122"/>
                <a:cs typeface="Arial Unicode MS" panose="020B0604020202020204" pitchFamily="34" charset="-122"/>
                <a:sym typeface="+mn-ea"/>
              </a:rPr>
              <a:t>次翻转课堂</a:t>
            </a:r>
            <a:endParaRPr lang="en-US" altLang="zh-CN" dirty="0">
              <a:solidFill>
                <a:srgbClr val="1C50A2"/>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pic>
        <p:nvPicPr>
          <p:cNvPr id="19" name="图片 1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0659" y="2037483"/>
            <a:ext cx="3100976" cy="2325732"/>
          </a:xfrm>
          <a:prstGeom prst="rect">
            <a:avLst/>
          </a:prstGeom>
        </p:spPr>
      </p:pic>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decel="10000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par>
                                <p:cTn id="9" presetID="2" presetClass="entr" presetSubtype="12" decel="10000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0-#ppt_w/2"/>
                                          </p:val>
                                        </p:tav>
                                        <p:tav tm="100000">
                                          <p:val>
                                            <p:strVal val="#ppt_x"/>
                                          </p:val>
                                        </p:tav>
                                      </p:tavLst>
                                    </p:anim>
                                    <p:anim calcmode="lin" valueType="num">
                                      <p:cBhvr additive="base">
                                        <p:cTn id="12" dur="500" fill="hold"/>
                                        <p:tgtEl>
                                          <p:spTgt spid="9"/>
                                        </p:tgtEl>
                                        <p:attrNameLst>
                                          <p:attrName>ppt_y</p:attrName>
                                        </p:attrNameLst>
                                      </p:cBhvr>
                                      <p:tavLst>
                                        <p:tav tm="0">
                                          <p:val>
                                            <p:strVal val="1+#ppt_h/2"/>
                                          </p:val>
                                        </p:tav>
                                        <p:tav tm="100000">
                                          <p:val>
                                            <p:strVal val="#ppt_y"/>
                                          </p:val>
                                        </p:tav>
                                      </p:tavLst>
                                    </p:anim>
                                  </p:childTnLst>
                                </p:cTn>
                              </p:par>
                              <p:par>
                                <p:cTn id="13" presetID="2" presetClass="entr" presetSubtype="12" decel="10000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0-#ppt_w/2"/>
                                          </p:val>
                                        </p:tav>
                                        <p:tav tm="100000">
                                          <p:val>
                                            <p:strVal val="#ppt_x"/>
                                          </p:val>
                                        </p:tav>
                                      </p:tavLst>
                                    </p:anim>
                                    <p:anim calcmode="lin" valueType="num">
                                      <p:cBhvr additive="base">
                                        <p:cTn id="16" dur="500" fill="hold"/>
                                        <p:tgtEl>
                                          <p:spTgt spid="10"/>
                                        </p:tgtEl>
                                        <p:attrNameLst>
                                          <p:attrName>ppt_y</p:attrName>
                                        </p:attrNameLst>
                                      </p:cBhvr>
                                      <p:tavLst>
                                        <p:tav tm="0">
                                          <p:val>
                                            <p:strVal val="1+#ppt_h/2"/>
                                          </p:val>
                                        </p:tav>
                                        <p:tav tm="100000">
                                          <p:val>
                                            <p:strVal val="#ppt_y"/>
                                          </p:val>
                                        </p:tav>
                                      </p:tavLst>
                                    </p:anim>
                                  </p:childTnLst>
                                </p:cTn>
                              </p:par>
                              <p:par>
                                <p:cTn id="17" presetID="2" presetClass="entr" presetSubtype="12" decel="10000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0-#ppt_w/2"/>
                                          </p:val>
                                        </p:tav>
                                        <p:tav tm="100000">
                                          <p:val>
                                            <p:strVal val="#ppt_x"/>
                                          </p:val>
                                        </p:tav>
                                      </p:tavLst>
                                    </p:anim>
                                    <p:anim calcmode="lin" valueType="num">
                                      <p:cBhvr additive="base">
                                        <p:cTn id="20" dur="500" fill="hold"/>
                                        <p:tgtEl>
                                          <p:spTgt spid="11"/>
                                        </p:tgtEl>
                                        <p:attrNameLst>
                                          <p:attrName>ppt_y</p:attrName>
                                        </p:attrNameLst>
                                      </p:cBhvr>
                                      <p:tavLst>
                                        <p:tav tm="0">
                                          <p:val>
                                            <p:strVal val="1+#ppt_h/2"/>
                                          </p:val>
                                        </p:tav>
                                        <p:tav tm="100000">
                                          <p:val>
                                            <p:strVal val="#ppt_y"/>
                                          </p:val>
                                        </p:tav>
                                      </p:tavLst>
                                    </p:anim>
                                  </p:childTnLst>
                                </p:cTn>
                              </p:par>
                              <p:par>
                                <p:cTn id="21" presetID="2" presetClass="entr" presetSubtype="12" decel="10000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anim calcmode="lin" valueType="num">
                                      <p:cBhvr additive="base">
                                        <p:cTn id="23" dur="500" fill="hold"/>
                                        <p:tgtEl>
                                          <p:spTgt spid="12"/>
                                        </p:tgtEl>
                                        <p:attrNameLst>
                                          <p:attrName>ppt_x</p:attrName>
                                        </p:attrNameLst>
                                      </p:cBhvr>
                                      <p:tavLst>
                                        <p:tav tm="0">
                                          <p:val>
                                            <p:strVal val="0-#ppt_w/2"/>
                                          </p:val>
                                        </p:tav>
                                        <p:tav tm="100000">
                                          <p:val>
                                            <p:strVal val="#ppt_x"/>
                                          </p:val>
                                        </p:tav>
                                      </p:tavLst>
                                    </p:anim>
                                    <p:anim calcmode="lin" valueType="num">
                                      <p:cBhvr additive="base">
                                        <p:cTn id="24" dur="500" fill="hold"/>
                                        <p:tgtEl>
                                          <p:spTgt spid="12"/>
                                        </p:tgtEl>
                                        <p:attrNameLst>
                                          <p:attrName>ppt_y</p:attrName>
                                        </p:attrNameLst>
                                      </p:cBhvr>
                                      <p:tavLst>
                                        <p:tav tm="0">
                                          <p:val>
                                            <p:strVal val="1+#ppt_h/2"/>
                                          </p:val>
                                        </p:tav>
                                        <p:tav tm="100000">
                                          <p:val>
                                            <p:strVal val="#ppt_y"/>
                                          </p:val>
                                        </p:tav>
                                      </p:tavLst>
                                    </p:anim>
                                  </p:childTnLst>
                                </p:cTn>
                              </p:par>
                              <p:par>
                                <p:cTn id="25" presetID="2" presetClass="entr" presetSubtype="12" decel="100000"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anim calcmode="lin" valueType="num">
                                      <p:cBhvr additive="base">
                                        <p:cTn id="27" dur="500" fill="hold"/>
                                        <p:tgtEl>
                                          <p:spTgt spid="13"/>
                                        </p:tgtEl>
                                        <p:attrNameLst>
                                          <p:attrName>ppt_x</p:attrName>
                                        </p:attrNameLst>
                                      </p:cBhvr>
                                      <p:tavLst>
                                        <p:tav tm="0">
                                          <p:val>
                                            <p:strVal val="0-#ppt_w/2"/>
                                          </p:val>
                                        </p:tav>
                                        <p:tav tm="100000">
                                          <p:val>
                                            <p:strVal val="#ppt_x"/>
                                          </p:val>
                                        </p:tav>
                                      </p:tavLst>
                                    </p:anim>
                                    <p:anim calcmode="lin" valueType="num">
                                      <p:cBhvr additive="base">
                                        <p:cTn id="28" dur="500" fill="hold"/>
                                        <p:tgtEl>
                                          <p:spTgt spid="13"/>
                                        </p:tgtEl>
                                        <p:attrNameLst>
                                          <p:attrName>ppt_y</p:attrName>
                                        </p:attrNameLst>
                                      </p:cBhvr>
                                      <p:tavLst>
                                        <p:tav tm="0">
                                          <p:val>
                                            <p:strVal val="1+#ppt_h/2"/>
                                          </p:val>
                                        </p:tav>
                                        <p:tav tm="100000">
                                          <p:val>
                                            <p:strVal val="#ppt_y"/>
                                          </p:val>
                                        </p:tav>
                                      </p:tavLst>
                                    </p:anim>
                                  </p:childTnLst>
                                </p:cTn>
                              </p:par>
                              <p:par>
                                <p:cTn id="29" presetID="2" presetClass="entr" presetSubtype="12" decel="100000" fill="hold" grpId="0" nodeType="withEffect">
                                  <p:stCondLst>
                                    <p:cond delay="0"/>
                                  </p:stCondLst>
                                  <p:childTnLst>
                                    <p:set>
                                      <p:cBhvr>
                                        <p:cTn id="30" dur="1" fill="hold">
                                          <p:stCondLst>
                                            <p:cond delay="0"/>
                                          </p:stCondLst>
                                        </p:cTn>
                                        <p:tgtEl>
                                          <p:spTgt spid="14"/>
                                        </p:tgtEl>
                                        <p:attrNameLst>
                                          <p:attrName>style.visibility</p:attrName>
                                        </p:attrNameLst>
                                      </p:cBhvr>
                                      <p:to>
                                        <p:strVal val="visible"/>
                                      </p:to>
                                    </p:set>
                                    <p:anim calcmode="lin" valueType="num">
                                      <p:cBhvr additive="base">
                                        <p:cTn id="31" dur="500" fill="hold"/>
                                        <p:tgtEl>
                                          <p:spTgt spid="14"/>
                                        </p:tgtEl>
                                        <p:attrNameLst>
                                          <p:attrName>ppt_x</p:attrName>
                                        </p:attrNameLst>
                                      </p:cBhvr>
                                      <p:tavLst>
                                        <p:tav tm="0">
                                          <p:val>
                                            <p:strVal val="0-#ppt_w/2"/>
                                          </p:val>
                                        </p:tav>
                                        <p:tav tm="100000">
                                          <p:val>
                                            <p:strVal val="#ppt_x"/>
                                          </p:val>
                                        </p:tav>
                                      </p:tavLst>
                                    </p:anim>
                                    <p:anim calcmode="lin" valueType="num">
                                      <p:cBhvr additive="base">
                                        <p:cTn id="32" dur="500" fill="hold"/>
                                        <p:tgtEl>
                                          <p:spTgt spid="14"/>
                                        </p:tgtEl>
                                        <p:attrNameLst>
                                          <p:attrName>ppt_y</p:attrName>
                                        </p:attrNameLst>
                                      </p:cBhvr>
                                      <p:tavLst>
                                        <p:tav tm="0">
                                          <p:val>
                                            <p:strVal val="1+#ppt_h/2"/>
                                          </p:val>
                                        </p:tav>
                                        <p:tav tm="100000">
                                          <p:val>
                                            <p:strVal val="#ppt_y"/>
                                          </p:val>
                                        </p:tav>
                                      </p:tavLst>
                                    </p:anim>
                                  </p:childTnLst>
                                </p:cTn>
                              </p:par>
                              <p:par>
                                <p:cTn id="33" presetID="2" presetClass="entr" presetSubtype="12" decel="100000" fill="hold" grpId="0" nodeType="withEffect">
                                  <p:stCondLst>
                                    <p:cond delay="0"/>
                                  </p:stCondLst>
                                  <p:childTnLst>
                                    <p:set>
                                      <p:cBhvr>
                                        <p:cTn id="34" dur="1" fill="hold">
                                          <p:stCondLst>
                                            <p:cond delay="0"/>
                                          </p:stCondLst>
                                        </p:cTn>
                                        <p:tgtEl>
                                          <p:spTgt spid="15"/>
                                        </p:tgtEl>
                                        <p:attrNameLst>
                                          <p:attrName>style.visibility</p:attrName>
                                        </p:attrNameLst>
                                      </p:cBhvr>
                                      <p:to>
                                        <p:strVal val="visible"/>
                                      </p:to>
                                    </p:set>
                                    <p:anim calcmode="lin" valueType="num">
                                      <p:cBhvr additive="base">
                                        <p:cTn id="35" dur="500" fill="hold"/>
                                        <p:tgtEl>
                                          <p:spTgt spid="15"/>
                                        </p:tgtEl>
                                        <p:attrNameLst>
                                          <p:attrName>ppt_x</p:attrName>
                                        </p:attrNameLst>
                                      </p:cBhvr>
                                      <p:tavLst>
                                        <p:tav tm="0">
                                          <p:val>
                                            <p:strVal val="0-#ppt_w/2"/>
                                          </p:val>
                                        </p:tav>
                                        <p:tav tm="100000">
                                          <p:val>
                                            <p:strVal val="#ppt_x"/>
                                          </p:val>
                                        </p:tav>
                                      </p:tavLst>
                                    </p:anim>
                                    <p:anim calcmode="lin" valueType="num">
                                      <p:cBhvr additive="base">
                                        <p:cTn id="36" dur="500" fill="hold"/>
                                        <p:tgtEl>
                                          <p:spTgt spid="15"/>
                                        </p:tgtEl>
                                        <p:attrNameLst>
                                          <p:attrName>ppt_y</p:attrName>
                                        </p:attrNameLst>
                                      </p:cBhvr>
                                      <p:tavLst>
                                        <p:tav tm="0">
                                          <p:val>
                                            <p:strVal val="1+#ppt_h/2"/>
                                          </p:val>
                                        </p:tav>
                                        <p:tav tm="100000">
                                          <p:val>
                                            <p:strVal val="#ppt_y"/>
                                          </p:val>
                                        </p:tav>
                                      </p:tavLst>
                                    </p:anim>
                                  </p:childTnLst>
                                </p:cTn>
                              </p:par>
                              <p:par>
                                <p:cTn id="37" presetID="2" presetClass="entr" presetSubtype="12" decel="100000" fill="hold" grpId="0" nodeType="withEffect">
                                  <p:stCondLst>
                                    <p:cond delay="0"/>
                                  </p:stCondLst>
                                  <p:childTnLst>
                                    <p:set>
                                      <p:cBhvr>
                                        <p:cTn id="38" dur="1" fill="hold">
                                          <p:stCondLst>
                                            <p:cond delay="0"/>
                                          </p:stCondLst>
                                        </p:cTn>
                                        <p:tgtEl>
                                          <p:spTgt spid="16"/>
                                        </p:tgtEl>
                                        <p:attrNameLst>
                                          <p:attrName>style.visibility</p:attrName>
                                        </p:attrNameLst>
                                      </p:cBhvr>
                                      <p:to>
                                        <p:strVal val="visible"/>
                                      </p:to>
                                    </p:set>
                                    <p:anim calcmode="lin" valueType="num">
                                      <p:cBhvr additive="base">
                                        <p:cTn id="39" dur="500" fill="hold"/>
                                        <p:tgtEl>
                                          <p:spTgt spid="16"/>
                                        </p:tgtEl>
                                        <p:attrNameLst>
                                          <p:attrName>ppt_x</p:attrName>
                                        </p:attrNameLst>
                                      </p:cBhvr>
                                      <p:tavLst>
                                        <p:tav tm="0">
                                          <p:val>
                                            <p:strVal val="0-#ppt_w/2"/>
                                          </p:val>
                                        </p:tav>
                                        <p:tav tm="100000">
                                          <p:val>
                                            <p:strVal val="#ppt_x"/>
                                          </p:val>
                                        </p:tav>
                                      </p:tavLst>
                                    </p:anim>
                                    <p:anim calcmode="lin" valueType="num">
                                      <p:cBhvr additive="base">
                                        <p:cTn id="40" dur="500" fill="hold"/>
                                        <p:tgtEl>
                                          <p:spTgt spid="16"/>
                                        </p:tgtEl>
                                        <p:attrNameLst>
                                          <p:attrName>ppt_y</p:attrName>
                                        </p:attrNameLst>
                                      </p:cBhvr>
                                      <p:tavLst>
                                        <p:tav tm="0">
                                          <p:val>
                                            <p:strVal val="1+#ppt_h/2"/>
                                          </p:val>
                                        </p:tav>
                                        <p:tav tm="100000">
                                          <p:val>
                                            <p:strVal val="#ppt_y"/>
                                          </p:val>
                                        </p:tav>
                                      </p:tavLst>
                                    </p:anim>
                                  </p:childTnLst>
                                </p:cTn>
                              </p:par>
                              <p:par>
                                <p:cTn id="41" presetID="2" presetClass="entr" presetSubtype="12" decel="100000" fill="hold" grpId="0" nodeType="withEffect">
                                  <p:stCondLst>
                                    <p:cond delay="0"/>
                                  </p:stCondLst>
                                  <p:childTnLst>
                                    <p:set>
                                      <p:cBhvr>
                                        <p:cTn id="42" dur="1" fill="hold">
                                          <p:stCondLst>
                                            <p:cond delay="0"/>
                                          </p:stCondLst>
                                        </p:cTn>
                                        <p:tgtEl>
                                          <p:spTgt spid="17"/>
                                        </p:tgtEl>
                                        <p:attrNameLst>
                                          <p:attrName>style.visibility</p:attrName>
                                        </p:attrNameLst>
                                      </p:cBhvr>
                                      <p:to>
                                        <p:strVal val="visible"/>
                                      </p:to>
                                    </p:set>
                                    <p:anim calcmode="lin" valueType="num">
                                      <p:cBhvr additive="base">
                                        <p:cTn id="43" dur="500" fill="hold"/>
                                        <p:tgtEl>
                                          <p:spTgt spid="17"/>
                                        </p:tgtEl>
                                        <p:attrNameLst>
                                          <p:attrName>ppt_x</p:attrName>
                                        </p:attrNameLst>
                                      </p:cBhvr>
                                      <p:tavLst>
                                        <p:tav tm="0">
                                          <p:val>
                                            <p:strVal val="0-#ppt_w/2"/>
                                          </p:val>
                                        </p:tav>
                                        <p:tav tm="100000">
                                          <p:val>
                                            <p:strVal val="#ppt_x"/>
                                          </p:val>
                                        </p:tav>
                                      </p:tavLst>
                                    </p:anim>
                                    <p:anim calcmode="lin" valueType="num">
                                      <p:cBhvr additive="base">
                                        <p:cTn id="44" dur="500" fill="hold"/>
                                        <p:tgtEl>
                                          <p:spTgt spid="17"/>
                                        </p:tgtEl>
                                        <p:attrNameLst>
                                          <p:attrName>ppt_y</p:attrName>
                                        </p:attrNameLst>
                                      </p:cBhvr>
                                      <p:tavLst>
                                        <p:tav tm="0">
                                          <p:val>
                                            <p:strVal val="1+#ppt_h/2"/>
                                          </p:val>
                                        </p:tav>
                                        <p:tav tm="100000">
                                          <p:val>
                                            <p:strVal val="#ppt_y"/>
                                          </p:val>
                                        </p:tav>
                                      </p:tavLst>
                                    </p:anim>
                                  </p:childTnLst>
                                </p:cTn>
                              </p:par>
                              <p:par>
                                <p:cTn id="45" presetID="2" presetClass="entr" presetSubtype="3" decel="100000" fill="hold" grpId="0" nodeType="withEffect">
                                  <p:stCondLst>
                                    <p:cond delay="0"/>
                                  </p:stCondLst>
                                  <p:childTnLst>
                                    <p:set>
                                      <p:cBhvr>
                                        <p:cTn id="46" dur="1" fill="hold">
                                          <p:stCondLst>
                                            <p:cond delay="0"/>
                                          </p:stCondLst>
                                        </p:cTn>
                                        <p:tgtEl>
                                          <p:spTgt spid="2"/>
                                        </p:tgtEl>
                                        <p:attrNameLst>
                                          <p:attrName>style.visibility</p:attrName>
                                        </p:attrNameLst>
                                      </p:cBhvr>
                                      <p:to>
                                        <p:strVal val="visible"/>
                                      </p:to>
                                    </p:set>
                                    <p:anim calcmode="lin" valueType="num">
                                      <p:cBhvr additive="base">
                                        <p:cTn id="47" dur="500" fill="hold"/>
                                        <p:tgtEl>
                                          <p:spTgt spid="2"/>
                                        </p:tgtEl>
                                        <p:attrNameLst>
                                          <p:attrName>ppt_x</p:attrName>
                                        </p:attrNameLst>
                                      </p:cBhvr>
                                      <p:tavLst>
                                        <p:tav tm="0">
                                          <p:val>
                                            <p:strVal val="1+#ppt_w/2"/>
                                          </p:val>
                                        </p:tav>
                                        <p:tav tm="100000">
                                          <p:val>
                                            <p:strVal val="#ppt_x"/>
                                          </p:val>
                                        </p:tav>
                                      </p:tavLst>
                                    </p:anim>
                                    <p:anim calcmode="lin" valueType="num">
                                      <p:cBhvr additive="base">
                                        <p:cTn id="48" dur="500" fill="hold"/>
                                        <p:tgtEl>
                                          <p:spTgt spid="2"/>
                                        </p:tgtEl>
                                        <p:attrNameLst>
                                          <p:attrName>ppt_y</p:attrName>
                                        </p:attrNameLst>
                                      </p:cBhvr>
                                      <p:tavLst>
                                        <p:tav tm="0">
                                          <p:val>
                                            <p:strVal val="0-#ppt_h/2"/>
                                          </p:val>
                                        </p:tav>
                                        <p:tav tm="100000">
                                          <p:val>
                                            <p:strVal val="#ppt_y"/>
                                          </p:val>
                                        </p:tav>
                                      </p:tavLst>
                                    </p:anim>
                                  </p:childTnLst>
                                </p:cTn>
                              </p:par>
                              <p:par>
                                <p:cTn id="49" presetID="2" presetClass="entr" presetSubtype="3" decel="100000" fill="hold" grpId="0" nodeType="withEffect">
                                  <p:stCondLst>
                                    <p:cond delay="0"/>
                                  </p:stCondLst>
                                  <p:childTnLst>
                                    <p:set>
                                      <p:cBhvr>
                                        <p:cTn id="50" dur="1" fill="hold">
                                          <p:stCondLst>
                                            <p:cond delay="0"/>
                                          </p:stCondLst>
                                        </p:cTn>
                                        <p:tgtEl>
                                          <p:spTgt spid="3"/>
                                        </p:tgtEl>
                                        <p:attrNameLst>
                                          <p:attrName>style.visibility</p:attrName>
                                        </p:attrNameLst>
                                      </p:cBhvr>
                                      <p:to>
                                        <p:strVal val="visible"/>
                                      </p:to>
                                    </p:set>
                                    <p:anim calcmode="lin" valueType="num">
                                      <p:cBhvr additive="base">
                                        <p:cTn id="51" dur="500" fill="hold"/>
                                        <p:tgtEl>
                                          <p:spTgt spid="3"/>
                                        </p:tgtEl>
                                        <p:attrNameLst>
                                          <p:attrName>ppt_x</p:attrName>
                                        </p:attrNameLst>
                                      </p:cBhvr>
                                      <p:tavLst>
                                        <p:tav tm="0">
                                          <p:val>
                                            <p:strVal val="1+#ppt_w/2"/>
                                          </p:val>
                                        </p:tav>
                                        <p:tav tm="100000">
                                          <p:val>
                                            <p:strVal val="#ppt_x"/>
                                          </p:val>
                                        </p:tav>
                                      </p:tavLst>
                                    </p:anim>
                                    <p:anim calcmode="lin" valueType="num">
                                      <p:cBhvr additive="base">
                                        <p:cTn id="52" dur="500" fill="hold"/>
                                        <p:tgtEl>
                                          <p:spTgt spid="3"/>
                                        </p:tgtEl>
                                        <p:attrNameLst>
                                          <p:attrName>ppt_y</p:attrName>
                                        </p:attrNameLst>
                                      </p:cBhvr>
                                      <p:tavLst>
                                        <p:tav tm="0">
                                          <p:val>
                                            <p:strVal val="0-#ppt_h/2"/>
                                          </p:val>
                                        </p:tav>
                                        <p:tav tm="100000">
                                          <p:val>
                                            <p:strVal val="#ppt_y"/>
                                          </p:val>
                                        </p:tav>
                                      </p:tavLst>
                                    </p:anim>
                                  </p:childTnLst>
                                </p:cTn>
                              </p:par>
                              <p:par>
                                <p:cTn id="53" presetID="2" presetClass="entr" presetSubtype="3" decel="100000" fill="hold" grpId="0" nodeType="withEffect">
                                  <p:stCondLst>
                                    <p:cond delay="0"/>
                                  </p:stCondLst>
                                  <p:childTnLst>
                                    <p:set>
                                      <p:cBhvr>
                                        <p:cTn id="54" dur="1" fill="hold">
                                          <p:stCondLst>
                                            <p:cond delay="0"/>
                                          </p:stCondLst>
                                        </p:cTn>
                                        <p:tgtEl>
                                          <p:spTgt spid="4"/>
                                        </p:tgtEl>
                                        <p:attrNameLst>
                                          <p:attrName>style.visibility</p:attrName>
                                        </p:attrNameLst>
                                      </p:cBhvr>
                                      <p:to>
                                        <p:strVal val="visible"/>
                                      </p:to>
                                    </p:set>
                                    <p:anim calcmode="lin" valueType="num">
                                      <p:cBhvr additive="base">
                                        <p:cTn id="55" dur="500" fill="hold"/>
                                        <p:tgtEl>
                                          <p:spTgt spid="4"/>
                                        </p:tgtEl>
                                        <p:attrNameLst>
                                          <p:attrName>ppt_x</p:attrName>
                                        </p:attrNameLst>
                                      </p:cBhvr>
                                      <p:tavLst>
                                        <p:tav tm="0">
                                          <p:val>
                                            <p:strVal val="1+#ppt_w/2"/>
                                          </p:val>
                                        </p:tav>
                                        <p:tav tm="100000">
                                          <p:val>
                                            <p:strVal val="#ppt_x"/>
                                          </p:val>
                                        </p:tav>
                                      </p:tavLst>
                                    </p:anim>
                                    <p:anim calcmode="lin" valueType="num">
                                      <p:cBhvr additive="base">
                                        <p:cTn id="56" dur="500" fill="hold"/>
                                        <p:tgtEl>
                                          <p:spTgt spid="4"/>
                                        </p:tgtEl>
                                        <p:attrNameLst>
                                          <p:attrName>ppt_y</p:attrName>
                                        </p:attrNameLst>
                                      </p:cBhvr>
                                      <p:tavLst>
                                        <p:tav tm="0">
                                          <p:val>
                                            <p:strVal val="0-#ppt_h/2"/>
                                          </p:val>
                                        </p:tav>
                                        <p:tav tm="100000">
                                          <p:val>
                                            <p:strVal val="#ppt_y"/>
                                          </p:val>
                                        </p:tav>
                                      </p:tavLst>
                                    </p:anim>
                                  </p:childTnLst>
                                </p:cTn>
                              </p:par>
                              <p:par>
                                <p:cTn id="57" presetID="2" presetClass="entr" presetSubtype="3" decel="100000" fill="hold" grpId="0" nodeType="withEffect">
                                  <p:stCondLst>
                                    <p:cond delay="0"/>
                                  </p:stCondLst>
                                  <p:childTnLst>
                                    <p:set>
                                      <p:cBhvr>
                                        <p:cTn id="58" dur="1" fill="hold">
                                          <p:stCondLst>
                                            <p:cond delay="0"/>
                                          </p:stCondLst>
                                        </p:cTn>
                                        <p:tgtEl>
                                          <p:spTgt spid="5"/>
                                        </p:tgtEl>
                                        <p:attrNameLst>
                                          <p:attrName>style.visibility</p:attrName>
                                        </p:attrNameLst>
                                      </p:cBhvr>
                                      <p:to>
                                        <p:strVal val="visible"/>
                                      </p:to>
                                    </p:set>
                                    <p:anim calcmode="lin" valueType="num">
                                      <p:cBhvr additive="base">
                                        <p:cTn id="59" dur="500" fill="hold"/>
                                        <p:tgtEl>
                                          <p:spTgt spid="5"/>
                                        </p:tgtEl>
                                        <p:attrNameLst>
                                          <p:attrName>ppt_x</p:attrName>
                                        </p:attrNameLst>
                                      </p:cBhvr>
                                      <p:tavLst>
                                        <p:tav tm="0">
                                          <p:val>
                                            <p:strVal val="1+#ppt_w/2"/>
                                          </p:val>
                                        </p:tav>
                                        <p:tav tm="100000">
                                          <p:val>
                                            <p:strVal val="#ppt_x"/>
                                          </p:val>
                                        </p:tav>
                                      </p:tavLst>
                                    </p:anim>
                                    <p:anim calcmode="lin" valueType="num">
                                      <p:cBhvr additive="base">
                                        <p:cTn id="60" dur="500" fill="hold"/>
                                        <p:tgtEl>
                                          <p:spTgt spid="5"/>
                                        </p:tgtEl>
                                        <p:attrNameLst>
                                          <p:attrName>ppt_y</p:attrName>
                                        </p:attrNameLst>
                                      </p:cBhvr>
                                      <p:tavLst>
                                        <p:tav tm="0">
                                          <p:val>
                                            <p:strVal val="0-#ppt_h/2"/>
                                          </p:val>
                                        </p:tav>
                                        <p:tav tm="100000">
                                          <p:val>
                                            <p:strVal val="#ppt_y"/>
                                          </p:val>
                                        </p:tav>
                                      </p:tavLst>
                                    </p:anim>
                                  </p:childTnLst>
                                </p:cTn>
                              </p:par>
                              <p:par>
                                <p:cTn id="61" presetID="2" presetClass="entr" presetSubtype="3" decel="100000" fill="hold" grpId="0" nodeType="withEffect">
                                  <p:stCondLst>
                                    <p:cond delay="0"/>
                                  </p:stCondLst>
                                  <p:childTnLst>
                                    <p:set>
                                      <p:cBhvr>
                                        <p:cTn id="62" dur="1" fill="hold">
                                          <p:stCondLst>
                                            <p:cond delay="0"/>
                                          </p:stCondLst>
                                        </p:cTn>
                                        <p:tgtEl>
                                          <p:spTgt spid="6"/>
                                        </p:tgtEl>
                                        <p:attrNameLst>
                                          <p:attrName>style.visibility</p:attrName>
                                        </p:attrNameLst>
                                      </p:cBhvr>
                                      <p:to>
                                        <p:strVal val="visible"/>
                                      </p:to>
                                    </p:set>
                                    <p:anim calcmode="lin" valueType="num">
                                      <p:cBhvr additive="base">
                                        <p:cTn id="63" dur="500" fill="hold"/>
                                        <p:tgtEl>
                                          <p:spTgt spid="6"/>
                                        </p:tgtEl>
                                        <p:attrNameLst>
                                          <p:attrName>ppt_x</p:attrName>
                                        </p:attrNameLst>
                                      </p:cBhvr>
                                      <p:tavLst>
                                        <p:tav tm="0">
                                          <p:val>
                                            <p:strVal val="1+#ppt_w/2"/>
                                          </p:val>
                                        </p:tav>
                                        <p:tav tm="100000">
                                          <p:val>
                                            <p:strVal val="#ppt_x"/>
                                          </p:val>
                                        </p:tav>
                                      </p:tavLst>
                                    </p:anim>
                                    <p:anim calcmode="lin" valueType="num">
                                      <p:cBhvr additive="base">
                                        <p:cTn id="64" dur="500" fill="hold"/>
                                        <p:tgtEl>
                                          <p:spTgt spid="6"/>
                                        </p:tgtEl>
                                        <p:attrNameLst>
                                          <p:attrName>ppt_y</p:attrName>
                                        </p:attrNameLst>
                                      </p:cBhvr>
                                      <p:tavLst>
                                        <p:tav tm="0">
                                          <p:val>
                                            <p:strVal val="0-#ppt_h/2"/>
                                          </p:val>
                                        </p:tav>
                                        <p:tav tm="100000">
                                          <p:val>
                                            <p:strVal val="#ppt_y"/>
                                          </p:val>
                                        </p:tav>
                                      </p:tavLst>
                                    </p:anim>
                                  </p:childTnLst>
                                </p:cTn>
                              </p:par>
                              <p:par>
                                <p:cTn id="65" presetID="2" presetClass="entr" presetSubtype="3" decel="100000" fill="hold" grpId="0" nodeType="withEffect">
                                  <p:stCondLst>
                                    <p:cond delay="0"/>
                                  </p:stCondLst>
                                  <p:childTnLst>
                                    <p:set>
                                      <p:cBhvr>
                                        <p:cTn id="66" dur="1" fill="hold">
                                          <p:stCondLst>
                                            <p:cond delay="0"/>
                                          </p:stCondLst>
                                        </p:cTn>
                                        <p:tgtEl>
                                          <p:spTgt spid="7"/>
                                        </p:tgtEl>
                                        <p:attrNameLst>
                                          <p:attrName>style.visibility</p:attrName>
                                        </p:attrNameLst>
                                      </p:cBhvr>
                                      <p:to>
                                        <p:strVal val="visible"/>
                                      </p:to>
                                    </p:set>
                                    <p:anim calcmode="lin" valueType="num">
                                      <p:cBhvr additive="base">
                                        <p:cTn id="67" dur="500" fill="hold"/>
                                        <p:tgtEl>
                                          <p:spTgt spid="7"/>
                                        </p:tgtEl>
                                        <p:attrNameLst>
                                          <p:attrName>ppt_x</p:attrName>
                                        </p:attrNameLst>
                                      </p:cBhvr>
                                      <p:tavLst>
                                        <p:tav tm="0">
                                          <p:val>
                                            <p:strVal val="1+#ppt_w/2"/>
                                          </p:val>
                                        </p:tav>
                                        <p:tav tm="100000">
                                          <p:val>
                                            <p:strVal val="#ppt_x"/>
                                          </p:val>
                                        </p:tav>
                                      </p:tavLst>
                                    </p:anim>
                                    <p:anim calcmode="lin" valueType="num">
                                      <p:cBhvr additive="base">
                                        <p:cTn id="68" dur="500" fill="hold"/>
                                        <p:tgtEl>
                                          <p:spTgt spid="7"/>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 grpId="0" bldLvl="0" animBg="1"/>
      <p:bldP spid="4" grpId="0" bldLvl="0" animBg="1"/>
      <p:bldP spid="5" grpId="0" bldLvl="0" animBg="1"/>
      <p:bldP spid="6" grpId="0" bldLvl="0" animBg="1"/>
      <p:bldP spid="7" grpId="0" bldLvl="0" animBg="1"/>
      <p:bldP spid="8" grpId="0" bldLvl="0" animBg="1"/>
      <p:bldP spid="9" grpId="0" bldLvl="0" animBg="1"/>
      <p:bldP spid="10" grpId="0" bldLvl="0" animBg="1"/>
      <p:bldP spid="11" grpId="0" bldLvl="0" animBg="1"/>
      <p:bldP spid="12" grpId="0" bldLvl="0" animBg="1"/>
      <p:bldP spid="13" grpId="0" bldLvl="0" animBg="1"/>
      <p:bldP spid="14" grpId="0" bldLvl="0" animBg="1"/>
      <p:bldP spid="15" grpId="0" bldLvl="0" animBg="1"/>
      <p:bldP spid="16" grpId="0" bldLvl="0" animBg="1"/>
      <p:bldP spid="17" grpId="0" bldLvl="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997585" y="702310"/>
            <a:ext cx="1966595" cy="42291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r>
              <a:rPr lang="en-US" altLang="zh-CN" sz="2400" b="1" dirty="0">
                <a:solidFill>
                  <a:schemeClr val="tx2"/>
                </a:solidFill>
                <a:latin typeface="微软雅黑" panose="020B0503020204020204" charset="-122"/>
                <a:ea typeface="微软雅黑" panose="020B0503020204020204" charset="-122"/>
              </a:rPr>
              <a:t>Question</a:t>
            </a:r>
          </a:p>
        </p:txBody>
      </p:sp>
      <p:sp>
        <p:nvSpPr>
          <p:cNvPr id="5" name="文本框 4"/>
          <p:cNvSpPr txBox="1"/>
          <p:nvPr/>
        </p:nvSpPr>
        <p:spPr>
          <a:xfrm>
            <a:off x="566281" y="2024120"/>
            <a:ext cx="10341284" cy="645160"/>
          </a:xfrm>
          <a:prstGeom prst="rect">
            <a:avLst/>
          </a:prstGeom>
          <a:noFill/>
        </p:spPr>
        <p:txBody>
          <a:bodyPr wrap="square">
            <a:spAutoFit/>
          </a:bodyPr>
          <a:lstStyle/>
          <a:p>
            <a:pPr>
              <a:lnSpc>
                <a:spcPct val="150000"/>
              </a:lnSpc>
            </a:pPr>
            <a:r>
              <a:rPr lang="zh-CN" altLang="en-US" sz="2400" dirty="0">
                <a:solidFill>
                  <a:schemeClr val="tx1">
                    <a:lumMod val="75000"/>
                    <a:lumOff val="25000"/>
                  </a:schemeClr>
                </a:solidFill>
                <a:latin typeface="微软雅黑" panose="020B0503020204020204" charset="-122"/>
                <a:ea typeface="微软雅黑" panose="020B0503020204020204" charset="-122"/>
              </a:rPr>
              <a:t>问：</a:t>
            </a:r>
            <a:r>
              <a:rPr lang="zh-CN" altLang="en-US" sz="2400" dirty="0">
                <a:solidFill>
                  <a:schemeClr val="tx1">
                    <a:lumMod val="75000"/>
                    <a:lumOff val="25000"/>
                  </a:schemeClr>
                </a:solidFill>
                <a:latin typeface="微软雅黑" panose="020B0503020204020204" charset="-122"/>
                <a:ea typeface="微软雅黑" panose="020B0503020204020204" charset="-122"/>
                <a:sym typeface="+mn-ea"/>
              </a:rPr>
              <a:t>请列举出两种及以上的类与类之间的关系</a:t>
            </a:r>
            <a:endParaRPr lang="zh-CN" altLang="en-US" sz="2400" dirty="0">
              <a:solidFill>
                <a:schemeClr val="tx1">
                  <a:lumMod val="75000"/>
                  <a:lumOff val="25000"/>
                </a:schemeClr>
              </a:solidFill>
              <a:latin typeface="微软雅黑" panose="020B0503020204020204" charset="-122"/>
              <a:ea typeface="微软雅黑" panose="020B0503020204020204" charset="-122"/>
            </a:endParaRPr>
          </a:p>
        </p:txBody>
      </p:sp>
      <p:sp>
        <p:nvSpPr>
          <p:cNvPr id="8" name="文本框 7"/>
          <p:cNvSpPr txBox="1"/>
          <p:nvPr/>
        </p:nvSpPr>
        <p:spPr>
          <a:xfrm>
            <a:off x="566282" y="3229041"/>
            <a:ext cx="10341284" cy="645160"/>
          </a:xfrm>
          <a:prstGeom prst="rect">
            <a:avLst/>
          </a:prstGeom>
          <a:noFill/>
        </p:spPr>
        <p:txBody>
          <a:bodyPr wrap="square">
            <a:spAutoFit/>
          </a:bodyPr>
          <a:lstStyle/>
          <a:p>
            <a:pPr>
              <a:lnSpc>
                <a:spcPct val="150000"/>
              </a:lnSpc>
            </a:pPr>
            <a:r>
              <a:rPr lang="zh-CN" altLang="en-US" sz="2400" dirty="0">
                <a:solidFill>
                  <a:schemeClr val="tx1">
                    <a:lumMod val="75000"/>
                    <a:lumOff val="25000"/>
                  </a:schemeClr>
                </a:solidFill>
                <a:latin typeface="微软雅黑" panose="020B0503020204020204" charset="-122"/>
                <a:ea typeface="微软雅黑" panose="020B0503020204020204" charset="-122"/>
              </a:rPr>
              <a:t>答</a:t>
            </a:r>
            <a:r>
              <a:rPr lang="zh-CN" altLang="en-US" sz="2400" b="1" dirty="0">
                <a:solidFill>
                  <a:schemeClr val="tx1">
                    <a:lumMod val="75000"/>
                    <a:lumOff val="25000"/>
                  </a:schemeClr>
                </a:solidFill>
                <a:latin typeface="微软雅黑" panose="020B0503020204020204" charset="-122"/>
                <a:ea typeface="微软雅黑" panose="020B0503020204020204" charset="-122"/>
              </a:rPr>
              <a:t>：</a:t>
            </a:r>
            <a:r>
              <a:rPr lang="zh-CN" altLang="en-US" sz="2400" dirty="0">
                <a:solidFill>
                  <a:schemeClr val="tx1">
                    <a:lumMod val="75000"/>
                    <a:lumOff val="25000"/>
                  </a:schemeClr>
                </a:solidFill>
                <a:latin typeface="微软雅黑" panose="020B0503020204020204" charset="-122"/>
                <a:ea typeface="微软雅黑" panose="020B0503020204020204" charset="-122"/>
                <a:sym typeface="+mn-ea"/>
              </a:rPr>
              <a:t>继承（泛化）、实现、组合、聚合、关联、依赖、外部链接</a:t>
            </a:r>
            <a:r>
              <a:rPr lang="zh-CN" altLang="en-US" sz="2400" dirty="0">
                <a:solidFill>
                  <a:schemeClr val="tx1">
                    <a:lumMod val="75000"/>
                    <a:lumOff val="25000"/>
                  </a:schemeClr>
                </a:solidFill>
                <a:latin typeface="微软雅黑" panose="020B0503020204020204" charset="-122"/>
                <a:ea typeface="微软雅黑" panose="020B0503020204020204" charset="-122"/>
              </a:rPr>
              <a:t>。</a:t>
            </a:r>
          </a:p>
        </p:txBody>
      </p:sp>
      <p:sp>
        <p:nvSpPr>
          <p:cNvPr id="4" name="Title 1"/>
          <p:cNvSpPr txBox="1"/>
          <p:nvPr>
            <p:custDataLst>
              <p:tags r:id="rId1"/>
            </p:custDataLst>
          </p:nvPr>
        </p:nvSpPr>
        <p:spPr>
          <a:xfrm>
            <a:off x="319373" y="143169"/>
            <a:ext cx="2488304"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r>
              <a:rPr lang="zh-CN" altLang="en-US" sz="2400" b="1" dirty="0">
                <a:solidFill>
                  <a:schemeClr val="tx2"/>
                </a:solidFill>
                <a:latin typeface="微软雅黑" panose="020B0503020204020204" charset="-122"/>
                <a:ea typeface="微软雅黑" panose="020B0503020204020204" charset="-122"/>
              </a:rPr>
              <a:t>类图</a:t>
            </a: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5400971" y="2140570"/>
            <a:ext cx="1393529" cy="1393528"/>
            <a:chOff x="2276771" y="2221458"/>
            <a:chExt cx="2625430" cy="2625428"/>
          </a:xfrm>
        </p:grpSpPr>
        <p:sp>
          <p:nvSpPr>
            <p:cNvPr id="5" name="椭圆 4"/>
            <p:cNvSpPr/>
            <p:nvPr/>
          </p:nvSpPr>
          <p:spPr>
            <a:xfrm>
              <a:off x="2276771" y="2221458"/>
              <a:ext cx="2625430" cy="2625428"/>
            </a:xfrm>
            <a:prstGeom prst="ellipse">
              <a:avLst/>
            </a:prstGeom>
            <a:noFill/>
            <a:ln w="28575">
              <a:solidFill>
                <a:srgbClr val="1847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mn-ea"/>
                <a:cs typeface="+mn-ea"/>
                <a:sym typeface="+mn-lt"/>
              </a:endParaRPr>
            </a:p>
          </p:txBody>
        </p:sp>
        <p:grpSp>
          <p:nvGrpSpPr>
            <p:cNvPr id="7" name="组合 6"/>
            <p:cNvGrpSpPr/>
            <p:nvPr/>
          </p:nvGrpSpPr>
          <p:grpSpPr>
            <a:xfrm>
              <a:off x="2581581" y="2621254"/>
              <a:ext cx="2052942" cy="1840098"/>
              <a:chOff x="4950565" y="2141272"/>
              <a:chExt cx="3094826" cy="2773962"/>
            </a:xfrm>
          </p:grpSpPr>
          <p:sp>
            <p:nvSpPr>
              <p:cNvPr id="44" name="椭圆 43"/>
              <p:cNvSpPr/>
              <p:nvPr/>
            </p:nvSpPr>
            <p:spPr>
              <a:xfrm>
                <a:off x="4950565" y="2141272"/>
                <a:ext cx="151884" cy="151884"/>
              </a:xfrm>
              <a:prstGeom prst="ellipse">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mn-ea"/>
                  <a:cs typeface="+mn-ea"/>
                  <a:sym typeface="+mn-lt"/>
                </a:endParaRPr>
              </a:p>
            </p:txBody>
          </p:sp>
          <p:sp>
            <p:nvSpPr>
              <p:cNvPr id="45" name="椭圆 44"/>
              <p:cNvSpPr/>
              <p:nvPr/>
            </p:nvSpPr>
            <p:spPr>
              <a:xfrm>
                <a:off x="7893507" y="4763350"/>
                <a:ext cx="151884" cy="151884"/>
              </a:xfrm>
              <a:prstGeom prst="ellipse">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mn-ea"/>
                  <a:cs typeface="+mn-ea"/>
                  <a:sym typeface="+mn-lt"/>
                </a:endParaRPr>
              </a:p>
            </p:txBody>
          </p:sp>
        </p:grpSp>
        <p:grpSp>
          <p:nvGrpSpPr>
            <p:cNvPr id="6" name="组合 5"/>
            <p:cNvGrpSpPr/>
            <p:nvPr/>
          </p:nvGrpSpPr>
          <p:grpSpPr>
            <a:xfrm>
              <a:off x="2582460" y="2625347"/>
              <a:ext cx="2045906" cy="1856228"/>
              <a:chOff x="4953229" y="2141272"/>
              <a:chExt cx="3084220" cy="2798278"/>
            </a:xfrm>
            <a:solidFill>
              <a:srgbClr val="1C50A2"/>
            </a:solidFill>
          </p:grpSpPr>
          <p:sp>
            <p:nvSpPr>
              <p:cNvPr id="46" name="椭圆 45"/>
              <p:cNvSpPr/>
              <p:nvPr/>
            </p:nvSpPr>
            <p:spPr>
              <a:xfrm>
                <a:off x="4953229" y="4787666"/>
                <a:ext cx="151884" cy="15188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mn-ea"/>
                  <a:cs typeface="+mn-ea"/>
                  <a:sym typeface="+mn-lt"/>
                </a:endParaRPr>
              </a:p>
            </p:txBody>
          </p:sp>
          <p:sp>
            <p:nvSpPr>
              <p:cNvPr id="47" name="椭圆 46"/>
              <p:cNvSpPr/>
              <p:nvPr/>
            </p:nvSpPr>
            <p:spPr>
              <a:xfrm>
                <a:off x="7885565" y="2141272"/>
                <a:ext cx="151884" cy="15188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mn-ea"/>
                  <a:cs typeface="+mn-ea"/>
                  <a:sym typeface="+mn-lt"/>
                </a:endParaRPr>
              </a:p>
            </p:txBody>
          </p:sp>
        </p:grpSp>
        <p:sp>
          <p:nvSpPr>
            <p:cNvPr id="14" name="椭圆 13"/>
            <p:cNvSpPr/>
            <p:nvPr/>
          </p:nvSpPr>
          <p:spPr>
            <a:xfrm>
              <a:off x="2616618" y="2570728"/>
              <a:ext cx="1946033" cy="1946033"/>
            </a:xfrm>
            <a:prstGeom prst="ellipse">
              <a:avLst/>
            </a:prstGeom>
            <a:solidFill>
              <a:srgbClr val="1C50A2"/>
            </a:soli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5400" b="1" dirty="0">
                  <a:effectLst>
                    <a:outerShdw blurRad="38100" dist="38100" dir="2700000" algn="tl">
                      <a:srgbClr val="000000">
                        <a:alpha val="43137"/>
                      </a:srgbClr>
                    </a:outerShdw>
                  </a:effectLst>
                  <a:latin typeface="+mn-ea"/>
                  <a:cs typeface="+mn-ea"/>
                  <a:sym typeface="+mn-lt"/>
                </a:rPr>
                <a:t>2</a:t>
              </a:r>
              <a:endParaRPr lang="zh-CN" altLang="en-US" sz="5400" b="1" dirty="0">
                <a:effectLst>
                  <a:outerShdw blurRad="38100" dist="38100" dir="2700000" algn="tl">
                    <a:srgbClr val="000000">
                      <a:alpha val="43137"/>
                    </a:srgbClr>
                  </a:outerShdw>
                </a:effectLst>
                <a:latin typeface="+mn-ea"/>
                <a:cs typeface="+mn-ea"/>
                <a:sym typeface="+mn-lt"/>
              </a:endParaRPr>
            </a:p>
          </p:txBody>
        </p:sp>
      </p:grpSp>
      <p:sp>
        <p:nvSpPr>
          <p:cNvPr id="16" name="椭圆 15"/>
          <p:cNvSpPr/>
          <p:nvPr/>
        </p:nvSpPr>
        <p:spPr>
          <a:xfrm>
            <a:off x="11268220" y="-923780"/>
            <a:ext cx="1847559" cy="1847559"/>
          </a:xfrm>
          <a:prstGeom prst="ellipse">
            <a:avLst/>
          </a:prstGeom>
          <a:solidFill>
            <a:srgbClr val="1C50A2"/>
          </a:soli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a:cs typeface="+mn-ea"/>
              <a:sym typeface="+mn-lt"/>
            </a:endParaRPr>
          </a:p>
        </p:txBody>
      </p:sp>
      <p:sp>
        <p:nvSpPr>
          <p:cNvPr id="17" name="椭圆 16"/>
          <p:cNvSpPr/>
          <p:nvPr/>
        </p:nvSpPr>
        <p:spPr>
          <a:xfrm>
            <a:off x="10492598" y="351423"/>
            <a:ext cx="572356" cy="572356"/>
          </a:xfrm>
          <a:prstGeom prst="ellipse">
            <a:avLst/>
          </a:prstGeom>
          <a:solidFill>
            <a:schemeClr val="bg1"/>
          </a:soli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8" name="椭圆 17"/>
          <p:cNvSpPr/>
          <p:nvPr/>
        </p:nvSpPr>
        <p:spPr>
          <a:xfrm>
            <a:off x="11179254" y="2141272"/>
            <a:ext cx="302456" cy="302456"/>
          </a:xfrm>
          <a:prstGeom prst="ellipse">
            <a:avLst/>
          </a:prstGeom>
          <a:solidFill>
            <a:schemeClr val="bg1"/>
          </a:soli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9" name="椭圆 18"/>
          <p:cNvSpPr/>
          <p:nvPr/>
        </p:nvSpPr>
        <p:spPr>
          <a:xfrm>
            <a:off x="11330482" y="1257699"/>
            <a:ext cx="390938" cy="390938"/>
          </a:xfrm>
          <a:prstGeom prst="ellipse">
            <a:avLst/>
          </a:prstGeom>
          <a:solidFill>
            <a:srgbClr val="1C50A2"/>
          </a:soli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2" name="文本框 9"/>
          <p:cNvSpPr txBox="1"/>
          <p:nvPr/>
        </p:nvSpPr>
        <p:spPr>
          <a:xfrm>
            <a:off x="2856939" y="3915698"/>
            <a:ext cx="6481592" cy="805815"/>
          </a:xfrm>
          <a:prstGeom prst="rect">
            <a:avLst/>
          </a:prstGeom>
          <a:noFill/>
        </p:spPr>
        <p:txBody>
          <a:bodyPr wrap="square" lIns="68548" tIns="34274" rIns="68548" bIns="34274"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a:r>
              <a:rPr lang="zh-CN" altLang="en-US" sz="4800" b="1" dirty="0">
                <a:solidFill>
                  <a:srgbClr val="1C50A2"/>
                </a:solidFill>
                <a:ea typeface="微软雅黑" panose="020B0503020204020204" charset="-122"/>
                <a:cs typeface="微软雅黑" panose="020B0503020204020204" charset="-122"/>
                <a:sym typeface="+mn-lt"/>
              </a:rPr>
              <a:t>用例图</a:t>
            </a:r>
            <a:endParaRPr lang="en-US" altLang="zh-CN" sz="4800" b="1" dirty="0">
              <a:solidFill>
                <a:srgbClr val="1C50A2"/>
              </a:solidFill>
              <a:ea typeface="微软雅黑" panose="020B0503020204020204" charset="-122"/>
              <a:cs typeface="微软雅黑" panose="020B0503020204020204" charset="-122"/>
              <a:sym typeface="+mn-lt"/>
            </a:endParaRPr>
          </a:p>
        </p:txBody>
      </p:sp>
    </p:spTree>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grpId="0" nodeType="withEffect" p14:presetBounceEnd="20000">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14:bounceEnd="20000">
                                          <p:cBhvr additive="base">
                                            <p:cTn id="7" dur="500" fill="hold"/>
                                            <p:tgtEl>
                                              <p:spTgt spid="16"/>
                                            </p:tgtEl>
                                            <p:attrNameLst>
                                              <p:attrName>ppt_x</p:attrName>
                                            </p:attrNameLst>
                                          </p:cBhvr>
                                          <p:tavLst>
                                            <p:tav tm="0">
                                              <p:val>
                                                <p:strVal val="1+#ppt_w/2"/>
                                              </p:val>
                                            </p:tav>
                                            <p:tav tm="100000">
                                              <p:val>
                                                <p:strVal val="#ppt_x"/>
                                              </p:val>
                                            </p:tav>
                                          </p:tavLst>
                                        </p:anim>
                                        <p:anim calcmode="lin" valueType="num" p14:bounceEnd="20000">
                                          <p:cBhvr additive="base">
                                            <p:cTn id="8" dur="500" fill="hold"/>
                                            <p:tgtEl>
                                              <p:spTgt spid="16"/>
                                            </p:tgtEl>
                                            <p:attrNameLst>
                                              <p:attrName>ppt_y</p:attrName>
                                            </p:attrNameLst>
                                          </p:cBhvr>
                                          <p:tavLst>
                                            <p:tav tm="0">
                                              <p:val>
                                                <p:strVal val="0-#ppt_h/2"/>
                                              </p:val>
                                            </p:tav>
                                            <p:tav tm="100000">
                                              <p:val>
                                                <p:strVal val="#ppt_y"/>
                                              </p:val>
                                            </p:tav>
                                          </p:tavLst>
                                        </p:anim>
                                      </p:childTnLst>
                                    </p:cTn>
                                  </p:par>
                                  <p:par>
                                    <p:cTn id="9" presetID="2" presetClass="entr" presetSubtype="3" fill="hold" grpId="0" nodeType="withEffect" p14:presetBounceEnd="20000">
                                      <p:stCondLst>
                                        <p:cond delay="500"/>
                                      </p:stCondLst>
                                      <p:childTnLst>
                                        <p:set>
                                          <p:cBhvr>
                                            <p:cTn id="10" dur="1" fill="hold">
                                              <p:stCondLst>
                                                <p:cond delay="0"/>
                                              </p:stCondLst>
                                            </p:cTn>
                                            <p:tgtEl>
                                              <p:spTgt spid="17"/>
                                            </p:tgtEl>
                                            <p:attrNameLst>
                                              <p:attrName>style.visibility</p:attrName>
                                            </p:attrNameLst>
                                          </p:cBhvr>
                                          <p:to>
                                            <p:strVal val="visible"/>
                                          </p:to>
                                        </p:set>
                                        <p:anim calcmode="lin" valueType="num" p14:bounceEnd="20000">
                                          <p:cBhvr additive="base">
                                            <p:cTn id="11" dur="500" fill="hold"/>
                                            <p:tgtEl>
                                              <p:spTgt spid="17"/>
                                            </p:tgtEl>
                                            <p:attrNameLst>
                                              <p:attrName>ppt_x</p:attrName>
                                            </p:attrNameLst>
                                          </p:cBhvr>
                                          <p:tavLst>
                                            <p:tav tm="0">
                                              <p:val>
                                                <p:strVal val="1+#ppt_w/2"/>
                                              </p:val>
                                            </p:tav>
                                            <p:tav tm="100000">
                                              <p:val>
                                                <p:strVal val="#ppt_x"/>
                                              </p:val>
                                            </p:tav>
                                          </p:tavLst>
                                        </p:anim>
                                        <p:anim calcmode="lin" valueType="num" p14:bounceEnd="20000">
                                          <p:cBhvr additive="base">
                                            <p:cTn id="12" dur="500" fill="hold"/>
                                            <p:tgtEl>
                                              <p:spTgt spid="17"/>
                                            </p:tgtEl>
                                            <p:attrNameLst>
                                              <p:attrName>ppt_y</p:attrName>
                                            </p:attrNameLst>
                                          </p:cBhvr>
                                          <p:tavLst>
                                            <p:tav tm="0">
                                              <p:val>
                                                <p:strVal val="0-#ppt_h/2"/>
                                              </p:val>
                                            </p:tav>
                                            <p:tav tm="100000">
                                              <p:val>
                                                <p:strVal val="#ppt_y"/>
                                              </p:val>
                                            </p:tav>
                                          </p:tavLst>
                                        </p:anim>
                                      </p:childTnLst>
                                    </p:cTn>
                                  </p:par>
                                  <p:par>
                                    <p:cTn id="13" presetID="2" presetClass="entr" presetSubtype="3" fill="hold" grpId="0" nodeType="withEffect" p14:presetBounceEnd="20000">
                                      <p:stCondLst>
                                        <p:cond delay="250"/>
                                      </p:stCondLst>
                                      <p:childTnLst>
                                        <p:set>
                                          <p:cBhvr>
                                            <p:cTn id="14" dur="1" fill="hold">
                                              <p:stCondLst>
                                                <p:cond delay="0"/>
                                              </p:stCondLst>
                                            </p:cTn>
                                            <p:tgtEl>
                                              <p:spTgt spid="19"/>
                                            </p:tgtEl>
                                            <p:attrNameLst>
                                              <p:attrName>style.visibility</p:attrName>
                                            </p:attrNameLst>
                                          </p:cBhvr>
                                          <p:to>
                                            <p:strVal val="visible"/>
                                          </p:to>
                                        </p:set>
                                        <p:anim calcmode="lin" valueType="num" p14:bounceEnd="20000">
                                          <p:cBhvr additive="base">
                                            <p:cTn id="15" dur="500" fill="hold"/>
                                            <p:tgtEl>
                                              <p:spTgt spid="19"/>
                                            </p:tgtEl>
                                            <p:attrNameLst>
                                              <p:attrName>ppt_x</p:attrName>
                                            </p:attrNameLst>
                                          </p:cBhvr>
                                          <p:tavLst>
                                            <p:tav tm="0">
                                              <p:val>
                                                <p:strVal val="1+#ppt_w/2"/>
                                              </p:val>
                                            </p:tav>
                                            <p:tav tm="100000">
                                              <p:val>
                                                <p:strVal val="#ppt_x"/>
                                              </p:val>
                                            </p:tav>
                                          </p:tavLst>
                                        </p:anim>
                                        <p:anim calcmode="lin" valueType="num" p14:bounceEnd="20000">
                                          <p:cBhvr additive="base">
                                            <p:cTn id="16" dur="500" fill="hold"/>
                                            <p:tgtEl>
                                              <p:spTgt spid="19"/>
                                            </p:tgtEl>
                                            <p:attrNameLst>
                                              <p:attrName>ppt_y</p:attrName>
                                            </p:attrNameLst>
                                          </p:cBhvr>
                                          <p:tavLst>
                                            <p:tav tm="0">
                                              <p:val>
                                                <p:strVal val="0-#ppt_h/2"/>
                                              </p:val>
                                            </p:tav>
                                            <p:tav tm="100000">
                                              <p:val>
                                                <p:strVal val="#ppt_y"/>
                                              </p:val>
                                            </p:tav>
                                          </p:tavLst>
                                        </p:anim>
                                      </p:childTnLst>
                                    </p:cTn>
                                  </p:par>
                                  <p:par>
                                    <p:cTn id="17" presetID="2" presetClass="entr" presetSubtype="3" fill="hold" grpId="0" nodeType="withEffect" p14:presetBounceEnd="20000">
                                      <p:stCondLst>
                                        <p:cond delay="0"/>
                                      </p:stCondLst>
                                      <p:childTnLst>
                                        <p:set>
                                          <p:cBhvr>
                                            <p:cTn id="18" dur="1" fill="hold">
                                              <p:stCondLst>
                                                <p:cond delay="0"/>
                                              </p:stCondLst>
                                            </p:cTn>
                                            <p:tgtEl>
                                              <p:spTgt spid="18"/>
                                            </p:tgtEl>
                                            <p:attrNameLst>
                                              <p:attrName>style.visibility</p:attrName>
                                            </p:attrNameLst>
                                          </p:cBhvr>
                                          <p:to>
                                            <p:strVal val="visible"/>
                                          </p:to>
                                        </p:set>
                                        <p:anim calcmode="lin" valueType="num" p14:bounceEnd="20000">
                                          <p:cBhvr additive="base">
                                            <p:cTn id="19" dur="500" fill="hold"/>
                                            <p:tgtEl>
                                              <p:spTgt spid="18"/>
                                            </p:tgtEl>
                                            <p:attrNameLst>
                                              <p:attrName>ppt_x</p:attrName>
                                            </p:attrNameLst>
                                          </p:cBhvr>
                                          <p:tavLst>
                                            <p:tav tm="0">
                                              <p:val>
                                                <p:strVal val="1+#ppt_w/2"/>
                                              </p:val>
                                            </p:tav>
                                            <p:tav tm="100000">
                                              <p:val>
                                                <p:strVal val="#ppt_x"/>
                                              </p:val>
                                            </p:tav>
                                          </p:tavLst>
                                        </p:anim>
                                        <p:anim calcmode="lin" valueType="num" p14:bounceEnd="20000">
                                          <p:cBhvr additive="base">
                                            <p:cTn id="20" dur="500" fill="hold"/>
                                            <p:tgtEl>
                                              <p:spTgt spid="1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ldLvl="0" animBg="1"/>
          <p:bldP spid="17" grpId="0" bldLvl="0" animBg="1"/>
          <p:bldP spid="18" grpId="0" bldLvl="0" animBg="1"/>
          <p:bldP spid="19" grpId="0" bldLvl="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1+#ppt_w/2"/>
                                              </p:val>
                                            </p:tav>
                                            <p:tav tm="100000">
                                              <p:val>
                                                <p:strVal val="#ppt_x"/>
                                              </p:val>
                                            </p:tav>
                                          </p:tavLst>
                                        </p:anim>
                                        <p:anim calcmode="lin" valueType="num">
                                          <p:cBhvr additive="base">
                                            <p:cTn id="8" dur="500" fill="hold"/>
                                            <p:tgtEl>
                                              <p:spTgt spid="16"/>
                                            </p:tgtEl>
                                            <p:attrNameLst>
                                              <p:attrName>ppt_y</p:attrName>
                                            </p:attrNameLst>
                                          </p:cBhvr>
                                          <p:tavLst>
                                            <p:tav tm="0">
                                              <p:val>
                                                <p:strVal val="0-#ppt_h/2"/>
                                              </p:val>
                                            </p:tav>
                                            <p:tav tm="100000">
                                              <p:val>
                                                <p:strVal val="#ppt_y"/>
                                              </p:val>
                                            </p:tav>
                                          </p:tavLst>
                                        </p:anim>
                                      </p:childTnLst>
                                    </p:cTn>
                                  </p:par>
                                  <p:par>
                                    <p:cTn id="9" presetID="2" presetClass="entr" presetSubtype="3" fill="hold" grpId="0" nodeType="withEffect">
                                      <p:stCondLst>
                                        <p:cond delay="50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500" fill="hold"/>
                                            <p:tgtEl>
                                              <p:spTgt spid="17"/>
                                            </p:tgtEl>
                                            <p:attrNameLst>
                                              <p:attrName>ppt_x</p:attrName>
                                            </p:attrNameLst>
                                          </p:cBhvr>
                                          <p:tavLst>
                                            <p:tav tm="0">
                                              <p:val>
                                                <p:strVal val="1+#ppt_w/2"/>
                                              </p:val>
                                            </p:tav>
                                            <p:tav tm="100000">
                                              <p:val>
                                                <p:strVal val="#ppt_x"/>
                                              </p:val>
                                            </p:tav>
                                          </p:tavLst>
                                        </p:anim>
                                        <p:anim calcmode="lin" valueType="num">
                                          <p:cBhvr additive="base">
                                            <p:cTn id="12" dur="500" fill="hold"/>
                                            <p:tgtEl>
                                              <p:spTgt spid="17"/>
                                            </p:tgtEl>
                                            <p:attrNameLst>
                                              <p:attrName>ppt_y</p:attrName>
                                            </p:attrNameLst>
                                          </p:cBhvr>
                                          <p:tavLst>
                                            <p:tav tm="0">
                                              <p:val>
                                                <p:strVal val="0-#ppt_h/2"/>
                                              </p:val>
                                            </p:tav>
                                            <p:tav tm="100000">
                                              <p:val>
                                                <p:strVal val="#ppt_y"/>
                                              </p:val>
                                            </p:tav>
                                          </p:tavLst>
                                        </p:anim>
                                      </p:childTnLst>
                                    </p:cTn>
                                  </p:par>
                                  <p:par>
                                    <p:cTn id="13" presetID="2" presetClass="entr" presetSubtype="3" fill="hold" grpId="0" nodeType="withEffect">
                                      <p:stCondLst>
                                        <p:cond delay="250"/>
                                      </p:stCondLst>
                                      <p:childTnLst>
                                        <p:set>
                                          <p:cBhvr>
                                            <p:cTn id="14" dur="1" fill="hold">
                                              <p:stCondLst>
                                                <p:cond delay="0"/>
                                              </p:stCondLst>
                                            </p:cTn>
                                            <p:tgtEl>
                                              <p:spTgt spid="19"/>
                                            </p:tgtEl>
                                            <p:attrNameLst>
                                              <p:attrName>style.visibility</p:attrName>
                                            </p:attrNameLst>
                                          </p:cBhvr>
                                          <p:to>
                                            <p:strVal val="visible"/>
                                          </p:to>
                                        </p:set>
                                        <p:anim calcmode="lin" valueType="num">
                                          <p:cBhvr additive="base">
                                            <p:cTn id="15" dur="500" fill="hold"/>
                                            <p:tgtEl>
                                              <p:spTgt spid="19"/>
                                            </p:tgtEl>
                                            <p:attrNameLst>
                                              <p:attrName>ppt_x</p:attrName>
                                            </p:attrNameLst>
                                          </p:cBhvr>
                                          <p:tavLst>
                                            <p:tav tm="0">
                                              <p:val>
                                                <p:strVal val="1+#ppt_w/2"/>
                                              </p:val>
                                            </p:tav>
                                            <p:tav tm="100000">
                                              <p:val>
                                                <p:strVal val="#ppt_x"/>
                                              </p:val>
                                            </p:tav>
                                          </p:tavLst>
                                        </p:anim>
                                        <p:anim calcmode="lin" valueType="num">
                                          <p:cBhvr additive="base">
                                            <p:cTn id="16" dur="500" fill="hold"/>
                                            <p:tgtEl>
                                              <p:spTgt spid="19"/>
                                            </p:tgtEl>
                                            <p:attrNameLst>
                                              <p:attrName>ppt_y</p:attrName>
                                            </p:attrNameLst>
                                          </p:cBhvr>
                                          <p:tavLst>
                                            <p:tav tm="0">
                                              <p:val>
                                                <p:strVal val="0-#ppt_h/2"/>
                                              </p:val>
                                            </p:tav>
                                            <p:tav tm="100000">
                                              <p:val>
                                                <p:strVal val="#ppt_y"/>
                                              </p:val>
                                            </p:tav>
                                          </p:tavLst>
                                        </p:anim>
                                      </p:childTnLst>
                                    </p:cTn>
                                  </p:par>
                                  <p:par>
                                    <p:cTn id="17" presetID="2" presetClass="entr" presetSubtype="3"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anim calcmode="lin" valueType="num">
                                          <p:cBhvr additive="base">
                                            <p:cTn id="19" dur="500" fill="hold"/>
                                            <p:tgtEl>
                                              <p:spTgt spid="18"/>
                                            </p:tgtEl>
                                            <p:attrNameLst>
                                              <p:attrName>ppt_x</p:attrName>
                                            </p:attrNameLst>
                                          </p:cBhvr>
                                          <p:tavLst>
                                            <p:tav tm="0">
                                              <p:val>
                                                <p:strVal val="1+#ppt_w/2"/>
                                              </p:val>
                                            </p:tav>
                                            <p:tav tm="100000">
                                              <p:val>
                                                <p:strVal val="#ppt_x"/>
                                              </p:val>
                                            </p:tav>
                                          </p:tavLst>
                                        </p:anim>
                                        <p:anim calcmode="lin" valueType="num">
                                          <p:cBhvr additive="base">
                                            <p:cTn id="20" dur="500" fill="hold"/>
                                            <p:tgtEl>
                                              <p:spTgt spid="1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ldLvl="0" animBg="1"/>
          <p:bldP spid="17" grpId="0" bldLvl="0" animBg="1"/>
          <p:bldP spid="18" grpId="0" bldLvl="0" animBg="1"/>
          <p:bldP spid="19" grpId="0" bldLvl="0" animBg="1"/>
        </p:bldLst>
      </p:timing>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90773" y="273344"/>
            <a:ext cx="2488304"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r>
              <a:rPr lang="zh-CN" altLang="en-US" sz="2400" b="1" dirty="0">
                <a:solidFill>
                  <a:schemeClr val="tx2"/>
                </a:solidFill>
                <a:latin typeface="微软雅黑" panose="020B0503020204020204" charset="-122"/>
                <a:ea typeface="微软雅黑" panose="020B0503020204020204" charset="-122"/>
              </a:rPr>
              <a:t>用例图</a:t>
            </a:r>
          </a:p>
        </p:txBody>
      </p:sp>
      <p:sp>
        <p:nvSpPr>
          <p:cNvPr id="100" name="文本框 99"/>
          <p:cNvSpPr txBox="1"/>
          <p:nvPr/>
        </p:nvSpPr>
        <p:spPr>
          <a:xfrm>
            <a:off x="843915" y="1024890"/>
            <a:ext cx="10101580" cy="1473835"/>
          </a:xfrm>
          <a:prstGeom prst="rect">
            <a:avLst/>
          </a:prstGeom>
          <a:noFill/>
          <a:ln w="9525">
            <a:noFill/>
          </a:ln>
        </p:spPr>
        <p:txBody>
          <a:bodyPr>
            <a:noAutofit/>
          </a:bodyPr>
          <a:lstStyle/>
          <a:p>
            <a:pPr indent="0"/>
            <a:r>
              <a:rPr lang="zh-CN" altLang="en-US" b="0" dirty="0">
                <a:ea typeface="等线" panose="02010600030101010101" charset="-122"/>
              </a:rPr>
              <a:t>一、</a:t>
            </a:r>
            <a:r>
              <a:rPr lang="zh-CN" b="0" dirty="0">
                <a:ea typeface="等线" panose="02010600030101010101" charset="-122"/>
              </a:rPr>
              <a:t>用例图</a:t>
            </a:r>
          </a:p>
          <a:p>
            <a:pPr indent="0"/>
            <a:r>
              <a:rPr lang="zh-CN" b="0" dirty="0">
                <a:ea typeface="等线" panose="02010600030101010101" charset="-122"/>
              </a:rPr>
              <a:t>对于</a:t>
            </a:r>
            <a:r>
              <a:rPr lang="zh-CN" b="0" dirty="0">
                <a:solidFill>
                  <a:srgbClr val="0000FF"/>
                </a:solidFill>
                <a:ea typeface="等线" panose="02010600030101010101" charset="-122"/>
                <a:hlinkClick r:id="rId5"/>
              </a:rPr>
              <a:t>用例图</a:t>
            </a:r>
            <a:r>
              <a:rPr lang="zh-CN" b="0" dirty="0">
                <a:ea typeface="等线" panose="02010600030101010101" charset="-122"/>
              </a:rPr>
              <a:t>来说我们需要了解的是什么叫</a:t>
            </a:r>
            <a:r>
              <a:rPr lang="zh-CN" dirty="0">
                <a:solidFill>
                  <a:srgbClr val="0000FF"/>
                </a:solidFill>
                <a:ea typeface="等线" panose="02010600030101010101" charset="-122"/>
                <a:hlinkClick r:id="rId5"/>
              </a:rPr>
              <a:t>用例图</a:t>
            </a:r>
            <a:r>
              <a:rPr lang="zh-CN" b="0" dirty="0">
                <a:ea typeface="等线" panose="02010600030101010101" charset="-122"/>
              </a:rPr>
              <a:t>，构成用例图的要素，用例图有哪些重要的元素，各个用例之间的关系。当然最重要的是如何根据需求创建用例图。具体的创建通过一个简单的学生管理的例子说明创建的过程和例子。　　简单来说，由</a:t>
            </a:r>
            <a:r>
              <a:rPr lang="zh-CN" b="0" dirty="0">
                <a:solidFill>
                  <a:schemeClr val="tx2">
                    <a:lumMod val="60000"/>
                    <a:lumOff val="40000"/>
                  </a:schemeClr>
                </a:solidFill>
                <a:ea typeface="等线" panose="02010600030101010101" charset="-122"/>
              </a:rPr>
              <a:t>参与者</a:t>
            </a:r>
            <a:r>
              <a:rPr lang="zh-CN" b="0" dirty="0">
                <a:ea typeface="等线" panose="02010600030101010101" charset="-122"/>
              </a:rPr>
              <a:t>、</a:t>
            </a:r>
            <a:r>
              <a:rPr lang="zh-CN" b="0" dirty="0">
                <a:solidFill>
                  <a:schemeClr val="tx2">
                    <a:lumMod val="60000"/>
                    <a:lumOff val="40000"/>
                  </a:schemeClr>
                </a:solidFill>
                <a:ea typeface="等线" panose="02010600030101010101" charset="-122"/>
              </a:rPr>
              <a:t>用例</a:t>
            </a:r>
            <a:r>
              <a:rPr lang="zh-CN" b="0" dirty="0">
                <a:ea typeface="等线" panose="02010600030101010101" charset="-122"/>
              </a:rPr>
              <a:t>以及他们之间的</a:t>
            </a:r>
            <a:r>
              <a:rPr lang="zh-CN" b="0" dirty="0">
                <a:solidFill>
                  <a:schemeClr val="tx2">
                    <a:lumMod val="60000"/>
                    <a:lumOff val="40000"/>
                  </a:schemeClr>
                </a:solidFill>
                <a:ea typeface="等线" panose="02010600030101010101" charset="-122"/>
              </a:rPr>
              <a:t>关系</a:t>
            </a:r>
            <a:r>
              <a:rPr lang="zh-CN" b="0" dirty="0">
                <a:ea typeface="等线" panose="02010600030101010101" charset="-122"/>
              </a:rPr>
              <a:t>构成的图为用例图。前者为人型符号，后者为椭圆关系。</a:t>
            </a:r>
            <a:endParaRPr lang="zh-CN" altLang="en-US" b="0" dirty="0">
              <a:ea typeface="等线" panose="02010600030101010101" charset="-122"/>
            </a:endParaRPr>
          </a:p>
        </p:txBody>
      </p:sp>
      <p:pic>
        <p:nvPicPr>
          <p:cNvPr id="2" name="图片 1"/>
          <p:cNvPicPr>
            <a:picLocks noChangeAspect="1" noChangeArrowheads="1"/>
          </p:cNvPicPr>
          <p:nvPr>
            <p:custDataLst>
              <p:tags r:id="rId1"/>
            </p:custDataLst>
          </p:nvPr>
        </p:nvPicPr>
        <p:blipFill>
          <a:blip r:embed="rId6">
            <a:extLst>
              <a:ext uri="{28A0092B-C50C-407E-A947-70E740481C1C}">
                <a14:useLocalDpi xmlns:a14="http://schemas.microsoft.com/office/drawing/2010/main" val="0"/>
              </a:ext>
            </a:extLst>
          </a:blip>
          <a:srcRect/>
          <a:stretch>
            <a:fillRect/>
          </a:stretch>
        </p:blipFill>
        <p:spPr>
          <a:xfrm>
            <a:off x="1008698" y="2980373"/>
            <a:ext cx="3024505" cy="3101975"/>
          </a:xfrm>
          <a:prstGeom prst="rect">
            <a:avLst/>
          </a:prstGeom>
          <a:noFill/>
          <a:ln>
            <a:noFill/>
          </a:ln>
        </p:spPr>
      </p:pic>
      <p:pic>
        <p:nvPicPr>
          <p:cNvPr id="3" name="图片 2"/>
          <p:cNvPicPr>
            <a:picLocks noChangeAspect="1" noChangeArrowheads="1"/>
          </p:cNvPicPr>
          <p:nvPr>
            <p:custDataLst>
              <p:tags r:id="rId2"/>
            </p:custDataLst>
          </p:nvPr>
        </p:nvPicPr>
        <p:blipFill>
          <a:blip r:embed="rId7">
            <a:extLst>
              <a:ext uri="{28A0092B-C50C-407E-A947-70E740481C1C}">
                <a14:useLocalDpi xmlns:a14="http://schemas.microsoft.com/office/drawing/2010/main" val="0"/>
              </a:ext>
            </a:extLst>
          </a:blip>
          <a:srcRect/>
          <a:stretch>
            <a:fillRect/>
          </a:stretch>
        </p:blipFill>
        <p:spPr>
          <a:xfrm>
            <a:off x="5853430" y="3429000"/>
            <a:ext cx="4909820" cy="1969770"/>
          </a:xfrm>
          <a:prstGeom prst="rect">
            <a:avLst/>
          </a:prstGeom>
          <a:noFill/>
          <a:ln>
            <a:noFill/>
          </a:ln>
        </p:spPr>
      </p:pic>
    </p:spTree>
  </p:cSld>
  <p:clrMapOvr>
    <a:masterClrMapping/>
  </p:clrMapOvr>
  <p:transition spd="slow">
    <p:cove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90773" y="273344"/>
            <a:ext cx="2488304"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r>
              <a:rPr lang="zh-CN" altLang="en-US" sz="2400" b="1" dirty="0">
                <a:solidFill>
                  <a:schemeClr val="tx2"/>
                </a:solidFill>
                <a:latin typeface="微软雅黑" panose="020B0503020204020204" charset="-122"/>
                <a:ea typeface="微软雅黑" panose="020B0503020204020204" charset="-122"/>
              </a:rPr>
              <a:t>用例图</a:t>
            </a:r>
          </a:p>
        </p:txBody>
      </p:sp>
      <p:sp>
        <p:nvSpPr>
          <p:cNvPr id="100" name="文本框 99"/>
          <p:cNvSpPr txBox="1"/>
          <p:nvPr/>
        </p:nvSpPr>
        <p:spPr>
          <a:xfrm>
            <a:off x="671195" y="945515"/>
            <a:ext cx="10830560" cy="1631315"/>
          </a:xfrm>
          <a:prstGeom prst="rect">
            <a:avLst/>
          </a:prstGeom>
          <a:noFill/>
          <a:ln w="9525">
            <a:noFill/>
          </a:ln>
        </p:spPr>
        <p:txBody>
          <a:bodyPr>
            <a:noAutofit/>
          </a:bodyPr>
          <a:lstStyle/>
          <a:p>
            <a:pPr indent="266700"/>
            <a:r>
              <a:rPr lang="zh-CN" altLang="en-US" b="0" dirty="0">
                <a:latin typeface="等线" panose="02010600030101010101" charset="-122"/>
              </a:rPr>
              <a:t>二</a:t>
            </a:r>
            <a:r>
              <a:rPr lang="zh-CN" altLang="en-US" dirty="0">
                <a:latin typeface="等线" panose="02010600030101010101" charset="-122"/>
                <a:cs typeface="Times New Roman" panose="02020603050405020304" charset="0"/>
              </a:rPr>
              <a:t>、</a:t>
            </a:r>
            <a:r>
              <a:rPr lang="zh-CN" b="0" dirty="0">
                <a:ea typeface="等线" panose="02010600030101010101" charset="-122"/>
              </a:rPr>
              <a:t>用例图的作用</a:t>
            </a:r>
          </a:p>
          <a:p>
            <a:pPr indent="266700"/>
            <a:r>
              <a:rPr lang="zh-CN" b="0" dirty="0">
                <a:ea typeface="等线" panose="02010600030101010101" charset="-122"/>
              </a:rPr>
              <a:t>用例图是</a:t>
            </a:r>
            <a:r>
              <a:rPr lang="zh-CN" b="0" dirty="0">
                <a:solidFill>
                  <a:schemeClr val="tx2">
                    <a:lumMod val="60000"/>
                    <a:lumOff val="40000"/>
                  </a:schemeClr>
                </a:solidFill>
                <a:ea typeface="等线" panose="02010600030101010101" charset="-122"/>
              </a:rPr>
              <a:t>需求分析中的产物</a:t>
            </a:r>
            <a:r>
              <a:rPr lang="zh-CN" b="0" dirty="0">
                <a:ea typeface="等线" panose="02010600030101010101" charset="-122"/>
              </a:rPr>
              <a:t>，主要作用是</a:t>
            </a:r>
            <a:r>
              <a:rPr lang="zh-CN" b="0" dirty="0">
                <a:solidFill>
                  <a:schemeClr val="tx2">
                    <a:lumMod val="60000"/>
                    <a:lumOff val="40000"/>
                  </a:schemeClr>
                </a:solidFill>
                <a:ea typeface="等线" panose="02010600030101010101" charset="-122"/>
              </a:rPr>
              <a:t>描述参与者和用例之间的关系</a:t>
            </a:r>
            <a:r>
              <a:rPr lang="zh-CN" b="0" dirty="0">
                <a:ea typeface="等线" panose="02010600030101010101" charset="-122"/>
              </a:rPr>
              <a:t>，帮助开发人员可视化的了解系统的功能。借助于用例图，系统用户、系统分析人员、系统设计人员、领域专家能够</a:t>
            </a:r>
            <a:r>
              <a:rPr lang="zh-CN" b="0" dirty="0">
                <a:solidFill>
                  <a:schemeClr val="tx2">
                    <a:lumMod val="60000"/>
                    <a:lumOff val="40000"/>
                  </a:schemeClr>
                </a:solidFill>
                <a:ea typeface="等线" panose="02010600030101010101" charset="-122"/>
              </a:rPr>
              <a:t>以可视化的方式</a:t>
            </a:r>
            <a:r>
              <a:rPr lang="zh-CN" b="0" dirty="0">
                <a:ea typeface="等线" panose="02010600030101010101" charset="-122"/>
              </a:rPr>
              <a:t>对问题进行探讨，减少了大量交流上的障碍，便于对问题达成共识。　　用例图可视化地表达了系统的需求，具有</a:t>
            </a:r>
            <a:r>
              <a:rPr lang="zh-CN" b="0" dirty="0">
                <a:solidFill>
                  <a:schemeClr val="tx2">
                    <a:lumMod val="60000"/>
                    <a:lumOff val="40000"/>
                  </a:schemeClr>
                </a:solidFill>
                <a:ea typeface="等线" panose="02010600030101010101" charset="-122"/>
              </a:rPr>
              <a:t>直观</a:t>
            </a:r>
            <a:r>
              <a:rPr lang="zh-CN" b="0" dirty="0">
                <a:ea typeface="等线" panose="02010600030101010101" charset="-122"/>
              </a:rPr>
              <a:t>、</a:t>
            </a:r>
            <a:r>
              <a:rPr lang="zh-CN" b="0" dirty="0">
                <a:solidFill>
                  <a:schemeClr val="tx2">
                    <a:lumMod val="60000"/>
                    <a:lumOff val="40000"/>
                  </a:schemeClr>
                </a:solidFill>
                <a:ea typeface="等线" panose="02010600030101010101" charset="-122"/>
              </a:rPr>
              <a:t>规范</a:t>
            </a:r>
            <a:r>
              <a:rPr lang="zh-CN" b="0" dirty="0">
                <a:ea typeface="等线" panose="02010600030101010101" charset="-122"/>
              </a:rPr>
              <a:t>等优点，</a:t>
            </a:r>
            <a:r>
              <a:rPr lang="zh-CN" b="0" dirty="0">
                <a:solidFill>
                  <a:schemeClr val="tx2">
                    <a:lumMod val="60000"/>
                    <a:lumOff val="40000"/>
                  </a:schemeClr>
                </a:solidFill>
                <a:ea typeface="等线" panose="02010600030101010101" charset="-122"/>
              </a:rPr>
              <a:t>克服了纯文字性说明的不足</a:t>
            </a:r>
            <a:r>
              <a:rPr lang="zh-CN" b="0" dirty="0">
                <a:ea typeface="等线" panose="02010600030101010101" charset="-122"/>
              </a:rPr>
              <a:t>。　　用例方法是完全从外部来定义系统功能，它把需求和设计完全的分离开来。我们不用关心系统内部是如何完成各种功能的，系统对于我们来说就是一个黑箱子。</a:t>
            </a:r>
            <a:endParaRPr lang="zh-CN" altLang="en-US" b="0" dirty="0">
              <a:ea typeface="等线" panose="02010600030101010101" charset="-122"/>
            </a:endParaRPr>
          </a:p>
        </p:txBody>
      </p:sp>
    </p:spTree>
  </p:cSld>
  <p:clrMapOvr>
    <a:masterClrMapping/>
  </p:clrMapOvr>
  <p:transition spd="slow">
    <p:cove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90773" y="273344"/>
            <a:ext cx="2488304"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r>
              <a:rPr lang="zh-CN" altLang="en-US" sz="2400" b="1" dirty="0">
                <a:solidFill>
                  <a:schemeClr val="tx2"/>
                </a:solidFill>
                <a:latin typeface="微软雅黑" panose="020B0503020204020204" charset="-122"/>
                <a:ea typeface="微软雅黑" panose="020B0503020204020204" charset="-122"/>
              </a:rPr>
              <a:t>用例图</a:t>
            </a:r>
          </a:p>
        </p:txBody>
      </p:sp>
      <p:sp>
        <p:nvSpPr>
          <p:cNvPr id="100" name="文本框 99"/>
          <p:cNvSpPr txBox="1"/>
          <p:nvPr/>
        </p:nvSpPr>
        <p:spPr>
          <a:xfrm>
            <a:off x="833755" y="977900"/>
            <a:ext cx="10600690" cy="1675765"/>
          </a:xfrm>
          <a:prstGeom prst="rect">
            <a:avLst/>
          </a:prstGeom>
          <a:noFill/>
          <a:ln w="9525">
            <a:noFill/>
          </a:ln>
        </p:spPr>
        <p:txBody>
          <a:bodyPr>
            <a:noAutofit/>
          </a:bodyPr>
          <a:lstStyle/>
          <a:p>
            <a:pPr indent="266700"/>
            <a:r>
              <a:rPr lang="zh-CN" altLang="en-US" dirty="0">
                <a:latin typeface="等线" panose="02010600030101010101" charset="-122"/>
                <a:cs typeface="Times New Roman" panose="02020603050405020304" charset="0"/>
              </a:rPr>
              <a:t>三、</a:t>
            </a:r>
            <a:r>
              <a:rPr lang="zh-CN" b="0" dirty="0">
                <a:ea typeface="等线" panose="02010600030101010101" charset="-122"/>
              </a:rPr>
              <a:t>用例图的构成要素</a:t>
            </a:r>
            <a:endParaRPr lang="en-US" b="0" dirty="0">
              <a:latin typeface="等线" panose="02010600030101010101" charset="-122"/>
              <a:cs typeface="Times New Roman" panose="02020603050405020304" charset="0"/>
            </a:endParaRPr>
          </a:p>
          <a:p>
            <a:pPr indent="266700"/>
            <a:r>
              <a:rPr lang="en-US" b="0" dirty="0">
                <a:latin typeface="等线" panose="02010600030101010101" charset="-122"/>
                <a:cs typeface="Times New Roman" panose="02020603050405020304" charset="0"/>
              </a:rPr>
              <a:t>	1.</a:t>
            </a:r>
            <a:r>
              <a:rPr lang="zh-CN" b="0" dirty="0">
                <a:solidFill>
                  <a:schemeClr val="tx2">
                    <a:lumMod val="60000"/>
                    <a:lumOff val="40000"/>
                  </a:schemeClr>
                </a:solidFill>
                <a:ea typeface="等线" panose="02010600030101010101" charset="-122"/>
              </a:rPr>
              <a:t>参与者</a:t>
            </a:r>
          </a:p>
          <a:p>
            <a:pPr indent="266700"/>
            <a:r>
              <a:rPr lang="en-US" altLang="zh-CN" b="0" dirty="0">
                <a:ea typeface="等线" panose="02010600030101010101" charset="-122"/>
              </a:rPr>
              <a:t>         </a:t>
            </a:r>
            <a:r>
              <a:rPr lang="zh-CN" b="0" dirty="0">
                <a:ea typeface="等线" panose="02010600030101010101" charset="-122"/>
              </a:rPr>
              <a:t>参与者（</a:t>
            </a:r>
            <a:r>
              <a:rPr lang="zh-CN" b="0" dirty="0">
                <a:ea typeface="等线" panose="02010600030101010101" charset="-122"/>
                <a:cs typeface="Times New Roman" panose="02020603050405020304" charset="0"/>
              </a:rPr>
              <a:t>Actor）是指</a:t>
            </a:r>
            <a:r>
              <a:rPr lang="zh-CN" b="0" dirty="0">
                <a:solidFill>
                  <a:schemeClr val="tx2">
                    <a:lumMod val="60000"/>
                    <a:lumOff val="40000"/>
                  </a:schemeClr>
                </a:solidFill>
                <a:ea typeface="等线" panose="02010600030101010101" charset="-122"/>
                <a:cs typeface="Times New Roman" panose="02020603050405020304" charset="0"/>
              </a:rPr>
              <a:t>存在于系统外部</a:t>
            </a:r>
            <a:r>
              <a:rPr lang="zh-CN" b="0" dirty="0">
                <a:ea typeface="等线" panose="02010600030101010101" charset="-122"/>
                <a:cs typeface="Times New Roman" panose="02020603050405020304" charset="0"/>
              </a:rPr>
              <a:t>并</a:t>
            </a:r>
            <a:r>
              <a:rPr lang="zh-CN" b="0" dirty="0">
                <a:solidFill>
                  <a:schemeClr val="tx2">
                    <a:lumMod val="60000"/>
                    <a:lumOff val="40000"/>
                  </a:schemeClr>
                </a:solidFill>
                <a:ea typeface="等线" panose="02010600030101010101" charset="-122"/>
                <a:cs typeface="Times New Roman" panose="02020603050405020304" charset="0"/>
              </a:rPr>
              <a:t>直接与系统进行交互</a:t>
            </a:r>
            <a:r>
              <a:rPr lang="zh-CN" b="0" dirty="0">
                <a:ea typeface="等线" panose="02010600030101010101" charset="-122"/>
                <a:cs typeface="Times New Roman" panose="02020603050405020304" charset="0"/>
              </a:rPr>
              <a:t>的人、系统、子系统或类的</a:t>
            </a:r>
            <a:r>
              <a:rPr lang="zh-CN" b="0" dirty="0">
                <a:solidFill>
                  <a:schemeClr val="tx2">
                    <a:lumMod val="60000"/>
                    <a:lumOff val="40000"/>
                  </a:schemeClr>
                </a:solidFill>
                <a:ea typeface="等线" panose="02010600030101010101" charset="-122"/>
                <a:cs typeface="Times New Roman" panose="02020603050405020304" charset="0"/>
              </a:rPr>
              <a:t>外部实体的抽象</a:t>
            </a:r>
            <a:r>
              <a:rPr lang="zh-CN" b="0" dirty="0">
                <a:ea typeface="等线" panose="02010600030101010101" charset="-122"/>
                <a:cs typeface="Times New Roman" panose="02020603050405020304" charset="0"/>
              </a:rPr>
              <a:t>。每个参与者可以参与一个或多个用例，每个用例也可以有一个或多个参与者。在用例图中使用一个人形图标来表示参与者，参与者的名字写在人形图标下面。</a:t>
            </a:r>
            <a:endParaRPr lang="zh-CN" altLang="en-US" b="0" dirty="0">
              <a:ea typeface="等线" panose="02010600030101010101" charset="-122"/>
              <a:cs typeface="Times New Roman" panose="02020603050405020304" charset="0"/>
            </a:endParaRPr>
          </a:p>
        </p:txBody>
      </p:sp>
      <p:pic>
        <p:nvPicPr>
          <p:cNvPr id="2" name="图片 1"/>
          <p:cNvPicPr/>
          <p:nvPr/>
        </p:nvPicPr>
        <p:blipFill>
          <a:blip r:embed="rId3"/>
          <a:stretch>
            <a:fillRect/>
          </a:stretch>
        </p:blipFill>
        <p:spPr>
          <a:xfrm>
            <a:off x="7984490" y="2192972"/>
            <a:ext cx="1028700" cy="1514475"/>
          </a:xfrm>
          <a:prstGeom prst="rect">
            <a:avLst/>
          </a:prstGeom>
          <a:noFill/>
          <a:ln w="9525">
            <a:noFill/>
          </a:ln>
        </p:spPr>
      </p:pic>
      <p:sp>
        <p:nvSpPr>
          <p:cNvPr id="101" name="文本框 100"/>
          <p:cNvSpPr txBox="1"/>
          <p:nvPr/>
        </p:nvSpPr>
        <p:spPr>
          <a:xfrm>
            <a:off x="833755" y="2881630"/>
            <a:ext cx="10601325" cy="2161540"/>
          </a:xfrm>
          <a:prstGeom prst="rect">
            <a:avLst/>
          </a:prstGeom>
          <a:noFill/>
          <a:ln w="9525">
            <a:noFill/>
          </a:ln>
        </p:spPr>
        <p:txBody>
          <a:bodyPr>
            <a:noAutofit/>
          </a:bodyPr>
          <a:lstStyle/>
          <a:p>
            <a:pPr indent="0"/>
            <a:endParaRPr lang="en-US" b="0" dirty="0">
              <a:latin typeface="等线" panose="02010600030101010101" charset="-122"/>
              <a:cs typeface="Times New Roman" panose="02020603050405020304" charset="0"/>
            </a:endParaRPr>
          </a:p>
          <a:p>
            <a:pPr indent="0"/>
            <a:r>
              <a:rPr lang="en-US" b="0" dirty="0">
                <a:latin typeface="等线" panose="02010600030101010101" charset="-122"/>
                <a:cs typeface="Times New Roman" panose="02020603050405020304" charset="0"/>
              </a:rPr>
              <a:t> </a:t>
            </a:r>
          </a:p>
          <a:p>
            <a:pPr indent="0"/>
            <a:r>
              <a:rPr lang="en-US" b="0" dirty="0">
                <a:latin typeface="等线" panose="02010600030101010101" charset="-122"/>
                <a:cs typeface="Times New Roman" panose="02020603050405020304" charset="0"/>
              </a:rPr>
              <a:t>	2.</a:t>
            </a:r>
            <a:r>
              <a:rPr lang="zh-CN" b="0" dirty="0">
                <a:solidFill>
                  <a:schemeClr val="tx2">
                    <a:lumMod val="60000"/>
                    <a:lumOff val="40000"/>
                  </a:schemeClr>
                </a:solidFill>
                <a:ea typeface="等线" panose="02010600030101010101" charset="-122"/>
              </a:rPr>
              <a:t>参与者之间的关系</a:t>
            </a:r>
          </a:p>
          <a:p>
            <a:pPr indent="0"/>
            <a:r>
              <a:rPr lang="en-US" altLang="zh-CN" b="0" dirty="0">
                <a:ea typeface="等线" panose="02010600030101010101" charset="-122"/>
              </a:rPr>
              <a:t>         </a:t>
            </a:r>
            <a:r>
              <a:rPr lang="zh-CN" b="0" dirty="0">
                <a:ea typeface="等线" panose="02010600030101010101" charset="-122"/>
              </a:rPr>
              <a:t>由于参与者实质上也是类，所以它拥有与类相同的关系描述，即参与者与参与者之间</a:t>
            </a:r>
            <a:r>
              <a:rPr lang="zh-CN" b="0" dirty="0">
                <a:solidFill>
                  <a:schemeClr val="tx2">
                    <a:lumMod val="60000"/>
                    <a:lumOff val="40000"/>
                  </a:schemeClr>
                </a:solidFill>
                <a:ea typeface="等线" panose="02010600030101010101" charset="-122"/>
              </a:rPr>
              <a:t>主要是泛化关系（或称为“继承”关系）</a:t>
            </a:r>
            <a:r>
              <a:rPr lang="zh-CN" b="0" dirty="0">
                <a:ea typeface="等线" panose="02010600030101010101" charset="-122"/>
              </a:rPr>
              <a:t>。泛化关系的含义是把某些参与者的共同行为提取出来表示成通用行为，并描述成超类。泛化关系表示的是参与者之间的一般/特殊关系，在UML图中，使用带空心三角箭头的实线表示泛化关系。</a:t>
            </a:r>
            <a:endParaRPr lang="zh-CN" altLang="en-US" b="0" dirty="0">
              <a:ea typeface="等线" panose="02010600030101010101" charset="-122"/>
            </a:endParaRPr>
          </a:p>
        </p:txBody>
      </p:sp>
      <p:pic>
        <p:nvPicPr>
          <p:cNvPr id="3" name="图片 2"/>
          <p:cNvPicPr/>
          <p:nvPr/>
        </p:nvPicPr>
        <p:blipFill>
          <a:blip r:embed="rId4"/>
          <a:stretch>
            <a:fillRect/>
          </a:stretch>
        </p:blipFill>
        <p:spPr>
          <a:xfrm>
            <a:off x="6550660" y="5035232"/>
            <a:ext cx="3895725" cy="1590675"/>
          </a:xfrm>
          <a:prstGeom prst="rect">
            <a:avLst/>
          </a:prstGeom>
          <a:noFill/>
          <a:ln w="9525">
            <a:noFill/>
          </a:ln>
        </p:spPr>
      </p:pic>
    </p:spTree>
  </p:cSld>
  <p:clrMapOvr>
    <a:masterClrMapping/>
  </p:clrMapOvr>
  <p:transition spd="slow">
    <p:cove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90773" y="273344"/>
            <a:ext cx="2488304"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r>
              <a:rPr lang="zh-CN" altLang="en-US" sz="2400" b="1" dirty="0">
                <a:solidFill>
                  <a:schemeClr val="tx2"/>
                </a:solidFill>
                <a:latin typeface="微软雅黑" panose="020B0503020204020204" charset="-122"/>
                <a:ea typeface="微软雅黑" panose="020B0503020204020204" charset="-122"/>
              </a:rPr>
              <a:t>用例图</a:t>
            </a:r>
          </a:p>
        </p:txBody>
      </p:sp>
      <p:sp>
        <p:nvSpPr>
          <p:cNvPr id="102" name="文本框 101"/>
          <p:cNvSpPr txBox="1"/>
          <p:nvPr/>
        </p:nvSpPr>
        <p:spPr>
          <a:xfrm>
            <a:off x="833755" y="1018540"/>
            <a:ext cx="8032115" cy="2258060"/>
          </a:xfrm>
          <a:prstGeom prst="rect">
            <a:avLst/>
          </a:prstGeom>
          <a:noFill/>
          <a:ln w="9525">
            <a:noFill/>
          </a:ln>
        </p:spPr>
        <p:txBody>
          <a:bodyPr>
            <a:noAutofit/>
          </a:bodyPr>
          <a:lstStyle/>
          <a:p>
            <a:pPr indent="266700"/>
            <a:r>
              <a:rPr lang="zh-CN" altLang="en-US" dirty="0">
                <a:latin typeface="等线" panose="02010600030101010101" charset="-122"/>
                <a:cs typeface="Times New Roman" panose="02020603050405020304" charset="0"/>
              </a:rPr>
              <a:t>三、</a:t>
            </a:r>
            <a:r>
              <a:rPr lang="zh-CN" altLang="zh-CN" b="0" dirty="0">
                <a:ea typeface="等线" panose="02010600030101010101" charset="-122"/>
              </a:rPr>
              <a:t>用例图的构成要素</a:t>
            </a:r>
            <a:endParaRPr lang="en-US" b="0" dirty="0">
              <a:latin typeface="等线" panose="02010600030101010101" charset="-122"/>
              <a:cs typeface="Times New Roman" panose="02020603050405020304" charset="0"/>
            </a:endParaRPr>
          </a:p>
          <a:p>
            <a:pPr indent="266700"/>
            <a:r>
              <a:rPr lang="en-US" b="0" dirty="0">
                <a:latin typeface="等线" panose="02010600030101010101" charset="-122"/>
                <a:cs typeface="Times New Roman" panose="02020603050405020304" charset="0"/>
              </a:rPr>
              <a:t>3.</a:t>
            </a:r>
            <a:r>
              <a:rPr lang="zh-CN" b="0" dirty="0">
                <a:ea typeface="等线" panose="02010600030101010101" charset="-122"/>
              </a:rPr>
              <a:t>系统边界</a:t>
            </a:r>
          </a:p>
          <a:p>
            <a:pPr indent="266700"/>
            <a:r>
              <a:rPr lang="zh-CN" b="0" dirty="0">
                <a:ea typeface="等线" panose="02010600030101010101" charset="-122"/>
              </a:rPr>
              <a:t>在项目开发过程中，边界是一个非常重要的概念。这里说的系统边界是指</a:t>
            </a:r>
            <a:r>
              <a:rPr lang="zh-CN" b="0" dirty="0">
                <a:solidFill>
                  <a:schemeClr val="tx2">
                    <a:lumMod val="60000"/>
                    <a:lumOff val="40000"/>
                  </a:schemeClr>
                </a:solidFill>
                <a:ea typeface="等线" panose="02010600030101010101" charset="-122"/>
              </a:rPr>
              <a:t>系统与系统之间的界限</a:t>
            </a:r>
            <a:r>
              <a:rPr lang="zh-CN" b="0" dirty="0">
                <a:ea typeface="等线" panose="02010600030101010101" charset="-122"/>
              </a:rPr>
              <a:t>。通常我们所说的系统可以认为是由一系列的相互作用的元素形成的具有特定功能的有机整体。系统同时又是相对的，一个系统本身又可以是另一个更大系统的组成部分，因此，系统与系统之间需要使用系统边界进行区分开来。我们把</a:t>
            </a:r>
            <a:r>
              <a:rPr lang="zh-CN" b="0" dirty="0">
                <a:solidFill>
                  <a:schemeClr val="tx2">
                    <a:lumMod val="60000"/>
                    <a:lumOff val="40000"/>
                  </a:schemeClr>
                </a:solidFill>
                <a:ea typeface="等线" panose="02010600030101010101" charset="-122"/>
              </a:rPr>
              <a:t>系统边界以外的同系统相关联的其他部分</a:t>
            </a:r>
            <a:r>
              <a:rPr lang="zh-CN" b="0" dirty="0">
                <a:ea typeface="等线" panose="02010600030101010101" charset="-122"/>
              </a:rPr>
              <a:t>，称之为系</a:t>
            </a:r>
            <a:r>
              <a:rPr lang="zh-CN" b="0" dirty="0">
                <a:solidFill>
                  <a:schemeClr val="tx2">
                    <a:lumMod val="60000"/>
                    <a:lumOff val="40000"/>
                  </a:schemeClr>
                </a:solidFill>
                <a:ea typeface="等线" panose="02010600030101010101" charset="-122"/>
              </a:rPr>
              <a:t>统环境</a:t>
            </a:r>
            <a:r>
              <a:rPr lang="zh-CN" b="0" dirty="0">
                <a:ea typeface="等线" panose="02010600030101010101" charset="-122"/>
              </a:rPr>
              <a:t>。</a:t>
            </a:r>
            <a:endParaRPr lang="zh-CN" altLang="en-US" b="0" dirty="0">
              <a:ea typeface="等线" panose="02010600030101010101" charset="-122"/>
            </a:endParaRPr>
          </a:p>
        </p:txBody>
      </p:sp>
      <p:pic>
        <p:nvPicPr>
          <p:cNvPr id="2" name="图片 1"/>
          <p:cNvPicPr/>
          <p:nvPr/>
        </p:nvPicPr>
        <p:blipFill>
          <a:blip r:embed="rId3"/>
          <a:stretch>
            <a:fillRect/>
          </a:stretch>
        </p:blipFill>
        <p:spPr>
          <a:xfrm>
            <a:off x="833755" y="3640455"/>
            <a:ext cx="1695450" cy="2019300"/>
          </a:xfrm>
          <a:prstGeom prst="rect">
            <a:avLst/>
          </a:prstGeom>
          <a:noFill/>
          <a:ln w="9525">
            <a:noFill/>
          </a:ln>
        </p:spPr>
      </p:pic>
    </p:spTree>
  </p:cSld>
  <p:clrMapOvr>
    <a:masterClrMapping/>
  </p:clrMapOvr>
  <p:transition spd="slow">
    <p:cove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90773" y="273344"/>
            <a:ext cx="2488304"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r>
              <a:rPr lang="zh-CN" altLang="en-US" sz="2400" b="1" dirty="0">
                <a:solidFill>
                  <a:schemeClr val="tx2"/>
                </a:solidFill>
                <a:latin typeface="微软雅黑" panose="020B0503020204020204" charset="-122"/>
                <a:ea typeface="微软雅黑" panose="020B0503020204020204" charset="-122"/>
              </a:rPr>
              <a:t>用例图</a:t>
            </a:r>
          </a:p>
        </p:txBody>
      </p:sp>
      <p:sp>
        <p:nvSpPr>
          <p:cNvPr id="103" name="文本框 102"/>
          <p:cNvSpPr txBox="1"/>
          <p:nvPr/>
        </p:nvSpPr>
        <p:spPr>
          <a:xfrm>
            <a:off x="546100" y="951865"/>
            <a:ext cx="8481695" cy="1468755"/>
          </a:xfrm>
          <a:prstGeom prst="rect">
            <a:avLst/>
          </a:prstGeom>
          <a:noFill/>
          <a:ln w="9525">
            <a:noFill/>
          </a:ln>
        </p:spPr>
        <p:txBody>
          <a:bodyPr>
            <a:noAutofit/>
          </a:bodyPr>
          <a:lstStyle/>
          <a:p>
            <a:pPr indent="266700"/>
            <a:r>
              <a:rPr lang="zh-CN" altLang="en-US" dirty="0">
                <a:latin typeface="等线" panose="02010600030101010101" charset="-122"/>
                <a:ea typeface="等线" panose="02010600030101010101" charset="-122"/>
                <a:cs typeface="Times New Roman" panose="02020603050405020304" charset="0"/>
              </a:rPr>
              <a:t>四、</a:t>
            </a:r>
            <a:r>
              <a:rPr lang="zh-CN" b="0" dirty="0">
                <a:ea typeface="等线" panose="02010600030101010101" charset="-122"/>
              </a:rPr>
              <a:t>用例之间的关系</a:t>
            </a:r>
            <a:endParaRPr lang="en-US" b="0" dirty="0">
              <a:latin typeface="等线" panose="02010600030101010101" charset="-122"/>
            </a:endParaRPr>
          </a:p>
          <a:p>
            <a:pPr indent="266700"/>
            <a:r>
              <a:rPr lang="en-US" b="0" dirty="0">
                <a:latin typeface="等线" panose="02010600030101010101" charset="-122"/>
              </a:rPr>
              <a:t>1. </a:t>
            </a:r>
            <a:r>
              <a:rPr lang="zh-CN" b="0" dirty="0">
                <a:ea typeface="等线" panose="02010600030101010101" charset="-122"/>
              </a:rPr>
              <a:t>包含</a:t>
            </a:r>
          </a:p>
          <a:p>
            <a:pPr indent="266700"/>
            <a:r>
              <a:rPr lang="zh-CN" b="0" dirty="0">
                <a:ea typeface="等线" panose="02010600030101010101" charset="-122"/>
              </a:rPr>
              <a:t>包含关系指</a:t>
            </a:r>
            <a:r>
              <a:rPr lang="zh-CN" b="0" dirty="0">
                <a:solidFill>
                  <a:schemeClr val="tx2">
                    <a:lumMod val="60000"/>
                    <a:lumOff val="40000"/>
                  </a:schemeClr>
                </a:solidFill>
                <a:ea typeface="等线" panose="02010600030101010101" charset="-122"/>
              </a:rPr>
              <a:t>用例可以简单地包含其他用例具有的行为</a:t>
            </a:r>
            <a:r>
              <a:rPr lang="zh-CN" b="0" dirty="0">
                <a:ea typeface="等线" panose="02010600030101010101" charset="-122"/>
              </a:rPr>
              <a:t>，并把它所包含的用例行为作为自身行为的一部分。</a:t>
            </a:r>
            <a:endParaRPr lang="zh-CN" altLang="en-US" b="0" dirty="0">
              <a:ea typeface="等线" panose="02010600030101010101" charset="-122"/>
            </a:endParaRPr>
          </a:p>
        </p:txBody>
      </p:sp>
      <p:pic>
        <p:nvPicPr>
          <p:cNvPr id="2" name="图片 1"/>
          <p:cNvPicPr/>
          <p:nvPr/>
        </p:nvPicPr>
        <p:blipFill>
          <a:blip r:embed="rId3"/>
          <a:stretch>
            <a:fillRect/>
          </a:stretch>
        </p:blipFill>
        <p:spPr>
          <a:xfrm>
            <a:off x="546100" y="2420937"/>
            <a:ext cx="5276850" cy="1095375"/>
          </a:xfrm>
          <a:prstGeom prst="rect">
            <a:avLst/>
          </a:prstGeom>
          <a:noFill/>
          <a:ln w="9525">
            <a:noFill/>
          </a:ln>
        </p:spPr>
      </p:pic>
      <p:sp>
        <p:nvSpPr>
          <p:cNvPr id="104" name="文本框 103"/>
          <p:cNvSpPr txBox="1"/>
          <p:nvPr/>
        </p:nvSpPr>
        <p:spPr>
          <a:xfrm>
            <a:off x="536575" y="3429000"/>
            <a:ext cx="8280400" cy="1311275"/>
          </a:xfrm>
          <a:prstGeom prst="rect">
            <a:avLst/>
          </a:prstGeom>
          <a:noFill/>
          <a:ln w="9525">
            <a:noFill/>
          </a:ln>
        </p:spPr>
        <p:txBody>
          <a:bodyPr>
            <a:noAutofit/>
          </a:bodyPr>
          <a:lstStyle/>
          <a:p>
            <a:pPr indent="266700"/>
            <a:endParaRPr lang="en-US" b="0" dirty="0">
              <a:latin typeface="等线" panose="02010600030101010101" charset="-122"/>
              <a:cs typeface="Times New Roman" panose="02020603050405020304" charset="0"/>
            </a:endParaRPr>
          </a:p>
          <a:p>
            <a:pPr indent="266700"/>
            <a:r>
              <a:rPr lang="en-US" b="0" dirty="0">
                <a:latin typeface="等线" panose="02010600030101010101" charset="-122"/>
                <a:cs typeface="Times New Roman" panose="02020603050405020304" charset="0"/>
              </a:rPr>
              <a:t> </a:t>
            </a:r>
            <a:endParaRPr lang="en-US" b="0" dirty="0">
              <a:latin typeface="等线" panose="02010600030101010101" charset="-122"/>
            </a:endParaRPr>
          </a:p>
          <a:p>
            <a:pPr indent="266700"/>
            <a:r>
              <a:rPr lang="en-US" b="0" dirty="0">
                <a:latin typeface="等线" panose="02010600030101010101" charset="-122"/>
              </a:rPr>
              <a:t>2. </a:t>
            </a:r>
            <a:r>
              <a:rPr lang="zh-CN" b="0" dirty="0">
                <a:ea typeface="等线" panose="02010600030101010101" charset="-122"/>
              </a:rPr>
              <a:t>扩展</a:t>
            </a:r>
          </a:p>
          <a:p>
            <a:pPr indent="266700"/>
            <a:r>
              <a:rPr lang="zh-CN" b="0" dirty="0">
                <a:ea typeface="等线" panose="02010600030101010101" charset="-122"/>
              </a:rPr>
              <a:t>在一定条件下，</a:t>
            </a:r>
            <a:r>
              <a:rPr lang="zh-CN" b="0" dirty="0">
                <a:solidFill>
                  <a:schemeClr val="tx2">
                    <a:lumMod val="60000"/>
                    <a:lumOff val="40000"/>
                  </a:schemeClr>
                </a:solidFill>
                <a:ea typeface="等线" panose="02010600030101010101" charset="-122"/>
              </a:rPr>
              <a:t>把新的行为加入到已有的用例中，获得的新用例</a:t>
            </a:r>
            <a:r>
              <a:rPr lang="zh-CN" b="0" dirty="0">
                <a:ea typeface="等线" panose="02010600030101010101" charset="-122"/>
              </a:rPr>
              <a:t>叫做扩展用例</a:t>
            </a:r>
            <a:r>
              <a:rPr lang="zh-CN" b="0" dirty="0">
                <a:ea typeface="等线" panose="02010600030101010101" charset="-122"/>
                <a:cs typeface="Times New Roman" panose="02020603050405020304" charset="0"/>
              </a:rPr>
              <a:t>(Extension)，原有的用例叫做基础用例(Base)，从扩展用例到基础用例的关系就是扩展关系。</a:t>
            </a:r>
            <a:endParaRPr lang="zh-CN" altLang="en-US" b="0" dirty="0">
              <a:ea typeface="等线" panose="02010600030101010101" charset="-122"/>
              <a:cs typeface="Times New Roman" panose="02020603050405020304" charset="0"/>
            </a:endParaRPr>
          </a:p>
        </p:txBody>
      </p:sp>
      <p:pic>
        <p:nvPicPr>
          <p:cNvPr id="3" name="图片 2"/>
          <p:cNvPicPr/>
          <p:nvPr/>
        </p:nvPicPr>
        <p:blipFill>
          <a:blip r:embed="rId4"/>
          <a:stretch>
            <a:fillRect/>
          </a:stretch>
        </p:blipFill>
        <p:spPr>
          <a:xfrm>
            <a:off x="536575" y="5323522"/>
            <a:ext cx="5276850" cy="1152525"/>
          </a:xfrm>
          <a:prstGeom prst="rect">
            <a:avLst/>
          </a:prstGeom>
          <a:noFill/>
          <a:ln w="9525">
            <a:noFill/>
          </a:ln>
        </p:spPr>
      </p:pic>
    </p:spTree>
  </p:cSld>
  <p:clrMapOvr>
    <a:masterClrMapping/>
  </p:clrMapOvr>
  <p:transition spd="slow">
    <p:cove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90773" y="273344"/>
            <a:ext cx="2488304"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r>
              <a:rPr lang="zh-CN" altLang="en-US" sz="2400" b="1" dirty="0">
                <a:solidFill>
                  <a:schemeClr val="tx2"/>
                </a:solidFill>
                <a:latin typeface="微软雅黑" panose="020B0503020204020204" charset="-122"/>
                <a:ea typeface="微软雅黑" panose="020B0503020204020204" charset="-122"/>
              </a:rPr>
              <a:t>用例图</a:t>
            </a:r>
          </a:p>
        </p:txBody>
      </p:sp>
      <p:sp>
        <p:nvSpPr>
          <p:cNvPr id="107" name="文本框 106"/>
          <p:cNvSpPr txBox="1"/>
          <p:nvPr/>
        </p:nvSpPr>
        <p:spPr>
          <a:xfrm>
            <a:off x="843280" y="1009015"/>
            <a:ext cx="10177780" cy="1189355"/>
          </a:xfrm>
          <a:prstGeom prst="rect">
            <a:avLst/>
          </a:prstGeom>
          <a:noFill/>
          <a:ln w="9525">
            <a:noFill/>
          </a:ln>
        </p:spPr>
        <p:txBody>
          <a:bodyPr>
            <a:noAutofit/>
          </a:bodyPr>
          <a:lstStyle/>
          <a:p>
            <a:pPr marL="228600" indent="-228600"/>
            <a:r>
              <a:rPr lang="en-US" b="0" dirty="0">
                <a:latin typeface="等线" panose="02010600030101010101" charset="-122"/>
              </a:rPr>
              <a:t>3. </a:t>
            </a:r>
            <a:r>
              <a:rPr lang="zh-CN" b="0" dirty="0">
                <a:ea typeface="等线" panose="02010600030101010101" charset="-122"/>
              </a:rPr>
              <a:t>泛化</a:t>
            </a:r>
          </a:p>
          <a:p>
            <a:pPr marL="228600" indent="-228600"/>
            <a:r>
              <a:rPr lang="zh-CN" b="0" dirty="0">
                <a:ea typeface="等线" panose="02010600030101010101" charset="-122"/>
              </a:rPr>
              <a:t>用例的泛化指的是</a:t>
            </a:r>
            <a:r>
              <a:rPr lang="zh-CN" b="0" dirty="0">
                <a:solidFill>
                  <a:schemeClr val="tx2">
                    <a:lumMod val="60000"/>
                    <a:lumOff val="40000"/>
                  </a:schemeClr>
                </a:solidFill>
                <a:ea typeface="等线" panose="02010600030101010101" charset="-122"/>
              </a:rPr>
              <a:t>一个父用例可以被特化形成多个子用例</a:t>
            </a:r>
            <a:r>
              <a:rPr lang="zh-CN" b="0" dirty="0">
                <a:ea typeface="等线" panose="02010600030101010101" charset="-122"/>
              </a:rPr>
              <a:t>，而父用例和子用例之间的关系就是泛化关系。</a:t>
            </a:r>
            <a:endParaRPr lang="zh-CN" altLang="en-US" b="0" dirty="0">
              <a:ea typeface="等线" panose="02010600030101010101" charset="-122"/>
            </a:endParaRPr>
          </a:p>
        </p:txBody>
      </p:sp>
      <p:pic>
        <p:nvPicPr>
          <p:cNvPr id="2" name="图片 1"/>
          <p:cNvPicPr/>
          <p:nvPr/>
        </p:nvPicPr>
        <p:blipFill>
          <a:blip r:embed="rId3"/>
          <a:stretch>
            <a:fillRect/>
          </a:stretch>
        </p:blipFill>
        <p:spPr>
          <a:xfrm>
            <a:off x="1159510" y="2274570"/>
            <a:ext cx="3524250" cy="2066925"/>
          </a:xfrm>
          <a:prstGeom prst="rect">
            <a:avLst/>
          </a:prstGeom>
          <a:noFill/>
          <a:ln w="9525">
            <a:noFill/>
          </a:ln>
        </p:spPr>
      </p:pic>
      <p:pic>
        <p:nvPicPr>
          <p:cNvPr id="108" name="图片 107"/>
          <p:cNvPicPr/>
          <p:nvPr/>
        </p:nvPicPr>
        <p:blipFill>
          <a:blip r:embed="rId4"/>
          <a:stretch>
            <a:fillRect/>
          </a:stretch>
        </p:blipFill>
        <p:spPr>
          <a:xfrm>
            <a:off x="5808345" y="2769870"/>
            <a:ext cx="5114925" cy="1076325"/>
          </a:xfrm>
          <a:prstGeom prst="rect">
            <a:avLst/>
          </a:prstGeom>
          <a:noFill/>
          <a:ln w="9525">
            <a:noFill/>
          </a:ln>
        </p:spPr>
      </p:pic>
    </p:spTree>
  </p:cSld>
  <p:clrMapOvr>
    <a:masterClrMapping/>
  </p:clrMapOvr>
  <p:transition spd="slow">
    <p:cove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748030" y="702310"/>
            <a:ext cx="1966595" cy="42291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r>
              <a:rPr lang="en-US" altLang="zh-CN" sz="2400" b="1" dirty="0">
                <a:solidFill>
                  <a:schemeClr val="tx2"/>
                </a:solidFill>
                <a:latin typeface="微软雅黑" panose="020B0503020204020204" charset="-122"/>
                <a:ea typeface="微软雅黑" panose="020B0503020204020204" charset="-122"/>
              </a:rPr>
              <a:t>Question</a:t>
            </a:r>
          </a:p>
        </p:txBody>
      </p:sp>
      <p:sp>
        <p:nvSpPr>
          <p:cNvPr id="5" name="文本框 4"/>
          <p:cNvSpPr txBox="1"/>
          <p:nvPr/>
        </p:nvSpPr>
        <p:spPr>
          <a:xfrm>
            <a:off x="566281" y="2024120"/>
            <a:ext cx="10341284" cy="645160"/>
          </a:xfrm>
          <a:prstGeom prst="rect">
            <a:avLst/>
          </a:prstGeom>
          <a:noFill/>
        </p:spPr>
        <p:txBody>
          <a:bodyPr wrap="square">
            <a:spAutoFit/>
          </a:bodyPr>
          <a:lstStyle/>
          <a:p>
            <a:pPr>
              <a:lnSpc>
                <a:spcPct val="150000"/>
              </a:lnSpc>
            </a:pPr>
            <a:r>
              <a:rPr lang="zh-CN" altLang="en-US" sz="2400" dirty="0">
                <a:solidFill>
                  <a:schemeClr val="tx1">
                    <a:lumMod val="75000"/>
                    <a:lumOff val="25000"/>
                  </a:schemeClr>
                </a:solidFill>
                <a:latin typeface="微软雅黑" panose="020B0503020204020204" charset="-122"/>
                <a:ea typeface="微软雅黑" panose="020B0503020204020204" charset="-122"/>
              </a:rPr>
              <a:t>问：</a:t>
            </a:r>
            <a:r>
              <a:rPr lang="zh-CN" sz="2400">
                <a:ea typeface="等线" panose="02010600030101010101" charset="-122"/>
                <a:sym typeface="+mn-ea"/>
              </a:rPr>
              <a:t>用例之间有哪几种关系</a:t>
            </a:r>
            <a:endParaRPr lang="zh-CN" altLang="en-US" sz="2400" dirty="0">
              <a:solidFill>
                <a:schemeClr val="tx1">
                  <a:lumMod val="75000"/>
                  <a:lumOff val="25000"/>
                </a:schemeClr>
              </a:solidFill>
              <a:latin typeface="微软雅黑" panose="020B0503020204020204" charset="-122"/>
              <a:ea typeface="微软雅黑" panose="020B0503020204020204" charset="-122"/>
            </a:endParaRPr>
          </a:p>
        </p:txBody>
      </p:sp>
      <p:sp>
        <p:nvSpPr>
          <p:cNvPr id="8" name="文本框 7"/>
          <p:cNvSpPr txBox="1"/>
          <p:nvPr/>
        </p:nvSpPr>
        <p:spPr>
          <a:xfrm>
            <a:off x="566282" y="3229041"/>
            <a:ext cx="10341284" cy="645160"/>
          </a:xfrm>
          <a:prstGeom prst="rect">
            <a:avLst/>
          </a:prstGeom>
          <a:noFill/>
        </p:spPr>
        <p:txBody>
          <a:bodyPr wrap="square">
            <a:spAutoFit/>
          </a:bodyPr>
          <a:lstStyle/>
          <a:p>
            <a:pPr>
              <a:lnSpc>
                <a:spcPct val="150000"/>
              </a:lnSpc>
            </a:pPr>
            <a:r>
              <a:rPr lang="zh-CN" altLang="en-US" sz="2400" dirty="0">
                <a:solidFill>
                  <a:schemeClr val="tx1">
                    <a:lumMod val="75000"/>
                    <a:lumOff val="25000"/>
                  </a:schemeClr>
                </a:solidFill>
                <a:latin typeface="微软雅黑" panose="020B0503020204020204" charset="-122"/>
                <a:ea typeface="微软雅黑" panose="020B0503020204020204" charset="-122"/>
              </a:rPr>
              <a:t>答</a:t>
            </a:r>
            <a:r>
              <a:rPr lang="zh-CN" altLang="en-US" sz="2400" b="1" dirty="0">
                <a:solidFill>
                  <a:schemeClr val="tx1">
                    <a:lumMod val="75000"/>
                    <a:lumOff val="25000"/>
                  </a:schemeClr>
                </a:solidFill>
                <a:latin typeface="微软雅黑" panose="020B0503020204020204" charset="-122"/>
                <a:ea typeface="微软雅黑" panose="020B0503020204020204" charset="-122"/>
              </a:rPr>
              <a:t>：</a:t>
            </a:r>
            <a:r>
              <a:rPr lang="zh-CN" altLang="en-US" sz="2400" dirty="0">
                <a:solidFill>
                  <a:schemeClr val="tx1">
                    <a:lumMod val="75000"/>
                    <a:lumOff val="25000"/>
                  </a:schemeClr>
                </a:solidFill>
                <a:latin typeface="微软雅黑" panose="020B0503020204020204" charset="-122"/>
                <a:ea typeface="微软雅黑" panose="020B0503020204020204" charset="-122"/>
              </a:rPr>
              <a:t>包含、扩展、泛化</a:t>
            </a:r>
          </a:p>
        </p:txBody>
      </p:sp>
      <p:sp>
        <p:nvSpPr>
          <p:cNvPr id="4" name="Title 1"/>
          <p:cNvSpPr txBox="1"/>
          <p:nvPr>
            <p:custDataLst>
              <p:tags r:id="rId1"/>
            </p:custDataLst>
          </p:nvPr>
        </p:nvSpPr>
        <p:spPr>
          <a:xfrm>
            <a:off x="319373" y="143169"/>
            <a:ext cx="2488304"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r>
              <a:rPr lang="zh-CN" altLang="en-US" sz="2400" b="1" dirty="0">
                <a:solidFill>
                  <a:schemeClr val="tx2"/>
                </a:solidFill>
                <a:latin typeface="微软雅黑" panose="020B0503020204020204" charset="-122"/>
                <a:ea typeface="微软雅黑" panose="020B0503020204020204" charset="-122"/>
              </a:rPr>
              <a:t>用例图</a:t>
            </a: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5400971" y="2140570"/>
            <a:ext cx="1393529" cy="1393528"/>
            <a:chOff x="2276771" y="2221458"/>
            <a:chExt cx="2625430" cy="2625428"/>
          </a:xfrm>
        </p:grpSpPr>
        <p:sp>
          <p:nvSpPr>
            <p:cNvPr id="5" name="椭圆 4"/>
            <p:cNvSpPr/>
            <p:nvPr/>
          </p:nvSpPr>
          <p:spPr>
            <a:xfrm>
              <a:off x="2276771" y="2221458"/>
              <a:ext cx="2625430" cy="2625428"/>
            </a:xfrm>
            <a:prstGeom prst="ellipse">
              <a:avLst/>
            </a:prstGeom>
            <a:noFill/>
            <a:ln w="28575">
              <a:solidFill>
                <a:srgbClr val="1847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mn-ea"/>
                <a:cs typeface="+mn-ea"/>
                <a:sym typeface="+mn-lt"/>
              </a:endParaRPr>
            </a:p>
          </p:txBody>
        </p:sp>
        <p:grpSp>
          <p:nvGrpSpPr>
            <p:cNvPr id="7" name="组合 6"/>
            <p:cNvGrpSpPr/>
            <p:nvPr/>
          </p:nvGrpSpPr>
          <p:grpSpPr>
            <a:xfrm>
              <a:off x="2581581" y="2621254"/>
              <a:ext cx="2052942" cy="1840098"/>
              <a:chOff x="4950565" y="2141272"/>
              <a:chExt cx="3094826" cy="2773962"/>
            </a:xfrm>
          </p:grpSpPr>
          <p:sp>
            <p:nvSpPr>
              <p:cNvPr id="44" name="椭圆 43"/>
              <p:cNvSpPr/>
              <p:nvPr/>
            </p:nvSpPr>
            <p:spPr>
              <a:xfrm>
                <a:off x="4950565" y="2141272"/>
                <a:ext cx="151884" cy="151884"/>
              </a:xfrm>
              <a:prstGeom prst="ellipse">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mn-ea"/>
                  <a:cs typeface="+mn-ea"/>
                  <a:sym typeface="+mn-lt"/>
                </a:endParaRPr>
              </a:p>
            </p:txBody>
          </p:sp>
          <p:sp>
            <p:nvSpPr>
              <p:cNvPr id="45" name="椭圆 44"/>
              <p:cNvSpPr/>
              <p:nvPr/>
            </p:nvSpPr>
            <p:spPr>
              <a:xfrm>
                <a:off x="7893507" y="4763350"/>
                <a:ext cx="151884" cy="151884"/>
              </a:xfrm>
              <a:prstGeom prst="ellipse">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mn-ea"/>
                  <a:cs typeface="+mn-ea"/>
                  <a:sym typeface="+mn-lt"/>
                </a:endParaRPr>
              </a:p>
            </p:txBody>
          </p:sp>
        </p:grpSp>
        <p:grpSp>
          <p:nvGrpSpPr>
            <p:cNvPr id="6" name="组合 5"/>
            <p:cNvGrpSpPr/>
            <p:nvPr/>
          </p:nvGrpSpPr>
          <p:grpSpPr>
            <a:xfrm>
              <a:off x="2582460" y="2625347"/>
              <a:ext cx="2045906" cy="1856228"/>
              <a:chOff x="4953229" y="2141272"/>
              <a:chExt cx="3084220" cy="2798278"/>
            </a:xfrm>
            <a:solidFill>
              <a:srgbClr val="1C50A2"/>
            </a:solidFill>
          </p:grpSpPr>
          <p:sp>
            <p:nvSpPr>
              <p:cNvPr id="46" name="椭圆 45"/>
              <p:cNvSpPr/>
              <p:nvPr/>
            </p:nvSpPr>
            <p:spPr>
              <a:xfrm>
                <a:off x="4953229" y="4787666"/>
                <a:ext cx="151884" cy="15188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mn-ea"/>
                  <a:cs typeface="+mn-ea"/>
                  <a:sym typeface="+mn-lt"/>
                </a:endParaRPr>
              </a:p>
            </p:txBody>
          </p:sp>
          <p:sp>
            <p:nvSpPr>
              <p:cNvPr id="47" name="椭圆 46"/>
              <p:cNvSpPr/>
              <p:nvPr/>
            </p:nvSpPr>
            <p:spPr>
              <a:xfrm>
                <a:off x="7885565" y="2141272"/>
                <a:ext cx="151884" cy="15188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mn-ea"/>
                  <a:cs typeface="+mn-ea"/>
                  <a:sym typeface="+mn-lt"/>
                </a:endParaRPr>
              </a:p>
            </p:txBody>
          </p:sp>
        </p:grpSp>
        <p:sp>
          <p:nvSpPr>
            <p:cNvPr id="14" name="椭圆 13"/>
            <p:cNvSpPr/>
            <p:nvPr/>
          </p:nvSpPr>
          <p:spPr>
            <a:xfrm>
              <a:off x="2616618" y="2570728"/>
              <a:ext cx="1946033" cy="1946033"/>
            </a:xfrm>
            <a:prstGeom prst="ellipse">
              <a:avLst/>
            </a:prstGeom>
            <a:solidFill>
              <a:srgbClr val="1C50A2"/>
            </a:soli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5400" b="1" dirty="0">
                  <a:effectLst>
                    <a:outerShdw blurRad="38100" dist="38100" dir="2700000" algn="tl">
                      <a:srgbClr val="000000">
                        <a:alpha val="43137"/>
                      </a:srgbClr>
                    </a:outerShdw>
                  </a:effectLst>
                  <a:latin typeface="+mn-ea"/>
                  <a:cs typeface="+mn-ea"/>
                  <a:sym typeface="+mn-lt"/>
                </a:rPr>
                <a:t>3</a:t>
              </a:r>
              <a:endParaRPr lang="zh-CN" altLang="en-US" sz="5400" b="1" dirty="0">
                <a:effectLst>
                  <a:outerShdw blurRad="38100" dist="38100" dir="2700000" algn="tl">
                    <a:srgbClr val="000000">
                      <a:alpha val="43137"/>
                    </a:srgbClr>
                  </a:outerShdw>
                </a:effectLst>
                <a:latin typeface="+mn-ea"/>
                <a:cs typeface="+mn-ea"/>
                <a:sym typeface="+mn-lt"/>
              </a:endParaRPr>
            </a:p>
          </p:txBody>
        </p:sp>
      </p:grpSp>
      <p:sp>
        <p:nvSpPr>
          <p:cNvPr id="16" name="椭圆 15"/>
          <p:cNvSpPr/>
          <p:nvPr/>
        </p:nvSpPr>
        <p:spPr>
          <a:xfrm>
            <a:off x="11268220" y="-923780"/>
            <a:ext cx="1847559" cy="1847559"/>
          </a:xfrm>
          <a:prstGeom prst="ellipse">
            <a:avLst/>
          </a:prstGeom>
          <a:solidFill>
            <a:srgbClr val="1C50A2"/>
          </a:soli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a:cs typeface="+mn-ea"/>
              <a:sym typeface="+mn-lt"/>
            </a:endParaRPr>
          </a:p>
        </p:txBody>
      </p:sp>
      <p:sp>
        <p:nvSpPr>
          <p:cNvPr id="17" name="椭圆 16"/>
          <p:cNvSpPr/>
          <p:nvPr/>
        </p:nvSpPr>
        <p:spPr>
          <a:xfrm>
            <a:off x="10492598" y="351423"/>
            <a:ext cx="572356" cy="572356"/>
          </a:xfrm>
          <a:prstGeom prst="ellipse">
            <a:avLst/>
          </a:prstGeom>
          <a:solidFill>
            <a:schemeClr val="bg1"/>
          </a:soli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8" name="椭圆 17"/>
          <p:cNvSpPr/>
          <p:nvPr/>
        </p:nvSpPr>
        <p:spPr>
          <a:xfrm>
            <a:off x="11179254" y="2141272"/>
            <a:ext cx="302456" cy="302456"/>
          </a:xfrm>
          <a:prstGeom prst="ellipse">
            <a:avLst/>
          </a:prstGeom>
          <a:solidFill>
            <a:schemeClr val="bg1"/>
          </a:soli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9" name="椭圆 18"/>
          <p:cNvSpPr/>
          <p:nvPr/>
        </p:nvSpPr>
        <p:spPr>
          <a:xfrm>
            <a:off x="11330482" y="1257699"/>
            <a:ext cx="390938" cy="390938"/>
          </a:xfrm>
          <a:prstGeom prst="ellipse">
            <a:avLst/>
          </a:prstGeom>
          <a:solidFill>
            <a:srgbClr val="1C50A2"/>
          </a:soli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2" name="文本框 9"/>
          <p:cNvSpPr txBox="1"/>
          <p:nvPr/>
        </p:nvSpPr>
        <p:spPr>
          <a:xfrm>
            <a:off x="2856939" y="3915698"/>
            <a:ext cx="6481592" cy="805815"/>
          </a:xfrm>
          <a:prstGeom prst="rect">
            <a:avLst/>
          </a:prstGeom>
          <a:noFill/>
        </p:spPr>
        <p:txBody>
          <a:bodyPr wrap="square" lIns="68548" tIns="34274" rIns="68548" bIns="34274"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a:r>
              <a:rPr lang="zh-CN" altLang="en-US" sz="4800" b="1" dirty="0">
                <a:solidFill>
                  <a:srgbClr val="1C50A2"/>
                </a:solidFill>
                <a:ea typeface="微软雅黑" panose="020B0503020204020204" charset="-122"/>
                <a:cs typeface="微软雅黑" panose="020B0503020204020204" charset="-122"/>
                <a:sym typeface="+mn-lt"/>
              </a:rPr>
              <a:t>顺序图</a:t>
            </a:r>
            <a:endParaRPr lang="en-US" altLang="zh-CN" sz="4800" b="1" dirty="0">
              <a:solidFill>
                <a:srgbClr val="1C50A2"/>
              </a:solidFill>
              <a:ea typeface="微软雅黑" panose="020B0503020204020204" charset="-122"/>
              <a:cs typeface="微软雅黑" panose="020B0503020204020204" charset="-122"/>
              <a:sym typeface="+mn-lt"/>
            </a:endParaRPr>
          </a:p>
        </p:txBody>
      </p:sp>
    </p:spTree>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grpId="0" nodeType="withEffect" p14:presetBounceEnd="20000">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14:bounceEnd="20000">
                                          <p:cBhvr additive="base">
                                            <p:cTn id="7" dur="500" fill="hold"/>
                                            <p:tgtEl>
                                              <p:spTgt spid="16"/>
                                            </p:tgtEl>
                                            <p:attrNameLst>
                                              <p:attrName>ppt_x</p:attrName>
                                            </p:attrNameLst>
                                          </p:cBhvr>
                                          <p:tavLst>
                                            <p:tav tm="0">
                                              <p:val>
                                                <p:strVal val="1+#ppt_w/2"/>
                                              </p:val>
                                            </p:tav>
                                            <p:tav tm="100000">
                                              <p:val>
                                                <p:strVal val="#ppt_x"/>
                                              </p:val>
                                            </p:tav>
                                          </p:tavLst>
                                        </p:anim>
                                        <p:anim calcmode="lin" valueType="num" p14:bounceEnd="20000">
                                          <p:cBhvr additive="base">
                                            <p:cTn id="8" dur="500" fill="hold"/>
                                            <p:tgtEl>
                                              <p:spTgt spid="16"/>
                                            </p:tgtEl>
                                            <p:attrNameLst>
                                              <p:attrName>ppt_y</p:attrName>
                                            </p:attrNameLst>
                                          </p:cBhvr>
                                          <p:tavLst>
                                            <p:tav tm="0">
                                              <p:val>
                                                <p:strVal val="0-#ppt_h/2"/>
                                              </p:val>
                                            </p:tav>
                                            <p:tav tm="100000">
                                              <p:val>
                                                <p:strVal val="#ppt_y"/>
                                              </p:val>
                                            </p:tav>
                                          </p:tavLst>
                                        </p:anim>
                                      </p:childTnLst>
                                    </p:cTn>
                                  </p:par>
                                  <p:par>
                                    <p:cTn id="9" presetID="2" presetClass="entr" presetSubtype="3" fill="hold" grpId="0" nodeType="withEffect" p14:presetBounceEnd="20000">
                                      <p:stCondLst>
                                        <p:cond delay="500"/>
                                      </p:stCondLst>
                                      <p:childTnLst>
                                        <p:set>
                                          <p:cBhvr>
                                            <p:cTn id="10" dur="1" fill="hold">
                                              <p:stCondLst>
                                                <p:cond delay="0"/>
                                              </p:stCondLst>
                                            </p:cTn>
                                            <p:tgtEl>
                                              <p:spTgt spid="17"/>
                                            </p:tgtEl>
                                            <p:attrNameLst>
                                              <p:attrName>style.visibility</p:attrName>
                                            </p:attrNameLst>
                                          </p:cBhvr>
                                          <p:to>
                                            <p:strVal val="visible"/>
                                          </p:to>
                                        </p:set>
                                        <p:anim calcmode="lin" valueType="num" p14:bounceEnd="20000">
                                          <p:cBhvr additive="base">
                                            <p:cTn id="11" dur="500" fill="hold"/>
                                            <p:tgtEl>
                                              <p:spTgt spid="17"/>
                                            </p:tgtEl>
                                            <p:attrNameLst>
                                              <p:attrName>ppt_x</p:attrName>
                                            </p:attrNameLst>
                                          </p:cBhvr>
                                          <p:tavLst>
                                            <p:tav tm="0">
                                              <p:val>
                                                <p:strVal val="1+#ppt_w/2"/>
                                              </p:val>
                                            </p:tav>
                                            <p:tav tm="100000">
                                              <p:val>
                                                <p:strVal val="#ppt_x"/>
                                              </p:val>
                                            </p:tav>
                                          </p:tavLst>
                                        </p:anim>
                                        <p:anim calcmode="lin" valueType="num" p14:bounceEnd="20000">
                                          <p:cBhvr additive="base">
                                            <p:cTn id="12" dur="500" fill="hold"/>
                                            <p:tgtEl>
                                              <p:spTgt spid="17"/>
                                            </p:tgtEl>
                                            <p:attrNameLst>
                                              <p:attrName>ppt_y</p:attrName>
                                            </p:attrNameLst>
                                          </p:cBhvr>
                                          <p:tavLst>
                                            <p:tav tm="0">
                                              <p:val>
                                                <p:strVal val="0-#ppt_h/2"/>
                                              </p:val>
                                            </p:tav>
                                            <p:tav tm="100000">
                                              <p:val>
                                                <p:strVal val="#ppt_y"/>
                                              </p:val>
                                            </p:tav>
                                          </p:tavLst>
                                        </p:anim>
                                      </p:childTnLst>
                                    </p:cTn>
                                  </p:par>
                                  <p:par>
                                    <p:cTn id="13" presetID="2" presetClass="entr" presetSubtype="3" fill="hold" grpId="0" nodeType="withEffect" p14:presetBounceEnd="20000">
                                      <p:stCondLst>
                                        <p:cond delay="250"/>
                                      </p:stCondLst>
                                      <p:childTnLst>
                                        <p:set>
                                          <p:cBhvr>
                                            <p:cTn id="14" dur="1" fill="hold">
                                              <p:stCondLst>
                                                <p:cond delay="0"/>
                                              </p:stCondLst>
                                            </p:cTn>
                                            <p:tgtEl>
                                              <p:spTgt spid="19"/>
                                            </p:tgtEl>
                                            <p:attrNameLst>
                                              <p:attrName>style.visibility</p:attrName>
                                            </p:attrNameLst>
                                          </p:cBhvr>
                                          <p:to>
                                            <p:strVal val="visible"/>
                                          </p:to>
                                        </p:set>
                                        <p:anim calcmode="lin" valueType="num" p14:bounceEnd="20000">
                                          <p:cBhvr additive="base">
                                            <p:cTn id="15" dur="500" fill="hold"/>
                                            <p:tgtEl>
                                              <p:spTgt spid="19"/>
                                            </p:tgtEl>
                                            <p:attrNameLst>
                                              <p:attrName>ppt_x</p:attrName>
                                            </p:attrNameLst>
                                          </p:cBhvr>
                                          <p:tavLst>
                                            <p:tav tm="0">
                                              <p:val>
                                                <p:strVal val="1+#ppt_w/2"/>
                                              </p:val>
                                            </p:tav>
                                            <p:tav tm="100000">
                                              <p:val>
                                                <p:strVal val="#ppt_x"/>
                                              </p:val>
                                            </p:tav>
                                          </p:tavLst>
                                        </p:anim>
                                        <p:anim calcmode="lin" valueType="num" p14:bounceEnd="20000">
                                          <p:cBhvr additive="base">
                                            <p:cTn id="16" dur="500" fill="hold"/>
                                            <p:tgtEl>
                                              <p:spTgt spid="19"/>
                                            </p:tgtEl>
                                            <p:attrNameLst>
                                              <p:attrName>ppt_y</p:attrName>
                                            </p:attrNameLst>
                                          </p:cBhvr>
                                          <p:tavLst>
                                            <p:tav tm="0">
                                              <p:val>
                                                <p:strVal val="0-#ppt_h/2"/>
                                              </p:val>
                                            </p:tav>
                                            <p:tav tm="100000">
                                              <p:val>
                                                <p:strVal val="#ppt_y"/>
                                              </p:val>
                                            </p:tav>
                                          </p:tavLst>
                                        </p:anim>
                                      </p:childTnLst>
                                    </p:cTn>
                                  </p:par>
                                  <p:par>
                                    <p:cTn id="17" presetID="2" presetClass="entr" presetSubtype="3" fill="hold" grpId="0" nodeType="withEffect" p14:presetBounceEnd="20000">
                                      <p:stCondLst>
                                        <p:cond delay="0"/>
                                      </p:stCondLst>
                                      <p:childTnLst>
                                        <p:set>
                                          <p:cBhvr>
                                            <p:cTn id="18" dur="1" fill="hold">
                                              <p:stCondLst>
                                                <p:cond delay="0"/>
                                              </p:stCondLst>
                                            </p:cTn>
                                            <p:tgtEl>
                                              <p:spTgt spid="18"/>
                                            </p:tgtEl>
                                            <p:attrNameLst>
                                              <p:attrName>style.visibility</p:attrName>
                                            </p:attrNameLst>
                                          </p:cBhvr>
                                          <p:to>
                                            <p:strVal val="visible"/>
                                          </p:to>
                                        </p:set>
                                        <p:anim calcmode="lin" valueType="num" p14:bounceEnd="20000">
                                          <p:cBhvr additive="base">
                                            <p:cTn id="19" dur="500" fill="hold"/>
                                            <p:tgtEl>
                                              <p:spTgt spid="18"/>
                                            </p:tgtEl>
                                            <p:attrNameLst>
                                              <p:attrName>ppt_x</p:attrName>
                                            </p:attrNameLst>
                                          </p:cBhvr>
                                          <p:tavLst>
                                            <p:tav tm="0">
                                              <p:val>
                                                <p:strVal val="1+#ppt_w/2"/>
                                              </p:val>
                                            </p:tav>
                                            <p:tav tm="100000">
                                              <p:val>
                                                <p:strVal val="#ppt_x"/>
                                              </p:val>
                                            </p:tav>
                                          </p:tavLst>
                                        </p:anim>
                                        <p:anim calcmode="lin" valueType="num" p14:bounceEnd="20000">
                                          <p:cBhvr additive="base">
                                            <p:cTn id="20" dur="500" fill="hold"/>
                                            <p:tgtEl>
                                              <p:spTgt spid="1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ldLvl="0" animBg="1"/>
          <p:bldP spid="17" grpId="0" bldLvl="0" animBg="1"/>
          <p:bldP spid="18" grpId="0" bldLvl="0" animBg="1"/>
          <p:bldP spid="19" grpId="0" bldLvl="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1+#ppt_w/2"/>
                                              </p:val>
                                            </p:tav>
                                            <p:tav tm="100000">
                                              <p:val>
                                                <p:strVal val="#ppt_x"/>
                                              </p:val>
                                            </p:tav>
                                          </p:tavLst>
                                        </p:anim>
                                        <p:anim calcmode="lin" valueType="num">
                                          <p:cBhvr additive="base">
                                            <p:cTn id="8" dur="500" fill="hold"/>
                                            <p:tgtEl>
                                              <p:spTgt spid="16"/>
                                            </p:tgtEl>
                                            <p:attrNameLst>
                                              <p:attrName>ppt_y</p:attrName>
                                            </p:attrNameLst>
                                          </p:cBhvr>
                                          <p:tavLst>
                                            <p:tav tm="0">
                                              <p:val>
                                                <p:strVal val="0-#ppt_h/2"/>
                                              </p:val>
                                            </p:tav>
                                            <p:tav tm="100000">
                                              <p:val>
                                                <p:strVal val="#ppt_y"/>
                                              </p:val>
                                            </p:tav>
                                          </p:tavLst>
                                        </p:anim>
                                      </p:childTnLst>
                                    </p:cTn>
                                  </p:par>
                                  <p:par>
                                    <p:cTn id="9" presetID="2" presetClass="entr" presetSubtype="3" fill="hold" grpId="0" nodeType="withEffect">
                                      <p:stCondLst>
                                        <p:cond delay="50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500" fill="hold"/>
                                            <p:tgtEl>
                                              <p:spTgt spid="17"/>
                                            </p:tgtEl>
                                            <p:attrNameLst>
                                              <p:attrName>ppt_x</p:attrName>
                                            </p:attrNameLst>
                                          </p:cBhvr>
                                          <p:tavLst>
                                            <p:tav tm="0">
                                              <p:val>
                                                <p:strVal val="1+#ppt_w/2"/>
                                              </p:val>
                                            </p:tav>
                                            <p:tav tm="100000">
                                              <p:val>
                                                <p:strVal val="#ppt_x"/>
                                              </p:val>
                                            </p:tav>
                                          </p:tavLst>
                                        </p:anim>
                                        <p:anim calcmode="lin" valueType="num">
                                          <p:cBhvr additive="base">
                                            <p:cTn id="12" dur="500" fill="hold"/>
                                            <p:tgtEl>
                                              <p:spTgt spid="17"/>
                                            </p:tgtEl>
                                            <p:attrNameLst>
                                              <p:attrName>ppt_y</p:attrName>
                                            </p:attrNameLst>
                                          </p:cBhvr>
                                          <p:tavLst>
                                            <p:tav tm="0">
                                              <p:val>
                                                <p:strVal val="0-#ppt_h/2"/>
                                              </p:val>
                                            </p:tav>
                                            <p:tav tm="100000">
                                              <p:val>
                                                <p:strVal val="#ppt_y"/>
                                              </p:val>
                                            </p:tav>
                                          </p:tavLst>
                                        </p:anim>
                                      </p:childTnLst>
                                    </p:cTn>
                                  </p:par>
                                  <p:par>
                                    <p:cTn id="13" presetID="2" presetClass="entr" presetSubtype="3" fill="hold" grpId="0" nodeType="withEffect">
                                      <p:stCondLst>
                                        <p:cond delay="250"/>
                                      </p:stCondLst>
                                      <p:childTnLst>
                                        <p:set>
                                          <p:cBhvr>
                                            <p:cTn id="14" dur="1" fill="hold">
                                              <p:stCondLst>
                                                <p:cond delay="0"/>
                                              </p:stCondLst>
                                            </p:cTn>
                                            <p:tgtEl>
                                              <p:spTgt spid="19"/>
                                            </p:tgtEl>
                                            <p:attrNameLst>
                                              <p:attrName>style.visibility</p:attrName>
                                            </p:attrNameLst>
                                          </p:cBhvr>
                                          <p:to>
                                            <p:strVal val="visible"/>
                                          </p:to>
                                        </p:set>
                                        <p:anim calcmode="lin" valueType="num">
                                          <p:cBhvr additive="base">
                                            <p:cTn id="15" dur="500" fill="hold"/>
                                            <p:tgtEl>
                                              <p:spTgt spid="19"/>
                                            </p:tgtEl>
                                            <p:attrNameLst>
                                              <p:attrName>ppt_x</p:attrName>
                                            </p:attrNameLst>
                                          </p:cBhvr>
                                          <p:tavLst>
                                            <p:tav tm="0">
                                              <p:val>
                                                <p:strVal val="1+#ppt_w/2"/>
                                              </p:val>
                                            </p:tav>
                                            <p:tav tm="100000">
                                              <p:val>
                                                <p:strVal val="#ppt_x"/>
                                              </p:val>
                                            </p:tav>
                                          </p:tavLst>
                                        </p:anim>
                                        <p:anim calcmode="lin" valueType="num">
                                          <p:cBhvr additive="base">
                                            <p:cTn id="16" dur="500" fill="hold"/>
                                            <p:tgtEl>
                                              <p:spTgt spid="19"/>
                                            </p:tgtEl>
                                            <p:attrNameLst>
                                              <p:attrName>ppt_y</p:attrName>
                                            </p:attrNameLst>
                                          </p:cBhvr>
                                          <p:tavLst>
                                            <p:tav tm="0">
                                              <p:val>
                                                <p:strVal val="0-#ppt_h/2"/>
                                              </p:val>
                                            </p:tav>
                                            <p:tav tm="100000">
                                              <p:val>
                                                <p:strVal val="#ppt_y"/>
                                              </p:val>
                                            </p:tav>
                                          </p:tavLst>
                                        </p:anim>
                                      </p:childTnLst>
                                    </p:cTn>
                                  </p:par>
                                  <p:par>
                                    <p:cTn id="17" presetID="2" presetClass="entr" presetSubtype="3"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anim calcmode="lin" valueType="num">
                                          <p:cBhvr additive="base">
                                            <p:cTn id="19" dur="500" fill="hold"/>
                                            <p:tgtEl>
                                              <p:spTgt spid="18"/>
                                            </p:tgtEl>
                                            <p:attrNameLst>
                                              <p:attrName>ppt_x</p:attrName>
                                            </p:attrNameLst>
                                          </p:cBhvr>
                                          <p:tavLst>
                                            <p:tav tm="0">
                                              <p:val>
                                                <p:strVal val="1+#ppt_w/2"/>
                                              </p:val>
                                            </p:tav>
                                            <p:tav tm="100000">
                                              <p:val>
                                                <p:strVal val="#ppt_x"/>
                                              </p:val>
                                            </p:tav>
                                          </p:tavLst>
                                        </p:anim>
                                        <p:anim calcmode="lin" valueType="num">
                                          <p:cBhvr additive="base">
                                            <p:cTn id="20" dur="500" fill="hold"/>
                                            <p:tgtEl>
                                              <p:spTgt spid="1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ldLvl="0" animBg="1"/>
          <p:bldP spid="17" grpId="0" bldLvl="0" animBg="1"/>
          <p:bldP spid="18" grpId="0" bldLvl="0" animBg="1"/>
          <p:bldP spid="19" grpId="0" bldLvl="0" animBg="1"/>
        </p:bldLst>
      </p:timing>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圆角矩形 18"/>
          <p:cNvSpPr/>
          <p:nvPr/>
        </p:nvSpPr>
        <p:spPr>
          <a:xfrm rot="2700000">
            <a:off x="4623479" y="-610863"/>
            <a:ext cx="2916704" cy="2916704"/>
          </a:xfrm>
          <a:prstGeom prst="roundRect">
            <a:avLst/>
          </a:prstGeom>
          <a:solidFill>
            <a:schemeClr val="bg1"/>
          </a:solidFill>
          <a:ln w="25400">
            <a:no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20" name="圆角矩形 19"/>
          <p:cNvSpPr/>
          <p:nvPr/>
        </p:nvSpPr>
        <p:spPr>
          <a:xfrm rot="2700000">
            <a:off x="4777253" y="-457089"/>
            <a:ext cx="2609154" cy="2609154"/>
          </a:xfrm>
          <a:prstGeom prst="roundRect">
            <a:avLst/>
          </a:prstGeom>
          <a:solidFill>
            <a:srgbClr val="1C50A2"/>
          </a:solidFill>
          <a:ln w="3175">
            <a:noFill/>
            <a:prstDash val="solid"/>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21" name="矩形 20"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SpPr/>
          <p:nvPr/>
        </p:nvSpPr>
        <p:spPr>
          <a:xfrm>
            <a:off x="4343532" y="496909"/>
            <a:ext cx="3476596" cy="1200329"/>
          </a:xfrm>
          <a:prstGeom prst="rect">
            <a:avLst/>
          </a:prstGeom>
          <a:ln>
            <a:noFill/>
          </a:ln>
        </p:spPr>
        <p:txBody>
          <a:bodyPr wrap="square">
            <a:spAutoFit/>
          </a:bodyPr>
          <a:lstStyle/>
          <a:p>
            <a:pPr algn="ctr"/>
            <a:r>
              <a:rPr lang="zh-CN" altLang="en-US" sz="7200" b="1" dirty="0">
                <a:solidFill>
                  <a:schemeClr val="bg1"/>
                </a:solidFill>
                <a:cs typeface="+mn-ea"/>
                <a:sym typeface="+mn-lt"/>
              </a:rPr>
              <a:t>目录</a:t>
            </a:r>
            <a:endParaRPr lang="en-US" altLang="zh-CN" sz="7200" b="1" dirty="0">
              <a:solidFill>
                <a:schemeClr val="bg1"/>
              </a:solidFill>
              <a:cs typeface="+mn-ea"/>
              <a:sym typeface="+mn-lt"/>
            </a:endParaRPr>
          </a:p>
        </p:txBody>
      </p:sp>
      <p:sp>
        <p:nvSpPr>
          <p:cNvPr id="29" name="矩形 28"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SpPr/>
          <p:nvPr/>
        </p:nvSpPr>
        <p:spPr>
          <a:xfrm>
            <a:off x="4343532" y="1621308"/>
            <a:ext cx="3476592" cy="369332"/>
          </a:xfrm>
          <a:prstGeom prst="rect">
            <a:avLst/>
          </a:prstGeom>
          <a:ln>
            <a:noFill/>
          </a:ln>
        </p:spPr>
        <p:txBody>
          <a:bodyPr wrap="square">
            <a:spAutoFit/>
          </a:bodyPr>
          <a:lstStyle/>
          <a:p>
            <a:pPr algn="ctr"/>
            <a:r>
              <a:rPr lang="en-US" altLang="zh-CN" dirty="0">
                <a:solidFill>
                  <a:schemeClr val="bg1"/>
                </a:solidFill>
                <a:latin typeface="+mj-ea"/>
                <a:ea typeface="+mj-ea"/>
                <a:cs typeface="+mn-ea"/>
                <a:sym typeface="+mn-lt"/>
              </a:rPr>
              <a:t>CONTENTS</a:t>
            </a:r>
          </a:p>
        </p:txBody>
      </p:sp>
      <p:sp>
        <p:nvSpPr>
          <p:cNvPr id="30" name="椭圆 29"/>
          <p:cNvSpPr/>
          <p:nvPr/>
        </p:nvSpPr>
        <p:spPr>
          <a:xfrm>
            <a:off x="1647216" y="2647580"/>
            <a:ext cx="789789" cy="789789"/>
          </a:xfrm>
          <a:prstGeom prst="ellipse">
            <a:avLst/>
          </a:prstGeom>
          <a:solidFill>
            <a:srgbClr val="1C50A2"/>
          </a:soli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effectLst>
                  <a:outerShdw blurRad="38100" dist="38100" dir="2700000" algn="tl">
                    <a:srgbClr val="000000">
                      <a:alpha val="43137"/>
                    </a:srgbClr>
                  </a:outerShdw>
                </a:effectLst>
                <a:latin typeface="+mn-ea"/>
                <a:cs typeface="+mn-ea"/>
                <a:sym typeface="+mn-lt"/>
              </a:rPr>
              <a:t>01</a:t>
            </a:r>
            <a:endParaRPr lang="zh-CN" altLang="en-US" sz="2400" b="1" dirty="0">
              <a:effectLst>
                <a:outerShdw blurRad="38100" dist="38100" dir="2700000" algn="tl">
                  <a:srgbClr val="000000">
                    <a:alpha val="43137"/>
                  </a:srgbClr>
                </a:outerShdw>
              </a:effectLst>
              <a:latin typeface="+mn-ea"/>
              <a:cs typeface="+mn-ea"/>
              <a:sym typeface="+mn-lt"/>
            </a:endParaRPr>
          </a:p>
        </p:txBody>
      </p:sp>
      <p:sp>
        <p:nvSpPr>
          <p:cNvPr id="38" name="椭圆 37"/>
          <p:cNvSpPr/>
          <p:nvPr/>
        </p:nvSpPr>
        <p:spPr>
          <a:xfrm>
            <a:off x="4302919" y="2647580"/>
            <a:ext cx="789789" cy="789789"/>
          </a:xfrm>
          <a:prstGeom prst="ellipse">
            <a:avLst/>
          </a:prstGeom>
          <a:solidFill>
            <a:srgbClr val="1C50A2"/>
          </a:soli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effectLst>
                  <a:outerShdw blurRad="38100" dist="38100" dir="2700000" algn="tl">
                    <a:srgbClr val="000000">
                      <a:alpha val="43137"/>
                    </a:srgbClr>
                  </a:outerShdw>
                </a:effectLst>
                <a:latin typeface="+mn-ea"/>
                <a:cs typeface="+mn-ea"/>
                <a:sym typeface="+mn-lt"/>
              </a:rPr>
              <a:t>02</a:t>
            </a:r>
            <a:endParaRPr lang="zh-CN" altLang="en-US" sz="2400" b="1" dirty="0">
              <a:effectLst>
                <a:outerShdw blurRad="38100" dist="38100" dir="2700000" algn="tl">
                  <a:srgbClr val="000000">
                    <a:alpha val="43137"/>
                  </a:srgbClr>
                </a:outerShdw>
              </a:effectLst>
              <a:latin typeface="+mn-ea"/>
              <a:cs typeface="+mn-ea"/>
              <a:sym typeface="+mn-lt"/>
            </a:endParaRPr>
          </a:p>
        </p:txBody>
      </p:sp>
      <p:sp>
        <p:nvSpPr>
          <p:cNvPr id="42" name="椭圆 41"/>
          <p:cNvSpPr/>
          <p:nvPr/>
        </p:nvSpPr>
        <p:spPr>
          <a:xfrm>
            <a:off x="6958622" y="2647580"/>
            <a:ext cx="789789" cy="789789"/>
          </a:xfrm>
          <a:prstGeom prst="ellipse">
            <a:avLst/>
          </a:prstGeom>
          <a:solidFill>
            <a:srgbClr val="1C50A2"/>
          </a:soli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effectLst>
                  <a:outerShdw blurRad="38100" dist="38100" dir="2700000" algn="tl">
                    <a:srgbClr val="000000">
                      <a:alpha val="43137"/>
                    </a:srgbClr>
                  </a:outerShdw>
                </a:effectLst>
                <a:latin typeface="+mn-ea"/>
                <a:cs typeface="+mn-ea"/>
                <a:sym typeface="+mn-lt"/>
              </a:rPr>
              <a:t>03</a:t>
            </a:r>
            <a:endParaRPr lang="zh-CN" altLang="en-US" sz="2400" b="1" dirty="0">
              <a:effectLst>
                <a:outerShdw blurRad="38100" dist="38100" dir="2700000" algn="tl">
                  <a:srgbClr val="000000">
                    <a:alpha val="43137"/>
                  </a:srgbClr>
                </a:outerShdw>
              </a:effectLst>
              <a:latin typeface="+mn-ea"/>
              <a:cs typeface="+mn-ea"/>
              <a:sym typeface="+mn-lt"/>
            </a:endParaRPr>
          </a:p>
        </p:txBody>
      </p:sp>
      <p:sp>
        <p:nvSpPr>
          <p:cNvPr id="46" name="椭圆 45"/>
          <p:cNvSpPr/>
          <p:nvPr/>
        </p:nvSpPr>
        <p:spPr>
          <a:xfrm>
            <a:off x="9614324" y="2647580"/>
            <a:ext cx="789789" cy="789789"/>
          </a:xfrm>
          <a:prstGeom prst="ellipse">
            <a:avLst/>
          </a:prstGeom>
          <a:solidFill>
            <a:srgbClr val="1C50A2"/>
          </a:soli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effectLst>
                  <a:outerShdw blurRad="38100" dist="38100" dir="2700000" algn="tl">
                    <a:srgbClr val="000000">
                      <a:alpha val="43137"/>
                    </a:srgbClr>
                  </a:outerShdw>
                </a:effectLst>
                <a:latin typeface="+mn-ea"/>
                <a:cs typeface="+mn-ea"/>
                <a:sym typeface="+mn-lt"/>
              </a:rPr>
              <a:t>04</a:t>
            </a:r>
            <a:endParaRPr lang="zh-CN" altLang="en-US" sz="2400" b="1" dirty="0">
              <a:effectLst>
                <a:outerShdw blurRad="38100" dist="38100" dir="2700000" algn="tl">
                  <a:srgbClr val="000000">
                    <a:alpha val="43137"/>
                  </a:srgbClr>
                </a:outerShdw>
              </a:effectLst>
              <a:latin typeface="+mn-ea"/>
              <a:cs typeface="+mn-ea"/>
              <a:sym typeface="+mn-lt"/>
            </a:endParaRPr>
          </a:p>
        </p:txBody>
      </p:sp>
      <p:sp>
        <p:nvSpPr>
          <p:cNvPr id="14" name="文本框 9"/>
          <p:cNvSpPr txBox="1"/>
          <p:nvPr/>
        </p:nvSpPr>
        <p:spPr>
          <a:xfrm>
            <a:off x="1022938" y="3790160"/>
            <a:ext cx="2102061" cy="374650"/>
          </a:xfrm>
          <a:prstGeom prst="rect">
            <a:avLst/>
          </a:prstGeom>
          <a:noFill/>
        </p:spPr>
        <p:txBody>
          <a:bodyPr wrap="square" lIns="68548" tIns="34274" rIns="68548" bIns="34274"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a:r>
              <a:rPr lang="zh-CN" altLang="en-US" sz="2000" b="1" dirty="0">
                <a:solidFill>
                  <a:srgbClr val="1C50A2"/>
                </a:solidFill>
                <a:ea typeface="微软雅黑" panose="020B0503020204020204" charset="-122"/>
                <a:cs typeface="微软雅黑" panose="020B0503020204020204" charset="-122"/>
                <a:sym typeface="+mn-lt"/>
              </a:rPr>
              <a:t>类图</a:t>
            </a:r>
          </a:p>
        </p:txBody>
      </p:sp>
      <p:sp>
        <p:nvSpPr>
          <p:cNvPr id="15" name="文本框 9"/>
          <p:cNvSpPr txBox="1"/>
          <p:nvPr/>
        </p:nvSpPr>
        <p:spPr>
          <a:xfrm>
            <a:off x="3642305" y="3790160"/>
            <a:ext cx="2102061" cy="374650"/>
          </a:xfrm>
          <a:prstGeom prst="rect">
            <a:avLst/>
          </a:prstGeom>
          <a:noFill/>
        </p:spPr>
        <p:txBody>
          <a:bodyPr wrap="square" lIns="68548" tIns="34274" rIns="68548" bIns="34274"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a:r>
              <a:rPr lang="zh-CN" altLang="en-US" sz="2000" b="1" dirty="0">
                <a:solidFill>
                  <a:srgbClr val="1C50A2"/>
                </a:solidFill>
                <a:ea typeface="微软雅黑" panose="020B0503020204020204" charset="-122"/>
                <a:cs typeface="微软雅黑" panose="020B0503020204020204" charset="-122"/>
                <a:sym typeface="+mn-lt"/>
              </a:rPr>
              <a:t>用例图</a:t>
            </a:r>
          </a:p>
        </p:txBody>
      </p:sp>
      <p:sp>
        <p:nvSpPr>
          <p:cNvPr id="16" name="文本框 9"/>
          <p:cNvSpPr txBox="1"/>
          <p:nvPr/>
        </p:nvSpPr>
        <p:spPr>
          <a:xfrm>
            <a:off x="6302485" y="3790160"/>
            <a:ext cx="2102061" cy="374650"/>
          </a:xfrm>
          <a:prstGeom prst="rect">
            <a:avLst/>
          </a:prstGeom>
          <a:noFill/>
        </p:spPr>
        <p:txBody>
          <a:bodyPr wrap="square" lIns="68548" tIns="34274" rIns="68548" bIns="34274"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a:r>
              <a:rPr lang="zh-CN" altLang="en-US" sz="2000" b="1" dirty="0">
                <a:solidFill>
                  <a:srgbClr val="1C50A2"/>
                </a:solidFill>
                <a:ea typeface="微软雅黑" panose="020B0503020204020204" charset="-122"/>
                <a:cs typeface="微软雅黑" panose="020B0503020204020204" charset="-122"/>
                <a:sym typeface="+mn-lt"/>
              </a:rPr>
              <a:t>顺序图</a:t>
            </a:r>
          </a:p>
        </p:txBody>
      </p:sp>
      <p:sp>
        <p:nvSpPr>
          <p:cNvPr id="17" name="文本框 9"/>
          <p:cNvSpPr txBox="1"/>
          <p:nvPr/>
        </p:nvSpPr>
        <p:spPr>
          <a:xfrm>
            <a:off x="8962665" y="3790160"/>
            <a:ext cx="2102061" cy="374650"/>
          </a:xfrm>
          <a:prstGeom prst="rect">
            <a:avLst/>
          </a:prstGeom>
          <a:noFill/>
        </p:spPr>
        <p:txBody>
          <a:bodyPr wrap="square" lIns="68548" tIns="34274" rIns="68548" bIns="34274"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a:r>
              <a:rPr lang="zh-CN" altLang="en-US" sz="2000" b="1" dirty="0">
                <a:solidFill>
                  <a:srgbClr val="1C50A2"/>
                </a:solidFill>
                <a:ea typeface="微软雅黑" panose="020B0503020204020204" charset="-122"/>
                <a:cs typeface="微软雅黑" panose="020B0503020204020204" charset="-122"/>
                <a:sym typeface="+mn-lt"/>
              </a:rPr>
              <a:t>部署图</a:t>
            </a:r>
          </a:p>
        </p:txBody>
      </p:sp>
      <p:sp>
        <p:nvSpPr>
          <p:cNvPr id="2" name="椭圆 1"/>
          <p:cNvSpPr/>
          <p:nvPr>
            <p:custDataLst>
              <p:tags r:id="rId1"/>
            </p:custDataLst>
          </p:nvPr>
        </p:nvSpPr>
        <p:spPr>
          <a:xfrm>
            <a:off x="4084346" y="4518290"/>
            <a:ext cx="789789" cy="789789"/>
          </a:xfrm>
          <a:prstGeom prst="ellipse">
            <a:avLst/>
          </a:prstGeom>
          <a:solidFill>
            <a:srgbClr val="1C50A2"/>
          </a:soli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effectLst>
                  <a:outerShdw blurRad="38100" dist="38100" dir="2700000" algn="tl">
                    <a:srgbClr val="000000">
                      <a:alpha val="43137"/>
                    </a:srgbClr>
                  </a:outerShdw>
                </a:effectLst>
                <a:latin typeface="+mn-ea"/>
                <a:cs typeface="+mn-ea"/>
                <a:sym typeface="+mn-lt"/>
              </a:rPr>
              <a:t>05</a:t>
            </a:r>
            <a:endParaRPr lang="zh-CN" altLang="en-US" sz="2400" b="1" dirty="0">
              <a:effectLst>
                <a:outerShdw blurRad="38100" dist="38100" dir="2700000" algn="tl">
                  <a:srgbClr val="000000">
                    <a:alpha val="43137"/>
                  </a:srgbClr>
                </a:outerShdw>
              </a:effectLst>
              <a:latin typeface="+mn-ea"/>
              <a:cs typeface="+mn-ea"/>
              <a:sym typeface="+mn-lt"/>
            </a:endParaRPr>
          </a:p>
        </p:txBody>
      </p:sp>
      <p:sp>
        <p:nvSpPr>
          <p:cNvPr id="3" name="椭圆 2"/>
          <p:cNvSpPr/>
          <p:nvPr>
            <p:custDataLst>
              <p:tags r:id="rId2"/>
            </p:custDataLst>
          </p:nvPr>
        </p:nvSpPr>
        <p:spPr>
          <a:xfrm>
            <a:off x="7354596" y="4518290"/>
            <a:ext cx="789789" cy="789789"/>
          </a:xfrm>
          <a:prstGeom prst="ellipse">
            <a:avLst/>
          </a:prstGeom>
          <a:solidFill>
            <a:srgbClr val="1C50A2"/>
          </a:soli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effectLst>
                  <a:outerShdw blurRad="38100" dist="38100" dir="2700000" algn="tl">
                    <a:srgbClr val="000000">
                      <a:alpha val="43137"/>
                    </a:srgbClr>
                  </a:outerShdw>
                </a:effectLst>
                <a:latin typeface="+mn-ea"/>
                <a:cs typeface="+mn-ea"/>
                <a:sym typeface="+mn-lt"/>
              </a:rPr>
              <a:t>06</a:t>
            </a:r>
            <a:endParaRPr lang="zh-CN" altLang="en-US" sz="2400" b="1" dirty="0">
              <a:effectLst>
                <a:outerShdw blurRad="38100" dist="38100" dir="2700000" algn="tl">
                  <a:srgbClr val="000000">
                    <a:alpha val="43137"/>
                  </a:srgbClr>
                </a:outerShdw>
              </a:effectLst>
              <a:latin typeface="+mn-ea"/>
              <a:cs typeface="+mn-ea"/>
              <a:sym typeface="+mn-lt"/>
            </a:endParaRPr>
          </a:p>
        </p:txBody>
      </p:sp>
      <p:sp>
        <p:nvSpPr>
          <p:cNvPr id="4" name="文本框 9"/>
          <p:cNvSpPr txBox="1"/>
          <p:nvPr>
            <p:custDataLst>
              <p:tags r:id="rId3"/>
            </p:custDataLst>
          </p:nvPr>
        </p:nvSpPr>
        <p:spPr>
          <a:xfrm>
            <a:off x="3428318" y="5660870"/>
            <a:ext cx="2102061" cy="374650"/>
          </a:xfrm>
          <a:prstGeom prst="rect">
            <a:avLst/>
          </a:prstGeom>
          <a:noFill/>
        </p:spPr>
        <p:txBody>
          <a:bodyPr wrap="square" lIns="68548" tIns="34274" rIns="68548" bIns="34274"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a:r>
              <a:rPr lang="zh-CN" altLang="en-US" sz="2000" b="1" dirty="0">
                <a:solidFill>
                  <a:srgbClr val="1C50A2"/>
                </a:solidFill>
                <a:ea typeface="微软雅黑" panose="020B0503020204020204" charset="-122"/>
                <a:cs typeface="微软雅黑" panose="020B0503020204020204" charset="-122"/>
                <a:sym typeface="+mn-lt"/>
              </a:rPr>
              <a:t>状态图</a:t>
            </a:r>
          </a:p>
        </p:txBody>
      </p:sp>
      <p:sp>
        <p:nvSpPr>
          <p:cNvPr id="5" name="文本框 9"/>
          <p:cNvSpPr txBox="1"/>
          <p:nvPr>
            <p:custDataLst>
              <p:tags r:id="rId4"/>
            </p:custDataLst>
          </p:nvPr>
        </p:nvSpPr>
        <p:spPr>
          <a:xfrm>
            <a:off x="6698568" y="5660870"/>
            <a:ext cx="2102061" cy="374650"/>
          </a:xfrm>
          <a:prstGeom prst="rect">
            <a:avLst/>
          </a:prstGeom>
          <a:noFill/>
        </p:spPr>
        <p:txBody>
          <a:bodyPr wrap="square" lIns="68548" tIns="34274" rIns="68548" bIns="34274"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a:r>
              <a:rPr lang="zh-CN" altLang="en-US" sz="2000" b="1" dirty="0">
                <a:solidFill>
                  <a:srgbClr val="1C50A2"/>
                </a:solidFill>
                <a:ea typeface="微软雅黑" panose="020B0503020204020204" charset="-122"/>
                <a:cs typeface="微软雅黑" panose="020B0503020204020204" charset="-122"/>
                <a:sym typeface="+mn-lt"/>
              </a:rPr>
              <a:t>协作图</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par>
                                <p:cTn id="8" presetID="53" presetClass="entr" presetSubtype="16" fill="hold" grpId="0" nodeType="withEffect">
                                  <p:stCondLst>
                                    <p:cond delay="500"/>
                                  </p:stCondLst>
                                  <p:childTnLst>
                                    <p:set>
                                      <p:cBhvr>
                                        <p:cTn id="9" dur="1" fill="hold">
                                          <p:stCondLst>
                                            <p:cond delay="0"/>
                                          </p:stCondLst>
                                        </p:cTn>
                                        <p:tgtEl>
                                          <p:spTgt spid="20"/>
                                        </p:tgtEl>
                                        <p:attrNameLst>
                                          <p:attrName>style.visibility</p:attrName>
                                        </p:attrNameLst>
                                      </p:cBhvr>
                                      <p:to>
                                        <p:strVal val="visible"/>
                                      </p:to>
                                    </p:set>
                                    <p:anim calcmode="lin" valueType="num">
                                      <p:cBhvr>
                                        <p:cTn id="10" dur="500" fill="hold"/>
                                        <p:tgtEl>
                                          <p:spTgt spid="20"/>
                                        </p:tgtEl>
                                        <p:attrNameLst>
                                          <p:attrName>ppt_w</p:attrName>
                                        </p:attrNameLst>
                                      </p:cBhvr>
                                      <p:tavLst>
                                        <p:tav tm="0">
                                          <p:val>
                                            <p:fltVal val="0"/>
                                          </p:val>
                                        </p:tav>
                                        <p:tav tm="100000">
                                          <p:val>
                                            <p:strVal val="#ppt_w"/>
                                          </p:val>
                                        </p:tav>
                                      </p:tavLst>
                                    </p:anim>
                                    <p:anim calcmode="lin" valueType="num">
                                      <p:cBhvr>
                                        <p:cTn id="11" dur="500" fill="hold"/>
                                        <p:tgtEl>
                                          <p:spTgt spid="20"/>
                                        </p:tgtEl>
                                        <p:attrNameLst>
                                          <p:attrName>ppt_h</p:attrName>
                                        </p:attrNameLst>
                                      </p:cBhvr>
                                      <p:tavLst>
                                        <p:tav tm="0">
                                          <p:val>
                                            <p:fltVal val="0"/>
                                          </p:val>
                                        </p:tav>
                                        <p:tav tm="100000">
                                          <p:val>
                                            <p:strVal val="#ppt_h"/>
                                          </p:val>
                                        </p:tav>
                                      </p:tavLst>
                                    </p:anim>
                                    <p:animEffect transition="in" filter="fade">
                                      <p:cBhvr>
                                        <p:cTn id="12" dur="500"/>
                                        <p:tgtEl>
                                          <p:spTgt spid="20"/>
                                        </p:tgtEl>
                                      </p:cBhvr>
                                    </p:animEffect>
                                  </p:childTnLst>
                                </p:cTn>
                              </p:par>
                              <p:par>
                                <p:cTn id="13" presetID="53" presetClass="entr" presetSubtype="16" fill="hold" grpId="0" nodeType="withEffect">
                                  <p:stCondLst>
                                    <p:cond delay="750"/>
                                  </p:stCondLst>
                                  <p:childTnLst>
                                    <p:set>
                                      <p:cBhvr>
                                        <p:cTn id="14" dur="1" fill="hold">
                                          <p:stCondLst>
                                            <p:cond delay="0"/>
                                          </p:stCondLst>
                                        </p:cTn>
                                        <p:tgtEl>
                                          <p:spTgt spid="21"/>
                                        </p:tgtEl>
                                        <p:attrNameLst>
                                          <p:attrName>style.visibility</p:attrName>
                                        </p:attrNameLst>
                                      </p:cBhvr>
                                      <p:to>
                                        <p:strVal val="visible"/>
                                      </p:to>
                                    </p:set>
                                    <p:anim calcmode="lin" valueType="num">
                                      <p:cBhvr>
                                        <p:cTn id="15" dur="500" fill="hold"/>
                                        <p:tgtEl>
                                          <p:spTgt spid="21"/>
                                        </p:tgtEl>
                                        <p:attrNameLst>
                                          <p:attrName>ppt_w</p:attrName>
                                        </p:attrNameLst>
                                      </p:cBhvr>
                                      <p:tavLst>
                                        <p:tav tm="0">
                                          <p:val>
                                            <p:fltVal val="0"/>
                                          </p:val>
                                        </p:tav>
                                        <p:tav tm="100000">
                                          <p:val>
                                            <p:strVal val="#ppt_w"/>
                                          </p:val>
                                        </p:tav>
                                      </p:tavLst>
                                    </p:anim>
                                    <p:anim calcmode="lin" valueType="num">
                                      <p:cBhvr>
                                        <p:cTn id="16" dur="500" fill="hold"/>
                                        <p:tgtEl>
                                          <p:spTgt spid="21"/>
                                        </p:tgtEl>
                                        <p:attrNameLst>
                                          <p:attrName>ppt_h</p:attrName>
                                        </p:attrNameLst>
                                      </p:cBhvr>
                                      <p:tavLst>
                                        <p:tav tm="0">
                                          <p:val>
                                            <p:fltVal val="0"/>
                                          </p:val>
                                        </p:tav>
                                        <p:tav tm="100000">
                                          <p:val>
                                            <p:strVal val="#ppt_h"/>
                                          </p:val>
                                        </p:tav>
                                      </p:tavLst>
                                    </p:anim>
                                    <p:animEffect transition="in" filter="fade">
                                      <p:cBhvr>
                                        <p:cTn id="17" dur="500"/>
                                        <p:tgtEl>
                                          <p:spTgt spid="21"/>
                                        </p:tgtEl>
                                      </p:cBhvr>
                                    </p:animEffect>
                                  </p:childTnLst>
                                </p:cTn>
                              </p:par>
                              <p:par>
                                <p:cTn id="18" presetID="53" presetClass="entr" presetSubtype="16" fill="hold" grpId="0" nodeType="withEffect">
                                  <p:stCondLst>
                                    <p:cond delay="750"/>
                                  </p:stCondLst>
                                  <p:childTnLst>
                                    <p:set>
                                      <p:cBhvr>
                                        <p:cTn id="19" dur="1" fill="hold">
                                          <p:stCondLst>
                                            <p:cond delay="0"/>
                                          </p:stCondLst>
                                        </p:cTn>
                                        <p:tgtEl>
                                          <p:spTgt spid="29"/>
                                        </p:tgtEl>
                                        <p:attrNameLst>
                                          <p:attrName>style.visibility</p:attrName>
                                        </p:attrNameLst>
                                      </p:cBhvr>
                                      <p:to>
                                        <p:strVal val="visible"/>
                                      </p:to>
                                    </p:set>
                                    <p:anim calcmode="lin" valueType="num">
                                      <p:cBhvr>
                                        <p:cTn id="20" dur="500" fill="hold"/>
                                        <p:tgtEl>
                                          <p:spTgt spid="29"/>
                                        </p:tgtEl>
                                        <p:attrNameLst>
                                          <p:attrName>ppt_w</p:attrName>
                                        </p:attrNameLst>
                                      </p:cBhvr>
                                      <p:tavLst>
                                        <p:tav tm="0">
                                          <p:val>
                                            <p:fltVal val="0"/>
                                          </p:val>
                                        </p:tav>
                                        <p:tav tm="100000">
                                          <p:val>
                                            <p:strVal val="#ppt_w"/>
                                          </p:val>
                                        </p:tav>
                                      </p:tavLst>
                                    </p:anim>
                                    <p:anim calcmode="lin" valueType="num">
                                      <p:cBhvr>
                                        <p:cTn id="21" dur="500" fill="hold"/>
                                        <p:tgtEl>
                                          <p:spTgt spid="29"/>
                                        </p:tgtEl>
                                        <p:attrNameLst>
                                          <p:attrName>ppt_h</p:attrName>
                                        </p:attrNameLst>
                                      </p:cBhvr>
                                      <p:tavLst>
                                        <p:tav tm="0">
                                          <p:val>
                                            <p:fltVal val="0"/>
                                          </p:val>
                                        </p:tav>
                                        <p:tav tm="100000">
                                          <p:val>
                                            <p:strVal val="#ppt_h"/>
                                          </p:val>
                                        </p:tav>
                                      </p:tavLst>
                                    </p:anim>
                                    <p:animEffect transition="in" filter="fade">
                                      <p:cBhvr>
                                        <p:cTn id="22"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bldLvl="0" animBg="1"/>
      <p:bldP spid="20" grpId="0" bldLvl="0" animBg="1"/>
      <p:bldP spid="21" grpId="0"/>
      <p:bldP spid="29"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90773" y="273344"/>
            <a:ext cx="2488304"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r>
              <a:rPr lang="zh-CN" altLang="en-US" sz="2400" b="1" dirty="0">
                <a:solidFill>
                  <a:schemeClr val="tx2"/>
                </a:solidFill>
                <a:latin typeface="微软雅黑" panose="020B0503020204020204" charset="-122"/>
                <a:ea typeface="微软雅黑" panose="020B0503020204020204" charset="-122"/>
              </a:rPr>
              <a:t>顺序图</a:t>
            </a:r>
          </a:p>
        </p:txBody>
      </p:sp>
      <p:sp>
        <p:nvSpPr>
          <p:cNvPr id="100" name="文本框 99"/>
          <p:cNvSpPr txBox="1"/>
          <p:nvPr>
            <p:custDataLst>
              <p:tags r:id="rId1"/>
            </p:custDataLst>
          </p:nvPr>
        </p:nvSpPr>
        <p:spPr>
          <a:xfrm>
            <a:off x="377190" y="1024890"/>
            <a:ext cx="10568305" cy="2978150"/>
          </a:xfrm>
          <a:prstGeom prst="rect">
            <a:avLst/>
          </a:prstGeom>
          <a:noFill/>
          <a:ln w="9525">
            <a:noFill/>
          </a:ln>
        </p:spPr>
        <p:txBody>
          <a:bodyPr>
            <a:noAutofit/>
          </a:bodyPr>
          <a:lstStyle/>
          <a:p>
            <a:pPr indent="0"/>
            <a:r>
              <a:rPr lang="zh-CN" b="1" dirty="0">
                <a:ea typeface="等线" panose="02010600030101010101" charset="-122"/>
              </a:rPr>
              <a:t>定义：</a:t>
            </a:r>
          </a:p>
          <a:p>
            <a:pPr indent="457200"/>
            <a:r>
              <a:rPr lang="zh-CN" b="0" dirty="0">
                <a:ea typeface="等线" panose="02010600030101010101" charset="-122"/>
              </a:rPr>
              <a:t>顺序图，用来表示</a:t>
            </a:r>
            <a:r>
              <a:rPr lang="zh-CN" b="0" dirty="0">
                <a:solidFill>
                  <a:schemeClr val="tx2">
                    <a:lumMod val="60000"/>
                    <a:lumOff val="40000"/>
                  </a:schemeClr>
                </a:solidFill>
                <a:ea typeface="等线" panose="02010600030101010101" charset="-122"/>
              </a:rPr>
              <a:t>用例中的行为顺序</a:t>
            </a:r>
            <a:r>
              <a:rPr lang="zh-CN" b="0" dirty="0">
                <a:ea typeface="等线" panose="02010600030101010101" charset="-122"/>
              </a:rPr>
              <a:t>。当执行一个用例行为时，顺序图中的每条消息对应了一个类操作或状态机中引起转换的事件。</a:t>
            </a:r>
          </a:p>
          <a:p>
            <a:pPr indent="0"/>
            <a:endParaRPr lang="zh-CN" b="0" dirty="0">
              <a:ea typeface="等线" panose="02010600030101010101" charset="-122"/>
            </a:endParaRPr>
          </a:p>
          <a:p>
            <a:pPr indent="457200"/>
            <a:r>
              <a:rPr lang="zh-CN" b="0" dirty="0">
                <a:ea typeface="等线" panose="02010600030101010101" charset="-122"/>
              </a:rPr>
              <a:t>顺序图展示对象之间的交互，这些交互是指在场景或用例的事件流中发生的。 顺序图属于动态建模。</a:t>
            </a:r>
          </a:p>
          <a:p>
            <a:pPr indent="0"/>
            <a:r>
              <a:rPr lang="zh-CN" b="0" dirty="0">
                <a:ea typeface="等线" panose="02010600030101010101" charset="-122"/>
              </a:rPr>
              <a:t>​顺序图的</a:t>
            </a:r>
            <a:r>
              <a:rPr lang="zh-CN" b="0" dirty="0">
                <a:solidFill>
                  <a:schemeClr val="tx2">
                    <a:lumMod val="60000"/>
                    <a:lumOff val="40000"/>
                  </a:schemeClr>
                </a:solidFill>
                <a:ea typeface="等线" panose="02010600030101010101" charset="-122"/>
              </a:rPr>
              <a:t>重点在消息序列</a:t>
            </a:r>
            <a:r>
              <a:rPr lang="zh-CN" b="0" dirty="0">
                <a:ea typeface="等线" panose="02010600030101010101" charset="-122"/>
              </a:rPr>
              <a:t>上，也就是说，描述消息是如何在对象间发送和接收的。表示了对象之间传送消息的时间顺序。</a:t>
            </a:r>
          </a:p>
          <a:p>
            <a:pPr indent="457200"/>
            <a:endParaRPr lang="zh-CN" b="0" dirty="0">
              <a:ea typeface="等线" panose="02010600030101010101" charset="-122"/>
            </a:endParaRPr>
          </a:p>
          <a:p>
            <a:pPr indent="457200"/>
            <a:r>
              <a:rPr lang="zh-CN" b="0" dirty="0">
                <a:ea typeface="等线" panose="02010600030101010101" charset="-122"/>
              </a:rPr>
              <a:t>浏览顺序图的方法是：从上到下查看对象间交换的消息。</a:t>
            </a:r>
          </a:p>
        </p:txBody>
      </p:sp>
    </p:spTree>
  </p:cSld>
  <p:clrMapOvr>
    <a:masterClrMapping/>
  </p:clrMapOvr>
  <p:transition spd="slow">
    <p:cove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90773" y="273344"/>
            <a:ext cx="2488304"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r>
              <a:rPr lang="zh-CN" altLang="en-US" sz="2400" b="1" dirty="0">
                <a:solidFill>
                  <a:schemeClr val="tx2"/>
                </a:solidFill>
                <a:latin typeface="微软雅黑" panose="020B0503020204020204" charset="-122"/>
                <a:ea typeface="微软雅黑" panose="020B0503020204020204" charset="-122"/>
              </a:rPr>
              <a:t>顺序图</a:t>
            </a:r>
          </a:p>
        </p:txBody>
      </p:sp>
      <p:sp>
        <p:nvSpPr>
          <p:cNvPr id="100" name="文本框 99"/>
          <p:cNvSpPr txBox="1"/>
          <p:nvPr>
            <p:custDataLst>
              <p:tags r:id="rId1"/>
            </p:custDataLst>
          </p:nvPr>
        </p:nvSpPr>
        <p:spPr>
          <a:xfrm>
            <a:off x="359410" y="1096645"/>
            <a:ext cx="10676255" cy="1325245"/>
          </a:xfrm>
          <a:prstGeom prst="rect">
            <a:avLst/>
          </a:prstGeom>
          <a:noFill/>
          <a:ln w="9525">
            <a:noFill/>
          </a:ln>
        </p:spPr>
        <p:txBody>
          <a:bodyPr>
            <a:noAutofit/>
          </a:bodyPr>
          <a:lstStyle/>
          <a:p>
            <a:pPr indent="0"/>
            <a:r>
              <a:rPr lang="zh-CN" b="1">
                <a:ea typeface="等线" panose="02010600030101010101" charset="-122"/>
              </a:rPr>
              <a:t>一、主要元素</a:t>
            </a:r>
          </a:p>
          <a:p>
            <a:pPr indent="0"/>
            <a:r>
              <a:rPr lang="en-US" altLang="zh-CN" b="1">
                <a:ea typeface="等线" panose="02010600030101010101" charset="-122"/>
              </a:rPr>
              <a:t> 	顺序图有四部分：参与者（Actor)或对象（Object）、生命线（Lift Line) 、激活期和消息。</a:t>
            </a:r>
          </a:p>
        </p:txBody>
      </p:sp>
      <p:sp>
        <p:nvSpPr>
          <p:cNvPr id="2" name="文本框 1"/>
          <p:cNvSpPr txBox="1"/>
          <p:nvPr>
            <p:custDataLst>
              <p:tags r:id="rId2"/>
            </p:custDataLst>
          </p:nvPr>
        </p:nvSpPr>
        <p:spPr>
          <a:xfrm>
            <a:off x="431165" y="2275205"/>
            <a:ext cx="10676255" cy="1325245"/>
          </a:xfrm>
          <a:prstGeom prst="rect">
            <a:avLst/>
          </a:prstGeom>
          <a:noFill/>
          <a:ln w="9525">
            <a:noFill/>
          </a:ln>
        </p:spPr>
        <p:txBody>
          <a:bodyPr>
            <a:noAutofit/>
          </a:bodyPr>
          <a:lstStyle/>
          <a:p>
            <a:pPr indent="0"/>
            <a:r>
              <a:rPr lang="en-US" b="1" dirty="0">
                <a:ea typeface="等线" panose="02010600030101010101" charset="-122"/>
              </a:rPr>
              <a:t>1.</a:t>
            </a:r>
            <a:r>
              <a:rPr lang="zh-CN" altLang="en-US" b="1" dirty="0">
                <a:ea typeface="等线" panose="02010600030101010101" charset="-122"/>
              </a:rPr>
              <a:t>对象</a:t>
            </a:r>
          </a:p>
          <a:p>
            <a:pPr indent="457200"/>
            <a:r>
              <a:rPr lang="zh-CN" altLang="en-US" dirty="0">
                <a:ea typeface="等线" panose="02010600030101010101" charset="-122"/>
              </a:rPr>
              <a:t>参与交互的类的</a:t>
            </a:r>
            <a:r>
              <a:rPr lang="zh-CN" altLang="en-US" dirty="0">
                <a:solidFill>
                  <a:schemeClr val="accent1">
                    <a:lumMod val="75000"/>
                  </a:schemeClr>
                </a:solidFill>
                <a:ea typeface="等线" panose="02010600030101010101" charset="-122"/>
              </a:rPr>
              <a:t>实例</a:t>
            </a:r>
            <a:r>
              <a:rPr lang="zh-CN" altLang="en-US" dirty="0">
                <a:ea typeface="等线" panose="02010600030101010101" charset="-122"/>
              </a:rPr>
              <a:t>，对象之间可以发送消息和接收消息。在分析模型中可以用</a:t>
            </a:r>
            <a:r>
              <a:rPr lang="zh-CN" altLang="en-US" dirty="0">
                <a:solidFill>
                  <a:schemeClr val="accent1">
                    <a:lumMod val="75000"/>
                  </a:schemeClr>
                </a:solidFill>
                <a:ea typeface="等线" panose="02010600030101010101" charset="-122"/>
              </a:rPr>
              <a:t>类的类型</a:t>
            </a:r>
            <a:r>
              <a:rPr lang="zh-CN" altLang="en-US" dirty="0">
                <a:ea typeface="等线" panose="02010600030101010101" charset="-122"/>
              </a:rPr>
              <a:t>表示对象。</a:t>
            </a:r>
          </a:p>
        </p:txBody>
      </p:sp>
      <p:pic>
        <p:nvPicPr>
          <p:cNvPr id="16" name="图片 16"/>
          <p:cNvPicPr>
            <a:picLocks noChangeAspect="1" noChangeArrowheads="1"/>
          </p:cNvPicPr>
          <p:nvPr>
            <p:custDataLst>
              <p:tags r:id="rId3"/>
            </p:custDataLst>
          </p:nvPr>
        </p:nvPicPr>
        <p:blipFill>
          <a:blip r:embed="rId9">
            <a:extLst>
              <a:ext uri="{28A0092B-C50C-407E-A947-70E740481C1C}">
                <a14:useLocalDpi xmlns:a14="http://schemas.microsoft.com/office/drawing/2010/main" val="0"/>
              </a:ext>
            </a:extLst>
          </a:blip>
          <a:srcRect/>
          <a:stretch>
            <a:fillRect/>
          </a:stretch>
        </p:blipFill>
        <p:spPr>
          <a:xfrm>
            <a:off x="1097280" y="3600450"/>
            <a:ext cx="1600200" cy="685800"/>
          </a:xfrm>
          <a:prstGeom prst="rect">
            <a:avLst/>
          </a:prstGeom>
          <a:noFill/>
          <a:ln>
            <a:noFill/>
          </a:ln>
        </p:spPr>
      </p:pic>
      <p:pic>
        <p:nvPicPr>
          <p:cNvPr id="15" name="图片 15"/>
          <p:cNvPicPr>
            <a:picLocks noChangeAspect="1" noChangeArrowheads="1"/>
          </p:cNvPicPr>
          <p:nvPr>
            <p:custDataLst>
              <p:tags r:id="rId4"/>
            </p:custDataLst>
          </p:nvPr>
        </p:nvPicPr>
        <p:blipFill>
          <a:blip r:embed="rId10">
            <a:extLst>
              <a:ext uri="{28A0092B-C50C-407E-A947-70E740481C1C}">
                <a14:useLocalDpi xmlns:a14="http://schemas.microsoft.com/office/drawing/2010/main" val="0"/>
              </a:ext>
            </a:extLst>
          </a:blip>
          <a:srcRect/>
          <a:stretch>
            <a:fillRect/>
          </a:stretch>
        </p:blipFill>
        <p:spPr>
          <a:xfrm>
            <a:off x="1097280" y="4399280"/>
            <a:ext cx="1866900" cy="1695450"/>
          </a:xfrm>
          <a:prstGeom prst="rect">
            <a:avLst/>
          </a:prstGeom>
          <a:noFill/>
          <a:ln>
            <a:noFill/>
          </a:ln>
        </p:spPr>
      </p:pic>
      <p:pic>
        <p:nvPicPr>
          <p:cNvPr id="14" name="图片 14"/>
          <p:cNvPicPr>
            <a:picLocks noChangeAspect="1" noChangeArrowheads="1"/>
          </p:cNvPicPr>
          <p:nvPr>
            <p:custDataLst>
              <p:tags r:id="rId5"/>
            </p:custDataLst>
          </p:nvPr>
        </p:nvPicPr>
        <p:blipFill>
          <a:blip r:embed="rId11">
            <a:extLst>
              <a:ext uri="{28A0092B-C50C-407E-A947-70E740481C1C}">
                <a14:useLocalDpi xmlns:a14="http://schemas.microsoft.com/office/drawing/2010/main" val="0"/>
              </a:ext>
            </a:extLst>
          </a:blip>
          <a:srcRect/>
          <a:stretch>
            <a:fillRect/>
          </a:stretch>
        </p:blipFill>
        <p:spPr>
          <a:xfrm>
            <a:off x="4495800" y="4513580"/>
            <a:ext cx="1835150" cy="1581150"/>
          </a:xfrm>
          <a:prstGeom prst="rect">
            <a:avLst/>
          </a:prstGeom>
          <a:noFill/>
          <a:ln>
            <a:noFill/>
          </a:ln>
        </p:spPr>
      </p:pic>
      <p:pic>
        <p:nvPicPr>
          <p:cNvPr id="13" name="图片 13"/>
          <p:cNvPicPr>
            <a:picLocks noChangeAspect="1" noChangeArrowheads="1"/>
          </p:cNvPicPr>
          <p:nvPr>
            <p:custDataLst>
              <p:tags r:id="rId6"/>
            </p:custDataLst>
          </p:nvPr>
        </p:nvPicPr>
        <p:blipFill>
          <a:blip r:embed="rId12">
            <a:extLst>
              <a:ext uri="{28A0092B-C50C-407E-A947-70E740481C1C}">
                <a14:useLocalDpi xmlns:a14="http://schemas.microsoft.com/office/drawing/2010/main" val="0"/>
              </a:ext>
            </a:extLst>
          </a:blip>
          <a:srcRect/>
          <a:stretch>
            <a:fillRect/>
          </a:stretch>
        </p:blipFill>
        <p:spPr>
          <a:xfrm>
            <a:off x="8333740" y="4513580"/>
            <a:ext cx="1847850" cy="1581150"/>
          </a:xfrm>
          <a:prstGeom prst="rect">
            <a:avLst/>
          </a:prstGeom>
          <a:noFill/>
          <a:ln>
            <a:noFill/>
          </a:ln>
        </p:spPr>
      </p:pic>
    </p:spTree>
  </p:cSld>
  <p:clrMapOvr>
    <a:masterClrMapping/>
  </p:clrMapOvr>
  <p:transition spd="slow">
    <p:cove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90773" y="273344"/>
            <a:ext cx="2488304"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r>
              <a:rPr lang="zh-CN" altLang="en-US" sz="2400" b="1" dirty="0">
                <a:solidFill>
                  <a:schemeClr val="tx2"/>
                </a:solidFill>
                <a:latin typeface="微软雅黑" panose="020B0503020204020204" charset="-122"/>
                <a:ea typeface="微软雅黑" panose="020B0503020204020204" charset="-122"/>
              </a:rPr>
              <a:t>顺序图</a:t>
            </a:r>
          </a:p>
        </p:txBody>
      </p:sp>
      <p:sp>
        <p:nvSpPr>
          <p:cNvPr id="2" name="文本框 1"/>
          <p:cNvSpPr txBox="1"/>
          <p:nvPr>
            <p:custDataLst>
              <p:tags r:id="rId1"/>
            </p:custDataLst>
          </p:nvPr>
        </p:nvSpPr>
        <p:spPr>
          <a:xfrm>
            <a:off x="539115" y="1377315"/>
            <a:ext cx="10676255" cy="1325245"/>
          </a:xfrm>
          <a:prstGeom prst="rect">
            <a:avLst/>
          </a:prstGeom>
          <a:noFill/>
          <a:ln w="9525">
            <a:noFill/>
          </a:ln>
        </p:spPr>
        <p:txBody>
          <a:bodyPr>
            <a:noAutofit/>
          </a:bodyPr>
          <a:lstStyle/>
          <a:p>
            <a:pPr indent="0"/>
            <a:r>
              <a:rPr lang="en-US" altLang="zh-CN" b="1" dirty="0">
                <a:ea typeface="等线" panose="02010600030101010101" charset="-122"/>
              </a:rPr>
              <a:t>2.</a:t>
            </a:r>
            <a:r>
              <a:rPr lang="zh-CN" altLang="en-US" b="1" dirty="0">
                <a:ea typeface="等线" panose="02010600030101010101" charset="-122"/>
              </a:rPr>
              <a:t>参与者</a:t>
            </a:r>
          </a:p>
          <a:p>
            <a:pPr indent="457200"/>
            <a:r>
              <a:rPr lang="zh-CN" altLang="en-US" dirty="0">
                <a:ea typeface="等线" panose="02010600030101010101" charset="-122"/>
              </a:rPr>
              <a:t>描述本次交互的发起者，即</a:t>
            </a:r>
            <a:r>
              <a:rPr lang="zh-CN" altLang="en-US" dirty="0">
                <a:solidFill>
                  <a:schemeClr val="accent1">
                    <a:lumMod val="75000"/>
                  </a:schemeClr>
                </a:solidFill>
                <a:ea typeface="等线" panose="02010600030101010101" charset="-122"/>
              </a:rPr>
              <a:t>用例的驱动者</a:t>
            </a:r>
            <a:r>
              <a:rPr lang="zh-CN" altLang="en-US" dirty="0">
                <a:ea typeface="等线" panose="02010600030101010101" charset="-122"/>
              </a:rPr>
              <a:t>。用小人形状表示。</a:t>
            </a:r>
          </a:p>
        </p:txBody>
      </p:sp>
      <p:pic>
        <p:nvPicPr>
          <p:cNvPr id="12" name="图片 12"/>
          <p:cNvPicPr>
            <a:picLocks noChangeAspect="1" noChangeArrowheads="1"/>
          </p:cNvPicPr>
          <p:nvPr>
            <p:custDataLst>
              <p:tags r:id="rId2"/>
            </p:custDataLst>
          </p:nvPr>
        </p:nvPicPr>
        <p:blipFill>
          <a:blip r:embed="rId5">
            <a:extLst>
              <a:ext uri="{28A0092B-C50C-407E-A947-70E740481C1C}">
                <a14:useLocalDpi xmlns:a14="http://schemas.microsoft.com/office/drawing/2010/main" val="0"/>
              </a:ext>
            </a:extLst>
          </a:blip>
          <a:srcRect/>
          <a:stretch>
            <a:fillRect/>
          </a:stretch>
        </p:blipFill>
        <p:spPr>
          <a:xfrm>
            <a:off x="3352800" y="3300730"/>
            <a:ext cx="1828800" cy="1739900"/>
          </a:xfrm>
          <a:prstGeom prst="rect">
            <a:avLst/>
          </a:prstGeom>
          <a:noFill/>
          <a:ln>
            <a:noFill/>
          </a:ln>
        </p:spPr>
      </p:pic>
    </p:spTree>
  </p:cSld>
  <p:clrMapOvr>
    <a:masterClrMapping/>
  </p:clrMapOvr>
  <p:transition spd="slow">
    <p:cove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90773" y="273344"/>
            <a:ext cx="2488304"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r>
              <a:rPr lang="zh-CN" altLang="en-US" sz="2400" b="1" dirty="0">
                <a:solidFill>
                  <a:schemeClr val="tx2"/>
                </a:solidFill>
                <a:latin typeface="微软雅黑" panose="020B0503020204020204" charset="-122"/>
                <a:ea typeface="微软雅黑" panose="020B0503020204020204" charset="-122"/>
              </a:rPr>
              <a:t>顺序图</a:t>
            </a:r>
          </a:p>
        </p:txBody>
      </p:sp>
      <p:sp>
        <p:nvSpPr>
          <p:cNvPr id="2" name="文本框 1"/>
          <p:cNvSpPr txBox="1"/>
          <p:nvPr>
            <p:custDataLst>
              <p:tags r:id="rId1"/>
            </p:custDataLst>
          </p:nvPr>
        </p:nvSpPr>
        <p:spPr>
          <a:xfrm>
            <a:off x="539115" y="1377315"/>
            <a:ext cx="10676255" cy="1325245"/>
          </a:xfrm>
          <a:prstGeom prst="rect">
            <a:avLst/>
          </a:prstGeom>
          <a:noFill/>
          <a:ln w="9525">
            <a:noFill/>
          </a:ln>
        </p:spPr>
        <p:txBody>
          <a:bodyPr>
            <a:noAutofit/>
          </a:bodyPr>
          <a:lstStyle/>
          <a:p>
            <a:pPr indent="0"/>
            <a:r>
              <a:rPr lang="en-US" altLang="zh-CN" b="1" dirty="0">
                <a:ea typeface="等线" panose="02010600030101010101" charset="-122"/>
              </a:rPr>
              <a:t>3.</a:t>
            </a:r>
            <a:r>
              <a:rPr lang="zh-CN" altLang="en-US" b="1" dirty="0">
                <a:ea typeface="等线" panose="02010600030101010101" charset="-122"/>
              </a:rPr>
              <a:t>生命线</a:t>
            </a:r>
          </a:p>
          <a:p>
            <a:pPr indent="457200"/>
            <a:r>
              <a:rPr lang="zh-CN" altLang="en-US" dirty="0">
                <a:ea typeface="等线" panose="02010600030101010101" charset="-122"/>
              </a:rPr>
              <a:t>生命线用于描述</a:t>
            </a:r>
            <a:r>
              <a:rPr lang="zh-CN" altLang="en-US" dirty="0">
                <a:solidFill>
                  <a:schemeClr val="accent1">
                    <a:lumMod val="75000"/>
                  </a:schemeClr>
                </a:solidFill>
                <a:ea typeface="等线" panose="02010600030101010101" charset="-122"/>
              </a:rPr>
              <a:t>对象的生存周期</a:t>
            </a:r>
            <a:r>
              <a:rPr lang="zh-CN" altLang="en-US" dirty="0">
                <a:ea typeface="等线" panose="02010600030101010101" charset="-122"/>
              </a:rPr>
              <a:t>，对象下方的虚线就是该对象的生命线。</a:t>
            </a:r>
          </a:p>
        </p:txBody>
      </p:sp>
      <p:pic>
        <p:nvPicPr>
          <p:cNvPr id="11" name="图片 11"/>
          <p:cNvPicPr>
            <a:picLocks noChangeAspect="1" noChangeArrowheads="1"/>
          </p:cNvPicPr>
          <p:nvPr>
            <p:custDataLst>
              <p:tags r:id="rId2"/>
            </p:custDataLst>
          </p:nvPr>
        </p:nvPicPr>
        <p:blipFill>
          <a:blip r:embed="rId5">
            <a:extLst>
              <a:ext uri="{28A0092B-C50C-407E-A947-70E740481C1C}">
                <a14:useLocalDpi xmlns:a14="http://schemas.microsoft.com/office/drawing/2010/main" val="0"/>
              </a:ext>
            </a:extLst>
          </a:blip>
          <a:srcRect/>
          <a:stretch>
            <a:fillRect/>
          </a:stretch>
        </p:blipFill>
        <p:spPr>
          <a:xfrm>
            <a:off x="3695700" y="2798445"/>
            <a:ext cx="1854200" cy="2482850"/>
          </a:xfrm>
          <a:prstGeom prst="rect">
            <a:avLst/>
          </a:prstGeom>
          <a:noFill/>
          <a:ln>
            <a:noFill/>
          </a:ln>
        </p:spPr>
      </p:pic>
    </p:spTree>
  </p:cSld>
  <p:clrMapOvr>
    <a:masterClrMapping/>
  </p:clrMapOvr>
  <p:transition spd="slow">
    <p:cove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90773" y="273344"/>
            <a:ext cx="2488304"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r>
              <a:rPr lang="zh-CN" altLang="en-US" sz="2400" b="1" dirty="0">
                <a:solidFill>
                  <a:schemeClr val="tx2"/>
                </a:solidFill>
                <a:latin typeface="微软雅黑" panose="020B0503020204020204" charset="-122"/>
                <a:ea typeface="微软雅黑" panose="020B0503020204020204" charset="-122"/>
              </a:rPr>
              <a:t>顺序图</a:t>
            </a:r>
          </a:p>
        </p:txBody>
      </p:sp>
      <p:sp>
        <p:nvSpPr>
          <p:cNvPr id="2" name="文本框 1"/>
          <p:cNvSpPr txBox="1"/>
          <p:nvPr>
            <p:custDataLst>
              <p:tags r:id="rId1"/>
            </p:custDataLst>
          </p:nvPr>
        </p:nvSpPr>
        <p:spPr>
          <a:xfrm>
            <a:off x="539115" y="1377315"/>
            <a:ext cx="10676255" cy="1325245"/>
          </a:xfrm>
          <a:prstGeom prst="rect">
            <a:avLst/>
          </a:prstGeom>
          <a:noFill/>
          <a:ln w="9525">
            <a:noFill/>
          </a:ln>
        </p:spPr>
        <p:txBody>
          <a:bodyPr>
            <a:noAutofit/>
          </a:bodyPr>
          <a:lstStyle/>
          <a:p>
            <a:pPr indent="0"/>
            <a:r>
              <a:rPr b="1" dirty="0">
                <a:ea typeface="等线" panose="02010600030101010101" charset="-122"/>
              </a:rPr>
              <a:t>4. </a:t>
            </a:r>
            <a:r>
              <a:rPr b="1" dirty="0" err="1">
                <a:ea typeface="等线" panose="02010600030101010101" charset="-122"/>
              </a:rPr>
              <a:t>执行规格条</a:t>
            </a:r>
            <a:r>
              <a:rPr b="1" dirty="0">
                <a:ea typeface="等线" panose="02010600030101010101" charset="-122"/>
              </a:rPr>
              <a:t>/</a:t>
            </a:r>
            <a:r>
              <a:rPr b="1" dirty="0" err="1">
                <a:ea typeface="等线" panose="02010600030101010101" charset="-122"/>
              </a:rPr>
              <a:t>激活条</a:t>
            </a:r>
            <a:endParaRPr b="1" dirty="0">
              <a:ea typeface="等线" panose="02010600030101010101" charset="-122"/>
            </a:endParaRPr>
          </a:p>
          <a:p>
            <a:pPr indent="457200"/>
            <a:r>
              <a:rPr lang="zh-CN" altLang="en-US" dirty="0">
                <a:ea typeface="等线" panose="02010600030101010101" charset="-122"/>
              </a:rPr>
              <a:t>表示控制焦点的</a:t>
            </a:r>
            <a:r>
              <a:rPr lang="zh-CN" altLang="en-US" dirty="0">
                <a:solidFill>
                  <a:schemeClr val="accent1">
                    <a:lumMod val="75000"/>
                  </a:schemeClr>
                </a:solidFill>
                <a:ea typeface="等线" panose="02010600030101010101" charset="-122"/>
              </a:rPr>
              <a:t>控制期</a:t>
            </a:r>
            <a:r>
              <a:rPr lang="zh-CN" altLang="en-US" dirty="0">
                <a:ea typeface="等线" panose="02010600030101010101" charset="-122"/>
              </a:rPr>
              <a:t>，指</a:t>
            </a:r>
            <a:r>
              <a:rPr lang="zh-CN" altLang="en-US" dirty="0">
                <a:solidFill>
                  <a:schemeClr val="accent1">
                    <a:lumMod val="75000"/>
                  </a:schemeClr>
                </a:solidFill>
                <a:ea typeface="等线" panose="02010600030101010101" charset="-122"/>
              </a:rPr>
              <a:t>活动者或对象处于执行状态的时间段</a:t>
            </a:r>
            <a:r>
              <a:rPr lang="zh-CN" altLang="en-US" dirty="0">
                <a:ea typeface="等线" panose="02010600030101010101" charset="-122"/>
              </a:rPr>
              <a:t>。用矩形条表示。</a:t>
            </a:r>
          </a:p>
        </p:txBody>
      </p:sp>
      <p:pic>
        <p:nvPicPr>
          <p:cNvPr id="10" name="图片 10"/>
          <p:cNvPicPr>
            <a:picLocks noChangeAspect="1" noChangeArrowheads="1"/>
          </p:cNvPicPr>
          <p:nvPr>
            <p:custDataLst>
              <p:tags r:id="rId2"/>
            </p:custDataLst>
          </p:nvPr>
        </p:nvPicPr>
        <p:blipFill>
          <a:blip r:embed="rId5">
            <a:extLst>
              <a:ext uri="{28A0092B-C50C-407E-A947-70E740481C1C}">
                <a14:useLocalDpi xmlns:a14="http://schemas.microsoft.com/office/drawing/2010/main" val="0"/>
              </a:ext>
            </a:extLst>
          </a:blip>
          <a:srcRect/>
          <a:stretch>
            <a:fillRect/>
          </a:stretch>
        </p:blipFill>
        <p:spPr>
          <a:xfrm>
            <a:off x="4449445" y="2234565"/>
            <a:ext cx="1244600" cy="3711575"/>
          </a:xfrm>
          <a:prstGeom prst="rect">
            <a:avLst/>
          </a:prstGeom>
          <a:noFill/>
          <a:ln>
            <a:noFill/>
          </a:ln>
        </p:spPr>
      </p:pic>
    </p:spTree>
  </p:cSld>
  <p:clrMapOvr>
    <a:masterClrMapping/>
  </p:clrMapOvr>
  <p:transition spd="slow">
    <p:cove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90773" y="273344"/>
            <a:ext cx="2488304"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r>
              <a:rPr lang="zh-CN" altLang="en-US" sz="2400" b="1" dirty="0">
                <a:solidFill>
                  <a:schemeClr val="tx2"/>
                </a:solidFill>
                <a:latin typeface="微软雅黑" panose="020B0503020204020204" charset="-122"/>
                <a:ea typeface="微软雅黑" panose="020B0503020204020204" charset="-122"/>
              </a:rPr>
              <a:t>顺序图</a:t>
            </a:r>
          </a:p>
        </p:txBody>
      </p:sp>
      <p:sp>
        <p:nvSpPr>
          <p:cNvPr id="2" name="文本框 1"/>
          <p:cNvSpPr txBox="1"/>
          <p:nvPr>
            <p:custDataLst>
              <p:tags r:id="rId1"/>
            </p:custDataLst>
          </p:nvPr>
        </p:nvSpPr>
        <p:spPr>
          <a:xfrm>
            <a:off x="539115" y="1377315"/>
            <a:ext cx="10676255" cy="1325245"/>
          </a:xfrm>
          <a:prstGeom prst="rect">
            <a:avLst/>
          </a:prstGeom>
          <a:noFill/>
          <a:ln w="9525">
            <a:noFill/>
          </a:ln>
        </p:spPr>
        <p:txBody>
          <a:bodyPr>
            <a:noAutofit/>
          </a:bodyPr>
          <a:lstStyle/>
          <a:p>
            <a:pPr indent="0"/>
            <a:r>
              <a:rPr b="1" dirty="0">
                <a:ea typeface="等线" panose="02010600030101010101" charset="-122"/>
              </a:rPr>
              <a:t>5. </a:t>
            </a:r>
            <a:r>
              <a:rPr b="1" dirty="0" err="1">
                <a:ea typeface="等线" panose="02010600030101010101" charset="-122"/>
              </a:rPr>
              <a:t>消息</a:t>
            </a:r>
            <a:endParaRPr b="1" dirty="0">
              <a:ea typeface="等线" panose="02010600030101010101" charset="-122"/>
            </a:endParaRPr>
          </a:p>
          <a:p>
            <a:pPr indent="457200"/>
            <a:r>
              <a:rPr lang="zh-CN" altLang="en-US" dirty="0">
                <a:ea typeface="等线" panose="02010600030101010101" charset="-122"/>
              </a:rPr>
              <a:t>表消息用于描述对象间交互的方式及内容。</a:t>
            </a:r>
          </a:p>
          <a:p>
            <a:pPr indent="457200"/>
            <a:r>
              <a:rPr lang="zh-CN" altLang="en-US" dirty="0">
                <a:ea typeface="等线" panose="02010600030101010101" charset="-122"/>
              </a:rPr>
              <a:t>消息（它可能表示事件或操作的调用）被画成</a:t>
            </a:r>
            <a:r>
              <a:rPr lang="zh-CN" altLang="en-US" dirty="0">
                <a:solidFill>
                  <a:schemeClr val="accent1">
                    <a:lumMod val="75000"/>
                  </a:schemeClr>
                </a:solidFill>
                <a:ea typeface="等线" panose="02010600030101010101" charset="-122"/>
              </a:rPr>
              <a:t>水平</a:t>
            </a:r>
            <a:r>
              <a:rPr lang="zh-CN" altLang="en-US" dirty="0">
                <a:ea typeface="等线" panose="02010600030101010101" charset="-122"/>
              </a:rPr>
              <a:t>的。</a:t>
            </a:r>
          </a:p>
          <a:p>
            <a:pPr indent="457200"/>
            <a:r>
              <a:rPr lang="zh-CN" altLang="en-US" dirty="0">
                <a:solidFill>
                  <a:schemeClr val="accent1">
                    <a:lumMod val="75000"/>
                  </a:schemeClr>
                </a:solidFill>
                <a:ea typeface="等线" panose="02010600030101010101" charset="-122"/>
              </a:rPr>
              <a:t>消息图标的端点与垂直线相连</a:t>
            </a:r>
            <a:r>
              <a:rPr lang="zh-CN" altLang="en-US" dirty="0">
                <a:ea typeface="等线" panose="02010600030101010101" charset="-122"/>
              </a:rPr>
              <a:t>，这些垂直线又与图顶部的实体相连。消息从发出者指向接收者。次</a:t>
            </a:r>
            <a:r>
              <a:rPr lang="en-US" altLang="zh-CN" dirty="0">
                <a:ea typeface="等线" panose="02010600030101010101" charset="-122"/>
              </a:rPr>
              <a:t>  </a:t>
            </a:r>
            <a:r>
              <a:rPr lang="zh-CN" altLang="en-US" dirty="0">
                <a:ea typeface="等线" panose="02010600030101010101" charset="-122"/>
              </a:rPr>
              <a:t>序由垂直位置来表示，第一个消息出现在图的顶部，最后一个消息出现在图的底部。</a:t>
            </a:r>
          </a:p>
        </p:txBody>
      </p:sp>
      <p:sp>
        <p:nvSpPr>
          <p:cNvPr id="3" name="矩形 -2147482624"/>
          <p:cNvSpPr/>
          <p:nvPr>
            <p:custDataLst>
              <p:tags r:id="rId2"/>
            </p:custDataLst>
          </p:nvPr>
        </p:nvSpPr>
        <p:spPr>
          <a:xfrm>
            <a:off x="3228975" y="4224655"/>
            <a:ext cx="3902075" cy="76200"/>
          </a:xfrm>
          <a:prstGeom prst="rect">
            <a:avLst/>
          </a:prstGeom>
          <a:solidFill>
            <a:srgbClr val="121212"/>
          </a:solidFill>
          <a:ln w="9525">
            <a:noFill/>
          </a:ln>
        </p:spPr>
        <p:txBody>
          <a:bodyPr/>
          <a:lstStyle/>
          <a:p>
            <a:endParaRPr lang="zh-CN" altLang="en-US"/>
          </a:p>
        </p:txBody>
      </p:sp>
    </p:spTree>
  </p:cSld>
  <p:clrMapOvr>
    <a:masterClrMapping/>
  </p:clrMapOvr>
  <p:transition spd="slow">
    <p:cove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90773" y="273344"/>
            <a:ext cx="2488304"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r>
              <a:rPr lang="zh-CN" altLang="en-US" sz="2400" b="1" dirty="0">
                <a:solidFill>
                  <a:schemeClr val="tx2"/>
                </a:solidFill>
                <a:latin typeface="微软雅黑" panose="020B0503020204020204" charset="-122"/>
                <a:ea typeface="微软雅黑" panose="020B0503020204020204" charset="-122"/>
              </a:rPr>
              <a:t>顺序图</a:t>
            </a:r>
          </a:p>
        </p:txBody>
      </p:sp>
      <p:sp>
        <p:nvSpPr>
          <p:cNvPr id="100" name="文本框 99"/>
          <p:cNvSpPr txBox="1"/>
          <p:nvPr>
            <p:custDataLst>
              <p:tags r:id="rId1"/>
            </p:custDataLst>
          </p:nvPr>
        </p:nvSpPr>
        <p:spPr>
          <a:xfrm>
            <a:off x="323850" y="1096645"/>
            <a:ext cx="10711815" cy="535305"/>
          </a:xfrm>
          <a:prstGeom prst="rect">
            <a:avLst/>
          </a:prstGeom>
          <a:noFill/>
          <a:ln w="9525">
            <a:noFill/>
          </a:ln>
        </p:spPr>
        <p:txBody>
          <a:bodyPr>
            <a:noAutofit/>
          </a:bodyPr>
          <a:lstStyle/>
          <a:p>
            <a:pPr indent="0"/>
            <a:r>
              <a:rPr lang="zh-CN" b="1">
                <a:ea typeface="等线" panose="02010600030101010101" charset="-122"/>
              </a:rPr>
              <a:t>二、消息类型</a:t>
            </a:r>
            <a:r>
              <a:rPr lang="en-US" altLang="zh-CN" b="1">
                <a:ea typeface="等线" panose="02010600030101010101" charset="-122"/>
              </a:rPr>
              <a:t> 	</a:t>
            </a:r>
          </a:p>
        </p:txBody>
      </p:sp>
      <p:sp>
        <p:nvSpPr>
          <p:cNvPr id="2" name="文本框 1"/>
          <p:cNvSpPr txBox="1"/>
          <p:nvPr>
            <p:custDataLst>
              <p:tags r:id="rId2"/>
            </p:custDataLst>
          </p:nvPr>
        </p:nvSpPr>
        <p:spPr>
          <a:xfrm>
            <a:off x="431165" y="2275205"/>
            <a:ext cx="10676255" cy="1325245"/>
          </a:xfrm>
          <a:prstGeom prst="rect">
            <a:avLst/>
          </a:prstGeom>
          <a:noFill/>
          <a:ln w="9525">
            <a:noFill/>
          </a:ln>
        </p:spPr>
        <p:txBody>
          <a:bodyPr>
            <a:noAutofit/>
          </a:bodyPr>
          <a:lstStyle/>
          <a:p>
            <a:pPr indent="0"/>
            <a:r>
              <a:rPr lang="zh-CN" altLang="en-US" b="1">
                <a:ea typeface="等线" panose="02010600030101010101" charset="-122"/>
              </a:rPr>
              <a:t>1. 同步消息</a:t>
            </a:r>
          </a:p>
          <a:p>
            <a:pPr indent="457200"/>
            <a:r>
              <a:rPr lang="zh-CN" altLang="en-US">
                <a:ea typeface="等线" panose="02010600030101010101" charset="-122"/>
              </a:rPr>
              <a:t>一个对象向另一个对象发出同步消息后，将处于阻塞状态，一直等到另一个对象的回应。</a:t>
            </a:r>
          </a:p>
        </p:txBody>
      </p:sp>
      <p:pic>
        <p:nvPicPr>
          <p:cNvPr id="3" name="图片 2"/>
          <p:cNvPicPr/>
          <p:nvPr>
            <p:custDataLst>
              <p:tags r:id="rId3"/>
            </p:custDataLst>
          </p:nvPr>
        </p:nvPicPr>
        <p:blipFill>
          <a:blip r:embed="rId6"/>
          <a:stretch>
            <a:fillRect/>
          </a:stretch>
        </p:blipFill>
        <p:spPr>
          <a:xfrm>
            <a:off x="3705225" y="3674110"/>
            <a:ext cx="2051050" cy="1306830"/>
          </a:xfrm>
          <a:prstGeom prst="rect">
            <a:avLst/>
          </a:prstGeom>
          <a:noFill/>
          <a:ln w="9525">
            <a:noFill/>
          </a:ln>
        </p:spPr>
      </p:pic>
    </p:spTree>
  </p:cSld>
  <p:clrMapOvr>
    <a:masterClrMapping/>
  </p:clrMapOvr>
  <p:transition spd="slow">
    <p:cove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90773" y="273344"/>
            <a:ext cx="2488304"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r>
              <a:rPr lang="zh-CN" altLang="en-US" sz="2400" b="1" dirty="0">
                <a:solidFill>
                  <a:schemeClr val="tx2"/>
                </a:solidFill>
                <a:latin typeface="微软雅黑" panose="020B0503020204020204" charset="-122"/>
                <a:ea typeface="微软雅黑" panose="020B0503020204020204" charset="-122"/>
              </a:rPr>
              <a:t>顺序图</a:t>
            </a:r>
          </a:p>
        </p:txBody>
      </p:sp>
      <p:sp>
        <p:nvSpPr>
          <p:cNvPr id="2" name="文本框 1"/>
          <p:cNvSpPr txBox="1"/>
          <p:nvPr>
            <p:custDataLst>
              <p:tags r:id="rId1"/>
            </p:custDataLst>
          </p:nvPr>
        </p:nvSpPr>
        <p:spPr>
          <a:xfrm>
            <a:off x="359410" y="1376680"/>
            <a:ext cx="10676255" cy="1325245"/>
          </a:xfrm>
          <a:prstGeom prst="rect">
            <a:avLst/>
          </a:prstGeom>
          <a:noFill/>
          <a:ln w="9525">
            <a:noFill/>
          </a:ln>
        </p:spPr>
        <p:txBody>
          <a:bodyPr>
            <a:noAutofit/>
          </a:bodyPr>
          <a:lstStyle/>
          <a:p>
            <a:pPr indent="0"/>
            <a:r>
              <a:rPr lang="en-US" altLang="zh-CN" b="1">
                <a:ea typeface="等线" panose="02010600030101010101" charset="-122"/>
              </a:rPr>
              <a:t>2</a:t>
            </a:r>
            <a:r>
              <a:rPr lang="zh-CN" altLang="en-US" b="1">
                <a:ea typeface="等线" panose="02010600030101010101" charset="-122"/>
              </a:rPr>
              <a:t>. 异步消息</a:t>
            </a:r>
          </a:p>
          <a:p>
            <a:pPr indent="457200"/>
            <a:r>
              <a:rPr lang="zh-CN" altLang="en-US">
                <a:ea typeface="等线" panose="02010600030101010101" charset="-122"/>
              </a:rPr>
              <a:t>一个对象向另一个对象发出异步消息后，这个对象可以进行其他的操作，不需要等到另一个对象的响应。</a:t>
            </a:r>
          </a:p>
        </p:txBody>
      </p:sp>
      <p:pic>
        <p:nvPicPr>
          <p:cNvPr id="8" name="图片 8"/>
          <p:cNvPicPr>
            <a:picLocks noChangeAspect="1" noChangeArrowheads="1"/>
          </p:cNvPicPr>
          <p:nvPr>
            <p:custDataLst>
              <p:tags r:id="rId2"/>
            </p:custDataLst>
          </p:nvPr>
        </p:nvPicPr>
        <p:blipFill>
          <a:blip r:embed="rId5">
            <a:extLst>
              <a:ext uri="{28A0092B-C50C-407E-A947-70E740481C1C}">
                <a14:useLocalDpi xmlns:a14="http://schemas.microsoft.com/office/drawing/2010/main" val="0"/>
              </a:ext>
            </a:extLst>
          </a:blip>
          <a:srcRect/>
          <a:stretch>
            <a:fillRect/>
          </a:stretch>
        </p:blipFill>
        <p:spPr>
          <a:xfrm>
            <a:off x="3625850" y="3173730"/>
            <a:ext cx="3502660" cy="1158875"/>
          </a:xfrm>
          <a:prstGeom prst="rect">
            <a:avLst/>
          </a:prstGeom>
          <a:noFill/>
          <a:ln>
            <a:noFill/>
          </a:ln>
        </p:spPr>
      </p:pic>
    </p:spTree>
  </p:cSld>
  <p:clrMapOvr>
    <a:masterClrMapping/>
  </p:clrMapOvr>
  <p:transition spd="slow">
    <p:cove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90773" y="273344"/>
            <a:ext cx="2488304"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r>
              <a:rPr lang="zh-CN" altLang="en-US" sz="2400" b="1" dirty="0">
                <a:solidFill>
                  <a:schemeClr val="tx2"/>
                </a:solidFill>
                <a:latin typeface="微软雅黑" panose="020B0503020204020204" charset="-122"/>
                <a:ea typeface="微软雅黑" panose="020B0503020204020204" charset="-122"/>
              </a:rPr>
              <a:t>顺序图</a:t>
            </a:r>
          </a:p>
        </p:txBody>
      </p:sp>
      <p:sp>
        <p:nvSpPr>
          <p:cNvPr id="2" name="文本框 1"/>
          <p:cNvSpPr txBox="1"/>
          <p:nvPr>
            <p:custDataLst>
              <p:tags r:id="rId1"/>
            </p:custDataLst>
          </p:nvPr>
        </p:nvSpPr>
        <p:spPr>
          <a:xfrm>
            <a:off x="359410" y="1376680"/>
            <a:ext cx="10676255" cy="1325245"/>
          </a:xfrm>
          <a:prstGeom prst="rect">
            <a:avLst/>
          </a:prstGeom>
          <a:noFill/>
          <a:ln w="9525">
            <a:noFill/>
          </a:ln>
        </p:spPr>
        <p:txBody>
          <a:bodyPr>
            <a:noAutofit/>
          </a:bodyPr>
          <a:lstStyle/>
          <a:p>
            <a:pPr indent="0"/>
            <a:r>
              <a:rPr lang="en-US" altLang="zh-CN" b="1">
                <a:ea typeface="等线" panose="02010600030101010101" charset="-122"/>
              </a:rPr>
              <a:t>3.</a:t>
            </a:r>
            <a:r>
              <a:rPr lang="zh-CN" altLang="en-US" b="1">
                <a:ea typeface="等线" panose="02010600030101010101" charset="-122"/>
              </a:rPr>
              <a:t> 返回消息</a:t>
            </a:r>
          </a:p>
          <a:p>
            <a:pPr indent="457200"/>
            <a:r>
              <a:rPr lang="zh-CN" altLang="en-US">
                <a:ea typeface="等线" panose="02010600030101010101" charset="-122"/>
              </a:rPr>
              <a:t>表示从过程调用返回。</a:t>
            </a:r>
          </a:p>
        </p:txBody>
      </p:sp>
      <p:pic>
        <p:nvPicPr>
          <p:cNvPr id="7" name="图片 7"/>
          <p:cNvPicPr>
            <a:picLocks noChangeAspect="1" noChangeArrowheads="1"/>
          </p:cNvPicPr>
          <p:nvPr>
            <p:custDataLst>
              <p:tags r:id="rId2"/>
            </p:custDataLst>
          </p:nvPr>
        </p:nvPicPr>
        <p:blipFill>
          <a:blip r:embed="rId8">
            <a:extLst>
              <a:ext uri="{28A0092B-C50C-407E-A947-70E740481C1C}">
                <a14:useLocalDpi xmlns:a14="http://schemas.microsoft.com/office/drawing/2010/main" val="0"/>
              </a:ext>
            </a:extLst>
          </a:blip>
          <a:srcRect/>
          <a:stretch>
            <a:fillRect/>
          </a:stretch>
        </p:blipFill>
        <p:spPr>
          <a:xfrm>
            <a:off x="3180715" y="2237105"/>
            <a:ext cx="3027680" cy="731520"/>
          </a:xfrm>
          <a:prstGeom prst="rect">
            <a:avLst/>
          </a:prstGeom>
          <a:noFill/>
          <a:ln>
            <a:noFill/>
          </a:ln>
        </p:spPr>
      </p:pic>
      <p:sp>
        <p:nvSpPr>
          <p:cNvPr id="4" name="文本框 3"/>
          <p:cNvSpPr txBox="1"/>
          <p:nvPr>
            <p:custDataLst>
              <p:tags r:id="rId3"/>
            </p:custDataLst>
          </p:nvPr>
        </p:nvSpPr>
        <p:spPr>
          <a:xfrm>
            <a:off x="486410" y="3982720"/>
            <a:ext cx="10676255" cy="1325245"/>
          </a:xfrm>
          <a:prstGeom prst="rect">
            <a:avLst/>
          </a:prstGeom>
          <a:noFill/>
          <a:ln w="9525">
            <a:noFill/>
          </a:ln>
        </p:spPr>
        <p:txBody>
          <a:bodyPr>
            <a:noAutofit/>
          </a:bodyPr>
          <a:lstStyle/>
          <a:p>
            <a:pPr indent="0"/>
            <a:r>
              <a:rPr lang="en-US" altLang="zh-CN" b="1">
                <a:ea typeface="等线" panose="02010600030101010101" charset="-122"/>
              </a:rPr>
              <a:t>4.</a:t>
            </a:r>
            <a:r>
              <a:rPr lang="zh-CN" altLang="en-US" b="1">
                <a:ea typeface="等线" panose="02010600030101010101" charset="-122"/>
              </a:rPr>
              <a:t> 简单消息</a:t>
            </a:r>
          </a:p>
          <a:p>
            <a:pPr indent="457200"/>
            <a:r>
              <a:rPr lang="zh-CN" altLang="en-US">
                <a:ea typeface="等线" panose="02010600030101010101" charset="-122"/>
              </a:rPr>
              <a:t>不区分同步或异步。</a:t>
            </a:r>
          </a:p>
        </p:txBody>
      </p:sp>
      <p:pic>
        <p:nvPicPr>
          <p:cNvPr id="6" name="图片 6"/>
          <p:cNvPicPr>
            <a:picLocks noChangeAspect="1" noChangeArrowheads="1"/>
          </p:cNvPicPr>
          <p:nvPr>
            <p:custDataLst>
              <p:tags r:id="rId4"/>
            </p:custDataLst>
          </p:nvPr>
        </p:nvPicPr>
        <p:blipFill>
          <a:blip r:embed="rId9">
            <a:extLst>
              <a:ext uri="{28A0092B-C50C-407E-A947-70E740481C1C}">
                <a14:useLocalDpi xmlns:a14="http://schemas.microsoft.com/office/drawing/2010/main" val="0"/>
              </a:ext>
            </a:extLst>
          </a:blip>
          <a:srcRect/>
          <a:stretch>
            <a:fillRect/>
          </a:stretch>
        </p:blipFill>
        <p:spPr>
          <a:xfrm>
            <a:off x="894715" y="5569585"/>
            <a:ext cx="1490980" cy="584200"/>
          </a:xfrm>
          <a:prstGeom prst="rect">
            <a:avLst/>
          </a:prstGeom>
          <a:noFill/>
          <a:ln>
            <a:noFill/>
          </a:ln>
        </p:spPr>
      </p:pic>
      <p:sp>
        <p:nvSpPr>
          <p:cNvPr id="3" name="矩形 -2147482623"/>
          <p:cNvSpPr/>
          <p:nvPr>
            <p:custDataLst>
              <p:tags r:id="rId5"/>
            </p:custDataLst>
          </p:nvPr>
        </p:nvSpPr>
        <p:spPr>
          <a:xfrm>
            <a:off x="4773930" y="5816600"/>
            <a:ext cx="2429510" cy="90170"/>
          </a:xfrm>
          <a:prstGeom prst="rect">
            <a:avLst/>
          </a:prstGeom>
          <a:solidFill>
            <a:srgbClr val="121212"/>
          </a:solidFill>
          <a:ln w="9525">
            <a:noFill/>
          </a:ln>
        </p:spPr>
        <p:txBody>
          <a:bodyPr/>
          <a:lstStyle/>
          <a:p>
            <a:endParaRPr lang="zh-CN" altLang="en-US"/>
          </a:p>
        </p:txBody>
      </p:sp>
    </p:spTree>
  </p:cSld>
  <p:clrMapOvr>
    <a:masterClrMapping/>
  </p:clrMapOvr>
  <p:transition spd="slow">
    <p:cove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90773" y="273344"/>
            <a:ext cx="2488304"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r>
              <a:rPr lang="zh-CN" altLang="en-US" sz="2400" b="1" dirty="0">
                <a:solidFill>
                  <a:schemeClr val="tx2"/>
                </a:solidFill>
                <a:latin typeface="微软雅黑" panose="020B0503020204020204" charset="-122"/>
                <a:ea typeface="微软雅黑" panose="020B0503020204020204" charset="-122"/>
              </a:rPr>
              <a:t>顺序图</a:t>
            </a:r>
          </a:p>
        </p:txBody>
      </p:sp>
      <p:sp>
        <p:nvSpPr>
          <p:cNvPr id="100" name="文本框 99"/>
          <p:cNvSpPr txBox="1"/>
          <p:nvPr>
            <p:custDataLst>
              <p:tags r:id="rId1"/>
            </p:custDataLst>
          </p:nvPr>
        </p:nvSpPr>
        <p:spPr>
          <a:xfrm>
            <a:off x="323850" y="1096645"/>
            <a:ext cx="10711815" cy="535305"/>
          </a:xfrm>
          <a:prstGeom prst="rect">
            <a:avLst/>
          </a:prstGeom>
          <a:noFill/>
          <a:ln w="9525">
            <a:noFill/>
          </a:ln>
        </p:spPr>
        <p:txBody>
          <a:bodyPr>
            <a:noAutofit/>
          </a:bodyPr>
          <a:lstStyle/>
          <a:p>
            <a:pPr indent="0"/>
            <a:r>
              <a:rPr lang="zh-CN" b="1">
                <a:ea typeface="等线" panose="02010600030101010101" charset="-122"/>
              </a:rPr>
              <a:t>三、</a:t>
            </a:r>
            <a:r>
              <a:rPr b="1">
                <a:ea typeface="等线" panose="02010600030101010101" charset="-122"/>
              </a:rPr>
              <a:t>消息语法格式</a:t>
            </a:r>
            <a:r>
              <a:rPr lang="en-US" altLang="zh-CN" b="1">
                <a:ea typeface="等线" panose="02010600030101010101" charset="-122"/>
              </a:rPr>
              <a:t>	</a:t>
            </a:r>
          </a:p>
        </p:txBody>
      </p:sp>
      <p:sp>
        <p:nvSpPr>
          <p:cNvPr id="2" name="文本框 1"/>
          <p:cNvSpPr txBox="1"/>
          <p:nvPr>
            <p:custDataLst>
              <p:tags r:id="rId2"/>
            </p:custDataLst>
          </p:nvPr>
        </p:nvSpPr>
        <p:spPr>
          <a:xfrm>
            <a:off x="431165" y="2275205"/>
            <a:ext cx="10676255" cy="3409315"/>
          </a:xfrm>
          <a:prstGeom prst="rect">
            <a:avLst/>
          </a:prstGeom>
          <a:noFill/>
          <a:ln w="9525">
            <a:noFill/>
          </a:ln>
        </p:spPr>
        <p:txBody>
          <a:bodyPr>
            <a:noAutofit/>
          </a:bodyPr>
          <a:lstStyle/>
          <a:p>
            <a:pPr indent="0"/>
            <a:r>
              <a:rPr lang="zh-CN" altLang="en-US" b="1">
                <a:ea typeface="等线" panose="02010600030101010101" charset="-122"/>
              </a:rPr>
              <a:t>[条件][消息序号][返回值：=]消息名（[参数列表]）</a:t>
            </a:r>
          </a:p>
          <a:p>
            <a:pPr indent="0"/>
            <a:endParaRPr lang="zh-CN" altLang="en-US" b="1">
              <a:ea typeface="等线" panose="02010600030101010101" charset="-122"/>
            </a:endParaRPr>
          </a:p>
          <a:p>
            <a:pPr indent="457200"/>
            <a:r>
              <a:rPr lang="zh-CN" altLang="en-US" b="1">
                <a:ea typeface="等线" panose="02010600030101010101" charset="-122"/>
              </a:rPr>
              <a:t>例如：</a:t>
            </a:r>
          </a:p>
          <a:p>
            <a:pPr indent="457200"/>
            <a:r>
              <a:rPr lang="zh-CN" altLang="en-US" b="1">
                <a:ea typeface="等线" panose="02010600030101010101" charset="-122"/>
              </a:rPr>
              <a:t>2：display( x , y )：简单消息</a:t>
            </a:r>
          </a:p>
          <a:p>
            <a:pPr indent="457200"/>
            <a:r>
              <a:rPr lang="zh-CN" altLang="en-US" b="1">
                <a:ea typeface="等线" panose="02010600030101010101" charset="-122"/>
              </a:rPr>
              <a:t>1.2.1：p:= find( specs )：嵌套消息，消息带返回值</a:t>
            </a:r>
          </a:p>
          <a:p>
            <a:pPr indent="457200"/>
            <a:r>
              <a:rPr lang="zh-CN" altLang="en-US" b="1">
                <a:ea typeface="等线" panose="02010600030101010101" charset="-122"/>
              </a:rPr>
              <a:t>[x&lt;0] 4: invert( x , color ) ：条件消息</a:t>
            </a:r>
          </a:p>
          <a:p>
            <a:pPr indent="457200"/>
            <a:r>
              <a:rPr lang="zh-CN" altLang="en-US" b="1">
                <a:ea typeface="等线" panose="02010600030101010101" charset="-122"/>
              </a:rPr>
              <a:t>3.1 * update( )：循环消息</a:t>
            </a:r>
          </a:p>
        </p:txBody>
      </p:sp>
      <p:sp>
        <p:nvSpPr>
          <p:cNvPr id="3" name="矩形 -2147482622"/>
          <p:cNvSpPr/>
          <p:nvPr>
            <p:custDataLst>
              <p:tags r:id="rId3"/>
            </p:custDataLst>
          </p:nvPr>
        </p:nvSpPr>
        <p:spPr>
          <a:xfrm>
            <a:off x="4665980" y="4979035"/>
            <a:ext cx="2429510" cy="76200"/>
          </a:xfrm>
          <a:prstGeom prst="rect">
            <a:avLst/>
          </a:prstGeom>
          <a:solidFill>
            <a:srgbClr val="121212"/>
          </a:solidFill>
          <a:ln w="9525">
            <a:noFill/>
          </a:ln>
        </p:spPr>
        <p:txBody>
          <a:bodyPr/>
          <a:lstStyle/>
          <a:p>
            <a:endParaRPr lang="zh-CN" altLang="en-US"/>
          </a:p>
        </p:txBody>
      </p:sp>
    </p:spTree>
  </p:cSld>
  <p:clrMapOvr>
    <a:masterClrMapping/>
  </p:clrMapOvr>
  <p:transition spd="slow">
    <p:cove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5400971" y="2140570"/>
            <a:ext cx="1393529" cy="1393528"/>
            <a:chOff x="2276771" y="2221458"/>
            <a:chExt cx="2625430" cy="2625428"/>
          </a:xfrm>
        </p:grpSpPr>
        <p:sp>
          <p:nvSpPr>
            <p:cNvPr id="5" name="椭圆 4"/>
            <p:cNvSpPr/>
            <p:nvPr/>
          </p:nvSpPr>
          <p:spPr>
            <a:xfrm>
              <a:off x="2276771" y="2221458"/>
              <a:ext cx="2625430" cy="2625428"/>
            </a:xfrm>
            <a:prstGeom prst="ellipse">
              <a:avLst/>
            </a:prstGeom>
            <a:noFill/>
            <a:ln w="28575">
              <a:solidFill>
                <a:srgbClr val="1847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mn-ea"/>
                <a:cs typeface="+mn-ea"/>
                <a:sym typeface="+mn-lt"/>
              </a:endParaRPr>
            </a:p>
          </p:txBody>
        </p:sp>
        <p:grpSp>
          <p:nvGrpSpPr>
            <p:cNvPr id="7" name="组合 6"/>
            <p:cNvGrpSpPr/>
            <p:nvPr/>
          </p:nvGrpSpPr>
          <p:grpSpPr>
            <a:xfrm>
              <a:off x="2581581" y="2621254"/>
              <a:ext cx="2052942" cy="1840098"/>
              <a:chOff x="4950565" y="2141272"/>
              <a:chExt cx="3094826" cy="2773962"/>
            </a:xfrm>
          </p:grpSpPr>
          <p:sp>
            <p:nvSpPr>
              <p:cNvPr id="44" name="椭圆 43"/>
              <p:cNvSpPr/>
              <p:nvPr/>
            </p:nvSpPr>
            <p:spPr>
              <a:xfrm>
                <a:off x="4950565" y="2141272"/>
                <a:ext cx="151884" cy="151884"/>
              </a:xfrm>
              <a:prstGeom prst="ellipse">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mn-ea"/>
                  <a:cs typeface="+mn-ea"/>
                  <a:sym typeface="+mn-lt"/>
                </a:endParaRPr>
              </a:p>
            </p:txBody>
          </p:sp>
          <p:sp>
            <p:nvSpPr>
              <p:cNvPr id="45" name="椭圆 44"/>
              <p:cNvSpPr/>
              <p:nvPr/>
            </p:nvSpPr>
            <p:spPr>
              <a:xfrm>
                <a:off x="7893507" y="4763350"/>
                <a:ext cx="151884" cy="151884"/>
              </a:xfrm>
              <a:prstGeom prst="ellipse">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mn-ea"/>
                  <a:cs typeface="+mn-ea"/>
                  <a:sym typeface="+mn-lt"/>
                </a:endParaRPr>
              </a:p>
            </p:txBody>
          </p:sp>
        </p:grpSp>
        <p:grpSp>
          <p:nvGrpSpPr>
            <p:cNvPr id="6" name="组合 5"/>
            <p:cNvGrpSpPr/>
            <p:nvPr/>
          </p:nvGrpSpPr>
          <p:grpSpPr>
            <a:xfrm>
              <a:off x="2582460" y="2625347"/>
              <a:ext cx="2045906" cy="1856228"/>
              <a:chOff x="4953229" y="2141272"/>
              <a:chExt cx="3084220" cy="2798278"/>
            </a:xfrm>
            <a:solidFill>
              <a:srgbClr val="1C50A2"/>
            </a:solidFill>
          </p:grpSpPr>
          <p:sp>
            <p:nvSpPr>
              <p:cNvPr id="46" name="椭圆 45"/>
              <p:cNvSpPr/>
              <p:nvPr/>
            </p:nvSpPr>
            <p:spPr>
              <a:xfrm>
                <a:off x="4953229" y="4787666"/>
                <a:ext cx="151884" cy="15188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mn-ea"/>
                  <a:cs typeface="+mn-ea"/>
                  <a:sym typeface="+mn-lt"/>
                </a:endParaRPr>
              </a:p>
            </p:txBody>
          </p:sp>
          <p:sp>
            <p:nvSpPr>
              <p:cNvPr id="47" name="椭圆 46"/>
              <p:cNvSpPr/>
              <p:nvPr/>
            </p:nvSpPr>
            <p:spPr>
              <a:xfrm>
                <a:off x="7885565" y="2141272"/>
                <a:ext cx="151884" cy="15188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mn-ea"/>
                  <a:cs typeface="+mn-ea"/>
                  <a:sym typeface="+mn-lt"/>
                </a:endParaRPr>
              </a:p>
            </p:txBody>
          </p:sp>
        </p:grpSp>
        <p:sp>
          <p:nvSpPr>
            <p:cNvPr id="14" name="椭圆 13"/>
            <p:cNvSpPr/>
            <p:nvPr/>
          </p:nvSpPr>
          <p:spPr>
            <a:xfrm>
              <a:off x="2616618" y="2570728"/>
              <a:ext cx="1946033" cy="1946033"/>
            </a:xfrm>
            <a:prstGeom prst="ellipse">
              <a:avLst/>
            </a:prstGeom>
            <a:solidFill>
              <a:srgbClr val="1C50A2"/>
            </a:soli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5400" b="1" dirty="0">
                  <a:effectLst>
                    <a:outerShdw blurRad="38100" dist="38100" dir="2700000" algn="tl">
                      <a:srgbClr val="000000">
                        <a:alpha val="43137"/>
                      </a:srgbClr>
                    </a:outerShdw>
                  </a:effectLst>
                  <a:latin typeface="+mn-ea"/>
                  <a:cs typeface="+mn-ea"/>
                  <a:sym typeface="+mn-lt"/>
                </a:rPr>
                <a:t>1</a:t>
              </a:r>
              <a:endParaRPr lang="zh-CN" altLang="en-US" sz="5400" b="1" dirty="0">
                <a:effectLst>
                  <a:outerShdw blurRad="38100" dist="38100" dir="2700000" algn="tl">
                    <a:srgbClr val="000000">
                      <a:alpha val="43137"/>
                    </a:srgbClr>
                  </a:outerShdw>
                </a:effectLst>
                <a:latin typeface="+mn-ea"/>
                <a:cs typeface="+mn-ea"/>
                <a:sym typeface="+mn-lt"/>
              </a:endParaRPr>
            </a:p>
          </p:txBody>
        </p:sp>
      </p:grpSp>
      <p:sp>
        <p:nvSpPr>
          <p:cNvPr id="16" name="椭圆 15"/>
          <p:cNvSpPr/>
          <p:nvPr/>
        </p:nvSpPr>
        <p:spPr>
          <a:xfrm>
            <a:off x="11268220" y="-923780"/>
            <a:ext cx="1847559" cy="1847559"/>
          </a:xfrm>
          <a:prstGeom prst="ellipse">
            <a:avLst/>
          </a:prstGeom>
          <a:solidFill>
            <a:srgbClr val="1C50A2"/>
          </a:soli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a:cs typeface="+mn-ea"/>
              <a:sym typeface="+mn-lt"/>
            </a:endParaRPr>
          </a:p>
        </p:txBody>
      </p:sp>
      <p:sp>
        <p:nvSpPr>
          <p:cNvPr id="17" name="椭圆 16"/>
          <p:cNvSpPr/>
          <p:nvPr/>
        </p:nvSpPr>
        <p:spPr>
          <a:xfrm>
            <a:off x="10492598" y="351423"/>
            <a:ext cx="572356" cy="572356"/>
          </a:xfrm>
          <a:prstGeom prst="ellipse">
            <a:avLst/>
          </a:prstGeom>
          <a:solidFill>
            <a:schemeClr val="bg1"/>
          </a:soli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8" name="椭圆 17"/>
          <p:cNvSpPr/>
          <p:nvPr/>
        </p:nvSpPr>
        <p:spPr>
          <a:xfrm>
            <a:off x="11179254" y="2141272"/>
            <a:ext cx="302456" cy="302456"/>
          </a:xfrm>
          <a:prstGeom prst="ellipse">
            <a:avLst/>
          </a:prstGeom>
          <a:solidFill>
            <a:schemeClr val="bg1"/>
          </a:soli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9" name="椭圆 18"/>
          <p:cNvSpPr/>
          <p:nvPr/>
        </p:nvSpPr>
        <p:spPr>
          <a:xfrm>
            <a:off x="11330482" y="1257699"/>
            <a:ext cx="390938" cy="390938"/>
          </a:xfrm>
          <a:prstGeom prst="ellipse">
            <a:avLst/>
          </a:prstGeom>
          <a:solidFill>
            <a:srgbClr val="1C50A2"/>
          </a:soli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2" name="文本框 9"/>
          <p:cNvSpPr txBox="1"/>
          <p:nvPr/>
        </p:nvSpPr>
        <p:spPr>
          <a:xfrm>
            <a:off x="2856939" y="3915698"/>
            <a:ext cx="6481592" cy="805815"/>
          </a:xfrm>
          <a:prstGeom prst="rect">
            <a:avLst/>
          </a:prstGeom>
          <a:noFill/>
        </p:spPr>
        <p:txBody>
          <a:bodyPr wrap="square" lIns="68548" tIns="34274" rIns="68548" bIns="34274"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a:r>
              <a:rPr lang="zh-CN" altLang="en-US" sz="4800" b="1" dirty="0">
                <a:solidFill>
                  <a:srgbClr val="1C50A2"/>
                </a:solidFill>
                <a:ea typeface="微软雅黑" panose="020B0503020204020204" charset="-122"/>
                <a:cs typeface="微软雅黑" panose="020B0503020204020204" charset="-122"/>
                <a:sym typeface="+mn-lt"/>
              </a:rPr>
              <a:t>类图</a:t>
            </a:r>
          </a:p>
        </p:txBody>
      </p:sp>
    </p:spTree>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grpId="0" nodeType="withEffect" p14:presetBounceEnd="20000">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14:bounceEnd="20000">
                                          <p:cBhvr additive="base">
                                            <p:cTn id="7" dur="500" fill="hold"/>
                                            <p:tgtEl>
                                              <p:spTgt spid="16"/>
                                            </p:tgtEl>
                                            <p:attrNameLst>
                                              <p:attrName>ppt_x</p:attrName>
                                            </p:attrNameLst>
                                          </p:cBhvr>
                                          <p:tavLst>
                                            <p:tav tm="0">
                                              <p:val>
                                                <p:strVal val="1+#ppt_w/2"/>
                                              </p:val>
                                            </p:tav>
                                            <p:tav tm="100000">
                                              <p:val>
                                                <p:strVal val="#ppt_x"/>
                                              </p:val>
                                            </p:tav>
                                          </p:tavLst>
                                        </p:anim>
                                        <p:anim calcmode="lin" valueType="num" p14:bounceEnd="20000">
                                          <p:cBhvr additive="base">
                                            <p:cTn id="8" dur="500" fill="hold"/>
                                            <p:tgtEl>
                                              <p:spTgt spid="16"/>
                                            </p:tgtEl>
                                            <p:attrNameLst>
                                              <p:attrName>ppt_y</p:attrName>
                                            </p:attrNameLst>
                                          </p:cBhvr>
                                          <p:tavLst>
                                            <p:tav tm="0">
                                              <p:val>
                                                <p:strVal val="0-#ppt_h/2"/>
                                              </p:val>
                                            </p:tav>
                                            <p:tav tm="100000">
                                              <p:val>
                                                <p:strVal val="#ppt_y"/>
                                              </p:val>
                                            </p:tav>
                                          </p:tavLst>
                                        </p:anim>
                                      </p:childTnLst>
                                    </p:cTn>
                                  </p:par>
                                  <p:par>
                                    <p:cTn id="9" presetID="2" presetClass="entr" presetSubtype="3" fill="hold" grpId="0" nodeType="withEffect" p14:presetBounceEnd="20000">
                                      <p:stCondLst>
                                        <p:cond delay="500"/>
                                      </p:stCondLst>
                                      <p:childTnLst>
                                        <p:set>
                                          <p:cBhvr>
                                            <p:cTn id="10" dur="1" fill="hold">
                                              <p:stCondLst>
                                                <p:cond delay="0"/>
                                              </p:stCondLst>
                                            </p:cTn>
                                            <p:tgtEl>
                                              <p:spTgt spid="17"/>
                                            </p:tgtEl>
                                            <p:attrNameLst>
                                              <p:attrName>style.visibility</p:attrName>
                                            </p:attrNameLst>
                                          </p:cBhvr>
                                          <p:to>
                                            <p:strVal val="visible"/>
                                          </p:to>
                                        </p:set>
                                        <p:anim calcmode="lin" valueType="num" p14:bounceEnd="20000">
                                          <p:cBhvr additive="base">
                                            <p:cTn id="11" dur="500" fill="hold"/>
                                            <p:tgtEl>
                                              <p:spTgt spid="17"/>
                                            </p:tgtEl>
                                            <p:attrNameLst>
                                              <p:attrName>ppt_x</p:attrName>
                                            </p:attrNameLst>
                                          </p:cBhvr>
                                          <p:tavLst>
                                            <p:tav tm="0">
                                              <p:val>
                                                <p:strVal val="1+#ppt_w/2"/>
                                              </p:val>
                                            </p:tav>
                                            <p:tav tm="100000">
                                              <p:val>
                                                <p:strVal val="#ppt_x"/>
                                              </p:val>
                                            </p:tav>
                                          </p:tavLst>
                                        </p:anim>
                                        <p:anim calcmode="lin" valueType="num" p14:bounceEnd="20000">
                                          <p:cBhvr additive="base">
                                            <p:cTn id="12" dur="500" fill="hold"/>
                                            <p:tgtEl>
                                              <p:spTgt spid="17"/>
                                            </p:tgtEl>
                                            <p:attrNameLst>
                                              <p:attrName>ppt_y</p:attrName>
                                            </p:attrNameLst>
                                          </p:cBhvr>
                                          <p:tavLst>
                                            <p:tav tm="0">
                                              <p:val>
                                                <p:strVal val="0-#ppt_h/2"/>
                                              </p:val>
                                            </p:tav>
                                            <p:tav tm="100000">
                                              <p:val>
                                                <p:strVal val="#ppt_y"/>
                                              </p:val>
                                            </p:tav>
                                          </p:tavLst>
                                        </p:anim>
                                      </p:childTnLst>
                                    </p:cTn>
                                  </p:par>
                                  <p:par>
                                    <p:cTn id="13" presetID="2" presetClass="entr" presetSubtype="3" fill="hold" grpId="0" nodeType="withEffect" p14:presetBounceEnd="20000">
                                      <p:stCondLst>
                                        <p:cond delay="250"/>
                                      </p:stCondLst>
                                      <p:childTnLst>
                                        <p:set>
                                          <p:cBhvr>
                                            <p:cTn id="14" dur="1" fill="hold">
                                              <p:stCondLst>
                                                <p:cond delay="0"/>
                                              </p:stCondLst>
                                            </p:cTn>
                                            <p:tgtEl>
                                              <p:spTgt spid="19"/>
                                            </p:tgtEl>
                                            <p:attrNameLst>
                                              <p:attrName>style.visibility</p:attrName>
                                            </p:attrNameLst>
                                          </p:cBhvr>
                                          <p:to>
                                            <p:strVal val="visible"/>
                                          </p:to>
                                        </p:set>
                                        <p:anim calcmode="lin" valueType="num" p14:bounceEnd="20000">
                                          <p:cBhvr additive="base">
                                            <p:cTn id="15" dur="500" fill="hold"/>
                                            <p:tgtEl>
                                              <p:spTgt spid="19"/>
                                            </p:tgtEl>
                                            <p:attrNameLst>
                                              <p:attrName>ppt_x</p:attrName>
                                            </p:attrNameLst>
                                          </p:cBhvr>
                                          <p:tavLst>
                                            <p:tav tm="0">
                                              <p:val>
                                                <p:strVal val="1+#ppt_w/2"/>
                                              </p:val>
                                            </p:tav>
                                            <p:tav tm="100000">
                                              <p:val>
                                                <p:strVal val="#ppt_x"/>
                                              </p:val>
                                            </p:tav>
                                          </p:tavLst>
                                        </p:anim>
                                        <p:anim calcmode="lin" valueType="num" p14:bounceEnd="20000">
                                          <p:cBhvr additive="base">
                                            <p:cTn id="16" dur="500" fill="hold"/>
                                            <p:tgtEl>
                                              <p:spTgt spid="19"/>
                                            </p:tgtEl>
                                            <p:attrNameLst>
                                              <p:attrName>ppt_y</p:attrName>
                                            </p:attrNameLst>
                                          </p:cBhvr>
                                          <p:tavLst>
                                            <p:tav tm="0">
                                              <p:val>
                                                <p:strVal val="0-#ppt_h/2"/>
                                              </p:val>
                                            </p:tav>
                                            <p:tav tm="100000">
                                              <p:val>
                                                <p:strVal val="#ppt_y"/>
                                              </p:val>
                                            </p:tav>
                                          </p:tavLst>
                                        </p:anim>
                                      </p:childTnLst>
                                    </p:cTn>
                                  </p:par>
                                  <p:par>
                                    <p:cTn id="17" presetID="2" presetClass="entr" presetSubtype="3" fill="hold" grpId="0" nodeType="withEffect" p14:presetBounceEnd="20000">
                                      <p:stCondLst>
                                        <p:cond delay="0"/>
                                      </p:stCondLst>
                                      <p:childTnLst>
                                        <p:set>
                                          <p:cBhvr>
                                            <p:cTn id="18" dur="1" fill="hold">
                                              <p:stCondLst>
                                                <p:cond delay="0"/>
                                              </p:stCondLst>
                                            </p:cTn>
                                            <p:tgtEl>
                                              <p:spTgt spid="18"/>
                                            </p:tgtEl>
                                            <p:attrNameLst>
                                              <p:attrName>style.visibility</p:attrName>
                                            </p:attrNameLst>
                                          </p:cBhvr>
                                          <p:to>
                                            <p:strVal val="visible"/>
                                          </p:to>
                                        </p:set>
                                        <p:anim calcmode="lin" valueType="num" p14:bounceEnd="20000">
                                          <p:cBhvr additive="base">
                                            <p:cTn id="19" dur="500" fill="hold"/>
                                            <p:tgtEl>
                                              <p:spTgt spid="18"/>
                                            </p:tgtEl>
                                            <p:attrNameLst>
                                              <p:attrName>ppt_x</p:attrName>
                                            </p:attrNameLst>
                                          </p:cBhvr>
                                          <p:tavLst>
                                            <p:tav tm="0">
                                              <p:val>
                                                <p:strVal val="1+#ppt_w/2"/>
                                              </p:val>
                                            </p:tav>
                                            <p:tav tm="100000">
                                              <p:val>
                                                <p:strVal val="#ppt_x"/>
                                              </p:val>
                                            </p:tav>
                                          </p:tavLst>
                                        </p:anim>
                                        <p:anim calcmode="lin" valueType="num" p14:bounceEnd="20000">
                                          <p:cBhvr additive="base">
                                            <p:cTn id="20" dur="500" fill="hold"/>
                                            <p:tgtEl>
                                              <p:spTgt spid="1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ldLvl="0" animBg="1"/>
          <p:bldP spid="17" grpId="0" bldLvl="0" animBg="1"/>
          <p:bldP spid="18" grpId="0" bldLvl="0" animBg="1"/>
          <p:bldP spid="19" grpId="0" bldLvl="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1+#ppt_w/2"/>
                                              </p:val>
                                            </p:tav>
                                            <p:tav tm="100000">
                                              <p:val>
                                                <p:strVal val="#ppt_x"/>
                                              </p:val>
                                            </p:tav>
                                          </p:tavLst>
                                        </p:anim>
                                        <p:anim calcmode="lin" valueType="num">
                                          <p:cBhvr additive="base">
                                            <p:cTn id="8" dur="500" fill="hold"/>
                                            <p:tgtEl>
                                              <p:spTgt spid="16"/>
                                            </p:tgtEl>
                                            <p:attrNameLst>
                                              <p:attrName>ppt_y</p:attrName>
                                            </p:attrNameLst>
                                          </p:cBhvr>
                                          <p:tavLst>
                                            <p:tav tm="0">
                                              <p:val>
                                                <p:strVal val="0-#ppt_h/2"/>
                                              </p:val>
                                            </p:tav>
                                            <p:tav tm="100000">
                                              <p:val>
                                                <p:strVal val="#ppt_y"/>
                                              </p:val>
                                            </p:tav>
                                          </p:tavLst>
                                        </p:anim>
                                      </p:childTnLst>
                                    </p:cTn>
                                  </p:par>
                                  <p:par>
                                    <p:cTn id="9" presetID="2" presetClass="entr" presetSubtype="3" fill="hold" grpId="0" nodeType="withEffect">
                                      <p:stCondLst>
                                        <p:cond delay="50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500" fill="hold"/>
                                            <p:tgtEl>
                                              <p:spTgt spid="17"/>
                                            </p:tgtEl>
                                            <p:attrNameLst>
                                              <p:attrName>ppt_x</p:attrName>
                                            </p:attrNameLst>
                                          </p:cBhvr>
                                          <p:tavLst>
                                            <p:tav tm="0">
                                              <p:val>
                                                <p:strVal val="1+#ppt_w/2"/>
                                              </p:val>
                                            </p:tav>
                                            <p:tav tm="100000">
                                              <p:val>
                                                <p:strVal val="#ppt_x"/>
                                              </p:val>
                                            </p:tav>
                                          </p:tavLst>
                                        </p:anim>
                                        <p:anim calcmode="lin" valueType="num">
                                          <p:cBhvr additive="base">
                                            <p:cTn id="12" dur="500" fill="hold"/>
                                            <p:tgtEl>
                                              <p:spTgt spid="17"/>
                                            </p:tgtEl>
                                            <p:attrNameLst>
                                              <p:attrName>ppt_y</p:attrName>
                                            </p:attrNameLst>
                                          </p:cBhvr>
                                          <p:tavLst>
                                            <p:tav tm="0">
                                              <p:val>
                                                <p:strVal val="0-#ppt_h/2"/>
                                              </p:val>
                                            </p:tav>
                                            <p:tav tm="100000">
                                              <p:val>
                                                <p:strVal val="#ppt_y"/>
                                              </p:val>
                                            </p:tav>
                                          </p:tavLst>
                                        </p:anim>
                                      </p:childTnLst>
                                    </p:cTn>
                                  </p:par>
                                  <p:par>
                                    <p:cTn id="13" presetID="2" presetClass="entr" presetSubtype="3" fill="hold" grpId="0" nodeType="withEffect">
                                      <p:stCondLst>
                                        <p:cond delay="250"/>
                                      </p:stCondLst>
                                      <p:childTnLst>
                                        <p:set>
                                          <p:cBhvr>
                                            <p:cTn id="14" dur="1" fill="hold">
                                              <p:stCondLst>
                                                <p:cond delay="0"/>
                                              </p:stCondLst>
                                            </p:cTn>
                                            <p:tgtEl>
                                              <p:spTgt spid="19"/>
                                            </p:tgtEl>
                                            <p:attrNameLst>
                                              <p:attrName>style.visibility</p:attrName>
                                            </p:attrNameLst>
                                          </p:cBhvr>
                                          <p:to>
                                            <p:strVal val="visible"/>
                                          </p:to>
                                        </p:set>
                                        <p:anim calcmode="lin" valueType="num">
                                          <p:cBhvr additive="base">
                                            <p:cTn id="15" dur="500" fill="hold"/>
                                            <p:tgtEl>
                                              <p:spTgt spid="19"/>
                                            </p:tgtEl>
                                            <p:attrNameLst>
                                              <p:attrName>ppt_x</p:attrName>
                                            </p:attrNameLst>
                                          </p:cBhvr>
                                          <p:tavLst>
                                            <p:tav tm="0">
                                              <p:val>
                                                <p:strVal val="1+#ppt_w/2"/>
                                              </p:val>
                                            </p:tav>
                                            <p:tav tm="100000">
                                              <p:val>
                                                <p:strVal val="#ppt_x"/>
                                              </p:val>
                                            </p:tav>
                                          </p:tavLst>
                                        </p:anim>
                                        <p:anim calcmode="lin" valueType="num">
                                          <p:cBhvr additive="base">
                                            <p:cTn id="16" dur="500" fill="hold"/>
                                            <p:tgtEl>
                                              <p:spTgt spid="19"/>
                                            </p:tgtEl>
                                            <p:attrNameLst>
                                              <p:attrName>ppt_y</p:attrName>
                                            </p:attrNameLst>
                                          </p:cBhvr>
                                          <p:tavLst>
                                            <p:tav tm="0">
                                              <p:val>
                                                <p:strVal val="0-#ppt_h/2"/>
                                              </p:val>
                                            </p:tav>
                                            <p:tav tm="100000">
                                              <p:val>
                                                <p:strVal val="#ppt_y"/>
                                              </p:val>
                                            </p:tav>
                                          </p:tavLst>
                                        </p:anim>
                                      </p:childTnLst>
                                    </p:cTn>
                                  </p:par>
                                  <p:par>
                                    <p:cTn id="17" presetID="2" presetClass="entr" presetSubtype="3"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anim calcmode="lin" valueType="num">
                                          <p:cBhvr additive="base">
                                            <p:cTn id="19" dur="500" fill="hold"/>
                                            <p:tgtEl>
                                              <p:spTgt spid="18"/>
                                            </p:tgtEl>
                                            <p:attrNameLst>
                                              <p:attrName>ppt_x</p:attrName>
                                            </p:attrNameLst>
                                          </p:cBhvr>
                                          <p:tavLst>
                                            <p:tav tm="0">
                                              <p:val>
                                                <p:strVal val="1+#ppt_w/2"/>
                                              </p:val>
                                            </p:tav>
                                            <p:tav tm="100000">
                                              <p:val>
                                                <p:strVal val="#ppt_x"/>
                                              </p:val>
                                            </p:tav>
                                          </p:tavLst>
                                        </p:anim>
                                        <p:anim calcmode="lin" valueType="num">
                                          <p:cBhvr additive="base">
                                            <p:cTn id="20" dur="500" fill="hold"/>
                                            <p:tgtEl>
                                              <p:spTgt spid="1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ldLvl="0" animBg="1"/>
          <p:bldP spid="17" grpId="0" bldLvl="0" animBg="1"/>
          <p:bldP spid="18" grpId="0" bldLvl="0" animBg="1"/>
          <p:bldP spid="19" grpId="0" bldLvl="0" animBg="1"/>
        </p:bldLst>
      </p:timing>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90773" y="273344"/>
            <a:ext cx="2488304"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r>
              <a:rPr lang="zh-CN" altLang="en-US" sz="2400" b="1" dirty="0">
                <a:solidFill>
                  <a:schemeClr val="tx2"/>
                </a:solidFill>
                <a:latin typeface="微软雅黑" panose="020B0503020204020204" charset="-122"/>
                <a:ea typeface="微软雅黑" panose="020B0503020204020204" charset="-122"/>
              </a:rPr>
              <a:t>顺序图</a:t>
            </a:r>
          </a:p>
        </p:txBody>
      </p:sp>
      <p:sp>
        <p:nvSpPr>
          <p:cNvPr id="100" name="文本框 99"/>
          <p:cNvSpPr txBox="1"/>
          <p:nvPr>
            <p:custDataLst>
              <p:tags r:id="rId1"/>
            </p:custDataLst>
          </p:nvPr>
        </p:nvSpPr>
        <p:spPr>
          <a:xfrm>
            <a:off x="323850" y="1096645"/>
            <a:ext cx="10711815" cy="535305"/>
          </a:xfrm>
          <a:prstGeom prst="rect">
            <a:avLst/>
          </a:prstGeom>
          <a:noFill/>
          <a:ln w="9525">
            <a:noFill/>
          </a:ln>
        </p:spPr>
        <p:txBody>
          <a:bodyPr>
            <a:noAutofit/>
          </a:bodyPr>
          <a:lstStyle/>
          <a:p>
            <a:pPr indent="0"/>
            <a:r>
              <a:rPr lang="zh-CN" b="1">
                <a:ea typeface="等线" panose="02010600030101010101" charset="-122"/>
              </a:rPr>
              <a:t>四、</a:t>
            </a:r>
            <a:r>
              <a:rPr b="1">
                <a:ea typeface="等线" panose="02010600030101010101" charset="-122"/>
              </a:rPr>
              <a:t>销毁事件</a:t>
            </a:r>
            <a:r>
              <a:rPr lang="en-US" altLang="zh-CN" b="1">
                <a:ea typeface="等线" panose="02010600030101010101" charset="-122"/>
              </a:rPr>
              <a:t>	</a:t>
            </a:r>
          </a:p>
        </p:txBody>
      </p:sp>
      <p:sp>
        <p:nvSpPr>
          <p:cNvPr id="2" name="文本框 1"/>
          <p:cNvSpPr txBox="1"/>
          <p:nvPr>
            <p:custDataLst>
              <p:tags r:id="rId2"/>
            </p:custDataLst>
          </p:nvPr>
        </p:nvSpPr>
        <p:spPr>
          <a:xfrm>
            <a:off x="431165" y="2275205"/>
            <a:ext cx="10676255" cy="3409315"/>
          </a:xfrm>
          <a:prstGeom prst="rect">
            <a:avLst/>
          </a:prstGeom>
          <a:noFill/>
          <a:ln w="9525">
            <a:noFill/>
          </a:ln>
        </p:spPr>
        <p:txBody>
          <a:bodyPr>
            <a:noAutofit/>
          </a:bodyPr>
          <a:lstStyle/>
          <a:p>
            <a:pPr indent="0"/>
            <a:r>
              <a:rPr lang="zh-CN" altLang="en-US" b="1">
                <a:ea typeface="等线" panose="02010600030101010101" charset="-122"/>
              </a:rPr>
              <a:t>销毁事件表明何时一个对象被销毁，它表示为生命线末端的一个 X。</a:t>
            </a:r>
          </a:p>
          <a:p>
            <a:pPr indent="0"/>
            <a:r>
              <a:rPr lang="zh-CN" altLang="en-US" b="1">
                <a:ea typeface="等线" panose="02010600030101010101" charset="-122"/>
              </a:rPr>
              <a:t>如果对象是一个组合对象，那么相关的对象也会被销毁。</a:t>
            </a:r>
          </a:p>
          <a:p>
            <a:pPr indent="0"/>
            <a:endParaRPr lang="zh-CN" altLang="en-US" b="1">
              <a:ea typeface="等线" panose="02010600030101010101" charset="-122"/>
            </a:endParaRPr>
          </a:p>
        </p:txBody>
      </p:sp>
      <p:sp>
        <p:nvSpPr>
          <p:cNvPr id="3" name="矩形 -2147482622"/>
          <p:cNvSpPr/>
          <p:nvPr>
            <p:custDataLst>
              <p:tags r:id="rId3"/>
            </p:custDataLst>
          </p:nvPr>
        </p:nvSpPr>
        <p:spPr>
          <a:xfrm>
            <a:off x="3480435" y="5608320"/>
            <a:ext cx="2429510" cy="76200"/>
          </a:xfrm>
          <a:prstGeom prst="rect">
            <a:avLst/>
          </a:prstGeom>
          <a:solidFill>
            <a:srgbClr val="121212"/>
          </a:solidFill>
          <a:ln w="9525">
            <a:noFill/>
          </a:ln>
        </p:spPr>
        <p:txBody>
          <a:bodyPr/>
          <a:lstStyle/>
          <a:p>
            <a:endParaRPr lang="zh-CN" altLang="en-US"/>
          </a:p>
        </p:txBody>
      </p:sp>
      <p:pic>
        <p:nvPicPr>
          <p:cNvPr id="5" name="图片 5"/>
          <p:cNvPicPr>
            <a:picLocks noChangeAspect="1" noChangeArrowheads="1"/>
          </p:cNvPicPr>
          <p:nvPr>
            <p:custDataLst>
              <p:tags r:id="rId4"/>
            </p:custDataLst>
          </p:nvPr>
        </p:nvPicPr>
        <p:blipFill>
          <a:blip r:embed="rId7">
            <a:extLst>
              <a:ext uri="{28A0092B-C50C-407E-A947-70E740481C1C}">
                <a14:useLocalDpi xmlns:a14="http://schemas.microsoft.com/office/drawing/2010/main" val="0"/>
              </a:ext>
            </a:extLst>
          </a:blip>
          <a:srcRect/>
          <a:stretch>
            <a:fillRect/>
          </a:stretch>
        </p:blipFill>
        <p:spPr>
          <a:xfrm>
            <a:off x="7482840" y="1308735"/>
            <a:ext cx="4709160" cy="4240530"/>
          </a:xfrm>
          <a:prstGeom prst="rect">
            <a:avLst/>
          </a:prstGeom>
          <a:noFill/>
          <a:ln>
            <a:noFill/>
          </a:ln>
        </p:spPr>
      </p:pic>
    </p:spTree>
  </p:cSld>
  <p:clrMapOvr>
    <a:masterClrMapping/>
  </p:clrMapOvr>
  <p:transition spd="slow">
    <p:cove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90773" y="273344"/>
            <a:ext cx="2488304"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r>
              <a:rPr lang="zh-CN" altLang="en-US" sz="2400" b="1" dirty="0">
                <a:solidFill>
                  <a:schemeClr val="tx2"/>
                </a:solidFill>
                <a:latin typeface="微软雅黑" panose="020B0503020204020204" charset="-122"/>
                <a:ea typeface="微软雅黑" panose="020B0503020204020204" charset="-122"/>
              </a:rPr>
              <a:t>顺序图</a:t>
            </a:r>
          </a:p>
        </p:txBody>
      </p:sp>
      <p:sp>
        <p:nvSpPr>
          <p:cNvPr id="100" name="文本框 99"/>
          <p:cNvSpPr txBox="1"/>
          <p:nvPr>
            <p:custDataLst>
              <p:tags r:id="rId1"/>
            </p:custDataLst>
          </p:nvPr>
        </p:nvSpPr>
        <p:spPr>
          <a:xfrm>
            <a:off x="323850" y="1096645"/>
            <a:ext cx="10711815" cy="535305"/>
          </a:xfrm>
          <a:prstGeom prst="rect">
            <a:avLst/>
          </a:prstGeom>
          <a:noFill/>
          <a:ln w="9525">
            <a:noFill/>
          </a:ln>
        </p:spPr>
        <p:txBody>
          <a:bodyPr>
            <a:noAutofit/>
          </a:bodyPr>
          <a:lstStyle/>
          <a:p>
            <a:pPr indent="0"/>
            <a:r>
              <a:rPr b="1" dirty="0" err="1">
                <a:ea typeface="等线" panose="02010600030101010101" charset="-122"/>
              </a:rPr>
              <a:t>五、控制流</a:t>
            </a:r>
            <a:endParaRPr b="1" dirty="0">
              <a:ea typeface="等线" panose="02010600030101010101" charset="-122"/>
            </a:endParaRPr>
          </a:p>
          <a:p>
            <a:pPr indent="457200"/>
            <a:r>
              <a:rPr lang="en-US" altLang="zh-CN" dirty="0" err="1">
                <a:ea typeface="等线" panose="02010600030101010101" charset="-122"/>
              </a:rPr>
              <a:t>有两种方式来修改顺序图的控制流：</a:t>
            </a:r>
            <a:r>
              <a:rPr lang="en-US" altLang="zh-CN" dirty="0" err="1">
                <a:solidFill>
                  <a:schemeClr val="accent1">
                    <a:lumMod val="75000"/>
                  </a:schemeClr>
                </a:solidFill>
                <a:ea typeface="等线" panose="02010600030101010101" charset="-122"/>
              </a:rPr>
              <a:t>使用分支、使用从属流</a:t>
            </a:r>
            <a:r>
              <a:rPr lang="en-US" altLang="zh-CN" dirty="0">
                <a:ea typeface="等线" panose="02010600030101010101" charset="-122"/>
              </a:rPr>
              <a:t>。	</a:t>
            </a:r>
          </a:p>
        </p:txBody>
      </p:sp>
      <p:sp>
        <p:nvSpPr>
          <p:cNvPr id="2" name="文本框 1"/>
          <p:cNvSpPr txBox="1"/>
          <p:nvPr>
            <p:custDataLst>
              <p:tags r:id="rId2"/>
            </p:custDataLst>
          </p:nvPr>
        </p:nvSpPr>
        <p:spPr>
          <a:xfrm>
            <a:off x="431165" y="2275205"/>
            <a:ext cx="10676255" cy="3409315"/>
          </a:xfrm>
          <a:prstGeom prst="rect">
            <a:avLst/>
          </a:prstGeom>
          <a:noFill/>
          <a:ln w="9525">
            <a:noFill/>
          </a:ln>
        </p:spPr>
        <p:txBody>
          <a:bodyPr>
            <a:noAutofit/>
          </a:bodyPr>
          <a:lstStyle/>
          <a:p>
            <a:pPr indent="0"/>
            <a:r>
              <a:rPr lang="zh-CN" altLang="en-US" b="1">
                <a:ea typeface="等线" panose="02010600030101010101" charset="-122"/>
              </a:rPr>
              <a:t>1.使用分支</a:t>
            </a:r>
          </a:p>
        </p:txBody>
      </p:sp>
      <p:pic>
        <p:nvPicPr>
          <p:cNvPr id="18" name="图片 18"/>
          <p:cNvPicPr>
            <a:picLocks noChangeAspect="1" noChangeArrowheads="1"/>
          </p:cNvPicPr>
          <p:nvPr>
            <p:custDataLst>
              <p:tags r:id="rId3"/>
            </p:custDataLst>
          </p:nvPr>
        </p:nvPicPr>
        <p:blipFill>
          <a:blip r:embed="rId6">
            <a:extLst>
              <a:ext uri="{28A0092B-C50C-407E-A947-70E740481C1C}">
                <a14:useLocalDpi xmlns:a14="http://schemas.microsoft.com/office/drawing/2010/main" val="0"/>
              </a:ext>
            </a:extLst>
          </a:blip>
          <a:srcRect/>
          <a:stretch>
            <a:fillRect/>
          </a:stretch>
        </p:blipFill>
        <p:spPr>
          <a:xfrm>
            <a:off x="4356418" y="3200400"/>
            <a:ext cx="3190875" cy="2038350"/>
          </a:xfrm>
          <a:prstGeom prst="rect">
            <a:avLst/>
          </a:prstGeom>
          <a:noFill/>
        </p:spPr>
      </p:pic>
    </p:spTree>
  </p:cSld>
  <p:clrMapOvr>
    <a:masterClrMapping/>
  </p:clrMapOvr>
  <p:transition spd="slow">
    <p:cove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90773" y="273344"/>
            <a:ext cx="2488304"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r>
              <a:rPr lang="zh-CN" altLang="en-US" sz="2400" b="1" dirty="0">
                <a:solidFill>
                  <a:schemeClr val="tx2"/>
                </a:solidFill>
                <a:latin typeface="微软雅黑" panose="020B0503020204020204" charset="-122"/>
                <a:ea typeface="微软雅黑" panose="020B0503020204020204" charset="-122"/>
              </a:rPr>
              <a:t>顺序图</a:t>
            </a:r>
          </a:p>
        </p:txBody>
      </p:sp>
      <p:sp>
        <p:nvSpPr>
          <p:cNvPr id="2" name="文本框 1"/>
          <p:cNvSpPr txBox="1"/>
          <p:nvPr>
            <p:custDataLst>
              <p:tags r:id="rId1"/>
            </p:custDataLst>
          </p:nvPr>
        </p:nvSpPr>
        <p:spPr>
          <a:xfrm>
            <a:off x="431165" y="1376680"/>
            <a:ext cx="10676255" cy="3409315"/>
          </a:xfrm>
          <a:prstGeom prst="rect">
            <a:avLst/>
          </a:prstGeom>
          <a:noFill/>
          <a:ln w="9525">
            <a:noFill/>
          </a:ln>
        </p:spPr>
        <p:txBody>
          <a:bodyPr>
            <a:noAutofit/>
          </a:bodyPr>
          <a:lstStyle/>
          <a:p>
            <a:pPr indent="0"/>
            <a:r>
              <a:rPr lang="en-US" altLang="zh-CN" b="1">
                <a:ea typeface="等线" panose="02010600030101010101" charset="-122"/>
              </a:rPr>
              <a:t>2.</a:t>
            </a:r>
            <a:r>
              <a:rPr lang="zh-CN" altLang="en-US" b="1">
                <a:ea typeface="等线" panose="02010600030101010101" charset="-122"/>
              </a:rPr>
              <a:t>使用从属流</a:t>
            </a:r>
          </a:p>
          <a:p>
            <a:pPr indent="457200"/>
            <a:r>
              <a:rPr lang="zh-CN" altLang="en-US">
                <a:ea typeface="等线" panose="02010600030101010101" charset="-122"/>
              </a:rPr>
              <a:t>从属流允许某一个对象根据不同的条件改变执行不同的操作，即创建对象的另一条生命线分支。</a:t>
            </a:r>
          </a:p>
        </p:txBody>
      </p:sp>
      <p:pic>
        <p:nvPicPr>
          <p:cNvPr id="20" name="图片 20"/>
          <p:cNvPicPr>
            <a:picLocks noChangeAspect="1" noChangeArrowheads="1"/>
          </p:cNvPicPr>
          <p:nvPr>
            <p:custDataLst>
              <p:tags r:id="rId2"/>
            </p:custDataLst>
          </p:nvPr>
        </p:nvPicPr>
        <p:blipFill>
          <a:blip r:embed="rId5">
            <a:extLst>
              <a:ext uri="{28A0092B-C50C-407E-A947-70E740481C1C}">
                <a14:useLocalDpi xmlns:a14="http://schemas.microsoft.com/office/drawing/2010/main" val="0"/>
              </a:ext>
            </a:extLst>
          </a:blip>
          <a:srcRect/>
          <a:stretch>
            <a:fillRect/>
          </a:stretch>
        </p:blipFill>
        <p:spPr>
          <a:xfrm>
            <a:off x="4623435" y="2273935"/>
            <a:ext cx="2945765" cy="4072890"/>
          </a:xfrm>
          <a:prstGeom prst="rect">
            <a:avLst/>
          </a:prstGeom>
          <a:noFill/>
        </p:spPr>
      </p:pic>
    </p:spTree>
  </p:cSld>
  <p:clrMapOvr>
    <a:masterClrMapping/>
  </p:clrMapOvr>
  <p:transition spd="slow">
    <p:cove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90773" y="273344"/>
            <a:ext cx="2488304"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r>
              <a:rPr lang="zh-CN" altLang="en-US" sz="2400" b="1" dirty="0">
                <a:solidFill>
                  <a:schemeClr val="tx2"/>
                </a:solidFill>
                <a:latin typeface="微软雅黑" panose="020B0503020204020204" charset="-122"/>
                <a:ea typeface="微软雅黑" panose="020B0503020204020204" charset="-122"/>
              </a:rPr>
              <a:t>顺序图</a:t>
            </a:r>
          </a:p>
        </p:txBody>
      </p:sp>
      <p:sp>
        <p:nvSpPr>
          <p:cNvPr id="100" name="文本框 99"/>
          <p:cNvSpPr txBox="1"/>
          <p:nvPr>
            <p:custDataLst>
              <p:tags r:id="rId1"/>
            </p:custDataLst>
          </p:nvPr>
        </p:nvSpPr>
        <p:spPr>
          <a:xfrm>
            <a:off x="323850" y="1096645"/>
            <a:ext cx="10711815" cy="535305"/>
          </a:xfrm>
          <a:prstGeom prst="rect">
            <a:avLst/>
          </a:prstGeom>
          <a:noFill/>
          <a:ln w="9525">
            <a:noFill/>
          </a:ln>
        </p:spPr>
        <p:txBody>
          <a:bodyPr>
            <a:noAutofit/>
          </a:bodyPr>
          <a:lstStyle/>
          <a:p>
            <a:pPr indent="0"/>
            <a:r>
              <a:rPr b="1">
                <a:ea typeface="等线" panose="02010600030101010101" charset="-122"/>
              </a:rPr>
              <a:t>六、控制结构</a:t>
            </a:r>
          </a:p>
          <a:p>
            <a:pPr indent="457200"/>
            <a:r>
              <a:rPr>
                <a:ea typeface="等线" panose="02010600030101010101" charset="-122"/>
              </a:rPr>
              <a:t>序列片段可以用来简化序列图，也可以用来表示序列图中的流程控制结构。</a:t>
            </a:r>
          </a:p>
        </p:txBody>
      </p:sp>
      <p:sp>
        <p:nvSpPr>
          <p:cNvPr id="2" name="文本框 1"/>
          <p:cNvSpPr txBox="1"/>
          <p:nvPr>
            <p:custDataLst>
              <p:tags r:id="rId2"/>
            </p:custDataLst>
          </p:nvPr>
        </p:nvSpPr>
        <p:spPr>
          <a:xfrm>
            <a:off x="431165" y="2275205"/>
            <a:ext cx="10676255" cy="3409315"/>
          </a:xfrm>
          <a:prstGeom prst="rect">
            <a:avLst/>
          </a:prstGeom>
          <a:noFill/>
          <a:ln w="9525">
            <a:noFill/>
          </a:ln>
        </p:spPr>
        <p:txBody>
          <a:bodyPr>
            <a:noAutofit/>
          </a:bodyPr>
          <a:lstStyle/>
          <a:p>
            <a:pPr indent="0"/>
            <a:r>
              <a:rPr lang="zh-CN" altLang="en-US">
                <a:ea typeface="等线" panose="02010600030101010101" charset="-122"/>
              </a:rPr>
              <a:t>如下图，在序列图中引入一个循环。</a:t>
            </a:r>
          </a:p>
        </p:txBody>
      </p:sp>
      <p:pic>
        <p:nvPicPr>
          <p:cNvPr id="4" name="图片 2"/>
          <p:cNvPicPr>
            <a:picLocks noChangeAspect="1" noChangeArrowheads="1"/>
          </p:cNvPicPr>
          <p:nvPr>
            <p:custDataLst>
              <p:tags r:id="rId3"/>
            </p:custDataLst>
          </p:nvPr>
        </p:nvPicPr>
        <p:blipFill>
          <a:blip r:embed="rId6">
            <a:extLst>
              <a:ext uri="{28A0092B-C50C-407E-A947-70E740481C1C}">
                <a14:useLocalDpi xmlns:a14="http://schemas.microsoft.com/office/drawing/2010/main" val="0"/>
              </a:ext>
            </a:extLst>
          </a:blip>
          <a:srcRect/>
          <a:stretch>
            <a:fillRect/>
          </a:stretch>
        </p:blipFill>
        <p:spPr>
          <a:xfrm>
            <a:off x="2136775" y="2621280"/>
            <a:ext cx="6589395" cy="3823970"/>
          </a:xfrm>
          <a:prstGeom prst="rect">
            <a:avLst/>
          </a:prstGeom>
          <a:noFill/>
          <a:ln>
            <a:noFill/>
          </a:ln>
        </p:spPr>
      </p:pic>
    </p:spTree>
  </p:cSld>
  <p:clrMapOvr>
    <a:masterClrMapping/>
  </p:clrMapOvr>
  <p:transition spd="slow">
    <p:cove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90773" y="273344"/>
            <a:ext cx="2488304"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r>
              <a:rPr lang="zh-CN" altLang="en-US" sz="2400" b="1" dirty="0">
                <a:solidFill>
                  <a:schemeClr val="tx2"/>
                </a:solidFill>
                <a:latin typeface="微软雅黑" panose="020B0503020204020204" charset="-122"/>
                <a:ea typeface="微软雅黑" panose="020B0503020204020204" charset="-122"/>
              </a:rPr>
              <a:t>顺序图</a:t>
            </a:r>
          </a:p>
        </p:txBody>
      </p:sp>
      <p:pic>
        <p:nvPicPr>
          <p:cNvPr id="22" name="图片 22"/>
          <p:cNvPicPr>
            <a:picLocks noChangeAspect="1" noChangeArrowheads="1"/>
          </p:cNvPicPr>
          <p:nvPr>
            <p:custDataLst>
              <p:tags r:id="rId1"/>
            </p:custDataLst>
          </p:nvPr>
        </p:nvPicPr>
        <p:blipFill>
          <a:blip r:embed="rId4">
            <a:extLst>
              <a:ext uri="{28A0092B-C50C-407E-A947-70E740481C1C}">
                <a14:useLocalDpi xmlns:a14="http://schemas.microsoft.com/office/drawing/2010/main" val="0"/>
              </a:ext>
            </a:extLst>
          </a:blip>
          <a:srcRect/>
          <a:stretch>
            <a:fillRect/>
          </a:stretch>
        </p:blipFill>
        <p:spPr>
          <a:xfrm>
            <a:off x="352425" y="1209675"/>
            <a:ext cx="8267065" cy="4796790"/>
          </a:xfrm>
          <a:prstGeom prst="rect">
            <a:avLst/>
          </a:prstGeom>
          <a:noFill/>
        </p:spPr>
      </p:pic>
      <p:sp>
        <p:nvSpPr>
          <p:cNvPr id="3" name="文本框 2"/>
          <p:cNvSpPr txBox="1"/>
          <p:nvPr/>
        </p:nvSpPr>
        <p:spPr>
          <a:xfrm>
            <a:off x="8754745" y="2076450"/>
            <a:ext cx="3089275" cy="3063240"/>
          </a:xfrm>
          <a:prstGeom prst="rect">
            <a:avLst/>
          </a:prstGeom>
          <a:noFill/>
        </p:spPr>
        <p:txBody>
          <a:bodyPr wrap="square" rtlCol="0">
            <a:noAutofit/>
          </a:bodyPr>
          <a:lstStyle/>
          <a:p>
            <a:r>
              <a:rPr lang="zh-CN" altLang="en-US" b="1"/>
              <a:t>矩形方框</a:t>
            </a:r>
            <a:r>
              <a:rPr lang="zh-CN" altLang="en-US"/>
              <a:t>表示UML图框。</a:t>
            </a:r>
          </a:p>
          <a:p>
            <a:r>
              <a:rPr lang="zh-CN" altLang="en-US" b="1"/>
              <a:t>图框操作符</a:t>
            </a:r>
            <a:r>
              <a:rPr lang="zh-CN" altLang="en-US"/>
              <a:t>有下列几种：</a:t>
            </a:r>
          </a:p>
          <a:p>
            <a:r>
              <a:rPr lang="zh-CN" altLang="en-US" b="1"/>
              <a:t>alt</a:t>
            </a:r>
            <a:r>
              <a:rPr lang="zh-CN" altLang="en-US"/>
              <a:t>：选择性片段。</a:t>
            </a:r>
          </a:p>
          <a:p>
            <a:r>
              <a:rPr lang="zh-CN" altLang="en-US" b="1"/>
              <a:t>loop</a:t>
            </a:r>
            <a:r>
              <a:rPr lang="zh-CN" altLang="en-US"/>
              <a:t>：条件为真的循环片</a:t>
            </a:r>
            <a:r>
              <a:rPr lang="en-US" altLang="zh-CN"/>
              <a:t>	 </a:t>
            </a:r>
            <a:r>
              <a:rPr lang="zh-CN" altLang="en-US"/>
              <a:t>段。</a:t>
            </a:r>
          </a:p>
          <a:p>
            <a:r>
              <a:rPr lang="zh-CN" altLang="en-US" b="1"/>
              <a:t>opt</a:t>
            </a:r>
            <a:r>
              <a:rPr lang="zh-CN" altLang="en-US"/>
              <a:t>：可选片段。</a:t>
            </a:r>
          </a:p>
          <a:p>
            <a:r>
              <a:rPr lang="zh-CN" altLang="en-US" b="1"/>
              <a:t>par</a:t>
            </a:r>
            <a:r>
              <a:rPr lang="zh-CN" altLang="en-US"/>
              <a:t>：并行执行片段。</a:t>
            </a:r>
          </a:p>
          <a:p>
            <a:r>
              <a:rPr lang="zh-CN" altLang="en-US" b="1"/>
              <a:t>region</a:t>
            </a:r>
            <a:r>
              <a:rPr lang="zh-CN" altLang="en-US"/>
              <a:t>：只能执行一个线段的临界片段。</a:t>
            </a:r>
          </a:p>
        </p:txBody>
      </p:sp>
    </p:spTree>
  </p:cSld>
  <p:clrMapOvr>
    <a:masterClrMapping/>
  </p:clrMapOvr>
  <p:transition spd="slow">
    <p:cove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748030" y="702310"/>
            <a:ext cx="1966595" cy="42291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r>
              <a:rPr lang="en-US" altLang="zh-CN" sz="2400" b="1" dirty="0">
                <a:solidFill>
                  <a:schemeClr val="tx2"/>
                </a:solidFill>
                <a:latin typeface="微软雅黑" panose="020B0503020204020204" charset="-122"/>
                <a:ea typeface="微软雅黑" panose="020B0503020204020204" charset="-122"/>
              </a:rPr>
              <a:t>Question</a:t>
            </a:r>
          </a:p>
        </p:txBody>
      </p:sp>
      <p:sp>
        <p:nvSpPr>
          <p:cNvPr id="5" name="文本框 4"/>
          <p:cNvSpPr txBox="1"/>
          <p:nvPr/>
        </p:nvSpPr>
        <p:spPr>
          <a:xfrm>
            <a:off x="566281" y="2024120"/>
            <a:ext cx="10341284" cy="645160"/>
          </a:xfrm>
          <a:prstGeom prst="rect">
            <a:avLst/>
          </a:prstGeom>
          <a:noFill/>
        </p:spPr>
        <p:txBody>
          <a:bodyPr wrap="square">
            <a:spAutoFit/>
          </a:bodyPr>
          <a:lstStyle/>
          <a:p>
            <a:pPr>
              <a:lnSpc>
                <a:spcPct val="150000"/>
              </a:lnSpc>
            </a:pPr>
            <a:r>
              <a:rPr lang="zh-CN" altLang="en-US" sz="2400" dirty="0">
                <a:solidFill>
                  <a:schemeClr val="tx1">
                    <a:lumMod val="75000"/>
                    <a:lumOff val="25000"/>
                  </a:schemeClr>
                </a:solidFill>
                <a:latin typeface="微软雅黑" panose="020B0503020204020204" charset="-122"/>
                <a:ea typeface="微软雅黑" panose="020B0503020204020204" charset="-122"/>
              </a:rPr>
              <a:t>问：uml顺序图的四个主要组成元素?</a:t>
            </a:r>
          </a:p>
        </p:txBody>
      </p:sp>
      <p:sp>
        <p:nvSpPr>
          <p:cNvPr id="8" name="文本框 7"/>
          <p:cNvSpPr txBox="1"/>
          <p:nvPr/>
        </p:nvSpPr>
        <p:spPr>
          <a:xfrm>
            <a:off x="566282" y="3229041"/>
            <a:ext cx="10341284" cy="1198880"/>
          </a:xfrm>
          <a:prstGeom prst="rect">
            <a:avLst/>
          </a:prstGeom>
          <a:noFill/>
        </p:spPr>
        <p:txBody>
          <a:bodyPr wrap="square">
            <a:spAutoFit/>
          </a:bodyPr>
          <a:lstStyle/>
          <a:p>
            <a:pPr>
              <a:lnSpc>
                <a:spcPct val="150000"/>
              </a:lnSpc>
            </a:pPr>
            <a:r>
              <a:rPr lang="zh-CN" altLang="en-US" sz="2400" dirty="0">
                <a:solidFill>
                  <a:schemeClr val="tx1">
                    <a:lumMod val="75000"/>
                    <a:lumOff val="25000"/>
                  </a:schemeClr>
                </a:solidFill>
                <a:latin typeface="微软雅黑" panose="020B0503020204020204" charset="-122"/>
                <a:ea typeface="微软雅黑" panose="020B0503020204020204" charset="-122"/>
              </a:rPr>
              <a:t>答</a:t>
            </a:r>
            <a:r>
              <a:rPr lang="zh-CN" altLang="en-US" sz="2400" b="1" dirty="0">
                <a:solidFill>
                  <a:schemeClr val="tx1">
                    <a:lumMod val="75000"/>
                    <a:lumOff val="25000"/>
                  </a:schemeClr>
                </a:solidFill>
                <a:latin typeface="微软雅黑" panose="020B0503020204020204" charset="-122"/>
                <a:ea typeface="微软雅黑" panose="020B0503020204020204" charset="-122"/>
              </a:rPr>
              <a:t>：参与者（Actor)或对象（Object）、生命线（Lift Line) 、激活期 和 消息。</a:t>
            </a:r>
          </a:p>
        </p:txBody>
      </p:sp>
      <p:sp>
        <p:nvSpPr>
          <p:cNvPr id="4" name="Title 1"/>
          <p:cNvSpPr txBox="1"/>
          <p:nvPr>
            <p:custDataLst>
              <p:tags r:id="rId1"/>
            </p:custDataLst>
          </p:nvPr>
        </p:nvSpPr>
        <p:spPr>
          <a:xfrm>
            <a:off x="319373" y="143169"/>
            <a:ext cx="2488304"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r>
              <a:rPr lang="zh-CN" altLang="en-US" sz="2400" b="1" dirty="0">
                <a:solidFill>
                  <a:schemeClr val="tx2"/>
                </a:solidFill>
                <a:latin typeface="微软雅黑" panose="020B0503020204020204" charset="-122"/>
                <a:ea typeface="微软雅黑" panose="020B0503020204020204" charset="-122"/>
              </a:rPr>
              <a:t>顺序图</a:t>
            </a: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5400971" y="2140570"/>
            <a:ext cx="1393529" cy="1393528"/>
            <a:chOff x="2276771" y="2221458"/>
            <a:chExt cx="2625430" cy="2625428"/>
          </a:xfrm>
        </p:grpSpPr>
        <p:sp>
          <p:nvSpPr>
            <p:cNvPr id="5" name="椭圆 4"/>
            <p:cNvSpPr/>
            <p:nvPr/>
          </p:nvSpPr>
          <p:spPr>
            <a:xfrm>
              <a:off x="2276771" y="2221458"/>
              <a:ext cx="2625430" cy="2625428"/>
            </a:xfrm>
            <a:prstGeom prst="ellipse">
              <a:avLst/>
            </a:prstGeom>
            <a:noFill/>
            <a:ln w="28575">
              <a:solidFill>
                <a:srgbClr val="1847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mn-ea"/>
                <a:cs typeface="+mn-ea"/>
                <a:sym typeface="+mn-lt"/>
              </a:endParaRPr>
            </a:p>
          </p:txBody>
        </p:sp>
        <p:grpSp>
          <p:nvGrpSpPr>
            <p:cNvPr id="7" name="组合 6"/>
            <p:cNvGrpSpPr/>
            <p:nvPr/>
          </p:nvGrpSpPr>
          <p:grpSpPr>
            <a:xfrm>
              <a:off x="2581581" y="2621254"/>
              <a:ext cx="2052942" cy="1840098"/>
              <a:chOff x="4950565" y="2141272"/>
              <a:chExt cx="3094826" cy="2773962"/>
            </a:xfrm>
          </p:grpSpPr>
          <p:sp>
            <p:nvSpPr>
              <p:cNvPr id="44" name="椭圆 43"/>
              <p:cNvSpPr/>
              <p:nvPr/>
            </p:nvSpPr>
            <p:spPr>
              <a:xfrm>
                <a:off x="4950565" y="2141272"/>
                <a:ext cx="151884" cy="151884"/>
              </a:xfrm>
              <a:prstGeom prst="ellipse">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mn-ea"/>
                  <a:cs typeface="+mn-ea"/>
                  <a:sym typeface="+mn-lt"/>
                </a:endParaRPr>
              </a:p>
            </p:txBody>
          </p:sp>
          <p:sp>
            <p:nvSpPr>
              <p:cNvPr id="45" name="椭圆 44"/>
              <p:cNvSpPr/>
              <p:nvPr/>
            </p:nvSpPr>
            <p:spPr>
              <a:xfrm>
                <a:off x="7893507" y="4763350"/>
                <a:ext cx="151884" cy="151884"/>
              </a:xfrm>
              <a:prstGeom prst="ellipse">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mn-ea"/>
                  <a:cs typeface="+mn-ea"/>
                  <a:sym typeface="+mn-lt"/>
                </a:endParaRPr>
              </a:p>
            </p:txBody>
          </p:sp>
        </p:grpSp>
        <p:grpSp>
          <p:nvGrpSpPr>
            <p:cNvPr id="6" name="组合 5"/>
            <p:cNvGrpSpPr/>
            <p:nvPr/>
          </p:nvGrpSpPr>
          <p:grpSpPr>
            <a:xfrm>
              <a:off x="2582460" y="2625347"/>
              <a:ext cx="2045906" cy="1856228"/>
              <a:chOff x="4953229" y="2141272"/>
              <a:chExt cx="3084220" cy="2798278"/>
            </a:xfrm>
            <a:solidFill>
              <a:srgbClr val="1C50A2"/>
            </a:solidFill>
          </p:grpSpPr>
          <p:sp>
            <p:nvSpPr>
              <p:cNvPr id="46" name="椭圆 45"/>
              <p:cNvSpPr/>
              <p:nvPr/>
            </p:nvSpPr>
            <p:spPr>
              <a:xfrm>
                <a:off x="4953229" y="4787666"/>
                <a:ext cx="151884" cy="15188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mn-ea"/>
                  <a:cs typeface="+mn-ea"/>
                  <a:sym typeface="+mn-lt"/>
                </a:endParaRPr>
              </a:p>
            </p:txBody>
          </p:sp>
          <p:sp>
            <p:nvSpPr>
              <p:cNvPr id="47" name="椭圆 46"/>
              <p:cNvSpPr/>
              <p:nvPr/>
            </p:nvSpPr>
            <p:spPr>
              <a:xfrm>
                <a:off x="7885565" y="2141272"/>
                <a:ext cx="151884" cy="15188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mn-ea"/>
                  <a:cs typeface="+mn-ea"/>
                  <a:sym typeface="+mn-lt"/>
                </a:endParaRPr>
              </a:p>
            </p:txBody>
          </p:sp>
        </p:grpSp>
        <p:sp>
          <p:nvSpPr>
            <p:cNvPr id="14" name="椭圆 13"/>
            <p:cNvSpPr/>
            <p:nvPr/>
          </p:nvSpPr>
          <p:spPr>
            <a:xfrm>
              <a:off x="2616618" y="2570728"/>
              <a:ext cx="1946033" cy="1946033"/>
            </a:xfrm>
            <a:prstGeom prst="ellipse">
              <a:avLst/>
            </a:prstGeom>
            <a:solidFill>
              <a:srgbClr val="1C50A2"/>
            </a:soli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5400" b="1" dirty="0">
                  <a:effectLst>
                    <a:outerShdw blurRad="38100" dist="38100" dir="2700000" algn="tl">
                      <a:srgbClr val="000000">
                        <a:alpha val="43137"/>
                      </a:srgbClr>
                    </a:outerShdw>
                  </a:effectLst>
                  <a:latin typeface="+mn-ea"/>
                  <a:cs typeface="+mn-ea"/>
                  <a:sym typeface="+mn-lt"/>
                </a:rPr>
                <a:t>4</a:t>
              </a:r>
              <a:endParaRPr lang="zh-CN" altLang="en-US" sz="5400" b="1" dirty="0">
                <a:effectLst>
                  <a:outerShdw blurRad="38100" dist="38100" dir="2700000" algn="tl">
                    <a:srgbClr val="000000">
                      <a:alpha val="43137"/>
                    </a:srgbClr>
                  </a:outerShdw>
                </a:effectLst>
                <a:latin typeface="+mn-ea"/>
                <a:cs typeface="+mn-ea"/>
                <a:sym typeface="+mn-lt"/>
              </a:endParaRPr>
            </a:p>
          </p:txBody>
        </p:sp>
      </p:grpSp>
      <p:sp>
        <p:nvSpPr>
          <p:cNvPr id="16" name="椭圆 15"/>
          <p:cNvSpPr/>
          <p:nvPr/>
        </p:nvSpPr>
        <p:spPr>
          <a:xfrm>
            <a:off x="11268220" y="-923780"/>
            <a:ext cx="1847559" cy="1847559"/>
          </a:xfrm>
          <a:prstGeom prst="ellipse">
            <a:avLst/>
          </a:prstGeom>
          <a:solidFill>
            <a:srgbClr val="1C50A2"/>
          </a:soli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a:cs typeface="+mn-ea"/>
              <a:sym typeface="+mn-lt"/>
            </a:endParaRPr>
          </a:p>
        </p:txBody>
      </p:sp>
      <p:sp>
        <p:nvSpPr>
          <p:cNvPr id="17" name="椭圆 16"/>
          <p:cNvSpPr/>
          <p:nvPr/>
        </p:nvSpPr>
        <p:spPr>
          <a:xfrm>
            <a:off x="10492598" y="351423"/>
            <a:ext cx="572356" cy="572356"/>
          </a:xfrm>
          <a:prstGeom prst="ellipse">
            <a:avLst/>
          </a:prstGeom>
          <a:solidFill>
            <a:schemeClr val="bg1"/>
          </a:soli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8" name="椭圆 17"/>
          <p:cNvSpPr/>
          <p:nvPr/>
        </p:nvSpPr>
        <p:spPr>
          <a:xfrm>
            <a:off x="11179254" y="2141272"/>
            <a:ext cx="302456" cy="302456"/>
          </a:xfrm>
          <a:prstGeom prst="ellipse">
            <a:avLst/>
          </a:prstGeom>
          <a:solidFill>
            <a:schemeClr val="bg1"/>
          </a:soli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9" name="椭圆 18"/>
          <p:cNvSpPr/>
          <p:nvPr/>
        </p:nvSpPr>
        <p:spPr>
          <a:xfrm>
            <a:off x="11330482" y="1257699"/>
            <a:ext cx="390938" cy="390938"/>
          </a:xfrm>
          <a:prstGeom prst="ellipse">
            <a:avLst/>
          </a:prstGeom>
          <a:solidFill>
            <a:srgbClr val="1C50A2"/>
          </a:soli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2" name="文本框 9"/>
          <p:cNvSpPr txBox="1"/>
          <p:nvPr/>
        </p:nvSpPr>
        <p:spPr>
          <a:xfrm>
            <a:off x="2856939" y="3915698"/>
            <a:ext cx="6481592" cy="805815"/>
          </a:xfrm>
          <a:prstGeom prst="rect">
            <a:avLst/>
          </a:prstGeom>
          <a:noFill/>
        </p:spPr>
        <p:txBody>
          <a:bodyPr wrap="square" lIns="68548" tIns="34274" rIns="68548" bIns="34274"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a:r>
              <a:rPr lang="zh-CN" altLang="en-US" sz="4800" b="1" dirty="0">
                <a:solidFill>
                  <a:srgbClr val="1C50A2"/>
                </a:solidFill>
                <a:ea typeface="微软雅黑" panose="020B0503020204020204" charset="-122"/>
                <a:cs typeface="微软雅黑" panose="020B0503020204020204" charset="-122"/>
                <a:sym typeface="+mn-lt"/>
              </a:rPr>
              <a:t>部署图</a:t>
            </a:r>
            <a:endParaRPr lang="en-US" altLang="zh-CN" sz="4800" b="1" dirty="0">
              <a:solidFill>
                <a:srgbClr val="1C50A2"/>
              </a:solidFill>
              <a:ea typeface="微软雅黑" panose="020B0503020204020204" charset="-122"/>
              <a:cs typeface="微软雅黑" panose="020B0503020204020204" charset="-122"/>
              <a:sym typeface="+mn-lt"/>
            </a:endParaRPr>
          </a:p>
        </p:txBody>
      </p:sp>
    </p:spTree>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grpId="0" nodeType="withEffect" p14:presetBounceEnd="20000">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14:bounceEnd="20000">
                                          <p:cBhvr additive="base">
                                            <p:cTn id="7" dur="500" fill="hold"/>
                                            <p:tgtEl>
                                              <p:spTgt spid="16"/>
                                            </p:tgtEl>
                                            <p:attrNameLst>
                                              <p:attrName>ppt_x</p:attrName>
                                            </p:attrNameLst>
                                          </p:cBhvr>
                                          <p:tavLst>
                                            <p:tav tm="0">
                                              <p:val>
                                                <p:strVal val="1+#ppt_w/2"/>
                                              </p:val>
                                            </p:tav>
                                            <p:tav tm="100000">
                                              <p:val>
                                                <p:strVal val="#ppt_x"/>
                                              </p:val>
                                            </p:tav>
                                          </p:tavLst>
                                        </p:anim>
                                        <p:anim calcmode="lin" valueType="num" p14:bounceEnd="20000">
                                          <p:cBhvr additive="base">
                                            <p:cTn id="8" dur="500" fill="hold"/>
                                            <p:tgtEl>
                                              <p:spTgt spid="16"/>
                                            </p:tgtEl>
                                            <p:attrNameLst>
                                              <p:attrName>ppt_y</p:attrName>
                                            </p:attrNameLst>
                                          </p:cBhvr>
                                          <p:tavLst>
                                            <p:tav tm="0">
                                              <p:val>
                                                <p:strVal val="0-#ppt_h/2"/>
                                              </p:val>
                                            </p:tav>
                                            <p:tav tm="100000">
                                              <p:val>
                                                <p:strVal val="#ppt_y"/>
                                              </p:val>
                                            </p:tav>
                                          </p:tavLst>
                                        </p:anim>
                                      </p:childTnLst>
                                    </p:cTn>
                                  </p:par>
                                  <p:par>
                                    <p:cTn id="9" presetID="2" presetClass="entr" presetSubtype="3" fill="hold" grpId="0" nodeType="withEffect" p14:presetBounceEnd="20000">
                                      <p:stCondLst>
                                        <p:cond delay="500"/>
                                      </p:stCondLst>
                                      <p:childTnLst>
                                        <p:set>
                                          <p:cBhvr>
                                            <p:cTn id="10" dur="1" fill="hold">
                                              <p:stCondLst>
                                                <p:cond delay="0"/>
                                              </p:stCondLst>
                                            </p:cTn>
                                            <p:tgtEl>
                                              <p:spTgt spid="17"/>
                                            </p:tgtEl>
                                            <p:attrNameLst>
                                              <p:attrName>style.visibility</p:attrName>
                                            </p:attrNameLst>
                                          </p:cBhvr>
                                          <p:to>
                                            <p:strVal val="visible"/>
                                          </p:to>
                                        </p:set>
                                        <p:anim calcmode="lin" valueType="num" p14:bounceEnd="20000">
                                          <p:cBhvr additive="base">
                                            <p:cTn id="11" dur="500" fill="hold"/>
                                            <p:tgtEl>
                                              <p:spTgt spid="17"/>
                                            </p:tgtEl>
                                            <p:attrNameLst>
                                              <p:attrName>ppt_x</p:attrName>
                                            </p:attrNameLst>
                                          </p:cBhvr>
                                          <p:tavLst>
                                            <p:tav tm="0">
                                              <p:val>
                                                <p:strVal val="1+#ppt_w/2"/>
                                              </p:val>
                                            </p:tav>
                                            <p:tav tm="100000">
                                              <p:val>
                                                <p:strVal val="#ppt_x"/>
                                              </p:val>
                                            </p:tav>
                                          </p:tavLst>
                                        </p:anim>
                                        <p:anim calcmode="lin" valueType="num" p14:bounceEnd="20000">
                                          <p:cBhvr additive="base">
                                            <p:cTn id="12" dur="500" fill="hold"/>
                                            <p:tgtEl>
                                              <p:spTgt spid="17"/>
                                            </p:tgtEl>
                                            <p:attrNameLst>
                                              <p:attrName>ppt_y</p:attrName>
                                            </p:attrNameLst>
                                          </p:cBhvr>
                                          <p:tavLst>
                                            <p:tav tm="0">
                                              <p:val>
                                                <p:strVal val="0-#ppt_h/2"/>
                                              </p:val>
                                            </p:tav>
                                            <p:tav tm="100000">
                                              <p:val>
                                                <p:strVal val="#ppt_y"/>
                                              </p:val>
                                            </p:tav>
                                          </p:tavLst>
                                        </p:anim>
                                      </p:childTnLst>
                                    </p:cTn>
                                  </p:par>
                                  <p:par>
                                    <p:cTn id="13" presetID="2" presetClass="entr" presetSubtype="3" fill="hold" grpId="0" nodeType="withEffect" p14:presetBounceEnd="20000">
                                      <p:stCondLst>
                                        <p:cond delay="250"/>
                                      </p:stCondLst>
                                      <p:childTnLst>
                                        <p:set>
                                          <p:cBhvr>
                                            <p:cTn id="14" dur="1" fill="hold">
                                              <p:stCondLst>
                                                <p:cond delay="0"/>
                                              </p:stCondLst>
                                            </p:cTn>
                                            <p:tgtEl>
                                              <p:spTgt spid="19"/>
                                            </p:tgtEl>
                                            <p:attrNameLst>
                                              <p:attrName>style.visibility</p:attrName>
                                            </p:attrNameLst>
                                          </p:cBhvr>
                                          <p:to>
                                            <p:strVal val="visible"/>
                                          </p:to>
                                        </p:set>
                                        <p:anim calcmode="lin" valueType="num" p14:bounceEnd="20000">
                                          <p:cBhvr additive="base">
                                            <p:cTn id="15" dur="500" fill="hold"/>
                                            <p:tgtEl>
                                              <p:spTgt spid="19"/>
                                            </p:tgtEl>
                                            <p:attrNameLst>
                                              <p:attrName>ppt_x</p:attrName>
                                            </p:attrNameLst>
                                          </p:cBhvr>
                                          <p:tavLst>
                                            <p:tav tm="0">
                                              <p:val>
                                                <p:strVal val="1+#ppt_w/2"/>
                                              </p:val>
                                            </p:tav>
                                            <p:tav tm="100000">
                                              <p:val>
                                                <p:strVal val="#ppt_x"/>
                                              </p:val>
                                            </p:tav>
                                          </p:tavLst>
                                        </p:anim>
                                        <p:anim calcmode="lin" valueType="num" p14:bounceEnd="20000">
                                          <p:cBhvr additive="base">
                                            <p:cTn id="16" dur="500" fill="hold"/>
                                            <p:tgtEl>
                                              <p:spTgt spid="19"/>
                                            </p:tgtEl>
                                            <p:attrNameLst>
                                              <p:attrName>ppt_y</p:attrName>
                                            </p:attrNameLst>
                                          </p:cBhvr>
                                          <p:tavLst>
                                            <p:tav tm="0">
                                              <p:val>
                                                <p:strVal val="0-#ppt_h/2"/>
                                              </p:val>
                                            </p:tav>
                                            <p:tav tm="100000">
                                              <p:val>
                                                <p:strVal val="#ppt_y"/>
                                              </p:val>
                                            </p:tav>
                                          </p:tavLst>
                                        </p:anim>
                                      </p:childTnLst>
                                    </p:cTn>
                                  </p:par>
                                  <p:par>
                                    <p:cTn id="17" presetID="2" presetClass="entr" presetSubtype="3" fill="hold" grpId="0" nodeType="withEffect" p14:presetBounceEnd="20000">
                                      <p:stCondLst>
                                        <p:cond delay="0"/>
                                      </p:stCondLst>
                                      <p:childTnLst>
                                        <p:set>
                                          <p:cBhvr>
                                            <p:cTn id="18" dur="1" fill="hold">
                                              <p:stCondLst>
                                                <p:cond delay="0"/>
                                              </p:stCondLst>
                                            </p:cTn>
                                            <p:tgtEl>
                                              <p:spTgt spid="18"/>
                                            </p:tgtEl>
                                            <p:attrNameLst>
                                              <p:attrName>style.visibility</p:attrName>
                                            </p:attrNameLst>
                                          </p:cBhvr>
                                          <p:to>
                                            <p:strVal val="visible"/>
                                          </p:to>
                                        </p:set>
                                        <p:anim calcmode="lin" valueType="num" p14:bounceEnd="20000">
                                          <p:cBhvr additive="base">
                                            <p:cTn id="19" dur="500" fill="hold"/>
                                            <p:tgtEl>
                                              <p:spTgt spid="18"/>
                                            </p:tgtEl>
                                            <p:attrNameLst>
                                              <p:attrName>ppt_x</p:attrName>
                                            </p:attrNameLst>
                                          </p:cBhvr>
                                          <p:tavLst>
                                            <p:tav tm="0">
                                              <p:val>
                                                <p:strVal val="1+#ppt_w/2"/>
                                              </p:val>
                                            </p:tav>
                                            <p:tav tm="100000">
                                              <p:val>
                                                <p:strVal val="#ppt_x"/>
                                              </p:val>
                                            </p:tav>
                                          </p:tavLst>
                                        </p:anim>
                                        <p:anim calcmode="lin" valueType="num" p14:bounceEnd="20000">
                                          <p:cBhvr additive="base">
                                            <p:cTn id="20" dur="500" fill="hold"/>
                                            <p:tgtEl>
                                              <p:spTgt spid="1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ldLvl="0" animBg="1"/>
          <p:bldP spid="17" grpId="0" bldLvl="0" animBg="1"/>
          <p:bldP spid="18" grpId="0" bldLvl="0" animBg="1"/>
          <p:bldP spid="19" grpId="0" bldLvl="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1+#ppt_w/2"/>
                                              </p:val>
                                            </p:tav>
                                            <p:tav tm="100000">
                                              <p:val>
                                                <p:strVal val="#ppt_x"/>
                                              </p:val>
                                            </p:tav>
                                          </p:tavLst>
                                        </p:anim>
                                        <p:anim calcmode="lin" valueType="num">
                                          <p:cBhvr additive="base">
                                            <p:cTn id="8" dur="500" fill="hold"/>
                                            <p:tgtEl>
                                              <p:spTgt spid="16"/>
                                            </p:tgtEl>
                                            <p:attrNameLst>
                                              <p:attrName>ppt_y</p:attrName>
                                            </p:attrNameLst>
                                          </p:cBhvr>
                                          <p:tavLst>
                                            <p:tav tm="0">
                                              <p:val>
                                                <p:strVal val="0-#ppt_h/2"/>
                                              </p:val>
                                            </p:tav>
                                            <p:tav tm="100000">
                                              <p:val>
                                                <p:strVal val="#ppt_y"/>
                                              </p:val>
                                            </p:tav>
                                          </p:tavLst>
                                        </p:anim>
                                      </p:childTnLst>
                                    </p:cTn>
                                  </p:par>
                                  <p:par>
                                    <p:cTn id="9" presetID="2" presetClass="entr" presetSubtype="3" fill="hold" grpId="0" nodeType="withEffect">
                                      <p:stCondLst>
                                        <p:cond delay="50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500" fill="hold"/>
                                            <p:tgtEl>
                                              <p:spTgt spid="17"/>
                                            </p:tgtEl>
                                            <p:attrNameLst>
                                              <p:attrName>ppt_x</p:attrName>
                                            </p:attrNameLst>
                                          </p:cBhvr>
                                          <p:tavLst>
                                            <p:tav tm="0">
                                              <p:val>
                                                <p:strVal val="1+#ppt_w/2"/>
                                              </p:val>
                                            </p:tav>
                                            <p:tav tm="100000">
                                              <p:val>
                                                <p:strVal val="#ppt_x"/>
                                              </p:val>
                                            </p:tav>
                                          </p:tavLst>
                                        </p:anim>
                                        <p:anim calcmode="lin" valueType="num">
                                          <p:cBhvr additive="base">
                                            <p:cTn id="12" dur="500" fill="hold"/>
                                            <p:tgtEl>
                                              <p:spTgt spid="17"/>
                                            </p:tgtEl>
                                            <p:attrNameLst>
                                              <p:attrName>ppt_y</p:attrName>
                                            </p:attrNameLst>
                                          </p:cBhvr>
                                          <p:tavLst>
                                            <p:tav tm="0">
                                              <p:val>
                                                <p:strVal val="0-#ppt_h/2"/>
                                              </p:val>
                                            </p:tav>
                                            <p:tav tm="100000">
                                              <p:val>
                                                <p:strVal val="#ppt_y"/>
                                              </p:val>
                                            </p:tav>
                                          </p:tavLst>
                                        </p:anim>
                                      </p:childTnLst>
                                    </p:cTn>
                                  </p:par>
                                  <p:par>
                                    <p:cTn id="13" presetID="2" presetClass="entr" presetSubtype="3" fill="hold" grpId="0" nodeType="withEffect">
                                      <p:stCondLst>
                                        <p:cond delay="250"/>
                                      </p:stCondLst>
                                      <p:childTnLst>
                                        <p:set>
                                          <p:cBhvr>
                                            <p:cTn id="14" dur="1" fill="hold">
                                              <p:stCondLst>
                                                <p:cond delay="0"/>
                                              </p:stCondLst>
                                            </p:cTn>
                                            <p:tgtEl>
                                              <p:spTgt spid="19"/>
                                            </p:tgtEl>
                                            <p:attrNameLst>
                                              <p:attrName>style.visibility</p:attrName>
                                            </p:attrNameLst>
                                          </p:cBhvr>
                                          <p:to>
                                            <p:strVal val="visible"/>
                                          </p:to>
                                        </p:set>
                                        <p:anim calcmode="lin" valueType="num">
                                          <p:cBhvr additive="base">
                                            <p:cTn id="15" dur="500" fill="hold"/>
                                            <p:tgtEl>
                                              <p:spTgt spid="19"/>
                                            </p:tgtEl>
                                            <p:attrNameLst>
                                              <p:attrName>ppt_x</p:attrName>
                                            </p:attrNameLst>
                                          </p:cBhvr>
                                          <p:tavLst>
                                            <p:tav tm="0">
                                              <p:val>
                                                <p:strVal val="1+#ppt_w/2"/>
                                              </p:val>
                                            </p:tav>
                                            <p:tav tm="100000">
                                              <p:val>
                                                <p:strVal val="#ppt_x"/>
                                              </p:val>
                                            </p:tav>
                                          </p:tavLst>
                                        </p:anim>
                                        <p:anim calcmode="lin" valueType="num">
                                          <p:cBhvr additive="base">
                                            <p:cTn id="16" dur="500" fill="hold"/>
                                            <p:tgtEl>
                                              <p:spTgt spid="19"/>
                                            </p:tgtEl>
                                            <p:attrNameLst>
                                              <p:attrName>ppt_y</p:attrName>
                                            </p:attrNameLst>
                                          </p:cBhvr>
                                          <p:tavLst>
                                            <p:tav tm="0">
                                              <p:val>
                                                <p:strVal val="0-#ppt_h/2"/>
                                              </p:val>
                                            </p:tav>
                                            <p:tav tm="100000">
                                              <p:val>
                                                <p:strVal val="#ppt_y"/>
                                              </p:val>
                                            </p:tav>
                                          </p:tavLst>
                                        </p:anim>
                                      </p:childTnLst>
                                    </p:cTn>
                                  </p:par>
                                  <p:par>
                                    <p:cTn id="17" presetID="2" presetClass="entr" presetSubtype="3"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anim calcmode="lin" valueType="num">
                                          <p:cBhvr additive="base">
                                            <p:cTn id="19" dur="500" fill="hold"/>
                                            <p:tgtEl>
                                              <p:spTgt spid="18"/>
                                            </p:tgtEl>
                                            <p:attrNameLst>
                                              <p:attrName>ppt_x</p:attrName>
                                            </p:attrNameLst>
                                          </p:cBhvr>
                                          <p:tavLst>
                                            <p:tav tm="0">
                                              <p:val>
                                                <p:strVal val="1+#ppt_w/2"/>
                                              </p:val>
                                            </p:tav>
                                            <p:tav tm="100000">
                                              <p:val>
                                                <p:strVal val="#ppt_x"/>
                                              </p:val>
                                            </p:tav>
                                          </p:tavLst>
                                        </p:anim>
                                        <p:anim calcmode="lin" valueType="num">
                                          <p:cBhvr additive="base">
                                            <p:cTn id="20" dur="500" fill="hold"/>
                                            <p:tgtEl>
                                              <p:spTgt spid="1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ldLvl="0" animBg="1"/>
          <p:bldP spid="17" grpId="0" bldLvl="0" animBg="1"/>
          <p:bldP spid="18" grpId="0" bldLvl="0" animBg="1"/>
          <p:bldP spid="19" grpId="0" bldLvl="0" animBg="1"/>
        </p:bldLst>
      </p:timing>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p:nvPr>
            <p:custDataLst>
              <p:tags r:id="rId1"/>
            </p:custDataLst>
          </p:nvPr>
        </p:nvSpPr>
        <p:spPr>
          <a:xfrm>
            <a:off x="319373" y="143169"/>
            <a:ext cx="2488304"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r>
              <a:rPr lang="zh-CN" altLang="en-US" sz="2400" b="1" dirty="0">
                <a:solidFill>
                  <a:schemeClr val="tx2"/>
                </a:solidFill>
                <a:latin typeface="微软雅黑" panose="020B0503020204020204" charset="-122"/>
                <a:ea typeface="微软雅黑" panose="020B0503020204020204" charset="-122"/>
              </a:rPr>
              <a:t>部署图</a:t>
            </a:r>
          </a:p>
        </p:txBody>
      </p:sp>
      <p:sp>
        <p:nvSpPr>
          <p:cNvPr id="109" name="文本框 108"/>
          <p:cNvSpPr txBox="1"/>
          <p:nvPr/>
        </p:nvSpPr>
        <p:spPr>
          <a:xfrm>
            <a:off x="1054100" y="1201420"/>
            <a:ext cx="8875395" cy="3043555"/>
          </a:xfrm>
          <a:prstGeom prst="rect">
            <a:avLst/>
          </a:prstGeom>
          <a:noFill/>
          <a:ln w="9525">
            <a:noFill/>
          </a:ln>
        </p:spPr>
        <p:txBody>
          <a:bodyPr>
            <a:noAutofit/>
          </a:bodyPr>
          <a:lstStyle/>
          <a:p>
            <a:pPr indent="0"/>
            <a:r>
              <a:rPr lang="zh-CN" b="0" dirty="0">
                <a:latin typeface="Calibri" panose="020F0502020204030204" charset="0"/>
                <a:ea typeface="宋体" panose="02010600030101010101" pitchFamily="2" charset="-122"/>
              </a:rPr>
              <a:t>部署图</a:t>
            </a:r>
            <a:r>
              <a:rPr lang="en-US" b="0" dirty="0">
                <a:latin typeface="Calibri" panose="020F0502020204030204" charset="0"/>
                <a:ea typeface="宋体" panose="02010600030101010101" pitchFamily="2" charset="-122"/>
              </a:rPr>
              <a:t>(Deployment Diagram)</a:t>
            </a:r>
            <a:r>
              <a:rPr lang="zh-CN" b="0" dirty="0">
                <a:latin typeface="Calibri" panose="020F0502020204030204" charset="0"/>
                <a:ea typeface="宋体" panose="02010600030101010101" pitchFamily="2" charset="-122"/>
              </a:rPr>
              <a:t>用于</a:t>
            </a:r>
            <a:r>
              <a:rPr lang="zh-CN" b="0" dirty="0">
                <a:solidFill>
                  <a:schemeClr val="accent1">
                    <a:lumMod val="75000"/>
                  </a:schemeClr>
                </a:solidFill>
                <a:latin typeface="Calibri" panose="020F0502020204030204" charset="0"/>
                <a:ea typeface="宋体" panose="02010600030101010101" pitchFamily="2" charset="-122"/>
              </a:rPr>
              <a:t>静态建模</a:t>
            </a:r>
            <a:r>
              <a:rPr lang="zh-CN" b="0" dirty="0">
                <a:latin typeface="Calibri" panose="020F0502020204030204" charset="0"/>
                <a:ea typeface="宋体" panose="02010600030101010101" pitchFamily="2" charset="-122"/>
              </a:rPr>
              <a:t>，是</a:t>
            </a:r>
            <a:r>
              <a:rPr lang="zh-CN" b="0" dirty="0">
                <a:solidFill>
                  <a:schemeClr val="accent1">
                    <a:lumMod val="75000"/>
                  </a:schemeClr>
                </a:solidFill>
                <a:latin typeface="Calibri" panose="020F0502020204030204" charset="0"/>
                <a:ea typeface="宋体" panose="02010600030101010101" pitchFamily="2" charset="-122"/>
              </a:rPr>
              <a:t>表示运行时过程结点</a:t>
            </a:r>
            <a:r>
              <a:rPr lang="en-US" b="0" dirty="0">
                <a:solidFill>
                  <a:schemeClr val="accent1">
                    <a:lumMod val="75000"/>
                  </a:schemeClr>
                </a:solidFill>
                <a:latin typeface="Calibri" panose="020F0502020204030204" charset="0"/>
                <a:ea typeface="宋体" panose="02010600030101010101" pitchFamily="2" charset="-122"/>
              </a:rPr>
              <a:t>(Node)</a:t>
            </a:r>
            <a:r>
              <a:rPr lang="zh-CN" b="0" dirty="0">
                <a:solidFill>
                  <a:schemeClr val="accent1">
                    <a:lumMod val="75000"/>
                  </a:schemeClr>
                </a:solidFill>
                <a:latin typeface="Calibri" panose="020F0502020204030204" charset="0"/>
                <a:ea typeface="宋体" panose="02010600030101010101" pitchFamily="2" charset="-122"/>
              </a:rPr>
              <a:t>结构、组件实例及其对象结构的图</a:t>
            </a:r>
            <a:r>
              <a:rPr lang="zh-CN" b="0" dirty="0">
                <a:latin typeface="Calibri" panose="020F0502020204030204" charset="0"/>
                <a:ea typeface="宋体" panose="02010600030101010101" pitchFamily="2" charset="-122"/>
              </a:rPr>
              <a:t>。</a:t>
            </a:r>
            <a:r>
              <a:rPr lang="en-US" b="0" dirty="0">
                <a:latin typeface="Calibri" panose="020F0502020204030204" charset="0"/>
                <a:ea typeface="宋体" panose="02010600030101010101" pitchFamily="2" charset="-122"/>
              </a:rPr>
              <a:t>UML</a:t>
            </a:r>
            <a:r>
              <a:rPr lang="zh-CN" b="0" dirty="0">
                <a:latin typeface="Calibri" panose="020F0502020204030204" charset="0"/>
                <a:ea typeface="宋体" panose="02010600030101010101" pitchFamily="2" charset="-122"/>
              </a:rPr>
              <a:t>部署图显示了基于计算机系统的物理体系结构。</a:t>
            </a:r>
          </a:p>
          <a:p>
            <a:pPr indent="0"/>
            <a:r>
              <a:rPr lang="zh-CN" b="0" dirty="0">
                <a:latin typeface="Calibri" panose="020F0502020204030204" charset="0"/>
                <a:ea typeface="宋体" panose="02010600030101010101" pitchFamily="2" charset="-122"/>
              </a:rPr>
              <a:t>它可以描述计算机</a:t>
            </a:r>
            <a:r>
              <a:rPr lang="en-US" b="0" dirty="0">
                <a:latin typeface="Calibri" panose="020F0502020204030204" charset="0"/>
                <a:ea typeface="宋体" panose="02010600030101010101" pitchFamily="2" charset="-122"/>
              </a:rPr>
              <a:t>,</a:t>
            </a:r>
            <a:r>
              <a:rPr lang="zh-CN" b="0" dirty="0">
                <a:latin typeface="Calibri" panose="020F0502020204030204" charset="0"/>
                <a:ea typeface="宋体" panose="02010600030101010101" pitchFamily="2" charset="-122"/>
              </a:rPr>
              <a:t>展示它们之间的连接，以及驻留在每台机器中的软件。每台计算机用一个立方体来表示，立方体之间的连线表示这些计算机之间的通信关系。构成部署图的元素主要是</a:t>
            </a:r>
            <a:r>
              <a:rPr lang="zh-CN" b="0" dirty="0">
                <a:solidFill>
                  <a:schemeClr val="accent1">
                    <a:lumMod val="75000"/>
                  </a:schemeClr>
                </a:solidFill>
                <a:latin typeface="Calibri" panose="020F0502020204030204" charset="0"/>
                <a:ea typeface="宋体" panose="02010600030101010101" pitchFamily="2" charset="-122"/>
              </a:rPr>
              <a:t>结点</a:t>
            </a:r>
            <a:r>
              <a:rPr lang="en-US" b="0" dirty="0">
                <a:solidFill>
                  <a:schemeClr val="accent1">
                    <a:lumMod val="75000"/>
                  </a:schemeClr>
                </a:solidFill>
                <a:latin typeface="Calibri" panose="020F0502020204030204" charset="0"/>
                <a:ea typeface="宋体" panose="02010600030101010101" pitchFamily="2" charset="-122"/>
              </a:rPr>
              <a:t>(Node)</a:t>
            </a:r>
            <a:r>
              <a:rPr lang="zh-CN" b="0" dirty="0">
                <a:solidFill>
                  <a:schemeClr val="accent1">
                    <a:lumMod val="75000"/>
                  </a:schemeClr>
                </a:solidFill>
                <a:latin typeface="Calibri" panose="020F0502020204030204" charset="0"/>
                <a:ea typeface="宋体" panose="02010600030101010101" pitchFamily="2" charset="-122"/>
              </a:rPr>
              <a:t>、组件</a:t>
            </a:r>
            <a:r>
              <a:rPr lang="en-US" b="0" dirty="0">
                <a:solidFill>
                  <a:schemeClr val="accent1">
                    <a:lumMod val="75000"/>
                  </a:schemeClr>
                </a:solidFill>
                <a:latin typeface="Calibri" panose="020F0502020204030204" charset="0"/>
                <a:ea typeface="宋体" panose="02010600030101010101" pitchFamily="2" charset="-122"/>
              </a:rPr>
              <a:t>(Component)</a:t>
            </a:r>
            <a:r>
              <a:rPr lang="zh-CN" b="0" dirty="0">
                <a:solidFill>
                  <a:schemeClr val="accent1">
                    <a:lumMod val="75000"/>
                  </a:schemeClr>
                </a:solidFill>
                <a:latin typeface="Calibri" panose="020F0502020204030204" charset="0"/>
                <a:ea typeface="宋体" panose="02010600030101010101" pitchFamily="2" charset="-122"/>
              </a:rPr>
              <a:t>和关系</a:t>
            </a:r>
            <a:r>
              <a:rPr lang="en-US" b="0" dirty="0">
                <a:solidFill>
                  <a:schemeClr val="accent1">
                    <a:lumMod val="75000"/>
                  </a:schemeClr>
                </a:solidFill>
                <a:latin typeface="Calibri" panose="020F0502020204030204" charset="0"/>
                <a:ea typeface="宋体" panose="02010600030101010101" pitchFamily="2" charset="-122"/>
              </a:rPr>
              <a:t>( Relationship)</a:t>
            </a:r>
            <a:r>
              <a:rPr lang="zh-CN" b="0" dirty="0">
                <a:latin typeface="Calibri" panose="020F0502020204030204" charset="0"/>
                <a:ea typeface="宋体" panose="02010600030101010101" pitchFamily="2" charset="-122"/>
              </a:rPr>
              <a:t>。</a:t>
            </a:r>
            <a:endParaRPr lang="zh-CN" altLang="en-US" b="0" dirty="0">
              <a:latin typeface="Calibri" panose="020F0502020204030204" charset="0"/>
              <a:ea typeface="宋体" panose="02010600030101010101" pitchFamily="2" charset="-122"/>
            </a:endParaRPr>
          </a:p>
        </p:txBody>
      </p:sp>
      <p:pic>
        <p:nvPicPr>
          <p:cNvPr id="2" name="图片 1"/>
          <p:cNvPicPr/>
          <p:nvPr/>
        </p:nvPicPr>
        <p:blipFill>
          <a:blip r:embed="rId4"/>
          <a:stretch>
            <a:fillRect/>
          </a:stretch>
        </p:blipFill>
        <p:spPr>
          <a:xfrm>
            <a:off x="1475740" y="3785870"/>
            <a:ext cx="3409950" cy="2266950"/>
          </a:xfrm>
          <a:prstGeom prst="rect">
            <a:avLst/>
          </a:prstGeom>
          <a:noFill/>
          <a:ln w="9525">
            <a:noFill/>
          </a:ln>
        </p:spPr>
      </p:pic>
    </p:spTree>
  </p:cSld>
  <p:clrMapOvr>
    <a:masterClrMapping/>
  </p:clrMapOvr>
  <p:transition spd="slow">
    <p:cove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p:nvPr>
            <p:custDataLst>
              <p:tags r:id="rId1"/>
            </p:custDataLst>
          </p:nvPr>
        </p:nvSpPr>
        <p:spPr>
          <a:xfrm>
            <a:off x="319373" y="143169"/>
            <a:ext cx="2488304"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r>
              <a:rPr lang="zh-CN" altLang="en-US" sz="2400" b="1" dirty="0">
                <a:solidFill>
                  <a:schemeClr val="tx2"/>
                </a:solidFill>
                <a:latin typeface="微软雅黑" panose="020B0503020204020204" charset="-122"/>
                <a:ea typeface="微软雅黑" panose="020B0503020204020204" charset="-122"/>
              </a:rPr>
              <a:t>部署图</a:t>
            </a:r>
          </a:p>
        </p:txBody>
      </p:sp>
      <p:sp>
        <p:nvSpPr>
          <p:cNvPr id="110" name="文本框 109"/>
          <p:cNvSpPr txBox="1"/>
          <p:nvPr/>
        </p:nvSpPr>
        <p:spPr>
          <a:xfrm>
            <a:off x="977900" y="990600"/>
            <a:ext cx="9172575" cy="2202180"/>
          </a:xfrm>
          <a:prstGeom prst="rect">
            <a:avLst/>
          </a:prstGeom>
          <a:noFill/>
          <a:ln w="9525">
            <a:noFill/>
          </a:ln>
        </p:spPr>
        <p:txBody>
          <a:bodyPr>
            <a:noAutofit/>
          </a:bodyPr>
          <a:lstStyle/>
          <a:p>
            <a:pPr indent="0"/>
            <a:r>
              <a:rPr lang="zh-CN" b="0" dirty="0">
                <a:latin typeface="Calibri" panose="020F0502020204030204" charset="0"/>
                <a:ea typeface="宋体" panose="02010600030101010101" pitchFamily="2" charset="-122"/>
              </a:rPr>
              <a:t>结点是</a:t>
            </a:r>
            <a:r>
              <a:rPr lang="zh-CN" b="0" dirty="0">
                <a:solidFill>
                  <a:schemeClr val="accent1">
                    <a:lumMod val="75000"/>
                  </a:schemeClr>
                </a:solidFill>
                <a:latin typeface="Calibri" panose="020F0502020204030204" charset="0"/>
                <a:ea typeface="宋体" panose="02010600030101010101" pitchFamily="2" charset="-122"/>
              </a:rPr>
              <a:t>存在于运行时并代表一项计算资源的物理元素</a:t>
            </a:r>
            <a:r>
              <a:rPr lang="en-US" b="0" dirty="0">
                <a:latin typeface="Calibri" panose="020F0502020204030204" charset="0"/>
                <a:ea typeface="宋体" panose="02010600030101010101" pitchFamily="2" charset="-122"/>
              </a:rPr>
              <a:t>,</a:t>
            </a:r>
            <a:r>
              <a:rPr lang="zh-CN" b="0" dirty="0">
                <a:latin typeface="Calibri" panose="020F0502020204030204" charset="0"/>
                <a:ea typeface="宋体" panose="02010600030101010101" pitchFamily="2" charset="-122"/>
              </a:rPr>
              <a:t>一般至少拥有一些内存</a:t>
            </a:r>
            <a:r>
              <a:rPr lang="en-US" b="0" dirty="0">
                <a:latin typeface="Calibri" panose="020F0502020204030204" charset="0"/>
                <a:ea typeface="宋体" panose="02010600030101010101" pitchFamily="2" charset="-122"/>
              </a:rPr>
              <a:t>,</a:t>
            </a:r>
            <a:r>
              <a:rPr lang="zh-CN" b="0" dirty="0">
                <a:latin typeface="Calibri" panose="020F0502020204030204" charset="0"/>
                <a:ea typeface="宋体" panose="02010600030101010101" pitchFamily="2" charset="-122"/>
              </a:rPr>
              <a:t>而且通常具有处理能力。</a:t>
            </a:r>
          </a:p>
          <a:p>
            <a:pPr indent="0"/>
            <a:r>
              <a:rPr lang="zh-CN" b="0" dirty="0">
                <a:latin typeface="Calibri" panose="020F0502020204030204" charset="0"/>
                <a:ea typeface="宋体" panose="02010600030101010101" pitchFamily="2" charset="-122"/>
              </a:rPr>
              <a:t>它一般用于对执行处理或计算的资源建模</a:t>
            </a:r>
            <a:r>
              <a:rPr lang="en-US" b="0" dirty="0">
                <a:latin typeface="Calibri" panose="020F0502020204030204" charset="0"/>
                <a:ea typeface="宋体" panose="02010600030101010101" pitchFamily="2" charset="-122"/>
              </a:rPr>
              <a:t>,</a:t>
            </a:r>
            <a:r>
              <a:rPr lang="zh-CN" b="0" dirty="0">
                <a:latin typeface="Calibri" panose="020F0502020204030204" charset="0"/>
                <a:ea typeface="宋体" panose="02010600030101010101" pitchFamily="2" charset="-122"/>
              </a:rPr>
              <a:t>通常具有如下两方面内容</a:t>
            </a:r>
            <a:r>
              <a:rPr lang="en-US" b="0" dirty="0">
                <a:latin typeface="Calibri" panose="020F0502020204030204" charset="0"/>
                <a:ea typeface="宋体" panose="02010600030101010101" pitchFamily="2" charset="-122"/>
              </a:rPr>
              <a:t>:</a:t>
            </a:r>
            <a:r>
              <a:rPr lang="zh-CN" b="0" dirty="0">
                <a:solidFill>
                  <a:schemeClr val="accent1">
                    <a:lumMod val="75000"/>
                  </a:schemeClr>
                </a:solidFill>
                <a:latin typeface="Calibri" panose="020F0502020204030204" charset="0"/>
                <a:ea typeface="宋体" panose="02010600030101010101" pitchFamily="2" charset="-122"/>
              </a:rPr>
              <a:t>能力</a:t>
            </a:r>
            <a:r>
              <a:rPr lang="en-US" b="0" dirty="0">
                <a:latin typeface="Calibri" panose="020F0502020204030204" charset="0"/>
                <a:ea typeface="宋体" panose="02010600030101010101" pitchFamily="2" charset="-122"/>
              </a:rPr>
              <a:t>(</a:t>
            </a:r>
            <a:r>
              <a:rPr lang="zh-CN" b="0" dirty="0">
                <a:latin typeface="Calibri" panose="020F0502020204030204" charset="0"/>
                <a:ea typeface="宋体" panose="02010600030101010101" pitchFamily="2" charset="-122"/>
              </a:rPr>
              <a:t>如基本内存、计算能力和二级存储器</a:t>
            </a:r>
            <a:r>
              <a:rPr lang="en-US" b="0" dirty="0">
                <a:latin typeface="Calibri" panose="020F0502020204030204" charset="0"/>
                <a:ea typeface="宋体" panose="02010600030101010101" pitchFamily="2" charset="-122"/>
              </a:rPr>
              <a:t>)</a:t>
            </a:r>
            <a:r>
              <a:rPr lang="zh-CN" b="0" dirty="0">
                <a:latin typeface="Calibri" panose="020F0502020204030204" charset="0"/>
                <a:ea typeface="宋体" panose="02010600030101010101" pitchFamily="2" charset="-122"/>
              </a:rPr>
              <a:t>和</a:t>
            </a:r>
            <a:r>
              <a:rPr lang="zh-CN" b="0" dirty="0">
                <a:solidFill>
                  <a:schemeClr val="accent1">
                    <a:lumMod val="75000"/>
                  </a:schemeClr>
                </a:solidFill>
                <a:latin typeface="Calibri" panose="020F0502020204030204" charset="0"/>
                <a:ea typeface="宋体" panose="02010600030101010101" pitchFamily="2" charset="-122"/>
              </a:rPr>
              <a:t>位置</a:t>
            </a:r>
            <a:r>
              <a:rPr lang="en-US" b="0" dirty="0">
                <a:latin typeface="Calibri" panose="020F0502020204030204" charset="0"/>
                <a:ea typeface="宋体" panose="02010600030101010101" pitchFamily="2" charset="-122"/>
              </a:rPr>
              <a:t>(</a:t>
            </a:r>
            <a:r>
              <a:rPr lang="zh-CN" b="0" dirty="0">
                <a:latin typeface="Calibri" panose="020F0502020204030204" charset="0"/>
                <a:ea typeface="宋体" panose="02010600030101010101" pitchFamily="2" charset="-122"/>
              </a:rPr>
              <a:t>在所有必需的地方均可得到</a:t>
            </a:r>
            <a:r>
              <a:rPr lang="en-US" b="0" dirty="0">
                <a:latin typeface="Calibri" panose="020F0502020204030204" charset="0"/>
                <a:ea typeface="宋体" panose="02010600030101010101" pitchFamily="2" charset="-122"/>
              </a:rPr>
              <a:t>)</a:t>
            </a:r>
            <a:r>
              <a:rPr lang="zh-CN" b="0" dirty="0">
                <a:latin typeface="Calibri" panose="020F0502020204030204" charset="0"/>
                <a:ea typeface="宋体" panose="02010600030101010101" pitchFamily="2" charset="-122"/>
              </a:rPr>
              <a:t>。</a:t>
            </a:r>
            <a:endParaRPr lang="zh-CN" altLang="en-US" b="0" dirty="0">
              <a:latin typeface="Calibri" panose="020F0502020204030204" charset="0"/>
              <a:ea typeface="宋体" panose="02010600030101010101" pitchFamily="2" charset="-122"/>
            </a:endParaRPr>
          </a:p>
        </p:txBody>
      </p:sp>
      <p:pic>
        <p:nvPicPr>
          <p:cNvPr id="3" name="图片 2"/>
          <p:cNvPicPr/>
          <p:nvPr/>
        </p:nvPicPr>
        <p:blipFill>
          <a:blip r:embed="rId4"/>
          <a:stretch>
            <a:fillRect/>
          </a:stretch>
        </p:blipFill>
        <p:spPr>
          <a:xfrm>
            <a:off x="1226820" y="3429000"/>
            <a:ext cx="6723380" cy="2874010"/>
          </a:xfrm>
          <a:prstGeom prst="rect">
            <a:avLst/>
          </a:prstGeom>
          <a:noFill/>
          <a:ln w="9525">
            <a:noFill/>
          </a:ln>
        </p:spPr>
      </p:pic>
    </p:spTree>
  </p:cSld>
  <p:clrMapOvr>
    <a:masterClrMapping/>
  </p:clrMapOvr>
  <p:transition spd="slow">
    <p:cove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p:nvPr>
            <p:custDataLst>
              <p:tags r:id="rId1"/>
            </p:custDataLst>
          </p:nvPr>
        </p:nvSpPr>
        <p:spPr>
          <a:xfrm>
            <a:off x="319373" y="143169"/>
            <a:ext cx="2488304"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r>
              <a:rPr lang="zh-CN" altLang="en-US" sz="2400" b="1" dirty="0">
                <a:solidFill>
                  <a:schemeClr val="tx2"/>
                </a:solidFill>
                <a:latin typeface="微软雅黑" panose="020B0503020204020204" charset="-122"/>
                <a:ea typeface="微软雅黑" panose="020B0503020204020204" charset="-122"/>
              </a:rPr>
              <a:t>部署图</a:t>
            </a:r>
          </a:p>
        </p:txBody>
      </p:sp>
      <p:sp>
        <p:nvSpPr>
          <p:cNvPr id="111" name="文本框 110"/>
          <p:cNvSpPr txBox="1"/>
          <p:nvPr/>
        </p:nvSpPr>
        <p:spPr>
          <a:xfrm>
            <a:off x="786130" y="963930"/>
            <a:ext cx="9605010" cy="3980180"/>
          </a:xfrm>
          <a:prstGeom prst="rect">
            <a:avLst/>
          </a:prstGeom>
          <a:noFill/>
          <a:ln w="9525">
            <a:noFill/>
          </a:ln>
        </p:spPr>
        <p:txBody>
          <a:bodyPr>
            <a:noAutofit/>
          </a:bodyPr>
          <a:lstStyle/>
          <a:p>
            <a:pPr indent="0"/>
            <a:r>
              <a:rPr lang="zh-CN" b="0" dirty="0">
                <a:latin typeface="Calibri" panose="020F0502020204030204" charset="0"/>
                <a:ea typeface="宋体" panose="02010600030101010101" pitchFamily="2" charset="-122"/>
              </a:rPr>
              <a:t>部署图中还可以包含组件</a:t>
            </a:r>
            <a:r>
              <a:rPr lang="en-US" b="0" dirty="0">
                <a:latin typeface="Calibri" panose="020F0502020204030204" charset="0"/>
                <a:ea typeface="宋体" panose="02010600030101010101" pitchFamily="2" charset="-122"/>
              </a:rPr>
              <a:t>,</a:t>
            </a:r>
            <a:r>
              <a:rPr lang="zh-CN" b="0" dirty="0">
                <a:latin typeface="Calibri" panose="020F0502020204030204" charset="0"/>
                <a:ea typeface="宋体" panose="02010600030101010101" pitchFamily="2" charset="-122"/>
              </a:rPr>
              <a:t>这里所指的组件就是构件图中的基本元素，它是系统可替换的物理部件。</a:t>
            </a:r>
          </a:p>
          <a:p>
            <a:pPr indent="0"/>
            <a:endParaRPr lang="zh-CN" b="0" dirty="0">
              <a:latin typeface="Calibri" panose="020F0502020204030204" charset="0"/>
              <a:ea typeface="宋体" panose="02010600030101010101" pitchFamily="2" charset="-122"/>
            </a:endParaRPr>
          </a:p>
          <a:p>
            <a:pPr indent="0"/>
            <a:endParaRPr lang="zh-CN" b="0" dirty="0">
              <a:latin typeface="Calibri" panose="020F0502020204030204" charset="0"/>
              <a:ea typeface="宋体" panose="02010600030101010101" pitchFamily="2" charset="-122"/>
            </a:endParaRPr>
          </a:p>
          <a:p>
            <a:pPr indent="0"/>
            <a:r>
              <a:rPr lang="zh-CN" b="0" dirty="0">
                <a:latin typeface="Calibri" panose="020F0502020204030204" charset="0"/>
                <a:ea typeface="宋体" panose="02010600030101010101" pitchFamily="2" charset="-122"/>
              </a:rPr>
              <a:t>结点和组件的关系可以归纳为以下两点。</a:t>
            </a:r>
          </a:p>
          <a:p>
            <a:pPr indent="0"/>
            <a:endParaRPr lang="zh-CN" b="0" dirty="0">
              <a:latin typeface="Calibri" panose="020F0502020204030204" charset="0"/>
              <a:ea typeface="宋体" panose="02010600030101010101" pitchFamily="2" charset="-122"/>
            </a:endParaRPr>
          </a:p>
          <a:p>
            <a:pPr indent="0"/>
            <a:endParaRPr lang="zh-CN" b="0" dirty="0">
              <a:latin typeface="Calibri" panose="020F0502020204030204" charset="0"/>
              <a:ea typeface="宋体" panose="02010600030101010101" pitchFamily="2" charset="-122"/>
            </a:endParaRPr>
          </a:p>
          <a:p>
            <a:pPr indent="0"/>
            <a:endParaRPr lang="zh-CN" b="0" dirty="0">
              <a:latin typeface="Calibri" panose="020F0502020204030204" charset="0"/>
              <a:ea typeface="宋体" panose="02010600030101010101" pitchFamily="2" charset="-122"/>
            </a:endParaRPr>
          </a:p>
          <a:p>
            <a:pPr indent="0"/>
            <a:r>
              <a:rPr lang="zh-CN" dirty="0">
                <a:solidFill>
                  <a:schemeClr val="accent1">
                    <a:lumMod val="75000"/>
                  </a:schemeClr>
                </a:solidFill>
                <a:latin typeface="Calibri" panose="020F0502020204030204" charset="0"/>
                <a:ea typeface="宋体" panose="02010600030101010101" pitchFamily="2" charset="-122"/>
              </a:rPr>
              <a:t>组件是参与系统执行的事物，而结点是执行组件的事物。</a:t>
            </a:r>
            <a:r>
              <a:rPr lang="zh-CN" b="0" dirty="0">
                <a:latin typeface="Calibri" panose="020F0502020204030204" charset="0"/>
                <a:ea typeface="宋体" panose="02010600030101010101" pitchFamily="2" charset="-122"/>
              </a:rPr>
              <a:t>简单地说就是组件是被结点执行的事物，如假设结点是一台服务器</a:t>
            </a:r>
            <a:r>
              <a:rPr lang="en-US" b="0" dirty="0">
                <a:latin typeface="Calibri" panose="020F0502020204030204" charset="0"/>
                <a:ea typeface="宋体" panose="02010600030101010101" pitchFamily="2" charset="-122"/>
              </a:rPr>
              <a:t>,</a:t>
            </a:r>
            <a:r>
              <a:rPr lang="zh-CN" b="0" dirty="0">
                <a:latin typeface="Calibri" panose="020F0502020204030204" charset="0"/>
                <a:ea typeface="宋体" panose="02010600030101010101" pitchFamily="2" charset="-122"/>
              </a:rPr>
              <a:t>则组件就是其上运行的软件。</a:t>
            </a:r>
          </a:p>
          <a:p>
            <a:pPr indent="0"/>
            <a:endParaRPr lang="zh-CN" b="0" dirty="0">
              <a:latin typeface="Calibri" panose="020F0502020204030204" charset="0"/>
              <a:ea typeface="宋体" panose="02010600030101010101" pitchFamily="2" charset="-122"/>
            </a:endParaRPr>
          </a:p>
          <a:p>
            <a:pPr indent="0"/>
            <a:endParaRPr lang="zh-CN" b="0" dirty="0">
              <a:latin typeface="Calibri" panose="020F0502020204030204" charset="0"/>
              <a:ea typeface="宋体" panose="02010600030101010101" pitchFamily="2" charset="-122"/>
            </a:endParaRPr>
          </a:p>
          <a:p>
            <a:pPr indent="0"/>
            <a:endParaRPr lang="zh-CN" b="0" dirty="0">
              <a:latin typeface="Calibri" panose="020F0502020204030204" charset="0"/>
              <a:ea typeface="宋体" panose="02010600030101010101" pitchFamily="2" charset="-122"/>
            </a:endParaRPr>
          </a:p>
          <a:p>
            <a:pPr indent="0"/>
            <a:endParaRPr lang="zh-CN" b="0" dirty="0">
              <a:latin typeface="Calibri" panose="020F0502020204030204" charset="0"/>
              <a:ea typeface="宋体" panose="02010600030101010101" pitchFamily="2" charset="-122"/>
            </a:endParaRPr>
          </a:p>
          <a:p>
            <a:pPr indent="0"/>
            <a:r>
              <a:rPr lang="zh-CN" dirty="0">
                <a:solidFill>
                  <a:schemeClr val="accent1">
                    <a:lumMod val="75000"/>
                  </a:schemeClr>
                </a:solidFill>
                <a:latin typeface="Calibri" panose="020F0502020204030204" charset="0"/>
                <a:ea typeface="宋体" panose="02010600030101010101" pitchFamily="2" charset="-122"/>
              </a:rPr>
              <a:t>组件表示逻辑元素的物理模块</a:t>
            </a:r>
            <a:r>
              <a:rPr lang="en-US" dirty="0">
                <a:solidFill>
                  <a:schemeClr val="accent1">
                    <a:lumMod val="75000"/>
                  </a:schemeClr>
                </a:solidFill>
                <a:latin typeface="Calibri" panose="020F0502020204030204" charset="0"/>
                <a:ea typeface="宋体" panose="02010600030101010101" pitchFamily="2" charset="-122"/>
              </a:rPr>
              <a:t>,</a:t>
            </a:r>
            <a:r>
              <a:rPr lang="zh-CN" dirty="0">
                <a:solidFill>
                  <a:schemeClr val="accent1">
                    <a:lumMod val="75000"/>
                  </a:schemeClr>
                </a:solidFill>
                <a:latin typeface="Calibri" panose="020F0502020204030204" charset="0"/>
                <a:ea typeface="宋体" panose="02010600030101010101" pitchFamily="2" charset="-122"/>
              </a:rPr>
              <a:t>而结点表示组件的物理部署。</a:t>
            </a:r>
            <a:r>
              <a:rPr lang="zh-CN" b="0" dirty="0">
                <a:latin typeface="Calibri" panose="020F0502020204030204" charset="0"/>
                <a:ea typeface="宋体" panose="02010600030101010101" pitchFamily="2" charset="-122"/>
              </a:rPr>
              <a:t>这表明一个组件是逻辑单元</a:t>
            </a:r>
            <a:r>
              <a:rPr lang="en-US" b="0" dirty="0">
                <a:latin typeface="Calibri" panose="020F0502020204030204" charset="0"/>
                <a:ea typeface="宋体" panose="02010600030101010101" pitchFamily="2" charset="-122"/>
              </a:rPr>
              <a:t>(</a:t>
            </a:r>
            <a:r>
              <a:rPr lang="zh-CN" b="0" dirty="0">
                <a:latin typeface="Calibri" panose="020F0502020204030204" charset="0"/>
                <a:ea typeface="宋体" panose="02010600030101010101" pitchFamily="2" charset="-122"/>
              </a:rPr>
              <a:t>如类</a:t>
            </a:r>
            <a:r>
              <a:rPr lang="en-US" b="0" dirty="0">
                <a:latin typeface="Calibri" panose="020F0502020204030204" charset="0"/>
                <a:ea typeface="宋体" panose="02010600030101010101" pitchFamily="2" charset="-122"/>
              </a:rPr>
              <a:t>)</a:t>
            </a:r>
            <a:r>
              <a:rPr lang="zh-CN" b="0" dirty="0">
                <a:latin typeface="Calibri" panose="020F0502020204030204" charset="0"/>
                <a:ea typeface="宋体" panose="02010600030101010101" pitchFamily="2" charset="-122"/>
              </a:rPr>
              <a:t>的物理实现，而一个结点则是组件被部署的地点。一个类可以被一个或多个组件实现</a:t>
            </a:r>
            <a:r>
              <a:rPr lang="en-US" b="0" dirty="0">
                <a:latin typeface="Calibri" panose="020F0502020204030204" charset="0"/>
                <a:ea typeface="宋体" panose="02010600030101010101" pitchFamily="2" charset="-122"/>
              </a:rPr>
              <a:t>,</a:t>
            </a:r>
            <a:r>
              <a:rPr lang="zh-CN" b="0" dirty="0">
                <a:latin typeface="Calibri" panose="020F0502020204030204" charset="0"/>
                <a:ea typeface="宋体" panose="02010600030101010101" pitchFamily="2" charset="-122"/>
              </a:rPr>
              <a:t>而一个组件也可以部署在一个或多个结点上。</a:t>
            </a:r>
            <a:endParaRPr lang="zh-CN" altLang="en-US" b="0" dirty="0">
              <a:latin typeface="Calibri" panose="020F0502020204030204" charset="0"/>
              <a:ea typeface="宋体" panose="02010600030101010101" pitchFamily="2" charset="-122"/>
            </a:endParaRPr>
          </a:p>
        </p:txBody>
      </p:sp>
    </p:spTree>
  </p:cSld>
  <p:clrMapOvr>
    <a:masterClrMapping/>
  </p:clrMapOvr>
  <p:transition spd="slow">
    <p:cove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90773" y="273344"/>
            <a:ext cx="2488304"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r>
              <a:rPr lang="zh-CN" altLang="en-US" sz="2400" b="1" dirty="0">
                <a:solidFill>
                  <a:schemeClr val="tx2"/>
                </a:solidFill>
                <a:latin typeface="微软雅黑" panose="020B0503020204020204" charset="-122"/>
                <a:ea typeface="微软雅黑" panose="020B0503020204020204" charset="-122"/>
              </a:rPr>
              <a:t>类图</a:t>
            </a:r>
          </a:p>
        </p:txBody>
      </p:sp>
      <p:sp>
        <p:nvSpPr>
          <p:cNvPr id="100" name="文本框 99"/>
          <p:cNvSpPr txBox="1"/>
          <p:nvPr/>
        </p:nvSpPr>
        <p:spPr>
          <a:xfrm>
            <a:off x="1016000" y="2819083"/>
            <a:ext cx="5080000" cy="1353185"/>
          </a:xfrm>
          <a:prstGeom prst="rect">
            <a:avLst/>
          </a:prstGeom>
          <a:noFill/>
          <a:ln w="9525">
            <a:noFill/>
          </a:ln>
        </p:spPr>
        <p:txBody>
          <a:bodyPr>
            <a:spAutoFit/>
          </a:bodyPr>
          <a:lstStyle/>
          <a:p>
            <a:pPr indent="0"/>
            <a:r>
              <a:rPr lang="zh-CN" sz="1900" b="0" dirty="0">
                <a:solidFill>
                  <a:srgbClr val="FF0000"/>
                </a:solidFill>
                <a:ea typeface="等线" panose="02010600030101010101" charset="-122"/>
              </a:rPr>
              <a:t>二、类的表示方法</a:t>
            </a:r>
            <a:endParaRPr lang="en-US" b="0" dirty="0">
              <a:solidFill>
                <a:srgbClr val="202122"/>
              </a:solidFill>
              <a:latin typeface="Symbol" panose="05050102010706020507" charset="0"/>
              <a:ea typeface="宋体" panose="02010600030101010101" pitchFamily="2" charset="-122"/>
            </a:endParaRPr>
          </a:p>
          <a:p>
            <a:pPr indent="0"/>
            <a:r>
              <a:rPr lang="en-US" b="0" dirty="0">
                <a:solidFill>
                  <a:srgbClr val="202122"/>
                </a:solidFill>
                <a:latin typeface="Symbol" panose="05050102010706020507" charset="0"/>
                <a:ea typeface="宋体" panose="02010600030101010101" pitchFamily="2" charset="-122"/>
              </a:rPr>
              <a:t>· </a:t>
            </a:r>
            <a:r>
              <a:rPr lang="zh-CN" sz="2100" b="0" dirty="0">
                <a:solidFill>
                  <a:srgbClr val="202122"/>
                </a:solidFill>
                <a:ea typeface="宋体" panose="02010600030101010101" pitchFamily="2" charset="-122"/>
              </a:rPr>
              <a:t>最</a:t>
            </a:r>
            <a:r>
              <a:rPr lang="zh-CN" sz="2100" b="0" dirty="0">
                <a:solidFill>
                  <a:schemeClr val="tx2">
                    <a:lumMod val="60000"/>
                    <a:lumOff val="40000"/>
                  </a:schemeClr>
                </a:solidFill>
                <a:ea typeface="宋体" panose="02010600030101010101" pitchFamily="2" charset="-122"/>
              </a:rPr>
              <a:t>上面</a:t>
            </a:r>
            <a:r>
              <a:rPr lang="zh-CN" sz="2100" b="0" dirty="0">
                <a:solidFill>
                  <a:srgbClr val="202122"/>
                </a:solidFill>
                <a:ea typeface="宋体" panose="02010600030101010101" pitchFamily="2" charset="-122"/>
              </a:rPr>
              <a:t>是类</a:t>
            </a:r>
            <a:r>
              <a:rPr lang="zh-CN" sz="2100" b="0" dirty="0">
                <a:solidFill>
                  <a:schemeClr val="tx2">
                    <a:lumMod val="60000"/>
                    <a:lumOff val="40000"/>
                  </a:schemeClr>
                </a:solidFill>
                <a:ea typeface="宋体" panose="02010600030101010101" pitchFamily="2" charset="-122"/>
              </a:rPr>
              <a:t>名称</a:t>
            </a:r>
            <a:endParaRPr lang="en-US" b="0" dirty="0">
              <a:solidFill>
                <a:schemeClr val="tx2">
                  <a:lumMod val="60000"/>
                  <a:lumOff val="40000"/>
                </a:schemeClr>
              </a:solidFill>
              <a:latin typeface="Symbol" panose="05050102010706020507" charset="0"/>
              <a:ea typeface="宋体" panose="02010600030101010101" pitchFamily="2" charset="-122"/>
            </a:endParaRPr>
          </a:p>
          <a:p>
            <a:pPr indent="0"/>
            <a:r>
              <a:rPr lang="en-US" b="0" dirty="0">
                <a:solidFill>
                  <a:srgbClr val="202122"/>
                </a:solidFill>
                <a:latin typeface="Symbol" panose="05050102010706020507" charset="0"/>
                <a:ea typeface="宋体" panose="02010600030101010101" pitchFamily="2" charset="-122"/>
              </a:rPr>
              <a:t>· </a:t>
            </a:r>
            <a:r>
              <a:rPr lang="zh-CN" sz="2100" b="0" dirty="0">
                <a:solidFill>
                  <a:schemeClr val="tx2">
                    <a:lumMod val="60000"/>
                    <a:lumOff val="40000"/>
                  </a:schemeClr>
                </a:solidFill>
                <a:ea typeface="宋体" panose="02010600030101010101" pitchFamily="2" charset="-122"/>
              </a:rPr>
              <a:t>中间</a:t>
            </a:r>
            <a:r>
              <a:rPr lang="zh-CN" sz="2100" b="0" dirty="0">
                <a:solidFill>
                  <a:srgbClr val="202122"/>
                </a:solidFill>
                <a:ea typeface="宋体" panose="02010600030101010101" pitchFamily="2" charset="-122"/>
              </a:rPr>
              <a:t>部分包含</a:t>
            </a:r>
            <a:r>
              <a:rPr lang="zh-CN" sz="2100" b="0" dirty="0">
                <a:solidFill>
                  <a:schemeClr val="tx2">
                    <a:lumMod val="60000"/>
                    <a:lumOff val="40000"/>
                  </a:schemeClr>
                </a:solidFill>
                <a:ea typeface="宋体" panose="02010600030101010101" pitchFamily="2" charset="-122"/>
              </a:rPr>
              <a:t>类的属性</a:t>
            </a:r>
            <a:endParaRPr lang="en-US" b="0" dirty="0">
              <a:solidFill>
                <a:schemeClr val="tx2">
                  <a:lumMod val="60000"/>
                  <a:lumOff val="40000"/>
                </a:schemeClr>
              </a:solidFill>
              <a:latin typeface="Symbol" panose="05050102010706020507" charset="0"/>
              <a:ea typeface="宋体" panose="02010600030101010101" pitchFamily="2" charset="-122"/>
            </a:endParaRPr>
          </a:p>
          <a:p>
            <a:pPr indent="0"/>
            <a:r>
              <a:rPr lang="en-US" b="0" dirty="0">
                <a:solidFill>
                  <a:srgbClr val="202122"/>
                </a:solidFill>
                <a:latin typeface="Symbol" panose="05050102010706020507" charset="0"/>
                <a:ea typeface="宋体" panose="02010600030101010101" pitchFamily="2" charset="-122"/>
              </a:rPr>
              <a:t>· </a:t>
            </a:r>
            <a:r>
              <a:rPr lang="zh-CN" sz="2100" b="0" dirty="0">
                <a:solidFill>
                  <a:schemeClr val="tx2">
                    <a:lumMod val="60000"/>
                    <a:lumOff val="40000"/>
                  </a:schemeClr>
                </a:solidFill>
                <a:ea typeface="宋体" panose="02010600030101010101" pitchFamily="2" charset="-122"/>
              </a:rPr>
              <a:t>底部</a:t>
            </a:r>
            <a:r>
              <a:rPr lang="zh-CN" sz="2100" b="0" dirty="0">
                <a:solidFill>
                  <a:srgbClr val="202122"/>
                </a:solidFill>
                <a:ea typeface="宋体" panose="02010600030101010101" pitchFamily="2" charset="-122"/>
              </a:rPr>
              <a:t>部分包含</a:t>
            </a:r>
            <a:r>
              <a:rPr lang="zh-CN" sz="2100" b="0" dirty="0">
                <a:solidFill>
                  <a:schemeClr val="tx2">
                    <a:lumMod val="60000"/>
                    <a:lumOff val="40000"/>
                  </a:schemeClr>
                </a:solidFill>
                <a:ea typeface="宋体" panose="02010600030101010101" pitchFamily="2" charset="-122"/>
              </a:rPr>
              <a:t>类的方法</a:t>
            </a:r>
            <a:endParaRPr lang="zh-CN" altLang="en-US" sz="2100" b="0" dirty="0">
              <a:solidFill>
                <a:schemeClr val="tx2">
                  <a:lumMod val="60000"/>
                  <a:lumOff val="40000"/>
                </a:schemeClr>
              </a:solidFill>
              <a:ea typeface="宋体" panose="02010600030101010101" pitchFamily="2" charset="-122"/>
            </a:endParaRPr>
          </a:p>
        </p:txBody>
      </p:sp>
      <p:pic>
        <p:nvPicPr>
          <p:cNvPr id="3" name="图片 2"/>
          <p:cNvPicPr/>
          <p:nvPr/>
        </p:nvPicPr>
        <p:blipFill>
          <a:blip r:embed="rId3"/>
          <a:stretch>
            <a:fillRect/>
          </a:stretch>
        </p:blipFill>
        <p:spPr>
          <a:xfrm>
            <a:off x="889000" y="4266883"/>
            <a:ext cx="2667000" cy="1504950"/>
          </a:xfrm>
          <a:prstGeom prst="rect">
            <a:avLst/>
          </a:prstGeom>
          <a:noFill/>
          <a:ln w="9525">
            <a:noFill/>
          </a:ln>
        </p:spPr>
      </p:pic>
      <p:sp>
        <p:nvSpPr>
          <p:cNvPr id="101" name="文本框 100"/>
          <p:cNvSpPr txBox="1"/>
          <p:nvPr/>
        </p:nvSpPr>
        <p:spPr>
          <a:xfrm>
            <a:off x="1016000" y="1143000"/>
            <a:ext cx="5080000" cy="1198880"/>
          </a:xfrm>
          <a:prstGeom prst="rect">
            <a:avLst/>
          </a:prstGeom>
          <a:noFill/>
          <a:ln w="9525">
            <a:noFill/>
          </a:ln>
        </p:spPr>
        <p:txBody>
          <a:bodyPr>
            <a:spAutoFit/>
          </a:bodyPr>
          <a:lstStyle/>
          <a:p>
            <a:pPr indent="0"/>
            <a:r>
              <a:rPr lang="zh-CN" b="0" dirty="0">
                <a:solidFill>
                  <a:srgbClr val="FF0000"/>
                </a:solidFill>
                <a:latin typeface="Arial" panose="020B0604020202020204" pitchFamily="34" charset="0"/>
                <a:ea typeface="等线" panose="02010600030101010101" charset="-122"/>
              </a:rPr>
              <a:t>一、概述</a:t>
            </a:r>
            <a:endParaRPr lang="zh-CN" b="0" dirty="0">
              <a:solidFill>
                <a:srgbClr val="202122"/>
              </a:solidFill>
              <a:ea typeface="等线" panose="02010600030101010101" charset="-122"/>
            </a:endParaRPr>
          </a:p>
          <a:p>
            <a:pPr indent="0"/>
            <a:r>
              <a:rPr lang="zh-CN" b="0" dirty="0">
                <a:solidFill>
                  <a:srgbClr val="202122"/>
                </a:solidFill>
                <a:ea typeface="等线" panose="02010600030101010101" charset="-122"/>
              </a:rPr>
              <a:t>类图是</a:t>
            </a:r>
            <a:r>
              <a:rPr lang="zh-CN" b="0" dirty="0">
                <a:solidFill>
                  <a:schemeClr val="tx2">
                    <a:lumMod val="60000"/>
                    <a:lumOff val="40000"/>
                  </a:schemeClr>
                </a:solidFill>
                <a:ea typeface="等线" panose="02010600030101010101" charset="-122"/>
              </a:rPr>
              <a:t>面向对象式</a:t>
            </a:r>
            <a:r>
              <a:rPr lang="zh-CN" b="0" dirty="0">
                <a:solidFill>
                  <a:srgbClr val="202122"/>
                </a:solidFill>
                <a:ea typeface="等线" panose="02010600030101010101" charset="-122"/>
              </a:rPr>
              <a:t>的建模。他们一般都被用于</a:t>
            </a:r>
            <a:r>
              <a:rPr lang="zh-CN" b="0" dirty="0">
                <a:solidFill>
                  <a:schemeClr val="tx2">
                    <a:lumMod val="60000"/>
                    <a:lumOff val="40000"/>
                  </a:schemeClr>
                </a:solidFill>
                <a:ea typeface="等线" panose="02010600030101010101" charset="-122"/>
              </a:rPr>
              <a:t>概念建模</a:t>
            </a:r>
            <a:r>
              <a:rPr lang="zh-CN" b="0" dirty="0">
                <a:solidFill>
                  <a:srgbClr val="202122"/>
                </a:solidFill>
                <a:ea typeface="等线" panose="02010600030101010101" charset="-122"/>
              </a:rPr>
              <a:t>（</a:t>
            </a:r>
            <a:r>
              <a:rPr lang="en-US" b="0" dirty="0">
                <a:solidFill>
                  <a:srgbClr val="202122"/>
                </a:solidFill>
                <a:latin typeface="Arial" panose="020B0604020202020204" pitchFamily="34" charset="0"/>
                <a:ea typeface="等线" panose="02010600030101010101" charset="-122"/>
              </a:rPr>
              <a:t>conceptual modelling</a:t>
            </a:r>
            <a:r>
              <a:rPr lang="zh-CN" b="0" dirty="0">
                <a:solidFill>
                  <a:srgbClr val="202122"/>
                </a:solidFill>
                <a:ea typeface="等线" panose="02010600030101010101" charset="-122"/>
              </a:rPr>
              <a:t>）的系统分类的应用程序，并可将模型建模转译成代码。</a:t>
            </a:r>
            <a:endParaRPr lang="zh-CN" altLang="en-US" b="0" dirty="0">
              <a:solidFill>
                <a:srgbClr val="202122"/>
              </a:solidFill>
              <a:ea typeface="等线" panose="02010600030101010101" charset="-122"/>
            </a:endParaRPr>
          </a:p>
        </p:txBody>
      </p:sp>
    </p:spTree>
  </p:cSld>
  <p:clrMapOvr>
    <a:masterClrMapping/>
  </p:clrMapOvr>
  <p:transition spd="slow">
    <p:cove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p:nvPr>
            <p:custDataLst>
              <p:tags r:id="rId1"/>
            </p:custDataLst>
          </p:nvPr>
        </p:nvSpPr>
        <p:spPr>
          <a:xfrm>
            <a:off x="319373" y="143169"/>
            <a:ext cx="2488304"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r>
              <a:rPr lang="zh-CN" altLang="en-US" sz="2400" b="1" dirty="0">
                <a:solidFill>
                  <a:schemeClr val="tx2"/>
                </a:solidFill>
                <a:latin typeface="微软雅黑" panose="020B0503020204020204" charset="-122"/>
                <a:ea typeface="微软雅黑" panose="020B0503020204020204" charset="-122"/>
              </a:rPr>
              <a:t>部署图</a:t>
            </a:r>
          </a:p>
        </p:txBody>
      </p:sp>
      <p:sp>
        <p:nvSpPr>
          <p:cNvPr id="111" name="文本框 110"/>
          <p:cNvSpPr txBox="1"/>
          <p:nvPr/>
        </p:nvSpPr>
        <p:spPr>
          <a:xfrm>
            <a:off x="4973955" y="1397635"/>
            <a:ext cx="6326505" cy="2031365"/>
          </a:xfrm>
          <a:prstGeom prst="rect">
            <a:avLst/>
          </a:prstGeom>
          <a:noFill/>
          <a:ln w="9525">
            <a:noFill/>
          </a:ln>
        </p:spPr>
        <p:txBody>
          <a:bodyPr>
            <a:noAutofit/>
          </a:bodyPr>
          <a:lstStyle/>
          <a:p>
            <a:pPr indent="0"/>
            <a:r>
              <a:rPr lang="zh-CN" b="0" dirty="0">
                <a:latin typeface="Calibri" panose="020F0502020204030204" charset="0"/>
                <a:ea typeface="宋体" panose="02010600030101010101" pitchFamily="2" charset="-122"/>
              </a:rPr>
              <a:t>部署图中</a:t>
            </a:r>
            <a:r>
              <a:rPr lang="zh-CN" b="0" dirty="0">
                <a:solidFill>
                  <a:schemeClr val="accent1">
                    <a:lumMod val="75000"/>
                  </a:schemeClr>
                </a:solidFill>
                <a:latin typeface="Calibri" panose="020F0502020204030204" charset="0"/>
                <a:ea typeface="宋体" panose="02010600030101010101" pitchFamily="2" charset="-122"/>
              </a:rPr>
              <a:t>也可以包括依赖、泛化、关联及实现关系</a:t>
            </a:r>
            <a:r>
              <a:rPr lang="zh-CN" b="0" dirty="0">
                <a:latin typeface="Calibri" panose="020F0502020204030204" charset="0"/>
                <a:ea typeface="宋体" panose="02010600030101010101" pitchFamily="2" charset="-122"/>
              </a:rPr>
              <a:t>。</a:t>
            </a:r>
          </a:p>
          <a:p>
            <a:pPr indent="0"/>
            <a:r>
              <a:rPr lang="zh-CN" b="0" dirty="0">
                <a:latin typeface="Calibri" panose="020F0502020204030204" charset="0"/>
                <a:ea typeface="宋体" panose="02010600030101010101" pitchFamily="2" charset="-122"/>
              </a:rPr>
              <a:t>部署图中的依赖关系使用虚线箭头表示。它通常用在部署图中的组件和组件之间，组件依赖外部提供的服务</a:t>
            </a:r>
            <a:r>
              <a:rPr lang="en-US" b="0" dirty="0">
                <a:latin typeface="Calibri" panose="020F0502020204030204" charset="0"/>
                <a:ea typeface="宋体" panose="02010600030101010101" pitchFamily="2" charset="-122"/>
              </a:rPr>
              <a:t>(</a:t>
            </a:r>
            <a:r>
              <a:rPr lang="zh-CN" b="0" dirty="0">
                <a:latin typeface="Calibri" panose="020F0502020204030204" charset="0"/>
                <a:ea typeface="宋体" panose="02010600030101010101" pitchFamily="2" charset="-122"/>
              </a:rPr>
              <a:t>由组件到接口</a:t>
            </a:r>
            <a:r>
              <a:rPr lang="en-US" b="0" dirty="0">
                <a:latin typeface="Calibri" panose="020F0502020204030204" charset="0"/>
                <a:ea typeface="宋体" panose="02010600030101010101" pitchFamily="2" charset="-122"/>
              </a:rPr>
              <a:t>)</a:t>
            </a:r>
            <a:r>
              <a:rPr lang="zh-CN" b="0" dirty="0">
                <a:latin typeface="Calibri" panose="020F0502020204030204" charset="0"/>
                <a:ea typeface="宋体" panose="02010600030101010101" pitchFamily="2" charset="-122"/>
              </a:rPr>
              <a:t>。如左图示意了依赖关系。</a:t>
            </a:r>
            <a:endParaRPr lang="zh-CN" altLang="en-US" b="0" dirty="0">
              <a:latin typeface="Calibri" panose="020F0502020204030204" charset="0"/>
              <a:ea typeface="宋体" panose="02010600030101010101" pitchFamily="2" charset="-122"/>
            </a:endParaRPr>
          </a:p>
        </p:txBody>
      </p:sp>
      <p:pic>
        <p:nvPicPr>
          <p:cNvPr id="2" name="图片 1"/>
          <p:cNvPicPr/>
          <p:nvPr/>
        </p:nvPicPr>
        <p:blipFill>
          <a:blip r:embed="rId4"/>
          <a:stretch>
            <a:fillRect/>
          </a:stretch>
        </p:blipFill>
        <p:spPr>
          <a:xfrm>
            <a:off x="786130" y="1509713"/>
            <a:ext cx="3305175" cy="1514475"/>
          </a:xfrm>
          <a:prstGeom prst="rect">
            <a:avLst/>
          </a:prstGeom>
          <a:noFill/>
          <a:ln w="9525">
            <a:noFill/>
          </a:ln>
        </p:spPr>
      </p:pic>
      <p:pic>
        <p:nvPicPr>
          <p:cNvPr id="112" name="图片 111"/>
          <p:cNvPicPr/>
          <p:nvPr/>
        </p:nvPicPr>
        <p:blipFill>
          <a:blip r:embed="rId5"/>
          <a:stretch>
            <a:fillRect/>
          </a:stretch>
        </p:blipFill>
        <p:spPr>
          <a:xfrm>
            <a:off x="8061325" y="4570413"/>
            <a:ext cx="2886075" cy="952500"/>
          </a:xfrm>
          <a:prstGeom prst="rect">
            <a:avLst/>
          </a:prstGeom>
          <a:noFill/>
          <a:ln w="9525">
            <a:noFill/>
          </a:ln>
        </p:spPr>
      </p:pic>
      <p:sp>
        <p:nvSpPr>
          <p:cNvPr id="113" name="文本框 112"/>
          <p:cNvSpPr txBox="1"/>
          <p:nvPr/>
        </p:nvSpPr>
        <p:spPr>
          <a:xfrm>
            <a:off x="910590" y="4063365"/>
            <a:ext cx="6325870" cy="1590040"/>
          </a:xfrm>
          <a:prstGeom prst="rect">
            <a:avLst/>
          </a:prstGeom>
          <a:noFill/>
          <a:ln w="9525">
            <a:noFill/>
          </a:ln>
        </p:spPr>
        <p:txBody>
          <a:bodyPr>
            <a:noAutofit/>
          </a:bodyPr>
          <a:lstStyle/>
          <a:p>
            <a:pPr indent="0"/>
            <a:endParaRPr lang="en-US" b="0" dirty="0">
              <a:latin typeface="Calibri" panose="020F0502020204030204" charset="0"/>
              <a:ea typeface="宋体" panose="02010600030101010101" pitchFamily="2" charset="-122"/>
              <a:cs typeface="Times New Roman" panose="02020603050405020304" charset="0"/>
            </a:endParaRPr>
          </a:p>
          <a:p>
            <a:pPr indent="0"/>
            <a:r>
              <a:rPr lang="en-US" b="0" dirty="0">
                <a:latin typeface="Calibri" panose="020F0502020204030204" charset="0"/>
                <a:ea typeface="宋体" panose="02010600030101010101" pitchFamily="2" charset="-122"/>
                <a:cs typeface="Times New Roman" panose="02020603050405020304" charset="0"/>
              </a:rPr>
              <a:t> </a:t>
            </a:r>
            <a:endParaRPr lang="zh-CN" b="0" dirty="0">
              <a:latin typeface="Calibri" panose="020F0502020204030204" charset="0"/>
              <a:ea typeface="宋体" panose="02010600030101010101" pitchFamily="2" charset="-122"/>
            </a:endParaRPr>
          </a:p>
          <a:p>
            <a:pPr indent="0"/>
            <a:r>
              <a:rPr lang="zh-CN" b="0" dirty="0">
                <a:latin typeface="Calibri" panose="020F0502020204030204" charset="0"/>
                <a:ea typeface="宋体" panose="02010600030101010101" pitchFamily="2" charset="-122"/>
              </a:rPr>
              <a:t>实现关系是</a:t>
            </a:r>
            <a:r>
              <a:rPr lang="zh-CN" b="0" dirty="0">
                <a:solidFill>
                  <a:schemeClr val="accent1">
                    <a:lumMod val="75000"/>
                  </a:schemeClr>
                </a:solidFill>
                <a:latin typeface="Calibri" panose="020F0502020204030204" charset="0"/>
                <a:ea typeface="宋体" panose="02010600030101010101" pitchFamily="2" charset="-122"/>
              </a:rPr>
              <a:t>结点内组件向外提供服务</a:t>
            </a:r>
            <a:r>
              <a:rPr lang="en-US" b="0" dirty="0">
                <a:latin typeface="Calibri" panose="020F0502020204030204" charset="0"/>
                <a:ea typeface="宋体" panose="02010600030101010101" pitchFamily="2" charset="-122"/>
              </a:rPr>
              <a:t>,</a:t>
            </a:r>
            <a:r>
              <a:rPr lang="zh-CN" b="0" dirty="0">
                <a:latin typeface="Calibri" panose="020F0502020204030204" charset="0"/>
                <a:ea typeface="宋体" panose="02010600030101010101" pitchFamily="2" charset="-122"/>
              </a:rPr>
              <a:t>其表示符号是一条实线。关联关系是体现结点间通信关联</a:t>
            </a:r>
            <a:r>
              <a:rPr lang="en-US" b="0" dirty="0">
                <a:latin typeface="Calibri" panose="020F0502020204030204" charset="0"/>
                <a:ea typeface="宋体" panose="02010600030101010101" pitchFamily="2" charset="-122"/>
              </a:rPr>
              <a:t>,</a:t>
            </a:r>
            <a:r>
              <a:rPr lang="zh-CN" b="0" dirty="0">
                <a:latin typeface="Calibri" panose="020F0502020204030204" charset="0"/>
                <a:ea typeface="宋体" panose="02010600030101010101" pitchFamily="2" charset="-122"/>
              </a:rPr>
              <a:t>其表示符号也是一条实线，如右图所示。</a:t>
            </a:r>
            <a:endParaRPr lang="zh-CN" altLang="en-US" b="0" dirty="0">
              <a:latin typeface="Calibri" panose="020F0502020204030204" charset="0"/>
              <a:ea typeface="宋体" panose="02010600030101010101" pitchFamily="2" charset="-122"/>
            </a:endParaRPr>
          </a:p>
        </p:txBody>
      </p:sp>
    </p:spTree>
  </p:cSld>
  <p:clrMapOvr>
    <a:masterClrMapping/>
  </p:clrMapOvr>
  <p:transition spd="slow">
    <p:cove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p:nvPr>
            <p:custDataLst>
              <p:tags r:id="rId1"/>
            </p:custDataLst>
          </p:nvPr>
        </p:nvSpPr>
        <p:spPr>
          <a:xfrm>
            <a:off x="319373" y="143169"/>
            <a:ext cx="2488304"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r>
              <a:rPr lang="zh-CN" altLang="en-US" sz="2400" b="1" dirty="0">
                <a:solidFill>
                  <a:schemeClr val="tx2"/>
                </a:solidFill>
                <a:latin typeface="微软雅黑" panose="020B0503020204020204" charset="-122"/>
                <a:ea typeface="微软雅黑" panose="020B0503020204020204" charset="-122"/>
              </a:rPr>
              <a:t>部署图</a:t>
            </a:r>
          </a:p>
        </p:txBody>
      </p:sp>
      <p:sp>
        <p:nvSpPr>
          <p:cNvPr id="113" name="文本框 112"/>
          <p:cNvSpPr txBox="1"/>
          <p:nvPr/>
        </p:nvSpPr>
        <p:spPr>
          <a:xfrm>
            <a:off x="987425" y="1244600"/>
            <a:ext cx="9977120" cy="798195"/>
          </a:xfrm>
          <a:prstGeom prst="rect">
            <a:avLst/>
          </a:prstGeom>
          <a:noFill/>
          <a:ln w="9525">
            <a:noFill/>
          </a:ln>
        </p:spPr>
        <p:txBody>
          <a:bodyPr>
            <a:noAutofit/>
          </a:bodyPr>
          <a:lstStyle/>
          <a:p>
            <a:pPr indent="0"/>
            <a:r>
              <a:rPr lang="zh-CN" b="0" dirty="0">
                <a:latin typeface="Calibri" panose="020F0502020204030204" charset="0"/>
                <a:ea typeface="宋体" panose="02010600030101010101" pitchFamily="2" charset="-122"/>
              </a:rPr>
              <a:t>部署图用于对系统的静态部署视图建模。这种视图主要用来解决构成物理系统的各组成部分的</a:t>
            </a:r>
            <a:r>
              <a:rPr lang="zh-CN" b="0" dirty="0">
                <a:solidFill>
                  <a:schemeClr val="accent1">
                    <a:lumMod val="75000"/>
                  </a:schemeClr>
                </a:solidFill>
                <a:latin typeface="Calibri" panose="020F0502020204030204" charset="0"/>
                <a:ea typeface="宋体" panose="02010600030101010101" pitchFamily="2" charset="-122"/>
              </a:rPr>
              <a:t>分布</a:t>
            </a:r>
            <a:r>
              <a:rPr lang="zh-CN" b="0" dirty="0">
                <a:latin typeface="Calibri" panose="020F0502020204030204" charset="0"/>
                <a:ea typeface="宋体" panose="02010600030101010101" pitchFamily="2" charset="-122"/>
              </a:rPr>
              <a:t>、</a:t>
            </a:r>
            <a:r>
              <a:rPr lang="zh-CN" b="0" dirty="0">
                <a:solidFill>
                  <a:schemeClr val="accent1">
                    <a:lumMod val="75000"/>
                  </a:schemeClr>
                </a:solidFill>
                <a:latin typeface="Calibri" panose="020F0502020204030204" charset="0"/>
                <a:ea typeface="宋体" panose="02010600030101010101" pitchFamily="2" charset="-122"/>
              </a:rPr>
              <a:t>提交</a:t>
            </a:r>
            <a:r>
              <a:rPr lang="zh-CN" b="0" dirty="0">
                <a:latin typeface="Calibri" panose="020F0502020204030204" charset="0"/>
                <a:ea typeface="宋体" panose="02010600030101010101" pitchFamily="2" charset="-122"/>
              </a:rPr>
              <a:t>和</a:t>
            </a:r>
            <a:r>
              <a:rPr lang="zh-CN" b="0" dirty="0">
                <a:solidFill>
                  <a:schemeClr val="accent1">
                    <a:lumMod val="75000"/>
                  </a:schemeClr>
                </a:solidFill>
                <a:latin typeface="Calibri" panose="020F0502020204030204" charset="0"/>
                <a:ea typeface="宋体" panose="02010600030101010101" pitchFamily="2" charset="-122"/>
              </a:rPr>
              <a:t>安装</a:t>
            </a:r>
            <a:r>
              <a:rPr lang="zh-CN" b="0" dirty="0">
                <a:latin typeface="Calibri" panose="020F0502020204030204" charset="0"/>
                <a:ea typeface="宋体" panose="02010600030101010101" pitchFamily="2" charset="-122"/>
              </a:rPr>
              <a:t>。</a:t>
            </a:r>
            <a:endParaRPr lang="zh-CN" altLang="en-US" b="0" dirty="0">
              <a:latin typeface="Calibri" panose="020F0502020204030204" charset="0"/>
              <a:ea typeface="宋体" panose="02010600030101010101" pitchFamily="2" charset="-122"/>
            </a:endParaRPr>
          </a:p>
        </p:txBody>
      </p:sp>
      <p:pic>
        <p:nvPicPr>
          <p:cNvPr id="2" name="图片 1"/>
          <p:cNvPicPr/>
          <p:nvPr/>
        </p:nvPicPr>
        <p:blipFill>
          <a:blip r:embed="rId4"/>
          <a:stretch>
            <a:fillRect/>
          </a:stretch>
        </p:blipFill>
        <p:spPr>
          <a:xfrm>
            <a:off x="987425" y="2722563"/>
            <a:ext cx="5276850" cy="2524125"/>
          </a:xfrm>
          <a:prstGeom prst="rect">
            <a:avLst/>
          </a:prstGeom>
          <a:noFill/>
          <a:ln w="9525">
            <a:noFill/>
          </a:ln>
        </p:spPr>
      </p:pic>
    </p:spTree>
  </p:cSld>
  <p:clrMapOvr>
    <a:masterClrMapping/>
  </p:clrMapOvr>
  <p:transition spd="slow">
    <p:cove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748030" y="702310"/>
            <a:ext cx="1966595" cy="42291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r>
              <a:rPr lang="en-US" altLang="zh-CN" sz="2400" b="1" dirty="0">
                <a:solidFill>
                  <a:schemeClr val="tx2"/>
                </a:solidFill>
                <a:latin typeface="微软雅黑" panose="020B0503020204020204" charset="-122"/>
                <a:ea typeface="微软雅黑" panose="020B0503020204020204" charset="-122"/>
              </a:rPr>
              <a:t>Question</a:t>
            </a:r>
          </a:p>
        </p:txBody>
      </p:sp>
      <p:sp>
        <p:nvSpPr>
          <p:cNvPr id="5" name="文本框 4"/>
          <p:cNvSpPr txBox="1"/>
          <p:nvPr/>
        </p:nvSpPr>
        <p:spPr>
          <a:xfrm>
            <a:off x="566281" y="2024120"/>
            <a:ext cx="10341284" cy="645160"/>
          </a:xfrm>
          <a:prstGeom prst="rect">
            <a:avLst/>
          </a:prstGeom>
          <a:noFill/>
        </p:spPr>
        <p:txBody>
          <a:bodyPr wrap="square">
            <a:spAutoFit/>
          </a:bodyPr>
          <a:lstStyle/>
          <a:p>
            <a:pPr>
              <a:lnSpc>
                <a:spcPct val="150000"/>
              </a:lnSpc>
            </a:pPr>
            <a:r>
              <a:rPr lang="zh-CN" altLang="en-US" sz="2400" dirty="0">
                <a:solidFill>
                  <a:schemeClr val="tx1">
                    <a:lumMod val="75000"/>
                    <a:lumOff val="25000"/>
                  </a:schemeClr>
                </a:solidFill>
                <a:latin typeface="微软雅黑" panose="020B0503020204020204" charset="-122"/>
                <a:ea typeface="微软雅黑" panose="020B0503020204020204" charset="-122"/>
              </a:rPr>
              <a:t>问：构成部署图的元素有哪些？</a:t>
            </a:r>
          </a:p>
        </p:txBody>
      </p:sp>
      <p:sp>
        <p:nvSpPr>
          <p:cNvPr id="8" name="文本框 7"/>
          <p:cNvSpPr txBox="1"/>
          <p:nvPr/>
        </p:nvSpPr>
        <p:spPr>
          <a:xfrm>
            <a:off x="566282" y="3229041"/>
            <a:ext cx="10341284" cy="645160"/>
          </a:xfrm>
          <a:prstGeom prst="rect">
            <a:avLst/>
          </a:prstGeom>
          <a:noFill/>
        </p:spPr>
        <p:txBody>
          <a:bodyPr wrap="square">
            <a:spAutoFit/>
          </a:bodyPr>
          <a:lstStyle/>
          <a:p>
            <a:pPr>
              <a:lnSpc>
                <a:spcPct val="150000"/>
              </a:lnSpc>
            </a:pPr>
            <a:r>
              <a:rPr lang="zh-CN" altLang="en-US" sz="2400" dirty="0">
                <a:solidFill>
                  <a:schemeClr val="tx1">
                    <a:lumMod val="75000"/>
                    <a:lumOff val="25000"/>
                  </a:schemeClr>
                </a:solidFill>
                <a:latin typeface="微软雅黑" panose="020B0503020204020204" charset="-122"/>
                <a:ea typeface="微软雅黑" panose="020B0503020204020204" charset="-122"/>
              </a:rPr>
              <a:t>答</a:t>
            </a:r>
            <a:r>
              <a:rPr lang="zh-CN" altLang="en-US" sz="2400" b="1" dirty="0">
                <a:solidFill>
                  <a:schemeClr val="tx1">
                    <a:lumMod val="75000"/>
                    <a:lumOff val="25000"/>
                  </a:schemeClr>
                </a:solidFill>
                <a:latin typeface="微软雅黑" panose="020B0503020204020204" charset="-122"/>
                <a:ea typeface="微软雅黑" panose="020B0503020204020204" charset="-122"/>
              </a:rPr>
              <a:t>：</a:t>
            </a:r>
            <a:r>
              <a:rPr lang="zh-CN" altLang="en-US" sz="2400" dirty="0">
                <a:solidFill>
                  <a:schemeClr val="tx1">
                    <a:lumMod val="75000"/>
                    <a:lumOff val="25000"/>
                  </a:schemeClr>
                </a:solidFill>
                <a:latin typeface="微软雅黑" panose="020B0503020204020204" charset="-122"/>
                <a:ea typeface="微软雅黑" panose="020B0503020204020204" charset="-122"/>
              </a:rPr>
              <a:t>主要是结点、组件和关系。</a:t>
            </a:r>
          </a:p>
        </p:txBody>
      </p:sp>
      <p:sp>
        <p:nvSpPr>
          <p:cNvPr id="4" name="Title 1"/>
          <p:cNvSpPr txBox="1"/>
          <p:nvPr>
            <p:custDataLst>
              <p:tags r:id="rId1"/>
            </p:custDataLst>
          </p:nvPr>
        </p:nvSpPr>
        <p:spPr>
          <a:xfrm>
            <a:off x="319373" y="143169"/>
            <a:ext cx="2488304"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r>
              <a:rPr lang="zh-CN" altLang="en-US" sz="2400" b="1" dirty="0">
                <a:solidFill>
                  <a:schemeClr val="tx2"/>
                </a:solidFill>
                <a:latin typeface="微软雅黑" panose="020B0503020204020204" charset="-122"/>
                <a:ea typeface="微软雅黑" panose="020B0503020204020204" charset="-122"/>
              </a:rPr>
              <a:t>部署图</a:t>
            </a: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5400971" y="2140570"/>
            <a:ext cx="1393529" cy="1393528"/>
            <a:chOff x="2276771" y="2221458"/>
            <a:chExt cx="2625430" cy="2625428"/>
          </a:xfrm>
        </p:grpSpPr>
        <p:sp>
          <p:nvSpPr>
            <p:cNvPr id="5" name="椭圆 4"/>
            <p:cNvSpPr/>
            <p:nvPr/>
          </p:nvSpPr>
          <p:spPr>
            <a:xfrm>
              <a:off x="2276771" y="2221458"/>
              <a:ext cx="2625430" cy="2625428"/>
            </a:xfrm>
            <a:prstGeom prst="ellipse">
              <a:avLst/>
            </a:prstGeom>
            <a:noFill/>
            <a:ln w="28575">
              <a:solidFill>
                <a:srgbClr val="1847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mn-ea"/>
                <a:cs typeface="+mn-ea"/>
                <a:sym typeface="+mn-lt"/>
              </a:endParaRPr>
            </a:p>
          </p:txBody>
        </p:sp>
        <p:grpSp>
          <p:nvGrpSpPr>
            <p:cNvPr id="7" name="组合 6"/>
            <p:cNvGrpSpPr/>
            <p:nvPr/>
          </p:nvGrpSpPr>
          <p:grpSpPr>
            <a:xfrm>
              <a:off x="2581581" y="2621254"/>
              <a:ext cx="2052942" cy="1840098"/>
              <a:chOff x="4950565" y="2141272"/>
              <a:chExt cx="3094826" cy="2773962"/>
            </a:xfrm>
          </p:grpSpPr>
          <p:sp>
            <p:nvSpPr>
              <p:cNvPr id="44" name="椭圆 43"/>
              <p:cNvSpPr/>
              <p:nvPr/>
            </p:nvSpPr>
            <p:spPr>
              <a:xfrm>
                <a:off x="4950565" y="2141272"/>
                <a:ext cx="151884" cy="151884"/>
              </a:xfrm>
              <a:prstGeom prst="ellipse">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mn-ea"/>
                  <a:cs typeface="+mn-ea"/>
                  <a:sym typeface="+mn-lt"/>
                </a:endParaRPr>
              </a:p>
            </p:txBody>
          </p:sp>
          <p:sp>
            <p:nvSpPr>
              <p:cNvPr id="45" name="椭圆 44"/>
              <p:cNvSpPr/>
              <p:nvPr/>
            </p:nvSpPr>
            <p:spPr>
              <a:xfrm>
                <a:off x="7893507" y="4763350"/>
                <a:ext cx="151884" cy="151884"/>
              </a:xfrm>
              <a:prstGeom prst="ellipse">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mn-ea"/>
                  <a:cs typeface="+mn-ea"/>
                  <a:sym typeface="+mn-lt"/>
                </a:endParaRPr>
              </a:p>
            </p:txBody>
          </p:sp>
        </p:grpSp>
        <p:grpSp>
          <p:nvGrpSpPr>
            <p:cNvPr id="6" name="组合 5"/>
            <p:cNvGrpSpPr/>
            <p:nvPr/>
          </p:nvGrpSpPr>
          <p:grpSpPr>
            <a:xfrm>
              <a:off x="2582460" y="2625347"/>
              <a:ext cx="2045906" cy="1856228"/>
              <a:chOff x="4953229" y="2141272"/>
              <a:chExt cx="3084220" cy="2798278"/>
            </a:xfrm>
            <a:solidFill>
              <a:srgbClr val="1C50A2"/>
            </a:solidFill>
          </p:grpSpPr>
          <p:sp>
            <p:nvSpPr>
              <p:cNvPr id="46" name="椭圆 45"/>
              <p:cNvSpPr/>
              <p:nvPr/>
            </p:nvSpPr>
            <p:spPr>
              <a:xfrm>
                <a:off x="4953229" y="4787666"/>
                <a:ext cx="151884" cy="15188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mn-ea"/>
                  <a:cs typeface="+mn-ea"/>
                  <a:sym typeface="+mn-lt"/>
                </a:endParaRPr>
              </a:p>
            </p:txBody>
          </p:sp>
          <p:sp>
            <p:nvSpPr>
              <p:cNvPr id="47" name="椭圆 46"/>
              <p:cNvSpPr/>
              <p:nvPr/>
            </p:nvSpPr>
            <p:spPr>
              <a:xfrm>
                <a:off x="7885565" y="2141272"/>
                <a:ext cx="151884" cy="15188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mn-ea"/>
                  <a:cs typeface="+mn-ea"/>
                  <a:sym typeface="+mn-lt"/>
                </a:endParaRPr>
              </a:p>
            </p:txBody>
          </p:sp>
        </p:grpSp>
        <p:sp>
          <p:nvSpPr>
            <p:cNvPr id="14" name="椭圆 13"/>
            <p:cNvSpPr/>
            <p:nvPr/>
          </p:nvSpPr>
          <p:spPr>
            <a:xfrm>
              <a:off x="2616618" y="2570728"/>
              <a:ext cx="1946033" cy="1946033"/>
            </a:xfrm>
            <a:prstGeom prst="ellipse">
              <a:avLst/>
            </a:prstGeom>
            <a:solidFill>
              <a:srgbClr val="1C50A2"/>
            </a:soli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5400" b="1" dirty="0">
                  <a:effectLst>
                    <a:outerShdw blurRad="38100" dist="38100" dir="2700000" algn="tl">
                      <a:srgbClr val="000000">
                        <a:alpha val="43137"/>
                      </a:srgbClr>
                    </a:outerShdw>
                  </a:effectLst>
                  <a:latin typeface="+mn-ea"/>
                  <a:cs typeface="+mn-ea"/>
                  <a:sym typeface="+mn-lt"/>
                </a:rPr>
                <a:t>5</a:t>
              </a:r>
            </a:p>
          </p:txBody>
        </p:sp>
      </p:grpSp>
      <p:sp>
        <p:nvSpPr>
          <p:cNvPr id="16" name="椭圆 15"/>
          <p:cNvSpPr/>
          <p:nvPr/>
        </p:nvSpPr>
        <p:spPr>
          <a:xfrm>
            <a:off x="11268220" y="-923780"/>
            <a:ext cx="1847559" cy="1847559"/>
          </a:xfrm>
          <a:prstGeom prst="ellipse">
            <a:avLst/>
          </a:prstGeom>
          <a:solidFill>
            <a:srgbClr val="1C50A2"/>
          </a:soli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a:cs typeface="+mn-ea"/>
              <a:sym typeface="+mn-lt"/>
            </a:endParaRPr>
          </a:p>
        </p:txBody>
      </p:sp>
      <p:sp>
        <p:nvSpPr>
          <p:cNvPr id="17" name="椭圆 16"/>
          <p:cNvSpPr/>
          <p:nvPr/>
        </p:nvSpPr>
        <p:spPr>
          <a:xfrm>
            <a:off x="10492598" y="351423"/>
            <a:ext cx="572356" cy="572356"/>
          </a:xfrm>
          <a:prstGeom prst="ellipse">
            <a:avLst/>
          </a:prstGeom>
          <a:solidFill>
            <a:schemeClr val="bg1"/>
          </a:soli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8" name="椭圆 17"/>
          <p:cNvSpPr/>
          <p:nvPr/>
        </p:nvSpPr>
        <p:spPr>
          <a:xfrm>
            <a:off x="11179254" y="2141272"/>
            <a:ext cx="302456" cy="302456"/>
          </a:xfrm>
          <a:prstGeom prst="ellipse">
            <a:avLst/>
          </a:prstGeom>
          <a:solidFill>
            <a:schemeClr val="bg1"/>
          </a:soli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9" name="椭圆 18"/>
          <p:cNvSpPr/>
          <p:nvPr/>
        </p:nvSpPr>
        <p:spPr>
          <a:xfrm>
            <a:off x="11330482" y="1257699"/>
            <a:ext cx="390938" cy="390938"/>
          </a:xfrm>
          <a:prstGeom prst="ellipse">
            <a:avLst/>
          </a:prstGeom>
          <a:solidFill>
            <a:srgbClr val="1C50A2"/>
          </a:soli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2" name="文本框 9"/>
          <p:cNvSpPr txBox="1"/>
          <p:nvPr/>
        </p:nvSpPr>
        <p:spPr>
          <a:xfrm>
            <a:off x="2855034" y="3915698"/>
            <a:ext cx="6481592" cy="805815"/>
          </a:xfrm>
          <a:prstGeom prst="rect">
            <a:avLst/>
          </a:prstGeom>
          <a:noFill/>
        </p:spPr>
        <p:txBody>
          <a:bodyPr wrap="square" lIns="68548" tIns="34274" rIns="68548" bIns="34274"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a:r>
              <a:rPr lang="zh-CN" altLang="en-US" sz="4800" b="1" dirty="0">
                <a:solidFill>
                  <a:srgbClr val="1C50A2"/>
                </a:solidFill>
                <a:ea typeface="微软雅黑" panose="020B0503020204020204" charset="-122"/>
                <a:cs typeface="微软雅黑" panose="020B0503020204020204" charset="-122"/>
                <a:sym typeface="+mn-lt"/>
              </a:rPr>
              <a:t>状态图</a:t>
            </a:r>
            <a:endParaRPr lang="en-US" altLang="zh-CN" sz="4800" b="1" dirty="0">
              <a:solidFill>
                <a:srgbClr val="1C50A2"/>
              </a:solidFill>
              <a:ea typeface="微软雅黑" panose="020B0503020204020204" charset="-122"/>
              <a:cs typeface="微软雅黑" panose="020B0503020204020204" charset="-122"/>
              <a:sym typeface="+mn-lt"/>
            </a:endParaRPr>
          </a:p>
        </p:txBody>
      </p:sp>
    </p:spTree>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grpId="0" nodeType="withEffect" p14:presetBounceEnd="20000">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14:bounceEnd="20000">
                                          <p:cBhvr additive="base">
                                            <p:cTn id="7" dur="500" fill="hold"/>
                                            <p:tgtEl>
                                              <p:spTgt spid="16"/>
                                            </p:tgtEl>
                                            <p:attrNameLst>
                                              <p:attrName>ppt_x</p:attrName>
                                            </p:attrNameLst>
                                          </p:cBhvr>
                                          <p:tavLst>
                                            <p:tav tm="0">
                                              <p:val>
                                                <p:strVal val="1+#ppt_w/2"/>
                                              </p:val>
                                            </p:tav>
                                            <p:tav tm="100000">
                                              <p:val>
                                                <p:strVal val="#ppt_x"/>
                                              </p:val>
                                            </p:tav>
                                          </p:tavLst>
                                        </p:anim>
                                        <p:anim calcmode="lin" valueType="num" p14:bounceEnd="20000">
                                          <p:cBhvr additive="base">
                                            <p:cTn id="8" dur="500" fill="hold"/>
                                            <p:tgtEl>
                                              <p:spTgt spid="16"/>
                                            </p:tgtEl>
                                            <p:attrNameLst>
                                              <p:attrName>ppt_y</p:attrName>
                                            </p:attrNameLst>
                                          </p:cBhvr>
                                          <p:tavLst>
                                            <p:tav tm="0">
                                              <p:val>
                                                <p:strVal val="0-#ppt_h/2"/>
                                              </p:val>
                                            </p:tav>
                                            <p:tav tm="100000">
                                              <p:val>
                                                <p:strVal val="#ppt_y"/>
                                              </p:val>
                                            </p:tav>
                                          </p:tavLst>
                                        </p:anim>
                                      </p:childTnLst>
                                    </p:cTn>
                                  </p:par>
                                  <p:par>
                                    <p:cTn id="9" presetID="2" presetClass="entr" presetSubtype="3" fill="hold" grpId="0" nodeType="withEffect" p14:presetBounceEnd="20000">
                                      <p:stCondLst>
                                        <p:cond delay="500"/>
                                      </p:stCondLst>
                                      <p:childTnLst>
                                        <p:set>
                                          <p:cBhvr>
                                            <p:cTn id="10" dur="1" fill="hold">
                                              <p:stCondLst>
                                                <p:cond delay="0"/>
                                              </p:stCondLst>
                                            </p:cTn>
                                            <p:tgtEl>
                                              <p:spTgt spid="17"/>
                                            </p:tgtEl>
                                            <p:attrNameLst>
                                              <p:attrName>style.visibility</p:attrName>
                                            </p:attrNameLst>
                                          </p:cBhvr>
                                          <p:to>
                                            <p:strVal val="visible"/>
                                          </p:to>
                                        </p:set>
                                        <p:anim calcmode="lin" valueType="num" p14:bounceEnd="20000">
                                          <p:cBhvr additive="base">
                                            <p:cTn id="11" dur="500" fill="hold"/>
                                            <p:tgtEl>
                                              <p:spTgt spid="17"/>
                                            </p:tgtEl>
                                            <p:attrNameLst>
                                              <p:attrName>ppt_x</p:attrName>
                                            </p:attrNameLst>
                                          </p:cBhvr>
                                          <p:tavLst>
                                            <p:tav tm="0">
                                              <p:val>
                                                <p:strVal val="1+#ppt_w/2"/>
                                              </p:val>
                                            </p:tav>
                                            <p:tav tm="100000">
                                              <p:val>
                                                <p:strVal val="#ppt_x"/>
                                              </p:val>
                                            </p:tav>
                                          </p:tavLst>
                                        </p:anim>
                                        <p:anim calcmode="lin" valueType="num" p14:bounceEnd="20000">
                                          <p:cBhvr additive="base">
                                            <p:cTn id="12" dur="500" fill="hold"/>
                                            <p:tgtEl>
                                              <p:spTgt spid="17"/>
                                            </p:tgtEl>
                                            <p:attrNameLst>
                                              <p:attrName>ppt_y</p:attrName>
                                            </p:attrNameLst>
                                          </p:cBhvr>
                                          <p:tavLst>
                                            <p:tav tm="0">
                                              <p:val>
                                                <p:strVal val="0-#ppt_h/2"/>
                                              </p:val>
                                            </p:tav>
                                            <p:tav tm="100000">
                                              <p:val>
                                                <p:strVal val="#ppt_y"/>
                                              </p:val>
                                            </p:tav>
                                          </p:tavLst>
                                        </p:anim>
                                      </p:childTnLst>
                                    </p:cTn>
                                  </p:par>
                                  <p:par>
                                    <p:cTn id="13" presetID="2" presetClass="entr" presetSubtype="3" fill="hold" grpId="0" nodeType="withEffect" p14:presetBounceEnd="20000">
                                      <p:stCondLst>
                                        <p:cond delay="250"/>
                                      </p:stCondLst>
                                      <p:childTnLst>
                                        <p:set>
                                          <p:cBhvr>
                                            <p:cTn id="14" dur="1" fill="hold">
                                              <p:stCondLst>
                                                <p:cond delay="0"/>
                                              </p:stCondLst>
                                            </p:cTn>
                                            <p:tgtEl>
                                              <p:spTgt spid="19"/>
                                            </p:tgtEl>
                                            <p:attrNameLst>
                                              <p:attrName>style.visibility</p:attrName>
                                            </p:attrNameLst>
                                          </p:cBhvr>
                                          <p:to>
                                            <p:strVal val="visible"/>
                                          </p:to>
                                        </p:set>
                                        <p:anim calcmode="lin" valueType="num" p14:bounceEnd="20000">
                                          <p:cBhvr additive="base">
                                            <p:cTn id="15" dur="500" fill="hold"/>
                                            <p:tgtEl>
                                              <p:spTgt spid="19"/>
                                            </p:tgtEl>
                                            <p:attrNameLst>
                                              <p:attrName>ppt_x</p:attrName>
                                            </p:attrNameLst>
                                          </p:cBhvr>
                                          <p:tavLst>
                                            <p:tav tm="0">
                                              <p:val>
                                                <p:strVal val="1+#ppt_w/2"/>
                                              </p:val>
                                            </p:tav>
                                            <p:tav tm="100000">
                                              <p:val>
                                                <p:strVal val="#ppt_x"/>
                                              </p:val>
                                            </p:tav>
                                          </p:tavLst>
                                        </p:anim>
                                        <p:anim calcmode="lin" valueType="num" p14:bounceEnd="20000">
                                          <p:cBhvr additive="base">
                                            <p:cTn id="16" dur="500" fill="hold"/>
                                            <p:tgtEl>
                                              <p:spTgt spid="19"/>
                                            </p:tgtEl>
                                            <p:attrNameLst>
                                              <p:attrName>ppt_y</p:attrName>
                                            </p:attrNameLst>
                                          </p:cBhvr>
                                          <p:tavLst>
                                            <p:tav tm="0">
                                              <p:val>
                                                <p:strVal val="0-#ppt_h/2"/>
                                              </p:val>
                                            </p:tav>
                                            <p:tav tm="100000">
                                              <p:val>
                                                <p:strVal val="#ppt_y"/>
                                              </p:val>
                                            </p:tav>
                                          </p:tavLst>
                                        </p:anim>
                                      </p:childTnLst>
                                    </p:cTn>
                                  </p:par>
                                  <p:par>
                                    <p:cTn id="17" presetID="2" presetClass="entr" presetSubtype="3" fill="hold" grpId="0" nodeType="withEffect" p14:presetBounceEnd="20000">
                                      <p:stCondLst>
                                        <p:cond delay="0"/>
                                      </p:stCondLst>
                                      <p:childTnLst>
                                        <p:set>
                                          <p:cBhvr>
                                            <p:cTn id="18" dur="1" fill="hold">
                                              <p:stCondLst>
                                                <p:cond delay="0"/>
                                              </p:stCondLst>
                                            </p:cTn>
                                            <p:tgtEl>
                                              <p:spTgt spid="18"/>
                                            </p:tgtEl>
                                            <p:attrNameLst>
                                              <p:attrName>style.visibility</p:attrName>
                                            </p:attrNameLst>
                                          </p:cBhvr>
                                          <p:to>
                                            <p:strVal val="visible"/>
                                          </p:to>
                                        </p:set>
                                        <p:anim calcmode="lin" valueType="num" p14:bounceEnd="20000">
                                          <p:cBhvr additive="base">
                                            <p:cTn id="19" dur="500" fill="hold"/>
                                            <p:tgtEl>
                                              <p:spTgt spid="18"/>
                                            </p:tgtEl>
                                            <p:attrNameLst>
                                              <p:attrName>ppt_x</p:attrName>
                                            </p:attrNameLst>
                                          </p:cBhvr>
                                          <p:tavLst>
                                            <p:tav tm="0">
                                              <p:val>
                                                <p:strVal val="1+#ppt_w/2"/>
                                              </p:val>
                                            </p:tav>
                                            <p:tav tm="100000">
                                              <p:val>
                                                <p:strVal val="#ppt_x"/>
                                              </p:val>
                                            </p:tav>
                                          </p:tavLst>
                                        </p:anim>
                                        <p:anim calcmode="lin" valueType="num" p14:bounceEnd="20000">
                                          <p:cBhvr additive="base">
                                            <p:cTn id="20" dur="500" fill="hold"/>
                                            <p:tgtEl>
                                              <p:spTgt spid="1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ldLvl="0" animBg="1"/>
          <p:bldP spid="17" grpId="0" bldLvl="0" animBg="1"/>
          <p:bldP spid="18" grpId="0" bldLvl="0" animBg="1"/>
          <p:bldP spid="19" grpId="0" bldLvl="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1+#ppt_w/2"/>
                                              </p:val>
                                            </p:tav>
                                            <p:tav tm="100000">
                                              <p:val>
                                                <p:strVal val="#ppt_x"/>
                                              </p:val>
                                            </p:tav>
                                          </p:tavLst>
                                        </p:anim>
                                        <p:anim calcmode="lin" valueType="num">
                                          <p:cBhvr additive="base">
                                            <p:cTn id="8" dur="500" fill="hold"/>
                                            <p:tgtEl>
                                              <p:spTgt spid="16"/>
                                            </p:tgtEl>
                                            <p:attrNameLst>
                                              <p:attrName>ppt_y</p:attrName>
                                            </p:attrNameLst>
                                          </p:cBhvr>
                                          <p:tavLst>
                                            <p:tav tm="0">
                                              <p:val>
                                                <p:strVal val="0-#ppt_h/2"/>
                                              </p:val>
                                            </p:tav>
                                            <p:tav tm="100000">
                                              <p:val>
                                                <p:strVal val="#ppt_y"/>
                                              </p:val>
                                            </p:tav>
                                          </p:tavLst>
                                        </p:anim>
                                      </p:childTnLst>
                                    </p:cTn>
                                  </p:par>
                                  <p:par>
                                    <p:cTn id="9" presetID="2" presetClass="entr" presetSubtype="3" fill="hold" grpId="0" nodeType="withEffect">
                                      <p:stCondLst>
                                        <p:cond delay="50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500" fill="hold"/>
                                            <p:tgtEl>
                                              <p:spTgt spid="17"/>
                                            </p:tgtEl>
                                            <p:attrNameLst>
                                              <p:attrName>ppt_x</p:attrName>
                                            </p:attrNameLst>
                                          </p:cBhvr>
                                          <p:tavLst>
                                            <p:tav tm="0">
                                              <p:val>
                                                <p:strVal val="1+#ppt_w/2"/>
                                              </p:val>
                                            </p:tav>
                                            <p:tav tm="100000">
                                              <p:val>
                                                <p:strVal val="#ppt_x"/>
                                              </p:val>
                                            </p:tav>
                                          </p:tavLst>
                                        </p:anim>
                                        <p:anim calcmode="lin" valueType="num">
                                          <p:cBhvr additive="base">
                                            <p:cTn id="12" dur="500" fill="hold"/>
                                            <p:tgtEl>
                                              <p:spTgt spid="17"/>
                                            </p:tgtEl>
                                            <p:attrNameLst>
                                              <p:attrName>ppt_y</p:attrName>
                                            </p:attrNameLst>
                                          </p:cBhvr>
                                          <p:tavLst>
                                            <p:tav tm="0">
                                              <p:val>
                                                <p:strVal val="0-#ppt_h/2"/>
                                              </p:val>
                                            </p:tav>
                                            <p:tav tm="100000">
                                              <p:val>
                                                <p:strVal val="#ppt_y"/>
                                              </p:val>
                                            </p:tav>
                                          </p:tavLst>
                                        </p:anim>
                                      </p:childTnLst>
                                    </p:cTn>
                                  </p:par>
                                  <p:par>
                                    <p:cTn id="13" presetID="2" presetClass="entr" presetSubtype="3" fill="hold" grpId="0" nodeType="withEffect">
                                      <p:stCondLst>
                                        <p:cond delay="250"/>
                                      </p:stCondLst>
                                      <p:childTnLst>
                                        <p:set>
                                          <p:cBhvr>
                                            <p:cTn id="14" dur="1" fill="hold">
                                              <p:stCondLst>
                                                <p:cond delay="0"/>
                                              </p:stCondLst>
                                            </p:cTn>
                                            <p:tgtEl>
                                              <p:spTgt spid="19"/>
                                            </p:tgtEl>
                                            <p:attrNameLst>
                                              <p:attrName>style.visibility</p:attrName>
                                            </p:attrNameLst>
                                          </p:cBhvr>
                                          <p:to>
                                            <p:strVal val="visible"/>
                                          </p:to>
                                        </p:set>
                                        <p:anim calcmode="lin" valueType="num">
                                          <p:cBhvr additive="base">
                                            <p:cTn id="15" dur="500" fill="hold"/>
                                            <p:tgtEl>
                                              <p:spTgt spid="19"/>
                                            </p:tgtEl>
                                            <p:attrNameLst>
                                              <p:attrName>ppt_x</p:attrName>
                                            </p:attrNameLst>
                                          </p:cBhvr>
                                          <p:tavLst>
                                            <p:tav tm="0">
                                              <p:val>
                                                <p:strVal val="1+#ppt_w/2"/>
                                              </p:val>
                                            </p:tav>
                                            <p:tav tm="100000">
                                              <p:val>
                                                <p:strVal val="#ppt_x"/>
                                              </p:val>
                                            </p:tav>
                                          </p:tavLst>
                                        </p:anim>
                                        <p:anim calcmode="lin" valueType="num">
                                          <p:cBhvr additive="base">
                                            <p:cTn id="16" dur="500" fill="hold"/>
                                            <p:tgtEl>
                                              <p:spTgt spid="19"/>
                                            </p:tgtEl>
                                            <p:attrNameLst>
                                              <p:attrName>ppt_y</p:attrName>
                                            </p:attrNameLst>
                                          </p:cBhvr>
                                          <p:tavLst>
                                            <p:tav tm="0">
                                              <p:val>
                                                <p:strVal val="0-#ppt_h/2"/>
                                              </p:val>
                                            </p:tav>
                                            <p:tav tm="100000">
                                              <p:val>
                                                <p:strVal val="#ppt_y"/>
                                              </p:val>
                                            </p:tav>
                                          </p:tavLst>
                                        </p:anim>
                                      </p:childTnLst>
                                    </p:cTn>
                                  </p:par>
                                  <p:par>
                                    <p:cTn id="17" presetID="2" presetClass="entr" presetSubtype="3"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anim calcmode="lin" valueType="num">
                                          <p:cBhvr additive="base">
                                            <p:cTn id="19" dur="500" fill="hold"/>
                                            <p:tgtEl>
                                              <p:spTgt spid="18"/>
                                            </p:tgtEl>
                                            <p:attrNameLst>
                                              <p:attrName>ppt_x</p:attrName>
                                            </p:attrNameLst>
                                          </p:cBhvr>
                                          <p:tavLst>
                                            <p:tav tm="0">
                                              <p:val>
                                                <p:strVal val="1+#ppt_w/2"/>
                                              </p:val>
                                            </p:tav>
                                            <p:tav tm="100000">
                                              <p:val>
                                                <p:strVal val="#ppt_x"/>
                                              </p:val>
                                            </p:tav>
                                          </p:tavLst>
                                        </p:anim>
                                        <p:anim calcmode="lin" valueType="num">
                                          <p:cBhvr additive="base">
                                            <p:cTn id="20" dur="500" fill="hold"/>
                                            <p:tgtEl>
                                              <p:spTgt spid="1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ldLvl="0" animBg="1"/>
          <p:bldP spid="17" grpId="0" bldLvl="0" animBg="1"/>
          <p:bldP spid="18" grpId="0" bldLvl="0" animBg="1"/>
          <p:bldP spid="19" grpId="0" bldLvl="0" animBg="1"/>
        </p:bldLst>
      </p:timing>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p:nvPr>
            <p:custDataLst>
              <p:tags r:id="rId1"/>
            </p:custDataLst>
          </p:nvPr>
        </p:nvSpPr>
        <p:spPr>
          <a:xfrm>
            <a:off x="319373" y="143169"/>
            <a:ext cx="2488304"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r>
              <a:rPr lang="zh-CN" altLang="en-US" sz="2400" b="1" dirty="0">
                <a:solidFill>
                  <a:schemeClr val="tx2"/>
                </a:solidFill>
                <a:latin typeface="微软雅黑" panose="020B0503020204020204" charset="-122"/>
                <a:ea typeface="微软雅黑" panose="020B0503020204020204" charset="-122"/>
              </a:rPr>
              <a:t>状态图</a:t>
            </a:r>
          </a:p>
        </p:txBody>
      </p:sp>
      <p:sp>
        <p:nvSpPr>
          <p:cNvPr id="113" name="文本框 112"/>
          <p:cNvSpPr txBox="1"/>
          <p:nvPr/>
        </p:nvSpPr>
        <p:spPr>
          <a:xfrm>
            <a:off x="407670" y="1352550"/>
            <a:ext cx="10408285" cy="5144135"/>
          </a:xfrm>
          <a:prstGeom prst="rect">
            <a:avLst/>
          </a:prstGeom>
          <a:noFill/>
          <a:ln w="9525">
            <a:noFill/>
          </a:ln>
        </p:spPr>
        <p:txBody>
          <a:bodyPr>
            <a:noAutofit/>
          </a:bodyPr>
          <a:lstStyle/>
          <a:p>
            <a:pPr indent="0"/>
            <a:r>
              <a:rPr sz="2400" b="1" dirty="0" err="1">
                <a:latin typeface="Calibri" panose="020F0502020204030204" charset="0"/>
                <a:ea typeface="宋体" panose="02010600030101010101" pitchFamily="2" charset="-122"/>
              </a:rPr>
              <a:t>一、什么是UML状态图</a:t>
            </a:r>
            <a:r>
              <a:rPr sz="2400" b="1" dirty="0">
                <a:latin typeface="Calibri" panose="020F0502020204030204" charset="0"/>
                <a:ea typeface="宋体" panose="02010600030101010101" pitchFamily="2" charset="-122"/>
              </a:rPr>
              <a:t>？</a:t>
            </a:r>
          </a:p>
          <a:p>
            <a:pPr indent="0"/>
            <a:endParaRPr sz="2400" b="1" dirty="0">
              <a:latin typeface="Calibri" panose="020F0502020204030204" charset="0"/>
              <a:ea typeface="宋体" panose="02010600030101010101" pitchFamily="2" charset="-122"/>
            </a:endParaRPr>
          </a:p>
          <a:p>
            <a:pPr indent="0"/>
            <a:r>
              <a:rPr sz="2400" dirty="0" err="1">
                <a:latin typeface="Calibri" panose="020F0502020204030204" charset="0"/>
                <a:ea typeface="宋体" panose="02010600030101010101" pitchFamily="2" charset="-122"/>
              </a:rPr>
              <a:t>UML（Unified</a:t>
            </a:r>
            <a:r>
              <a:rPr sz="2400" dirty="0">
                <a:latin typeface="Calibri" panose="020F0502020204030204" charset="0"/>
                <a:ea typeface="宋体" panose="02010600030101010101" pitchFamily="2" charset="-122"/>
              </a:rPr>
              <a:t> Modeling Language）状态图是一种用于</a:t>
            </a:r>
            <a:r>
              <a:rPr sz="2400" dirty="0">
                <a:solidFill>
                  <a:schemeClr val="accent1">
                    <a:lumMod val="75000"/>
                  </a:schemeClr>
                </a:solidFill>
                <a:latin typeface="Calibri" panose="020F0502020204030204" charset="0"/>
                <a:ea typeface="宋体" panose="02010600030101010101" pitchFamily="2" charset="-122"/>
              </a:rPr>
              <a:t>描述对象在其生命周期中所经历的各种状态的行为建模图</a:t>
            </a:r>
            <a:r>
              <a:rPr sz="2400" dirty="0">
                <a:latin typeface="Calibri" panose="020F0502020204030204" charset="0"/>
                <a:ea typeface="宋体" panose="02010600030101010101" pitchFamily="2" charset="-122"/>
              </a:rPr>
              <a:t>。状态图可以用于</a:t>
            </a:r>
            <a:r>
              <a:rPr sz="2400" dirty="0">
                <a:solidFill>
                  <a:schemeClr val="accent1">
                    <a:lumMod val="75000"/>
                  </a:schemeClr>
                </a:solidFill>
                <a:latin typeface="Calibri" panose="020F0502020204030204" charset="0"/>
                <a:ea typeface="宋体" panose="02010600030101010101" pitchFamily="2" charset="-122"/>
              </a:rPr>
              <a:t>表示对象或系统的状态转换</a:t>
            </a:r>
            <a:r>
              <a:rPr sz="2400" dirty="0">
                <a:latin typeface="Calibri" panose="020F0502020204030204" charset="0"/>
                <a:ea typeface="宋体" panose="02010600030101010101" pitchFamily="2" charset="-122"/>
              </a:rPr>
              <a:t>，以及在特定条件下对象或系统所采取的行为。</a:t>
            </a:r>
          </a:p>
          <a:p>
            <a:pPr indent="0"/>
            <a:endParaRPr sz="2400" dirty="0">
              <a:latin typeface="Calibri" panose="020F0502020204030204" charset="0"/>
              <a:ea typeface="宋体" panose="02010600030101010101" pitchFamily="2" charset="-122"/>
            </a:endParaRPr>
          </a:p>
          <a:p>
            <a:pPr indent="0"/>
            <a:r>
              <a:rPr sz="2400" dirty="0" err="1">
                <a:latin typeface="Calibri" panose="020F0502020204030204" charset="0"/>
                <a:ea typeface="宋体" panose="02010600030101010101" pitchFamily="2" charset="-122"/>
                <a:sym typeface="+mn-ea"/>
              </a:rPr>
              <a:t>状态图（UML</a:t>
            </a:r>
            <a:r>
              <a:rPr sz="2400" dirty="0">
                <a:latin typeface="Calibri" panose="020F0502020204030204" charset="0"/>
                <a:ea typeface="宋体" panose="02010600030101010101" pitchFamily="2" charset="-122"/>
                <a:sym typeface="+mn-ea"/>
              </a:rPr>
              <a:t> 1.x规范中的称呼），</a:t>
            </a:r>
            <a:r>
              <a:rPr sz="2400" dirty="0" err="1">
                <a:latin typeface="Calibri" panose="020F0502020204030204" charset="0"/>
                <a:ea typeface="宋体" panose="02010600030101010101" pitchFamily="2" charset="-122"/>
                <a:sym typeface="+mn-ea"/>
              </a:rPr>
              <a:t>是一种</a:t>
            </a:r>
            <a:r>
              <a:rPr sz="2400" dirty="0" err="1">
                <a:solidFill>
                  <a:schemeClr val="accent1">
                    <a:lumMod val="75000"/>
                  </a:schemeClr>
                </a:solidFill>
                <a:latin typeface="Calibri" panose="020F0502020204030204" charset="0"/>
                <a:ea typeface="宋体" panose="02010600030101010101" pitchFamily="2" charset="-122"/>
                <a:sym typeface="+mn-ea"/>
              </a:rPr>
              <a:t>展示状态机的图</a:t>
            </a:r>
            <a:r>
              <a:rPr sz="2400" dirty="0" err="1">
                <a:latin typeface="Calibri" panose="020F0502020204030204" charset="0"/>
                <a:ea typeface="宋体" panose="02010600030101010101" pitchFamily="2" charset="-122"/>
                <a:sym typeface="+mn-ea"/>
              </a:rPr>
              <a:t>，在UML</a:t>
            </a:r>
            <a:r>
              <a:rPr sz="2400" dirty="0">
                <a:latin typeface="Calibri" panose="020F0502020204030204" charset="0"/>
                <a:ea typeface="宋体" panose="02010600030101010101" pitchFamily="2" charset="-122"/>
                <a:sym typeface="+mn-ea"/>
              </a:rPr>
              <a:t> 2.x中则称为状态机图。</a:t>
            </a:r>
            <a:endParaRPr sz="2400" dirty="0">
              <a:latin typeface="Calibri" panose="020F0502020204030204" charset="0"/>
              <a:ea typeface="宋体" panose="02010600030101010101" pitchFamily="2" charset="-122"/>
            </a:endParaRPr>
          </a:p>
          <a:p>
            <a:pPr indent="0"/>
            <a:endParaRPr sz="2400" dirty="0">
              <a:latin typeface="Calibri" panose="020F0502020204030204" charset="0"/>
              <a:ea typeface="宋体" panose="02010600030101010101" pitchFamily="2" charset="-122"/>
            </a:endParaRPr>
          </a:p>
          <a:p>
            <a:pPr indent="0"/>
            <a:r>
              <a:rPr sz="2000" b="1" dirty="0" err="1">
                <a:latin typeface="Calibri" panose="020F0502020204030204" charset="0"/>
                <a:ea typeface="宋体" panose="02010600030101010101" pitchFamily="2" charset="-122"/>
              </a:rPr>
              <a:t>状态机</a:t>
            </a:r>
            <a:r>
              <a:rPr lang="zh-CN" sz="2000" b="1" dirty="0">
                <a:latin typeface="Calibri" panose="020F0502020204030204" charset="0"/>
                <a:ea typeface="宋体" panose="02010600030101010101" pitchFamily="2" charset="-122"/>
              </a:rPr>
              <a:t>：</a:t>
            </a:r>
            <a:endParaRPr sz="2000" b="1" dirty="0">
              <a:latin typeface="Calibri" panose="020F0502020204030204" charset="0"/>
              <a:ea typeface="宋体" panose="02010600030101010101" pitchFamily="2" charset="-122"/>
            </a:endParaRPr>
          </a:p>
          <a:p>
            <a:pPr indent="0"/>
            <a:r>
              <a:rPr sz="2000" dirty="0">
                <a:latin typeface="Calibri" panose="020F0502020204030204" charset="0"/>
                <a:ea typeface="宋体" panose="02010600030101010101" pitchFamily="2" charset="-122"/>
              </a:rPr>
              <a:t>状态机是一种</a:t>
            </a:r>
            <a:r>
              <a:rPr sz="2000" dirty="0">
                <a:solidFill>
                  <a:schemeClr val="accent1">
                    <a:lumMod val="75000"/>
                  </a:schemeClr>
                </a:solidFill>
                <a:latin typeface="Calibri" panose="020F0502020204030204" charset="0"/>
                <a:ea typeface="宋体" panose="02010600030101010101" pitchFamily="2" charset="-122"/>
              </a:rPr>
              <a:t>记录下给定时刻状态的设备</a:t>
            </a:r>
            <a:r>
              <a:rPr sz="2000" dirty="0">
                <a:latin typeface="Calibri" panose="020F0502020204030204" charset="0"/>
                <a:ea typeface="宋体" panose="02010600030101010101" pitchFamily="2" charset="-122"/>
              </a:rPr>
              <a:t>，它可以</a:t>
            </a:r>
            <a:r>
              <a:rPr sz="2000" dirty="0">
                <a:solidFill>
                  <a:schemeClr val="accent1">
                    <a:lumMod val="75000"/>
                  </a:schemeClr>
                </a:solidFill>
                <a:latin typeface="Calibri" panose="020F0502020204030204" charset="0"/>
                <a:ea typeface="宋体" panose="02010600030101010101" pitchFamily="2" charset="-122"/>
              </a:rPr>
              <a:t>根据各种不同的输入对每个给定的变化改变其状态或引发一个动作</a:t>
            </a:r>
            <a:r>
              <a:rPr sz="2000" dirty="0">
                <a:latin typeface="Calibri" panose="020F0502020204030204" charset="0"/>
                <a:ea typeface="宋体" panose="02010600030101010101" pitchFamily="2" charset="-122"/>
              </a:rPr>
              <a:t>。比如：计算机操作系统中的进程调度和缓冲区调度都是一个状态机。</a:t>
            </a:r>
          </a:p>
          <a:p>
            <a:pPr indent="0"/>
            <a:r>
              <a:rPr sz="2000" b="1" dirty="0" err="1">
                <a:latin typeface="Calibri" panose="020F0502020204030204" charset="0"/>
                <a:ea typeface="宋体" panose="02010600030101010101" pitchFamily="2" charset="-122"/>
              </a:rPr>
              <a:t>在UML中，状态机由对象的</a:t>
            </a:r>
            <a:r>
              <a:rPr sz="2000" b="1" dirty="0" err="1">
                <a:solidFill>
                  <a:schemeClr val="accent1">
                    <a:lumMod val="75000"/>
                  </a:schemeClr>
                </a:solidFill>
                <a:latin typeface="Calibri" panose="020F0502020204030204" charset="0"/>
                <a:ea typeface="宋体" panose="02010600030101010101" pitchFamily="2" charset="-122"/>
              </a:rPr>
              <a:t>各个状态</a:t>
            </a:r>
            <a:r>
              <a:rPr sz="2000" b="1" dirty="0" err="1">
                <a:latin typeface="Calibri" panose="020F0502020204030204" charset="0"/>
                <a:ea typeface="宋体" panose="02010600030101010101" pitchFamily="2" charset="-122"/>
              </a:rPr>
              <a:t>和</a:t>
            </a:r>
            <a:r>
              <a:rPr sz="2000" b="1" dirty="0" err="1">
                <a:solidFill>
                  <a:schemeClr val="accent1">
                    <a:lumMod val="75000"/>
                  </a:schemeClr>
                </a:solidFill>
                <a:latin typeface="Calibri" panose="020F0502020204030204" charset="0"/>
                <a:ea typeface="宋体" panose="02010600030101010101" pitchFamily="2" charset="-122"/>
              </a:rPr>
              <a:t>连接这些状态的转换</a:t>
            </a:r>
            <a:r>
              <a:rPr sz="2000" b="1" dirty="0" err="1">
                <a:latin typeface="Calibri" panose="020F0502020204030204" charset="0"/>
                <a:ea typeface="宋体" panose="02010600030101010101" pitchFamily="2" charset="-122"/>
              </a:rPr>
              <a:t>组成</a:t>
            </a:r>
            <a:r>
              <a:rPr sz="2000" b="1" dirty="0">
                <a:latin typeface="Calibri" panose="020F0502020204030204" charset="0"/>
                <a:ea typeface="宋体" panose="02010600030101010101" pitchFamily="2" charset="-122"/>
              </a:rPr>
              <a:t>， </a:t>
            </a:r>
            <a:r>
              <a:rPr sz="2000" b="1" dirty="0" err="1">
                <a:latin typeface="Calibri" panose="020F0502020204030204" charset="0"/>
                <a:ea typeface="宋体" panose="02010600030101010101" pitchFamily="2" charset="-122"/>
              </a:rPr>
              <a:t>是展示</a:t>
            </a:r>
            <a:r>
              <a:rPr sz="2000" b="1" dirty="0" err="1">
                <a:solidFill>
                  <a:schemeClr val="accent1">
                    <a:lumMod val="75000"/>
                  </a:schemeClr>
                </a:solidFill>
                <a:latin typeface="Calibri" panose="020F0502020204030204" charset="0"/>
                <a:ea typeface="宋体" panose="02010600030101010101" pitchFamily="2" charset="-122"/>
              </a:rPr>
              <a:t>状态</a:t>
            </a:r>
            <a:r>
              <a:rPr sz="2000" b="1" dirty="0" err="1">
                <a:latin typeface="Calibri" panose="020F0502020204030204" charset="0"/>
                <a:ea typeface="宋体" panose="02010600030101010101" pitchFamily="2" charset="-122"/>
              </a:rPr>
              <a:t>与</a:t>
            </a:r>
            <a:r>
              <a:rPr sz="2000" b="1" dirty="0" err="1">
                <a:solidFill>
                  <a:schemeClr val="accent1">
                    <a:lumMod val="75000"/>
                  </a:schemeClr>
                </a:solidFill>
                <a:latin typeface="Calibri" panose="020F0502020204030204" charset="0"/>
                <a:ea typeface="宋体" panose="02010600030101010101" pitchFamily="2" charset="-122"/>
              </a:rPr>
              <a:t>状态转换</a:t>
            </a:r>
            <a:r>
              <a:rPr sz="2000" b="1" dirty="0" err="1">
                <a:latin typeface="Calibri" panose="020F0502020204030204" charset="0"/>
                <a:ea typeface="宋体" panose="02010600030101010101" pitchFamily="2" charset="-122"/>
              </a:rPr>
              <a:t>的图</a:t>
            </a:r>
            <a:r>
              <a:rPr sz="2000" b="1" dirty="0">
                <a:latin typeface="Calibri" panose="020F0502020204030204" charset="0"/>
                <a:ea typeface="宋体" panose="02010600030101010101" pitchFamily="2" charset="-122"/>
              </a:rPr>
              <a:t>。</a:t>
            </a:r>
          </a:p>
        </p:txBody>
      </p:sp>
    </p:spTree>
  </p:cSld>
  <p:clrMapOvr>
    <a:masterClrMapping/>
  </p:clrMapOvr>
  <p:transition spd="slow">
    <p:cove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p:nvPr>
            <p:custDataLst>
              <p:tags r:id="rId1"/>
            </p:custDataLst>
          </p:nvPr>
        </p:nvSpPr>
        <p:spPr>
          <a:xfrm>
            <a:off x="319373" y="143169"/>
            <a:ext cx="2488304"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r>
              <a:rPr lang="zh-CN" altLang="en-US" sz="2400" b="1" dirty="0">
                <a:solidFill>
                  <a:schemeClr val="tx2"/>
                </a:solidFill>
                <a:latin typeface="微软雅黑" panose="020B0503020204020204" charset="-122"/>
                <a:ea typeface="微软雅黑" panose="020B0503020204020204" charset="-122"/>
              </a:rPr>
              <a:t>状态图</a:t>
            </a:r>
          </a:p>
        </p:txBody>
      </p:sp>
      <p:sp>
        <p:nvSpPr>
          <p:cNvPr id="113" name="文本框 112"/>
          <p:cNvSpPr txBox="1"/>
          <p:nvPr/>
        </p:nvSpPr>
        <p:spPr>
          <a:xfrm>
            <a:off x="551180" y="1028700"/>
            <a:ext cx="10408285" cy="5144135"/>
          </a:xfrm>
          <a:prstGeom prst="rect">
            <a:avLst/>
          </a:prstGeom>
          <a:noFill/>
          <a:ln w="9525">
            <a:noFill/>
          </a:ln>
        </p:spPr>
        <p:txBody>
          <a:bodyPr>
            <a:noAutofit/>
          </a:bodyPr>
          <a:lstStyle/>
          <a:p>
            <a:pPr indent="0"/>
            <a:r>
              <a:rPr lang="zh-CN" sz="2000" b="1">
                <a:latin typeface="Calibri" panose="020F0502020204030204" charset="0"/>
                <a:ea typeface="宋体" panose="02010600030101010101" pitchFamily="2" charset="-122"/>
                <a:sym typeface="+mn-ea"/>
              </a:rPr>
              <a:t>二、UML状态图的组成</a:t>
            </a:r>
            <a:endParaRPr lang="zh-CN" sz="2000" b="1">
              <a:latin typeface="Calibri" panose="020F0502020204030204" charset="0"/>
              <a:ea typeface="宋体" panose="02010600030101010101" pitchFamily="2" charset="-122"/>
            </a:endParaRPr>
          </a:p>
          <a:p>
            <a:pPr indent="0"/>
            <a:r>
              <a:rPr lang="en-US" sz="2000" b="1">
                <a:latin typeface="Calibri" panose="020F0502020204030204" charset="0"/>
                <a:ea typeface="宋体" panose="02010600030101010101" pitchFamily="2" charset="-122"/>
              </a:rPr>
              <a:t> </a:t>
            </a:r>
            <a:r>
              <a:rPr lang="en-US" sz="2000">
                <a:latin typeface="Calibri" panose="020F0502020204030204" charset="0"/>
                <a:ea typeface="宋体" panose="02010600030101010101" pitchFamily="2" charset="-122"/>
              </a:rPr>
              <a:t>UML状态图主要由五种元素组成，分别是状态、转换、事件、动作和活动。</a:t>
            </a:r>
          </a:p>
          <a:p>
            <a:pPr indent="0"/>
            <a:endParaRPr lang="en-US" sz="2000">
              <a:latin typeface="Calibri" panose="020F0502020204030204" charset="0"/>
              <a:ea typeface="宋体" panose="02010600030101010101" pitchFamily="2" charset="-122"/>
            </a:endParaRPr>
          </a:p>
          <a:p>
            <a:pPr indent="0"/>
            <a:r>
              <a:rPr lang="en-US" sz="2000">
                <a:latin typeface="Calibri" panose="020F0502020204030204" charset="0"/>
                <a:ea typeface="宋体" panose="02010600030101010101" pitchFamily="2" charset="-122"/>
              </a:rPr>
              <a:t>1.状态：表示对象的生命周期中的一种条件/情况，有初态和终态之分</a:t>
            </a:r>
          </a:p>
          <a:p>
            <a:pPr indent="0"/>
            <a:endParaRPr lang="en-US" sz="2000">
              <a:latin typeface="Calibri" panose="020F0502020204030204" charset="0"/>
              <a:ea typeface="宋体" panose="02010600030101010101" pitchFamily="2" charset="-122"/>
            </a:endParaRPr>
          </a:p>
        </p:txBody>
      </p:sp>
      <p:pic>
        <p:nvPicPr>
          <p:cNvPr id="2" name="图片 1"/>
          <p:cNvPicPr>
            <a:picLocks noChangeAspect="1"/>
          </p:cNvPicPr>
          <p:nvPr/>
        </p:nvPicPr>
        <p:blipFill>
          <a:blip r:embed="rId4"/>
          <a:stretch>
            <a:fillRect/>
          </a:stretch>
        </p:blipFill>
        <p:spPr>
          <a:xfrm>
            <a:off x="1774825" y="2567305"/>
            <a:ext cx="6228080" cy="2354580"/>
          </a:xfrm>
          <a:prstGeom prst="rect">
            <a:avLst/>
          </a:prstGeom>
        </p:spPr>
      </p:pic>
      <p:sp>
        <p:nvSpPr>
          <p:cNvPr id="5" name="文本框 4">
            <a:extLst>
              <a:ext uri="{FF2B5EF4-FFF2-40B4-BE49-F238E27FC236}">
                <a16:creationId xmlns:a16="http://schemas.microsoft.com/office/drawing/2014/main" id="{644C0F95-900C-4759-889C-9B257241FC6D}"/>
              </a:ext>
            </a:extLst>
          </p:cNvPr>
          <p:cNvSpPr txBox="1"/>
          <p:nvPr/>
        </p:nvSpPr>
        <p:spPr>
          <a:xfrm>
            <a:off x="551180" y="1028699"/>
            <a:ext cx="10408285" cy="5144135"/>
          </a:xfrm>
          <a:prstGeom prst="rect">
            <a:avLst/>
          </a:prstGeom>
          <a:noFill/>
          <a:ln w="9525">
            <a:noFill/>
          </a:ln>
        </p:spPr>
        <p:txBody>
          <a:bodyPr>
            <a:noAutofit/>
          </a:bodyPr>
          <a:lstStyle/>
          <a:p>
            <a:pPr indent="0"/>
            <a:r>
              <a:rPr lang="zh-CN" sz="2000" b="1" dirty="0">
                <a:latin typeface="Calibri" panose="020F0502020204030204" charset="0"/>
                <a:ea typeface="宋体" panose="02010600030101010101" pitchFamily="2" charset="-122"/>
                <a:sym typeface="+mn-ea"/>
              </a:rPr>
              <a:t>二、UML状态图的组成</a:t>
            </a:r>
            <a:endParaRPr lang="zh-CN" sz="2000" b="1" dirty="0">
              <a:latin typeface="Calibri" panose="020F0502020204030204" charset="0"/>
              <a:ea typeface="宋体" panose="02010600030101010101" pitchFamily="2" charset="-122"/>
            </a:endParaRPr>
          </a:p>
          <a:p>
            <a:pPr indent="0"/>
            <a:r>
              <a:rPr lang="en-US" sz="2000" b="1" dirty="0">
                <a:latin typeface="Calibri" panose="020F0502020204030204" charset="0"/>
                <a:ea typeface="宋体" panose="02010600030101010101" pitchFamily="2" charset="-122"/>
              </a:rPr>
              <a:t> </a:t>
            </a:r>
            <a:r>
              <a:rPr lang="en-US" sz="2000" dirty="0" err="1">
                <a:latin typeface="Calibri" panose="020F0502020204030204" charset="0"/>
                <a:ea typeface="宋体" panose="02010600030101010101" pitchFamily="2" charset="-122"/>
              </a:rPr>
              <a:t>UML状态图主要由五种元素组成，分别是</a:t>
            </a:r>
            <a:r>
              <a:rPr lang="en-US" sz="2000" dirty="0" err="1">
                <a:solidFill>
                  <a:schemeClr val="accent1">
                    <a:lumMod val="75000"/>
                  </a:schemeClr>
                </a:solidFill>
                <a:latin typeface="Calibri" panose="020F0502020204030204" charset="0"/>
                <a:ea typeface="宋体" panose="02010600030101010101" pitchFamily="2" charset="-122"/>
              </a:rPr>
              <a:t>状态</a:t>
            </a:r>
            <a:r>
              <a:rPr lang="en-US" sz="2000" dirty="0" err="1">
                <a:latin typeface="Calibri" panose="020F0502020204030204" charset="0"/>
                <a:ea typeface="宋体" panose="02010600030101010101" pitchFamily="2" charset="-122"/>
              </a:rPr>
              <a:t>、</a:t>
            </a:r>
            <a:r>
              <a:rPr lang="en-US" sz="2000" dirty="0" err="1">
                <a:solidFill>
                  <a:schemeClr val="accent1">
                    <a:lumMod val="75000"/>
                  </a:schemeClr>
                </a:solidFill>
                <a:latin typeface="Calibri" panose="020F0502020204030204" charset="0"/>
                <a:ea typeface="宋体" panose="02010600030101010101" pitchFamily="2" charset="-122"/>
              </a:rPr>
              <a:t>转换</a:t>
            </a:r>
            <a:r>
              <a:rPr lang="en-US" sz="2000" dirty="0" err="1">
                <a:latin typeface="Calibri" panose="020F0502020204030204" charset="0"/>
                <a:ea typeface="宋体" panose="02010600030101010101" pitchFamily="2" charset="-122"/>
              </a:rPr>
              <a:t>、</a:t>
            </a:r>
            <a:r>
              <a:rPr lang="en-US" sz="2000" dirty="0" err="1">
                <a:solidFill>
                  <a:schemeClr val="accent1">
                    <a:lumMod val="75000"/>
                  </a:schemeClr>
                </a:solidFill>
                <a:latin typeface="Calibri" panose="020F0502020204030204" charset="0"/>
                <a:ea typeface="宋体" panose="02010600030101010101" pitchFamily="2" charset="-122"/>
              </a:rPr>
              <a:t>事件</a:t>
            </a:r>
            <a:r>
              <a:rPr lang="en-US" sz="2000" dirty="0" err="1">
                <a:latin typeface="Calibri" panose="020F0502020204030204" charset="0"/>
                <a:ea typeface="宋体" panose="02010600030101010101" pitchFamily="2" charset="-122"/>
              </a:rPr>
              <a:t>、</a:t>
            </a:r>
            <a:r>
              <a:rPr lang="en-US" sz="2000" dirty="0" err="1">
                <a:solidFill>
                  <a:schemeClr val="accent1">
                    <a:lumMod val="75000"/>
                  </a:schemeClr>
                </a:solidFill>
                <a:latin typeface="Calibri" panose="020F0502020204030204" charset="0"/>
                <a:ea typeface="宋体" panose="02010600030101010101" pitchFamily="2" charset="-122"/>
              </a:rPr>
              <a:t>动作</a:t>
            </a:r>
            <a:r>
              <a:rPr lang="en-US" sz="2000" dirty="0" err="1">
                <a:latin typeface="Calibri" panose="020F0502020204030204" charset="0"/>
                <a:ea typeface="宋体" panose="02010600030101010101" pitchFamily="2" charset="-122"/>
              </a:rPr>
              <a:t>和</a:t>
            </a:r>
            <a:r>
              <a:rPr lang="en-US" sz="2000" dirty="0" err="1">
                <a:solidFill>
                  <a:schemeClr val="accent1">
                    <a:lumMod val="75000"/>
                  </a:schemeClr>
                </a:solidFill>
                <a:latin typeface="Calibri" panose="020F0502020204030204" charset="0"/>
                <a:ea typeface="宋体" panose="02010600030101010101" pitchFamily="2" charset="-122"/>
              </a:rPr>
              <a:t>活动</a:t>
            </a:r>
            <a:r>
              <a:rPr lang="en-US" sz="2000" dirty="0">
                <a:latin typeface="Calibri" panose="020F0502020204030204" charset="0"/>
                <a:ea typeface="宋体" panose="02010600030101010101" pitchFamily="2" charset="-122"/>
              </a:rPr>
              <a:t>。</a:t>
            </a:r>
          </a:p>
          <a:p>
            <a:pPr indent="0"/>
            <a:endParaRPr lang="en-US" sz="2000" dirty="0">
              <a:latin typeface="Calibri" panose="020F0502020204030204" charset="0"/>
              <a:ea typeface="宋体" panose="02010600030101010101" pitchFamily="2" charset="-122"/>
            </a:endParaRPr>
          </a:p>
          <a:p>
            <a:pPr indent="0"/>
            <a:r>
              <a:rPr lang="en-US" sz="2000" dirty="0">
                <a:latin typeface="Calibri" panose="020F0502020204030204" charset="0"/>
                <a:ea typeface="宋体" panose="02010600030101010101" pitchFamily="2" charset="-122"/>
              </a:rPr>
              <a:t>1.状态：表示对象的生命周期中的一种条件/</a:t>
            </a:r>
            <a:r>
              <a:rPr lang="en-US" sz="2000" dirty="0" err="1">
                <a:latin typeface="Calibri" panose="020F0502020204030204" charset="0"/>
                <a:ea typeface="宋体" panose="02010600030101010101" pitchFamily="2" charset="-122"/>
              </a:rPr>
              <a:t>情况，有初态和终态之分</a:t>
            </a:r>
            <a:endParaRPr lang="en-US" sz="2000" dirty="0">
              <a:latin typeface="Calibri" panose="020F0502020204030204" charset="0"/>
              <a:ea typeface="宋体" panose="02010600030101010101" pitchFamily="2" charset="-122"/>
            </a:endParaRPr>
          </a:p>
          <a:p>
            <a:pPr indent="0"/>
            <a:endParaRPr lang="en-US" sz="2000" dirty="0">
              <a:latin typeface="Calibri" panose="020F0502020204030204" charset="0"/>
              <a:ea typeface="宋体" panose="02010600030101010101" pitchFamily="2" charset="-122"/>
            </a:endParaRPr>
          </a:p>
        </p:txBody>
      </p:sp>
    </p:spTree>
  </p:cSld>
  <p:clrMapOvr>
    <a:masterClrMapping/>
  </p:clrMapOvr>
  <p:transition spd="slow">
    <p:cove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p:nvPr>
            <p:custDataLst>
              <p:tags r:id="rId1"/>
            </p:custDataLst>
          </p:nvPr>
        </p:nvSpPr>
        <p:spPr>
          <a:xfrm>
            <a:off x="319373" y="143169"/>
            <a:ext cx="2488304"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r>
              <a:rPr lang="zh-CN" altLang="en-US" sz="2400" b="1" dirty="0">
                <a:solidFill>
                  <a:schemeClr val="tx2"/>
                </a:solidFill>
                <a:latin typeface="微软雅黑" panose="020B0503020204020204" charset="-122"/>
                <a:ea typeface="微软雅黑" panose="020B0503020204020204" charset="-122"/>
              </a:rPr>
              <a:t>状态图</a:t>
            </a:r>
          </a:p>
        </p:txBody>
      </p:sp>
      <p:sp>
        <p:nvSpPr>
          <p:cNvPr id="113" name="文本框 112"/>
          <p:cNvSpPr txBox="1"/>
          <p:nvPr/>
        </p:nvSpPr>
        <p:spPr>
          <a:xfrm>
            <a:off x="551180" y="1028700"/>
            <a:ext cx="10408285" cy="5144135"/>
          </a:xfrm>
          <a:prstGeom prst="rect">
            <a:avLst/>
          </a:prstGeom>
          <a:noFill/>
          <a:ln w="9525">
            <a:noFill/>
          </a:ln>
        </p:spPr>
        <p:txBody>
          <a:bodyPr>
            <a:noAutofit/>
          </a:bodyPr>
          <a:lstStyle/>
          <a:p>
            <a:pPr indent="0"/>
            <a:r>
              <a:rPr lang="zh-CN" sz="2000" b="1">
                <a:latin typeface="Calibri" panose="020F0502020204030204" charset="0"/>
                <a:ea typeface="宋体" panose="02010600030101010101" pitchFamily="2" charset="-122"/>
                <a:sym typeface="+mn-ea"/>
              </a:rPr>
              <a:t>二、UML状态图的组成</a:t>
            </a:r>
            <a:endParaRPr lang="zh-CN" sz="2000" b="1">
              <a:latin typeface="Calibri" panose="020F0502020204030204" charset="0"/>
              <a:ea typeface="宋体" panose="02010600030101010101" pitchFamily="2" charset="-122"/>
            </a:endParaRPr>
          </a:p>
          <a:p>
            <a:pPr indent="0"/>
            <a:r>
              <a:rPr lang="en-US" sz="2000" b="1">
                <a:latin typeface="Calibri" panose="020F0502020204030204" charset="0"/>
                <a:ea typeface="宋体" panose="02010600030101010101" pitchFamily="2" charset="-122"/>
              </a:rPr>
              <a:t> </a:t>
            </a:r>
            <a:r>
              <a:rPr lang="en-US" sz="2000">
                <a:latin typeface="Calibri" panose="020F0502020204030204" charset="0"/>
                <a:ea typeface="宋体" panose="02010600030101010101" pitchFamily="2" charset="-122"/>
              </a:rPr>
              <a:t>UML状态图主要由五种元素组成，分别是状态、转换、事件、动作和活动。</a:t>
            </a:r>
          </a:p>
          <a:p>
            <a:pPr indent="0"/>
            <a:endParaRPr lang="en-US" sz="2000">
              <a:latin typeface="Calibri" panose="020F0502020204030204" charset="0"/>
              <a:ea typeface="宋体" panose="02010600030101010101" pitchFamily="2" charset="-122"/>
            </a:endParaRPr>
          </a:p>
          <a:p>
            <a:pPr indent="0"/>
            <a:r>
              <a:rPr lang="en-US" sz="2000">
                <a:latin typeface="Calibri" panose="020F0502020204030204" charset="0"/>
                <a:ea typeface="宋体" panose="02010600030101010101" pitchFamily="2" charset="-122"/>
              </a:rPr>
              <a:t>2.</a:t>
            </a:r>
            <a:r>
              <a:rPr lang="zh-CN" altLang="en-US" sz="2000">
                <a:latin typeface="Calibri" panose="020F0502020204030204" charset="0"/>
                <a:ea typeface="宋体" panose="02010600030101010101" pitchFamily="2" charset="-122"/>
              </a:rPr>
              <a:t>转换</a:t>
            </a:r>
            <a:r>
              <a:rPr lang="en-US" sz="2000">
                <a:latin typeface="Calibri" panose="020F0502020204030204" charset="0"/>
                <a:ea typeface="宋体" panose="02010600030101010101" pitchFamily="2" charset="-122"/>
              </a:rPr>
              <a:t>：表示两种状态间的一种关系</a:t>
            </a:r>
          </a:p>
          <a:p>
            <a:pPr indent="0"/>
            <a:endParaRPr lang="en-US" sz="2000">
              <a:latin typeface="Calibri" panose="020F0502020204030204" charset="0"/>
              <a:ea typeface="宋体" panose="02010600030101010101" pitchFamily="2" charset="-122"/>
            </a:endParaRPr>
          </a:p>
          <a:p>
            <a:pPr indent="0"/>
            <a:endParaRPr lang="en-US" sz="2000">
              <a:latin typeface="Calibri" panose="020F0502020204030204" charset="0"/>
              <a:ea typeface="宋体" panose="02010600030101010101" pitchFamily="2" charset="-122"/>
            </a:endParaRPr>
          </a:p>
          <a:p>
            <a:pPr indent="0"/>
            <a:endParaRPr lang="en-US" sz="2000">
              <a:latin typeface="Calibri" panose="020F0502020204030204" charset="0"/>
              <a:ea typeface="宋体" panose="02010600030101010101" pitchFamily="2" charset="-122"/>
            </a:endParaRPr>
          </a:p>
          <a:p>
            <a:pPr indent="0"/>
            <a:endParaRPr lang="en-US" sz="2000">
              <a:latin typeface="Calibri" panose="020F0502020204030204" charset="0"/>
              <a:ea typeface="宋体" panose="02010600030101010101" pitchFamily="2" charset="-122"/>
            </a:endParaRPr>
          </a:p>
          <a:p>
            <a:pPr indent="0"/>
            <a:endParaRPr lang="en-US" sz="2000">
              <a:latin typeface="Calibri" panose="020F0502020204030204" charset="0"/>
              <a:ea typeface="宋体" panose="02010600030101010101" pitchFamily="2" charset="-122"/>
            </a:endParaRPr>
          </a:p>
          <a:p>
            <a:pPr indent="0"/>
            <a:endParaRPr lang="en-US" sz="2000">
              <a:latin typeface="Calibri" panose="020F0502020204030204" charset="0"/>
              <a:ea typeface="宋体" panose="02010600030101010101" pitchFamily="2" charset="-122"/>
            </a:endParaRPr>
          </a:p>
          <a:p>
            <a:pPr indent="0"/>
            <a:endParaRPr lang="en-US" sz="2000">
              <a:latin typeface="Calibri" panose="020F0502020204030204" charset="0"/>
              <a:ea typeface="宋体" panose="02010600030101010101" pitchFamily="2" charset="-122"/>
            </a:endParaRPr>
          </a:p>
          <a:p>
            <a:pPr indent="0"/>
            <a:endParaRPr lang="en-US" sz="2000">
              <a:latin typeface="Calibri" panose="020F0502020204030204" charset="0"/>
              <a:ea typeface="宋体" panose="02010600030101010101" pitchFamily="2" charset="-122"/>
            </a:endParaRPr>
          </a:p>
          <a:p>
            <a:pPr indent="0"/>
            <a:r>
              <a:rPr lang="en-US" sz="2000">
                <a:latin typeface="Calibri" panose="020F0502020204030204" charset="0"/>
                <a:ea typeface="宋体" panose="02010600030101010101" pitchFamily="2" charset="-122"/>
              </a:rPr>
              <a:t>3.事件：表示在某一时间与空间下所发生的有意义的事情</a:t>
            </a:r>
          </a:p>
          <a:p>
            <a:pPr indent="0"/>
            <a:r>
              <a:rPr lang="en-US" sz="2000">
                <a:latin typeface="Calibri" panose="020F0502020204030204" charset="0"/>
                <a:ea typeface="宋体" panose="02010600030101010101" pitchFamily="2" charset="-122"/>
              </a:rPr>
              <a:t>4.动作：表示一个可执行的原子操作，是UML能够表达的最小计算单元</a:t>
            </a:r>
          </a:p>
          <a:p>
            <a:pPr indent="0"/>
            <a:r>
              <a:rPr lang="en-US" sz="2000">
                <a:latin typeface="Calibri" panose="020F0502020204030204" charset="0"/>
                <a:ea typeface="宋体" panose="02010600030101010101" pitchFamily="2" charset="-122"/>
              </a:rPr>
              <a:t>5.活动：表示状态机中的非原子执行，一般由一系列动作组成</a:t>
            </a:r>
          </a:p>
        </p:txBody>
      </p:sp>
      <p:pic>
        <p:nvPicPr>
          <p:cNvPr id="3" name="图片 2"/>
          <p:cNvPicPr>
            <a:picLocks noChangeAspect="1"/>
          </p:cNvPicPr>
          <p:nvPr/>
        </p:nvPicPr>
        <p:blipFill>
          <a:blip r:embed="rId4"/>
          <a:stretch>
            <a:fillRect/>
          </a:stretch>
        </p:blipFill>
        <p:spPr>
          <a:xfrm>
            <a:off x="2406015" y="2724150"/>
            <a:ext cx="6195060" cy="1743075"/>
          </a:xfrm>
          <a:prstGeom prst="rect">
            <a:avLst/>
          </a:prstGeom>
        </p:spPr>
      </p:pic>
    </p:spTree>
  </p:cSld>
  <p:clrMapOvr>
    <a:masterClrMapping/>
  </p:clrMapOvr>
  <p:transition spd="slow">
    <p:cove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p:nvPr>
            <p:custDataLst>
              <p:tags r:id="rId1"/>
            </p:custDataLst>
          </p:nvPr>
        </p:nvSpPr>
        <p:spPr>
          <a:xfrm>
            <a:off x="319373" y="143169"/>
            <a:ext cx="2488304"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r>
              <a:rPr lang="zh-CN" altLang="en-US" sz="2400" b="1" dirty="0">
                <a:solidFill>
                  <a:schemeClr val="tx2"/>
                </a:solidFill>
                <a:latin typeface="微软雅黑" panose="020B0503020204020204" charset="-122"/>
                <a:ea typeface="微软雅黑" panose="020B0503020204020204" charset="-122"/>
              </a:rPr>
              <a:t>状态图</a:t>
            </a:r>
          </a:p>
        </p:txBody>
      </p:sp>
      <p:sp>
        <p:nvSpPr>
          <p:cNvPr id="113" name="文本框 112"/>
          <p:cNvSpPr txBox="1"/>
          <p:nvPr/>
        </p:nvSpPr>
        <p:spPr>
          <a:xfrm>
            <a:off x="551180" y="1028700"/>
            <a:ext cx="10408285" cy="5144135"/>
          </a:xfrm>
          <a:prstGeom prst="rect">
            <a:avLst/>
          </a:prstGeom>
          <a:noFill/>
          <a:ln w="9525">
            <a:noFill/>
          </a:ln>
        </p:spPr>
        <p:txBody>
          <a:bodyPr>
            <a:noAutofit/>
          </a:bodyPr>
          <a:lstStyle/>
          <a:p>
            <a:pPr indent="0"/>
            <a:r>
              <a:rPr lang="zh-CN" sz="2000" b="1">
                <a:latin typeface="Calibri" panose="020F0502020204030204" charset="0"/>
                <a:ea typeface="宋体" panose="02010600030101010101" pitchFamily="2" charset="-122"/>
                <a:sym typeface="+mn-ea"/>
              </a:rPr>
              <a:t>三、UML状态图实例</a:t>
            </a:r>
          </a:p>
          <a:p>
            <a:pPr indent="0"/>
            <a:endParaRPr lang="zh-CN" sz="2000" b="1">
              <a:latin typeface="Calibri" panose="020F0502020204030204" charset="0"/>
              <a:ea typeface="宋体" panose="02010600030101010101" pitchFamily="2" charset="-122"/>
              <a:sym typeface="+mn-ea"/>
            </a:endParaRPr>
          </a:p>
        </p:txBody>
      </p:sp>
      <p:pic>
        <p:nvPicPr>
          <p:cNvPr id="2" name="图片 1"/>
          <p:cNvPicPr>
            <a:picLocks noChangeAspect="1"/>
          </p:cNvPicPr>
          <p:nvPr/>
        </p:nvPicPr>
        <p:blipFill>
          <a:blip r:embed="rId4"/>
          <a:stretch>
            <a:fillRect/>
          </a:stretch>
        </p:blipFill>
        <p:spPr>
          <a:xfrm>
            <a:off x="1205865" y="1506220"/>
            <a:ext cx="8812530" cy="4439285"/>
          </a:xfrm>
          <a:prstGeom prst="rect">
            <a:avLst/>
          </a:prstGeom>
        </p:spPr>
      </p:pic>
    </p:spTree>
  </p:cSld>
  <p:clrMapOvr>
    <a:masterClrMapping/>
  </p:clrMapOvr>
  <p:transition spd="slow">
    <p:cove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748030" y="702310"/>
            <a:ext cx="1966595" cy="42291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r>
              <a:rPr lang="en-US" altLang="zh-CN" sz="2400" b="1" dirty="0">
                <a:solidFill>
                  <a:schemeClr val="tx2"/>
                </a:solidFill>
                <a:latin typeface="微软雅黑" panose="020B0503020204020204" charset="-122"/>
                <a:ea typeface="微软雅黑" panose="020B0503020204020204" charset="-122"/>
              </a:rPr>
              <a:t>Question</a:t>
            </a:r>
          </a:p>
        </p:txBody>
      </p:sp>
      <p:sp>
        <p:nvSpPr>
          <p:cNvPr id="5" name="文本框 4"/>
          <p:cNvSpPr txBox="1"/>
          <p:nvPr/>
        </p:nvSpPr>
        <p:spPr>
          <a:xfrm>
            <a:off x="566281" y="2024120"/>
            <a:ext cx="10341284" cy="460375"/>
          </a:xfrm>
          <a:prstGeom prst="rect">
            <a:avLst/>
          </a:prstGeom>
          <a:noFill/>
        </p:spPr>
        <p:txBody>
          <a:bodyPr wrap="square">
            <a:spAutoFit/>
          </a:bodyPr>
          <a:lstStyle/>
          <a:p>
            <a:pPr indent="0"/>
            <a:r>
              <a:rPr lang="zh-CN" altLang="en-US" sz="2400" dirty="0">
                <a:solidFill>
                  <a:schemeClr val="tx1">
                    <a:lumMod val="75000"/>
                    <a:lumOff val="25000"/>
                  </a:schemeClr>
                </a:solidFill>
                <a:latin typeface="微软雅黑" panose="020B0503020204020204" charset="-122"/>
                <a:ea typeface="微软雅黑" panose="020B0503020204020204" charset="-122"/>
              </a:rPr>
              <a:t>问：</a:t>
            </a:r>
            <a:r>
              <a:rPr lang="en-US" sz="2400">
                <a:latin typeface="Calibri" panose="020F0502020204030204" charset="0"/>
                <a:ea typeface="宋体" panose="02010600030101010101" pitchFamily="2" charset="-122"/>
                <a:sym typeface="+mn-ea"/>
              </a:rPr>
              <a:t>UML状态图主要由五种元素组成，分别是</a:t>
            </a:r>
            <a:r>
              <a:rPr lang="zh-CN" altLang="en-US" sz="2400">
                <a:latin typeface="Calibri" panose="020F0502020204030204" charset="0"/>
                <a:ea typeface="宋体" panose="02010600030101010101" pitchFamily="2" charset="-122"/>
                <a:sym typeface="+mn-ea"/>
              </a:rPr>
              <a:t>？</a:t>
            </a:r>
            <a:endParaRPr lang="zh-CN" altLang="en-US" sz="2400" dirty="0">
              <a:solidFill>
                <a:schemeClr val="tx1">
                  <a:lumMod val="75000"/>
                  <a:lumOff val="25000"/>
                </a:schemeClr>
              </a:solidFill>
              <a:latin typeface="Calibri" panose="020F0502020204030204" charset="0"/>
              <a:ea typeface="宋体" panose="02010600030101010101" pitchFamily="2" charset="-122"/>
              <a:sym typeface="+mn-ea"/>
            </a:endParaRPr>
          </a:p>
        </p:txBody>
      </p:sp>
      <p:sp>
        <p:nvSpPr>
          <p:cNvPr id="8" name="文本框 7"/>
          <p:cNvSpPr txBox="1"/>
          <p:nvPr/>
        </p:nvSpPr>
        <p:spPr>
          <a:xfrm>
            <a:off x="566282" y="3229041"/>
            <a:ext cx="10341284" cy="1198880"/>
          </a:xfrm>
          <a:prstGeom prst="rect">
            <a:avLst/>
          </a:prstGeom>
          <a:noFill/>
        </p:spPr>
        <p:txBody>
          <a:bodyPr wrap="square">
            <a:spAutoFit/>
          </a:bodyPr>
          <a:lstStyle/>
          <a:p>
            <a:pPr>
              <a:lnSpc>
                <a:spcPct val="150000"/>
              </a:lnSpc>
            </a:pPr>
            <a:r>
              <a:rPr lang="zh-CN" altLang="en-US" sz="2400" dirty="0">
                <a:solidFill>
                  <a:schemeClr val="tx1">
                    <a:lumMod val="75000"/>
                    <a:lumOff val="25000"/>
                  </a:schemeClr>
                </a:solidFill>
                <a:latin typeface="微软雅黑" panose="020B0503020204020204" charset="-122"/>
                <a:ea typeface="微软雅黑" panose="020B0503020204020204" charset="-122"/>
              </a:rPr>
              <a:t>答</a:t>
            </a:r>
            <a:r>
              <a:rPr lang="zh-CN" altLang="en-US" sz="2400" b="1" dirty="0">
                <a:solidFill>
                  <a:schemeClr val="tx1">
                    <a:lumMod val="75000"/>
                    <a:lumOff val="25000"/>
                  </a:schemeClr>
                </a:solidFill>
                <a:latin typeface="微软雅黑" panose="020B0503020204020204" charset="-122"/>
                <a:ea typeface="微软雅黑" panose="020B0503020204020204" charset="-122"/>
              </a:rPr>
              <a:t>：</a:t>
            </a:r>
            <a:r>
              <a:rPr lang="en-US" sz="2400">
                <a:latin typeface="Calibri" panose="020F0502020204030204" charset="0"/>
                <a:ea typeface="宋体" panose="02010600030101010101" pitchFamily="2" charset="-122"/>
                <a:sym typeface="+mn-ea"/>
              </a:rPr>
              <a:t>状态、转换、事件、动作和活动。</a:t>
            </a:r>
            <a:endParaRPr lang="zh-CN" altLang="en-US" sz="2400" dirty="0">
              <a:solidFill>
                <a:schemeClr val="tx1">
                  <a:lumMod val="75000"/>
                  <a:lumOff val="25000"/>
                </a:schemeClr>
              </a:solidFill>
              <a:latin typeface="微软雅黑" panose="020B0503020204020204" charset="-122"/>
              <a:ea typeface="微软雅黑" panose="020B0503020204020204" charset="-122"/>
            </a:endParaRPr>
          </a:p>
          <a:p>
            <a:pPr>
              <a:lnSpc>
                <a:spcPct val="150000"/>
              </a:lnSpc>
            </a:pPr>
            <a:endParaRPr lang="zh-CN" altLang="en-US" sz="2400" dirty="0">
              <a:solidFill>
                <a:schemeClr val="tx1">
                  <a:lumMod val="75000"/>
                  <a:lumOff val="25000"/>
                </a:schemeClr>
              </a:solidFill>
              <a:latin typeface="微软雅黑" panose="020B0503020204020204" charset="-122"/>
              <a:ea typeface="微软雅黑" panose="020B0503020204020204" charset="-122"/>
            </a:endParaRPr>
          </a:p>
        </p:txBody>
      </p:sp>
      <p:sp>
        <p:nvSpPr>
          <p:cNvPr id="4" name="Title 1"/>
          <p:cNvSpPr txBox="1"/>
          <p:nvPr>
            <p:custDataLst>
              <p:tags r:id="rId1"/>
            </p:custDataLst>
          </p:nvPr>
        </p:nvSpPr>
        <p:spPr>
          <a:xfrm>
            <a:off x="319373" y="143169"/>
            <a:ext cx="2488304"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r>
              <a:rPr lang="zh-CN" altLang="en-US" sz="2400" b="1" dirty="0">
                <a:solidFill>
                  <a:schemeClr val="tx2"/>
                </a:solidFill>
                <a:latin typeface="微软雅黑" panose="020B0503020204020204" charset="-122"/>
                <a:ea typeface="微软雅黑" panose="020B0503020204020204" charset="-122"/>
              </a:rPr>
              <a:t>状态图</a:t>
            </a: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5400971" y="2140570"/>
            <a:ext cx="1393529" cy="1393528"/>
            <a:chOff x="2276771" y="2221458"/>
            <a:chExt cx="2625430" cy="2625428"/>
          </a:xfrm>
        </p:grpSpPr>
        <p:sp>
          <p:nvSpPr>
            <p:cNvPr id="5" name="椭圆 4"/>
            <p:cNvSpPr/>
            <p:nvPr/>
          </p:nvSpPr>
          <p:spPr>
            <a:xfrm>
              <a:off x="2276771" y="2221458"/>
              <a:ext cx="2625430" cy="2625428"/>
            </a:xfrm>
            <a:prstGeom prst="ellipse">
              <a:avLst/>
            </a:prstGeom>
            <a:noFill/>
            <a:ln w="28575">
              <a:solidFill>
                <a:srgbClr val="1847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mn-ea"/>
                <a:cs typeface="+mn-ea"/>
                <a:sym typeface="+mn-lt"/>
              </a:endParaRPr>
            </a:p>
          </p:txBody>
        </p:sp>
        <p:grpSp>
          <p:nvGrpSpPr>
            <p:cNvPr id="7" name="组合 6"/>
            <p:cNvGrpSpPr/>
            <p:nvPr/>
          </p:nvGrpSpPr>
          <p:grpSpPr>
            <a:xfrm>
              <a:off x="2581581" y="2621254"/>
              <a:ext cx="2052942" cy="1840098"/>
              <a:chOff x="4950565" y="2141272"/>
              <a:chExt cx="3094826" cy="2773962"/>
            </a:xfrm>
          </p:grpSpPr>
          <p:sp>
            <p:nvSpPr>
              <p:cNvPr id="44" name="椭圆 43"/>
              <p:cNvSpPr/>
              <p:nvPr/>
            </p:nvSpPr>
            <p:spPr>
              <a:xfrm>
                <a:off x="4950565" y="2141272"/>
                <a:ext cx="151884" cy="151884"/>
              </a:xfrm>
              <a:prstGeom prst="ellipse">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mn-ea"/>
                  <a:cs typeface="+mn-ea"/>
                  <a:sym typeface="+mn-lt"/>
                </a:endParaRPr>
              </a:p>
            </p:txBody>
          </p:sp>
          <p:sp>
            <p:nvSpPr>
              <p:cNvPr id="45" name="椭圆 44"/>
              <p:cNvSpPr/>
              <p:nvPr/>
            </p:nvSpPr>
            <p:spPr>
              <a:xfrm>
                <a:off x="7893507" y="4763350"/>
                <a:ext cx="151884" cy="151884"/>
              </a:xfrm>
              <a:prstGeom prst="ellipse">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mn-ea"/>
                  <a:cs typeface="+mn-ea"/>
                  <a:sym typeface="+mn-lt"/>
                </a:endParaRPr>
              </a:p>
            </p:txBody>
          </p:sp>
        </p:grpSp>
        <p:grpSp>
          <p:nvGrpSpPr>
            <p:cNvPr id="6" name="组合 5"/>
            <p:cNvGrpSpPr/>
            <p:nvPr/>
          </p:nvGrpSpPr>
          <p:grpSpPr>
            <a:xfrm>
              <a:off x="2582460" y="2625347"/>
              <a:ext cx="2045906" cy="1856228"/>
              <a:chOff x="4953229" y="2141272"/>
              <a:chExt cx="3084220" cy="2798278"/>
            </a:xfrm>
            <a:solidFill>
              <a:srgbClr val="1C50A2"/>
            </a:solidFill>
          </p:grpSpPr>
          <p:sp>
            <p:nvSpPr>
              <p:cNvPr id="46" name="椭圆 45"/>
              <p:cNvSpPr/>
              <p:nvPr/>
            </p:nvSpPr>
            <p:spPr>
              <a:xfrm>
                <a:off x="4953229" y="4787666"/>
                <a:ext cx="151884" cy="15188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mn-ea"/>
                  <a:cs typeface="+mn-ea"/>
                  <a:sym typeface="+mn-lt"/>
                </a:endParaRPr>
              </a:p>
            </p:txBody>
          </p:sp>
          <p:sp>
            <p:nvSpPr>
              <p:cNvPr id="47" name="椭圆 46"/>
              <p:cNvSpPr/>
              <p:nvPr/>
            </p:nvSpPr>
            <p:spPr>
              <a:xfrm>
                <a:off x="7885565" y="2141272"/>
                <a:ext cx="151884" cy="15188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mn-ea"/>
                  <a:cs typeface="+mn-ea"/>
                  <a:sym typeface="+mn-lt"/>
                </a:endParaRPr>
              </a:p>
            </p:txBody>
          </p:sp>
        </p:grpSp>
        <p:sp>
          <p:nvSpPr>
            <p:cNvPr id="14" name="椭圆 13"/>
            <p:cNvSpPr/>
            <p:nvPr/>
          </p:nvSpPr>
          <p:spPr>
            <a:xfrm>
              <a:off x="2616618" y="2570728"/>
              <a:ext cx="1946033" cy="1946033"/>
            </a:xfrm>
            <a:prstGeom prst="ellipse">
              <a:avLst/>
            </a:prstGeom>
            <a:solidFill>
              <a:srgbClr val="1C50A2"/>
            </a:soli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5400" b="1" dirty="0">
                  <a:effectLst>
                    <a:outerShdw blurRad="38100" dist="38100" dir="2700000" algn="tl">
                      <a:srgbClr val="000000">
                        <a:alpha val="43137"/>
                      </a:srgbClr>
                    </a:outerShdw>
                  </a:effectLst>
                  <a:latin typeface="+mn-ea"/>
                  <a:cs typeface="+mn-ea"/>
                  <a:sym typeface="+mn-lt"/>
                </a:rPr>
                <a:t>6</a:t>
              </a:r>
            </a:p>
          </p:txBody>
        </p:sp>
      </p:grpSp>
      <p:sp>
        <p:nvSpPr>
          <p:cNvPr id="16" name="椭圆 15"/>
          <p:cNvSpPr/>
          <p:nvPr/>
        </p:nvSpPr>
        <p:spPr>
          <a:xfrm>
            <a:off x="11268220" y="-923780"/>
            <a:ext cx="1847559" cy="1847559"/>
          </a:xfrm>
          <a:prstGeom prst="ellipse">
            <a:avLst/>
          </a:prstGeom>
          <a:solidFill>
            <a:srgbClr val="1C50A2"/>
          </a:soli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a:cs typeface="+mn-ea"/>
              <a:sym typeface="+mn-lt"/>
            </a:endParaRPr>
          </a:p>
        </p:txBody>
      </p:sp>
      <p:sp>
        <p:nvSpPr>
          <p:cNvPr id="17" name="椭圆 16"/>
          <p:cNvSpPr/>
          <p:nvPr/>
        </p:nvSpPr>
        <p:spPr>
          <a:xfrm>
            <a:off x="10492598" y="351423"/>
            <a:ext cx="572356" cy="572356"/>
          </a:xfrm>
          <a:prstGeom prst="ellipse">
            <a:avLst/>
          </a:prstGeom>
          <a:solidFill>
            <a:schemeClr val="bg1"/>
          </a:soli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8" name="椭圆 17"/>
          <p:cNvSpPr/>
          <p:nvPr/>
        </p:nvSpPr>
        <p:spPr>
          <a:xfrm>
            <a:off x="11179254" y="2141272"/>
            <a:ext cx="302456" cy="302456"/>
          </a:xfrm>
          <a:prstGeom prst="ellipse">
            <a:avLst/>
          </a:prstGeom>
          <a:solidFill>
            <a:schemeClr val="bg1"/>
          </a:soli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9" name="椭圆 18"/>
          <p:cNvSpPr/>
          <p:nvPr/>
        </p:nvSpPr>
        <p:spPr>
          <a:xfrm>
            <a:off x="11330482" y="1257699"/>
            <a:ext cx="390938" cy="390938"/>
          </a:xfrm>
          <a:prstGeom prst="ellipse">
            <a:avLst/>
          </a:prstGeom>
          <a:solidFill>
            <a:srgbClr val="1C50A2"/>
          </a:soli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2" name="文本框 9"/>
          <p:cNvSpPr txBox="1"/>
          <p:nvPr/>
        </p:nvSpPr>
        <p:spPr>
          <a:xfrm>
            <a:off x="2855034" y="3915698"/>
            <a:ext cx="6481592" cy="805815"/>
          </a:xfrm>
          <a:prstGeom prst="rect">
            <a:avLst/>
          </a:prstGeom>
          <a:noFill/>
        </p:spPr>
        <p:txBody>
          <a:bodyPr wrap="square" lIns="68548" tIns="34274" rIns="68548" bIns="34274"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a:r>
              <a:rPr lang="zh-CN" altLang="en-US" sz="4800" b="1" dirty="0">
                <a:solidFill>
                  <a:srgbClr val="1C50A2"/>
                </a:solidFill>
                <a:ea typeface="微软雅黑" panose="020B0503020204020204" charset="-122"/>
                <a:cs typeface="微软雅黑" panose="020B0503020204020204" charset="-122"/>
                <a:sym typeface="+mn-lt"/>
              </a:rPr>
              <a:t>协作图</a:t>
            </a:r>
          </a:p>
        </p:txBody>
      </p:sp>
    </p:spTree>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grpId="0" nodeType="withEffect" p14:presetBounceEnd="20000">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14:bounceEnd="20000">
                                          <p:cBhvr additive="base">
                                            <p:cTn id="7" dur="500" fill="hold"/>
                                            <p:tgtEl>
                                              <p:spTgt spid="16"/>
                                            </p:tgtEl>
                                            <p:attrNameLst>
                                              <p:attrName>ppt_x</p:attrName>
                                            </p:attrNameLst>
                                          </p:cBhvr>
                                          <p:tavLst>
                                            <p:tav tm="0">
                                              <p:val>
                                                <p:strVal val="1+#ppt_w/2"/>
                                              </p:val>
                                            </p:tav>
                                            <p:tav tm="100000">
                                              <p:val>
                                                <p:strVal val="#ppt_x"/>
                                              </p:val>
                                            </p:tav>
                                          </p:tavLst>
                                        </p:anim>
                                        <p:anim calcmode="lin" valueType="num" p14:bounceEnd="20000">
                                          <p:cBhvr additive="base">
                                            <p:cTn id="8" dur="500" fill="hold"/>
                                            <p:tgtEl>
                                              <p:spTgt spid="16"/>
                                            </p:tgtEl>
                                            <p:attrNameLst>
                                              <p:attrName>ppt_y</p:attrName>
                                            </p:attrNameLst>
                                          </p:cBhvr>
                                          <p:tavLst>
                                            <p:tav tm="0">
                                              <p:val>
                                                <p:strVal val="0-#ppt_h/2"/>
                                              </p:val>
                                            </p:tav>
                                            <p:tav tm="100000">
                                              <p:val>
                                                <p:strVal val="#ppt_y"/>
                                              </p:val>
                                            </p:tav>
                                          </p:tavLst>
                                        </p:anim>
                                      </p:childTnLst>
                                    </p:cTn>
                                  </p:par>
                                  <p:par>
                                    <p:cTn id="9" presetID="2" presetClass="entr" presetSubtype="3" fill="hold" grpId="0" nodeType="withEffect" p14:presetBounceEnd="20000">
                                      <p:stCondLst>
                                        <p:cond delay="500"/>
                                      </p:stCondLst>
                                      <p:childTnLst>
                                        <p:set>
                                          <p:cBhvr>
                                            <p:cTn id="10" dur="1" fill="hold">
                                              <p:stCondLst>
                                                <p:cond delay="0"/>
                                              </p:stCondLst>
                                            </p:cTn>
                                            <p:tgtEl>
                                              <p:spTgt spid="17"/>
                                            </p:tgtEl>
                                            <p:attrNameLst>
                                              <p:attrName>style.visibility</p:attrName>
                                            </p:attrNameLst>
                                          </p:cBhvr>
                                          <p:to>
                                            <p:strVal val="visible"/>
                                          </p:to>
                                        </p:set>
                                        <p:anim calcmode="lin" valueType="num" p14:bounceEnd="20000">
                                          <p:cBhvr additive="base">
                                            <p:cTn id="11" dur="500" fill="hold"/>
                                            <p:tgtEl>
                                              <p:spTgt spid="17"/>
                                            </p:tgtEl>
                                            <p:attrNameLst>
                                              <p:attrName>ppt_x</p:attrName>
                                            </p:attrNameLst>
                                          </p:cBhvr>
                                          <p:tavLst>
                                            <p:tav tm="0">
                                              <p:val>
                                                <p:strVal val="1+#ppt_w/2"/>
                                              </p:val>
                                            </p:tav>
                                            <p:tav tm="100000">
                                              <p:val>
                                                <p:strVal val="#ppt_x"/>
                                              </p:val>
                                            </p:tav>
                                          </p:tavLst>
                                        </p:anim>
                                        <p:anim calcmode="lin" valueType="num" p14:bounceEnd="20000">
                                          <p:cBhvr additive="base">
                                            <p:cTn id="12" dur="500" fill="hold"/>
                                            <p:tgtEl>
                                              <p:spTgt spid="17"/>
                                            </p:tgtEl>
                                            <p:attrNameLst>
                                              <p:attrName>ppt_y</p:attrName>
                                            </p:attrNameLst>
                                          </p:cBhvr>
                                          <p:tavLst>
                                            <p:tav tm="0">
                                              <p:val>
                                                <p:strVal val="0-#ppt_h/2"/>
                                              </p:val>
                                            </p:tav>
                                            <p:tav tm="100000">
                                              <p:val>
                                                <p:strVal val="#ppt_y"/>
                                              </p:val>
                                            </p:tav>
                                          </p:tavLst>
                                        </p:anim>
                                      </p:childTnLst>
                                    </p:cTn>
                                  </p:par>
                                  <p:par>
                                    <p:cTn id="13" presetID="2" presetClass="entr" presetSubtype="3" fill="hold" grpId="0" nodeType="withEffect" p14:presetBounceEnd="20000">
                                      <p:stCondLst>
                                        <p:cond delay="250"/>
                                      </p:stCondLst>
                                      <p:childTnLst>
                                        <p:set>
                                          <p:cBhvr>
                                            <p:cTn id="14" dur="1" fill="hold">
                                              <p:stCondLst>
                                                <p:cond delay="0"/>
                                              </p:stCondLst>
                                            </p:cTn>
                                            <p:tgtEl>
                                              <p:spTgt spid="19"/>
                                            </p:tgtEl>
                                            <p:attrNameLst>
                                              <p:attrName>style.visibility</p:attrName>
                                            </p:attrNameLst>
                                          </p:cBhvr>
                                          <p:to>
                                            <p:strVal val="visible"/>
                                          </p:to>
                                        </p:set>
                                        <p:anim calcmode="lin" valueType="num" p14:bounceEnd="20000">
                                          <p:cBhvr additive="base">
                                            <p:cTn id="15" dur="500" fill="hold"/>
                                            <p:tgtEl>
                                              <p:spTgt spid="19"/>
                                            </p:tgtEl>
                                            <p:attrNameLst>
                                              <p:attrName>ppt_x</p:attrName>
                                            </p:attrNameLst>
                                          </p:cBhvr>
                                          <p:tavLst>
                                            <p:tav tm="0">
                                              <p:val>
                                                <p:strVal val="1+#ppt_w/2"/>
                                              </p:val>
                                            </p:tav>
                                            <p:tav tm="100000">
                                              <p:val>
                                                <p:strVal val="#ppt_x"/>
                                              </p:val>
                                            </p:tav>
                                          </p:tavLst>
                                        </p:anim>
                                        <p:anim calcmode="lin" valueType="num" p14:bounceEnd="20000">
                                          <p:cBhvr additive="base">
                                            <p:cTn id="16" dur="500" fill="hold"/>
                                            <p:tgtEl>
                                              <p:spTgt spid="19"/>
                                            </p:tgtEl>
                                            <p:attrNameLst>
                                              <p:attrName>ppt_y</p:attrName>
                                            </p:attrNameLst>
                                          </p:cBhvr>
                                          <p:tavLst>
                                            <p:tav tm="0">
                                              <p:val>
                                                <p:strVal val="0-#ppt_h/2"/>
                                              </p:val>
                                            </p:tav>
                                            <p:tav tm="100000">
                                              <p:val>
                                                <p:strVal val="#ppt_y"/>
                                              </p:val>
                                            </p:tav>
                                          </p:tavLst>
                                        </p:anim>
                                      </p:childTnLst>
                                    </p:cTn>
                                  </p:par>
                                  <p:par>
                                    <p:cTn id="17" presetID="2" presetClass="entr" presetSubtype="3" fill="hold" grpId="0" nodeType="withEffect" p14:presetBounceEnd="20000">
                                      <p:stCondLst>
                                        <p:cond delay="0"/>
                                      </p:stCondLst>
                                      <p:childTnLst>
                                        <p:set>
                                          <p:cBhvr>
                                            <p:cTn id="18" dur="1" fill="hold">
                                              <p:stCondLst>
                                                <p:cond delay="0"/>
                                              </p:stCondLst>
                                            </p:cTn>
                                            <p:tgtEl>
                                              <p:spTgt spid="18"/>
                                            </p:tgtEl>
                                            <p:attrNameLst>
                                              <p:attrName>style.visibility</p:attrName>
                                            </p:attrNameLst>
                                          </p:cBhvr>
                                          <p:to>
                                            <p:strVal val="visible"/>
                                          </p:to>
                                        </p:set>
                                        <p:anim calcmode="lin" valueType="num" p14:bounceEnd="20000">
                                          <p:cBhvr additive="base">
                                            <p:cTn id="19" dur="500" fill="hold"/>
                                            <p:tgtEl>
                                              <p:spTgt spid="18"/>
                                            </p:tgtEl>
                                            <p:attrNameLst>
                                              <p:attrName>ppt_x</p:attrName>
                                            </p:attrNameLst>
                                          </p:cBhvr>
                                          <p:tavLst>
                                            <p:tav tm="0">
                                              <p:val>
                                                <p:strVal val="1+#ppt_w/2"/>
                                              </p:val>
                                            </p:tav>
                                            <p:tav tm="100000">
                                              <p:val>
                                                <p:strVal val="#ppt_x"/>
                                              </p:val>
                                            </p:tav>
                                          </p:tavLst>
                                        </p:anim>
                                        <p:anim calcmode="lin" valueType="num" p14:bounceEnd="20000">
                                          <p:cBhvr additive="base">
                                            <p:cTn id="20" dur="500" fill="hold"/>
                                            <p:tgtEl>
                                              <p:spTgt spid="1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ldLvl="0" animBg="1"/>
          <p:bldP spid="17" grpId="0" bldLvl="0" animBg="1"/>
          <p:bldP spid="18" grpId="0" bldLvl="0" animBg="1"/>
          <p:bldP spid="19" grpId="0" bldLvl="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1+#ppt_w/2"/>
                                              </p:val>
                                            </p:tav>
                                            <p:tav tm="100000">
                                              <p:val>
                                                <p:strVal val="#ppt_x"/>
                                              </p:val>
                                            </p:tav>
                                          </p:tavLst>
                                        </p:anim>
                                        <p:anim calcmode="lin" valueType="num">
                                          <p:cBhvr additive="base">
                                            <p:cTn id="8" dur="500" fill="hold"/>
                                            <p:tgtEl>
                                              <p:spTgt spid="16"/>
                                            </p:tgtEl>
                                            <p:attrNameLst>
                                              <p:attrName>ppt_y</p:attrName>
                                            </p:attrNameLst>
                                          </p:cBhvr>
                                          <p:tavLst>
                                            <p:tav tm="0">
                                              <p:val>
                                                <p:strVal val="0-#ppt_h/2"/>
                                              </p:val>
                                            </p:tav>
                                            <p:tav tm="100000">
                                              <p:val>
                                                <p:strVal val="#ppt_y"/>
                                              </p:val>
                                            </p:tav>
                                          </p:tavLst>
                                        </p:anim>
                                      </p:childTnLst>
                                    </p:cTn>
                                  </p:par>
                                  <p:par>
                                    <p:cTn id="9" presetID="2" presetClass="entr" presetSubtype="3" fill="hold" grpId="0" nodeType="withEffect">
                                      <p:stCondLst>
                                        <p:cond delay="50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500" fill="hold"/>
                                            <p:tgtEl>
                                              <p:spTgt spid="17"/>
                                            </p:tgtEl>
                                            <p:attrNameLst>
                                              <p:attrName>ppt_x</p:attrName>
                                            </p:attrNameLst>
                                          </p:cBhvr>
                                          <p:tavLst>
                                            <p:tav tm="0">
                                              <p:val>
                                                <p:strVal val="1+#ppt_w/2"/>
                                              </p:val>
                                            </p:tav>
                                            <p:tav tm="100000">
                                              <p:val>
                                                <p:strVal val="#ppt_x"/>
                                              </p:val>
                                            </p:tav>
                                          </p:tavLst>
                                        </p:anim>
                                        <p:anim calcmode="lin" valueType="num">
                                          <p:cBhvr additive="base">
                                            <p:cTn id="12" dur="500" fill="hold"/>
                                            <p:tgtEl>
                                              <p:spTgt spid="17"/>
                                            </p:tgtEl>
                                            <p:attrNameLst>
                                              <p:attrName>ppt_y</p:attrName>
                                            </p:attrNameLst>
                                          </p:cBhvr>
                                          <p:tavLst>
                                            <p:tav tm="0">
                                              <p:val>
                                                <p:strVal val="0-#ppt_h/2"/>
                                              </p:val>
                                            </p:tav>
                                            <p:tav tm="100000">
                                              <p:val>
                                                <p:strVal val="#ppt_y"/>
                                              </p:val>
                                            </p:tav>
                                          </p:tavLst>
                                        </p:anim>
                                      </p:childTnLst>
                                    </p:cTn>
                                  </p:par>
                                  <p:par>
                                    <p:cTn id="13" presetID="2" presetClass="entr" presetSubtype="3" fill="hold" grpId="0" nodeType="withEffect">
                                      <p:stCondLst>
                                        <p:cond delay="250"/>
                                      </p:stCondLst>
                                      <p:childTnLst>
                                        <p:set>
                                          <p:cBhvr>
                                            <p:cTn id="14" dur="1" fill="hold">
                                              <p:stCondLst>
                                                <p:cond delay="0"/>
                                              </p:stCondLst>
                                            </p:cTn>
                                            <p:tgtEl>
                                              <p:spTgt spid="19"/>
                                            </p:tgtEl>
                                            <p:attrNameLst>
                                              <p:attrName>style.visibility</p:attrName>
                                            </p:attrNameLst>
                                          </p:cBhvr>
                                          <p:to>
                                            <p:strVal val="visible"/>
                                          </p:to>
                                        </p:set>
                                        <p:anim calcmode="lin" valueType="num">
                                          <p:cBhvr additive="base">
                                            <p:cTn id="15" dur="500" fill="hold"/>
                                            <p:tgtEl>
                                              <p:spTgt spid="19"/>
                                            </p:tgtEl>
                                            <p:attrNameLst>
                                              <p:attrName>ppt_x</p:attrName>
                                            </p:attrNameLst>
                                          </p:cBhvr>
                                          <p:tavLst>
                                            <p:tav tm="0">
                                              <p:val>
                                                <p:strVal val="1+#ppt_w/2"/>
                                              </p:val>
                                            </p:tav>
                                            <p:tav tm="100000">
                                              <p:val>
                                                <p:strVal val="#ppt_x"/>
                                              </p:val>
                                            </p:tav>
                                          </p:tavLst>
                                        </p:anim>
                                        <p:anim calcmode="lin" valueType="num">
                                          <p:cBhvr additive="base">
                                            <p:cTn id="16" dur="500" fill="hold"/>
                                            <p:tgtEl>
                                              <p:spTgt spid="19"/>
                                            </p:tgtEl>
                                            <p:attrNameLst>
                                              <p:attrName>ppt_y</p:attrName>
                                            </p:attrNameLst>
                                          </p:cBhvr>
                                          <p:tavLst>
                                            <p:tav tm="0">
                                              <p:val>
                                                <p:strVal val="0-#ppt_h/2"/>
                                              </p:val>
                                            </p:tav>
                                            <p:tav tm="100000">
                                              <p:val>
                                                <p:strVal val="#ppt_y"/>
                                              </p:val>
                                            </p:tav>
                                          </p:tavLst>
                                        </p:anim>
                                      </p:childTnLst>
                                    </p:cTn>
                                  </p:par>
                                  <p:par>
                                    <p:cTn id="17" presetID="2" presetClass="entr" presetSubtype="3"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anim calcmode="lin" valueType="num">
                                          <p:cBhvr additive="base">
                                            <p:cTn id="19" dur="500" fill="hold"/>
                                            <p:tgtEl>
                                              <p:spTgt spid="18"/>
                                            </p:tgtEl>
                                            <p:attrNameLst>
                                              <p:attrName>ppt_x</p:attrName>
                                            </p:attrNameLst>
                                          </p:cBhvr>
                                          <p:tavLst>
                                            <p:tav tm="0">
                                              <p:val>
                                                <p:strVal val="1+#ppt_w/2"/>
                                              </p:val>
                                            </p:tav>
                                            <p:tav tm="100000">
                                              <p:val>
                                                <p:strVal val="#ppt_x"/>
                                              </p:val>
                                            </p:tav>
                                          </p:tavLst>
                                        </p:anim>
                                        <p:anim calcmode="lin" valueType="num">
                                          <p:cBhvr additive="base">
                                            <p:cTn id="20" dur="500" fill="hold"/>
                                            <p:tgtEl>
                                              <p:spTgt spid="1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ldLvl="0" animBg="1"/>
          <p:bldP spid="17" grpId="0" bldLvl="0" animBg="1"/>
          <p:bldP spid="18" grpId="0" bldLvl="0" animBg="1"/>
          <p:bldP spid="19" grpId="0" bldLvl="0" animBg="1"/>
        </p:bldLst>
      </p:timing>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90773" y="273344"/>
            <a:ext cx="2488304"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r>
              <a:rPr lang="zh-CN" altLang="en-US" sz="2400" b="1" dirty="0">
                <a:solidFill>
                  <a:schemeClr val="tx2"/>
                </a:solidFill>
                <a:latin typeface="微软雅黑" panose="020B0503020204020204" charset="-122"/>
                <a:ea typeface="微软雅黑" panose="020B0503020204020204" charset="-122"/>
              </a:rPr>
              <a:t>类图</a:t>
            </a:r>
          </a:p>
        </p:txBody>
      </p:sp>
      <p:sp>
        <p:nvSpPr>
          <p:cNvPr id="2" name="文本框 1"/>
          <p:cNvSpPr txBox="1"/>
          <p:nvPr/>
        </p:nvSpPr>
        <p:spPr>
          <a:xfrm>
            <a:off x="746125" y="1015682"/>
            <a:ext cx="5080000" cy="368300"/>
          </a:xfrm>
          <a:prstGeom prst="rect">
            <a:avLst/>
          </a:prstGeom>
          <a:noFill/>
          <a:ln w="9525">
            <a:noFill/>
          </a:ln>
        </p:spPr>
        <p:txBody>
          <a:bodyPr>
            <a:spAutoFit/>
          </a:bodyPr>
          <a:lstStyle/>
          <a:p>
            <a:pPr indent="0"/>
            <a:r>
              <a:rPr lang="zh-CN" b="1">
                <a:solidFill>
                  <a:srgbClr val="FF0000"/>
                </a:solidFill>
                <a:ea typeface="等线" panose="02010600030101010101" charset="-122"/>
              </a:rPr>
              <a:t>三、类与类之间关系的表示方式</a:t>
            </a:r>
            <a:endParaRPr lang="zh-CN" altLang="en-US" b="1">
              <a:solidFill>
                <a:srgbClr val="FF0000"/>
              </a:solidFill>
              <a:ea typeface="等线" panose="02010600030101010101" charset="-122"/>
            </a:endParaRPr>
          </a:p>
        </p:txBody>
      </p:sp>
      <p:pic>
        <p:nvPicPr>
          <p:cNvPr id="4" name="图片 3"/>
          <p:cNvPicPr/>
          <p:nvPr/>
        </p:nvPicPr>
        <p:blipFill>
          <a:blip r:embed="rId3"/>
          <a:stretch>
            <a:fillRect/>
          </a:stretch>
        </p:blipFill>
        <p:spPr>
          <a:xfrm>
            <a:off x="746125" y="1879917"/>
            <a:ext cx="3733800" cy="3552825"/>
          </a:xfrm>
          <a:prstGeom prst="rect">
            <a:avLst/>
          </a:prstGeom>
          <a:noFill/>
          <a:ln w="9525">
            <a:noFill/>
          </a:ln>
        </p:spPr>
      </p:pic>
      <p:sp>
        <p:nvSpPr>
          <p:cNvPr id="102" name="文本框 101"/>
          <p:cNvSpPr txBox="1"/>
          <p:nvPr/>
        </p:nvSpPr>
        <p:spPr>
          <a:xfrm>
            <a:off x="5826125" y="1015682"/>
            <a:ext cx="5080000" cy="3599815"/>
          </a:xfrm>
          <a:prstGeom prst="rect">
            <a:avLst/>
          </a:prstGeom>
          <a:noFill/>
          <a:ln w="9525">
            <a:noFill/>
          </a:ln>
        </p:spPr>
        <p:txBody>
          <a:bodyPr>
            <a:spAutoFit/>
          </a:bodyPr>
          <a:lstStyle/>
          <a:p>
            <a:pPr indent="0"/>
            <a:endParaRPr lang="en-US" b="1" dirty="0">
              <a:solidFill>
                <a:srgbClr val="FF0000"/>
              </a:solidFill>
              <a:latin typeface="等线" panose="02010600030101010101" charset="-122"/>
              <a:cs typeface="Times New Roman" panose="02020603050405020304" charset="0"/>
            </a:endParaRPr>
          </a:p>
          <a:p>
            <a:pPr indent="0"/>
            <a:r>
              <a:rPr lang="en-US" b="1" dirty="0">
                <a:solidFill>
                  <a:srgbClr val="FF0000"/>
                </a:solidFill>
                <a:latin typeface="等线" panose="02010600030101010101" charset="-122"/>
                <a:cs typeface="Times New Roman" panose="02020603050405020304" charset="0"/>
              </a:rPr>
              <a:t> </a:t>
            </a:r>
            <a:endParaRPr lang="en-US" b="1" dirty="0">
              <a:solidFill>
                <a:srgbClr val="FF0000"/>
              </a:solidFill>
              <a:latin typeface="等线" panose="02010600030101010101" charset="-122"/>
            </a:endParaRPr>
          </a:p>
          <a:p>
            <a:pPr indent="0"/>
            <a:r>
              <a:rPr lang="en-US" b="1" dirty="0">
                <a:solidFill>
                  <a:srgbClr val="FF0000"/>
                </a:solidFill>
                <a:latin typeface="等线" panose="02010600030101010101" charset="-122"/>
              </a:rPr>
              <a:t>1. </a:t>
            </a:r>
            <a:r>
              <a:rPr lang="zh-CN" b="1" dirty="0">
                <a:solidFill>
                  <a:srgbClr val="FF0000"/>
                </a:solidFill>
                <a:ea typeface="等线" panose="02010600030101010101" charset="-122"/>
              </a:rPr>
              <a:t>关联关系</a:t>
            </a:r>
            <a:r>
              <a:rPr lang="zh-CN" b="0" dirty="0">
                <a:solidFill>
                  <a:srgbClr val="4D4D4D"/>
                </a:solidFill>
                <a:ea typeface="等线" panose="02010600030101010101" charset="-122"/>
              </a:rPr>
              <a:t>是对象之间的一种引用关系，</a:t>
            </a:r>
            <a:r>
              <a:rPr lang="zh-CN" b="0" dirty="0">
                <a:solidFill>
                  <a:schemeClr val="tx2">
                    <a:lumMod val="60000"/>
                    <a:lumOff val="40000"/>
                  </a:schemeClr>
                </a:solidFill>
                <a:ea typeface="等线" panose="02010600030101010101" charset="-122"/>
              </a:rPr>
              <a:t>用于表示一类对象与另一类对象之间的联系</a:t>
            </a:r>
            <a:r>
              <a:rPr lang="zh-CN" b="0" dirty="0">
                <a:solidFill>
                  <a:srgbClr val="4D4D4D"/>
                </a:solidFill>
                <a:ea typeface="等线" panose="02010600030101010101" charset="-122"/>
              </a:rPr>
              <a:t>，如老师和学生、师傅和徒弟、丈夫和妻子等。关联关系是类与类之间最常用的一种关系</a:t>
            </a:r>
            <a:r>
              <a:rPr lang="en-US" altLang="zh-CN" b="0" dirty="0">
                <a:solidFill>
                  <a:srgbClr val="4D4D4D"/>
                </a:solidFill>
                <a:ea typeface="等线" panose="02010600030101010101" charset="-122"/>
              </a:rPr>
              <a:t> </a:t>
            </a:r>
            <a:endParaRPr lang="en-US" b="1" dirty="0">
              <a:solidFill>
                <a:srgbClr val="FF0000"/>
              </a:solidFill>
              <a:latin typeface="等线" panose="02010600030101010101" charset="-122"/>
            </a:endParaRPr>
          </a:p>
          <a:p>
            <a:pPr indent="0"/>
            <a:r>
              <a:rPr lang="en-US" b="1" dirty="0">
                <a:solidFill>
                  <a:srgbClr val="FF0000"/>
                </a:solidFill>
                <a:latin typeface="等线" panose="02010600030101010101" charset="-122"/>
              </a:rPr>
              <a:t>2. </a:t>
            </a:r>
            <a:r>
              <a:rPr lang="zh-CN" b="1" dirty="0">
                <a:solidFill>
                  <a:srgbClr val="FF0000"/>
                </a:solidFill>
                <a:ea typeface="等线" panose="02010600030101010101" charset="-122"/>
              </a:rPr>
              <a:t>聚合关系</a:t>
            </a:r>
            <a:r>
              <a:rPr lang="zh-CN" sz="2000" b="0" dirty="0">
                <a:solidFill>
                  <a:srgbClr val="202122"/>
                </a:solidFill>
                <a:ea typeface="等线" panose="02010600030101010101" charset="-122"/>
              </a:rPr>
              <a:t>是表示</a:t>
            </a:r>
            <a:r>
              <a:rPr lang="zh-CN" sz="2000" b="0" dirty="0">
                <a:solidFill>
                  <a:schemeClr val="tx2">
                    <a:lumMod val="60000"/>
                    <a:lumOff val="40000"/>
                  </a:schemeClr>
                </a:solidFill>
                <a:ea typeface="等线" panose="02010600030101010101" charset="-122"/>
              </a:rPr>
              <a:t>整体与部分</a:t>
            </a:r>
            <a:r>
              <a:rPr lang="zh-CN" sz="2000" b="0" dirty="0">
                <a:solidFill>
                  <a:srgbClr val="202122"/>
                </a:solidFill>
                <a:ea typeface="等线" panose="02010600030101010101" charset="-122"/>
              </a:rPr>
              <a:t>的一类特殊的关联关系，是</a:t>
            </a:r>
            <a:r>
              <a:rPr lang="en-US" sz="2000" b="0" dirty="0">
                <a:solidFill>
                  <a:srgbClr val="202122"/>
                </a:solidFill>
                <a:latin typeface="Arial" panose="020B0604020202020204" pitchFamily="34" charset="0"/>
                <a:ea typeface="等线" panose="02010600030101010101" charset="-122"/>
              </a:rPr>
              <a:t>“</a:t>
            </a:r>
            <a:r>
              <a:rPr lang="zh-CN" sz="2000" b="0" dirty="0">
                <a:solidFill>
                  <a:srgbClr val="202122"/>
                </a:solidFill>
                <a:ea typeface="等线" panose="02010600030101010101" charset="-122"/>
              </a:rPr>
              <a:t>弱</a:t>
            </a:r>
            <a:r>
              <a:rPr lang="en-US" sz="2000" b="0" dirty="0">
                <a:solidFill>
                  <a:srgbClr val="202122"/>
                </a:solidFill>
                <a:latin typeface="Arial" panose="020B0604020202020204" pitchFamily="34" charset="0"/>
                <a:ea typeface="等线" panose="02010600030101010101" charset="-122"/>
              </a:rPr>
              <a:t>”</a:t>
            </a:r>
            <a:r>
              <a:rPr lang="zh-CN" sz="2000" b="0" dirty="0">
                <a:solidFill>
                  <a:srgbClr val="202122"/>
                </a:solidFill>
                <a:ea typeface="等线" panose="02010600030101010101" charset="-122"/>
              </a:rPr>
              <a:t>的包含（</a:t>
            </a:r>
            <a:r>
              <a:rPr lang="en-US" sz="2000" b="0" dirty="0">
                <a:solidFill>
                  <a:srgbClr val="202122"/>
                </a:solidFill>
                <a:latin typeface="Arial" panose="020B0604020202020204" pitchFamily="34" charset="0"/>
                <a:ea typeface="等线" panose="02010600030101010101" charset="-122"/>
              </a:rPr>
              <a:t>" ... owns a ..." </a:t>
            </a:r>
            <a:r>
              <a:rPr lang="zh-CN" sz="2000" b="0" dirty="0">
                <a:solidFill>
                  <a:srgbClr val="202122"/>
                </a:solidFill>
                <a:ea typeface="等线" panose="02010600030101010101" charset="-122"/>
              </a:rPr>
              <a:t>）关系，</a:t>
            </a:r>
            <a:r>
              <a:rPr lang="zh-CN" sz="2000" b="0" dirty="0">
                <a:solidFill>
                  <a:schemeClr val="tx2">
                    <a:lumMod val="60000"/>
                    <a:lumOff val="40000"/>
                  </a:schemeClr>
                </a:solidFill>
                <a:ea typeface="等线" panose="02010600030101010101" charset="-122"/>
              </a:rPr>
              <a:t>成分类可以不依靠聚合类而单独存在</a:t>
            </a:r>
            <a:r>
              <a:rPr lang="zh-CN" sz="2000" b="0" dirty="0">
                <a:solidFill>
                  <a:srgbClr val="202122"/>
                </a:solidFill>
                <a:ea typeface="等线" panose="02010600030101010101" charset="-122"/>
              </a:rPr>
              <a:t>，可以具有各自的生命周期，部分可以属于多个整体对象，也可以为多个整体对象共享（</a:t>
            </a:r>
            <a:r>
              <a:rPr lang="en-US" sz="2000" b="0" dirty="0">
                <a:solidFill>
                  <a:srgbClr val="202122"/>
                </a:solidFill>
                <a:latin typeface="Arial" panose="020B0604020202020204" pitchFamily="34" charset="0"/>
                <a:ea typeface="等线" panose="02010600030101010101" charset="-122"/>
              </a:rPr>
              <a:t>sharable</a:t>
            </a:r>
            <a:r>
              <a:rPr lang="zh-CN" sz="2000" b="0" dirty="0">
                <a:solidFill>
                  <a:srgbClr val="202122"/>
                </a:solidFill>
                <a:ea typeface="等线" panose="02010600030101010101" charset="-122"/>
              </a:rPr>
              <a:t>）。</a:t>
            </a:r>
            <a:endParaRPr lang="zh-CN" altLang="en-US" sz="2000" b="0" dirty="0">
              <a:solidFill>
                <a:srgbClr val="202122"/>
              </a:solidFill>
              <a:ea typeface="等线" panose="02010600030101010101" charset="-122"/>
            </a:endParaRPr>
          </a:p>
        </p:txBody>
      </p:sp>
      <p:pic>
        <p:nvPicPr>
          <p:cNvPr id="5" name="图片 4"/>
          <p:cNvPicPr/>
          <p:nvPr/>
        </p:nvPicPr>
        <p:blipFill>
          <a:blip r:embed="rId4"/>
          <a:stretch>
            <a:fillRect/>
          </a:stretch>
        </p:blipFill>
        <p:spPr>
          <a:xfrm>
            <a:off x="5826125" y="4913312"/>
            <a:ext cx="5276850" cy="1038225"/>
          </a:xfrm>
          <a:prstGeom prst="rect">
            <a:avLst/>
          </a:prstGeom>
          <a:noFill/>
          <a:ln w="9525">
            <a:noFill/>
          </a:ln>
        </p:spPr>
      </p:pic>
    </p:spTree>
  </p:cSld>
  <p:clrMapOvr>
    <a:masterClrMapping/>
  </p:clrMapOvr>
  <p:transition spd="slow">
    <p:cove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p:nvPr>
            <p:custDataLst>
              <p:tags r:id="rId1"/>
            </p:custDataLst>
          </p:nvPr>
        </p:nvSpPr>
        <p:spPr>
          <a:xfrm>
            <a:off x="319373" y="143169"/>
            <a:ext cx="2488304"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r>
              <a:rPr lang="zh-CN" altLang="en-US" sz="2400" b="1" dirty="0">
                <a:solidFill>
                  <a:schemeClr val="tx2"/>
                </a:solidFill>
                <a:latin typeface="微软雅黑" panose="020B0503020204020204" charset="-122"/>
                <a:ea typeface="微软雅黑" panose="020B0503020204020204" charset="-122"/>
              </a:rPr>
              <a:t>协作图</a:t>
            </a:r>
          </a:p>
        </p:txBody>
      </p:sp>
      <p:sp>
        <p:nvSpPr>
          <p:cNvPr id="113" name="文本框 112"/>
          <p:cNvSpPr txBox="1"/>
          <p:nvPr/>
        </p:nvSpPr>
        <p:spPr>
          <a:xfrm>
            <a:off x="551180" y="1028700"/>
            <a:ext cx="10408285" cy="5144135"/>
          </a:xfrm>
          <a:prstGeom prst="rect">
            <a:avLst/>
          </a:prstGeom>
          <a:noFill/>
          <a:ln w="9525">
            <a:noFill/>
          </a:ln>
        </p:spPr>
        <p:txBody>
          <a:bodyPr>
            <a:noAutofit/>
          </a:bodyPr>
          <a:lstStyle/>
          <a:p>
            <a:pPr indent="0"/>
            <a:r>
              <a:rPr lang="zh-CN" sz="2000" b="1">
                <a:latin typeface="Calibri" panose="020F0502020204030204" charset="0"/>
                <a:ea typeface="宋体" panose="02010600030101010101" pitchFamily="2" charset="-122"/>
                <a:sym typeface="+mn-ea"/>
              </a:rPr>
              <a:t>一、定义</a:t>
            </a:r>
          </a:p>
          <a:p>
            <a:pPr indent="457200"/>
            <a:r>
              <a:rPr lang="zh-CN" sz="2000">
                <a:latin typeface="Calibri" panose="020F0502020204030204" charset="0"/>
                <a:ea typeface="宋体" panose="02010600030101010101" pitchFamily="2" charset="-122"/>
                <a:sym typeface="+mn-ea"/>
              </a:rPr>
              <a:t>协作图包含一组对象和以消息交互为联系的关联，用于描述系统的行为是如何由系统的成分合作实现的。在协作图中，类元角色（Classifier Roles）描述了一个对象，关联角色（Association Roles）描述了协作关系中的链，并通过几何排列表现交互作用中的各个角色。</a:t>
            </a:r>
          </a:p>
          <a:p>
            <a:pPr indent="457200"/>
            <a:endParaRPr lang="en-US" altLang="zh-CN" sz="2000">
              <a:latin typeface="Calibri" panose="020F0502020204030204" charset="0"/>
              <a:ea typeface="宋体" panose="02010600030101010101" pitchFamily="2" charset="-122"/>
              <a:sym typeface="+mn-ea"/>
            </a:endParaRPr>
          </a:p>
        </p:txBody>
      </p:sp>
      <p:sp>
        <p:nvSpPr>
          <p:cNvPr id="5" name="文本框 4">
            <a:extLst>
              <a:ext uri="{FF2B5EF4-FFF2-40B4-BE49-F238E27FC236}">
                <a16:creationId xmlns:a16="http://schemas.microsoft.com/office/drawing/2014/main" id="{9CFDE39D-6ED0-4EC5-82B3-F4128819061B}"/>
              </a:ext>
            </a:extLst>
          </p:cNvPr>
          <p:cNvSpPr txBox="1"/>
          <p:nvPr/>
        </p:nvSpPr>
        <p:spPr>
          <a:xfrm>
            <a:off x="551180" y="1028698"/>
            <a:ext cx="10408285" cy="5144135"/>
          </a:xfrm>
          <a:prstGeom prst="rect">
            <a:avLst/>
          </a:prstGeom>
          <a:noFill/>
          <a:ln w="9525">
            <a:noFill/>
          </a:ln>
        </p:spPr>
        <p:txBody>
          <a:bodyPr>
            <a:noAutofit/>
          </a:bodyPr>
          <a:lstStyle/>
          <a:p>
            <a:pPr indent="0"/>
            <a:r>
              <a:rPr lang="zh-CN" sz="2000" b="1" dirty="0">
                <a:latin typeface="Calibri" panose="020F0502020204030204" charset="0"/>
                <a:ea typeface="宋体" panose="02010600030101010101" pitchFamily="2" charset="-122"/>
                <a:sym typeface="+mn-ea"/>
              </a:rPr>
              <a:t>一、定义</a:t>
            </a:r>
          </a:p>
          <a:p>
            <a:pPr indent="457200"/>
            <a:r>
              <a:rPr lang="zh-CN" sz="2000" dirty="0">
                <a:latin typeface="Calibri" panose="020F0502020204030204" charset="0"/>
                <a:ea typeface="宋体" panose="02010600030101010101" pitchFamily="2" charset="-122"/>
                <a:sym typeface="+mn-ea"/>
              </a:rPr>
              <a:t>协作图包含</a:t>
            </a:r>
            <a:r>
              <a:rPr lang="zh-CN" sz="2000" dirty="0">
                <a:solidFill>
                  <a:schemeClr val="accent1">
                    <a:lumMod val="75000"/>
                  </a:schemeClr>
                </a:solidFill>
                <a:latin typeface="Calibri" panose="020F0502020204030204" charset="0"/>
                <a:ea typeface="宋体" panose="02010600030101010101" pitchFamily="2" charset="-122"/>
                <a:sym typeface="+mn-ea"/>
              </a:rPr>
              <a:t>一组对象</a:t>
            </a:r>
            <a:r>
              <a:rPr lang="zh-CN" sz="2000" dirty="0">
                <a:latin typeface="Calibri" panose="020F0502020204030204" charset="0"/>
                <a:ea typeface="宋体" panose="02010600030101010101" pitchFamily="2" charset="-122"/>
                <a:sym typeface="+mn-ea"/>
              </a:rPr>
              <a:t>和以</a:t>
            </a:r>
            <a:r>
              <a:rPr lang="zh-CN" sz="2000" dirty="0">
                <a:solidFill>
                  <a:schemeClr val="accent1">
                    <a:lumMod val="75000"/>
                  </a:schemeClr>
                </a:solidFill>
                <a:latin typeface="Calibri" panose="020F0502020204030204" charset="0"/>
                <a:ea typeface="宋体" panose="02010600030101010101" pitchFamily="2" charset="-122"/>
                <a:sym typeface="+mn-ea"/>
              </a:rPr>
              <a:t>消息交互为联系的关联</a:t>
            </a:r>
            <a:r>
              <a:rPr lang="zh-CN" sz="2000" dirty="0">
                <a:latin typeface="Calibri" panose="020F0502020204030204" charset="0"/>
                <a:ea typeface="宋体" panose="02010600030101010101" pitchFamily="2" charset="-122"/>
                <a:sym typeface="+mn-ea"/>
              </a:rPr>
              <a:t>，用于描述系统的行为是如何由系统的成分合作实现的。在协作图中，</a:t>
            </a:r>
            <a:r>
              <a:rPr lang="zh-CN" sz="2000" dirty="0">
                <a:solidFill>
                  <a:schemeClr val="accent1">
                    <a:lumMod val="75000"/>
                  </a:schemeClr>
                </a:solidFill>
                <a:latin typeface="Calibri" panose="020F0502020204030204" charset="0"/>
                <a:ea typeface="宋体" panose="02010600030101010101" pitchFamily="2" charset="-122"/>
                <a:sym typeface="+mn-ea"/>
              </a:rPr>
              <a:t>类元角色</a:t>
            </a:r>
            <a:r>
              <a:rPr lang="zh-CN" sz="2000" dirty="0">
                <a:latin typeface="Calibri" panose="020F0502020204030204" charset="0"/>
                <a:ea typeface="宋体" panose="02010600030101010101" pitchFamily="2" charset="-122"/>
                <a:sym typeface="+mn-ea"/>
              </a:rPr>
              <a:t>（Classifier Roles）</a:t>
            </a:r>
            <a:r>
              <a:rPr lang="zh-CN" sz="2000" dirty="0">
                <a:solidFill>
                  <a:schemeClr val="accent1">
                    <a:lumMod val="75000"/>
                  </a:schemeClr>
                </a:solidFill>
                <a:latin typeface="Calibri" panose="020F0502020204030204" charset="0"/>
                <a:ea typeface="宋体" panose="02010600030101010101" pitchFamily="2" charset="-122"/>
                <a:sym typeface="+mn-ea"/>
              </a:rPr>
              <a:t>描述</a:t>
            </a:r>
            <a:r>
              <a:rPr lang="zh-CN" sz="2000" dirty="0">
                <a:latin typeface="Calibri" panose="020F0502020204030204" charset="0"/>
                <a:ea typeface="宋体" panose="02010600030101010101" pitchFamily="2" charset="-122"/>
                <a:sym typeface="+mn-ea"/>
              </a:rPr>
              <a:t>了一个</a:t>
            </a:r>
            <a:r>
              <a:rPr lang="zh-CN" sz="2000" dirty="0">
                <a:solidFill>
                  <a:schemeClr val="accent1">
                    <a:lumMod val="75000"/>
                  </a:schemeClr>
                </a:solidFill>
                <a:latin typeface="Calibri" panose="020F0502020204030204" charset="0"/>
                <a:ea typeface="宋体" panose="02010600030101010101" pitchFamily="2" charset="-122"/>
                <a:sym typeface="+mn-ea"/>
              </a:rPr>
              <a:t>对象</a:t>
            </a:r>
            <a:r>
              <a:rPr lang="zh-CN" sz="2000" dirty="0">
                <a:latin typeface="Calibri" panose="020F0502020204030204" charset="0"/>
                <a:ea typeface="宋体" panose="02010600030101010101" pitchFamily="2" charset="-122"/>
                <a:sym typeface="+mn-ea"/>
              </a:rPr>
              <a:t>，</a:t>
            </a:r>
            <a:r>
              <a:rPr lang="zh-CN" sz="2000" dirty="0">
                <a:solidFill>
                  <a:schemeClr val="accent1">
                    <a:lumMod val="75000"/>
                  </a:schemeClr>
                </a:solidFill>
                <a:latin typeface="Calibri" panose="020F0502020204030204" charset="0"/>
                <a:ea typeface="宋体" panose="02010600030101010101" pitchFamily="2" charset="-122"/>
                <a:sym typeface="+mn-ea"/>
              </a:rPr>
              <a:t>关联角色</a:t>
            </a:r>
            <a:r>
              <a:rPr lang="zh-CN" sz="2000" dirty="0">
                <a:latin typeface="Calibri" panose="020F0502020204030204" charset="0"/>
                <a:ea typeface="宋体" panose="02010600030101010101" pitchFamily="2" charset="-122"/>
                <a:sym typeface="+mn-ea"/>
              </a:rPr>
              <a:t>（Association Roles）</a:t>
            </a:r>
            <a:r>
              <a:rPr lang="zh-CN" sz="2000" dirty="0">
                <a:solidFill>
                  <a:schemeClr val="accent1">
                    <a:lumMod val="75000"/>
                  </a:schemeClr>
                </a:solidFill>
                <a:latin typeface="Calibri" panose="020F0502020204030204" charset="0"/>
                <a:ea typeface="宋体" panose="02010600030101010101" pitchFamily="2" charset="-122"/>
                <a:sym typeface="+mn-ea"/>
              </a:rPr>
              <a:t>描述</a:t>
            </a:r>
            <a:r>
              <a:rPr lang="zh-CN" sz="2000" dirty="0">
                <a:latin typeface="Calibri" panose="020F0502020204030204" charset="0"/>
                <a:ea typeface="宋体" panose="02010600030101010101" pitchFamily="2" charset="-122"/>
                <a:sym typeface="+mn-ea"/>
              </a:rPr>
              <a:t>了协作关系中的</a:t>
            </a:r>
            <a:r>
              <a:rPr lang="zh-CN" sz="2000" dirty="0">
                <a:solidFill>
                  <a:schemeClr val="accent1">
                    <a:lumMod val="75000"/>
                  </a:schemeClr>
                </a:solidFill>
                <a:latin typeface="Calibri" panose="020F0502020204030204" charset="0"/>
                <a:ea typeface="宋体" panose="02010600030101010101" pitchFamily="2" charset="-122"/>
                <a:sym typeface="+mn-ea"/>
              </a:rPr>
              <a:t>链</a:t>
            </a:r>
            <a:r>
              <a:rPr lang="zh-CN" sz="2000" dirty="0">
                <a:latin typeface="Calibri" panose="020F0502020204030204" charset="0"/>
                <a:ea typeface="宋体" panose="02010600030101010101" pitchFamily="2" charset="-122"/>
                <a:sym typeface="+mn-ea"/>
              </a:rPr>
              <a:t>，并通过几何排列表现交互作用中的各个角色。</a:t>
            </a:r>
          </a:p>
          <a:p>
            <a:pPr indent="457200"/>
            <a:endParaRPr lang="en-US" altLang="zh-CN" sz="2000" dirty="0">
              <a:latin typeface="Calibri" panose="020F0502020204030204" charset="0"/>
              <a:ea typeface="宋体" panose="02010600030101010101" pitchFamily="2" charset="-122"/>
              <a:sym typeface="+mn-ea"/>
            </a:endParaRPr>
          </a:p>
        </p:txBody>
      </p:sp>
    </p:spTree>
  </p:cSld>
  <p:clrMapOvr>
    <a:masterClrMapping/>
  </p:clrMapOvr>
  <p:transition spd="slow">
    <p:cove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p:nvPr>
            <p:custDataLst>
              <p:tags r:id="rId1"/>
            </p:custDataLst>
          </p:nvPr>
        </p:nvSpPr>
        <p:spPr>
          <a:xfrm>
            <a:off x="319373" y="143169"/>
            <a:ext cx="2488304"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r>
              <a:rPr lang="zh-CN" altLang="en-US" sz="2400" b="1" dirty="0">
                <a:solidFill>
                  <a:schemeClr val="tx2"/>
                </a:solidFill>
                <a:latin typeface="微软雅黑" panose="020B0503020204020204" charset="-122"/>
                <a:ea typeface="微软雅黑" panose="020B0503020204020204" charset="-122"/>
              </a:rPr>
              <a:t>协作图</a:t>
            </a:r>
          </a:p>
        </p:txBody>
      </p:sp>
      <p:sp>
        <p:nvSpPr>
          <p:cNvPr id="113" name="文本框 112"/>
          <p:cNvSpPr txBox="1"/>
          <p:nvPr/>
        </p:nvSpPr>
        <p:spPr>
          <a:xfrm>
            <a:off x="551180" y="1028700"/>
            <a:ext cx="10408285" cy="5144135"/>
          </a:xfrm>
          <a:prstGeom prst="rect">
            <a:avLst/>
          </a:prstGeom>
          <a:noFill/>
          <a:ln w="9525">
            <a:noFill/>
          </a:ln>
        </p:spPr>
        <p:txBody>
          <a:bodyPr>
            <a:noAutofit/>
          </a:bodyPr>
          <a:lstStyle/>
          <a:p>
            <a:pPr indent="0"/>
            <a:r>
              <a:rPr lang="zh-CN" sz="2000" b="1">
                <a:latin typeface="Calibri" panose="020F0502020204030204" charset="0"/>
                <a:ea typeface="宋体" panose="02010600030101010101" pitchFamily="2" charset="-122"/>
                <a:sym typeface="+mn-ea"/>
              </a:rPr>
              <a:t>二、组成协作图的元素</a:t>
            </a:r>
          </a:p>
          <a:p>
            <a:pPr indent="457200"/>
            <a:r>
              <a:rPr lang="zh-CN" sz="2000">
                <a:latin typeface="Calibri" panose="020F0502020204030204" charset="0"/>
                <a:ea typeface="宋体" panose="02010600030101010101" pitchFamily="2" charset="-122"/>
                <a:sym typeface="+mn-ea"/>
              </a:rPr>
              <a:t>对象（Object）、消息（Message）和链（Link）这三个元素构成了协作图。协作图通过各个对象之间的组织交互关系以及对象彼此之间的连接表达对象之间的交互。</a:t>
            </a:r>
          </a:p>
          <a:p>
            <a:pPr indent="457200"/>
            <a:r>
              <a:rPr lang="en-US" altLang="zh-CN" sz="2000">
                <a:latin typeface="Calibri" panose="020F0502020204030204" charset="0"/>
                <a:ea typeface="宋体" panose="02010600030101010101" pitchFamily="2" charset="-122"/>
                <a:sym typeface="+mn-ea"/>
              </a:rPr>
              <a:t>1.对象：</a:t>
            </a:r>
          </a:p>
          <a:p>
            <a:pPr indent="457200"/>
            <a:r>
              <a:rPr lang="en-US" altLang="zh-CN" sz="2000">
                <a:latin typeface="Calibri" panose="020F0502020204030204" charset="0"/>
                <a:ea typeface="宋体" panose="02010600030101010101" pitchFamily="2" charset="-122"/>
                <a:sym typeface="+mn-ea"/>
              </a:rPr>
              <a:t>对象是角色所属类的直接或者间接实例。对象的角色表示一个或一组对象在完成目标的过程中所应起的那部分作用。在协作图中，不需要关于某个类的所有对象都出现，同一个类的对象在一个协作图中也可能要充当多个角色。</a:t>
            </a:r>
          </a:p>
        </p:txBody>
      </p:sp>
      <p:pic>
        <p:nvPicPr>
          <p:cNvPr id="6" name="图片 6"/>
          <p:cNvPicPr>
            <a:picLocks noChangeAspect="1"/>
          </p:cNvPicPr>
          <p:nvPr>
            <p:custDataLst>
              <p:tags r:id="rId2"/>
            </p:custDataLst>
          </p:nvPr>
        </p:nvPicPr>
        <p:blipFill>
          <a:blip r:embed="rId5"/>
          <a:stretch>
            <a:fillRect/>
          </a:stretch>
        </p:blipFill>
        <p:spPr>
          <a:xfrm>
            <a:off x="799465" y="3261360"/>
            <a:ext cx="7358380" cy="1184275"/>
          </a:xfrm>
          <a:prstGeom prst="rect">
            <a:avLst/>
          </a:prstGeom>
        </p:spPr>
      </p:pic>
      <p:sp>
        <p:nvSpPr>
          <p:cNvPr id="5" name="文本框 4">
            <a:extLst>
              <a:ext uri="{FF2B5EF4-FFF2-40B4-BE49-F238E27FC236}">
                <a16:creationId xmlns:a16="http://schemas.microsoft.com/office/drawing/2014/main" id="{8000F5D1-1862-4410-82E3-03B6C305E963}"/>
              </a:ext>
            </a:extLst>
          </p:cNvPr>
          <p:cNvSpPr txBox="1"/>
          <p:nvPr/>
        </p:nvSpPr>
        <p:spPr>
          <a:xfrm>
            <a:off x="551179" y="1028699"/>
            <a:ext cx="10408285" cy="5144135"/>
          </a:xfrm>
          <a:prstGeom prst="rect">
            <a:avLst/>
          </a:prstGeom>
          <a:noFill/>
          <a:ln w="9525">
            <a:noFill/>
          </a:ln>
        </p:spPr>
        <p:txBody>
          <a:bodyPr>
            <a:noAutofit/>
          </a:bodyPr>
          <a:lstStyle/>
          <a:p>
            <a:pPr indent="0"/>
            <a:r>
              <a:rPr lang="zh-CN" sz="2000" b="1" dirty="0">
                <a:latin typeface="Calibri" panose="020F0502020204030204" charset="0"/>
                <a:ea typeface="宋体" panose="02010600030101010101" pitchFamily="2" charset="-122"/>
                <a:sym typeface="+mn-ea"/>
              </a:rPr>
              <a:t>二、组成协作图的元素</a:t>
            </a:r>
          </a:p>
          <a:p>
            <a:pPr indent="457200"/>
            <a:r>
              <a:rPr lang="zh-CN" sz="2000" dirty="0">
                <a:solidFill>
                  <a:schemeClr val="accent1">
                    <a:lumMod val="75000"/>
                  </a:schemeClr>
                </a:solidFill>
                <a:latin typeface="Calibri" panose="020F0502020204030204" charset="0"/>
                <a:ea typeface="宋体" panose="02010600030101010101" pitchFamily="2" charset="-122"/>
                <a:sym typeface="+mn-ea"/>
              </a:rPr>
              <a:t>对象</a:t>
            </a:r>
            <a:r>
              <a:rPr lang="zh-CN" sz="2000" dirty="0">
                <a:latin typeface="Calibri" panose="020F0502020204030204" charset="0"/>
                <a:ea typeface="宋体" panose="02010600030101010101" pitchFamily="2" charset="-122"/>
                <a:sym typeface="+mn-ea"/>
              </a:rPr>
              <a:t>（Object）、</a:t>
            </a:r>
            <a:r>
              <a:rPr lang="zh-CN" sz="2000" dirty="0">
                <a:solidFill>
                  <a:schemeClr val="accent1">
                    <a:lumMod val="75000"/>
                  </a:schemeClr>
                </a:solidFill>
                <a:latin typeface="Calibri" panose="020F0502020204030204" charset="0"/>
                <a:ea typeface="宋体" panose="02010600030101010101" pitchFamily="2" charset="-122"/>
                <a:sym typeface="+mn-ea"/>
              </a:rPr>
              <a:t>消息</a:t>
            </a:r>
            <a:r>
              <a:rPr lang="zh-CN" sz="2000" dirty="0">
                <a:latin typeface="Calibri" panose="020F0502020204030204" charset="0"/>
                <a:ea typeface="宋体" panose="02010600030101010101" pitchFamily="2" charset="-122"/>
                <a:sym typeface="+mn-ea"/>
              </a:rPr>
              <a:t>（Message）和</a:t>
            </a:r>
            <a:r>
              <a:rPr lang="zh-CN" sz="2000" dirty="0">
                <a:solidFill>
                  <a:schemeClr val="accent1">
                    <a:lumMod val="75000"/>
                  </a:schemeClr>
                </a:solidFill>
                <a:latin typeface="Calibri" panose="020F0502020204030204" charset="0"/>
                <a:ea typeface="宋体" panose="02010600030101010101" pitchFamily="2" charset="-122"/>
                <a:sym typeface="+mn-ea"/>
              </a:rPr>
              <a:t>链</a:t>
            </a:r>
            <a:r>
              <a:rPr lang="zh-CN" sz="2000" dirty="0">
                <a:latin typeface="Calibri" panose="020F0502020204030204" charset="0"/>
                <a:ea typeface="宋体" panose="02010600030101010101" pitchFamily="2" charset="-122"/>
                <a:sym typeface="+mn-ea"/>
              </a:rPr>
              <a:t>（Link）这三个元素构成了协作图。协作图通过</a:t>
            </a:r>
            <a:r>
              <a:rPr lang="zh-CN" sz="2000" dirty="0">
                <a:solidFill>
                  <a:schemeClr val="accent1">
                    <a:lumMod val="75000"/>
                  </a:schemeClr>
                </a:solidFill>
                <a:latin typeface="Calibri" panose="020F0502020204030204" charset="0"/>
                <a:ea typeface="宋体" panose="02010600030101010101" pitchFamily="2" charset="-122"/>
                <a:sym typeface="+mn-ea"/>
              </a:rPr>
              <a:t>各个对象之间的组织交互关系</a:t>
            </a:r>
            <a:r>
              <a:rPr lang="zh-CN" sz="2000" dirty="0">
                <a:latin typeface="Calibri" panose="020F0502020204030204" charset="0"/>
                <a:ea typeface="宋体" panose="02010600030101010101" pitchFamily="2" charset="-122"/>
                <a:sym typeface="+mn-ea"/>
              </a:rPr>
              <a:t>以及</a:t>
            </a:r>
            <a:r>
              <a:rPr lang="zh-CN" sz="2000" dirty="0">
                <a:solidFill>
                  <a:schemeClr val="accent1">
                    <a:lumMod val="75000"/>
                  </a:schemeClr>
                </a:solidFill>
                <a:latin typeface="Calibri" panose="020F0502020204030204" charset="0"/>
                <a:ea typeface="宋体" panose="02010600030101010101" pitchFamily="2" charset="-122"/>
                <a:sym typeface="+mn-ea"/>
              </a:rPr>
              <a:t>对象彼此之间的连接</a:t>
            </a:r>
            <a:r>
              <a:rPr lang="zh-CN" sz="2000" dirty="0">
                <a:latin typeface="Calibri" panose="020F0502020204030204" charset="0"/>
                <a:ea typeface="宋体" panose="02010600030101010101" pitchFamily="2" charset="-122"/>
                <a:sym typeface="+mn-ea"/>
              </a:rPr>
              <a:t>表达对象之间的交互。</a:t>
            </a:r>
          </a:p>
          <a:p>
            <a:pPr indent="457200"/>
            <a:r>
              <a:rPr lang="en-US" altLang="zh-CN" sz="2000" dirty="0">
                <a:latin typeface="Calibri" panose="020F0502020204030204" charset="0"/>
                <a:ea typeface="宋体" panose="02010600030101010101" pitchFamily="2" charset="-122"/>
                <a:sym typeface="+mn-ea"/>
              </a:rPr>
              <a:t>1.对象：</a:t>
            </a:r>
          </a:p>
          <a:p>
            <a:pPr indent="457200"/>
            <a:r>
              <a:rPr lang="en-US" altLang="zh-CN" sz="2000" dirty="0">
                <a:latin typeface="Calibri" panose="020F0502020204030204" charset="0"/>
                <a:ea typeface="宋体" panose="02010600030101010101" pitchFamily="2" charset="-122"/>
                <a:sym typeface="+mn-ea"/>
              </a:rPr>
              <a:t>对象是角色所属类的直接或者间接实例。对象的角色表示一个或一组对象在完成目标的过程中所应起的那部分作用。在协作图中，不需要关于某个类的所有对象都出现，同一个类的对象在一个协作图中也可能要充当多个角色。</a:t>
            </a:r>
          </a:p>
        </p:txBody>
      </p:sp>
      <p:sp>
        <p:nvSpPr>
          <p:cNvPr id="7" name="文本框 6">
            <a:extLst>
              <a:ext uri="{FF2B5EF4-FFF2-40B4-BE49-F238E27FC236}">
                <a16:creationId xmlns:a16="http://schemas.microsoft.com/office/drawing/2014/main" id="{0C735C73-0A98-43DD-97D9-C5EB2F8657C6}"/>
              </a:ext>
            </a:extLst>
          </p:cNvPr>
          <p:cNvSpPr txBox="1"/>
          <p:nvPr/>
        </p:nvSpPr>
        <p:spPr>
          <a:xfrm>
            <a:off x="551179" y="1028698"/>
            <a:ext cx="10408285" cy="5144135"/>
          </a:xfrm>
          <a:prstGeom prst="rect">
            <a:avLst/>
          </a:prstGeom>
          <a:noFill/>
          <a:ln w="9525">
            <a:noFill/>
          </a:ln>
        </p:spPr>
        <p:txBody>
          <a:bodyPr>
            <a:noAutofit/>
          </a:bodyPr>
          <a:lstStyle/>
          <a:p>
            <a:pPr indent="0"/>
            <a:r>
              <a:rPr lang="zh-CN" sz="2000" b="1" dirty="0">
                <a:latin typeface="Calibri" panose="020F0502020204030204" charset="0"/>
                <a:ea typeface="宋体" panose="02010600030101010101" pitchFamily="2" charset="-122"/>
                <a:sym typeface="+mn-ea"/>
              </a:rPr>
              <a:t>二、组成协作图的元素</a:t>
            </a:r>
          </a:p>
          <a:p>
            <a:pPr indent="457200"/>
            <a:r>
              <a:rPr lang="zh-CN" sz="2000" dirty="0">
                <a:solidFill>
                  <a:schemeClr val="accent1">
                    <a:lumMod val="75000"/>
                  </a:schemeClr>
                </a:solidFill>
                <a:latin typeface="Calibri" panose="020F0502020204030204" charset="0"/>
                <a:ea typeface="宋体" panose="02010600030101010101" pitchFamily="2" charset="-122"/>
                <a:sym typeface="+mn-ea"/>
              </a:rPr>
              <a:t>对象</a:t>
            </a:r>
            <a:r>
              <a:rPr lang="zh-CN" sz="2000" dirty="0">
                <a:latin typeface="Calibri" panose="020F0502020204030204" charset="0"/>
                <a:ea typeface="宋体" panose="02010600030101010101" pitchFamily="2" charset="-122"/>
                <a:sym typeface="+mn-ea"/>
              </a:rPr>
              <a:t>（Object）、</a:t>
            </a:r>
            <a:r>
              <a:rPr lang="zh-CN" sz="2000" dirty="0">
                <a:solidFill>
                  <a:schemeClr val="accent1">
                    <a:lumMod val="75000"/>
                  </a:schemeClr>
                </a:solidFill>
                <a:latin typeface="Calibri" panose="020F0502020204030204" charset="0"/>
                <a:ea typeface="宋体" panose="02010600030101010101" pitchFamily="2" charset="-122"/>
                <a:sym typeface="+mn-ea"/>
              </a:rPr>
              <a:t>消息</a:t>
            </a:r>
            <a:r>
              <a:rPr lang="zh-CN" sz="2000" dirty="0">
                <a:latin typeface="Calibri" panose="020F0502020204030204" charset="0"/>
                <a:ea typeface="宋体" panose="02010600030101010101" pitchFamily="2" charset="-122"/>
                <a:sym typeface="+mn-ea"/>
              </a:rPr>
              <a:t>（Message）和</a:t>
            </a:r>
            <a:r>
              <a:rPr lang="zh-CN" sz="2000" dirty="0">
                <a:solidFill>
                  <a:schemeClr val="accent1">
                    <a:lumMod val="75000"/>
                  </a:schemeClr>
                </a:solidFill>
                <a:latin typeface="Calibri" panose="020F0502020204030204" charset="0"/>
                <a:ea typeface="宋体" panose="02010600030101010101" pitchFamily="2" charset="-122"/>
                <a:sym typeface="+mn-ea"/>
              </a:rPr>
              <a:t>链</a:t>
            </a:r>
            <a:r>
              <a:rPr lang="zh-CN" sz="2000" dirty="0">
                <a:latin typeface="Calibri" panose="020F0502020204030204" charset="0"/>
                <a:ea typeface="宋体" panose="02010600030101010101" pitchFamily="2" charset="-122"/>
                <a:sym typeface="+mn-ea"/>
              </a:rPr>
              <a:t>（Link）这三个元素构成了协作图。协作图通过</a:t>
            </a:r>
            <a:r>
              <a:rPr lang="zh-CN" sz="2000" dirty="0">
                <a:solidFill>
                  <a:schemeClr val="accent1">
                    <a:lumMod val="75000"/>
                  </a:schemeClr>
                </a:solidFill>
                <a:latin typeface="Calibri" panose="020F0502020204030204" charset="0"/>
                <a:ea typeface="宋体" panose="02010600030101010101" pitchFamily="2" charset="-122"/>
                <a:sym typeface="+mn-ea"/>
              </a:rPr>
              <a:t>各个对象之间的组织交互关系</a:t>
            </a:r>
            <a:r>
              <a:rPr lang="zh-CN" sz="2000" dirty="0">
                <a:latin typeface="Calibri" panose="020F0502020204030204" charset="0"/>
                <a:ea typeface="宋体" panose="02010600030101010101" pitchFamily="2" charset="-122"/>
                <a:sym typeface="+mn-ea"/>
              </a:rPr>
              <a:t>以及</a:t>
            </a:r>
            <a:r>
              <a:rPr lang="zh-CN" sz="2000" dirty="0">
                <a:solidFill>
                  <a:schemeClr val="accent1">
                    <a:lumMod val="75000"/>
                  </a:schemeClr>
                </a:solidFill>
                <a:latin typeface="Calibri" panose="020F0502020204030204" charset="0"/>
                <a:ea typeface="宋体" panose="02010600030101010101" pitchFamily="2" charset="-122"/>
                <a:sym typeface="+mn-ea"/>
              </a:rPr>
              <a:t>对象彼此之间的连接</a:t>
            </a:r>
            <a:r>
              <a:rPr lang="zh-CN" sz="2000" dirty="0">
                <a:latin typeface="Calibri" panose="020F0502020204030204" charset="0"/>
                <a:ea typeface="宋体" panose="02010600030101010101" pitchFamily="2" charset="-122"/>
                <a:sym typeface="+mn-ea"/>
              </a:rPr>
              <a:t>表达对象之间的交互。</a:t>
            </a:r>
          </a:p>
          <a:p>
            <a:pPr indent="457200"/>
            <a:r>
              <a:rPr lang="en-US" altLang="zh-CN" sz="2000" dirty="0">
                <a:latin typeface="Calibri" panose="020F0502020204030204" charset="0"/>
                <a:ea typeface="宋体" panose="02010600030101010101" pitchFamily="2" charset="-122"/>
                <a:sym typeface="+mn-ea"/>
              </a:rPr>
              <a:t>1.对象：</a:t>
            </a:r>
          </a:p>
          <a:p>
            <a:pPr indent="457200"/>
            <a:r>
              <a:rPr lang="en-US" altLang="zh-CN" sz="2000" dirty="0">
                <a:latin typeface="Calibri" panose="020F0502020204030204" charset="0"/>
                <a:ea typeface="宋体" panose="02010600030101010101" pitchFamily="2" charset="-122"/>
                <a:sym typeface="+mn-ea"/>
              </a:rPr>
              <a:t>对象是</a:t>
            </a:r>
            <a:r>
              <a:rPr lang="en-US" altLang="zh-CN" sz="2000" dirty="0">
                <a:solidFill>
                  <a:schemeClr val="accent1">
                    <a:lumMod val="75000"/>
                  </a:schemeClr>
                </a:solidFill>
                <a:latin typeface="Calibri" panose="020F0502020204030204" charset="0"/>
                <a:ea typeface="宋体" panose="02010600030101010101" pitchFamily="2" charset="-122"/>
                <a:sym typeface="+mn-ea"/>
              </a:rPr>
              <a:t>角色所属类的直接或者间接实例</a:t>
            </a:r>
            <a:r>
              <a:rPr lang="en-US" altLang="zh-CN" sz="2000" dirty="0">
                <a:latin typeface="Calibri" panose="020F0502020204030204" charset="0"/>
                <a:ea typeface="宋体" panose="02010600030101010101" pitchFamily="2" charset="-122"/>
                <a:sym typeface="+mn-ea"/>
              </a:rPr>
              <a:t>。对象的角色表示一个或一组对象在完成目标的过程中所应起的那部分作用。在协作图中，不需要关于某个类的所有对象都出现，同一个类的对象在一个协作图中也可能要充当多个角色。</a:t>
            </a:r>
          </a:p>
        </p:txBody>
      </p:sp>
    </p:spTree>
  </p:cSld>
  <p:clrMapOvr>
    <a:masterClrMapping/>
  </p:clrMapOvr>
  <p:transition spd="slow">
    <p:cove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p:nvPr>
            <p:custDataLst>
              <p:tags r:id="rId1"/>
            </p:custDataLst>
          </p:nvPr>
        </p:nvSpPr>
        <p:spPr>
          <a:xfrm>
            <a:off x="319373" y="143169"/>
            <a:ext cx="2488304"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r>
              <a:rPr lang="zh-CN" altLang="en-US" sz="2400" b="1" dirty="0">
                <a:solidFill>
                  <a:schemeClr val="tx2"/>
                </a:solidFill>
                <a:latin typeface="微软雅黑" panose="020B0503020204020204" charset="-122"/>
                <a:ea typeface="微软雅黑" panose="020B0503020204020204" charset="-122"/>
              </a:rPr>
              <a:t>协作图</a:t>
            </a:r>
          </a:p>
        </p:txBody>
      </p:sp>
      <p:sp>
        <p:nvSpPr>
          <p:cNvPr id="113" name="文本框 112"/>
          <p:cNvSpPr txBox="1"/>
          <p:nvPr/>
        </p:nvSpPr>
        <p:spPr>
          <a:xfrm>
            <a:off x="515620" y="741680"/>
            <a:ext cx="10443845" cy="5681980"/>
          </a:xfrm>
          <a:prstGeom prst="rect">
            <a:avLst/>
          </a:prstGeom>
          <a:noFill/>
          <a:ln w="9525">
            <a:noFill/>
          </a:ln>
        </p:spPr>
        <p:txBody>
          <a:bodyPr>
            <a:noAutofit/>
          </a:bodyPr>
          <a:lstStyle/>
          <a:p>
            <a:pPr indent="0"/>
            <a:r>
              <a:rPr lang="zh-CN" sz="2000" b="1" dirty="0">
                <a:latin typeface="Calibri" panose="020F0502020204030204" charset="0"/>
                <a:ea typeface="宋体" panose="02010600030101010101" pitchFamily="2" charset="-122"/>
                <a:sym typeface="+mn-ea"/>
              </a:rPr>
              <a:t>二、组成协作图的元素</a:t>
            </a:r>
          </a:p>
          <a:p>
            <a:pPr indent="457200"/>
            <a:r>
              <a:rPr lang="en-US" altLang="zh-CN" sz="2000" dirty="0">
                <a:latin typeface="Calibri" panose="020F0502020204030204" charset="0"/>
                <a:ea typeface="宋体" panose="02010600030101010101" pitchFamily="2" charset="-122"/>
                <a:sym typeface="+mn-ea"/>
              </a:rPr>
              <a:t>2.消息：</a:t>
            </a:r>
          </a:p>
          <a:p>
            <a:pPr indent="457200"/>
            <a:r>
              <a:rPr lang="en-US" altLang="zh-CN" sz="2000" dirty="0">
                <a:latin typeface="Calibri" panose="020F0502020204030204" charset="0"/>
                <a:ea typeface="宋体" panose="02010600030101010101" pitchFamily="2" charset="-122"/>
                <a:sym typeface="+mn-ea"/>
              </a:rPr>
              <a:t>在协作图中，可以通过一系列的消息来描述系统的动态行为。从一个对象（发送者）</a:t>
            </a:r>
            <a:r>
              <a:rPr lang="en-US" altLang="zh-CN" sz="2000" dirty="0">
                <a:solidFill>
                  <a:schemeClr val="accent1">
                    <a:lumMod val="75000"/>
                  </a:schemeClr>
                </a:solidFill>
                <a:latin typeface="Calibri" panose="020F0502020204030204" charset="0"/>
                <a:ea typeface="宋体" panose="02010600030101010101" pitchFamily="2" charset="-122"/>
                <a:sym typeface="+mn-ea"/>
              </a:rPr>
              <a:t>向另一个或几个其他对象</a:t>
            </a:r>
            <a:r>
              <a:rPr lang="en-US" altLang="zh-CN" sz="2000" dirty="0">
                <a:latin typeface="Calibri" panose="020F0502020204030204" charset="0"/>
                <a:ea typeface="宋体" panose="02010600030101010101" pitchFamily="2" charset="-122"/>
                <a:sym typeface="+mn-ea"/>
              </a:rPr>
              <a:t>（接收者）</a:t>
            </a:r>
            <a:r>
              <a:rPr lang="en-US" altLang="zh-CN" sz="2000" dirty="0">
                <a:solidFill>
                  <a:schemeClr val="accent1">
                    <a:lumMod val="75000"/>
                  </a:schemeClr>
                </a:solidFill>
                <a:latin typeface="Calibri" panose="020F0502020204030204" charset="0"/>
                <a:ea typeface="宋体" panose="02010600030101010101" pitchFamily="2" charset="-122"/>
                <a:sym typeface="+mn-ea"/>
              </a:rPr>
              <a:t>发送信号</a:t>
            </a:r>
            <a:r>
              <a:rPr lang="en-US" altLang="zh-CN" sz="2000" dirty="0">
                <a:latin typeface="Calibri" panose="020F0502020204030204" charset="0"/>
                <a:ea typeface="宋体" panose="02010600030101010101" pitchFamily="2" charset="-122"/>
                <a:sym typeface="+mn-ea"/>
              </a:rPr>
              <a:t>，或</a:t>
            </a:r>
            <a:r>
              <a:rPr lang="en-US" altLang="zh-CN" sz="2000" dirty="0">
                <a:solidFill>
                  <a:schemeClr val="accent1">
                    <a:lumMod val="75000"/>
                  </a:schemeClr>
                </a:solidFill>
                <a:latin typeface="Calibri" panose="020F0502020204030204" charset="0"/>
                <a:ea typeface="宋体" panose="02010600030101010101" pitchFamily="2" charset="-122"/>
                <a:sym typeface="+mn-ea"/>
              </a:rPr>
              <a:t>由一个对象</a:t>
            </a:r>
            <a:r>
              <a:rPr lang="en-US" altLang="zh-CN" sz="2000" dirty="0">
                <a:latin typeface="Calibri" panose="020F0502020204030204" charset="0"/>
                <a:ea typeface="宋体" panose="02010600030101010101" pitchFamily="2" charset="-122"/>
                <a:sym typeface="+mn-ea"/>
              </a:rPr>
              <a:t>（发送者或调用者）</a:t>
            </a:r>
            <a:r>
              <a:rPr lang="en-US" altLang="zh-CN" sz="2000" dirty="0">
                <a:solidFill>
                  <a:schemeClr val="accent1">
                    <a:lumMod val="75000"/>
                  </a:schemeClr>
                </a:solidFill>
                <a:latin typeface="Calibri" panose="020F0502020204030204" charset="0"/>
                <a:ea typeface="宋体" panose="02010600030101010101" pitchFamily="2" charset="-122"/>
                <a:sym typeface="+mn-ea"/>
              </a:rPr>
              <a:t>调用另一个对象</a:t>
            </a:r>
            <a:r>
              <a:rPr lang="en-US" altLang="zh-CN" sz="2000" dirty="0">
                <a:latin typeface="Calibri" panose="020F0502020204030204" charset="0"/>
                <a:ea typeface="宋体" panose="02010600030101010101" pitchFamily="2" charset="-122"/>
                <a:sym typeface="+mn-ea"/>
              </a:rPr>
              <a:t>（接收者），</a:t>
            </a:r>
            <a:r>
              <a:rPr lang="en-US" altLang="zh-CN" sz="2000" dirty="0" err="1">
                <a:latin typeface="Calibri" panose="020F0502020204030204" charset="0"/>
                <a:ea typeface="宋体" panose="02010600030101010101" pitchFamily="2" charset="-122"/>
                <a:sym typeface="+mn-ea"/>
              </a:rPr>
              <a:t>并且都由三部分组成，分别是</a:t>
            </a:r>
            <a:r>
              <a:rPr lang="en-US" altLang="zh-CN" sz="2000" dirty="0" err="1">
                <a:solidFill>
                  <a:schemeClr val="accent1">
                    <a:lumMod val="75000"/>
                  </a:schemeClr>
                </a:solidFill>
                <a:latin typeface="Calibri" panose="020F0502020204030204" charset="0"/>
                <a:ea typeface="宋体" panose="02010600030101010101" pitchFamily="2" charset="-122"/>
                <a:sym typeface="+mn-ea"/>
              </a:rPr>
              <a:t>发送者</a:t>
            </a:r>
            <a:r>
              <a:rPr lang="en-US" altLang="zh-CN" sz="2000" dirty="0" err="1">
                <a:latin typeface="Calibri" panose="020F0502020204030204" charset="0"/>
                <a:ea typeface="宋体" panose="02010600030101010101" pitchFamily="2" charset="-122"/>
                <a:sym typeface="+mn-ea"/>
              </a:rPr>
              <a:t>、</a:t>
            </a:r>
            <a:r>
              <a:rPr lang="en-US" altLang="zh-CN" sz="2000" dirty="0" err="1">
                <a:solidFill>
                  <a:schemeClr val="accent1">
                    <a:lumMod val="75000"/>
                  </a:schemeClr>
                </a:solidFill>
                <a:latin typeface="Calibri" panose="020F0502020204030204" charset="0"/>
                <a:ea typeface="宋体" panose="02010600030101010101" pitchFamily="2" charset="-122"/>
                <a:sym typeface="+mn-ea"/>
              </a:rPr>
              <a:t>接收者</a:t>
            </a:r>
            <a:r>
              <a:rPr lang="en-US" altLang="zh-CN" sz="2000" dirty="0" err="1">
                <a:latin typeface="Calibri" panose="020F0502020204030204" charset="0"/>
                <a:ea typeface="宋体" panose="02010600030101010101" pitchFamily="2" charset="-122"/>
                <a:sym typeface="+mn-ea"/>
              </a:rPr>
              <a:t>和</a:t>
            </a:r>
            <a:r>
              <a:rPr lang="en-US" altLang="zh-CN" sz="2000" dirty="0" err="1">
                <a:solidFill>
                  <a:schemeClr val="accent1">
                    <a:lumMod val="75000"/>
                  </a:schemeClr>
                </a:solidFill>
                <a:latin typeface="Calibri" panose="020F0502020204030204" charset="0"/>
                <a:ea typeface="宋体" panose="02010600030101010101" pitchFamily="2" charset="-122"/>
                <a:sym typeface="+mn-ea"/>
              </a:rPr>
              <a:t>活动</a:t>
            </a:r>
            <a:r>
              <a:rPr lang="en-US" altLang="zh-CN" sz="2000" dirty="0">
                <a:latin typeface="Calibri" panose="020F0502020204030204" charset="0"/>
                <a:ea typeface="宋体" panose="02010600030101010101" pitchFamily="2" charset="-122"/>
                <a:sym typeface="+mn-ea"/>
              </a:rPr>
              <a:t>。</a:t>
            </a:r>
          </a:p>
          <a:p>
            <a:pPr indent="457200"/>
            <a:endParaRPr lang="en-US" altLang="zh-CN" sz="2000" dirty="0">
              <a:latin typeface="Calibri" panose="020F0502020204030204" charset="0"/>
              <a:ea typeface="宋体" panose="02010600030101010101" pitchFamily="2" charset="-122"/>
              <a:sym typeface="+mn-ea"/>
            </a:endParaRPr>
          </a:p>
          <a:p>
            <a:pPr indent="457200"/>
            <a:endParaRPr lang="en-US" altLang="zh-CN" sz="2000" dirty="0">
              <a:latin typeface="Calibri" panose="020F0502020204030204" charset="0"/>
              <a:ea typeface="宋体" panose="02010600030101010101" pitchFamily="2" charset="-122"/>
              <a:sym typeface="+mn-ea"/>
            </a:endParaRPr>
          </a:p>
          <a:p>
            <a:pPr indent="457200"/>
            <a:endParaRPr lang="en-US" altLang="zh-CN" sz="2000" dirty="0">
              <a:latin typeface="Calibri" panose="020F0502020204030204" charset="0"/>
              <a:ea typeface="宋体" panose="02010600030101010101" pitchFamily="2" charset="-122"/>
              <a:sym typeface="+mn-ea"/>
            </a:endParaRPr>
          </a:p>
          <a:p>
            <a:pPr indent="457200"/>
            <a:endParaRPr lang="en-US" altLang="zh-CN" sz="2000" dirty="0">
              <a:latin typeface="Calibri" panose="020F0502020204030204" charset="0"/>
              <a:ea typeface="宋体" panose="02010600030101010101" pitchFamily="2" charset="-122"/>
              <a:sym typeface="+mn-ea"/>
            </a:endParaRPr>
          </a:p>
          <a:p>
            <a:pPr indent="457200"/>
            <a:endParaRPr lang="en-US" altLang="zh-CN" sz="2000" dirty="0">
              <a:latin typeface="Calibri" panose="020F0502020204030204" charset="0"/>
              <a:ea typeface="宋体" panose="02010600030101010101" pitchFamily="2" charset="-122"/>
              <a:sym typeface="+mn-ea"/>
            </a:endParaRPr>
          </a:p>
          <a:p>
            <a:pPr indent="457200"/>
            <a:endParaRPr lang="en-US" altLang="zh-CN" sz="2000" dirty="0">
              <a:latin typeface="Calibri" panose="020F0502020204030204" charset="0"/>
              <a:ea typeface="宋体" panose="02010600030101010101" pitchFamily="2" charset="-122"/>
              <a:sym typeface="+mn-ea"/>
            </a:endParaRPr>
          </a:p>
          <a:p>
            <a:pPr indent="457200"/>
            <a:endParaRPr lang="en-US" altLang="zh-CN" sz="2000" dirty="0">
              <a:latin typeface="Calibri" panose="020F0502020204030204" charset="0"/>
              <a:ea typeface="宋体" panose="02010600030101010101" pitchFamily="2" charset="-122"/>
              <a:sym typeface="+mn-ea"/>
            </a:endParaRPr>
          </a:p>
          <a:p>
            <a:pPr indent="457200"/>
            <a:endParaRPr lang="en-US" altLang="zh-CN" sz="2000" dirty="0">
              <a:latin typeface="Calibri" panose="020F0502020204030204" charset="0"/>
              <a:ea typeface="宋体" panose="02010600030101010101" pitchFamily="2" charset="-122"/>
              <a:sym typeface="+mn-ea"/>
            </a:endParaRPr>
          </a:p>
          <a:p>
            <a:pPr indent="457200"/>
            <a:endParaRPr lang="en-US" altLang="zh-CN" sz="2000" dirty="0">
              <a:latin typeface="Calibri" panose="020F0502020204030204" charset="0"/>
              <a:ea typeface="宋体" panose="02010600030101010101" pitchFamily="2" charset="-122"/>
              <a:sym typeface="+mn-ea"/>
            </a:endParaRPr>
          </a:p>
          <a:p>
            <a:pPr indent="457200"/>
            <a:endParaRPr lang="en-US" altLang="zh-CN" sz="2000" dirty="0">
              <a:latin typeface="Calibri" panose="020F0502020204030204" charset="0"/>
              <a:ea typeface="宋体" panose="02010600030101010101" pitchFamily="2" charset="-122"/>
              <a:sym typeface="+mn-ea"/>
            </a:endParaRPr>
          </a:p>
          <a:p>
            <a:pPr indent="457200"/>
            <a:endParaRPr lang="en-US" altLang="zh-CN" sz="2000" dirty="0">
              <a:latin typeface="Calibri" panose="020F0502020204030204" charset="0"/>
              <a:ea typeface="宋体" panose="02010600030101010101" pitchFamily="2" charset="-122"/>
              <a:sym typeface="+mn-ea"/>
            </a:endParaRPr>
          </a:p>
          <a:p>
            <a:pPr indent="457200"/>
            <a:r>
              <a:rPr lang="en-US" altLang="zh-CN" sz="2000" dirty="0" err="1">
                <a:latin typeface="Calibri" panose="020F0502020204030204" charset="0"/>
                <a:ea typeface="宋体" panose="02010600030101010101" pitchFamily="2" charset="-122"/>
                <a:sym typeface="+mn-ea"/>
              </a:rPr>
              <a:t>在协作图中，消息使用带有标签的箭头表示，它附在连接发送者和接收者的链上。链连接了发送者和接收者，箭头的指向便是接收者</a:t>
            </a:r>
            <a:r>
              <a:rPr lang="en-US" altLang="zh-CN" sz="2000" dirty="0">
                <a:latin typeface="Calibri" panose="020F0502020204030204" charset="0"/>
                <a:ea typeface="宋体" panose="02010600030101010101" pitchFamily="2" charset="-122"/>
                <a:sym typeface="+mn-ea"/>
              </a:rPr>
              <a:t>。</a:t>
            </a:r>
          </a:p>
        </p:txBody>
      </p:sp>
      <p:pic>
        <p:nvPicPr>
          <p:cNvPr id="7" name="图片 7"/>
          <p:cNvPicPr>
            <a:picLocks noChangeAspect="1"/>
          </p:cNvPicPr>
          <p:nvPr>
            <p:custDataLst>
              <p:tags r:id="rId2"/>
            </p:custDataLst>
          </p:nvPr>
        </p:nvPicPr>
        <p:blipFill>
          <a:blip r:embed="rId6"/>
          <a:stretch>
            <a:fillRect/>
          </a:stretch>
        </p:blipFill>
        <p:spPr>
          <a:xfrm>
            <a:off x="1861820" y="2357438"/>
            <a:ext cx="5274310" cy="829945"/>
          </a:xfrm>
          <a:prstGeom prst="rect">
            <a:avLst/>
          </a:prstGeom>
        </p:spPr>
      </p:pic>
      <p:pic>
        <p:nvPicPr>
          <p:cNvPr id="2" name="图片 4"/>
          <p:cNvPicPr>
            <a:picLocks noChangeAspect="1" noChangeArrowheads="1"/>
          </p:cNvPicPr>
          <p:nvPr>
            <p:custDataLst>
              <p:tags r:id="rId3"/>
            </p:custDataLst>
          </p:nvPr>
        </p:nvPicPr>
        <p:blipFill>
          <a:blip r:embed="rId7">
            <a:extLst>
              <a:ext uri="{28A0092B-C50C-407E-A947-70E740481C1C}">
                <a14:useLocalDpi xmlns:a14="http://schemas.microsoft.com/office/drawing/2010/main" val="0"/>
              </a:ext>
            </a:extLst>
          </a:blip>
          <a:srcRect/>
          <a:stretch>
            <a:fillRect/>
          </a:stretch>
        </p:blipFill>
        <p:spPr>
          <a:xfrm>
            <a:off x="1822450" y="3331210"/>
            <a:ext cx="5313680" cy="2240915"/>
          </a:xfrm>
          <a:prstGeom prst="rect">
            <a:avLst/>
          </a:prstGeom>
          <a:noFill/>
        </p:spPr>
      </p:pic>
    </p:spTree>
  </p:cSld>
  <p:clrMapOvr>
    <a:masterClrMapping/>
  </p:clrMapOvr>
  <p:transition spd="slow">
    <p:cove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p:nvPr>
            <p:custDataLst>
              <p:tags r:id="rId1"/>
            </p:custDataLst>
          </p:nvPr>
        </p:nvSpPr>
        <p:spPr>
          <a:xfrm>
            <a:off x="319373" y="143169"/>
            <a:ext cx="2488304"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r>
              <a:rPr lang="zh-CN" altLang="en-US" sz="2400" b="1" dirty="0">
                <a:solidFill>
                  <a:schemeClr val="tx2"/>
                </a:solidFill>
                <a:latin typeface="微软雅黑" panose="020B0503020204020204" charset="-122"/>
                <a:ea typeface="微软雅黑" panose="020B0503020204020204" charset="-122"/>
              </a:rPr>
              <a:t>协作图</a:t>
            </a:r>
          </a:p>
        </p:txBody>
      </p:sp>
      <p:sp>
        <p:nvSpPr>
          <p:cNvPr id="113" name="文本框 112"/>
          <p:cNvSpPr txBox="1"/>
          <p:nvPr/>
        </p:nvSpPr>
        <p:spPr>
          <a:xfrm>
            <a:off x="551180" y="1028700"/>
            <a:ext cx="5637530" cy="5144135"/>
          </a:xfrm>
          <a:prstGeom prst="rect">
            <a:avLst/>
          </a:prstGeom>
          <a:noFill/>
          <a:ln w="9525">
            <a:noFill/>
          </a:ln>
        </p:spPr>
        <p:txBody>
          <a:bodyPr>
            <a:noAutofit/>
          </a:bodyPr>
          <a:lstStyle/>
          <a:p>
            <a:pPr indent="0"/>
            <a:r>
              <a:rPr lang="zh-CN" sz="2000" b="1" dirty="0">
                <a:latin typeface="Calibri" panose="020F0502020204030204" charset="0"/>
                <a:ea typeface="宋体" panose="02010600030101010101" pitchFamily="2" charset="-122"/>
                <a:sym typeface="+mn-ea"/>
              </a:rPr>
              <a:t>二、组成协作图的元素</a:t>
            </a:r>
          </a:p>
          <a:p>
            <a:pPr indent="457200"/>
            <a:r>
              <a:rPr lang="en-US" altLang="zh-CN" sz="2000" dirty="0">
                <a:latin typeface="Calibri" panose="020F0502020204030204" charset="0"/>
                <a:ea typeface="宋体" panose="02010600030101010101" pitchFamily="2" charset="-122"/>
                <a:sym typeface="+mn-ea"/>
              </a:rPr>
              <a:t>3.链：</a:t>
            </a:r>
          </a:p>
          <a:p>
            <a:pPr indent="457200"/>
            <a:r>
              <a:rPr lang="en-US" altLang="zh-CN" sz="2000" dirty="0" err="1">
                <a:latin typeface="Calibri" panose="020F0502020204030204" charset="0"/>
                <a:ea typeface="宋体" panose="02010600030101010101" pitchFamily="2" charset="-122"/>
                <a:sym typeface="+mn-ea"/>
              </a:rPr>
              <a:t>协作图中的链表示</a:t>
            </a:r>
            <a:r>
              <a:rPr lang="en-US" altLang="zh-CN" sz="2000" dirty="0" err="1">
                <a:solidFill>
                  <a:schemeClr val="accent1">
                    <a:lumMod val="75000"/>
                  </a:schemeClr>
                </a:solidFill>
                <a:latin typeface="Calibri" panose="020F0502020204030204" charset="0"/>
                <a:ea typeface="宋体" panose="02010600030101010101" pitchFamily="2" charset="-122"/>
                <a:sym typeface="+mn-ea"/>
              </a:rPr>
              <a:t>两个或多个对象之间</a:t>
            </a:r>
            <a:r>
              <a:rPr lang="en-US" altLang="zh-CN" sz="2000" dirty="0" err="1">
                <a:latin typeface="Calibri" panose="020F0502020204030204" charset="0"/>
                <a:ea typeface="宋体" panose="02010600030101010101" pitchFamily="2" charset="-122"/>
                <a:sym typeface="+mn-ea"/>
              </a:rPr>
              <a:t>的</a:t>
            </a:r>
            <a:r>
              <a:rPr lang="en-US" altLang="zh-CN" sz="2000" dirty="0" err="1">
                <a:solidFill>
                  <a:schemeClr val="accent1">
                    <a:lumMod val="75000"/>
                  </a:schemeClr>
                </a:solidFill>
                <a:latin typeface="Calibri" panose="020F0502020204030204" charset="0"/>
                <a:ea typeface="宋体" panose="02010600030101010101" pitchFamily="2" charset="-122"/>
                <a:sym typeface="+mn-ea"/>
              </a:rPr>
              <a:t>独立连接</a:t>
            </a:r>
            <a:r>
              <a:rPr lang="en-US" altLang="zh-CN" sz="2000" dirty="0" err="1">
                <a:latin typeface="Calibri" panose="020F0502020204030204" charset="0"/>
                <a:ea typeface="宋体" panose="02010600030101010101" pitchFamily="2" charset="-122"/>
                <a:sym typeface="+mn-ea"/>
              </a:rPr>
              <a:t>，是对象引用元组（有序表</a:t>
            </a:r>
            <a:r>
              <a:rPr lang="en-US" altLang="zh-CN" sz="2000" dirty="0">
                <a:latin typeface="Calibri" panose="020F0502020204030204" charset="0"/>
                <a:ea typeface="宋体" panose="02010600030101010101" pitchFamily="2" charset="-122"/>
                <a:sym typeface="+mn-ea"/>
              </a:rPr>
              <a:t>），</a:t>
            </a:r>
            <a:r>
              <a:rPr lang="en-US" altLang="zh-CN" sz="2000" dirty="0" err="1">
                <a:latin typeface="Calibri" panose="020F0502020204030204" charset="0"/>
                <a:ea typeface="宋体" panose="02010600030101010101" pitchFamily="2" charset="-122"/>
                <a:sym typeface="+mn-ea"/>
              </a:rPr>
              <a:t>也是</a:t>
            </a:r>
            <a:r>
              <a:rPr lang="en-US" altLang="zh-CN" sz="2000" dirty="0" err="1">
                <a:solidFill>
                  <a:schemeClr val="accent1">
                    <a:lumMod val="75000"/>
                  </a:schemeClr>
                </a:solidFill>
                <a:latin typeface="Calibri" panose="020F0502020204030204" charset="0"/>
                <a:ea typeface="宋体" panose="02010600030101010101" pitchFamily="2" charset="-122"/>
                <a:sym typeface="+mn-ea"/>
              </a:rPr>
              <a:t>关联的实例</a:t>
            </a:r>
            <a:r>
              <a:rPr lang="en-US" altLang="zh-CN" sz="2000" dirty="0" err="1">
                <a:latin typeface="Calibri" panose="020F0502020204030204" charset="0"/>
                <a:ea typeface="宋体" panose="02010600030101010101" pitchFamily="2" charset="-122"/>
                <a:sym typeface="+mn-ea"/>
              </a:rPr>
              <a:t>。在协作图中，关联角色是与具体语境有关的暂时的类元之间的关系，关联角色的实例也是链，其</a:t>
            </a:r>
            <a:r>
              <a:rPr lang="en-US" altLang="zh-CN" sz="2000" dirty="0" err="1">
                <a:solidFill>
                  <a:schemeClr val="accent1">
                    <a:lumMod val="75000"/>
                  </a:schemeClr>
                </a:solidFill>
                <a:latin typeface="Calibri" panose="020F0502020204030204" charset="0"/>
                <a:ea typeface="宋体" panose="02010600030101010101" pitchFamily="2" charset="-122"/>
                <a:sym typeface="+mn-ea"/>
              </a:rPr>
              <a:t>寿命受限于协作的长短</a:t>
            </a:r>
            <a:r>
              <a:rPr lang="en-US" altLang="zh-CN" sz="2000" dirty="0">
                <a:latin typeface="Calibri" panose="020F0502020204030204" charset="0"/>
                <a:ea typeface="宋体" panose="02010600030101010101" pitchFamily="2" charset="-122"/>
                <a:sym typeface="+mn-ea"/>
              </a:rPr>
              <a:t>。</a:t>
            </a:r>
          </a:p>
          <a:p>
            <a:pPr indent="457200"/>
            <a:endParaRPr lang="en-US" altLang="zh-CN" sz="2000" dirty="0">
              <a:latin typeface="Calibri" panose="020F0502020204030204" charset="0"/>
              <a:ea typeface="宋体" panose="02010600030101010101" pitchFamily="2" charset="-122"/>
              <a:sym typeface="+mn-ea"/>
            </a:endParaRPr>
          </a:p>
          <a:p>
            <a:pPr indent="457200"/>
            <a:endParaRPr lang="en-US" altLang="zh-CN" sz="2000" dirty="0">
              <a:latin typeface="Calibri" panose="020F0502020204030204" charset="0"/>
              <a:ea typeface="宋体" panose="02010600030101010101" pitchFamily="2" charset="-122"/>
              <a:sym typeface="+mn-ea"/>
            </a:endParaRPr>
          </a:p>
          <a:p>
            <a:pPr indent="457200"/>
            <a:r>
              <a:rPr lang="en-US" altLang="zh-CN" sz="2000" dirty="0">
                <a:latin typeface="Calibri" panose="020F0502020204030204" charset="0"/>
                <a:ea typeface="宋体" panose="02010600030101010101" pitchFamily="2" charset="-122"/>
                <a:sym typeface="+mn-ea"/>
              </a:rPr>
              <a:t>在协作图中，链的表示形式为一个或多个相连的线或弧。在自身关联的类中，链是两端指向同一对象的回路，是一条弧。为了说明对象是如何与另外一个对象进行连接的，可以在链的两端添加上提供者和客户端的可见性修饰。</a:t>
            </a:r>
          </a:p>
        </p:txBody>
      </p:sp>
      <p:pic>
        <p:nvPicPr>
          <p:cNvPr id="2" name="图片 1"/>
          <p:cNvPicPr>
            <a:picLocks noChangeAspect="1"/>
          </p:cNvPicPr>
          <p:nvPr>
            <p:custDataLst>
              <p:tags r:id="rId2"/>
            </p:custDataLst>
          </p:nvPr>
        </p:nvPicPr>
        <p:blipFill>
          <a:blip r:embed="rId5"/>
          <a:stretch>
            <a:fillRect/>
          </a:stretch>
        </p:blipFill>
        <p:spPr>
          <a:xfrm>
            <a:off x="6188710" y="1273175"/>
            <a:ext cx="5704840" cy="4505325"/>
          </a:xfrm>
          <a:prstGeom prst="rect">
            <a:avLst/>
          </a:prstGeom>
        </p:spPr>
      </p:pic>
    </p:spTree>
  </p:cSld>
  <p:clrMapOvr>
    <a:masterClrMapping/>
  </p:clrMapOvr>
  <p:transition spd="slow">
    <p:cove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p:nvPr>
            <p:custDataLst>
              <p:tags r:id="rId1"/>
            </p:custDataLst>
          </p:nvPr>
        </p:nvSpPr>
        <p:spPr>
          <a:xfrm>
            <a:off x="319373" y="143169"/>
            <a:ext cx="2488304"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r>
              <a:rPr lang="zh-CN" altLang="en-US" sz="2400" b="1" dirty="0">
                <a:solidFill>
                  <a:schemeClr val="tx2"/>
                </a:solidFill>
                <a:latin typeface="微软雅黑" panose="020B0503020204020204" charset="-122"/>
                <a:ea typeface="微软雅黑" panose="020B0503020204020204" charset="-122"/>
              </a:rPr>
              <a:t>协作图</a:t>
            </a:r>
          </a:p>
        </p:txBody>
      </p:sp>
      <p:sp>
        <p:nvSpPr>
          <p:cNvPr id="113" name="文本框 112"/>
          <p:cNvSpPr txBox="1"/>
          <p:nvPr/>
        </p:nvSpPr>
        <p:spPr>
          <a:xfrm>
            <a:off x="551180" y="1028700"/>
            <a:ext cx="10408285" cy="5144135"/>
          </a:xfrm>
          <a:prstGeom prst="rect">
            <a:avLst/>
          </a:prstGeom>
          <a:noFill/>
          <a:ln w="9525">
            <a:noFill/>
          </a:ln>
        </p:spPr>
        <p:txBody>
          <a:bodyPr>
            <a:noAutofit/>
          </a:bodyPr>
          <a:lstStyle/>
          <a:p>
            <a:pPr indent="0"/>
            <a:r>
              <a:rPr lang="zh-CN" sz="2000" b="1" dirty="0">
                <a:latin typeface="Calibri" panose="020F0502020204030204" charset="0"/>
                <a:ea typeface="宋体" panose="02010600030101010101" pitchFamily="2" charset="-122"/>
                <a:sym typeface="+mn-ea"/>
              </a:rPr>
              <a:t>三、协作图的作用</a:t>
            </a:r>
          </a:p>
          <a:p>
            <a:pPr indent="457200"/>
            <a:r>
              <a:rPr lang="en-US" altLang="zh-CN" sz="2000" dirty="0">
                <a:latin typeface="Calibri" panose="020F0502020204030204" charset="0"/>
                <a:ea typeface="宋体" panose="02010600030101010101" pitchFamily="2" charset="-122"/>
                <a:sym typeface="+mn-ea"/>
              </a:rPr>
              <a:t>协作图作为一种在给定语境中描述协作中各个对象之间组织交互关系的控件组织结构的图形化方式，在使用其建模时，可以将其作用分为以下</a:t>
            </a:r>
            <a:r>
              <a:rPr lang="en-US" altLang="zh-CN" sz="2000" b="1" dirty="0">
                <a:latin typeface="Calibri" panose="020F0502020204030204" charset="0"/>
                <a:ea typeface="宋体" panose="02010600030101010101" pitchFamily="2" charset="-122"/>
                <a:sym typeface="+mn-ea"/>
              </a:rPr>
              <a:t>三个方面</a:t>
            </a:r>
            <a:r>
              <a:rPr lang="zh-CN" altLang="en-US" sz="2000" dirty="0">
                <a:latin typeface="Calibri" panose="020F0502020204030204" charset="0"/>
                <a:ea typeface="宋体" panose="02010600030101010101" pitchFamily="2" charset="-122"/>
                <a:sym typeface="+mn-ea"/>
              </a:rPr>
              <a:t>。</a:t>
            </a:r>
          </a:p>
          <a:p>
            <a:pPr indent="457200"/>
            <a:endParaRPr lang="zh-CN" altLang="en-US" sz="2000" dirty="0">
              <a:latin typeface="Calibri" panose="020F0502020204030204" charset="0"/>
              <a:ea typeface="宋体" panose="02010600030101010101" pitchFamily="2" charset="-122"/>
              <a:sym typeface="+mn-ea"/>
            </a:endParaRPr>
          </a:p>
          <a:p>
            <a:pPr indent="457200"/>
            <a:r>
              <a:rPr lang="zh-CN" altLang="en-US" sz="2000" dirty="0">
                <a:latin typeface="Calibri" panose="020F0502020204030204" charset="0"/>
                <a:ea typeface="宋体" panose="02010600030101010101" pitchFamily="2" charset="-122"/>
                <a:sym typeface="+mn-ea"/>
              </a:rPr>
              <a:t>①通过描绘对象间消息的传递情况来</a:t>
            </a:r>
            <a:r>
              <a:rPr lang="zh-CN" altLang="en-US" sz="2000" b="1" u="sng" dirty="0">
                <a:solidFill>
                  <a:schemeClr val="accent1">
                    <a:lumMod val="75000"/>
                  </a:schemeClr>
                </a:solidFill>
                <a:latin typeface="Calibri" panose="020F0502020204030204" charset="0"/>
                <a:ea typeface="宋体" panose="02010600030101010101" pitchFamily="2" charset="-122"/>
                <a:sym typeface="+mn-ea"/>
              </a:rPr>
              <a:t>反映具体的使用语境的逻辑表达</a:t>
            </a:r>
            <a:r>
              <a:rPr lang="zh-CN" altLang="en-US" sz="2000" b="1" u="sng" dirty="0">
                <a:latin typeface="Calibri" panose="020F0502020204030204" charset="0"/>
                <a:ea typeface="宋体" panose="02010600030101010101" pitchFamily="2" charset="-122"/>
                <a:sym typeface="+mn-ea"/>
              </a:rPr>
              <a:t>。</a:t>
            </a:r>
            <a:r>
              <a:rPr lang="zh-CN" altLang="en-US" sz="2000" dirty="0">
                <a:latin typeface="Calibri" panose="020F0502020204030204" charset="0"/>
                <a:ea typeface="宋体" panose="02010600030101010101" pitchFamily="2" charset="-122"/>
                <a:sym typeface="+mn-ea"/>
              </a:rPr>
              <a:t>一个使用情境的逻辑可能是一个用例的一部分，或是一条控制流，这个序列图的作用类似。</a:t>
            </a:r>
          </a:p>
          <a:p>
            <a:pPr indent="457200"/>
            <a:r>
              <a:rPr lang="zh-CN" altLang="en-US" sz="2000" dirty="0">
                <a:latin typeface="Calibri" panose="020F0502020204030204" charset="0"/>
                <a:ea typeface="宋体" panose="02010600030101010101" pitchFamily="2" charset="-122"/>
                <a:sym typeface="+mn-ea"/>
              </a:rPr>
              <a:t>②</a:t>
            </a:r>
            <a:r>
              <a:rPr lang="zh-CN" altLang="en-US" sz="2000" b="1" u="sng" dirty="0">
                <a:solidFill>
                  <a:schemeClr val="accent1">
                    <a:lumMod val="75000"/>
                  </a:schemeClr>
                </a:solidFill>
                <a:latin typeface="Calibri" panose="020F0502020204030204" charset="0"/>
                <a:ea typeface="宋体" panose="02010600030101010101" pitchFamily="2" charset="-122"/>
                <a:sym typeface="+mn-ea"/>
              </a:rPr>
              <a:t>显示对象及其交互关系的控件阻止结构</a:t>
            </a:r>
            <a:r>
              <a:rPr lang="zh-CN" altLang="en-US" sz="2000" b="1" u="sng" dirty="0">
                <a:latin typeface="Calibri" panose="020F0502020204030204" charset="0"/>
                <a:ea typeface="宋体" panose="02010600030101010101" pitchFamily="2" charset="-122"/>
                <a:sym typeface="+mn-ea"/>
              </a:rPr>
              <a:t>。</a:t>
            </a:r>
            <a:r>
              <a:rPr lang="zh-CN" altLang="en-US" sz="2000" dirty="0">
                <a:latin typeface="Calibri" panose="020F0502020204030204" charset="0"/>
                <a:ea typeface="宋体" panose="02010600030101010101" pitchFamily="2" charset="-122"/>
                <a:sym typeface="+mn-ea"/>
              </a:rPr>
              <a:t>协作图显示了在交互过程中各个对象之间的阻止交互关系以及对象彼此之间的连接。与序列图不同，协作图显示的是对象之间的关系，并不是侧重交互的顺序，它没有将时间作为一个单独的维度，而是使用序列号来确定消息及并发线程的顺序。</a:t>
            </a:r>
          </a:p>
          <a:p>
            <a:pPr indent="457200"/>
            <a:r>
              <a:rPr lang="zh-CN" altLang="en-US" sz="2000" dirty="0">
                <a:latin typeface="Calibri" panose="020F0502020204030204" charset="0"/>
                <a:ea typeface="宋体" panose="02010600030101010101" pitchFamily="2" charset="-122"/>
                <a:sym typeface="+mn-ea"/>
              </a:rPr>
              <a:t>③协作图的另外一个作用是</a:t>
            </a:r>
            <a:r>
              <a:rPr lang="zh-CN" altLang="en-US" sz="2000" b="1" u="sng" dirty="0">
                <a:solidFill>
                  <a:schemeClr val="accent1">
                    <a:lumMod val="75000"/>
                  </a:schemeClr>
                </a:solidFill>
                <a:latin typeface="Calibri" panose="020F0502020204030204" charset="0"/>
                <a:ea typeface="宋体" panose="02010600030101010101" pitchFamily="2" charset="-122"/>
                <a:sym typeface="+mn-ea"/>
              </a:rPr>
              <a:t>表现一个类操作的实现。</a:t>
            </a:r>
            <a:r>
              <a:rPr lang="zh-CN" altLang="en-US" sz="2000" dirty="0">
                <a:latin typeface="Calibri" panose="020F0502020204030204" charset="0"/>
                <a:ea typeface="宋体" panose="02010600030101010101" pitchFamily="2" charset="-122"/>
                <a:sym typeface="+mn-ea"/>
              </a:rPr>
              <a:t>协作图可以说明类操作中使用到的参数、局部变量以及返回值等。当使用协作图表现一个系统行为时，消息编号对应了程序中的嵌套调用结构和信号传递过程。</a:t>
            </a:r>
          </a:p>
        </p:txBody>
      </p:sp>
    </p:spTree>
  </p:cSld>
  <p:clrMapOvr>
    <a:masterClrMapping/>
  </p:clrMapOvr>
  <p:transition spd="slow">
    <p:cove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748030" y="702310"/>
            <a:ext cx="1966595" cy="42291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r>
              <a:rPr lang="en-US" altLang="zh-CN" sz="2400" b="1" dirty="0">
                <a:solidFill>
                  <a:schemeClr val="tx2"/>
                </a:solidFill>
                <a:latin typeface="微软雅黑" panose="020B0503020204020204" charset="-122"/>
                <a:ea typeface="微软雅黑" panose="020B0503020204020204" charset="-122"/>
              </a:rPr>
              <a:t>Question</a:t>
            </a:r>
          </a:p>
        </p:txBody>
      </p:sp>
      <p:sp>
        <p:nvSpPr>
          <p:cNvPr id="5" name="文本框 4"/>
          <p:cNvSpPr txBox="1"/>
          <p:nvPr/>
        </p:nvSpPr>
        <p:spPr>
          <a:xfrm>
            <a:off x="566281" y="2024120"/>
            <a:ext cx="10341284" cy="460375"/>
          </a:xfrm>
          <a:prstGeom prst="rect">
            <a:avLst/>
          </a:prstGeom>
          <a:noFill/>
        </p:spPr>
        <p:txBody>
          <a:bodyPr wrap="square">
            <a:spAutoFit/>
          </a:bodyPr>
          <a:lstStyle/>
          <a:p>
            <a:pPr indent="0"/>
            <a:r>
              <a:rPr lang="zh-CN" altLang="en-US" sz="2400" dirty="0">
                <a:solidFill>
                  <a:schemeClr val="tx1">
                    <a:lumMod val="75000"/>
                    <a:lumOff val="25000"/>
                  </a:schemeClr>
                </a:solidFill>
                <a:latin typeface="微软雅黑" panose="020B0503020204020204" charset="-122"/>
                <a:ea typeface="微软雅黑" panose="020B0503020204020204" charset="-122"/>
              </a:rPr>
              <a:t>问：</a:t>
            </a:r>
            <a:r>
              <a:rPr sz="2400">
                <a:latin typeface="Calibri" panose="020F0502020204030204" charset="0"/>
                <a:ea typeface="宋体" panose="02010600030101010101" pitchFamily="2" charset="-122"/>
                <a:sym typeface="+mn-ea"/>
              </a:rPr>
              <a:t>uml协作图的三个主要组成元素?</a:t>
            </a:r>
          </a:p>
        </p:txBody>
      </p:sp>
      <p:sp>
        <p:nvSpPr>
          <p:cNvPr id="8" name="文本框 7"/>
          <p:cNvSpPr txBox="1"/>
          <p:nvPr/>
        </p:nvSpPr>
        <p:spPr>
          <a:xfrm>
            <a:off x="566282" y="3229041"/>
            <a:ext cx="10341284" cy="645160"/>
          </a:xfrm>
          <a:prstGeom prst="rect">
            <a:avLst/>
          </a:prstGeom>
          <a:noFill/>
        </p:spPr>
        <p:txBody>
          <a:bodyPr wrap="square">
            <a:spAutoFit/>
          </a:bodyPr>
          <a:lstStyle/>
          <a:p>
            <a:pPr>
              <a:lnSpc>
                <a:spcPct val="150000"/>
              </a:lnSpc>
            </a:pPr>
            <a:r>
              <a:rPr lang="zh-CN" altLang="en-US" sz="2400" dirty="0">
                <a:solidFill>
                  <a:schemeClr val="tx1">
                    <a:lumMod val="75000"/>
                    <a:lumOff val="25000"/>
                  </a:schemeClr>
                </a:solidFill>
                <a:latin typeface="微软雅黑" panose="020B0503020204020204" charset="-122"/>
                <a:ea typeface="微软雅黑" panose="020B0503020204020204" charset="-122"/>
              </a:rPr>
              <a:t>答</a:t>
            </a:r>
            <a:r>
              <a:rPr lang="zh-CN" altLang="en-US" sz="2400" b="1" dirty="0">
                <a:solidFill>
                  <a:schemeClr val="tx1">
                    <a:lumMod val="75000"/>
                    <a:lumOff val="25000"/>
                  </a:schemeClr>
                </a:solidFill>
                <a:latin typeface="微软雅黑" panose="020B0503020204020204" charset="-122"/>
                <a:ea typeface="微软雅黑" panose="020B0503020204020204" charset="-122"/>
              </a:rPr>
              <a:t>：</a:t>
            </a:r>
            <a:r>
              <a:rPr lang="en-US" sz="2400">
                <a:latin typeface="Calibri" panose="020F0502020204030204" charset="0"/>
                <a:ea typeface="宋体" panose="02010600030101010101" pitchFamily="2" charset="-122"/>
                <a:sym typeface="+mn-ea"/>
              </a:rPr>
              <a:t>对象（Object）、消息（Message）和链（Link）</a:t>
            </a:r>
            <a:r>
              <a:rPr lang="zh-CN" altLang="en-US" sz="2400">
                <a:latin typeface="Calibri" panose="020F0502020204030204" charset="0"/>
                <a:ea typeface="宋体" panose="02010600030101010101" pitchFamily="2" charset="-122"/>
                <a:sym typeface="+mn-ea"/>
              </a:rPr>
              <a:t>。</a:t>
            </a:r>
          </a:p>
        </p:txBody>
      </p:sp>
      <p:sp>
        <p:nvSpPr>
          <p:cNvPr id="4" name="Title 1"/>
          <p:cNvSpPr txBox="1"/>
          <p:nvPr>
            <p:custDataLst>
              <p:tags r:id="rId1"/>
            </p:custDataLst>
          </p:nvPr>
        </p:nvSpPr>
        <p:spPr>
          <a:xfrm>
            <a:off x="319373" y="143169"/>
            <a:ext cx="2488304"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r>
              <a:rPr lang="zh-CN" altLang="en-US" sz="2400" b="1" dirty="0">
                <a:solidFill>
                  <a:schemeClr val="tx2"/>
                </a:solidFill>
                <a:latin typeface="微软雅黑" panose="020B0503020204020204" charset="-122"/>
                <a:ea typeface="微软雅黑" panose="020B0503020204020204" charset="-122"/>
              </a:rPr>
              <a:t>协作图</a:t>
            </a: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911424" y="287215"/>
            <a:ext cx="1397443"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r>
              <a:rPr lang="zh-CN" altLang="en-US" sz="2400" b="1" dirty="0">
                <a:solidFill>
                  <a:schemeClr val="tx2"/>
                </a:solidFill>
                <a:latin typeface="微软雅黑" panose="020B0503020204020204" charset="-122"/>
                <a:ea typeface="微软雅黑" panose="020B0503020204020204" charset="-122"/>
              </a:rPr>
              <a:t>小组分工</a:t>
            </a:r>
          </a:p>
        </p:txBody>
      </p:sp>
      <p:sp>
        <p:nvSpPr>
          <p:cNvPr id="46" name="Title 1"/>
          <p:cNvSpPr txBox="1"/>
          <p:nvPr/>
        </p:nvSpPr>
        <p:spPr>
          <a:xfrm>
            <a:off x="1050152" y="779313"/>
            <a:ext cx="10091695" cy="168958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lnSpc>
                <a:spcPct val="150000"/>
              </a:lnSpc>
            </a:pPr>
            <a:endParaRPr lang="en-GB" altLang="zh-CN" sz="2400" dirty="0">
              <a:solidFill>
                <a:schemeClr val="tx1">
                  <a:lumMod val="75000"/>
                  <a:lumOff val="25000"/>
                </a:schemeClr>
              </a:solidFill>
              <a:latin typeface="微软雅黑" panose="020B0503020204020204" charset="-122"/>
              <a:ea typeface="微软雅黑" panose="020B0503020204020204" charset="-122"/>
            </a:endParaRPr>
          </a:p>
        </p:txBody>
      </p:sp>
      <p:sp>
        <p:nvSpPr>
          <p:cNvPr id="6" name="文本框 5"/>
          <p:cNvSpPr txBox="1"/>
          <p:nvPr/>
        </p:nvSpPr>
        <p:spPr>
          <a:xfrm>
            <a:off x="911424" y="779313"/>
            <a:ext cx="5088565" cy="645160"/>
          </a:xfrm>
          <a:prstGeom prst="rect">
            <a:avLst/>
          </a:prstGeom>
          <a:noFill/>
        </p:spPr>
        <p:txBody>
          <a:bodyPr wrap="square">
            <a:spAutoFit/>
          </a:bodyPr>
          <a:lstStyle/>
          <a:p>
            <a:pPr>
              <a:lnSpc>
                <a:spcPct val="150000"/>
              </a:lnSpc>
            </a:pPr>
            <a:r>
              <a:rPr lang="zh-CN" altLang="en-US" sz="2400" dirty="0">
                <a:solidFill>
                  <a:schemeClr val="tx1">
                    <a:lumMod val="75000"/>
                    <a:lumOff val="25000"/>
                  </a:schemeClr>
                </a:solidFill>
                <a:latin typeface="微软雅黑" panose="020B0503020204020204" charset="-122"/>
                <a:ea typeface="微软雅黑" panose="020B0503020204020204" charset="-122"/>
              </a:rPr>
              <a:t>本次</a:t>
            </a:r>
            <a:r>
              <a:rPr lang="en-US" altLang="zh-CN" sz="2400" dirty="0">
                <a:solidFill>
                  <a:schemeClr val="tx1">
                    <a:lumMod val="75000"/>
                    <a:lumOff val="25000"/>
                  </a:schemeClr>
                </a:solidFill>
                <a:latin typeface="微软雅黑" panose="020B0503020204020204" charset="-122"/>
                <a:ea typeface="微软雅黑" panose="020B0503020204020204" charset="-122"/>
              </a:rPr>
              <a:t>UML</a:t>
            </a:r>
            <a:r>
              <a:rPr lang="zh-CN" altLang="en-US" sz="2400" dirty="0">
                <a:solidFill>
                  <a:schemeClr val="tx1">
                    <a:lumMod val="75000"/>
                    <a:lumOff val="25000"/>
                  </a:schemeClr>
                </a:solidFill>
                <a:latin typeface="微软雅黑" panose="020B0503020204020204" charset="-122"/>
                <a:ea typeface="微软雅黑" panose="020B0503020204020204" charset="-122"/>
              </a:rPr>
              <a:t>翻转课堂小组分工如下：</a:t>
            </a:r>
            <a:endParaRPr lang="en-US" altLang="zh-CN" sz="2400" dirty="0">
              <a:solidFill>
                <a:schemeClr val="tx1">
                  <a:lumMod val="75000"/>
                  <a:lumOff val="25000"/>
                </a:schemeClr>
              </a:solidFill>
              <a:latin typeface="微软雅黑" panose="020B0503020204020204" charset="-122"/>
              <a:ea typeface="微软雅黑" panose="020B0503020204020204" charset="-122"/>
            </a:endParaRPr>
          </a:p>
        </p:txBody>
      </p:sp>
      <p:graphicFrame>
        <p:nvGraphicFramePr>
          <p:cNvPr id="7" name="表格 6"/>
          <p:cNvGraphicFramePr>
            <a:graphicFrameLocks noGrp="1"/>
          </p:cNvGraphicFramePr>
          <p:nvPr>
            <p:custDataLst>
              <p:tags r:id="rId1"/>
            </p:custDataLst>
            <p:extLst>
              <p:ext uri="{D42A27DB-BD31-4B8C-83A1-F6EECF244321}">
                <p14:modId xmlns:p14="http://schemas.microsoft.com/office/powerpoint/2010/main" val="843283542"/>
              </p:ext>
            </p:extLst>
          </p:nvPr>
        </p:nvGraphicFramePr>
        <p:xfrm>
          <a:off x="2644040" y="1970122"/>
          <a:ext cx="5786122" cy="3131472"/>
        </p:xfrm>
        <a:graphic>
          <a:graphicData uri="http://schemas.openxmlformats.org/drawingml/2006/table">
            <a:tbl>
              <a:tblPr firstRow="1" firstCol="1" bandRow="1">
                <a:tableStyleId>{5C22544A-7EE6-4342-B048-85BDC9FD1C3A}</a:tableStyleId>
              </a:tblPr>
              <a:tblGrid>
                <a:gridCol w="856561">
                  <a:extLst>
                    <a:ext uri="{9D8B030D-6E8A-4147-A177-3AD203B41FA5}">
                      <a16:colId xmlns:a16="http://schemas.microsoft.com/office/drawing/2014/main" val="20000"/>
                    </a:ext>
                  </a:extLst>
                </a:gridCol>
                <a:gridCol w="2334736">
                  <a:extLst>
                    <a:ext uri="{9D8B030D-6E8A-4147-A177-3AD203B41FA5}">
                      <a16:colId xmlns:a16="http://schemas.microsoft.com/office/drawing/2014/main" val="20001"/>
                    </a:ext>
                  </a:extLst>
                </a:gridCol>
                <a:gridCol w="1537335">
                  <a:extLst>
                    <a:ext uri="{9D8B030D-6E8A-4147-A177-3AD203B41FA5}">
                      <a16:colId xmlns:a16="http://schemas.microsoft.com/office/drawing/2014/main" val="20002"/>
                    </a:ext>
                  </a:extLst>
                </a:gridCol>
                <a:gridCol w="1057490">
                  <a:extLst>
                    <a:ext uri="{9D8B030D-6E8A-4147-A177-3AD203B41FA5}">
                      <a16:colId xmlns:a16="http://schemas.microsoft.com/office/drawing/2014/main" val="20003"/>
                    </a:ext>
                  </a:extLst>
                </a:gridCol>
              </a:tblGrid>
              <a:tr h="216763">
                <a:tc>
                  <a:txBody>
                    <a:bodyPr/>
                    <a:lstStyle/>
                    <a:p>
                      <a:pPr algn="l">
                        <a:spcBef>
                          <a:spcPts val="600"/>
                        </a:spcBef>
                      </a:pPr>
                      <a:r>
                        <a:rPr lang="zh-CN" sz="1100" b="0" kern="100" dirty="0">
                          <a:effectLst/>
                          <a:latin typeface="+mj-ea"/>
                          <a:ea typeface="+mj-ea"/>
                        </a:rPr>
                        <a:t>组员名</a:t>
                      </a:r>
                      <a:endParaRPr lang="zh-CN" sz="1100" b="0" kern="100" dirty="0">
                        <a:effectLst/>
                        <a:latin typeface="+mj-ea"/>
                        <a:ea typeface="+mj-ea"/>
                        <a:cs typeface="Times New Roman" panose="02020603050405020304" charset="0"/>
                      </a:endParaRPr>
                    </a:p>
                  </a:txBody>
                  <a:tcPr marL="68580" marR="68580" marT="0" marB="0"/>
                </a:tc>
                <a:tc>
                  <a:txBody>
                    <a:bodyPr/>
                    <a:lstStyle/>
                    <a:p>
                      <a:pPr algn="l">
                        <a:spcBef>
                          <a:spcPts val="600"/>
                        </a:spcBef>
                      </a:pPr>
                      <a:r>
                        <a:rPr lang="zh-CN" sz="1100" b="0" kern="100">
                          <a:effectLst/>
                          <a:latin typeface="+mj-ea"/>
                          <a:ea typeface="+mj-ea"/>
                        </a:rPr>
                        <a:t>成就</a:t>
                      </a:r>
                      <a:endParaRPr lang="zh-CN" sz="1100" b="0" kern="100">
                        <a:effectLst/>
                        <a:latin typeface="+mj-ea"/>
                        <a:ea typeface="+mj-ea"/>
                        <a:cs typeface="Times New Roman" panose="02020603050405020304" charset="0"/>
                      </a:endParaRPr>
                    </a:p>
                  </a:txBody>
                  <a:tcPr marL="68580" marR="68580" marT="0" marB="0"/>
                </a:tc>
                <a:tc>
                  <a:txBody>
                    <a:bodyPr/>
                    <a:lstStyle/>
                    <a:p>
                      <a:pPr algn="l">
                        <a:spcBef>
                          <a:spcPts val="600"/>
                        </a:spcBef>
                      </a:pPr>
                      <a:r>
                        <a:rPr lang="zh-CN" altLang="en-US" sz="1100" b="0" kern="100" dirty="0">
                          <a:effectLst/>
                          <a:latin typeface="+mj-ea"/>
                          <a:ea typeface="+mj-ea"/>
                          <a:cs typeface="Times New Roman" panose="02020603050405020304" charset="0"/>
                        </a:rPr>
                        <a:t>不足</a:t>
                      </a:r>
                      <a:endParaRPr lang="zh-CN" sz="1100" b="0" kern="100" dirty="0">
                        <a:effectLst/>
                        <a:latin typeface="+mj-ea"/>
                        <a:ea typeface="+mj-ea"/>
                        <a:cs typeface="Times New Roman" panose="02020603050405020304" charset="0"/>
                      </a:endParaRPr>
                    </a:p>
                  </a:txBody>
                  <a:tcPr marL="68580" marR="68580" marT="0" marB="0"/>
                </a:tc>
                <a:tc>
                  <a:txBody>
                    <a:bodyPr/>
                    <a:lstStyle/>
                    <a:p>
                      <a:pPr algn="l">
                        <a:spcBef>
                          <a:spcPts val="600"/>
                        </a:spcBef>
                      </a:pPr>
                      <a:r>
                        <a:rPr lang="zh-CN" sz="1100" b="0" kern="100">
                          <a:effectLst/>
                          <a:latin typeface="+mj-ea"/>
                          <a:ea typeface="+mj-ea"/>
                        </a:rPr>
                        <a:t>得分</a:t>
                      </a:r>
                      <a:endParaRPr lang="zh-CN" sz="1100" b="0" kern="100">
                        <a:effectLst/>
                        <a:latin typeface="+mj-ea"/>
                        <a:ea typeface="+mj-ea"/>
                        <a:cs typeface="Times New Roman" panose="02020603050405020304" charset="0"/>
                      </a:endParaRPr>
                    </a:p>
                  </a:txBody>
                  <a:tcPr marL="68580" marR="68580" marT="0" marB="0"/>
                </a:tc>
                <a:extLst>
                  <a:ext uri="{0D108BD9-81ED-4DB2-BD59-A6C34878D82A}">
                    <a16:rowId xmlns:a16="http://schemas.microsoft.com/office/drawing/2014/main" val="10000"/>
                  </a:ext>
                </a:extLst>
              </a:tr>
              <a:tr h="480982">
                <a:tc>
                  <a:txBody>
                    <a:bodyPr/>
                    <a:lstStyle/>
                    <a:p>
                      <a:pPr algn="l">
                        <a:spcBef>
                          <a:spcPts val="600"/>
                        </a:spcBef>
                      </a:pPr>
                      <a:r>
                        <a:rPr lang="zh-CN" sz="1100" b="0" kern="100">
                          <a:effectLst/>
                          <a:latin typeface="+mj-ea"/>
                          <a:ea typeface="+mj-ea"/>
                        </a:rPr>
                        <a:t>韩易贤</a:t>
                      </a:r>
                      <a:endParaRPr lang="zh-CN" sz="1100" b="0" kern="100">
                        <a:effectLst/>
                        <a:latin typeface="+mj-ea"/>
                        <a:ea typeface="+mj-ea"/>
                        <a:cs typeface="Times New Roman" panose="02020603050405020304" charset="0"/>
                      </a:endParaRPr>
                    </a:p>
                  </a:txBody>
                  <a:tcPr marL="68580" marR="68580" marT="0" marB="0"/>
                </a:tc>
                <a:tc>
                  <a:txBody>
                    <a:bodyPr/>
                    <a:lstStyle/>
                    <a:p>
                      <a:pPr algn="l">
                        <a:spcBef>
                          <a:spcPts val="600"/>
                        </a:spcBef>
                      </a:pPr>
                      <a:r>
                        <a:rPr lang="zh-CN" altLang="en-US" sz="1100" b="0" kern="100" dirty="0">
                          <a:effectLst/>
                          <a:latin typeface="+mj-ea"/>
                          <a:ea typeface="+mj-ea"/>
                          <a:cs typeface="Times New Roman" panose="02020603050405020304" charset="0"/>
                        </a:rPr>
                        <a:t>用例图文案部分</a:t>
                      </a:r>
                      <a:endParaRPr lang="zh-CN" sz="1100" b="0" kern="100" dirty="0">
                        <a:effectLst/>
                        <a:latin typeface="+mj-ea"/>
                        <a:ea typeface="+mj-ea"/>
                        <a:cs typeface="Times New Roman" panose="02020603050405020304" charset="0"/>
                      </a:endParaRPr>
                    </a:p>
                  </a:txBody>
                  <a:tcPr marL="68580" marR="68580" marT="0" marB="0"/>
                </a:tc>
                <a:tc>
                  <a:txBody>
                    <a:bodyPr/>
                    <a:lstStyle/>
                    <a:p>
                      <a:pPr algn="l">
                        <a:spcBef>
                          <a:spcPts val="600"/>
                        </a:spcBef>
                      </a:pPr>
                      <a:r>
                        <a:rPr lang="zh-CN" altLang="en-US" sz="1100" b="0" kern="100" dirty="0">
                          <a:effectLst/>
                          <a:latin typeface="+mj-ea"/>
                          <a:ea typeface="+mj-ea"/>
                          <a:cs typeface="Times New Roman" panose="02020603050405020304" charset="0"/>
                        </a:rPr>
                        <a:t>没有标记重点部分</a:t>
                      </a:r>
                      <a:endParaRPr lang="zh-CN" sz="1100" b="0" kern="100" dirty="0">
                        <a:effectLst/>
                        <a:latin typeface="+mj-ea"/>
                        <a:ea typeface="+mj-ea"/>
                        <a:cs typeface="Times New Roman" panose="02020603050405020304" charset="0"/>
                      </a:endParaRPr>
                    </a:p>
                  </a:txBody>
                  <a:tcPr marL="68580" marR="68580" marT="0" marB="0"/>
                </a:tc>
                <a:tc>
                  <a:txBody>
                    <a:bodyPr/>
                    <a:lstStyle/>
                    <a:p>
                      <a:pPr algn="l">
                        <a:spcBef>
                          <a:spcPts val="600"/>
                        </a:spcBef>
                      </a:pPr>
                      <a:r>
                        <a:rPr lang="en-US" altLang="zh-CN" sz="1100" b="0" kern="100">
                          <a:effectLst/>
                          <a:latin typeface="+mj-ea"/>
                          <a:ea typeface="+mj-ea"/>
                          <a:cs typeface="Times New Roman" panose="02020603050405020304" charset="0"/>
                        </a:rPr>
                        <a:t>94</a:t>
                      </a:r>
                    </a:p>
                  </a:txBody>
                  <a:tcPr marL="68580" marR="68580" marT="0" marB="0"/>
                </a:tc>
                <a:extLst>
                  <a:ext uri="{0D108BD9-81ED-4DB2-BD59-A6C34878D82A}">
                    <a16:rowId xmlns:a16="http://schemas.microsoft.com/office/drawing/2014/main" val="10001"/>
                  </a:ext>
                </a:extLst>
              </a:tr>
              <a:tr h="480982">
                <a:tc>
                  <a:txBody>
                    <a:bodyPr/>
                    <a:lstStyle/>
                    <a:p>
                      <a:pPr algn="l">
                        <a:spcBef>
                          <a:spcPts val="600"/>
                        </a:spcBef>
                      </a:pPr>
                      <a:r>
                        <a:rPr lang="zh-CN" sz="1100" b="0" kern="100">
                          <a:effectLst/>
                          <a:latin typeface="+mj-ea"/>
                          <a:ea typeface="+mj-ea"/>
                        </a:rPr>
                        <a:t>时蒙恩</a:t>
                      </a:r>
                      <a:endParaRPr lang="zh-CN" sz="1100" b="0" kern="100">
                        <a:effectLst/>
                        <a:latin typeface="+mj-ea"/>
                        <a:ea typeface="+mj-ea"/>
                        <a:cs typeface="Times New Roman" panose="02020603050405020304" charset="0"/>
                      </a:endParaRPr>
                    </a:p>
                  </a:txBody>
                  <a:tcPr marL="68580" marR="68580" marT="0" marB="0"/>
                </a:tc>
                <a:tc>
                  <a:txBody>
                    <a:bodyPr/>
                    <a:lstStyle/>
                    <a:p>
                      <a:pPr algn="l">
                        <a:spcBef>
                          <a:spcPts val="600"/>
                        </a:spcBef>
                      </a:pPr>
                      <a:r>
                        <a:rPr lang="zh-CN" altLang="en-US" sz="1100" b="0" kern="100" dirty="0">
                          <a:effectLst/>
                          <a:latin typeface="+mj-ea"/>
                          <a:ea typeface="+mj-ea"/>
                          <a:cs typeface="Times New Roman" panose="02020603050405020304" charset="0"/>
                        </a:rPr>
                        <a:t>顺序图</a:t>
                      </a:r>
                      <a:r>
                        <a:rPr lang="zh-CN" altLang="en-US" sz="1100" b="0" kern="100" dirty="0">
                          <a:solidFill>
                            <a:schemeClr val="dk1"/>
                          </a:solidFill>
                          <a:effectLst/>
                          <a:latin typeface="+mj-ea"/>
                          <a:ea typeface="+mn-ea"/>
                          <a:cs typeface="Times New Roman" panose="02020603050405020304" charset="0"/>
                        </a:rPr>
                        <a:t>文案部分</a:t>
                      </a:r>
                      <a:endParaRPr lang="zh-CN" altLang="zh-CN" sz="1100" b="0" kern="100" dirty="0">
                        <a:effectLst/>
                        <a:latin typeface="+mj-ea"/>
                        <a:ea typeface="+mj-ea"/>
                        <a:cs typeface="Times New Roman" panose="02020603050405020304" charset="0"/>
                      </a:endParaRPr>
                    </a:p>
                  </a:txBody>
                  <a:tcPr marL="68580" marR="68580" marT="0" marB="0"/>
                </a:tc>
                <a:tc>
                  <a:txBody>
                    <a:bodyPr/>
                    <a:lstStyle/>
                    <a:p>
                      <a:pPr algn="l">
                        <a:spcBef>
                          <a:spcPts val="600"/>
                        </a:spcBef>
                      </a:pPr>
                      <a:r>
                        <a:rPr lang="zh-CN" altLang="en-US" sz="1100" b="0" kern="100" dirty="0">
                          <a:effectLst/>
                          <a:latin typeface="+mj-ea"/>
                          <a:ea typeface="+mj-ea"/>
                          <a:cs typeface="Times New Roman" panose="02020603050405020304" charset="0"/>
                        </a:rPr>
                        <a:t>没有标记重点</a:t>
                      </a:r>
                      <a:endParaRPr lang="zh-CN" sz="1100" b="0" kern="100" dirty="0">
                        <a:effectLst/>
                        <a:latin typeface="+mj-ea"/>
                        <a:ea typeface="+mj-ea"/>
                        <a:cs typeface="Times New Roman" panose="02020603050405020304" charset="0"/>
                      </a:endParaRPr>
                    </a:p>
                  </a:txBody>
                  <a:tcPr marL="68580" marR="68580" marT="0" marB="0"/>
                </a:tc>
                <a:tc>
                  <a:txBody>
                    <a:bodyPr/>
                    <a:lstStyle/>
                    <a:p>
                      <a:pPr algn="l">
                        <a:spcBef>
                          <a:spcPts val="600"/>
                        </a:spcBef>
                      </a:pPr>
                      <a:r>
                        <a:rPr lang="en-US" altLang="zh-CN" sz="1100" b="0" kern="100" dirty="0">
                          <a:effectLst/>
                          <a:latin typeface="+mj-ea"/>
                          <a:ea typeface="+mj-ea"/>
                          <a:cs typeface="Times New Roman" panose="02020603050405020304" charset="0"/>
                        </a:rPr>
                        <a:t>91</a:t>
                      </a:r>
                    </a:p>
                  </a:txBody>
                  <a:tcPr marL="68580" marR="68580" marT="0" marB="0"/>
                </a:tc>
                <a:extLst>
                  <a:ext uri="{0D108BD9-81ED-4DB2-BD59-A6C34878D82A}">
                    <a16:rowId xmlns:a16="http://schemas.microsoft.com/office/drawing/2014/main" val="10002"/>
                  </a:ext>
                </a:extLst>
              </a:tr>
              <a:tr h="509738">
                <a:tc>
                  <a:txBody>
                    <a:bodyPr/>
                    <a:lstStyle/>
                    <a:p>
                      <a:pPr algn="l">
                        <a:spcBef>
                          <a:spcPts val="600"/>
                        </a:spcBef>
                      </a:pPr>
                      <a:r>
                        <a:rPr lang="zh-CN" sz="1100" b="0" kern="100">
                          <a:effectLst/>
                          <a:latin typeface="+mj-ea"/>
                          <a:ea typeface="+mj-ea"/>
                        </a:rPr>
                        <a:t>潘阅</a:t>
                      </a:r>
                      <a:endParaRPr lang="zh-CN" sz="1100" b="0" kern="100">
                        <a:effectLst/>
                        <a:latin typeface="+mj-ea"/>
                        <a:ea typeface="+mj-ea"/>
                        <a:cs typeface="Times New Roman" panose="02020603050405020304" charset="0"/>
                      </a:endParaRPr>
                    </a:p>
                  </a:txBody>
                  <a:tcPr marL="68580" marR="68580" marT="0" marB="0"/>
                </a:tc>
                <a:tc>
                  <a:txBody>
                    <a:bodyPr/>
                    <a:lstStyle/>
                    <a:p>
                      <a:pPr algn="l">
                        <a:spcBef>
                          <a:spcPts val="600"/>
                        </a:spcBef>
                      </a:pPr>
                      <a:r>
                        <a:rPr lang="zh-CN" altLang="en-US" sz="1100" b="0" kern="100" dirty="0">
                          <a:effectLst/>
                          <a:latin typeface="+mj-ea"/>
                          <a:ea typeface="+mj-ea"/>
                          <a:cs typeface="Times New Roman" panose="02020603050405020304" charset="0"/>
                        </a:rPr>
                        <a:t>状态图</a:t>
                      </a:r>
                      <a:r>
                        <a:rPr lang="zh-CN" altLang="en-US" sz="1100" b="0" kern="100" dirty="0">
                          <a:solidFill>
                            <a:schemeClr val="dk1"/>
                          </a:solidFill>
                          <a:effectLst/>
                          <a:latin typeface="+mj-ea"/>
                          <a:ea typeface="+mn-ea"/>
                          <a:cs typeface="Times New Roman" panose="02020603050405020304" charset="0"/>
                        </a:rPr>
                        <a:t>文案部分</a:t>
                      </a:r>
                      <a:r>
                        <a:rPr lang="zh-CN" altLang="en-US" sz="1100" b="0" kern="100" dirty="0">
                          <a:effectLst/>
                          <a:latin typeface="+mj-ea"/>
                          <a:ea typeface="+mj-ea"/>
                          <a:cs typeface="Times New Roman" panose="02020603050405020304" charset="0"/>
                        </a:rPr>
                        <a:t>、</a:t>
                      </a:r>
                      <a:r>
                        <a:rPr lang="en-US" altLang="zh-CN" sz="1100" b="0" kern="100" dirty="0">
                          <a:effectLst/>
                          <a:latin typeface="+mj-ea"/>
                          <a:ea typeface="+mj-ea"/>
                          <a:cs typeface="Times New Roman" panose="02020603050405020304" charset="0"/>
                        </a:rPr>
                        <a:t>PPT</a:t>
                      </a:r>
                      <a:r>
                        <a:rPr lang="zh-CN" altLang="en-US" sz="1100" b="0" kern="100" dirty="0">
                          <a:effectLst/>
                          <a:latin typeface="+mj-ea"/>
                          <a:ea typeface="+mj-ea"/>
                          <a:cs typeface="Times New Roman" panose="02020603050405020304" charset="0"/>
                        </a:rPr>
                        <a:t>制作</a:t>
                      </a:r>
                      <a:endParaRPr lang="zh-CN" sz="1100" b="0" kern="100" dirty="0">
                        <a:effectLst/>
                        <a:latin typeface="+mj-ea"/>
                        <a:ea typeface="+mj-ea"/>
                        <a:cs typeface="Times New Roman" panose="02020603050405020304" charset="0"/>
                      </a:endParaRPr>
                    </a:p>
                  </a:txBody>
                  <a:tcPr marL="68580" marR="68580" marT="0" marB="0"/>
                </a:tc>
                <a:tc>
                  <a:txBody>
                    <a:bodyPr/>
                    <a:lstStyle/>
                    <a:p>
                      <a:pPr algn="l">
                        <a:spcBef>
                          <a:spcPts val="600"/>
                        </a:spcBef>
                      </a:pPr>
                      <a:r>
                        <a:rPr lang="zh-CN" altLang="en-US" sz="1100" b="0" kern="100" dirty="0">
                          <a:effectLst/>
                          <a:latin typeface="+mj-ea"/>
                          <a:ea typeface="+mj-ea"/>
                          <a:cs typeface="Times New Roman" panose="02020603050405020304" charset="0"/>
                        </a:rPr>
                        <a:t>暂无过失</a:t>
                      </a:r>
                      <a:endParaRPr lang="zh-CN" sz="1100" b="0" kern="100" dirty="0">
                        <a:effectLst/>
                        <a:latin typeface="+mj-ea"/>
                        <a:ea typeface="+mj-ea"/>
                        <a:cs typeface="Times New Roman" panose="02020603050405020304" charset="0"/>
                      </a:endParaRPr>
                    </a:p>
                  </a:txBody>
                  <a:tcPr marL="68580" marR="68580" marT="0" marB="0"/>
                </a:tc>
                <a:tc>
                  <a:txBody>
                    <a:bodyPr/>
                    <a:lstStyle/>
                    <a:p>
                      <a:pPr algn="l">
                        <a:spcBef>
                          <a:spcPts val="600"/>
                        </a:spcBef>
                      </a:pPr>
                      <a:r>
                        <a:rPr lang="en-US" altLang="zh-CN" sz="1100" b="0" kern="100" dirty="0">
                          <a:effectLst/>
                          <a:latin typeface="+mj-ea"/>
                          <a:ea typeface="+mj-ea"/>
                          <a:cs typeface="Times New Roman" panose="02020603050405020304" charset="0"/>
                        </a:rPr>
                        <a:t>91.5</a:t>
                      </a:r>
                    </a:p>
                  </a:txBody>
                  <a:tcPr marL="68580" marR="68580" marT="0" marB="0"/>
                </a:tc>
                <a:extLst>
                  <a:ext uri="{0D108BD9-81ED-4DB2-BD59-A6C34878D82A}">
                    <a16:rowId xmlns:a16="http://schemas.microsoft.com/office/drawing/2014/main" val="10003"/>
                  </a:ext>
                </a:extLst>
              </a:tr>
              <a:tr h="480982">
                <a:tc>
                  <a:txBody>
                    <a:bodyPr/>
                    <a:lstStyle/>
                    <a:p>
                      <a:pPr algn="l">
                        <a:spcBef>
                          <a:spcPts val="600"/>
                        </a:spcBef>
                      </a:pPr>
                      <a:r>
                        <a:rPr lang="zh-CN" sz="1100" b="0" kern="100" dirty="0">
                          <a:effectLst/>
                          <a:latin typeface="+mj-ea"/>
                          <a:ea typeface="+mj-ea"/>
                        </a:rPr>
                        <a:t>田淼</a:t>
                      </a:r>
                      <a:endParaRPr lang="zh-CN" sz="1100" b="0" kern="100" dirty="0">
                        <a:effectLst/>
                        <a:latin typeface="+mj-ea"/>
                        <a:ea typeface="+mj-ea"/>
                        <a:cs typeface="Times New Roman" panose="02020603050405020304" charset="0"/>
                      </a:endParaRPr>
                    </a:p>
                  </a:txBody>
                  <a:tcPr marL="68580" marR="68580" marT="0" marB="0"/>
                </a:tc>
                <a:tc>
                  <a:txBody>
                    <a:bodyPr/>
                    <a:lstStyle/>
                    <a:p>
                      <a:pPr algn="l">
                        <a:spcBef>
                          <a:spcPts val="600"/>
                        </a:spcBef>
                      </a:pPr>
                      <a:r>
                        <a:rPr lang="zh-CN" altLang="en-US" sz="1100" b="0" kern="100" dirty="0">
                          <a:effectLst/>
                          <a:latin typeface="+mj-ea"/>
                          <a:ea typeface="+mj-ea"/>
                          <a:cs typeface="Times New Roman" panose="02020603050405020304" charset="0"/>
                        </a:rPr>
                        <a:t>协作图文案部分，小组</a:t>
                      </a:r>
                      <a:r>
                        <a:rPr lang="en-US" altLang="zh-CN" sz="1100" b="0" kern="100" dirty="0">
                          <a:effectLst/>
                          <a:latin typeface="+mj-ea"/>
                          <a:ea typeface="+mj-ea"/>
                          <a:cs typeface="Times New Roman" panose="02020603050405020304" charset="0"/>
                        </a:rPr>
                        <a:t>ppt</a:t>
                      </a:r>
                      <a:r>
                        <a:rPr lang="zh-CN" altLang="en-US" sz="1100" b="0" kern="100" dirty="0">
                          <a:effectLst/>
                          <a:latin typeface="+mj-ea"/>
                          <a:ea typeface="+mj-ea"/>
                          <a:cs typeface="Times New Roman" panose="02020603050405020304" charset="0"/>
                        </a:rPr>
                        <a:t>分工</a:t>
                      </a:r>
                      <a:endParaRPr lang="zh-CN" sz="1100" b="0" kern="100" dirty="0">
                        <a:effectLst/>
                        <a:latin typeface="+mj-ea"/>
                        <a:ea typeface="+mj-ea"/>
                        <a:cs typeface="Times New Roman" panose="02020603050405020304" charset="0"/>
                      </a:endParaRPr>
                    </a:p>
                  </a:txBody>
                  <a:tcPr marL="68580" marR="68580" marT="0" marB="0"/>
                </a:tc>
                <a:tc>
                  <a:txBody>
                    <a:bodyPr/>
                    <a:lstStyle/>
                    <a:p>
                      <a:pPr algn="l">
                        <a:spcBef>
                          <a:spcPts val="600"/>
                        </a:spcBef>
                      </a:pPr>
                      <a:r>
                        <a:rPr lang="zh-CN" altLang="en-US" sz="1100" b="0" kern="100" dirty="0">
                          <a:effectLst/>
                          <a:latin typeface="+mj-ea"/>
                          <a:ea typeface="+mj-ea"/>
                          <a:cs typeface="Times New Roman" panose="02020603050405020304" charset="0"/>
                        </a:rPr>
                        <a:t>没有使用自己的配图</a:t>
                      </a:r>
                      <a:endParaRPr lang="zh-CN" sz="1100" b="0" kern="100" dirty="0">
                        <a:effectLst/>
                        <a:latin typeface="+mj-ea"/>
                        <a:ea typeface="+mj-ea"/>
                        <a:cs typeface="Times New Roman" panose="02020603050405020304" charset="0"/>
                      </a:endParaRPr>
                    </a:p>
                  </a:txBody>
                  <a:tcPr marL="68580" marR="68580" marT="0" marB="0"/>
                </a:tc>
                <a:tc>
                  <a:txBody>
                    <a:bodyPr/>
                    <a:lstStyle/>
                    <a:p>
                      <a:pPr algn="l">
                        <a:spcBef>
                          <a:spcPts val="600"/>
                        </a:spcBef>
                      </a:pPr>
                      <a:r>
                        <a:rPr lang="en-US" altLang="zh-CN" sz="1100" b="0" kern="100" dirty="0">
                          <a:effectLst/>
                          <a:latin typeface="+mj-ea"/>
                          <a:ea typeface="+mj-ea"/>
                          <a:cs typeface="Times New Roman" panose="02020603050405020304" charset="0"/>
                        </a:rPr>
                        <a:t>90</a:t>
                      </a:r>
                    </a:p>
                  </a:txBody>
                  <a:tcPr marL="68580" marR="68580" marT="0" marB="0"/>
                </a:tc>
                <a:extLst>
                  <a:ext uri="{0D108BD9-81ED-4DB2-BD59-A6C34878D82A}">
                    <a16:rowId xmlns:a16="http://schemas.microsoft.com/office/drawing/2014/main" val="10004"/>
                  </a:ext>
                </a:extLst>
              </a:tr>
              <a:tr h="481330">
                <a:tc>
                  <a:txBody>
                    <a:bodyPr/>
                    <a:lstStyle/>
                    <a:p>
                      <a:pPr algn="l">
                        <a:spcBef>
                          <a:spcPts val="600"/>
                        </a:spcBef>
                      </a:pPr>
                      <a:r>
                        <a:rPr lang="zh-CN" sz="1100" b="0" kern="100">
                          <a:effectLst/>
                          <a:latin typeface="+mj-ea"/>
                          <a:ea typeface="+mj-ea"/>
                        </a:rPr>
                        <a:t>黄永智</a:t>
                      </a:r>
                      <a:endParaRPr lang="zh-CN" sz="1100" b="0" kern="100">
                        <a:effectLst/>
                        <a:latin typeface="+mj-ea"/>
                        <a:ea typeface="+mj-ea"/>
                        <a:cs typeface="Times New Roman" panose="02020603050405020304" charset="0"/>
                      </a:endParaRPr>
                    </a:p>
                  </a:txBody>
                  <a:tcPr marL="68580" marR="68580" marT="0" marB="0"/>
                </a:tc>
                <a:tc>
                  <a:txBody>
                    <a:bodyPr/>
                    <a:lstStyle/>
                    <a:p>
                      <a:pPr algn="l">
                        <a:spcBef>
                          <a:spcPts val="600"/>
                        </a:spcBef>
                      </a:pPr>
                      <a:r>
                        <a:rPr lang="zh-CN" altLang="en-US" sz="1100" b="0" kern="100" dirty="0">
                          <a:effectLst/>
                          <a:latin typeface="+mj-ea"/>
                          <a:ea typeface="+mj-ea"/>
                          <a:cs typeface="Times New Roman" panose="02020603050405020304" charset="0"/>
                        </a:rPr>
                        <a:t>类图</a:t>
                      </a:r>
                      <a:r>
                        <a:rPr lang="zh-CN" altLang="en-US" sz="1100" b="0" kern="100" dirty="0">
                          <a:solidFill>
                            <a:schemeClr val="dk1"/>
                          </a:solidFill>
                          <a:effectLst/>
                          <a:latin typeface="+mj-ea"/>
                          <a:ea typeface="+mn-ea"/>
                          <a:cs typeface="Times New Roman" panose="02020603050405020304" charset="0"/>
                        </a:rPr>
                        <a:t>文案部分</a:t>
                      </a:r>
                      <a:endParaRPr lang="zh-CN" sz="1100" b="0" kern="100" dirty="0">
                        <a:effectLst/>
                        <a:latin typeface="+mj-ea"/>
                        <a:ea typeface="+mj-ea"/>
                        <a:cs typeface="Times New Roman" panose="02020603050405020304" charset="0"/>
                      </a:endParaRPr>
                    </a:p>
                  </a:txBody>
                  <a:tcPr marL="68580" marR="68580" marT="0" marB="0"/>
                </a:tc>
                <a:tc>
                  <a:txBody>
                    <a:bodyPr/>
                    <a:lstStyle/>
                    <a:p>
                      <a:pPr algn="l">
                        <a:spcBef>
                          <a:spcPts val="600"/>
                        </a:spcBef>
                      </a:pPr>
                      <a:r>
                        <a:rPr lang="zh-CN" altLang="en-US" sz="1100" b="0" kern="100" dirty="0">
                          <a:effectLst/>
                          <a:latin typeface="+mj-ea"/>
                          <a:ea typeface="+mj-ea"/>
                          <a:cs typeface="Times New Roman" panose="02020603050405020304" charset="0"/>
                        </a:rPr>
                        <a:t>配图风格不一</a:t>
                      </a:r>
                      <a:endParaRPr lang="zh-CN" sz="1100" b="0" kern="100" dirty="0">
                        <a:effectLst/>
                        <a:latin typeface="+mj-ea"/>
                        <a:ea typeface="+mj-ea"/>
                        <a:cs typeface="Times New Roman" panose="02020603050405020304" charset="0"/>
                      </a:endParaRPr>
                    </a:p>
                  </a:txBody>
                  <a:tcPr marL="68580" marR="68580" marT="0" marB="0"/>
                </a:tc>
                <a:tc>
                  <a:txBody>
                    <a:bodyPr/>
                    <a:lstStyle/>
                    <a:p>
                      <a:pPr algn="l">
                        <a:spcBef>
                          <a:spcPts val="600"/>
                        </a:spcBef>
                      </a:pPr>
                      <a:r>
                        <a:rPr lang="en-US" altLang="zh-CN" sz="1100" b="0" kern="100" dirty="0">
                          <a:effectLst/>
                          <a:latin typeface="+mj-ea"/>
                          <a:ea typeface="+mj-ea"/>
                          <a:cs typeface="Times New Roman" panose="02020603050405020304" charset="0"/>
                        </a:rPr>
                        <a:t>88</a:t>
                      </a:r>
                    </a:p>
                  </a:txBody>
                  <a:tcPr marL="68580" marR="68580" marT="0" marB="0"/>
                </a:tc>
                <a:extLst>
                  <a:ext uri="{0D108BD9-81ED-4DB2-BD59-A6C34878D82A}">
                    <a16:rowId xmlns:a16="http://schemas.microsoft.com/office/drawing/2014/main" val="10005"/>
                  </a:ext>
                </a:extLst>
              </a:tr>
              <a:tr h="480695">
                <a:tc>
                  <a:txBody>
                    <a:bodyPr/>
                    <a:lstStyle/>
                    <a:p>
                      <a:pPr algn="l">
                        <a:spcBef>
                          <a:spcPts val="600"/>
                        </a:spcBef>
                      </a:pPr>
                      <a:r>
                        <a:rPr lang="zh-CN" sz="1100" b="0" kern="100">
                          <a:effectLst/>
                          <a:latin typeface="+mj-ea"/>
                          <a:ea typeface="+mj-ea"/>
                        </a:rPr>
                        <a:t>郑骥</a:t>
                      </a:r>
                      <a:endParaRPr lang="zh-CN" sz="1100" b="0" kern="100">
                        <a:effectLst/>
                        <a:latin typeface="+mj-ea"/>
                        <a:ea typeface="+mj-ea"/>
                        <a:cs typeface="Times New Roman" panose="02020603050405020304" charset="0"/>
                      </a:endParaRPr>
                    </a:p>
                  </a:txBody>
                  <a:tcPr marL="68580" marR="68580" marT="0" marB="0"/>
                </a:tc>
                <a:tc>
                  <a:txBody>
                    <a:bodyPr/>
                    <a:lstStyle/>
                    <a:p>
                      <a:pPr algn="l">
                        <a:spcBef>
                          <a:spcPts val="600"/>
                        </a:spcBef>
                      </a:pPr>
                      <a:r>
                        <a:rPr lang="zh-CN" altLang="en-US" sz="1100" b="0" kern="100" dirty="0">
                          <a:effectLst/>
                          <a:latin typeface="+mj-ea"/>
                          <a:ea typeface="+mj-ea"/>
                          <a:cs typeface="Times New Roman" panose="02020603050405020304" charset="0"/>
                        </a:rPr>
                        <a:t>部署图</a:t>
                      </a:r>
                      <a:r>
                        <a:rPr lang="zh-CN" altLang="en-US" sz="1100" b="0" kern="100" dirty="0">
                          <a:solidFill>
                            <a:schemeClr val="dk1"/>
                          </a:solidFill>
                          <a:effectLst/>
                          <a:latin typeface="+mj-ea"/>
                          <a:ea typeface="+mn-ea"/>
                          <a:cs typeface="Times New Roman" panose="02020603050405020304" charset="0"/>
                        </a:rPr>
                        <a:t>文案部分</a:t>
                      </a:r>
                      <a:r>
                        <a:rPr lang="zh-CN" altLang="en-US" sz="1100" b="0" kern="100" dirty="0">
                          <a:effectLst/>
                          <a:latin typeface="+mj-ea"/>
                          <a:ea typeface="+mj-ea"/>
                          <a:cs typeface="Times New Roman" panose="02020603050405020304" charset="0"/>
                        </a:rPr>
                        <a:t>、</a:t>
                      </a:r>
                      <a:r>
                        <a:rPr lang="en-US" altLang="zh-CN" sz="1100" b="0" kern="100" dirty="0">
                          <a:effectLst/>
                          <a:latin typeface="+mj-ea"/>
                          <a:ea typeface="+mj-ea"/>
                          <a:cs typeface="Times New Roman" panose="02020603050405020304" charset="0"/>
                        </a:rPr>
                        <a:t>PPT</a:t>
                      </a:r>
                      <a:r>
                        <a:rPr lang="zh-CN" altLang="en-US" sz="1100" b="0" kern="100" dirty="0">
                          <a:effectLst/>
                          <a:latin typeface="+mj-ea"/>
                          <a:ea typeface="+mj-ea"/>
                          <a:cs typeface="Times New Roman" panose="02020603050405020304" charset="0"/>
                        </a:rPr>
                        <a:t>制作</a:t>
                      </a:r>
                      <a:endParaRPr lang="zh-CN" sz="1100" b="0" kern="100" dirty="0">
                        <a:effectLst/>
                        <a:latin typeface="+mj-ea"/>
                        <a:ea typeface="+mj-ea"/>
                        <a:cs typeface="Times New Roman" panose="02020603050405020304" charset="0"/>
                      </a:endParaRPr>
                    </a:p>
                  </a:txBody>
                  <a:tcPr marL="68580" marR="68580" marT="0" marB="0"/>
                </a:tc>
                <a:tc>
                  <a:txBody>
                    <a:bodyPr/>
                    <a:lstStyle/>
                    <a:p>
                      <a:pPr algn="l">
                        <a:spcBef>
                          <a:spcPts val="600"/>
                        </a:spcBef>
                      </a:pPr>
                      <a:r>
                        <a:rPr lang="zh-CN" altLang="en-US" sz="1100" b="0" kern="100">
                          <a:effectLst/>
                          <a:latin typeface="+mj-ea"/>
                          <a:ea typeface="+mj-ea"/>
                          <a:cs typeface="Times New Roman" panose="02020603050405020304" charset="0"/>
                        </a:rPr>
                        <a:t>提交较迟</a:t>
                      </a:r>
                      <a:endParaRPr lang="zh-CN" sz="1100" b="0" kern="100" dirty="0">
                        <a:effectLst/>
                        <a:latin typeface="+mj-ea"/>
                        <a:ea typeface="+mj-ea"/>
                        <a:cs typeface="Times New Roman" panose="02020603050405020304" charset="0"/>
                      </a:endParaRPr>
                    </a:p>
                  </a:txBody>
                  <a:tcPr marL="68580" marR="68580" marT="0" marB="0"/>
                </a:tc>
                <a:tc>
                  <a:txBody>
                    <a:bodyPr/>
                    <a:lstStyle/>
                    <a:p>
                      <a:pPr algn="l">
                        <a:spcBef>
                          <a:spcPts val="600"/>
                        </a:spcBef>
                      </a:pPr>
                      <a:r>
                        <a:rPr lang="en-US" altLang="zh-CN" sz="1100" b="0" kern="100" dirty="0">
                          <a:effectLst/>
                          <a:latin typeface="+mj-ea"/>
                          <a:ea typeface="+mj-ea"/>
                          <a:cs typeface="Times New Roman" panose="02020603050405020304" charset="0"/>
                        </a:rPr>
                        <a:t>93</a:t>
                      </a:r>
                    </a:p>
                  </a:txBody>
                  <a:tcPr marL="68580" marR="68580" marT="0" marB="0"/>
                </a:tc>
                <a:extLst>
                  <a:ext uri="{0D108BD9-81ED-4DB2-BD59-A6C34878D82A}">
                    <a16:rowId xmlns:a16="http://schemas.microsoft.com/office/drawing/2014/main" val="10006"/>
                  </a:ext>
                </a:extLst>
              </a:tr>
            </a:tbl>
          </a:graphicData>
        </a:graphic>
      </p:graphicFrame>
    </p:spTree>
  </p:cSld>
  <p:clrMapOvr>
    <a:masterClrMapping/>
  </p:clrMapOvr>
  <p:transition spd="slow">
    <p:cove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911424" y="287215"/>
            <a:ext cx="1397443"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r>
              <a:rPr lang="zh-CN" altLang="en-US" sz="2400" b="1" dirty="0">
                <a:solidFill>
                  <a:schemeClr val="tx2"/>
                </a:solidFill>
                <a:latin typeface="微软雅黑" panose="020B0503020204020204" charset="-122"/>
                <a:ea typeface="微软雅黑" panose="020B0503020204020204" charset="-122"/>
              </a:rPr>
              <a:t>参考文献</a:t>
            </a:r>
          </a:p>
        </p:txBody>
      </p:sp>
      <p:sp>
        <p:nvSpPr>
          <p:cNvPr id="46" name="Title 1"/>
          <p:cNvSpPr txBox="1"/>
          <p:nvPr/>
        </p:nvSpPr>
        <p:spPr>
          <a:xfrm>
            <a:off x="1050152" y="779313"/>
            <a:ext cx="10091695" cy="168958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lnSpc>
                <a:spcPct val="150000"/>
              </a:lnSpc>
            </a:pPr>
            <a:endParaRPr lang="en-GB" altLang="zh-CN" sz="2400" dirty="0">
              <a:solidFill>
                <a:schemeClr val="tx1">
                  <a:lumMod val="75000"/>
                  <a:lumOff val="25000"/>
                </a:schemeClr>
              </a:solidFill>
              <a:latin typeface="微软雅黑" panose="020B0503020204020204" charset="-122"/>
              <a:ea typeface="微软雅黑" panose="020B0503020204020204" charset="-122"/>
            </a:endParaRPr>
          </a:p>
        </p:txBody>
      </p:sp>
      <p:sp>
        <p:nvSpPr>
          <p:cNvPr id="2" name="文本框 1"/>
          <p:cNvSpPr txBox="1"/>
          <p:nvPr/>
        </p:nvSpPr>
        <p:spPr>
          <a:xfrm>
            <a:off x="1050152" y="1061409"/>
            <a:ext cx="6225971" cy="4246245"/>
          </a:xfrm>
          <a:prstGeom prst="rect">
            <a:avLst/>
          </a:prstGeom>
          <a:noFill/>
        </p:spPr>
        <p:txBody>
          <a:bodyPr wrap="square" rtlCol="0">
            <a:spAutoFit/>
          </a:bodyPr>
          <a:lstStyle/>
          <a:p>
            <a:r>
              <a:rPr lang="zh-CN" altLang="en-US" dirty="0"/>
              <a:t>维基百科：面向对象程序设计</a:t>
            </a:r>
            <a:endParaRPr lang="en-US" altLang="zh-CN" dirty="0"/>
          </a:p>
          <a:p>
            <a:endParaRPr lang="en-US" altLang="zh-CN" dirty="0"/>
          </a:p>
          <a:p>
            <a:r>
              <a:rPr lang="zh-CN" altLang="en-US" dirty="0"/>
              <a:t>维基百科：</a:t>
            </a:r>
            <a:r>
              <a:rPr lang="en-US" altLang="zh-CN" sz="1800" dirty="0">
                <a:effectLst/>
                <a:latin typeface="等线" panose="02010600030101010101" charset="-122"/>
                <a:cs typeface="Times New Roman" panose="02020603050405020304" charset="0"/>
              </a:rPr>
              <a:t>Rational Rose</a:t>
            </a:r>
          </a:p>
          <a:p>
            <a:endParaRPr lang="en-US" altLang="zh-CN" sz="1800" dirty="0">
              <a:effectLst/>
              <a:latin typeface="等线" panose="02010600030101010101" charset="-122"/>
              <a:cs typeface="Times New Roman" panose="02020603050405020304" charset="0"/>
            </a:endParaRPr>
          </a:p>
          <a:p>
            <a:r>
              <a:rPr lang="zh-CN" altLang="zh-CN" sz="1800" kern="100" dirty="0">
                <a:effectLst/>
                <a:latin typeface="等线" panose="02010600030101010101" charset="-122"/>
                <a:ea typeface="等线" panose="02010600030101010101" charset="-122"/>
                <a:cs typeface="Times New Roman" panose="02020603050405020304" charset="0"/>
              </a:rPr>
              <a:t>来自</a:t>
            </a:r>
            <a:r>
              <a:rPr lang="en-US" altLang="zh-CN" sz="1800" kern="100" dirty="0" err="1">
                <a:effectLst/>
                <a:latin typeface="等线" panose="02010600030101010101" charset="-122"/>
                <a:ea typeface="等线" panose="02010600030101010101" charset="-122"/>
                <a:cs typeface="Times New Roman" panose="02020603050405020304" charset="0"/>
              </a:rPr>
              <a:t>csdn</a:t>
            </a:r>
            <a:r>
              <a:rPr lang="en-US" altLang="zh-CN" sz="1800" u="sng" kern="100" dirty="0">
                <a:solidFill>
                  <a:srgbClr val="0000FF"/>
                </a:solidFill>
                <a:effectLst/>
                <a:latin typeface="等线" panose="02010600030101010101" charset="-122"/>
                <a:ea typeface="等线" panose="02010600030101010101" charset="-122"/>
                <a:cs typeface="Times New Roman" panose="02020603050405020304" charset="0"/>
                <a:hlinkClick r:id="rId3"/>
              </a:rPr>
              <a:t>(117条消息) Rational </a:t>
            </a:r>
            <a:r>
              <a:rPr lang="en-US" altLang="zh-CN" sz="1800" u="sng" kern="100" dirty="0" err="1">
                <a:solidFill>
                  <a:srgbClr val="0000FF"/>
                </a:solidFill>
                <a:effectLst/>
                <a:latin typeface="等线" panose="02010600030101010101" charset="-122"/>
                <a:ea typeface="等线" panose="02010600030101010101" charset="-122"/>
                <a:cs typeface="Times New Roman" panose="02020603050405020304" charset="0"/>
                <a:hlinkClick r:id="rId3"/>
              </a:rPr>
              <a:t>Rose概述_简述rational</a:t>
            </a:r>
            <a:r>
              <a:rPr lang="en-US" altLang="zh-CN" sz="1800" u="sng" kern="100" dirty="0">
                <a:solidFill>
                  <a:srgbClr val="0000FF"/>
                </a:solidFill>
                <a:effectLst/>
                <a:latin typeface="等线" panose="02010600030101010101" charset="-122"/>
                <a:ea typeface="等线" panose="02010600030101010101" charset="-122"/>
                <a:cs typeface="Times New Roman" panose="02020603050405020304" charset="0"/>
                <a:hlinkClick r:id="rId3"/>
              </a:rPr>
              <a:t> </a:t>
            </a:r>
            <a:r>
              <a:rPr lang="en-US" altLang="zh-CN" sz="1800" u="sng" kern="100" dirty="0" err="1">
                <a:solidFill>
                  <a:srgbClr val="0000FF"/>
                </a:solidFill>
                <a:effectLst/>
                <a:latin typeface="等线" panose="02010600030101010101" charset="-122"/>
                <a:ea typeface="等线" panose="02010600030101010101" charset="-122"/>
                <a:cs typeface="Times New Roman" panose="02020603050405020304" charset="0"/>
                <a:hlinkClick r:id="rId3"/>
              </a:rPr>
              <a:t>rose建模工具的特点_流氓鹰的博客-CSDN博客</a:t>
            </a:r>
            <a:endParaRPr lang="en-US" altLang="zh-CN" u="sng" kern="100" dirty="0">
              <a:solidFill>
                <a:srgbClr val="0000FF"/>
              </a:solidFill>
              <a:latin typeface="等线" panose="02010600030101010101" charset="-122"/>
              <a:ea typeface="等线" panose="02010600030101010101" charset="-122"/>
              <a:cs typeface="Times New Roman" panose="02020603050405020304" charset="0"/>
            </a:endParaRPr>
          </a:p>
          <a:p>
            <a:endParaRPr lang="en-US" altLang="zh-CN" sz="1800" u="sng" kern="100" dirty="0">
              <a:solidFill>
                <a:srgbClr val="0000FF"/>
              </a:solidFill>
              <a:effectLst/>
              <a:latin typeface="等线" panose="02010600030101010101" charset="-122"/>
              <a:ea typeface="等线" panose="02010600030101010101" charset="-122"/>
              <a:cs typeface="Times New Roman" panose="02020603050405020304" charset="0"/>
            </a:endParaRPr>
          </a:p>
          <a:p>
            <a:pPr algn="just"/>
            <a:r>
              <a:rPr lang="en-US" altLang="zh-CN" sz="1800" kern="100" dirty="0">
                <a:effectLst/>
                <a:latin typeface="等线" panose="02010600030101010101" charset="-122"/>
                <a:ea typeface="等线" panose="02010600030101010101" charset="-122"/>
                <a:cs typeface="Times New Roman" panose="02020603050405020304" charset="0"/>
              </a:rPr>
              <a:t>Rational Rose</a:t>
            </a:r>
            <a:r>
              <a:rPr lang="zh-CN" altLang="zh-CN" sz="1800" kern="100" dirty="0">
                <a:effectLst/>
                <a:latin typeface="等线" panose="02010600030101010101" charset="-122"/>
                <a:ea typeface="等线" panose="02010600030101010101" charset="-122"/>
                <a:cs typeface="Times New Roman" panose="02020603050405020304" charset="0"/>
              </a:rPr>
              <a:t>操作介绍——————来自</a:t>
            </a:r>
            <a:r>
              <a:rPr lang="en-US" altLang="zh-CN" sz="1800" kern="100" dirty="0" err="1">
                <a:effectLst/>
                <a:latin typeface="等线" panose="02010600030101010101" charset="-122"/>
                <a:ea typeface="等线" panose="02010600030101010101" charset="-122"/>
                <a:cs typeface="Times New Roman" panose="02020603050405020304" charset="0"/>
              </a:rPr>
              <a:t>csdn</a:t>
            </a:r>
            <a:endParaRPr lang="zh-CN" altLang="zh-CN" sz="1800" kern="100" dirty="0">
              <a:effectLst/>
              <a:latin typeface="等线" panose="02010600030101010101" charset="-122"/>
              <a:ea typeface="等线" panose="02010600030101010101" charset="-122"/>
              <a:cs typeface="Times New Roman" panose="02020603050405020304" charset="0"/>
            </a:endParaRPr>
          </a:p>
          <a:p>
            <a:pPr algn="just"/>
            <a:r>
              <a:rPr lang="en-US" altLang="zh-CN" sz="1800" u="sng" kern="100" dirty="0">
                <a:solidFill>
                  <a:srgbClr val="0000FF"/>
                </a:solidFill>
                <a:effectLst/>
                <a:latin typeface="等线" panose="02010600030101010101" charset="-122"/>
                <a:ea typeface="等线" panose="02010600030101010101" charset="-122"/>
                <a:cs typeface="Times New Roman" panose="02020603050405020304" charset="0"/>
                <a:hlinkClick r:id="rId4"/>
              </a:rPr>
              <a:t>(117条消息) Rational </a:t>
            </a:r>
            <a:r>
              <a:rPr lang="en-US" altLang="zh-CN" sz="1800" u="sng" kern="100" dirty="0" err="1">
                <a:solidFill>
                  <a:srgbClr val="0000FF"/>
                </a:solidFill>
                <a:effectLst/>
                <a:latin typeface="等线" panose="02010600030101010101" charset="-122"/>
                <a:ea typeface="等线" panose="02010600030101010101" charset="-122"/>
                <a:cs typeface="Times New Roman" panose="02020603050405020304" charset="0"/>
                <a:hlinkClick r:id="rId4"/>
              </a:rPr>
              <a:t>Rose简明实用教程_rose</a:t>
            </a:r>
            <a:r>
              <a:rPr lang="en-US" altLang="zh-CN" sz="1800" u="sng" kern="100" dirty="0">
                <a:solidFill>
                  <a:srgbClr val="0000FF"/>
                </a:solidFill>
                <a:effectLst/>
                <a:latin typeface="等线" panose="02010600030101010101" charset="-122"/>
                <a:ea typeface="等线" panose="02010600030101010101" charset="-122"/>
                <a:cs typeface="Times New Roman" panose="02020603050405020304" charset="0"/>
                <a:hlinkClick r:id="rId4"/>
              </a:rPr>
              <a:t> rational_gz153016的博客-CSDN博客</a:t>
            </a:r>
          </a:p>
          <a:p>
            <a:pPr algn="just"/>
            <a:endParaRPr lang="zh-CN" altLang="zh-CN" sz="1800" kern="100" dirty="0">
              <a:effectLst/>
              <a:latin typeface="等线" panose="02010600030101010101" charset="-122"/>
              <a:ea typeface="等线" panose="02010600030101010101" charset="-122"/>
              <a:cs typeface="Times New Roman" panose="02020603050405020304" charset="0"/>
            </a:endParaRPr>
          </a:p>
          <a:p>
            <a:r>
              <a:rPr lang="zh-CN" altLang="zh-CN" sz="1800" kern="100" dirty="0">
                <a:effectLst/>
                <a:latin typeface="等线" panose="02010600030101010101" charset="-122"/>
                <a:ea typeface="等线" panose="02010600030101010101" charset="-122"/>
                <a:cs typeface="Times New Roman" panose="02020603050405020304" charset="0"/>
              </a:rPr>
              <a:t>https://zhuanlan.zhihu.com/p/149209000</a:t>
            </a:r>
          </a:p>
          <a:p>
            <a:r>
              <a:rPr lang="zh-CN" altLang="zh-CN" sz="1800" kern="100" dirty="0">
                <a:effectLst/>
                <a:latin typeface="等线" panose="02010600030101010101" charset="-122"/>
                <a:ea typeface="等线" panose="02010600030101010101" charset="-122"/>
                <a:cs typeface="Times New Roman" panose="02020603050405020304" charset="0"/>
              </a:rPr>
              <a:t>https://blog.csdn.net/cold___play/article/details/102698461</a:t>
            </a:r>
          </a:p>
          <a:p>
            <a:r>
              <a:rPr lang="zh-CN" altLang="zh-CN" sz="1800" kern="100" dirty="0">
                <a:effectLst/>
                <a:latin typeface="等线" panose="02010600030101010101" charset="-122"/>
                <a:ea typeface="等线" panose="02010600030101010101" charset="-122"/>
                <a:cs typeface="Times New Roman" panose="02020603050405020304" charset="0"/>
              </a:rPr>
              <a:t>https://zhuanlan.zhihu.com/p/149269481</a:t>
            </a:r>
          </a:p>
          <a:p>
            <a:endParaRPr lang="zh-CN" altLang="en-US" dirty="0"/>
          </a:p>
        </p:txBody>
      </p:sp>
    </p:spTree>
  </p:cSld>
  <p:clrMapOvr>
    <a:masterClrMapping/>
  </p:clrMapOvr>
  <p:transition spd="slow">
    <p:cove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11207455" y="157627"/>
            <a:ext cx="869659" cy="869659"/>
          </a:xfrm>
          <a:prstGeom prst="ellipse">
            <a:avLst/>
          </a:prstGeom>
          <a:solidFill>
            <a:srgbClr val="1C50A2"/>
          </a:soli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椭圆 2"/>
          <p:cNvSpPr/>
          <p:nvPr/>
        </p:nvSpPr>
        <p:spPr>
          <a:xfrm>
            <a:off x="10494498" y="1027286"/>
            <a:ext cx="572356" cy="572356"/>
          </a:xfrm>
          <a:prstGeom prst="ellipse">
            <a:avLst/>
          </a:prstGeom>
          <a:solidFill>
            <a:schemeClr val="bg1"/>
          </a:soli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椭圆 3"/>
          <p:cNvSpPr/>
          <p:nvPr/>
        </p:nvSpPr>
        <p:spPr>
          <a:xfrm>
            <a:off x="9984544" y="2075926"/>
            <a:ext cx="422031" cy="422031"/>
          </a:xfrm>
          <a:prstGeom prst="ellipse">
            <a:avLst/>
          </a:prstGeom>
          <a:solidFill>
            <a:srgbClr val="1C50A2"/>
          </a:soli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椭圆 4"/>
          <p:cNvSpPr/>
          <p:nvPr/>
        </p:nvSpPr>
        <p:spPr>
          <a:xfrm>
            <a:off x="9360270" y="2472639"/>
            <a:ext cx="302456" cy="302456"/>
          </a:xfrm>
          <a:prstGeom prst="ellipse">
            <a:avLst/>
          </a:prstGeom>
          <a:solidFill>
            <a:schemeClr val="bg1"/>
          </a:soli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椭圆 5"/>
          <p:cNvSpPr/>
          <p:nvPr/>
        </p:nvSpPr>
        <p:spPr>
          <a:xfrm>
            <a:off x="10104119" y="375750"/>
            <a:ext cx="302456" cy="302456"/>
          </a:xfrm>
          <a:prstGeom prst="ellipse">
            <a:avLst/>
          </a:prstGeom>
          <a:solidFill>
            <a:srgbClr val="1C50A2"/>
          </a:soli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椭圆 6"/>
          <p:cNvSpPr/>
          <p:nvPr/>
        </p:nvSpPr>
        <p:spPr>
          <a:xfrm>
            <a:off x="11118973" y="1944299"/>
            <a:ext cx="390938" cy="390938"/>
          </a:xfrm>
          <a:prstGeom prst="ellipse">
            <a:avLst/>
          </a:prstGeom>
          <a:solidFill>
            <a:srgbClr val="1C50A2"/>
          </a:soli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椭圆 7"/>
          <p:cNvSpPr/>
          <p:nvPr/>
        </p:nvSpPr>
        <p:spPr>
          <a:xfrm>
            <a:off x="-190500" y="5924841"/>
            <a:ext cx="1098259" cy="1098259"/>
          </a:xfrm>
          <a:prstGeom prst="ellipse">
            <a:avLst/>
          </a:prstGeom>
          <a:solidFill>
            <a:srgbClr val="1C50A2"/>
          </a:soli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椭圆 8"/>
          <p:cNvSpPr/>
          <p:nvPr/>
        </p:nvSpPr>
        <p:spPr>
          <a:xfrm>
            <a:off x="2184400" y="4749799"/>
            <a:ext cx="622299" cy="622299"/>
          </a:xfrm>
          <a:prstGeom prst="ellipse">
            <a:avLst/>
          </a:prstGeom>
          <a:solidFill>
            <a:srgbClr val="1C50A2"/>
          </a:soli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椭圆 9"/>
          <p:cNvSpPr/>
          <p:nvPr/>
        </p:nvSpPr>
        <p:spPr>
          <a:xfrm>
            <a:off x="2428873" y="5924841"/>
            <a:ext cx="847727" cy="847727"/>
          </a:xfrm>
          <a:prstGeom prst="ellipse">
            <a:avLst/>
          </a:prstGeom>
          <a:solidFill>
            <a:srgbClr val="1C50A2"/>
          </a:soli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椭圆 10"/>
          <p:cNvSpPr/>
          <p:nvPr/>
        </p:nvSpPr>
        <p:spPr>
          <a:xfrm>
            <a:off x="690560" y="5569741"/>
            <a:ext cx="1288259" cy="1288259"/>
          </a:xfrm>
          <a:prstGeom prst="ellipse">
            <a:avLst/>
          </a:prstGeom>
          <a:solidFill>
            <a:schemeClr val="bg1"/>
          </a:soli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 name="椭圆 11"/>
          <p:cNvSpPr/>
          <p:nvPr/>
        </p:nvSpPr>
        <p:spPr>
          <a:xfrm>
            <a:off x="284161" y="5093491"/>
            <a:ext cx="622299" cy="622299"/>
          </a:xfrm>
          <a:prstGeom prst="ellipse">
            <a:avLst/>
          </a:prstGeom>
          <a:solidFill>
            <a:srgbClr val="1C50A2"/>
          </a:soli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3" name="椭圆 12"/>
          <p:cNvSpPr/>
          <p:nvPr/>
        </p:nvSpPr>
        <p:spPr>
          <a:xfrm>
            <a:off x="292854" y="4279899"/>
            <a:ext cx="204399" cy="204399"/>
          </a:xfrm>
          <a:prstGeom prst="ellipse">
            <a:avLst/>
          </a:prstGeom>
          <a:solidFill>
            <a:schemeClr val="bg1"/>
          </a:soli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4" name="椭圆 13"/>
          <p:cNvSpPr/>
          <p:nvPr/>
        </p:nvSpPr>
        <p:spPr>
          <a:xfrm>
            <a:off x="2082200" y="4482499"/>
            <a:ext cx="204399" cy="204399"/>
          </a:xfrm>
          <a:prstGeom prst="ellipse">
            <a:avLst/>
          </a:prstGeom>
          <a:solidFill>
            <a:srgbClr val="1C50A2"/>
          </a:soli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 name="椭圆 14"/>
          <p:cNvSpPr/>
          <p:nvPr/>
        </p:nvSpPr>
        <p:spPr>
          <a:xfrm>
            <a:off x="1238831" y="5302440"/>
            <a:ext cx="204399" cy="204399"/>
          </a:xfrm>
          <a:prstGeom prst="ellipse">
            <a:avLst/>
          </a:prstGeom>
          <a:solidFill>
            <a:schemeClr val="bg1"/>
          </a:soli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6" name="椭圆 15"/>
          <p:cNvSpPr/>
          <p:nvPr/>
        </p:nvSpPr>
        <p:spPr>
          <a:xfrm>
            <a:off x="2067119" y="5404639"/>
            <a:ext cx="204399" cy="204399"/>
          </a:xfrm>
          <a:prstGeom prst="ellipse">
            <a:avLst/>
          </a:prstGeom>
          <a:solidFill>
            <a:srgbClr val="1C50A2"/>
          </a:soli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椭圆 16"/>
          <p:cNvSpPr/>
          <p:nvPr/>
        </p:nvSpPr>
        <p:spPr>
          <a:xfrm>
            <a:off x="3227778" y="5609038"/>
            <a:ext cx="204399" cy="204399"/>
          </a:xfrm>
          <a:prstGeom prst="ellipse">
            <a:avLst/>
          </a:prstGeom>
          <a:solidFill>
            <a:schemeClr val="bg1"/>
          </a:soli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2" name="标题 3"/>
          <p:cNvSpPr>
            <a:spLocks noGrp="1"/>
          </p:cNvSpPr>
          <p:nvPr/>
        </p:nvSpPr>
        <p:spPr>
          <a:xfrm>
            <a:off x="3208939" y="2591125"/>
            <a:ext cx="6914515" cy="1080770"/>
          </a:xfrm>
        </p:spPr>
        <p:txBody>
          <a:bodyPr>
            <a:noAutofit/>
          </a:bodyPr>
          <a:lstStyle>
            <a:defPPr>
              <a:defRPr lang="zh-CN"/>
            </a:defPPr>
            <a:lvl1pPr marL="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1pPr>
            <a:lvl2pPr marL="457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2pPr>
            <a:lvl3pPr marL="914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3pPr>
            <a:lvl4pPr marL="1371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4pPr>
            <a:lvl5pPr marL="18288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5pPr>
            <a:lvl6pPr marL="22860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6pPr>
            <a:lvl7pPr marL="2743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7pPr>
            <a:lvl8pPr marL="3200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8pPr>
            <a:lvl9pPr marL="3657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9pPr>
          </a:lstStyle>
          <a:p>
            <a:endParaRPr lang="zh-CN" altLang="en-US" sz="4400" b="1" dirty="0">
              <a:solidFill>
                <a:srgbClr val="1C50A2"/>
              </a:solidFill>
            </a:endParaRPr>
          </a:p>
        </p:txBody>
      </p:sp>
      <p:sp>
        <p:nvSpPr>
          <p:cNvPr id="44" name="矩形 43"/>
          <p:cNvSpPr/>
          <p:nvPr/>
        </p:nvSpPr>
        <p:spPr>
          <a:xfrm>
            <a:off x="3107572" y="1848411"/>
            <a:ext cx="4041140" cy="768350"/>
          </a:xfrm>
          <a:prstGeom prst="rect">
            <a:avLst/>
          </a:prstGeom>
        </p:spPr>
        <p:txBody>
          <a:bodyPr wrap="none">
            <a:spAutoFit/>
          </a:bodyPr>
          <a:lstStyle/>
          <a:p>
            <a:pPr algn="l"/>
            <a:r>
              <a:rPr lang="zh-CN" altLang="en-US" sz="4400" b="1" dirty="0">
                <a:solidFill>
                  <a:srgbClr val="1C50A2"/>
                </a:solidFill>
                <a:latin typeface="+mj-ea"/>
                <a:ea typeface="+mj-ea"/>
                <a:sym typeface="+mn-ea"/>
              </a:rPr>
              <a:t>2023-翻转课堂</a:t>
            </a:r>
            <a:endParaRPr lang="zh-CN" altLang="en-US" sz="4400" b="1" dirty="0">
              <a:solidFill>
                <a:srgbClr val="1C50A2"/>
              </a:solidFill>
              <a:latin typeface="+mj-ea"/>
              <a:ea typeface="+mj-ea"/>
            </a:endParaRPr>
          </a:p>
        </p:txBody>
      </p:sp>
      <p:sp>
        <p:nvSpPr>
          <p:cNvPr id="46" name="矩形 45"/>
          <p:cNvSpPr/>
          <p:nvPr/>
        </p:nvSpPr>
        <p:spPr>
          <a:xfrm>
            <a:off x="3107572" y="3036396"/>
            <a:ext cx="4986020" cy="768350"/>
          </a:xfrm>
          <a:prstGeom prst="rect">
            <a:avLst/>
          </a:prstGeom>
        </p:spPr>
        <p:txBody>
          <a:bodyPr wrap="none">
            <a:spAutoFit/>
          </a:bodyPr>
          <a:lstStyle/>
          <a:p>
            <a:pPr algn="l"/>
            <a:r>
              <a:rPr lang="en-US" altLang="zh-CN" sz="4400" b="1" dirty="0">
                <a:solidFill>
                  <a:srgbClr val="1C50A2"/>
                </a:solidFill>
                <a:latin typeface="+mj-ea"/>
                <a:ea typeface="+mj-ea"/>
                <a:sym typeface="+mn-ea"/>
              </a:rPr>
              <a:t>展示完毕  感谢观看</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decel="10000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par>
                                <p:cTn id="9" presetID="2" presetClass="entr" presetSubtype="12" decel="10000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0-#ppt_w/2"/>
                                          </p:val>
                                        </p:tav>
                                        <p:tav tm="100000">
                                          <p:val>
                                            <p:strVal val="#ppt_x"/>
                                          </p:val>
                                        </p:tav>
                                      </p:tavLst>
                                    </p:anim>
                                    <p:anim calcmode="lin" valueType="num">
                                      <p:cBhvr additive="base">
                                        <p:cTn id="12" dur="500" fill="hold"/>
                                        <p:tgtEl>
                                          <p:spTgt spid="9"/>
                                        </p:tgtEl>
                                        <p:attrNameLst>
                                          <p:attrName>ppt_y</p:attrName>
                                        </p:attrNameLst>
                                      </p:cBhvr>
                                      <p:tavLst>
                                        <p:tav tm="0">
                                          <p:val>
                                            <p:strVal val="1+#ppt_h/2"/>
                                          </p:val>
                                        </p:tav>
                                        <p:tav tm="100000">
                                          <p:val>
                                            <p:strVal val="#ppt_y"/>
                                          </p:val>
                                        </p:tav>
                                      </p:tavLst>
                                    </p:anim>
                                  </p:childTnLst>
                                </p:cTn>
                              </p:par>
                              <p:par>
                                <p:cTn id="13" presetID="2" presetClass="entr" presetSubtype="12" decel="10000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0-#ppt_w/2"/>
                                          </p:val>
                                        </p:tav>
                                        <p:tav tm="100000">
                                          <p:val>
                                            <p:strVal val="#ppt_x"/>
                                          </p:val>
                                        </p:tav>
                                      </p:tavLst>
                                    </p:anim>
                                    <p:anim calcmode="lin" valueType="num">
                                      <p:cBhvr additive="base">
                                        <p:cTn id="16" dur="500" fill="hold"/>
                                        <p:tgtEl>
                                          <p:spTgt spid="10"/>
                                        </p:tgtEl>
                                        <p:attrNameLst>
                                          <p:attrName>ppt_y</p:attrName>
                                        </p:attrNameLst>
                                      </p:cBhvr>
                                      <p:tavLst>
                                        <p:tav tm="0">
                                          <p:val>
                                            <p:strVal val="1+#ppt_h/2"/>
                                          </p:val>
                                        </p:tav>
                                        <p:tav tm="100000">
                                          <p:val>
                                            <p:strVal val="#ppt_y"/>
                                          </p:val>
                                        </p:tav>
                                      </p:tavLst>
                                    </p:anim>
                                  </p:childTnLst>
                                </p:cTn>
                              </p:par>
                              <p:par>
                                <p:cTn id="17" presetID="2" presetClass="entr" presetSubtype="12" decel="10000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0-#ppt_w/2"/>
                                          </p:val>
                                        </p:tav>
                                        <p:tav tm="100000">
                                          <p:val>
                                            <p:strVal val="#ppt_x"/>
                                          </p:val>
                                        </p:tav>
                                      </p:tavLst>
                                    </p:anim>
                                    <p:anim calcmode="lin" valueType="num">
                                      <p:cBhvr additive="base">
                                        <p:cTn id="20" dur="500" fill="hold"/>
                                        <p:tgtEl>
                                          <p:spTgt spid="11"/>
                                        </p:tgtEl>
                                        <p:attrNameLst>
                                          <p:attrName>ppt_y</p:attrName>
                                        </p:attrNameLst>
                                      </p:cBhvr>
                                      <p:tavLst>
                                        <p:tav tm="0">
                                          <p:val>
                                            <p:strVal val="1+#ppt_h/2"/>
                                          </p:val>
                                        </p:tav>
                                        <p:tav tm="100000">
                                          <p:val>
                                            <p:strVal val="#ppt_y"/>
                                          </p:val>
                                        </p:tav>
                                      </p:tavLst>
                                    </p:anim>
                                  </p:childTnLst>
                                </p:cTn>
                              </p:par>
                              <p:par>
                                <p:cTn id="21" presetID="2" presetClass="entr" presetSubtype="12" decel="10000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anim calcmode="lin" valueType="num">
                                      <p:cBhvr additive="base">
                                        <p:cTn id="23" dur="500" fill="hold"/>
                                        <p:tgtEl>
                                          <p:spTgt spid="12"/>
                                        </p:tgtEl>
                                        <p:attrNameLst>
                                          <p:attrName>ppt_x</p:attrName>
                                        </p:attrNameLst>
                                      </p:cBhvr>
                                      <p:tavLst>
                                        <p:tav tm="0">
                                          <p:val>
                                            <p:strVal val="0-#ppt_w/2"/>
                                          </p:val>
                                        </p:tav>
                                        <p:tav tm="100000">
                                          <p:val>
                                            <p:strVal val="#ppt_x"/>
                                          </p:val>
                                        </p:tav>
                                      </p:tavLst>
                                    </p:anim>
                                    <p:anim calcmode="lin" valueType="num">
                                      <p:cBhvr additive="base">
                                        <p:cTn id="24" dur="500" fill="hold"/>
                                        <p:tgtEl>
                                          <p:spTgt spid="12"/>
                                        </p:tgtEl>
                                        <p:attrNameLst>
                                          <p:attrName>ppt_y</p:attrName>
                                        </p:attrNameLst>
                                      </p:cBhvr>
                                      <p:tavLst>
                                        <p:tav tm="0">
                                          <p:val>
                                            <p:strVal val="1+#ppt_h/2"/>
                                          </p:val>
                                        </p:tav>
                                        <p:tav tm="100000">
                                          <p:val>
                                            <p:strVal val="#ppt_y"/>
                                          </p:val>
                                        </p:tav>
                                      </p:tavLst>
                                    </p:anim>
                                  </p:childTnLst>
                                </p:cTn>
                              </p:par>
                              <p:par>
                                <p:cTn id="25" presetID="2" presetClass="entr" presetSubtype="12" decel="100000"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anim calcmode="lin" valueType="num">
                                      <p:cBhvr additive="base">
                                        <p:cTn id="27" dur="500" fill="hold"/>
                                        <p:tgtEl>
                                          <p:spTgt spid="13"/>
                                        </p:tgtEl>
                                        <p:attrNameLst>
                                          <p:attrName>ppt_x</p:attrName>
                                        </p:attrNameLst>
                                      </p:cBhvr>
                                      <p:tavLst>
                                        <p:tav tm="0">
                                          <p:val>
                                            <p:strVal val="0-#ppt_w/2"/>
                                          </p:val>
                                        </p:tav>
                                        <p:tav tm="100000">
                                          <p:val>
                                            <p:strVal val="#ppt_x"/>
                                          </p:val>
                                        </p:tav>
                                      </p:tavLst>
                                    </p:anim>
                                    <p:anim calcmode="lin" valueType="num">
                                      <p:cBhvr additive="base">
                                        <p:cTn id="28" dur="500" fill="hold"/>
                                        <p:tgtEl>
                                          <p:spTgt spid="13"/>
                                        </p:tgtEl>
                                        <p:attrNameLst>
                                          <p:attrName>ppt_y</p:attrName>
                                        </p:attrNameLst>
                                      </p:cBhvr>
                                      <p:tavLst>
                                        <p:tav tm="0">
                                          <p:val>
                                            <p:strVal val="1+#ppt_h/2"/>
                                          </p:val>
                                        </p:tav>
                                        <p:tav tm="100000">
                                          <p:val>
                                            <p:strVal val="#ppt_y"/>
                                          </p:val>
                                        </p:tav>
                                      </p:tavLst>
                                    </p:anim>
                                  </p:childTnLst>
                                </p:cTn>
                              </p:par>
                              <p:par>
                                <p:cTn id="29" presetID="2" presetClass="entr" presetSubtype="12" decel="100000" fill="hold" grpId="0" nodeType="withEffect">
                                  <p:stCondLst>
                                    <p:cond delay="0"/>
                                  </p:stCondLst>
                                  <p:childTnLst>
                                    <p:set>
                                      <p:cBhvr>
                                        <p:cTn id="30" dur="1" fill="hold">
                                          <p:stCondLst>
                                            <p:cond delay="0"/>
                                          </p:stCondLst>
                                        </p:cTn>
                                        <p:tgtEl>
                                          <p:spTgt spid="14"/>
                                        </p:tgtEl>
                                        <p:attrNameLst>
                                          <p:attrName>style.visibility</p:attrName>
                                        </p:attrNameLst>
                                      </p:cBhvr>
                                      <p:to>
                                        <p:strVal val="visible"/>
                                      </p:to>
                                    </p:set>
                                    <p:anim calcmode="lin" valueType="num">
                                      <p:cBhvr additive="base">
                                        <p:cTn id="31" dur="500" fill="hold"/>
                                        <p:tgtEl>
                                          <p:spTgt spid="14"/>
                                        </p:tgtEl>
                                        <p:attrNameLst>
                                          <p:attrName>ppt_x</p:attrName>
                                        </p:attrNameLst>
                                      </p:cBhvr>
                                      <p:tavLst>
                                        <p:tav tm="0">
                                          <p:val>
                                            <p:strVal val="0-#ppt_w/2"/>
                                          </p:val>
                                        </p:tav>
                                        <p:tav tm="100000">
                                          <p:val>
                                            <p:strVal val="#ppt_x"/>
                                          </p:val>
                                        </p:tav>
                                      </p:tavLst>
                                    </p:anim>
                                    <p:anim calcmode="lin" valueType="num">
                                      <p:cBhvr additive="base">
                                        <p:cTn id="32" dur="500" fill="hold"/>
                                        <p:tgtEl>
                                          <p:spTgt spid="14"/>
                                        </p:tgtEl>
                                        <p:attrNameLst>
                                          <p:attrName>ppt_y</p:attrName>
                                        </p:attrNameLst>
                                      </p:cBhvr>
                                      <p:tavLst>
                                        <p:tav tm="0">
                                          <p:val>
                                            <p:strVal val="1+#ppt_h/2"/>
                                          </p:val>
                                        </p:tav>
                                        <p:tav tm="100000">
                                          <p:val>
                                            <p:strVal val="#ppt_y"/>
                                          </p:val>
                                        </p:tav>
                                      </p:tavLst>
                                    </p:anim>
                                  </p:childTnLst>
                                </p:cTn>
                              </p:par>
                              <p:par>
                                <p:cTn id="33" presetID="2" presetClass="entr" presetSubtype="12" decel="100000" fill="hold" grpId="0" nodeType="withEffect">
                                  <p:stCondLst>
                                    <p:cond delay="0"/>
                                  </p:stCondLst>
                                  <p:childTnLst>
                                    <p:set>
                                      <p:cBhvr>
                                        <p:cTn id="34" dur="1" fill="hold">
                                          <p:stCondLst>
                                            <p:cond delay="0"/>
                                          </p:stCondLst>
                                        </p:cTn>
                                        <p:tgtEl>
                                          <p:spTgt spid="15"/>
                                        </p:tgtEl>
                                        <p:attrNameLst>
                                          <p:attrName>style.visibility</p:attrName>
                                        </p:attrNameLst>
                                      </p:cBhvr>
                                      <p:to>
                                        <p:strVal val="visible"/>
                                      </p:to>
                                    </p:set>
                                    <p:anim calcmode="lin" valueType="num">
                                      <p:cBhvr additive="base">
                                        <p:cTn id="35" dur="500" fill="hold"/>
                                        <p:tgtEl>
                                          <p:spTgt spid="15"/>
                                        </p:tgtEl>
                                        <p:attrNameLst>
                                          <p:attrName>ppt_x</p:attrName>
                                        </p:attrNameLst>
                                      </p:cBhvr>
                                      <p:tavLst>
                                        <p:tav tm="0">
                                          <p:val>
                                            <p:strVal val="0-#ppt_w/2"/>
                                          </p:val>
                                        </p:tav>
                                        <p:tav tm="100000">
                                          <p:val>
                                            <p:strVal val="#ppt_x"/>
                                          </p:val>
                                        </p:tav>
                                      </p:tavLst>
                                    </p:anim>
                                    <p:anim calcmode="lin" valueType="num">
                                      <p:cBhvr additive="base">
                                        <p:cTn id="36" dur="500" fill="hold"/>
                                        <p:tgtEl>
                                          <p:spTgt spid="15"/>
                                        </p:tgtEl>
                                        <p:attrNameLst>
                                          <p:attrName>ppt_y</p:attrName>
                                        </p:attrNameLst>
                                      </p:cBhvr>
                                      <p:tavLst>
                                        <p:tav tm="0">
                                          <p:val>
                                            <p:strVal val="1+#ppt_h/2"/>
                                          </p:val>
                                        </p:tav>
                                        <p:tav tm="100000">
                                          <p:val>
                                            <p:strVal val="#ppt_y"/>
                                          </p:val>
                                        </p:tav>
                                      </p:tavLst>
                                    </p:anim>
                                  </p:childTnLst>
                                </p:cTn>
                              </p:par>
                              <p:par>
                                <p:cTn id="37" presetID="2" presetClass="entr" presetSubtype="12" decel="100000" fill="hold" grpId="0" nodeType="withEffect">
                                  <p:stCondLst>
                                    <p:cond delay="0"/>
                                  </p:stCondLst>
                                  <p:childTnLst>
                                    <p:set>
                                      <p:cBhvr>
                                        <p:cTn id="38" dur="1" fill="hold">
                                          <p:stCondLst>
                                            <p:cond delay="0"/>
                                          </p:stCondLst>
                                        </p:cTn>
                                        <p:tgtEl>
                                          <p:spTgt spid="16"/>
                                        </p:tgtEl>
                                        <p:attrNameLst>
                                          <p:attrName>style.visibility</p:attrName>
                                        </p:attrNameLst>
                                      </p:cBhvr>
                                      <p:to>
                                        <p:strVal val="visible"/>
                                      </p:to>
                                    </p:set>
                                    <p:anim calcmode="lin" valueType="num">
                                      <p:cBhvr additive="base">
                                        <p:cTn id="39" dur="500" fill="hold"/>
                                        <p:tgtEl>
                                          <p:spTgt spid="16"/>
                                        </p:tgtEl>
                                        <p:attrNameLst>
                                          <p:attrName>ppt_x</p:attrName>
                                        </p:attrNameLst>
                                      </p:cBhvr>
                                      <p:tavLst>
                                        <p:tav tm="0">
                                          <p:val>
                                            <p:strVal val="0-#ppt_w/2"/>
                                          </p:val>
                                        </p:tav>
                                        <p:tav tm="100000">
                                          <p:val>
                                            <p:strVal val="#ppt_x"/>
                                          </p:val>
                                        </p:tav>
                                      </p:tavLst>
                                    </p:anim>
                                    <p:anim calcmode="lin" valueType="num">
                                      <p:cBhvr additive="base">
                                        <p:cTn id="40" dur="500" fill="hold"/>
                                        <p:tgtEl>
                                          <p:spTgt spid="16"/>
                                        </p:tgtEl>
                                        <p:attrNameLst>
                                          <p:attrName>ppt_y</p:attrName>
                                        </p:attrNameLst>
                                      </p:cBhvr>
                                      <p:tavLst>
                                        <p:tav tm="0">
                                          <p:val>
                                            <p:strVal val="1+#ppt_h/2"/>
                                          </p:val>
                                        </p:tav>
                                        <p:tav tm="100000">
                                          <p:val>
                                            <p:strVal val="#ppt_y"/>
                                          </p:val>
                                        </p:tav>
                                      </p:tavLst>
                                    </p:anim>
                                  </p:childTnLst>
                                </p:cTn>
                              </p:par>
                              <p:par>
                                <p:cTn id="41" presetID="2" presetClass="entr" presetSubtype="12" decel="100000" fill="hold" grpId="0" nodeType="withEffect">
                                  <p:stCondLst>
                                    <p:cond delay="0"/>
                                  </p:stCondLst>
                                  <p:childTnLst>
                                    <p:set>
                                      <p:cBhvr>
                                        <p:cTn id="42" dur="1" fill="hold">
                                          <p:stCondLst>
                                            <p:cond delay="0"/>
                                          </p:stCondLst>
                                        </p:cTn>
                                        <p:tgtEl>
                                          <p:spTgt spid="17"/>
                                        </p:tgtEl>
                                        <p:attrNameLst>
                                          <p:attrName>style.visibility</p:attrName>
                                        </p:attrNameLst>
                                      </p:cBhvr>
                                      <p:to>
                                        <p:strVal val="visible"/>
                                      </p:to>
                                    </p:set>
                                    <p:anim calcmode="lin" valueType="num">
                                      <p:cBhvr additive="base">
                                        <p:cTn id="43" dur="500" fill="hold"/>
                                        <p:tgtEl>
                                          <p:spTgt spid="17"/>
                                        </p:tgtEl>
                                        <p:attrNameLst>
                                          <p:attrName>ppt_x</p:attrName>
                                        </p:attrNameLst>
                                      </p:cBhvr>
                                      <p:tavLst>
                                        <p:tav tm="0">
                                          <p:val>
                                            <p:strVal val="0-#ppt_w/2"/>
                                          </p:val>
                                        </p:tav>
                                        <p:tav tm="100000">
                                          <p:val>
                                            <p:strVal val="#ppt_x"/>
                                          </p:val>
                                        </p:tav>
                                      </p:tavLst>
                                    </p:anim>
                                    <p:anim calcmode="lin" valueType="num">
                                      <p:cBhvr additive="base">
                                        <p:cTn id="44" dur="500" fill="hold"/>
                                        <p:tgtEl>
                                          <p:spTgt spid="17"/>
                                        </p:tgtEl>
                                        <p:attrNameLst>
                                          <p:attrName>ppt_y</p:attrName>
                                        </p:attrNameLst>
                                      </p:cBhvr>
                                      <p:tavLst>
                                        <p:tav tm="0">
                                          <p:val>
                                            <p:strVal val="1+#ppt_h/2"/>
                                          </p:val>
                                        </p:tav>
                                        <p:tav tm="100000">
                                          <p:val>
                                            <p:strVal val="#ppt_y"/>
                                          </p:val>
                                        </p:tav>
                                      </p:tavLst>
                                    </p:anim>
                                  </p:childTnLst>
                                </p:cTn>
                              </p:par>
                              <p:par>
                                <p:cTn id="45" presetID="2" presetClass="entr" presetSubtype="3" decel="100000" fill="hold" grpId="0" nodeType="withEffect">
                                  <p:stCondLst>
                                    <p:cond delay="0"/>
                                  </p:stCondLst>
                                  <p:childTnLst>
                                    <p:set>
                                      <p:cBhvr>
                                        <p:cTn id="46" dur="1" fill="hold">
                                          <p:stCondLst>
                                            <p:cond delay="0"/>
                                          </p:stCondLst>
                                        </p:cTn>
                                        <p:tgtEl>
                                          <p:spTgt spid="2"/>
                                        </p:tgtEl>
                                        <p:attrNameLst>
                                          <p:attrName>style.visibility</p:attrName>
                                        </p:attrNameLst>
                                      </p:cBhvr>
                                      <p:to>
                                        <p:strVal val="visible"/>
                                      </p:to>
                                    </p:set>
                                    <p:anim calcmode="lin" valueType="num">
                                      <p:cBhvr additive="base">
                                        <p:cTn id="47" dur="500" fill="hold"/>
                                        <p:tgtEl>
                                          <p:spTgt spid="2"/>
                                        </p:tgtEl>
                                        <p:attrNameLst>
                                          <p:attrName>ppt_x</p:attrName>
                                        </p:attrNameLst>
                                      </p:cBhvr>
                                      <p:tavLst>
                                        <p:tav tm="0">
                                          <p:val>
                                            <p:strVal val="1+#ppt_w/2"/>
                                          </p:val>
                                        </p:tav>
                                        <p:tav tm="100000">
                                          <p:val>
                                            <p:strVal val="#ppt_x"/>
                                          </p:val>
                                        </p:tav>
                                      </p:tavLst>
                                    </p:anim>
                                    <p:anim calcmode="lin" valueType="num">
                                      <p:cBhvr additive="base">
                                        <p:cTn id="48" dur="500" fill="hold"/>
                                        <p:tgtEl>
                                          <p:spTgt spid="2"/>
                                        </p:tgtEl>
                                        <p:attrNameLst>
                                          <p:attrName>ppt_y</p:attrName>
                                        </p:attrNameLst>
                                      </p:cBhvr>
                                      <p:tavLst>
                                        <p:tav tm="0">
                                          <p:val>
                                            <p:strVal val="0-#ppt_h/2"/>
                                          </p:val>
                                        </p:tav>
                                        <p:tav tm="100000">
                                          <p:val>
                                            <p:strVal val="#ppt_y"/>
                                          </p:val>
                                        </p:tav>
                                      </p:tavLst>
                                    </p:anim>
                                  </p:childTnLst>
                                </p:cTn>
                              </p:par>
                              <p:par>
                                <p:cTn id="49" presetID="2" presetClass="entr" presetSubtype="3" decel="100000" fill="hold" grpId="0" nodeType="withEffect">
                                  <p:stCondLst>
                                    <p:cond delay="0"/>
                                  </p:stCondLst>
                                  <p:childTnLst>
                                    <p:set>
                                      <p:cBhvr>
                                        <p:cTn id="50" dur="1" fill="hold">
                                          <p:stCondLst>
                                            <p:cond delay="0"/>
                                          </p:stCondLst>
                                        </p:cTn>
                                        <p:tgtEl>
                                          <p:spTgt spid="3"/>
                                        </p:tgtEl>
                                        <p:attrNameLst>
                                          <p:attrName>style.visibility</p:attrName>
                                        </p:attrNameLst>
                                      </p:cBhvr>
                                      <p:to>
                                        <p:strVal val="visible"/>
                                      </p:to>
                                    </p:set>
                                    <p:anim calcmode="lin" valueType="num">
                                      <p:cBhvr additive="base">
                                        <p:cTn id="51" dur="500" fill="hold"/>
                                        <p:tgtEl>
                                          <p:spTgt spid="3"/>
                                        </p:tgtEl>
                                        <p:attrNameLst>
                                          <p:attrName>ppt_x</p:attrName>
                                        </p:attrNameLst>
                                      </p:cBhvr>
                                      <p:tavLst>
                                        <p:tav tm="0">
                                          <p:val>
                                            <p:strVal val="1+#ppt_w/2"/>
                                          </p:val>
                                        </p:tav>
                                        <p:tav tm="100000">
                                          <p:val>
                                            <p:strVal val="#ppt_x"/>
                                          </p:val>
                                        </p:tav>
                                      </p:tavLst>
                                    </p:anim>
                                    <p:anim calcmode="lin" valueType="num">
                                      <p:cBhvr additive="base">
                                        <p:cTn id="52" dur="500" fill="hold"/>
                                        <p:tgtEl>
                                          <p:spTgt spid="3"/>
                                        </p:tgtEl>
                                        <p:attrNameLst>
                                          <p:attrName>ppt_y</p:attrName>
                                        </p:attrNameLst>
                                      </p:cBhvr>
                                      <p:tavLst>
                                        <p:tav tm="0">
                                          <p:val>
                                            <p:strVal val="0-#ppt_h/2"/>
                                          </p:val>
                                        </p:tav>
                                        <p:tav tm="100000">
                                          <p:val>
                                            <p:strVal val="#ppt_y"/>
                                          </p:val>
                                        </p:tav>
                                      </p:tavLst>
                                    </p:anim>
                                  </p:childTnLst>
                                </p:cTn>
                              </p:par>
                              <p:par>
                                <p:cTn id="53" presetID="2" presetClass="entr" presetSubtype="3" decel="100000" fill="hold" grpId="0" nodeType="withEffect">
                                  <p:stCondLst>
                                    <p:cond delay="0"/>
                                  </p:stCondLst>
                                  <p:childTnLst>
                                    <p:set>
                                      <p:cBhvr>
                                        <p:cTn id="54" dur="1" fill="hold">
                                          <p:stCondLst>
                                            <p:cond delay="0"/>
                                          </p:stCondLst>
                                        </p:cTn>
                                        <p:tgtEl>
                                          <p:spTgt spid="4"/>
                                        </p:tgtEl>
                                        <p:attrNameLst>
                                          <p:attrName>style.visibility</p:attrName>
                                        </p:attrNameLst>
                                      </p:cBhvr>
                                      <p:to>
                                        <p:strVal val="visible"/>
                                      </p:to>
                                    </p:set>
                                    <p:anim calcmode="lin" valueType="num">
                                      <p:cBhvr additive="base">
                                        <p:cTn id="55" dur="500" fill="hold"/>
                                        <p:tgtEl>
                                          <p:spTgt spid="4"/>
                                        </p:tgtEl>
                                        <p:attrNameLst>
                                          <p:attrName>ppt_x</p:attrName>
                                        </p:attrNameLst>
                                      </p:cBhvr>
                                      <p:tavLst>
                                        <p:tav tm="0">
                                          <p:val>
                                            <p:strVal val="1+#ppt_w/2"/>
                                          </p:val>
                                        </p:tav>
                                        <p:tav tm="100000">
                                          <p:val>
                                            <p:strVal val="#ppt_x"/>
                                          </p:val>
                                        </p:tav>
                                      </p:tavLst>
                                    </p:anim>
                                    <p:anim calcmode="lin" valueType="num">
                                      <p:cBhvr additive="base">
                                        <p:cTn id="56" dur="500" fill="hold"/>
                                        <p:tgtEl>
                                          <p:spTgt spid="4"/>
                                        </p:tgtEl>
                                        <p:attrNameLst>
                                          <p:attrName>ppt_y</p:attrName>
                                        </p:attrNameLst>
                                      </p:cBhvr>
                                      <p:tavLst>
                                        <p:tav tm="0">
                                          <p:val>
                                            <p:strVal val="0-#ppt_h/2"/>
                                          </p:val>
                                        </p:tav>
                                        <p:tav tm="100000">
                                          <p:val>
                                            <p:strVal val="#ppt_y"/>
                                          </p:val>
                                        </p:tav>
                                      </p:tavLst>
                                    </p:anim>
                                  </p:childTnLst>
                                </p:cTn>
                              </p:par>
                              <p:par>
                                <p:cTn id="57" presetID="2" presetClass="entr" presetSubtype="3" decel="100000" fill="hold" grpId="0" nodeType="withEffect">
                                  <p:stCondLst>
                                    <p:cond delay="0"/>
                                  </p:stCondLst>
                                  <p:childTnLst>
                                    <p:set>
                                      <p:cBhvr>
                                        <p:cTn id="58" dur="1" fill="hold">
                                          <p:stCondLst>
                                            <p:cond delay="0"/>
                                          </p:stCondLst>
                                        </p:cTn>
                                        <p:tgtEl>
                                          <p:spTgt spid="5"/>
                                        </p:tgtEl>
                                        <p:attrNameLst>
                                          <p:attrName>style.visibility</p:attrName>
                                        </p:attrNameLst>
                                      </p:cBhvr>
                                      <p:to>
                                        <p:strVal val="visible"/>
                                      </p:to>
                                    </p:set>
                                    <p:anim calcmode="lin" valueType="num">
                                      <p:cBhvr additive="base">
                                        <p:cTn id="59" dur="500" fill="hold"/>
                                        <p:tgtEl>
                                          <p:spTgt spid="5"/>
                                        </p:tgtEl>
                                        <p:attrNameLst>
                                          <p:attrName>ppt_x</p:attrName>
                                        </p:attrNameLst>
                                      </p:cBhvr>
                                      <p:tavLst>
                                        <p:tav tm="0">
                                          <p:val>
                                            <p:strVal val="1+#ppt_w/2"/>
                                          </p:val>
                                        </p:tav>
                                        <p:tav tm="100000">
                                          <p:val>
                                            <p:strVal val="#ppt_x"/>
                                          </p:val>
                                        </p:tav>
                                      </p:tavLst>
                                    </p:anim>
                                    <p:anim calcmode="lin" valueType="num">
                                      <p:cBhvr additive="base">
                                        <p:cTn id="60" dur="500" fill="hold"/>
                                        <p:tgtEl>
                                          <p:spTgt spid="5"/>
                                        </p:tgtEl>
                                        <p:attrNameLst>
                                          <p:attrName>ppt_y</p:attrName>
                                        </p:attrNameLst>
                                      </p:cBhvr>
                                      <p:tavLst>
                                        <p:tav tm="0">
                                          <p:val>
                                            <p:strVal val="0-#ppt_h/2"/>
                                          </p:val>
                                        </p:tav>
                                        <p:tav tm="100000">
                                          <p:val>
                                            <p:strVal val="#ppt_y"/>
                                          </p:val>
                                        </p:tav>
                                      </p:tavLst>
                                    </p:anim>
                                  </p:childTnLst>
                                </p:cTn>
                              </p:par>
                              <p:par>
                                <p:cTn id="61" presetID="2" presetClass="entr" presetSubtype="3" decel="100000" fill="hold" grpId="0" nodeType="withEffect">
                                  <p:stCondLst>
                                    <p:cond delay="0"/>
                                  </p:stCondLst>
                                  <p:childTnLst>
                                    <p:set>
                                      <p:cBhvr>
                                        <p:cTn id="62" dur="1" fill="hold">
                                          <p:stCondLst>
                                            <p:cond delay="0"/>
                                          </p:stCondLst>
                                        </p:cTn>
                                        <p:tgtEl>
                                          <p:spTgt spid="6"/>
                                        </p:tgtEl>
                                        <p:attrNameLst>
                                          <p:attrName>style.visibility</p:attrName>
                                        </p:attrNameLst>
                                      </p:cBhvr>
                                      <p:to>
                                        <p:strVal val="visible"/>
                                      </p:to>
                                    </p:set>
                                    <p:anim calcmode="lin" valueType="num">
                                      <p:cBhvr additive="base">
                                        <p:cTn id="63" dur="500" fill="hold"/>
                                        <p:tgtEl>
                                          <p:spTgt spid="6"/>
                                        </p:tgtEl>
                                        <p:attrNameLst>
                                          <p:attrName>ppt_x</p:attrName>
                                        </p:attrNameLst>
                                      </p:cBhvr>
                                      <p:tavLst>
                                        <p:tav tm="0">
                                          <p:val>
                                            <p:strVal val="1+#ppt_w/2"/>
                                          </p:val>
                                        </p:tav>
                                        <p:tav tm="100000">
                                          <p:val>
                                            <p:strVal val="#ppt_x"/>
                                          </p:val>
                                        </p:tav>
                                      </p:tavLst>
                                    </p:anim>
                                    <p:anim calcmode="lin" valueType="num">
                                      <p:cBhvr additive="base">
                                        <p:cTn id="64" dur="500" fill="hold"/>
                                        <p:tgtEl>
                                          <p:spTgt spid="6"/>
                                        </p:tgtEl>
                                        <p:attrNameLst>
                                          <p:attrName>ppt_y</p:attrName>
                                        </p:attrNameLst>
                                      </p:cBhvr>
                                      <p:tavLst>
                                        <p:tav tm="0">
                                          <p:val>
                                            <p:strVal val="0-#ppt_h/2"/>
                                          </p:val>
                                        </p:tav>
                                        <p:tav tm="100000">
                                          <p:val>
                                            <p:strVal val="#ppt_y"/>
                                          </p:val>
                                        </p:tav>
                                      </p:tavLst>
                                    </p:anim>
                                  </p:childTnLst>
                                </p:cTn>
                              </p:par>
                              <p:par>
                                <p:cTn id="65" presetID="2" presetClass="entr" presetSubtype="3" decel="100000" fill="hold" grpId="0" nodeType="withEffect">
                                  <p:stCondLst>
                                    <p:cond delay="0"/>
                                  </p:stCondLst>
                                  <p:childTnLst>
                                    <p:set>
                                      <p:cBhvr>
                                        <p:cTn id="66" dur="1" fill="hold">
                                          <p:stCondLst>
                                            <p:cond delay="0"/>
                                          </p:stCondLst>
                                        </p:cTn>
                                        <p:tgtEl>
                                          <p:spTgt spid="7"/>
                                        </p:tgtEl>
                                        <p:attrNameLst>
                                          <p:attrName>style.visibility</p:attrName>
                                        </p:attrNameLst>
                                      </p:cBhvr>
                                      <p:to>
                                        <p:strVal val="visible"/>
                                      </p:to>
                                    </p:set>
                                    <p:anim calcmode="lin" valueType="num">
                                      <p:cBhvr additive="base">
                                        <p:cTn id="67" dur="500" fill="hold"/>
                                        <p:tgtEl>
                                          <p:spTgt spid="7"/>
                                        </p:tgtEl>
                                        <p:attrNameLst>
                                          <p:attrName>ppt_x</p:attrName>
                                        </p:attrNameLst>
                                      </p:cBhvr>
                                      <p:tavLst>
                                        <p:tav tm="0">
                                          <p:val>
                                            <p:strVal val="1+#ppt_w/2"/>
                                          </p:val>
                                        </p:tav>
                                        <p:tav tm="100000">
                                          <p:val>
                                            <p:strVal val="#ppt_x"/>
                                          </p:val>
                                        </p:tav>
                                      </p:tavLst>
                                    </p:anim>
                                    <p:anim calcmode="lin" valueType="num">
                                      <p:cBhvr additive="base">
                                        <p:cTn id="68" dur="500" fill="hold"/>
                                        <p:tgtEl>
                                          <p:spTgt spid="7"/>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 grpId="0" bldLvl="0" animBg="1"/>
      <p:bldP spid="4" grpId="0" bldLvl="0" animBg="1"/>
      <p:bldP spid="5" grpId="0" bldLvl="0" animBg="1"/>
      <p:bldP spid="6" grpId="0" bldLvl="0" animBg="1"/>
      <p:bldP spid="7" grpId="0" bldLvl="0" animBg="1"/>
      <p:bldP spid="8" grpId="0" bldLvl="0" animBg="1"/>
      <p:bldP spid="9" grpId="0" bldLvl="0" animBg="1"/>
      <p:bldP spid="10" grpId="0" bldLvl="0" animBg="1"/>
      <p:bldP spid="11" grpId="0" bldLvl="0" animBg="1"/>
      <p:bldP spid="12" grpId="0" bldLvl="0" animBg="1"/>
      <p:bldP spid="13" grpId="0" bldLvl="0" animBg="1"/>
      <p:bldP spid="14" grpId="0" bldLvl="0" animBg="1"/>
      <p:bldP spid="15" grpId="0" bldLvl="0" animBg="1"/>
      <p:bldP spid="16" grpId="0" bldLvl="0" animBg="1"/>
      <p:bldP spid="17" grpId="0" bldLvl="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90773" y="273344"/>
            <a:ext cx="2488304"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r>
              <a:rPr lang="zh-CN" altLang="en-US" sz="2400" b="1" dirty="0">
                <a:solidFill>
                  <a:schemeClr val="tx2"/>
                </a:solidFill>
                <a:latin typeface="微软雅黑" panose="020B0503020204020204" charset="-122"/>
                <a:ea typeface="微软雅黑" panose="020B0503020204020204" charset="-122"/>
              </a:rPr>
              <a:t>类图</a:t>
            </a:r>
          </a:p>
        </p:txBody>
      </p:sp>
      <p:sp>
        <p:nvSpPr>
          <p:cNvPr id="105" name="文本框 104"/>
          <p:cNvSpPr txBox="1"/>
          <p:nvPr/>
        </p:nvSpPr>
        <p:spPr>
          <a:xfrm>
            <a:off x="365125" y="880745"/>
            <a:ext cx="8918575" cy="1097280"/>
          </a:xfrm>
          <a:prstGeom prst="rect">
            <a:avLst/>
          </a:prstGeom>
          <a:noFill/>
          <a:ln w="9525">
            <a:noFill/>
          </a:ln>
        </p:spPr>
        <p:txBody>
          <a:bodyPr>
            <a:noAutofit/>
          </a:bodyPr>
          <a:lstStyle/>
          <a:p>
            <a:pPr marL="228600" indent="-228600"/>
            <a:r>
              <a:rPr lang="en-US" b="1" dirty="0">
                <a:solidFill>
                  <a:srgbClr val="FF0000"/>
                </a:solidFill>
                <a:latin typeface="等线" panose="02010600030101010101" charset="-122"/>
              </a:rPr>
              <a:t>3. </a:t>
            </a:r>
            <a:r>
              <a:rPr lang="zh-CN" b="1" dirty="0">
                <a:solidFill>
                  <a:srgbClr val="FF0000"/>
                </a:solidFill>
                <a:ea typeface="等线" panose="02010600030101010101" charset="-122"/>
              </a:rPr>
              <a:t>组合关系</a:t>
            </a:r>
            <a:r>
              <a:rPr lang="zh-CN" sz="2000" b="0" dirty="0">
                <a:solidFill>
                  <a:srgbClr val="202122"/>
                </a:solidFill>
                <a:ea typeface="等线" panose="02010600030101010101" charset="-122"/>
              </a:rPr>
              <a:t>是一类</a:t>
            </a:r>
            <a:r>
              <a:rPr lang="en-US" sz="2000" b="0" dirty="0">
                <a:solidFill>
                  <a:schemeClr val="tx2">
                    <a:lumMod val="60000"/>
                    <a:lumOff val="40000"/>
                  </a:schemeClr>
                </a:solidFill>
                <a:latin typeface="Arial" panose="020B0604020202020204" pitchFamily="34" charset="0"/>
                <a:ea typeface="等线" panose="02010600030101010101" charset="-122"/>
              </a:rPr>
              <a:t>“</a:t>
            </a:r>
            <a:r>
              <a:rPr lang="zh-CN" sz="2000" b="0" dirty="0">
                <a:solidFill>
                  <a:schemeClr val="tx2">
                    <a:lumMod val="60000"/>
                    <a:lumOff val="40000"/>
                  </a:schemeClr>
                </a:solidFill>
                <a:ea typeface="等线" panose="02010600030101010101" charset="-122"/>
              </a:rPr>
              <a:t>强</a:t>
            </a:r>
            <a:r>
              <a:rPr lang="en-US" sz="2000" b="0" dirty="0">
                <a:solidFill>
                  <a:schemeClr val="tx2">
                    <a:lumMod val="60000"/>
                    <a:lumOff val="40000"/>
                  </a:schemeClr>
                </a:solidFill>
                <a:latin typeface="Arial" panose="020B0604020202020204" pitchFamily="34" charset="0"/>
                <a:ea typeface="等线" panose="02010600030101010101" charset="-122"/>
              </a:rPr>
              <a:t>”</a:t>
            </a:r>
            <a:r>
              <a:rPr lang="zh-CN" sz="2000" b="0" dirty="0">
                <a:solidFill>
                  <a:schemeClr val="tx2">
                    <a:lumMod val="60000"/>
                    <a:lumOff val="40000"/>
                  </a:schemeClr>
                </a:solidFill>
                <a:ea typeface="等线" panose="02010600030101010101" charset="-122"/>
              </a:rPr>
              <a:t>的整体与部分的包含关系</a:t>
            </a:r>
            <a:r>
              <a:rPr lang="zh-CN" sz="2000" b="0" dirty="0">
                <a:solidFill>
                  <a:srgbClr val="202122"/>
                </a:solidFill>
                <a:ea typeface="等线" panose="02010600030101010101" charset="-122"/>
              </a:rPr>
              <a:t>（</a:t>
            </a:r>
            <a:r>
              <a:rPr lang="en-US" sz="2000" b="0" dirty="0">
                <a:solidFill>
                  <a:srgbClr val="202122"/>
                </a:solidFill>
                <a:latin typeface="Arial" panose="020B0604020202020204" pitchFamily="34" charset="0"/>
                <a:ea typeface="等线" panose="02010600030101010101" charset="-122"/>
              </a:rPr>
              <a:t>" ... is a part of ..."</a:t>
            </a:r>
            <a:r>
              <a:rPr lang="zh-CN" sz="2000" b="0" dirty="0">
                <a:solidFill>
                  <a:srgbClr val="202122"/>
                </a:solidFill>
                <a:ea typeface="等线" panose="02010600030101010101" charset="-122"/>
              </a:rPr>
              <a:t>）。成分类必须依靠合成类而存在。</a:t>
            </a:r>
            <a:r>
              <a:rPr lang="zh-CN" sz="2000" b="0" dirty="0">
                <a:solidFill>
                  <a:schemeClr val="tx2">
                    <a:lumMod val="60000"/>
                    <a:lumOff val="40000"/>
                  </a:schemeClr>
                </a:solidFill>
                <a:ea typeface="等线" panose="02010600030101010101" charset="-122"/>
              </a:rPr>
              <a:t>整体与部分是不可分的</a:t>
            </a:r>
            <a:r>
              <a:rPr lang="zh-CN" sz="2000" b="0" dirty="0">
                <a:solidFill>
                  <a:srgbClr val="202122"/>
                </a:solidFill>
                <a:ea typeface="等线" panose="02010600030101010101" charset="-122"/>
              </a:rPr>
              <a:t>，整体的生命周期结束也就意味着部分的生命周期结束。</a:t>
            </a:r>
            <a:endParaRPr lang="zh-CN" altLang="en-US" sz="2000" b="0" dirty="0">
              <a:solidFill>
                <a:srgbClr val="202122"/>
              </a:solidFill>
              <a:ea typeface="等线" panose="02010600030101010101" charset="-122"/>
            </a:endParaRPr>
          </a:p>
        </p:txBody>
      </p:sp>
      <p:pic>
        <p:nvPicPr>
          <p:cNvPr id="5" name="图片 4"/>
          <p:cNvPicPr/>
          <p:nvPr/>
        </p:nvPicPr>
        <p:blipFill>
          <a:blip r:embed="rId3"/>
          <a:stretch>
            <a:fillRect/>
          </a:stretch>
        </p:blipFill>
        <p:spPr>
          <a:xfrm>
            <a:off x="476250" y="1977708"/>
            <a:ext cx="5276850" cy="1009650"/>
          </a:xfrm>
          <a:prstGeom prst="rect">
            <a:avLst/>
          </a:prstGeom>
          <a:noFill/>
          <a:ln w="9525">
            <a:noFill/>
          </a:ln>
        </p:spPr>
      </p:pic>
      <p:sp>
        <p:nvSpPr>
          <p:cNvPr id="106" name="文本框 105"/>
          <p:cNvSpPr txBox="1"/>
          <p:nvPr/>
        </p:nvSpPr>
        <p:spPr>
          <a:xfrm>
            <a:off x="476250" y="2578100"/>
            <a:ext cx="11327765" cy="1390650"/>
          </a:xfrm>
          <a:prstGeom prst="rect">
            <a:avLst/>
          </a:prstGeom>
          <a:noFill/>
          <a:ln w="9525">
            <a:noFill/>
          </a:ln>
        </p:spPr>
        <p:txBody>
          <a:bodyPr>
            <a:noAutofit/>
          </a:bodyPr>
          <a:lstStyle/>
          <a:p>
            <a:pPr indent="0"/>
            <a:endParaRPr lang="en-US" b="1" dirty="0">
              <a:solidFill>
                <a:srgbClr val="FF0000"/>
              </a:solidFill>
              <a:latin typeface="等线" panose="02010600030101010101" charset="-122"/>
              <a:cs typeface="Times New Roman" panose="02020603050405020304" charset="0"/>
            </a:endParaRPr>
          </a:p>
          <a:p>
            <a:pPr indent="0"/>
            <a:r>
              <a:rPr lang="en-US" b="1" dirty="0">
                <a:solidFill>
                  <a:srgbClr val="FF0000"/>
                </a:solidFill>
                <a:latin typeface="等线" panose="02010600030101010101" charset="-122"/>
                <a:cs typeface="Times New Roman" panose="02020603050405020304" charset="0"/>
              </a:rPr>
              <a:t> </a:t>
            </a:r>
            <a:endParaRPr lang="en-US" b="1" dirty="0">
              <a:solidFill>
                <a:srgbClr val="FF0000"/>
              </a:solidFill>
              <a:latin typeface="等线" panose="02010600030101010101" charset="-122"/>
            </a:endParaRPr>
          </a:p>
          <a:p>
            <a:pPr indent="0"/>
            <a:r>
              <a:rPr lang="en-US" b="1" dirty="0">
                <a:solidFill>
                  <a:srgbClr val="FF0000"/>
                </a:solidFill>
                <a:latin typeface="等线" panose="02010600030101010101" charset="-122"/>
              </a:rPr>
              <a:t>4. </a:t>
            </a:r>
            <a:r>
              <a:rPr lang="zh-CN" b="1" dirty="0">
                <a:solidFill>
                  <a:srgbClr val="FF0000"/>
                </a:solidFill>
                <a:ea typeface="等线" panose="02010600030101010101" charset="-122"/>
              </a:rPr>
              <a:t>依赖关系</a:t>
            </a:r>
            <a:r>
              <a:rPr lang="zh-CN" sz="2000" b="0" dirty="0">
                <a:solidFill>
                  <a:srgbClr val="202122"/>
                </a:solidFill>
                <a:ea typeface="等线" panose="02010600030101010101" charset="-122"/>
              </a:rPr>
              <a:t>可以简单的理解为一个类</a:t>
            </a:r>
            <a:r>
              <a:rPr lang="en-US" sz="2000" b="0" dirty="0">
                <a:solidFill>
                  <a:srgbClr val="202122"/>
                </a:solidFill>
                <a:latin typeface="Arial" panose="020B0604020202020204" pitchFamily="34" charset="0"/>
                <a:ea typeface="等线" panose="02010600030101010101" charset="-122"/>
              </a:rPr>
              <a:t>A</a:t>
            </a:r>
            <a:r>
              <a:rPr lang="zh-CN" sz="2000" b="0" dirty="0">
                <a:solidFill>
                  <a:srgbClr val="202122"/>
                </a:solidFill>
                <a:ea typeface="等线" panose="02010600030101010101" charset="-122"/>
              </a:rPr>
              <a:t>使用到了另一个类</a:t>
            </a:r>
            <a:r>
              <a:rPr lang="en-US" sz="2000" b="0" dirty="0">
                <a:solidFill>
                  <a:srgbClr val="202122"/>
                </a:solidFill>
                <a:latin typeface="Arial" panose="020B0604020202020204" pitchFamily="34" charset="0"/>
                <a:ea typeface="等线" panose="02010600030101010101" charset="-122"/>
              </a:rPr>
              <a:t>B</a:t>
            </a:r>
            <a:r>
              <a:rPr lang="zh-CN" sz="2000" b="0" dirty="0">
                <a:solidFill>
                  <a:srgbClr val="202122"/>
                </a:solidFill>
                <a:ea typeface="等线" panose="02010600030101010101" charset="-122"/>
              </a:rPr>
              <a:t>，</a:t>
            </a:r>
            <a:r>
              <a:rPr lang="en-US" sz="2000" b="0" dirty="0">
                <a:solidFill>
                  <a:srgbClr val="202122"/>
                </a:solidFill>
                <a:latin typeface="Arial" panose="020B0604020202020204" pitchFamily="34" charset="0"/>
                <a:ea typeface="等线" panose="02010600030101010101" charset="-122"/>
              </a:rPr>
              <a:t>" ... uses a ..."</a:t>
            </a:r>
            <a:r>
              <a:rPr lang="zh-CN" sz="2000" b="0" dirty="0">
                <a:solidFill>
                  <a:srgbClr val="202122"/>
                </a:solidFill>
                <a:ea typeface="等线" panose="02010600030101010101" charset="-122"/>
              </a:rPr>
              <a:t>，</a:t>
            </a:r>
            <a:r>
              <a:rPr lang="zh-CN" sz="2000" b="0" dirty="0">
                <a:solidFill>
                  <a:schemeClr val="tx2">
                    <a:lumMod val="60000"/>
                    <a:lumOff val="40000"/>
                  </a:schemeClr>
                </a:solidFill>
                <a:ea typeface="等线" panose="02010600030101010101" charset="-122"/>
              </a:rPr>
              <a:t>被依赖的对象只是作为一种工具在使用</a:t>
            </a:r>
            <a:r>
              <a:rPr lang="zh-CN" sz="2000" b="0" dirty="0">
                <a:solidFill>
                  <a:srgbClr val="202122"/>
                </a:solidFill>
                <a:ea typeface="等线" panose="02010600030101010101" charset="-122"/>
              </a:rPr>
              <a:t>，而并不持有对它的引用。而这种使用关系是具有</a:t>
            </a:r>
            <a:r>
              <a:rPr lang="zh-CN" sz="2000" b="0" dirty="0">
                <a:solidFill>
                  <a:schemeClr val="tx2">
                    <a:lumMod val="60000"/>
                    <a:lumOff val="40000"/>
                  </a:schemeClr>
                </a:solidFill>
                <a:ea typeface="等线" panose="02010600030101010101" charset="-122"/>
              </a:rPr>
              <a:t>偶然性</a:t>
            </a:r>
            <a:r>
              <a:rPr lang="zh-CN" sz="2000" b="0" dirty="0">
                <a:solidFill>
                  <a:srgbClr val="202122"/>
                </a:solidFill>
                <a:ea typeface="等线" panose="02010600030101010101" charset="-122"/>
              </a:rPr>
              <a:t>、</a:t>
            </a:r>
            <a:r>
              <a:rPr lang="zh-CN" sz="2000" b="0" dirty="0">
                <a:solidFill>
                  <a:schemeClr val="tx2">
                    <a:lumMod val="60000"/>
                    <a:lumOff val="40000"/>
                  </a:schemeClr>
                </a:solidFill>
                <a:ea typeface="等线" panose="02010600030101010101" charset="-122"/>
              </a:rPr>
              <a:t>临时性</a:t>
            </a:r>
            <a:r>
              <a:rPr lang="zh-CN" sz="2000" b="0" dirty="0">
                <a:solidFill>
                  <a:srgbClr val="202122"/>
                </a:solidFill>
                <a:ea typeface="等线" panose="02010600030101010101" charset="-122"/>
              </a:rPr>
              <a:t>的、</a:t>
            </a:r>
            <a:r>
              <a:rPr lang="zh-CN" sz="2000" b="0" dirty="0">
                <a:solidFill>
                  <a:schemeClr val="tx2">
                    <a:lumMod val="60000"/>
                    <a:lumOff val="40000"/>
                  </a:schemeClr>
                </a:solidFill>
                <a:ea typeface="等线" panose="02010600030101010101" charset="-122"/>
              </a:rPr>
              <a:t>非常弱</a:t>
            </a:r>
            <a:r>
              <a:rPr lang="zh-CN" sz="2000" b="0" dirty="0">
                <a:solidFill>
                  <a:srgbClr val="202122"/>
                </a:solidFill>
                <a:ea typeface="等线" panose="02010600030101010101" charset="-122"/>
              </a:rPr>
              <a:t>的，但是</a:t>
            </a:r>
            <a:r>
              <a:rPr lang="en-US" sz="2000" b="0" dirty="0">
                <a:solidFill>
                  <a:srgbClr val="202122"/>
                </a:solidFill>
                <a:latin typeface="Arial" panose="020B0604020202020204" pitchFamily="34" charset="0"/>
                <a:ea typeface="等线" panose="02010600030101010101" charset="-122"/>
              </a:rPr>
              <a:t>B</a:t>
            </a:r>
            <a:r>
              <a:rPr lang="zh-CN" sz="2000" b="0" dirty="0">
                <a:solidFill>
                  <a:srgbClr val="202122"/>
                </a:solidFill>
                <a:ea typeface="等线" panose="02010600030101010101" charset="-122"/>
              </a:rPr>
              <a:t>类的变化会影响到</a:t>
            </a:r>
            <a:r>
              <a:rPr lang="en-US" sz="2000" b="0" dirty="0">
                <a:solidFill>
                  <a:srgbClr val="202122"/>
                </a:solidFill>
                <a:latin typeface="Arial" panose="020B0604020202020204" pitchFamily="34" charset="0"/>
                <a:ea typeface="等线" panose="02010600030101010101" charset="-122"/>
              </a:rPr>
              <a:t>A</a:t>
            </a:r>
            <a:r>
              <a:rPr lang="zh-CN" sz="2000" b="0" dirty="0">
                <a:solidFill>
                  <a:srgbClr val="202122"/>
                </a:solidFill>
                <a:ea typeface="等线" panose="02010600030101010101" charset="-122"/>
              </a:rPr>
              <a:t>；表现在代码层面，为类</a:t>
            </a:r>
            <a:r>
              <a:rPr lang="en-US" sz="2000" b="0" dirty="0">
                <a:solidFill>
                  <a:srgbClr val="202122"/>
                </a:solidFill>
                <a:latin typeface="Arial" panose="020B0604020202020204" pitchFamily="34" charset="0"/>
                <a:ea typeface="等线" panose="02010600030101010101" charset="-122"/>
              </a:rPr>
              <a:t>B</a:t>
            </a:r>
            <a:r>
              <a:rPr lang="zh-CN" sz="2000" b="0" dirty="0">
                <a:solidFill>
                  <a:srgbClr val="202122"/>
                </a:solidFill>
                <a:ea typeface="等线" panose="02010600030101010101" charset="-122"/>
              </a:rPr>
              <a:t>作为参数被类</a:t>
            </a:r>
            <a:r>
              <a:rPr lang="en-US" sz="2000" b="0" dirty="0">
                <a:solidFill>
                  <a:srgbClr val="202122"/>
                </a:solidFill>
                <a:latin typeface="Arial" panose="020B0604020202020204" pitchFamily="34" charset="0"/>
                <a:ea typeface="等线" panose="02010600030101010101" charset="-122"/>
              </a:rPr>
              <a:t>A</a:t>
            </a:r>
            <a:r>
              <a:rPr lang="zh-CN" sz="2000" b="0" dirty="0">
                <a:solidFill>
                  <a:srgbClr val="202122"/>
                </a:solidFill>
                <a:ea typeface="等线" panose="02010600030101010101" charset="-122"/>
              </a:rPr>
              <a:t>在某个</a:t>
            </a:r>
            <a:r>
              <a:rPr lang="en-US" sz="2000" b="0" dirty="0">
                <a:solidFill>
                  <a:srgbClr val="202122"/>
                </a:solidFill>
                <a:latin typeface="Arial" panose="020B0604020202020204" pitchFamily="34" charset="0"/>
                <a:ea typeface="等线" panose="02010600030101010101" charset="-122"/>
              </a:rPr>
              <a:t>method</a:t>
            </a:r>
            <a:r>
              <a:rPr lang="zh-CN" sz="2000" b="0" dirty="0">
                <a:solidFill>
                  <a:srgbClr val="202122"/>
                </a:solidFill>
                <a:ea typeface="等线" panose="02010600030101010101" charset="-122"/>
              </a:rPr>
              <a:t>（方法）中使用。用带燕尾箭头的虚线表示。表示一个类依赖于另外一个类的定义；依赖关系仅仅描述了类与类之间的一种使用与被使用的关系。</a:t>
            </a:r>
            <a:endParaRPr lang="zh-CN" altLang="en-US" sz="2000" b="0" dirty="0">
              <a:solidFill>
                <a:srgbClr val="202122"/>
              </a:solidFill>
              <a:ea typeface="等线" panose="02010600030101010101" charset="-122"/>
            </a:endParaRPr>
          </a:p>
        </p:txBody>
      </p:sp>
      <p:pic>
        <p:nvPicPr>
          <p:cNvPr id="6" name="图片 5"/>
          <p:cNvPicPr/>
          <p:nvPr/>
        </p:nvPicPr>
        <p:blipFill>
          <a:blip r:embed="rId4"/>
          <a:stretch>
            <a:fillRect/>
          </a:stretch>
        </p:blipFill>
        <p:spPr>
          <a:xfrm>
            <a:off x="5205291" y="4635500"/>
            <a:ext cx="5220335" cy="1866265"/>
          </a:xfrm>
          <a:prstGeom prst="rect">
            <a:avLst/>
          </a:prstGeom>
          <a:noFill/>
          <a:ln w="9525">
            <a:noFill/>
          </a:ln>
        </p:spPr>
      </p:pic>
    </p:spTree>
  </p:cSld>
  <p:clrMapOvr>
    <a:masterClrMapping/>
  </p:clrMapOvr>
  <p:transition spd="slow">
    <p:cove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90773" y="273344"/>
            <a:ext cx="2488304"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r>
              <a:rPr lang="zh-CN" altLang="en-US" sz="2400" b="1" dirty="0">
                <a:solidFill>
                  <a:schemeClr val="tx2"/>
                </a:solidFill>
                <a:latin typeface="微软雅黑" panose="020B0503020204020204" charset="-122"/>
                <a:ea typeface="微软雅黑" panose="020B0503020204020204" charset="-122"/>
              </a:rPr>
              <a:t>类图</a:t>
            </a:r>
          </a:p>
        </p:txBody>
      </p:sp>
      <p:sp>
        <p:nvSpPr>
          <p:cNvPr id="107" name="文本框 106"/>
          <p:cNvSpPr txBox="1"/>
          <p:nvPr/>
        </p:nvSpPr>
        <p:spPr>
          <a:xfrm>
            <a:off x="960755" y="866140"/>
            <a:ext cx="8706485" cy="1050290"/>
          </a:xfrm>
          <a:prstGeom prst="rect">
            <a:avLst/>
          </a:prstGeom>
          <a:noFill/>
          <a:ln w="9525">
            <a:noFill/>
          </a:ln>
        </p:spPr>
        <p:txBody>
          <a:bodyPr>
            <a:noAutofit/>
          </a:bodyPr>
          <a:lstStyle/>
          <a:p>
            <a:pPr marL="228600" indent="-228600"/>
            <a:r>
              <a:rPr lang="en-US" b="1" dirty="0">
                <a:solidFill>
                  <a:srgbClr val="FF0000"/>
                </a:solidFill>
                <a:latin typeface="等线" panose="02010600030101010101" charset="-122"/>
              </a:rPr>
              <a:t>5. </a:t>
            </a:r>
            <a:r>
              <a:rPr lang="zh-CN" b="1" dirty="0">
                <a:solidFill>
                  <a:srgbClr val="FF0000"/>
                </a:solidFill>
                <a:ea typeface="等线" panose="02010600030101010101" charset="-122"/>
              </a:rPr>
              <a:t>继承关系（泛化关系是继承的反方向）</a:t>
            </a:r>
            <a:r>
              <a:rPr lang="zh-CN" sz="2000" b="0" dirty="0">
                <a:solidFill>
                  <a:srgbClr val="202122"/>
                </a:solidFill>
                <a:ea typeface="等线" panose="02010600030101010101" charset="-122"/>
              </a:rPr>
              <a:t>指的是</a:t>
            </a:r>
            <a:r>
              <a:rPr lang="zh-CN" sz="2000" b="0" dirty="0">
                <a:solidFill>
                  <a:schemeClr val="tx2">
                    <a:lumMod val="60000"/>
                    <a:lumOff val="40000"/>
                  </a:schemeClr>
                </a:solidFill>
                <a:ea typeface="等线" panose="02010600030101010101" charset="-122"/>
              </a:rPr>
              <a:t>一个类</a:t>
            </a:r>
            <a:r>
              <a:rPr lang="zh-CN" sz="2000" b="0" dirty="0">
                <a:solidFill>
                  <a:srgbClr val="202122"/>
                </a:solidFill>
                <a:ea typeface="等线" panose="02010600030101010101" charset="-122"/>
              </a:rPr>
              <a:t>（称为父类、父接口）</a:t>
            </a:r>
            <a:r>
              <a:rPr lang="zh-CN" sz="2000" b="0" dirty="0">
                <a:solidFill>
                  <a:schemeClr val="tx2">
                    <a:lumMod val="60000"/>
                    <a:lumOff val="40000"/>
                  </a:schemeClr>
                </a:solidFill>
                <a:ea typeface="等线" panose="02010600030101010101" charset="-122"/>
              </a:rPr>
              <a:t>具有另外的一个</a:t>
            </a:r>
            <a:r>
              <a:rPr lang="zh-CN" sz="2000" b="0" dirty="0">
                <a:solidFill>
                  <a:srgbClr val="202122"/>
                </a:solidFill>
                <a:ea typeface="等线" panose="02010600030101010101" charset="-122"/>
              </a:rPr>
              <a:t>（或一些）</a:t>
            </a:r>
            <a:r>
              <a:rPr lang="zh-CN" sz="2000" b="0" dirty="0">
                <a:solidFill>
                  <a:schemeClr val="tx2">
                    <a:lumMod val="60000"/>
                    <a:lumOff val="40000"/>
                  </a:schemeClr>
                </a:solidFill>
                <a:ea typeface="等线" panose="02010600030101010101" charset="-122"/>
              </a:rPr>
              <a:t>类</a:t>
            </a:r>
            <a:r>
              <a:rPr lang="zh-CN" sz="2000" b="0" dirty="0">
                <a:solidFill>
                  <a:srgbClr val="202122"/>
                </a:solidFill>
                <a:ea typeface="等线" panose="02010600030101010101" charset="-122"/>
              </a:rPr>
              <a:t>（称为子类、子接口）</a:t>
            </a:r>
            <a:r>
              <a:rPr lang="zh-CN" sz="2000" b="0" dirty="0">
                <a:solidFill>
                  <a:schemeClr val="tx2">
                    <a:lumMod val="60000"/>
                    <a:lumOff val="40000"/>
                  </a:schemeClr>
                </a:solidFill>
                <a:ea typeface="等线" panose="02010600030101010101" charset="-122"/>
              </a:rPr>
              <a:t>的共有功能</a:t>
            </a:r>
            <a:r>
              <a:rPr lang="zh-CN" sz="2000" b="0" dirty="0">
                <a:solidFill>
                  <a:srgbClr val="202122"/>
                </a:solidFill>
                <a:ea typeface="等线" panose="02010600030101010101" charset="-122"/>
              </a:rPr>
              <a:t>。子类可视为其父类的特例，并可以增加新功能。用带空心三角形箭头的实线表示。</a:t>
            </a:r>
            <a:endParaRPr lang="zh-CN" altLang="en-US" sz="2000" b="0" dirty="0">
              <a:solidFill>
                <a:srgbClr val="202122"/>
              </a:solidFill>
              <a:ea typeface="等线" panose="02010600030101010101" charset="-122"/>
            </a:endParaRPr>
          </a:p>
        </p:txBody>
      </p:sp>
      <p:pic>
        <p:nvPicPr>
          <p:cNvPr id="2" name="图片 1"/>
          <p:cNvPicPr/>
          <p:nvPr/>
        </p:nvPicPr>
        <p:blipFill>
          <a:blip r:embed="rId3"/>
          <a:stretch>
            <a:fillRect/>
          </a:stretch>
        </p:blipFill>
        <p:spPr>
          <a:xfrm>
            <a:off x="960755" y="2003425"/>
            <a:ext cx="2287270" cy="1881505"/>
          </a:xfrm>
          <a:prstGeom prst="rect">
            <a:avLst/>
          </a:prstGeom>
          <a:noFill/>
          <a:ln w="9525">
            <a:noFill/>
          </a:ln>
        </p:spPr>
      </p:pic>
      <p:sp>
        <p:nvSpPr>
          <p:cNvPr id="108" name="文本框 107"/>
          <p:cNvSpPr txBox="1"/>
          <p:nvPr/>
        </p:nvSpPr>
        <p:spPr>
          <a:xfrm>
            <a:off x="1008380" y="3429000"/>
            <a:ext cx="9248775" cy="1915160"/>
          </a:xfrm>
          <a:prstGeom prst="rect">
            <a:avLst/>
          </a:prstGeom>
          <a:noFill/>
          <a:ln w="9525">
            <a:noFill/>
          </a:ln>
        </p:spPr>
        <p:txBody>
          <a:bodyPr>
            <a:noAutofit/>
          </a:bodyPr>
          <a:lstStyle/>
          <a:p>
            <a:pPr indent="0"/>
            <a:endParaRPr lang="en-US" b="1" dirty="0">
              <a:solidFill>
                <a:srgbClr val="FF0000"/>
              </a:solidFill>
              <a:latin typeface="等线" panose="02010600030101010101" charset="-122"/>
              <a:cs typeface="Times New Roman" panose="02020603050405020304" charset="0"/>
            </a:endParaRPr>
          </a:p>
          <a:p>
            <a:pPr indent="0"/>
            <a:r>
              <a:rPr lang="en-US" b="1" dirty="0">
                <a:solidFill>
                  <a:srgbClr val="FF0000"/>
                </a:solidFill>
                <a:latin typeface="等线" panose="02010600030101010101" charset="-122"/>
                <a:cs typeface="Times New Roman" panose="02020603050405020304" charset="0"/>
              </a:rPr>
              <a:t> </a:t>
            </a:r>
            <a:endParaRPr lang="en-US" b="1" dirty="0">
              <a:solidFill>
                <a:srgbClr val="FF0000"/>
              </a:solidFill>
              <a:latin typeface="等线" panose="02010600030101010101" charset="-122"/>
            </a:endParaRPr>
          </a:p>
          <a:p>
            <a:pPr indent="0"/>
            <a:r>
              <a:rPr lang="en-US" b="1" dirty="0">
                <a:solidFill>
                  <a:srgbClr val="FF0000"/>
                </a:solidFill>
                <a:latin typeface="等线" panose="02010600030101010101" charset="-122"/>
              </a:rPr>
              <a:t>6. </a:t>
            </a:r>
            <a:r>
              <a:rPr lang="zh-CN" b="1" dirty="0">
                <a:solidFill>
                  <a:srgbClr val="FF0000"/>
                </a:solidFill>
                <a:ea typeface="等线" panose="02010600030101010101" charset="-122"/>
              </a:rPr>
              <a:t>实现关系</a:t>
            </a:r>
            <a:r>
              <a:rPr lang="zh-CN" sz="2000" b="0" dirty="0">
                <a:solidFill>
                  <a:srgbClr val="202122"/>
                </a:solidFill>
                <a:ea typeface="等线" panose="02010600030101010101" charset="-122"/>
              </a:rPr>
              <a:t>指的是</a:t>
            </a:r>
            <a:r>
              <a:rPr lang="zh-CN" sz="2000" b="0" dirty="0">
                <a:solidFill>
                  <a:schemeClr val="tx2">
                    <a:lumMod val="60000"/>
                    <a:lumOff val="40000"/>
                  </a:schemeClr>
                </a:solidFill>
                <a:ea typeface="等线" panose="02010600030101010101" charset="-122"/>
              </a:rPr>
              <a:t>一个</a:t>
            </a:r>
            <a:r>
              <a:rPr lang="en-US" sz="2000" b="0" dirty="0">
                <a:solidFill>
                  <a:schemeClr val="tx2">
                    <a:lumMod val="60000"/>
                    <a:lumOff val="40000"/>
                  </a:schemeClr>
                </a:solidFill>
                <a:latin typeface="Arial" panose="020B0604020202020204" pitchFamily="34" charset="0"/>
                <a:ea typeface="等线" panose="02010600030101010101" charset="-122"/>
              </a:rPr>
              <a:t>class</a:t>
            </a:r>
            <a:r>
              <a:rPr lang="zh-CN" sz="2000" b="0" dirty="0">
                <a:solidFill>
                  <a:schemeClr val="tx2">
                    <a:lumMod val="60000"/>
                    <a:lumOff val="40000"/>
                  </a:schemeClr>
                </a:solidFill>
                <a:ea typeface="等线" panose="02010600030101010101" charset="-122"/>
              </a:rPr>
              <a:t>类实现</a:t>
            </a:r>
            <a:r>
              <a:rPr lang="en-US" sz="2000" b="0" dirty="0">
                <a:solidFill>
                  <a:schemeClr val="tx2">
                    <a:lumMod val="60000"/>
                    <a:lumOff val="40000"/>
                  </a:schemeClr>
                </a:solidFill>
                <a:latin typeface="Arial" panose="020B0604020202020204" pitchFamily="34" charset="0"/>
                <a:ea typeface="等线" panose="02010600030101010101" charset="-122"/>
              </a:rPr>
              <a:t>interface</a:t>
            </a:r>
            <a:r>
              <a:rPr lang="zh-CN" sz="2000" b="0" dirty="0">
                <a:solidFill>
                  <a:schemeClr val="tx2">
                    <a:lumMod val="60000"/>
                    <a:lumOff val="40000"/>
                  </a:schemeClr>
                </a:solidFill>
                <a:ea typeface="等线" panose="02010600030101010101" charset="-122"/>
              </a:rPr>
              <a:t>接口（可以是多个）的功能</a:t>
            </a:r>
            <a:r>
              <a:rPr lang="zh-CN" sz="2000" b="0" dirty="0">
                <a:solidFill>
                  <a:srgbClr val="202122"/>
                </a:solidFill>
                <a:ea typeface="等线" panose="02010600030101010101" charset="-122"/>
              </a:rPr>
              <a:t>；在</a:t>
            </a:r>
            <a:r>
              <a:rPr lang="en-US" sz="2000" b="0" dirty="0">
                <a:solidFill>
                  <a:srgbClr val="202122"/>
                </a:solidFill>
                <a:latin typeface="Arial" panose="020B0604020202020204" pitchFamily="34" charset="0"/>
                <a:ea typeface="等线" panose="02010600030101010101" charset="-122"/>
              </a:rPr>
              <a:t>Java</a:t>
            </a:r>
            <a:r>
              <a:rPr lang="zh-CN" sz="2000" b="0" dirty="0">
                <a:solidFill>
                  <a:srgbClr val="202122"/>
                </a:solidFill>
                <a:ea typeface="等线" panose="02010600030101010101" charset="-122"/>
              </a:rPr>
              <a:t>中此类关系通过关键字</a:t>
            </a:r>
            <a:r>
              <a:rPr lang="en-US" sz="2000" b="0" dirty="0">
                <a:solidFill>
                  <a:srgbClr val="202122"/>
                </a:solidFill>
                <a:latin typeface="Arial" panose="020B0604020202020204" pitchFamily="34" charset="0"/>
                <a:ea typeface="等线" panose="02010600030101010101" charset="-122"/>
              </a:rPr>
              <a:t>implements</a:t>
            </a:r>
            <a:r>
              <a:rPr lang="zh-CN" sz="2000" b="0" dirty="0">
                <a:solidFill>
                  <a:srgbClr val="202122"/>
                </a:solidFill>
                <a:ea typeface="等线" panose="02010600030101010101" charset="-122"/>
              </a:rPr>
              <a:t>明确标识。用带空心三角形箭头的虚线表示。</a:t>
            </a:r>
            <a:endParaRPr lang="zh-CN" altLang="en-US" sz="2000" b="0" dirty="0">
              <a:solidFill>
                <a:srgbClr val="202122"/>
              </a:solidFill>
              <a:ea typeface="等线" panose="02010600030101010101" charset="-122"/>
            </a:endParaRPr>
          </a:p>
        </p:txBody>
      </p:sp>
      <p:pic>
        <p:nvPicPr>
          <p:cNvPr id="3" name="图片 2"/>
          <p:cNvPicPr/>
          <p:nvPr/>
        </p:nvPicPr>
        <p:blipFill>
          <a:blip r:embed="rId4"/>
          <a:stretch>
            <a:fillRect/>
          </a:stretch>
        </p:blipFill>
        <p:spPr>
          <a:xfrm>
            <a:off x="960755" y="4827905"/>
            <a:ext cx="2310130" cy="1691640"/>
          </a:xfrm>
          <a:prstGeom prst="rect">
            <a:avLst/>
          </a:prstGeom>
          <a:noFill/>
          <a:ln w="9525">
            <a:noFill/>
          </a:ln>
        </p:spPr>
      </p:pic>
      <p:sp>
        <p:nvSpPr>
          <p:cNvPr id="109" name="文本框 108"/>
          <p:cNvSpPr txBox="1"/>
          <p:nvPr/>
        </p:nvSpPr>
        <p:spPr>
          <a:xfrm>
            <a:off x="3446780" y="10234930"/>
            <a:ext cx="6040120" cy="403860"/>
          </a:xfrm>
          <a:prstGeom prst="rect">
            <a:avLst/>
          </a:prstGeom>
          <a:noFill/>
          <a:ln w="9525">
            <a:noFill/>
          </a:ln>
        </p:spPr>
        <p:txBody>
          <a:bodyPr>
            <a:noAutofit/>
          </a:bodyPr>
          <a:lstStyle/>
          <a:p>
            <a:pPr indent="0"/>
            <a:endParaRPr lang="en-US" b="1">
              <a:solidFill>
                <a:srgbClr val="FF0000"/>
              </a:solidFill>
              <a:latin typeface="等线" panose="02010600030101010101" charset="-122"/>
              <a:cs typeface="Times New Roman" panose="02020603050405020304" charset="0"/>
            </a:endParaRPr>
          </a:p>
          <a:p>
            <a:pPr indent="0"/>
            <a:r>
              <a:rPr lang="en-US" b="1">
                <a:solidFill>
                  <a:srgbClr val="FF0000"/>
                </a:solidFill>
                <a:latin typeface="等线" panose="02010600030101010101" charset="-122"/>
                <a:cs typeface="Times New Roman" panose="02020603050405020304" charset="0"/>
              </a:rPr>
              <a:t> </a:t>
            </a:r>
            <a:endParaRPr lang="en-US" altLang="en-US" b="1">
              <a:solidFill>
                <a:srgbClr val="FF0000"/>
              </a:solidFill>
              <a:latin typeface="等线" panose="02010600030101010101" charset="-122"/>
              <a:cs typeface="Times New Roman" panose="02020603050405020304" charset="0"/>
            </a:endParaRPr>
          </a:p>
        </p:txBody>
      </p:sp>
    </p:spTree>
  </p:cSld>
  <p:clrMapOvr>
    <a:masterClrMapping/>
  </p:clrMapOvr>
  <p:transition spd="slow">
    <p:cove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90773" y="273344"/>
            <a:ext cx="2488304"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r>
              <a:rPr lang="zh-CN" altLang="en-US" sz="2400" b="1" dirty="0">
                <a:solidFill>
                  <a:schemeClr val="tx2"/>
                </a:solidFill>
                <a:latin typeface="微软雅黑" panose="020B0503020204020204" charset="-122"/>
                <a:ea typeface="微软雅黑" panose="020B0503020204020204" charset="-122"/>
              </a:rPr>
              <a:t>类图</a:t>
            </a:r>
          </a:p>
        </p:txBody>
      </p:sp>
      <p:sp>
        <p:nvSpPr>
          <p:cNvPr id="109" name="文本框 108"/>
          <p:cNvSpPr txBox="1"/>
          <p:nvPr/>
        </p:nvSpPr>
        <p:spPr>
          <a:xfrm>
            <a:off x="688975" y="897573"/>
            <a:ext cx="5080000" cy="1753235"/>
          </a:xfrm>
          <a:prstGeom prst="rect">
            <a:avLst/>
          </a:prstGeom>
          <a:noFill/>
          <a:ln w="9525">
            <a:noFill/>
          </a:ln>
        </p:spPr>
        <p:txBody>
          <a:bodyPr>
            <a:spAutoFit/>
          </a:bodyPr>
          <a:lstStyle/>
          <a:p>
            <a:pPr marL="228600" indent="-228600"/>
            <a:r>
              <a:rPr lang="en-US" b="1">
                <a:solidFill>
                  <a:srgbClr val="FF0000"/>
                </a:solidFill>
                <a:latin typeface="等线" panose="02010600030101010101" charset="-122"/>
              </a:rPr>
              <a:t>7. </a:t>
            </a:r>
            <a:r>
              <a:rPr lang="zh-CN" b="1">
                <a:solidFill>
                  <a:srgbClr val="FF0000"/>
                </a:solidFill>
                <a:ea typeface="等线" panose="02010600030101010101" charset="-122"/>
              </a:rPr>
              <a:t>外部链接</a:t>
            </a:r>
            <a:endParaRPr lang="zh-CN" b="1">
              <a:solidFill>
                <a:srgbClr val="000000"/>
              </a:solidFill>
              <a:ea typeface="等线" panose="02010600030101010101" charset="-122"/>
            </a:endParaRPr>
          </a:p>
          <a:p>
            <a:pPr marL="228600" indent="-228600"/>
            <a:r>
              <a:rPr lang="zh-CN" b="1">
                <a:solidFill>
                  <a:srgbClr val="000000"/>
                </a:solidFill>
                <a:ea typeface="等线" panose="02010600030101010101" charset="-122"/>
              </a:rPr>
              <a:t>外部链接（</a:t>
            </a:r>
            <a:r>
              <a:rPr lang="zh-CN" b="1">
                <a:solidFill>
                  <a:srgbClr val="000000"/>
                </a:solidFill>
                <a:ea typeface="等线" panose="02010600030101010101" charset="-122"/>
                <a:cs typeface="Times New Roman" panose="02020603050405020304" charset="0"/>
              </a:rPr>
              <a:t>External links）是对象之间的基本关系。</a:t>
            </a:r>
            <a:endParaRPr lang="en-US" b="1">
              <a:solidFill>
                <a:srgbClr val="000000"/>
              </a:solidFill>
              <a:latin typeface="等线" panose="02010600030101010101" charset="-122"/>
              <a:cs typeface="Times New Roman" panose="02020603050405020304" charset="0"/>
            </a:endParaRPr>
          </a:p>
          <a:p>
            <a:pPr marL="228600" indent="-228600"/>
            <a:r>
              <a:rPr lang="en-US" b="1">
                <a:solidFill>
                  <a:srgbClr val="000000"/>
                </a:solidFill>
                <a:latin typeface="等线" panose="02010600030101010101" charset="-122"/>
                <a:cs typeface="Times New Roman" panose="02020603050405020304" charset="0"/>
              </a:rPr>
              <a:t> </a:t>
            </a:r>
            <a:endParaRPr lang="zh-CN" b="1">
              <a:ea typeface="等线" panose="02010600030101010101" charset="-122"/>
            </a:endParaRPr>
          </a:p>
          <a:p>
            <a:pPr marL="228600" indent="-228600"/>
            <a:r>
              <a:rPr lang="zh-CN" b="1">
                <a:ea typeface="等线" panose="02010600030101010101" charset="-122"/>
              </a:rPr>
              <a:t>其中关联关系又分为</a:t>
            </a:r>
            <a:endParaRPr lang="zh-CN" b="1">
              <a:solidFill>
                <a:srgbClr val="FF0000"/>
              </a:solidFill>
              <a:ea typeface="等线" panose="02010600030101010101" charset="-122"/>
            </a:endParaRPr>
          </a:p>
          <a:p>
            <a:pPr marL="228600" indent="-228600"/>
            <a:r>
              <a:rPr lang="zh-CN" b="1">
                <a:solidFill>
                  <a:srgbClr val="FF0000"/>
                </a:solidFill>
                <a:ea typeface="等线" panose="02010600030101010101" charset="-122"/>
              </a:rPr>
              <a:t>单向关联</a:t>
            </a:r>
            <a:endParaRPr lang="zh-CN" altLang="en-US" b="1">
              <a:solidFill>
                <a:srgbClr val="FF0000"/>
              </a:solidFill>
              <a:ea typeface="等线" panose="02010600030101010101" charset="-122"/>
            </a:endParaRPr>
          </a:p>
        </p:txBody>
      </p:sp>
      <p:pic>
        <p:nvPicPr>
          <p:cNvPr id="2" name="图片 1"/>
          <p:cNvPicPr/>
          <p:nvPr/>
        </p:nvPicPr>
        <p:blipFill>
          <a:blip r:embed="rId3"/>
          <a:stretch>
            <a:fillRect/>
          </a:stretch>
        </p:blipFill>
        <p:spPr>
          <a:xfrm>
            <a:off x="803275" y="2650808"/>
            <a:ext cx="5276850" cy="1123950"/>
          </a:xfrm>
          <a:prstGeom prst="rect">
            <a:avLst/>
          </a:prstGeom>
          <a:noFill/>
          <a:ln w="9525">
            <a:noFill/>
          </a:ln>
        </p:spPr>
      </p:pic>
      <p:sp>
        <p:nvSpPr>
          <p:cNvPr id="110" name="文本框 109"/>
          <p:cNvSpPr txBox="1"/>
          <p:nvPr/>
        </p:nvSpPr>
        <p:spPr>
          <a:xfrm>
            <a:off x="895350" y="3173413"/>
            <a:ext cx="5080000" cy="922020"/>
          </a:xfrm>
          <a:prstGeom prst="rect">
            <a:avLst/>
          </a:prstGeom>
          <a:noFill/>
          <a:ln w="9525">
            <a:noFill/>
          </a:ln>
        </p:spPr>
        <p:txBody>
          <a:bodyPr>
            <a:spAutoFit/>
          </a:bodyPr>
          <a:lstStyle/>
          <a:p>
            <a:pPr indent="0"/>
            <a:endParaRPr lang="en-US" b="1">
              <a:solidFill>
                <a:srgbClr val="4D4D4D"/>
              </a:solidFill>
              <a:latin typeface="Arial" panose="020B0604020202020204" pitchFamily="34" charset="0"/>
              <a:cs typeface="Arial" panose="020B0604020202020204" pitchFamily="34" charset="0"/>
            </a:endParaRPr>
          </a:p>
          <a:p>
            <a:pPr indent="0"/>
            <a:r>
              <a:rPr lang="en-US" b="1">
                <a:solidFill>
                  <a:srgbClr val="4D4D4D"/>
                </a:solidFill>
                <a:latin typeface="Arial" panose="020B0604020202020204" pitchFamily="34" charset="0"/>
                <a:cs typeface="Arial" panose="020B0604020202020204" pitchFamily="34" charset="0"/>
              </a:rPr>
              <a:t> </a:t>
            </a:r>
            <a:endParaRPr lang="zh-CN" b="1">
              <a:solidFill>
                <a:srgbClr val="FF0000"/>
              </a:solidFill>
              <a:latin typeface="Arial" panose="020B0604020202020204" pitchFamily="34" charset="0"/>
              <a:ea typeface="等线" panose="02010600030101010101" charset="-122"/>
            </a:endParaRPr>
          </a:p>
          <a:p>
            <a:pPr indent="0"/>
            <a:r>
              <a:rPr lang="zh-CN" b="1">
                <a:solidFill>
                  <a:srgbClr val="FF0000"/>
                </a:solidFill>
                <a:latin typeface="Arial" panose="020B0604020202020204" pitchFamily="34" charset="0"/>
                <a:ea typeface="等线" panose="02010600030101010101" charset="-122"/>
              </a:rPr>
              <a:t>双</a:t>
            </a:r>
            <a:r>
              <a:rPr lang="zh-CN" b="1">
                <a:solidFill>
                  <a:srgbClr val="FF0000"/>
                </a:solidFill>
                <a:ea typeface="等线" panose="02010600030101010101" charset="-122"/>
              </a:rPr>
              <a:t>向关联</a:t>
            </a:r>
            <a:endParaRPr lang="zh-CN" altLang="en-US" b="1">
              <a:solidFill>
                <a:srgbClr val="FF0000"/>
              </a:solidFill>
              <a:ea typeface="等线" panose="02010600030101010101" charset="-122"/>
            </a:endParaRPr>
          </a:p>
        </p:txBody>
      </p:sp>
      <p:pic>
        <p:nvPicPr>
          <p:cNvPr id="3" name="图片 2"/>
          <p:cNvPicPr/>
          <p:nvPr/>
        </p:nvPicPr>
        <p:blipFill>
          <a:blip r:embed="rId4"/>
          <a:stretch>
            <a:fillRect/>
          </a:stretch>
        </p:blipFill>
        <p:spPr>
          <a:xfrm>
            <a:off x="803275" y="4095433"/>
            <a:ext cx="5276850" cy="1123950"/>
          </a:xfrm>
          <a:prstGeom prst="rect">
            <a:avLst/>
          </a:prstGeom>
          <a:noFill/>
          <a:ln w="9525">
            <a:noFill/>
          </a:ln>
        </p:spPr>
      </p:pic>
      <p:sp>
        <p:nvSpPr>
          <p:cNvPr id="111" name="文本框 110"/>
          <p:cNvSpPr txBox="1"/>
          <p:nvPr/>
        </p:nvSpPr>
        <p:spPr>
          <a:xfrm>
            <a:off x="895350" y="4618038"/>
            <a:ext cx="5080000" cy="922020"/>
          </a:xfrm>
          <a:prstGeom prst="rect">
            <a:avLst/>
          </a:prstGeom>
          <a:noFill/>
          <a:ln w="9525">
            <a:noFill/>
          </a:ln>
        </p:spPr>
        <p:txBody>
          <a:bodyPr>
            <a:spAutoFit/>
          </a:bodyPr>
          <a:lstStyle/>
          <a:p>
            <a:pPr indent="0"/>
            <a:endParaRPr lang="en-US" b="1">
              <a:solidFill>
                <a:srgbClr val="FF0000"/>
              </a:solidFill>
              <a:latin typeface="Arial" panose="020B0604020202020204" pitchFamily="34" charset="0"/>
              <a:cs typeface="Arial" panose="020B0604020202020204" pitchFamily="34" charset="0"/>
            </a:endParaRPr>
          </a:p>
          <a:p>
            <a:pPr indent="0"/>
            <a:r>
              <a:rPr lang="en-US" b="1">
                <a:solidFill>
                  <a:srgbClr val="FF0000"/>
                </a:solidFill>
                <a:latin typeface="Arial" panose="020B0604020202020204" pitchFamily="34" charset="0"/>
                <a:cs typeface="Arial" panose="020B0604020202020204" pitchFamily="34" charset="0"/>
              </a:rPr>
              <a:t> </a:t>
            </a:r>
            <a:endParaRPr lang="zh-CN" b="1">
              <a:solidFill>
                <a:srgbClr val="FF0000"/>
              </a:solidFill>
              <a:ea typeface="等线" panose="02010600030101010101" charset="-122"/>
            </a:endParaRPr>
          </a:p>
          <a:p>
            <a:pPr indent="0"/>
            <a:r>
              <a:rPr lang="zh-CN" b="1">
                <a:solidFill>
                  <a:srgbClr val="FF0000"/>
                </a:solidFill>
                <a:ea typeface="等线" panose="02010600030101010101" charset="-122"/>
              </a:rPr>
              <a:t>自关联</a:t>
            </a:r>
            <a:endParaRPr lang="zh-CN" altLang="en-US" b="1">
              <a:solidFill>
                <a:srgbClr val="FF0000"/>
              </a:solidFill>
              <a:ea typeface="等线" panose="02010600030101010101" charset="-122"/>
            </a:endParaRPr>
          </a:p>
        </p:txBody>
      </p:sp>
      <p:pic>
        <p:nvPicPr>
          <p:cNvPr id="4" name="图片 3"/>
          <p:cNvPicPr/>
          <p:nvPr/>
        </p:nvPicPr>
        <p:blipFill>
          <a:blip r:embed="rId5"/>
          <a:stretch>
            <a:fillRect/>
          </a:stretch>
        </p:blipFill>
        <p:spPr>
          <a:xfrm>
            <a:off x="803275" y="5540375"/>
            <a:ext cx="2791460" cy="1228725"/>
          </a:xfrm>
          <a:prstGeom prst="rect">
            <a:avLst/>
          </a:prstGeom>
          <a:noFill/>
          <a:ln w="9525">
            <a:noFill/>
          </a:ln>
        </p:spPr>
      </p:pic>
      <p:sp>
        <p:nvSpPr>
          <p:cNvPr id="112" name="文本框 111"/>
          <p:cNvSpPr txBox="1"/>
          <p:nvPr/>
        </p:nvSpPr>
        <p:spPr>
          <a:xfrm>
            <a:off x="3556000" y="6695757"/>
            <a:ext cx="5080000" cy="645160"/>
          </a:xfrm>
          <a:prstGeom prst="rect">
            <a:avLst/>
          </a:prstGeom>
          <a:noFill/>
          <a:ln w="9525">
            <a:noFill/>
          </a:ln>
        </p:spPr>
        <p:txBody>
          <a:bodyPr>
            <a:spAutoFit/>
          </a:bodyPr>
          <a:lstStyle/>
          <a:p>
            <a:pPr indent="0"/>
            <a:endParaRPr lang="en-US" b="1">
              <a:solidFill>
                <a:srgbClr val="FF0000"/>
              </a:solidFill>
              <a:latin typeface="Arial" panose="020B0604020202020204" pitchFamily="34" charset="0"/>
              <a:ea typeface="等线" panose="02010600030101010101" charset="-122"/>
            </a:endParaRPr>
          </a:p>
          <a:p>
            <a:pPr indent="0"/>
            <a:r>
              <a:rPr lang="en-US" b="1">
                <a:solidFill>
                  <a:srgbClr val="FF0000"/>
                </a:solidFill>
                <a:latin typeface="Arial" panose="020B0604020202020204" pitchFamily="34" charset="0"/>
                <a:ea typeface="等线" panose="02010600030101010101" charset="-122"/>
              </a:rPr>
              <a:t> </a:t>
            </a:r>
            <a:endParaRPr lang="en-US" altLang="en-US" b="1">
              <a:solidFill>
                <a:srgbClr val="FF0000"/>
              </a:solidFill>
              <a:latin typeface="Arial" panose="020B0604020202020204" pitchFamily="34" charset="0"/>
              <a:ea typeface="等线" panose="02010600030101010101" charset="-122"/>
            </a:endParaRPr>
          </a:p>
        </p:txBody>
      </p:sp>
    </p:spTree>
  </p:cSld>
  <p:clrMapOvr>
    <a:masterClrMapping/>
  </p:clrMapOvr>
  <p:transition spd="slow">
    <p:cove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Title 1"/>
          <p:cNvSpPr txBox="1"/>
          <p:nvPr/>
        </p:nvSpPr>
        <p:spPr>
          <a:xfrm>
            <a:off x="1050152" y="779313"/>
            <a:ext cx="10091695" cy="168958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lnSpc>
                <a:spcPct val="150000"/>
              </a:lnSpc>
            </a:pPr>
            <a:endParaRPr lang="en-GB" altLang="zh-CN" sz="2400" dirty="0">
              <a:solidFill>
                <a:schemeClr val="tx1">
                  <a:lumMod val="75000"/>
                  <a:lumOff val="25000"/>
                </a:schemeClr>
              </a:solidFill>
              <a:latin typeface="微软雅黑" panose="020B0503020204020204" charset="-122"/>
              <a:ea typeface="微软雅黑" panose="020B0503020204020204" charset="-122"/>
            </a:endParaRPr>
          </a:p>
        </p:txBody>
      </p:sp>
      <p:sp>
        <p:nvSpPr>
          <p:cNvPr id="4" name="Title 1"/>
          <p:cNvSpPr txBox="1"/>
          <p:nvPr>
            <p:custDataLst>
              <p:tags r:id="rId1"/>
            </p:custDataLst>
          </p:nvPr>
        </p:nvSpPr>
        <p:spPr>
          <a:xfrm>
            <a:off x="319373" y="143169"/>
            <a:ext cx="2488304"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r>
              <a:rPr lang="zh-CN" altLang="en-US" sz="2400" b="1" dirty="0">
                <a:solidFill>
                  <a:schemeClr val="tx2"/>
                </a:solidFill>
                <a:latin typeface="微软雅黑" panose="020B0503020204020204" charset="-122"/>
                <a:ea typeface="微软雅黑" panose="020B0503020204020204" charset="-122"/>
              </a:rPr>
              <a:t>类图</a:t>
            </a:r>
          </a:p>
        </p:txBody>
      </p:sp>
      <p:sp>
        <p:nvSpPr>
          <p:cNvPr id="6" name="文本框 5"/>
          <p:cNvSpPr txBox="1"/>
          <p:nvPr/>
        </p:nvSpPr>
        <p:spPr>
          <a:xfrm>
            <a:off x="739775" y="848995"/>
            <a:ext cx="5305425" cy="1045210"/>
          </a:xfrm>
          <a:prstGeom prst="rect">
            <a:avLst/>
          </a:prstGeom>
          <a:noFill/>
        </p:spPr>
        <p:txBody>
          <a:bodyPr wrap="square" rtlCol="0" anchor="t">
            <a:noAutofit/>
          </a:bodyPr>
          <a:lstStyle/>
          <a:p>
            <a:r>
              <a:rPr lang="zh-CN" b="1">
                <a:solidFill>
                  <a:srgbClr val="FF0000"/>
                </a:solidFill>
                <a:latin typeface="Arial" panose="020B0604020202020204" pitchFamily="34" charset="0"/>
                <a:ea typeface="等线" panose="02010600030101010101" charset="-122"/>
                <a:sym typeface="+mn-ea"/>
              </a:rPr>
              <a:t>四、各种关系的强弱顺序</a:t>
            </a:r>
            <a:endParaRPr lang="zh-CN" b="1">
              <a:solidFill>
                <a:srgbClr val="000000"/>
              </a:solidFill>
              <a:latin typeface="Arial" panose="020B0604020202020204" pitchFamily="34" charset="0"/>
              <a:ea typeface="等线" panose="02010600030101010101" charset="-122"/>
              <a:sym typeface="+mn-ea"/>
            </a:endParaRPr>
          </a:p>
          <a:p>
            <a:r>
              <a:rPr lang="zh-CN" b="1">
                <a:solidFill>
                  <a:srgbClr val="000000"/>
                </a:solidFill>
                <a:latin typeface="Arial" panose="020B0604020202020204" pitchFamily="34" charset="0"/>
                <a:ea typeface="等线" panose="02010600030101010101" charset="-122"/>
                <a:sym typeface="+mn-ea"/>
              </a:rPr>
              <a:t>继承（泛化）</a:t>
            </a:r>
            <a:r>
              <a:rPr lang="en-US" b="1">
                <a:solidFill>
                  <a:srgbClr val="000000"/>
                </a:solidFill>
                <a:latin typeface="Arial" panose="020B0604020202020204" pitchFamily="34" charset="0"/>
                <a:ea typeface="等线" panose="02010600030101010101" charset="-122"/>
                <a:sym typeface="+mn-ea"/>
              </a:rPr>
              <a:t>=</a:t>
            </a:r>
            <a:r>
              <a:rPr lang="zh-CN" b="1">
                <a:solidFill>
                  <a:srgbClr val="000000"/>
                </a:solidFill>
                <a:ea typeface="等线" panose="02010600030101010101" charset="-122"/>
                <a:sym typeface="+mn-ea"/>
              </a:rPr>
              <a:t>实现</a:t>
            </a:r>
            <a:r>
              <a:rPr lang="en-US" b="1">
                <a:solidFill>
                  <a:srgbClr val="000000"/>
                </a:solidFill>
                <a:latin typeface="Arial" panose="020B0604020202020204" pitchFamily="34" charset="0"/>
                <a:ea typeface="等线" panose="02010600030101010101" charset="-122"/>
                <a:sym typeface="+mn-ea"/>
              </a:rPr>
              <a:t>&gt;</a:t>
            </a:r>
            <a:r>
              <a:rPr lang="zh-CN" b="1">
                <a:solidFill>
                  <a:srgbClr val="000000"/>
                </a:solidFill>
                <a:ea typeface="等线" panose="02010600030101010101" charset="-122"/>
                <a:sym typeface="+mn-ea"/>
              </a:rPr>
              <a:t>组合</a:t>
            </a:r>
            <a:r>
              <a:rPr lang="en-US" b="1">
                <a:solidFill>
                  <a:srgbClr val="000000"/>
                </a:solidFill>
                <a:latin typeface="Arial" panose="020B0604020202020204" pitchFamily="34" charset="0"/>
                <a:ea typeface="等线" panose="02010600030101010101" charset="-122"/>
                <a:sym typeface="+mn-ea"/>
              </a:rPr>
              <a:t>&gt;</a:t>
            </a:r>
            <a:r>
              <a:rPr lang="zh-CN" b="1">
                <a:solidFill>
                  <a:srgbClr val="000000"/>
                </a:solidFill>
                <a:ea typeface="等线" panose="02010600030101010101" charset="-122"/>
                <a:sym typeface="+mn-ea"/>
              </a:rPr>
              <a:t>聚合</a:t>
            </a:r>
            <a:r>
              <a:rPr lang="en-US" b="1">
                <a:solidFill>
                  <a:srgbClr val="000000"/>
                </a:solidFill>
                <a:latin typeface="Arial" panose="020B0604020202020204" pitchFamily="34" charset="0"/>
                <a:ea typeface="等线" panose="02010600030101010101" charset="-122"/>
                <a:sym typeface="+mn-ea"/>
              </a:rPr>
              <a:t>&gt;</a:t>
            </a:r>
            <a:r>
              <a:rPr lang="zh-CN" b="1">
                <a:solidFill>
                  <a:srgbClr val="000000"/>
                </a:solidFill>
                <a:ea typeface="等线" panose="02010600030101010101" charset="-122"/>
                <a:sym typeface="+mn-ea"/>
              </a:rPr>
              <a:t>关联</a:t>
            </a:r>
            <a:r>
              <a:rPr lang="en-US" b="1">
                <a:solidFill>
                  <a:srgbClr val="000000"/>
                </a:solidFill>
                <a:latin typeface="Arial" panose="020B0604020202020204" pitchFamily="34" charset="0"/>
                <a:ea typeface="等线" panose="02010600030101010101" charset="-122"/>
                <a:sym typeface="+mn-ea"/>
              </a:rPr>
              <a:t>&gt;</a:t>
            </a:r>
            <a:r>
              <a:rPr lang="zh-CN" b="1">
                <a:solidFill>
                  <a:srgbClr val="000000"/>
                </a:solidFill>
                <a:ea typeface="等线" panose="02010600030101010101" charset="-122"/>
                <a:sym typeface="+mn-ea"/>
              </a:rPr>
              <a:t>依赖</a:t>
            </a:r>
            <a:endParaRPr lang="zh-CN" altLang="en-US" b="1">
              <a:solidFill>
                <a:srgbClr val="000000"/>
              </a:solidFill>
              <a:ea typeface="等线" panose="02010600030101010101" charset="-122"/>
              <a:sym typeface="+mn-ea"/>
            </a:endParaRPr>
          </a:p>
        </p:txBody>
      </p:sp>
    </p:spTree>
  </p:cSld>
  <p:clrMapOvr>
    <a:masterClrMapping/>
  </p:clrMapOvr>
  <p:transition spd="slow">
    <p:cover/>
  </p:transition>
</p:sld>
</file>

<file path=ppt/tags/tag1.xml><?xml version="1.0" encoding="utf-8"?>
<p:tagLst xmlns:a="http://schemas.openxmlformats.org/drawingml/2006/main" xmlns:r="http://schemas.openxmlformats.org/officeDocument/2006/relationships" xmlns:p="http://schemas.openxmlformats.org/presentationml/2006/main">
  <p:tag name="KSO_WPP_MARK_KEY" val="722488f4-70cd-4050-9add-1f1116cb2c5f"/>
  <p:tag name="COMMONDATA" val="eyJoZGlkIjoiMzE0ZTVhYjRkZjI0ZjY5NzMzYmY3OGU5YjNjMjI3ZDAifQ=="/>
</p:tagLst>
</file>

<file path=ppt/tags/tag1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3786,&quot;width&quot;:16247}"/>
</p:tagLst>
</file>

<file path=ppt/tags/tag13.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3786,&quot;width&quot;:16247}"/>
</p:tagLst>
</file>

<file path=ppt/tags/tag14.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3786,&quot;width&quot;:16247}"/>
  <p:tag name="KSO_WM_BEAUTIFY_FLAG" val=""/>
</p:tagLst>
</file>

<file path=ppt/tags/tag1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3786,&quot;width&quot;:16247}"/>
  <p:tag name="KSO_WM_BEAUTIFY_FLAG" val=""/>
</p:tagLst>
</file>

<file path=ppt/tags/tag2.xml><?xml version="1.0" encoding="utf-8"?>
<p:tagLst xmlns:a="http://schemas.openxmlformats.org/drawingml/2006/main" xmlns:r="http://schemas.openxmlformats.org/officeDocument/2006/relationships" xmlns:p="http://schemas.openxmlformats.org/presentationml/2006/main">
  <p:tag name="KSO_WM_TEMPLATE_TOPIC_ID" val="2869567"/>
  <p:tag name="KSO_WM_TEMPLATE_OUTLINE_ID" val="15"/>
  <p:tag name="KSO_WM_TEMPLATE_SCENE_ID" val="1"/>
  <p:tag name="KSO_WM_TEMPLATE_JOB_ID" val="2"/>
  <p:tag name="KSO_WM_TEMPLATE_TOPIC_DEFAULT" val="1"/>
</p:tagLst>
</file>

<file path=ppt/tags/tag2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1.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3786,&quot;width&quot;:16247}"/>
  <p:tag name="KSO_WM_BEAUTIFY_FLAG" val=""/>
</p:tagLst>
</file>

<file path=ppt/tags/tag2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3.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3786,&quot;width&quot;:16247}"/>
  <p:tag name="KSO_WM_BEAUTIFY_FLAG" val=""/>
</p:tagLst>
</file>

<file path=ppt/tags/tag2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5.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3786,&quot;width&quot;:16247}"/>
  <p:tag name="KSO_WM_BEAUTIFY_FLAG" val=""/>
</p:tagLst>
</file>

<file path=ppt/tags/tag2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7.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3786,&quot;width&quot;:16247}"/>
</p:tagLst>
</file>

<file path=ppt/tags/tag28.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3786,&quot;width&quot;:16247}"/>
  <p:tag name="KSO_WM_BEAUTIFY_FLAG" val=""/>
</p:tagLst>
</file>

<file path=ppt/tags/tag2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0.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3786,&quot;width&quot;:16247}"/>
  <p:tag name="KSO_WM_BEAUTIFY_FLAG" val=""/>
</p:tagLst>
</file>

<file path=ppt/tags/tag3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2.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3786,&quot;width&quot;:16247}"/>
  <p:tag name="KSO_WM_BEAUTIFY_FLAG" val=""/>
</p:tagLst>
</file>

<file path=ppt/tags/tag3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4.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3786,&quot;width&quot;:16247}"/>
  <p:tag name="KSO_WM_BEAUTIFY_FLAG" val=""/>
</p:tagLst>
</file>

<file path=ppt/tags/tag3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7.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3786,&quot;width&quot;:16247}"/>
</p:tagLst>
</file>

<file path=ppt/tags/tag38.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3786,&quot;width&quot;:16247}"/>
  <p:tag name="KSO_WM_BEAUTIFY_FLAG" val=""/>
</p:tagLst>
</file>

<file path=ppt/tags/tag3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0.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3786,&quot;width&quot;:16247}"/>
</p:tagLst>
</file>

<file path=ppt/tags/tag41.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3786,&quot;width&quot;:16247}"/>
  <p:tag name="KSO_WM_BEAUTIFY_FLAG" val=""/>
</p:tagLst>
</file>

<file path=ppt/tags/tag4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4.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3786,&quot;width&quot;:16247}"/>
</p:tagLst>
</file>

<file path=ppt/tags/tag45.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3786,&quot;width&quot;:16247}"/>
  <p:tag name="KSO_WM_BEAUTIFY_FLAG" val=""/>
</p:tagLst>
</file>

<file path=ppt/tags/tag4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7.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3786,&quot;width&quot;:16247}"/>
  <p:tag name="KSO_WM_BEAUTIFY_FLAG" val=""/>
</p:tagLst>
</file>

<file path=ppt/tags/tag4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9.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3786,&quot;width&quot;:16247}"/>
</p:tagLst>
</file>

<file path=ppt/tags/tag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0.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3786,&quot;width&quot;:16247}"/>
  <p:tag name="KSO_WM_BEAUTIFY_FLAG" val=""/>
</p:tagLst>
</file>

<file path=ppt/tags/tag5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5.xml><?xml version="1.0" encoding="utf-8"?>
<p:tagLst xmlns:a="http://schemas.openxmlformats.org/drawingml/2006/main" xmlns:r="http://schemas.openxmlformats.org/officeDocument/2006/relationships" xmlns:p="http://schemas.openxmlformats.org/presentationml/2006/main">
  <p:tag name="KSO_WM_UNIT_TABLE_BEAUTIFY" val="smartTable{e3889b51-d071-465e-82ab-a8792b795f92}"/>
</p:tagLst>
</file>

<file path=ppt/tags/tag76.xml><?xml version="1.0" encoding="utf-8"?>
<p:tagLst xmlns:a="http://schemas.openxmlformats.org/drawingml/2006/main" xmlns:r="http://schemas.openxmlformats.org/officeDocument/2006/relationships" xmlns:p="http://schemas.openxmlformats.org/presentationml/2006/main">
  <p:tag name="KSO_WM_TEMPLATE_TOPIC_ID" val="2869567"/>
  <p:tag name="KSO_WM_TEMPLATE_OUTLINE_ID" val="15"/>
  <p:tag name="KSO_WM_TEMPLATE_SCENE_ID" val="1"/>
  <p:tag name="KSO_WM_TEMPLATE_JOB_ID" val="2"/>
  <p:tag name="KSO_WM_TEMPLATE_TOPIC_DEFAULT" val="1"/>
</p:tagLst>
</file>

<file path=ppt/tags/tag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xml><?xml version="1.0" encoding="utf-8"?>
<p:tagLst xmlns:a="http://schemas.openxmlformats.org/drawingml/2006/main" xmlns:r="http://schemas.openxmlformats.org/officeDocument/2006/relationships" xmlns:p="http://schemas.openxmlformats.org/presentationml/2006/main">
  <p:tag name="KSO_WM_BEAUTIFY_FLAG" val=""/>
</p:tagLst>
</file>

<file path=ppt/theme/theme1.xml><?xml version="1.0" encoding="utf-8"?>
<a:theme xmlns:a="http://schemas.openxmlformats.org/drawingml/2006/main" name="WWW.2PPT.CO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164</TotalTime>
  <Words>3689</Words>
  <Application>Microsoft Office PowerPoint</Application>
  <PresentationFormat>宽屏</PresentationFormat>
  <Paragraphs>413</Paragraphs>
  <Slides>58</Slides>
  <Notes>58</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58</vt:i4>
      </vt:variant>
    </vt:vector>
  </HeadingPairs>
  <TitlesOfParts>
    <vt:vector size="66" baseType="lpstr">
      <vt:lpstr>Arial Unicode MS</vt:lpstr>
      <vt:lpstr>Helvetica Condensed</vt:lpstr>
      <vt:lpstr>等线</vt:lpstr>
      <vt:lpstr>微软雅黑</vt:lpstr>
      <vt:lpstr>Arial</vt:lpstr>
      <vt:lpstr>Calibri</vt:lpstr>
      <vt:lpstr>Symbol</vt:lpstr>
      <vt:lpstr>WWW.2PPT.COM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www.2ppt.com-爱PPT提供资源下载</dc:title>
  <dc:subject>www.2ppt.com-爱PPT提供资源下载</dc:subject>
  <dc:creator>www.2ppt.com-爱PPT提供资源下载</dc:creator>
  <dc:description>www.2ppt.com-爱PPT提供资源下载</dc:description>
  <cp:lastModifiedBy>水 水水</cp:lastModifiedBy>
  <cp:revision>35</cp:revision>
  <dcterms:created xsi:type="dcterms:W3CDTF">2021-10-06T00:40:00Z</dcterms:created>
  <dcterms:modified xsi:type="dcterms:W3CDTF">2023-04-07T05:41:56Z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BC2E65B754DA46FC9509E1F3BEBC84A0_13</vt:lpwstr>
  </property>
  <property fmtid="{D5CDD505-2E9C-101B-9397-08002B2CF9AE}" pid="3" name="KSOProductBuildVer">
    <vt:lpwstr>2052-11.1.0.14036</vt:lpwstr>
  </property>
</Properties>
</file>