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519" r:id="rId2"/>
    <p:sldId id="522" r:id="rId3"/>
    <p:sldId id="521" r:id="rId4"/>
    <p:sldId id="520" r:id="rId5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750" userDrawn="1">
          <p15:clr>
            <a:srgbClr val="A4A3A4"/>
          </p15:clr>
        </p15:guide>
        <p15:guide id="4" pos="398" userDrawn="1">
          <p15:clr>
            <a:srgbClr val="A4A3A4"/>
          </p15:clr>
        </p15:guide>
        <p15:guide id="6" pos="5977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020" userDrawn="1">
          <p15:clr>
            <a:srgbClr val="A4A3A4"/>
          </p15:clr>
        </p15:guide>
        <p15:guide id="10" pos="307" userDrawn="1">
          <p15:clr>
            <a:srgbClr val="A4A3A4"/>
          </p15:clr>
        </p15:guide>
        <p15:guide id="11" orient="horz" pos="754" userDrawn="1">
          <p15:clr>
            <a:srgbClr val="A4A3A4"/>
          </p15:clr>
        </p15:guide>
        <p15:guide id="12" orient="horz" pos="618" userDrawn="1">
          <p15:clr>
            <a:srgbClr val="A4A3A4"/>
          </p15:clr>
        </p15:guide>
        <p15:guide id="13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CF"/>
    <a:srgbClr val="0000CC"/>
    <a:srgbClr val="002060"/>
    <a:srgbClr val="FFFF99"/>
    <a:srgbClr val="FFFF00"/>
    <a:srgbClr val="FFFF66"/>
    <a:srgbClr val="7F7F7F"/>
    <a:srgbClr val="00B0F0"/>
    <a:srgbClr val="3D3DD8"/>
    <a:srgbClr val="474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3858" autoAdjust="0"/>
  </p:normalViewPr>
  <p:slideViewPr>
    <p:cSldViewPr>
      <p:cViewPr varScale="1">
        <p:scale>
          <a:sx n="67" d="100"/>
          <a:sy n="67" d="100"/>
        </p:scale>
        <p:origin x="1308" y="76"/>
      </p:cViewPr>
      <p:guideLst>
        <p:guide pos="5750"/>
        <p:guide pos="398"/>
        <p:guide pos="5977"/>
        <p:guide pos="217"/>
        <p:guide orient="horz" pos="4020"/>
        <p:guide pos="307"/>
        <p:guide orient="horz" pos="754"/>
        <p:guide orient="horz" pos="618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87B-D2FA-4A53-8114-E3AEA53324C9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83D5-EE40-458A-8370-FE182664F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50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59CF-47C6-4069-8E71-6884024ABEFA}" type="datetimeFigureOut">
              <a:rPr lang="ko-KR" altLang="en-US" smtClean="0"/>
              <a:pPr/>
              <a:t>2023-05-24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8434-9CE6-4B13-9D4B-73957E8B6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7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9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7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Smart</a:t>
            </a:r>
            <a:r>
              <a:rPr lang="ko-KR" altLang="en-US"/>
              <a:t>의 의미는 다양한 분야에서 여러가지 의미로 통용되고 있습니다</a:t>
            </a:r>
            <a:r>
              <a:rPr lang="en-US" altLang="ko-KR"/>
              <a:t>. </a:t>
            </a:r>
          </a:p>
          <a:p>
            <a:r>
              <a:rPr lang="ko-KR" altLang="en-US"/>
              <a:t>예를 들면 일의 관점에서 </a:t>
            </a:r>
            <a:r>
              <a:rPr lang="en-US" altLang="ko-KR"/>
              <a:t>Smart Work</a:t>
            </a:r>
            <a:r>
              <a:rPr lang="ko-KR" altLang="en-US"/>
              <a:t>는 시간을 효율적으로 관리하면서 업무의 생산성을 높이는 의미이며</a:t>
            </a:r>
            <a:r>
              <a:rPr lang="en-US" altLang="ko-KR"/>
              <a:t>, Smart TV</a:t>
            </a:r>
            <a:r>
              <a:rPr lang="ko-KR" altLang="en-US"/>
              <a:t>의 의미는 </a:t>
            </a:r>
            <a:r>
              <a:rPr lang="en-US" altLang="ko-KR"/>
              <a:t>TV</a:t>
            </a:r>
            <a:r>
              <a:rPr lang="ko-KR" altLang="en-US"/>
              <a:t>에 인터넷 접속기능을</a:t>
            </a:r>
            <a:endParaRPr lang="en-US" altLang="ko-KR"/>
          </a:p>
          <a:p>
            <a:r>
              <a:rPr lang="ko-KR" altLang="en-US"/>
              <a:t>결합하여 사람의 욕구를 알아서 찾아내고</a:t>
            </a:r>
            <a:r>
              <a:rPr lang="en-US" altLang="ko-KR"/>
              <a:t>, </a:t>
            </a:r>
            <a:r>
              <a:rPr lang="ko-KR" altLang="en-US"/>
              <a:t>보고싶어하는 것을 제공하는 것을 의미합니다</a:t>
            </a:r>
            <a:r>
              <a:rPr lang="en-US" altLang="ko-KR"/>
              <a:t>.</a:t>
            </a:r>
          </a:p>
          <a:p>
            <a:r>
              <a:rPr lang="ko-KR" altLang="en-US"/>
              <a:t>그러면 제조업 측면에서의 </a:t>
            </a:r>
            <a:r>
              <a:rPr lang="en-US" altLang="ko-KR"/>
              <a:t>Smart</a:t>
            </a:r>
            <a:r>
              <a:rPr lang="ko-KR" altLang="en-US"/>
              <a:t>의 의미는 무엇일까요</a:t>
            </a:r>
            <a:r>
              <a:rPr lang="en-US" altLang="ko-KR"/>
              <a:t>?</a:t>
            </a:r>
          </a:p>
          <a:p>
            <a:r>
              <a:rPr lang="ko-KR" altLang="en-US"/>
              <a:t>제가 생각하기에는 설비</a:t>
            </a:r>
            <a:r>
              <a:rPr lang="en-US" altLang="ko-KR"/>
              <a:t>/</a:t>
            </a:r>
            <a:r>
              <a:rPr lang="ko-KR" altLang="en-US"/>
              <a:t>기기 등이 스스로 알아서 측정하고</a:t>
            </a:r>
            <a:r>
              <a:rPr lang="en-US" altLang="ko-KR"/>
              <a:t>, </a:t>
            </a:r>
            <a:r>
              <a:rPr lang="ko-KR" altLang="en-US"/>
              <a:t>전체 최적화 관점에서 자율제어하는 새로운 생산체계라고 생각됩니다</a:t>
            </a:r>
            <a:r>
              <a:rPr lang="en-US" altLang="ko-KR"/>
              <a:t>.</a:t>
            </a:r>
          </a:p>
          <a:p>
            <a:r>
              <a:rPr lang="en-US" altLang="ko-KR"/>
              <a:t>3</a:t>
            </a:r>
            <a:r>
              <a:rPr lang="ko-KR" altLang="en-US"/>
              <a:t>차 산업혁명의 특징은 전자기기와 인터넷을 활용한 자동화로써 사람 판단하에 컴퓨터를 이용하여 설비를 제어했다면</a:t>
            </a:r>
            <a:r>
              <a:rPr lang="en-US" altLang="ko-KR"/>
              <a:t>, 4</a:t>
            </a:r>
            <a:r>
              <a:rPr lang="ko-KR" altLang="en-US"/>
              <a:t>차 산업혁명의 특징은</a:t>
            </a:r>
            <a:endParaRPr lang="en-US" altLang="ko-KR"/>
          </a:p>
          <a:p>
            <a:r>
              <a:rPr lang="ko-KR" altLang="en-US"/>
              <a:t>컴퓨터가 스스로 이상여부를 감지하고 판단하여 설비를 최적제어하는 자율화라고 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전문가의 역량도 단위공정내 특정지식과 경험</a:t>
            </a:r>
            <a:r>
              <a:rPr lang="ko-KR" altLang="en-US" baseline="0"/>
              <a:t> 보유가 중요했던 것에서 전후공정간 관통지식과 </a:t>
            </a:r>
            <a:r>
              <a:rPr lang="en-US" altLang="ko-KR" baseline="0"/>
              <a:t>Smart</a:t>
            </a:r>
            <a:r>
              <a:rPr lang="ko-KR" altLang="en-US" baseline="0"/>
              <a:t>기술 보유 역량이 점점 더 중요해지고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조업 프로세스를 비교해 보면 과거의 조업 프로세스는 화면에 표시하기 위한 용도로 데이터를 수집하고</a:t>
            </a:r>
            <a:r>
              <a:rPr lang="en-US" altLang="ko-KR" baseline="0"/>
              <a:t>, </a:t>
            </a:r>
            <a:r>
              <a:rPr lang="ko-KR" altLang="en-US" baseline="0"/>
              <a:t>이상여부 확인</a:t>
            </a:r>
            <a:r>
              <a:rPr lang="en-US" altLang="ko-KR" baseline="0"/>
              <a:t>, </a:t>
            </a:r>
            <a:r>
              <a:rPr lang="ko-KR" altLang="en-US" baseline="0"/>
              <a:t>일정한 수식모델 적용에 의한</a:t>
            </a:r>
            <a:endParaRPr lang="en-US" altLang="ko-KR" baseline="0"/>
          </a:p>
          <a:p>
            <a:r>
              <a:rPr lang="ko-KR" altLang="en-US" baseline="0"/>
              <a:t>공정제어</a:t>
            </a:r>
            <a:r>
              <a:rPr lang="en-US" altLang="ko-KR" baseline="0"/>
              <a:t>, </a:t>
            </a:r>
            <a:r>
              <a:rPr lang="ko-KR" altLang="en-US" baseline="0"/>
              <a:t>필요시 작업자 개입에 의한 수동제어를 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이와 달리 </a:t>
            </a:r>
            <a:r>
              <a:rPr lang="en-US" altLang="ko-KR" baseline="0"/>
              <a:t>Smart</a:t>
            </a:r>
            <a:r>
              <a:rPr lang="ko-KR" altLang="en-US" baseline="0"/>
              <a:t>기술을 적용한 모습을 보면 센서와 프로세스 컴퓨터간 직접 송수신하고</a:t>
            </a:r>
            <a:r>
              <a:rPr lang="en-US" altLang="ko-KR" baseline="0"/>
              <a:t>, </a:t>
            </a:r>
            <a:r>
              <a:rPr lang="ko-KR" altLang="en-US" baseline="0"/>
              <a:t>컴퓨터가 스스로 분석</a:t>
            </a:r>
            <a:r>
              <a:rPr lang="en-US" altLang="ko-KR" baseline="0"/>
              <a:t>/</a:t>
            </a:r>
            <a:r>
              <a:rPr lang="ko-KR" altLang="en-US" baseline="0"/>
              <a:t>핀딘하여 설비를 자율제어하는 모습으로</a:t>
            </a:r>
            <a:endParaRPr lang="en-US" altLang="ko-KR" baseline="0"/>
          </a:p>
          <a:p>
            <a:r>
              <a:rPr lang="ko-KR" altLang="en-US" baseline="0"/>
              <a:t>변화된다고 생각됩니다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4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8434-9CE6-4B13-9D4B-73957E8B6C7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0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4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i.co.kr/arti/society/society_general/1025163.html" TargetMode="External"/><Relationship Id="rId3" Type="http://schemas.openxmlformats.org/officeDocument/2006/relationships/hyperlink" Target="http://www.digitaltoday.co.kr/news/articleView.html?idxno=432563" TargetMode="External"/><Relationship Id="rId7" Type="http://schemas.openxmlformats.org/officeDocument/2006/relationships/hyperlink" Target="http://www.insightkorea.co.kr/news/articleView.html?idxno=9453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kn.kr/web/view.php?key=20220124010003827" TargetMode="External"/><Relationship Id="rId5" Type="http://schemas.openxmlformats.org/officeDocument/2006/relationships/hyperlink" Target="https://biz.newdaily.co.kr/site/data/html/2022/01/04/2022010400084.html" TargetMode="External"/><Relationship Id="rId10" Type="http://schemas.openxmlformats.org/officeDocument/2006/relationships/hyperlink" Target="https://www.pdjournal.com/news/articleView.html?idxno=72987" TargetMode="External"/><Relationship Id="rId4" Type="http://schemas.openxmlformats.org/officeDocument/2006/relationships/hyperlink" Target="https://www.chosun.com/economy/market_trend/2022/01/21/N6ROK4I2YVE4LPDQXCJWO3CVG4/" TargetMode="External"/><Relationship Id="rId9" Type="http://schemas.openxmlformats.org/officeDocument/2006/relationships/hyperlink" Target="https://biz.newdaily.co.kr/site/data/html/2021/12/28/2021122800051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nnews.com/news/202201241801494295" TargetMode="External"/><Relationship Id="rId3" Type="http://schemas.openxmlformats.org/officeDocument/2006/relationships/hyperlink" Target="https://www.koreascience.or.kr/article/JAKO200857863755895.pdf" TargetMode="External"/><Relationship Id="rId7" Type="http://schemas.openxmlformats.org/officeDocument/2006/relationships/hyperlink" Target="http://m.segye.com/view/2021020251415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economynews.com/news/articleView.html?idxno=55883" TargetMode="External"/><Relationship Id="rId5" Type="http://schemas.openxmlformats.org/officeDocument/2006/relationships/hyperlink" Target="https://www.hankyung.com/economy/article/2021072856331" TargetMode="External"/><Relationship Id="rId10" Type="http://schemas.openxmlformats.org/officeDocument/2006/relationships/hyperlink" Target="https://m.etnews.com/20220123000022?obj=Tzo4OiJzdGRDbGFzcyI6Mjp7czo3OiJyZWZlcmVyIjtOO3M6NzoiZm9yd2FyZCI7czoxMzoid2ViIHRvIG1vYmlsZSI7fQ%3D%3D" TargetMode="External"/><Relationship Id="rId4" Type="http://schemas.openxmlformats.org/officeDocument/2006/relationships/hyperlink" Target="https://patentimages.storage.googleapis.com/0d/e3/f0/65844e19f0fb28/WO2012002752A2.pdf" TargetMode="External"/><Relationship Id="rId9" Type="http://schemas.openxmlformats.org/officeDocument/2006/relationships/hyperlink" Target="http://www.kfdn.co.kr/5539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news.co.kr/news/articleView.html?idxno=38800" TargetMode="External"/><Relationship Id="rId13" Type="http://schemas.openxmlformats.org/officeDocument/2006/relationships/hyperlink" Target="https://www.google.com/search?q=%EC%97%B0%EB%A0%B9%EB%8C%80+%EB%B3%84+%EC%86%8C%EB%B9%84&amp;oq=%EC%97%B0%EB%A0%B9%EB%8C%80+%EB%B3%84+%EC%86%8C%EB%B9%84&amp;aqs=chrome..69i57j33.3237j0j7&amp;sourceid=chrome&amp;ie=UTF-8" TargetMode="External"/><Relationship Id="rId3" Type="http://schemas.openxmlformats.org/officeDocument/2006/relationships/hyperlink" Target="https://www.hankyung.com/realestate/article/2019032482781" TargetMode="External"/><Relationship Id="rId7" Type="http://schemas.openxmlformats.org/officeDocument/2006/relationships/hyperlink" Target="https://www.hankyung.com/society/article/201910167282Y" TargetMode="External"/><Relationship Id="rId12" Type="http://schemas.openxmlformats.org/officeDocument/2006/relationships/hyperlink" Target="http://www.kdi.re.kr/report/report_download.jsp?list_no=13645_2_3_2492&amp;member_pub=2&amp;type=art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news.joins.com/article/2347282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ewsway.co.kr/news/view?tp=1&amp;ud=2019080114271451787" TargetMode="External"/><Relationship Id="rId11" Type="http://schemas.openxmlformats.org/officeDocument/2006/relationships/hyperlink" Target="https://www.mk.co.kr/news/culture/view/2019/03/188607/" TargetMode="External"/><Relationship Id="rId5" Type="http://schemas.openxmlformats.org/officeDocument/2006/relationships/hyperlink" Target="https://adstat.kobaco.co.kr/mcr/portal/mainPage.do" TargetMode="External"/><Relationship Id="rId15" Type="http://schemas.openxmlformats.org/officeDocument/2006/relationships/hyperlink" Target="http://www.withbuyer.com/news/print.asp?msection=1&amp;ssection=70&amp;idx=10543" TargetMode="External"/><Relationship Id="rId10" Type="http://schemas.openxmlformats.org/officeDocument/2006/relationships/hyperlink" Target="http://www.papersearch.net/thesis/article.asp?key=3350050" TargetMode="External"/><Relationship Id="rId4" Type="http://schemas.openxmlformats.org/officeDocument/2006/relationships/hyperlink" Target="http://biz.chosun.com/site/data/html_dir/2015/03/20/2015032000443.html" TargetMode="External"/><Relationship Id="rId9" Type="http://schemas.openxmlformats.org/officeDocument/2006/relationships/hyperlink" Target="http://biz.newdaily.co.kr/site/data/html/2019/10/01/2019100100078.html" TargetMode="External"/><Relationship Id="rId14" Type="http://schemas.openxmlformats.org/officeDocument/2006/relationships/hyperlink" Target="http://www.korea.kr/news/cardnewsView.do?newsId=148860712&amp;pWise=main&amp;pWiseMain=F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unhwa.com/news/view.html?no=2019071001032221337001" TargetMode="External"/><Relationship Id="rId13" Type="http://schemas.openxmlformats.org/officeDocument/2006/relationships/hyperlink" Target="http://www.hani.co.kr/arti/economy/economy_general/851650.html" TargetMode="External"/><Relationship Id="rId3" Type="http://schemas.openxmlformats.org/officeDocument/2006/relationships/hyperlink" Target="https://news.joins.com/article/23397288" TargetMode="External"/><Relationship Id="rId7" Type="http://schemas.openxmlformats.org/officeDocument/2006/relationships/hyperlink" Target="https://www.etoday.co.kr/news/view/1312411" TargetMode="External"/><Relationship Id="rId12" Type="http://schemas.openxmlformats.org/officeDocument/2006/relationships/hyperlink" Target="https://www.consumuch.com/news/articleView.html?idxno=457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daily.com/NewsVIew/1ZALGZBT63" TargetMode="External"/><Relationship Id="rId11" Type="http://schemas.openxmlformats.org/officeDocument/2006/relationships/hyperlink" Target="https://www.kgnews.co.kr/mobile/article.html?no=593974" TargetMode="External"/><Relationship Id="rId5" Type="http://schemas.openxmlformats.org/officeDocument/2006/relationships/hyperlink" Target="https://www.sedaily.com/NewsVIew/1VE40CVHXA" TargetMode="External"/><Relationship Id="rId10" Type="http://schemas.openxmlformats.org/officeDocument/2006/relationships/hyperlink" Target="https://www.sedaily.com/NewsVIew/1ZBVE75GYV" TargetMode="External"/><Relationship Id="rId4" Type="http://schemas.openxmlformats.org/officeDocument/2006/relationships/hyperlink" Target="https://www.betterfuture.go.kr/front/notificationSpace/columnDetail.do?articleId=13" TargetMode="External"/><Relationship Id="rId9" Type="http://schemas.openxmlformats.org/officeDocument/2006/relationships/hyperlink" Target="https://www.etoday.co.kr/news/view/1646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4582" y="1388670"/>
            <a:ext cx="1038228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3"/>
              </a:rPr>
              <a:t>http://www.digitaltoday.co.kr/news/articleView.html?idxno=432563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4"/>
              </a:rPr>
              <a:t>https://www.chosun.com/economy/market_trend/2022/01/21/N6ROK4I2YVE4LPDQXCJWO3CVG4/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5"/>
              </a:rPr>
              <a:t>https://biz.newdaily.co.kr/site/data/html/2022/01/04/2022010400084.html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6"/>
              </a:rPr>
              <a:t>https://www.ekn.kr/web/view.php?key=20220124010003827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7"/>
              </a:rPr>
              <a:t>http://www.insightkorea.co.kr/news/articleView.html?idxno=94531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8"/>
              </a:rPr>
              <a:t>https://www.hani.co.kr/arti/society/society_general/1025163.html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9"/>
              </a:rPr>
              <a:t>https://biz.newdaily.co.kr/site/data/html/2021/12/28/2021122800051.html</a:t>
            </a:r>
            <a:endParaRPr lang="en-US" altLang="ko-KR" sz="1400" dirty="0"/>
          </a:p>
          <a:p>
            <a:pPr indent="176213">
              <a:lnSpc>
                <a:spcPct val="150000"/>
              </a:lnSpc>
              <a:spcBef>
                <a:spcPts val="600"/>
              </a:spcBef>
            </a:pPr>
            <a:r>
              <a:rPr lang="en-US" altLang="ko-KR" sz="1400" dirty="0">
                <a:hlinkClick r:id="rId10"/>
              </a:rPr>
              <a:t>https://www.pdjournal.com/news/articleView.html?idxno=72987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400" dirty="0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6" name="직사각형 32">
            <a:extLst>
              <a:ext uri="{FF2B5EF4-FFF2-40B4-BE49-F238E27FC236}">
                <a16:creationId xmlns:a16="http://schemas.microsoft.com/office/drawing/2014/main" id="{60884EEA-FCFF-44FD-8986-D0A1A7205180}"/>
              </a:ext>
            </a:extLst>
          </p:cNvPr>
          <p:cNvSpPr/>
          <p:nvPr/>
        </p:nvSpPr>
        <p:spPr>
          <a:xfrm>
            <a:off x="-13554" y="0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마케팅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1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4313" y="1180447"/>
            <a:ext cx="949697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/>
              <a:t>공정 관련 자료 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3"/>
              </a:rPr>
              <a:t>https://www.koreascience.or.kr/article/JAKO200857863755895.pdf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4"/>
              </a:rPr>
              <a:t>https://patentimages.storage.googleapis.com/0d/e3/f0/65844e19f0fb28/WO2012002752A2.pdf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5"/>
              </a:rPr>
              <a:t>https://www.hankyung.com/economy/article/2021072856331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ko-KR" altLang="en-US" sz="1600" dirty="0"/>
              <a:t>업계 관련 현황 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6"/>
              </a:rPr>
              <a:t>https://www.meconomynews.com/news/articleView.html?idxno=55883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7"/>
              </a:rPr>
              <a:t>http://m.segye.com/view/20210202514154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8"/>
              </a:rPr>
              <a:t>https://www.fnnews.com/news/202201241801494295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9"/>
              </a:rPr>
              <a:t>http://www.kfdn.co.kr/55398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600" dirty="0">
                <a:hlinkClick r:id="rId10"/>
              </a:rPr>
              <a:t>https://m.etnews.com/20220123000022?obj=Tzo4OiJzdGRDbGFzcyI6Mjp7czo3OiJyZWZlcmVyIjtOO3M6NzoiZm9yd2FyZCI7czoxMzoid2ViIHRvIG1vYmlsZSI7fQ%3D%3D</a:t>
            </a:r>
            <a:endParaRPr lang="en-US" altLang="ko-KR" sz="16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A2C7C585-4EF7-490E-9B8A-7D10FE918E56}"/>
              </a:ext>
            </a:extLst>
          </p:cNvPr>
          <p:cNvSpPr/>
          <p:nvPr/>
        </p:nvSpPr>
        <p:spPr>
          <a:xfrm>
            <a:off x="-160195" y="60630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3600" b="1" dirty="0" err="1">
                <a:solidFill>
                  <a:srgbClr val="09507D"/>
                </a:solidFill>
                <a:latin typeface="+mj-lt"/>
                <a:ea typeface="HY견고딕" pitchFamily="18" charset="-127"/>
              </a:rPr>
              <a:t>간편식</a:t>
            </a:r>
            <a:r>
              <a:rPr lang="ko-KR" altLang="en-US" sz="3600" b="1" dirty="0">
                <a:solidFill>
                  <a:srgbClr val="09507D"/>
                </a:solidFill>
                <a:latin typeface="+mj-lt"/>
                <a:ea typeface="HY견고딕" pitchFamily="18" charset="-127"/>
              </a:rPr>
              <a:t> 제조공정 최적화</a:t>
            </a:r>
            <a:endParaRPr lang="en-US" altLang="ko-KR" sz="3600" b="1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7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1EC32-5221-DCD8-0DE4-D0F1FA5E1923}"/>
              </a:ext>
            </a:extLst>
          </p:cNvPr>
          <p:cNvSpPr txBox="1"/>
          <p:nvPr/>
        </p:nvSpPr>
        <p:spPr>
          <a:xfrm>
            <a:off x="271686" y="1340768"/>
            <a:ext cx="9560719" cy="4773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>
                <a:hlinkClick r:id="rId3"/>
              </a:rPr>
              <a:t>https://www.hankyung.com/realestate/article/2019032482781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4"/>
              </a:rPr>
              <a:t>http://biz.chosun.com/site/data/html_dir/2015/03/20/2015032000443.html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5"/>
              </a:rPr>
              <a:t>https://adstat.kobaco.co.kr/mcr/portal/mainPage.do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6"/>
              </a:rPr>
              <a:t>http://www.newsway.co.kr/news/view?tp=1&amp;ud=2019080114271451787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7"/>
              </a:rPr>
              <a:t>https://www.hankyung.com/society/article/201910167282Y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8"/>
              </a:rPr>
              <a:t>http://www.amnews.co.kr/news/articleView.html?idxno=38800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9"/>
              </a:rPr>
              <a:t>http://biz.newdaily.co.kr/site/data/html/2019/10/01/2019100100078.html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0"/>
              </a:rPr>
              <a:t>http://www.papersearch.net/thesis/article.asp?key=3350050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1"/>
              </a:rPr>
              <a:t>https://www.mk.co.kr/news/culture/view/2019/03/188607/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2"/>
              </a:rPr>
              <a:t>http://www.kdi.re.kr/report/report_download.jsp?list_no=13645_2_3_2492&amp;member_pub=2&amp;type=art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3"/>
              </a:rPr>
              <a:t>https://www.google.com/</a:t>
            </a:r>
            <a:r>
              <a:rPr lang="en-US" altLang="ko-KR" sz="1500" dirty="0" err="1">
                <a:hlinkClick r:id="rId13"/>
              </a:rPr>
              <a:t>search?q</a:t>
            </a:r>
            <a:r>
              <a:rPr lang="en-US" altLang="ko-KR" sz="1500" dirty="0">
                <a:hlinkClick r:id="rId13"/>
              </a:rPr>
              <a:t>=%EC%97%B0%EB%A0%B9%EB%8C%80+%EB%B3%84+%EC%86%8C%EB%B9%84&amp;oq=%EC%97%B0%EB%A0%B9%EB%8C%80+%EB%B3%84+%EC%86%8C%EB%B9%84&amp;aqs=chrome..69i57j33.3237j0j7&amp;sourceid=</a:t>
            </a:r>
            <a:r>
              <a:rPr lang="en-US" altLang="ko-KR" sz="1500" dirty="0" err="1">
                <a:hlinkClick r:id="rId13"/>
              </a:rPr>
              <a:t>chrome&amp;ie</a:t>
            </a:r>
            <a:r>
              <a:rPr lang="en-US" altLang="ko-KR" sz="1500" dirty="0">
                <a:hlinkClick r:id="rId13"/>
              </a:rPr>
              <a:t>=UTF-8#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4"/>
              </a:rPr>
              <a:t>http://www.korea.kr/news/cardnewsView.do?newsId=148860712&amp;pWise=main&amp;pWiseMain=F1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5"/>
              </a:rPr>
              <a:t>http://www.withbuyer.com/news/print.asp?msection=1&amp;ssection=70&amp;idx=10543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>
                <a:hlinkClick r:id="rId16"/>
              </a:rPr>
              <a:t>https://news.joins.com/article/23472823</a:t>
            </a:r>
            <a:endParaRPr lang="en-US" altLang="ko-KR" sz="15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A9DD0BE7-9462-48F1-89A7-88F59654AA53}"/>
              </a:ext>
            </a:extLst>
          </p:cNvPr>
          <p:cNvSpPr/>
          <p:nvPr/>
        </p:nvSpPr>
        <p:spPr>
          <a:xfrm>
            <a:off x="-232370" y="98270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대형마켓 매출 증대</a:t>
            </a:r>
            <a:endParaRPr lang="en-US" altLang="ko-KR" sz="3600" dirty="0">
              <a:solidFill>
                <a:srgbClr val="09507D"/>
              </a:solidFill>
              <a:latin typeface="+mj-lt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4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271686" y="827568"/>
            <a:ext cx="4536504" cy="41460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0000CC"/>
                </a:solidFill>
                <a:sym typeface="Wingdings" panose="05000000000000000000" pitchFamily="2" charset="2"/>
              </a:rPr>
              <a:t> </a:t>
            </a:r>
            <a:r>
              <a:rPr lang="ko-KR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참고자료</a:t>
            </a:r>
            <a:endParaRPr lang="en-US" altLang="ko-KR" b="1" dirty="0">
              <a:solidFill>
                <a:srgbClr val="0000C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8489" y="44624"/>
            <a:ext cx="6624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rgbClr val="004B96"/>
                </a:solidFill>
                <a:latin typeface="HY견고딕" pitchFamily="18" charset="-127"/>
                <a:ea typeface="HY견고딕" pitchFamily="18" charset="-127"/>
              </a:rPr>
              <a:t>참고자료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499" y="1107095"/>
            <a:ext cx="10382280" cy="511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b="1" dirty="0"/>
              <a:t>  </a:t>
            </a:r>
          </a:p>
          <a:p>
            <a:pPr>
              <a:lnSpc>
                <a:spcPct val="13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 err="1"/>
              <a:t>저출산</a:t>
            </a:r>
            <a:r>
              <a:rPr lang="ko-KR" altLang="en-US" sz="1400" b="1" dirty="0"/>
              <a:t> 자료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3"/>
              </a:rPr>
              <a:t>https://news.joins.com/article/23397288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4"/>
              </a:rPr>
              <a:t> https://www.betterfuture.go.kr/front/notificationSpace/columnDetail.do?articleId=13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5"/>
              </a:rPr>
              <a:t> https://www.sedaily.com/NewsVIew/1VE40CVHXA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  <a:buFontTx/>
              <a:buChar char="-"/>
            </a:pPr>
            <a:r>
              <a:rPr lang="ko-KR" altLang="en-US" sz="1400" b="1" dirty="0"/>
              <a:t> 온라인 유아 용품 시장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6"/>
              </a:rPr>
              <a:t>https://www.sedaily.com/NewsVIew/1ZALGZBT63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7"/>
              </a:rPr>
              <a:t> https://www.etoday.co.kr/news/view/1312411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8"/>
              </a:rPr>
              <a:t> http://www.munhwa.com/news/view.html?no=2019071001032221337001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9"/>
              </a:rPr>
              <a:t> https://www.etoday.co.kr/news/view/1646004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0"/>
              </a:rPr>
              <a:t> https://www.sedaily.com/NewsVIew/1ZBVE75GYV</a:t>
            </a: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배송 지연 및 물품 조달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가격 </a:t>
            </a:r>
            <a:r>
              <a:rPr lang="en-US" altLang="ko-KR" sz="1400" b="1" dirty="0"/>
              <a:t>: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/>
              <a:t> </a:t>
            </a:r>
            <a:r>
              <a:rPr lang="en-US" altLang="ko-KR" sz="1400" dirty="0">
                <a:hlinkClick r:id="rId11"/>
              </a:rPr>
              <a:t>https://www.kgnews.co.kr/mobile/article.html?no=593974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2"/>
              </a:rPr>
              <a:t> https://www.consumuch.com/news/articleView.html?idxno=45791</a:t>
            </a:r>
            <a:endParaRPr lang="en-US" altLang="ko-KR" sz="1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dirty="0">
                <a:hlinkClick r:id="rId13"/>
              </a:rPr>
              <a:t> http://www.hani.co.kr/arti/economy/economy_general/851650.html</a:t>
            </a:r>
            <a:endParaRPr lang="en-US" altLang="ko-KR" sz="1400" dirty="0"/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34DB9033-5101-4A67-81ED-2E1809D1CA2C}"/>
              </a:ext>
            </a:extLst>
          </p:cNvPr>
          <p:cNvSpPr/>
          <p:nvPr/>
        </p:nvSpPr>
        <p:spPr>
          <a:xfrm>
            <a:off x="128489" y="-78487"/>
            <a:ext cx="9904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09507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유아용품 온라인 마케팅</a:t>
            </a:r>
            <a:endParaRPr lang="en-US" altLang="ko-KR" sz="3600" dirty="0">
              <a:solidFill>
                <a:srgbClr val="09507D"/>
              </a:solidFill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193686"/>
      </p:ext>
    </p:extLst>
  </p:cSld>
  <p:clrMapOvr>
    <a:masterClrMapping/>
  </p:clrMapOvr>
</p:sld>
</file>

<file path=ppt/theme/theme1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40446</TotalTime>
  <Words>1359</Words>
  <Application>Microsoft Office PowerPoint</Application>
  <PresentationFormat>사용자 지정</PresentationFormat>
  <Paragraphs>102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Wingdings</vt:lpstr>
      <vt:lpstr>22_Office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PIAI</cp:lastModifiedBy>
  <cp:revision>2298</cp:revision>
  <dcterms:created xsi:type="dcterms:W3CDTF">2006-10-05T04:04:58Z</dcterms:created>
  <dcterms:modified xsi:type="dcterms:W3CDTF">2023-05-24T02:11:01Z</dcterms:modified>
</cp:coreProperties>
</file>