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79" r:id="rId7"/>
    <p:sldId id="282" r:id="rId8"/>
    <p:sldId id="281" r:id="rId9"/>
    <p:sldId id="259" r:id="rId10"/>
    <p:sldId id="262" r:id="rId11"/>
    <p:sldId id="261" r:id="rId12"/>
    <p:sldId id="263" r:id="rId13"/>
    <p:sldId id="264" r:id="rId14"/>
    <p:sldId id="265" r:id="rId15"/>
    <p:sldId id="267" r:id="rId16"/>
    <p:sldId id="268" r:id="rId17"/>
    <p:sldId id="269" r:id="rId18"/>
    <p:sldId id="266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8A7A1-E725-486A-B468-A0ACB30B5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31C49-96CE-48E7-BA18-69DD63D7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109CC-B0D5-4A5E-928C-6D80A82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58BDF-7FFD-4E0B-B745-899CA007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F001-8E86-4C61-A510-38929A0F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C3DC-A80F-42A8-8FC8-9467C574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EAB19-55A8-46C0-AD2B-2E19B5E3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06CB-6781-4E31-822F-F078F9DB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3833B-10F8-4967-A986-6BF9F137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26FCA-49CB-40E2-8B78-DD18550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1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0A08-0258-43E7-A432-FE94449C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4FCD7-04B2-453B-A7D8-07FAA0DBF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A6AF-5007-480B-993B-E481E624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B0EAF-6A01-493D-8005-D8F463CA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A2097-4708-4CED-B3CB-F1EC8D9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327DC-62E8-4593-AABF-D2EC9B51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76D5-32A2-430A-B461-145B35AF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21BD5-3C0E-4C77-9A7B-23591592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F43B5-CF7C-4407-ABE9-30F592EA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1A7B6-82B9-4AAB-A93B-620D4B84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12D4-46E4-410D-BC8B-7D4D8AB2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E3E34-715F-4F03-861E-1547D474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B799E-051B-407E-A4FD-BD2091F6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B7696-5C01-4492-9D48-A81C93BD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6931A-70EB-49E0-AAAC-A27DEBB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48E4-11DA-4422-AD3D-515377D4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24B51-428C-4791-A69C-F27B246CD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42FCE-A3B9-49DE-A4E5-301712D16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450DC-BB8C-4937-ACE2-F685E67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E34EF-D814-4656-B544-F0A3D41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966AA-57D0-4B2C-8794-BA99AAC7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6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693A9-6DFA-412D-B9F3-8483289C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81D44-27E0-420B-8906-9AEF9D1C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538DD-6924-4F94-AF85-0A4310B3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2B7C6-C4CF-469B-9387-402953BA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9AAC1-CF3C-4CFF-B3FF-DD588AA69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A9139-BB2C-4ED1-AD99-4E5E7A26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71CB9-1209-4321-8CD1-3CD20D08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43379-FA95-4D27-A7CA-515C6C19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9FCDB-341F-47B1-B57F-96EA331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2D0C2-B3CE-4FCD-9172-B0ED5513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A1046-1E02-40A8-A9DD-3760E74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47629-1A76-4732-951C-C758CE0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0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5B710-7887-4CA4-BEA8-7D21D311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E0426-3FFC-4328-8C57-F5121B42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7F023-2C9F-42C0-B094-7C278A49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A188-CF0D-40D9-AC3D-863FE50E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0652F-6227-4D9E-BAFC-E5E5824A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B42E1-24A4-4CCB-85EB-712ADF6B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A5467-2D71-415B-A75A-58CD9297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8769F-A2E1-4A8A-89EA-4C733285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0C497-0BBD-4BC1-9243-2F00922F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98D8-4D1F-4359-99E4-2CEE65B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E39CF-1CD4-47F5-9FDB-F2239ED9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47E6A-57BA-4836-8549-32463BBC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A713B-1136-4170-8F42-064E1FFD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7313F-01CA-4F9F-806E-F5F7317F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B6718-B203-4C7C-8D3E-85BD759D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BAA10-932E-4969-BE61-15BA4669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C1DB-2F20-4984-A196-6D912899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944F4-6683-4F4A-954F-94BE8E84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E950-1415-45B4-9771-977B8BFC3ED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65148-32C2-4966-B36A-E060566B4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58378-3752-437C-BD60-CD948B4E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9735-7751-4EA6-93D5-401DBE09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B0474-86E9-49FA-9182-5B494852E950}"/>
              </a:ext>
            </a:extLst>
          </p:cNvPr>
          <p:cNvSpPr txBox="1"/>
          <p:nvPr/>
        </p:nvSpPr>
        <p:spPr>
          <a:xfrm>
            <a:off x="970326" y="1994104"/>
            <a:ext cx="10251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청년 </a:t>
            </a:r>
            <a:r>
              <a:rPr lang="en-US" altLang="ko-KR" sz="3600" dirty="0"/>
              <a:t>AI Bigdata </a:t>
            </a:r>
            <a:r>
              <a:rPr lang="ko-KR" altLang="en-US" sz="3600" dirty="0"/>
              <a:t>교육</a:t>
            </a:r>
            <a:endParaRPr lang="en-US" altLang="ko-KR" sz="3600" dirty="0"/>
          </a:p>
          <a:p>
            <a:pPr algn="ctr"/>
            <a:r>
              <a:rPr lang="en-US" altLang="ko-KR" sz="2400" dirty="0"/>
              <a:t>Embedding, Tokenizer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D6FE1-50B1-4206-A79F-08E27E9B6EDF}"/>
              </a:ext>
            </a:extLst>
          </p:cNvPr>
          <p:cNvSpPr txBox="1"/>
          <p:nvPr/>
        </p:nvSpPr>
        <p:spPr>
          <a:xfrm>
            <a:off x="7986319" y="6463501"/>
            <a:ext cx="413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포항공대 </a:t>
            </a:r>
            <a:r>
              <a:rPr lang="en-US" altLang="ko-KR" sz="1400" dirty="0"/>
              <a:t>NLP</a:t>
            </a:r>
            <a:r>
              <a:rPr lang="ko-KR" altLang="en-US" sz="1400" dirty="0"/>
              <a:t>연구실 </a:t>
            </a:r>
            <a:r>
              <a:rPr lang="ko-KR" altLang="en-US" sz="1400" dirty="0" err="1"/>
              <a:t>박연수</a:t>
            </a:r>
            <a:r>
              <a:rPr lang="en-US" altLang="ko-KR" sz="1400" dirty="0"/>
              <a:t>, </a:t>
            </a:r>
            <a:r>
              <a:rPr lang="ko-KR" altLang="en-US" sz="1400" dirty="0"/>
              <a:t>이지현</a:t>
            </a:r>
          </a:p>
        </p:txBody>
      </p:sp>
    </p:spTree>
    <p:extLst>
      <p:ext uri="{BB962C8B-B14F-4D97-AF65-F5344CB8AC3E}">
        <p14:creationId xmlns:p14="http://schemas.microsoft.com/office/powerpoint/2010/main" val="21852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85DC0-1098-426D-96B5-4E94C9FC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9CE03-591D-46D3-AB87-99A2C725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Bag of Words (</a:t>
            </a:r>
            <a:r>
              <a:rPr lang="en-US" altLang="ko-KR" dirty="0" err="1"/>
              <a:t>BoW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단어의</a:t>
            </a:r>
            <a:r>
              <a:rPr lang="en-US" altLang="ko-KR" dirty="0"/>
              <a:t> </a:t>
            </a:r>
            <a:r>
              <a:rPr lang="ko-KR" altLang="en-US" dirty="0"/>
              <a:t>등장 순서를 고려하지 않는 빈도수 기반의 표현 방법 </a:t>
            </a:r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문서단위 </a:t>
            </a: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만드는 방법</a:t>
            </a:r>
            <a:endParaRPr lang="en-US" altLang="ko-KR" dirty="0"/>
          </a:p>
          <a:p>
            <a:pPr lvl="2"/>
            <a:r>
              <a:rPr lang="ko-KR" altLang="en-US" dirty="0"/>
              <a:t>각 단어에 고유한 정수 인덱스를 부여</a:t>
            </a:r>
            <a:endParaRPr lang="en-US" altLang="ko-KR" dirty="0"/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인덱스의 위치에 단어 토큰의 등장 횟수를 기록한 벡터 만드는 방법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1400" dirty="0">
                <a:latin typeface="+mn-ea"/>
              </a:rPr>
              <a:t>Doc1 : “</a:t>
            </a:r>
            <a:r>
              <a:rPr lang="ko-KR" altLang="en-US" sz="1400" dirty="0">
                <a:latin typeface="+mn-ea"/>
              </a:rPr>
              <a:t>정부가 발표하는 물가상승률과 소비자가 느끼는 물가상승률은 다르다</a:t>
            </a:r>
            <a:r>
              <a:rPr lang="en-US" altLang="ko-KR" sz="1400" dirty="0">
                <a:latin typeface="+mn-ea"/>
              </a:rPr>
              <a:t>.”</a:t>
            </a:r>
          </a:p>
          <a:p>
            <a:pPr lvl="2"/>
            <a:r>
              <a:rPr lang="en-US" altLang="ko-KR" sz="1400" dirty="0">
                <a:latin typeface="+mn-ea"/>
              </a:rPr>
              <a:t>vocabulary : {'</a:t>
            </a:r>
            <a:r>
              <a:rPr lang="ko-KR" altLang="en-US" sz="1400" dirty="0">
                <a:latin typeface="+mn-ea"/>
              </a:rPr>
              <a:t>정부</a:t>
            </a:r>
            <a:r>
              <a:rPr lang="en-US" altLang="ko-KR" sz="1400" dirty="0">
                <a:latin typeface="+mn-ea"/>
              </a:rPr>
              <a:t>': 0, '</a:t>
            </a:r>
            <a:r>
              <a:rPr lang="ko-KR" altLang="en-US" sz="1400" dirty="0">
                <a:latin typeface="+mn-ea"/>
              </a:rPr>
              <a:t>가</a:t>
            </a:r>
            <a:r>
              <a:rPr lang="en-US" altLang="ko-KR" sz="1400" dirty="0">
                <a:latin typeface="+mn-ea"/>
              </a:rPr>
              <a:t>': 1, '</a:t>
            </a:r>
            <a:r>
              <a:rPr lang="ko-KR" altLang="en-US" sz="1400" dirty="0">
                <a:latin typeface="+mn-ea"/>
              </a:rPr>
              <a:t>발표</a:t>
            </a:r>
            <a:r>
              <a:rPr lang="en-US" altLang="ko-KR" sz="1400" dirty="0">
                <a:latin typeface="+mn-ea"/>
              </a:rPr>
              <a:t>': 2, '</a:t>
            </a:r>
            <a:r>
              <a:rPr lang="ko-KR" altLang="en-US" sz="1400" dirty="0">
                <a:latin typeface="+mn-ea"/>
              </a:rPr>
              <a:t>하는</a:t>
            </a:r>
            <a:r>
              <a:rPr lang="en-US" altLang="ko-KR" sz="1400" dirty="0">
                <a:latin typeface="+mn-ea"/>
              </a:rPr>
              <a:t>': 3, '</a:t>
            </a:r>
            <a:r>
              <a:rPr lang="ko-KR" altLang="en-US" sz="1400" dirty="0">
                <a:latin typeface="+mn-ea"/>
              </a:rPr>
              <a:t>물가상승률</a:t>
            </a:r>
            <a:r>
              <a:rPr lang="en-US" altLang="ko-KR" sz="1400" dirty="0">
                <a:latin typeface="+mn-ea"/>
              </a:rPr>
              <a:t>': 4, '</a:t>
            </a:r>
            <a:r>
              <a:rPr lang="ko-KR" altLang="en-US" sz="1400" dirty="0">
                <a:latin typeface="+mn-ea"/>
              </a:rPr>
              <a:t>과</a:t>
            </a:r>
            <a:r>
              <a:rPr lang="en-US" altLang="ko-KR" sz="1400" dirty="0">
                <a:latin typeface="+mn-ea"/>
              </a:rPr>
              <a:t>': 5, '</a:t>
            </a:r>
            <a:r>
              <a:rPr lang="ko-KR" altLang="en-US" sz="1400" dirty="0">
                <a:latin typeface="+mn-ea"/>
              </a:rPr>
              <a:t>소비자</a:t>
            </a:r>
            <a:r>
              <a:rPr lang="en-US" altLang="ko-KR" sz="1400" dirty="0">
                <a:latin typeface="+mn-ea"/>
              </a:rPr>
              <a:t>': 6, '</a:t>
            </a:r>
            <a:r>
              <a:rPr lang="ko-KR" altLang="en-US" sz="1400" dirty="0">
                <a:latin typeface="+mn-ea"/>
              </a:rPr>
              <a:t>느끼는</a:t>
            </a:r>
            <a:r>
              <a:rPr lang="en-US" altLang="ko-KR" sz="1400" dirty="0">
                <a:latin typeface="+mn-ea"/>
              </a:rPr>
              <a:t>': 7, '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': 8, '</a:t>
            </a:r>
            <a:r>
              <a:rPr lang="ko-KR" altLang="en-US" sz="1400" dirty="0">
                <a:latin typeface="+mn-ea"/>
              </a:rPr>
              <a:t>다르다</a:t>
            </a:r>
            <a:r>
              <a:rPr lang="en-US" altLang="ko-KR" sz="1400" dirty="0">
                <a:latin typeface="+mn-ea"/>
              </a:rPr>
              <a:t>': 9}</a:t>
            </a:r>
          </a:p>
          <a:p>
            <a:pPr lvl="2"/>
            <a:r>
              <a:rPr lang="en-US" altLang="ko-KR" sz="1400" dirty="0">
                <a:latin typeface="+mn-ea"/>
              </a:rPr>
              <a:t>bag of words vector : [1, 2, 1, 1, 2, 1, 1, 1, 1, 1]</a:t>
            </a:r>
          </a:p>
          <a:p>
            <a:pPr lvl="2"/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정부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등장횟수 </a:t>
            </a:r>
            <a:r>
              <a:rPr lang="en-US" altLang="ko-KR" sz="1400" dirty="0">
                <a:latin typeface="+mn-ea"/>
              </a:rPr>
              <a:t>: 1 ‘</a:t>
            </a:r>
            <a:r>
              <a:rPr lang="ko-KR" altLang="en-US" sz="1400" dirty="0">
                <a:latin typeface="+mn-ea"/>
              </a:rPr>
              <a:t>가＇ 등장횟수 </a:t>
            </a:r>
            <a:r>
              <a:rPr lang="en-US" altLang="ko-KR" sz="1400" dirty="0">
                <a:latin typeface="+mn-ea"/>
              </a:rPr>
              <a:t>: 2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089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5E5EC-CB7A-447A-A83B-BA69BE9A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A1C83-F0A1-46B4-8996-BDDC0004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1619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문서 단어 행렬 </a:t>
            </a:r>
            <a:r>
              <a:rPr lang="en-US" altLang="ko-KR" dirty="0"/>
              <a:t>(Document Term Matrix, DTM)</a:t>
            </a:r>
          </a:p>
          <a:p>
            <a:pPr lvl="1"/>
            <a:r>
              <a:rPr lang="ko-KR" altLang="en-US" dirty="0"/>
              <a:t>서로 다른 문서들의 </a:t>
            </a:r>
            <a:r>
              <a:rPr lang="en-US" altLang="ko-KR" dirty="0" err="1"/>
              <a:t>BoW</a:t>
            </a:r>
            <a:r>
              <a:rPr lang="ko-KR" altLang="en-US" dirty="0"/>
              <a:t>를 결합한 방법</a:t>
            </a:r>
            <a:endParaRPr lang="en-US" altLang="ko-KR" dirty="0"/>
          </a:p>
          <a:p>
            <a:pPr lvl="1"/>
            <a:r>
              <a:rPr lang="ko-KR" altLang="en-US" dirty="0"/>
              <a:t>문서 간 비교가 가능해짐</a:t>
            </a:r>
            <a:endParaRPr lang="en-US" altLang="ko-KR" dirty="0"/>
          </a:p>
          <a:p>
            <a:pPr lvl="2"/>
            <a:r>
              <a:rPr lang="ko-KR" altLang="en-US" sz="1200" dirty="0"/>
              <a:t>문서</a:t>
            </a:r>
            <a:r>
              <a:rPr lang="en-US" altLang="ko-KR" sz="1200" dirty="0"/>
              <a:t>1 : </a:t>
            </a:r>
            <a:r>
              <a:rPr lang="ko-KR" altLang="en-US" sz="1200" dirty="0"/>
              <a:t>먹고 싶은 사과</a:t>
            </a:r>
          </a:p>
          <a:p>
            <a:pPr lvl="2"/>
            <a:r>
              <a:rPr lang="ko-KR" altLang="en-US" sz="1200" dirty="0"/>
              <a:t>문서</a:t>
            </a:r>
            <a:r>
              <a:rPr lang="en-US" altLang="ko-KR" sz="1200" dirty="0"/>
              <a:t>2 : </a:t>
            </a:r>
            <a:r>
              <a:rPr lang="ko-KR" altLang="en-US" sz="1200" dirty="0"/>
              <a:t>먹고 싶은 바나나</a:t>
            </a:r>
          </a:p>
          <a:p>
            <a:pPr lvl="2"/>
            <a:r>
              <a:rPr lang="ko-KR" altLang="en-US" sz="1200" dirty="0"/>
              <a:t>문서</a:t>
            </a:r>
            <a:r>
              <a:rPr lang="en-US" altLang="ko-KR" sz="1200" dirty="0"/>
              <a:t>3 : </a:t>
            </a:r>
            <a:r>
              <a:rPr lang="ko-KR" altLang="en-US" sz="1200" dirty="0"/>
              <a:t>길고 노란 바나나 </a:t>
            </a:r>
            <a:r>
              <a:rPr lang="ko-KR" altLang="en-US" sz="1200" dirty="0" err="1"/>
              <a:t>바나나</a:t>
            </a:r>
            <a:endParaRPr lang="ko-KR" altLang="en-US" sz="1200" dirty="0"/>
          </a:p>
          <a:p>
            <a:pPr lvl="2"/>
            <a:r>
              <a:rPr lang="ko-KR" altLang="en-US" sz="1200" dirty="0"/>
              <a:t>문서</a:t>
            </a:r>
            <a:r>
              <a:rPr lang="en-US" altLang="ko-KR" sz="1200" dirty="0"/>
              <a:t>4 : </a:t>
            </a:r>
            <a:r>
              <a:rPr lang="ko-KR" altLang="en-US" sz="1200" dirty="0"/>
              <a:t>저는 과일이 좋아요</a:t>
            </a:r>
            <a:endParaRPr lang="en-US" altLang="ko-KR" sz="1200" dirty="0"/>
          </a:p>
          <a:p>
            <a:pPr lvl="1"/>
            <a:r>
              <a:rPr lang="ko-KR" altLang="en-US" dirty="0"/>
              <a:t>한계점</a:t>
            </a:r>
            <a:endParaRPr lang="en-US" altLang="ko-KR" dirty="0"/>
          </a:p>
          <a:p>
            <a:pPr lvl="2"/>
            <a:r>
              <a:rPr lang="ko-KR" altLang="en-US" dirty="0"/>
              <a:t>희소 표현 </a:t>
            </a:r>
            <a:r>
              <a:rPr lang="en-US" altLang="ko-KR" dirty="0"/>
              <a:t>(</a:t>
            </a:r>
            <a:r>
              <a:rPr lang="en-US" altLang="ko-KR" dirty="0" err="1"/>
              <a:t>Sparcity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단어가 </a:t>
            </a:r>
            <a:r>
              <a:rPr lang="ko-KR" altLang="en-US" dirty="0" err="1"/>
              <a:t>다양해질수록</a:t>
            </a:r>
            <a:r>
              <a:rPr lang="ko-KR" altLang="en-US" dirty="0"/>
              <a:t> 벡터 공간의 크기가 커짐 </a:t>
            </a:r>
            <a:r>
              <a:rPr lang="en-US" altLang="ko-KR" dirty="0"/>
              <a:t>(0</a:t>
            </a:r>
            <a:r>
              <a:rPr lang="ko-KR" altLang="en-US" dirty="0"/>
              <a:t>으로 비워진 벡터수가 </a:t>
            </a:r>
            <a:r>
              <a:rPr lang="ko-KR" altLang="en-US" dirty="0" err="1"/>
              <a:t>많아짐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단순 빈도 수 기반 접근</a:t>
            </a:r>
            <a:endParaRPr lang="en-US" altLang="ko-KR" dirty="0"/>
          </a:p>
          <a:p>
            <a:pPr lvl="3"/>
            <a:r>
              <a:rPr lang="ko-KR" altLang="en-US" dirty="0"/>
              <a:t>문서</a:t>
            </a:r>
            <a:r>
              <a:rPr lang="en-US" altLang="ko-KR" dirty="0"/>
              <a:t>1, </a:t>
            </a:r>
            <a:r>
              <a:rPr lang="ko-KR" altLang="en-US" dirty="0"/>
              <a:t>문서</a:t>
            </a:r>
            <a:r>
              <a:rPr lang="en-US" altLang="ko-KR" dirty="0"/>
              <a:t>2</a:t>
            </a:r>
            <a:r>
              <a:rPr lang="ko-KR" altLang="en-US" dirty="0"/>
              <a:t>의 유사도 비교할 때 두 </a:t>
            </a:r>
            <a:r>
              <a:rPr lang="ko-KR" altLang="en-US" b="1" dirty="0"/>
              <a:t>벡터의 유사성을 판단 </a:t>
            </a:r>
            <a:r>
              <a:rPr lang="en-US" altLang="ko-KR" b="1" dirty="0"/>
              <a:t>(</a:t>
            </a:r>
            <a:r>
              <a:rPr lang="ko-KR" altLang="en-US" b="1" dirty="0"/>
              <a:t>뒷장에 자세히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ko-KR" altLang="en-US" dirty="0"/>
              <a:t>할 수도 있지만</a:t>
            </a:r>
            <a:r>
              <a:rPr lang="en-US" altLang="ko-KR" dirty="0"/>
              <a:t>,,, The</a:t>
            </a:r>
            <a:r>
              <a:rPr lang="ko-KR" altLang="en-US" dirty="0"/>
              <a:t>라는 단어가 동시에 많이 나왔다고 둘을 비슷한 문서로 볼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5103-6AE3-4DE1-BB64-EB0093F4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850" y="2214572"/>
            <a:ext cx="5745635" cy="20801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BFE4D1-817C-4D55-AE78-58C384B14AFC}"/>
              </a:ext>
            </a:extLst>
          </p:cNvPr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https://wikidocs.net/24559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E1D738-5444-4278-A048-511191BF941E}"/>
              </a:ext>
            </a:extLst>
          </p:cNvPr>
          <p:cNvSpPr/>
          <p:nvPr/>
        </p:nvSpPr>
        <p:spPr>
          <a:xfrm>
            <a:off x="5222272" y="3254669"/>
            <a:ext cx="385893" cy="19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5BC8-FD0B-497E-8C15-3443B35E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벡터의 유사도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7E6B5-5C56-47E4-A0D5-833E51C6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1289159"/>
            <a:ext cx="10515600" cy="4963305"/>
          </a:xfrm>
        </p:spPr>
        <p:txBody>
          <a:bodyPr/>
          <a:lstStyle/>
          <a:p>
            <a:r>
              <a:rPr lang="en-US" altLang="ko-KR" dirty="0"/>
              <a:t>Cosine similarity (</a:t>
            </a:r>
            <a:r>
              <a:rPr lang="ko-KR" altLang="en-US" dirty="0"/>
              <a:t>코사인 유사도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방향</a:t>
            </a:r>
            <a:r>
              <a:rPr lang="en-US" altLang="ko-KR" dirty="0"/>
              <a:t>”</a:t>
            </a:r>
            <a:r>
              <a:rPr lang="ko-KR" altLang="en-US" dirty="0"/>
              <a:t>이 얼마나 유사한지 구하는 방법</a:t>
            </a:r>
            <a:endParaRPr lang="en-US" altLang="ko-KR" dirty="0"/>
          </a:p>
          <a:p>
            <a:pPr lvl="1"/>
            <a:r>
              <a:rPr lang="ko-KR" altLang="en-US" dirty="0"/>
              <a:t>방향이 유사하면 유사도 </a:t>
            </a:r>
            <a:r>
              <a:rPr lang="en-US" altLang="ko-KR" dirty="0"/>
              <a:t>1, </a:t>
            </a:r>
            <a:r>
              <a:rPr lang="ko-KR" altLang="en-US" dirty="0"/>
              <a:t>반대면 </a:t>
            </a:r>
            <a:r>
              <a:rPr lang="en-US" altLang="ko-KR" dirty="0"/>
              <a:t>-1</a:t>
            </a:r>
          </a:p>
          <a:p>
            <a:pPr lvl="2"/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저는 사과 좋아요 </a:t>
            </a:r>
            <a:r>
              <a:rPr lang="en-US" altLang="ko-KR" dirty="0"/>
              <a:t>-&gt;[0,1,1,1]</a:t>
            </a:r>
            <a:br>
              <a:rPr lang="ko-KR" altLang="en-US" dirty="0"/>
            </a:br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저는 바나나 좋아요 </a:t>
            </a:r>
            <a:r>
              <a:rPr lang="en-US" altLang="ko-KR" dirty="0"/>
              <a:t>-&gt; [1,0,1,1]</a:t>
            </a:r>
            <a:br>
              <a:rPr lang="ko-KR" altLang="en-US" dirty="0"/>
            </a:br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저는 바나나 좋아요 저는 바나나 좋아요</a:t>
            </a:r>
            <a:r>
              <a:rPr lang="en-US" altLang="ko-KR" dirty="0"/>
              <a:t>-&gt; [2,0,2,2]</a:t>
            </a:r>
          </a:p>
          <a:p>
            <a:pPr lvl="1"/>
            <a:r>
              <a:rPr lang="ko-KR" altLang="en-US" dirty="0"/>
              <a:t>문서 </a:t>
            </a:r>
            <a:r>
              <a:rPr lang="en-US" altLang="ko-KR" dirty="0"/>
              <a:t>1,2</a:t>
            </a:r>
            <a:r>
              <a:rPr lang="ko-KR" altLang="en-US" dirty="0"/>
              <a:t>의 유사도 </a:t>
            </a:r>
            <a:endParaRPr lang="en-US" altLang="ko-KR" dirty="0"/>
          </a:p>
          <a:p>
            <a:pPr lvl="2"/>
            <a:r>
              <a:rPr lang="ko-KR" altLang="en-US" dirty="0"/>
              <a:t>위 식에 </a:t>
            </a:r>
            <a:r>
              <a:rPr lang="en-US" altLang="ko-KR" dirty="0"/>
              <a:t>A = [0,1,1,1], B = [1,0,1,1] </a:t>
            </a:r>
            <a:r>
              <a:rPr lang="ko-KR" altLang="en-US" dirty="0"/>
              <a:t>넣고 계산</a:t>
            </a:r>
            <a:br>
              <a:rPr lang="en-US" altLang="ko-KR" dirty="0"/>
            </a:br>
            <a:r>
              <a:rPr lang="en-US" altLang="ko-KR" dirty="0"/>
              <a:t>= 0.67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CDDCB-F48F-4BFE-A8CB-97F2ACAE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98" y="1448232"/>
            <a:ext cx="4875207" cy="823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2E1643-A361-4519-AA05-9CB81219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82" y="2576584"/>
            <a:ext cx="3241284" cy="1704831"/>
          </a:xfrm>
          <a:prstGeom prst="rect">
            <a:avLst/>
          </a:prstGeom>
        </p:spPr>
      </p:pic>
      <p:pic>
        <p:nvPicPr>
          <p:cNvPr id="2052" name="Picture 4" descr="https://wikidocs.net/images/page/24603/%EC%BD%94%EC%82%AC%EC%9D%B8%EC%9C%A0%EC%82%AC%EB%8F%84.PNG">
            <a:extLst>
              <a:ext uri="{FF2B5EF4-FFF2-40B4-BE49-F238E27FC236}">
                <a16:creationId xmlns:a16="http://schemas.microsoft.com/office/drawing/2014/main" id="{1CAEE67C-4BFF-48B9-B05F-0D28A9DD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49" y="4738155"/>
            <a:ext cx="5619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5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5E5EC-CB7A-447A-A83B-BA69BE9A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A1C83-F0A1-46B4-8996-BDDC0004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161975"/>
          </a:xfrm>
        </p:spPr>
        <p:txBody>
          <a:bodyPr>
            <a:normAutofit/>
          </a:bodyPr>
          <a:lstStyle/>
          <a:p>
            <a:r>
              <a:rPr lang="en-US" altLang="ko-KR" dirty="0"/>
              <a:t>TF-IDF (Term Frequency – Inverse Document Frequency)</a:t>
            </a:r>
          </a:p>
          <a:p>
            <a:pPr lvl="1"/>
            <a:r>
              <a:rPr lang="ko-KR" altLang="en-US" dirty="0"/>
              <a:t>기존 방법 </a:t>
            </a:r>
            <a:r>
              <a:rPr lang="en-US" altLang="ko-KR" dirty="0"/>
              <a:t>: </a:t>
            </a:r>
            <a:r>
              <a:rPr lang="ko-KR" altLang="en-US" dirty="0"/>
              <a:t>문장에서의</a:t>
            </a:r>
            <a:r>
              <a:rPr lang="en-US" altLang="ko-KR" dirty="0"/>
              <a:t> </a:t>
            </a:r>
            <a:r>
              <a:rPr lang="ko-KR" altLang="en-US" dirty="0"/>
              <a:t>단어의 빈도수를 그대로 사용</a:t>
            </a:r>
            <a:endParaRPr lang="en-US" altLang="ko-KR" dirty="0"/>
          </a:p>
          <a:p>
            <a:pPr lvl="1"/>
            <a:r>
              <a:rPr lang="en-US" altLang="ko-KR" dirty="0"/>
              <a:t>TF-IDF : </a:t>
            </a:r>
            <a:r>
              <a:rPr lang="ko-KR" altLang="en-US" dirty="0"/>
              <a:t>문서 집합전체의 단어 빈도수로 </a:t>
            </a:r>
            <a:r>
              <a:rPr lang="ko-KR" altLang="en-US" dirty="0" err="1"/>
              <a:t>나눠줌</a:t>
            </a:r>
            <a:endParaRPr lang="en-US" altLang="ko-KR" dirty="0"/>
          </a:p>
          <a:p>
            <a:pPr lvl="1"/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frequency : DTM</a:t>
            </a:r>
            <a:r>
              <a:rPr lang="ko-KR" altLang="en-US" dirty="0"/>
              <a:t>과 동일</a:t>
            </a:r>
            <a:r>
              <a:rPr lang="en-US" altLang="ko-KR" dirty="0"/>
              <a:t>. </a:t>
            </a:r>
            <a:r>
              <a:rPr lang="ko-KR" altLang="en-US" dirty="0"/>
              <a:t>한 문서에 단어가 </a:t>
            </a:r>
            <a:r>
              <a:rPr lang="ko-KR" altLang="en-US" dirty="0" err="1"/>
              <a:t>몇번</a:t>
            </a:r>
            <a:r>
              <a:rPr lang="ko-KR" altLang="en-US" dirty="0"/>
              <a:t> 나왔는지</a:t>
            </a:r>
            <a:endParaRPr lang="en-US" altLang="ko-KR" dirty="0"/>
          </a:p>
          <a:p>
            <a:pPr lvl="1"/>
            <a:r>
              <a:rPr lang="en-US" altLang="ko-KR" dirty="0"/>
              <a:t>Df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단어가 등장한 문서의 수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싶은</a:t>
            </a:r>
            <a:r>
              <a:rPr lang="en-US" altLang="ko-KR" dirty="0"/>
              <a:t>’  </a:t>
            </a:r>
            <a:r>
              <a:rPr lang="ko-KR" altLang="en-US" dirty="0"/>
              <a:t>단어의 등장횟수 </a:t>
            </a:r>
            <a:r>
              <a:rPr lang="en-US" altLang="ko-KR" dirty="0"/>
              <a:t>=2 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en-US" altLang="ko-KR" dirty="0"/>
              <a:t>IDF:</a:t>
            </a:r>
          </a:p>
          <a:p>
            <a:pPr lvl="2"/>
            <a:r>
              <a:rPr lang="en-US" altLang="ko-KR" dirty="0"/>
              <a:t>DF</a:t>
            </a:r>
            <a:r>
              <a:rPr lang="ko-KR" altLang="en-US" dirty="0"/>
              <a:t>의 반비례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IDF(</a:t>
            </a:r>
            <a:r>
              <a:rPr lang="ko-KR" altLang="en-US" dirty="0"/>
              <a:t>싶은</a:t>
            </a:r>
            <a:r>
              <a:rPr lang="en-US" altLang="ko-KR" dirty="0"/>
              <a:t>_) = ½</a:t>
            </a:r>
            <a:br>
              <a:rPr lang="en-US" altLang="ko-KR" dirty="0"/>
            </a:br>
            <a:r>
              <a:rPr lang="ko-KR" altLang="en-US" dirty="0"/>
              <a:t>실제로 사용할 때는 </a:t>
            </a:r>
            <a:r>
              <a:rPr lang="en-US" altLang="ko-KR" dirty="0"/>
              <a:t>log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분모에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더해줌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 : </a:t>
            </a:r>
            <a:r>
              <a:rPr lang="ko-KR" altLang="en-US" dirty="0" err="1"/>
              <a:t>문서수는</a:t>
            </a:r>
            <a:r>
              <a:rPr lang="ko-KR" altLang="en-US" dirty="0"/>
              <a:t> 매우 많고</a:t>
            </a:r>
            <a:r>
              <a:rPr lang="en-US" altLang="ko-KR" dirty="0"/>
              <a:t>, </a:t>
            </a:r>
            <a:r>
              <a:rPr lang="ko-KR" altLang="en-US" dirty="0"/>
              <a:t>분모에 </a:t>
            </a:r>
            <a:r>
              <a:rPr lang="en-US" altLang="ko-KR" dirty="0"/>
              <a:t>0</a:t>
            </a:r>
            <a:r>
              <a:rPr lang="ko-KR" altLang="en-US" dirty="0"/>
              <a:t>이 가는 것을 막기 위해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5103-6AE3-4DE1-BB64-EB0093F4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3" y="1501509"/>
            <a:ext cx="3452806" cy="12500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BFE4D1-817C-4D55-AE78-58C384B14AFC}"/>
              </a:ext>
            </a:extLst>
          </p:cNvPr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https://wikidocs.net/24559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E1D738-5444-4278-A048-511191BF941E}"/>
              </a:ext>
            </a:extLst>
          </p:cNvPr>
          <p:cNvSpPr/>
          <p:nvPr/>
        </p:nvSpPr>
        <p:spPr>
          <a:xfrm>
            <a:off x="5222272" y="3254669"/>
            <a:ext cx="385893" cy="19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4597A-9FB5-42FE-85E4-0541A4DA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61" y="3878072"/>
            <a:ext cx="317226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0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5E5EC-CB7A-447A-A83B-BA69BE9A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A1C83-F0A1-46B4-8996-BDDC0004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161975"/>
          </a:xfrm>
        </p:spPr>
        <p:txBody>
          <a:bodyPr>
            <a:normAutofit/>
          </a:bodyPr>
          <a:lstStyle/>
          <a:p>
            <a:r>
              <a:rPr lang="en-US" altLang="ko-KR" dirty="0"/>
              <a:t>TF-IDF (Term Frequency – Inverse Document Frequency)</a:t>
            </a:r>
          </a:p>
          <a:p>
            <a:pPr lvl="1"/>
            <a:r>
              <a:rPr lang="ko-KR" altLang="en-US" dirty="0"/>
              <a:t>기존 방법 </a:t>
            </a:r>
            <a:r>
              <a:rPr lang="en-US" altLang="ko-KR" dirty="0"/>
              <a:t>: </a:t>
            </a:r>
            <a:r>
              <a:rPr lang="ko-KR" altLang="en-US" dirty="0"/>
              <a:t>문장에서의</a:t>
            </a:r>
            <a:r>
              <a:rPr lang="en-US" altLang="ko-KR" dirty="0"/>
              <a:t> </a:t>
            </a:r>
            <a:r>
              <a:rPr lang="ko-KR" altLang="en-US" dirty="0"/>
              <a:t>단어의 빈도수를 그대로 사용</a:t>
            </a:r>
            <a:endParaRPr lang="en-US" altLang="ko-KR" dirty="0"/>
          </a:p>
          <a:p>
            <a:pPr lvl="1"/>
            <a:r>
              <a:rPr lang="en-US" altLang="ko-KR" dirty="0"/>
              <a:t>TF-IDF : </a:t>
            </a:r>
            <a:r>
              <a:rPr lang="ko-KR" altLang="en-US" dirty="0"/>
              <a:t>문서 집합전체의 단어 빈도수로 </a:t>
            </a:r>
            <a:r>
              <a:rPr lang="ko-KR" altLang="en-US" dirty="0" err="1"/>
              <a:t>나눠줌</a:t>
            </a:r>
            <a:endParaRPr lang="en-US" altLang="ko-KR" dirty="0"/>
          </a:p>
          <a:p>
            <a:pPr lvl="1"/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frequency : DTM</a:t>
            </a:r>
            <a:r>
              <a:rPr lang="ko-KR" altLang="en-US" dirty="0"/>
              <a:t>과 동일</a:t>
            </a:r>
            <a:r>
              <a:rPr lang="en-US" altLang="ko-KR" dirty="0"/>
              <a:t>. </a:t>
            </a:r>
            <a:r>
              <a:rPr lang="ko-KR" altLang="en-US" dirty="0"/>
              <a:t>한 문서에 단어가 </a:t>
            </a:r>
            <a:r>
              <a:rPr lang="ko-KR" altLang="en-US" dirty="0" err="1"/>
              <a:t>몇번</a:t>
            </a:r>
            <a:r>
              <a:rPr lang="ko-KR" altLang="en-US" dirty="0"/>
              <a:t> 나왔는지</a:t>
            </a:r>
            <a:endParaRPr lang="en-US" altLang="ko-KR" dirty="0"/>
          </a:p>
          <a:p>
            <a:pPr lvl="1"/>
            <a:r>
              <a:rPr lang="en-US" altLang="ko-KR" dirty="0"/>
              <a:t>Df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단어가 등장한 문서의 수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싶은</a:t>
            </a:r>
            <a:r>
              <a:rPr lang="en-US" altLang="ko-KR" dirty="0"/>
              <a:t>’  </a:t>
            </a:r>
            <a:r>
              <a:rPr lang="ko-KR" altLang="en-US" dirty="0"/>
              <a:t>단어의 등장횟수 </a:t>
            </a:r>
            <a:r>
              <a:rPr lang="en-US" altLang="ko-KR" dirty="0"/>
              <a:t>=2 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en-US" altLang="ko-KR" dirty="0"/>
              <a:t>IDF:</a:t>
            </a:r>
          </a:p>
          <a:p>
            <a:pPr lvl="2"/>
            <a:r>
              <a:rPr lang="en-US" altLang="ko-KR" dirty="0"/>
              <a:t>DF</a:t>
            </a:r>
            <a:r>
              <a:rPr lang="ko-KR" altLang="en-US" dirty="0"/>
              <a:t>의 반비례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IDF(</a:t>
            </a:r>
            <a:r>
              <a:rPr lang="ko-KR" altLang="en-US" dirty="0"/>
              <a:t>싶은</a:t>
            </a:r>
            <a:r>
              <a:rPr lang="en-US" altLang="ko-KR" dirty="0"/>
              <a:t>_) = ½</a:t>
            </a:r>
            <a:br>
              <a:rPr lang="en-US" altLang="ko-KR" dirty="0"/>
            </a:br>
            <a:r>
              <a:rPr lang="ko-KR" altLang="en-US" dirty="0"/>
              <a:t>실제로 사용할 때는 </a:t>
            </a:r>
            <a:r>
              <a:rPr lang="en-US" altLang="ko-KR" dirty="0"/>
              <a:t>log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분모에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더해줌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 : </a:t>
            </a:r>
            <a:r>
              <a:rPr lang="ko-KR" altLang="en-US" dirty="0" err="1"/>
              <a:t>문서수는</a:t>
            </a:r>
            <a:r>
              <a:rPr lang="ko-KR" altLang="en-US" dirty="0"/>
              <a:t> 매우 많고</a:t>
            </a:r>
            <a:r>
              <a:rPr lang="en-US" altLang="ko-KR" dirty="0"/>
              <a:t>, </a:t>
            </a:r>
            <a:r>
              <a:rPr lang="ko-KR" altLang="en-US" dirty="0"/>
              <a:t>분모에 </a:t>
            </a:r>
            <a:r>
              <a:rPr lang="en-US" altLang="ko-KR" dirty="0"/>
              <a:t>0</a:t>
            </a:r>
            <a:r>
              <a:rPr lang="ko-KR" altLang="en-US" dirty="0"/>
              <a:t>이 가는 것을 막기 위해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5103-6AE3-4DE1-BB64-EB0093F4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3" y="1501509"/>
            <a:ext cx="3452806" cy="12500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BFE4D1-817C-4D55-AE78-58C384B14AFC}"/>
              </a:ext>
            </a:extLst>
          </p:cNvPr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https://wikidocs.net/24559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E1D738-5444-4278-A048-511191BF941E}"/>
              </a:ext>
            </a:extLst>
          </p:cNvPr>
          <p:cNvSpPr/>
          <p:nvPr/>
        </p:nvSpPr>
        <p:spPr>
          <a:xfrm>
            <a:off x="5222272" y="3254669"/>
            <a:ext cx="385893" cy="19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4597A-9FB5-42FE-85E4-0541A4DA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61" y="3878072"/>
            <a:ext cx="317226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5AEC-65F7-4B26-90A2-F8E5C168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96875-8B7E-4FFA-BBBA-64A97559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73197"/>
          </a:xfrm>
        </p:spPr>
        <p:txBody>
          <a:bodyPr/>
          <a:lstStyle/>
          <a:p>
            <a:r>
              <a:rPr lang="en-US" altLang="ko-KR" dirty="0"/>
              <a:t>TF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E1BB7-817B-428C-98B9-2EC26DB8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39" y="1163324"/>
            <a:ext cx="4636786" cy="175584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1DDDF-DE61-4047-8107-4CD920AA3B04}"/>
              </a:ext>
            </a:extLst>
          </p:cNvPr>
          <p:cNvSpPr txBox="1">
            <a:spLocks/>
          </p:cNvSpPr>
          <p:nvPr/>
        </p:nvSpPr>
        <p:spPr>
          <a:xfrm>
            <a:off x="940266" y="2993522"/>
            <a:ext cx="10515600" cy="57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IDF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B6AF5B-54E9-4A89-8A03-A2580C58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5" y="3043856"/>
            <a:ext cx="2210964" cy="3401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DD2B3C-BA19-4AA6-B122-DFD7D525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713996"/>
            <a:ext cx="1049801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8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5AEC-65F7-4B26-90A2-F8E5C168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96875-8B7E-4FFA-BBBA-64A97559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73197"/>
          </a:xfrm>
        </p:spPr>
        <p:txBody>
          <a:bodyPr/>
          <a:lstStyle/>
          <a:p>
            <a:r>
              <a:rPr lang="en-US" altLang="ko-KR" dirty="0"/>
              <a:t>TF -IDF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DD2B3C-BA19-4AA6-B122-DFD7D525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84" y="1986174"/>
            <a:ext cx="7177880" cy="37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F55E-06CE-4961-92C0-6331BB15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F2AED-74A3-4889-9A0D-FA62381B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단어를 벡터로 표현하는 방법</a:t>
            </a:r>
            <a:endParaRPr lang="en-US" altLang="ko-KR" dirty="0"/>
          </a:p>
          <a:p>
            <a:pPr lvl="1"/>
            <a:r>
              <a:rPr lang="ko-KR" altLang="en-US" dirty="0"/>
              <a:t>밀집 표현 </a:t>
            </a:r>
            <a:r>
              <a:rPr lang="en-US" altLang="ko-KR" dirty="0"/>
              <a:t>: Dense representation</a:t>
            </a:r>
          </a:p>
          <a:p>
            <a:pPr lvl="1"/>
            <a:r>
              <a:rPr lang="ko-KR" altLang="en-US" dirty="0"/>
              <a:t>기존 원</a:t>
            </a:r>
            <a:r>
              <a:rPr lang="en-US" altLang="ko-KR" dirty="0"/>
              <a:t>-</a:t>
            </a:r>
            <a:r>
              <a:rPr lang="ko-KR" altLang="en-US" dirty="0"/>
              <a:t>핫 벡터는 강아지 </a:t>
            </a:r>
            <a:r>
              <a:rPr lang="en-US" altLang="ko-KR" dirty="0"/>
              <a:t>= [0,1,0,0,0,.] </a:t>
            </a:r>
            <a:r>
              <a:rPr lang="ko-KR" altLang="en-US" dirty="0"/>
              <a:t>으로 </a:t>
            </a:r>
            <a:r>
              <a:rPr lang="en-US" altLang="ko-KR" dirty="0"/>
              <a:t>0 </a:t>
            </a:r>
            <a:r>
              <a:rPr lang="ko-KR" altLang="en-US" dirty="0"/>
              <a:t>이 많은 구조</a:t>
            </a:r>
            <a:endParaRPr lang="en-US" altLang="ko-KR" dirty="0"/>
          </a:p>
          <a:p>
            <a:pPr lvl="1"/>
            <a:r>
              <a:rPr lang="en-US" altLang="ko-KR" dirty="0"/>
              <a:t>Dense representation </a:t>
            </a:r>
            <a:r>
              <a:rPr lang="ko-KR" altLang="en-US" dirty="0"/>
              <a:t>은 강아지 </a:t>
            </a:r>
            <a:r>
              <a:rPr lang="en-US" altLang="ko-KR" dirty="0"/>
              <a:t>= [0.1, 0.3, 0.004 , …] : </a:t>
            </a:r>
            <a:r>
              <a:rPr lang="ko-KR" altLang="en-US" dirty="0"/>
              <a:t>차원이 밀집하게 표현</a:t>
            </a:r>
            <a:endParaRPr lang="en-US" altLang="ko-KR" dirty="0"/>
          </a:p>
          <a:p>
            <a:pPr lvl="1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 err="1"/>
              <a:t>핫벡터와는</a:t>
            </a:r>
            <a:r>
              <a:rPr lang="ko-KR" altLang="en-US" dirty="0"/>
              <a:t> 다르게 </a:t>
            </a:r>
            <a:r>
              <a:rPr lang="ko-KR" altLang="en-US" b="1" dirty="0"/>
              <a:t>학습 데이터를 통한 학습이 필요함</a:t>
            </a:r>
          </a:p>
        </p:txBody>
      </p:sp>
    </p:spTree>
    <p:extLst>
      <p:ext uri="{BB962C8B-B14F-4D97-AF65-F5344CB8AC3E}">
        <p14:creationId xmlns:p14="http://schemas.microsoft.com/office/powerpoint/2010/main" val="180326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E5A6-31E8-41F8-B2E3-63D1C0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08FD7-18B4-4AC1-BE20-A5653447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5" y="1168868"/>
            <a:ext cx="8609310" cy="55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5329-4689-4558-BFF7-B08511F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2F52C-E7DC-4C0A-97B8-A769778C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중심단어와 주변단어 데이터셋 생성 </a:t>
            </a:r>
            <a:r>
              <a:rPr lang="en-US" altLang="ko-KR" dirty="0"/>
              <a:t>( </a:t>
            </a:r>
            <a:r>
              <a:rPr lang="ko-KR" altLang="en-US" dirty="0"/>
              <a:t>현재 </a:t>
            </a:r>
            <a:r>
              <a:rPr lang="en-US" altLang="ko-KR" dirty="0"/>
              <a:t>sliding window = 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D3FBF9-7313-4832-8CAF-FF02FD95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2" y="2149781"/>
            <a:ext cx="5741565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3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15DA-1257-4B3B-89EB-5EE2453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Tokenizer(</a:t>
            </a:r>
            <a:r>
              <a:rPr lang="ko-KR" altLang="en-US" dirty="0"/>
              <a:t>토큰화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36B0A-F394-4066-AE30-6F5E422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Tokenizer(</a:t>
            </a:r>
            <a:r>
              <a:rPr lang="ko-KR" altLang="en-US" dirty="0"/>
              <a:t>토큰화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자연어 처리에서 </a:t>
            </a:r>
            <a:r>
              <a:rPr lang="ko-KR" altLang="en-US" dirty="0" err="1"/>
              <a:t>크롤링</a:t>
            </a:r>
            <a:r>
              <a:rPr lang="ko-KR" altLang="en-US" dirty="0"/>
              <a:t> 등으로 얻어낸 코퍼스가 필요에 맞게 </a:t>
            </a:r>
            <a:r>
              <a:rPr lang="ko-KR" altLang="en-US" dirty="0" err="1"/>
              <a:t>전처리</a:t>
            </a:r>
            <a:r>
              <a:rPr lang="ko-KR" altLang="en-US" dirty="0"/>
              <a:t> 되지 않은 상태라면</a:t>
            </a:r>
            <a:r>
              <a:rPr lang="en-US" altLang="ko-KR" dirty="0"/>
              <a:t>, </a:t>
            </a:r>
            <a:r>
              <a:rPr lang="ko-KR" altLang="en-US" dirty="0"/>
              <a:t>사용 용도에 맞게 토큰화가 필요</a:t>
            </a:r>
            <a:endParaRPr lang="en-US" altLang="ko-KR" dirty="0"/>
          </a:p>
          <a:p>
            <a:r>
              <a:rPr lang="ko-KR" altLang="en-US" dirty="0"/>
              <a:t>단어 토큰화</a:t>
            </a:r>
            <a:endParaRPr lang="en-US" altLang="ko-KR" dirty="0"/>
          </a:p>
          <a:p>
            <a:pPr lvl="1"/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또는 단어구를 토큰화 하는 방법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Time is an illusion. Lunchtime double so!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 "Time", "is", "an", "</a:t>
            </a:r>
            <a:r>
              <a:rPr lang="en-US" altLang="ko-KR" dirty="0" err="1"/>
              <a:t>illustion</a:t>
            </a:r>
            <a:r>
              <a:rPr lang="en-US" altLang="ko-KR" dirty="0"/>
              <a:t>", "Lunchtime", "double", "so"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71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5329-4689-4558-BFF7-B08511F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2F52C-E7DC-4C0A-97B8-A769778C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V : </a:t>
            </a:r>
            <a:r>
              <a:rPr lang="ko-KR" altLang="en-US" dirty="0"/>
              <a:t>전체 단어 수</a:t>
            </a:r>
            <a:endParaRPr lang="en-US" altLang="ko-KR" dirty="0"/>
          </a:p>
          <a:p>
            <a:pPr lvl="1"/>
            <a:r>
              <a:rPr lang="en-US" altLang="ko-KR" dirty="0"/>
              <a:t>M : hidden space</a:t>
            </a:r>
          </a:p>
          <a:p>
            <a:pPr lvl="1"/>
            <a:r>
              <a:rPr lang="ko-KR" altLang="en-US" dirty="0"/>
              <a:t>가중치 벡터 </a:t>
            </a:r>
            <a:r>
              <a:rPr lang="en-US" altLang="ko-KR" dirty="0"/>
              <a:t>W</a:t>
            </a:r>
            <a:r>
              <a:rPr lang="ko-KR" altLang="en-US" dirty="0"/>
              <a:t>의 크기 </a:t>
            </a:r>
            <a:r>
              <a:rPr lang="en-US" altLang="ko-KR" dirty="0"/>
              <a:t>(</a:t>
            </a:r>
            <a:r>
              <a:rPr lang="en-US" altLang="ko-KR" dirty="0" err="1"/>
              <a:t>VxM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52485B-CAF4-4519-858C-51DD3837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88" y="1719743"/>
            <a:ext cx="6903385" cy="29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5329-4689-4558-BFF7-B08511F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2F52C-E7DC-4C0A-97B8-A769778C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Cat x </a:t>
            </a:r>
            <a:r>
              <a:rPr lang="ko-KR" altLang="en-US" dirty="0"/>
              <a:t>가중치벡터</a:t>
            </a:r>
            <a:endParaRPr lang="en-US" altLang="ko-KR" dirty="0"/>
          </a:p>
          <a:p>
            <a:pPr lvl="2"/>
            <a:r>
              <a:rPr lang="en-US" altLang="ko-KR" dirty="0"/>
              <a:t>&gt; Cat</a:t>
            </a:r>
            <a:r>
              <a:rPr lang="ko-KR" altLang="en-US" dirty="0"/>
              <a:t> 에 대한 </a:t>
            </a:r>
            <a:r>
              <a:rPr lang="ko-KR" altLang="en-US" dirty="0" err="1"/>
              <a:t>임베딩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952C7-FF6E-4D8F-90BB-F0A63582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33" y="1088968"/>
            <a:ext cx="7135221" cy="4229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2B6B0F-527F-4BB4-89EA-567BB1A47DA8}"/>
              </a:ext>
            </a:extLst>
          </p:cNvPr>
          <p:cNvSpPr/>
          <p:nvPr/>
        </p:nvSpPr>
        <p:spPr>
          <a:xfrm>
            <a:off x="8977714" y="1812810"/>
            <a:ext cx="164424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AA3EA-3AEE-457C-91C3-960CCC64256F}"/>
              </a:ext>
            </a:extLst>
          </p:cNvPr>
          <p:cNvSpPr/>
          <p:nvPr/>
        </p:nvSpPr>
        <p:spPr>
          <a:xfrm>
            <a:off x="5303891" y="153934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임베딩</a:t>
            </a:r>
            <a:r>
              <a:rPr lang="ko-KR" altLang="en-US" dirty="0"/>
              <a:t> 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95B999-20AD-45A4-B8E5-9E14A4A96C9C}"/>
              </a:ext>
            </a:extLst>
          </p:cNvPr>
          <p:cNvSpPr/>
          <p:nvPr/>
        </p:nvSpPr>
        <p:spPr>
          <a:xfrm>
            <a:off x="9246536" y="140077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임베딩</a:t>
            </a:r>
            <a:r>
              <a:rPr lang="ko-KR" altLang="en-US" dirty="0"/>
              <a:t> 후</a:t>
            </a:r>
          </a:p>
        </p:txBody>
      </p:sp>
    </p:spTree>
    <p:extLst>
      <p:ext uri="{BB962C8B-B14F-4D97-AF65-F5344CB8AC3E}">
        <p14:creationId xmlns:p14="http://schemas.microsoft.com/office/powerpoint/2010/main" val="198297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AE26-BE57-4BF2-975D-81ECF844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5978F-DAF5-4E0A-8560-BC4797B6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가중치 벡터</a:t>
            </a:r>
            <a:r>
              <a:rPr lang="en-US" altLang="ko-KR" dirty="0"/>
              <a:t>(W)</a:t>
            </a:r>
            <a:r>
              <a:rPr lang="ko-KR" altLang="en-US" dirty="0"/>
              <a:t>는 어떻게 학습될까</a:t>
            </a:r>
            <a:r>
              <a:rPr lang="en-US" altLang="ko-KR" dirty="0"/>
              <a:t>??</a:t>
            </a:r>
          </a:p>
          <a:p>
            <a:pPr lvl="1"/>
            <a:r>
              <a:rPr lang="ko-KR" altLang="en-US" dirty="0"/>
              <a:t>학습과정  </a:t>
            </a:r>
            <a:r>
              <a:rPr lang="en-US" altLang="ko-KR" dirty="0"/>
              <a:t>(</a:t>
            </a:r>
            <a:r>
              <a:rPr lang="en-US" altLang="ko-KR" dirty="0" err="1"/>
              <a:t>MxV</a:t>
            </a:r>
            <a:r>
              <a:rPr lang="en-US" altLang="ko-KR" dirty="0"/>
              <a:t>)</a:t>
            </a:r>
            <a:r>
              <a:rPr lang="ko-KR" altLang="en-US" dirty="0"/>
              <a:t>크기의 가중치 벡터를 다시 곱해준 값과</a:t>
            </a:r>
            <a:r>
              <a:rPr lang="en-US" altLang="ko-KR" dirty="0"/>
              <a:t>, one-hot vector </a:t>
            </a:r>
            <a:r>
              <a:rPr lang="ko-KR" altLang="en-US" dirty="0"/>
              <a:t>사이의 </a:t>
            </a:r>
            <a:r>
              <a:rPr lang="en-US" altLang="ko-KR" dirty="0"/>
              <a:t>cross entropy</a:t>
            </a:r>
            <a:r>
              <a:rPr lang="ko-KR" altLang="en-US" dirty="0"/>
              <a:t>로 가중치 벡터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1AD40-847E-4643-9910-AD8F40E7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41" y="3084718"/>
            <a:ext cx="8221222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B5072-95DF-451F-8484-00F4ACF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C14E3-5738-434F-B7C8-DFAAFEF5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https://wikidocs.net/24557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64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15DA-1257-4B3B-89EB-5EE2453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Tokenizer(</a:t>
            </a:r>
            <a:r>
              <a:rPr lang="ko-KR" altLang="en-US" dirty="0"/>
              <a:t>토큰화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36B0A-F394-4066-AE30-6F5E422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토큰화에서 생기는 선택의 순간</a:t>
            </a:r>
            <a:endParaRPr lang="en-US" altLang="ko-KR" dirty="0"/>
          </a:p>
          <a:p>
            <a:pPr lvl="1"/>
            <a:r>
              <a:rPr lang="ko-KR" altLang="en-US" dirty="0"/>
              <a:t>구두점 문제</a:t>
            </a:r>
            <a:r>
              <a:rPr lang="en-US" altLang="ko-KR" dirty="0"/>
              <a:t>, </a:t>
            </a:r>
            <a:r>
              <a:rPr lang="ko-KR" altLang="en-US" dirty="0"/>
              <a:t>아래 것들을 같은 토큰으로 봐야하나</a:t>
            </a:r>
            <a:r>
              <a:rPr lang="en-US" altLang="ko-KR" dirty="0"/>
              <a:t>?</a:t>
            </a:r>
          </a:p>
          <a:p>
            <a:pPr lvl="2"/>
            <a:r>
              <a:rPr lang="fr-FR" altLang="ko-KR" dirty="0"/>
              <a:t>Don't</a:t>
            </a:r>
          </a:p>
          <a:p>
            <a:pPr lvl="2"/>
            <a:r>
              <a:rPr lang="fr-FR" altLang="ko-KR" dirty="0"/>
              <a:t>Don t</a:t>
            </a:r>
          </a:p>
          <a:p>
            <a:pPr lvl="2"/>
            <a:r>
              <a:rPr lang="fr-FR" altLang="ko-KR" dirty="0"/>
              <a:t>Dont</a:t>
            </a:r>
          </a:p>
          <a:p>
            <a:pPr lvl="2"/>
            <a:r>
              <a:rPr lang="fr-FR" altLang="ko-KR" dirty="0"/>
              <a:t>Do n’t</a:t>
            </a:r>
          </a:p>
          <a:p>
            <a:r>
              <a:rPr lang="ko-KR" altLang="en-US" dirty="0"/>
              <a:t>주의점</a:t>
            </a:r>
            <a:endParaRPr lang="en-US" altLang="ko-KR" dirty="0"/>
          </a:p>
          <a:p>
            <a:pPr lvl="1"/>
            <a:r>
              <a:rPr lang="ko-KR" altLang="en-US" dirty="0"/>
              <a:t>특수문자를 단순 제외해도 될까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문맥에 따라 특수 문자도 의미를 가질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줄임말은</a:t>
            </a:r>
            <a:r>
              <a:rPr lang="ko-KR" altLang="en-US" dirty="0"/>
              <a:t>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147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15DA-1257-4B3B-89EB-5EE2453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Tokenizer(</a:t>
            </a:r>
            <a:r>
              <a:rPr lang="ko-KR" altLang="en-US" dirty="0"/>
              <a:t>토큰화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36B0A-F394-4066-AE30-6F5E422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품사 기준 토큰화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of Speech (POS)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단어 표기는 같지만 품사에 따라 단어의 의미가 달라질 수도 있어서</a:t>
            </a:r>
            <a:r>
              <a:rPr lang="en-US" altLang="ko-KR" dirty="0"/>
              <a:t>, </a:t>
            </a:r>
            <a:r>
              <a:rPr lang="ko-KR" altLang="en-US" dirty="0"/>
              <a:t>단어 토큰화 이외에도</a:t>
            </a:r>
            <a:r>
              <a:rPr lang="en-US" altLang="ko-KR" dirty="0"/>
              <a:t> </a:t>
            </a:r>
            <a:r>
              <a:rPr lang="ko-KR" altLang="en-US" dirty="0"/>
              <a:t>품사를 함께 표기하는 </a:t>
            </a:r>
            <a:r>
              <a:rPr lang="ko-KR" altLang="en-US" dirty="0" err="1"/>
              <a:t>것이중요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Fly : </a:t>
            </a:r>
            <a:r>
              <a:rPr lang="ko-KR" altLang="en-US" dirty="0"/>
              <a:t>날다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), </a:t>
            </a:r>
            <a:r>
              <a:rPr lang="ko-KR" altLang="en-US" dirty="0"/>
              <a:t>파리</a:t>
            </a:r>
            <a:r>
              <a:rPr lang="en-US" altLang="ko-KR" dirty="0"/>
              <a:t>(</a:t>
            </a:r>
            <a:r>
              <a:rPr lang="ko-KR" altLang="en-US" dirty="0"/>
              <a:t>명사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단어 토큰화 </a:t>
            </a:r>
            <a:r>
              <a:rPr lang="en-US" altLang="ko-KR" sz="1600" dirty="0"/>
              <a:t>: ['I', 'am', 'actively', 'looking', 'for', 'Ph.D.', 'students', '.', 'and', 'you', 'are', 'a', 'Ph.D.', 'student', '.']</a:t>
            </a:r>
          </a:p>
          <a:p>
            <a:pPr lvl="1"/>
            <a:r>
              <a:rPr lang="ko-KR" altLang="en-US" sz="1600" dirty="0"/>
              <a:t>품사 </a:t>
            </a:r>
            <a:r>
              <a:rPr lang="ko-KR" altLang="en-US" sz="1600" dirty="0" err="1"/>
              <a:t>태깅</a:t>
            </a:r>
            <a:r>
              <a:rPr lang="ko-KR" altLang="en-US" sz="1600" dirty="0"/>
              <a:t> </a:t>
            </a:r>
            <a:r>
              <a:rPr lang="en-US" altLang="ko-KR" sz="1600" dirty="0"/>
              <a:t>: [('I', 'PRP'), ('am', 'VBP'), ('actively', 'RB'), ('looking', 'VBG'), ('for', 'IN'), ('Ph.D.', 'NNP'), ('students', 'NNS'), ('.', '.'), ('and', 'CC'), ('you', 'PRP'), ('are', 'VBP'), ('a', 'DT'), ('Ph.D.', 'NNP'), ('student', 'NN'), ('.', '.')]</a:t>
            </a:r>
          </a:p>
        </p:txBody>
      </p:sp>
    </p:spTree>
    <p:extLst>
      <p:ext uri="{BB962C8B-B14F-4D97-AF65-F5344CB8AC3E}">
        <p14:creationId xmlns:p14="http://schemas.microsoft.com/office/powerpoint/2010/main" val="31199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15DA-1257-4B3B-89EB-5EE2453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Tokenizer(</a:t>
            </a:r>
            <a:r>
              <a:rPr lang="ko-KR" altLang="en-US" dirty="0"/>
              <a:t>토큰화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36B0A-F394-4066-AE30-6F5E422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 토큰화</a:t>
            </a:r>
            <a:endParaRPr lang="en-US" altLang="ko-KR" dirty="0"/>
          </a:p>
          <a:p>
            <a:pPr lvl="1"/>
            <a:r>
              <a:rPr lang="ko-KR" altLang="en-US" dirty="0"/>
              <a:t>문서에서 문장을 분리하는 방법</a:t>
            </a:r>
            <a:endParaRPr lang="en-US" altLang="ko-KR" dirty="0"/>
          </a:p>
          <a:p>
            <a:pPr lvl="1"/>
            <a:r>
              <a:rPr lang="ko-KR" altLang="en-US" dirty="0"/>
              <a:t>가장 간단한 방법 </a:t>
            </a:r>
            <a:r>
              <a:rPr lang="en-US" altLang="ko-KR" dirty="0"/>
              <a:t>-&gt; </a:t>
            </a:r>
            <a:r>
              <a:rPr lang="ko-KR" altLang="en-US" dirty="0"/>
              <a:t>마침표</a:t>
            </a:r>
            <a:r>
              <a:rPr lang="en-US" altLang="ko-KR" dirty="0"/>
              <a:t>, </a:t>
            </a:r>
            <a:r>
              <a:rPr lang="ko-KR" altLang="en-US" dirty="0"/>
              <a:t>느낌표</a:t>
            </a:r>
            <a:r>
              <a:rPr lang="en-US" altLang="ko-KR" dirty="0"/>
              <a:t>, </a:t>
            </a:r>
            <a:r>
              <a:rPr lang="ko-KR" altLang="en-US" dirty="0"/>
              <a:t>물음표로 구분하기</a:t>
            </a:r>
            <a:endParaRPr lang="en-US" altLang="ko-KR" dirty="0"/>
          </a:p>
          <a:p>
            <a:pPr lvl="1"/>
            <a:r>
              <a:rPr lang="ko-KR" altLang="en-US" dirty="0"/>
              <a:t>하지만 마침표를 적용해서는 안되는 경우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IP 192.168.56.31 </a:t>
            </a:r>
            <a:r>
              <a:rPr lang="ko-KR" altLang="en-US" dirty="0"/>
              <a:t>서버에 들어가서 로그 파일 저장해서 </a:t>
            </a:r>
            <a:r>
              <a:rPr lang="en-US" altLang="ko-KR" dirty="0"/>
              <a:t>aaa@gmail.com</a:t>
            </a:r>
            <a:r>
              <a:rPr lang="ko-KR" altLang="en-US" dirty="0"/>
              <a:t>로 결과 좀 보내줘</a:t>
            </a:r>
            <a:r>
              <a:rPr lang="en-US" altLang="ko-KR" dirty="0"/>
              <a:t>. </a:t>
            </a:r>
            <a:r>
              <a:rPr lang="ko-KR" altLang="en-US" dirty="0"/>
              <a:t>그 후 점심 먹으러 가자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NLTK </a:t>
            </a:r>
            <a:r>
              <a:rPr lang="ko-KR" altLang="en-US" dirty="0"/>
              <a:t>에서는 영어 문장의 토큰화를 수행하는 </a:t>
            </a:r>
            <a:r>
              <a:rPr lang="en-US" altLang="ko-KR" dirty="0"/>
              <a:t>sent tokenizer</a:t>
            </a:r>
            <a:r>
              <a:rPr lang="ko-KR" altLang="en-US" dirty="0"/>
              <a:t>를 별도로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37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731E1-F232-4FB6-A0CB-B213DA1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표현 방법 </a:t>
            </a:r>
            <a:r>
              <a:rPr lang="en-US" altLang="ko-KR" dirty="0"/>
              <a:t>(Embedding)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AB97E-FC33-4E3E-9EC3-8F898B9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단어의 표현 방법 </a:t>
            </a:r>
            <a:r>
              <a:rPr lang="en-US" altLang="ko-KR" dirty="0"/>
              <a:t>(Embedding)</a:t>
            </a:r>
          </a:p>
          <a:p>
            <a:pPr lvl="1"/>
            <a:r>
              <a:rPr lang="en-US" altLang="ko-KR" dirty="0"/>
              <a:t>Local Representation (Discrete Representation)</a:t>
            </a:r>
          </a:p>
          <a:p>
            <a:pPr lvl="2"/>
            <a:r>
              <a:rPr lang="ko-KR" altLang="en-US" dirty="0"/>
              <a:t>강아지 </a:t>
            </a:r>
            <a:r>
              <a:rPr lang="en-US" altLang="ko-KR" dirty="0"/>
              <a:t>: 1, </a:t>
            </a:r>
            <a:r>
              <a:rPr lang="ko-KR" altLang="en-US" dirty="0"/>
              <a:t>고양이 </a:t>
            </a:r>
            <a:r>
              <a:rPr lang="en-US" altLang="ko-KR" dirty="0"/>
              <a:t>:2, </a:t>
            </a:r>
            <a:r>
              <a:rPr lang="ko-KR" altLang="en-US" dirty="0"/>
              <a:t>귀여운 </a:t>
            </a:r>
            <a:r>
              <a:rPr lang="en-US" altLang="ko-KR" dirty="0"/>
              <a:t>:3 </a:t>
            </a:r>
            <a:r>
              <a:rPr lang="ko-KR" altLang="en-US" dirty="0"/>
              <a:t>과 같이 단어 하나에 정해진 숫자를 매핑하는 방법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Distribution Representation (Continuous Representation)</a:t>
            </a:r>
          </a:p>
          <a:p>
            <a:pPr lvl="2"/>
            <a:r>
              <a:rPr lang="ko-KR" altLang="en-US" dirty="0"/>
              <a:t>단어를 표현하기 위해 주변 단어를 참고하는 방법</a:t>
            </a:r>
            <a:endParaRPr lang="en-US" altLang="ko-KR" dirty="0"/>
          </a:p>
          <a:p>
            <a:pPr lvl="2"/>
            <a:r>
              <a:rPr lang="ko-KR" altLang="en-US" dirty="0"/>
              <a:t>강아지와 귀여운 이라는 단어는 자주 같이 등장하므로</a:t>
            </a:r>
            <a:r>
              <a:rPr lang="en-US" altLang="ko-KR" dirty="0"/>
              <a:t>, </a:t>
            </a:r>
            <a:r>
              <a:rPr lang="ko-KR" altLang="en-US" dirty="0"/>
              <a:t>강아지를 표현할 때 귀여운 이라는 단어를 이용하는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8626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731E1-F232-4FB6-A0CB-B213DA1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표현 방법</a:t>
            </a:r>
          </a:p>
        </p:txBody>
      </p:sp>
      <p:pic>
        <p:nvPicPr>
          <p:cNvPr id="1026" name="Picture 2" descr="https://wikidocs.net/images/page/31767/wordrepresentation.PNG">
            <a:extLst>
              <a:ext uri="{FF2B5EF4-FFF2-40B4-BE49-F238E27FC236}">
                <a16:creationId xmlns:a16="http://schemas.microsoft.com/office/drawing/2014/main" id="{47D40786-305F-4BF7-9E92-FE01E558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87" y="1505469"/>
            <a:ext cx="9593226" cy="51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731E1-F232-4FB6-A0CB-B213DA1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AB97E-FC33-4E3E-9EC3-8F898B9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One-hot Encoding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나는 자연어 처리를 배운다“</a:t>
            </a:r>
            <a:endParaRPr lang="en-US" altLang="ko-KR" dirty="0"/>
          </a:p>
          <a:p>
            <a:pPr lvl="2"/>
            <a:r>
              <a:rPr lang="ko-KR" altLang="en-US" dirty="0"/>
              <a:t>나는 </a:t>
            </a:r>
            <a:r>
              <a:rPr lang="en-US" altLang="ko-KR" dirty="0"/>
              <a:t> = [1,0,0,0]</a:t>
            </a:r>
          </a:p>
          <a:p>
            <a:pPr lvl="2"/>
            <a:r>
              <a:rPr lang="ko-KR" altLang="en-US" dirty="0"/>
              <a:t>자연어 </a:t>
            </a:r>
            <a:r>
              <a:rPr lang="en-US" altLang="ko-KR" dirty="0"/>
              <a:t>= [0,1,0,0]</a:t>
            </a:r>
          </a:p>
          <a:p>
            <a:pPr lvl="2"/>
            <a:r>
              <a:rPr lang="ko-KR" altLang="en-US" dirty="0"/>
              <a:t>처리를 </a:t>
            </a:r>
            <a:r>
              <a:rPr lang="en-US" altLang="ko-KR" dirty="0"/>
              <a:t>= [0,0,1,0]</a:t>
            </a:r>
          </a:p>
          <a:p>
            <a:pPr lvl="2"/>
            <a:r>
              <a:rPr lang="ko-KR" altLang="en-US" dirty="0"/>
              <a:t>배운다 </a:t>
            </a:r>
            <a:r>
              <a:rPr lang="en-US" altLang="ko-KR" dirty="0"/>
              <a:t>=[ 0,0,0,1]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한계점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단어의 개수가 늘어날 수록 벡터를 저장하기 위한 공간이 계속 늘어난다</a:t>
            </a:r>
            <a:endParaRPr lang="en-US" altLang="ko-KR" dirty="0"/>
          </a:p>
          <a:p>
            <a:pPr lvl="3"/>
            <a:r>
              <a:rPr lang="ko-KR" altLang="en-US" dirty="0"/>
              <a:t>단어의 개수가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-&gt; </a:t>
            </a:r>
            <a:r>
              <a:rPr lang="ko-KR" altLang="en-US" dirty="0"/>
              <a:t>벡터 길이도 </a:t>
            </a:r>
            <a:r>
              <a:rPr lang="en-US" altLang="ko-KR" dirty="0"/>
              <a:t>1000</a:t>
            </a:r>
          </a:p>
          <a:p>
            <a:pPr lvl="2"/>
            <a:r>
              <a:rPr lang="ko-KR" altLang="en-US" dirty="0"/>
              <a:t>단어 사이의 유사도를 판단하지 못한다</a:t>
            </a:r>
            <a:endParaRPr lang="en-US" altLang="ko-KR" dirty="0"/>
          </a:p>
          <a:p>
            <a:pPr lvl="3"/>
            <a:r>
              <a:rPr lang="ko-KR" altLang="en-US" dirty="0"/>
              <a:t>고양이 </a:t>
            </a:r>
            <a:r>
              <a:rPr lang="en-US" altLang="ko-KR" dirty="0"/>
              <a:t>= [1,0,0,0] </a:t>
            </a:r>
            <a:r>
              <a:rPr lang="ko-KR" altLang="en-US" dirty="0"/>
              <a:t>강아지 </a:t>
            </a:r>
            <a:r>
              <a:rPr lang="en-US" altLang="ko-KR" dirty="0"/>
              <a:t>[0,1,0,0] </a:t>
            </a:r>
            <a:r>
              <a:rPr lang="ko-KR" altLang="en-US" dirty="0"/>
              <a:t>호랑이 </a:t>
            </a:r>
            <a:r>
              <a:rPr lang="en-US" altLang="ko-KR" dirty="0"/>
              <a:t>[0,0,1,0]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82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731E1-F232-4FB6-A0CB-B213DA1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AB97E-FC33-4E3E-9EC3-8F898B9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279216"/>
          </a:xfrm>
        </p:spPr>
        <p:txBody>
          <a:bodyPr>
            <a:normAutofit/>
          </a:bodyPr>
          <a:lstStyle/>
          <a:p>
            <a:r>
              <a:rPr lang="en-US" altLang="ko-KR" dirty="0"/>
              <a:t>N-gram</a:t>
            </a:r>
            <a:r>
              <a:rPr lang="ko-KR" altLang="en-US" dirty="0"/>
              <a:t> 언어 모델</a:t>
            </a:r>
            <a:endParaRPr lang="en-US" altLang="ko-KR" dirty="0"/>
          </a:p>
          <a:p>
            <a:pPr lvl="1"/>
            <a:r>
              <a:rPr lang="en-US" altLang="ko-KR" dirty="0"/>
              <a:t>“An adorable little boy is spreading smiles</a:t>
            </a:r>
            <a:r>
              <a:rPr lang="ko-KR" altLang="en-US" dirty="0"/>
              <a:t>“</a:t>
            </a:r>
            <a:endParaRPr lang="en-US" altLang="ko-KR" dirty="0"/>
          </a:p>
          <a:p>
            <a:pPr lvl="2"/>
            <a:r>
              <a:rPr lang="en-US" altLang="ko-KR" b="1" dirty="0"/>
              <a:t>uni</a:t>
            </a:r>
            <a:r>
              <a:rPr lang="en-US" altLang="ko-KR" dirty="0"/>
              <a:t>grams : an, adorable, little, boy, is, spreading, smiles</a:t>
            </a:r>
            <a:br>
              <a:rPr lang="en-US" altLang="ko-KR" dirty="0"/>
            </a:br>
            <a:r>
              <a:rPr lang="en-US" altLang="ko-KR" b="1" dirty="0"/>
              <a:t>bi</a:t>
            </a:r>
            <a:r>
              <a:rPr lang="en-US" altLang="ko-KR" dirty="0"/>
              <a:t>grams : an adorable, adorable little, little boy, boy is, is spreading, spreading smiles</a:t>
            </a:r>
            <a:br>
              <a:rPr lang="en-US" altLang="ko-KR" dirty="0"/>
            </a:br>
            <a:r>
              <a:rPr lang="en-US" altLang="ko-KR" b="1" dirty="0"/>
              <a:t>tri</a:t>
            </a:r>
            <a:r>
              <a:rPr lang="en-US" altLang="ko-KR" dirty="0"/>
              <a:t>grams : an adorable little, adorable little boy, little boy is, boy is spreading, is spreading smiles</a:t>
            </a:r>
            <a:br>
              <a:rPr lang="en-US" altLang="ko-KR" dirty="0"/>
            </a:br>
            <a:r>
              <a:rPr lang="en-US" altLang="ko-KR" b="1" dirty="0"/>
              <a:t>4</a:t>
            </a:r>
            <a:r>
              <a:rPr lang="en-US" altLang="ko-KR" dirty="0"/>
              <a:t>-grams : an adorable little boy, adorable little boy is, little boy is spreading, boy is spreading smiles</a:t>
            </a:r>
          </a:p>
          <a:p>
            <a:pPr lvl="1"/>
            <a:r>
              <a:rPr lang="ko-KR" altLang="en-US" dirty="0"/>
              <a:t>코퍼스에서 </a:t>
            </a:r>
            <a:r>
              <a:rPr lang="en-US" altLang="ko-KR" dirty="0"/>
              <a:t>n</a:t>
            </a:r>
            <a:r>
              <a:rPr lang="ko-KR" altLang="en-US" dirty="0"/>
              <a:t>개의 단어 뭉치 단위로 끊어서 이를 하나의 토큰으로 간주하고</a:t>
            </a:r>
            <a:r>
              <a:rPr lang="en-US" altLang="ko-KR" dirty="0"/>
              <a:t>, </a:t>
            </a:r>
            <a:r>
              <a:rPr lang="ko-KR" altLang="en-US" dirty="0"/>
              <a:t>각 토큰에 번호 부여</a:t>
            </a:r>
            <a:endParaRPr lang="en-US" altLang="ko-KR" dirty="0"/>
          </a:p>
          <a:p>
            <a:pPr lvl="1"/>
            <a:r>
              <a:rPr lang="ko-KR" altLang="en-US" dirty="0"/>
              <a:t>한계점</a:t>
            </a:r>
            <a:endParaRPr lang="en-US" altLang="ko-KR" dirty="0"/>
          </a:p>
          <a:p>
            <a:pPr lvl="2"/>
            <a:r>
              <a:rPr lang="ko-KR" altLang="en-US" dirty="0"/>
              <a:t>희소문제 </a:t>
            </a:r>
            <a:r>
              <a:rPr lang="en-US" altLang="ko-KR" dirty="0"/>
              <a:t>: n gram</a:t>
            </a:r>
            <a:r>
              <a:rPr lang="ko-KR" altLang="en-US" dirty="0"/>
              <a:t>에서 나오지 않은 단어들은 표현 할 수 없다 </a:t>
            </a:r>
            <a:r>
              <a:rPr lang="en-US" altLang="ko-KR" dirty="0"/>
              <a:t>(bigram</a:t>
            </a:r>
            <a:r>
              <a:rPr lang="ko-KR" altLang="en-US" dirty="0"/>
              <a:t>의 경우 </a:t>
            </a:r>
            <a:r>
              <a:rPr lang="en-US" altLang="ko-KR" dirty="0"/>
              <a:t>adorable boy</a:t>
            </a:r>
            <a:r>
              <a:rPr lang="ko-KR" altLang="en-US" dirty="0"/>
              <a:t>표현 불가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적절한 크기를 선택하는 방법 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작게하면</a:t>
            </a:r>
            <a:r>
              <a:rPr lang="ko-KR" altLang="en-US" dirty="0"/>
              <a:t> 주위 문맥을 반영을 </a:t>
            </a:r>
            <a:r>
              <a:rPr lang="ko-KR" altLang="en-US" dirty="0" err="1"/>
              <a:t>적게하게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크게하면</a:t>
            </a:r>
            <a:r>
              <a:rPr lang="ko-KR" altLang="en-US" dirty="0"/>
              <a:t> </a:t>
            </a:r>
            <a:r>
              <a:rPr lang="en-US" altLang="ko-KR" dirty="0"/>
              <a:t>n-gram</a:t>
            </a:r>
            <a:r>
              <a:rPr lang="ko-KR" altLang="en-US" dirty="0"/>
              <a:t>에 반영되지 않는 토큰들이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19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996104E5974948ABDD9892D1792F70" ma:contentTypeVersion="16" ma:contentTypeDescription="새 문서를 만듭니다." ma:contentTypeScope="" ma:versionID="31aaf1ef5d083db8d72e900cdaa2a3fd">
  <xsd:schema xmlns:xsd="http://www.w3.org/2001/XMLSchema" xmlns:xs="http://www.w3.org/2001/XMLSchema" xmlns:p="http://schemas.microsoft.com/office/2006/metadata/properties" xmlns:ns3="83f8aa3c-f030-4336-bc0a-858bc7b8a632" xmlns:ns4="b47873de-eba7-43bf-bff4-94f00e0284e4" targetNamespace="http://schemas.microsoft.com/office/2006/metadata/properties" ma:root="true" ma:fieldsID="0edfe1f3f186c21ccbe5de80288c9e59" ns3:_="" ns4:_="">
    <xsd:import namespace="83f8aa3c-f030-4336-bc0a-858bc7b8a632"/>
    <xsd:import namespace="b47873de-eba7-43bf-bff4-94f00e0284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8aa3c-f030-4336-bc0a-858bc7b8a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873de-eba7-43bf-bff4-94f00e0284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f8aa3c-f030-4336-bc0a-858bc7b8a632" xsi:nil="true"/>
  </documentManagement>
</p:properties>
</file>

<file path=customXml/itemProps1.xml><?xml version="1.0" encoding="utf-8"?>
<ds:datastoreItem xmlns:ds="http://schemas.openxmlformats.org/officeDocument/2006/customXml" ds:itemID="{4837EFCA-B200-418E-AEF5-3656C65EC1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8aa3c-f030-4336-bc0a-858bc7b8a632"/>
    <ds:schemaRef ds:uri="b47873de-eba7-43bf-bff4-94f00e0284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44E27B-4B69-40C2-A796-F70561B67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CC113-F229-4459-85D5-ED18D2A2E46B}">
  <ds:schemaRefs>
    <ds:schemaRef ds:uri="b47873de-eba7-43bf-bff4-94f00e0284e4"/>
    <ds:schemaRef ds:uri="83f8aa3c-f030-4336-bc0a-858bc7b8a63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1332</Words>
  <Application>Microsoft Office PowerPoint</Application>
  <PresentationFormat>와이드스크린</PresentationFormat>
  <Paragraphs>152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PowerPoint 프레젠테이션</vt:lpstr>
      <vt:lpstr>Tokenizer(토큰화)</vt:lpstr>
      <vt:lpstr>Tokenizer(토큰화)</vt:lpstr>
      <vt:lpstr>Tokenizer(토큰화)</vt:lpstr>
      <vt:lpstr>Tokenizer(토큰화)</vt:lpstr>
      <vt:lpstr>단어의 표현 방법 (Embedding)</vt:lpstr>
      <vt:lpstr>단어의 표현 방법</vt:lpstr>
      <vt:lpstr>Local representation</vt:lpstr>
      <vt:lpstr>Local representation</vt:lpstr>
      <vt:lpstr>Local representation</vt:lpstr>
      <vt:lpstr>Local representation</vt:lpstr>
      <vt:lpstr>+ 벡터의 유사도 구하기</vt:lpstr>
      <vt:lpstr>Local representation</vt:lpstr>
      <vt:lpstr>Local representation</vt:lpstr>
      <vt:lpstr>Local representation</vt:lpstr>
      <vt:lpstr>Local representation</vt:lpstr>
      <vt:lpstr>Continuous Representation</vt:lpstr>
      <vt:lpstr>Continuous Representation</vt:lpstr>
      <vt:lpstr>Continuous Representation</vt:lpstr>
      <vt:lpstr>Continuous Representation</vt:lpstr>
      <vt:lpstr>Continuous Representation</vt:lpstr>
      <vt:lpstr>Continuous Representation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이지현(인공지능대학원)</dc:creator>
  <cp:lastModifiedBy>이지현(인공지능대학원)</cp:lastModifiedBy>
  <cp:revision>8</cp:revision>
  <dcterms:created xsi:type="dcterms:W3CDTF">2023-06-21T05:31:26Z</dcterms:created>
  <dcterms:modified xsi:type="dcterms:W3CDTF">2023-06-21T06:53:29Z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0x010100F5996104E5974948ABDD9892D1792F70</vt:lpwstr>
  </property>
</Properties>
</file>