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5"/>
  </p:notesMasterIdLst>
  <p:sldIdLst>
    <p:sldId id="256" r:id="rId2"/>
    <p:sldId id="257" r:id="rId3"/>
    <p:sldId id="258" r:id="rId4"/>
    <p:sldId id="265" r:id="rId5"/>
    <p:sldId id="259" r:id="rId6"/>
    <p:sldId id="266" r:id="rId7"/>
    <p:sldId id="267" r:id="rId8"/>
    <p:sldId id="260" r:id="rId9"/>
    <p:sldId id="268" r:id="rId10"/>
    <p:sldId id="261" r:id="rId11"/>
    <p:sldId id="262" r:id="rId12"/>
    <p:sldId id="26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148"/>
    <p:restoredTop sz="93694"/>
  </p:normalViewPr>
  <p:slideViewPr>
    <p:cSldViewPr snapToGrid="0" snapToObjects="1">
      <p:cViewPr varScale="1">
        <p:scale>
          <a:sx n="52" d="100"/>
          <a:sy n="52" d="100"/>
        </p:scale>
        <p:origin x="224" y="1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BAA9A-6FD1-DD4E-B814-70801D1C50BB}" type="datetimeFigureOut">
              <a:rPr kumimoji="1" lang="zh-CN" altLang="en-US" smtClean="0"/>
              <a:t>16/5/27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47DFC-C2E0-9744-B297-0EBE6AB838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438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47DFC-C2E0-9744-B297-0EBE6AB838F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8040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5/27/16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5/27/16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5/27/16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5/27/16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5/27/16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5/27/16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5/27/16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5/27/16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5/27/16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5/27/16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5/27/16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5/27/16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sz="8800" dirty="0" smtClean="0"/>
              <a:t>JavaScript</a:t>
            </a:r>
            <a:r>
              <a:rPr lang="zh-CN" altLang="en-US" sz="8800" dirty="0" smtClean="0"/>
              <a:t/>
            </a:r>
            <a:br>
              <a:rPr lang="zh-CN" altLang="en-US" sz="8800" dirty="0" smtClean="0"/>
            </a:br>
            <a:r>
              <a:rPr lang="zh-CN" altLang="en-US" sz="8800" dirty="0" smtClean="0"/>
              <a:t>专业八级</a:t>
            </a:r>
            <a:r>
              <a:rPr lang="zh-CN" altLang="en-US" sz="8800" dirty="0" smtClean="0"/>
              <a:t>测试（上）</a:t>
            </a:r>
            <a:endParaRPr kumimoji="1" lang="zh-CN" altLang="en-US" sz="8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07209" y="5303520"/>
            <a:ext cx="7891272" cy="1069848"/>
          </a:xfrm>
        </p:spPr>
        <p:txBody>
          <a:bodyPr/>
          <a:lstStyle/>
          <a:p>
            <a:pPr algn="r"/>
            <a:r>
              <a:rPr kumimoji="1" lang="zh-CN" altLang="en-US" dirty="0" smtClean="0"/>
              <a:t>王勤晓</a:t>
            </a:r>
          </a:p>
          <a:p>
            <a:pPr algn="r"/>
            <a:r>
              <a:rPr kumimoji="1" lang="en-US" altLang="zh-CN" dirty="0" smtClean="0"/>
              <a:t>2015-5-27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149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</a:t>
            </a:r>
            <a:r>
              <a:rPr kumimoji="1" lang="zh-CN" altLang="en-US" dirty="0" smtClean="0"/>
              <a:t>五</a:t>
            </a:r>
            <a:r>
              <a:rPr kumimoji="1" lang="zh-CN" altLang="en-US" dirty="0" smtClean="0"/>
              <a:t>题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1414" y="484632"/>
            <a:ext cx="7556500" cy="3530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69848" y="4471217"/>
            <a:ext cx="9766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答案：</a:t>
            </a:r>
            <a:r>
              <a:rPr kumimoji="1" lang="en-US" altLang="zh-CN" sz="2400" dirty="0" smtClean="0"/>
              <a:t>Goodbye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Jack</a:t>
            </a:r>
            <a:endParaRPr kumimoji="1" lang="zh-CN" altLang="en-US" sz="2400" dirty="0" smtClean="0"/>
          </a:p>
          <a:p>
            <a:endParaRPr kumimoji="1" lang="en-US" altLang="zh-CN" sz="2400" dirty="0" smtClean="0"/>
          </a:p>
          <a:p>
            <a:r>
              <a:rPr kumimoji="1" lang="zh-CN" altLang="en-US" sz="2400" dirty="0" smtClean="0">
                <a:solidFill>
                  <a:srgbClr val="FF0000"/>
                </a:solidFill>
              </a:rPr>
              <a:t>考点：</a:t>
            </a:r>
            <a:r>
              <a:rPr kumimoji="1" lang="zh-CN" altLang="en-US" sz="2400" dirty="0" smtClean="0"/>
              <a:t>变量提升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0242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第六题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6512" y="926657"/>
            <a:ext cx="7569200" cy="30607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69848" y="4471217"/>
            <a:ext cx="97667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答案：</a:t>
            </a:r>
            <a:r>
              <a:rPr lang="zh-CN" altLang="en-US" sz="2400" dirty="0"/>
              <a:t>这段代码会进入死循环</a:t>
            </a:r>
            <a:r>
              <a:rPr lang="en-US" altLang="zh-CN" sz="2400" dirty="0"/>
              <a:t>, </a:t>
            </a:r>
            <a:r>
              <a:rPr lang="en-US" altLang="zh-CN" sz="2400" dirty="0" smtClean="0"/>
              <a:t>2^53 </a:t>
            </a:r>
            <a:r>
              <a:rPr lang="zh-CN" altLang="en-US" sz="2400" dirty="0"/>
              <a:t>是</a:t>
            </a:r>
            <a:r>
              <a:rPr lang="en-US" altLang="zh-CN" sz="2400" dirty="0" err="1"/>
              <a:t>javascript</a:t>
            </a:r>
            <a:r>
              <a:rPr lang="zh-CN" altLang="en-US" sz="2400" dirty="0"/>
              <a:t>中最大的数字</a:t>
            </a:r>
            <a:r>
              <a:rPr lang="en-US" altLang="zh-CN" sz="2400" dirty="0"/>
              <a:t>, 2^53+1 </a:t>
            </a:r>
            <a:r>
              <a:rPr lang="zh-CN" altLang="en-US" sz="2400" dirty="0"/>
              <a:t>与 </a:t>
            </a:r>
            <a:r>
              <a:rPr lang="en-US" altLang="zh-CN" sz="2400" dirty="0"/>
              <a:t>2^53 </a:t>
            </a:r>
            <a:r>
              <a:rPr lang="zh-CN" altLang="en-US" sz="2400" dirty="0"/>
              <a:t>等同</a:t>
            </a:r>
            <a:r>
              <a:rPr lang="en-US" altLang="zh-CN" sz="2400" dirty="0"/>
              <a:t>, </a:t>
            </a:r>
            <a:r>
              <a:rPr lang="zh-CN" altLang="en-US" sz="2400" dirty="0"/>
              <a:t>因此 </a:t>
            </a:r>
            <a:r>
              <a:rPr lang="en-US" altLang="zh-CN" sz="2400" dirty="0" err="1"/>
              <a:t>i</a:t>
            </a:r>
            <a:r>
              <a:rPr lang="zh-CN" altLang="en-US" sz="2400" dirty="0"/>
              <a:t> 永远也不会比这个数</a:t>
            </a:r>
            <a:r>
              <a:rPr lang="zh-CN" altLang="en-US" sz="2400" dirty="0" smtClean="0"/>
              <a:t>大</a:t>
            </a:r>
          </a:p>
          <a:p>
            <a:endParaRPr kumimoji="1" lang="en-US" altLang="zh-CN" sz="2400" dirty="0" smtClean="0"/>
          </a:p>
          <a:p>
            <a:r>
              <a:rPr kumimoji="1" lang="zh-CN" altLang="en-US" sz="2400" dirty="0" smtClean="0">
                <a:solidFill>
                  <a:srgbClr val="FF0000"/>
                </a:solidFill>
              </a:rPr>
              <a:t>考点：</a:t>
            </a:r>
            <a:r>
              <a:rPr lang="hu-HU" altLang="zh-CN" sz="2400" dirty="0" err="1" smtClean="0"/>
              <a:t>javascript</a:t>
            </a:r>
            <a:r>
              <a:rPr lang="zh-CN" altLang="en-US" sz="2400" dirty="0" smtClean="0"/>
              <a:t>的数值范围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324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延伸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JavaScript</a:t>
            </a:r>
            <a:r>
              <a:rPr lang="zh-CN" altLang="en-US" dirty="0"/>
              <a:t>中所有的数字，无论是整数还是小数，其类型均为</a:t>
            </a:r>
            <a:r>
              <a:rPr lang="en-US" altLang="zh-CN" dirty="0"/>
              <a:t>Number</a:t>
            </a:r>
            <a:r>
              <a:rPr lang="zh-CN" altLang="en-US" dirty="0"/>
              <a:t>。在程序内部，</a:t>
            </a:r>
            <a:r>
              <a:rPr lang="en-US" altLang="zh-CN" dirty="0"/>
              <a:t>Number</a:t>
            </a:r>
            <a:r>
              <a:rPr lang="zh-CN" altLang="en-US" dirty="0"/>
              <a:t>类型的实质是一个</a:t>
            </a:r>
            <a:r>
              <a:rPr lang="en-US" altLang="zh-CN" dirty="0"/>
              <a:t>64</a:t>
            </a:r>
            <a:r>
              <a:rPr lang="zh-CN" altLang="en-US" dirty="0"/>
              <a:t>位的浮点数，这与</a:t>
            </a:r>
            <a:r>
              <a:rPr lang="en-US" altLang="zh-CN" dirty="0"/>
              <a:t>Java</a:t>
            </a:r>
            <a:r>
              <a:rPr lang="zh-CN" altLang="en-US" dirty="0"/>
              <a:t>中</a:t>
            </a:r>
            <a:r>
              <a:rPr lang="en-US" altLang="zh-CN" dirty="0"/>
              <a:t>double</a:t>
            </a:r>
            <a:r>
              <a:rPr lang="zh-CN" altLang="en-US" dirty="0"/>
              <a:t>类型的浮点数是一致的；因此，</a:t>
            </a:r>
            <a:r>
              <a:rPr lang="en-US" altLang="zh-CN" dirty="0"/>
              <a:t>JavaScript</a:t>
            </a:r>
            <a:r>
              <a:rPr lang="zh-CN" altLang="en-US" dirty="0"/>
              <a:t>中所有的数都是浮点数。遵循</a:t>
            </a:r>
            <a:r>
              <a:rPr lang="en-US" altLang="zh-CN" dirty="0"/>
              <a:t>IEEE 754</a:t>
            </a:r>
            <a:r>
              <a:rPr lang="zh-CN" altLang="en-US" dirty="0"/>
              <a:t>标准（浮点数算术标准），</a:t>
            </a:r>
            <a:r>
              <a:rPr lang="en-US" altLang="zh-CN" dirty="0"/>
              <a:t>JavaScript</a:t>
            </a:r>
            <a:r>
              <a:rPr lang="zh-CN" altLang="en-US" dirty="0"/>
              <a:t>所能表示的数值范围为正负</a:t>
            </a:r>
            <a:r>
              <a:rPr lang="en-US" altLang="zh-CN" dirty="0"/>
              <a:t>1.7976931348623157</a:t>
            </a:r>
            <a:r>
              <a:rPr lang="zh-CN" altLang="en-US" dirty="0"/>
              <a:t>乘以</a:t>
            </a:r>
            <a:r>
              <a:rPr lang="en-US" altLang="zh-CN" dirty="0"/>
              <a:t>10</a:t>
            </a:r>
            <a:r>
              <a:rPr lang="zh-CN" altLang="en-US" dirty="0"/>
              <a:t>的</a:t>
            </a:r>
            <a:r>
              <a:rPr lang="en-US" altLang="zh-CN" dirty="0"/>
              <a:t>308</a:t>
            </a:r>
            <a:r>
              <a:rPr lang="zh-CN" altLang="en-US" dirty="0"/>
              <a:t>次方，其最小所能表示的小数为正负</a:t>
            </a:r>
            <a:r>
              <a:rPr lang="en-US" altLang="zh-CN" dirty="0"/>
              <a:t>5</a:t>
            </a:r>
            <a:r>
              <a:rPr lang="zh-CN" altLang="en-US" dirty="0"/>
              <a:t>乘以</a:t>
            </a:r>
            <a:r>
              <a:rPr lang="en-US" altLang="zh-CN" dirty="0"/>
              <a:t>10</a:t>
            </a:r>
            <a:r>
              <a:rPr lang="zh-CN" altLang="en-US" dirty="0"/>
              <a:t>的负</a:t>
            </a:r>
            <a:r>
              <a:rPr lang="en-US" altLang="zh-CN" dirty="0"/>
              <a:t>324</a:t>
            </a:r>
            <a:r>
              <a:rPr lang="zh-CN" altLang="en-US" dirty="0"/>
              <a:t>次方，这两个边界值可以分别通过访问</a:t>
            </a:r>
            <a:r>
              <a:rPr lang="en-US" altLang="zh-CN" dirty="0"/>
              <a:t>Number</a:t>
            </a:r>
            <a:r>
              <a:rPr lang="zh-CN" altLang="en-US" dirty="0"/>
              <a:t>对象的</a:t>
            </a:r>
            <a:r>
              <a:rPr lang="en-US" altLang="zh-CN" dirty="0"/>
              <a:t>MAX_VALUE</a:t>
            </a:r>
            <a:r>
              <a:rPr lang="zh-CN" altLang="en-US" dirty="0"/>
              <a:t>属性和</a:t>
            </a:r>
            <a:r>
              <a:rPr lang="en-US" altLang="zh-CN" dirty="0"/>
              <a:t>MIN_VALUE</a:t>
            </a:r>
            <a:r>
              <a:rPr lang="zh-CN" altLang="en-US" dirty="0"/>
              <a:t>属性来获取。</a:t>
            </a:r>
          </a:p>
          <a:p>
            <a:endParaRPr lang="zh-CN" altLang="en-US" dirty="0"/>
          </a:p>
          <a:p>
            <a:r>
              <a:rPr lang="zh-CN" altLang="en-US" dirty="0"/>
              <a:t>对于整数，根据</a:t>
            </a:r>
            <a:r>
              <a:rPr lang="en-US" altLang="zh-CN" dirty="0"/>
              <a:t>ECMAScript</a:t>
            </a:r>
            <a:r>
              <a:rPr lang="zh-CN" altLang="en-US" dirty="0"/>
              <a:t>标准的</a:t>
            </a:r>
            <a:r>
              <a:rPr lang="zh-CN" altLang="en-US" dirty="0" smtClean="0"/>
              <a:t>要求，</a:t>
            </a:r>
            <a:r>
              <a:rPr lang="en-US" altLang="zh-CN" dirty="0" smtClean="0"/>
              <a:t>J</a:t>
            </a:r>
            <a:r>
              <a:rPr lang="en-US" altLang="zh-CN" dirty="0" smtClean="0"/>
              <a:t>avaScript</a:t>
            </a:r>
            <a:r>
              <a:rPr lang="zh-CN" altLang="en-US" dirty="0"/>
              <a:t>能表示并进行精确算术运算的整数范围为：正负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53</a:t>
            </a:r>
            <a:r>
              <a:rPr lang="zh-CN" altLang="en-US" dirty="0"/>
              <a:t>次方，也即从最小值</a:t>
            </a:r>
            <a:r>
              <a:rPr lang="en-US" altLang="zh-CN" dirty="0"/>
              <a:t>-9007199254740992</a:t>
            </a:r>
            <a:r>
              <a:rPr lang="zh-CN" altLang="en-US" dirty="0"/>
              <a:t>到最大值</a:t>
            </a:r>
            <a:r>
              <a:rPr lang="en-US" altLang="zh-CN" dirty="0"/>
              <a:t>+9007199254740992</a:t>
            </a:r>
            <a:r>
              <a:rPr lang="zh-CN" altLang="en-US" dirty="0"/>
              <a:t>之间的范围；对于超过这个范围的整数，</a:t>
            </a:r>
            <a:r>
              <a:rPr lang="en-US" altLang="zh-CN" dirty="0"/>
              <a:t>JavaScript</a:t>
            </a:r>
            <a:r>
              <a:rPr lang="zh-CN" altLang="en-US" dirty="0"/>
              <a:t>依旧可以进行运算，但却不保证运算结果的精度。值得注意的是，对于整数的位运算（比如移位等操作），</a:t>
            </a:r>
            <a:r>
              <a:rPr lang="en-US" altLang="zh-CN" dirty="0"/>
              <a:t>JavaScript</a:t>
            </a:r>
            <a:r>
              <a:rPr lang="zh-CN" altLang="en-US" dirty="0"/>
              <a:t>仅支持</a:t>
            </a:r>
            <a:r>
              <a:rPr lang="en-US" altLang="zh-CN" dirty="0"/>
              <a:t>32</a:t>
            </a:r>
            <a:r>
              <a:rPr lang="zh-CN" altLang="en-US" dirty="0"/>
              <a:t>位整型数，也即从</a:t>
            </a:r>
            <a:r>
              <a:rPr lang="en-US" altLang="zh-CN" dirty="0"/>
              <a:t>-2147483648</a:t>
            </a:r>
            <a:r>
              <a:rPr lang="zh-CN" altLang="en-US" dirty="0"/>
              <a:t>到</a:t>
            </a:r>
            <a:r>
              <a:rPr lang="en-US" altLang="zh-CN" dirty="0"/>
              <a:t>+2147483647</a:t>
            </a:r>
            <a:r>
              <a:rPr lang="zh-CN" altLang="en-US" dirty="0"/>
              <a:t>之间的整数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对正负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53</a:t>
            </a:r>
            <a:r>
              <a:rPr lang="zh-CN" altLang="en-US" dirty="0"/>
              <a:t>次方范围以外的整数，</a:t>
            </a:r>
            <a:r>
              <a:rPr lang="en-US" altLang="zh-CN" dirty="0"/>
              <a:t>JavaScript</a:t>
            </a:r>
            <a:r>
              <a:rPr lang="zh-CN" altLang="en-US" dirty="0"/>
              <a:t>无法给出精确的计算结果：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61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第七题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9848" y="2093976"/>
            <a:ext cx="7569200" cy="2590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69848" y="4879779"/>
            <a:ext cx="9766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答案：［</a:t>
            </a:r>
            <a:r>
              <a:rPr kumimoji="1" lang="en-US" altLang="zh-CN" sz="2400" dirty="0" smtClean="0"/>
              <a:t>true</a:t>
            </a:r>
            <a:r>
              <a:rPr kumimoji="1" lang="zh-CN" altLang="en-US" sz="2400" dirty="0" smtClean="0"/>
              <a:t>，</a:t>
            </a:r>
            <a:r>
              <a:rPr kumimoji="1" lang="en-US" altLang="zh-CN" sz="2400" dirty="0" smtClean="0"/>
              <a:t>false</a:t>
            </a:r>
            <a:r>
              <a:rPr kumimoji="1" lang="zh-CN" altLang="en-US" sz="2400" dirty="0" smtClean="0"/>
              <a:t>］</a:t>
            </a:r>
          </a:p>
          <a:p>
            <a:endParaRPr kumimoji="1" lang="en-US" altLang="zh-CN" sz="2400" dirty="0" smtClean="0"/>
          </a:p>
          <a:p>
            <a:r>
              <a:rPr kumimoji="1" lang="zh-CN" altLang="en-US" sz="2400" dirty="0" smtClean="0">
                <a:solidFill>
                  <a:srgbClr val="FF0000"/>
                </a:solidFill>
              </a:rPr>
              <a:t>考点：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JavaScript </a:t>
            </a:r>
            <a:r>
              <a:rPr lang="zh-CN" altLang="en-US" sz="2400" dirty="0"/>
              <a:t>没有精确的</a:t>
            </a:r>
            <a:r>
              <a:rPr lang="zh-CN" altLang="en-US" sz="2400" dirty="0" smtClean="0"/>
              <a:t>数字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3249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第一题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093976"/>
            <a:ext cx="7543800" cy="13462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69848" y="4264690"/>
            <a:ext cx="8307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答案： </a:t>
            </a:r>
            <a:r>
              <a:rPr kumimoji="1" lang="en-US" altLang="zh-CN" sz="2400" dirty="0" smtClean="0"/>
              <a:t>1</a:t>
            </a:r>
            <a:r>
              <a:rPr kumimoji="1" lang="zh-CN" altLang="en-US" sz="2400" dirty="0" smtClean="0"/>
              <a:t>， </a:t>
            </a:r>
            <a:r>
              <a:rPr kumimoji="1" lang="en-US" altLang="zh-CN" sz="2400" dirty="0" err="1" smtClean="0"/>
              <a:t>N</a:t>
            </a:r>
            <a:r>
              <a:rPr kumimoji="1" lang="en-US" altLang="zh-CN" sz="2400" dirty="0" err="1"/>
              <a:t>a</a:t>
            </a:r>
            <a:r>
              <a:rPr kumimoji="1" lang="en-US" altLang="zh-CN" sz="2400" dirty="0" err="1" smtClean="0"/>
              <a:t>N</a:t>
            </a:r>
            <a:r>
              <a:rPr kumimoji="1" lang="zh-CN" altLang="en-US" sz="2400" dirty="0" smtClean="0"/>
              <a:t>， </a:t>
            </a:r>
            <a:r>
              <a:rPr kumimoji="1" lang="en-US" altLang="zh-CN" sz="2400" dirty="0" err="1" smtClean="0"/>
              <a:t>NaN</a:t>
            </a:r>
            <a:endParaRPr kumimoji="1" lang="zh-CN" altLang="en-US" sz="2400" dirty="0" smtClean="0"/>
          </a:p>
          <a:p>
            <a:endParaRPr kumimoji="1" lang="en-US" altLang="zh-CN" sz="2400" dirty="0" smtClean="0"/>
          </a:p>
          <a:p>
            <a:r>
              <a:rPr kumimoji="1" lang="zh-CN" altLang="en-US" sz="2400" dirty="0" smtClean="0">
                <a:solidFill>
                  <a:srgbClr val="FF0000"/>
                </a:solidFill>
              </a:rPr>
              <a:t>解析： </a:t>
            </a:r>
            <a:r>
              <a:rPr lang="fr-FR" altLang="zh-CN" sz="2400" dirty="0" err="1"/>
              <a:t>parseInt</a:t>
            </a:r>
            <a:r>
              <a:rPr lang="fr-FR" altLang="zh-CN" sz="2400" dirty="0"/>
              <a:t> </a:t>
            </a:r>
            <a:r>
              <a:rPr lang="zh-CN" altLang="fr-FR" sz="2400" dirty="0"/>
              <a:t>需要两个参数 </a:t>
            </a:r>
            <a:r>
              <a:rPr lang="fr-FR" altLang="zh-CN" sz="2400" dirty="0"/>
              <a:t>(val, </a:t>
            </a:r>
            <a:r>
              <a:rPr lang="fr-FR" altLang="zh-CN" sz="2400" dirty="0" err="1"/>
              <a:t>radix</a:t>
            </a:r>
            <a:r>
              <a:rPr lang="fr-FR" altLang="zh-CN" sz="2400" dirty="0"/>
              <a:t>) </a:t>
            </a:r>
            <a:r>
              <a:rPr lang="zh-CN" altLang="fr-FR" sz="2400" dirty="0"/>
              <a:t>但 </a:t>
            </a:r>
            <a:r>
              <a:rPr lang="fr-FR" altLang="zh-CN" sz="2400" dirty="0" err="1"/>
              <a:t>map</a:t>
            </a:r>
            <a:r>
              <a:rPr lang="fr-FR" altLang="zh-CN" sz="2400" dirty="0"/>
              <a:t> </a:t>
            </a:r>
            <a:r>
              <a:rPr lang="zh-CN" altLang="fr-FR" sz="2400" dirty="0"/>
              <a:t>传了 </a:t>
            </a:r>
            <a:r>
              <a:rPr lang="fr-FR" altLang="zh-CN" sz="2400" dirty="0"/>
              <a:t>3 </a:t>
            </a:r>
            <a:r>
              <a:rPr lang="zh-CN" altLang="fr-FR" sz="2400" dirty="0"/>
              <a:t>个 </a:t>
            </a:r>
            <a:r>
              <a:rPr lang="fr-FR" altLang="zh-CN" sz="2400" dirty="0"/>
              <a:t>(</a:t>
            </a:r>
            <a:r>
              <a:rPr lang="fr-FR" altLang="zh-CN" sz="2400" dirty="0" err="1"/>
              <a:t>element</a:t>
            </a:r>
            <a:r>
              <a:rPr lang="fr-FR" altLang="zh-CN" sz="2400" dirty="0"/>
              <a:t>, index, </a:t>
            </a:r>
            <a:r>
              <a:rPr lang="fr-FR" altLang="zh-CN" sz="2400" dirty="0" err="1"/>
              <a:t>array</a:t>
            </a:r>
            <a:r>
              <a:rPr lang="fr-FR" altLang="zh-CN" sz="2400" dirty="0"/>
              <a:t>)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153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第二题</a:t>
            </a:r>
            <a:endParaRPr kumimoji="1"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093976"/>
            <a:ext cx="7569200" cy="13081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69848" y="4182894"/>
            <a:ext cx="8482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答案：［“</a:t>
            </a:r>
            <a:r>
              <a:rPr kumimoji="1" lang="en-US" altLang="zh-CN" sz="2400" dirty="0" smtClean="0"/>
              <a:t>object</a:t>
            </a:r>
            <a:r>
              <a:rPr kumimoji="1" lang="zh-CN" altLang="en-US" sz="2400" dirty="0" smtClean="0"/>
              <a:t>”，</a:t>
            </a:r>
            <a:r>
              <a:rPr kumimoji="1" lang="en-US" altLang="zh-CN" sz="2400" dirty="0" smtClean="0"/>
              <a:t>false</a:t>
            </a:r>
            <a:r>
              <a:rPr kumimoji="1" lang="zh-CN" altLang="en-US" sz="2400" dirty="0" smtClean="0"/>
              <a:t>］</a:t>
            </a:r>
            <a:endParaRPr kumimoji="1" lang="en-US" altLang="zh-CN" sz="2400" dirty="0" smtClean="0"/>
          </a:p>
          <a:p>
            <a:endParaRPr kumimoji="1" lang="en-US" altLang="zh-CN" sz="2400" dirty="0" smtClean="0"/>
          </a:p>
          <a:p>
            <a:r>
              <a:rPr kumimoji="1" lang="zh-CN" altLang="en-US" sz="2400" dirty="0" smtClean="0">
                <a:solidFill>
                  <a:srgbClr val="FF0000"/>
                </a:solidFill>
              </a:rPr>
              <a:t>解析：</a:t>
            </a:r>
            <a:r>
              <a:rPr lang="zh-CN" altLang="en-US" sz="2400" dirty="0"/>
              <a:t>从逻辑角度来看，</a:t>
            </a:r>
            <a:r>
              <a:rPr lang="en-US" altLang="zh-CN" sz="2400" dirty="0"/>
              <a:t>null</a:t>
            </a:r>
            <a:r>
              <a:rPr lang="zh-CN" altLang="en-US" sz="2400" dirty="0"/>
              <a:t>值表示一个空对象指针，而这正是使用</a:t>
            </a:r>
            <a:r>
              <a:rPr lang="en-US" altLang="zh-CN" sz="2400" dirty="0" err="1"/>
              <a:t>typeof</a:t>
            </a:r>
            <a:r>
              <a:rPr lang="zh-CN" altLang="en-US" sz="2400" dirty="0"/>
              <a:t>操作符检测</a:t>
            </a:r>
            <a:r>
              <a:rPr lang="en-US" altLang="zh-CN" sz="2400" dirty="0"/>
              <a:t>null</a:t>
            </a:r>
            <a:r>
              <a:rPr lang="zh-CN" altLang="en-US" sz="2400" dirty="0"/>
              <a:t>值时会返回“</a:t>
            </a:r>
            <a:r>
              <a:rPr lang="en-US" altLang="zh-CN" sz="2400" dirty="0"/>
              <a:t>object”</a:t>
            </a:r>
            <a:r>
              <a:rPr lang="zh-CN" altLang="en-US" sz="2400" dirty="0"/>
              <a:t>的原因。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61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延伸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093975"/>
            <a:ext cx="10336970" cy="432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1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第三题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093976"/>
            <a:ext cx="7518400" cy="1371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69847" y="4182894"/>
            <a:ext cx="9766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答案：</a:t>
            </a:r>
            <a:r>
              <a:rPr kumimoji="1" lang="en-US" altLang="zh-CN" sz="2400" dirty="0" smtClean="0"/>
              <a:t>an</a:t>
            </a:r>
            <a:r>
              <a:rPr kumimoji="1" lang="zh-CN" altLang="en-US" sz="2400" dirty="0" smtClean="0"/>
              <a:t>  </a:t>
            </a:r>
            <a:r>
              <a:rPr kumimoji="1" lang="en-US" altLang="zh-CN" sz="2400" dirty="0" smtClean="0"/>
              <a:t>error</a:t>
            </a:r>
            <a:endParaRPr kumimoji="1" lang="zh-CN" altLang="en-US" sz="2400" dirty="0" smtClean="0"/>
          </a:p>
          <a:p>
            <a:endParaRPr kumimoji="1" lang="en-US" altLang="zh-CN" sz="2400" dirty="0" smtClean="0"/>
          </a:p>
          <a:p>
            <a:r>
              <a:rPr kumimoji="1" lang="zh-CN" altLang="en-US" sz="2400" dirty="0" smtClean="0">
                <a:solidFill>
                  <a:srgbClr val="FF0000"/>
                </a:solidFill>
              </a:rPr>
              <a:t>解析：</a:t>
            </a:r>
            <a:r>
              <a:rPr lang="zh-CN" altLang="en-US" sz="2400" dirty="0"/>
              <a:t>在一个空数组上应用</a:t>
            </a:r>
            <a:r>
              <a:rPr lang="en-US" altLang="zh-CN" sz="2400" dirty="0"/>
              <a:t>reduce</a:t>
            </a:r>
            <a:r>
              <a:rPr lang="zh-CN" altLang="en-US" sz="2400" dirty="0"/>
              <a:t>会抛初始化错误的异常 </a:t>
            </a:r>
            <a:r>
              <a:rPr lang="en-US" altLang="zh-CN" sz="2400" dirty="0" err="1"/>
              <a:t>TypeError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4497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延伸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9848" y="2121408"/>
            <a:ext cx="10583888" cy="40507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800" dirty="0" err="1"/>
              <a:t>javascript</a:t>
            </a:r>
            <a:r>
              <a:rPr lang="en-US" altLang="zh-CN" sz="2800" dirty="0"/>
              <a:t> </a:t>
            </a:r>
            <a:r>
              <a:rPr lang="zh-CN" altLang="en-US" sz="2800" dirty="0"/>
              <a:t>中的</a:t>
            </a:r>
            <a:r>
              <a:rPr lang="en-US" altLang="zh-CN" sz="2800" dirty="0"/>
              <a:t>reduce</a:t>
            </a:r>
            <a:r>
              <a:rPr lang="zh-CN" altLang="en-US" sz="2800" dirty="0"/>
              <a:t>方法 和 </a:t>
            </a:r>
            <a:r>
              <a:rPr lang="en-US" altLang="zh-CN" sz="2800" dirty="0" err="1"/>
              <a:t>reduceRight</a:t>
            </a:r>
            <a:r>
              <a:rPr lang="zh-CN" altLang="en-US" sz="2800" dirty="0" smtClean="0"/>
              <a:t>方法</a:t>
            </a:r>
          </a:p>
          <a:p>
            <a:pPr marL="0" indent="0">
              <a:buNone/>
            </a:pP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/>
              <a:t> * 这两个方法是</a:t>
            </a:r>
            <a:r>
              <a:rPr lang="en-US" altLang="zh-CN" sz="2800" dirty="0"/>
              <a:t>ECMAScript5</a:t>
            </a:r>
            <a:r>
              <a:rPr lang="zh-CN" altLang="en-US" sz="2800" dirty="0"/>
              <a:t>中新增的</a:t>
            </a:r>
            <a:r>
              <a:rPr lang="zh-CN" altLang="en-US" sz="2800" dirty="0" smtClean="0"/>
              <a:t>方法</a:t>
            </a:r>
          </a:p>
          <a:p>
            <a:pPr marL="0" indent="0">
              <a:buNone/>
            </a:pPr>
            <a:endParaRPr lang="zh-CN" altLang="en-US" sz="2800" dirty="0"/>
          </a:p>
          <a:p>
            <a:pPr marL="0" indent="0">
              <a:buNone/>
            </a:pPr>
            <a:r>
              <a:rPr lang="zh-CN" altLang="en-US" sz="2800" dirty="0"/>
              <a:t> * 都接受两个参数：第一个是用来迭代的数组的函数，这个函数有四个参数分别是，前一个值，当前值，项的索引，数组对象。然而这个函数的任何值都会作为第一个参数自动传给下一项。第二个是作为第一个函数中第一个参数的初始值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 * </a:t>
            </a:r>
            <a:r>
              <a:rPr lang="en-US" altLang="zh-CN" sz="2800" dirty="0" err="1"/>
              <a:t>reduceRight</a:t>
            </a:r>
            <a:r>
              <a:rPr lang="en-US" altLang="zh-CN" sz="2800" dirty="0"/>
              <a:t> </a:t>
            </a:r>
            <a:r>
              <a:rPr lang="zh-CN" altLang="en-US" sz="2800" dirty="0"/>
              <a:t>和 </a:t>
            </a:r>
            <a:r>
              <a:rPr lang="en-US" altLang="zh-CN" sz="2800" dirty="0"/>
              <a:t>reduce</a:t>
            </a:r>
            <a:r>
              <a:rPr lang="zh-CN" altLang="en-US" sz="2800" dirty="0"/>
              <a:t>一样，只是他是从右向左进行迭代</a:t>
            </a:r>
            <a:r>
              <a:rPr lang="zh-CN" altLang="en-US" sz="2800" dirty="0" smtClean="0"/>
              <a:t>的</a:t>
            </a:r>
          </a:p>
          <a:p>
            <a:pPr marL="0" indent="0">
              <a:buNone/>
            </a:pPr>
            <a:endParaRPr lang="zh-CN" altLang="en-US" sz="2800" dirty="0"/>
          </a:p>
          <a:p>
            <a:pPr marL="0" indent="0">
              <a:buNone/>
            </a:pPr>
            <a:endParaRPr lang="zh-CN" altLang="en-US" sz="2800" dirty="0" smtClean="0"/>
          </a:p>
          <a:p>
            <a:endParaRPr lang="pt-BR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9756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延伸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zh-CN" sz="2800" dirty="0"/>
              <a:t>var </a:t>
            </a:r>
            <a:r>
              <a:rPr lang="pt-BR" altLang="zh-CN" sz="2800" dirty="0" err="1"/>
              <a:t>nums</a:t>
            </a:r>
            <a:r>
              <a:rPr lang="pt-BR" altLang="zh-CN" sz="2800" dirty="0"/>
              <a:t> = [1,2,3,4,5,6,7];</a:t>
            </a:r>
          </a:p>
          <a:p>
            <a:pPr marL="0" indent="0">
              <a:buNone/>
            </a:pPr>
            <a:endParaRPr lang="pt-BR" altLang="zh-CN" sz="2800" dirty="0"/>
          </a:p>
          <a:p>
            <a:pPr marL="0" indent="0">
              <a:buNone/>
            </a:pPr>
            <a:r>
              <a:rPr lang="pt-BR" altLang="zh-CN" sz="2800" dirty="0"/>
              <a:t>var sum = </a:t>
            </a:r>
            <a:r>
              <a:rPr lang="pt-BR" altLang="zh-CN" sz="2800" dirty="0" err="1"/>
              <a:t>nums.reduce</a:t>
            </a:r>
            <a:r>
              <a:rPr lang="pt-BR" altLang="zh-CN" sz="2800" dirty="0"/>
              <a:t>(</a:t>
            </a:r>
            <a:r>
              <a:rPr lang="pt-BR" altLang="zh-CN" sz="2800" dirty="0" err="1"/>
              <a:t>function</a:t>
            </a:r>
            <a:r>
              <a:rPr lang="pt-BR" altLang="zh-CN" sz="2800" dirty="0"/>
              <a:t>(</a:t>
            </a:r>
            <a:r>
              <a:rPr lang="pt-BR" altLang="zh-CN" sz="2800" dirty="0" err="1"/>
              <a:t>prev</a:t>
            </a:r>
            <a:r>
              <a:rPr lang="pt-BR" altLang="zh-CN" sz="2800" dirty="0"/>
              <a:t>, </a:t>
            </a:r>
            <a:r>
              <a:rPr lang="pt-BR" altLang="zh-CN" sz="2800" dirty="0" err="1"/>
              <a:t>cur</a:t>
            </a:r>
            <a:r>
              <a:rPr lang="pt-BR" altLang="zh-CN" sz="2800" dirty="0"/>
              <a:t>, index, </a:t>
            </a:r>
            <a:r>
              <a:rPr lang="pt-BR" altLang="zh-CN" sz="2800" dirty="0" err="1" smtClean="0"/>
              <a:t>array</a:t>
            </a:r>
            <a:r>
              <a:rPr lang="pt-BR" altLang="zh-CN" sz="2800" dirty="0" smtClean="0"/>
              <a:t>) </a:t>
            </a:r>
            <a:r>
              <a:rPr lang="pt-BR" altLang="zh-CN" sz="2800" dirty="0"/>
              <a:t>{</a:t>
            </a:r>
          </a:p>
          <a:p>
            <a:pPr marL="0" indent="0">
              <a:buNone/>
            </a:pPr>
            <a:r>
              <a:rPr lang="en-US" altLang="zh-CN" sz="2800" dirty="0"/>
              <a:t>	alert(</a:t>
            </a:r>
            <a:r>
              <a:rPr lang="en-US" altLang="zh-CN" sz="2800" dirty="0" err="1"/>
              <a:t>prev</a:t>
            </a:r>
            <a:r>
              <a:rPr lang="en-US" altLang="zh-CN" sz="2800" dirty="0"/>
              <a:t> + '------' + cur);</a:t>
            </a:r>
          </a:p>
          <a:p>
            <a:pPr marL="0" indent="0">
              <a:buNone/>
            </a:pPr>
            <a:r>
              <a:rPr lang="en-US" altLang="zh-CN" sz="2800" dirty="0"/>
              <a:t>	return </a:t>
            </a:r>
            <a:r>
              <a:rPr lang="en-US" altLang="zh-CN" sz="2800" dirty="0" err="1"/>
              <a:t>prev</a:t>
            </a:r>
            <a:r>
              <a:rPr lang="en-US" altLang="zh-CN" sz="2800" dirty="0"/>
              <a:t> + cur;</a:t>
            </a:r>
          </a:p>
          <a:p>
            <a:pPr marL="0" indent="0">
              <a:buNone/>
            </a:pPr>
            <a:r>
              <a:rPr lang="is-IS" altLang="zh-CN" sz="2800" dirty="0"/>
              <a:t>},8);</a:t>
            </a:r>
          </a:p>
          <a:p>
            <a:pPr marL="0" indent="0">
              <a:buNone/>
            </a:pPr>
            <a:r>
              <a:rPr lang="en-US" altLang="zh-CN" sz="2800" dirty="0"/>
              <a:t>alert(sum);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1893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第四题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127504"/>
            <a:ext cx="7543800" cy="20193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69848" y="4559337"/>
            <a:ext cx="97667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 smtClean="0"/>
              <a:t>答案：</a:t>
            </a:r>
            <a:r>
              <a:rPr lang="zh-CN" altLang="en-US" sz="2400" dirty="0"/>
              <a:t>它实际上会打印 </a:t>
            </a:r>
            <a:r>
              <a:rPr lang="en-US" altLang="zh-CN" sz="2400" dirty="0" smtClean="0"/>
              <a:t>‘Something’ </a:t>
            </a:r>
            <a:r>
              <a:rPr lang="zh-CN" altLang="en-US" sz="2400" dirty="0" smtClean="0"/>
              <a:t>，这个 </a:t>
            </a:r>
            <a:r>
              <a:rPr lang="en-US" altLang="zh-CN" sz="2400" dirty="0"/>
              <a:t>+</a:t>
            </a:r>
            <a:r>
              <a:rPr lang="zh-CN" altLang="en-US" sz="2400" dirty="0"/>
              <a:t> 操作符的优先级实际上比三元操作符要</a:t>
            </a:r>
            <a:r>
              <a:rPr lang="zh-CN" altLang="en-US" sz="2400" dirty="0" smtClean="0"/>
              <a:t>高</a:t>
            </a:r>
            <a:endParaRPr kumimoji="1" lang="zh-CN" altLang="en-US" sz="2400" dirty="0" smtClean="0"/>
          </a:p>
          <a:p>
            <a:endParaRPr kumimoji="1" lang="en-US" altLang="zh-CN" sz="2400" dirty="0" smtClean="0"/>
          </a:p>
          <a:p>
            <a:r>
              <a:rPr kumimoji="1" lang="zh-CN" altLang="en-US" sz="2400" dirty="0" smtClean="0">
                <a:solidFill>
                  <a:srgbClr val="FF0000"/>
                </a:solidFill>
              </a:rPr>
              <a:t>考点：</a:t>
            </a:r>
            <a:r>
              <a:rPr kumimoji="1" lang="zh-CN" altLang="en-US" sz="2400" dirty="0" smtClean="0"/>
              <a:t>操作符优先级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0638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延伸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1811" y="484632"/>
            <a:ext cx="4906437" cy="589305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17515" y="284047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优先级顺序从高到低排列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423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木头类型</Template>
  <TotalTime>264</TotalTime>
  <Words>581</Words>
  <Application>Microsoft Macintosh PowerPoint</Application>
  <PresentationFormat>宽屏</PresentationFormat>
  <Paragraphs>57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Calibri</vt:lpstr>
      <vt:lpstr>Rockwell</vt:lpstr>
      <vt:lpstr>Rockwell Condensed</vt:lpstr>
      <vt:lpstr>Rockwell Extra Bold</vt:lpstr>
      <vt:lpstr>Wingdings</vt:lpstr>
      <vt:lpstr>方正姚体</vt:lpstr>
      <vt:lpstr>宋体</vt:lpstr>
      <vt:lpstr>木活字</vt:lpstr>
      <vt:lpstr>JavaScript 专业八级测试（上）</vt:lpstr>
      <vt:lpstr>第一题</vt:lpstr>
      <vt:lpstr>第二题</vt:lpstr>
      <vt:lpstr>延伸</vt:lpstr>
      <vt:lpstr>第三题</vt:lpstr>
      <vt:lpstr>延伸</vt:lpstr>
      <vt:lpstr>延伸</vt:lpstr>
      <vt:lpstr>第四题</vt:lpstr>
      <vt:lpstr>延伸</vt:lpstr>
      <vt:lpstr>第五题</vt:lpstr>
      <vt:lpstr>第六题</vt:lpstr>
      <vt:lpstr>延伸</vt:lpstr>
      <vt:lpstr>第七题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JavaScript专业八级</dc:title>
  <dc:creator>Microsoft Office 用户</dc:creator>
  <cp:lastModifiedBy>Microsoft Office 用户</cp:lastModifiedBy>
  <cp:revision>17</cp:revision>
  <dcterms:created xsi:type="dcterms:W3CDTF">2016-05-27T05:52:18Z</dcterms:created>
  <dcterms:modified xsi:type="dcterms:W3CDTF">2016-05-27T10:17:18Z</dcterms:modified>
</cp:coreProperties>
</file>