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16/5/6</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16/5/6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16/5/6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zh-CN" altLang="en-US" smtClean="0"/>
              <a:t>单击此处编辑母版标题样式</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zh-CN" altLang="en-US" smtClean="0"/>
              <a:t>单击此处编辑母版标题样式</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张图片(带标题)">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zh-CN" altLang="en-US" smtClean="0"/>
              <a:t>将图片拖动到占位符，或单击添加图标</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zh-CN" altLang="en-US" smtClean="0"/>
              <a:t>将图片拖动到占位符，或单击添加图标</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zh-CN" altLang="en-US" smtClean="0"/>
              <a:t>单击此处编辑母版标题样式</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zh-CN" altLang="en-US" smtClean="0"/>
              <a:t>单击此处编辑母版标题样式</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张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zh-CN" altLang="en-US" smtClean="0"/>
              <a:t>单击此处编辑母版标题样式</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zh-CN" altLang="en-US" smtClean="0"/>
              <a:t>将图片拖动到占位符，或单击添加图标</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16/5/6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16/5/6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16/5/6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水印)">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zh-CN" altLang="en-US" smtClean="0"/>
              <a:t>单击此处编辑母版文本样式</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zh-CN" altLang="en-US" smtClean="0"/>
              <a:t>单击此处编辑母版标题样式</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16/5/6</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zh-CN" altLang="en-US" smtClean="0"/>
              <a:t>单击此处编辑母版文本样式</a:t>
            </a:r>
          </a:p>
        </p:txBody>
      </p:sp>
      <p:sp>
        <p:nvSpPr>
          <p:cNvPr id="4" name="Date Placeholder 3"/>
          <p:cNvSpPr>
            <a:spLocks noGrp="1"/>
          </p:cNvSpPr>
          <p:nvPr>
            <p:ph type="dt" sz="half" idx="10"/>
          </p:nvPr>
        </p:nvSpPr>
        <p:spPr/>
        <p:txBody>
          <a:bodyPr/>
          <a:lstStyle/>
          <a:p>
            <a:fld id="{2DF66AD8-BC4A-4004-9882-414398D930CA}" type="datetimeFigureOut">
              <a:rPr lang="en-US" smtClean="0"/>
              <a:t>16/5/6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节(带水印)">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zh-CN" altLang="en-US" smtClean="0"/>
              <a:t>单击此处编辑母版文本样式</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DF66AD8-BC4A-4004-9882-414398D930CA}" type="datetimeFigureOut">
              <a:rPr lang="en-US" smtClean="0"/>
              <a:t>16/5/6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节(带图片)">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zh-CN" altLang="en-US" smtClean="0"/>
              <a:t>单击此处编辑母版标题样式</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16/5/6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16/5/6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zh-CN" altLang="en-US" smtClean="0"/>
              <a:t>单击此处编辑母版标题样式</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16/5/6</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12292" y="1865589"/>
            <a:ext cx="7085098" cy="1914144"/>
          </a:xfrm>
        </p:spPr>
        <p:txBody>
          <a:bodyPr/>
          <a:lstStyle/>
          <a:p>
            <a:pPr algn="ctr"/>
            <a:r>
              <a:rPr kumimoji="1" lang="en-US" altLang="zh-CN" dirty="0" smtClean="0"/>
              <a:t>WEB</a:t>
            </a:r>
            <a:r>
              <a:rPr kumimoji="1" lang="zh-CN" altLang="en-US" dirty="0" smtClean="0"/>
              <a:t>前端开发</a:t>
            </a:r>
            <a:r>
              <a:rPr kumimoji="1" lang="en-US" altLang="zh-CN" dirty="0"/>
              <a:t/>
            </a:r>
            <a:br>
              <a:rPr kumimoji="1" lang="en-US" altLang="zh-CN" dirty="0"/>
            </a:br>
            <a:r>
              <a:rPr kumimoji="1" lang="zh-CN" altLang="en-US" dirty="0" smtClean="0"/>
              <a:t>知识分享会</a:t>
            </a:r>
            <a:endParaRPr kumimoji="1" lang="zh-CN" altLang="en-US" dirty="0"/>
          </a:p>
        </p:txBody>
      </p:sp>
      <p:sp>
        <p:nvSpPr>
          <p:cNvPr id="3" name="副标题 2"/>
          <p:cNvSpPr>
            <a:spLocks noGrp="1"/>
          </p:cNvSpPr>
          <p:nvPr>
            <p:ph type="subTitle" idx="1"/>
          </p:nvPr>
        </p:nvSpPr>
        <p:spPr>
          <a:xfrm>
            <a:off x="3948791" y="4003976"/>
            <a:ext cx="2320727" cy="630001"/>
          </a:xfrm>
        </p:spPr>
        <p:txBody>
          <a:bodyPr/>
          <a:lstStyle/>
          <a:p>
            <a:pPr algn="r"/>
            <a:r>
              <a:rPr kumimoji="1" lang="en-US" altLang="zh-CN" dirty="0" smtClean="0"/>
              <a:t>2016-5-6</a:t>
            </a:r>
            <a:endParaRPr kumimoji="1" lang="zh-CN" altLang="en-US" dirty="0"/>
          </a:p>
        </p:txBody>
      </p:sp>
      <p:sp>
        <p:nvSpPr>
          <p:cNvPr id="6" name="文本框 5"/>
          <p:cNvSpPr txBox="1"/>
          <p:nvPr/>
        </p:nvSpPr>
        <p:spPr>
          <a:xfrm>
            <a:off x="4328367" y="4003976"/>
            <a:ext cx="877163" cy="369332"/>
          </a:xfrm>
          <a:prstGeom prst="rect">
            <a:avLst/>
          </a:prstGeom>
          <a:noFill/>
        </p:spPr>
        <p:txBody>
          <a:bodyPr wrap="none" rtlCol="0">
            <a:spAutoFit/>
          </a:bodyPr>
          <a:lstStyle/>
          <a:p>
            <a:r>
              <a:rPr kumimoji="1" lang="zh-CN" altLang="en-US" dirty="0" smtClean="0"/>
              <a:t>王勤晓</a:t>
            </a:r>
            <a:endParaRPr kumimoji="1" lang="zh-CN" altLang="en-US" dirty="0"/>
          </a:p>
        </p:txBody>
      </p:sp>
    </p:spTree>
    <p:extLst>
      <p:ext uri="{BB962C8B-B14F-4D97-AF65-F5344CB8AC3E}">
        <p14:creationId xmlns:p14="http://schemas.microsoft.com/office/powerpoint/2010/main" val="97632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t>检测</a:t>
            </a:r>
            <a:r>
              <a:rPr kumimoji="1" lang="en-US" altLang="zh-TW" dirty="0" smtClean="0"/>
              <a:t>Array</a:t>
            </a:r>
            <a:r>
              <a:rPr kumimoji="1" lang="zh-TW" altLang="en-US" dirty="0" smtClean="0"/>
              <a:t>类型</a:t>
            </a:r>
            <a:endParaRPr kumimoji="1" lang="zh-CN" altLang="en-US" dirty="0"/>
          </a:p>
        </p:txBody>
      </p:sp>
      <p:sp>
        <p:nvSpPr>
          <p:cNvPr id="3" name="内容占位符 2"/>
          <p:cNvSpPr>
            <a:spLocks noGrp="1"/>
          </p:cNvSpPr>
          <p:nvPr>
            <p:ph idx="1"/>
          </p:nvPr>
        </p:nvSpPr>
        <p:spPr/>
        <p:txBody>
          <a:bodyPr/>
          <a:lstStyle/>
          <a:p>
            <a:r>
              <a:rPr kumimoji="1" lang="en-US" altLang="zh-CN" dirty="0" smtClean="0"/>
              <a:t> </a:t>
            </a:r>
            <a:r>
              <a:rPr kumimoji="1" lang="en-US" altLang="zh-CN" dirty="0"/>
              <a:t>2</a:t>
            </a:r>
            <a:r>
              <a:rPr kumimoji="1" lang="en-US" altLang="zh-CN" dirty="0" smtClean="0"/>
              <a:t>. </a:t>
            </a:r>
            <a:r>
              <a:rPr kumimoji="1" lang="en-US" altLang="zh-CN" dirty="0" err="1" smtClean="0"/>
              <a:t>instanceof</a:t>
            </a:r>
            <a:r>
              <a:rPr kumimoji="1" lang="zh-CN" altLang="en-US" dirty="0"/>
              <a:t>操作符</a:t>
            </a:r>
            <a:endParaRPr kumimoji="1" lang="en-US" altLang="zh-CN" dirty="0" smtClean="0"/>
          </a:p>
          <a:p>
            <a:pPr marL="0" indent="0">
              <a:buNone/>
            </a:pPr>
            <a:r>
              <a:rPr kumimoji="1" lang="zh-CN" altLang="en-US" dirty="0"/>
              <a:t>这个操作符和</a:t>
            </a:r>
            <a:r>
              <a:rPr kumimoji="1" lang="en-US" altLang="zh-CN" dirty="0"/>
              <a:t>JavaScript</a:t>
            </a:r>
            <a:r>
              <a:rPr kumimoji="1" lang="zh-CN" altLang="en-US" dirty="0"/>
              <a:t>中面向对象有点关系，了解这个就先得了解</a:t>
            </a:r>
            <a:r>
              <a:rPr kumimoji="1" lang="en-US" altLang="zh-CN" dirty="0"/>
              <a:t>JavaScript</a:t>
            </a:r>
            <a:r>
              <a:rPr kumimoji="1" lang="zh-CN" altLang="en-US" dirty="0"/>
              <a:t>中的面向对象。因为这个操作符是检测对象的原型链是否指向构造函数的</a:t>
            </a:r>
            <a:r>
              <a:rPr kumimoji="1" lang="en-US" altLang="zh-CN" dirty="0"/>
              <a:t>prototype</a:t>
            </a:r>
            <a:r>
              <a:rPr kumimoji="1" lang="zh-CN" altLang="en-US" dirty="0"/>
              <a:t>对象的。</a:t>
            </a:r>
          </a:p>
          <a:p>
            <a:pPr marL="0" indent="0">
              <a:buNone/>
            </a:pPr>
            <a:r>
              <a:rPr kumimoji="1" lang="en-US" altLang="zh-CN" dirty="0" err="1"/>
              <a:t>var</a:t>
            </a:r>
            <a:r>
              <a:rPr kumimoji="1" lang="en-US" altLang="zh-CN" dirty="0"/>
              <a:t> </a:t>
            </a:r>
            <a:r>
              <a:rPr kumimoji="1" lang="en-US" altLang="zh-CN" dirty="0" err="1"/>
              <a:t>arr</a:t>
            </a:r>
            <a:r>
              <a:rPr kumimoji="1" lang="en-US" altLang="zh-CN" dirty="0"/>
              <a:t> = [1,2,3,1];</a:t>
            </a:r>
          </a:p>
          <a:p>
            <a:pPr marL="0" indent="0">
              <a:buNone/>
            </a:pPr>
            <a:r>
              <a:rPr kumimoji="1" lang="en-US" altLang="zh-CN" dirty="0"/>
              <a:t>alert(</a:t>
            </a:r>
            <a:r>
              <a:rPr kumimoji="1" lang="en-US" altLang="zh-CN" dirty="0" err="1"/>
              <a:t>arr</a:t>
            </a:r>
            <a:r>
              <a:rPr kumimoji="1" lang="en-US" altLang="zh-CN" dirty="0"/>
              <a:t> </a:t>
            </a:r>
            <a:r>
              <a:rPr kumimoji="1" lang="en-US" altLang="zh-CN" dirty="0" err="1"/>
              <a:t>instanceof</a:t>
            </a:r>
            <a:r>
              <a:rPr kumimoji="1" lang="en-US" altLang="zh-CN" dirty="0"/>
              <a:t> Array); // true</a:t>
            </a:r>
            <a:endParaRPr kumimoji="1" lang="en-US" altLang="zh-CN" dirty="0" smtClean="0"/>
          </a:p>
        </p:txBody>
      </p:sp>
    </p:spTree>
    <p:extLst>
      <p:ext uri="{BB962C8B-B14F-4D97-AF65-F5344CB8AC3E}">
        <p14:creationId xmlns:p14="http://schemas.microsoft.com/office/powerpoint/2010/main" val="356184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t>检测</a:t>
            </a:r>
            <a:r>
              <a:rPr kumimoji="1" lang="en-US" altLang="zh-TW" dirty="0" smtClean="0"/>
              <a:t>Array</a:t>
            </a:r>
            <a:r>
              <a:rPr kumimoji="1" lang="zh-TW" altLang="en-US" dirty="0" smtClean="0"/>
              <a:t>类型</a:t>
            </a:r>
            <a:endParaRPr kumimoji="1" lang="zh-CN" altLang="en-US" dirty="0"/>
          </a:p>
        </p:txBody>
      </p:sp>
      <p:sp>
        <p:nvSpPr>
          <p:cNvPr id="3" name="内容占位符 2"/>
          <p:cNvSpPr>
            <a:spLocks noGrp="1"/>
          </p:cNvSpPr>
          <p:nvPr>
            <p:ph idx="1"/>
          </p:nvPr>
        </p:nvSpPr>
        <p:spPr/>
        <p:txBody>
          <a:bodyPr/>
          <a:lstStyle/>
          <a:p>
            <a:r>
              <a:rPr kumimoji="1" lang="en-US" altLang="zh-CN" dirty="0"/>
              <a:t> 3.</a:t>
            </a:r>
            <a:r>
              <a:rPr kumimoji="1" lang="zh-CN" altLang="en-US" dirty="0"/>
              <a:t>对象的</a:t>
            </a:r>
            <a:r>
              <a:rPr kumimoji="1" lang="en-US" altLang="zh-CN" dirty="0"/>
              <a:t>constructor</a:t>
            </a:r>
            <a:r>
              <a:rPr kumimoji="1" lang="zh-CN" altLang="en-US" dirty="0" smtClean="0"/>
              <a:t>属性</a:t>
            </a:r>
            <a:endParaRPr kumimoji="1" lang="en-US" altLang="zh-CN" dirty="0" smtClean="0"/>
          </a:p>
          <a:p>
            <a:pPr marL="0" indent="0">
              <a:buNone/>
            </a:pPr>
            <a:endParaRPr kumimoji="1" lang="en-US" altLang="zh-TW" dirty="0" smtClean="0"/>
          </a:p>
          <a:p>
            <a:pPr marL="0" indent="0">
              <a:buNone/>
            </a:pPr>
            <a:r>
              <a:rPr kumimoji="1" lang="zh-TW" altLang="en-US" dirty="0" smtClean="0"/>
              <a:t>除</a:t>
            </a:r>
            <a:r>
              <a:rPr kumimoji="1" lang="zh-TW" altLang="en-US" dirty="0"/>
              <a:t>了</a:t>
            </a:r>
            <a:r>
              <a:rPr kumimoji="1" lang="en-US" altLang="zh-TW" dirty="0" err="1"/>
              <a:t>instanceof</a:t>
            </a:r>
            <a:r>
              <a:rPr kumimoji="1" lang="zh-TW" altLang="en-US" dirty="0"/>
              <a:t>，每个对象还有</a:t>
            </a:r>
            <a:r>
              <a:rPr kumimoji="1" lang="en-US" altLang="zh-TW" dirty="0"/>
              <a:t>constructor</a:t>
            </a:r>
            <a:r>
              <a:rPr kumimoji="1" lang="zh-TW" altLang="en-US" dirty="0"/>
              <a:t>的属性，利用它似乎也能进行</a:t>
            </a:r>
            <a:r>
              <a:rPr kumimoji="1" lang="en-US" altLang="zh-TW" dirty="0"/>
              <a:t>Array</a:t>
            </a:r>
            <a:r>
              <a:rPr kumimoji="1" lang="zh-TW" altLang="en-US" dirty="0"/>
              <a:t>的判断。</a:t>
            </a:r>
            <a:endParaRPr kumimoji="1" lang="en-US" altLang="zh-CN" dirty="0" smtClean="0"/>
          </a:p>
        </p:txBody>
      </p:sp>
    </p:spTree>
    <p:extLst>
      <p:ext uri="{BB962C8B-B14F-4D97-AF65-F5344CB8AC3E}">
        <p14:creationId xmlns:p14="http://schemas.microsoft.com/office/powerpoint/2010/main" val="192285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t>检测</a:t>
            </a:r>
            <a:r>
              <a:rPr kumimoji="1" lang="en-US" altLang="zh-TW" dirty="0" smtClean="0"/>
              <a:t>Array</a:t>
            </a:r>
            <a:r>
              <a:rPr kumimoji="1" lang="zh-TW" altLang="en-US" dirty="0" smtClean="0"/>
              <a:t>类型</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solidFill>
                  <a:srgbClr val="FF0000"/>
                </a:solidFill>
              </a:rPr>
              <a:t>方法</a:t>
            </a:r>
            <a:r>
              <a:rPr kumimoji="1" lang="en-US" altLang="zh-CN" dirty="0" smtClean="0">
                <a:solidFill>
                  <a:srgbClr val="FF0000"/>
                </a:solidFill>
              </a:rPr>
              <a:t>2</a:t>
            </a:r>
            <a:r>
              <a:rPr kumimoji="1" lang="zh-CN" altLang="en-US" dirty="0" smtClean="0">
                <a:solidFill>
                  <a:srgbClr val="FF0000"/>
                </a:solidFill>
              </a:rPr>
              <a:t>和方法</a:t>
            </a:r>
            <a:r>
              <a:rPr kumimoji="1" lang="en-US" altLang="zh-CN" dirty="0" smtClean="0">
                <a:solidFill>
                  <a:srgbClr val="FF0000"/>
                </a:solidFill>
              </a:rPr>
              <a:t>3</a:t>
            </a:r>
            <a:r>
              <a:rPr kumimoji="1" lang="zh-CN" altLang="en-US" dirty="0" smtClean="0">
                <a:solidFill>
                  <a:srgbClr val="FF0000"/>
                </a:solidFill>
              </a:rPr>
              <a:t>的问题</a:t>
            </a:r>
            <a:endParaRPr kumimoji="1" lang="en-US" altLang="zh-TW" dirty="0" smtClean="0">
              <a:solidFill>
                <a:srgbClr val="FF0000"/>
              </a:solidFill>
            </a:endParaRPr>
          </a:p>
          <a:p>
            <a:pPr marL="0" indent="0">
              <a:buNone/>
            </a:pPr>
            <a:r>
              <a:rPr kumimoji="1" lang="zh-CN" altLang="en-US" dirty="0" smtClean="0"/>
              <a:t>第</a:t>
            </a:r>
            <a:r>
              <a:rPr kumimoji="1" lang="en-US" altLang="zh-CN" dirty="0" smtClean="0"/>
              <a:t>2</a:t>
            </a:r>
            <a:r>
              <a:rPr kumimoji="1" lang="zh-CN" altLang="en-US" dirty="0" smtClean="0"/>
              <a:t>种和第</a:t>
            </a:r>
            <a:r>
              <a:rPr kumimoji="1" lang="en-US" altLang="zh-CN" dirty="0" smtClean="0"/>
              <a:t>3</a:t>
            </a:r>
            <a:r>
              <a:rPr kumimoji="1" lang="zh-CN" altLang="en-US" dirty="0" smtClean="0"/>
              <a:t>种方法貌似无懈可击，但是实际上还是有些漏洞的，当你在多个</a:t>
            </a:r>
            <a:r>
              <a:rPr kumimoji="1" lang="en-US" altLang="zh-CN" dirty="0" smtClean="0"/>
              <a:t>frame</a:t>
            </a:r>
            <a:r>
              <a:rPr kumimoji="1" lang="zh-CN" altLang="en-US" dirty="0" smtClean="0"/>
              <a:t>中来回穿梭的时候，这两种方法就亚历山大了。由于每个</a:t>
            </a:r>
            <a:r>
              <a:rPr kumimoji="1" lang="en-US" altLang="zh-CN" dirty="0" err="1" smtClean="0"/>
              <a:t>iframe</a:t>
            </a:r>
            <a:r>
              <a:rPr kumimoji="1" lang="zh-CN" altLang="en-US" dirty="0" smtClean="0"/>
              <a:t>都有一套自己的执行环境，跨</a:t>
            </a:r>
            <a:r>
              <a:rPr kumimoji="1" lang="en-US" altLang="zh-CN" dirty="0" smtClean="0"/>
              <a:t>frame</a:t>
            </a:r>
            <a:r>
              <a:rPr kumimoji="1" lang="zh-CN" altLang="en-US" dirty="0" smtClean="0"/>
              <a:t>实例化的对象彼此是不共享原型链的，因此导致上述检测代码失效</a:t>
            </a:r>
            <a:r>
              <a:rPr kumimoji="1" lang="en-US" altLang="zh-CN" dirty="0" smtClean="0"/>
              <a:t>!</a:t>
            </a:r>
          </a:p>
        </p:txBody>
      </p:sp>
    </p:spTree>
    <p:extLst>
      <p:ext uri="{BB962C8B-B14F-4D97-AF65-F5344CB8AC3E}">
        <p14:creationId xmlns:p14="http://schemas.microsoft.com/office/powerpoint/2010/main" val="383470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t>检测</a:t>
            </a:r>
            <a:r>
              <a:rPr kumimoji="1" lang="en-US" altLang="zh-TW" dirty="0" smtClean="0"/>
              <a:t>Array</a:t>
            </a:r>
            <a:r>
              <a:rPr kumimoji="1" lang="zh-TW" altLang="en-US" dirty="0" smtClean="0"/>
              <a:t>类型</a:t>
            </a:r>
            <a:endParaRPr kumimoji="1" lang="zh-CN" altLang="en-US" dirty="0"/>
          </a:p>
        </p:txBody>
      </p:sp>
      <p:sp>
        <p:nvSpPr>
          <p:cNvPr id="3" name="内容占位符 2"/>
          <p:cNvSpPr>
            <a:spLocks noGrp="1"/>
          </p:cNvSpPr>
          <p:nvPr>
            <p:ph idx="1"/>
          </p:nvPr>
        </p:nvSpPr>
        <p:spPr>
          <a:xfrm>
            <a:off x="662703" y="3310089"/>
            <a:ext cx="9153440" cy="530362"/>
          </a:xfrm>
        </p:spPr>
        <p:txBody>
          <a:bodyPr>
            <a:noAutofit/>
          </a:bodyPr>
          <a:lstStyle/>
          <a:p>
            <a:pPr marL="0" indent="0">
              <a:buNone/>
            </a:pPr>
            <a:r>
              <a:rPr kumimoji="1" lang="zh-CN" altLang="en-US" sz="4000" dirty="0" smtClean="0">
                <a:solidFill>
                  <a:srgbClr val="008000"/>
                </a:solidFill>
              </a:rPr>
              <a:t>无懈可击的方法</a:t>
            </a:r>
            <a:r>
              <a:rPr kumimoji="1" lang="en-US" altLang="zh-CN" sz="4000" dirty="0" smtClean="0">
                <a:solidFill>
                  <a:srgbClr val="008000"/>
                </a:solidFill>
              </a:rPr>
              <a:t>》》》》》》》》》</a:t>
            </a:r>
          </a:p>
        </p:txBody>
      </p:sp>
    </p:spTree>
    <p:extLst>
      <p:ext uri="{BB962C8B-B14F-4D97-AF65-F5344CB8AC3E}">
        <p14:creationId xmlns:p14="http://schemas.microsoft.com/office/powerpoint/2010/main" val="31172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t>检测</a:t>
            </a:r>
            <a:r>
              <a:rPr kumimoji="1" lang="en-US" altLang="zh-TW" dirty="0" smtClean="0"/>
              <a:t>Array</a:t>
            </a:r>
            <a:r>
              <a:rPr kumimoji="1" lang="zh-TW" altLang="en-US" dirty="0" smtClean="0"/>
              <a:t>类型</a:t>
            </a:r>
            <a:endParaRPr kumimoji="1" lang="zh-CN" altLang="en-US" dirty="0"/>
          </a:p>
        </p:txBody>
      </p:sp>
      <p:sp>
        <p:nvSpPr>
          <p:cNvPr id="3" name="内容占位符 2"/>
          <p:cNvSpPr>
            <a:spLocks noGrp="1"/>
          </p:cNvSpPr>
          <p:nvPr>
            <p:ph idx="1"/>
          </p:nvPr>
        </p:nvSpPr>
        <p:spPr/>
        <p:txBody>
          <a:bodyPr>
            <a:normAutofit fontScale="62500" lnSpcReduction="20000"/>
          </a:bodyPr>
          <a:lstStyle/>
          <a:p>
            <a:r>
              <a:rPr kumimoji="1" lang="en-US" altLang="zh-CN" sz="3800" dirty="0"/>
              <a:t> 1.</a:t>
            </a:r>
            <a:r>
              <a:rPr kumimoji="1" lang="en-US" altLang="zh-CN" sz="3800" dirty="0" smtClean="0"/>
              <a:t>Object.prototype.toString</a:t>
            </a:r>
          </a:p>
          <a:p>
            <a:pPr marL="0" indent="0">
              <a:buNone/>
            </a:pPr>
            <a:r>
              <a:rPr kumimoji="1" lang="en-US" altLang="zh-CN" dirty="0" err="1"/>
              <a:t>Object.prototype.toString</a:t>
            </a:r>
            <a:r>
              <a:rPr kumimoji="1" lang="zh-CN" altLang="en-US" dirty="0"/>
              <a:t>的行为：首先，取得对象的一个内部属性</a:t>
            </a:r>
            <a:r>
              <a:rPr kumimoji="1" lang="en-US" altLang="zh-CN" dirty="0"/>
              <a:t>[[Class]]</a:t>
            </a:r>
            <a:r>
              <a:rPr kumimoji="1" lang="zh-CN" altLang="en-US" dirty="0"/>
              <a:t>，然后依据这个属性，返回一个类似于</a:t>
            </a:r>
            <a:r>
              <a:rPr kumimoji="1" lang="en-US" altLang="zh-CN" dirty="0"/>
              <a:t>"[object Array]"</a:t>
            </a:r>
            <a:r>
              <a:rPr kumimoji="1" lang="zh-CN" altLang="en-US" dirty="0"/>
              <a:t>的字符串作为结果</a:t>
            </a:r>
            <a:r>
              <a:rPr kumimoji="1" lang="en-US" altLang="zh-CN" dirty="0"/>
              <a:t>(</a:t>
            </a:r>
            <a:r>
              <a:rPr kumimoji="1" lang="zh-CN" altLang="en-US" dirty="0"/>
              <a:t>看过</a:t>
            </a:r>
            <a:r>
              <a:rPr kumimoji="1" lang="en-US" altLang="zh-CN" dirty="0"/>
              <a:t>ECMA</a:t>
            </a:r>
            <a:r>
              <a:rPr kumimoji="1" lang="zh-CN" altLang="en-US" dirty="0"/>
              <a:t>标准的应该都知道，</a:t>
            </a:r>
            <a:r>
              <a:rPr kumimoji="1" lang="en-US" altLang="zh-CN" dirty="0"/>
              <a:t>[[]]</a:t>
            </a:r>
            <a:r>
              <a:rPr kumimoji="1" lang="zh-CN" altLang="en-US" dirty="0"/>
              <a:t>用来表示语言内部用到的、外部不可直接访问的属性，称为“内部属性”</a:t>
            </a:r>
            <a:r>
              <a:rPr kumimoji="1" lang="en-US" altLang="zh-CN" dirty="0"/>
              <a:t>)</a:t>
            </a:r>
            <a:r>
              <a:rPr kumimoji="1" lang="zh-CN" altLang="en-US" dirty="0"/>
              <a:t>。利用这 个方法，再配合</a:t>
            </a:r>
            <a:r>
              <a:rPr kumimoji="1" lang="en-US" altLang="zh-CN" dirty="0"/>
              <a:t>call</a:t>
            </a:r>
            <a:r>
              <a:rPr kumimoji="1" lang="zh-CN" altLang="en-US" dirty="0"/>
              <a:t>，我们可以取得任何对象的内部属性</a:t>
            </a:r>
            <a:r>
              <a:rPr kumimoji="1" lang="en-US" altLang="zh-CN" dirty="0"/>
              <a:t>[[Class]]</a:t>
            </a:r>
            <a:r>
              <a:rPr kumimoji="1" lang="zh-CN" altLang="en-US" dirty="0"/>
              <a:t>，然后把类型检测转化为字符串比较，以达到我们的目的</a:t>
            </a:r>
            <a:r>
              <a:rPr kumimoji="1" lang="zh-CN" altLang="en-US" dirty="0" smtClean="0"/>
              <a:t>。</a:t>
            </a:r>
            <a:endParaRPr kumimoji="1" lang="en-US" altLang="zh-CN" dirty="0" smtClean="0"/>
          </a:p>
          <a:p>
            <a:pPr marL="0" indent="0">
              <a:buNone/>
            </a:pPr>
            <a:r>
              <a:rPr kumimoji="1" lang="en-US" altLang="zh-CN" dirty="0"/>
              <a:t>call</a:t>
            </a:r>
            <a:r>
              <a:rPr kumimoji="1" lang="zh-CN" altLang="en-US" dirty="0"/>
              <a:t>改变</a:t>
            </a:r>
            <a:r>
              <a:rPr kumimoji="1" lang="en-US" altLang="zh-CN" dirty="0" err="1"/>
              <a:t>toString</a:t>
            </a:r>
            <a:r>
              <a:rPr kumimoji="1" lang="zh-CN" altLang="en-US" dirty="0"/>
              <a:t>的</a:t>
            </a:r>
            <a:r>
              <a:rPr kumimoji="1" lang="en-US" altLang="zh-CN" dirty="0"/>
              <a:t>this</a:t>
            </a:r>
            <a:r>
              <a:rPr kumimoji="1" lang="zh-CN" altLang="en-US" dirty="0"/>
              <a:t>引用为待检测的对象，返回此对象的字符串表示，然后对比此字符串是否</a:t>
            </a:r>
            <a:r>
              <a:rPr kumimoji="1" lang="zh-CN" altLang="en-US" dirty="0" smtClean="0"/>
              <a:t>是</a:t>
            </a:r>
            <a:r>
              <a:rPr kumimoji="1" lang="en-US" altLang="zh-CN" dirty="0" smtClean="0"/>
              <a:t>‘[</a:t>
            </a:r>
            <a:r>
              <a:rPr kumimoji="1" lang="en-US" altLang="zh-CN" dirty="0"/>
              <a:t>object Array</a:t>
            </a:r>
            <a:r>
              <a:rPr kumimoji="1" lang="en-US" altLang="zh-CN" dirty="0" smtClean="0"/>
              <a:t>]’</a:t>
            </a:r>
            <a:r>
              <a:rPr kumimoji="1" lang="zh-CN" altLang="en-US" dirty="0" smtClean="0"/>
              <a:t>，</a:t>
            </a:r>
            <a:r>
              <a:rPr kumimoji="1" lang="zh-CN" altLang="en-US" dirty="0"/>
              <a:t>以判断其是否是</a:t>
            </a:r>
            <a:r>
              <a:rPr kumimoji="1" lang="en-US" altLang="zh-CN" dirty="0"/>
              <a:t>Array</a:t>
            </a:r>
            <a:r>
              <a:rPr kumimoji="1" lang="zh-CN" altLang="en-US" dirty="0"/>
              <a:t>的实例。为什么不直接</a:t>
            </a:r>
            <a:r>
              <a:rPr kumimoji="1" lang="en-US" altLang="zh-CN" dirty="0" err="1"/>
              <a:t>o.toString</a:t>
            </a:r>
            <a:r>
              <a:rPr kumimoji="1" lang="en-US" altLang="zh-CN" dirty="0"/>
              <a:t>()?</a:t>
            </a:r>
            <a:r>
              <a:rPr kumimoji="1" lang="zh-CN" altLang="en-US" dirty="0"/>
              <a:t>嗯，虽然</a:t>
            </a:r>
            <a:r>
              <a:rPr kumimoji="1" lang="en-US" altLang="zh-CN" dirty="0"/>
              <a:t>Array</a:t>
            </a:r>
            <a:r>
              <a:rPr kumimoji="1" lang="zh-CN" altLang="en-US" dirty="0"/>
              <a:t>继承自</a:t>
            </a:r>
            <a:r>
              <a:rPr kumimoji="1" lang="en-US" altLang="zh-CN" dirty="0"/>
              <a:t>Object</a:t>
            </a:r>
            <a:r>
              <a:rPr kumimoji="1" lang="zh-CN" altLang="en-US" dirty="0"/>
              <a:t>，也会有 </a:t>
            </a:r>
            <a:r>
              <a:rPr kumimoji="1" lang="en-US" altLang="zh-CN" dirty="0" err="1"/>
              <a:t>toString</a:t>
            </a:r>
            <a:r>
              <a:rPr kumimoji="1" lang="zh-CN" altLang="en-US" dirty="0"/>
              <a:t>方法，但是这个方法有可能会被改写而达不到我们的要求，而</a:t>
            </a:r>
            <a:r>
              <a:rPr kumimoji="1" lang="en-US" altLang="zh-CN" dirty="0" err="1"/>
              <a:t>Object.prototype</a:t>
            </a:r>
            <a:r>
              <a:rPr kumimoji="1" lang="zh-CN" altLang="en-US" dirty="0"/>
              <a:t>则是老虎的屁股，很少有人敢去碰它的，所以能一定程度保证其“纯洁性</a:t>
            </a:r>
            <a:r>
              <a:rPr kumimoji="1" lang="zh-CN" altLang="en-US" dirty="0" smtClean="0"/>
              <a:t>”</a:t>
            </a:r>
            <a:r>
              <a:rPr kumimoji="1" lang="zh-CN" altLang="en-US" dirty="0" smtClean="0">
                <a:sym typeface="Wingdings"/>
              </a:rPr>
              <a:t></a:t>
            </a:r>
            <a:endParaRPr kumimoji="1" lang="en-US" altLang="zh-CN" dirty="0"/>
          </a:p>
          <a:p>
            <a:pPr marL="0" indent="0">
              <a:buNone/>
            </a:pPr>
            <a:r>
              <a:rPr kumimoji="1" lang="en-US" altLang="zh-CN" dirty="0"/>
              <a:t>JavaScript </a:t>
            </a:r>
            <a:r>
              <a:rPr kumimoji="1" lang="zh-CN" altLang="en-US" dirty="0"/>
              <a:t>标准文档中定义</a:t>
            </a:r>
            <a:r>
              <a:rPr kumimoji="1" lang="en-US" altLang="zh-CN" dirty="0"/>
              <a:t>: [[Class]] </a:t>
            </a:r>
            <a:r>
              <a:rPr kumimoji="1" lang="zh-CN" altLang="en-US" dirty="0"/>
              <a:t>的值只可能是下面字符串中的一个： </a:t>
            </a:r>
            <a:r>
              <a:rPr kumimoji="1" lang="en-US" altLang="zh-CN" dirty="0"/>
              <a:t>Arguments, Array, Boolean, Date, Error, Function, JSON, Math, Number, Object, </a:t>
            </a:r>
            <a:r>
              <a:rPr kumimoji="1" lang="en-US" altLang="zh-CN" dirty="0" err="1"/>
              <a:t>RegExp</a:t>
            </a:r>
            <a:r>
              <a:rPr kumimoji="1" lang="en-US" altLang="zh-CN" dirty="0"/>
              <a:t>, String.</a:t>
            </a:r>
          </a:p>
          <a:p>
            <a:pPr marL="0" indent="0">
              <a:buNone/>
            </a:pPr>
            <a:r>
              <a:rPr kumimoji="1" lang="zh-CN" altLang="en-US" dirty="0"/>
              <a:t>这种方法在识别内置对象时往往十分有用，但</a:t>
            </a:r>
            <a:r>
              <a:rPr kumimoji="1" lang="zh-CN" altLang="en-US" dirty="0">
                <a:solidFill>
                  <a:schemeClr val="accent2">
                    <a:lumMod val="50000"/>
                    <a:lumOff val="50000"/>
                  </a:schemeClr>
                </a:solidFill>
              </a:rPr>
              <a:t>对于自定义对象请不要使用这种方法</a:t>
            </a:r>
            <a:r>
              <a:rPr kumimoji="1" lang="zh-CN" altLang="en-US" dirty="0"/>
              <a:t>。</a:t>
            </a:r>
            <a:endParaRPr kumimoji="1" lang="en-US" altLang="zh-CN" dirty="0" smtClean="0"/>
          </a:p>
        </p:txBody>
      </p:sp>
    </p:spTree>
    <p:extLst>
      <p:ext uri="{BB962C8B-B14F-4D97-AF65-F5344CB8AC3E}">
        <p14:creationId xmlns:p14="http://schemas.microsoft.com/office/powerpoint/2010/main" val="220632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t>检测</a:t>
            </a:r>
            <a:r>
              <a:rPr kumimoji="1" lang="en-US" altLang="zh-TW" dirty="0" smtClean="0"/>
              <a:t>Array</a:t>
            </a:r>
            <a:r>
              <a:rPr kumimoji="1" lang="zh-TW" altLang="en-US" dirty="0" smtClean="0"/>
              <a:t>类型</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2.Array.isArray(</a:t>
            </a:r>
            <a:r>
              <a:rPr kumimoji="1" lang="en-US" altLang="zh-CN" dirty="0" smtClean="0"/>
              <a:t>)</a:t>
            </a:r>
          </a:p>
          <a:p>
            <a:endParaRPr kumimoji="1" lang="en-US" altLang="zh-CN" dirty="0" smtClean="0"/>
          </a:p>
          <a:p>
            <a:pPr marL="0" indent="0">
              <a:buNone/>
            </a:pPr>
            <a:r>
              <a:rPr kumimoji="1" lang="en-US" altLang="zh-CN" dirty="0"/>
              <a:t>ECMAScript5</a:t>
            </a:r>
            <a:r>
              <a:rPr kumimoji="1" lang="zh-CN" altLang="en-US" dirty="0"/>
              <a:t>将</a:t>
            </a:r>
            <a:r>
              <a:rPr kumimoji="1" lang="en-US" altLang="zh-CN" dirty="0" err="1"/>
              <a:t>Array.isArray</a:t>
            </a:r>
            <a:r>
              <a:rPr kumimoji="1" lang="en-US" altLang="zh-CN" dirty="0"/>
              <a:t>()</a:t>
            </a:r>
            <a:r>
              <a:rPr kumimoji="1" lang="zh-CN" altLang="en-US" dirty="0"/>
              <a:t>正式引入</a:t>
            </a:r>
            <a:r>
              <a:rPr kumimoji="1" lang="en-US" altLang="zh-CN" dirty="0"/>
              <a:t>JavaScript</a:t>
            </a:r>
            <a:r>
              <a:rPr kumimoji="1" lang="zh-CN" altLang="en-US" dirty="0"/>
              <a:t>，目的就是准确地检测一个值是否为数组。</a:t>
            </a:r>
            <a:r>
              <a:rPr kumimoji="1" lang="en-US" altLang="zh-CN" dirty="0"/>
              <a:t>IE9+</a:t>
            </a:r>
            <a:r>
              <a:rPr kumimoji="1" lang="zh-CN" altLang="en-US" dirty="0"/>
              <a:t>、 </a:t>
            </a:r>
            <a:r>
              <a:rPr kumimoji="1" lang="en-US" altLang="zh-CN" dirty="0"/>
              <a:t>Firefox 4+</a:t>
            </a:r>
            <a:r>
              <a:rPr kumimoji="1" lang="zh-CN" altLang="en-US" dirty="0"/>
              <a:t>、</a:t>
            </a:r>
            <a:r>
              <a:rPr kumimoji="1" lang="en-US" altLang="zh-CN" dirty="0"/>
              <a:t>Safari 5+</a:t>
            </a:r>
            <a:r>
              <a:rPr kumimoji="1" lang="zh-CN" altLang="en-US" dirty="0"/>
              <a:t>、</a:t>
            </a:r>
            <a:r>
              <a:rPr kumimoji="1" lang="en-US" altLang="zh-CN" dirty="0"/>
              <a:t>Opera 10.5+</a:t>
            </a:r>
            <a:r>
              <a:rPr kumimoji="1" lang="zh-CN" altLang="en-US" dirty="0"/>
              <a:t>和</a:t>
            </a:r>
            <a:r>
              <a:rPr kumimoji="1" lang="en-US" altLang="zh-CN" dirty="0"/>
              <a:t>Chrome</a:t>
            </a:r>
            <a:r>
              <a:rPr kumimoji="1" lang="zh-CN" altLang="en-US" dirty="0"/>
              <a:t>都实现了这个方法。但是</a:t>
            </a:r>
            <a:r>
              <a:rPr kumimoji="1" lang="zh-CN" altLang="en-US" dirty="0">
                <a:solidFill>
                  <a:srgbClr val="F13535"/>
                </a:solidFill>
              </a:rPr>
              <a:t>在</a:t>
            </a:r>
            <a:r>
              <a:rPr kumimoji="1" lang="en-US" altLang="zh-CN" dirty="0">
                <a:solidFill>
                  <a:srgbClr val="F13535"/>
                </a:solidFill>
              </a:rPr>
              <a:t>IE8</a:t>
            </a:r>
            <a:r>
              <a:rPr kumimoji="1" lang="zh-CN" altLang="en-US" dirty="0">
                <a:solidFill>
                  <a:srgbClr val="F13535"/>
                </a:solidFill>
              </a:rPr>
              <a:t>之前的版本是不支持的</a:t>
            </a:r>
            <a:r>
              <a:rPr kumimoji="1" lang="zh-CN" altLang="en-US" dirty="0"/>
              <a:t>。</a:t>
            </a:r>
          </a:p>
          <a:p>
            <a:pPr marL="0" indent="0">
              <a:buNone/>
            </a:pPr>
            <a:endParaRPr kumimoji="1" lang="en-US" altLang="zh-CN" dirty="0" smtClean="0"/>
          </a:p>
        </p:txBody>
      </p:sp>
    </p:spTree>
    <p:extLst>
      <p:ext uri="{BB962C8B-B14F-4D97-AF65-F5344CB8AC3E}">
        <p14:creationId xmlns:p14="http://schemas.microsoft.com/office/powerpoint/2010/main" val="295717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t>检测</a:t>
            </a:r>
            <a:r>
              <a:rPr kumimoji="1" lang="en-US" altLang="zh-TW" dirty="0" smtClean="0"/>
              <a:t>Array</a:t>
            </a:r>
            <a:r>
              <a:rPr kumimoji="1" lang="zh-TW" altLang="en-US" dirty="0" smtClean="0"/>
              <a:t>类型</a:t>
            </a:r>
            <a:endParaRPr kumimoji="1" lang="zh-CN" altLang="en-US" dirty="0"/>
          </a:p>
        </p:txBody>
      </p:sp>
      <p:sp>
        <p:nvSpPr>
          <p:cNvPr id="3" name="内容占位符 2"/>
          <p:cNvSpPr>
            <a:spLocks noGrp="1"/>
          </p:cNvSpPr>
          <p:nvPr>
            <p:ph idx="1"/>
          </p:nvPr>
        </p:nvSpPr>
        <p:spPr>
          <a:xfrm>
            <a:off x="914400" y="1620718"/>
            <a:ext cx="7313613" cy="4592243"/>
          </a:xfrm>
        </p:spPr>
        <p:txBody>
          <a:bodyPr>
            <a:noAutofit/>
          </a:bodyPr>
          <a:lstStyle/>
          <a:p>
            <a:r>
              <a:rPr kumimoji="1" lang="en-US" altLang="zh-CN" dirty="0"/>
              <a:t>3.</a:t>
            </a:r>
            <a:r>
              <a:rPr kumimoji="1" lang="zh-CN" altLang="en-US" dirty="0"/>
              <a:t>较好参考</a:t>
            </a:r>
            <a:endParaRPr kumimoji="1" lang="en-US" altLang="zh-CN" dirty="0" smtClean="0"/>
          </a:p>
          <a:p>
            <a:pPr marL="0" indent="0">
              <a:buNone/>
            </a:pPr>
            <a:r>
              <a:rPr kumimoji="1" lang="zh-CN" altLang="en-US" sz="1200" dirty="0"/>
              <a:t>综合上面的几种方法，有一个当前的判断数组的</a:t>
            </a:r>
            <a:r>
              <a:rPr kumimoji="1" lang="zh-CN" altLang="en-US" sz="1200" dirty="0">
                <a:solidFill>
                  <a:srgbClr val="F13535"/>
                </a:solidFill>
              </a:rPr>
              <a:t>最佳写法：</a:t>
            </a:r>
          </a:p>
          <a:p>
            <a:pPr marL="0" indent="0">
              <a:lnSpc>
                <a:spcPct val="50000"/>
              </a:lnSpc>
              <a:buNone/>
            </a:pPr>
            <a:r>
              <a:rPr kumimoji="1" lang="en-US" altLang="zh-CN" sz="1200" dirty="0" err="1" smtClean="0"/>
              <a:t>var</a:t>
            </a:r>
            <a:r>
              <a:rPr kumimoji="1" lang="en-US" altLang="zh-CN" sz="1200" dirty="0" smtClean="0"/>
              <a:t> </a:t>
            </a:r>
            <a:r>
              <a:rPr kumimoji="1" lang="en-US" altLang="zh-CN" sz="1200" dirty="0" err="1"/>
              <a:t>arr</a:t>
            </a:r>
            <a:r>
              <a:rPr kumimoji="1" lang="en-US" altLang="zh-CN" sz="1200" dirty="0"/>
              <a:t> = [1,2,3,1];</a:t>
            </a:r>
          </a:p>
          <a:p>
            <a:pPr marL="0" indent="0">
              <a:lnSpc>
                <a:spcPct val="50000"/>
              </a:lnSpc>
              <a:buNone/>
            </a:pPr>
            <a:r>
              <a:rPr kumimoji="1" lang="en-US" altLang="zh-CN" sz="1200" dirty="0" err="1"/>
              <a:t>var</a:t>
            </a:r>
            <a:r>
              <a:rPr kumimoji="1" lang="en-US" altLang="zh-CN" sz="1200" dirty="0"/>
              <a:t> arr2 = [{ </a:t>
            </a:r>
            <a:r>
              <a:rPr kumimoji="1" lang="en-US" altLang="zh-CN" sz="1200" dirty="0" err="1"/>
              <a:t>abac</a:t>
            </a:r>
            <a:r>
              <a:rPr kumimoji="1" lang="en-US" altLang="zh-CN" sz="1200" dirty="0"/>
              <a:t> : 1, </a:t>
            </a:r>
            <a:r>
              <a:rPr kumimoji="1" lang="en-US" altLang="zh-CN" sz="1200" dirty="0" err="1"/>
              <a:t>abc</a:t>
            </a:r>
            <a:r>
              <a:rPr kumimoji="1" lang="en-US" altLang="zh-CN" sz="1200" dirty="0"/>
              <a:t> : 2 }];</a:t>
            </a:r>
          </a:p>
          <a:p>
            <a:pPr marL="0" indent="0">
              <a:lnSpc>
                <a:spcPct val="50000"/>
              </a:lnSpc>
              <a:buNone/>
            </a:pPr>
            <a:r>
              <a:rPr kumimoji="1" lang="en-US" altLang="zh-CN" sz="1200" dirty="0"/>
              <a:t>function </a:t>
            </a:r>
            <a:r>
              <a:rPr kumimoji="1" lang="en-US" altLang="zh-CN" sz="1200" dirty="0" err="1"/>
              <a:t>isArrayFn</a:t>
            </a:r>
            <a:r>
              <a:rPr kumimoji="1" lang="en-US" altLang="zh-CN" sz="1200" dirty="0"/>
              <a:t>(value){</a:t>
            </a:r>
          </a:p>
          <a:p>
            <a:pPr marL="0" indent="0">
              <a:lnSpc>
                <a:spcPct val="50000"/>
              </a:lnSpc>
              <a:buNone/>
            </a:pPr>
            <a:r>
              <a:rPr kumimoji="1" lang="en-US" altLang="zh-CN" sz="1200" dirty="0"/>
              <a:t>if (</a:t>
            </a:r>
            <a:r>
              <a:rPr kumimoji="1" lang="en-US" altLang="zh-CN" sz="1200" dirty="0" err="1"/>
              <a:t>typeof</a:t>
            </a:r>
            <a:r>
              <a:rPr kumimoji="1" lang="en-US" altLang="zh-CN" sz="1200" dirty="0"/>
              <a:t> </a:t>
            </a:r>
            <a:r>
              <a:rPr kumimoji="1" lang="en-US" altLang="zh-CN" sz="1200" dirty="0" err="1"/>
              <a:t>Array.isArray</a:t>
            </a:r>
            <a:r>
              <a:rPr kumimoji="1" lang="en-US" altLang="zh-CN" sz="1200" dirty="0"/>
              <a:t> === "function") {</a:t>
            </a:r>
          </a:p>
          <a:p>
            <a:pPr marL="0" indent="0">
              <a:lnSpc>
                <a:spcPct val="50000"/>
              </a:lnSpc>
              <a:buNone/>
            </a:pPr>
            <a:r>
              <a:rPr kumimoji="1" lang="en-US" altLang="zh-CN" sz="1200" dirty="0"/>
              <a:t>return </a:t>
            </a:r>
            <a:r>
              <a:rPr kumimoji="1" lang="en-US" altLang="zh-CN" sz="1200" dirty="0" err="1"/>
              <a:t>Array.isArray</a:t>
            </a:r>
            <a:r>
              <a:rPr kumimoji="1" lang="en-US" altLang="zh-CN" sz="1200" dirty="0"/>
              <a:t>(value);</a:t>
            </a:r>
          </a:p>
          <a:p>
            <a:pPr marL="0" indent="0">
              <a:lnSpc>
                <a:spcPct val="50000"/>
              </a:lnSpc>
              <a:buNone/>
            </a:pPr>
            <a:r>
              <a:rPr kumimoji="1" lang="en-US" altLang="zh-CN" sz="1200" dirty="0"/>
              <a:t>}else{</a:t>
            </a:r>
          </a:p>
          <a:p>
            <a:pPr marL="0" indent="0">
              <a:lnSpc>
                <a:spcPct val="50000"/>
              </a:lnSpc>
              <a:buNone/>
            </a:pPr>
            <a:r>
              <a:rPr kumimoji="1" lang="en-US" altLang="zh-CN" sz="1200" dirty="0"/>
              <a:t>return </a:t>
            </a:r>
            <a:r>
              <a:rPr kumimoji="1" lang="en-US" altLang="zh-CN" sz="1200" dirty="0" err="1"/>
              <a:t>Object.prototype.toString.call</a:t>
            </a:r>
            <a:r>
              <a:rPr kumimoji="1" lang="en-US" altLang="zh-CN" sz="1200" dirty="0"/>
              <a:t>(value) === "[object Array]";</a:t>
            </a:r>
          </a:p>
          <a:p>
            <a:pPr marL="0" indent="0">
              <a:lnSpc>
                <a:spcPct val="50000"/>
              </a:lnSpc>
              <a:buNone/>
            </a:pPr>
            <a:r>
              <a:rPr kumimoji="1" lang="en-US" altLang="zh-CN" sz="1200" dirty="0"/>
              <a:t>}</a:t>
            </a:r>
          </a:p>
          <a:p>
            <a:pPr marL="0" indent="0">
              <a:lnSpc>
                <a:spcPct val="50000"/>
              </a:lnSpc>
              <a:buNone/>
            </a:pPr>
            <a:r>
              <a:rPr kumimoji="1" lang="en-US" altLang="zh-CN" sz="1200" dirty="0"/>
              <a:t>}</a:t>
            </a:r>
          </a:p>
          <a:p>
            <a:pPr marL="0" indent="0">
              <a:lnSpc>
                <a:spcPct val="50000"/>
              </a:lnSpc>
              <a:buNone/>
            </a:pPr>
            <a:r>
              <a:rPr kumimoji="1" lang="en-US" altLang="zh-CN" sz="1200" dirty="0"/>
              <a:t>alert(</a:t>
            </a:r>
            <a:r>
              <a:rPr kumimoji="1" lang="en-US" altLang="zh-CN" sz="1200" dirty="0" err="1"/>
              <a:t>isArrayFn</a:t>
            </a:r>
            <a:r>
              <a:rPr kumimoji="1" lang="en-US" altLang="zh-CN" sz="1200" dirty="0"/>
              <a:t>(</a:t>
            </a:r>
            <a:r>
              <a:rPr kumimoji="1" lang="en-US" altLang="zh-CN" sz="1200" dirty="0" err="1"/>
              <a:t>arr</a:t>
            </a:r>
            <a:r>
              <a:rPr kumimoji="1" lang="en-US" altLang="zh-CN" sz="1200" dirty="0"/>
              <a:t>));// true</a:t>
            </a:r>
          </a:p>
          <a:p>
            <a:pPr marL="0" indent="0">
              <a:lnSpc>
                <a:spcPct val="50000"/>
              </a:lnSpc>
              <a:buNone/>
            </a:pPr>
            <a:r>
              <a:rPr kumimoji="1" lang="en-US" altLang="zh-CN" sz="1200" dirty="0"/>
              <a:t>alert(</a:t>
            </a:r>
            <a:r>
              <a:rPr kumimoji="1" lang="en-US" altLang="zh-CN" sz="1200" dirty="0" err="1"/>
              <a:t>isArrayFn</a:t>
            </a:r>
            <a:r>
              <a:rPr kumimoji="1" lang="en-US" altLang="zh-CN" sz="1200" dirty="0"/>
              <a:t>(arr2));// </a:t>
            </a:r>
            <a:r>
              <a:rPr kumimoji="1" lang="en-US" altLang="zh-CN" sz="1200" dirty="0" smtClean="0"/>
              <a:t>true</a:t>
            </a:r>
            <a:endParaRPr kumimoji="1" lang="en-US" altLang="zh-CN" sz="1200" dirty="0"/>
          </a:p>
        </p:txBody>
      </p:sp>
    </p:spTree>
    <p:extLst>
      <p:ext uri="{BB962C8B-B14F-4D97-AF65-F5344CB8AC3E}">
        <p14:creationId xmlns:p14="http://schemas.microsoft.com/office/powerpoint/2010/main" val="388674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主题</a:t>
            </a:r>
            <a:endParaRPr kumimoji="1" lang="zh-CN" altLang="en-US" dirty="0"/>
          </a:p>
        </p:txBody>
      </p:sp>
      <p:sp>
        <p:nvSpPr>
          <p:cNvPr id="3" name="内容占位符 2"/>
          <p:cNvSpPr>
            <a:spLocks noGrp="1"/>
          </p:cNvSpPr>
          <p:nvPr>
            <p:ph idx="1"/>
          </p:nvPr>
        </p:nvSpPr>
        <p:spPr>
          <a:xfrm>
            <a:off x="3305512" y="2650491"/>
            <a:ext cx="3787737" cy="1399948"/>
          </a:xfrm>
        </p:spPr>
        <p:txBody>
          <a:bodyPr>
            <a:normAutofit/>
          </a:bodyPr>
          <a:lstStyle/>
          <a:p>
            <a:pPr>
              <a:buFont typeface="+mj-lt"/>
              <a:buAutoNum type="arabicPeriod"/>
            </a:pPr>
            <a:r>
              <a:rPr kumimoji="1" lang="zh-CN" altLang="en-US" dirty="0" smtClean="0"/>
              <a:t>数组去重</a:t>
            </a:r>
            <a:endParaRPr kumimoji="1" lang="en-US" altLang="zh-CN" dirty="0" smtClean="0"/>
          </a:p>
          <a:p>
            <a:pPr>
              <a:buFont typeface="+mj-lt"/>
              <a:buAutoNum type="arabicPeriod"/>
            </a:pPr>
            <a:r>
              <a:rPr kumimoji="1" lang="zh-CN" altLang="en-US" dirty="0"/>
              <a:t>检测</a:t>
            </a:r>
            <a:r>
              <a:rPr kumimoji="1" lang="en-US" altLang="zh-CN" dirty="0"/>
              <a:t>Array</a:t>
            </a:r>
            <a:r>
              <a:rPr kumimoji="1" lang="zh-CN" altLang="en-US" dirty="0"/>
              <a:t>类型</a:t>
            </a:r>
          </a:p>
        </p:txBody>
      </p:sp>
    </p:spTree>
    <p:extLst>
      <p:ext uri="{BB962C8B-B14F-4D97-AF65-F5344CB8AC3E}">
        <p14:creationId xmlns:p14="http://schemas.microsoft.com/office/powerpoint/2010/main" val="220212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数组去重</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kumimoji="1" lang="zh-CN" altLang="en-US" dirty="0" smtClean="0"/>
              <a:t>有数组 </a:t>
            </a:r>
            <a:r>
              <a:rPr kumimoji="1" lang="en-US" altLang="zh-CN" dirty="0" err="1"/>
              <a:t>var</a:t>
            </a:r>
            <a:r>
              <a:rPr kumimoji="1" lang="en-US" altLang="zh-CN" dirty="0"/>
              <a:t> </a:t>
            </a:r>
            <a:r>
              <a:rPr kumimoji="1" lang="en-US" altLang="zh-CN" dirty="0" err="1"/>
              <a:t>arr</a:t>
            </a:r>
            <a:r>
              <a:rPr kumimoji="1" lang="en-US" altLang="zh-CN" dirty="0"/>
              <a:t> = ['a', 'b', 'c', '1', 0, 'c', 1, '', 1, 0]</a:t>
            </a:r>
            <a:r>
              <a:rPr kumimoji="1" lang="zh-CN" altLang="en-US" dirty="0"/>
              <a:t>，请用 </a:t>
            </a:r>
            <a:r>
              <a:rPr kumimoji="1" lang="en-US" altLang="zh-CN" dirty="0"/>
              <a:t>JavaScript </a:t>
            </a:r>
            <a:r>
              <a:rPr kumimoji="1" lang="zh-CN" altLang="en-US" dirty="0"/>
              <a:t>实现去重函数 </a:t>
            </a:r>
            <a:r>
              <a:rPr kumimoji="1" lang="en-US" altLang="zh-CN" dirty="0" err="1"/>
              <a:t>unqiue</a:t>
            </a:r>
            <a:r>
              <a:rPr kumimoji="1" lang="zh-CN" altLang="en-US" dirty="0"/>
              <a:t>，使得 </a:t>
            </a:r>
            <a:r>
              <a:rPr kumimoji="1" lang="en-US" altLang="zh-CN" dirty="0" err="1"/>
              <a:t>arr.unique</a:t>
            </a:r>
            <a:r>
              <a:rPr kumimoji="1" lang="en-US" altLang="zh-CN" dirty="0"/>
              <a:t>() </a:t>
            </a:r>
            <a:r>
              <a:rPr kumimoji="1" lang="zh-CN" altLang="en-US" dirty="0"/>
              <a:t>返回 </a:t>
            </a:r>
            <a:r>
              <a:rPr kumimoji="1" lang="en-US" altLang="zh-CN" dirty="0"/>
              <a:t>['a', 'b', 'c', '1', 0, 1, '']</a:t>
            </a:r>
          </a:p>
          <a:p>
            <a:pPr marL="0" indent="0">
              <a:buNone/>
            </a:pPr>
            <a:r>
              <a:rPr kumimoji="1" lang="zh-CN" altLang="en-US" dirty="0"/>
              <a:t>作为笔试题，</a:t>
            </a:r>
            <a:r>
              <a:rPr kumimoji="1" lang="zh-CN" altLang="en-US" dirty="0">
                <a:solidFill>
                  <a:srgbClr val="FF0000"/>
                </a:solidFill>
              </a:rPr>
              <a:t>考点</a:t>
            </a:r>
            <a:r>
              <a:rPr kumimoji="1" lang="zh-CN" altLang="en-US" dirty="0"/>
              <a:t>有二</a:t>
            </a:r>
            <a:r>
              <a:rPr kumimoji="1" lang="zh-CN" altLang="en-US" dirty="0" smtClean="0"/>
              <a:t>：</a:t>
            </a:r>
            <a:endParaRPr kumimoji="1" lang="en-US" altLang="zh-CN" dirty="0"/>
          </a:p>
          <a:p>
            <a:pPr marL="0" indent="0">
              <a:buNone/>
            </a:pPr>
            <a:r>
              <a:rPr kumimoji="1" lang="en-US" altLang="zh-CN" dirty="0"/>
              <a:t>1. </a:t>
            </a:r>
            <a:r>
              <a:rPr kumimoji="1" lang="zh-CN" altLang="en-US" dirty="0"/>
              <a:t>正确。别小看这个考点，考虑到 </a:t>
            </a:r>
            <a:r>
              <a:rPr kumimoji="1" lang="en-US" altLang="zh-CN" dirty="0"/>
              <a:t>JavaScript </a:t>
            </a:r>
            <a:r>
              <a:rPr kumimoji="1" lang="zh-CN" altLang="en-US" dirty="0"/>
              <a:t>经常要在浏览器上运行，在千姿百态的各种浏览器环境下要保障一个函数的正确性可不是一件简单的事</a:t>
            </a:r>
            <a:r>
              <a:rPr kumimoji="1" lang="zh-CN" altLang="en-US" dirty="0" smtClean="0"/>
              <a:t>。</a:t>
            </a:r>
            <a:endParaRPr kumimoji="1" lang="zh-CN" altLang="en-US" dirty="0"/>
          </a:p>
          <a:p>
            <a:pPr marL="0" indent="0">
              <a:buNone/>
            </a:pPr>
            <a:r>
              <a:rPr kumimoji="1" lang="en-US" altLang="zh-CN" dirty="0"/>
              <a:t>2. </a:t>
            </a:r>
            <a:r>
              <a:rPr kumimoji="1" lang="zh-CN" altLang="en-US" dirty="0"/>
              <a:t>性能。虽然大部分情况下 </a:t>
            </a:r>
            <a:r>
              <a:rPr kumimoji="1" lang="en-US" altLang="zh-CN" dirty="0"/>
              <a:t>JavaScript </a:t>
            </a:r>
            <a:r>
              <a:rPr kumimoji="1" lang="zh-CN" altLang="en-US" dirty="0"/>
              <a:t>语言本身（狭义范畴，不包含 </a:t>
            </a:r>
            <a:r>
              <a:rPr kumimoji="1" lang="en-US" altLang="zh-CN" dirty="0"/>
              <a:t>DOM </a:t>
            </a:r>
            <a:r>
              <a:rPr kumimoji="1" lang="zh-CN" altLang="en-US" dirty="0"/>
              <a:t>等延拓）不会导致性能问题，但很不幸这是一道考题，因此面试官们还是会把性能作为一个考点</a:t>
            </a:r>
            <a:r>
              <a:rPr kumimoji="1" lang="zh-CN" altLang="en-US" dirty="0" smtClean="0"/>
              <a:t>。</a:t>
            </a:r>
            <a:endParaRPr kumimoji="1" lang="zh-CN" altLang="en-US" dirty="0"/>
          </a:p>
          <a:p>
            <a:pPr marL="0" indent="0">
              <a:buNone/>
            </a:pPr>
            <a:r>
              <a:rPr kumimoji="1" lang="en-US" altLang="zh-CN" dirty="0"/>
              <a:t>Array</a:t>
            </a:r>
            <a:r>
              <a:rPr kumimoji="1" lang="zh-CN" altLang="en-US" dirty="0"/>
              <a:t>类型并没有提供去重复的方法，如果要把数组的重复元素干掉，那得自己想办法：</a:t>
            </a:r>
          </a:p>
        </p:txBody>
      </p:sp>
    </p:spTree>
    <p:extLst>
      <p:ext uri="{BB962C8B-B14F-4D97-AF65-F5344CB8AC3E}">
        <p14:creationId xmlns:p14="http://schemas.microsoft.com/office/powerpoint/2010/main" val="22849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数组去重</a:t>
            </a:r>
          </a:p>
        </p:txBody>
      </p:sp>
      <p:sp>
        <p:nvSpPr>
          <p:cNvPr id="3" name="内容占位符 2"/>
          <p:cNvSpPr>
            <a:spLocks noGrp="1"/>
          </p:cNvSpPr>
          <p:nvPr>
            <p:ph idx="1"/>
          </p:nvPr>
        </p:nvSpPr>
        <p:spPr>
          <a:xfrm>
            <a:off x="777112" y="1735137"/>
            <a:ext cx="8524198" cy="4569359"/>
          </a:xfrm>
        </p:spPr>
        <p:txBody>
          <a:bodyPr>
            <a:noAutofit/>
          </a:bodyPr>
          <a:lstStyle/>
          <a:p>
            <a:r>
              <a:rPr kumimoji="1" lang="zh-CN" altLang="en-US" dirty="0"/>
              <a:t>直觉方</a:t>
            </a:r>
            <a:r>
              <a:rPr kumimoji="1" lang="zh-CN" altLang="en-US" dirty="0" smtClean="0"/>
              <a:t>案</a:t>
            </a:r>
            <a:endParaRPr kumimoji="1" lang="en-US" altLang="zh-CN" dirty="0" smtClean="0"/>
          </a:p>
          <a:p>
            <a:pPr marL="0" indent="0">
              <a:buNone/>
            </a:pPr>
            <a:r>
              <a:rPr kumimoji="1" lang="zh-CN" altLang="en-US" sz="1400" dirty="0"/>
              <a:t>思路：</a:t>
            </a:r>
          </a:p>
          <a:p>
            <a:pPr marL="0" indent="0">
              <a:buNone/>
            </a:pPr>
            <a:r>
              <a:rPr kumimoji="1" lang="en-US" altLang="zh-CN" sz="1400" dirty="0"/>
              <a:t>1.</a:t>
            </a:r>
            <a:r>
              <a:rPr kumimoji="1" lang="zh-CN" altLang="en-US" sz="1400" dirty="0"/>
              <a:t>构建一个新的数组存放结果</a:t>
            </a:r>
          </a:p>
          <a:p>
            <a:pPr marL="0" indent="0">
              <a:buNone/>
            </a:pPr>
            <a:r>
              <a:rPr kumimoji="1" lang="en-US" altLang="zh-CN" sz="1400" dirty="0"/>
              <a:t>2.for</a:t>
            </a:r>
            <a:r>
              <a:rPr kumimoji="1" lang="zh-CN" altLang="en-US" sz="1400" dirty="0"/>
              <a:t>循环中每次从原数组中取出一个元素</a:t>
            </a:r>
            <a:r>
              <a:rPr kumimoji="1" lang="zh-CN" altLang="en-US" sz="1400" dirty="0" smtClean="0"/>
              <a:t>，使用</a:t>
            </a:r>
            <a:r>
              <a:rPr kumimoji="1" lang="en-US" altLang="zh-CN" sz="1400" dirty="0" err="1" smtClean="0"/>
              <a:t>indexOf</a:t>
            </a:r>
            <a:r>
              <a:rPr kumimoji="1" lang="en-US" altLang="zh-CN" sz="1400" dirty="0" smtClean="0"/>
              <a:t>()</a:t>
            </a:r>
            <a:r>
              <a:rPr kumimoji="1" lang="zh-CN" altLang="en-US" sz="1400" dirty="0" smtClean="0"/>
              <a:t>方法判断新数组中是否存在元素。</a:t>
            </a:r>
            <a:endParaRPr kumimoji="1" lang="en-US" altLang="zh-CN" sz="1400" dirty="0" smtClean="0"/>
          </a:p>
          <a:p>
            <a:pPr marL="0" indent="0">
              <a:buNone/>
            </a:pPr>
            <a:r>
              <a:rPr kumimoji="1" lang="en-US" altLang="zh-CN" sz="1400" dirty="0" smtClean="0"/>
              <a:t>3</a:t>
            </a:r>
            <a:r>
              <a:rPr kumimoji="1" lang="en-US" altLang="zh-CN" sz="1400" dirty="0"/>
              <a:t>.</a:t>
            </a:r>
            <a:r>
              <a:rPr kumimoji="1" lang="zh-CN" altLang="en-US" sz="1400" dirty="0"/>
              <a:t>若结果数组中没有该元素，则存到结果数组中</a:t>
            </a:r>
            <a:endParaRPr kumimoji="1" lang="en-US" altLang="zh-CN" sz="1400" dirty="0" smtClean="0"/>
          </a:p>
          <a:p>
            <a:pPr marL="0" indent="0">
              <a:buNone/>
            </a:pPr>
            <a:endParaRPr kumimoji="1" lang="en-US" altLang="zh-CN" sz="1400" dirty="0" smtClean="0">
              <a:solidFill>
                <a:srgbClr val="FF0000"/>
              </a:solidFill>
            </a:endParaRPr>
          </a:p>
          <a:p>
            <a:pPr marL="0" indent="0">
              <a:buNone/>
            </a:pPr>
            <a:r>
              <a:rPr kumimoji="1" lang="zh-CN" altLang="en-US" sz="1400" dirty="0" smtClean="0">
                <a:solidFill>
                  <a:srgbClr val="FF0000"/>
                </a:solidFill>
              </a:rPr>
              <a:t>问题所在：</a:t>
            </a:r>
            <a:endParaRPr kumimoji="1" lang="en-US" altLang="zh-CN" sz="1400" dirty="0" smtClean="0">
              <a:solidFill>
                <a:srgbClr val="FF0000"/>
              </a:solidFill>
            </a:endParaRPr>
          </a:p>
          <a:p>
            <a:pPr marL="0" indent="0">
              <a:buNone/>
            </a:pPr>
            <a:r>
              <a:rPr kumimoji="1" lang="zh-CN" altLang="en-US" sz="1400" dirty="0" smtClean="0"/>
              <a:t>直觉往往很靠谱</a:t>
            </a:r>
            <a:r>
              <a:rPr kumimoji="1" lang="zh-CN" altLang="en-US" sz="1400" dirty="0"/>
              <a:t>，在现代浏览器下，上面这个函数很正确，性能也不错。但前端最大的悲哀也是挑战之处在于，要支持各种运行环境。在 </a:t>
            </a:r>
            <a:r>
              <a:rPr kumimoji="1" lang="en-US" altLang="zh-CN" sz="1400" dirty="0"/>
              <a:t>IE6-8 </a:t>
            </a:r>
            <a:r>
              <a:rPr kumimoji="1" lang="zh-CN" altLang="en-US" sz="1400" dirty="0"/>
              <a:t>下，数组的 </a:t>
            </a:r>
            <a:r>
              <a:rPr kumimoji="1" lang="en-US" altLang="zh-CN" sz="1400" dirty="0" err="1"/>
              <a:t>indexOf</a:t>
            </a:r>
            <a:r>
              <a:rPr kumimoji="1" lang="en-US" altLang="zh-CN" sz="1400" dirty="0"/>
              <a:t> </a:t>
            </a:r>
            <a:r>
              <a:rPr kumimoji="1" lang="zh-CN" altLang="en-US" sz="1400" dirty="0"/>
              <a:t>方法还不存在。</a:t>
            </a:r>
            <a:endParaRPr kumimoji="1" lang="en-US" altLang="zh-CN" sz="1400" dirty="0"/>
          </a:p>
        </p:txBody>
      </p:sp>
    </p:spTree>
    <p:extLst>
      <p:ext uri="{BB962C8B-B14F-4D97-AF65-F5344CB8AC3E}">
        <p14:creationId xmlns:p14="http://schemas.microsoft.com/office/powerpoint/2010/main" val="195333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数组去重</a:t>
            </a:r>
          </a:p>
        </p:txBody>
      </p:sp>
      <p:sp>
        <p:nvSpPr>
          <p:cNvPr id="3" name="内容占位符 2"/>
          <p:cNvSpPr>
            <a:spLocks noGrp="1"/>
          </p:cNvSpPr>
          <p:nvPr>
            <p:ph idx="1"/>
          </p:nvPr>
        </p:nvSpPr>
        <p:spPr>
          <a:xfrm>
            <a:off x="777112" y="1735137"/>
            <a:ext cx="8524198" cy="4569359"/>
          </a:xfrm>
        </p:spPr>
        <p:txBody>
          <a:bodyPr>
            <a:noAutofit/>
          </a:bodyPr>
          <a:lstStyle/>
          <a:p>
            <a:r>
              <a:rPr kumimoji="1" lang="zh-CN" altLang="en-US" dirty="0"/>
              <a:t>方法</a:t>
            </a:r>
            <a:r>
              <a:rPr kumimoji="1" lang="en-US" altLang="zh-CN" dirty="0" smtClean="0"/>
              <a:t>1</a:t>
            </a:r>
          </a:p>
          <a:p>
            <a:pPr marL="0" indent="0">
              <a:buNone/>
            </a:pPr>
            <a:r>
              <a:rPr kumimoji="1" lang="zh-CN" altLang="en-US" sz="1400" dirty="0" smtClean="0"/>
              <a:t>思</a:t>
            </a:r>
            <a:r>
              <a:rPr kumimoji="1" lang="zh-CN" altLang="en-US" sz="1400" dirty="0"/>
              <a:t>路：</a:t>
            </a:r>
          </a:p>
          <a:p>
            <a:pPr marL="0" indent="0">
              <a:buNone/>
            </a:pPr>
            <a:r>
              <a:rPr kumimoji="1" lang="en-US" altLang="zh-CN" sz="1400" dirty="0"/>
              <a:t>1.</a:t>
            </a:r>
            <a:r>
              <a:rPr kumimoji="1" lang="zh-CN" altLang="en-US" sz="1400" dirty="0"/>
              <a:t>构建一个新的数组存放结果</a:t>
            </a:r>
          </a:p>
          <a:p>
            <a:pPr marL="0" indent="0">
              <a:buNone/>
            </a:pPr>
            <a:r>
              <a:rPr kumimoji="1" lang="en-US" altLang="zh-CN" sz="1400" dirty="0"/>
              <a:t>2.for</a:t>
            </a:r>
            <a:r>
              <a:rPr kumimoji="1" lang="zh-CN" altLang="en-US" sz="1400" dirty="0"/>
              <a:t>循环中每次从原数组中取出一个元素，用这个元素循环与结果数组对比</a:t>
            </a:r>
          </a:p>
          <a:p>
            <a:pPr marL="0" indent="0">
              <a:buNone/>
            </a:pPr>
            <a:r>
              <a:rPr kumimoji="1" lang="en-US" altLang="zh-CN" sz="1400" dirty="0"/>
              <a:t>3.</a:t>
            </a:r>
            <a:r>
              <a:rPr kumimoji="1" lang="zh-CN" altLang="en-US" sz="1400" dirty="0"/>
              <a:t>若结果数组中没有该元素，</a:t>
            </a:r>
            <a:r>
              <a:rPr kumimoji="1" lang="zh-CN" altLang="en-US" sz="1400" dirty="0" smtClean="0"/>
              <a:t>则存到结果数组中</a:t>
            </a:r>
            <a:endParaRPr kumimoji="1" lang="en-US" altLang="zh-CN" sz="1400" dirty="0" smtClean="0">
              <a:solidFill>
                <a:srgbClr val="FF0000"/>
              </a:solidFill>
            </a:endParaRPr>
          </a:p>
          <a:p>
            <a:pPr marL="0" indent="0">
              <a:buNone/>
            </a:pPr>
            <a:endParaRPr kumimoji="1" lang="en-US" altLang="zh-CN" sz="1400" dirty="0">
              <a:solidFill>
                <a:srgbClr val="FF0000"/>
              </a:solidFill>
            </a:endParaRPr>
          </a:p>
          <a:p>
            <a:pPr marL="0" indent="0">
              <a:buNone/>
            </a:pPr>
            <a:r>
              <a:rPr kumimoji="1" lang="zh-CN" altLang="en-US" sz="1400" dirty="0" smtClean="0">
                <a:solidFill>
                  <a:srgbClr val="FF0000"/>
                </a:solidFill>
              </a:rPr>
              <a:t>问题所在：</a:t>
            </a:r>
            <a:endParaRPr kumimoji="1" lang="en-US" altLang="zh-CN" sz="1400" dirty="0" smtClean="0">
              <a:solidFill>
                <a:srgbClr val="FF0000"/>
              </a:solidFill>
            </a:endParaRPr>
          </a:p>
          <a:p>
            <a:pPr marL="0" indent="0">
              <a:buNone/>
            </a:pPr>
            <a:r>
              <a:rPr kumimoji="1" lang="zh-CN" altLang="en-US" sz="1400" dirty="0" smtClean="0">
                <a:solidFill>
                  <a:schemeClr val="tx1">
                    <a:lumMod val="95000"/>
                    <a:lumOff val="5000"/>
                  </a:schemeClr>
                </a:solidFill>
              </a:rPr>
              <a:t>效率低</a:t>
            </a:r>
            <a:endParaRPr kumimoji="1" lang="en-US" altLang="zh-CN" sz="1400" dirty="0" smtClean="0">
              <a:solidFill>
                <a:schemeClr val="tx1">
                  <a:lumMod val="95000"/>
                  <a:lumOff val="5000"/>
                </a:schemeClr>
              </a:solidFill>
            </a:endParaRPr>
          </a:p>
        </p:txBody>
      </p:sp>
    </p:spTree>
    <p:extLst>
      <p:ext uri="{BB962C8B-B14F-4D97-AF65-F5344CB8AC3E}">
        <p14:creationId xmlns:p14="http://schemas.microsoft.com/office/powerpoint/2010/main" val="211467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数组去重</a:t>
            </a:r>
          </a:p>
        </p:txBody>
      </p:sp>
      <p:sp>
        <p:nvSpPr>
          <p:cNvPr id="3" name="内容占位符 2"/>
          <p:cNvSpPr>
            <a:spLocks noGrp="1"/>
          </p:cNvSpPr>
          <p:nvPr>
            <p:ph idx="1"/>
          </p:nvPr>
        </p:nvSpPr>
        <p:spPr>
          <a:xfrm>
            <a:off x="777112" y="1735137"/>
            <a:ext cx="8524198" cy="4569359"/>
          </a:xfrm>
        </p:spPr>
        <p:txBody>
          <a:bodyPr>
            <a:noAutofit/>
          </a:bodyPr>
          <a:lstStyle/>
          <a:p>
            <a:r>
              <a:rPr kumimoji="1" lang="zh-CN" altLang="en-US" dirty="0" smtClean="0"/>
              <a:t>方法</a:t>
            </a:r>
            <a:r>
              <a:rPr kumimoji="1" lang="zh-CN" altLang="zh-CN" dirty="0"/>
              <a:t>2</a:t>
            </a:r>
            <a:endParaRPr kumimoji="1" lang="en-US" altLang="zh-CN" dirty="0" smtClean="0"/>
          </a:p>
          <a:p>
            <a:pPr marL="0" indent="0">
              <a:buNone/>
            </a:pPr>
            <a:r>
              <a:rPr kumimoji="1" lang="zh-CN" altLang="en-US" sz="1400" dirty="0"/>
              <a:t>第二种方法比上面的方法效率要高</a:t>
            </a:r>
          </a:p>
          <a:p>
            <a:pPr marL="0" indent="0">
              <a:buNone/>
            </a:pPr>
            <a:r>
              <a:rPr kumimoji="1" lang="zh-CN" altLang="en-US" sz="1400" dirty="0"/>
              <a:t>思路：</a:t>
            </a:r>
          </a:p>
          <a:p>
            <a:pPr marL="0" indent="0">
              <a:buNone/>
            </a:pPr>
            <a:r>
              <a:rPr kumimoji="1" lang="en-US" altLang="zh-CN" sz="1400" dirty="0"/>
              <a:t>1.</a:t>
            </a:r>
            <a:r>
              <a:rPr kumimoji="1" lang="zh-CN" altLang="en-US" sz="1400" dirty="0"/>
              <a:t>先将原数组进行排序</a:t>
            </a:r>
          </a:p>
          <a:p>
            <a:pPr marL="0" indent="0">
              <a:buNone/>
            </a:pPr>
            <a:r>
              <a:rPr kumimoji="1" lang="en-US" altLang="zh-CN" sz="1400" dirty="0"/>
              <a:t>2.</a:t>
            </a:r>
            <a:r>
              <a:rPr kumimoji="1" lang="zh-CN" altLang="en-US" sz="1400" dirty="0"/>
              <a:t>检查原数组中的第</a:t>
            </a:r>
            <a:r>
              <a:rPr kumimoji="1" lang="en-US" altLang="zh-CN" sz="1400" dirty="0" err="1"/>
              <a:t>i</a:t>
            </a:r>
            <a:r>
              <a:rPr kumimoji="1" lang="zh-CN" altLang="en-US" sz="1400" dirty="0"/>
              <a:t>个元素 与 结果数组中的最后一个元素是否相同，因为已经排序，所以重复元素会在相邻位置</a:t>
            </a:r>
          </a:p>
          <a:p>
            <a:pPr marL="0" indent="0">
              <a:buNone/>
            </a:pPr>
            <a:r>
              <a:rPr kumimoji="1" lang="en-US" altLang="zh-CN" sz="1400" dirty="0"/>
              <a:t>3.</a:t>
            </a:r>
            <a:r>
              <a:rPr kumimoji="1" lang="zh-CN" altLang="en-US" sz="1400" dirty="0"/>
              <a:t>如果不相同，则将该元素存入结果数组中</a:t>
            </a:r>
            <a:endParaRPr kumimoji="1" lang="en-US" altLang="zh-CN" sz="1400" dirty="0">
              <a:solidFill>
                <a:srgbClr val="FF0000"/>
              </a:solidFill>
            </a:endParaRPr>
          </a:p>
          <a:p>
            <a:pPr marL="0" indent="0">
              <a:buNone/>
            </a:pPr>
            <a:endParaRPr kumimoji="1" lang="en-US" altLang="zh-CN" sz="1400" dirty="0" smtClean="0">
              <a:solidFill>
                <a:srgbClr val="FF0000"/>
              </a:solidFill>
            </a:endParaRPr>
          </a:p>
          <a:p>
            <a:pPr marL="0" indent="0">
              <a:buNone/>
            </a:pPr>
            <a:r>
              <a:rPr kumimoji="1" lang="zh-CN" altLang="en-US" sz="1400" dirty="0" smtClean="0">
                <a:solidFill>
                  <a:srgbClr val="FF0000"/>
                </a:solidFill>
              </a:rPr>
              <a:t>问题所在：</a:t>
            </a:r>
            <a:endParaRPr kumimoji="1" lang="en-US" altLang="zh-CN" sz="1400" dirty="0" smtClean="0">
              <a:solidFill>
                <a:srgbClr val="FF0000"/>
              </a:solidFill>
            </a:endParaRPr>
          </a:p>
          <a:p>
            <a:pPr marL="0" indent="0">
              <a:buNone/>
            </a:pPr>
            <a:r>
              <a:rPr kumimoji="1" lang="zh-CN" altLang="en-US" sz="1400" dirty="0">
                <a:solidFill>
                  <a:schemeClr val="tx1">
                    <a:lumMod val="95000"/>
                    <a:lumOff val="5000"/>
                  </a:schemeClr>
                </a:solidFill>
              </a:rPr>
              <a:t>第二种方法也会有一定的局限性，因为在去重前进行了排序，所以最后返回的去重结果也是排序后的。如果要求不改变数组的顺序去重，那这种方法便不可取了。</a:t>
            </a:r>
            <a:endParaRPr kumimoji="1" lang="en-US" altLang="zh-CN" sz="1400" dirty="0" smtClean="0">
              <a:solidFill>
                <a:schemeClr val="tx1">
                  <a:lumMod val="95000"/>
                  <a:lumOff val="5000"/>
                </a:schemeClr>
              </a:solidFill>
            </a:endParaRPr>
          </a:p>
        </p:txBody>
      </p:sp>
    </p:spTree>
    <p:extLst>
      <p:ext uri="{BB962C8B-B14F-4D97-AF65-F5344CB8AC3E}">
        <p14:creationId xmlns:p14="http://schemas.microsoft.com/office/powerpoint/2010/main" val="354316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数组去重</a:t>
            </a:r>
          </a:p>
        </p:txBody>
      </p:sp>
      <p:sp>
        <p:nvSpPr>
          <p:cNvPr id="3" name="内容占位符 2"/>
          <p:cNvSpPr>
            <a:spLocks noGrp="1"/>
          </p:cNvSpPr>
          <p:nvPr>
            <p:ph idx="1"/>
          </p:nvPr>
        </p:nvSpPr>
        <p:spPr>
          <a:xfrm>
            <a:off x="777112" y="1735137"/>
            <a:ext cx="8524198" cy="4569359"/>
          </a:xfrm>
        </p:spPr>
        <p:txBody>
          <a:bodyPr>
            <a:noAutofit/>
          </a:bodyPr>
          <a:lstStyle/>
          <a:p>
            <a:r>
              <a:rPr kumimoji="1" lang="zh-CN" altLang="en-US" dirty="0" smtClean="0"/>
              <a:t>方法</a:t>
            </a:r>
            <a:r>
              <a:rPr kumimoji="1" lang="zh-CN" altLang="zh-CN" dirty="0" smtClean="0"/>
              <a:t>3</a:t>
            </a:r>
            <a:endParaRPr kumimoji="1" lang="en-US" altLang="zh-CN" dirty="0" smtClean="0"/>
          </a:p>
          <a:p>
            <a:pPr marL="0" indent="0">
              <a:buNone/>
            </a:pPr>
            <a:r>
              <a:rPr kumimoji="1" lang="zh-CN" altLang="en-US" sz="1400" dirty="0"/>
              <a:t>第三种方法（推荐使用）</a:t>
            </a:r>
          </a:p>
          <a:p>
            <a:pPr marL="0" indent="0">
              <a:buNone/>
            </a:pPr>
            <a:r>
              <a:rPr kumimoji="1" lang="zh-CN" altLang="en-US" sz="1400" dirty="0"/>
              <a:t>思路：</a:t>
            </a:r>
          </a:p>
          <a:p>
            <a:pPr marL="0" indent="0">
              <a:buNone/>
            </a:pPr>
            <a:r>
              <a:rPr kumimoji="1" lang="en-US" altLang="zh-CN" sz="1400" dirty="0"/>
              <a:t>1.</a:t>
            </a:r>
            <a:r>
              <a:rPr kumimoji="1" lang="zh-CN" altLang="en-US" sz="1400" dirty="0"/>
              <a:t>创建一个新的数组存放结果</a:t>
            </a:r>
          </a:p>
          <a:p>
            <a:pPr marL="0" indent="0">
              <a:buNone/>
            </a:pPr>
            <a:r>
              <a:rPr kumimoji="1" lang="en-US" altLang="zh-CN" sz="1400" dirty="0"/>
              <a:t>2.</a:t>
            </a:r>
            <a:r>
              <a:rPr kumimoji="1" lang="zh-CN" altLang="en-US" sz="1400" dirty="0"/>
              <a:t>创建一个空对象</a:t>
            </a:r>
          </a:p>
          <a:p>
            <a:pPr marL="0" indent="0">
              <a:buNone/>
            </a:pPr>
            <a:r>
              <a:rPr kumimoji="1" lang="en-US" altLang="zh-CN" sz="1400" dirty="0"/>
              <a:t>3.for</a:t>
            </a:r>
            <a:r>
              <a:rPr kumimoji="1" lang="zh-CN" altLang="en-US" sz="1400" dirty="0"/>
              <a:t>循环时，每次取出一个元素与对象进行对比，如果这个元素不重复，则把它存放到结果数组中，同时把这个元素的内容作为对象的一个属性，并赋值为</a:t>
            </a:r>
            <a:r>
              <a:rPr kumimoji="1" lang="en-US" altLang="zh-CN" sz="1400" dirty="0"/>
              <a:t>1</a:t>
            </a:r>
            <a:r>
              <a:rPr kumimoji="1" lang="zh-CN" altLang="en-US" sz="1400" dirty="0"/>
              <a:t>，存入到第</a:t>
            </a:r>
            <a:r>
              <a:rPr kumimoji="1" lang="en-US" altLang="zh-CN" sz="1400" dirty="0"/>
              <a:t>2</a:t>
            </a:r>
            <a:r>
              <a:rPr kumimoji="1" lang="zh-CN" altLang="en-US" sz="1400" dirty="0"/>
              <a:t>步建立的对象中。</a:t>
            </a:r>
          </a:p>
          <a:p>
            <a:pPr marL="0" indent="0">
              <a:buNone/>
            </a:pPr>
            <a:r>
              <a:rPr kumimoji="1" lang="zh-CN" altLang="en-US" sz="1400" dirty="0"/>
              <a:t>说明：至于如何对比，就是每次从原数组中取出一个元素，然后到对象中去访问这个属性，如果能访问到值，则说明重复</a:t>
            </a:r>
            <a:r>
              <a:rPr kumimoji="1" lang="zh-CN" altLang="en-US" sz="1400" dirty="0" smtClean="0"/>
              <a:t>。</a:t>
            </a:r>
            <a:endParaRPr kumimoji="1" lang="en-US" altLang="zh-CN" sz="1400" dirty="0" smtClean="0">
              <a:solidFill>
                <a:srgbClr val="FF0000"/>
              </a:solidFill>
            </a:endParaRPr>
          </a:p>
        </p:txBody>
      </p:sp>
    </p:spTree>
    <p:extLst>
      <p:ext uri="{BB962C8B-B14F-4D97-AF65-F5344CB8AC3E}">
        <p14:creationId xmlns:p14="http://schemas.microsoft.com/office/powerpoint/2010/main" val="273713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t>检测</a:t>
            </a:r>
            <a:r>
              <a:rPr kumimoji="1" lang="en-US" altLang="zh-TW" dirty="0" smtClean="0"/>
              <a:t>Array</a:t>
            </a:r>
            <a:r>
              <a:rPr kumimoji="1" lang="zh-TW" altLang="en-US" dirty="0" smtClean="0"/>
              <a:t>类型</a:t>
            </a:r>
            <a:endParaRPr kumimoji="1" lang="zh-CN" altLang="en-US" dirty="0"/>
          </a:p>
        </p:txBody>
      </p:sp>
      <p:sp>
        <p:nvSpPr>
          <p:cNvPr id="3" name="内容占位符 2"/>
          <p:cNvSpPr>
            <a:spLocks noGrp="1"/>
          </p:cNvSpPr>
          <p:nvPr>
            <p:ph idx="1"/>
          </p:nvPr>
        </p:nvSpPr>
        <p:spPr/>
        <p:txBody>
          <a:bodyPr/>
          <a:lstStyle/>
          <a:p>
            <a:r>
              <a:rPr kumimoji="1" lang="zh-CN" altLang="en-US" dirty="0" smtClean="0"/>
              <a:t>如何检测一个值是不是数组类型？</a:t>
            </a:r>
            <a:endParaRPr kumimoji="1" lang="en-US" altLang="zh-CN" dirty="0" smtClean="0"/>
          </a:p>
          <a:p>
            <a:pPr marL="0" indent="0">
              <a:buNone/>
            </a:pPr>
            <a:endParaRPr kumimoji="1" lang="en-US" altLang="zh-CN" dirty="0" smtClean="0"/>
          </a:p>
          <a:p>
            <a:pPr marL="0" indent="0">
              <a:buNone/>
            </a:pPr>
            <a:r>
              <a:rPr kumimoji="1" lang="zh-CN" altLang="en-US" dirty="0" smtClean="0"/>
              <a:t>此</a:t>
            </a:r>
            <a:r>
              <a:rPr kumimoji="1" lang="zh-CN" altLang="en-US" dirty="0" smtClean="0"/>
              <a:t>笔试题</a:t>
            </a:r>
            <a:r>
              <a:rPr kumimoji="1" lang="zh-CN" altLang="en-US" dirty="0" smtClean="0">
                <a:solidFill>
                  <a:srgbClr val="FF0000"/>
                </a:solidFill>
              </a:rPr>
              <a:t>考点</a:t>
            </a:r>
            <a:r>
              <a:rPr kumimoji="1" lang="zh-CN" altLang="en-US" dirty="0" smtClean="0"/>
              <a:t>：</a:t>
            </a:r>
            <a:endParaRPr kumimoji="1" lang="en-US" altLang="zh-CN" dirty="0" smtClean="0"/>
          </a:p>
          <a:p>
            <a:pPr marL="0" indent="0">
              <a:buNone/>
            </a:pPr>
            <a:r>
              <a:rPr kumimoji="1" lang="zh-CN" altLang="en-US" dirty="0" smtClean="0"/>
              <a:t>如何提供一个完美解决方案</a:t>
            </a:r>
            <a:endParaRPr kumimoji="1" lang="en-US" altLang="zh-CN" dirty="0"/>
          </a:p>
        </p:txBody>
      </p:sp>
    </p:spTree>
    <p:extLst>
      <p:ext uri="{BB962C8B-B14F-4D97-AF65-F5344CB8AC3E}">
        <p14:creationId xmlns:p14="http://schemas.microsoft.com/office/powerpoint/2010/main" val="110668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t>检测</a:t>
            </a:r>
            <a:r>
              <a:rPr kumimoji="1" lang="en-US" altLang="zh-TW" dirty="0" smtClean="0"/>
              <a:t>Array</a:t>
            </a:r>
            <a:r>
              <a:rPr kumimoji="1" lang="zh-TW" altLang="en-US" dirty="0" smtClean="0"/>
              <a:t>类型</a:t>
            </a:r>
            <a:endParaRPr kumimoji="1" lang="zh-CN" altLang="en-US" dirty="0"/>
          </a:p>
        </p:txBody>
      </p:sp>
      <p:sp>
        <p:nvSpPr>
          <p:cNvPr id="3" name="内容占位符 2"/>
          <p:cNvSpPr>
            <a:spLocks noGrp="1"/>
          </p:cNvSpPr>
          <p:nvPr>
            <p:ph idx="1"/>
          </p:nvPr>
        </p:nvSpPr>
        <p:spPr/>
        <p:txBody>
          <a:bodyPr/>
          <a:lstStyle/>
          <a:p>
            <a:r>
              <a:rPr kumimoji="1" lang="en-US" altLang="zh-CN" dirty="0"/>
              <a:t>1</a:t>
            </a:r>
            <a:r>
              <a:rPr kumimoji="1" lang="en-US" altLang="zh-CN" dirty="0" smtClean="0"/>
              <a:t>. </a:t>
            </a:r>
            <a:r>
              <a:rPr kumimoji="1" lang="en-US" altLang="zh-CN" dirty="0" err="1" smtClean="0"/>
              <a:t>typeof</a:t>
            </a:r>
            <a:r>
              <a:rPr kumimoji="1" lang="en-US" altLang="zh-CN" dirty="0" smtClean="0"/>
              <a:t> </a:t>
            </a:r>
            <a:r>
              <a:rPr kumimoji="1" lang="zh-CN" altLang="en-US" dirty="0" smtClean="0"/>
              <a:t>操作符</a:t>
            </a:r>
            <a:endParaRPr kumimoji="1" lang="en-US" altLang="zh-CN" dirty="0" smtClean="0"/>
          </a:p>
          <a:p>
            <a:pPr marL="0" indent="0">
              <a:buNone/>
            </a:pPr>
            <a:endParaRPr kumimoji="1" lang="en-US" altLang="zh-CN" dirty="0" smtClean="0"/>
          </a:p>
          <a:p>
            <a:pPr marL="0" indent="0">
              <a:buNone/>
            </a:pPr>
            <a:r>
              <a:rPr kumimoji="1" lang="zh-CN" altLang="en-US" dirty="0"/>
              <a:t>这种方法对于一些常用的类型来说那算是毫无压力，比如</a:t>
            </a:r>
            <a:r>
              <a:rPr kumimoji="1" lang="en-US" altLang="zh-CN" dirty="0"/>
              <a:t>Function</a:t>
            </a:r>
            <a:r>
              <a:rPr kumimoji="1" lang="zh-CN" altLang="en-US" dirty="0"/>
              <a:t>、</a:t>
            </a:r>
            <a:r>
              <a:rPr kumimoji="1" lang="en-US" altLang="zh-CN" dirty="0"/>
              <a:t>String</a:t>
            </a:r>
            <a:r>
              <a:rPr kumimoji="1" lang="zh-CN" altLang="en-US" dirty="0"/>
              <a:t>、</a:t>
            </a:r>
            <a:r>
              <a:rPr kumimoji="1" lang="en-US" altLang="zh-CN" dirty="0"/>
              <a:t>Number</a:t>
            </a:r>
            <a:r>
              <a:rPr kumimoji="1" lang="zh-CN" altLang="en-US" dirty="0"/>
              <a:t>、</a:t>
            </a:r>
            <a:r>
              <a:rPr kumimoji="1" lang="en-US" altLang="zh-CN" dirty="0"/>
              <a:t>Undefined</a:t>
            </a:r>
            <a:r>
              <a:rPr kumimoji="1" lang="zh-CN" altLang="en-US" dirty="0"/>
              <a:t>等，但是要是检测</a:t>
            </a:r>
            <a:r>
              <a:rPr kumimoji="1" lang="en-US" altLang="zh-CN" dirty="0"/>
              <a:t>Array</a:t>
            </a:r>
            <a:r>
              <a:rPr kumimoji="1" lang="zh-CN" altLang="en-US" dirty="0"/>
              <a:t>的对象就不起作用了。</a:t>
            </a:r>
            <a:endParaRPr kumimoji="1" lang="en-US" altLang="zh-CN" dirty="0" smtClean="0"/>
          </a:p>
        </p:txBody>
      </p:sp>
    </p:spTree>
    <p:extLst>
      <p:ext uri="{BB962C8B-B14F-4D97-AF65-F5344CB8AC3E}">
        <p14:creationId xmlns:p14="http://schemas.microsoft.com/office/powerpoint/2010/main" val="955254417"/>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墨水池">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墨水池.thmx</Template>
  <TotalTime>32</TotalTime>
  <Words>921</Words>
  <Application>Microsoft Macintosh PowerPoint</Application>
  <PresentationFormat>全屏显示(4:3)</PresentationFormat>
  <Paragraphs>95</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墨水池</vt:lpstr>
      <vt:lpstr>WEB前端开发 知识分享会</vt:lpstr>
      <vt:lpstr>主题</vt:lpstr>
      <vt:lpstr>数组去重</vt:lpstr>
      <vt:lpstr>数组去重</vt:lpstr>
      <vt:lpstr>数组去重</vt:lpstr>
      <vt:lpstr>数组去重</vt:lpstr>
      <vt:lpstr>数组去重</vt:lpstr>
      <vt:lpstr>检测Array类型</vt:lpstr>
      <vt:lpstr>检测Array类型</vt:lpstr>
      <vt:lpstr>检测Array类型</vt:lpstr>
      <vt:lpstr>检测Array类型</vt:lpstr>
      <vt:lpstr>检测Array类型</vt:lpstr>
      <vt:lpstr>检测Array类型</vt:lpstr>
      <vt:lpstr>检测Array类型</vt:lpstr>
      <vt:lpstr>检测Array类型</vt:lpstr>
      <vt:lpstr>检测Array类型</vt:lpstr>
    </vt:vector>
  </TitlesOfParts>
  <Company>Peking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WEB前端开发 知识分享会</dc:title>
  <dc:creator>勤晓 王</dc:creator>
  <cp:lastModifiedBy>勤晓 王</cp:lastModifiedBy>
  <cp:revision>5</cp:revision>
  <dcterms:created xsi:type="dcterms:W3CDTF">2016-05-06T09:08:38Z</dcterms:created>
  <dcterms:modified xsi:type="dcterms:W3CDTF">2016-05-06T09:41:27Z</dcterms:modified>
</cp:coreProperties>
</file>