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67" r:id="rId4"/>
    <p:sldId id="268" r:id="rId5"/>
    <p:sldId id="261" r:id="rId6"/>
    <p:sldId id="269" r:id="rId7"/>
    <p:sldId id="260" r:id="rId8"/>
    <p:sldId id="262" r:id="rId9"/>
    <p:sldId id="263" r:id="rId10"/>
    <p:sldId id="266" r:id="rId11"/>
    <p:sldId id="270" r:id="rId12"/>
    <p:sldId id="271" r:id="rId13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2" clrIdx="0">
    <p:extLst>
      <p:ext uri="{19B8F6BF-5375-455C-9EA6-DF929625EA0E}">
        <p15:presenceInfo xmlns:p15="http://schemas.microsoft.com/office/powerpoint/2012/main" userId="ed8c7e94cfdc55d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599" autoAdjust="0"/>
  </p:normalViewPr>
  <p:slideViewPr>
    <p:cSldViewPr>
      <p:cViewPr varScale="1">
        <p:scale>
          <a:sx n="86" d="100"/>
          <a:sy n="86" d="100"/>
        </p:scale>
        <p:origin x="422" y="6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20B349-F2EE-40B7-9A96-7F76E2326DFA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2020/1/3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79AF599-AE6F-4E1C-94D1-C707F302C5B5}" type="datetime1">
              <a:rPr lang="zh-CN" altLang="en-US" smtClean="0"/>
              <a:pPr/>
              <a:t>2020/1/2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1F2A70B-78F2-4DCF-B53B-C990D2FAFB8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3883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2456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2032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20921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8956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2846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4036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3799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01854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8384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6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9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任意多边形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ACF6A5-CA30-4724-8A74-55B65EA2DB8E}" type="datetime1">
              <a:rPr lang="zh-CN" altLang="en-US" smtClean="0"/>
              <a:t>2020/1/2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9B0CA52-F532-4FDA-A3F9-4BF9C8E5C82E}" type="datetime1">
              <a:rPr lang="zh-CN" altLang="en-US" smtClean="0"/>
              <a:t>2020/1/2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5486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7772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0058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344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AAE51B8-C16C-4D58-B4E7-426249342FB6}" type="datetime1">
              <a:rPr lang="zh-CN" altLang="en-US" smtClean="0"/>
              <a:t>2020/1/2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5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7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E642744-2BC1-482F-8D65-D67812FCF761}" type="datetime1">
              <a:rPr lang="zh-CN" altLang="en-US" smtClean="0"/>
              <a:t>2020/1/2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8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57C6E4D-621D-4515-8831-14D98E9F728C}" type="datetime1">
              <a:rPr lang="zh-CN" altLang="en-US" smtClean="0"/>
              <a:t>2020/1/2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0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任意多边形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63600"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0157F41-EA24-4D6C-B76B-51104A4FF3D3}" type="datetime1">
              <a:rPr lang="zh-CN" altLang="en-US" smtClean="0"/>
              <a:t>2020/1/2</a:t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6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8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9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41E27CD-26C5-4927-9077-9E87DDF8ECF7}" type="datetime1">
              <a:rPr lang="zh-CN" altLang="en-US" smtClean="0"/>
              <a:t>2020/1/2</a:t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0B1C2-D5D7-4DF1-B631-6247EDFA3201}" type="datetime1">
              <a:rPr lang="zh-CN" altLang="en-US" noProof="0" smtClean="0"/>
              <a:t>2020/1/2</a:t>
            </a:fld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grpSp>
        <p:nvGrpSpPr>
          <p:cNvPr id="615" name="框架" descr="方框图形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组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组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9" name="组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7" name="组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组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9" name="组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6D0992-68C0-47A5-BA2C-3DDCADB492E0}" type="datetime1">
              <a:rPr lang="zh-CN" altLang="en-US" smtClean="0"/>
              <a:t>2020/1/2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grpSp>
        <p:nvGrpSpPr>
          <p:cNvPr id="614" name="框架" descr="方框图形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组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组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任意多边形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8" name="组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任意多边形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6" name="组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组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任意多边形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8" name="组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任意多边形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59FDE26-7774-42D9-B09F-897A3804FF77}" type="datetime1">
              <a:rPr lang="zh-CN" altLang="en-US" smtClean="0"/>
              <a:t>2020/1/2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923212" y="6400801"/>
            <a:ext cx="13962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03606D-7858-4AA2-9E18-693315C12F6C}" type="datetime1">
              <a:rPr lang="zh-CN" altLang="en-US" noProof="0" smtClean="0"/>
              <a:t>2020/1/2</a:t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6%97%A7%E9%87%91%E5%B1%B1/2921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jpg"/><Relationship Id="rId4" Type="http://schemas.openxmlformats.org/officeDocument/2006/relationships/hyperlink" Target="https://baike.baidu.com/item/%E8%8B%B1%E7%89%B9%E5%B0%94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hyperlink" Target="https://baike.baidu.com/item/%E5%85%89%E5%88%BB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baike.baidu.com/item/%E7%94%B5%E5%AD%90%E5%AD%A6" TargetMode="External"/><Relationship Id="rId5" Type="http://schemas.openxmlformats.org/officeDocument/2006/relationships/hyperlink" Target="https://baike.baidu.com/item/%E4%B8%89%E6%9E%81%E7%AE%A1" TargetMode="External"/><Relationship Id="rId10" Type="http://schemas.openxmlformats.org/officeDocument/2006/relationships/image" Target="../media/image8.jpg"/><Relationship Id="rId4" Type="http://schemas.openxmlformats.org/officeDocument/2006/relationships/hyperlink" Target="https://baike.baidu.com/item/%E4%BA%8C%E6%9E%81%E7%AE%A1" TargetMode="External"/><Relationship Id="rId9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9%9B%86%E6%88%90%E7%94%B5%E8%B7%AF/108211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29916" y="1628800"/>
            <a:ext cx="9144000" cy="2667000"/>
          </a:xfrm>
        </p:spPr>
        <p:txBody>
          <a:bodyPr rtlCol="0"/>
          <a:lstStyle/>
          <a:p>
            <a:pPr rtl="0"/>
            <a:r>
              <a:rPr lang="zh-CN" altLang="en-US" sz="15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摩尔</a:t>
            </a:r>
            <a:r>
              <a:rPr lang="zh-CN" altLang="en-US" sz="16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定律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29917" y="5589240"/>
            <a:ext cx="9143999" cy="1066800"/>
          </a:xfrm>
        </p:spPr>
        <p:txBody>
          <a:bodyPr rtlCol="0"/>
          <a:lstStyle/>
          <a:p>
            <a:pPr rtl="0"/>
            <a:r>
              <a:rPr lang="zh-CN" altLang="en-US" dirty="0"/>
              <a:t>      小组名：       成员：鲜世洋 王晨康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4700" y="620688"/>
            <a:ext cx="9143998" cy="1020762"/>
          </a:xfrm>
        </p:spPr>
        <p:txBody>
          <a:bodyPr rtlCol="0"/>
          <a:lstStyle/>
          <a:p>
            <a:pPr rtl="0"/>
            <a:r>
              <a:rPr lang="zh-CN" altLang="en-US" sz="6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摩尔定律的未来</a:t>
            </a:r>
            <a:endParaRPr lang="en-US" altLang="zh-CN" sz="6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E36B3AD-67EB-4BF6-A07A-ADC82C11B838}"/>
              </a:ext>
            </a:extLst>
          </p:cNvPr>
          <p:cNvSpPr/>
          <p:nvPr/>
        </p:nvSpPr>
        <p:spPr>
          <a:xfrm>
            <a:off x="1701924" y="1772816"/>
            <a:ext cx="555112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/>
              <a:t>目前</a:t>
            </a:r>
            <a:r>
              <a:rPr lang="zh-CN" altLang="en-US" sz="3200" dirty="0"/>
              <a:t>已在实施的企业的云计算中心化和改进新的计算架构</a:t>
            </a:r>
            <a:r>
              <a:rPr lang="en-US" altLang="zh-CN" sz="3200" dirty="0"/>
              <a:t>——</a:t>
            </a:r>
            <a:r>
              <a:rPr lang="zh-CN" altLang="en-US" sz="3200" dirty="0"/>
              <a:t>为特定工作优化过的专用芯片，如设计成针对云计算、神经网络处理、计算机视觉和其他任务等的形式。</a:t>
            </a:r>
            <a:br>
              <a:rPr lang="zh-CN" altLang="en-US" sz="3200" dirty="0"/>
            </a:br>
            <a:r>
              <a:rPr lang="zh-CN" altLang="en-US" sz="3200" dirty="0"/>
              <a:t>碳纳米管芯片、类脑芯片、量子芯片。</a:t>
            </a:r>
          </a:p>
        </p:txBody>
      </p:sp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AE4F8C16-1C35-4CA4-9641-009E4D1A79A3}"/>
              </a:ext>
            </a:extLst>
          </p:cNvPr>
          <p:cNvSpPr txBox="1"/>
          <p:nvPr/>
        </p:nvSpPr>
        <p:spPr>
          <a:xfrm>
            <a:off x="405780" y="332656"/>
            <a:ext cx="374441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4800" dirty="0"/>
              <a:t>参考文献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2E00FF3-21AF-4457-BE6E-E9A46C03527F}"/>
              </a:ext>
            </a:extLst>
          </p:cNvPr>
          <p:cNvSpPr txBox="1"/>
          <p:nvPr/>
        </p:nvSpPr>
        <p:spPr>
          <a:xfrm>
            <a:off x="435209" y="1089786"/>
            <a:ext cx="1052954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000" dirty="0">
                <a:latin typeface="+mj-lt"/>
              </a:rPr>
              <a:t>[1]Samuel </a:t>
            </a:r>
            <a:r>
              <a:rPr lang="en-US" altLang="zh-CN" sz="2000" dirty="0" err="1">
                <a:latin typeface="+mj-lt"/>
              </a:rPr>
              <a:t>K.Moore</a:t>
            </a:r>
            <a:r>
              <a:rPr lang="en-US" altLang="zh-CN" sz="2000" dirty="0">
                <a:latin typeface="+mj-lt"/>
              </a:rPr>
              <a:t>.</a:t>
            </a:r>
            <a:r>
              <a:rPr lang="zh-CN" altLang="en-US" sz="2000" dirty="0">
                <a:latin typeface="+mj-lt"/>
              </a:rPr>
              <a:t>距摩尔定律 失效更近一步</a:t>
            </a:r>
            <a:r>
              <a:rPr lang="en-US" altLang="zh-CN" sz="2000" dirty="0">
                <a:latin typeface="+mj-lt"/>
              </a:rPr>
              <a:t>[J].</a:t>
            </a:r>
            <a:r>
              <a:rPr lang="zh-CN" altLang="en-US" sz="2000" dirty="0">
                <a:latin typeface="+mj-lt"/>
              </a:rPr>
              <a:t>科技纵览</a:t>
            </a:r>
            <a:r>
              <a:rPr lang="en-US" altLang="zh-CN" sz="2000" dirty="0">
                <a:latin typeface="+mj-lt"/>
              </a:rPr>
              <a:t>,2019,(6):13-14</a:t>
            </a:r>
          </a:p>
          <a:p>
            <a:pPr>
              <a:lnSpc>
                <a:spcPct val="90000"/>
              </a:lnSpc>
            </a:pPr>
            <a:endParaRPr lang="en-US" altLang="zh-CN" sz="2000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+mj-lt"/>
              </a:rPr>
              <a:t>[2]</a:t>
            </a:r>
            <a:r>
              <a:rPr lang="en-US" altLang="zh-CN" sz="2000" dirty="0" err="1">
                <a:latin typeface="+mj-lt"/>
              </a:rPr>
              <a:t>Samuelk</a:t>
            </a:r>
            <a:r>
              <a:rPr lang="en-US" altLang="zh-CN" sz="2000" dirty="0">
                <a:latin typeface="+mj-lt"/>
              </a:rPr>
              <a:t> Moore.</a:t>
            </a:r>
            <a:r>
              <a:rPr lang="zh-CN" altLang="en-US" sz="2000" dirty="0">
                <a:latin typeface="+mj-lt"/>
              </a:rPr>
              <a:t>摩尔定律的</a:t>
            </a:r>
            <a:r>
              <a:rPr lang="en-US" altLang="zh-CN" sz="2000" dirty="0">
                <a:latin typeface="+mj-lt"/>
              </a:rPr>
              <a:t>3</a:t>
            </a:r>
            <a:r>
              <a:rPr lang="zh-CN" altLang="en-US" sz="2000" dirty="0">
                <a:latin typeface="+mj-lt"/>
              </a:rPr>
              <a:t>个发展方向</a:t>
            </a:r>
            <a:r>
              <a:rPr lang="en-US" altLang="zh-CN" sz="2000" dirty="0">
                <a:latin typeface="+mj-lt"/>
              </a:rPr>
              <a:t>[J].</a:t>
            </a:r>
            <a:r>
              <a:rPr lang="zh-CN" altLang="en-US" sz="2000" dirty="0">
                <a:latin typeface="+mj-lt"/>
              </a:rPr>
              <a:t>科技纵览</a:t>
            </a:r>
            <a:r>
              <a:rPr lang="en-US" altLang="zh-CN" sz="2000" dirty="0">
                <a:latin typeface="+mj-lt"/>
              </a:rPr>
              <a:t>,2018,(11):16. DOI:10.3969/j.issn.2095-4409.2018.11.007.</a:t>
            </a:r>
          </a:p>
          <a:p>
            <a:pPr>
              <a:lnSpc>
                <a:spcPct val="90000"/>
              </a:lnSpc>
            </a:pPr>
            <a:endParaRPr lang="en-US" altLang="zh-CN" sz="2000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+mj-lt"/>
              </a:rPr>
              <a:t>[3]</a:t>
            </a:r>
            <a:r>
              <a:rPr lang="zh-CN" altLang="en-US" sz="2000" dirty="0">
                <a:latin typeface="+mj-lt"/>
              </a:rPr>
              <a:t>郭善渡</a:t>
            </a:r>
            <a:r>
              <a:rPr lang="en-US" altLang="zh-CN" sz="2000" dirty="0">
                <a:latin typeface="+mj-lt"/>
              </a:rPr>
              <a:t>.</a:t>
            </a:r>
            <a:r>
              <a:rPr lang="zh-CN" altLang="en-US" sz="2000" dirty="0">
                <a:latin typeface="+mj-lt"/>
              </a:rPr>
              <a:t>信息技术教育</a:t>
            </a:r>
            <a:r>
              <a:rPr lang="en-US" altLang="zh-CN" sz="2000" dirty="0">
                <a:latin typeface="+mj-lt"/>
              </a:rPr>
              <a:t>40</a:t>
            </a:r>
            <a:r>
              <a:rPr lang="zh-CN" altLang="en-US" sz="2000" dirty="0">
                <a:latin typeface="+mj-lt"/>
              </a:rPr>
              <a:t>年回顾与思考</a:t>
            </a:r>
            <a:r>
              <a:rPr lang="en-US" altLang="zh-CN" sz="2000" dirty="0">
                <a:latin typeface="+mj-lt"/>
              </a:rPr>
              <a:t>(</a:t>
            </a:r>
            <a:r>
              <a:rPr lang="zh-CN" altLang="en-US" sz="2000" dirty="0">
                <a:latin typeface="+mj-lt"/>
              </a:rPr>
              <a:t>三</a:t>
            </a:r>
            <a:r>
              <a:rPr lang="en-US" altLang="zh-CN" sz="2000" dirty="0">
                <a:latin typeface="+mj-lt"/>
              </a:rPr>
              <a:t>)——</a:t>
            </a:r>
            <a:r>
              <a:rPr lang="zh-CN" altLang="en-US" sz="2000" dirty="0">
                <a:latin typeface="+mj-lt"/>
              </a:rPr>
              <a:t>应对摩尔定律</a:t>
            </a:r>
            <a:r>
              <a:rPr lang="en-US" altLang="zh-CN" sz="2000" dirty="0">
                <a:latin typeface="+mj-lt"/>
              </a:rPr>
              <a:t>[J].</a:t>
            </a:r>
            <a:r>
              <a:rPr lang="zh-CN" altLang="en-US" sz="2000" dirty="0">
                <a:latin typeface="+mj-lt"/>
              </a:rPr>
              <a:t>中国信息技术教育</a:t>
            </a:r>
            <a:r>
              <a:rPr lang="en-US" altLang="zh-CN" sz="2000" dirty="0">
                <a:latin typeface="+mj-lt"/>
              </a:rPr>
              <a:t>,2018,(20):85-86. DOI:10.3969/j.issn.1674-2117.2018.20.029.</a:t>
            </a:r>
          </a:p>
          <a:p>
            <a:pPr>
              <a:lnSpc>
                <a:spcPct val="90000"/>
              </a:lnSpc>
            </a:pPr>
            <a:endParaRPr lang="en-US" altLang="zh-CN" sz="2000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+mj-lt"/>
              </a:rPr>
              <a:t>[4]</a:t>
            </a:r>
            <a:r>
              <a:rPr lang="zh-CN" altLang="en-US" sz="2000" dirty="0">
                <a:latin typeface="+mj-lt"/>
              </a:rPr>
              <a:t>伊桑</a:t>
            </a:r>
            <a:r>
              <a:rPr lang="en-US" altLang="zh-CN" sz="2000" dirty="0">
                <a:latin typeface="+mj-lt"/>
              </a:rPr>
              <a:t>·</a:t>
            </a:r>
            <a:r>
              <a:rPr lang="zh-CN" altLang="en-US" sz="2000" dirty="0">
                <a:latin typeface="+mj-lt"/>
              </a:rPr>
              <a:t>莫里克</a:t>
            </a:r>
            <a:r>
              <a:rPr lang="en-US" altLang="zh-CN" sz="2000" dirty="0">
                <a:latin typeface="+mj-lt"/>
              </a:rPr>
              <a:t>[Ethan </a:t>
            </a:r>
            <a:r>
              <a:rPr lang="en-US" altLang="zh-CN" sz="2000" dirty="0" err="1">
                <a:latin typeface="+mj-lt"/>
              </a:rPr>
              <a:t>Mollick</a:t>
            </a:r>
            <a:r>
              <a:rPr lang="en-US" altLang="zh-CN" sz="2000" dirty="0">
                <a:latin typeface="+mj-lt"/>
              </a:rPr>
              <a:t>], </a:t>
            </a:r>
            <a:r>
              <a:rPr lang="zh-CN" altLang="en-US" sz="2000" dirty="0">
                <a:latin typeface="+mj-lt"/>
              </a:rPr>
              <a:t>杨晨</a:t>
            </a:r>
            <a:r>
              <a:rPr lang="en-US" altLang="zh-CN" sz="2000" dirty="0">
                <a:latin typeface="+mj-lt"/>
              </a:rPr>
              <a:t>, </a:t>
            </a:r>
            <a:r>
              <a:rPr lang="zh-CN" altLang="en-US" sz="2000" dirty="0">
                <a:latin typeface="+mj-lt"/>
              </a:rPr>
              <a:t>徐寒易</a:t>
            </a:r>
            <a:r>
              <a:rPr lang="en-US" altLang="zh-CN" sz="2000" dirty="0">
                <a:latin typeface="+mj-lt"/>
              </a:rPr>
              <a:t>, et al. </a:t>
            </a:r>
            <a:r>
              <a:rPr lang="zh-CN" altLang="en-US" sz="2000" dirty="0">
                <a:latin typeface="+mj-lt"/>
              </a:rPr>
              <a:t>摩尔定律简史</a:t>
            </a:r>
            <a:r>
              <a:rPr lang="en-US" altLang="zh-CN" sz="2000" dirty="0">
                <a:latin typeface="+mj-lt"/>
              </a:rPr>
              <a:t>[J]. </a:t>
            </a:r>
            <a:r>
              <a:rPr lang="zh-CN" altLang="en-US" sz="2000" dirty="0">
                <a:latin typeface="+mj-lt"/>
              </a:rPr>
              <a:t>环球科学</a:t>
            </a:r>
            <a:r>
              <a:rPr lang="en-US" altLang="zh-CN" sz="2000" dirty="0">
                <a:latin typeface="+mj-lt"/>
              </a:rPr>
              <a:t>(2):80-87.</a:t>
            </a:r>
            <a:endParaRPr lang="zh-CN" altLang="en-US" sz="2000" dirty="0">
              <a:latin typeface="+mj-lt"/>
            </a:endParaRPr>
          </a:p>
          <a:p>
            <a:pPr>
              <a:lnSpc>
                <a:spcPct val="90000"/>
              </a:lnSpc>
            </a:pPr>
            <a:endParaRPr lang="zh-CN" alt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1422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EC748BD-7C86-414D-8380-5233B5495A2A}"/>
              </a:ext>
            </a:extLst>
          </p:cNvPr>
          <p:cNvSpPr txBox="1"/>
          <p:nvPr/>
        </p:nvSpPr>
        <p:spPr>
          <a:xfrm>
            <a:off x="2854052" y="2132856"/>
            <a:ext cx="6340197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9600" dirty="0"/>
              <a:t>谢谢！！！</a:t>
            </a:r>
          </a:p>
        </p:txBody>
      </p:sp>
    </p:spTree>
    <p:extLst>
      <p:ext uri="{BB962C8B-B14F-4D97-AF65-F5344CB8AC3E}">
        <p14:creationId xmlns:p14="http://schemas.microsoft.com/office/powerpoint/2010/main" val="175695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2115616" y="437795"/>
            <a:ext cx="9143998" cy="1020762"/>
          </a:xfrm>
        </p:spPr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摩尔定律与摩尔庄园的关系？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C6E0B70-18F1-4773-8BE0-27590729D7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616" y="1683280"/>
            <a:ext cx="8208912" cy="476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7868" y="1628800"/>
            <a:ext cx="9143998" cy="1610816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6000" dirty="0"/>
              <a:t>当然是   毫无关系！！！！</a:t>
            </a:r>
            <a:endParaRPr lang="zh-CN" altLang="en-US" sz="6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0208ABB-0975-4C6B-8D27-FE6281125F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044" y="320265"/>
            <a:ext cx="5838701" cy="583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9916" y="476672"/>
            <a:ext cx="9143998" cy="1020762"/>
          </a:xfrm>
        </p:spPr>
        <p:txBody>
          <a:bodyPr>
            <a:noAutofit/>
          </a:bodyPr>
          <a:lstStyle/>
          <a:p>
            <a:r>
              <a:rPr lang="zh-CN" altLang="en-US" sz="6000" dirty="0"/>
              <a:t>摩尔定律是什么？</a:t>
            </a:r>
          </a:p>
        </p:txBody>
      </p:sp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B13E1B3E-37E6-4246-A262-7D78062E8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46540" y="1700808"/>
            <a:ext cx="4419598" cy="4267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4800" dirty="0"/>
              <a:t>戈登</a:t>
            </a:r>
            <a:r>
              <a:rPr lang="en-US" altLang="zh-CN" sz="4800" dirty="0"/>
              <a:t>·</a:t>
            </a:r>
            <a:r>
              <a:rPr lang="zh-CN" altLang="en-US" sz="4800" dirty="0"/>
              <a:t>摩尔</a:t>
            </a:r>
            <a:endParaRPr lang="en-US" altLang="zh-CN" sz="4800" dirty="0"/>
          </a:p>
          <a:p>
            <a:pPr marL="0" indent="0">
              <a:buNone/>
            </a:pPr>
            <a:endParaRPr lang="en-US" altLang="zh-CN" sz="4800" dirty="0"/>
          </a:p>
          <a:p>
            <a:pPr marL="0" indent="0">
              <a:buNone/>
            </a:pPr>
            <a:r>
              <a:rPr lang="en-US" altLang="zh-CN" sz="3600" dirty="0"/>
              <a:t>1929</a:t>
            </a:r>
            <a:r>
              <a:rPr lang="zh-CN" altLang="en-US" sz="3600" dirty="0"/>
              <a:t>年</a:t>
            </a:r>
            <a:r>
              <a:rPr lang="en-US" altLang="zh-CN" sz="3600" dirty="0"/>
              <a:t>1</a:t>
            </a:r>
            <a:r>
              <a:rPr lang="zh-CN" altLang="en-US" sz="3600" dirty="0"/>
              <a:t>月</a:t>
            </a:r>
            <a:r>
              <a:rPr lang="en-US" altLang="zh-CN" sz="3600" dirty="0"/>
              <a:t>3</a:t>
            </a:r>
            <a:r>
              <a:rPr lang="zh-CN" altLang="en-US" sz="3600" dirty="0"/>
              <a:t>日出生于</a:t>
            </a:r>
            <a:r>
              <a:rPr lang="zh-CN" altLang="en-US" sz="3600" dirty="0">
                <a:hlinkClick r:id="rId3"/>
              </a:rPr>
              <a:t>旧金山</a:t>
            </a:r>
            <a:r>
              <a:rPr lang="zh-CN" altLang="en-US" sz="3600" dirty="0"/>
              <a:t>佩斯卡迪诺，美国科学家，企业家，</a:t>
            </a:r>
            <a:r>
              <a:rPr lang="zh-CN" altLang="en-US" sz="3600" dirty="0">
                <a:hlinkClick r:id="rId4"/>
              </a:rPr>
              <a:t>英特尔</a:t>
            </a:r>
            <a:r>
              <a:rPr lang="zh-CN" altLang="en-US" sz="3600" dirty="0"/>
              <a:t>公司创始人之一。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1EF52D0-DD4B-4051-8B38-5B957A5ACC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65" y="1700808"/>
            <a:ext cx="6003924" cy="406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2175" y="512839"/>
            <a:ext cx="9143998" cy="1020762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6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摩尔定律的发现背景</a:t>
            </a:r>
            <a:endParaRPr lang="en-US" altLang="zh-CN" sz="6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0D44044C-E440-4C56-8B2B-5AD2064BF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2414" y="4509120"/>
            <a:ext cx="3886400" cy="1728192"/>
          </a:xfrm>
        </p:spPr>
        <p:txBody>
          <a:bodyPr>
            <a:noAutofit/>
          </a:bodyPr>
          <a:lstStyle/>
          <a:p>
            <a:r>
              <a:rPr lang="en-US" altLang="zh-CN" sz="1600" dirty="0"/>
              <a:t>1959</a:t>
            </a:r>
            <a:r>
              <a:rPr lang="zh-CN" altLang="en-US" sz="1600" dirty="0"/>
              <a:t>年， 仙童公司首先推出了平面型晶体管，紧接着于</a:t>
            </a:r>
            <a:r>
              <a:rPr lang="en-US" altLang="zh-CN" sz="1600" dirty="0"/>
              <a:t>1961</a:t>
            </a:r>
            <a:r>
              <a:rPr lang="zh-CN" altLang="en-US" sz="1600" dirty="0"/>
              <a:t>年又推出了平面型集成电路。这种平面型制造工艺是在研磨得很平的硅片上，采用一种所谓“</a:t>
            </a:r>
            <a:r>
              <a:rPr lang="zh-CN" altLang="en-US" sz="1600" dirty="0">
                <a:hlinkClick r:id="rId3"/>
              </a:rPr>
              <a:t>光刻</a:t>
            </a:r>
            <a:r>
              <a:rPr lang="zh-CN" altLang="en-US" sz="1600" dirty="0"/>
              <a:t>”技术来形成半导体电路的元器件，如</a:t>
            </a:r>
            <a:r>
              <a:rPr lang="zh-CN" altLang="en-US" sz="1600" dirty="0">
                <a:hlinkClick r:id="rId4"/>
              </a:rPr>
              <a:t>二极管</a:t>
            </a:r>
            <a:r>
              <a:rPr lang="zh-CN" altLang="en-US" sz="1600" dirty="0"/>
              <a:t>、</a:t>
            </a:r>
            <a:r>
              <a:rPr lang="zh-CN" altLang="en-US" sz="1600" dirty="0">
                <a:hlinkClick r:id="rId5"/>
              </a:rPr>
              <a:t>三极管</a:t>
            </a:r>
            <a:r>
              <a:rPr lang="zh-CN" altLang="en-US" sz="1600" dirty="0"/>
              <a:t>、电阻和电容等</a:t>
            </a:r>
            <a:r>
              <a:rPr lang="en-US" altLang="zh-CN" sz="1600" dirty="0"/>
              <a:t>.</a:t>
            </a:r>
            <a:endParaRPr lang="zh-CN" altLang="en-US" sz="1600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D96C302F-D904-4E7F-B7E2-ACF792C55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62564" y="5189090"/>
            <a:ext cx="4416552" cy="16173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400" dirty="0"/>
              <a:t>1965</a:t>
            </a:r>
            <a:r>
              <a:rPr lang="zh-CN" altLang="en-US" sz="1400" dirty="0"/>
              <a:t>年时任仙童半导体公司研究开发实验室主任的摩尔应邀为</a:t>
            </a:r>
            <a:r>
              <a:rPr lang="en-US" altLang="zh-CN" sz="1400" dirty="0"/>
              <a:t>《</a:t>
            </a:r>
            <a:r>
              <a:rPr lang="zh-CN" altLang="en-US" sz="1400" dirty="0">
                <a:hlinkClick r:id="rId6"/>
              </a:rPr>
              <a:t>电子学</a:t>
            </a:r>
            <a:r>
              <a:rPr lang="en-US" altLang="zh-CN" sz="1400" dirty="0"/>
              <a:t>》</a:t>
            </a:r>
            <a:r>
              <a:rPr lang="zh-CN" altLang="en-US" sz="1400" dirty="0"/>
              <a:t>杂志</a:t>
            </a:r>
            <a:r>
              <a:rPr lang="en-US" altLang="zh-CN" sz="1400" dirty="0"/>
              <a:t>35</a:t>
            </a:r>
            <a:r>
              <a:rPr lang="zh-CN" altLang="en-US" sz="1400" dirty="0"/>
              <a:t>周年专刊写了一篇观察评论报告，题目是：“让集成电路填满更多的元件”。在摩尔开始绘制数据时，发现了一个惊人的趋势：每个新芯片大体上包含其前任两倍的容量，每个芯片的产生都是在前一个芯片产生后的</a:t>
            </a:r>
            <a:r>
              <a:rPr lang="en-US" altLang="zh-CN" sz="1400" dirty="0"/>
              <a:t>18-24</a:t>
            </a:r>
            <a:r>
              <a:rPr lang="zh-CN" altLang="en-US" sz="1400" dirty="0"/>
              <a:t>个月内</a:t>
            </a:r>
            <a:r>
              <a:rPr lang="zh-CN" altLang="en-US" sz="1400" baseline="30000" dirty="0"/>
              <a:t> </a:t>
            </a:r>
            <a:r>
              <a:rPr lang="en-US" altLang="zh-CN" sz="1400" baseline="30000" dirty="0"/>
              <a:t>[3]</a:t>
            </a:r>
            <a:r>
              <a:rPr lang="zh-CN" altLang="en-US" sz="1400" dirty="0"/>
              <a:t>  。如果这个趋势继续的话，计算能力相对于时间周期将呈指数式的上升</a:t>
            </a:r>
            <a:r>
              <a:rPr lang="en-US" altLang="zh-CN" sz="1400" dirty="0"/>
              <a:t>.</a:t>
            </a:r>
            <a:endParaRPr lang="zh-CN" altLang="en-US" sz="1400" dirty="0"/>
          </a:p>
          <a:p>
            <a:pPr marL="0" indent="0">
              <a:buNone/>
            </a:pPr>
            <a:endParaRPr lang="zh-CN" altLang="en-US" sz="1200" dirty="0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4C7470BC-0521-4405-8909-3D7B039BA9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372" y="533400"/>
            <a:ext cx="4416552" cy="762000"/>
          </a:xfrm>
        </p:spPr>
        <p:txBody>
          <a:bodyPr>
            <a:normAutofit/>
          </a:bodyPr>
          <a:lstStyle/>
          <a:p>
            <a:endParaRPr lang="zh-CN" altLang="en-US" dirty="0"/>
          </a:p>
        </p:txBody>
      </p:sp>
      <p:pic>
        <p:nvPicPr>
          <p:cNvPr id="10" name="内容占位符 9" descr="箭头轻微弯曲">
            <a:extLst>
              <a:ext uri="{FF2B5EF4-FFF2-40B4-BE49-F238E27FC236}">
                <a16:creationId xmlns:a16="http://schemas.microsoft.com/office/drawing/2014/main" id="{E9547B8B-D5E5-4593-A7DC-6E57D244804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92777" y="3327713"/>
            <a:ext cx="1071058" cy="1020762"/>
          </a:xfr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894D95E-71A8-4671-A51A-F983425E17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347" y="1661995"/>
            <a:ext cx="3886400" cy="284712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5973BF9-3323-4A25-BB1E-7AB7807C27D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486" y="1600865"/>
            <a:ext cx="2472336" cy="345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55354" y="476672"/>
            <a:ext cx="9143998" cy="1020762"/>
          </a:xfrm>
        </p:spPr>
        <p:txBody>
          <a:bodyPr rtlCol="0">
            <a:noAutofit/>
          </a:bodyPr>
          <a:lstStyle/>
          <a:p>
            <a:r>
              <a:rPr lang="zh-CN" altLang="en-US" sz="6000" dirty="0"/>
              <a:t>摩尔定律是什么？</a:t>
            </a:r>
            <a:endParaRPr lang="zh-CN" altLang="en-US" sz="6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3652CA1-7591-410B-88B9-7C062F699E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844824"/>
            <a:ext cx="9143998" cy="4327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当价格不变时，</a:t>
            </a:r>
            <a:r>
              <a:rPr lang="zh-CN" altLang="en-US" sz="4400" dirty="0">
                <a:latin typeface="Microsoft JhengHei" panose="020B0604030504040204" pitchFamily="34" charset="-120"/>
                <a:ea typeface="Microsoft JhengHei" panose="020B0604030504040204" pitchFamily="34" charset="-120"/>
                <a:hlinkClick r:id="rId3"/>
              </a:rPr>
              <a:t>集成电路</a:t>
            </a:r>
            <a:r>
              <a:rPr lang="zh-CN" altLang="en-US" sz="4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上可容纳的元器件的数目，约每隔</a:t>
            </a:r>
            <a:r>
              <a:rPr lang="en-US" altLang="zh-CN" sz="4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18-24</a:t>
            </a:r>
            <a:r>
              <a:rPr lang="zh-CN" altLang="en-US" sz="4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个月便会增加一倍，性能也将提升一倍。换言之，每一美元所能买到的电脑性能，将每隔</a:t>
            </a:r>
            <a:r>
              <a:rPr lang="en-US" altLang="zh-CN" sz="4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18-24</a:t>
            </a:r>
            <a:r>
              <a:rPr lang="zh-CN" altLang="en-US" sz="4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个月翻一倍以上。</a:t>
            </a:r>
          </a:p>
        </p:txBody>
      </p:sp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530523"/>
            <a:ext cx="9143998" cy="1020762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6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摩尔定律</a:t>
            </a:r>
            <a:r>
              <a:rPr lang="zh-CN" altLang="en-US" sz="6000" dirty="0"/>
              <a:t>的验证</a:t>
            </a:r>
            <a:endParaRPr lang="en-US" altLang="zh-CN" sz="6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811FDBD0-AD00-455E-AC86-D902353AC42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1628800"/>
            <a:ext cx="7560840" cy="4332312"/>
          </a:xfrm>
        </p:spPr>
      </p:pic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7102524" y="487525"/>
            <a:ext cx="4416552" cy="762000"/>
          </a:xfrm>
        </p:spPr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55F393EB-900C-4542-8639-0100E64814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62564" y="2464295"/>
            <a:ext cx="4416552" cy="3352801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7BD576-F067-433B-8B53-A255A900A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548680"/>
            <a:ext cx="9143998" cy="1020762"/>
          </a:xfrm>
        </p:spPr>
        <p:txBody>
          <a:bodyPr>
            <a:normAutofit/>
          </a:bodyPr>
          <a:lstStyle/>
          <a:p>
            <a:r>
              <a:rPr lang="zh-CN" altLang="en-US" sz="6000" dirty="0"/>
              <a:t>摩尔定律失效原因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B10BC4-3C58-464B-BA20-EA4E7FF94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772816"/>
            <a:ext cx="9828582" cy="4267200"/>
          </a:xfrm>
        </p:spPr>
        <p:txBody>
          <a:bodyPr>
            <a:noAutofit/>
          </a:bodyPr>
          <a:lstStyle/>
          <a:p>
            <a:r>
              <a:rPr lang="zh-CN" altLang="en-US" sz="3200" dirty="0"/>
              <a:t>在硅晶体管的尺寸接近</a:t>
            </a:r>
            <a:r>
              <a:rPr lang="en-US" altLang="zh-CN" sz="3200" dirty="0"/>
              <a:t>10nm</a:t>
            </a:r>
            <a:r>
              <a:rPr lang="zh-CN" altLang="en-US" sz="3200" dirty="0"/>
              <a:t>的时候，栅氧化层的厚度只相当于十个原子的厚度。这就会极易产生量子效应，并且导致晶体管的特性难以控制，例如漏电、高温等问题。对半导体厂商而言，这是一堵穿不透的墙。</a:t>
            </a:r>
          </a:p>
          <a:p>
            <a:r>
              <a:rPr lang="zh-CN" altLang="en-US" sz="3200" dirty="0"/>
              <a:t>例如，</a:t>
            </a:r>
            <a:r>
              <a:rPr lang="en-US" altLang="zh-CN" sz="3200" dirty="0"/>
              <a:t>intel</a:t>
            </a:r>
            <a:r>
              <a:rPr lang="zh-CN" altLang="en-US" sz="3200" dirty="0"/>
              <a:t>的</a:t>
            </a:r>
            <a:r>
              <a:rPr lang="en-US" altLang="zh-CN" sz="3200" dirty="0"/>
              <a:t>14nm</a:t>
            </a:r>
            <a:r>
              <a:rPr lang="zh-CN" altLang="en-US" sz="3200" dirty="0"/>
              <a:t>技术已经沿用了数年，</a:t>
            </a:r>
            <a:r>
              <a:rPr lang="en-US" altLang="zh-CN" sz="3200" dirty="0"/>
              <a:t>10nm</a:t>
            </a:r>
            <a:r>
              <a:rPr lang="zh-CN" altLang="en-US" sz="3200" dirty="0"/>
              <a:t>技术一再难产，终于在今年年末得以量产</a:t>
            </a:r>
            <a:r>
              <a:rPr lang="en-US" altLang="zh-CN" sz="3200" dirty="0"/>
              <a:t>10nm</a:t>
            </a:r>
            <a:r>
              <a:rPr lang="zh-CN" altLang="en-US" sz="3200" dirty="0"/>
              <a:t>芯片（不过相同制程下，</a:t>
            </a:r>
            <a:r>
              <a:rPr lang="en-US" altLang="zh-CN" sz="3200" dirty="0"/>
              <a:t>intel</a:t>
            </a:r>
            <a:r>
              <a:rPr lang="zh-CN" altLang="en-US" sz="3200" dirty="0"/>
              <a:t>的标准更高些）。</a:t>
            </a:r>
          </a:p>
        </p:txBody>
      </p:sp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type="subTitle" idx="1"/>
          </p:nvPr>
        </p:nvSpPr>
        <p:spPr>
          <a:xfrm>
            <a:off x="907962" y="620688"/>
            <a:ext cx="10153129" cy="403244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其他厂商例如台积电、三星等，并没有停在</a:t>
            </a:r>
            <a:r>
              <a:rPr lang="en-US" altLang="zh-CN" sz="2800" dirty="0"/>
              <a:t>10nm</a:t>
            </a:r>
            <a:r>
              <a:rPr lang="zh-CN" altLang="en-US" sz="2800" dirty="0"/>
              <a:t>前，在去年就实现了</a:t>
            </a:r>
            <a:r>
              <a:rPr lang="en-US" altLang="zh-CN" sz="2800" dirty="0"/>
              <a:t>7nm</a:t>
            </a:r>
            <a:r>
              <a:rPr lang="zh-CN" altLang="en-US" sz="2800" dirty="0"/>
              <a:t>的量产，并且在使用极紫外光刻（</a:t>
            </a:r>
            <a:r>
              <a:rPr lang="en-US" altLang="zh-CN" sz="2800" dirty="0"/>
              <a:t>EUV</a:t>
            </a:r>
            <a:r>
              <a:rPr lang="zh-CN" altLang="en-US" sz="2800" dirty="0"/>
              <a:t>）技术下，明年将实现</a:t>
            </a:r>
            <a:r>
              <a:rPr lang="en-US" altLang="zh-CN" sz="2800" dirty="0"/>
              <a:t>5nm</a:t>
            </a:r>
            <a:r>
              <a:rPr lang="zh-CN" altLang="en-US" sz="2800" dirty="0"/>
              <a:t>的量产。 </a:t>
            </a:r>
          </a:p>
          <a:p>
            <a:r>
              <a:rPr lang="zh-CN" altLang="en-US" sz="2800" dirty="0"/>
              <a:t>但我们也应该认识到，从</a:t>
            </a:r>
            <a:r>
              <a:rPr lang="en-US" altLang="zh-CN" sz="2800" dirty="0"/>
              <a:t>14nm</a:t>
            </a:r>
            <a:r>
              <a:rPr lang="zh-CN" altLang="en-US" sz="2800" dirty="0"/>
              <a:t>起，每代制程升级所需的时间更长、能提升的性能已经更少，以及最重要的是：芯片的成本不降反升（原因是生产仪器的价格高昂以及生产步骤愈加繁杂）。</a:t>
            </a:r>
          </a:p>
          <a:p>
            <a:r>
              <a:rPr lang="zh-CN" altLang="en-US" sz="2800" dirty="0"/>
              <a:t>     因此，如果继续按照摩尔定律来研发更高级的工艺制程，会面临物理和经济（投入产出比）两方面的挑战。很明显，未来大多数厂商会因投入产出比而选择更具商业价值的制程。</a:t>
            </a:r>
            <a:endParaRPr lang="zh-CN" altLang="en-US" sz="2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73CEEE31-C6C1-489F-9DC1-4045ED1A67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736797"/>
              </p:ext>
            </p:extLst>
          </p:nvPr>
        </p:nvGraphicFramePr>
        <p:xfrm>
          <a:off x="909836" y="4898083"/>
          <a:ext cx="10009113" cy="193261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336371">
                  <a:extLst>
                    <a:ext uri="{9D8B030D-6E8A-4147-A177-3AD203B41FA5}">
                      <a16:colId xmlns:a16="http://schemas.microsoft.com/office/drawing/2014/main" val="821817494"/>
                    </a:ext>
                  </a:extLst>
                </a:gridCol>
                <a:gridCol w="3336371">
                  <a:extLst>
                    <a:ext uri="{9D8B030D-6E8A-4147-A177-3AD203B41FA5}">
                      <a16:colId xmlns:a16="http://schemas.microsoft.com/office/drawing/2014/main" val="2142005491"/>
                    </a:ext>
                  </a:extLst>
                </a:gridCol>
                <a:gridCol w="3336371">
                  <a:extLst>
                    <a:ext uri="{9D8B030D-6E8A-4147-A177-3AD203B41FA5}">
                      <a16:colId xmlns:a16="http://schemas.microsoft.com/office/drawing/2014/main" val="2205899775"/>
                    </a:ext>
                  </a:extLst>
                </a:gridCol>
              </a:tblGrid>
              <a:tr h="353610">
                <a:tc>
                  <a:txBody>
                    <a:bodyPr/>
                    <a:lstStyle/>
                    <a:p>
                      <a:r>
                        <a:rPr lang="zh-CN" altLang="en-US" sz="1800" b="1" i="0" u="none" strike="noStrike" kern="1200" dirty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处理器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u="none" strike="noStrike" kern="1200" dirty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制程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时间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99797"/>
                  </a:ext>
                </a:extLst>
              </a:tr>
              <a:tr h="353610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麒麟</a:t>
                      </a:r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935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28nm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2015</a:t>
                      </a:r>
                      <a:r>
                        <a:rPr lang="zh-CN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年</a:t>
                      </a:r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Q1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846469"/>
                  </a:ext>
                </a:extLst>
              </a:tr>
              <a:tr h="353610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麒麟</a:t>
                      </a:r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955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16nm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2016</a:t>
                      </a:r>
                      <a:r>
                        <a:rPr lang="zh-CN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年</a:t>
                      </a:r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Q1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499252"/>
                  </a:ext>
                </a:extLst>
              </a:tr>
              <a:tr h="353610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麒麟</a:t>
                      </a:r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970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10nm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2017</a:t>
                      </a:r>
                      <a:r>
                        <a:rPr lang="zh-CN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年</a:t>
                      </a:r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Q3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208185"/>
                  </a:ext>
                </a:extLst>
              </a:tr>
              <a:tr h="469572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麒麟</a:t>
                      </a:r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990 5G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7nm+ EVU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2019</a:t>
                      </a:r>
                      <a:r>
                        <a:rPr lang="zh-CN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年</a:t>
                      </a:r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Q3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199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黑板 16 x 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65_TF02804846_TF02804846" id="{118C6178-8627-4F1A-8ADE-4D23F9B5C89B}" vid="{47D4BC64-CC5E-41E6-96A6-68E3DA472C92}"/>
    </a:ext>
  </a:extLst>
</a:theme>
</file>

<file path=ppt/theme/theme2.xml><?xml version="1.0" encoding="utf-8"?>
<a:theme xmlns:a="http://schemas.openxmlformats.org/drawingml/2006/main" name="办公室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黑板教育演示文稿（宽屏）</Template>
  <TotalTime>314</TotalTime>
  <Words>762</Words>
  <Application>Microsoft Office PowerPoint</Application>
  <PresentationFormat>自定义</PresentationFormat>
  <Paragraphs>56</Paragraphs>
  <Slides>12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Microsoft JhengHei</vt:lpstr>
      <vt:lpstr>Microsoft YaHei UI</vt:lpstr>
      <vt:lpstr>Arial</vt:lpstr>
      <vt:lpstr>Consolas</vt:lpstr>
      <vt:lpstr>Corbel</vt:lpstr>
      <vt:lpstr>黑板 16 x 9</vt:lpstr>
      <vt:lpstr>摩尔定律</vt:lpstr>
      <vt:lpstr>摩尔定律与摩尔庄园的关系？</vt:lpstr>
      <vt:lpstr>当然是   毫无关系！！！！</vt:lpstr>
      <vt:lpstr>摩尔定律是什么？</vt:lpstr>
      <vt:lpstr>摩尔定律的发现背景</vt:lpstr>
      <vt:lpstr>摩尔定律是什么？</vt:lpstr>
      <vt:lpstr>摩尔定律的验证</vt:lpstr>
      <vt:lpstr>摩尔定律失效原因</vt:lpstr>
      <vt:lpstr>PowerPoint 演示文稿</vt:lpstr>
      <vt:lpstr>摩尔定律的未来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摩尔定律</dc:title>
  <dc:creator>11542</dc:creator>
  <cp:lastModifiedBy>王 ck</cp:lastModifiedBy>
  <cp:revision>23</cp:revision>
  <dcterms:created xsi:type="dcterms:W3CDTF">2019-12-18T03:46:11Z</dcterms:created>
  <dcterms:modified xsi:type="dcterms:W3CDTF">2020-01-02T16:06:26Z</dcterms:modified>
</cp:coreProperties>
</file>