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478" r:id="rId3"/>
    <p:sldId id="1572" r:id="rId4"/>
    <p:sldId id="1610" r:id="rId5"/>
    <p:sldId id="1611" r:id="rId6"/>
    <p:sldId id="1612" r:id="rId7"/>
    <p:sldId id="1613" r:id="rId8"/>
    <p:sldId id="1614" r:id="rId9"/>
    <p:sldId id="1615" r:id="rId10"/>
    <p:sldId id="1617" r:id="rId11"/>
    <p:sldId id="1618" r:id="rId12"/>
    <p:sldId id="1616" r:id="rId13"/>
  </p:sldIdLst>
  <p:sldSz cx="9144000" cy="6858000" type="screen4x3"/>
  <p:notesSz cx="9799638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440"/>
    <a:srgbClr val="FFFFCC"/>
    <a:srgbClr val="FEAB98"/>
    <a:srgbClr val="FFCCCC"/>
    <a:srgbClr val="CCFFFF"/>
    <a:srgbClr val="C5E9FF"/>
    <a:srgbClr val="E3F6FD"/>
    <a:srgbClr val="0033CC"/>
    <a:srgbClr val="CC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35" autoAdjust="0"/>
    <p:restoredTop sz="83746" autoAdjust="0"/>
  </p:normalViewPr>
  <p:slideViewPr>
    <p:cSldViewPr>
      <p:cViewPr>
        <p:scale>
          <a:sx n="65" d="100"/>
          <a:sy n="65" d="100"/>
        </p:scale>
        <p:origin x="1560" y="784"/>
      </p:cViewPr>
      <p:guideLst>
        <p:guide orient="horz" pos="175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B98C3EE-70B1-4551-848F-FDAD31D992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946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51488" y="0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6413"/>
            <a:ext cx="3367088" cy="2525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1075" y="3198813"/>
            <a:ext cx="783748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46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1488" y="6397625"/>
            <a:ext cx="424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94" tIns="47249" rIns="94494" bIns="4724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55E59A5-D01E-4537-BD89-97237975EB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329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59A5-D01E-4537-BD89-97237975EBD5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159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00" y="5619750"/>
            <a:ext cx="23764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76400"/>
            <a:ext cx="7772400" cy="1295400"/>
          </a:xfrm>
          <a:noFill/>
        </p:spPr>
        <p:txBody>
          <a:bodyPr/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6925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0" y="0"/>
            <a:ext cx="107950" cy="68580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000099">
                  <a:alpha val="89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6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A9DE4-15F4-463E-A783-7C627D61925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59055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59055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41D76-640A-45A6-80E7-DC0CCA3F488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69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1BFED-4F58-42B7-AFB7-9A61C8AC84F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7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00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55706" y="980538"/>
            <a:ext cx="4157114" cy="250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55706" y="3625541"/>
            <a:ext cx="4157114" cy="25067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CAE6AC-B949-49FA-B42A-EEF23D4F414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8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166" y="260615"/>
            <a:ext cx="7930303" cy="5039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7865" y="980540"/>
            <a:ext cx="4155738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706" y="980540"/>
            <a:ext cx="4157114" cy="5151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dt" sz="half" idx="10"/>
          </p:nvPr>
        </p:nvSpPr>
        <p:spPr>
          <a:xfrm>
            <a:off x="73025" y="6381750"/>
            <a:ext cx="3562350" cy="328613"/>
          </a:xfrm>
          <a:prstGeom prst="rect">
            <a:avLst/>
          </a:prstGeom>
        </p:spPr>
        <p:txBody>
          <a:bodyPr lIns="80787" tIns="40394" rIns="80787" bIns="40394"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2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30B627-6C9C-4DDC-8ED5-D46999B79D0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6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>
            <a:lvl1pPr>
              <a:defRPr/>
            </a:lvl1pPr>
          </a:lstStyle>
          <a:p>
            <a:fld id="{4EB322D9-8927-4CC4-BB14-6843212EDAD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93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A1A32-44A3-475A-9502-8FEC029A55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920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B4295-C121-4F47-9238-14D8ADD2C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99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004EC-70A6-4094-A2BC-DB2F682C4E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7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6628"/>
            <a:ext cx="9144000" cy="90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297" y="145541"/>
            <a:ext cx="8513175" cy="576262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571875" y="6525344"/>
            <a:ext cx="1981200" cy="221109"/>
          </a:xfrm>
          <a:ln/>
        </p:spPr>
        <p:txBody>
          <a:bodyPr/>
          <a:lstStyle>
            <a:lvl1pPr>
              <a:defRPr/>
            </a:lvl1pPr>
          </a:lstStyle>
          <a:p>
            <a:fld id="{E2DCC426-90DC-4500-A524-BCDD2488F80E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5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307299" y="1052736"/>
            <a:ext cx="8529404" cy="5256584"/>
          </a:xfrm>
          <a:effectLst>
            <a:outerShdw blurRad="63500" algn="ctr" rotWithShape="0">
              <a:schemeClr val="bg1"/>
            </a:outerShdw>
          </a:effectLst>
        </p:spPr>
        <p:txBody>
          <a:bodyPr/>
          <a:lstStyle>
            <a:lvl1pPr marL="269875" indent="-269875">
              <a:buFontTx/>
              <a:buBlip>
                <a:blip r:embed="rId2"/>
              </a:buBlip>
              <a:defRPr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1pPr>
            <a:lvl2pPr marL="541338" indent="-271463">
              <a:buFontTx/>
              <a:buBlip>
                <a:blip r:embed="rId3"/>
              </a:buBlip>
              <a:defRPr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>
              <a:buFont typeface="HY견고딕" pitchFamily="18" charset="-127"/>
              <a:buChar char="-"/>
              <a:defRPr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>
              <a:defRPr sz="1600" baseline="0"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7161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3D3F8-289E-4DBC-9D1B-42ECFC9DA9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162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979F2-7957-46EA-9E1A-F663ADBCDF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049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66776-9A16-47F5-96B0-6AFBB209F1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007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732CC-6640-4C24-9774-933EE377F1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932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C2632-6AF7-45C8-A8FB-7015C60544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89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9FC10-0D41-4B22-BC7F-9A887EDCBE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49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05EC3-F50F-4091-AF4D-739329530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941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C5C73-55DF-48B1-96EE-CB8DA38ABD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82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7EE41-E22C-4011-85D8-DFA45518576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420846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4" y="836613"/>
            <a:ext cx="4208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73AD4-5A1C-4A68-91D8-947EBAAD15B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FF297-043D-4E66-8230-5338D733740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554D7-FBF4-4C40-B1C3-A050AB62E7E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8CA11-A0DD-4323-AEC7-BC4AF94500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C4C3F-E3F5-497D-8821-5C0CD09FE02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6BF8B-8C0F-4E41-9357-51B989B32B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565258" cy="5762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37"/>
            <a:ext cx="8569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251520" y="6453336"/>
            <a:ext cx="8637588" cy="730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/>
          </a:p>
        </p:txBody>
      </p:sp>
      <p:pic>
        <p:nvPicPr>
          <p:cNvPr id="1030" name="Picture 2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45618"/>
            <a:ext cx="935682" cy="26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 bwMode="auto">
          <a:xfrm>
            <a:off x="3571875" y="6597352"/>
            <a:ext cx="1981200" cy="2211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8AA16FE0-F9B9-444C-8502-D31DBA3BBD5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20" r:id="rId13"/>
    <p:sldLayoutId id="2147485021" r:id="rId14"/>
    <p:sldLayoutId id="2147485022" r:id="rId15"/>
    <p:sldLayoutId id="2147485023" r:id="rId16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accent2"/>
          </a:solidFill>
          <a:latin typeface="휴먼옛체" pitchFamily="18" charset="-127"/>
          <a:ea typeface="휴먼옛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SzPct val="65000"/>
        <a:buBlip>
          <a:blip r:embed="rId19"/>
        </a:buBlip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−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1CFAC-7B2A-445E-A4DE-C9D8FBD7CFD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7" r:id="rId1"/>
    <p:sldLayoutId id="2147485008" r:id="rId2"/>
    <p:sldLayoutId id="2147485009" r:id="rId3"/>
    <p:sldLayoutId id="2147485010" r:id="rId4"/>
    <p:sldLayoutId id="2147485011" r:id="rId5"/>
    <p:sldLayoutId id="2147485012" r:id="rId6"/>
    <p:sldLayoutId id="2147485013" r:id="rId7"/>
    <p:sldLayoutId id="2147485014" r:id="rId8"/>
    <p:sldLayoutId id="2147485015" r:id="rId9"/>
    <p:sldLayoutId id="2147485016" r:id="rId10"/>
    <p:sldLayoutId id="214748501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212976"/>
            <a:ext cx="6858000" cy="1872208"/>
          </a:xfrm>
        </p:spPr>
        <p:txBody>
          <a:bodyPr/>
          <a:lstStyle/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endParaRPr lang="en-US" altLang="ko-KR" sz="1600" dirty="0"/>
          </a:p>
          <a:p>
            <a:pPr eaLnBrk="1" hangingPunct="1"/>
            <a:r>
              <a:rPr lang="en-US" altLang="ko-KR" sz="1600" dirty="0"/>
              <a:t>2021. 7. 28.</a:t>
            </a:r>
          </a:p>
          <a:p>
            <a:pPr eaLnBrk="1" hangingPunct="1"/>
            <a:r>
              <a:rPr lang="ko-KR" altLang="en-US" sz="1600" dirty="0" err="1"/>
              <a:t>박태정</a:t>
            </a:r>
            <a:endParaRPr lang="en-US" altLang="ko-KR" sz="1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3600" dirty="0" err="1">
                <a:solidFill>
                  <a:schemeClr val="accent6"/>
                </a:solidFill>
              </a:rPr>
              <a:t>AutoEncoder</a:t>
            </a:r>
            <a:r>
              <a:rPr lang="en-US" altLang="ko-KR" sz="3600" dirty="0">
                <a:solidFill>
                  <a:schemeClr val="accent6"/>
                </a:solidFill>
              </a:rPr>
              <a:t> ( 4 ) 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6AD3AAD7-5520-5D4F-91B4-AF1DA594AF77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라벨 특성에 따른 차원 축소</a:t>
            </a:r>
            <a:endParaRPr lang="en-US" altLang="ko-KR" kern="0" dirty="0"/>
          </a:p>
          <a:p>
            <a:pPr lvl="1"/>
            <a:r>
              <a:rPr lang="ko-KR" altLang="en-US" kern="0" dirty="0"/>
              <a:t> </a:t>
            </a:r>
            <a:r>
              <a:rPr lang="en-US" altLang="ko-KR" kern="0" dirty="0"/>
              <a:t>Outlier </a:t>
            </a:r>
            <a:r>
              <a:rPr lang="ko-KR" altLang="en-US" kern="0" dirty="0"/>
              <a:t>특징에 따른 </a:t>
            </a:r>
            <a:r>
              <a:rPr lang="en-US" altLang="ko-KR" kern="0" dirty="0"/>
              <a:t>feature ( </a:t>
            </a:r>
            <a:r>
              <a:rPr lang="ko-KR" altLang="en-US" kern="0" dirty="0"/>
              <a:t>차원 제거 </a:t>
            </a:r>
            <a:r>
              <a:rPr lang="en-US" altLang="ko-KR" kern="0" dirty="0"/>
              <a:t>)</a:t>
            </a:r>
            <a:r>
              <a:rPr lang="ko-KR" altLang="en-US" kern="0" dirty="0"/>
              <a:t> 시도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5618BE-DE3F-5645-B763-B49BC4F00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4" y="1978779"/>
            <a:ext cx="3168352" cy="43078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1F273-70B1-3544-B191-7D7A0EA66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86" y="2001472"/>
            <a:ext cx="3274253" cy="43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7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6AD3AAD7-5520-5D4F-91B4-AF1DA594AF77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통계에 따른 차원 축소</a:t>
            </a:r>
            <a:endParaRPr lang="en-US" altLang="ko-KR" kern="0" dirty="0"/>
          </a:p>
          <a:p>
            <a:pPr lvl="1"/>
            <a:r>
              <a:rPr lang="en-US" altLang="ko-KR" kern="0" dirty="0"/>
              <a:t>Random Forest </a:t>
            </a:r>
            <a:r>
              <a:rPr lang="en-US" altLang="ko-KR" kern="0" dirty="0" err="1"/>
              <a:t>Classfier</a:t>
            </a:r>
            <a:r>
              <a:rPr lang="en-US" altLang="ko-KR" kern="0" dirty="0"/>
              <a:t>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활용하여 </a:t>
            </a:r>
            <a:r>
              <a:rPr lang="en-US" altLang="ko-KR" kern="0" dirty="0"/>
              <a:t>Feature </a:t>
            </a:r>
            <a:r>
              <a:rPr lang="ko-KR" altLang="en-US" kern="0" dirty="0"/>
              <a:t>들의 중요도를 계산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FC334A-FDAE-D94D-A72B-1A8317054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522"/>
            <a:ext cx="4968552" cy="2870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0F71AF-57CC-A04B-B0C0-4A3A4E824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435929"/>
            <a:ext cx="5065682" cy="28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3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  <a:p>
            <a:pPr lvl="1"/>
            <a:r>
              <a:rPr lang="en-US" altLang="ko-KR" dirty="0"/>
              <a:t>Data set . CICIDS 2017 </a:t>
            </a:r>
          </a:p>
        </p:txBody>
      </p:sp>
    </p:spTree>
    <p:extLst>
      <p:ext uri="{BB962C8B-B14F-4D97-AF65-F5344CB8AC3E}">
        <p14:creationId xmlns:p14="http://schemas.microsoft.com/office/powerpoint/2010/main" val="8392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1D1A36C-7BCE-774D-A872-04C2D2532D9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</a:p>
          <a:p>
            <a:pPr lvl="1"/>
            <a:r>
              <a:rPr lang="en-US" altLang="ko-KR" kern="0" dirty="0"/>
              <a:t>Wednesday-</a:t>
            </a:r>
            <a:r>
              <a:rPr lang="en-US" altLang="ko-KR" kern="0" dirty="0" err="1"/>
              <a:t>workingHours.pcap_ISCX</a:t>
            </a:r>
            <a:r>
              <a:rPr lang="ko-KR" altLang="en-US" kern="0" dirty="0"/>
              <a:t> </a:t>
            </a:r>
            <a:r>
              <a:rPr lang="en-US" altLang="ko-KR" kern="0" dirty="0"/>
              <a:t>, 79 columns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150725-1EC4-664C-8FDA-7EA6C169E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93" y="1988840"/>
            <a:ext cx="6442763" cy="41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2D1EB3CD-768F-8646-9B22-D434FF3298D8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Network Packet Data</a:t>
            </a:r>
          </a:p>
          <a:p>
            <a:pPr lvl="1"/>
            <a:r>
              <a:rPr lang="ko-KR" altLang="en-US" kern="0" dirty="0"/>
              <a:t>총 </a:t>
            </a:r>
            <a:r>
              <a:rPr lang="en-US" altLang="ko-KR" kern="0" dirty="0"/>
              <a:t>6</a:t>
            </a:r>
            <a:r>
              <a:rPr lang="ko-KR" altLang="en-US" kern="0" dirty="0"/>
              <a:t>개의 </a:t>
            </a:r>
            <a:r>
              <a:rPr lang="en-US" altLang="ko-KR" kern="0" dirty="0"/>
              <a:t>Label , </a:t>
            </a:r>
            <a:r>
              <a:rPr lang="ko-KR" altLang="en-US" kern="0" dirty="0"/>
              <a:t>정상데이터만을 이용해 학습 시킴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3D37FC-06F5-D44F-8707-7A5CEC1E6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093929"/>
            <a:ext cx="7272808" cy="41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1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8A43D19-D935-7841-827B-DFF5B8DF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1" y="4005064"/>
            <a:ext cx="6986488" cy="1948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EB4715-1B41-9A46-82BE-0FED143A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97" y="1196752"/>
            <a:ext cx="4364605" cy="25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70499-56B2-2445-8E26-3E49DC013A5D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Underfitting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D54768D-D504-E449-B115-F0A5ACAD6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877688"/>
            <a:ext cx="6276950" cy="3276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1A3F7F-A2B9-704A-B40D-B05C281F0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99" y="2924944"/>
            <a:ext cx="4146426" cy="31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1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70499-56B2-2445-8E26-3E49DC013A5D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Underfitting</a:t>
            </a:r>
          </a:p>
          <a:p>
            <a:pPr lvl="1"/>
            <a:r>
              <a:rPr lang="ko-KR" altLang="en-US" kern="0" dirty="0"/>
              <a:t>모델을 복잡하게 만든다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1"/>
            <a:r>
              <a:rPr lang="ko-KR" altLang="en-US" kern="0" dirty="0"/>
              <a:t>데이터가 충분하지 않음</a:t>
            </a:r>
            <a:r>
              <a:rPr lang="en-US" altLang="ko-KR" kern="0" dirty="0"/>
              <a:t>.</a:t>
            </a:r>
          </a:p>
          <a:p>
            <a:pPr marL="269875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데이터 가공이 필요 함</a:t>
            </a:r>
            <a:endParaRPr lang="en-US" altLang="ko-KR" kern="0" dirty="0"/>
          </a:p>
          <a:p>
            <a:pPr lvl="2"/>
            <a:r>
              <a:rPr lang="ko-KR" altLang="en-US" kern="0" dirty="0">
                <a:highlight>
                  <a:srgbClr val="FFFF00"/>
                </a:highlight>
              </a:rPr>
              <a:t>모델링 개선보다 우선시 되어야하고 근본적인 해결 책 </a:t>
            </a:r>
            <a:endParaRPr lang="en-US" altLang="ko-KR" kern="0" dirty="0">
              <a:highlight>
                <a:srgbClr val="FFFF00"/>
              </a:highlight>
            </a:endParaRPr>
          </a:p>
          <a:p>
            <a:pPr lvl="3"/>
            <a:r>
              <a:rPr lang="ko-KR" altLang="en-US" kern="0" dirty="0"/>
              <a:t>단편적인 시도로도 성능이 조금 개선되었음</a:t>
            </a:r>
            <a:r>
              <a:rPr lang="en-US" altLang="ko-KR" kern="0" dirty="0"/>
              <a:t>.</a:t>
            </a:r>
          </a:p>
          <a:p>
            <a:pPr lvl="3"/>
            <a:endParaRPr lang="en-US" altLang="ko-KR" kern="0" dirty="0"/>
          </a:p>
          <a:p>
            <a:pPr lvl="3"/>
            <a:r>
              <a:rPr lang="ko-KR" altLang="en-US" kern="0" dirty="0"/>
              <a:t>특징을 잡아낼 수 있게 </a:t>
            </a:r>
            <a:r>
              <a:rPr lang="en-US" altLang="ko-KR" kern="0" dirty="0"/>
              <a:t>Column ( Feature ) </a:t>
            </a:r>
            <a:r>
              <a:rPr lang="ko-KR" altLang="en-US" kern="0" dirty="0" err="1"/>
              <a:t>를</a:t>
            </a:r>
            <a:r>
              <a:rPr lang="ko-KR" altLang="en-US" kern="0" dirty="0"/>
              <a:t> 줄이자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67F2F80-7BD6-9F4D-B539-A2322EAB2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2614297" cy="78838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0624792-5F19-FE41-BCB7-E2C87176C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25" y="1857791"/>
            <a:ext cx="3752478" cy="105047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6B20B12-0E9C-334A-8B96-666D32360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90" y="917940"/>
            <a:ext cx="2595774" cy="1403456"/>
          </a:xfrm>
          <a:prstGeom prst="rect">
            <a:avLst/>
          </a:prstGeom>
        </p:spPr>
      </p:pic>
      <p:pic>
        <p:nvPicPr>
          <p:cNvPr id="14" name="그림 13" descr="텍스트, 녹색, 명판이(가) 표시된 사진&#10;&#10;자동 생성된 설명">
            <a:extLst>
              <a:ext uri="{FF2B5EF4-FFF2-40B4-BE49-F238E27FC236}">
                <a16:creationId xmlns:a16="http://schemas.microsoft.com/office/drawing/2014/main" id="{4391D236-ACF8-1843-B107-7E35EC2FF3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89" y="2338072"/>
            <a:ext cx="2387722" cy="29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4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470499-56B2-2445-8E26-3E49DC013A5D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데이터 라벨에 따른 차원 줄이기</a:t>
            </a:r>
            <a:endParaRPr lang="en-US" altLang="ko-KR" kern="0" dirty="0"/>
          </a:p>
          <a:p>
            <a:pPr lvl="1"/>
            <a:r>
              <a:rPr lang="ko-KR" altLang="en-US" kern="0" dirty="0"/>
              <a:t>라벨에 관계없이 같은 값을 가지고 있는 </a:t>
            </a:r>
            <a:r>
              <a:rPr lang="en-US" altLang="ko-KR" kern="0" dirty="0"/>
              <a:t>column </a:t>
            </a:r>
            <a:r>
              <a:rPr lang="ko-KR" altLang="en-US" kern="0" dirty="0"/>
              <a:t>제거</a:t>
            </a:r>
            <a:endParaRPr lang="en-US" altLang="ko-KR" kern="0" dirty="0"/>
          </a:p>
          <a:p>
            <a:pPr marL="269875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/>
              <a:t>각 </a:t>
            </a:r>
            <a:r>
              <a:rPr lang="en-US" altLang="ko-KR" kern="0" dirty="0"/>
              <a:t>Column </a:t>
            </a:r>
            <a:r>
              <a:rPr lang="ko-KR" altLang="en-US" kern="0" dirty="0"/>
              <a:t>에 따라 라벨이 구분되는지 확인 </a:t>
            </a:r>
            <a:r>
              <a:rPr lang="en-US" altLang="ko-KR" kern="0" dirty="0"/>
              <a:t>&amp;</a:t>
            </a:r>
            <a:r>
              <a:rPr lang="ko-KR" altLang="en-US" kern="0" dirty="0"/>
              <a:t> </a:t>
            </a:r>
            <a:r>
              <a:rPr lang="en-US" altLang="ko-KR" kern="0" dirty="0"/>
              <a:t>correlation </a:t>
            </a:r>
            <a:r>
              <a:rPr lang="ko-KR" altLang="en-US" kern="0" dirty="0"/>
              <a:t>확인</a:t>
            </a:r>
            <a:endParaRPr lang="en-US" altLang="ko-KR" kern="0" dirty="0"/>
          </a:p>
          <a:p>
            <a:pPr lvl="2"/>
            <a:r>
              <a:rPr lang="ko-KR" altLang="en-US" kern="0" dirty="0"/>
              <a:t>시간이 너무 </a:t>
            </a:r>
            <a:r>
              <a:rPr lang="ko-KR" altLang="en-US" kern="0" dirty="0" err="1"/>
              <a:t>오래걸림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marL="539750" lvl="2" indent="0">
              <a:buNone/>
            </a:pPr>
            <a:endParaRPr lang="en-US" altLang="ko-KR" kern="0" dirty="0"/>
          </a:p>
          <a:p>
            <a:pPr lvl="2"/>
            <a:endParaRPr lang="en-US" altLang="ko-KR" kern="0" dirty="0"/>
          </a:p>
          <a:p>
            <a:pPr lvl="1"/>
            <a:r>
              <a:rPr lang="en-US" altLang="ko-KR" kern="0" dirty="0"/>
              <a:t>39</a:t>
            </a:r>
            <a:r>
              <a:rPr lang="ko-KR" altLang="en-US" kern="0" dirty="0"/>
              <a:t>차원까지 축소 </a:t>
            </a:r>
            <a:r>
              <a:rPr lang="en-US" altLang="ko-KR" kern="0" dirty="0"/>
              <a:t>-&gt;</a:t>
            </a:r>
            <a:r>
              <a:rPr lang="ko-KR" altLang="en-US" kern="0" dirty="0"/>
              <a:t> 성능개선이 있었지만 유의미하지 않음</a:t>
            </a:r>
            <a:r>
              <a:rPr lang="en-US" altLang="ko-KR" kern="0" dirty="0"/>
              <a:t>.</a:t>
            </a:r>
          </a:p>
          <a:p>
            <a:pPr lvl="2"/>
            <a:r>
              <a:rPr lang="ko-KR" altLang="en-US" kern="0" dirty="0"/>
              <a:t>특성이 반영되지 않았을 것으로 생각</a:t>
            </a:r>
            <a:r>
              <a:rPr lang="en-US" altLang="ko-KR" kern="0" dirty="0"/>
              <a:t>.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F868C9-D621-114B-B70A-8031EA67D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19184"/>
            <a:ext cx="3600400" cy="1839391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43610957-9A54-D24E-85E3-6E4C88490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87467"/>
            <a:ext cx="1955512" cy="20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Packet Data Anomaly Detecting Using </a:t>
            </a:r>
            <a:r>
              <a:rPr lang="en-US" altLang="ko-KR" dirty="0" err="1"/>
              <a:t>AutoEncoder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CC426-90DC-4500-A524-BCDD2488F80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6AD3AAD7-5520-5D4F-91B4-AF1DA594AF77}"/>
              </a:ext>
            </a:extLst>
          </p:cNvPr>
          <p:cNvSpPr txBox="1">
            <a:spLocks/>
          </p:cNvSpPr>
          <p:nvPr/>
        </p:nvSpPr>
        <p:spPr bwMode="auto">
          <a:xfrm>
            <a:off x="323528" y="1052736"/>
            <a:ext cx="8529404" cy="5256584"/>
          </a:xfrm>
          <a:prstGeom prst="rect">
            <a:avLst/>
          </a:prstGeom>
          <a:noFill/>
          <a:ln>
            <a:noFill/>
          </a:ln>
          <a:effectLst>
            <a:outerShdw blurRad="635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2"/>
              </a:buBlip>
              <a:defRPr kumimoji="1" sz="2400" baseline="0">
                <a:gradFill>
                  <a:gsLst>
                    <a:gs pos="0">
                      <a:srgbClr val="051453"/>
                    </a:gs>
                    <a:gs pos="78000">
                      <a:srgbClr val="051453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  <a:cs typeface="+mn-cs"/>
              </a:defRPr>
            </a:lvl1pPr>
            <a:lvl2pPr marL="541338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5000"/>
              <a:buFontTx/>
              <a:buBlip>
                <a:blip r:embed="rId3"/>
              </a:buBlip>
              <a:defRPr kumimoji="1" sz="2000" baseline="0">
                <a:gradFill>
                  <a:gsLst>
                    <a:gs pos="0">
                      <a:srgbClr val="044F82"/>
                    </a:gs>
                    <a:gs pos="78000">
                      <a:srgbClr val="044F82"/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2pPr>
            <a:lvl3pPr marL="809625" indent="-2698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HY견고딕" pitchFamily="18" charset="-127"/>
              <a:buChar char="-"/>
              <a:defRPr kumimoji="1" sz="180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78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effectLst>
                  <a:outerShdw blurRad="635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HY견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라벨 특성에 따른 차원 축소</a:t>
            </a:r>
            <a:endParaRPr lang="en-US" altLang="ko-KR" kern="0" dirty="0"/>
          </a:p>
          <a:p>
            <a:pPr lvl="1"/>
            <a:r>
              <a:rPr lang="ko-KR" altLang="en-US" kern="0" dirty="0"/>
              <a:t> </a:t>
            </a:r>
            <a:r>
              <a:rPr lang="en-US" altLang="ko-KR" kern="0" dirty="0"/>
              <a:t>Outlier </a:t>
            </a:r>
            <a:r>
              <a:rPr lang="ko-KR" altLang="en-US" kern="0" dirty="0"/>
              <a:t>특징에 따른 </a:t>
            </a:r>
            <a:r>
              <a:rPr lang="en-US" altLang="ko-KR" kern="0" dirty="0"/>
              <a:t>feature ( </a:t>
            </a:r>
            <a:r>
              <a:rPr lang="ko-KR" altLang="en-US" kern="0" dirty="0"/>
              <a:t>차원 제거 </a:t>
            </a:r>
            <a:r>
              <a:rPr lang="en-US" altLang="ko-KR" kern="0" dirty="0"/>
              <a:t>)</a:t>
            </a:r>
            <a:r>
              <a:rPr lang="ko-KR" altLang="en-US" kern="0" dirty="0"/>
              <a:t> 시도 </a:t>
            </a:r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  <a:p>
            <a:pPr lvl="2"/>
            <a:endParaRPr lang="en-US" altLang="ko-KR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AA691-437A-8646-BF07-F1CEC0AAFDBA}"/>
              </a:ext>
            </a:extLst>
          </p:cNvPr>
          <p:cNvSpPr txBox="1"/>
          <p:nvPr/>
        </p:nvSpPr>
        <p:spPr>
          <a:xfrm>
            <a:off x="291068" y="1916832"/>
            <a:ext cx="93214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b="1" dirty="0"/>
              <a:t>DoS Hulk</a:t>
            </a:r>
            <a:r>
              <a:rPr lang="ko-Kore-KR" dirty="0"/>
              <a:t> </a:t>
            </a:r>
          </a:p>
          <a:p>
            <a:endParaRPr lang="ko-Kore-KR" dirty="0"/>
          </a:p>
          <a:p>
            <a:r>
              <a:rPr lang="ko-Kore-KR" dirty="0"/>
              <a:t>Threshold </a:t>
            </a:r>
            <a:r>
              <a:rPr lang="ko-KR" altLang="en-US" dirty="0"/>
              <a:t>값으로 차단하는 </a:t>
            </a:r>
            <a:r>
              <a:rPr lang="en-US" altLang="ko-KR" dirty="0"/>
              <a:t>IDS </a:t>
            </a:r>
            <a:r>
              <a:rPr lang="ko-KR" altLang="en-US" dirty="0" err="1"/>
              <a:t>를</a:t>
            </a:r>
            <a:r>
              <a:rPr lang="ko-KR" altLang="en-US" dirty="0"/>
              <a:t> 우회하기 위한 방법으로</a:t>
            </a:r>
            <a:endParaRPr lang="en-US" altLang="ko-KR" dirty="0"/>
          </a:p>
          <a:p>
            <a:r>
              <a:rPr lang="ko-KR" altLang="en-US" dirty="0"/>
              <a:t>지속적으로 </a:t>
            </a:r>
            <a:r>
              <a:rPr lang="en-US" altLang="ko-KR" dirty="0"/>
              <a:t>URL </a:t>
            </a:r>
            <a:r>
              <a:rPr lang="ko-KR" altLang="en-US" dirty="0"/>
              <a:t>을 바꿔서 다수의 요청을 보내 </a:t>
            </a:r>
            <a:r>
              <a:rPr lang="en-US" altLang="ko-KR" dirty="0"/>
              <a:t>GET Flooding </a:t>
            </a:r>
            <a:r>
              <a:rPr lang="ko-KR" altLang="en-US" dirty="0"/>
              <a:t>공격을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dirty="0"/>
          </a:p>
          <a:p>
            <a:r>
              <a:rPr lang="ko-Kore-KR" b="1" dirty="0"/>
              <a:t>DoS SlowhttpTest</a:t>
            </a:r>
          </a:p>
          <a:p>
            <a:endParaRPr lang="ko-Kore-KR" dirty="0"/>
          </a:p>
          <a:p>
            <a:r>
              <a:rPr lang="en-US" dirty="0" err="1"/>
              <a:t>SlowHTTP</a:t>
            </a:r>
            <a:r>
              <a:rPr lang="ko-KR" altLang="en-US" dirty="0"/>
              <a:t> </a:t>
            </a:r>
            <a:r>
              <a:rPr lang="en-US" altLang="ko-KR" dirty="0"/>
              <a:t>POST </a:t>
            </a:r>
            <a:r>
              <a:rPr lang="ko-KR" altLang="en-US" dirty="0"/>
              <a:t>가 낮은 대역폭을 사용한다는 특징을 활용하여 서버가 데이터를</a:t>
            </a:r>
            <a:endParaRPr lang="en-US" altLang="ko-KR" dirty="0"/>
          </a:p>
          <a:p>
            <a:r>
              <a:rPr lang="ko-KR" altLang="en-US" dirty="0"/>
              <a:t>기다리며 자원을 소모하도록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DOS </a:t>
            </a:r>
            <a:r>
              <a:rPr lang="en-US" altLang="ko-KR" b="1" dirty="0" err="1"/>
              <a:t>Slowloris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에서 헤더의 끝을 </a:t>
            </a:r>
            <a:r>
              <a:rPr lang="en-US" altLang="ko-KR" dirty="0"/>
              <a:t>/r/n </a:t>
            </a:r>
            <a:r>
              <a:rPr lang="ko-KR" altLang="en-US" dirty="0" err="1"/>
              <a:t>개행문자로</a:t>
            </a:r>
            <a:r>
              <a:rPr lang="ko-KR" altLang="en-US" dirty="0"/>
              <a:t> 구분하는데 이 </a:t>
            </a:r>
            <a:r>
              <a:rPr lang="ko-KR" altLang="en-US" dirty="0" err="1"/>
              <a:t>개행문자를</a:t>
            </a:r>
            <a:r>
              <a:rPr lang="ko-KR" altLang="en-US" dirty="0"/>
              <a:t> 보내지 않고</a:t>
            </a:r>
            <a:endParaRPr lang="en-US" altLang="ko-KR" dirty="0"/>
          </a:p>
          <a:p>
            <a:r>
              <a:rPr lang="ko-KR" altLang="en-US" dirty="0"/>
              <a:t>지속적으로 </a:t>
            </a:r>
            <a:r>
              <a:rPr lang="ko-KR" altLang="en-US" dirty="0" err="1"/>
              <a:t>의미없는</a:t>
            </a:r>
            <a:r>
              <a:rPr lang="ko-KR" altLang="en-US" dirty="0"/>
              <a:t> 변수를 추가하여 서버가 </a:t>
            </a:r>
            <a:r>
              <a:rPr lang="ko-KR" altLang="en-US" dirty="0" err="1"/>
              <a:t>헤더정보가</a:t>
            </a:r>
            <a:r>
              <a:rPr lang="ko-KR" altLang="en-US" dirty="0"/>
              <a:t> 아직 도착하지 않았다고</a:t>
            </a:r>
            <a:endParaRPr lang="en-US" altLang="ko-KR" dirty="0"/>
          </a:p>
          <a:p>
            <a:r>
              <a:rPr lang="ko-KR" altLang="en-US" dirty="0"/>
              <a:t>인식하도록 하여 연결을 유지하도록 하여 자원을 소모하도록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96486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옛체"/>
        <a:ea typeface="휴먼옛체"/>
        <a:cs typeface=""/>
      </a:majorFont>
      <a:minorFont>
        <a:latin typeface="휴먼옛체"/>
        <a:ea typeface="휴먼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49696</TotalTime>
  <Words>317</Words>
  <Application>Microsoft Macintosh PowerPoint</Application>
  <PresentationFormat>화면 슬라이드 쇼(4:3)</PresentationFormat>
  <Paragraphs>104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HY견고딕</vt:lpstr>
      <vt:lpstr>맑은 고딕</vt:lpstr>
      <vt:lpstr>휴먼옛체</vt:lpstr>
      <vt:lpstr>Arial</vt:lpstr>
      <vt:lpstr>Times New Roman</vt:lpstr>
      <vt:lpstr>기본 디자인</vt:lpstr>
      <vt:lpstr>디자인 사용자 지정</vt:lpstr>
      <vt:lpstr>AutoEncoder ( 4 ) </vt:lpstr>
      <vt:lpstr>내용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  <vt:lpstr>Network Packet Data Anomaly Detecting Using AutoEncoder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</dc:creator>
  <cp:lastModifiedBy>박태정</cp:lastModifiedBy>
  <cp:revision>1633</cp:revision>
  <cp:lastPrinted>2014-01-09T05:46:22Z</cp:lastPrinted>
  <dcterms:created xsi:type="dcterms:W3CDTF">2005-04-23T14:48:12Z</dcterms:created>
  <dcterms:modified xsi:type="dcterms:W3CDTF">2021-07-28T05:59:32Z</dcterms:modified>
</cp:coreProperties>
</file>