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478" r:id="rId3"/>
    <p:sldId id="1572" r:id="rId4"/>
    <p:sldId id="1619" r:id="rId5"/>
    <p:sldId id="1620" r:id="rId6"/>
    <p:sldId id="1621" r:id="rId7"/>
    <p:sldId id="1622" r:id="rId8"/>
    <p:sldId id="1623" r:id="rId9"/>
    <p:sldId id="1624" r:id="rId10"/>
    <p:sldId id="1625" r:id="rId11"/>
    <p:sldId id="1626" r:id="rId12"/>
    <p:sldId id="1627" r:id="rId13"/>
    <p:sldId id="1628" r:id="rId14"/>
    <p:sldId id="1629" r:id="rId15"/>
    <p:sldId id="1630" r:id="rId16"/>
  </p:sldIdLst>
  <p:sldSz cx="9144000" cy="6858000" type="screen4x3"/>
  <p:notesSz cx="9799638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440"/>
    <a:srgbClr val="FFFFCC"/>
    <a:srgbClr val="FEAB98"/>
    <a:srgbClr val="FFCCCC"/>
    <a:srgbClr val="CCFFFF"/>
    <a:srgbClr val="C5E9FF"/>
    <a:srgbClr val="E3F6FD"/>
    <a:srgbClr val="0033CC"/>
    <a:srgbClr val="CC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4" autoAdjust="0"/>
    <p:restoredTop sz="83778" autoAdjust="0"/>
  </p:normalViewPr>
  <p:slideViewPr>
    <p:cSldViewPr>
      <p:cViewPr>
        <p:scale>
          <a:sx n="113" d="100"/>
          <a:sy n="113" d="100"/>
        </p:scale>
        <p:origin x="1912" y="-96"/>
      </p:cViewPr>
      <p:guideLst>
        <p:guide orient="horz" pos="175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98C3EE-70B1-4551-848F-FDAD31D992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4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6413"/>
            <a:ext cx="3367088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1075" y="3198813"/>
            <a:ext cx="783748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5E59A5-D01E-4537-BD89-97237975EB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29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59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1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0" y="5619750"/>
            <a:ext cx="23764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76400"/>
            <a:ext cx="7772400" cy="1295400"/>
          </a:xfrm>
          <a:noFill/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6925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0"/>
            <a:ext cx="10795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000099">
                  <a:alpha val="8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A9DE4-15F4-463E-A783-7C627D61925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41D76-640A-45A6-80E7-DC0CCA3F488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1BFED-4F58-42B7-AFB7-9A61C8AC84F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7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00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5706" y="980538"/>
            <a:ext cx="4157114" cy="250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5706" y="3625541"/>
            <a:ext cx="4157114" cy="25067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AE6AC-B949-49FA-B42A-EEF23D4F41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706" y="980540"/>
            <a:ext cx="4157114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30B627-6C9C-4DDC-8ED5-D46999B79D0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6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4EB322D9-8927-4CC4-BB14-6843212EDA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A1A32-44A3-475A-9502-8FEC029A55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92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B4295-C121-4F47-9238-14D8ADD2C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99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004EC-70A6-4094-A2BC-DB2F682C4E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7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628"/>
            <a:ext cx="9144000" cy="90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7" y="145541"/>
            <a:ext cx="8513175" cy="576262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571875" y="6525344"/>
            <a:ext cx="1981200" cy="221109"/>
          </a:xfrm>
          <a:ln/>
        </p:spPr>
        <p:txBody>
          <a:bodyPr/>
          <a:lstStyle>
            <a:lvl1pPr>
              <a:defRPr/>
            </a:lvl1pPr>
          </a:lstStyle>
          <a:p>
            <a:fld id="{E2DCC426-90DC-4500-A524-BCDD2488F80E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5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  <a:effectLst>
            <a:outerShdw blurRad="63500" algn="ctr" rotWithShape="0">
              <a:schemeClr val="bg1"/>
            </a:outerShdw>
          </a:effectLst>
        </p:spPr>
        <p:txBody>
          <a:bodyPr/>
          <a:lstStyle>
            <a:lvl1pPr marL="269875" indent="-269875">
              <a:buFontTx/>
              <a:buBlip>
                <a:blip r:embed="rId2"/>
              </a:buBlip>
              <a:defRPr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1pPr>
            <a:lvl2pPr marL="541338" indent="-271463">
              <a:buFontTx/>
              <a:buBlip>
                <a:blip r:embed="rId3"/>
              </a:buBlip>
              <a:defRPr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716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D3F8-289E-4DBC-9D1B-42ECFC9DA9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62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979F2-7957-46EA-9E1A-F663ADBCDF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049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66776-9A16-47F5-96B0-6AFBB209F1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007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732CC-6640-4C24-9774-933EE377F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93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2632-6AF7-45C8-A8FB-7015C60544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89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FC10-0D41-4B22-BC7F-9A887EDCB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9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05EC3-F50F-4091-AF4D-739329530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41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C5C73-55DF-48B1-96EE-CB8DA38ABD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8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7EE41-E22C-4011-85D8-DFA4551857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2084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4" y="836613"/>
            <a:ext cx="4208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73AD4-5A1C-4A68-91D8-947EBAAD15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FF297-043D-4E66-8230-5338D73374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554D7-FBF4-4C40-B1C3-A050AB62E7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8CA11-A0DD-4323-AEC7-BC4AF9450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C4C3F-E3F5-497D-8821-5C0CD09FE02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6BF8B-8C0F-4E41-9357-51B989B32B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565258" cy="5762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37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251520" y="6453336"/>
            <a:ext cx="8637588" cy="73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30" name="Picture 2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45618"/>
            <a:ext cx="935682" cy="2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 bwMode="auto">
          <a:xfrm>
            <a:off x="3571875" y="6597352"/>
            <a:ext cx="1981200" cy="2211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8AA16FE0-F9B9-444C-8502-D31DBA3BBD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20" r:id="rId13"/>
    <p:sldLayoutId id="2147485021" r:id="rId14"/>
    <p:sldLayoutId id="2147485022" r:id="rId15"/>
    <p:sldLayoutId id="2147485023" r:id="rId1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65000"/>
        <a:buBlip>
          <a:blip r:embed="rId19"/>
        </a:buBlip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1CFAC-7B2A-445E-A4DE-C9D8FBD7CF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7" r:id="rId1"/>
    <p:sldLayoutId id="2147485008" r:id="rId2"/>
    <p:sldLayoutId id="2147485009" r:id="rId3"/>
    <p:sldLayoutId id="2147485010" r:id="rId4"/>
    <p:sldLayoutId id="2147485011" r:id="rId5"/>
    <p:sldLayoutId id="2147485012" r:id="rId6"/>
    <p:sldLayoutId id="2147485013" r:id="rId7"/>
    <p:sldLayoutId id="2147485014" r:id="rId8"/>
    <p:sldLayoutId id="2147485015" r:id="rId9"/>
    <p:sldLayoutId id="2147485016" r:id="rId10"/>
    <p:sldLayoutId id="214748501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212976"/>
            <a:ext cx="6858000" cy="1872208"/>
          </a:xfrm>
        </p:spPr>
        <p:txBody>
          <a:bodyPr/>
          <a:lstStyle/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2021. 9. 1.</a:t>
            </a:r>
          </a:p>
          <a:p>
            <a:pPr eaLnBrk="1" hangingPunct="1"/>
            <a:r>
              <a:rPr lang="ko-KR" altLang="en-US" sz="1600" dirty="0" err="1"/>
              <a:t>박태정</a:t>
            </a:r>
            <a:endParaRPr lang="en-US" altLang="ko-KR" sz="1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ko-KR" altLang="en-US" sz="3600" dirty="0">
                <a:solidFill>
                  <a:schemeClr val="accent6"/>
                </a:solidFill>
              </a:rPr>
              <a:t>네트워크 비정상 탐지를 위한 </a:t>
            </a:r>
            <a:br>
              <a:rPr lang="en-US" altLang="ko-KR" sz="3600" dirty="0">
                <a:solidFill>
                  <a:schemeClr val="accent6"/>
                </a:solidFill>
              </a:rPr>
            </a:br>
            <a:r>
              <a:rPr lang="ko-KR" altLang="en-US" sz="3600" dirty="0">
                <a:solidFill>
                  <a:schemeClr val="accent6"/>
                </a:solidFill>
              </a:rPr>
              <a:t>속성 축소를 반영한 의사결정 나무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CART</a:t>
            </a:r>
            <a:r>
              <a:rPr lang="ko-KR" altLang="en-US" kern="0" dirty="0"/>
              <a:t>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Classification</a:t>
            </a:r>
            <a:r>
              <a:rPr lang="ko-KR" altLang="en-US" kern="0" dirty="0"/>
              <a:t> </a:t>
            </a:r>
            <a:r>
              <a:rPr lang="en-US" altLang="ko-KR" kern="0" dirty="0"/>
              <a:t>and</a:t>
            </a:r>
            <a:r>
              <a:rPr lang="ko-KR" altLang="en-US" kern="0" dirty="0"/>
              <a:t> </a:t>
            </a:r>
            <a:r>
              <a:rPr lang="en-US" altLang="ko-KR" kern="0" dirty="0"/>
              <a:t>Regression</a:t>
            </a:r>
            <a:r>
              <a:rPr lang="ko-KR" altLang="en-US" kern="0" dirty="0"/>
              <a:t> </a:t>
            </a:r>
            <a:r>
              <a:rPr lang="en-US" altLang="ko-KR" kern="0" dirty="0"/>
              <a:t>Tree</a:t>
            </a:r>
            <a:r>
              <a:rPr lang="ko-KR" altLang="en-US" kern="0" dirty="0"/>
              <a:t> </a:t>
            </a:r>
            <a:r>
              <a:rPr lang="en-US" altLang="ko-KR" kern="0" dirty="0"/>
              <a:t>)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r>
              <a:rPr lang="en-US" altLang="ko-KR" kern="0" dirty="0"/>
              <a:t>CART </a:t>
            </a:r>
            <a:r>
              <a:rPr lang="ko-KR" altLang="en-US" kern="0" dirty="0"/>
              <a:t>는 </a:t>
            </a:r>
            <a:r>
              <a:rPr lang="ko-KR" altLang="en-US" kern="0" dirty="0" err="1"/>
              <a:t>지니계수</a:t>
            </a:r>
            <a:r>
              <a:rPr lang="ko-KR" altLang="en-US" kern="0" dirty="0"/>
              <a:t>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Gini index ) </a:t>
            </a:r>
            <a:r>
              <a:rPr lang="ko-KR" altLang="en-US" kern="0" dirty="0"/>
              <a:t>로 </a:t>
            </a:r>
            <a:r>
              <a:rPr lang="ko-KR" altLang="en-US" kern="0" dirty="0" err="1"/>
              <a:t>불순도를</a:t>
            </a:r>
            <a:r>
              <a:rPr lang="ko-KR" altLang="en-US" kern="0" dirty="0"/>
              <a:t> 계산하고</a:t>
            </a:r>
            <a:r>
              <a:rPr lang="en-US" altLang="ko-KR" kern="0" dirty="0"/>
              <a:t>,</a:t>
            </a:r>
            <a:r>
              <a:rPr lang="ko-KR" altLang="en-US" kern="0" dirty="0"/>
              <a:t> 연속적인 속성 값들도 처리가 가능하다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r>
              <a:rPr lang="en-US" altLang="ko-KR" kern="0" dirty="0"/>
              <a:t>Gini Index </a:t>
            </a:r>
            <a:r>
              <a:rPr lang="ko-KR" altLang="en-US" kern="0" dirty="0"/>
              <a:t>는 </a:t>
            </a:r>
            <a:r>
              <a:rPr lang="ko-KR" altLang="en-US" kern="0" dirty="0" err="1"/>
              <a:t>불순도를</a:t>
            </a:r>
            <a:r>
              <a:rPr lang="ko-KR" altLang="en-US" kern="0" dirty="0"/>
              <a:t> 측정하는 지표로 통계적 </a:t>
            </a:r>
            <a:r>
              <a:rPr lang="ko-KR" altLang="en-US" kern="0" dirty="0" err="1"/>
              <a:t>분산정도를</a:t>
            </a:r>
            <a:r>
              <a:rPr lang="ko-KR" altLang="en-US" kern="0" dirty="0"/>
              <a:t> 정량화 함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2"/>
            <a:r>
              <a:rPr lang="en-US" altLang="ko-KR" kern="0" dirty="0"/>
              <a:t>Gini Index </a:t>
            </a:r>
            <a:r>
              <a:rPr lang="ko-KR" altLang="en-US" kern="0" dirty="0"/>
              <a:t>가 높을수록 분산되어 있음을 의미한다</a:t>
            </a:r>
            <a:r>
              <a:rPr lang="en-US" altLang="ko-KR" kern="0" dirty="0"/>
              <a:t>.</a:t>
            </a:r>
          </a:p>
          <a:p>
            <a:pPr lvl="1"/>
            <a:r>
              <a:rPr lang="en-US" altLang="ko-KR" kern="0" dirty="0"/>
              <a:t>ID3 </a:t>
            </a:r>
            <a:r>
              <a:rPr lang="ko-KR" altLang="en-US" kern="0" dirty="0"/>
              <a:t>와 다르게 이진 분할하며 </a:t>
            </a:r>
            <a:r>
              <a:rPr lang="en-US" altLang="ko-KR" kern="0" dirty="0"/>
              <a:t>Binary Tree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만들어 낸다</a:t>
            </a:r>
            <a:r>
              <a:rPr lang="en-US" altLang="ko-KR" kern="0" dirty="0"/>
              <a:t>.</a:t>
            </a:r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r>
              <a:rPr lang="ko-KR" altLang="en-US" kern="0" dirty="0"/>
              <a:t>본 논문에서는 </a:t>
            </a:r>
            <a:r>
              <a:rPr lang="ko-KR" altLang="en-US" kern="0" dirty="0" err="1"/>
              <a:t>사이킷런</a:t>
            </a:r>
            <a:r>
              <a:rPr lang="ko-KR" altLang="en-US" kern="0" dirty="0"/>
              <a:t> </a:t>
            </a:r>
            <a:r>
              <a:rPr lang="en-US" altLang="ko-KR" kern="0" dirty="0"/>
              <a:t>DT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사용하며 </a:t>
            </a:r>
            <a:r>
              <a:rPr lang="en-US" altLang="ko-KR" kern="0" dirty="0"/>
              <a:t>CART </a:t>
            </a:r>
            <a:r>
              <a:rPr lang="ko-KR" altLang="en-US" kern="0" dirty="0"/>
              <a:t>알고리즘을 사용한다</a:t>
            </a:r>
            <a:r>
              <a:rPr lang="en-US" altLang="ko-KR" kern="0" dirty="0"/>
              <a:t>.</a:t>
            </a:r>
            <a:r>
              <a:rPr lang="ko-KR" altLang="en-US" kern="0" dirty="0"/>
              <a:t>따라서 범주형 데이터는 이산적 정수 값으로 변경하여 사용 함</a:t>
            </a:r>
            <a:r>
              <a:rPr lang="en-US" altLang="ko-KR" kern="0" dirty="0"/>
              <a:t>.</a:t>
            </a:r>
          </a:p>
          <a:p>
            <a:pPr marL="539750" lvl="2" indent="0">
              <a:buNone/>
            </a:pPr>
            <a:r>
              <a:rPr lang="ko-KR" altLang="en-US" kern="0" dirty="0"/>
              <a:t> 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B0BAD7-383D-EB45-8EC9-8AA9C8C0B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16" y="2708920"/>
            <a:ext cx="2250368" cy="1074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67F3D-BB99-3D4A-BB32-5DB7EF218514}"/>
              </a:ext>
            </a:extLst>
          </p:cNvPr>
          <p:cNvSpPr txBox="1"/>
          <p:nvPr/>
        </p:nvSpPr>
        <p:spPr>
          <a:xfrm>
            <a:off x="2931568" y="3857243"/>
            <a:ext cx="299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050" dirty="0"/>
              <a:t>S : </a:t>
            </a:r>
            <a:r>
              <a:rPr lang="ko-KR" altLang="en-US" sz="1050" dirty="0"/>
              <a:t>이미 발생 한 사건의 모음 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c : </a:t>
            </a:r>
            <a:r>
              <a:rPr lang="ko-KR" altLang="en-US" sz="1050" dirty="0"/>
              <a:t>사건의 </a:t>
            </a:r>
            <a:r>
              <a:rPr lang="ko-KR" altLang="en-US" sz="1050" dirty="0" err="1"/>
              <a:t>갯수</a:t>
            </a:r>
            <a:endParaRPr lang="ko-Kore-KR" sz="1050" dirty="0"/>
          </a:p>
        </p:txBody>
      </p:sp>
    </p:spTree>
    <p:extLst>
      <p:ext uri="{BB962C8B-B14F-4D97-AF65-F5344CB8AC3E}">
        <p14:creationId xmlns:p14="http://schemas.microsoft.com/office/powerpoint/2010/main" val="291573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의사 결정 나무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Decision Tree )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이용한 네트워크 비정상 검출 기법</a:t>
            </a:r>
            <a:endParaRPr lang="en-US" altLang="ko-KR" kern="0" dirty="0"/>
          </a:p>
          <a:p>
            <a:pPr lvl="1"/>
            <a:r>
              <a:rPr lang="ko-KR" altLang="en-US" kern="0" dirty="0"/>
              <a:t>기존 연구</a:t>
            </a: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0F0D94-1542-1744-8A2B-051C3D38E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55428"/>
              </p:ext>
            </p:extLst>
          </p:nvPr>
        </p:nvGraphicFramePr>
        <p:xfrm>
          <a:off x="539552" y="2232744"/>
          <a:ext cx="844576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>
                  <a:extLst>
                    <a:ext uri="{9D8B030D-6E8A-4147-A177-3AD203B41FA5}">
                      <a16:colId xmlns:a16="http://schemas.microsoft.com/office/drawing/2014/main" val="1223323245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4160992994"/>
                    </a:ext>
                  </a:extLst>
                </a:gridCol>
                <a:gridCol w="2055055">
                  <a:extLst>
                    <a:ext uri="{9D8B030D-6E8A-4147-A177-3AD203B41FA5}">
                      <a16:colId xmlns:a16="http://schemas.microsoft.com/office/drawing/2014/main" val="844534097"/>
                    </a:ext>
                  </a:extLst>
                </a:gridCol>
                <a:gridCol w="2322258">
                  <a:extLst>
                    <a:ext uri="{9D8B030D-6E8A-4147-A177-3AD203B41FA5}">
                      <a16:colId xmlns:a16="http://schemas.microsoft.com/office/drawing/2014/main" val="283058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연구</a:t>
                      </a:r>
                      <a:endParaRPr 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J. Lee</a:t>
                      </a:r>
                      <a:endParaRPr 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dirty="0"/>
                        <a:t>Hota &amp; Shrivas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dirty="0"/>
                        <a:t>T vallaee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7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데이터셋</a:t>
                      </a:r>
                      <a:endParaRPr lang="ko-Kore-KR" sz="16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sz="16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KDD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KDDTrain</a:t>
                      </a:r>
                      <a:r>
                        <a:rPr lang="en-US" sz="16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+</a:t>
                      </a:r>
                      <a:endParaRPr lang="ko-Kore-KR" sz="16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sz="16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KDD</a:t>
                      </a:r>
                      <a:r>
                        <a:rPr lang="ko-KR" altLang="en-US" sz="16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ko-Kore-KR" sz="16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Test+,Train-21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8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알고리즘</a:t>
                      </a:r>
                      <a:endParaRPr 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b="0" dirty="0"/>
                        <a:t>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C4.5, Info Gain</a:t>
                      </a:r>
                      <a:r>
                        <a:rPr lang="en-US" altLang="ko-KR" b="0" dirty="0"/>
                        <a:t>..</a:t>
                      </a:r>
                      <a:endParaRPr lang="ko-Kore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C4.5</a:t>
                      </a:r>
                      <a:r>
                        <a:rPr lang="ko-KR" altLang="en-US" b="0" dirty="0"/>
                        <a:t> </a:t>
                      </a:r>
                      <a:endParaRPr lang="ko-Kore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1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dirty="0"/>
                        <a:t>DT </a:t>
                      </a:r>
                      <a:r>
                        <a:rPr lang="ko-KR" altLang="en-US" dirty="0"/>
                        <a:t>개수</a:t>
                      </a:r>
                      <a:endParaRPr 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4</a:t>
                      </a:r>
                      <a:endParaRPr lang="ko-Kore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1</a:t>
                      </a:r>
                      <a:endParaRPr lang="ko-Kore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지표</a:t>
                      </a:r>
                      <a:endParaRPr 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Recall 77.6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/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55.5</a:t>
                      </a:r>
                      <a:endParaRPr lang="ko-Kore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b="0" dirty="0"/>
                        <a:t>Accuracy 99.56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b="0" dirty="0"/>
                        <a:t>Accuracy 81/63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평가</a:t>
                      </a:r>
                      <a:endParaRPr lang="ko-Kore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b="1" dirty="0"/>
                        <a:t>문제</a:t>
                      </a:r>
                      <a:r>
                        <a:rPr lang="en-US" altLang="ko-KR" sz="1200" b="1" dirty="0"/>
                        <a:t>1.</a:t>
                      </a:r>
                    </a:p>
                    <a:p>
                      <a:r>
                        <a:rPr lang="en-US" altLang="ko-KR" sz="1100" dirty="0"/>
                        <a:t>KDD </a:t>
                      </a:r>
                      <a:r>
                        <a:rPr lang="ko-KR" altLang="en-US" sz="1100" dirty="0"/>
                        <a:t>데이터 셋은 중복 된 레코드들이 많이 포함되어있다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r>
                        <a:rPr lang="ko-KR" altLang="en-US" sz="1100" dirty="0" err="1"/>
                        <a:t>라벨별로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DT </a:t>
                      </a:r>
                      <a:r>
                        <a:rPr lang="ko-KR" altLang="en-US" sz="1100" dirty="0" err="1"/>
                        <a:t>를</a:t>
                      </a:r>
                      <a:r>
                        <a:rPr lang="ko-KR" altLang="en-US" sz="1100" dirty="0"/>
                        <a:t> 따로 설계 함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실제에서는 정상과 비정상을 알 수 없기 때문에 라벨 별 </a:t>
                      </a:r>
                      <a:r>
                        <a:rPr lang="en-US" altLang="ko-KR" sz="1100" dirty="0"/>
                        <a:t>DT </a:t>
                      </a:r>
                      <a:r>
                        <a:rPr lang="ko-KR" altLang="en-US" sz="1100" dirty="0"/>
                        <a:t>결과를 합성 할 앙상블 알고리즘이 필요 함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endParaRPr lang="en-US" sz="1200" dirty="0"/>
                    </a:p>
                    <a:p>
                      <a:r>
                        <a:rPr lang="ko-KR" altLang="en-US" sz="1200" b="1" dirty="0"/>
                        <a:t>문제</a:t>
                      </a:r>
                      <a:r>
                        <a:rPr lang="en-US" altLang="ko-KR" sz="1200" b="1" dirty="0"/>
                        <a:t>2.</a:t>
                      </a:r>
                    </a:p>
                    <a:p>
                      <a:r>
                        <a:rPr lang="ko-KR" altLang="en-US" sz="1200" dirty="0"/>
                        <a:t>학습에 사용 된 동일한 유형의 공격만을 포함하고 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sz="1200" dirty="0"/>
                    </a:p>
                    <a:p>
                      <a:r>
                        <a:rPr lang="ko-KR" altLang="en-US" sz="1200" dirty="0"/>
                        <a:t>학습에 사용 된 것과 동일 한 유형의 </a:t>
                      </a:r>
                      <a:r>
                        <a:rPr lang="ko-KR" altLang="en-US" sz="1200" dirty="0" err="1"/>
                        <a:t>데이터셋을</a:t>
                      </a:r>
                      <a:r>
                        <a:rPr lang="ko-KR" altLang="en-US" sz="1200" dirty="0"/>
                        <a:t> 대상으로 정확도를 검증하는 것은 모델을 과대평가 하게 되어 네트워크 </a:t>
                      </a:r>
                      <a:r>
                        <a:rPr lang="ko-KR" altLang="en-US" sz="1200" dirty="0" err="1"/>
                        <a:t>이상탐지에</a:t>
                      </a:r>
                      <a:r>
                        <a:rPr lang="ko-KR" altLang="en-US" sz="1200" dirty="0"/>
                        <a:t> 있어 부적합하다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ko-Kore-KR" sz="1200" dirty="0"/>
                    </a:p>
                    <a:p>
                      <a:endParaRPr lang="ko-Kore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C4.5 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ko-KR" altLang="en-US" sz="1400" dirty="0"/>
                        <a:t> 사용 함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ID3 </a:t>
                      </a:r>
                      <a:r>
                        <a:rPr lang="ko-KR" altLang="en-US" sz="1400" dirty="0"/>
                        <a:t>의 단점인 범주형 데이터만을 취급한 다는 것을 극복한 이산적 처리 방식 </a:t>
                      </a:r>
                      <a:endParaRPr lang="en-US" altLang="ko-KR" sz="1400" dirty="0"/>
                    </a:p>
                    <a:p>
                      <a:r>
                        <a:rPr lang="en-US" sz="1400" dirty="0"/>
                        <a:t>CART </a:t>
                      </a:r>
                      <a:r>
                        <a:rPr lang="ko-KR" altLang="en-US" sz="1400" dirty="0"/>
                        <a:t>와 유사 함</a:t>
                      </a:r>
                      <a:r>
                        <a:rPr lang="en-US" altLang="ko-KR" sz="1400" dirty="0"/>
                        <a:t>.</a:t>
                      </a:r>
                      <a:endParaRPr lang="ko-Kore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7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5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의사 결정 나무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Decision Tree )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이용한 네트워크 비정상 검출 기법</a:t>
            </a: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lvl="1"/>
            <a:r>
              <a:rPr lang="en-US" altLang="ko-KR" kern="0" dirty="0"/>
              <a:t>1. Pre-Processing</a:t>
            </a:r>
          </a:p>
          <a:p>
            <a:pPr lvl="2">
              <a:buFontTx/>
              <a:buChar char="-"/>
            </a:pPr>
            <a:r>
              <a:rPr lang="ko-KR" altLang="en-US" kern="0" dirty="0"/>
              <a:t>공격 타입 혹은 그룹으로 분류하는 것이 아니라 정상과 공격 여부만을 판단하기 때문에 모든 레이블을 정상과 공격만을 나타내는 이진 레이블</a:t>
            </a:r>
            <a:r>
              <a:rPr lang="en-US" altLang="ko-KR" kern="0" dirty="0"/>
              <a:t>(0,1)</a:t>
            </a:r>
            <a:r>
              <a:rPr lang="ko-KR" altLang="en-US" kern="0" dirty="0"/>
              <a:t> 로 변환한다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marL="539750" lvl="2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0BA444-1E61-AA40-A7DF-09C722F95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2132856"/>
            <a:ext cx="5544616" cy="1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107504" y="1176990"/>
            <a:ext cx="8712968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의사 결정 나무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Decision Tree )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이용한 네트워크 비정상 검출 기법</a:t>
            </a:r>
            <a:endParaRPr lang="en-US" altLang="ko-KR" kern="0" dirty="0"/>
          </a:p>
          <a:p>
            <a:pPr lvl="1"/>
            <a:r>
              <a:rPr lang="en-US" altLang="ko-KR" kern="0" dirty="0"/>
              <a:t>2.</a:t>
            </a:r>
            <a:r>
              <a:rPr lang="ko-KR" altLang="en-US" kern="0" dirty="0"/>
              <a:t> </a:t>
            </a:r>
            <a:r>
              <a:rPr lang="en-US" altLang="ko-KR" kern="0" dirty="0"/>
              <a:t>Feature Selection</a:t>
            </a:r>
          </a:p>
          <a:p>
            <a:pPr marL="269875" lvl="1" indent="0">
              <a:buNone/>
            </a:pPr>
            <a:endParaRPr lang="en-US" altLang="ko-KR" kern="0" dirty="0"/>
          </a:p>
          <a:p>
            <a:pPr marL="539750" lvl="2" indent="0">
              <a:buNone/>
            </a:pPr>
            <a:r>
              <a:rPr lang="ko-KR" altLang="en-US" sz="1400" kern="0" dirty="0"/>
              <a:t>일반적으로</a:t>
            </a:r>
            <a:r>
              <a:rPr lang="en-US" altLang="ko-KR" sz="1400" kern="0" dirty="0"/>
              <a:t>DT</a:t>
            </a:r>
            <a:r>
              <a:rPr lang="ko-KR" altLang="en-US" sz="1400" kern="0" dirty="0"/>
              <a:t> 는 테스트 데이터에 </a:t>
            </a:r>
            <a:endParaRPr lang="en-US" altLang="ko-KR" sz="1400" kern="0" dirty="0"/>
          </a:p>
          <a:p>
            <a:pPr marL="539750" lvl="2" indent="0">
              <a:buNone/>
            </a:pPr>
            <a:r>
              <a:rPr lang="ko-KR" altLang="en-US" sz="1400" kern="0" dirty="0" err="1"/>
              <a:t>과대적합</a:t>
            </a:r>
            <a:r>
              <a:rPr lang="ko-KR" altLang="en-US" sz="1400" kern="0" dirty="0"/>
              <a:t> 되는 것으로  보고 되고 있다</a:t>
            </a:r>
            <a:r>
              <a:rPr lang="en-US" altLang="ko-KR" sz="1400" kern="0" dirty="0"/>
              <a:t>.</a:t>
            </a:r>
            <a:r>
              <a:rPr lang="ko-KR" altLang="en-US" sz="1400" kern="0" dirty="0"/>
              <a:t> </a:t>
            </a:r>
            <a:endParaRPr lang="en-US" altLang="ko-KR" sz="1400" kern="0" dirty="0"/>
          </a:p>
          <a:p>
            <a:pPr marL="539750" lvl="2" indent="0">
              <a:buNone/>
            </a:pPr>
            <a:endParaRPr lang="en-US" altLang="ko-KR" sz="1400" kern="0" dirty="0"/>
          </a:p>
          <a:p>
            <a:pPr marL="539750" lvl="2" indent="0">
              <a:buNone/>
            </a:pPr>
            <a:r>
              <a:rPr lang="ko-KR" altLang="en-US" sz="1400" kern="0" dirty="0"/>
              <a:t>따라서 성능을 높이기 위해 </a:t>
            </a:r>
            <a:r>
              <a:rPr lang="ko-KR" altLang="en-US" sz="1400" kern="0" dirty="0" err="1"/>
              <a:t>사이킷</a:t>
            </a:r>
            <a:r>
              <a:rPr lang="ko-KR" altLang="en-US" sz="1400" kern="0" dirty="0"/>
              <a:t> 런 </a:t>
            </a:r>
            <a:endParaRPr lang="en-US" altLang="ko-KR" sz="1400" kern="0" dirty="0"/>
          </a:p>
          <a:p>
            <a:pPr marL="539750" lvl="2" indent="0">
              <a:buNone/>
            </a:pPr>
            <a:r>
              <a:rPr lang="en-US" altLang="ko-KR" sz="1400" kern="0" dirty="0" err="1"/>
              <a:t>SelectKBest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클래스를 사용하여 </a:t>
            </a:r>
            <a:endParaRPr lang="en-US" altLang="ko-KR" sz="1400" kern="0" dirty="0"/>
          </a:p>
          <a:p>
            <a:pPr marL="539750" lvl="2" indent="0">
              <a:buNone/>
            </a:pPr>
            <a:endParaRPr lang="en-US" altLang="ko-KR" sz="1400" kern="0" dirty="0"/>
          </a:p>
          <a:p>
            <a:pPr marL="539750" lvl="2" indent="0">
              <a:buNone/>
            </a:pPr>
            <a:r>
              <a:rPr lang="en-US" altLang="ko-KR" sz="1400" kern="0" dirty="0"/>
              <a:t>41</a:t>
            </a:r>
            <a:r>
              <a:rPr lang="ko-KR" altLang="en-US" sz="1400" kern="0" dirty="0"/>
              <a:t>개의 속성 중 최적의 </a:t>
            </a:r>
            <a:r>
              <a:rPr lang="en-US" altLang="ko-KR" sz="1400" kern="0" dirty="0"/>
              <a:t>K </a:t>
            </a:r>
            <a:r>
              <a:rPr lang="ko-KR" altLang="en-US" sz="1400" kern="0" dirty="0"/>
              <a:t>개를 </a:t>
            </a:r>
            <a:endParaRPr lang="en-US" altLang="ko-KR" sz="1400" kern="0" dirty="0"/>
          </a:p>
          <a:p>
            <a:pPr marL="539750" lvl="2" indent="0">
              <a:buNone/>
            </a:pPr>
            <a:r>
              <a:rPr lang="en-US" altLang="ko-KR" sz="1400" kern="0" dirty="0"/>
              <a:t>Feature </a:t>
            </a:r>
            <a:r>
              <a:rPr lang="ko-KR" altLang="en-US" sz="1400" kern="0" dirty="0"/>
              <a:t>와 라벨 사이 </a:t>
            </a:r>
            <a:r>
              <a:rPr lang="ko-KR" altLang="en-US" sz="1400" kern="0" dirty="0" err="1"/>
              <a:t>카이제곱</a:t>
            </a:r>
            <a:r>
              <a:rPr lang="ko-KR" altLang="en-US" sz="1400" kern="0" dirty="0"/>
              <a:t> </a:t>
            </a:r>
            <a:endParaRPr lang="en-US" altLang="ko-KR" sz="1400" kern="0" dirty="0"/>
          </a:p>
          <a:p>
            <a:pPr marL="539750" lvl="2" indent="0">
              <a:buNone/>
            </a:pPr>
            <a:r>
              <a:rPr lang="ko-KR" altLang="en-US" sz="1400" kern="0" dirty="0"/>
              <a:t>테스트를 근거로 선택한다</a:t>
            </a:r>
            <a:r>
              <a:rPr lang="en-US" altLang="ko-KR" sz="1400" kern="0" dirty="0"/>
              <a:t>.</a:t>
            </a:r>
            <a:r>
              <a:rPr lang="ko-KR" altLang="en-US" sz="1400" kern="0" dirty="0"/>
              <a:t> </a:t>
            </a:r>
            <a:endParaRPr lang="en-US" altLang="ko-KR" sz="1400" kern="0" dirty="0"/>
          </a:p>
          <a:p>
            <a:pPr marL="539750" lvl="2" indent="0">
              <a:buNone/>
            </a:pPr>
            <a:endParaRPr lang="en-US" altLang="ko-KR" kern="0" dirty="0"/>
          </a:p>
          <a:p>
            <a:pPr marL="539750" lvl="2" indent="0">
              <a:buNone/>
            </a:pPr>
            <a:r>
              <a:rPr lang="en-US" altLang="ko-KR" sz="1000" kern="0" dirty="0"/>
              <a:t>Chi </a:t>
            </a:r>
            <a:r>
              <a:rPr lang="ko-KR" altLang="en-US" sz="1000" kern="0" dirty="0" err="1"/>
              <a:t>제곱검정</a:t>
            </a:r>
            <a:r>
              <a:rPr lang="ko-KR" altLang="en-US" sz="1000" kern="0" dirty="0"/>
              <a:t> </a:t>
            </a:r>
            <a:r>
              <a:rPr lang="en-US" altLang="ko-KR" sz="1000" kern="0" dirty="0"/>
              <a:t>:</a:t>
            </a:r>
            <a:r>
              <a:rPr lang="ko-KR" altLang="en-US" sz="1000" kern="0" dirty="0"/>
              <a:t> 관찰 되는 빈도가 유의미하게 다른지 검증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EDE70-AFB4-E04D-9B35-90FD601CC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58" y="2030285"/>
            <a:ext cx="2523126" cy="34082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5FB7DE-5A63-314F-8413-D3C568C19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772816"/>
            <a:ext cx="2592288" cy="22527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DA31D4-C637-1548-BAFD-ED8BDAFB5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64" y="3933056"/>
            <a:ext cx="2653208" cy="2252724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03F31656-85BF-064E-B75B-56E3A6DF3869}"/>
              </a:ext>
            </a:extLst>
          </p:cNvPr>
          <p:cNvSpPr/>
          <p:nvPr/>
        </p:nvSpPr>
        <p:spPr bwMode="auto">
          <a:xfrm>
            <a:off x="6948264" y="1689449"/>
            <a:ext cx="576064" cy="1794403"/>
          </a:xfrm>
          <a:prstGeom prst="fram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54CFFB5-C7EB-D74A-B7DC-A17F68782CF6}"/>
              </a:ext>
            </a:extLst>
          </p:cNvPr>
          <p:cNvSpPr/>
          <p:nvPr/>
        </p:nvSpPr>
        <p:spPr bwMode="auto">
          <a:xfrm>
            <a:off x="6948264" y="3933056"/>
            <a:ext cx="576064" cy="1794403"/>
          </a:xfrm>
          <a:prstGeom prst="fram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70A06F-EFAB-EE47-B576-E43106548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81" y="5728419"/>
            <a:ext cx="583264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4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107504" y="1176990"/>
            <a:ext cx="8712968" cy="4491442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의사 결정 나무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Decision Tree )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이용한 네트워크 비정상 검출 기법</a:t>
            </a:r>
            <a:endParaRPr lang="en-US" altLang="ko-KR" kern="0" dirty="0"/>
          </a:p>
          <a:p>
            <a:pPr lvl="1"/>
            <a:r>
              <a:rPr lang="ko-KR" altLang="en-US" kern="0" dirty="0"/>
              <a:t>검증 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AC6095F-2B99-1F4F-8C4D-1E9878BD6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1" y="2546350"/>
            <a:ext cx="3835400" cy="1562100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22922D0-303F-674A-AAE7-B0177773C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12" y="2264170"/>
            <a:ext cx="3860800" cy="1663700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182D9F8-F947-8C47-AFA4-163A8E92D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8" y="4229352"/>
            <a:ext cx="4038600" cy="128270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A821EE67-CA61-554B-991C-930AD1FBA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48" y="4072973"/>
            <a:ext cx="3531127" cy="1595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32622-49C5-C749-8C9B-65FCD0718811}"/>
              </a:ext>
            </a:extLst>
          </p:cNvPr>
          <p:cNvSpPr txBox="1"/>
          <p:nvPr/>
        </p:nvSpPr>
        <p:spPr>
          <a:xfrm>
            <a:off x="482343" y="5315735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기존의 연구 </a:t>
            </a:r>
            <a:r>
              <a:rPr lang="en-US" altLang="ko-KR" sz="1100" dirty="0"/>
              <a:t>(7) </a:t>
            </a:r>
            <a:r>
              <a:rPr lang="ko-KR" altLang="en-US" sz="1100" dirty="0"/>
              <a:t>에 비해</a:t>
            </a:r>
            <a:endParaRPr lang="en-US" altLang="ko-KR" sz="1100" dirty="0"/>
          </a:p>
          <a:p>
            <a:r>
              <a:rPr lang="ko-KR" altLang="en-US" sz="1100" dirty="0"/>
              <a:t> </a:t>
            </a:r>
            <a:r>
              <a:rPr lang="en-US" altLang="ko-KR" sz="1100" dirty="0" err="1"/>
              <a:t>KDDTest</a:t>
            </a:r>
            <a:r>
              <a:rPr lang="en-US" altLang="ko-KR" sz="1100" dirty="0"/>
              <a:t>+ </a:t>
            </a:r>
            <a:r>
              <a:rPr lang="ko-KR" altLang="en-US" sz="1100" dirty="0"/>
              <a:t>는 </a:t>
            </a:r>
            <a:r>
              <a:rPr lang="en-US" altLang="ko-KR" sz="1100" dirty="0"/>
              <a:t>3%</a:t>
            </a:r>
            <a:r>
              <a:rPr lang="ko-KR" altLang="en-US" sz="1100" dirty="0"/>
              <a:t> </a:t>
            </a:r>
            <a:r>
              <a:rPr lang="en-US" altLang="ko-KR" sz="1100" dirty="0"/>
              <a:t>KDDTest-21 </a:t>
            </a:r>
            <a:r>
              <a:rPr lang="ko-KR" altLang="en-US" sz="1100" dirty="0"/>
              <a:t>에서는 </a:t>
            </a:r>
            <a:r>
              <a:rPr lang="en-US" altLang="ko-KR" sz="1100" dirty="0"/>
              <a:t>6%</a:t>
            </a:r>
            <a:r>
              <a:rPr lang="ko-KR" altLang="en-US" sz="1100" dirty="0"/>
              <a:t> 성능 증가</a:t>
            </a:r>
            <a:endParaRPr 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8539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논문 정리 </a:t>
            </a:r>
            <a:endParaRPr lang="en-US" altLang="ko-KR" dirty="0"/>
          </a:p>
          <a:p>
            <a:pPr lvl="1"/>
            <a:r>
              <a:rPr lang="ko-KR" altLang="en-US" dirty="0"/>
              <a:t>네트워크 비정상 탐지를 위한 속성 축소를 반영한 의사결정 나무 </a:t>
            </a:r>
            <a:endParaRPr lang="en-US" altLang="ko-KR" dirty="0"/>
          </a:p>
          <a:p>
            <a:pPr lvl="2"/>
            <a:r>
              <a:rPr lang="ko-KR" altLang="en-US" dirty="0" err="1"/>
              <a:t>강구홍</a:t>
            </a:r>
            <a:r>
              <a:rPr lang="en-US" altLang="ko-KR" dirty="0"/>
              <a:t>(2019)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정보보호학회논문지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2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Abstraction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kern="0" dirty="0"/>
              <a:t>의사결정나무</a:t>
            </a:r>
            <a:r>
              <a:rPr lang="en-US" altLang="ko-KR" kern="0" dirty="0"/>
              <a:t> ( Decision Tree )</a:t>
            </a:r>
            <a:r>
              <a:rPr lang="ko-KR" altLang="en-US" kern="0" dirty="0"/>
              <a:t>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활용 한 네트워크 비정상 탐지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Anomaly</a:t>
            </a:r>
            <a:r>
              <a:rPr lang="ko-KR" altLang="en-US" kern="0" dirty="0"/>
              <a:t> </a:t>
            </a:r>
            <a:r>
              <a:rPr lang="en-US" altLang="ko-KR" kern="0" dirty="0"/>
              <a:t>Detection 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kern="0" dirty="0"/>
              <a:t>핵심 </a:t>
            </a:r>
            <a:r>
              <a:rPr lang="en-US" altLang="ko-KR" kern="0" dirty="0"/>
              <a:t>:</a:t>
            </a:r>
            <a:r>
              <a:rPr lang="ko-KR" altLang="en-US" kern="0" dirty="0"/>
              <a:t> </a:t>
            </a:r>
            <a:r>
              <a:rPr lang="ko-KR" altLang="en-US" kern="0" dirty="0" err="1"/>
              <a:t>데이터셋</a:t>
            </a:r>
            <a:r>
              <a:rPr lang="ko-KR" altLang="en-US" kern="0" dirty="0"/>
              <a:t> 활용에 관해 성능 개선 및 문제점 지적 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kern="0" dirty="0"/>
              <a:t>사용 데이터 셋</a:t>
            </a:r>
            <a:endParaRPr lang="en-US" altLang="ko-KR" kern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kern="0" dirty="0"/>
              <a:t>NSL-KDD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kern="0" dirty="0"/>
              <a:t>Train : </a:t>
            </a:r>
            <a:r>
              <a:rPr lang="en-US" altLang="ko-KR" kern="0" dirty="0" err="1"/>
              <a:t>KDDTrain</a:t>
            </a:r>
            <a:r>
              <a:rPr lang="en-US" altLang="ko-KR" kern="0" dirty="0"/>
              <a:t>+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kern="0" dirty="0"/>
              <a:t>Train : </a:t>
            </a:r>
            <a:r>
              <a:rPr lang="en-US" altLang="ko-KR" kern="0" dirty="0" err="1"/>
              <a:t>KDDTrain</a:t>
            </a:r>
            <a:r>
              <a:rPr lang="en-US" altLang="ko-KR" kern="0" dirty="0"/>
              <a:t>-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kern="0" dirty="0"/>
              <a:t>Test : </a:t>
            </a:r>
            <a:r>
              <a:rPr lang="en-US" altLang="ko-KR" kern="0" dirty="0" err="1"/>
              <a:t>KDDTest</a:t>
            </a:r>
            <a:r>
              <a:rPr lang="en-US" altLang="ko-KR" kern="0" dirty="0"/>
              <a:t>+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kern="0" dirty="0"/>
              <a:t>Test : KDDTest-21</a:t>
            </a:r>
          </a:p>
          <a:p>
            <a:pPr marL="851400" lvl="3" indent="0">
              <a:buNone/>
            </a:pPr>
            <a:endParaRPr lang="en-US" altLang="ko-KR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kern="0" dirty="0"/>
              <a:t>성능 </a:t>
            </a:r>
            <a:endParaRPr lang="en-US" altLang="ko-KR" kern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kern="0" dirty="0"/>
              <a:t>기존 </a:t>
            </a:r>
            <a:r>
              <a:rPr lang="en-US" altLang="ko-KR" kern="0" dirty="0"/>
              <a:t>DT </a:t>
            </a:r>
            <a:r>
              <a:rPr lang="ko-KR" altLang="en-US" kern="0" dirty="0"/>
              <a:t>연구와 비교하여 각각 </a:t>
            </a:r>
            <a:r>
              <a:rPr lang="ko-KR" altLang="en-US" kern="0" dirty="0" err="1"/>
              <a:t>데이터셋에</a:t>
            </a:r>
            <a:r>
              <a:rPr lang="ko-KR" altLang="en-US" kern="0" dirty="0"/>
              <a:t> 대해 </a:t>
            </a:r>
            <a:r>
              <a:rPr lang="en-US" altLang="ko-KR" kern="0" dirty="0"/>
              <a:t>3%,</a:t>
            </a:r>
            <a:r>
              <a:rPr lang="ko-KR" altLang="en-US" kern="0" dirty="0"/>
              <a:t> </a:t>
            </a:r>
            <a:r>
              <a:rPr lang="en-US" altLang="ko-KR" kern="0" dirty="0"/>
              <a:t>6%</a:t>
            </a:r>
            <a:r>
              <a:rPr lang="ko-KR" altLang="en-US" kern="0" dirty="0"/>
              <a:t> 성능 향상</a:t>
            </a:r>
            <a:endParaRPr lang="en-US" altLang="ko-KR" kern="0" dirty="0"/>
          </a:p>
          <a:p>
            <a:pPr marL="539750" lvl="2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43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서론 </a:t>
            </a:r>
            <a:endParaRPr lang="en-US" altLang="ko-KR" kern="0" dirty="0"/>
          </a:p>
          <a:p>
            <a:pPr lvl="1"/>
            <a:r>
              <a:rPr lang="en-US" altLang="ko-KR" kern="0" dirty="0"/>
              <a:t>IDS </a:t>
            </a:r>
            <a:r>
              <a:rPr lang="ko-KR" altLang="en-US" kern="0" dirty="0"/>
              <a:t>와 </a:t>
            </a:r>
            <a:r>
              <a:rPr lang="en-US" altLang="ko-KR" kern="0" dirty="0"/>
              <a:t>IPS </a:t>
            </a:r>
            <a:r>
              <a:rPr lang="ko-KR" altLang="en-US" kern="0" dirty="0"/>
              <a:t>는 대표적인 보안 장비이다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en-US" altLang="ko-KR" kern="0" dirty="0"/>
              <a:t>IDS/IPS </a:t>
            </a:r>
            <a:r>
              <a:rPr lang="ko-KR" altLang="en-US" kern="0" dirty="0"/>
              <a:t>는 </a:t>
            </a:r>
            <a:r>
              <a:rPr lang="ko-KR" altLang="en-US" kern="0" dirty="0" err="1"/>
              <a:t>시그니처</a:t>
            </a:r>
            <a:r>
              <a:rPr lang="ko-KR" altLang="en-US" kern="0" dirty="0"/>
              <a:t> 기반 </a:t>
            </a:r>
            <a:r>
              <a:rPr lang="en-US" altLang="ko-KR" kern="0" dirty="0"/>
              <a:t>,</a:t>
            </a:r>
            <a:r>
              <a:rPr lang="ko-KR" altLang="en-US" kern="0" dirty="0"/>
              <a:t> 룰 베이스 로 작동하고 해당하는 사례의 경우 성능이 매우 좋다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알려지지 않은 사례는 방어할 수 없다</a:t>
            </a:r>
            <a:r>
              <a:rPr lang="en-US" altLang="ko-KR" kern="0" dirty="0"/>
              <a:t>.</a:t>
            </a:r>
            <a:r>
              <a:rPr lang="ko-KR" altLang="en-US" kern="0" dirty="0"/>
              <a:t> 이를 위 논문에서 </a:t>
            </a:r>
            <a:r>
              <a:rPr lang="en-US" altLang="ko-KR" kern="0" dirty="0"/>
              <a:t>DT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사용하여 </a:t>
            </a:r>
            <a:r>
              <a:rPr lang="en-US" altLang="ko-KR" kern="0" dirty="0"/>
              <a:t>DT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</a:t>
            </a:r>
            <a:r>
              <a:rPr lang="en-US" altLang="ko-KR" kern="0" dirty="0"/>
              <a:t>IDS </a:t>
            </a:r>
            <a:r>
              <a:rPr lang="ko-KR" altLang="en-US" kern="0" dirty="0"/>
              <a:t>에 적용한 기존 연구들의 문제점을 지적하고 성능을 개선 함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8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NSL-KDD</a:t>
            </a:r>
          </a:p>
          <a:p>
            <a:pPr lvl="1"/>
            <a:r>
              <a:rPr lang="en-US" altLang="ko-KR" kern="0" dirty="0"/>
              <a:t>NSL-KDD </a:t>
            </a:r>
            <a:r>
              <a:rPr lang="ko-KR" altLang="en-US" kern="0" dirty="0"/>
              <a:t>는 네트워크 비정상 검출 알고리즘 혹은 </a:t>
            </a:r>
            <a:r>
              <a:rPr lang="en-US" altLang="ko-KR" kern="0" dirty="0"/>
              <a:t>IDS/IPS </a:t>
            </a:r>
            <a:r>
              <a:rPr lang="ko-KR" altLang="en-US" kern="0" dirty="0"/>
              <a:t>성능을 평가 할 때 전 세계적으로 </a:t>
            </a:r>
            <a:r>
              <a:rPr lang="en-US" altLang="ko-KR" kern="0" dirty="0"/>
              <a:t> </a:t>
            </a:r>
            <a:r>
              <a:rPr lang="ko-KR" altLang="en-US" kern="0" dirty="0"/>
              <a:t>가장 많이 사용되는 것으로 알려져 있다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 err="1"/>
              <a:t>데이터셋은</a:t>
            </a:r>
            <a:r>
              <a:rPr lang="ko-KR" altLang="en-US" kern="0" dirty="0"/>
              <a:t>  </a:t>
            </a:r>
            <a:r>
              <a:rPr lang="en-US" altLang="ko-KR" kern="0" dirty="0"/>
              <a:t>DoS , R2L , U2R , Probing </a:t>
            </a:r>
            <a:r>
              <a:rPr lang="ko-KR" altLang="en-US" kern="0" dirty="0"/>
              <a:t>공격 유형이 존재한다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en-US" altLang="ko-KR" kern="0" dirty="0"/>
              <a:t>NSL-KDD </a:t>
            </a:r>
            <a:r>
              <a:rPr lang="ko-KR" altLang="en-US" kern="0" dirty="0"/>
              <a:t>데이터는 범주형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Categorical ) </a:t>
            </a:r>
            <a:r>
              <a:rPr lang="ko-KR" altLang="en-US" kern="0" dirty="0"/>
              <a:t>과 </a:t>
            </a:r>
            <a:r>
              <a:rPr lang="ko-KR" altLang="en-US" kern="0" dirty="0" err="1"/>
              <a:t>숫자형</a:t>
            </a:r>
            <a:r>
              <a:rPr lang="ko-KR" altLang="en-US" kern="0" dirty="0"/>
              <a:t>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Numerical ) </a:t>
            </a:r>
            <a:r>
              <a:rPr lang="ko-KR" altLang="en-US" kern="0" dirty="0"/>
              <a:t>값을 가진 </a:t>
            </a:r>
            <a:r>
              <a:rPr lang="en-US" altLang="ko-KR" kern="0" dirty="0"/>
              <a:t>41</a:t>
            </a:r>
            <a:r>
              <a:rPr lang="ko-KR" altLang="en-US" kern="0" dirty="0"/>
              <a:t>개의 </a:t>
            </a:r>
            <a:r>
              <a:rPr lang="en-US" altLang="ko-KR" kern="0" dirty="0"/>
              <a:t>Feature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가지고 있다</a:t>
            </a:r>
            <a:r>
              <a:rPr lang="en-US" altLang="ko-KR" kern="0" dirty="0"/>
              <a:t>.</a:t>
            </a:r>
            <a:r>
              <a:rPr lang="ko-KR" altLang="en-US" kern="0" dirty="0"/>
              <a:t>  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9D37795-236D-7F4B-8BBF-5A36BA3C3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24944"/>
            <a:ext cx="4104976" cy="19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3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4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NSL-KDD</a:t>
            </a:r>
          </a:p>
          <a:p>
            <a:pPr lvl="1"/>
            <a:r>
              <a:rPr lang="en-US" altLang="ko-KR" kern="0" dirty="0"/>
              <a:t>41</a:t>
            </a:r>
            <a:r>
              <a:rPr lang="ko-KR" altLang="en-US" kern="0" dirty="0"/>
              <a:t>개의 </a:t>
            </a:r>
            <a:r>
              <a:rPr lang="en-US" altLang="ko-KR" kern="0" dirty="0"/>
              <a:t>Feature </a:t>
            </a:r>
            <a:r>
              <a:rPr lang="ko-KR" altLang="en-US" kern="0" dirty="0"/>
              <a:t>는 세가지 그룹으로 분류 할 수 있다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AEFDDF0-462D-C244-84DB-178040E61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1" y="2566226"/>
            <a:ext cx="2713965" cy="1304636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0E56850-6637-6045-857A-C2F1A7D59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24" y="1959965"/>
            <a:ext cx="2246811" cy="2343895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60D1000-C77D-5B4F-BAEC-2B77A50C2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26" y="2712578"/>
            <a:ext cx="2902647" cy="1011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B56BA-2D23-844B-90E2-1CF8299F2203}"/>
              </a:ext>
            </a:extLst>
          </p:cNvPr>
          <p:cNvSpPr txBox="1"/>
          <p:nvPr/>
        </p:nvSpPr>
        <p:spPr>
          <a:xfrm>
            <a:off x="323528" y="4367479"/>
            <a:ext cx="247856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기본 </a:t>
            </a:r>
            <a:r>
              <a:rPr lang="en-US" altLang="ko-KR" sz="1200" dirty="0"/>
              <a:t>(</a:t>
            </a:r>
            <a:r>
              <a:rPr lang="ko-KR" altLang="en-US" sz="1200" dirty="0"/>
              <a:t> </a:t>
            </a:r>
            <a:r>
              <a:rPr lang="en-US" altLang="ko-KR" sz="1200" dirty="0"/>
              <a:t>Basic</a:t>
            </a:r>
            <a:r>
              <a:rPr lang="ko-KR" altLang="en-US" sz="1200" dirty="0"/>
              <a:t> </a:t>
            </a:r>
            <a:r>
              <a:rPr lang="en-US" altLang="ko-KR" sz="1200" dirty="0"/>
              <a:t>) </a:t>
            </a:r>
            <a:r>
              <a:rPr lang="ko-KR" altLang="en-US" sz="1200" dirty="0"/>
              <a:t>속성</a:t>
            </a:r>
            <a:endParaRPr lang="ko-Kore-KR" altLang="ko-KR" sz="1200" dirty="0"/>
          </a:p>
          <a:p>
            <a:pPr marL="228600" indent="-228600">
              <a:buAutoNum type="arabicPeriod"/>
            </a:pPr>
            <a:endParaRPr lang="ko-Kore-KR" altLang="ko-KR" sz="1200" dirty="0"/>
          </a:p>
          <a:p>
            <a:r>
              <a:rPr lang="en-US" altLang="ko-KR" sz="1100" dirty="0"/>
              <a:t>TCP/IP </a:t>
            </a:r>
            <a:r>
              <a:rPr lang="ko-KR" altLang="en-US" sz="1100" dirty="0"/>
              <a:t>연결 정보로 </a:t>
            </a:r>
            <a:r>
              <a:rPr lang="ko-KR" altLang="en-US" sz="1100" dirty="0" err="1"/>
              <a:t>부터</a:t>
            </a:r>
            <a:r>
              <a:rPr lang="ko-KR" altLang="en-US" sz="1100" dirty="0"/>
              <a:t> 추출 할 수</a:t>
            </a:r>
            <a:endParaRPr lang="en-US" altLang="ko-KR" sz="1100" dirty="0"/>
          </a:p>
          <a:p>
            <a:r>
              <a:rPr lang="ko-KR" altLang="en-US" sz="1100" dirty="0"/>
              <a:t>있는 속성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Ex. </a:t>
            </a:r>
            <a:r>
              <a:rPr lang="ko-KR" altLang="en-US" sz="1100" dirty="0"/>
              <a:t>연결지속시간 </a:t>
            </a:r>
            <a:r>
              <a:rPr lang="en-US" altLang="ko-KR" sz="1100" dirty="0"/>
              <a:t>(</a:t>
            </a:r>
            <a:r>
              <a:rPr lang="ko-KR" altLang="en-US" sz="1100" dirty="0"/>
              <a:t> </a:t>
            </a:r>
            <a:r>
              <a:rPr lang="en-US" altLang="ko-KR" sz="1100" dirty="0"/>
              <a:t>Duration), </a:t>
            </a:r>
            <a:r>
              <a:rPr lang="ko-KR" altLang="en-US" sz="1100" dirty="0"/>
              <a:t>프로</a:t>
            </a:r>
            <a:endParaRPr lang="en-US" altLang="ko-KR" sz="1100" dirty="0"/>
          </a:p>
          <a:p>
            <a:r>
              <a:rPr lang="ko-KR" altLang="en-US" sz="1100" dirty="0" err="1"/>
              <a:t>토콜</a:t>
            </a:r>
            <a:r>
              <a:rPr lang="ko-KR" altLang="en-US" sz="1100" dirty="0"/>
              <a:t> 타입 </a:t>
            </a:r>
            <a:r>
              <a:rPr lang="en-US" altLang="ko-KR" sz="1100" dirty="0"/>
              <a:t>(</a:t>
            </a:r>
            <a:r>
              <a:rPr lang="ko-KR" altLang="en-US" sz="1100" dirty="0"/>
              <a:t> </a:t>
            </a:r>
            <a:r>
              <a:rPr lang="en-US" altLang="ko-KR" sz="1100" dirty="0"/>
              <a:t>Protocol type ) , </a:t>
            </a:r>
            <a:r>
              <a:rPr lang="ko-KR" altLang="en-US" sz="1100" dirty="0"/>
              <a:t>서비스</a:t>
            </a:r>
            <a:endParaRPr lang="en-US" altLang="ko-KR" sz="1100" dirty="0"/>
          </a:p>
          <a:p>
            <a:r>
              <a:rPr lang="ko-KR" altLang="en-US" sz="1100" dirty="0"/>
              <a:t>유형 </a:t>
            </a:r>
            <a:r>
              <a:rPr lang="en-US" altLang="ko-KR" sz="1100" dirty="0"/>
              <a:t>(</a:t>
            </a:r>
            <a:r>
              <a:rPr lang="ko-KR" altLang="en-US" sz="1100" dirty="0"/>
              <a:t> </a:t>
            </a:r>
            <a:r>
              <a:rPr lang="en-US" altLang="ko-KR" sz="1100" dirty="0"/>
              <a:t>Service 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DD5CB-6D68-CE47-8D41-9BA51536F8A3}"/>
              </a:ext>
            </a:extLst>
          </p:cNvPr>
          <p:cNvSpPr txBox="1"/>
          <p:nvPr/>
        </p:nvSpPr>
        <p:spPr>
          <a:xfrm>
            <a:off x="3082527" y="4364093"/>
            <a:ext cx="2759699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트래픽 </a:t>
            </a:r>
            <a:r>
              <a:rPr lang="en-US" altLang="ko-KR" sz="1200" dirty="0"/>
              <a:t>( Traffic ) </a:t>
            </a:r>
            <a:r>
              <a:rPr lang="ko-KR" altLang="en-US" sz="1200" dirty="0"/>
              <a:t>속성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050" dirty="0"/>
              <a:t>윈도우 구간 </a:t>
            </a:r>
            <a:r>
              <a:rPr lang="en-US" altLang="ko-KR" sz="1050" dirty="0"/>
              <a:t>(</a:t>
            </a:r>
            <a:r>
              <a:rPr lang="ko-KR" altLang="en-US" sz="1050" dirty="0"/>
              <a:t> </a:t>
            </a:r>
            <a:r>
              <a:rPr lang="en-US" altLang="ko-KR" sz="1050" dirty="0"/>
              <a:t>window interval )</a:t>
            </a:r>
            <a:r>
              <a:rPr lang="ko-KR" altLang="en-US" sz="1050" dirty="0"/>
              <a:t>을 기준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계산되는 속성</a:t>
            </a:r>
            <a:r>
              <a:rPr lang="en-US" altLang="ko-KR" sz="1050" dirty="0"/>
              <a:t>.</a:t>
            </a:r>
            <a:r>
              <a:rPr lang="ko-KR" altLang="en-US" sz="1050" dirty="0"/>
              <a:t> 윈도우 구간은 시간 기준 윈도우</a:t>
            </a:r>
            <a:r>
              <a:rPr lang="en-US" altLang="ko-KR" sz="1050" dirty="0"/>
              <a:t>(</a:t>
            </a:r>
            <a:r>
              <a:rPr lang="ko-KR" altLang="en-US" sz="1050" dirty="0"/>
              <a:t> </a:t>
            </a:r>
            <a:r>
              <a:rPr lang="en-US" altLang="ko-KR" sz="1050" dirty="0"/>
              <a:t>time- Based window ) </a:t>
            </a:r>
            <a:r>
              <a:rPr lang="ko-KR" altLang="en-US" sz="1050" dirty="0"/>
              <a:t>와 </a:t>
            </a:r>
            <a:r>
              <a:rPr lang="en-US" altLang="ko-KR" sz="1050" dirty="0"/>
              <a:t>100</a:t>
            </a:r>
            <a:r>
              <a:rPr lang="ko-KR" altLang="en-US" sz="1050" dirty="0"/>
              <a:t>개 연결을 기준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으로</a:t>
            </a:r>
            <a:r>
              <a:rPr lang="ko-KR" altLang="en-US" sz="1050" dirty="0"/>
              <a:t> 하는 </a:t>
            </a:r>
            <a:r>
              <a:rPr lang="en-US" altLang="ko-KR" sz="1050" dirty="0"/>
              <a:t>(</a:t>
            </a:r>
            <a:r>
              <a:rPr lang="ko-KR" altLang="en-US" sz="1050" dirty="0"/>
              <a:t> </a:t>
            </a:r>
            <a:r>
              <a:rPr lang="en-US" altLang="ko-KR" sz="1050" dirty="0"/>
              <a:t>Connection – based window) </a:t>
            </a:r>
            <a:r>
              <a:rPr lang="ko-KR" altLang="en-US" sz="1050" dirty="0"/>
              <a:t>가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TH  : </a:t>
            </a:r>
            <a:r>
              <a:rPr lang="ko-KR" altLang="en-US" sz="1050" dirty="0"/>
              <a:t>시간 기준 윈도우의 동일 호스트 속성</a:t>
            </a:r>
            <a:endParaRPr lang="en-US" altLang="ko-KR" sz="1050" dirty="0"/>
          </a:p>
          <a:p>
            <a:r>
              <a:rPr lang="en-US" altLang="ko-KR" sz="1050" dirty="0"/>
              <a:t>TS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시간 기준 윈도우의 동일 서비스 속성</a:t>
            </a:r>
            <a:endParaRPr lang="en-US" altLang="ko-KR" sz="1050" dirty="0"/>
          </a:p>
          <a:p>
            <a:r>
              <a:rPr lang="en-US" altLang="ko-KR" sz="1050" dirty="0"/>
              <a:t>CH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연결 기준 윈도우의 동일 호스트 속성</a:t>
            </a:r>
            <a:endParaRPr lang="en-US" altLang="ko-KR" sz="1050" dirty="0"/>
          </a:p>
          <a:p>
            <a:r>
              <a:rPr lang="en-US" altLang="ko-KR" sz="1050" dirty="0"/>
              <a:t>CS :</a:t>
            </a:r>
            <a:r>
              <a:rPr lang="ko-KR" altLang="en-US" sz="1050" dirty="0"/>
              <a:t> 연결 기준 윈도우의 동일 서비스</a:t>
            </a:r>
            <a:r>
              <a:rPr lang="en-US" altLang="ko-KR" sz="1050" dirty="0"/>
              <a:t> </a:t>
            </a:r>
            <a:r>
              <a:rPr lang="ko-KR" altLang="en-US" sz="1050" dirty="0"/>
              <a:t>속성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3CC1C-7A63-7E43-BFD8-5C6169AB4C5C}"/>
              </a:ext>
            </a:extLst>
          </p:cNvPr>
          <p:cNvSpPr txBox="1"/>
          <p:nvPr/>
        </p:nvSpPr>
        <p:spPr>
          <a:xfrm>
            <a:off x="6058275" y="4364093"/>
            <a:ext cx="3092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콘텐츠 </a:t>
            </a:r>
            <a:r>
              <a:rPr lang="en-US" altLang="ko-KR" sz="1200" dirty="0"/>
              <a:t>(</a:t>
            </a:r>
            <a:r>
              <a:rPr lang="ko-KR" altLang="en-US" sz="1200" dirty="0"/>
              <a:t> </a:t>
            </a:r>
            <a:r>
              <a:rPr lang="en-US" altLang="ko-KR" sz="1200" dirty="0"/>
              <a:t>Content ) </a:t>
            </a:r>
            <a:r>
              <a:rPr lang="ko-KR" altLang="en-US" sz="1200" dirty="0"/>
              <a:t>속성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sz="1200" dirty="0"/>
              <a:t>DoS </a:t>
            </a:r>
            <a:r>
              <a:rPr lang="ko-KR" altLang="en-US" sz="1200" dirty="0"/>
              <a:t>나 </a:t>
            </a:r>
            <a:r>
              <a:rPr lang="en-US" altLang="ko-KR" sz="1200" dirty="0"/>
              <a:t>Probing</a:t>
            </a:r>
            <a:r>
              <a:rPr lang="ko-KR" altLang="en-US" sz="1200" dirty="0"/>
              <a:t> 와 같은 공격 패턴이 아닌</a:t>
            </a:r>
            <a:endParaRPr lang="en-US" altLang="ko-KR" sz="1200" dirty="0"/>
          </a:p>
          <a:p>
            <a:r>
              <a:rPr lang="ko-KR" altLang="en-US" sz="1200" dirty="0"/>
              <a:t>패킷 데이터 내부의 </a:t>
            </a:r>
            <a:r>
              <a:rPr lang="ko-KR" altLang="en-US" sz="1200" dirty="0" err="1"/>
              <a:t>공격정보가</a:t>
            </a:r>
            <a:r>
              <a:rPr lang="ko-KR" altLang="en-US" sz="1200" dirty="0"/>
              <a:t> 존재하는</a:t>
            </a:r>
            <a:endParaRPr lang="en-US" altLang="ko-KR" sz="1200" dirty="0"/>
          </a:p>
          <a:p>
            <a:r>
              <a:rPr lang="ko-KR" altLang="en-US" sz="1200" dirty="0"/>
              <a:t>경우를 나타내기 위한 특징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Ex. </a:t>
            </a:r>
            <a:r>
              <a:rPr lang="en-US" altLang="ko-KR" sz="1200" dirty="0" err="1"/>
              <a:t>Num_fail_login</a:t>
            </a:r>
            <a:r>
              <a:rPr lang="en-US" altLang="ko-KR" sz="1200" dirty="0"/>
              <a:t> :</a:t>
            </a:r>
            <a:r>
              <a:rPr lang="ko-KR" altLang="en-US" sz="1200" dirty="0"/>
              <a:t> 로그인 실패 횟수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8706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의사 결정 나무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Decision Tree ) </a:t>
            </a:r>
          </a:p>
          <a:p>
            <a:pPr lvl="1"/>
            <a:r>
              <a:rPr lang="ko-KR" altLang="en-US" kern="0" dirty="0"/>
              <a:t>의사결정 규칙을 </a:t>
            </a:r>
            <a:r>
              <a:rPr lang="ko-KR" altLang="en-US" kern="0" dirty="0" err="1"/>
              <a:t>나무구조로</a:t>
            </a:r>
            <a:r>
              <a:rPr lang="ko-KR" altLang="en-US" kern="0" dirty="0"/>
              <a:t> 시각화 하여 </a:t>
            </a:r>
            <a:r>
              <a:rPr lang="ko-KR" altLang="en-US" kern="0" dirty="0" err="1"/>
              <a:t>목표대상을</a:t>
            </a:r>
            <a:r>
              <a:rPr lang="ko-KR" altLang="en-US" kern="0" dirty="0"/>
              <a:t> 소 집단으로 분류</a:t>
            </a:r>
            <a:r>
              <a:rPr lang="en-US" altLang="ko-KR" kern="0" dirty="0"/>
              <a:t>,</a:t>
            </a:r>
            <a:r>
              <a:rPr lang="ko-KR" altLang="en-US" kern="0" dirty="0"/>
              <a:t> 예측하는 것이다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2"/>
            <a:r>
              <a:rPr lang="ko-KR" altLang="en-US" kern="0" dirty="0"/>
              <a:t>분류</a:t>
            </a:r>
            <a:r>
              <a:rPr lang="en-US" altLang="ko-KR" kern="0" dirty="0"/>
              <a:t>/</a:t>
            </a:r>
            <a:r>
              <a:rPr lang="ko-KR" altLang="en-US" kern="0" dirty="0" err="1"/>
              <a:t>예측법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marL="851400" lvl="3" indent="0">
              <a:buNone/>
            </a:pPr>
            <a:r>
              <a:rPr lang="en-US" altLang="ko-KR" kern="0" dirty="0"/>
              <a:t>1.</a:t>
            </a:r>
            <a:r>
              <a:rPr lang="ko-KR" altLang="en-US" kern="0" dirty="0"/>
              <a:t> 벡터 </a:t>
            </a:r>
            <a:r>
              <a:rPr lang="en-US" altLang="ko-KR" kern="0" dirty="0"/>
              <a:t>X </a:t>
            </a:r>
            <a:r>
              <a:rPr lang="ko-KR" altLang="en-US" kern="0" dirty="0"/>
              <a:t>내 하나의 </a:t>
            </a:r>
            <a:r>
              <a:rPr lang="ko-KR" altLang="en-US" kern="0" dirty="0">
                <a:highlight>
                  <a:srgbClr val="FFFF00"/>
                </a:highlight>
              </a:rPr>
              <a:t>독립변수 </a:t>
            </a:r>
            <a:r>
              <a:rPr lang="en-US" altLang="ko-KR" kern="0" dirty="0">
                <a:highlight>
                  <a:srgbClr val="FFFF00"/>
                </a:highlight>
              </a:rPr>
              <a:t>(</a:t>
            </a:r>
            <a:r>
              <a:rPr lang="en-US" altLang="ko-KR" kern="0" dirty="0" err="1">
                <a:highlight>
                  <a:srgbClr val="FFFF00"/>
                </a:highlight>
              </a:rPr>
              <a:t>xn</a:t>
            </a:r>
            <a:r>
              <a:rPr lang="en-US" altLang="ko-KR" kern="0" dirty="0">
                <a:highlight>
                  <a:srgbClr val="FFFF00"/>
                </a:highlight>
              </a:rPr>
              <a:t> )</a:t>
            </a:r>
            <a:r>
              <a:rPr lang="ko-KR" altLang="en-US" kern="0" dirty="0" err="1">
                <a:highlight>
                  <a:srgbClr val="FFFF00"/>
                </a:highlight>
              </a:rPr>
              <a:t>를</a:t>
            </a:r>
            <a:r>
              <a:rPr lang="ko-KR" altLang="en-US" kern="0" dirty="0">
                <a:highlight>
                  <a:srgbClr val="FFFF00"/>
                </a:highlight>
              </a:rPr>
              <a:t> 선택하고</a:t>
            </a:r>
            <a:r>
              <a:rPr lang="en-US" altLang="ko-KR" kern="0" dirty="0">
                <a:highlight>
                  <a:srgbClr val="FFFF00"/>
                </a:highlight>
              </a:rPr>
              <a:t> </a:t>
            </a:r>
            <a:r>
              <a:rPr lang="ko-KR" altLang="en-US" kern="0" dirty="0">
                <a:highlight>
                  <a:srgbClr val="FFFF00"/>
                </a:highlight>
              </a:rPr>
              <a:t>기준 값</a:t>
            </a:r>
            <a:r>
              <a:rPr lang="en-US" altLang="ko-KR" kern="0" dirty="0">
                <a:highlight>
                  <a:srgbClr val="FFFF00"/>
                </a:highlight>
              </a:rPr>
              <a:t>(an)</a:t>
            </a:r>
            <a:r>
              <a:rPr lang="ko-KR" altLang="en-US" kern="0" dirty="0">
                <a:highlight>
                  <a:srgbClr val="FFFF00"/>
                </a:highlight>
              </a:rPr>
              <a:t> 결정</a:t>
            </a:r>
            <a:endParaRPr lang="en-US" altLang="ko-KR" kern="0" dirty="0">
              <a:highlight>
                <a:srgbClr val="FFFF00"/>
              </a:highlight>
            </a:endParaRPr>
          </a:p>
          <a:p>
            <a:pPr marL="851400" lvl="3" indent="0">
              <a:buNone/>
            </a:pPr>
            <a:r>
              <a:rPr lang="en-US" altLang="ko-KR" kern="0" dirty="0"/>
              <a:t>	</a:t>
            </a:r>
          </a:p>
          <a:p>
            <a:pPr marL="851400" lvl="3" indent="0">
              <a:buNone/>
            </a:pPr>
            <a:r>
              <a:rPr lang="en-US" altLang="ko-KR" kern="0" dirty="0"/>
              <a:t>2.</a:t>
            </a:r>
            <a:r>
              <a:rPr lang="ko-KR" altLang="en-US" kern="0" dirty="0"/>
              <a:t> 전체 학습 데이터집합을 선택 된 독립변수 값의</a:t>
            </a:r>
            <a:endParaRPr lang="en-US" altLang="ko-KR" kern="0" dirty="0"/>
          </a:p>
          <a:p>
            <a:pPr marL="851400" lvl="3" indent="0">
              <a:buNone/>
            </a:pPr>
            <a:r>
              <a:rPr lang="ko-KR" altLang="en-US" kern="0" dirty="0"/>
              <a:t>기준보다 작은 </a:t>
            </a:r>
            <a:r>
              <a:rPr lang="ko-KR" altLang="en-US" kern="0" dirty="0" err="1"/>
              <a:t>데이터셋과</a:t>
            </a:r>
            <a:r>
              <a:rPr lang="ko-KR" altLang="en-US" kern="0" dirty="0"/>
              <a:t> 큰 데이터 그룹 분리</a:t>
            </a:r>
            <a:r>
              <a:rPr lang="en-US" altLang="ko-KR" kern="0" dirty="0"/>
              <a:t>.</a:t>
            </a:r>
          </a:p>
          <a:p>
            <a:pPr marL="851400" lvl="3" indent="0">
              <a:buNone/>
            </a:pPr>
            <a:endParaRPr lang="en-US" altLang="ko-KR" kern="0" dirty="0"/>
          </a:p>
          <a:p>
            <a:pPr marL="851400" lvl="3" indent="0">
              <a:buNone/>
            </a:pPr>
            <a:r>
              <a:rPr lang="en-US" altLang="ko-KR" kern="0" dirty="0"/>
              <a:t>3.</a:t>
            </a:r>
            <a:r>
              <a:rPr lang="ko-KR" altLang="en-US" kern="0" dirty="0"/>
              <a:t> </a:t>
            </a:r>
            <a:r>
              <a:rPr lang="en-US" altLang="ko-KR" kern="0" dirty="0"/>
              <a:t>1,2</a:t>
            </a:r>
            <a:r>
              <a:rPr lang="ko-KR" altLang="en-US" kern="0" dirty="0"/>
              <a:t>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반복하며 </a:t>
            </a:r>
            <a:r>
              <a:rPr lang="ko-KR" altLang="en-US" kern="0" dirty="0" err="1"/>
              <a:t>자식노드를</a:t>
            </a:r>
            <a:r>
              <a:rPr lang="ko-KR" altLang="en-US" kern="0" dirty="0"/>
              <a:t> 생성하는데</a:t>
            </a:r>
            <a:endParaRPr lang="en-US" altLang="ko-KR" kern="0" dirty="0"/>
          </a:p>
          <a:p>
            <a:pPr marL="851400" lvl="3" indent="0">
              <a:buNone/>
            </a:pPr>
            <a:r>
              <a:rPr lang="ko-KR" altLang="en-US" kern="0" dirty="0"/>
              <a:t>한가지 클래스의 데이터만 존재하면 더이상 </a:t>
            </a:r>
            <a:endParaRPr lang="en-US" altLang="ko-KR" kern="0" dirty="0"/>
          </a:p>
          <a:p>
            <a:pPr marL="851400" lvl="3" indent="0">
              <a:buNone/>
            </a:pPr>
            <a:r>
              <a:rPr lang="ko-KR" altLang="en-US" kern="0" dirty="0"/>
              <a:t>반복하지 않고 중지한다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052B5-083F-654A-9182-CA482F2CD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84984"/>
            <a:ext cx="3280695" cy="2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4032448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의사 결정 나무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Decision Tree ) </a:t>
            </a:r>
            <a:r>
              <a:rPr lang="ko-KR" altLang="en-US" kern="0" dirty="0"/>
              <a:t>기준 값</a:t>
            </a:r>
            <a:endParaRPr lang="en-US" altLang="ko-KR" kern="0" dirty="0"/>
          </a:p>
          <a:p>
            <a:pPr lvl="1"/>
            <a:r>
              <a:rPr lang="en-US" altLang="ko-KR" kern="0" dirty="0"/>
              <a:t>DT </a:t>
            </a:r>
            <a:r>
              <a:rPr lang="ko-KR" altLang="en-US" kern="0" dirty="0"/>
              <a:t>는 </a:t>
            </a:r>
            <a:r>
              <a:rPr lang="ko-KR" altLang="en-US" kern="0" dirty="0" err="1"/>
              <a:t>나무구조를</a:t>
            </a:r>
            <a:r>
              <a:rPr lang="ko-KR" altLang="en-US" kern="0" dirty="0"/>
              <a:t> 만들고 노드의 기준 값을 정하기 위한 매우 다양한 알고리즘이 있다 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이 알고리즘음들은 </a:t>
            </a:r>
            <a:r>
              <a:rPr lang="ko-KR" altLang="en-US" kern="0" dirty="0" err="1"/>
              <a:t>불순도가</a:t>
            </a:r>
            <a:r>
              <a:rPr lang="ko-KR" altLang="en-US" kern="0" dirty="0"/>
              <a:t> 낮아지는 방향으로 독립변수와 </a:t>
            </a:r>
            <a:r>
              <a:rPr lang="ko-KR" altLang="en-US" kern="0" dirty="0" err="1"/>
              <a:t>기준값을</a:t>
            </a:r>
            <a:r>
              <a:rPr lang="ko-KR" altLang="en-US" kern="0" dirty="0"/>
              <a:t> 결정해야 함</a:t>
            </a:r>
            <a:r>
              <a:rPr lang="en-US" altLang="ko-KR" kern="0" dirty="0"/>
              <a:t>.</a:t>
            </a:r>
          </a:p>
          <a:p>
            <a:pPr lvl="2"/>
            <a:r>
              <a:rPr lang="ko-KR" altLang="en-US" kern="0" dirty="0"/>
              <a:t>불순도 </a:t>
            </a:r>
            <a:r>
              <a:rPr lang="en-US" altLang="ko-KR" kern="0" dirty="0"/>
              <a:t>:</a:t>
            </a:r>
            <a:r>
              <a:rPr lang="ko-KR" altLang="en-US" kern="0" dirty="0"/>
              <a:t> 결과 값이 섞여 있는 정도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 err="1"/>
              <a:t>불순도를</a:t>
            </a:r>
            <a:r>
              <a:rPr lang="ko-KR" altLang="en-US" kern="0" dirty="0"/>
              <a:t> 엔트로피로 나타낸 것이 알고리즘이 </a:t>
            </a:r>
            <a:r>
              <a:rPr lang="en-US" altLang="ko-KR" kern="0" dirty="0"/>
              <a:t>ID3 , </a:t>
            </a:r>
            <a:r>
              <a:rPr lang="ko-KR" altLang="en-US" kern="0" dirty="0" err="1"/>
              <a:t>지니계수로</a:t>
            </a:r>
            <a:r>
              <a:rPr lang="ko-KR" altLang="en-US" kern="0" dirty="0"/>
              <a:t> 나타낸 알고리즘이 </a:t>
            </a:r>
            <a:r>
              <a:rPr lang="en-US" altLang="ko-KR" kern="0" dirty="0"/>
              <a:t>CART </a:t>
            </a:r>
            <a:r>
              <a:rPr lang="ko-KR" altLang="en-US" kern="0" dirty="0"/>
              <a:t>알고리즘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421261-FC6A-B148-9FCE-DC639FD32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12" y="3717032"/>
            <a:ext cx="416850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4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네트워크 비정상 탐지를 위한 속성 축소를 반영한 의사결정 나무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ID3 ( Iterative </a:t>
            </a:r>
            <a:r>
              <a:rPr lang="en-US" altLang="ko-KR" kern="0" dirty="0" err="1"/>
              <a:t>Dichotomiser</a:t>
            </a:r>
            <a:r>
              <a:rPr lang="en-US" altLang="ko-KR" kern="0" dirty="0"/>
              <a:t> 3 ) </a:t>
            </a:r>
          </a:p>
          <a:p>
            <a:pPr lvl="1"/>
            <a:r>
              <a:rPr lang="ko-KR" altLang="en-US" kern="0" dirty="0"/>
              <a:t>범주형 목표 값에 대해 가장 큰 </a:t>
            </a:r>
            <a:r>
              <a:rPr lang="ko-KR" altLang="en-US" kern="0" dirty="0">
                <a:highlight>
                  <a:srgbClr val="FFFF00"/>
                </a:highlight>
              </a:rPr>
              <a:t>정보 이득 </a:t>
            </a:r>
            <a:r>
              <a:rPr lang="en-US" altLang="ko-KR" kern="0" dirty="0">
                <a:highlight>
                  <a:srgbClr val="FFFF00"/>
                </a:highlight>
              </a:rPr>
              <a:t>(</a:t>
            </a:r>
            <a:r>
              <a:rPr lang="ko-KR" altLang="en-US" kern="0" dirty="0">
                <a:highlight>
                  <a:srgbClr val="FFFF00"/>
                </a:highlight>
              </a:rPr>
              <a:t> </a:t>
            </a:r>
            <a:r>
              <a:rPr lang="en-US" altLang="ko-KR" kern="0" dirty="0">
                <a:highlight>
                  <a:srgbClr val="FFFF00"/>
                </a:highlight>
              </a:rPr>
              <a:t>Information Gain ) </a:t>
            </a:r>
            <a:r>
              <a:rPr lang="ko-KR" altLang="en-US" kern="0" dirty="0"/>
              <a:t>을 만드는 범주형 속성을 각 노드에 배치하는 다중 경로 나무를 만든다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 err="1"/>
              <a:t>정보이득</a:t>
            </a:r>
            <a:r>
              <a:rPr lang="ko-KR" altLang="en-US" kern="0" dirty="0"/>
              <a:t>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/>
              <a:t>Information Gain ) </a:t>
            </a:r>
            <a:r>
              <a:rPr lang="ko-KR" altLang="en-US" kern="0" dirty="0"/>
              <a:t>이란 분할 전 </a:t>
            </a:r>
            <a:r>
              <a:rPr lang="en-US" altLang="ko-KR" kern="0" dirty="0"/>
              <a:t>Entropy </a:t>
            </a:r>
            <a:r>
              <a:rPr lang="ko-KR" altLang="en-US" kern="0" dirty="0"/>
              <a:t>와 분할 후 </a:t>
            </a:r>
            <a:r>
              <a:rPr lang="en-US" altLang="ko-KR" kern="0" dirty="0" err="1"/>
              <a:t>Entorpy</a:t>
            </a:r>
            <a:r>
              <a:rPr lang="en-US" altLang="ko-KR" kern="0" dirty="0"/>
              <a:t> </a:t>
            </a:r>
            <a:r>
              <a:rPr lang="ko-KR" altLang="en-US" kern="0" dirty="0"/>
              <a:t>의 차이 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정보 </a:t>
            </a:r>
            <a:r>
              <a:rPr lang="ko-KR" altLang="en-US" kern="0" dirty="0" err="1"/>
              <a:t>획득량이</a:t>
            </a:r>
            <a:r>
              <a:rPr lang="ko-KR" altLang="en-US" kern="0" dirty="0"/>
              <a:t> 크다는 것은 어떤 속성으로 분할 했을 때 </a:t>
            </a:r>
            <a:r>
              <a:rPr lang="ko-KR" altLang="en-US" kern="0" dirty="0" err="1"/>
              <a:t>불순도가</a:t>
            </a:r>
            <a:r>
              <a:rPr lang="ko-KR" altLang="en-US" kern="0" dirty="0"/>
              <a:t> 줄어드는 것을 의미함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/>
          </a:p>
          <a:p>
            <a:pPr lvl="1"/>
            <a:r>
              <a:rPr lang="en-US" altLang="ko-KR" kern="0" dirty="0"/>
              <a:t>ID3 </a:t>
            </a:r>
            <a:r>
              <a:rPr lang="ko-KR" altLang="en-US" kern="0" dirty="0"/>
              <a:t>는 속성들이 반드시 </a:t>
            </a:r>
            <a:r>
              <a:rPr lang="ko-KR" altLang="en-US" kern="0" dirty="0">
                <a:highlight>
                  <a:srgbClr val="FFFF00"/>
                </a:highlight>
              </a:rPr>
              <a:t>범주형</a:t>
            </a:r>
            <a:r>
              <a:rPr lang="ko-KR" altLang="en-US" kern="0" dirty="0"/>
              <a:t>이어야 만 적용 가능 함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C41F86-2B67-CA46-ADD8-2A732A0B1A07}"/>
              </a:ext>
            </a:extLst>
          </p:cNvPr>
          <p:cNvGrpSpPr/>
          <p:nvPr/>
        </p:nvGrpSpPr>
        <p:grpSpPr>
          <a:xfrm>
            <a:off x="1743914" y="3475831"/>
            <a:ext cx="5688632" cy="1008112"/>
            <a:chOff x="1333500" y="2336800"/>
            <a:chExt cx="6199246" cy="120700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58EC93E-867D-D348-8C86-FCE65FA8A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" y="2336800"/>
              <a:ext cx="3238500" cy="1092200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20139531-8015-3049-99A1-44595E5F6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199" y="2523170"/>
              <a:ext cx="2415547" cy="9058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C0480F-50F6-CF41-8805-E98929BB4C1E}"/>
                </a:ext>
              </a:extLst>
            </p:cNvPr>
            <p:cNvSpPr txBox="1"/>
            <p:nvPr/>
          </p:nvSpPr>
          <p:spPr>
            <a:xfrm>
              <a:off x="5612837" y="328219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정보량</a:t>
              </a:r>
              <a:endParaRPr lang="ko-Kore-KR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494193-2855-8440-99E2-2DC44791F00F}"/>
                </a:ext>
              </a:extLst>
            </p:cNvPr>
            <p:cNvSpPr txBox="1"/>
            <p:nvPr/>
          </p:nvSpPr>
          <p:spPr>
            <a:xfrm>
              <a:off x="1526015" y="3282196"/>
              <a:ext cx="27895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 : </a:t>
              </a:r>
              <a:r>
                <a:rPr lang="ko-KR" altLang="en-US" sz="1050" dirty="0"/>
                <a:t>이미 발생 한 사건 모음 </a:t>
              </a:r>
              <a:r>
                <a:rPr lang="en-US" altLang="ko-KR" sz="1050" dirty="0"/>
                <a:t>,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C :</a:t>
              </a:r>
              <a:r>
                <a:rPr lang="ko-KR" altLang="en-US" sz="1050" dirty="0"/>
                <a:t> 사건 개수 </a:t>
              </a:r>
              <a:endParaRPr lang="ko-Kore-KR" sz="1050" dirty="0"/>
            </a:p>
          </p:txBody>
        </p:sp>
      </p:grp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2FCD46AA-9B73-B04B-B1E3-31821DDD0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994" y="2988554"/>
            <a:ext cx="3276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911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옛체"/>
        <a:ea typeface="휴먼옛체"/>
        <a:cs typeface=""/>
      </a:majorFont>
      <a:minorFont>
        <a:latin typeface="휴먼옛체"/>
        <a:ea typeface="휴먼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51519</TotalTime>
  <Words>1065</Words>
  <Application>Microsoft Macintosh PowerPoint</Application>
  <PresentationFormat>화면 슬라이드 쇼(4:3)</PresentationFormat>
  <Paragraphs>209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Gulim</vt:lpstr>
      <vt:lpstr>Gulim</vt:lpstr>
      <vt:lpstr>HY견고딕</vt:lpstr>
      <vt:lpstr>맑은 고딕</vt:lpstr>
      <vt:lpstr>휴먼옛체</vt:lpstr>
      <vt:lpstr>Arial</vt:lpstr>
      <vt:lpstr>Times New Roman</vt:lpstr>
      <vt:lpstr>기본 디자인</vt:lpstr>
      <vt:lpstr>디자인 사용자 지정</vt:lpstr>
      <vt:lpstr>네트워크 비정상 탐지를 위한  속성 축소를 반영한 의사결정 나무</vt:lpstr>
      <vt:lpstr>내용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  <vt:lpstr>네트워크 비정상 탐지를 위한 속성 축소를 반영한 의사결정 나무 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</dc:creator>
  <cp:lastModifiedBy>박태정</cp:lastModifiedBy>
  <cp:revision>1653</cp:revision>
  <cp:lastPrinted>2014-01-09T05:46:22Z</cp:lastPrinted>
  <dcterms:created xsi:type="dcterms:W3CDTF">2005-04-23T14:48:12Z</dcterms:created>
  <dcterms:modified xsi:type="dcterms:W3CDTF">2021-08-31T08:55:52Z</dcterms:modified>
</cp:coreProperties>
</file>