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9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C96C6-2916-4245-AB6E-CFB26C63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2087E-2982-E046-8371-B9910F6A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ADA7A-B2B7-C34A-887C-389FBB5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F0C6A-CF2B-0245-B484-70E65F9B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70611-670B-2949-BD9A-52CE3372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7641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89635-52C0-CD45-8989-8622CCFE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E1653-7803-C64A-B7D1-0C550824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E15A7-8AD5-7C45-A586-88CD8B99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A1909-3470-1D41-9294-0C627BD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DD4B7-C545-874C-9CFE-5F965B12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381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418CF2-6610-4C43-A9EE-37043817D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F34ED-BBFA-0444-B2CB-5F6881AF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1A36-5781-7042-96F8-75C8C8B7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CD1B-FF54-4443-8E66-8C3E6CC8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3B5FF-B1F5-6546-B50E-999575F8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8321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0FC8-8E3C-054A-B981-48A596BF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5DCBF-40A9-4645-9C5C-4764B96B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40E15-5B5F-6445-8C9B-6D90785E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53380-CB51-F946-9352-983718AA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7959A-4A67-B74E-8496-609DB69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25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840C-EAE0-FB46-98AF-4D24459B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12D74-FDED-C944-AE9F-6C2AA5F7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5A2FA-46AE-6C4D-B969-CDCE3A37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36201-CF87-8646-95E3-645B9F86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EF549-7FC1-864B-BF24-8D0CE4F2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8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BA746-B005-AC49-8999-404C30A1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B2FF0-07BF-EC46-AB70-343A0B28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16599-A8B2-AE4D-B089-598E52C4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FE805-F822-924B-AAFC-C9385953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96D66-5D57-7B43-8BD8-CF40D018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2FD7E-6ACD-CA4F-9617-EE23A842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5460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1EDA-ADCB-6B47-939E-7FFB63B4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43E6-438F-2D4A-9657-0BFD046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E8068-D2AD-AC4E-B279-0F0E7206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D31DE-D358-0A42-9430-3F25CD0E9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69266-D043-D84C-8B98-51960E1D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14CC9-1A9E-BA45-BB98-5C558432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10455-84CF-8842-B4E1-2A6A1E09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00220-6490-FE40-9123-B34851F0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284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C37B-EBAB-5640-B54D-8D7C543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7C275-3407-9147-9FFE-260A9337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49033-A412-384A-9379-B4C82920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7AEF3-ABC8-4B47-ADC3-14E8BD1B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430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E5A7A-00BC-B64C-9408-81DD987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1980A-B292-8544-B715-154509DB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4C3AE-ADE0-B648-AB80-A884A6C8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047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520E-0F54-4B44-92A6-CDE26C87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7224E-D8E0-C547-AAA2-3EAC3951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78987-1442-314A-A114-17A1BDF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46F3A-78A5-4643-9B7E-F631ED75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68EB6-CE54-E345-9760-F7D49945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63847-4C49-6941-9E28-02A12675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609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FF9A6-4AA6-FE41-9023-D0058C7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709CE-CE16-2744-A62B-963A12B75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A9CA1-3EA0-BF42-ACB2-43CFA8FC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75C8D-F8AE-E74D-8253-E0CF8CC8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9BBF5-6503-A248-A055-D3030394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5B68-A6B5-6E4A-A686-1C86B93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2980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1684D-8E2E-5B4C-9519-A63929E9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063EF-27ED-0447-8CC4-140F78D2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8F7D4-D2B2-6845-83D7-4ACCB2F7C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60B8-6761-5D4B-8308-DC91CF98FAB5}" type="datetimeFigureOut">
              <a:rPr lang="ko-Kore-KR" smtClean="0"/>
              <a:t>2021. 2. 21.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8B59-4C4D-004F-9CDE-6EB2B2974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F8E9E-0D53-7847-BEE0-C307EFDFB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8FBF-B819-BA43-8070-866E8205456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675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2DE78-AA56-D648-B686-28F8F2305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Chapter 5. </a:t>
            </a:r>
            <a:r>
              <a:rPr lang="ko-KR" altLang="en-US" sz="3600" dirty="0"/>
              <a:t>인공지능 라이브러리 활용하기</a:t>
            </a:r>
            <a:br>
              <a:rPr lang="en-US" altLang="ko-KR" sz="3600" dirty="0"/>
            </a:br>
            <a:r>
              <a:rPr lang="en-US" altLang="ko-KR" sz="3600" dirty="0"/>
              <a:t>Adversarial Attack</a:t>
            </a:r>
            <a:endParaRPr lang="ko-Kore-KR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30E9C-BB4E-424C-968D-789DCDB3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8816"/>
          </a:xfrm>
        </p:spPr>
        <p:txBody>
          <a:bodyPr>
            <a:normAutofit/>
          </a:bodyPr>
          <a:lstStyle/>
          <a:p>
            <a:r>
              <a:rPr lang="en-US" sz="1800" dirty="0"/>
              <a:t>1. Audio data </a:t>
            </a:r>
            <a:r>
              <a:rPr lang="ko-KR" altLang="en-US" sz="1800" dirty="0"/>
              <a:t>전처리</a:t>
            </a:r>
            <a:endParaRPr lang="ko-Kore-KR" sz="1800" dirty="0"/>
          </a:p>
          <a:p>
            <a:r>
              <a:rPr lang="en-US" sz="1800" dirty="0"/>
              <a:t>2. Adversarial Attack</a:t>
            </a:r>
            <a:endParaRPr lang="ko-Kore-KR" sz="1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773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85C67-DB7E-5648-8EA8-82B2B66B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" y="1283732"/>
            <a:ext cx="6343593" cy="3810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42CAD-5156-B048-86B4-3BF898FC0D36}"/>
              </a:ext>
            </a:extLst>
          </p:cNvPr>
          <p:cNvSpPr txBox="1"/>
          <p:nvPr/>
        </p:nvSpPr>
        <p:spPr>
          <a:xfrm>
            <a:off x="584200" y="914400"/>
            <a:ext cx="698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</a:t>
            </a:r>
            <a:r>
              <a:rPr lang="ko-KR" altLang="en-US" dirty="0"/>
              <a:t>이 아닌 </a:t>
            </a:r>
            <a:r>
              <a:rPr lang="en-US" altLang="ko-KR" dirty="0" err="1"/>
              <a:t>Spectogram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Mel filter bank </a:t>
            </a:r>
            <a:r>
              <a:rPr lang="ko-KR" altLang="en-US" dirty="0" err="1"/>
              <a:t>를</a:t>
            </a:r>
            <a:r>
              <a:rPr lang="ko-KR" altLang="en-US" dirty="0"/>
              <a:t> 통과 시킨 경우 </a:t>
            </a:r>
            <a:r>
              <a:rPr lang="en-US" altLang="ko-KR" dirty="0"/>
              <a:t>?</a:t>
            </a:r>
            <a:endParaRPr 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1F9E7-01A2-4D4D-B8EE-A8E0DBE1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1385777"/>
            <a:ext cx="5556422" cy="360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2DA4C2-16EE-9C4B-A46D-5BA625B11DC9}"/>
              </a:ext>
            </a:extLst>
          </p:cNvPr>
          <p:cNvSpPr txBox="1"/>
          <p:nvPr/>
        </p:nvSpPr>
        <p:spPr>
          <a:xfrm>
            <a:off x="406400" y="5537200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DCT ( </a:t>
            </a:r>
            <a:r>
              <a:rPr lang="en-US" altLang="ko-KR" dirty="0" err="1"/>
              <a:t>Discreat</a:t>
            </a:r>
            <a:r>
              <a:rPr lang="en-US" altLang="ko-KR" dirty="0"/>
              <a:t> Cosine Transform )</a:t>
            </a:r>
            <a:r>
              <a:rPr lang="ko-KR" altLang="en-US" dirty="0"/>
              <a:t> 을 거치면 최종 </a:t>
            </a:r>
            <a:r>
              <a:rPr lang="en-US" altLang="ko-KR" dirty="0"/>
              <a:t>MFCC </a:t>
            </a:r>
            <a:r>
              <a:rPr lang="ko-KR" altLang="en-US" dirty="0" err="1"/>
              <a:t>를</a:t>
            </a:r>
            <a:r>
              <a:rPr lang="ko-KR" altLang="en-US" dirty="0"/>
              <a:t> 구할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463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BC81F-7012-BE4E-A63B-788F013F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05" y="891684"/>
            <a:ext cx="6277401" cy="3827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BEE23A-8355-4340-A5F7-288572769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264" y="804377"/>
            <a:ext cx="5954369" cy="410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36DA9-79F6-6C4D-949C-5A8D4A70E1A9}"/>
              </a:ext>
            </a:extLst>
          </p:cNvPr>
          <p:cNvSpPr txBox="1"/>
          <p:nvPr/>
        </p:nvSpPr>
        <p:spPr>
          <a:xfrm>
            <a:off x="261017" y="5206101"/>
            <a:ext cx="11232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왼쪽의 </a:t>
            </a:r>
            <a:r>
              <a:rPr lang="en-US" altLang="ko-KR" dirty="0"/>
              <a:t>Mel-</a:t>
            </a:r>
            <a:r>
              <a:rPr lang="en-US" altLang="ko-KR" dirty="0" err="1"/>
              <a:t>Specturm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DCT </a:t>
            </a:r>
            <a:r>
              <a:rPr lang="ko-KR" altLang="en-US" dirty="0" err="1"/>
              <a:t>를</a:t>
            </a:r>
            <a:r>
              <a:rPr lang="ko-KR" altLang="en-US" dirty="0"/>
              <a:t> 취하면 낮은 계수 </a:t>
            </a:r>
            <a:r>
              <a:rPr lang="en-US" altLang="ko-KR" dirty="0"/>
              <a:t>12</a:t>
            </a:r>
            <a:r>
              <a:rPr lang="ko-KR" altLang="en-US" dirty="0"/>
              <a:t>개와 이들로 구해진 </a:t>
            </a:r>
            <a:r>
              <a:rPr lang="en-US" altLang="ko-KR" dirty="0"/>
              <a:t>energy </a:t>
            </a:r>
            <a:r>
              <a:rPr lang="ko-KR" altLang="en-US" dirty="0" err="1"/>
              <a:t>를</a:t>
            </a:r>
            <a:r>
              <a:rPr lang="ko-KR" altLang="en-US" dirty="0"/>
              <a:t> 더하여 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frame </a:t>
            </a:r>
            <a:r>
              <a:rPr lang="ko-KR" altLang="en-US" dirty="0"/>
              <a:t>당 총 </a:t>
            </a:r>
            <a:r>
              <a:rPr lang="en-US" altLang="ko-KR" dirty="0"/>
              <a:t>13</a:t>
            </a:r>
            <a:r>
              <a:rPr lang="ko-KR" altLang="en-US" dirty="0"/>
              <a:t>개의 값이 </a:t>
            </a:r>
            <a:r>
              <a:rPr lang="en-US" altLang="ko-KR" dirty="0"/>
              <a:t>feature </a:t>
            </a:r>
            <a:r>
              <a:rPr lang="ko-KR" altLang="en-US" dirty="0"/>
              <a:t>역할을 하게 되고 이를 </a:t>
            </a:r>
            <a:r>
              <a:rPr lang="en-US" altLang="ko-KR" dirty="0"/>
              <a:t>MFCC (</a:t>
            </a:r>
            <a:r>
              <a:rPr lang="ko-KR" altLang="en-US" dirty="0"/>
              <a:t> </a:t>
            </a:r>
            <a:r>
              <a:rPr lang="en-US" altLang="ko-KR" dirty="0"/>
              <a:t>Mel Frequency </a:t>
            </a:r>
            <a:r>
              <a:rPr lang="en-US" altLang="ko-KR" dirty="0" err="1"/>
              <a:t>Cepstrum</a:t>
            </a:r>
            <a:r>
              <a:rPr lang="en-US" altLang="ko-KR" dirty="0"/>
              <a:t> Coefficient ) 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ko-Kore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13B58-2179-8D47-B568-CF998A8417B1}"/>
              </a:ext>
            </a:extLst>
          </p:cNvPr>
          <p:cNvSpPr txBox="1"/>
          <p:nvPr/>
        </p:nvSpPr>
        <p:spPr>
          <a:xfrm>
            <a:off x="8229600" y="4650820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After DCT transform 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Spectogram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A98FED-4DF0-F44A-BAA5-F1650C5C8076}"/>
              </a:ext>
            </a:extLst>
          </p:cNvPr>
          <p:cNvSpPr/>
          <p:nvPr/>
        </p:nvSpPr>
        <p:spPr>
          <a:xfrm>
            <a:off x="14090" y="710190"/>
            <a:ext cx="3662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Adversarial Attack</a:t>
            </a:r>
            <a:r>
              <a:rPr lang="ko-KR" altLang="en-US" sz="3600" dirty="0"/>
              <a:t> </a:t>
            </a:r>
            <a:endParaRPr lang="en-US" sz="3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F83D8A-63E9-4E44-BC6F-E1FD494B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911" y="691376"/>
            <a:ext cx="7618311" cy="52763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EC5071-95B0-3049-9E00-1E1A7C11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90" y="2583852"/>
            <a:ext cx="4609004" cy="27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18" name="그림 17" descr="텍스트, 자이언트판다이(가) 표시된 사진&#10;&#10;자동 생성된 설명">
            <a:extLst>
              <a:ext uri="{FF2B5EF4-FFF2-40B4-BE49-F238E27FC236}">
                <a16:creationId xmlns:a16="http://schemas.microsoft.com/office/drawing/2014/main" id="{F43E3E96-5449-AA41-8654-A4CC6636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" y="823383"/>
            <a:ext cx="12192000" cy="54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A98FED-4DF0-F44A-BAA5-F1650C5C8076}"/>
              </a:ext>
            </a:extLst>
          </p:cNvPr>
          <p:cNvSpPr/>
          <p:nvPr/>
        </p:nvSpPr>
        <p:spPr>
          <a:xfrm>
            <a:off x="14090" y="710190"/>
            <a:ext cx="3662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Adversarial Attack</a:t>
            </a:r>
            <a:r>
              <a:rPr lang="ko-KR" altLang="en-US" sz="3600" dirty="0"/>
              <a:t> 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C18FB-02B7-7942-859C-B852330F095D}"/>
              </a:ext>
            </a:extLst>
          </p:cNvPr>
          <p:cNvSpPr txBox="1"/>
          <p:nvPr/>
        </p:nvSpPr>
        <p:spPr>
          <a:xfrm>
            <a:off x="7241059" y="2001795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Adversarial Example</a:t>
            </a:r>
            <a:endParaRPr lang="ko-Kore-KR" dirty="0"/>
          </a:p>
        </p:txBody>
      </p:sp>
      <p:pic>
        <p:nvPicPr>
          <p:cNvPr id="11" name="그림 10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D99568B3-394B-494E-B5DD-E53B0B85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" y="1376346"/>
            <a:ext cx="6561258" cy="5231422"/>
          </a:xfrm>
          <a:prstGeom prst="rect">
            <a:avLst/>
          </a:prstGeom>
        </p:spPr>
      </p:pic>
      <p:pic>
        <p:nvPicPr>
          <p:cNvPr id="14" name="그림 13" descr="텍스트, 곰, 포유류, 자이언트판다이(가) 표시된 사진&#10;&#10;자동 생성된 설명">
            <a:extLst>
              <a:ext uri="{FF2B5EF4-FFF2-40B4-BE49-F238E27FC236}">
                <a16:creationId xmlns:a16="http://schemas.microsoft.com/office/drawing/2014/main" id="{AB1269DC-0980-8949-B274-D0B497ECA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21" y="2374799"/>
            <a:ext cx="5795789" cy="32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E754B-56AF-FA40-B656-130435AA4854}"/>
              </a:ext>
            </a:extLst>
          </p:cNvPr>
          <p:cNvSpPr txBox="1"/>
          <p:nvPr/>
        </p:nvSpPr>
        <p:spPr>
          <a:xfrm>
            <a:off x="543697" y="1433384"/>
            <a:ext cx="648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ore-KR" dirty="0"/>
              <a:t>Practical Black-Box Attacks aginst Machine Learning </a:t>
            </a:r>
            <a:r>
              <a:rPr lang="ko-KR" altLang="en-US" dirty="0"/>
              <a:t>논문 읽기</a:t>
            </a:r>
            <a:r>
              <a:rPr lang="en-US" altLang="ko-KR" dirty="0"/>
              <a:t>..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Google Speech to Text </a:t>
            </a:r>
            <a:r>
              <a:rPr lang="ko-KR" altLang="en-US" dirty="0" err="1"/>
              <a:t>라즈베리파이</a:t>
            </a:r>
            <a:r>
              <a:rPr lang="ko-KR" altLang="en-US" dirty="0"/>
              <a:t> 구현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7351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4278A-FC85-3148-8D07-6CF63D241033}"/>
              </a:ext>
            </a:extLst>
          </p:cNvPr>
          <p:cNvSpPr txBox="1"/>
          <p:nvPr/>
        </p:nvSpPr>
        <p:spPr>
          <a:xfrm>
            <a:off x="869710" y="1143000"/>
            <a:ext cx="53292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Audio Data Preprocessing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Adversarial Attack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ko-KR" altLang="en-US" sz="3600" dirty="0"/>
              <a:t>향후 계획</a:t>
            </a:r>
            <a:endParaRPr lang="en-US" sz="3600" dirty="0"/>
          </a:p>
          <a:p>
            <a:pPr marL="342900" indent="-342900">
              <a:buAutoNum type="arabicPeriod"/>
            </a:pPr>
            <a:endParaRPr lang="ko-Kore-KR" sz="3600" dirty="0"/>
          </a:p>
        </p:txBody>
      </p:sp>
    </p:spTree>
    <p:extLst>
      <p:ext uri="{BB962C8B-B14F-4D97-AF65-F5344CB8AC3E}">
        <p14:creationId xmlns:p14="http://schemas.microsoft.com/office/powerpoint/2010/main" val="32063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C83B1-8521-4745-8886-B2B40D3C3BE4}"/>
              </a:ext>
            </a:extLst>
          </p:cNvPr>
          <p:cNvSpPr txBox="1"/>
          <p:nvPr/>
        </p:nvSpPr>
        <p:spPr>
          <a:xfrm>
            <a:off x="254000" y="951468"/>
            <a:ext cx="281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Audio Data Preprocessing</a:t>
            </a:r>
            <a:endParaRPr lang="ko-Kore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77F6BE-D145-F04C-9D57-0C99214A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0892"/>
            <a:ext cx="121920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7247416D-7A13-8343-B081-4E2E8221EC4A}"/>
              </a:ext>
            </a:extLst>
          </p:cNvPr>
          <p:cNvSpPr/>
          <p:nvPr/>
        </p:nvSpPr>
        <p:spPr>
          <a:xfrm>
            <a:off x="747548" y="951468"/>
            <a:ext cx="5148000" cy="4716000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E62FA-BC74-C24C-94E3-4AF118B1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368"/>
            <a:ext cx="12192000" cy="54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02AA73-0448-6F4D-B39B-E16995E6FFC0}"/>
              </a:ext>
            </a:extLst>
          </p:cNvPr>
          <p:cNvSpPr/>
          <p:nvPr/>
        </p:nvSpPr>
        <p:spPr>
          <a:xfrm>
            <a:off x="178900" y="958334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b="1" dirty="0">
                <a:latin typeface="Avenir" panose="02000503020000020003" pitchFamily="2" charset="0"/>
              </a:rPr>
              <a:t>Analog Digital Conversion ( ADC )</a:t>
            </a:r>
            <a:endParaRPr lang="ko-Kore-KR" b="1" i="0" u="none" strike="noStrike" dirty="0">
              <a:effectLst/>
              <a:latin typeface="Avenir" panose="02000503020000020003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73BC4-5DB3-2B48-B95D-6C1CC6CC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8" y="1327666"/>
            <a:ext cx="8401158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E8C724-E0EE-4548-BC6E-072711CF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8" y="691376"/>
            <a:ext cx="5909812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93276-C166-A341-B45E-686F4ECC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" y="1469571"/>
            <a:ext cx="6370300" cy="3918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3C423-45B8-834E-86C2-7FB1B90F7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0" y="65566"/>
            <a:ext cx="4560519" cy="26589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DF6C08-E9FD-784E-8FB0-31D2DBCD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387" y="3277799"/>
            <a:ext cx="4542332" cy="25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C8C1C6-0842-CE4D-81A6-3F4F76DAEAA4}"/>
              </a:ext>
            </a:extLst>
          </p:cNvPr>
          <p:cNvSpPr txBox="1"/>
          <p:nvPr/>
        </p:nvSpPr>
        <p:spPr>
          <a:xfrm>
            <a:off x="7145600" y="281021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</a:t>
            </a:r>
            <a:endParaRPr lang="ko-Kore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21B5A-31C5-154D-AA8D-327DE10B22E2}"/>
              </a:ext>
            </a:extLst>
          </p:cNvPr>
          <p:cNvSpPr txBox="1"/>
          <p:nvPr/>
        </p:nvSpPr>
        <p:spPr>
          <a:xfrm>
            <a:off x="6998747" y="5869799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Power spectrum</a:t>
            </a:r>
          </a:p>
        </p:txBody>
      </p:sp>
    </p:spTree>
    <p:extLst>
      <p:ext uri="{BB962C8B-B14F-4D97-AF65-F5344CB8AC3E}">
        <p14:creationId xmlns:p14="http://schemas.microsoft.com/office/powerpoint/2010/main" val="16907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6F3F2-F561-5F46-BE2E-F88CE4F6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11" y="994229"/>
            <a:ext cx="6095999" cy="3398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23C8DF-7465-4341-9E0B-AD49C9DE44B4}"/>
              </a:ext>
            </a:extLst>
          </p:cNvPr>
          <p:cNvSpPr txBox="1"/>
          <p:nvPr/>
        </p:nvSpPr>
        <p:spPr>
          <a:xfrm>
            <a:off x="6081911" y="4653028"/>
            <a:ext cx="564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데시벨 변환 공식을 통하여 </a:t>
            </a:r>
            <a:r>
              <a:rPr lang="en-US" altLang="ko-KR" dirty="0"/>
              <a:t>log-spectrum </a:t>
            </a:r>
            <a:r>
              <a:rPr lang="ko-KR" altLang="en-US" dirty="0"/>
              <a:t>을 구하고</a:t>
            </a:r>
            <a:endParaRPr lang="en-US" altLang="ko-KR" dirty="0"/>
          </a:p>
          <a:p>
            <a:r>
              <a:rPr lang="en-US" dirty="0"/>
              <a:t>Fourier </a:t>
            </a:r>
            <a:r>
              <a:rPr lang="en-US" dirty="0" err="1"/>
              <a:t>Tranform</a:t>
            </a:r>
            <a:r>
              <a:rPr 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사라진 </a:t>
            </a:r>
            <a:r>
              <a:rPr lang="en-US" altLang="ko-KR" dirty="0"/>
              <a:t>time domain </a:t>
            </a:r>
            <a:r>
              <a:rPr lang="ko-KR" altLang="en-US" dirty="0"/>
              <a:t>을 복원한 것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25F68-A492-AB4C-B48B-6FD206C1B110}"/>
              </a:ext>
            </a:extLst>
          </p:cNvPr>
          <p:cNvSpPr txBox="1"/>
          <p:nvPr/>
        </p:nvSpPr>
        <p:spPr>
          <a:xfrm>
            <a:off x="8098800" y="210952"/>
            <a:ext cx="2001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2800" dirty="0"/>
              <a:t>Spectogram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7B66A-910A-FA47-94D3-F1238F0915B6}"/>
              </a:ext>
            </a:extLst>
          </p:cNvPr>
          <p:cNvSpPr txBox="1"/>
          <p:nvPr/>
        </p:nvSpPr>
        <p:spPr>
          <a:xfrm>
            <a:off x="10442842" y="68091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dB = Z domain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D842C-F404-8947-BF6C-070C4ED77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2" y="1469571"/>
            <a:ext cx="5762206" cy="439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47A3B-4E2B-3A44-88F5-E9FA9F40BB3E}"/>
              </a:ext>
            </a:extLst>
          </p:cNvPr>
          <p:cNvSpPr txBox="1"/>
          <p:nvPr/>
        </p:nvSpPr>
        <p:spPr>
          <a:xfrm>
            <a:off x="6122868" y="5511353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시간에 의존성이 있는 데이터의 경우에는 </a:t>
            </a:r>
            <a:endParaRPr lang="en-US" altLang="ko-KR" dirty="0"/>
          </a:p>
          <a:p>
            <a:r>
              <a:rPr lang="en-US" altLang="ko-KR" dirty="0" err="1"/>
              <a:t>Spectogram</a:t>
            </a:r>
            <a:r>
              <a:rPr lang="en-US" altLang="ko-KR" dirty="0"/>
              <a:t> </a:t>
            </a:r>
            <a:r>
              <a:rPr lang="ko-KR" altLang="en-US" dirty="0"/>
              <a:t>을 사용할 필요가 있다</a:t>
            </a:r>
            <a:r>
              <a:rPr lang="en-US" altLang="ko-KR" dirty="0"/>
              <a:t>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61379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F01A5E-382B-C74D-A0F0-DB2B68C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" y="0"/>
            <a:ext cx="2321503" cy="691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E7DB8-056D-4749-AFF1-D29758A71353}"/>
              </a:ext>
            </a:extLst>
          </p:cNvPr>
          <p:cNvSpPr txBox="1"/>
          <p:nvPr/>
        </p:nvSpPr>
        <p:spPr>
          <a:xfrm>
            <a:off x="10103005" y="64231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18011549 </a:t>
            </a:r>
            <a:r>
              <a:rPr lang="ko-KR" altLang="en-US" dirty="0" err="1"/>
              <a:t>박태정</a:t>
            </a:r>
            <a:endParaRPr 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5A1B-3E6F-D64A-B164-95E17B26FE65}"/>
              </a:ext>
            </a:extLst>
          </p:cNvPr>
          <p:cNvSpPr txBox="1"/>
          <p:nvPr/>
        </p:nvSpPr>
        <p:spPr>
          <a:xfrm>
            <a:off x="5193253" y="6469268"/>
            <a:ext cx="180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Sejong University</a:t>
            </a:r>
          </a:p>
          <a:p>
            <a:endParaRPr 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A1192-7F5B-A24A-ACAD-0B819FD9932D}"/>
              </a:ext>
            </a:extLst>
          </p:cNvPr>
          <p:cNvSpPr txBox="1"/>
          <p:nvPr/>
        </p:nvSpPr>
        <p:spPr>
          <a:xfrm>
            <a:off x="14090" y="6488668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Computer Engineering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591BA-4687-AC4D-8EED-9DD9D84A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078"/>
            <a:ext cx="6635984" cy="292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BF353-6A8C-2044-90DD-ACD25464FA3F}"/>
              </a:ext>
            </a:extLst>
          </p:cNvPr>
          <p:cNvSpPr txBox="1"/>
          <p:nvPr/>
        </p:nvSpPr>
        <p:spPr>
          <a:xfrm>
            <a:off x="6635984" y="1412211"/>
            <a:ext cx="5312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Spectrum </a:t>
            </a:r>
            <a:r>
              <a:rPr lang="ko-KR" altLang="en-US" dirty="0"/>
              <a:t>에 </a:t>
            </a:r>
            <a:r>
              <a:rPr lang="en-US" altLang="ko-KR" dirty="0"/>
              <a:t>Mel Filter Bank </a:t>
            </a:r>
            <a:r>
              <a:rPr lang="ko-KR" altLang="en-US" dirty="0"/>
              <a:t>라는 </a:t>
            </a:r>
            <a:r>
              <a:rPr lang="en-US" altLang="ko-KR" dirty="0"/>
              <a:t>Filter </a:t>
            </a:r>
            <a:r>
              <a:rPr lang="ko-KR" altLang="en-US" dirty="0" err="1"/>
              <a:t>를</a:t>
            </a:r>
            <a:r>
              <a:rPr lang="ko-KR" altLang="en-US" dirty="0"/>
              <a:t> 통과 시킴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사람의 청력이 </a:t>
            </a:r>
            <a:r>
              <a:rPr lang="en-US" altLang="ko-KR" dirty="0"/>
              <a:t>1000Hz </a:t>
            </a:r>
            <a:r>
              <a:rPr lang="ko-KR" altLang="en-US" dirty="0"/>
              <a:t>이상의 </a:t>
            </a:r>
            <a:r>
              <a:rPr lang="en-US" altLang="ko-KR" dirty="0"/>
              <a:t>frequency 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ko-KR" altLang="en-US" dirty="0"/>
              <a:t>덜 민감하므로 </a:t>
            </a:r>
            <a:r>
              <a:rPr lang="en-US" altLang="ko-KR" dirty="0"/>
              <a:t>1000Hz </a:t>
            </a:r>
            <a:r>
              <a:rPr lang="ko-KR" altLang="en-US" dirty="0"/>
              <a:t>까지는 </a:t>
            </a:r>
            <a:r>
              <a:rPr lang="en-US" altLang="ko-KR" dirty="0"/>
              <a:t>Linear </a:t>
            </a:r>
            <a:r>
              <a:rPr lang="ko-KR" altLang="en-US" dirty="0"/>
              <a:t>하게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이상은 </a:t>
            </a:r>
            <a:r>
              <a:rPr lang="en-US" altLang="ko-KR" dirty="0"/>
              <a:t>Log Scale </a:t>
            </a:r>
            <a:r>
              <a:rPr lang="ko-KR" altLang="en-US" dirty="0"/>
              <a:t>로 변환하는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72EEEE-24A1-6244-8E5E-1F748BAB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60" y="2825169"/>
            <a:ext cx="6819900" cy="2602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E3C89-2914-2C45-B804-CA6EDBCE969F}"/>
              </a:ext>
            </a:extLst>
          </p:cNvPr>
          <p:cNvSpPr txBox="1"/>
          <p:nvPr/>
        </p:nvSpPr>
        <p:spPr>
          <a:xfrm>
            <a:off x="336346" y="5386619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1000Hz </a:t>
            </a:r>
            <a:r>
              <a:rPr lang="ko-KR" altLang="en-US" dirty="0"/>
              <a:t>직전까지는 선형적으로 변환하지만</a:t>
            </a:r>
            <a:endParaRPr lang="en-US" altLang="ko-KR" dirty="0"/>
          </a:p>
          <a:p>
            <a:r>
              <a:rPr lang="ko-KR" altLang="en-US" dirty="0"/>
              <a:t> 그 이후에는 사람이 어차피 못 알아듣기 </a:t>
            </a:r>
            <a:r>
              <a:rPr lang="ko-KR" altLang="en-US" dirty="0" err="1"/>
              <a:t>떄문에</a:t>
            </a:r>
            <a:r>
              <a:rPr lang="ko-KR" altLang="en-US" dirty="0"/>
              <a:t> 대수적으로 변환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6797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299</Words>
  <Application>Microsoft Macintosh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Avenir</vt:lpstr>
      <vt:lpstr>Calibri</vt:lpstr>
      <vt:lpstr>Calibri Light</vt:lpstr>
      <vt:lpstr>Office 테마</vt:lpstr>
      <vt:lpstr>Chapter 5. 인공지능 라이브러리 활용하기 Adversarial Attack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전공심화공동체 1주차</dc:title>
  <dc:creator>박태정</dc:creator>
  <cp:lastModifiedBy>박태정</cp:lastModifiedBy>
  <cp:revision>34</cp:revision>
  <dcterms:created xsi:type="dcterms:W3CDTF">2020-11-07T03:46:06Z</dcterms:created>
  <dcterms:modified xsi:type="dcterms:W3CDTF">2021-02-21T05:56:05Z</dcterms:modified>
</cp:coreProperties>
</file>