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52" r:id="rId11"/>
    <p:sldId id="362" r:id="rId12"/>
    <p:sldId id="363" r:id="rId13"/>
    <p:sldId id="364" r:id="rId14"/>
    <p:sldId id="365" r:id="rId15"/>
    <p:sldId id="366" r:id="rId16"/>
    <p:sldId id="367" r:id="rId17"/>
    <p:sldId id="369" r:id="rId18"/>
    <p:sldId id="370" r:id="rId19"/>
    <p:sldId id="371" r:id="rId20"/>
    <p:sldId id="368" r:id="rId21"/>
    <p:sldId id="372" r:id="rId22"/>
    <p:sldId id="373" r:id="rId23"/>
    <p:sldId id="374" r:id="rId24"/>
    <p:sldId id="375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99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/>
    <p:restoredTop sz="96966"/>
  </p:normalViewPr>
  <p:slideViewPr>
    <p:cSldViewPr snapToGrid="0" snapToObjects="1">
      <p:cViewPr varScale="1">
        <p:scale>
          <a:sx n="133" d="100"/>
          <a:sy n="133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EAD52-75FB-7140-85F2-B343E705F587}" type="datetimeFigureOut">
              <a:rPr lang="en-US" altLang="ko-Kore-KR" smtClean="0"/>
              <a:t>1/11/24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93A49-EBE5-3B48-8DDF-80C3AFFD320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5544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93A49-EBE5-3B48-8DDF-80C3AFFD3207}" type="slidenum">
              <a:rPr lang="en-US" altLang="ko-Kore-KR" smtClean="0"/>
              <a:t>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56609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7CFA-5BA5-D147-9962-72882D9C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A320D-8FAB-CF4A-9269-77A245E8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5992A-23A4-7F44-B339-039DFAF7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1/11/24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AEFBD-CA78-C840-A3B8-CEC650D9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CBAB1-65C3-5A41-89A6-54AAA13E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49553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C2599-9C34-8B40-8466-CED95481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045D7-B5E6-6C4B-B083-BAF11200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45541-0201-FC4F-BE31-A4DDECA9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1/11/24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93EB-A05F-3B42-95B6-57E8D2E7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EC8F5-9076-9F48-8B1D-2D4855F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7811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ED4932-6F28-3043-8696-351BE2144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BF254-9425-B042-BA53-C05F4D51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2AFA8-EEBE-1142-81D5-3144A47D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1/11/24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FB6AB-B5B3-3E44-BC9D-7B2D54C4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79841-A60B-9D4C-9D73-D52211C0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8370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21D40-68F7-4547-81B8-67B0E966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44991-BF64-F040-B776-88C44296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E95D8-25BD-DF48-B929-A4BFC671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1/11/24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D56AA-572F-B14E-AC03-7FFDD624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7B5D4-1AD1-014C-905C-3A6DDA87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97414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623AC-5D2E-2F44-A860-8DE27236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7DD06-B23F-C642-813B-0D0CF1F4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ED015-9279-9D45-BC3C-0F38894A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1/11/24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6D8A2-F9C7-A540-AF6C-8362E88B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49EE-ED21-A148-8E1F-F2121B8F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4148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A0EEE-A4A9-8349-9FD4-68FB1BFF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76835-2E71-C644-8DB6-76AE2D12E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48FEC-1B1C-EF43-8ED0-A918D34B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304F9-D3BE-5E45-9DE2-4EC2689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1/11/24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61229-B189-274E-86E1-999EB9EF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AB3C8-303B-AC4B-8D12-64250C41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67219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561B1-2714-5A49-9A72-00B498B9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796C-D606-9D4B-AC37-6149DAB6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4237E-E785-404D-9953-F2F1B932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BFF7F-7954-1141-95E3-FBA77AE10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7208A-5930-6F4D-B6C9-B901AED88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92C561-6478-584F-A41C-AD167B86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1/11/24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587EA0-DED4-DB49-B882-CD82D5C1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41D025-9EE4-334B-87B4-A4D702AD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6652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C1495-5A82-5144-B390-C0FB921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B0E66-EEA8-514F-BBB9-8A126EB7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1/11/24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A5470-9AFB-BE43-B2EE-1F8F1383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101C7A-A840-B943-B754-5D58F8BC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22405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9AB6E-8864-3343-A714-7050A3DF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1/11/24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DAAB72-82A4-F44A-B3A8-D44FE140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7826B-A29F-724F-A770-5C11511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6491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9FE55-3E5B-F84A-A498-A21E39F4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15302-C54D-E64C-9BDE-EB2BD3FA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0DFD2-89C4-3C4D-A0FF-D7AF733D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BA8CF-7CDE-0249-8B64-5BF7E6A4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1/11/24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4ECEB-9304-DC4F-88A1-9473755A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E01E4-9CE2-B64A-AE0C-8F669946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1272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A349A-3C03-7643-BC31-2BDA0775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C5551-1B02-514E-967B-05C232DBA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8E9FB-3F13-2C4D-828D-0CAA6AD09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03DA8-0813-1B4F-A765-636FEDF9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1/11/24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8D362-8286-AA4E-9CA4-1D69CC13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324F94-219E-1942-9774-2D815288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5622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97DF70-83FA-E443-9CF4-C6E93FDF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300E1-D114-F744-A6CA-A8700A32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1B6C4-A2B0-EC43-A79E-6C612D9AD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2191-21B5-444B-8F34-B03D147DB134}" type="datetimeFigureOut">
              <a:rPr lang="en-US" altLang="ko-Kore-KR" smtClean="0"/>
              <a:t>1/11/24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DC9D0-D6CC-D646-B10B-D014B874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4A9FB-6C9F-554E-82C6-7D1A5349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062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76"/>
            <a:ext cx="9144000" cy="216243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rgbClr val="7030A0"/>
                </a:solidFill>
              </a:rPr>
              <a:t>SMCE</a:t>
            </a:r>
            <a:br>
              <a:rPr lang="en-US" altLang="ko-KR" sz="6600" b="1" dirty="0">
                <a:solidFill>
                  <a:srgbClr val="7030A0"/>
                </a:solidFill>
              </a:rPr>
            </a:br>
            <a:r>
              <a:rPr lang="en-US" altLang="ko-KR" sz="3600" b="1" dirty="0" err="1">
                <a:solidFill>
                  <a:srgbClr val="7030A0"/>
                </a:solidFill>
              </a:rPr>
              <a:t>SangMyeong</a:t>
            </a:r>
            <a:r>
              <a:rPr lang="en-US" altLang="ko-KR" sz="3600" b="1" dirty="0">
                <a:solidFill>
                  <a:srgbClr val="7030A0"/>
                </a:solidFill>
              </a:rPr>
              <a:t> Coding Education</a:t>
            </a:r>
            <a:endParaRPr lang="ko-Kore-KR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952"/>
            <a:ext cx="9144000" cy="1655762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Week 8 &lt; Pointer </a:t>
            </a:r>
            <a:r>
              <a:rPr lang="en-US" altLang="ko-Kore-KR" sz="2800" dirty="0">
                <a:solidFill>
                  <a:srgbClr val="92D050"/>
                </a:solidFill>
              </a:rPr>
              <a:t>&gt;</a:t>
            </a:r>
            <a:endParaRPr lang="ko-Kore-KR" sz="2800" dirty="0">
              <a:solidFill>
                <a:srgbClr val="92D050"/>
              </a:solidFill>
            </a:endParaRPr>
          </a:p>
          <a:p>
            <a:r>
              <a:rPr lang="ko-Kore-KR" dirty="0"/>
              <a:t>2023.</a:t>
            </a:r>
            <a:r>
              <a:rPr lang="en-US" altLang="ko-Kore-KR" dirty="0"/>
              <a:t>1</a:t>
            </a:r>
            <a:r>
              <a:rPr lang="ko-Kore-KR" dirty="0"/>
              <a:t>.</a:t>
            </a:r>
            <a:r>
              <a:rPr lang="en-US" altLang="ko-Kore-KR" dirty="0"/>
              <a:t>11.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315019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72141" y="40229"/>
            <a:ext cx="4433668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What is the pointer?</a:t>
            </a:r>
            <a:endParaRPr lang="ko-Kore-KR" alt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778BBB-7160-689C-1C74-9E63E1877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18467"/>
              </p:ext>
            </p:extLst>
          </p:nvPr>
        </p:nvGraphicFramePr>
        <p:xfrm>
          <a:off x="4156861" y="1044287"/>
          <a:ext cx="5096168" cy="50264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D</a:t>
                      </a:r>
                    </a:p>
                    <a:p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013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ko-Kore-KR" b="1" dirty="0"/>
                        <a:t>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(int)</a:t>
                      </a:r>
                      <a:endParaRPr lang="ko-Kore-KR" alt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ore-KR" b="1" dirty="0"/>
                        <a:t>0</a:t>
                      </a:r>
                      <a:r>
                        <a:rPr lang="en-US" altLang="ko-KR" b="1" dirty="0"/>
                        <a:t>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1100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578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180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045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endParaRPr lang="en-US" altLang="ko-Kore-KR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</a:t>
                      </a:r>
                      <a:r>
                        <a:rPr lang="ko-KR" altLang="en-US" sz="1100" b="0" dirty="0"/>
                        <a:t> *</a:t>
                      </a:r>
                      <a:r>
                        <a:rPr lang="en-US" altLang="ko-Kore-KR" sz="1100" b="0" dirty="0"/>
                        <a:t>)</a:t>
                      </a:r>
                      <a:endParaRPr lang="ko-Kore-KR" altLang="en-US" sz="1100" b="0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400" b="1" dirty="0" err="1"/>
                        <a:t>Test_number</a:t>
                      </a:r>
                      <a:r>
                        <a:rPr lang="ko-KR" altLang="en-US" sz="1400" b="1" dirty="0"/>
                        <a:t> 의 주소</a:t>
                      </a:r>
                      <a:endParaRPr lang="en-US" altLang="ko-KR" sz="1400" b="1" dirty="0"/>
                    </a:p>
                    <a:p>
                      <a:endParaRPr lang="en-US" altLang="ko-Kore-KR" sz="1400" b="1" dirty="0"/>
                    </a:p>
                    <a:p>
                      <a:r>
                        <a:rPr lang="en-US" altLang="ko-KR" sz="1400" b="1" dirty="0"/>
                        <a:t>0x00000008</a:t>
                      </a:r>
                      <a:endParaRPr lang="ko-Kore-KR" altLang="en-US" sz="1400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A8C520-8FAC-B1A3-E518-7C88E0C06F0F}"/>
              </a:ext>
            </a:extLst>
          </p:cNvPr>
          <p:cNvCxnSpPr/>
          <p:nvPr/>
        </p:nvCxnSpPr>
        <p:spPr>
          <a:xfrm>
            <a:off x="3465289" y="1356015"/>
            <a:ext cx="691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EEA911-F9B1-F9B7-27E9-28110247036E}"/>
              </a:ext>
            </a:extLst>
          </p:cNvPr>
          <p:cNvSpPr txBox="1"/>
          <p:nvPr/>
        </p:nvSpPr>
        <p:spPr>
          <a:xfrm>
            <a:off x="2128063" y="117134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0x00000001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27046-31AA-3028-C926-9740CA05FE9C}"/>
              </a:ext>
            </a:extLst>
          </p:cNvPr>
          <p:cNvSpPr txBox="1"/>
          <p:nvPr/>
        </p:nvSpPr>
        <p:spPr>
          <a:xfrm>
            <a:off x="10117776" y="1670113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0x00000010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EC5198-4B59-F57B-ED46-DEF392AA8FC2}"/>
              </a:ext>
            </a:extLst>
          </p:cNvPr>
          <p:cNvCxnSpPr>
            <a:cxnSpLocks/>
          </p:cNvCxnSpPr>
          <p:nvPr/>
        </p:nvCxnSpPr>
        <p:spPr>
          <a:xfrm flipH="1">
            <a:off x="9328071" y="1854779"/>
            <a:ext cx="714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CA5139-BBBD-EE4A-5FC4-5BAAF31334D2}"/>
              </a:ext>
            </a:extLst>
          </p:cNvPr>
          <p:cNvSpPr txBox="1"/>
          <p:nvPr/>
        </p:nvSpPr>
        <p:spPr>
          <a:xfrm>
            <a:off x="674647" y="857041"/>
            <a:ext cx="1323504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/ 4byte</a:t>
            </a:r>
          </a:p>
          <a:p>
            <a:r>
              <a:rPr kumimoji="1" lang="en-US" altLang="ko-Kore-KR" dirty="0"/>
              <a:t>char / 1byte</a:t>
            </a:r>
          </a:p>
          <a:p>
            <a:r>
              <a:rPr kumimoji="1" lang="en-US" altLang="ko-Kore-KR" dirty="0"/>
              <a:t>float /4byte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FC308-AB0E-5C49-67FE-1D9C1BC5622C}"/>
              </a:ext>
            </a:extLst>
          </p:cNvPr>
          <p:cNvSpPr txBox="1"/>
          <p:nvPr/>
        </p:nvSpPr>
        <p:spPr>
          <a:xfrm>
            <a:off x="678041" y="2193200"/>
            <a:ext cx="221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</a:t>
            </a:r>
            <a:r>
              <a:rPr kumimoji="1" lang="en-US" altLang="ko-Kore-KR" dirty="0" err="1"/>
              <a:t>test_number</a:t>
            </a:r>
            <a:r>
              <a:rPr kumimoji="1" lang="en-US" altLang="ko-Kore-KR" dirty="0"/>
              <a:t> = 12;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E8709A-BA87-5312-9F53-ED024F2CF57B}"/>
              </a:ext>
            </a:extLst>
          </p:cNvPr>
          <p:cNvGrpSpPr/>
          <p:nvPr/>
        </p:nvGrpSpPr>
        <p:grpSpPr>
          <a:xfrm>
            <a:off x="1094855" y="4020277"/>
            <a:ext cx="1517286" cy="1293577"/>
            <a:chOff x="611757" y="3730699"/>
            <a:chExt cx="1517286" cy="12935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72DB8D-6B1B-4D85-1E59-36261790289D}"/>
                </a:ext>
              </a:extLst>
            </p:cNvPr>
            <p:cNvSpPr txBox="1"/>
            <p:nvPr/>
          </p:nvSpPr>
          <p:spPr>
            <a:xfrm>
              <a:off x="1482712" y="3730699"/>
              <a:ext cx="64633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주소</a:t>
              </a:r>
              <a:endParaRPr kumimoji="1" lang="en-US" altLang="ko-Kore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04F986-09A1-59EB-0F29-F0BC59C52C46}"/>
                </a:ext>
              </a:extLst>
            </p:cNvPr>
            <p:cNvSpPr txBox="1"/>
            <p:nvPr/>
          </p:nvSpPr>
          <p:spPr>
            <a:xfrm>
              <a:off x="611757" y="4100946"/>
              <a:ext cx="1517286" cy="9233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/>
                <a:t>값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1D9433-68CE-8A97-0528-E5F32486F865}"/>
                </a:ext>
              </a:extLst>
            </p:cNvPr>
            <p:cNvSpPr txBox="1"/>
            <p:nvPr/>
          </p:nvSpPr>
          <p:spPr>
            <a:xfrm>
              <a:off x="611757" y="3730700"/>
              <a:ext cx="877163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자료형</a:t>
              </a:r>
              <a:endParaRPr kumimoji="1" lang="en-US" altLang="ko-Kore-KR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42D0567-8858-119B-6259-B4E266FB3DA2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533437" y="2039445"/>
            <a:ext cx="5173815" cy="1980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CB9D6C-C0B3-15BD-4507-68E864EC0A66}"/>
              </a:ext>
            </a:extLst>
          </p:cNvPr>
          <p:cNvSpPr txBox="1"/>
          <p:nvPr/>
        </p:nvSpPr>
        <p:spPr>
          <a:xfrm>
            <a:off x="665522" y="2590396"/>
            <a:ext cx="247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</a:t>
            </a:r>
            <a:r>
              <a:rPr kumimoji="1" lang="ko-KR" altLang="en-US" dirty="0"/>
              <a:t>*</a:t>
            </a:r>
            <a:r>
              <a:rPr kumimoji="1" lang="en-US" altLang="ko-KR" dirty="0" err="1"/>
              <a:t>ptr</a:t>
            </a:r>
            <a:r>
              <a:rPr kumimoji="1" lang="en-US" altLang="ko-KR" dirty="0"/>
              <a:t> = &amp;</a:t>
            </a:r>
            <a:r>
              <a:rPr kumimoji="1" lang="en-US" altLang="ko-KR" dirty="0" err="1"/>
              <a:t>test_number</a:t>
            </a:r>
            <a:endParaRPr kumimoji="1" lang="en-US" altLang="ko-Kore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548F329-846E-771C-3363-75A2A4D09A59}"/>
              </a:ext>
            </a:extLst>
          </p:cNvPr>
          <p:cNvGrpSpPr/>
          <p:nvPr/>
        </p:nvGrpSpPr>
        <p:grpSpPr>
          <a:xfrm>
            <a:off x="9937716" y="4020277"/>
            <a:ext cx="1517286" cy="1570576"/>
            <a:chOff x="611757" y="3730699"/>
            <a:chExt cx="1517286" cy="15705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7842E2-32C4-6069-2BC5-BB55958CFFC9}"/>
                </a:ext>
              </a:extLst>
            </p:cNvPr>
            <p:cNvSpPr txBox="1"/>
            <p:nvPr/>
          </p:nvSpPr>
          <p:spPr>
            <a:xfrm>
              <a:off x="1482712" y="3730699"/>
              <a:ext cx="64633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주소</a:t>
              </a:r>
              <a:endParaRPr kumimoji="1" lang="en-US" altLang="ko-Kore-KR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B30ECC-3500-035F-C2E2-4D99F99560AA}"/>
                </a:ext>
              </a:extLst>
            </p:cNvPr>
            <p:cNvSpPr txBox="1"/>
            <p:nvPr/>
          </p:nvSpPr>
          <p:spPr>
            <a:xfrm>
              <a:off x="611757" y="4100946"/>
              <a:ext cx="1517286" cy="12003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/>
                <a:t>가리키는 변수의 주소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940015-8E93-09AC-FCF2-334DF973C4C5}"/>
                </a:ext>
              </a:extLst>
            </p:cNvPr>
            <p:cNvSpPr txBox="1"/>
            <p:nvPr/>
          </p:nvSpPr>
          <p:spPr>
            <a:xfrm>
              <a:off x="611757" y="3730700"/>
              <a:ext cx="877163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자료형</a:t>
              </a:r>
              <a:endParaRPr kumimoji="1" lang="en-US" altLang="ko-Kore-KR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102B082-6F4A-F179-1A64-988271D23EF4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9253029" y="4626884"/>
            <a:ext cx="684687" cy="363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85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72141" y="40229"/>
            <a:ext cx="4433668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solidFill>
                  <a:schemeClr val="accent2"/>
                </a:solidFill>
              </a:rPr>
              <a:t>포인터를 왜 사용해 </a:t>
            </a:r>
            <a:r>
              <a:rPr lang="en-US" altLang="ko-KR" sz="4400" b="1" dirty="0">
                <a:solidFill>
                  <a:schemeClr val="accent2"/>
                </a:solidFill>
              </a:rPr>
              <a:t>?</a:t>
            </a:r>
            <a:endParaRPr lang="ko-Kore-KR" alt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26" name="그림 2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DE93E52-A671-10ED-4F11-6840EDF8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1308100"/>
            <a:ext cx="7594600" cy="4241800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246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72141" y="40229"/>
            <a:ext cx="4433668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solidFill>
                  <a:schemeClr val="accent2"/>
                </a:solidFill>
              </a:rPr>
              <a:t>포인터를 왜 사용해 </a:t>
            </a:r>
            <a:r>
              <a:rPr lang="en-US" altLang="ko-KR" sz="4400" b="1" dirty="0">
                <a:solidFill>
                  <a:schemeClr val="accent2"/>
                </a:solidFill>
              </a:rPr>
              <a:t>?</a:t>
            </a:r>
            <a:endParaRPr lang="ko-Kore-KR" alt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04C5B-EDC0-EEFF-D8ED-42F7949E13BB}"/>
              </a:ext>
            </a:extLst>
          </p:cNvPr>
          <p:cNvSpPr txBox="1"/>
          <p:nvPr/>
        </p:nvSpPr>
        <p:spPr>
          <a:xfrm>
            <a:off x="4041636" y="3572405"/>
            <a:ext cx="423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크기를 정해 놓고 사용해야 함</a:t>
            </a:r>
            <a:r>
              <a:rPr kumimoji="1" lang="en-US" altLang="ko-KR" sz="2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91D41-B6AC-6727-8C06-4D98A757D2B9}"/>
              </a:ext>
            </a:extLst>
          </p:cNvPr>
          <p:cNvSpPr txBox="1"/>
          <p:nvPr/>
        </p:nvSpPr>
        <p:spPr>
          <a:xfrm>
            <a:off x="4307735" y="2476951"/>
            <a:ext cx="3698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400" dirty="0"/>
              <a:t>배열의</a:t>
            </a:r>
            <a:r>
              <a:rPr kumimoji="1" lang="ko-KR" altLang="en-US" sz="4400" dirty="0"/>
              <a:t> 문제점</a:t>
            </a:r>
            <a:endParaRPr kumimoji="1" lang="ko-Kore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313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72141" y="40229"/>
            <a:ext cx="4433668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solidFill>
                  <a:schemeClr val="accent2"/>
                </a:solidFill>
              </a:rPr>
              <a:t>포인터를 왜 사용해 </a:t>
            </a:r>
            <a:r>
              <a:rPr lang="en-US" altLang="ko-KR" sz="4400" b="1" dirty="0">
                <a:solidFill>
                  <a:schemeClr val="accent2"/>
                </a:solidFill>
              </a:rPr>
              <a:t>?</a:t>
            </a:r>
            <a:endParaRPr lang="ko-Kore-KR" alt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F17E4-0B25-6B47-AD8C-8883A1162C49}"/>
              </a:ext>
            </a:extLst>
          </p:cNvPr>
          <p:cNvSpPr txBox="1"/>
          <p:nvPr/>
        </p:nvSpPr>
        <p:spPr>
          <a:xfrm>
            <a:off x="72141" y="818705"/>
            <a:ext cx="666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크기를 정해 놓지 않고 배열처럼 사용 할 수 있음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DD4FB-1F0C-93D1-CDE2-EA7AAFB99D76}"/>
              </a:ext>
            </a:extLst>
          </p:cNvPr>
          <p:cNvSpPr txBox="1"/>
          <p:nvPr/>
        </p:nvSpPr>
        <p:spPr>
          <a:xfrm>
            <a:off x="157644" y="1379897"/>
            <a:ext cx="148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Linked List</a:t>
            </a:r>
            <a:endParaRPr kumimoji="1" lang="ko-Kore-KR" altLang="en-US" sz="2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D88F77-197A-B0AD-89AA-D384E0EF0900}"/>
              </a:ext>
            </a:extLst>
          </p:cNvPr>
          <p:cNvGrpSpPr/>
          <p:nvPr/>
        </p:nvGrpSpPr>
        <p:grpSpPr>
          <a:xfrm>
            <a:off x="1053163" y="2820311"/>
            <a:ext cx="2635600" cy="1515796"/>
            <a:chOff x="611756" y="3730699"/>
            <a:chExt cx="1767974" cy="9892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A2105B-07D8-D19C-2244-B88C5E97B2C8}"/>
                </a:ext>
              </a:extLst>
            </p:cNvPr>
            <p:cNvSpPr txBox="1"/>
            <p:nvPr/>
          </p:nvSpPr>
          <p:spPr>
            <a:xfrm>
              <a:off x="1470117" y="3730699"/>
              <a:ext cx="909613" cy="24078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0x00010001</a:t>
              </a:r>
              <a:endParaRPr kumimoji="1" lang="en-US" altLang="ko-Kore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0D3B9-0BAB-C63C-AB95-211170F14AE4}"/>
                </a:ext>
              </a:extLst>
            </p:cNvPr>
            <p:cNvSpPr txBox="1"/>
            <p:nvPr/>
          </p:nvSpPr>
          <p:spPr>
            <a:xfrm>
              <a:off x="611756" y="3976756"/>
              <a:ext cx="1767973" cy="743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0x00010020</a:t>
              </a:r>
              <a:endParaRPr kumimoji="1" lang="en-US" altLang="ko-Kore-KR" dirty="0"/>
            </a:p>
            <a:p>
              <a:pPr algn="ctr"/>
              <a:r>
                <a:rPr kumimoji="1"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가리키는 값의 주소</a:t>
              </a:r>
              <a:endParaRPr kumimoji="1"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kumimoji="1" lang="en-US" altLang="ko-Kore-K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983446-D266-92B4-E83A-EBE46DF8AAEC}"/>
                </a:ext>
              </a:extLst>
            </p:cNvPr>
            <p:cNvSpPr txBox="1"/>
            <p:nvPr/>
          </p:nvSpPr>
          <p:spPr>
            <a:xfrm>
              <a:off x="611757" y="3730700"/>
              <a:ext cx="858360" cy="241038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INT</a:t>
              </a:r>
              <a:r>
                <a:rPr kumimoji="1" lang="ko-KR" altLang="en-US" dirty="0"/>
                <a:t> *</a:t>
              </a:r>
              <a:endParaRPr kumimoji="1" lang="en-US" altLang="ko-Kore-KR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0A2E05-4581-DE90-AA2A-7B54C25B1961}"/>
              </a:ext>
            </a:extLst>
          </p:cNvPr>
          <p:cNvSpPr/>
          <p:nvPr/>
        </p:nvSpPr>
        <p:spPr>
          <a:xfrm>
            <a:off x="3541366" y="3613447"/>
            <a:ext cx="294791" cy="1291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폭발 1[E] 15">
            <a:extLst>
              <a:ext uri="{FF2B5EF4-FFF2-40B4-BE49-F238E27FC236}">
                <a16:creationId xmlns:a16="http://schemas.microsoft.com/office/drawing/2014/main" id="{0455903A-50C1-474E-F088-8B2FEE973055}"/>
              </a:ext>
            </a:extLst>
          </p:cNvPr>
          <p:cNvSpPr/>
          <p:nvPr/>
        </p:nvSpPr>
        <p:spPr>
          <a:xfrm rot="20353363">
            <a:off x="4480638" y="3506713"/>
            <a:ext cx="433635" cy="394797"/>
          </a:xfrm>
          <a:prstGeom prst="irregularSeal1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DDA7EE5-7345-B354-1C88-FF474E443B19}"/>
              </a:ext>
            </a:extLst>
          </p:cNvPr>
          <p:cNvCxnSpPr>
            <a:cxnSpLocks/>
          </p:cNvCxnSpPr>
          <p:nvPr/>
        </p:nvCxnSpPr>
        <p:spPr>
          <a:xfrm>
            <a:off x="3836157" y="3704111"/>
            <a:ext cx="73699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3EBC00C-1E01-2529-74B8-84D75DE9D12D}"/>
              </a:ext>
            </a:extLst>
          </p:cNvPr>
          <p:cNvGrpSpPr/>
          <p:nvPr/>
        </p:nvGrpSpPr>
        <p:grpSpPr>
          <a:xfrm>
            <a:off x="4727863" y="2797123"/>
            <a:ext cx="2635600" cy="1515796"/>
            <a:chOff x="611756" y="3730699"/>
            <a:chExt cx="1767974" cy="9892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ED406-BCD4-5A6F-098E-30D47F980708}"/>
                </a:ext>
              </a:extLst>
            </p:cNvPr>
            <p:cNvSpPr txBox="1"/>
            <p:nvPr/>
          </p:nvSpPr>
          <p:spPr>
            <a:xfrm>
              <a:off x="1470117" y="3730699"/>
              <a:ext cx="909613" cy="24078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0x00010020</a:t>
              </a:r>
              <a:endParaRPr kumimoji="1" lang="en-US" altLang="ko-Kore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352107-0F55-1DDA-D42E-D8FE15880508}"/>
                </a:ext>
              </a:extLst>
            </p:cNvPr>
            <p:cNvSpPr txBox="1"/>
            <p:nvPr/>
          </p:nvSpPr>
          <p:spPr>
            <a:xfrm>
              <a:off x="611756" y="3976756"/>
              <a:ext cx="1767973" cy="743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0x00010050</a:t>
              </a:r>
              <a:endParaRPr kumimoji="1" lang="en-US" altLang="ko-Kore-KR" dirty="0"/>
            </a:p>
            <a:p>
              <a:pPr algn="ctr"/>
              <a:r>
                <a:rPr kumimoji="1"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가리키는 값의 주소</a:t>
              </a:r>
              <a:endParaRPr kumimoji="1"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kumimoji="1" lang="en-US" altLang="ko-Kore-KR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D301E-9C50-591C-9B7C-9B56DFF746FE}"/>
                </a:ext>
              </a:extLst>
            </p:cNvPr>
            <p:cNvSpPr txBox="1"/>
            <p:nvPr/>
          </p:nvSpPr>
          <p:spPr>
            <a:xfrm>
              <a:off x="611757" y="3730700"/>
              <a:ext cx="858360" cy="241038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INT</a:t>
              </a:r>
              <a:r>
                <a:rPr kumimoji="1" lang="ko-KR" altLang="en-US" dirty="0"/>
                <a:t> *</a:t>
              </a:r>
              <a:endParaRPr kumimoji="1" lang="en-US" altLang="ko-Kore-KR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C49960-A363-F61C-41EE-A361B0F89A26}"/>
              </a:ext>
            </a:extLst>
          </p:cNvPr>
          <p:cNvSpPr/>
          <p:nvPr/>
        </p:nvSpPr>
        <p:spPr>
          <a:xfrm>
            <a:off x="7216066" y="3590259"/>
            <a:ext cx="294791" cy="1291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DAC6812-EF5F-1CB9-2FD4-7B24498156BA}"/>
              </a:ext>
            </a:extLst>
          </p:cNvPr>
          <p:cNvGrpSpPr/>
          <p:nvPr/>
        </p:nvGrpSpPr>
        <p:grpSpPr>
          <a:xfrm>
            <a:off x="8438926" y="2797123"/>
            <a:ext cx="2635600" cy="1515796"/>
            <a:chOff x="611756" y="3730699"/>
            <a:chExt cx="1767974" cy="9892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004C19-60B4-E299-2FB1-8FCA522C7DF5}"/>
                </a:ext>
              </a:extLst>
            </p:cNvPr>
            <p:cNvSpPr txBox="1"/>
            <p:nvPr/>
          </p:nvSpPr>
          <p:spPr>
            <a:xfrm>
              <a:off x="1470117" y="3730699"/>
              <a:ext cx="909613" cy="24078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0x00010050</a:t>
              </a:r>
              <a:endParaRPr kumimoji="1" lang="en-US" altLang="ko-Kore-KR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C5D063-879D-3243-1D50-9F9AC846BEA6}"/>
                </a:ext>
              </a:extLst>
            </p:cNvPr>
            <p:cNvSpPr txBox="1"/>
            <p:nvPr/>
          </p:nvSpPr>
          <p:spPr>
            <a:xfrm>
              <a:off x="611756" y="3976756"/>
              <a:ext cx="1767973" cy="743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가리키는 값의 주소</a:t>
              </a:r>
              <a:endParaRPr kumimoji="1"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kumimoji="1" lang="en-US" altLang="ko-Kore-K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4D1DC5-8ACE-DE30-C76A-54348A55F2BB}"/>
                </a:ext>
              </a:extLst>
            </p:cNvPr>
            <p:cNvSpPr txBox="1"/>
            <p:nvPr/>
          </p:nvSpPr>
          <p:spPr>
            <a:xfrm>
              <a:off x="611757" y="3730700"/>
              <a:ext cx="858360" cy="241038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INT</a:t>
              </a:r>
              <a:r>
                <a:rPr kumimoji="1" lang="ko-KR" altLang="en-US" dirty="0"/>
                <a:t> *</a:t>
              </a:r>
              <a:endParaRPr kumimoji="1" lang="en-US" altLang="ko-Kore-KR" dirty="0"/>
            </a:p>
          </p:txBody>
        </p:sp>
      </p:grpSp>
      <p:sp>
        <p:nvSpPr>
          <p:cNvPr id="30" name="폭발 1[E] 29">
            <a:extLst>
              <a:ext uri="{FF2B5EF4-FFF2-40B4-BE49-F238E27FC236}">
                <a16:creationId xmlns:a16="http://schemas.microsoft.com/office/drawing/2014/main" id="{C7CCE68E-4E21-7BBB-2608-BBAD88B03DCE}"/>
              </a:ext>
            </a:extLst>
          </p:cNvPr>
          <p:cNvSpPr/>
          <p:nvPr/>
        </p:nvSpPr>
        <p:spPr>
          <a:xfrm rot="20353363">
            <a:off x="8155338" y="3494318"/>
            <a:ext cx="433635" cy="394797"/>
          </a:xfrm>
          <a:prstGeom prst="irregularSeal1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C4530360-DFB0-C74D-8F42-DBE54930C3E9}"/>
              </a:ext>
            </a:extLst>
          </p:cNvPr>
          <p:cNvCxnSpPr>
            <a:cxnSpLocks/>
          </p:cNvCxnSpPr>
          <p:nvPr/>
        </p:nvCxnSpPr>
        <p:spPr>
          <a:xfrm>
            <a:off x="7510857" y="3691716"/>
            <a:ext cx="73699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F935C7D-F94D-0BD1-079B-8E3196E095FC}"/>
              </a:ext>
            </a:extLst>
          </p:cNvPr>
          <p:cNvSpPr txBox="1"/>
          <p:nvPr/>
        </p:nvSpPr>
        <p:spPr>
          <a:xfrm>
            <a:off x="1473581" y="5130245"/>
            <a:ext cx="92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크기를 미리 </a:t>
            </a:r>
            <a:r>
              <a:rPr kumimoji="1" lang="ko-KR" altLang="en-US" dirty="0" err="1"/>
              <a:t>정해놓을</a:t>
            </a:r>
            <a:r>
              <a:rPr kumimoji="1" lang="ko-KR" altLang="en-US" dirty="0"/>
              <a:t> 필요가 없으니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남는 공간이 존재하지 않게 됨</a:t>
            </a:r>
            <a:r>
              <a:rPr kumimoji="1" lang="en-US" altLang="ko-KR" dirty="0"/>
              <a:t>.</a:t>
            </a:r>
            <a:r>
              <a:rPr kumimoji="1" lang="ko-KR" altLang="en-US" dirty="0"/>
              <a:t> 메모리 관리에 유리함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386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72141" y="40229"/>
            <a:ext cx="4433668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solidFill>
                  <a:schemeClr val="accent2"/>
                </a:solidFill>
              </a:rPr>
              <a:t>포인터를 왜 사용해 </a:t>
            </a:r>
            <a:r>
              <a:rPr lang="en-US" altLang="ko-KR" sz="4400" b="1" dirty="0">
                <a:solidFill>
                  <a:schemeClr val="accent2"/>
                </a:solidFill>
              </a:rPr>
              <a:t>?</a:t>
            </a:r>
            <a:endParaRPr lang="ko-Kore-KR" alt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F17E4-0B25-6B47-AD8C-8883A1162C49}"/>
              </a:ext>
            </a:extLst>
          </p:cNvPr>
          <p:cNvSpPr txBox="1"/>
          <p:nvPr/>
        </p:nvSpPr>
        <p:spPr>
          <a:xfrm>
            <a:off x="72141" y="818705"/>
            <a:ext cx="666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크기를 정해 놓지 않고 배열처럼 사용 할 수 있음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DD4FB-1F0C-93D1-CDE2-EA7AAFB99D76}"/>
              </a:ext>
            </a:extLst>
          </p:cNvPr>
          <p:cNvSpPr txBox="1"/>
          <p:nvPr/>
        </p:nvSpPr>
        <p:spPr>
          <a:xfrm>
            <a:off x="157644" y="1379897"/>
            <a:ext cx="148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Linked List</a:t>
            </a:r>
            <a:endParaRPr kumimoji="1" lang="ko-Kore-KR" altLang="en-US" sz="2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D88F77-197A-B0AD-89AA-D384E0EF0900}"/>
              </a:ext>
            </a:extLst>
          </p:cNvPr>
          <p:cNvGrpSpPr/>
          <p:nvPr/>
        </p:nvGrpSpPr>
        <p:grpSpPr>
          <a:xfrm>
            <a:off x="940869" y="2366862"/>
            <a:ext cx="2635600" cy="1515796"/>
            <a:chOff x="611756" y="3730699"/>
            <a:chExt cx="1767974" cy="9892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A2105B-07D8-D19C-2244-B88C5E97B2C8}"/>
                </a:ext>
              </a:extLst>
            </p:cNvPr>
            <p:cNvSpPr txBox="1"/>
            <p:nvPr/>
          </p:nvSpPr>
          <p:spPr>
            <a:xfrm>
              <a:off x="1470117" y="3730699"/>
              <a:ext cx="909613" cy="24078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0x00010001</a:t>
              </a:r>
              <a:endParaRPr kumimoji="1" lang="en-US" altLang="ko-Kore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0D3B9-0BAB-C63C-AB95-211170F14AE4}"/>
                </a:ext>
              </a:extLst>
            </p:cNvPr>
            <p:cNvSpPr txBox="1"/>
            <p:nvPr/>
          </p:nvSpPr>
          <p:spPr>
            <a:xfrm>
              <a:off x="611756" y="3976756"/>
              <a:ext cx="1767973" cy="743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0x00010020</a:t>
              </a:r>
              <a:endParaRPr kumimoji="1" lang="en-US" altLang="ko-Kore-KR" dirty="0"/>
            </a:p>
            <a:p>
              <a:pPr algn="ctr"/>
              <a:r>
                <a:rPr kumimoji="1"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가리키는 값의 주소</a:t>
              </a:r>
              <a:endParaRPr kumimoji="1"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kumimoji="1" lang="en-US" altLang="ko-Kore-K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983446-D266-92B4-E83A-EBE46DF8AAEC}"/>
                </a:ext>
              </a:extLst>
            </p:cNvPr>
            <p:cNvSpPr txBox="1"/>
            <p:nvPr/>
          </p:nvSpPr>
          <p:spPr>
            <a:xfrm>
              <a:off x="611757" y="3730700"/>
              <a:ext cx="858360" cy="241038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INT</a:t>
              </a:r>
              <a:r>
                <a:rPr kumimoji="1" lang="ko-KR" altLang="en-US" dirty="0"/>
                <a:t> *</a:t>
              </a:r>
              <a:endParaRPr kumimoji="1" lang="en-US" altLang="ko-Kore-KR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0A2E05-4581-DE90-AA2A-7B54C25B1961}"/>
              </a:ext>
            </a:extLst>
          </p:cNvPr>
          <p:cNvSpPr/>
          <p:nvPr/>
        </p:nvSpPr>
        <p:spPr>
          <a:xfrm>
            <a:off x="3429072" y="3159998"/>
            <a:ext cx="294791" cy="1291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폭발 1[E] 15">
            <a:extLst>
              <a:ext uri="{FF2B5EF4-FFF2-40B4-BE49-F238E27FC236}">
                <a16:creationId xmlns:a16="http://schemas.microsoft.com/office/drawing/2014/main" id="{0455903A-50C1-474E-F088-8B2FEE973055}"/>
              </a:ext>
            </a:extLst>
          </p:cNvPr>
          <p:cNvSpPr/>
          <p:nvPr/>
        </p:nvSpPr>
        <p:spPr>
          <a:xfrm rot="20353363">
            <a:off x="4368344" y="3053264"/>
            <a:ext cx="433635" cy="394797"/>
          </a:xfrm>
          <a:prstGeom prst="irregularSeal1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DDA7EE5-7345-B354-1C88-FF474E443B19}"/>
              </a:ext>
            </a:extLst>
          </p:cNvPr>
          <p:cNvCxnSpPr>
            <a:cxnSpLocks/>
          </p:cNvCxnSpPr>
          <p:nvPr/>
        </p:nvCxnSpPr>
        <p:spPr>
          <a:xfrm>
            <a:off x="3723863" y="3250662"/>
            <a:ext cx="73699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3EBC00C-1E01-2529-74B8-84D75DE9D12D}"/>
              </a:ext>
            </a:extLst>
          </p:cNvPr>
          <p:cNvGrpSpPr/>
          <p:nvPr/>
        </p:nvGrpSpPr>
        <p:grpSpPr>
          <a:xfrm>
            <a:off x="4615569" y="2343674"/>
            <a:ext cx="2635600" cy="1515796"/>
            <a:chOff x="611756" y="3730699"/>
            <a:chExt cx="1767974" cy="9892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ED406-BCD4-5A6F-098E-30D47F980708}"/>
                </a:ext>
              </a:extLst>
            </p:cNvPr>
            <p:cNvSpPr txBox="1"/>
            <p:nvPr/>
          </p:nvSpPr>
          <p:spPr>
            <a:xfrm>
              <a:off x="1470117" y="3730699"/>
              <a:ext cx="909613" cy="24078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0x00010020</a:t>
              </a:r>
              <a:endParaRPr kumimoji="1" lang="en-US" altLang="ko-Kore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352107-0F55-1DDA-D42E-D8FE15880508}"/>
                </a:ext>
              </a:extLst>
            </p:cNvPr>
            <p:cNvSpPr txBox="1"/>
            <p:nvPr/>
          </p:nvSpPr>
          <p:spPr>
            <a:xfrm>
              <a:off x="611756" y="3976756"/>
              <a:ext cx="1767973" cy="743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0x00010050</a:t>
              </a:r>
              <a:endParaRPr kumimoji="1" lang="en-US" altLang="ko-Kore-KR" dirty="0"/>
            </a:p>
            <a:p>
              <a:pPr algn="ctr"/>
              <a:r>
                <a:rPr kumimoji="1"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가리키는 값의 주소</a:t>
              </a:r>
              <a:endParaRPr kumimoji="1"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kumimoji="1" lang="en-US" altLang="ko-Kore-KR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D301E-9C50-591C-9B7C-9B56DFF746FE}"/>
                </a:ext>
              </a:extLst>
            </p:cNvPr>
            <p:cNvSpPr txBox="1"/>
            <p:nvPr/>
          </p:nvSpPr>
          <p:spPr>
            <a:xfrm>
              <a:off x="611757" y="3730700"/>
              <a:ext cx="858360" cy="241038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INT</a:t>
              </a:r>
              <a:r>
                <a:rPr kumimoji="1" lang="ko-KR" altLang="en-US" dirty="0"/>
                <a:t> *</a:t>
              </a:r>
              <a:endParaRPr kumimoji="1" lang="en-US" altLang="ko-Kore-KR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C49960-A363-F61C-41EE-A361B0F89A26}"/>
              </a:ext>
            </a:extLst>
          </p:cNvPr>
          <p:cNvSpPr/>
          <p:nvPr/>
        </p:nvSpPr>
        <p:spPr>
          <a:xfrm>
            <a:off x="7103772" y="3136810"/>
            <a:ext cx="294791" cy="1291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DAC6812-EF5F-1CB9-2FD4-7B24498156BA}"/>
              </a:ext>
            </a:extLst>
          </p:cNvPr>
          <p:cNvGrpSpPr/>
          <p:nvPr/>
        </p:nvGrpSpPr>
        <p:grpSpPr>
          <a:xfrm>
            <a:off x="8326632" y="2343674"/>
            <a:ext cx="2635600" cy="1515796"/>
            <a:chOff x="611756" y="3730699"/>
            <a:chExt cx="1767974" cy="9892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004C19-60B4-E299-2FB1-8FCA522C7DF5}"/>
                </a:ext>
              </a:extLst>
            </p:cNvPr>
            <p:cNvSpPr txBox="1"/>
            <p:nvPr/>
          </p:nvSpPr>
          <p:spPr>
            <a:xfrm>
              <a:off x="1470117" y="3730699"/>
              <a:ext cx="909613" cy="24078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0x00010050</a:t>
              </a:r>
              <a:endParaRPr kumimoji="1" lang="en-US" altLang="ko-Kore-KR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C5D063-879D-3243-1D50-9F9AC846BEA6}"/>
                </a:ext>
              </a:extLst>
            </p:cNvPr>
            <p:cNvSpPr txBox="1"/>
            <p:nvPr/>
          </p:nvSpPr>
          <p:spPr>
            <a:xfrm>
              <a:off x="611756" y="3976756"/>
              <a:ext cx="1767973" cy="743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가리키는 값의 주소</a:t>
              </a:r>
              <a:endParaRPr kumimoji="1"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kumimoji="1" lang="en-US" altLang="ko-Kore-K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4D1DC5-8ACE-DE30-C76A-54348A55F2BB}"/>
                </a:ext>
              </a:extLst>
            </p:cNvPr>
            <p:cNvSpPr txBox="1"/>
            <p:nvPr/>
          </p:nvSpPr>
          <p:spPr>
            <a:xfrm>
              <a:off x="611757" y="3730700"/>
              <a:ext cx="858360" cy="241038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INT</a:t>
              </a:r>
              <a:r>
                <a:rPr kumimoji="1" lang="ko-KR" altLang="en-US" dirty="0"/>
                <a:t> *</a:t>
              </a:r>
              <a:endParaRPr kumimoji="1" lang="en-US" altLang="ko-Kore-KR" dirty="0"/>
            </a:p>
          </p:txBody>
        </p:sp>
      </p:grpSp>
      <p:sp>
        <p:nvSpPr>
          <p:cNvPr id="30" name="폭발 1[E] 29">
            <a:extLst>
              <a:ext uri="{FF2B5EF4-FFF2-40B4-BE49-F238E27FC236}">
                <a16:creationId xmlns:a16="http://schemas.microsoft.com/office/drawing/2014/main" id="{C7CCE68E-4E21-7BBB-2608-BBAD88B03DCE}"/>
              </a:ext>
            </a:extLst>
          </p:cNvPr>
          <p:cNvSpPr/>
          <p:nvPr/>
        </p:nvSpPr>
        <p:spPr>
          <a:xfrm rot="20353363">
            <a:off x="8043044" y="3040869"/>
            <a:ext cx="433635" cy="394797"/>
          </a:xfrm>
          <a:prstGeom prst="irregularSeal1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C4530360-DFB0-C74D-8F42-DBE54930C3E9}"/>
              </a:ext>
            </a:extLst>
          </p:cNvPr>
          <p:cNvCxnSpPr>
            <a:cxnSpLocks/>
          </p:cNvCxnSpPr>
          <p:nvPr/>
        </p:nvCxnSpPr>
        <p:spPr>
          <a:xfrm>
            <a:off x="7398563" y="3238267"/>
            <a:ext cx="73699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F935C7D-F94D-0BD1-079B-8E3196E095FC}"/>
              </a:ext>
            </a:extLst>
          </p:cNvPr>
          <p:cNvSpPr txBox="1"/>
          <p:nvPr/>
        </p:nvSpPr>
        <p:spPr>
          <a:xfrm>
            <a:off x="552655" y="5818558"/>
            <a:ext cx="110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추가하는 경우 이전 포인터에서 </a:t>
            </a:r>
            <a:r>
              <a:rPr kumimoji="1" lang="ko-KR" altLang="en-US" dirty="0" err="1"/>
              <a:t>새로만든</a:t>
            </a:r>
            <a:r>
              <a:rPr kumimoji="1" lang="ko-KR" altLang="en-US" dirty="0"/>
              <a:t> 포인터로 이어주기만 하면 되니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미리 크기를 </a:t>
            </a:r>
            <a:r>
              <a:rPr kumimoji="1" lang="ko-KR" altLang="en-US" dirty="0" err="1"/>
              <a:t>정해놓을</a:t>
            </a:r>
            <a:r>
              <a:rPr kumimoji="1" lang="ko-KR" altLang="en-US" dirty="0"/>
              <a:t> 필요가 없음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C14E8E-DD4F-C36E-1991-B3099FB91085}"/>
              </a:ext>
            </a:extLst>
          </p:cNvPr>
          <p:cNvGrpSpPr/>
          <p:nvPr/>
        </p:nvGrpSpPr>
        <p:grpSpPr>
          <a:xfrm>
            <a:off x="4650571" y="4127961"/>
            <a:ext cx="2635600" cy="1515796"/>
            <a:chOff x="611756" y="3730699"/>
            <a:chExt cx="1767974" cy="98925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5DDA0E-277E-98C8-A94C-6BE15AD5E64B}"/>
                </a:ext>
              </a:extLst>
            </p:cNvPr>
            <p:cNvSpPr txBox="1"/>
            <p:nvPr/>
          </p:nvSpPr>
          <p:spPr>
            <a:xfrm>
              <a:off x="1470117" y="3730699"/>
              <a:ext cx="909613" cy="24078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0x00010050</a:t>
              </a:r>
              <a:endParaRPr kumimoji="1" lang="en-US" altLang="ko-Kore-KR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025622-AA30-08F2-71BB-2E4D7F2A9077}"/>
                </a:ext>
              </a:extLst>
            </p:cNvPr>
            <p:cNvSpPr txBox="1"/>
            <p:nvPr/>
          </p:nvSpPr>
          <p:spPr>
            <a:xfrm>
              <a:off x="611756" y="3976756"/>
              <a:ext cx="1767973" cy="743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가리키는 값의 주소</a:t>
              </a:r>
              <a:endParaRPr kumimoji="1"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kumimoji="1" lang="en-US" altLang="ko-Kore-KR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19D255-5F7E-4695-3D56-E247BCE34C21}"/>
                </a:ext>
              </a:extLst>
            </p:cNvPr>
            <p:cNvSpPr txBox="1"/>
            <p:nvPr/>
          </p:nvSpPr>
          <p:spPr>
            <a:xfrm>
              <a:off x="611757" y="3730700"/>
              <a:ext cx="858360" cy="241038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INT</a:t>
              </a:r>
              <a:r>
                <a:rPr kumimoji="1" lang="ko-KR" altLang="en-US" dirty="0"/>
                <a:t> *</a:t>
              </a:r>
              <a:endParaRPr kumimoji="1" lang="en-US" altLang="ko-Kore-KR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D76ECB-0263-CB89-09DE-1C8A09496F15}"/>
              </a:ext>
            </a:extLst>
          </p:cNvPr>
          <p:cNvSpPr/>
          <p:nvPr/>
        </p:nvSpPr>
        <p:spPr>
          <a:xfrm>
            <a:off x="10483254" y="3793956"/>
            <a:ext cx="294791" cy="1291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폭발 1[E] 37">
            <a:extLst>
              <a:ext uri="{FF2B5EF4-FFF2-40B4-BE49-F238E27FC236}">
                <a16:creationId xmlns:a16="http://schemas.microsoft.com/office/drawing/2014/main" id="{24F72921-26C7-433B-B533-1702E50C3D34}"/>
              </a:ext>
            </a:extLst>
          </p:cNvPr>
          <p:cNvSpPr/>
          <p:nvPr/>
        </p:nvSpPr>
        <p:spPr>
          <a:xfrm rot="20353363">
            <a:off x="7069351" y="4860743"/>
            <a:ext cx="433635" cy="394797"/>
          </a:xfrm>
          <a:prstGeom prst="irregularSeal1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5C12BBC-304B-B758-8EFB-30C165E4F23B}"/>
              </a:ext>
            </a:extLst>
          </p:cNvPr>
          <p:cNvCxnSpPr>
            <a:cxnSpLocks/>
          </p:cNvCxnSpPr>
          <p:nvPr/>
        </p:nvCxnSpPr>
        <p:spPr>
          <a:xfrm flipH="1">
            <a:off x="7398563" y="3895413"/>
            <a:ext cx="3379482" cy="116272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9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72141" y="40229"/>
            <a:ext cx="4433668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solidFill>
                  <a:schemeClr val="accent2"/>
                </a:solidFill>
              </a:rPr>
              <a:t>포인터를 왜 사용해 </a:t>
            </a:r>
            <a:r>
              <a:rPr lang="en-US" altLang="ko-KR" sz="4400" b="1" dirty="0">
                <a:solidFill>
                  <a:schemeClr val="accent2"/>
                </a:solidFill>
              </a:rPr>
              <a:t>?</a:t>
            </a:r>
            <a:endParaRPr lang="ko-Kore-KR" alt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F17E4-0B25-6B47-AD8C-8883A1162C49}"/>
              </a:ext>
            </a:extLst>
          </p:cNvPr>
          <p:cNvSpPr txBox="1"/>
          <p:nvPr/>
        </p:nvSpPr>
        <p:spPr>
          <a:xfrm>
            <a:off x="72141" y="818705"/>
            <a:ext cx="614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메모리에 직접 접근해야 하는 경우가 발생함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E1A5F7-C673-EE14-02E7-9757EF57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29" y="1610730"/>
            <a:ext cx="4831871" cy="40917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7E8862-94C1-C8CC-53A9-B6CAD9C7F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015" y="5818131"/>
            <a:ext cx="2624098" cy="3639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069D2B-AFC0-39AB-8FDE-C075EB4D5780}"/>
              </a:ext>
            </a:extLst>
          </p:cNvPr>
          <p:cNvSpPr txBox="1"/>
          <p:nvPr/>
        </p:nvSpPr>
        <p:spPr>
          <a:xfrm>
            <a:off x="6529138" y="1732547"/>
            <a:ext cx="549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만약</a:t>
            </a:r>
            <a:r>
              <a:rPr kumimoji="1" lang="ko-KR" altLang="en-US" dirty="0"/>
              <a:t> 포인터를 사용하지 않았다면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Call by Value </a:t>
            </a:r>
            <a:r>
              <a:rPr kumimoji="1" lang="ko-Kore-KR" altLang="en-US" dirty="0"/>
              <a:t>로</a:t>
            </a:r>
            <a:r>
              <a:rPr kumimoji="1" lang="ko-KR" altLang="en-US" dirty="0"/>
              <a:t> 호출하게 되어 값이 바뀌지 않게 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1AA319-8724-21E6-AA34-4F9EEDD904DD}"/>
              </a:ext>
            </a:extLst>
          </p:cNvPr>
          <p:cNvSpPr txBox="1"/>
          <p:nvPr/>
        </p:nvSpPr>
        <p:spPr>
          <a:xfrm>
            <a:off x="6529137" y="3390962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함수의 인자를 포인터로 설정함으로써 </a:t>
            </a:r>
            <a:endParaRPr kumimoji="1" lang="en-US" altLang="ko-KR" dirty="0"/>
          </a:p>
          <a:p>
            <a:r>
              <a:rPr kumimoji="1" lang="ko-KR" altLang="en-US" dirty="0"/>
              <a:t>함수의 인자가 </a:t>
            </a:r>
            <a:r>
              <a:rPr kumimoji="1" lang="en-US" altLang="ko-KR" dirty="0"/>
              <a:t>A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가리키게 선언하는 것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C979B1B-EDC9-8A78-54F7-8DF7F6F7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378" y="2935579"/>
            <a:ext cx="2159000" cy="2794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5EAC9AC-D01F-7909-D2B6-C780D3788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7756" y="2935579"/>
            <a:ext cx="1016000" cy="254000"/>
          </a:xfrm>
          <a:prstGeom prst="rect">
            <a:avLst/>
          </a:prstGeom>
        </p:spPr>
      </p:pic>
      <p:pic>
        <p:nvPicPr>
          <p:cNvPr id="44" name="그림 43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278D693F-BC85-A797-5B6B-8D0B3D7F4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678" y="4540250"/>
            <a:ext cx="965200" cy="8255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4EDA201-AF3B-FE74-7815-8330F841EAA5}"/>
              </a:ext>
            </a:extLst>
          </p:cNvPr>
          <p:cNvSpPr txBox="1"/>
          <p:nvPr/>
        </p:nvSpPr>
        <p:spPr>
          <a:xfrm>
            <a:off x="8110467" y="4639543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해당</a:t>
            </a:r>
            <a:r>
              <a:rPr kumimoji="1" lang="ko-KR" altLang="en-US" dirty="0"/>
              <a:t> 포인터가 가리키는 </a:t>
            </a:r>
            <a:endParaRPr kumimoji="1" lang="en-US" altLang="ko-KR" dirty="0"/>
          </a:p>
          <a:p>
            <a:r>
              <a:rPr kumimoji="1" lang="ko-KR" altLang="en-US" dirty="0"/>
              <a:t>변수의 값에 직접 접근 할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2957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72141" y="40229"/>
            <a:ext cx="337370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solidFill>
                  <a:schemeClr val="accent2"/>
                </a:solidFill>
              </a:rPr>
              <a:t>포인터 사용</a:t>
            </a:r>
            <a:endParaRPr lang="ko-Kore-KR" alt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F17E4-0B25-6B47-AD8C-8883A1162C49}"/>
              </a:ext>
            </a:extLst>
          </p:cNvPr>
          <p:cNvSpPr txBox="1"/>
          <p:nvPr/>
        </p:nvSpPr>
        <p:spPr>
          <a:xfrm>
            <a:off x="72141" y="818705"/>
            <a:ext cx="4907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배열의 반복자</a:t>
            </a:r>
            <a:r>
              <a:rPr kumimoji="1" lang="en-US" altLang="ko-KR" sz="2400" dirty="0"/>
              <a:t>(Iterator)</a:t>
            </a:r>
            <a:r>
              <a:rPr kumimoji="1" lang="ko-KR" altLang="en-US" sz="2400" dirty="0"/>
              <a:t>로 사용 가능</a:t>
            </a:r>
            <a:endParaRPr kumimoji="1" lang="ko-Kore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069D2B-AFC0-39AB-8FDE-C075EB4D5780}"/>
              </a:ext>
            </a:extLst>
          </p:cNvPr>
          <p:cNvSpPr txBox="1"/>
          <p:nvPr/>
        </p:nvSpPr>
        <p:spPr>
          <a:xfrm>
            <a:off x="3160297" y="4490949"/>
            <a:ext cx="555472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포인터가</a:t>
            </a:r>
            <a:r>
              <a:rPr kumimoji="1" lang="ko-KR" altLang="en-US" dirty="0"/>
              <a:t> 특정 주소를 가리키게 하여 출력 할 수 있음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sz="2400" dirty="0">
                <a:highlight>
                  <a:srgbClr val="FFFF00"/>
                </a:highlight>
              </a:rPr>
              <a:t>배열은 연속 된 주소 값을 할당해주니까</a:t>
            </a:r>
            <a:r>
              <a:rPr kumimoji="1" lang="en-US" altLang="ko-KR" sz="2400" dirty="0">
                <a:highlight>
                  <a:srgbClr val="FFFF00"/>
                </a:highlight>
              </a:rPr>
              <a:t>!</a:t>
            </a:r>
            <a:endParaRPr kumimoji="1" lang="ko-Kore-KR" altLang="en-US" sz="2400" dirty="0">
              <a:highlight>
                <a:srgbClr val="FFFF00"/>
              </a:highlight>
            </a:endParaRPr>
          </a:p>
        </p:txBody>
      </p:sp>
      <p:pic>
        <p:nvPicPr>
          <p:cNvPr id="11" name="그림 10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5BCBE4B-CBC7-9CF8-DFD7-559619F0B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21" y="1920823"/>
            <a:ext cx="5417336" cy="1979861"/>
          </a:xfrm>
          <a:prstGeom prst="rect">
            <a:avLst/>
          </a:prstGeom>
        </p:spPr>
      </p:pic>
      <p:pic>
        <p:nvPicPr>
          <p:cNvPr id="13" name="그림 12" descr="텍스트, 패브릭, 패턴, 스크린샷이(가) 표시된 사진&#10;&#10;자동 생성된 설명">
            <a:extLst>
              <a:ext uri="{FF2B5EF4-FFF2-40B4-BE49-F238E27FC236}">
                <a16:creationId xmlns:a16="http://schemas.microsoft.com/office/drawing/2014/main" id="{2C25A6EB-171F-DCF1-6B12-C4BC5D21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426" y="1506485"/>
            <a:ext cx="3315194" cy="25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8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72141" y="40229"/>
            <a:ext cx="3258200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solidFill>
                  <a:schemeClr val="accent2"/>
                </a:solidFill>
              </a:rPr>
              <a:t>포인터 사용</a:t>
            </a:r>
            <a:endParaRPr lang="ko-Kore-KR" altLang="ko-Kore-KR" sz="4400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778BBB-7160-689C-1C74-9E63E1877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27214"/>
              </p:ext>
            </p:extLst>
          </p:nvPr>
        </p:nvGraphicFramePr>
        <p:xfrm>
          <a:off x="4156861" y="1044287"/>
          <a:ext cx="5096168" cy="50264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D</a:t>
                      </a:r>
                    </a:p>
                    <a:p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013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ko-Kore-KR" b="1" dirty="0"/>
                        <a:t>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(int)</a:t>
                      </a:r>
                      <a:endParaRPr lang="ko-Kore-KR" alt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ore-KR" b="1" dirty="0"/>
                        <a:t>0</a:t>
                      </a:r>
                      <a:r>
                        <a:rPr lang="en-US" altLang="ko-KR" b="1" dirty="0"/>
                        <a:t>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1100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5</a:t>
                      </a:r>
                      <a:r>
                        <a:rPr lang="en-US" altLang="ko-KR" b="1" dirty="0"/>
                        <a:t>78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180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045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endParaRPr lang="en-US" altLang="ko-Kore-KR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</a:t>
                      </a:r>
                      <a:r>
                        <a:rPr lang="ko-KR" altLang="en-US" sz="1100" b="0" dirty="0"/>
                        <a:t> *</a:t>
                      </a:r>
                      <a:r>
                        <a:rPr lang="en-US" altLang="ko-Kore-KR" sz="1100" b="0" dirty="0"/>
                        <a:t>)</a:t>
                      </a:r>
                      <a:endParaRPr lang="ko-Kore-KR" altLang="en-US" sz="1100" b="0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400" b="1" dirty="0" err="1"/>
                        <a:t>Test_number</a:t>
                      </a:r>
                      <a:r>
                        <a:rPr lang="ko-KR" altLang="en-US" sz="1400" b="1" dirty="0"/>
                        <a:t> 의 주소</a:t>
                      </a:r>
                      <a:endParaRPr lang="en-US" altLang="ko-KR" sz="1400" b="1" dirty="0"/>
                    </a:p>
                    <a:p>
                      <a:endParaRPr lang="en-US" altLang="ko-Kore-KR" sz="1400" b="1" dirty="0"/>
                    </a:p>
                    <a:p>
                      <a:r>
                        <a:rPr lang="en-US" altLang="ko-KR" sz="1400" b="1" dirty="0"/>
                        <a:t>0x00000008</a:t>
                      </a:r>
                      <a:endParaRPr lang="ko-Kore-KR" altLang="en-US" sz="1400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A8C520-8FAC-B1A3-E518-7C88E0C06F0F}"/>
              </a:ext>
            </a:extLst>
          </p:cNvPr>
          <p:cNvCxnSpPr/>
          <p:nvPr/>
        </p:nvCxnSpPr>
        <p:spPr>
          <a:xfrm>
            <a:off x="3465289" y="1356015"/>
            <a:ext cx="691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EEA911-F9B1-F9B7-27E9-28110247036E}"/>
              </a:ext>
            </a:extLst>
          </p:cNvPr>
          <p:cNvSpPr txBox="1"/>
          <p:nvPr/>
        </p:nvSpPr>
        <p:spPr>
          <a:xfrm>
            <a:off x="2128063" y="117134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0x00000001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27046-31AA-3028-C926-9740CA05FE9C}"/>
              </a:ext>
            </a:extLst>
          </p:cNvPr>
          <p:cNvSpPr txBox="1"/>
          <p:nvPr/>
        </p:nvSpPr>
        <p:spPr>
          <a:xfrm>
            <a:off x="10117776" y="1670113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0x00000010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EC5198-4B59-F57B-ED46-DEF392AA8FC2}"/>
              </a:ext>
            </a:extLst>
          </p:cNvPr>
          <p:cNvCxnSpPr>
            <a:cxnSpLocks/>
          </p:cNvCxnSpPr>
          <p:nvPr/>
        </p:nvCxnSpPr>
        <p:spPr>
          <a:xfrm flipH="1">
            <a:off x="9328071" y="1854779"/>
            <a:ext cx="714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CA5139-BBBD-EE4A-5FC4-5BAAF31334D2}"/>
              </a:ext>
            </a:extLst>
          </p:cNvPr>
          <p:cNvSpPr txBox="1"/>
          <p:nvPr/>
        </p:nvSpPr>
        <p:spPr>
          <a:xfrm>
            <a:off x="674647" y="857041"/>
            <a:ext cx="1323504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/ 4byte</a:t>
            </a:r>
          </a:p>
          <a:p>
            <a:r>
              <a:rPr kumimoji="1" lang="en-US" altLang="ko-Kore-KR" dirty="0"/>
              <a:t>char / 1byte</a:t>
            </a:r>
          </a:p>
          <a:p>
            <a:r>
              <a:rPr kumimoji="1" lang="en-US" altLang="ko-Kore-KR" dirty="0"/>
              <a:t>float /4byte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FC308-AB0E-5C49-67FE-1D9C1BC5622C}"/>
              </a:ext>
            </a:extLst>
          </p:cNvPr>
          <p:cNvSpPr txBox="1"/>
          <p:nvPr/>
        </p:nvSpPr>
        <p:spPr>
          <a:xfrm>
            <a:off x="678041" y="2193200"/>
            <a:ext cx="221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</a:t>
            </a:r>
            <a:r>
              <a:rPr kumimoji="1" lang="en-US" altLang="ko-Kore-KR" dirty="0" err="1"/>
              <a:t>test_number</a:t>
            </a:r>
            <a:r>
              <a:rPr kumimoji="1" lang="en-US" altLang="ko-Kore-KR" dirty="0"/>
              <a:t> = 12;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E8709A-BA87-5312-9F53-ED024F2CF57B}"/>
              </a:ext>
            </a:extLst>
          </p:cNvPr>
          <p:cNvGrpSpPr/>
          <p:nvPr/>
        </p:nvGrpSpPr>
        <p:grpSpPr>
          <a:xfrm>
            <a:off x="1094855" y="4020277"/>
            <a:ext cx="1517286" cy="1293577"/>
            <a:chOff x="611757" y="3730699"/>
            <a:chExt cx="1517286" cy="12935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72DB8D-6B1B-4D85-1E59-36261790289D}"/>
                </a:ext>
              </a:extLst>
            </p:cNvPr>
            <p:cNvSpPr txBox="1"/>
            <p:nvPr/>
          </p:nvSpPr>
          <p:spPr>
            <a:xfrm>
              <a:off x="1482712" y="3730699"/>
              <a:ext cx="64633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주소</a:t>
              </a:r>
              <a:endParaRPr kumimoji="1" lang="en-US" altLang="ko-Kore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04F986-09A1-59EB-0F29-F0BC59C52C46}"/>
                </a:ext>
              </a:extLst>
            </p:cNvPr>
            <p:cNvSpPr txBox="1"/>
            <p:nvPr/>
          </p:nvSpPr>
          <p:spPr>
            <a:xfrm>
              <a:off x="611757" y="4100946"/>
              <a:ext cx="1517286" cy="9233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/>
                <a:t>값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1D9433-68CE-8A97-0528-E5F32486F865}"/>
                </a:ext>
              </a:extLst>
            </p:cNvPr>
            <p:cNvSpPr txBox="1"/>
            <p:nvPr/>
          </p:nvSpPr>
          <p:spPr>
            <a:xfrm>
              <a:off x="611757" y="3730700"/>
              <a:ext cx="877163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자료형</a:t>
              </a:r>
              <a:endParaRPr kumimoji="1" lang="en-US" altLang="ko-Kore-KR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42D0567-8858-119B-6259-B4E266FB3DA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97751" y="2039445"/>
            <a:ext cx="3809501" cy="338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CB9D6C-C0B3-15BD-4507-68E864EC0A66}"/>
              </a:ext>
            </a:extLst>
          </p:cNvPr>
          <p:cNvSpPr txBox="1"/>
          <p:nvPr/>
        </p:nvSpPr>
        <p:spPr>
          <a:xfrm>
            <a:off x="616717" y="3253475"/>
            <a:ext cx="247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</a:t>
            </a:r>
            <a:r>
              <a:rPr kumimoji="1" lang="ko-KR" altLang="en-US" dirty="0"/>
              <a:t>*</a:t>
            </a:r>
            <a:r>
              <a:rPr kumimoji="1" lang="en-US" altLang="ko-KR" dirty="0" err="1"/>
              <a:t>ptr</a:t>
            </a:r>
            <a:r>
              <a:rPr kumimoji="1" lang="en-US" altLang="ko-KR" dirty="0"/>
              <a:t> = &amp;</a:t>
            </a:r>
            <a:r>
              <a:rPr kumimoji="1" lang="en-US" altLang="ko-KR" dirty="0" err="1"/>
              <a:t>test_number</a:t>
            </a:r>
            <a:endParaRPr kumimoji="1" lang="en-US" altLang="ko-Kore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548F329-846E-771C-3363-75A2A4D09A59}"/>
              </a:ext>
            </a:extLst>
          </p:cNvPr>
          <p:cNvGrpSpPr/>
          <p:nvPr/>
        </p:nvGrpSpPr>
        <p:grpSpPr>
          <a:xfrm>
            <a:off x="9937716" y="4020277"/>
            <a:ext cx="1517286" cy="1570576"/>
            <a:chOff x="611757" y="3730699"/>
            <a:chExt cx="1517286" cy="15705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7842E2-32C4-6069-2BC5-BB55958CFFC9}"/>
                </a:ext>
              </a:extLst>
            </p:cNvPr>
            <p:cNvSpPr txBox="1"/>
            <p:nvPr/>
          </p:nvSpPr>
          <p:spPr>
            <a:xfrm>
              <a:off x="1482712" y="3730699"/>
              <a:ext cx="64633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주소</a:t>
              </a:r>
              <a:endParaRPr kumimoji="1" lang="en-US" altLang="ko-Kore-KR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B30ECC-3500-035F-C2E2-4D99F99560AA}"/>
                </a:ext>
              </a:extLst>
            </p:cNvPr>
            <p:cNvSpPr txBox="1"/>
            <p:nvPr/>
          </p:nvSpPr>
          <p:spPr>
            <a:xfrm>
              <a:off x="611757" y="4100946"/>
              <a:ext cx="1517286" cy="12003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/>
                <a:t>가리키는 변수의 주소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940015-8E93-09AC-FCF2-334DF973C4C5}"/>
                </a:ext>
              </a:extLst>
            </p:cNvPr>
            <p:cNvSpPr txBox="1"/>
            <p:nvPr/>
          </p:nvSpPr>
          <p:spPr>
            <a:xfrm>
              <a:off x="611757" y="3730700"/>
              <a:ext cx="877163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자료형</a:t>
              </a:r>
              <a:endParaRPr kumimoji="1" lang="en-US" altLang="ko-Kore-KR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102B082-6F4A-F179-1A64-988271D23EF4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9253029" y="4626884"/>
            <a:ext cx="684687" cy="363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9DE2E6-8FF0-A908-060B-7D3C08CDFE48}"/>
              </a:ext>
            </a:extLst>
          </p:cNvPr>
          <p:cNvSpPr txBox="1"/>
          <p:nvPr/>
        </p:nvSpPr>
        <p:spPr>
          <a:xfrm>
            <a:off x="678041" y="2671338"/>
            <a:ext cx="245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int test_number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 = </a:t>
            </a:r>
            <a:r>
              <a:rPr kumimoji="1" lang="en-US" altLang="ko-KR" dirty="0"/>
              <a:t>578</a:t>
            </a:r>
            <a:r>
              <a:rPr kumimoji="1" lang="en-US" altLang="ko-Kore-KR" dirty="0"/>
              <a:t>;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2E89DA-3697-3AD2-1F36-4295EFC45197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131790" y="2856004"/>
            <a:ext cx="2296858" cy="466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16E3917-9609-8F17-4BC7-B640D6372E1F}"/>
              </a:ext>
            </a:extLst>
          </p:cNvPr>
          <p:cNvCxnSpPr>
            <a:cxnSpLocks/>
          </p:cNvCxnSpPr>
          <p:nvPr/>
        </p:nvCxnSpPr>
        <p:spPr>
          <a:xfrm flipH="1" flipV="1">
            <a:off x="7093819" y="2193200"/>
            <a:ext cx="89467" cy="2375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268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72141" y="40229"/>
            <a:ext cx="3258200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solidFill>
                  <a:schemeClr val="accent2"/>
                </a:solidFill>
              </a:rPr>
              <a:t>포인터 사용</a:t>
            </a:r>
            <a:endParaRPr lang="ko-Kore-KR" alt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28" name="그림 27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B5B159CA-EE3C-1F76-100A-A0439FA6C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29" y="1377458"/>
            <a:ext cx="4682244" cy="301432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04C99C0-CD4D-38A4-B355-1275C43A5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51" y="4722138"/>
            <a:ext cx="4521200" cy="584200"/>
          </a:xfrm>
          <a:prstGeom prst="rect">
            <a:avLst/>
          </a:prstGeom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128341A-DB5D-2B5F-8EEC-03B869C25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01916"/>
              </p:ext>
            </p:extLst>
          </p:nvPr>
        </p:nvGraphicFramePr>
        <p:xfrm>
          <a:off x="6120472" y="818705"/>
          <a:ext cx="5096168" cy="50264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D</a:t>
                      </a:r>
                    </a:p>
                    <a:p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013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ko-Kore-KR" b="1" dirty="0"/>
                        <a:t>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(int)</a:t>
                      </a:r>
                      <a:endParaRPr lang="ko-Kore-KR" alt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ore-KR" b="1" dirty="0"/>
                        <a:t>0</a:t>
                      </a:r>
                      <a:r>
                        <a:rPr lang="en-US" altLang="ko-KR" b="1" dirty="0"/>
                        <a:t>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1100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5</a:t>
                      </a:r>
                      <a:r>
                        <a:rPr lang="en-US" altLang="ko-KR" b="1" dirty="0"/>
                        <a:t>78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180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045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endParaRPr lang="en-US" altLang="ko-Kore-KR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</a:t>
                      </a:r>
                      <a:r>
                        <a:rPr lang="ko-KR" altLang="en-US" sz="1100" b="0" dirty="0"/>
                        <a:t> *</a:t>
                      </a:r>
                      <a:r>
                        <a:rPr lang="en-US" altLang="ko-Kore-KR" sz="1100" b="0" dirty="0"/>
                        <a:t>)</a:t>
                      </a:r>
                      <a:endParaRPr lang="ko-Kore-KR" altLang="en-US" sz="1100" b="0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400" b="1" dirty="0" err="1"/>
                        <a:t>Test_number</a:t>
                      </a:r>
                      <a:r>
                        <a:rPr lang="ko-KR" altLang="en-US" sz="1400" b="1" dirty="0"/>
                        <a:t> 의 주소</a:t>
                      </a:r>
                      <a:endParaRPr lang="en-US" altLang="ko-KR" sz="1400" b="1" dirty="0"/>
                    </a:p>
                    <a:p>
                      <a:endParaRPr lang="en-US" altLang="ko-Kore-KR" sz="1400" b="1" dirty="0"/>
                    </a:p>
                    <a:p>
                      <a:r>
                        <a:rPr lang="en-US" altLang="ko-KR" sz="1400" b="1" dirty="0"/>
                        <a:t>0x00000008</a:t>
                      </a:r>
                      <a:endParaRPr lang="ko-Kore-KR" altLang="en-US" sz="1400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BDDD3C7-129B-48A3-7D2F-73722D66CB72}"/>
              </a:ext>
            </a:extLst>
          </p:cNvPr>
          <p:cNvCxnSpPr>
            <a:cxnSpLocks/>
          </p:cNvCxnSpPr>
          <p:nvPr/>
        </p:nvCxnSpPr>
        <p:spPr>
          <a:xfrm flipH="1" flipV="1">
            <a:off x="9057430" y="1967618"/>
            <a:ext cx="89467" cy="2375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액자 33">
            <a:extLst>
              <a:ext uri="{FF2B5EF4-FFF2-40B4-BE49-F238E27FC236}">
                <a16:creationId xmlns:a16="http://schemas.microsoft.com/office/drawing/2014/main" id="{E0E43592-CE96-BDE0-B80D-97491165349A}"/>
              </a:ext>
            </a:extLst>
          </p:cNvPr>
          <p:cNvSpPr/>
          <p:nvPr/>
        </p:nvSpPr>
        <p:spPr>
          <a:xfrm>
            <a:off x="1357162" y="1876926"/>
            <a:ext cx="1761423" cy="30800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66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72141" y="40229"/>
            <a:ext cx="3258200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solidFill>
                  <a:schemeClr val="accent2"/>
                </a:solidFill>
              </a:rPr>
              <a:t>포인터 사용</a:t>
            </a:r>
            <a:endParaRPr lang="ko-Kore-KR" alt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28" name="그림 27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B5B159CA-EE3C-1F76-100A-A0439FA6C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29" y="1377458"/>
            <a:ext cx="4682244" cy="301432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04C99C0-CD4D-38A4-B355-1275C43A5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51" y="4722138"/>
            <a:ext cx="4521200" cy="584200"/>
          </a:xfrm>
          <a:prstGeom prst="rect">
            <a:avLst/>
          </a:prstGeom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128341A-DB5D-2B5F-8EEC-03B869C25CDF}"/>
              </a:ext>
            </a:extLst>
          </p:cNvPr>
          <p:cNvGraphicFramePr>
            <a:graphicFrameLocks noGrp="1"/>
          </p:cNvGraphicFramePr>
          <p:nvPr/>
        </p:nvGraphicFramePr>
        <p:xfrm>
          <a:off x="6120472" y="818705"/>
          <a:ext cx="5096168" cy="50264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D</a:t>
                      </a:r>
                    </a:p>
                    <a:p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013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ko-Kore-KR" b="1" dirty="0"/>
                        <a:t>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(int)</a:t>
                      </a:r>
                      <a:endParaRPr lang="ko-Kore-KR" alt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ore-KR" b="1" dirty="0"/>
                        <a:t>0</a:t>
                      </a:r>
                      <a:r>
                        <a:rPr lang="en-US" altLang="ko-KR" b="1" dirty="0"/>
                        <a:t>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1100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5</a:t>
                      </a:r>
                      <a:r>
                        <a:rPr lang="en-US" altLang="ko-KR" b="1" dirty="0"/>
                        <a:t>78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180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045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endParaRPr lang="en-US" altLang="ko-Kore-KR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</a:t>
                      </a:r>
                      <a:r>
                        <a:rPr lang="ko-KR" altLang="en-US" sz="1100" b="0" dirty="0"/>
                        <a:t> *</a:t>
                      </a:r>
                      <a:r>
                        <a:rPr lang="en-US" altLang="ko-Kore-KR" sz="1100" b="0" dirty="0"/>
                        <a:t>)</a:t>
                      </a:r>
                      <a:endParaRPr lang="ko-Kore-KR" altLang="en-US" sz="1100" b="0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400" b="1" dirty="0" err="1"/>
                        <a:t>Test_number</a:t>
                      </a:r>
                      <a:r>
                        <a:rPr lang="ko-KR" altLang="en-US" sz="1400" b="1" dirty="0"/>
                        <a:t> 의 주소</a:t>
                      </a:r>
                      <a:endParaRPr lang="en-US" altLang="ko-KR" sz="1400" b="1" dirty="0"/>
                    </a:p>
                    <a:p>
                      <a:endParaRPr lang="en-US" altLang="ko-Kore-KR" sz="1400" b="1" dirty="0"/>
                    </a:p>
                    <a:p>
                      <a:r>
                        <a:rPr lang="en-US" altLang="ko-KR" sz="1400" b="1" dirty="0"/>
                        <a:t>0x00000008</a:t>
                      </a:r>
                      <a:endParaRPr lang="ko-Kore-KR" altLang="en-US" sz="1400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BDDD3C7-129B-48A3-7D2F-73722D66CB72}"/>
              </a:ext>
            </a:extLst>
          </p:cNvPr>
          <p:cNvCxnSpPr>
            <a:cxnSpLocks/>
          </p:cNvCxnSpPr>
          <p:nvPr/>
        </p:nvCxnSpPr>
        <p:spPr>
          <a:xfrm flipH="1" flipV="1">
            <a:off x="6506678" y="2675823"/>
            <a:ext cx="2640219" cy="1667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액자 33">
            <a:extLst>
              <a:ext uri="{FF2B5EF4-FFF2-40B4-BE49-F238E27FC236}">
                <a16:creationId xmlns:a16="http://schemas.microsoft.com/office/drawing/2014/main" id="{E0E43592-CE96-BDE0-B80D-97491165349A}"/>
              </a:ext>
            </a:extLst>
          </p:cNvPr>
          <p:cNvSpPr/>
          <p:nvPr/>
        </p:nvSpPr>
        <p:spPr>
          <a:xfrm>
            <a:off x="1335729" y="3177914"/>
            <a:ext cx="781830" cy="30800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6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B03E0C3F-BEE0-D87C-5229-705975392F2C}"/>
              </a:ext>
            </a:extLst>
          </p:cNvPr>
          <p:cNvCxnSpPr>
            <a:cxnSpLocks/>
          </p:cNvCxnSpPr>
          <p:nvPr/>
        </p:nvCxnSpPr>
        <p:spPr>
          <a:xfrm flipH="1">
            <a:off x="2304453" y="2907561"/>
            <a:ext cx="238609" cy="49512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CDB007A-BFEC-84B1-1EBE-512B1D93021B}"/>
              </a:ext>
            </a:extLst>
          </p:cNvPr>
          <p:cNvCxnSpPr>
            <a:cxnSpLocks/>
          </p:cNvCxnSpPr>
          <p:nvPr/>
        </p:nvCxnSpPr>
        <p:spPr>
          <a:xfrm>
            <a:off x="3295053" y="2785298"/>
            <a:ext cx="563880" cy="1676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1" y="136268"/>
            <a:ext cx="4433668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What is the pointer?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20" name="웃는 얼굴[S] 19">
            <a:extLst>
              <a:ext uri="{FF2B5EF4-FFF2-40B4-BE49-F238E27FC236}">
                <a16:creationId xmlns:a16="http://schemas.microsoft.com/office/drawing/2014/main" id="{3A3BEA6C-84AB-DA91-2096-2B69DBB3930F}"/>
              </a:ext>
            </a:extLst>
          </p:cNvPr>
          <p:cNvSpPr/>
          <p:nvPr/>
        </p:nvSpPr>
        <p:spPr>
          <a:xfrm>
            <a:off x="2502573" y="1642298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F97F725-3C44-B4B2-942D-1EFBB9F0BB90}"/>
              </a:ext>
            </a:extLst>
          </p:cNvPr>
          <p:cNvSpPr/>
          <p:nvPr/>
        </p:nvSpPr>
        <p:spPr>
          <a:xfrm>
            <a:off x="2502573" y="2556698"/>
            <a:ext cx="914400" cy="1127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7B1DAE0-25B1-5576-AA7F-B874021FB498}"/>
              </a:ext>
            </a:extLst>
          </p:cNvPr>
          <p:cNvCxnSpPr>
            <a:cxnSpLocks/>
          </p:cNvCxnSpPr>
          <p:nvPr/>
        </p:nvCxnSpPr>
        <p:spPr>
          <a:xfrm>
            <a:off x="2741182" y="3684458"/>
            <a:ext cx="0" cy="914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1378FD0D-6E7D-3823-8B31-566CEFA664F4}"/>
              </a:ext>
            </a:extLst>
          </p:cNvPr>
          <p:cNvCxnSpPr>
            <a:cxnSpLocks/>
          </p:cNvCxnSpPr>
          <p:nvPr/>
        </p:nvCxnSpPr>
        <p:spPr>
          <a:xfrm>
            <a:off x="3150034" y="3684458"/>
            <a:ext cx="0" cy="914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FE4384-D585-2D8F-EC53-1037AC7E8580}"/>
              </a:ext>
            </a:extLst>
          </p:cNvPr>
          <p:cNvSpPr/>
          <p:nvPr/>
        </p:nvSpPr>
        <p:spPr>
          <a:xfrm rot="1246637">
            <a:off x="3711537" y="2943295"/>
            <a:ext cx="294791" cy="1291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폭발 1[E] 32">
            <a:extLst>
              <a:ext uri="{FF2B5EF4-FFF2-40B4-BE49-F238E27FC236}">
                <a16:creationId xmlns:a16="http://schemas.microsoft.com/office/drawing/2014/main" id="{39E48F6A-0A68-7BBB-A8E4-0101BEE8271F}"/>
              </a:ext>
            </a:extLst>
          </p:cNvPr>
          <p:cNvSpPr/>
          <p:nvPr/>
        </p:nvSpPr>
        <p:spPr>
          <a:xfrm>
            <a:off x="4976318" y="3780238"/>
            <a:ext cx="433635" cy="394797"/>
          </a:xfrm>
          <a:prstGeom prst="irregularSeal1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230EE178-9B2E-5C01-E7EF-8F7184CF61D1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3996742" y="3060181"/>
            <a:ext cx="979576" cy="87751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B976213A-96EE-271B-D395-96705D8109AE}"/>
              </a:ext>
            </a:extLst>
          </p:cNvPr>
          <p:cNvCxnSpPr>
            <a:cxnSpLocks/>
          </p:cNvCxnSpPr>
          <p:nvPr/>
        </p:nvCxnSpPr>
        <p:spPr>
          <a:xfrm flipH="1">
            <a:off x="7517024" y="2907561"/>
            <a:ext cx="238609" cy="49512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8C4FDAA6-EE2F-BF70-7B11-077C205BCDEF}"/>
              </a:ext>
            </a:extLst>
          </p:cNvPr>
          <p:cNvCxnSpPr>
            <a:cxnSpLocks/>
          </p:cNvCxnSpPr>
          <p:nvPr/>
        </p:nvCxnSpPr>
        <p:spPr>
          <a:xfrm>
            <a:off x="8507624" y="2785298"/>
            <a:ext cx="563880" cy="1676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웃는 얼굴[S] 57">
            <a:extLst>
              <a:ext uri="{FF2B5EF4-FFF2-40B4-BE49-F238E27FC236}">
                <a16:creationId xmlns:a16="http://schemas.microsoft.com/office/drawing/2014/main" id="{39ACF9D6-3AB0-FDCA-7971-265195831341}"/>
              </a:ext>
            </a:extLst>
          </p:cNvPr>
          <p:cNvSpPr/>
          <p:nvPr/>
        </p:nvSpPr>
        <p:spPr>
          <a:xfrm>
            <a:off x="7715144" y="1642298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41EF2700-2FBE-D688-1E82-9EA4D3E14363}"/>
              </a:ext>
            </a:extLst>
          </p:cNvPr>
          <p:cNvSpPr/>
          <p:nvPr/>
        </p:nvSpPr>
        <p:spPr>
          <a:xfrm>
            <a:off x="7715144" y="2556698"/>
            <a:ext cx="914400" cy="1127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203C9694-B3C3-85CF-2584-5B28E7A7480B}"/>
              </a:ext>
            </a:extLst>
          </p:cNvPr>
          <p:cNvCxnSpPr>
            <a:cxnSpLocks/>
          </p:cNvCxnSpPr>
          <p:nvPr/>
        </p:nvCxnSpPr>
        <p:spPr>
          <a:xfrm>
            <a:off x="7953753" y="3684458"/>
            <a:ext cx="0" cy="914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681B9066-CE1D-66D8-CA09-8AF41A1C4B5E}"/>
              </a:ext>
            </a:extLst>
          </p:cNvPr>
          <p:cNvCxnSpPr>
            <a:cxnSpLocks/>
          </p:cNvCxnSpPr>
          <p:nvPr/>
        </p:nvCxnSpPr>
        <p:spPr>
          <a:xfrm>
            <a:off x="8362605" y="3684458"/>
            <a:ext cx="0" cy="914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0863EC4-67F1-281F-75C2-FD05B032BD62}"/>
              </a:ext>
            </a:extLst>
          </p:cNvPr>
          <p:cNvSpPr/>
          <p:nvPr/>
        </p:nvSpPr>
        <p:spPr>
          <a:xfrm rot="1246637">
            <a:off x="8924108" y="2943295"/>
            <a:ext cx="294791" cy="1291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폭발 1[E] 62">
            <a:extLst>
              <a:ext uri="{FF2B5EF4-FFF2-40B4-BE49-F238E27FC236}">
                <a16:creationId xmlns:a16="http://schemas.microsoft.com/office/drawing/2014/main" id="{1892DC92-44AF-EF2B-9CBE-7A497AEE1FC4}"/>
              </a:ext>
            </a:extLst>
          </p:cNvPr>
          <p:cNvSpPr/>
          <p:nvPr/>
        </p:nvSpPr>
        <p:spPr>
          <a:xfrm>
            <a:off x="10188889" y="3780238"/>
            <a:ext cx="433635" cy="394797"/>
          </a:xfrm>
          <a:prstGeom prst="irregularSeal1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1F0D057B-E549-C5F2-ABE7-12874EF15A02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9209313" y="3060181"/>
            <a:ext cx="979576" cy="87751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6" name="그래픽 65" descr="쥐 단색으로 채워진">
            <a:extLst>
              <a:ext uri="{FF2B5EF4-FFF2-40B4-BE49-F238E27FC236}">
                <a16:creationId xmlns:a16="http://schemas.microsoft.com/office/drawing/2014/main" id="{FA21CC98-139A-841A-5566-0569EE85F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222" y="4017825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2E3A494-045F-7A80-C55D-6BF1CFA336A3}"/>
              </a:ext>
            </a:extLst>
          </p:cNvPr>
          <p:cNvSpPr txBox="1"/>
          <p:nvPr/>
        </p:nvSpPr>
        <p:spPr>
          <a:xfrm>
            <a:off x="2129665" y="5135643"/>
            <a:ext cx="257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Pointer is pointing mouse</a:t>
            </a:r>
            <a:endParaRPr kumimoji="1" lang="ko-Kore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0E61F7-2FD5-D0C6-CF7E-6A86BF9551DC}"/>
              </a:ext>
            </a:extLst>
          </p:cNvPr>
          <p:cNvSpPr txBox="1"/>
          <p:nvPr/>
        </p:nvSpPr>
        <p:spPr>
          <a:xfrm>
            <a:off x="7636328" y="5206543"/>
            <a:ext cx="266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Pointer is pointing nothing</a:t>
            </a:r>
            <a:endParaRPr kumimoji="1" lang="ko-Kore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C7B1B8-1C86-A643-F695-FCB71E2D8D7A}"/>
              </a:ext>
            </a:extLst>
          </p:cNvPr>
          <p:cNvSpPr txBox="1"/>
          <p:nvPr/>
        </p:nvSpPr>
        <p:spPr>
          <a:xfrm>
            <a:off x="8264415" y="1005814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Null Pointer</a:t>
            </a:r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FA245D-0A6A-90F9-8AA0-AB1151AD943E}"/>
              </a:ext>
            </a:extLst>
          </p:cNvPr>
          <p:cNvSpPr txBox="1"/>
          <p:nvPr/>
        </p:nvSpPr>
        <p:spPr>
          <a:xfrm>
            <a:off x="2634859" y="1005814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Pointer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4186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72141" y="40229"/>
            <a:ext cx="3373703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>
                <a:solidFill>
                  <a:schemeClr val="accent2"/>
                </a:solidFill>
              </a:rPr>
              <a:t>포인터 사용</a:t>
            </a:r>
            <a:endParaRPr lang="ko-Kore-KR" alt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F17E4-0B25-6B47-AD8C-8883A1162C49}"/>
              </a:ext>
            </a:extLst>
          </p:cNvPr>
          <p:cNvSpPr txBox="1"/>
          <p:nvPr/>
        </p:nvSpPr>
        <p:spPr>
          <a:xfrm>
            <a:off x="72141" y="818705"/>
            <a:ext cx="4907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배열의 반복자</a:t>
            </a:r>
            <a:r>
              <a:rPr kumimoji="1" lang="en-US" altLang="ko-KR" sz="2400" dirty="0"/>
              <a:t>(Iterator)</a:t>
            </a:r>
            <a:r>
              <a:rPr kumimoji="1" lang="ko-KR" altLang="en-US" sz="2400" dirty="0"/>
              <a:t>로 사용 가능</a:t>
            </a:r>
            <a:endParaRPr kumimoji="1" lang="ko-Kore-KR" altLang="en-US" sz="2400" dirty="0"/>
          </a:p>
        </p:txBody>
      </p:sp>
      <p:pic>
        <p:nvPicPr>
          <p:cNvPr id="11" name="그림 10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5BCBE4B-CBC7-9CF8-DFD7-559619F0B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47" y="1506485"/>
            <a:ext cx="5417336" cy="1979861"/>
          </a:xfrm>
          <a:prstGeom prst="rect">
            <a:avLst/>
          </a:prstGeom>
        </p:spPr>
      </p:pic>
      <p:pic>
        <p:nvPicPr>
          <p:cNvPr id="13" name="그림 12" descr="텍스트, 패브릭, 패턴, 스크린샷이(가) 표시된 사진&#10;&#10;자동 생성된 설명">
            <a:extLst>
              <a:ext uri="{FF2B5EF4-FFF2-40B4-BE49-F238E27FC236}">
                <a16:creationId xmlns:a16="http://schemas.microsoft.com/office/drawing/2014/main" id="{2C25A6EB-171F-DCF1-6B12-C4BC5D21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40" y="3706215"/>
            <a:ext cx="3315194" cy="2535675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ECF0FD-2006-DEDE-BFA7-A373F4877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22081"/>
              </p:ext>
            </p:extLst>
          </p:nvPr>
        </p:nvGraphicFramePr>
        <p:xfrm>
          <a:off x="6120472" y="818705"/>
          <a:ext cx="5096168" cy="44057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7021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37021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D</a:t>
                      </a:r>
                    </a:p>
                    <a:p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50718">
                <a:tc gridSpan="4">
                  <a:txBody>
                    <a:bodyPr/>
                    <a:lstStyle/>
                    <a:p>
                      <a:r>
                        <a:rPr lang="en-US" altLang="ko-Kore-KR" b="1" dirty="0"/>
                        <a:t>2</a:t>
                      </a:r>
                      <a:endParaRPr lang="ko-Kore-KR" altLang="en-US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ore-KR" b="1" dirty="0"/>
                        <a:t>3</a:t>
                      </a:r>
                      <a:endParaRPr lang="ko-Kore-KR" altLang="en-US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50718">
                <a:tc gridSpan="4">
                  <a:txBody>
                    <a:bodyPr/>
                    <a:lstStyle/>
                    <a:p>
                      <a:r>
                        <a:rPr lang="en-US" altLang="ko-Kore-KR" b="1" dirty="0"/>
                        <a:t>4</a:t>
                      </a:r>
                      <a:endParaRPr lang="ko-Kore-KR" altLang="en-US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ko-Kore-KR" b="1" dirty="0"/>
                        <a:t>5</a:t>
                      </a:r>
                      <a:r>
                        <a:rPr lang="en-US" altLang="ko-KR" b="1" dirty="0"/>
                        <a:t>78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ore-KR" b="1" dirty="0"/>
                        <a:t>5</a:t>
                      </a:r>
                      <a:endParaRPr lang="ko-Kore-KR" altLang="en-US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50718">
                <a:tc gridSpan="4">
                  <a:txBody>
                    <a:bodyPr/>
                    <a:lstStyle/>
                    <a:p>
                      <a:r>
                        <a:rPr lang="en-US" altLang="ko-Kore-KR" b="1" dirty="0"/>
                        <a:t>6</a:t>
                      </a:r>
                      <a:endParaRPr lang="ko-Kore-KR" altLang="en-US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ko-Kore-KR" b="1" dirty="0"/>
                        <a:t>7</a:t>
                      </a:r>
                      <a:endParaRPr lang="ko-Kore-KR" altLang="en-US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550718">
                <a:tc gridSpan="4">
                  <a:txBody>
                    <a:bodyPr/>
                    <a:lstStyle/>
                    <a:p>
                      <a:r>
                        <a:rPr lang="en-US" altLang="ko-Kore-KR" b="1" dirty="0"/>
                        <a:t>8</a:t>
                      </a:r>
                      <a:endParaRPr lang="ko-Kore-KR" altLang="en-US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ko-Kore-KR" b="1" dirty="0"/>
                        <a:t>5</a:t>
                      </a:r>
                      <a:r>
                        <a:rPr lang="en-US" altLang="ko-KR" b="1" dirty="0"/>
                        <a:t>78</a:t>
                      </a:r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ko-Kore-KR" b="1" dirty="0"/>
                        <a:t>9</a:t>
                      </a:r>
                      <a:endParaRPr lang="ko-Kore-KR" altLang="en-US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ko-Kore-KR" b="1" dirty="0"/>
                        <a:t>5</a:t>
                      </a:r>
                      <a:r>
                        <a:rPr lang="en-US" altLang="ko-KR" b="1" dirty="0"/>
                        <a:t>78</a:t>
                      </a:r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550718">
                <a:tc gridSpan="4">
                  <a:txBody>
                    <a:bodyPr/>
                    <a:lstStyle/>
                    <a:p>
                      <a:r>
                        <a:rPr lang="en-US" altLang="ko-Kore-KR" b="1" dirty="0"/>
                        <a:t>1</a:t>
                      </a:r>
                      <a:r>
                        <a:rPr lang="en-US" altLang="ko-KR" b="1" dirty="0"/>
                        <a:t>0</a:t>
                      </a:r>
                      <a:endParaRPr lang="ko-Kore-KR" altLang="en-US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  <a:tr h="55071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ko-Kore-KR" altLang="en-US" b="1" dirty="0"/>
                        <a:t>포인터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0449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BB55DE1-B7EF-BFCB-D20E-3F0532FC781C}"/>
              </a:ext>
            </a:extLst>
          </p:cNvPr>
          <p:cNvCxnSpPr>
            <a:cxnSpLocks/>
          </p:cNvCxnSpPr>
          <p:nvPr/>
        </p:nvCxnSpPr>
        <p:spPr>
          <a:xfrm flipH="1" flipV="1">
            <a:off x="8922619" y="1633551"/>
            <a:ext cx="264326" cy="3039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액자 13">
            <a:extLst>
              <a:ext uri="{FF2B5EF4-FFF2-40B4-BE49-F238E27FC236}">
                <a16:creationId xmlns:a16="http://schemas.microsoft.com/office/drawing/2014/main" id="{6CF4CE7B-C12A-44CF-E0B0-7147B7538BC6}"/>
              </a:ext>
            </a:extLst>
          </p:cNvPr>
          <p:cNvSpPr/>
          <p:nvPr/>
        </p:nvSpPr>
        <p:spPr>
          <a:xfrm>
            <a:off x="1157141" y="2999298"/>
            <a:ext cx="777538" cy="30800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6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72141" y="40229"/>
            <a:ext cx="4907626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Do you know cheat engine ?</a:t>
            </a:r>
            <a:endParaRPr lang="ko-Kore-KR" alt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2" name="그림 11" descr="스크린샷, PC 게임, 전략 비디오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75AD3D2E-3FC8-86D9-74BD-B0FA4E8D2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49" y="908317"/>
            <a:ext cx="6418302" cy="5041365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61B3FB22-76CB-9978-C04C-2DA151AEEEAC}"/>
              </a:ext>
            </a:extLst>
          </p:cNvPr>
          <p:cNvSpPr/>
          <p:nvPr/>
        </p:nvSpPr>
        <p:spPr>
          <a:xfrm>
            <a:off x="8123722" y="2723949"/>
            <a:ext cx="1828800" cy="224268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55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72141" y="40229"/>
            <a:ext cx="4907626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Do you know cheat engine ?</a:t>
            </a:r>
            <a:endParaRPr lang="ko-Kore-KR" alt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982280FD-E4F4-EC31-4C8C-FBDD0606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954" y="1339414"/>
            <a:ext cx="7772400" cy="417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7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72141" y="40229"/>
            <a:ext cx="4907626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Do you know cheat engine ?</a:t>
            </a:r>
            <a:endParaRPr lang="ko-Kore-KR" alt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돼지(메이플스토리) - 나무위키">
            <a:extLst>
              <a:ext uri="{FF2B5EF4-FFF2-40B4-BE49-F238E27FC236}">
                <a16:creationId xmlns:a16="http://schemas.microsoft.com/office/drawing/2014/main" id="{610878C7-0623-1667-CF37-63A4B5769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54" y="2514600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BD1FF3-B776-8381-FDC3-8333F6ED8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90796"/>
              </p:ext>
            </p:extLst>
          </p:nvPr>
        </p:nvGraphicFramePr>
        <p:xfrm>
          <a:off x="5822292" y="516094"/>
          <a:ext cx="5304512" cy="479381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3064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50765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D</a:t>
                      </a:r>
                    </a:p>
                    <a:p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842905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013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ko-Kore-KR" b="1" dirty="0"/>
                        <a:t>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(int)</a:t>
                      </a:r>
                      <a:endParaRPr lang="ko-Kore-KR" alt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ore-KR" b="1" dirty="0"/>
                        <a:t>0</a:t>
                      </a:r>
                      <a:r>
                        <a:rPr lang="en-US" altLang="ko-KR" b="1" dirty="0"/>
                        <a:t>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1100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0765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0765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5</a:t>
                      </a:r>
                      <a:r>
                        <a:rPr lang="en-US" altLang="ko-KR" b="1" dirty="0"/>
                        <a:t>78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0765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744566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180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045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endParaRPr lang="en-US" altLang="ko-Kore-KR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</a:t>
                      </a:r>
                      <a:r>
                        <a:rPr lang="ko-KR" altLang="en-US" sz="1100" b="0" dirty="0"/>
                        <a:t> *</a:t>
                      </a:r>
                      <a:r>
                        <a:rPr lang="en-US" altLang="ko-Kore-KR" sz="1100" b="0" dirty="0"/>
                        <a:t>)</a:t>
                      </a:r>
                      <a:endParaRPr lang="ko-Kore-KR" altLang="en-US" sz="1100" b="0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400" b="1" dirty="0" err="1"/>
                        <a:t>Test_number</a:t>
                      </a:r>
                      <a:r>
                        <a:rPr lang="ko-KR" altLang="en-US" sz="1400" b="1" dirty="0"/>
                        <a:t> 의 주소</a:t>
                      </a:r>
                      <a:endParaRPr lang="en-US" altLang="ko-KR" sz="1400" b="1" dirty="0"/>
                    </a:p>
                    <a:p>
                      <a:endParaRPr lang="en-US" altLang="ko-Kore-KR" sz="1400" b="1" dirty="0"/>
                    </a:p>
                    <a:p>
                      <a:r>
                        <a:rPr lang="en-US" altLang="ko-KR" sz="1400" b="1" dirty="0"/>
                        <a:t>0x00000008</a:t>
                      </a:r>
                      <a:endParaRPr lang="ko-Kore-KR" altLang="en-US" sz="1400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1015317">
                <a:tc gridSpan="8">
                  <a:txBody>
                    <a:bodyPr/>
                    <a:lstStyle/>
                    <a:p>
                      <a:endParaRPr lang="en-US" altLang="ko-Kore-KR" b="1" dirty="0"/>
                    </a:p>
                    <a:p>
                      <a:r>
                        <a:rPr lang="ko-Kore-KR" altLang="en-US" b="1" dirty="0"/>
                        <a:t>돼지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{</a:t>
                      </a:r>
                      <a:r>
                        <a:rPr lang="ko-KR" altLang="en-US" b="1" dirty="0"/>
                        <a:t> 위치 </a:t>
                      </a:r>
                      <a:r>
                        <a:rPr lang="en-US" altLang="ko-KR" b="1" dirty="0"/>
                        <a:t>: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x = 10 y =30 , </a:t>
                      </a:r>
                      <a:r>
                        <a:rPr lang="ko-KR" altLang="en-US" b="1" dirty="0"/>
                        <a:t>체력 </a:t>
                      </a:r>
                      <a:r>
                        <a:rPr lang="en-US" altLang="ko-KR" b="1" dirty="0"/>
                        <a:t>: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100,</a:t>
                      </a:r>
                      <a:r>
                        <a:rPr lang="ko-KR" altLang="en-US" b="1" dirty="0"/>
                        <a:t> 이동속도 </a:t>
                      </a:r>
                      <a:r>
                        <a:rPr lang="en-US" altLang="ko-KR" b="1" dirty="0"/>
                        <a:t>:10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}</a:t>
                      </a:r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546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72141" y="40229"/>
            <a:ext cx="4907626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Do you know cheat engine ?</a:t>
            </a:r>
            <a:endParaRPr lang="ko-Kore-KR" alt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돼지(메이플스토리) - 나무위키">
            <a:extLst>
              <a:ext uri="{FF2B5EF4-FFF2-40B4-BE49-F238E27FC236}">
                <a16:creationId xmlns:a16="http://schemas.microsoft.com/office/drawing/2014/main" id="{610878C7-0623-1667-CF37-63A4B5769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120" y="3481105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BD1FF3-B776-8381-FDC3-8333F6ED8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02021"/>
              </p:ext>
            </p:extLst>
          </p:nvPr>
        </p:nvGraphicFramePr>
        <p:xfrm>
          <a:off x="5604619" y="718225"/>
          <a:ext cx="5304512" cy="479381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3064">
                  <a:extLst>
                    <a:ext uri="{9D8B030D-6E8A-4147-A177-3AD203B41FA5}">
                      <a16:colId xmlns:a16="http://schemas.microsoft.com/office/drawing/2014/main" val="2453970986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95616105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2896136709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4220767160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941355618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629869305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748402427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302097247"/>
                    </a:ext>
                  </a:extLst>
                </a:gridCol>
              </a:tblGrid>
              <a:tr h="50765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D</a:t>
                      </a:r>
                    </a:p>
                    <a:p>
                      <a:r>
                        <a:rPr lang="en-US" altLang="ko-Kore-KR" sz="1100" b="0" dirty="0"/>
                        <a:t>(char)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4655"/>
                  </a:ext>
                </a:extLst>
              </a:tr>
              <a:tr h="842905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013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altLang="ko-Kore-KR" b="1" dirty="0"/>
                        <a:t>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(int)</a:t>
                      </a:r>
                      <a:endParaRPr lang="ko-Kore-KR" alt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ore-KR" b="1" dirty="0"/>
                        <a:t>0</a:t>
                      </a:r>
                      <a:r>
                        <a:rPr lang="en-US" altLang="ko-KR" b="1" dirty="0"/>
                        <a:t>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0000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1100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48262"/>
                  </a:ext>
                </a:extLst>
              </a:tr>
              <a:tr h="50765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95390"/>
                  </a:ext>
                </a:extLst>
              </a:tr>
              <a:tr h="50765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5</a:t>
                      </a:r>
                      <a:r>
                        <a:rPr lang="en-US" altLang="ko-KR" b="1" dirty="0"/>
                        <a:t>78</a:t>
                      </a:r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12771"/>
                  </a:ext>
                </a:extLst>
              </a:tr>
              <a:tr h="507658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79513"/>
                  </a:ext>
                </a:extLst>
              </a:tr>
              <a:tr h="744566"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180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045</a:t>
                      </a:r>
                      <a:endParaRPr lang="en-US" altLang="ko-Kore-KR" b="1" dirty="0">
                        <a:solidFill>
                          <a:schemeClr val="accent2"/>
                        </a:solidFill>
                      </a:endParaRPr>
                    </a:p>
                    <a:p>
                      <a:endParaRPr lang="en-US" altLang="ko-Kore-KR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/>
                        <a:t>(int</a:t>
                      </a:r>
                      <a:r>
                        <a:rPr lang="ko-KR" altLang="en-US" sz="1100" b="0" dirty="0"/>
                        <a:t> *</a:t>
                      </a:r>
                      <a:r>
                        <a:rPr lang="en-US" altLang="ko-Kore-KR" sz="1100" b="0" dirty="0"/>
                        <a:t>)</a:t>
                      </a:r>
                      <a:endParaRPr lang="ko-Kore-KR" altLang="en-US" sz="1100" b="0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400" b="1" dirty="0" err="1"/>
                        <a:t>Test_number</a:t>
                      </a:r>
                      <a:r>
                        <a:rPr lang="ko-KR" altLang="en-US" sz="1400" b="1" dirty="0"/>
                        <a:t> 의 주소</a:t>
                      </a:r>
                      <a:endParaRPr lang="en-US" altLang="ko-KR" sz="1400" b="1" dirty="0"/>
                    </a:p>
                    <a:p>
                      <a:endParaRPr lang="en-US" altLang="ko-Kore-KR" sz="1400" b="1" dirty="0"/>
                    </a:p>
                    <a:p>
                      <a:r>
                        <a:rPr lang="en-US" altLang="ko-KR" sz="1400" b="1" dirty="0"/>
                        <a:t>0x00000008</a:t>
                      </a:r>
                      <a:endParaRPr lang="ko-Kore-KR" altLang="en-US" sz="1400" b="1" dirty="0"/>
                    </a:p>
                  </a:txBody>
                  <a:tcPr>
                    <a:solidFill>
                      <a:srgbClr val="FFE7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55046"/>
                  </a:ext>
                </a:extLst>
              </a:tr>
              <a:tr h="1015317">
                <a:tc gridSpan="8">
                  <a:txBody>
                    <a:bodyPr/>
                    <a:lstStyle/>
                    <a:p>
                      <a:endParaRPr lang="en-US" altLang="ko-Kore-KR" b="1" dirty="0"/>
                    </a:p>
                    <a:p>
                      <a:r>
                        <a:rPr lang="ko-Kore-KR" altLang="en-US" b="1" dirty="0"/>
                        <a:t>돼지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{</a:t>
                      </a:r>
                      <a:r>
                        <a:rPr lang="ko-KR" altLang="en-US" b="1" dirty="0"/>
                        <a:t> 위치 </a:t>
                      </a:r>
                      <a:r>
                        <a:rPr lang="en-US" altLang="ko-KR" b="1" dirty="0"/>
                        <a:t>: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>
                          <a:highlight>
                            <a:srgbClr val="FFFF00"/>
                          </a:highlight>
                        </a:rPr>
                        <a:t>x = 0 y =0</a:t>
                      </a:r>
                      <a:r>
                        <a:rPr lang="en-US" altLang="ko-KR" b="1" dirty="0"/>
                        <a:t> , </a:t>
                      </a:r>
                      <a:r>
                        <a:rPr lang="ko-KR" altLang="en-US" b="1" dirty="0"/>
                        <a:t>체력 </a:t>
                      </a:r>
                      <a:r>
                        <a:rPr lang="en-US" altLang="ko-KR" b="1" dirty="0"/>
                        <a:t>: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100,</a:t>
                      </a:r>
                      <a:r>
                        <a:rPr lang="ko-KR" altLang="en-US" b="1" dirty="0"/>
                        <a:t> 이동속도 </a:t>
                      </a:r>
                      <a:r>
                        <a:rPr lang="en-US" altLang="ko-KR" b="1" dirty="0"/>
                        <a:t>:10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}</a:t>
                      </a:r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2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AACF90-0D8A-6895-D289-5616E1FC4B50}"/>
              </a:ext>
            </a:extLst>
          </p:cNvPr>
          <p:cNvSpPr txBox="1"/>
          <p:nvPr/>
        </p:nvSpPr>
        <p:spPr>
          <a:xfrm>
            <a:off x="2050181" y="1068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8" name="그림 7" descr="스크린샷, PC 게임, 전략 비디오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1AE5E7B7-4AAD-CCFD-1007-1FA27EB3E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29" y="818705"/>
            <a:ext cx="2752683" cy="21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9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1" y="136268"/>
            <a:ext cx="4433668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What is the pointer?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0" name="그림 9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0A87C25C-E71C-DC48-5B9E-A6C28978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59" y="828495"/>
            <a:ext cx="7772400" cy="1122924"/>
          </a:xfrm>
          <a:prstGeom prst="rect">
            <a:avLst/>
          </a:prstGeom>
        </p:spPr>
      </p:pic>
      <p:pic>
        <p:nvPicPr>
          <p:cNvPr id="26" name="그림 25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DD914D1E-5566-9462-C6B6-E96C5AF5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789" y="2080628"/>
            <a:ext cx="4562295" cy="394887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E7344A-046D-6935-24AE-762A88954168}"/>
              </a:ext>
            </a:extLst>
          </p:cNvPr>
          <p:cNvSpPr/>
          <p:nvPr/>
        </p:nvSpPr>
        <p:spPr>
          <a:xfrm>
            <a:off x="3338928" y="2694591"/>
            <a:ext cx="874059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변수</a:t>
            </a:r>
            <a:r>
              <a:rPr kumimoji="1" lang="en-US" altLang="ko-Kore-KR" dirty="0"/>
              <a:t> n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443AED-903F-FF17-2B45-7C7D248A3554}"/>
              </a:ext>
            </a:extLst>
          </p:cNvPr>
          <p:cNvSpPr/>
          <p:nvPr/>
        </p:nvSpPr>
        <p:spPr>
          <a:xfrm>
            <a:off x="3338927" y="4481455"/>
            <a:ext cx="874059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포인터</a:t>
            </a:r>
            <a:r>
              <a:rPr kumimoji="1" lang="en-US" altLang="ko-Kore-KR" dirty="0"/>
              <a:t> </a:t>
            </a:r>
            <a:r>
              <a:rPr kumimoji="1" lang="en-US" altLang="ko-KR" dirty="0" err="1"/>
              <a:t>ptr</a:t>
            </a:r>
            <a:endParaRPr kumimoji="1" lang="ko-Kore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0265006-CECA-616B-E90D-AF902E34189D}"/>
              </a:ext>
            </a:extLst>
          </p:cNvPr>
          <p:cNvGrpSpPr/>
          <p:nvPr/>
        </p:nvGrpSpPr>
        <p:grpSpPr>
          <a:xfrm>
            <a:off x="2395655" y="3003875"/>
            <a:ext cx="943273" cy="1786863"/>
            <a:chOff x="2395655" y="3003875"/>
            <a:chExt cx="943273" cy="1786863"/>
          </a:xfrm>
        </p:grpSpPr>
        <p:cxnSp>
          <p:nvCxnSpPr>
            <p:cNvPr id="34" name="꺾인 연결선[E] 33">
              <a:extLst>
                <a:ext uri="{FF2B5EF4-FFF2-40B4-BE49-F238E27FC236}">
                  <a16:creationId xmlns:a16="http://schemas.microsoft.com/office/drawing/2014/main" id="{9D1620AB-E10A-3DDC-A98B-0AEACE0EF2F9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rot="5400000" flipH="1" flipV="1">
              <a:off x="1973860" y="3425670"/>
              <a:ext cx="1786863" cy="9432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93ABD6E3-9345-69BE-F06B-916977D7512F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2395655" y="4790737"/>
              <a:ext cx="943272" cy="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408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1" y="136268"/>
            <a:ext cx="4433668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What is the pointer?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45FCDA-D6AF-D0BB-74B7-6BE6AFC4987D}"/>
              </a:ext>
            </a:extLst>
          </p:cNvPr>
          <p:cNvGrpSpPr/>
          <p:nvPr/>
        </p:nvGrpSpPr>
        <p:grpSpPr>
          <a:xfrm>
            <a:off x="3090511" y="2236739"/>
            <a:ext cx="1871453" cy="1797379"/>
            <a:chOff x="611757" y="3730699"/>
            <a:chExt cx="1517286" cy="12935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20C7B3-EBD1-807E-9657-D1B34EB85D68}"/>
                </a:ext>
              </a:extLst>
            </p:cNvPr>
            <p:cNvSpPr txBox="1"/>
            <p:nvPr/>
          </p:nvSpPr>
          <p:spPr>
            <a:xfrm>
              <a:off x="1482712" y="3730699"/>
              <a:ext cx="64633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주소</a:t>
              </a:r>
              <a:endParaRPr kumimoji="1" lang="en-US" altLang="ko-Kore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8D9652-5C20-856B-A4D7-58923E6BE09F}"/>
                </a:ext>
              </a:extLst>
            </p:cNvPr>
            <p:cNvSpPr txBox="1"/>
            <p:nvPr/>
          </p:nvSpPr>
          <p:spPr>
            <a:xfrm>
              <a:off x="611757" y="4100946"/>
              <a:ext cx="1517286" cy="9233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/>
                <a:t>값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EC3841-4A91-777A-C9CB-47DC789EE82D}"/>
                </a:ext>
              </a:extLst>
            </p:cNvPr>
            <p:cNvSpPr txBox="1"/>
            <p:nvPr/>
          </p:nvSpPr>
          <p:spPr>
            <a:xfrm>
              <a:off x="611757" y="3730700"/>
              <a:ext cx="877163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자료형</a:t>
              </a:r>
              <a:endParaRPr kumimoji="1" lang="en-US" altLang="ko-Kore-KR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FD420F-3EB0-BF91-4599-74EA8861D5EE}"/>
              </a:ext>
            </a:extLst>
          </p:cNvPr>
          <p:cNvGrpSpPr/>
          <p:nvPr/>
        </p:nvGrpSpPr>
        <p:grpSpPr>
          <a:xfrm>
            <a:off x="6761088" y="2236739"/>
            <a:ext cx="2261888" cy="1767642"/>
            <a:chOff x="611757" y="3730699"/>
            <a:chExt cx="1517286" cy="11536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009778-E0A6-A17A-8DC9-36D68B1AEF40}"/>
                </a:ext>
              </a:extLst>
            </p:cNvPr>
            <p:cNvSpPr txBox="1"/>
            <p:nvPr/>
          </p:nvSpPr>
          <p:spPr>
            <a:xfrm>
              <a:off x="1482712" y="3730699"/>
              <a:ext cx="646331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주소</a:t>
              </a:r>
              <a:endParaRPr kumimoji="1" lang="en-US" altLang="ko-Kore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46D852-7E19-8341-3239-C8C8E9B48E43}"/>
                </a:ext>
              </a:extLst>
            </p:cNvPr>
            <p:cNvSpPr txBox="1"/>
            <p:nvPr/>
          </p:nvSpPr>
          <p:spPr>
            <a:xfrm>
              <a:off x="611757" y="4100946"/>
              <a:ext cx="1517286" cy="78337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ko-KR" altLang="en-US" dirty="0"/>
                <a:t>가리키는 변수의 주소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DE83AA-445C-BC12-4F22-E58565A7DA81}"/>
                </a:ext>
              </a:extLst>
            </p:cNvPr>
            <p:cNvSpPr txBox="1"/>
            <p:nvPr/>
          </p:nvSpPr>
          <p:spPr>
            <a:xfrm>
              <a:off x="611757" y="3730700"/>
              <a:ext cx="877163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자료형</a:t>
              </a:r>
              <a:endParaRPr kumimoji="1" lang="en-US" altLang="ko-Kore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44475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1" y="136268"/>
            <a:ext cx="4433668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What is the pointer?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45FCDA-D6AF-D0BB-74B7-6BE6AFC4987D}"/>
              </a:ext>
            </a:extLst>
          </p:cNvPr>
          <p:cNvGrpSpPr/>
          <p:nvPr/>
        </p:nvGrpSpPr>
        <p:grpSpPr>
          <a:xfrm>
            <a:off x="2448102" y="2251000"/>
            <a:ext cx="3041219" cy="2011365"/>
            <a:chOff x="611755" y="3730699"/>
            <a:chExt cx="1955117" cy="930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20C7B3-EBD1-807E-9657-D1B34EB85D68}"/>
                </a:ext>
              </a:extLst>
            </p:cNvPr>
            <p:cNvSpPr txBox="1"/>
            <p:nvPr/>
          </p:nvSpPr>
          <p:spPr>
            <a:xfrm>
              <a:off x="1482712" y="3730699"/>
              <a:ext cx="1084160" cy="26580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0x00000001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8D9652-5C20-856B-A4D7-58923E6BE09F}"/>
                </a:ext>
              </a:extLst>
            </p:cNvPr>
            <p:cNvSpPr txBox="1"/>
            <p:nvPr/>
          </p:nvSpPr>
          <p:spPr>
            <a:xfrm>
              <a:off x="611755" y="3996508"/>
              <a:ext cx="1955116" cy="66452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10</a:t>
              </a:r>
            </a:p>
            <a:p>
              <a:pPr algn="ctr"/>
              <a:endParaRPr kumimoji="1" lang="en-US" altLang="ko-Kore-K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EC3841-4A91-777A-C9CB-47DC789EE82D}"/>
                </a:ext>
              </a:extLst>
            </p:cNvPr>
            <p:cNvSpPr txBox="1"/>
            <p:nvPr/>
          </p:nvSpPr>
          <p:spPr>
            <a:xfrm>
              <a:off x="611756" y="3730700"/>
              <a:ext cx="870955" cy="265809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INT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FD420F-3EB0-BF91-4599-74EA8861D5EE}"/>
              </a:ext>
            </a:extLst>
          </p:cNvPr>
          <p:cNvGrpSpPr/>
          <p:nvPr/>
        </p:nvGrpSpPr>
        <p:grpSpPr>
          <a:xfrm>
            <a:off x="6324228" y="2236740"/>
            <a:ext cx="3323863" cy="2030459"/>
            <a:chOff x="611756" y="3730699"/>
            <a:chExt cx="1767974" cy="9892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009778-E0A6-A17A-8DC9-36D68B1AEF40}"/>
                </a:ext>
              </a:extLst>
            </p:cNvPr>
            <p:cNvSpPr txBox="1"/>
            <p:nvPr/>
          </p:nvSpPr>
          <p:spPr>
            <a:xfrm>
              <a:off x="1482712" y="3730699"/>
              <a:ext cx="897018" cy="24103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0x00010001</a:t>
              </a:r>
              <a:endParaRPr kumimoji="1" lang="en-US" altLang="ko-Kore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46D852-7E19-8341-3239-C8C8E9B48E43}"/>
                </a:ext>
              </a:extLst>
            </p:cNvPr>
            <p:cNvSpPr txBox="1"/>
            <p:nvPr/>
          </p:nvSpPr>
          <p:spPr>
            <a:xfrm>
              <a:off x="611756" y="3976756"/>
              <a:ext cx="1767973" cy="743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0x00000001</a:t>
              </a:r>
            </a:p>
            <a:p>
              <a:pPr algn="ctr"/>
              <a:r>
                <a:rPr kumimoji="1"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가리키는 값의 주소</a:t>
              </a:r>
              <a:endParaRPr kumimoji="1"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kumimoji="1" lang="en-US" altLang="ko-Kore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DE83AA-445C-BC12-4F22-E58565A7DA81}"/>
                </a:ext>
              </a:extLst>
            </p:cNvPr>
            <p:cNvSpPr txBox="1"/>
            <p:nvPr/>
          </p:nvSpPr>
          <p:spPr>
            <a:xfrm>
              <a:off x="611757" y="3730700"/>
              <a:ext cx="858360" cy="241038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INT</a:t>
              </a:r>
              <a:r>
                <a:rPr kumimoji="1" lang="ko-KR" altLang="en-US" dirty="0"/>
                <a:t> *</a:t>
              </a:r>
              <a:endParaRPr kumimoji="1" lang="en-US" altLang="ko-Kore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08077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1" y="136268"/>
            <a:ext cx="4433668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What is the pointer?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45FCDA-D6AF-D0BB-74B7-6BE6AFC4987D}"/>
              </a:ext>
            </a:extLst>
          </p:cNvPr>
          <p:cNvGrpSpPr/>
          <p:nvPr/>
        </p:nvGrpSpPr>
        <p:grpSpPr>
          <a:xfrm>
            <a:off x="2954407" y="4199263"/>
            <a:ext cx="2411482" cy="1292662"/>
            <a:chOff x="611755" y="3730699"/>
            <a:chExt cx="1955117" cy="930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20C7B3-EBD1-807E-9657-D1B34EB85D68}"/>
                </a:ext>
              </a:extLst>
            </p:cNvPr>
            <p:cNvSpPr txBox="1"/>
            <p:nvPr/>
          </p:nvSpPr>
          <p:spPr>
            <a:xfrm>
              <a:off x="1482712" y="3730699"/>
              <a:ext cx="1084160" cy="26580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0x00000001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8D9652-5C20-856B-A4D7-58923E6BE09F}"/>
                </a:ext>
              </a:extLst>
            </p:cNvPr>
            <p:cNvSpPr txBox="1"/>
            <p:nvPr/>
          </p:nvSpPr>
          <p:spPr>
            <a:xfrm>
              <a:off x="611755" y="3996508"/>
              <a:ext cx="1955116" cy="66452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10</a:t>
              </a:r>
            </a:p>
            <a:p>
              <a:pPr algn="ctr"/>
              <a:endParaRPr kumimoji="1" lang="en-US" altLang="ko-Kore-K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EC3841-4A91-777A-C9CB-47DC789EE82D}"/>
                </a:ext>
              </a:extLst>
            </p:cNvPr>
            <p:cNvSpPr txBox="1"/>
            <p:nvPr/>
          </p:nvSpPr>
          <p:spPr>
            <a:xfrm>
              <a:off x="611756" y="3730700"/>
              <a:ext cx="870955" cy="265809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INT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FD420F-3EB0-BF91-4599-74EA8861D5EE}"/>
              </a:ext>
            </a:extLst>
          </p:cNvPr>
          <p:cNvGrpSpPr/>
          <p:nvPr/>
        </p:nvGrpSpPr>
        <p:grpSpPr>
          <a:xfrm>
            <a:off x="6722957" y="4067743"/>
            <a:ext cx="2635600" cy="1515796"/>
            <a:chOff x="611756" y="3730699"/>
            <a:chExt cx="1767974" cy="9892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009778-E0A6-A17A-8DC9-36D68B1AEF40}"/>
                </a:ext>
              </a:extLst>
            </p:cNvPr>
            <p:cNvSpPr txBox="1"/>
            <p:nvPr/>
          </p:nvSpPr>
          <p:spPr>
            <a:xfrm>
              <a:off x="1482712" y="3730699"/>
              <a:ext cx="897018" cy="24103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0x00010001</a:t>
              </a:r>
              <a:endParaRPr kumimoji="1" lang="en-US" altLang="ko-Kore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46D852-7E19-8341-3239-C8C8E9B48E43}"/>
                </a:ext>
              </a:extLst>
            </p:cNvPr>
            <p:cNvSpPr txBox="1"/>
            <p:nvPr/>
          </p:nvSpPr>
          <p:spPr>
            <a:xfrm>
              <a:off x="611756" y="3976756"/>
              <a:ext cx="1767973" cy="743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0x00000001</a:t>
              </a:r>
            </a:p>
            <a:p>
              <a:pPr algn="ctr"/>
              <a:r>
                <a:rPr kumimoji="1"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가리키는 값의 주소</a:t>
              </a:r>
              <a:endParaRPr kumimoji="1"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kumimoji="1" lang="en-US" altLang="ko-Kore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DE83AA-445C-BC12-4F22-E58565A7DA81}"/>
                </a:ext>
              </a:extLst>
            </p:cNvPr>
            <p:cNvSpPr txBox="1"/>
            <p:nvPr/>
          </p:nvSpPr>
          <p:spPr>
            <a:xfrm>
              <a:off x="611757" y="3730700"/>
              <a:ext cx="858360" cy="241038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INT</a:t>
              </a:r>
              <a:r>
                <a:rPr kumimoji="1" lang="ko-KR" altLang="en-US" dirty="0"/>
                <a:t> *</a:t>
              </a:r>
              <a:endParaRPr kumimoji="1" lang="en-US" altLang="ko-Kore-KR" dirty="0"/>
            </a:p>
          </p:txBody>
        </p:sp>
      </p:grp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1C7F1B5-C16A-B131-B8B6-733B0403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252" y="902779"/>
            <a:ext cx="5588000" cy="264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F456E7-4785-47D9-5E82-12F6E6C8729D}"/>
              </a:ext>
            </a:extLst>
          </p:cNvPr>
          <p:cNvSpPr txBox="1"/>
          <p:nvPr/>
        </p:nvSpPr>
        <p:spPr>
          <a:xfrm>
            <a:off x="3451876" y="5637619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Test_variable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23DC9-2018-EAB4-8DAB-5FFA53902FE0}"/>
              </a:ext>
            </a:extLst>
          </p:cNvPr>
          <p:cNvSpPr txBox="1"/>
          <p:nvPr/>
        </p:nvSpPr>
        <p:spPr>
          <a:xfrm>
            <a:off x="7771273" y="5637619"/>
            <a:ext cx="46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ptr</a:t>
            </a:r>
            <a:endParaRPr kumimoji="1" lang="ko-Kore-KR" altLang="en-US" dirty="0"/>
          </a:p>
        </p:txBody>
      </p:sp>
      <p:sp>
        <p:nvSpPr>
          <p:cNvPr id="19" name="폭발 1[E] 18">
            <a:extLst>
              <a:ext uri="{FF2B5EF4-FFF2-40B4-BE49-F238E27FC236}">
                <a16:creationId xmlns:a16="http://schemas.microsoft.com/office/drawing/2014/main" id="{64715951-0033-FDB8-66CB-55246A4214FF}"/>
              </a:ext>
            </a:extLst>
          </p:cNvPr>
          <p:cNvSpPr/>
          <p:nvPr/>
        </p:nvSpPr>
        <p:spPr>
          <a:xfrm>
            <a:off x="5346099" y="4627342"/>
            <a:ext cx="433635" cy="394797"/>
          </a:xfrm>
          <a:prstGeom prst="irregularSeal1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28E872C-3D87-20E1-4C59-E16647076446}"/>
              </a:ext>
            </a:extLst>
          </p:cNvPr>
          <p:cNvCxnSpPr>
            <a:cxnSpLocks/>
            <a:stCxn id="17" idx="1"/>
            <a:endCxn id="19" idx="1"/>
          </p:cNvCxnSpPr>
          <p:nvPr/>
        </p:nvCxnSpPr>
        <p:spPr>
          <a:xfrm flipH="1" flipV="1">
            <a:off x="5346099" y="4784804"/>
            <a:ext cx="1376858" cy="22934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8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1" y="136268"/>
            <a:ext cx="4433668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What is the pointer?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45FCDA-D6AF-D0BB-74B7-6BE6AFC4987D}"/>
              </a:ext>
            </a:extLst>
          </p:cNvPr>
          <p:cNvGrpSpPr/>
          <p:nvPr/>
        </p:nvGrpSpPr>
        <p:grpSpPr>
          <a:xfrm>
            <a:off x="2954407" y="4199263"/>
            <a:ext cx="2411482" cy="1292662"/>
            <a:chOff x="611755" y="3730699"/>
            <a:chExt cx="1955117" cy="930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20C7B3-EBD1-807E-9657-D1B34EB85D68}"/>
                </a:ext>
              </a:extLst>
            </p:cNvPr>
            <p:cNvSpPr txBox="1"/>
            <p:nvPr/>
          </p:nvSpPr>
          <p:spPr>
            <a:xfrm>
              <a:off x="1482712" y="3730699"/>
              <a:ext cx="1084160" cy="26580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0x00000001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8D9652-5C20-856B-A4D7-58923E6BE09F}"/>
                </a:ext>
              </a:extLst>
            </p:cNvPr>
            <p:cNvSpPr txBox="1"/>
            <p:nvPr/>
          </p:nvSpPr>
          <p:spPr>
            <a:xfrm>
              <a:off x="611755" y="3996508"/>
              <a:ext cx="1955116" cy="66452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10</a:t>
              </a:r>
            </a:p>
            <a:p>
              <a:pPr algn="ctr"/>
              <a:endParaRPr kumimoji="1" lang="en-US" altLang="ko-Kore-K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EC3841-4A91-777A-C9CB-47DC789EE82D}"/>
                </a:ext>
              </a:extLst>
            </p:cNvPr>
            <p:cNvSpPr txBox="1"/>
            <p:nvPr/>
          </p:nvSpPr>
          <p:spPr>
            <a:xfrm>
              <a:off x="611756" y="3730700"/>
              <a:ext cx="870955" cy="265809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INT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FD420F-3EB0-BF91-4599-74EA8861D5EE}"/>
              </a:ext>
            </a:extLst>
          </p:cNvPr>
          <p:cNvGrpSpPr/>
          <p:nvPr/>
        </p:nvGrpSpPr>
        <p:grpSpPr>
          <a:xfrm>
            <a:off x="6722957" y="4067743"/>
            <a:ext cx="2635600" cy="1515796"/>
            <a:chOff x="611756" y="3730699"/>
            <a:chExt cx="1767974" cy="9892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009778-E0A6-A17A-8DC9-36D68B1AEF40}"/>
                </a:ext>
              </a:extLst>
            </p:cNvPr>
            <p:cNvSpPr txBox="1"/>
            <p:nvPr/>
          </p:nvSpPr>
          <p:spPr>
            <a:xfrm>
              <a:off x="1482712" y="3730699"/>
              <a:ext cx="897018" cy="24103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0x00010001</a:t>
              </a:r>
              <a:endParaRPr kumimoji="1" lang="en-US" altLang="ko-Kore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46D852-7E19-8341-3239-C8C8E9B48E43}"/>
                </a:ext>
              </a:extLst>
            </p:cNvPr>
            <p:cNvSpPr txBox="1"/>
            <p:nvPr/>
          </p:nvSpPr>
          <p:spPr>
            <a:xfrm>
              <a:off x="611756" y="3976756"/>
              <a:ext cx="1767973" cy="743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0x00000001</a:t>
              </a:r>
            </a:p>
            <a:p>
              <a:pPr algn="ctr"/>
              <a:r>
                <a:rPr kumimoji="1"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가리키는 값의 주소</a:t>
              </a:r>
              <a:endParaRPr kumimoji="1"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kumimoji="1" lang="en-US" altLang="ko-Kore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DE83AA-445C-BC12-4F22-E58565A7DA81}"/>
                </a:ext>
              </a:extLst>
            </p:cNvPr>
            <p:cNvSpPr txBox="1"/>
            <p:nvPr/>
          </p:nvSpPr>
          <p:spPr>
            <a:xfrm>
              <a:off x="611757" y="3730700"/>
              <a:ext cx="858360" cy="241038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INT</a:t>
              </a:r>
              <a:r>
                <a:rPr kumimoji="1" lang="ko-KR" altLang="en-US" dirty="0"/>
                <a:t> *</a:t>
              </a:r>
              <a:endParaRPr kumimoji="1" lang="en-US" altLang="ko-Kore-KR" dirty="0"/>
            </a:p>
          </p:txBody>
        </p:sp>
      </p:grp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1C7F1B5-C16A-B131-B8B6-733B0403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60" y="888752"/>
            <a:ext cx="4878157" cy="2306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F456E7-4785-47D9-5E82-12F6E6C8729D}"/>
              </a:ext>
            </a:extLst>
          </p:cNvPr>
          <p:cNvSpPr txBox="1"/>
          <p:nvPr/>
        </p:nvSpPr>
        <p:spPr>
          <a:xfrm>
            <a:off x="3451876" y="5637619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Test_variable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23DC9-2018-EAB4-8DAB-5FFA53902FE0}"/>
              </a:ext>
            </a:extLst>
          </p:cNvPr>
          <p:cNvSpPr txBox="1"/>
          <p:nvPr/>
        </p:nvSpPr>
        <p:spPr>
          <a:xfrm>
            <a:off x="7771273" y="5637619"/>
            <a:ext cx="46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ptr</a:t>
            </a:r>
            <a:endParaRPr kumimoji="1" lang="ko-Kore-KR" altLang="en-US" dirty="0"/>
          </a:p>
        </p:txBody>
      </p:sp>
      <p:sp>
        <p:nvSpPr>
          <p:cNvPr id="19" name="폭발 1[E] 18">
            <a:extLst>
              <a:ext uri="{FF2B5EF4-FFF2-40B4-BE49-F238E27FC236}">
                <a16:creationId xmlns:a16="http://schemas.microsoft.com/office/drawing/2014/main" id="{64715951-0033-FDB8-66CB-55246A4214FF}"/>
              </a:ext>
            </a:extLst>
          </p:cNvPr>
          <p:cNvSpPr/>
          <p:nvPr/>
        </p:nvSpPr>
        <p:spPr>
          <a:xfrm>
            <a:off x="5346099" y="4627342"/>
            <a:ext cx="433635" cy="394797"/>
          </a:xfrm>
          <a:prstGeom prst="irregularSeal1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28E872C-3D87-20E1-4C59-E16647076446}"/>
              </a:ext>
            </a:extLst>
          </p:cNvPr>
          <p:cNvCxnSpPr>
            <a:cxnSpLocks/>
            <a:stCxn id="17" idx="1"/>
            <a:endCxn id="19" idx="1"/>
          </p:cNvCxnSpPr>
          <p:nvPr/>
        </p:nvCxnSpPr>
        <p:spPr>
          <a:xfrm flipH="1" flipV="1">
            <a:off x="5346099" y="4784804"/>
            <a:ext cx="1376858" cy="22934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BF2DEBAE-6E33-4AAD-57C1-E50032E7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509" y="3422698"/>
            <a:ext cx="4660900" cy="393700"/>
          </a:xfrm>
          <a:prstGeom prst="rect">
            <a:avLst/>
          </a:prstGeom>
        </p:spPr>
      </p:pic>
      <p:sp>
        <p:nvSpPr>
          <p:cNvPr id="22" name="액자 21">
            <a:extLst>
              <a:ext uri="{FF2B5EF4-FFF2-40B4-BE49-F238E27FC236}">
                <a16:creationId xmlns:a16="http://schemas.microsoft.com/office/drawing/2014/main" id="{4E640D92-208E-DF60-FA7E-ED8971E0A472}"/>
              </a:ext>
            </a:extLst>
          </p:cNvPr>
          <p:cNvSpPr/>
          <p:nvPr/>
        </p:nvSpPr>
        <p:spPr>
          <a:xfrm>
            <a:off x="3787504" y="4005734"/>
            <a:ext cx="1775412" cy="71585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75B10FE9-7CBA-E891-2337-83527C336C78}"/>
              </a:ext>
            </a:extLst>
          </p:cNvPr>
          <p:cNvSpPr/>
          <p:nvPr/>
        </p:nvSpPr>
        <p:spPr>
          <a:xfrm>
            <a:off x="6968957" y="4604866"/>
            <a:ext cx="2040572" cy="88705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6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1" y="136268"/>
            <a:ext cx="4433668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What is the pointer?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45FCDA-D6AF-D0BB-74B7-6BE6AFC4987D}"/>
              </a:ext>
            </a:extLst>
          </p:cNvPr>
          <p:cNvGrpSpPr/>
          <p:nvPr/>
        </p:nvGrpSpPr>
        <p:grpSpPr>
          <a:xfrm>
            <a:off x="2954407" y="4199263"/>
            <a:ext cx="2411482" cy="1292662"/>
            <a:chOff x="611755" y="3730699"/>
            <a:chExt cx="1955117" cy="930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20C7B3-EBD1-807E-9657-D1B34EB85D68}"/>
                </a:ext>
              </a:extLst>
            </p:cNvPr>
            <p:cNvSpPr txBox="1"/>
            <p:nvPr/>
          </p:nvSpPr>
          <p:spPr>
            <a:xfrm>
              <a:off x="1482712" y="3730699"/>
              <a:ext cx="1084160" cy="26580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0x00000001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8D9652-5C20-856B-A4D7-58923E6BE09F}"/>
                </a:ext>
              </a:extLst>
            </p:cNvPr>
            <p:cNvSpPr txBox="1"/>
            <p:nvPr/>
          </p:nvSpPr>
          <p:spPr>
            <a:xfrm>
              <a:off x="611755" y="3996508"/>
              <a:ext cx="1955116" cy="66452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10</a:t>
              </a:r>
            </a:p>
            <a:p>
              <a:pPr algn="ctr"/>
              <a:endParaRPr kumimoji="1" lang="en-US" altLang="ko-Kore-K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EC3841-4A91-777A-C9CB-47DC789EE82D}"/>
                </a:ext>
              </a:extLst>
            </p:cNvPr>
            <p:cNvSpPr txBox="1"/>
            <p:nvPr/>
          </p:nvSpPr>
          <p:spPr>
            <a:xfrm>
              <a:off x="611756" y="3730700"/>
              <a:ext cx="870955" cy="265809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INT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FD420F-3EB0-BF91-4599-74EA8861D5EE}"/>
              </a:ext>
            </a:extLst>
          </p:cNvPr>
          <p:cNvGrpSpPr/>
          <p:nvPr/>
        </p:nvGrpSpPr>
        <p:grpSpPr>
          <a:xfrm>
            <a:off x="6722957" y="4067743"/>
            <a:ext cx="2635600" cy="1515796"/>
            <a:chOff x="611756" y="3730699"/>
            <a:chExt cx="1767974" cy="9892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009778-E0A6-A17A-8DC9-36D68B1AEF40}"/>
                </a:ext>
              </a:extLst>
            </p:cNvPr>
            <p:cNvSpPr txBox="1"/>
            <p:nvPr/>
          </p:nvSpPr>
          <p:spPr>
            <a:xfrm>
              <a:off x="1482712" y="3730699"/>
              <a:ext cx="897018" cy="24103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0x00010001</a:t>
              </a:r>
              <a:endParaRPr kumimoji="1" lang="en-US" altLang="ko-Kore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46D852-7E19-8341-3239-C8C8E9B48E43}"/>
                </a:ext>
              </a:extLst>
            </p:cNvPr>
            <p:cNvSpPr txBox="1"/>
            <p:nvPr/>
          </p:nvSpPr>
          <p:spPr>
            <a:xfrm>
              <a:off x="611756" y="3976756"/>
              <a:ext cx="1767973" cy="743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0x00000001</a:t>
              </a:r>
            </a:p>
            <a:p>
              <a:pPr algn="ctr"/>
              <a:r>
                <a:rPr kumimoji="1"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가리키는 값의 주소</a:t>
              </a:r>
              <a:endParaRPr kumimoji="1"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kumimoji="1" lang="en-US" altLang="ko-Kore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DE83AA-445C-BC12-4F22-E58565A7DA81}"/>
                </a:ext>
              </a:extLst>
            </p:cNvPr>
            <p:cNvSpPr txBox="1"/>
            <p:nvPr/>
          </p:nvSpPr>
          <p:spPr>
            <a:xfrm>
              <a:off x="611757" y="3730700"/>
              <a:ext cx="858360" cy="241038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INT</a:t>
              </a:r>
              <a:r>
                <a:rPr kumimoji="1" lang="ko-KR" altLang="en-US" dirty="0"/>
                <a:t> *</a:t>
              </a:r>
              <a:endParaRPr kumimoji="1" lang="en-US" altLang="ko-Kore-KR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F456E7-4785-47D9-5E82-12F6E6C8729D}"/>
              </a:ext>
            </a:extLst>
          </p:cNvPr>
          <p:cNvSpPr txBox="1"/>
          <p:nvPr/>
        </p:nvSpPr>
        <p:spPr>
          <a:xfrm>
            <a:off x="3451876" y="5637619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Test_variable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23DC9-2018-EAB4-8DAB-5FFA53902FE0}"/>
              </a:ext>
            </a:extLst>
          </p:cNvPr>
          <p:cNvSpPr txBox="1"/>
          <p:nvPr/>
        </p:nvSpPr>
        <p:spPr>
          <a:xfrm>
            <a:off x="7771273" y="5637619"/>
            <a:ext cx="46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ptr</a:t>
            </a:r>
            <a:endParaRPr kumimoji="1" lang="ko-Kore-KR" altLang="en-US" dirty="0"/>
          </a:p>
        </p:txBody>
      </p:sp>
      <p:sp>
        <p:nvSpPr>
          <p:cNvPr id="19" name="폭발 1[E] 18">
            <a:extLst>
              <a:ext uri="{FF2B5EF4-FFF2-40B4-BE49-F238E27FC236}">
                <a16:creationId xmlns:a16="http://schemas.microsoft.com/office/drawing/2014/main" id="{64715951-0033-FDB8-66CB-55246A4214FF}"/>
              </a:ext>
            </a:extLst>
          </p:cNvPr>
          <p:cNvSpPr/>
          <p:nvPr/>
        </p:nvSpPr>
        <p:spPr>
          <a:xfrm>
            <a:off x="5346099" y="4627342"/>
            <a:ext cx="433635" cy="394797"/>
          </a:xfrm>
          <a:prstGeom prst="irregularSeal1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28E872C-3D87-20E1-4C59-E16647076446}"/>
              </a:ext>
            </a:extLst>
          </p:cNvPr>
          <p:cNvCxnSpPr>
            <a:cxnSpLocks/>
            <a:stCxn id="17" idx="1"/>
            <a:endCxn id="19" idx="1"/>
          </p:cNvCxnSpPr>
          <p:nvPr/>
        </p:nvCxnSpPr>
        <p:spPr>
          <a:xfrm flipH="1" flipV="1">
            <a:off x="5346099" y="4784804"/>
            <a:ext cx="1376858" cy="22934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액자 21">
            <a:extLst>
              <a:ext uri="{FF2B5EF4-FFF2-40B4-BE49-F238E27FC236}">
                <a16:creationId xmlns:a16="http://schemas.microsoft.com/office/drawing/2014/main" id="{4E640D92-208E-DF60-FA7E-ED8971E0A472}"/>
              </a:ext>
            </a:extLst>
          </p:cNvPr>
          <p:cNvSpPr/>
          <p:nvPr/>
        </p:nvSpPr>
        <p:spPr>
          <a:xfrm>
            <a:off x="3787504" y="4005734"/>
            <a:ext cx="1775412" cy="71585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75B10FE9-7CBA-E891-2337-83527C336C78}"/>
              </a:ext>
            </a:extLst>
          </p:cNvPr>
          <p:cNvSpPr/>
          <p:nvPr/>
        </p:nvSpPr>
        <p:spPr>
          <a:xfrm>
            <a:off x="6968957" y="4604866"/>
            <a:ext cx="2040572" cy="88705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24" name="그림 2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D0F7657-D0AB-F85E-C697-EABAE316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09" y="839580"/>
            <a:ext cx="4660900" cy="2442351"/>
          </a:xfrm>
          <a:prstGeom prst="rect">
            <a:avLst/>
          </a:prstGeom>
        </p:spPr>
      </p:pic>
      <p:pic>
        <p:nvPicPr>
          <p:cNvPr id="26" name="그림 25" descr="텍스트, 폰트, 스크린샷, 블랙이(가) 표시된 사진&#10;&#10;자동 생성된 설명">
            <a:extLst>
              <a:ext uri="{FF2B5EF4-FFF2-40B4-BE49-F238E27FC236}">
                <a16:creationId xmlns:a16="http://schemas.microsoft.com/office/drawing/2014/main" id="{5AFBFD09-4380-8758-C2FE-FF4619670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077" y="2931243"/>
            <a:ext cx="4966622" cy="7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2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Pointer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8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178821" y="136268"/>
            <a:ext cx="4433668" cy="77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accent2"/>
                </a:solidFill>
              </a:rPr>
              <a:t>What is the pointer?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45FCDA-D6AF-D0BB-74B7-6BE6AFC4987D}"/>
              </a:ext>
            </a:extLst>
          </p:cNvPr>
          <p:cNvGrpSpPr/>
          <p:nvPr/>
        </p:nvGrpSpPr>
        <p:grpSpPr>
          <a:xfrm>
            <a:off x="2954407" y="4199263"/>
            <a:ext cx="2411482" cy="1292662"/>
            <a:chOff x="611755" y="3730699"/>
            <a:chExt cx="1955117" cy="930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20C7B3-EBD1-807E-9657-D1B34EB85D68}"/>
                </a:ext>
              </a:extLst>
            </p:cNvPr>
            <p:cNvSpPr txBox="1"/>
            <p:nvPr/>
          </p:nvSpPr>
          <p:spPr>
            <a:xfrm>
              <a:off x="1482712" y="3730699"/>
              <a:ext cx="1084160" cy="26580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0x00000001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8D9652-5C20-856B-A4D7-58923E6BE09F}"/>
                </a:ext>
              </a:extLst>
            </p:cNvPr>
            <p:cNvSpPr txBox="1"/>
            <p:nvPr/>
          </p:nvSpPr>
          <p:spPr>
            <a:xfrm>
              <a:off x="611755" y="3996508"/>
              <a:ext cx="1955116" cy="66452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10</a:t>
              </a:r>
            </a:p>
            <a:p>
              <a:pPr algn="ctr"/>
              <a:endParaRPr kumimoji="1" lang="en-US" altLang="ko-Kore-K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EC3841-4A91-777A-C9CB-47DC789EE82D}"/>
                </a:ext>
              </a:extLst>
            </p:cNvPr>
            <p:cNvSpPr txBox="1"/>
            <p:nvPr/>
          </p:nvSpPr>
          <p:spPr>
            <a:xfrm>
              <a:off x="611756" y="3730700"/>
              <a:ext cx="870955" cy="265809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INT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FD420F-3EB0-BF91-4599-74EA8861D5EE}"/>
              </a:ext>
            </a:extLst>
          </p:cNvPr>
          <p:cNvGrpSpPr/>
          <p:nvPr/>
        </p:nvGrpSpPr>
        <p:grpSpPr>
          <a:xfrm>
            <a:off x="6722957" y="4067743"/>
            <a:ext cx="2635600" cy="1515796"/>
            <a:chOff x="611756" y="3730699"/>
            <a:chExt cx="1767974" cy="9892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009778-E0A6-A17A-8DC9-36D68B1AEF40}"/>
                </a:ext>
              </a:extLst>
            </p:cNvPr>
            <p:cNvSpPr txBox="1"/>
            <p:nvPr/>
          </p:nvSpPr>
          <p:spPr>
            <a:xfrm>
              <a:off x="1482712" y="3730699"/>
              <a:ext cx="897018" cy="24103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0x00010001</a:t>
              </a:r>
              <a:endParaRPr kumimoji="1" lang="en-US" altLang="ko-Kore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46D852-7E19-8341-3239-C8C8E9B48E43}"/>
                </a:ext>
              </a:extLst>
            </p:cNvPr>
            <p:cNvSpPr txBox="1"/>
            <p:nvPr/>
          </p:nvSpPr>
          <p:spPr>
            <a:xfrm>
              <a:off x="611756" y="3976756"/>
              <a:ext cx="1767973" cy="743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R" dirty="0"/>
            </a:p>
            <a:p>
              <a:pPr algn="ctr"/>
              <a:r>
                <a:rPr kumimoji="1" lang="en-US" altLang="ko-KR" dirty="0"/>
                <a:t>0x00000001</a:t>
              </a:r>
            </a:p>
            <a:p>
              <a:pPr algn="ctr"/>
              <a:r>
                <a:rPr kumimoji="1"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가리키는 값의 주소</a:t>
              </a:r>
              <a:endParaRPr kumimoji="1" lang="en-US" altLang="ko-KR" sz="14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kumimoji="1" lang="en-US" altLang="ko-Kore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DE83AA-445C-BC12-4F22-E58565A7DA81}"/>
                </a:ext>
              </a:extLst>
            </p:cNvPr>
            <p:cNvSpPr txBox="1"/>
            <p:nvPr/>
          </p:nvSpPr>
          <p:spPr>
            <a:xfrm>
              <a:off x="611757" y="3730700"/>
              <a:ext cx="858360" cy="241038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INT</a:t>
              </a:r>
              <a:r>
                <a:rPr kumimoji="1" lang="ko-KR" altLang="en-US" dirty="0"/>
                <a:t> *</a:t>
              </a:r>
              <a:endParaRPr kumimoji="1" lang="en-US" altLang="ko-Kore-KR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F456E7-4785-47D9-5E82-12F6E6C8729D}"/>
              </a:ext>
            </a:extLst>
          </p:cNvPr>
          <p:cNvSpPr txBox="1"/>
          <p:nvPr/>
        </p:nvSpPr>
        <p:spPr>
          <a:xfrm>
            <a:off x="3451876" y="5637619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Test_variable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23DC9-2018-EAB4-8DAB-5FFA53902FE0}"/>
              </a:ext>
            </a:extLst>
          </p:cNvPr>
          <p:cNvSpPr txBox="1"/>
          <p:nvPr/>
        </p:nvSpPr>
        <p:spPr>
          <a:xfrm>
            <a:off x="7771273" y="5637619"/>
            <a:ext cx="46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ptr</a:t>
            </a:r>
            <a:endParaRPr kumimoji="1" lang="ko-Kore-KR" altLang="en-US" dirty="0"/>
          </a:p>
        </p:txBody>
      </p:sp>
      <p:sp>
        <p:nvSpPr>
          <p:cNvPr id="19" name="폭발 1[E] 18">
            <a:extLst>
              <a:ext uri="{FF2B5EF4-FFF2-40B4-BE49-F238E27FC236}">
                <a16:creationId xmlns:a16="http://schemas.microsoft.com/office/drawing/2014/main" id="{64715951-0033-FDB8-66CB-55246A4214FF}"/>
              </a:ext>
            </a:extLst>
          </p:cNvPr>
          <p:cNvSpPr/>
          <p:nvPr/>
        </p:nvSpPr>
        <p:spPr>
          <a:xfrm>
            <a:off x="5346099" y="4627342"/>
            <a:ext cx="433635" cy="394797"/>
          </a:xfrm>
          <a:prstGeom prst="irregularSeal1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28E872C-3D87-20E1-4C59-E16647076446}"/>
              </a:ext>
            </a:extLst>
          </p:cNvPr>
          <p:cNvCxnSpPr>
            <a:cxnSpLocks/>
            <a:stCxn id="17" idx="1"/>
            <a:endCxn id="19" idx="1"/>
          </p:cNvCxnSpPr>
          <p:nvPr/>
        </p:nvCxnSpPr>
        <p:spPr>
          <a:xfrm flipH="1" flipV="1">
            <a:off x="5346099" y="4784804"/>
            <a:ext cx="1376858" cy="22934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액자 21">
            <a:extLst>
              <a:ext uri="{FF2B5EF4-FFF2-40B4-BE49-F238E27FC236}">
                <a16:creationId xmlns:a16="http://schemas.microsoft.com/office/drawing/2014/main" id="{4E640D92-208E-DF60-FA7E-ED8971E0A472}"/>
              </a:ext>
            </a:extLst>
          </p:cNvPr>
          <p:cNvSpPr/>
          <p:nvPr/>
        </p:nvSpPr>
        <p:spPr>
          <a:xfrm>
            <a:off x="3787504" y="4005734"/>
            <a:ext cx="1775412" cy="71585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75B10FE9-7CBA-E891-2337-83527C336C78}"/>
              </a:ext>
            </a:extLst>
          </p:cNvPr>
          <p:cNvSpPr/>
          <p:nvPr/>
        </p:nvSpPr>
        <p:spPr>
          <a:xfrm>
            <a:off x="6968957" y="4604866"/>
            <a:ext cx="2040572" cy="88705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24" name="그림 2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D0F7657-D0AB-F85E-C697-EABAE316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66" y="914744"/>
            <a:ext cx="4660900" cy="2442351"/>
          </a:xfrm>
          <a:prstGeom prst="rect">
            <a:avLst/>
          </a:prstGeom>
        </p:spPr>
      </p:pic>
      <p:pic>
        <p:nvPicPr>
          <p:cNvPr id="26" name="그림 25" descr="텍스트, 폰트, 스크린샷, 블랙이(가) 표시된 사진&#10;&#10;자동 생성된 설명">
            <a:extLst>
              <a:ext uri="{FF2B5EF4-FFF2-40B4-BE49-F238E27FC236}">
                <a16:creationId xmlns:a16="http://schemas.microsoft.com/office/drawing/2014/main" id="{5AFBFD09-4380-8758-C2FE-FF4619670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81" y="1056424"/>
            <a:ext cx="4966622" cy="792990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DF9717CD-3DE9-833B-9F65-5C02C877E54D}"/>
              </a:ext>
            </a:extLst>
          </p:cNvPr>
          <p:cNvSpPr/>
          <p:nvPr/>
        </p:nvSpPr>
        <p:spPr>
          <a:xfrm>
            <a:off x="4396484" y="2567293"/>
            <a:ext cx="757662" cy="45114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292F4-2453-B775-4443-E022649BA679}"/>
              </a:ext>
            </a:extLst>
          </p:cNvPr>
          <p:cNvSpPr txBox="1"/>
          <p:nvPr/>
        </p:nvSpPr>
        <p:spPr>
          <a:xfrm>
            <a:off x="5562916" y="2321535"/>
            <a:ext cx="6595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‘</a:t>
            </a:r>
            <a:r>
              <a:rPr kumimoji="1" lang="ko-KR" altLang="en-US" dirty="0"/>
              <a:t> </a:t>
            </a:r>
            <a:r>
              <a:rPr kumimoji="1" lang="ko-KR" altLang="en-US" sz="2400" b="1" dirty="0">
                <a:highlight>
                  <a:srgbClr val="FFFF00"/>
                </a:highlight>
              </a:rPr>
              <a:t>*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은</a:t>
            </a:r>
            <a:r>
              <a:rPr kumimoji="1" lang="ko-KR" altLang="en-US" dirty="0"/>
              <a:t> 가리키는 변수의 값을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참조</a:t>
            </a:r>
            <a:r>
              <a:rPr kumimoji="1" lang="en-US" altLang="ko-Kore-KR" dirty="0"/>
              <a:t>’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하는</a:t>
            </a:r>
            <a:r>
              <a:rPr kumimoji="1" lang="ko-KR" altLang="en-US" dirty="0"/>
              <a:t> 의미입니다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‘</a:t>
            </a:r>
            <a:r>
              <a:rPr kumimoji="1" lang="ko-KR" altLang="en-US" dirty="0"/>
              <a:t> * 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은 포인터를 선언 할 때 사용하고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값을 </a:t>
            </a:r>
            <a:r>
              <a:rPr kumimoji="1" lang="ko-KR" altLang="en-US" dirty="0" err="1"/>
              <a:t>참조할때</a:t>
            </a:r>
            <a:r>
              <a:rPr kumimoji="1" lang="ko-KR" altLang="en-US" dirty="0"/>
              <a:t> 사용합니다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10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15601</TotalTime>
  <Words>867</Words>
  <Application>Microsoft Macintosh PowerPoint</Application>
  <PresentationFormat>와이드스크린</PresentationFormat>
  <Paragraphs>355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테마</vt:lpstr>
      <vt:lpstr>SMCE 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Driven 자율주행팀 Seminar</dc:title>
  <dc:creator>박태정</dc:creator>
  <cp:lastModifiedBy>박태정</cp:lastModifiedBy>
  <cp:revision>51</cp:revision>
  <dcterms:created xsi:type="dcterms:W3CDTF">2023-04-05T09:59:39Z</dcterms:created>
  <dcterms:modified xsi:type="dcterms:W3CDTF">2024-01-11T10:18:28Z</dcterms:modified>
</cp:coreProperties>
</file>