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4" r:id="rId6"/>
    <p:sldId id="282" r:id="rId7"/>
    <p:sldId id="283" r:id="rId8"/>
    <p:sldId id="286" r:id="rId9"/>
    <p:sldId id="298" r:id="rId10"/>
    <p:sldId id="297" r:id="rId11"/>
    <p:sldId id="285" r:id="rId12"/>
    <p:sldId id="279" r:id="rId13"/>
    <p:sldId id="296" r:id="rId14"/>
    <p:sldId id="287" r:id="rId15"/>
    <p:sldId id="289" r:id="rId16"/>
    <p:sldId id="288" r:id="rId17"/>
    <p:sldId id="290" r:id="rId18"/>
    <p:sldId id="291" r:id="rId19"/>
    <p:sldId id="292" r:id="rId20"/>
    <p:sldId id="293" r:id="rId21"/>
    <p:sldId id="295" r:id="rId22"/>
    <p:sldId id="294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1156"/>
  </p:normalViewPr>
  <p:slideViewPr>
    <p:cSldViewPr snapToGrid="0" snapToObjects="1">
      <p:cViewPr varScale="1">
        <p:scale>
          <a:sx n="116" d="100"/>
          <a:sy n="116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12/7/23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4 &lt; Function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12</a:t>
            </a:r>
            <a:r>
              <a:rPr lang="ko-Kore-KR" dirty="0"/>
              <a:t>.</a:t>
            </a:r>
            <a:r>
              <a:rPr lang="en-US" altLang="ko-Kore-KR" dirty="0"/>
              <a:t>7.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C139-2C93-74A4-FC19-DF3434756593}"/>
              </a:ext>
            </a:extLst>
          </p:cNvPr>
          <p:cNvSpPr txBox="1"/>
          <p:nvPr/>
        </p:nvSpPr>
        <p:spPr>
          <a:xfrm>
            <a:off x="2748814" y="3035342"/>
            <a:ext cx="6909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코드를</a:t>
            </a:r>
            <a:r>
              <a:rPr kumimoji="1" lang="ko-KR" altLang="en-US" sz="3200" dirty="0"/>
              <a:t> 격리 해 유지보수를 쉽게 한다</a:t>
            </a:r>
            <a:r>
              <a:rPr kumimoji="1" lang="en-US" altLang="ko-KR" sz="3200" dirty="0"/>
              <a:t>.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242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32127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-</a:t>
            </a:r>
            <a:r>
              <a:rPr lang="ko-KR" altLang="en-US" sz="4400" b="1" dirty="0">
                <a:solidFill>
                  <a:schemeClr val="accent2"/>
                </a:solidFill>
              </a:rPr>
              <a:t> 가독성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468E-8BF2-EABB-BB89-A564A3422E84}"/>
              </a:ext>
            </a:extLst>
          </p:cNvPr>
          <p:cNvSpPr txBox="1"/>
          <p:nvPr/>
        </p:nvSpPr>
        <p:spPr>
          <a:xfrm>
            <a:off x="3063750" y="2387600"/>
            <a:ext cx="2453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/>
              <a:t>i</a:t>
            </a:r>
            <a:r>
              <a:rPr kumimoji="1" lang="en-US" altLang="ko-Kore-KR" sz="6000" dirty="0"/>
              <a:t>nt</a:t>
            </a:r>
            <a:r>
              <a:rPr kumimoji="1" lang="ko-KR" altLang="en-US" sz="6000" dirty="0"/>
              <a:t> </a:t>
            </a:r>
            <a:r>
              <a:rPr kumimoji="1" lang="en-US" altLang="ko-Kore-KR" sz="6000" dirty="0"/>
              <a:t>a</a:t>
            </a:r>
            <a:r>
              <a:rPr kumimoji="1" lang="ko-KR" altLang="en-US" sz="6000" dirty="0"/>
              <a:t>         </a:t>
            </a:r>
            <a:endParaRPr kumimoji="1" lang="en-US" altLang="ko-Kore-KR" sz="6000" dirty="0"/>
          </a:p>
          <a:p>
            <a:r>
              <a:rPr kumimoji="1" lang="en-US" altLang="ko-KR" sz="6000" dirty="0"/>
              <a:t>int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b</a:t>
            </a:r>
            <a:endParaRPr kumimoji="1" lang="ko-Kore-KR" alt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CA7A5-A7E6-A681-1BD3-2755DEF14914}"/>
              </a:ext>
            </a:extLst>
          </p:cNvPr>
          <p:cNvSpPr txBox="1"/>
          <p:nvPr/>
        </p:nvSpPr>
        <p:spPr>
          <a:xfrm>
            <a:off x="6180960" y="2387600"/>
            <a:ext cx="3855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kumimoji="1" lang="en-US" altLang="ko-Kore-KR" sz="6000" dirty="0">
                <a:solidFill>
                  <a:schemeClr val="accent5">
                    <a:lumMod val="75000"/>
                  </a:schemeClr>
                </a:solidFill>
              </a:rPr>
              <a:t>nt</a:t>
            </a:r>
            <a:r>
              <a:rPr kumimoji="1" lang="ko-KR" alt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age</a:t>
            </a:r>
            <a:r>
              <a:rPr kumimoji="1" lang="ko-KR" altLang="en-US" sz="6000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endParaRPr kumimoji="1" lang="en-US" altLang="ko-Kore-KR" sz="6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ko-KR" alt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weight</a:t>
            </a:r>
            <a:endParaRPr kumimoji="1" lang="ko-Kore-KR" alt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2861B161-47B2-F6E8-D01B-DCD8CEF97FB8}"/>
              </a:ext>
            </a:extLst>
          </p:cNvPr>
          <p:cNvSpPr/>
          <p:nvPr/>
        </p:nvSpPr>
        <p:spPr>
          <a:xfrm>
            <a:off x="2814264" y="1003257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수동 작업 11">
            <a:extLst>
              <a:ext uri="{FF2B5EF4-FFF2-40B4-BE49-F238E27FC236}">
                <a16:creationId xmlns:a16="http://schemas.microsoft.com/office/drawing/2014/main" id="{7F8C17E2-D2AD-E60F-F002-E759C39E1F7D}"/>
              </a:ext>
            </a:extLst>
          </p:cNvPr>
          <p:cNvSpPr/>
          <p:nvPr/>
        </p:nvSpPr>
        <p:spPr>
          <a:xfrm rot="10800000">
            <a:off x="8601964" y="4996028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3786A-F2A1-7FCB-E0CD-74224F06AF1D}"/>
              </a:ext>
            </a:extLst>
          </p:cNvPr>
          <p:cNvSpPr/>
          <p:nvPr/>
        </p:nvSpPr>
        <p:spPr>
          <a:xfrm>
            <a:off x="2408935" y="1913847"/>
            <a:ext cx="7374129" cy="3082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FEF5FC9-066E-F1EF-982B-63D9612B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49" y="2129141"/>
            <a:ext cx="2679700" cy="2651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41FE2A-F7A2-21C1-3591-DE38A2E4848D}"/>
              </a:ext>
            </a:extLst>
          </p:cNvPr>
          <p:cNvSpPr txBox="1"/>
          <p:nvPr/>
        </p:nvSpPr>
        <p:spPr>
          <a:xfrm>
            <a:off x="3140959" y="6216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a,b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D211-8B76-DCDF-8F7C-344B4A74D7C1}"/>
              </a:ext>
            </a:extLst>
          </p:cNvPr>
          <p:cNvSpPr txBox="1"/>
          <p:nvPr/>
        </p:nvSpPr>
        <p:spPr>
          <a:xfrm>
            <a:off x="8454639" y="591888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“&lt; , &gt;, =</a:t>
            </a:r>
            <a:r>
              <a:rPr kumimoji="1" lang="en-US" altLang="ko-KR" dirty="0"/>
              <a:t>=</a:t>
            </a:r>
            <a:r>
              <a:rPr kumimoji="1" lang="en-US" altLang="ko-Kore-KR" dirty="0"/>
              <a:t> ” 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출력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수동 작업 12">
            <a:extLst>
              <a:ext uri="{FF2B5EF4-FFF2-40B4-BE49-F238E27FC236}">
                <a16:creationId xmlns:a16="http://schemas.microsoft.com/office/drawing/2014/main" id="{90D94DD2-ADF1-5BCE-012D-C0B94D369CEA}"/>
              </a:ext>
            </a:extLst>
          </p:cNvPr>
          <p:cNvSpPr/>
          <p:nvPr/>
        </p:nvSpPr>
        <p:spPr>
          <a:xfrm rot="10800000">
            <a:off x="6674559" y="3889898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95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6" name="Picture 2" descr="문구점뽑기 한국동전 가챠 뽑기기계 통 캡슐 미니 : 롯데ON">
            <a:extLst>
              <a:ext uri="{FF2B5EF4-FFF2-40B4-BE49-F238E27FC236}">
                <a16:creationId xmlns:a16="http://schemas.microsoft.com/office/drawing/2014/main" id="{54CF12D1-0293-3018-A209-92CC8AA7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42" y="932713"/>
            <a:ext cx="4403391" cy="440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7EC457C1-0C08-807A-7070-83559C347E7F}"/>
              </a:ext>
            </a:extLst>
          </p:cNvPr>
          <p:cNvSpPr/>
          <p:nvPr/>
        </p:nvSpPr>
        <p:spPr>
          <a:xfrm>
            <a:off x="5780390" y="3939190"/>
            <a:ext cx="1689046" cy="1510442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4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6885-6A0B-6263-83CD-193FA2B5EFF6}"/>
              </a:ext>
            </a:extLst>
          </p:cNvPr>
          <p:cNvSpPr txBox="1"/>
          <p:nvPr/>
        </p:nvSpPr>
        <p:spPr>
          <a:xfrm>
            <a:off x="3905381" y="1443841"/>
            <a:ext cx="45031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3600" dirty="0"/>
              <a:t> </a:t>
            </a:r>
            <a:r>
              <a:rPr kumimoji="1" lang="en-US" altLang="ko-Kore-KR" sz="3600" dirty="0">
                <a:solidFill>
                  <a:srgbClr val="C00000"/>
                </a:solidFill>
              </a:rPr>
              <a:t>compare</a:t>
            </a:r>
            <a:r>
              <a:rPr kumimoji="1" lang="ko-KR" altLang="en-US" sz="3600" dirty="0">
                <a:solidFill>
                  <a:srgbClr val="C00000"/>
                </a:solidFill>
              </a:rPr>
              <a:t> </a:t>
            </a:r>
            <a:r>
              <a:rPr kumimoji="1" lang="en-US" altLang="ko-Kore-KR" sz="3600" dirty="0">
                <a:solidFill>
                  <a:schemeClr val="accent2"/>
                </a:solidFill>
              </a:rPr>
              <a:t>( x, y )</a:t>
            </a:r>
          </a:p>
          <a:p>
            <a:r>
              <a:rPr kumimoji="1" lang="en-US" altLang="ko-Kore-KR" sz="3600" dirty="0"/>
              <a:t>{</a:t>
            </a:r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	</a:t>
            </a:r>
            <a:r>
              <a:rPr kumimoji="1" lang="ko-KR" altLang="en-US" sz="3600" dirty="0"/>
              <a:t>함수의 몸체</a:t>
            </a:r>
            <a:endParaRPr kumimoji="1" lang="en-US" altLang="ko-KR" sz="3600" dirty="0"/>
          </a:p>
          <a:p>
            <a:r>
              <a:rPr kumimoji="1" lang="en-US" altLang="ko-Kore-KR" sz="3600" dirty="0"/>
              <a:t>	</a:t>
            </a:r>
            <a:r>
              <a:rPr kumimoji="1" lang="ko-KR" altLang="en-US" sz="2800" dirty="0"/>
              <a:t>실제로 실행되는 영역</a:t>
            </a:r>
            <a:endParaRPr kumimoji="1" lang="en-US" altLang="ko-Kore-KR" sz="3600" dirty="0"/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}</a:t>
            </a:r>
            <a:endParaRPr kumimoji="1" lang="ko-Kore-KR" altLang="en-US" sz="3600" dirty="0"/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21D4F403-7098-2C0A-6E37-894E119B4FFB}"/>
              </a:ext>
            </a:extLst>
          </p:cNvPr>
          <p:cNvSpPr/>
          <p:nvPr/>
        </p:nvSpPr>
        <p:spPr>
          <a:xfrm>
            <a:off x="1828800" y="1443841"/>
            <a:ext cx="1449531" cy="1161535"/>
          </a:xfrm>
          <a:prstGeom prst="wedgeRectCallout">
            <a:avLst>
              <a:gd name="adj1" fmla="val 90062"/>
              <a:gd name="adj2" fmla="val -215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반환자료형</a:t>
            </a:r>
          </a:p>
        </p:txBody>
      </p:sp>
      <p:sp>
        <p:nvSpPr>
          <p:cNvPr id="14" name="사각형 설명선[R] 13">
            <a:extLst>
              <a:ext uri="{FF2B5EF4-FFF2-40B4-BE49-F238E27FC236}">
                <a16:creationId xmlns:a16="http://schemas.microsoft.com/office/drawing/2014/main" id="{D082C443-5244-5DD8-D6DD-D1CF9007CF8D}"/>
              </a:ext>
            </a:extLst>
          </p:cNvPr>
          <p:cNvSpPr/>
          <p:nvPr/>
        </p:nvSpPr>
        <p:spPr>
          <a:xfrm>
            <a:off x="4897395" y="332682"/>
            <a:ext cx="1449531" cy="778476"/>
          </a:xfrm>
          <a:prstGeom prst="wedgeRectCallout">
            <a:avLst>
              <a:gd name="adj1" fmla="val 3110"/>
              <a:gd name="adj2" fmla="val 944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함수</a:t>
            </a:r>
            <a:r>
              <a:rPr kumimoji="1" lang="ko-KR" altLang="en-US" dirty="0"/>
              <a:t> 이름</a:t>
            </a:r>
            <a:endParaRPr kumimoji="1" lang="ko-Kore-KR" altLang="en-US" dirty="0"/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7F5E6AFC-D339-F5AE-FE48-55241561E635}"/>
              </a:ext>
            </a:extLst>
          </p:cNvPr>
          <p:cNvSpPr/>
          <p:nvPr/>
        </p:nvSpPr>
        <p:spPr>
          <a:xfrm>
            <a:off x="8522043" y="1422296"/>
            <a:ext cx="2067698" cy="778476"/>
          </a:xfrm>
          <a:prstGeom prst="wedgeRectCallout">
            <a:avLst>
              <a:gd name="adj1" fmla="val -94211"/>
              <a:gd name="adj2" fmla="val 71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매개변수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960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041292" y="1272906"/>
            <a:ext cx="3854775" cy="3652156"/>
            <a:chOff x="656788" y="796278"/>
            <a:chExt cx="3854775" cy="36521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000" dirty="0"/>
                <a:t> </a:t>
              </a:r>
              <a:r>
                <a:rPr kumimoji="1" lang="en-US" altLang="ko-Kore-KR" sz="20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0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0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000" dirty="0"/>
                <a:t>{</a:t>
              </a:r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2000" dirty="0"/>
                <a:t>함수의 몸체</a:t>
              </a:r>
              <a:endParaRPr kumimoji="1" lang="en-US" altLang="ko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1600" dirty="0"/>
                <a:t>실제로 실행되는 영역</a:t>
              </a:r>
              <a:endParaRPr kumimoji="1" lang="en-US" altLang="ko-Kore-KR" sz="2000" dirty="0"/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}</a:t>
              </a:r>
              <a:endParaRPr kumimoji="1" lang="ko-Kore-KR" altLang="en-US" sz="20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-2928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반환자료형</a:t>
              </a:r>
            </a:p>
          </p:txBody>
        </p:sp>
      </p:grp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3BF177-A2AE-B24C-616B-0D21C4B3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41" y="1272906"/>
            <a:ext cx="3693856" cy="4045652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5B83C6B-C91B-16BB-8D9A-71EFD1761DD1}"/>
              </a:ext>
            </a:extLst>
          </p:cNvPr>
          <p:cNvSpPr/>
          <p:nvPr/>
        </p:nvSpPr>
        <p:spPr>
          <a:xfrm>
            <a:off x="7038787" y="3227247"/>
            <a:ext cx="2710693" cy="430354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15AA37-5507-2988-4820-703E0AE9CEC3}"/>
              </a:ext>
            </a:extLst>
          </p:cNvPr>
          <p:cNvCxnSpPr>
            <a:stCxn id="6" idx="2"/>
          </p:cNvCxnSpPr>
          <p:nvPr/>
        </p:nvCxnSpPr>
        <p:spPr>
          <a:xfrm flipH="1">
            <a:off x="8068962" y="3657601"/>
            <a:ext cx="325172" cy="34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액자 15">
            <a:extLst>
              <a:ext uri="{FF2B5EF4-FFF2-40B4-BE49-F238E27FC236}">
                <a16:creationId xmlns:a16="http://schemas.microsoft.com/office/drawing/2014/main" id="{BC1EAC10-7846-8EAC-7B82-849AA371826D}"/>
              </a:ext>
            </a:extLst>
          </p:cNvPr>
          <p:cNvSpPr/>
          <p:nvPr/>
        </p:nvSpPr>
        <p:spPr>
          <a:xfrm>
            <a:off x="6451041" y="4058397"/>
            <a:ext cx="2710693" cy="430354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1F6E902D-C61F-3B86-D31C-EA07350B96BA}"/>
              </a:ext>
            </a:extLst>
          </p:cNvPr>
          <p:cNvSpPr/>
          <p:nvPr/>
        </p:nvSpPr>
        <p:spPr>
          <a:xfrm>
            <a:off x="7038788" y="4655682"/>
            <a:ext cx="1499732" cy="430354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2F3AA-1C28-C01B-AEFE-85880302E22A}"/>
              </a:ext>
            </a:extLst>
          </p:cNvPr>
          <p:cNvSpPr txBox="1"/>
          <p:nvPr/>
        </p:nvSpPr>
        <p:spPr>
          <a:xfrm>
            <a:off x="6451041" y="5512896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반환 </a:t>
            </a:r>
            <a:r>
              <a:rPr kumimoji="1" lang="ko-KR" altLang="en-US" dirty="0" err="1">
                <a:solidFill>
                  <a:schemeClr val="accent2"/>
                </a:solidFill>
              </a:rPr>
              <a:t>되는게</a:t>
            </a:r>
            <a:r>
              <a:rPr kumimoji="1" lang="ko-KR" altLang="en-US" dirty="0">
                <a:solidFill>
                  <a:schemeClr val="accent2"/>
                </a:solidFill>
              </a:rPr>
              <a:t> 무엇인지 정의해줌</a:t>
            </a:r>
            <a:r>
              <a:rPr kumimoji="1" lang="en-US" altLang="ko-KR" dirty="0">
                <a:solidFill>
                  <a:schemeClr val="accent2"/>
                </a:solidFill>
              </a:rPr>
              <a:t>.</a:t>
            </a:r>
            <a:endParaRPr kumimoji="1" lang="ko-Kore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4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041292" y="1272906"/>
            <a:ext cx="3854775" cy="3652156"/>
            <a:chOff x="656788" y="796278"/>
            <a:chExt cx="3854775" cy="36521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000" dirty="0"/>
                <a:t> </a:t>
              </a:r>
              <a:r>
                <a:rPr kumimoji="1" lang="en-US" altLang="ko-Kore-KR" sz="20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0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0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000" dirty="0"/>
                <a:t>{</a:t>
              </a:r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2000" dirty="0"/>
                <a:t>함수의 몸체</a:t>
              </a:r>
              <a:endParaRPr kumimoji="1" lang="en-US" altLang="ko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1600" dirty="0"/>
                <a:t>실제로 실행되는 영역</a:t>
              </a:r>
              <a:endParaRPr kumimoji="1" lang="en-US" altLang="ko-Kore-KR" sz="2000" dirty="0"/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}</a:t>
              </a:r>
              <a:endParaRPr kumimoji="1" lang="ko-Kore-KR" altLang="en-US" sz="20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-2928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반환자료형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45101D-A15C-0731-EDB1-49F6C0DADC94}"/>
              </a:ext>
            </a:extLst>
          </p:cNvPr>
          <p:cNvGrpSpPr/>
          <p:nvPr/>
        </p:nvGrpSpPr>
        <p:grpSpPr>
          <a:xfrm>
            <a:off x="5110397" y="1355624"/>
            <a:ext cx="5687321" cy="3745652"/>
            <a:chOff x="2408935" y="451082"/>
            <a:chExt cx="7858795" cy="5480160"/>
          </a:xfrm>
        </p:grpSpPr>
        <p:sp>
          <p:nvSpPr>
            <p:cNvPr id="8" name="수동 작업 7">
              <a:extLst>
                <a:ext uri="{FF2B5EF4-FFF2-40B4-BE49-F238E27FC236}">
                  <a16:creationId xmlns:a16="http://schemas.microsoft.com/office/drawing/2014/main" id="{7F1D0453-8592-9F4B-3B98-1D8D0351D182}"/>
                </a:ext>
              </a:extLst>
            </p:cNvPr>
            <p:cNvSpPr/>
            <p:nvPr/>
          </p:nvSpPr>
          <p:spPr>
            <a:xfrm>
              <a:off x="2814264" y="1003256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수동 작업 9">
              <a:extLst>
                <a:ext uri="{FF2B5EF4-FFF2-40B4-BE49-F238E27FC236}">
                  <a16:creationId xmlns:a16="http://schemas.microsoft.com/office/drawing/2014/main" id="{163B19F5-71BA-4160-F4DA-4008F98DFE29}"/>
                </a:ext>
              </a:extLst>
            </p:cNvPr>
            <p:cNvSpPr/>
            <p:nvPr/>
          </p:nvSpPr>
          <p:spPr>
            <a:xfrm rot="10800000">
              <a:off x="8601964" y="4996027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746412-8DA4-CBD2-6409-354449A12C38}"/>
                </a:ext>
              </a:extLst>
            </p:cNvPr>
            <p:cNvSpPr/>
            <p:nvPr/>
          </p:nvSpPr>
          <p:spPr>
            <a:xfrm>
              <a:off x="2408935" y="1913846"/>
              <a:ext cx="7858795" cy="3165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138792-7A7F-744E-B95E-3C0C0A8812C3}"/>
                </a:ext>
              </a:extLst>
            </p:cNvPr>
            <p:cNvSpPr txBox="1"/>
            <p:nvPr/>
          </p:nvSpPr>
          <p:spPr>
            <a:xfrm>
              <a:off x="2977610" y="451082"/>
              <a:ext cx="932033" cy="540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 err="1"/>
                <a:t>a,b</a:t>
              </a:r>
              <a:r>
                <a:rPr kumimoji="1" lang="en-US" altLang="ko-Kore-KR" dirty="0"/>
                <a:t> </a:t>
              </a:r>
              <a:endParaRPr kumimoji="1" lang="ko-Kore-KR" altLang="en-US" dirty="0"/>
            </a:p>
          </p:txBody>
        </p:sp>
      </p:grp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3BF177-A2AE-B24C-616B-0D21C4B3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26" y="2389783"/>
            <a:ext cx="1882861" cy="20621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31B116-FF70-6CF8-E065-3F7D980219F0}"/>
              </a:ext>
            </a:extLst>
          </p:cNvPr>
          <p:cNvSpPr txBox="1"/>
          <p:nvPr/>
        </p:nvSpPr>
        <p:spPr>
          <a:xfrm>
            <a:off x="8895487" y="5412186"/>
            <a:ext cx="27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int, char, float, double, </a:t>
            </a:r>
            <a:r>
              <a:rPr kumimoji="1" lang="en-US" altLang="ko-KR" dirty="0">
                <a:highlight>
                  <a:srgbClr val="FFFF00"/>
                </a:highlight>
              </a:rPr>
              <a:t>void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524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041292" y="1272906"/>
            <a:ext cx="3854775" cy="3652156"/>
            <a:chOff x="656788" y="796278"/>
            <a:chExt cx="3854775" cy="36521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000" dirty="0"/>
                <a:t> </a:t>
              </a:r>
              <a:r>
                <a:rPr kumimoji="1" lang="en-US" altLang="ko-Kore-KR" sz="20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0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0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000" dirty="0"/>
                <a:t>{</a:t>
              </a:r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2000" dirty="0"/>
                <a:t>함수의 몸체</a:t>
              </a:r>
              <a:endParaRPr kumimoji="1" lang="en-US" altLang="ko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1600" dirty="0"/>
                <a:t>실제로 실행되는 영역</a:t>
              </a:r>
              <a:endParaRPr kumimoji="1" lang="en-US" altLang="ko-Kore-KR" sz="2000" dirty="0"/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}</a:t>
              </a:r>
              <a:endParaRPr kumimoji="1" lang="ko-Kore-KR" altLang="en-US" sz="20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-2928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반환자료형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31B116-FF70-6CF8-E065-3F7D980219F0}"/>
              </a:ext>
            </a:extLst>
          </p:cNvPr>
          <p:cNvSpPr txBox="1"/>
          <p:nvPr/>
        </p:nvSpPr>
        <p:spPr>
          <a:xfrm>
            <a:off x="7265162" y="5559253"/>
            <a:ext cx="89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highlight>
                  <a:srgbClr val="FFFF00"/>
                </a:highlight>
              </a:rPr>
              <a:t>void</a:t>
            </a:r>
            <a:endParaRPr kumimoji="1" lang="ko-Kore-KR" altLang="en-US" sz="3200" dirty="0">
              <a:highlight>
                <a:srgbClr val="FFFF00"/>
              </a:highlight>
            </a:endParaRPr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708169-529D-98DD-239F-8D3AB005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50" y="958524"/>
            <a:ext cx="2193438" cy="43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4575324" y="1186409"/>
            <a:ext cx="3854775" cy="4513930"/>
            <a:chOff x="656788" y="796278"/>
            <a:chExt cx="3854775" cy="45139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함수이름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46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4575324" y="1157661"/>
            <a:ext cx="3854775" cy="4542678"/>
            <a:chOff x="656788" y="767530"/>
            <a:chExt cx="3854775" cy="4542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2170984" y="767530"/>
              <a:ext cx="1732307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매개변수</a:t>
              </a:r>
              <a:r>
                <a:rPr kumimoji="1" lang="ko-KR" altLang="en-US" dirty="0"/>
                <a:t> 목록</a:t>
              </a:r>
              <a:endParaRPr kumimoji="1" lang="en-US" altLang="ko-KR" dirty="0"/>
            </a:p>
            <a:p>
              <a:pPr algn="ctr"/>
              <a:r>
                <a:rPr kumimoji="1" lang="en-US" altLang="ko-KR" sz="1400" dirty="0"/>
                <a:t>(parameter, </a:t>
              </a:r>
              <a:r>
                <a:rPr kumimoji="1" lang="ko-KR" altLang="en-US" sz="1400" dirty="0"/>
                <a:t>인자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56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E4B3C-E8F1-E038-CCA5-432D6846903A}"/>
              </a:ext>
            </a:extLst>
          </p:cNvPr>
          <p:cNvSpPr txBox="1"/>
          <p:nvPr/>
        </p:nvSpPr>
        <p:spPr>
          <a:xfrm>
            <a:off x="179070" y="778476"/>
            <a:ext cx="5758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Function ( </a:t>
            </a:r>
            <a:r>
              <a:rPr kumimoji="1" lang="ko-Kore-KR" altLang="en-US" sz="2800" dirty="0"/>
              <a:t>함수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bg2">
                    <a:lumMod val="75000"/>
                  </a:schemeClr>
                </a:solidFill>
              </a:rPr>
              <a:t>나중에 제대로 다시 다룰 예정</a:t>
            </a:r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 descr="텍스트, 스크린샷, 저울이(가) 표시된 사진&#10;&#10;자동 생성된 설명">
            <a:extLst>
              <a:ext uri="{FF2B5EF4-FFF2-40B4-BE49-F238E27FC236}">
                <a16:creationId xmlns:a16="http://schemas.microsoft.com/office/drawing/2014/main" id="{2B734C3A-4BCC-9DA1-6AAA-DF4ADE63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1352384"/>
            <a:ext cx="6020180" cy="4646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088EF-D08A-CA29-575A-132621AD3177}"/>
              </a:ext>
            </a:extLst>
          </p:cNvPr>
          <p:cNvSpPr/>
          <p:nvPr/>
        </p:nvSpPr>
        <p:spPr>
          <a:xfrm>
            <a:off x="2023110" y="2011680"/>
            <a:ext cx="2720208" cy="228600"/>
          </a:xfrm>
          <a:prstGeom prst="rect">
            <a:avLst/>
          </a:prstGeom>
          <a:solidFill>
            <a:schemeClr val="accent4">
              <a:lumMod val="20000"/>
              <a:lumOff val="80000"/>
              <a:alpha val="477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F9563C-F194-6507-9BBE-7939A0906586}"/>
              </a:ext>
            </a:extLst>
          </p:cNvPr>
          <p:cNvSpPr/>
          <p:nvPr/>
        </p:nvSpPr>
        <p:spPr>
          <a:xfrm>
            <a:off x="889044" y="3670998"/>
            <a:ext cx="631146" cy="352362"/>
          </a:xfrm>
          <a:prstGeom prst="rect">
            <a:avLst/>
          </a:prstGeom>
          <a:solidFill>
            <a:schemeClr val="accent4">
              <a:lumMod val="20000"/>
              <a:lumOff val="80000"/>
              <a:alpha val="477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09E5B-608B-D589-B81C-D717B111652D}"/>
              </a:ext>
            </a:extLst>
          </p:cNvPr>
          <p:cNvSpPr/>
          <p:nvPr/>
        </p:nvSpPr>
        <p:spPr>
          <a:xfrm>
            <a:off x="6629400" y="939746"/>
            <a:ext cx="4983480" cy="4866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빨래 용량에 따라 물 높이 설정 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물이 가득 채워지고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분 동안 대기상태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세제 투입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섬유유연제 투입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en-US" altLang="ko-KR" dirty="0"/>
              <a:t>25</a:t>
            </a:r>
            <a:r>
              <a:rPr kumimoji="1" lang="ko-KR" altLang="en-US" dirty="0"/>
              <a:t>분간 </a:t>
            </a:r>
            <a:r>
              <a:rPr kumimoji="1" lang="en-US" altLang="ko-KR" dirty="0"/>
              <a:t>60rpm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회전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 배출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 가득 채우기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en-US" altLang="ko-KR" dirty="0"/>
              <a:t>20</a:t>
            </a:r>
            <a:r>
              <a:rPr kumimoji="1" lang="ko-KR" altLang="en-US" dirty="0"/>
              <a:t>분간 </a:t>
            </a:r>
            <a:r>
              <a:rPr kumimoji="1" lang="en-US" altLang="ko-KR" dirty="0"/>
              <a:t>60rpm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회전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 배출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탈수를 위한 </a:t>
            </a:r>
            <a:r>
              <a:rPr kumimoji="1" lang="en-US" altLang="ko-KR" dirty="0"/>
              <a:t>120rpm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분간 회전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endParaRPr kumimoji="1" lang="en-US" altLang="ko-KR" dirty="0"/>
          </a:p>
        </p:txBody>
      </p:sp>
      <p:pic>
        <p:nvPicPr>
          <p:cNvPr id="14" name="그림 13" descr="텍스트, 스크린샷, 디자인, 폰트이(가) 표시된 사진&#10;&#10;자동 생성된 설명">
            <a:extLst>
              <a:ext uri="{FF2B5EF4-FFF2-40B4-BE49-F238E27FC236}">
                <a16:creationId xmlns:a16="http://schemas.microsoft.com/office/drawing/2014/main" id="{53485FD2-A77D-857F-DB5C-0A0548BDE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78" b="10953"/>
          <a:stretch/>
        </p:blipFill>
        <p:spPr>
          <a:xfrm>
            <a:off x="8769918" y="420677"/>
            <a:ext cx="1220387" cy="909049"/>
          </a:xfrm>
          <a:prstGeom prst="rect">
            <a:avLst/>
          </a:prstGeom>
        </p:spPr>
      </p:pic>
      <p:pic>
        <p:nvPicPr>
          <p:cNvPr id="16" name="그림 15" descr="텍스트, 병, 플라스틱, 플라스틱 병이(가) 표시된 사진&#10;&#10;자동 생성된 설명">
            <a:extLst>
              <a:ext uri="{FF2B5EF4-FFF2-40B4-BE49-F238E27FC236}">
                <a16:creationId xmlns:a16="http://schemas.microsoft.com/office/drawing/2014/main" id="{4F9D4840-01C8-235E-BE1E-12788A734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21" y="560939"/>
            <a:ext cx="716280" cy="791445"/>
          </a:xfrm>
          <a:prstGeom prst="rect">
            <a:avLst/>
          </a:prstGeom>
        </p:spPr>
      </p:pic>
      <p:pic>
        <p:nvPicPr>
          <p:cNvPr id="18" name="Picture 2" descr="하얀생활 세탁세제 2.7L (4개) : 다나와 가격비교">
            <a:extLst>
              <a:ext uri="{FF2B5EF4-FFF2-40B4-BE49-F238E27FC236}">
                <a16:creationId xmlns:a16="http://schemas.microsoft.com/office/drawing/2014/main" id="{FC03E866-2172-DEC5-D022-0567E175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01" y="545290"/>
            <a:ext cx="738224" cy="7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34C20BE-B5D7-AD56-0649-A176238C7EC0}"/>
              </a:ext>
            </a:extLst>
          </p:cNvPr>
          <p:cNvSpPr/>
          <p:nvPr/>
        </p:nvSpPr>
        <p:spPr>
          <a:xfrm>
            <a:off x="6629400" y="389238"/>
            <a:ext cx="1915597" cy="1176672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90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214286" y="1157661"/>
            <a:ext cx="3854775" cy="4542678"/>
            <a:chOff x="656788" y="767530"/>
            <a:chExt cx="3854775" cy="4542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2170984" y="767530"/>
              <a:ext cx="1732307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매개변수</a:t>
              </a:r>
              <a:r>
                <a:rPr kumimoji="1" lang="ko-KR" altLang="en-US" dirty="0"/>
                <a:t> 목록</a:t>
              </a:r>
              <a:endParaRPr kumimoji="1" lang="en-US" altLang="ko-KR" dirty="0"/>
            </a:p>
            <a:p>
              <a:pPr algn="ctr"/>
              <a:r>
                <a:rPr kumimoji="1" lang="en-US" altLang="ko-KR" sz="1400" dirty="0"/>
                <a:t>(parameter, </a:t>
              </a:r>
              <a:r>
                <a:rPr kumimoji="1" lang="ko-KR" altLang="en-US" sz="1400" dirty="0"/>
                <a:t>인자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C9843A-33BE-276B-20DF-C1E738C5C2B7}"/>
              </a:ext>
            </a:extLst>
          </p:cNvPr>
          <p:cNvGrpSpPr/>
          <p:nvPr/>
        </p:nvGrpSpPr>
        <p:grpSpPr>
          <a:xfrm>
            <a:off x="5110397" y="1148255"/>
            <a:ext cx="5687321" cy="3953021"/>
            <a:chOff x="2408935" y="147686"/>
            <a:chExt cx="7858795" cy="5783556"/>
          </a:xfrm>
        </p:grpSpPr>
        <p:sp>
          <p:nvSpPr>
            <p:cNvPr id="8" name="수동 작업 7">
              <a:extLst>
                <a:ext uri="{FF2B5EF4-FFF2-40B4-BE49-F238E27FC236}">
                  <a16:creationId xmlns:a16="http://schemas.microsoft.com/office/drawing/2014/main" id="{2D863D13-2D75-0383-41EA-C141A8027201}"/>
                </a:ext>
              </a:extLst>
            </p:cNvPr>
            <p:cNvSpPr/>
            <p:nvPr/>
          </p:nvSpPr>
          <p:spPr>
            <a:xfrm>
              <a:off x="2814264" y="1003256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수동 작업 9">
              <a:extLst>
                <a:ext uri="{FF2B5EF4-FFF2-40B4-BE49-F238E27FC236}">
                  <a16:creationId xmlns:a16="http://schemas.microsoft.com/office/drawing/2014/main" id="{8CFEBBA2-0D30-9871-6441-BF89312F0660}"/>
                </a:ext>
              </a:extLst>
            </p:cNvPr>
            <p:cNvSpPr/>
            <p:nvPr/>
          </p:nvSpPr>
          <p:spPr>
            <a:xfrm rot="10800000">
              <a:off x="8601964" y="4996027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A43998-2267-246E-AE78-BC0E02B849BB}"/>
                </a:ext>
              </a:extLst>
            </p:cNvPr>
            <p:cNvSpPr/>
            <p:nvPr/>
          </p:nvSpPr>
          <p:spPr>
            <a:xfrm>
              <a:off x="2408935" y="1913846"/>
              <a:ext cx="7858795" cy="3165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EE2A2-D001-5535-8D33-748C96DFD53E}"/>
                </a:ext>
              </a:extLst>
            </p:cNvPr>
            <p:cNvSpPr txBox="1"/>
            <p:nvPr/>
          </p:nvSpPr>
          <p:spPr>
            <a:xfrm>
              <a:off x="2825162" y="147686"/>
              <a:ext cx="2059843" cy="8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dirty="0" err="1">
                  <a:highlight>
                    <a:srgbClr val="00FFFF"/>
                  </a:highlight>
                </a:rPr>
                <a:t>a,b</a:t>
              </a:r>
              <a:r>
                <a:rPr kumimoji="1" lang="en-US" altLang="ko-Kore-KR" sz="3200" dirty="0">
                  <a:highlight>
                    <a:srgbClr val="00FFFF"/>
                  </a:highlight>
                </a:rPr>
                <a:t> </a:t>
              </a:r>
              <a:endParaRPr kumimoji="1" lang="ko-Kore-KR" altLang="en-US" sz="3200" dirty="0"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88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888543" y="1108836"/>
            <a:ext cx="3854775" cy="4542678"/>
            <a:chOff x="656788" y="767530"/>
            <a:chExt cx="3854775" cy="4542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</a:t>
              </a:r>
              <a:r>
                <a:rPr kumimoji="1" lang="en-US" altLang="ko-Kore-KR" sz="2800" dirty="0">
                  <a:solidFill>
                    <a:srgbClr val="92D050"/>
                  </a:solidFill>
                </a:rPr>
                <a:t>int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 x, </a:t>
              </a:r>
              <a:r>
                <a:rPr kumimoji="1" lang="en-US" altLang="ko-Kore-KR" sz="2800" dirty="0">
                  <a:solidFill>
                    <a:srgbClr val="92D050"/>
                  </a:solidFill>
                </a:rPr>
                <a:t>int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2170984" y="767530"/>
              <a:ext cx="1732307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매개변수</a:t>
              </a:r>
              <a:r>
                <a:rPr kumimoji="1" lang="ko-KR" altLang="en-US" dirty="0"/>
                <a:t> 목록</a:t>
              </a:r>
              <a:endParaRPr kumimoji="1" lang="en-US" altLang="ko-KR" dirty="0"/>
            </a:p>
            <a:p>
              <a:pPr algn="ctr"/>
              <a:r>
                <a:rPr kumimoji="1" lang="en-US" altLang="ko-KR" sz="1400" dirty="0"/>
                <a:t>(parameter, </a:t>
              </a:r>
              <a:r>
                <a:rPr kumimoji="1" lang="ko-KR" altLang="en-US" sz="1400" dirty="0"/>
                <a:t>인자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C9843A-33BE-276B-20DF-C1E738C5C2B7}"/>
              </a:ext>
            </a:extLst>
          </p:cNvPr>
          <p:cNvGrpSpPr/>
          <p:nvPr/>
        </p:nvGrpSpPr>
        <p:grpSpPr>
          <a:xfrm>
            <a:off x="5110397" y="1148255"/>
            <a:ext cx="5687321" cy="3953021"/>
            <a:chOff x="2408935" y="147686"/>
            <a:chExt cx="7858795" cy="5783556"/>
          </a:xfrm>
        </p:grpSpPr>
        <p:sp>
          <p:nvSpPr>
            <p:cNvPr id="8" name="수동 작업 7">
              <a:extLst>
                <a:ext uri="{FF2B5EF4-FFF2-40B4-BE49-F238E27FC236}">
                  <a16:creationId xmlns:a16="http://schemas.microsoft.com/office/drawing/2014/main" id="{2D863D13-2D75-0383-41EA-C141A8027201}"/>
                </a:ext>
              </a:extLst>
            </p:cNvPr>
            <p:cNvSpPr/>
            <p:nvPr/>
          </p:nvSpPr>
          <p:spPr>
            <a:xfrm>
              <a:off x="2814264" y="1003256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수동 작업 9">
              <a:extLst>
                <a:ext uri="{FF2B5EF4-FFF2-40B4-BE49-F238E27FC236}">
                  <a16:creationId xmlns:a16="http://schemas.microsoft.com/office/drawing/2014/main" id="{8CFEBBA2-0D30-9871-6441-BF89312F0660}"/>
                </a:ext>
              </a:extLst>
            </p:cNvPr>
            <p:cNvSpPr/>
            <p:nvPr/>
          </p:nvSpPr>
          <p:spPr>
            <a:xfrm rot="10800000">
              <a:off x="8601964" y="4996027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A43998-2267-246E-AE78-BC0E02B849BB}"/>
                </a:ext>
              </a:extLst>
            </p:cNvPr>
            <p:cNvSpPr/>
            <p:nvPr/>
          </p:nvSpPr>
          <p:spPr>
            <a:xfrm>
              <a:off x="2408935" y="1913846"/>
              <a:ext cx="7858795" cy="3165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EE2A2-D001-5535-8D33-748C96DFD53E}"/>
                </a:ext>
              </a:extLst>
            </p:cNvPr>
            <p:cNvSpPr txBox="1"/>
            <p:nvPr/>
          </p:nvSpPr>
          <p:spPr>
            <a:xfrm>
              <a:off x="2825162" y="147686"/>
              <a:ext cx="2059843" cy="8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dirty="0" err="1">
                  <a:highlight>
                    <a:srgbClr val="00FFFF"/>
                  </a:highlight>
                </a:rPr>
                <a:t>a,b</a:t>
              </a:r>
              <a:r>
                <a:rPr kumimoji="1" lang="en-US" altLang="ko-Kore-KR" sz="3200" dirty="0">
                  <a:highlight>
                    <a:srgbClr val="00FFFF"/>
                  </a:highlight>
                </a:rPr>
                <a:t> </a:t>
              </a:r>
              <a:endParaRPr kumimoji="1" lang="ko-Kore-KR" altLang="en-US" sz="3200" dirty="0"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09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6885-6A0B-6263-83CD-193FA2B5EFF6}"/>
              </a:ext>
            </a:extLst>
          </p:cNvPr>
          <p:cNvSpPr txBox="1"/>
          <p:nvPr/>
        </p:nvSpPr>
        <p:spPr>
          <a:xfrm>
            <a:off x="888543" y="1773601"/>
            <a:ext cx="38547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2800" dirty="0"/>
              <a:t> </a:t>
            </a:r>
            <a:r>
              <a:rPr kumimoji="1" lang="en-US" altLang="ko-Kore-KR" sz="2800" dirty="0">
                <a:solidFill>
                  <a:srgbClr val="C00000"/>
                </a:solidFill>
              </a:rPr>
              <a:t>compare</a:t>
            </a:r>
            <a:r>
              <a:rPr kumimoji="1" lang="ko-KR" altLang="en-US" sz="2800" dirty="0">
                <a:solidFill>
                  <a:srgbClr val="C00000"/>
                </a:solidFill>
              </a:rPr>
              <a:t> 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( </a:t>
            </a:r>
            <a:r>
              <a:rPr kumimoji="1" lang="en-US" altLang="ko-Kore-KR" sz="2800" dirty="0">
                <a:solidFill>
                  <a:srgbClr val="92D050"/>
                </a:solidFill>
              </a:rPr>
              <a:t>int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 x, </a:t>
            </a:r>
            <a:r>
              <a:rPr kumimoji="1" lang="en-US" altLang="ko-Kore-KR" sz="2800" dirty="0">
                <a:solidFill>
                  <a:srgbClr val="92D050"/>
                </a:solidFill>
              </a:rPr>
              <a:t>int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 y )</a:t>
            </a:r>
          </a:p>
          <a:p>
            <a:r>
              <a:rPr kumimoji="1" lang="en-US" altLang="ko-Kore-KR" sz="2800" dirty="0"/>
              <a:t>{</a:t>
            </a:r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	</a:t>
            </a:r>
            <a:r>
              <a:rPr kumimoji="1" lang="ko-KR" altLang="en-US" sz="2800" dirty="0"/>
              <a:t>함수의 몸체</a:t>
            </a:r>
            <a:endParaRPr kumimoji="1" lang="en-US" altLang="ko-KR" sz="2800" dirty="0"/>
          </a:p>
          <a:p>
            <a:r>
              <a:rPr kumimoji="1" lang="en-US" altLang="ko-Kore-KR" sz="2800" dirty="0"/>
              <a:t>	</a:t>
            </a:r>
            <a:r>
              <a:rPr kumimoji="1" lang="ko-KR" altLang="en-US" sz="2000" dirty="0"/>
              <a:t>실제로 실행되는 영역</a:t>
            </a:r>
            <a:endParaRPr kumimoji="1" lang="en-US" altLang="ko-Kore-KR" sz="2800" dirty="0"/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}</a:t>
            </a:r>
            <a:endParaRPr kumimoji="1" lang="ko-Kore-KR" altLang="en-US" sz="2800" dirty="0"/>
          </a:p>
        </p:txBody>
      </p:sp>
      <p:pic>
        <p:nvPicPr>
          <p:cNvPr id="15" name="그림 1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9AF6B20-CFD5-5F2B-CE03-D19963C4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70" y="389238"/>
            <a:ext cx="4889500" cy="5549900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5077F460-FAD9-30D9-558B-9A92D55D319D}"/>
              </a:ext>
            </a:extLst>
          </p:cNvPr>
          <p:cNvSpPr/>
          <p:nvPr/>
        </p:nvSpPr>
        <p:spPr>
          <a:xfrm>
            <a:off x="6606301" y="2434281"/>
            <a:ext cx="3942369" cy="308918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362D10-A373-0A7F-CA62-3CD1BD59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12" y="1032177"/>
            <a:ext cx="4089034" cy="45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362D10-A373-0A7F-CA62-3CD1BD59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12" y="1032177"/>
            <a:ext cx="4089034" cy="4571231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ADF69C2-33B6-AFE4-8CA4-E1920D13D7EC}"/>
              </a:ext>
            </a:extLst>
          </p:cNvPr>
          <p:cNvSpPr/>
          <p:nvPr/>
        </p:nvSpPr>
        <p:spPr>
          <a:xfrm>
            <a:off x="4105759" y="1826457"/>
            <a:ext cx="3736979" cy="3589605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8214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C139-2C93-74A4-FC19-DF3434756593}"/>
              </a:ext>
            </a:extLst>
          </p:cNvPr>
          <p:cNvSpPr txBox="1"/>
          <p:nvPr/>
        </p:nvSpPr>
        <p:spPr>
          <a:xfrm>
            <a:off x="3457341" y="2844225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반복적</a:t>
            </a:r>
            <a:r>
              <a:rPr kumimoji="1" lang="ko-KR" altLang="en-US" sz="3200" dirty="0"/>
              <a:t>인 프로그래밍을 피함</a:t>
            </a:r>
            <a:r>
              <a:rPr kumimoji="1" lang="en-US" altLang="ko-KR" sz="3200" dirty="0"/>
              <a:t>.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42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1EBCE0-C7A9-82E0-FF3B-855E3AAC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6490"/>
            <a:ext cx="3411024" cy="5252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F24674-EAED-65B9-3CCF-3694C2B1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6" y="656491"/>
            <a:ext cx="2916023" cy="5252977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DB161B86-68EF-F02F-80BC-9565DF094F2C}"/>
              </a:ext>
            </a:extLst>
          </p:cNvPr>
          <p:cNvSpPr/>
          <p:nvPr/>
        </p:nvSpPr>
        <p:spPr>
          <a:xfrm>
            <a:off x="6330464" y="1992923"/>
            <a:ext cx="1751622" cy="574431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0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7A1BE62-99B3-5D49-513E-B8B8D039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109" y="679937"/>
            <a:ext cx="2651035" cy="5252977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67B812-602D-E5D5-8E6F-6DBD8123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88" y="891689"/>
            <a:ext cx="6700228" cy="4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C139-2C93-74A4-FC19-DF3434756593}"/>
              </a:ext>
            </a:extLst>
          </p:cNvPr>
          <p:cNvSpPr txBox="1"/>
          <p:nvPr/>
        </p:nvSpPr>
        <p:spPr>
          <a:xfrm>
            <a:off x="4529750" y="3035342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가독성을 높인다</a:t>
            </a:r>
            <a:r>
              <a:rPr kumimoji="1" lang="en-US" altLang="ko-KR" sz="3200" dirty="0"/>
              <a:t>.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56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1382B88-CB36-EE1E-9AB8-8B821542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09" y="1931600"/>
            <a:ext cx="7099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9461</TotalTime>
  <Words>469</Words>
  <Application>Microsoft Macintosh PowerPoint</Application>
  <PresentationFormat>와이드스크린</PresentationFormat>
  <Paragraphs>190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37</cp:revision>
  <dcterms:created xsi:type="dcterms:W3CDTF">2023-04-05T09:59:39Z</dcterms:created>
  <dcterms:modified xsi:type="dcterms:W3CDTF">2023-12-07T11:00:09Z</dcterms:modified>
</cp:coreProperties>
</file>