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78" r:id="rId4"/>
    <p:sldId id="280" r:id="rId5"/>
    <p:sldId id="281" r:id="rId6"/>
    <p:sldId id="282" r:id="rId7"/>
    <p:sldId id="284" r:id="rId8"/>
    <p:sldId id="283" r:id="rId9"/>
    <p:sldId id="286" r:id="rId10"/>
    <p:sldId id="285" r:id="rId11"/>
    <p:sldId id="279" r:id="rId12"/>
    <p:sldId id="287" r:id="rId13"/>
    <p:sldId id="289" r:id="rId14"/>
    <p:sldId id="288" r:id="rId15"/>
    <p:sldId id="290" r:id="rId16"/>
    <p:sldId id="291" r:id="rId17"/>
    <p:sldId id="292" r:id="rId18"/>
    <p:sldId id="293" r:id="rId19"/>
    <p:sldId id="295" r:id="rId20"/>
    <p:sldId id="294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1"/>
    <p:restoredTop sz="91155"/>
  </p:normalViewPr>
  <p:slideViewPr>
    <p:cSldViewPr snapToGrid="0" snapToObjects="1">
      <p:cViewPr varScale="1">
        <p:scale>
          <a:sx n="103" d="100"/>
          <a:sy n="103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EAD52-75FB-7140-85F2-B343E705F587}" type="datetimeFigureOut">
              <a:rPr lang="en-US" altLang="ko-Kore-KR" smtClean="0"/>
              <a:t>12/5/23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93A49-EBE5-3B48-8DDF-80C3AFFD3207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55544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D7CFA-5BA5-D147-9962-72882D9CB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A320D-8FAB-CF4A-9269-77A245E81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5992A-23A4-7F44-B339-039DFAF7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12/5/23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AEFBD-CA78-C840-A3B8-CEC650D9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CBAB1-65C3-5A41-89A6-54AAA13E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49553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C2599-9C34-8B40-8466-CED95481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045D7-B5E6-6C4B-B083-BAF112002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45541-0201-FC4F-BE31-A4DDECA9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12/5/23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93EB-A05F-3B42-95B6-57E8D2E7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EC8F5-9076-9F48-8B1D-2D4855F3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78114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ED4932-6F28-3043-8696-351BE2144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9BF254-9425-B042-BA53-C05F4D512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2AFA8-EEBE-1142-81D5-3144A47D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12/5/23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FB6AB-B5B3-3E44-BC9D-7B2D54C4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79841-A60B-9D4C-9D73-D52211C0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8370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21D40-68F7-4547-81B8-67B0E966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44991-BF64-F040-B776-88C44296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E95D8-25BD-DF48-B929-A4BFC671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12/5/23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D56AA-572F-B14E-AC03-7FFDD624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7B5D4-1AD1-014C-905C-3A6DDA87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97414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623AC-5D2E-2F44-A860-8DE27236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7DD06-B23F-C642-813B-0D0CF1F48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ED015-9279-9D45-BC3C-0F38894A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12/5/23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6D8A2-F9C7-A540-AF6C-8362E88B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149EE-ED21-A148-8E1F-F2121B8F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41486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A0EEE-A4A9-8349-9FD4-68FB1BFF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76835-2E71-C644-8DB6-76AE2D12E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48FEC-1B1C-EF43-8ED0-A918D34B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304F9-D3BE-5E45-9DE2-4EC2689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12/5/23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61229-B189-274E-86E1-999EB9EF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FAB3C8-303B-AC4B-8D12-64250C41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67219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561B1-2714-5A49-9A72-00B498B9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5796C-D606-9D4B-AC37-6149DAB6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44237E-E785-404D-9953-F2F1B9323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DBFF7F-7954-1141-95E3-FBA77AE10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77208A-5930-6F4D-B6C9-B901AED88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92C561-6478-584F-A41C-AD167B86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12/5/23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587EA0-DED4-DB49-B882-CD82D5C1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41D025-9EE4-334B-87B4-A4D702AD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96652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C1495-5A82-5144-B390-C0FB921A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B0E66-EEA8-514F-BBB9-8A126EB7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12/5/23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FA5470-9AFB-BE43-B2EE-1F8F1383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101C7A-A840-B943-B754-5D58F8BC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22405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09AB6E-8864-3343-A714-7050A3DF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12/5/23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DAAB72-82A4-F44A-B3A8-D44FE140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7826B-A29F-724F-A770-5C11511E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64916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9FE55-3E5B-F84A-A498-A21E39F4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15302-C54D-E64C-9BDE-EB2BD3FA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40DFD2-89C4-3C4D-A0FF-D7AF733D1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BA8CF-7CDE-0249-8B64-5BF7E6A4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12/5/23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4ECEB-9304-DC4F-88A1-9473755A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2E01E4-9CE2-B64A-AE0C-8F669946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1272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A349A-3C03-7643-BC31-2BDA0775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FC5551-1B02-514E-967B-05C232DBA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38E9FB-3F13-2C4D-828D-0CAA6AD09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03DA8-0813-1B4F-A765-636FEDF9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2191-21B5-444B-8F34-B03D147DB134}" type="datetimeFigureOut">
              <a:rPr lang="en-US" altLang="ko-Kore-KR" smtClean="0"/>
              <a:t>12/5/23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8D362-8286-AA4E-9CA4-1D69CC13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324F94-219E-1942-9774-2D815288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56222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97DF70-83FA-E443-9CF4-C6E93FDF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300E1-D114-F744-A6CA-A8700A327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1B6C4-A2B0-EC43-A79E-6C612D9AD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2191-21B5-444B-8F34-B03D147DB134}" type="datetimeFigureOut">
              <a:rPr lang="en-US" altLang="ko-Kore-KR" smtClean="0"/>
              <a:t>12/5/23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DC9D0-D6CC-D646-B10B-D014B874C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4A9FB-6C9F-554E-82C6-7D1A53497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B9321-1527-D041-B0CB-DCD0E579432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0623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876"/>
            <a:ext cx="9144000" cy="216243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rgbClr val="7030A0"/>
                </a:solidFill>
              </a:rPr>
              <a:t>SMCE</a:t>
            </a:r>
            <a:br>
              <a:rPr lang="en-US" altLang="ko-KR" sz="6600" b="1" dirty="0">
                <a:solidFill>
                  <a:srgbClr val="7030A0"/>
                </a:solidFill>
              </a:rPr>
            </a:br>
            <a:r>
              <a:rPr lang="en-US" altLang="ko-KR" sz="3600" b="1" dirty="0" err="1">
                <a:solidFill>
                  <a:srgbClr val="7030A0"/>
                </a:solidFill>
              </a:rPr>
              <a:t>SangMyeong</a:t>
            </a:r>
            <a:r>
              <a:rPr lang="en-US" altLang="ko-KR" sz="3600" b="1" dirty="0">
                <a:solidFill>
                  <a:srgbClr val="7030A0"/>
                </a:solidFill>
              </a:rPr>
              <a:t> Coding Education</a:t>
            </a:r>
            <a:endParaRPr lang="ko-Kore-KR" sz="3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3952"/>
            <a:ext cx="9144000" cy="1655762"/>
          </a:xfrm>
        </p:spPr>
        <p:txBody>
          <a:bodyPr/>
          <a:lstStyle/>
          <a:p>
            <a:r>
              <a:rPr lang="en-US" sz="2800" dirty="0">
                <a:solidFill>
                  <a:srgbClr val="92D050"/>
                </a:solidFill>
              </a:rPr>
              <a:t>Week 4 &lt; Function </a:t>
            </a:r>
            <a:r>
              <a:rPr lang="en-US" altLang="ko-Kore-KR" sz="2800" dirty="0">
                <a:solidFill>
                  <a:srgbClr val="92D050"/>
                </a:solidFill>
              </a:rPr>
              <a:t>&gt;</a:t>
            </a:r>
            <a:endParaRPr lang="ko-Kore-KR" sz="2800" dirty="0">
              <a:solidFill>
                <a:srgbClr val="92D050"/>
              </a:solidFill>
            </a:endParaRPr>
          </a:p>
          <a:p>
            <a:r>
              <a:rPr lang="ko-Kore-KR" dirty="0"/>
              <a:t>2023.</a:t>
            </a:r>
            <a:r>
              <a:rPr lang="en-US" altLang="ko-Kore-KR" dirty="0"/>
              <a:t>12</a:t>
            </a:r>
            <a:r>
              <a:rPr lang="ko-Kore-KR" dirty="0"/>
              <a:t>.</a:t>
            </a:r>
            <a:r>
              <a:rPr lang="en-US" altLang="ko-Kore-KR" dirty="0"/>
              <a:t>7.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315019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332127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r>
              <a:rPr lang="ko-KR" altLang="en-US" sz="4400" b="1" dirty="0">
                <a:solidFill>
                  <a:schemeClr val="accent2"/>
                </a:solidFill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</a:rPr>
              <a:t>-</a:t>
            </a:r>
            <a:r>
              <a:rPr lang="ko-KR" altLang="en-US" sz="4400" b="1" dirty="0">
                <a:solidFill>
                  <a:schemeClr val="accent2"/>
                </a:solidFill>
              </a:rPr>
              <a:t> 가독성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E468E-8BF2-EABB-BB89-A564A3422E84}"/>
              </a:ext>
            </a:extLst>
          </p:cNvPr>
          <p:cNvSpPr txBox="1"/>
          <p:nvPr/>
        </p:nvSpPr>
        <p:spPr>
          <a:xfrm>
            <a:off x="3063750" y="2387600"/>
            <a:ext cx="2453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/>
              <a:t>i</a:t>
            </a:r>
            <a:r>
              <a:rPr kumimoji="1" lang="en-US" altLang="ko-Kore-KR" sz="6000" dirty="0"/>
              <a:t>nt</a:t>
            </a:r>
            <a:r>
              <a:rPr kumimoji="1" lang="ko-KR" altLang="en-US" sz="6000" dirty="0"/>
              <a:t> </a:t>
            </a:r>
            <a:r>
              <a:rPr kumimoji="1" lang="en-US" altLang="ko-Kore-KR" sz="6000" dirty="0"/>
              <a:t>a</a:t>
            </a:r>
            <a:r>
              <a:rPr kumimoji="1" lang="ko-KR" altLang="en-US" sz="6000" dirty="0"/>
              <a:t>         </a:t>
            </a:r>
            <a:endParaRPr kumimoji="1" lang="en-US" altLang="ko-Kore-KR" sz="6000" dirty="0"/>
          </a:p>
          <a:p>
            <a:r>
              <a:rPr kumimoji="1" lang="en-US" altLang="ko-KR" sz="6000" dirty="0"/>
              <a:t>int</a:t>
            </a:r>
            <a:r>
              <a:rPr kumimoji="1" lang="ko-KR" altLang="en-US" sz="6000" dirty="0"/>
              <a:t> </a:t>
            </a:r>
            <a:r>
              <a:rPr kumimoji="1" lang="en-US" altLang="ko-KR" sz="6000" dirty="0"/>
              <a:t>b</a:t>
            </a:r>
            <a:endParaRPr kumimoji="1" lang="ko-Kore-KR" altLang="en-US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CA7A5-A7E6-A681-1BD3-2755DEF14914}"/>
              </a:ext>
            </a:extLst>
          </p:cNvPr>
          <p:cNvSpPr txBox="1"/>
          <p:nvPr/>
        </p:nvSpPr>
        <p:spPr>
          <a:xfrm>
            <a:off x="6180960" y="2387600"/>
            <a:ext cx="38552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kumimoji="1" lang="en-US" altLang="ko-Kore-KR" sz="6000" dirty="0">
                <a:solidFill>
                  <a:schemeClr val="accent5">
                    <a:lumMod val="75000"/>
                  </a:schemeClr>
                </a:solidFill>
              </a:rPr>
              <a:t>nt</a:t>
            </a:r>
            <a:r>
              <a:rPr kumimoji="1" lang="ko-KR" altLang="en-US" sz="6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ko-KR" sz="6000" dirty="0">
                <a:solidFill>
                  <a:schemeClr val="accent5">
                    <a:lumMod val="75000"/>
                  </a:schemeClr>
                </a:solidFill>
              </a:rPr>
              <a:t>age</a:t>
            </a:r>
            <a:r>
              <a:rPr kumimoji="1" lang="ko-KR" altLang="en-US" sz="6000" dirty="0">
                <a:solidFill>
                  <a:schemeClr val="accent5">
                    <a:lumMod val="75000"/>
                  </a:schemeClr>
                </a:solidFill>
              </a:rPr>
              <a:t>         </a:t>
            </a:r>
            <a:endParaRPr kumimoji="1" lang="en-US" altLang="ko-Kore-KR" sz="6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kumimoji="1" lang="en-US" altLang="ko-KR" sz="6000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kumimoji="1" lang="ko-KR" altLang="en-US" sz="6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ko-KR" sz="6000" dirty="0">
                <a:solidFill>
                  <a:schemeClr val="accent5">
                    <a:lumMod val="75000"/>
                  </a:schemeClr>
                </a:solidFill>
              </a:rPr>
              <a:t>weight</a:t>
            </a:r>
            <a:endParaRPr kumimoji="1" lang="ko-Kore-KR" alt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9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8" name="수동 작업 7">
            <a:extLst>
              <a:ext uri="{FF2B5EF4-FFF2-40B4-BE49-F238E27FC236}">
                <a16:creationId xmlns:a16="http://schemas.microsoft.com/office/drawing/2014/main" id="{2861B161-47B2-F6E8-D01B-DCD8CEF97FB8}"/>
              </a:ext>
            </a:extLst>
          </p:cNvPr>
          <p:cNvSpPr/>
          <p:nvPr/>
        </p:nvSpPr>
        <p:spPr>
          <a:xfrm>
            <a:off x="2814264" y="1003257"/>
            <a:ext cx="1181100" cy="910590"/>
          </a:xfrm>
          <a:prstGeom prst="flowChartManualOpe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수동 작업 11">
            <a:extLst>
              <a:ext uri="{FF2B5EF4-FFF2-40B4-BE49-F238E27FC236}">
                <a16:creationId xmlns:a16="http://schemas.microsoft.com/office/drawing/2014/main" id="{7F8C17E2-D2AD-E60F-F002-E759C39E1F7D}"/>
              </a:ext>
            </a:extLst>
          </p:cNvPr>
          <p:cNvSpPr/>
          <p:nvPr/>
        </p:nvSpPr>
        <p:spPr>
          <a:xfrm rot="10800000">
            <a:off x="8601964" y="4996028"/>
            <a:ext cx="1181100" cy="910590"/>
          </a:xfrm>
          <a:prstGeom prst="flowChartManualOpe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B3786A-F2A1-7FCB-E0CD-74224F06AF1D}"/>
              </a:ext>
            </a:extLst>
          </p:cNvPr>
          <p:cNvSpPr/>
          <p:nvPr/>
        </p:nvSpPr>
        <p:spPr>
          <a:xfrm>
            <a:off x="2408935" y="1913847"/>
            <a:ext cx="7374129" cy="30821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FEF5FC9-066E-F1EF-982B-63D9612B0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49" y="2129141"/>
            <a:ext cx="2679700" cy="26515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41FE2A-F7A2-21C1-3591-DE38A2E4848D}"/>
              </a:ext>
            </a:extLst>
          </p:cNvPr>
          <p:cNvSpPr txBox="1"/>
          <p:nvPr/>
        </p:nvSpPr>
        <p:spPr>
          <a:xfrm>
            <a:off x="3140959" y="62166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a,b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72D211-8B76-DCDF-8F7C-344B4A74D7C1}"/>
              </a:ext>
            </a:extLst>
          </p:cNvPr>
          <p:cNvSpPr txBox="1"/>
          <p:nvPr/>
        </p:nvSpPr>
        <p:spPr>
          <a:xfrm>
            <a:off x="8454639" y="5918887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“&lt; , &gt;, =</a:t>
            </a:r>
            <a:r>
              <a:rPr kumimoji="1" lang="en-US" altLang="ko-KR" dirty="0"/>
              <a:t>=</a:t>
            </a:r>
            <a:r>
              <a:rPr kumimoji="1" lang="en-US" altLang="ko-Kore-KR" dirty="0"/>
              <a:t> ” </a:t>
            </a:r>
            <a:r>
              <a:rPr kumimoji="1" lang="ko-KR" altLang="en-US" sz="2400" b="1" dirty="0">
                <a:solidFill>
                  <a:schemeClr val="accent5">
                    <a:lumMod val="75000"/>
                  </a:schemeClr>
                </a:solidFill>
              </a:rPr>
              <a:t>출력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97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81095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r>
              <a:rPr lang="ko-KR" altLang="en-US" sz="4400" b="1" dirty="0">
                <a:solidFill>
                  <a:schemeClr val="accent2"/>
                </a:solidFill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</a:rPr>
              <a:t>in c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F6885-6A0B-6263-83CD-193FA2B5EFF6}"/>
              </a:ext>
            </a:extLst>
          </p:cNvPr>
          <p:cNvSpPr txBox="1"/>
          <p:nvPr/>
        </p:nvSpPr>
        <p:spPr>
          <a:xfrm>
            <a:off x="3905381" y="1443841"/>
            <a:ext cx="45031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kumimoji="1" lang="en-US" altLang="ko-Kore-KR" sz="3600" dirty="0"/>
              <a:t> </a:t>
            </a:r>
            <a:r>
              <a:rPr kumimoji="1" lang="en-US" altLang="ko-Kore-KR" sz="3600" dirty="0">
                <a:solidFill>
                  <a:srgbClr val="C00000"/>
                </a:solidFill>
              </a:rPr>
              <a:t>compare</a:t>
            </a:r>
            <a:r>
              <a:rPr kumimoji="1" lang="ko-KR" altLang="en-US" sz="3600" dirty="0">
                <a:solidFill>
                  <a:srgbClr val="C00000"/>
                </a:solidFill>
              </a:rPr>
              <a:t> </a:t>
            </a:r>
            <a:r>
              <a:rPr kumimoji="1" lang="en-US" altLang="ko-Kore-KR" sz="3600" dirty="0">
                <a:solidFill>
                  <a:schemeClr val="accent2"/>
                </a:solidFill>
              </a:rPr>
              <a:t>( x, y )</a:t>
            </a:r>
          </a:p>
          <a:p>
            <a:r>
              <a:rPr kumimoji="1" lang="en-US" altLang="ko-Kore-KR" sz="3600" dirty="0"/>
              <a:t>{</a:t>
            </a:r>
          </a:p>
          <a:p>
            <a:endParaRPr kumimoji="1" lang="en-US" altLang="ko-Kore-KR" sz="3600" dirty="0"/>
          </a:p>
          <a:p>
            <a:r>
              <a:rPr kumimoji="1" lang="en-US" altLang="ko-Kore-KR" sz="3600" dirty="0"/>
              <a:t>	</a:t>
            </a:r>
            <a:r>
              <a:rPr kumimoji="1" lang="ko-KR" altLang="en-US" sz="3600" dirty="0"/>
              <a:t>함수의 몸체</a:t>
            </a:r>
            <a:endParaRPr kumimoji="1" lang="en-US" altLang="ko-KR" sz="3600" dirty="0"/>
          </a:p>
          <a:p>
            <a:r>
              <a:rPr kumimoji="1" lang="en-US" altLang="ko-Kore-KR" sz="3600" dirty="0"/>
              <a:t>	</a:t>
            </a:r>
            <a:r>
              <a:rPr kumimoji="1" lang="ko-KR" altLang="en-US" sz="2800" dirty="0"/>
              <a:t>실제로 실행되는 영역</a:t>
            </a:r>
            <a:endParaRPr kumimoji="1" lang="en-US" altLang="ko-Kore-KR" sz="3600" dirty="0"/>
          </a:p>
          <a:p>
            <a:endParaRPr kumimoji="1" lang="en-US" altLang="ko-Kore-KR" sz="3600" dirty="0"/>
          </a:p>
          <a:p>
            <a:r>
              <a:rPr kumimoji="1" lang="en-US" altLang="ko-Kore-KR" sz="3600" dirty="0"/>
              <a:t>}</a:t>
            </a:r>
            <a:endParaRPr kumimoji="1" lang="ko-Kore-KR" altLang="en-US" sz="3600" dirty="0"/>
          </a:p>
        </p:txBody>
      </p:sp>
      <p:sp>
        <p:nvSpPr>
          <p:cNvPr id="13" name="사각형 설명선[R] 12">
            <a:extLst>
              <a:ext uri="{FF2B5EF4-FFF2-40B4-BE49-F238E27FC236}">
                <a16:creationId xmlns:a16="http://schemas.microsoft.com/office/drawing/2014/main" id="{21D4F403-7098-2C0A-6E37-894E119B4FFB}"/>
              </a:ext>
            </a:extLst>
          </p:cNvPr>
          <p:cNvSpPr/>
          <p:nvPr/>
        </p:nvSpPr>
        <p:spPr>
          <a:xfrm>
            <a:off x="1828800" y="1443841"/>
            <a:ext cx="1449531" cy="1161535"/>
          </a:xfrm>
          <a:prstGeom prst="wedgeRectCallout">
            <a:avLst>
              <a:gd name="adj1" fmla="val 90062"/>
              <a:gd name="adj2" fmla="val -2154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반환자료형</a:t>
            </a:r>
          </a:p>
        </p:txBody>
      </p:sp>
      <p:sp>
        <p:nvSpPr>
          <p:cNvPr id="14" name="사각형 설명선[R] 13">
            <a:extLst>
              <a:ext uri="{FF2B5EF4-FFF2-40B4-BE49-F238E27FC236}">
                <a16:creationId xmlns:a16="http://schemas.microsoft.com/office/drawing/2014/main" id="{D082C443-5244-5DD8-D6DD-D1CF9007CF8D}"/>
              </a:ext>
            </a:extLst>
          </p:cNvPr>
          <p:cNvSpPr/>
          <p:nvPr/>
        </p:nvSpPr>
        <p:spPr>
          <a:xfrm>
            <a:off x="4897395" y="332682"/>
            <a:ext cx="1449531" cy="778476"/>
          </a:xfrm>
          <a:prstGeom prst="wedgeRectCallout">
            <a:avLst>
              <a:gd name="adj1" fmla="val 3110"/>
              <a:gd name="adj2" fmla="val 9441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함수</a:t>
            </a:r>
            <a:r>
              <a:rPr kumimoji="1" lang="ko-KR" altLang="en-US" dirty="0"/>
              <a:t> 이름</a:t>
            </a:r>
            <a:endParaRPr kumimoji="1" lang="ko-Kore-KR" altLang="en-US" dirty="0"/>
          </a:p>
        </p:txBody>
      </p:sp>
      <p:sp>
        <p:nvSpPr>
          <p:cNvPr id="16" name="사각형 설명선[R] 15">
            <a:extLst>
              <a:ext uri="{FF2B5EF4-FFF2-40B4-BE49-F238E27FC236}">
                <a16:creationId xmlns:a16="http://schemas.microsoft.com/office/drawing/2014/main" id="{7F5E6AFC-D339-F5AE-FE48-55241561E635}"/>
              </a:ext>
            </a:extLst>
          </p:cNvPr>
          <p:cNvSpPr/>
          <p:nvPr/>
        </p:nvSpPr>
        <p:spPr>
          <a:xfrm>
            <a:off x="8522043" y="1422296"/>
            <a:ext cx="2067698" cy="778476"/>
          </a:xfrm>
          <a:prstGeom prst="wedgeRectCallout">
            <a:avLst>
              <a:gd name="adj1" fmla="val -94211"/>
              <a:gd name="adj2" fmla="val 71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매개변수</a:t>
            </a:r>
            <a:r>
              <a:rPr kumimoji="1" lang="en-US" altLang="ko-KR" dirty="0"/>
              <a:t>(</a:t>
            </a:r>
            <a:r>
              <a:rPr kumimoji="1" lang="ko-KR" altLang="en-US" dirty="0"/>
              <a:t>인자</a:t>
            </a:r>
            <a:r>
              <a:rPr kumimoji="1" lang="en-US" altLang="ko-KR" dirty="0"/>
              <a:t>)</a:t>
            </a:r>
            <a:r>
              <a:rPr kumimoji="1" lang="ko-KR" altLang="en-US" dirty="0"/>
              <a:t> 목록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3960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81095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r>
              <a:rPr lang="ko-KR" altLang="en-US" sz="4400" b="1" dirty="0">
                <a:solidFill>
                  <a:schemeClr val="accent2"/>
                </a:solidFill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</a:rPr>
              <a:t>in c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9CE5D5-196C-5A8B-0EB6-045CED6E957D}"/>
              </a:ext>
            </a:extLst>
          </p:cNvPr>
          <p:cNvGrpSpPr/>
          <p:nvPr/>
        </p:nvGrpSpPr>
        <p:grpSpPr>
          <a:xfrm>
            <a:off x="1041292" y="1272906"/>
            <a:ext cx="3854775" cy="3652156"/>
            <a:chOff x="656788" y="796278"/>
            <a:chExt cx="3854775" cy="36521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0F6885-6A0B-6263-83CD-193FA2B5EFF6}"/>
                </a:ext>
              </a:extLst>
            </p:cNvPr>
            <p:cNvSpPr txBox="1"/>
            <p:nvPr/>
          </p:nvSpPr>
          <p:spPr>
            <a:xfrm>
              <a:off x="656788" y="2201665"/>
              <a:ext cx="385477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000" dirty="0">
                  <a:solidFill>
                    <a:schemeClr val="accent5">
                      <a:lumMod val="75000"/>
                    </a:schemeClr>
                  </a:solidFill>
                </a:rPr>
                <a:t>int</a:t>
              </a:r>
              <a:r>
                <a:rPr kumimoji="1" lang="en-US" altLang="ko-Kore-KR" sz="2000" dirty="0"/>
                <a:t> </a:t>
              </a:r>
              <a:r>
                <a:rPr kumimoji="1" lang="en-US" altLang="ko-Kore-KR" sz="2000" dirty="0">
                  <a:solidFill>
                    <a:srgbClr val="C00000"/>
                  </a:solidFill>
                </a:rPr>
                <a:t>compare</a:t>
              </a:r>
              <a:r>
                <a:rPr kumimoji="1" lang="ko-KR" altLang="en-US" sz="2000" dirty="0">
                  <a:solidFill>
                    <a:srgbClr val="C00000"/>
                  </a:solidFill>
                </a:rPr>
                <a:t> </a:t>
              </a:r>
              <a:r>
                <a:rPr kumimoji="1" lang="en-US" altLang="ko-Kore-KR" sz="2000" dirty="0">
                  <a:solidFill>
                    <a:schemeClr val="accent2"/>
                  </a:solidFill>
                </a:rPr>
                <a:t>( x, y )</a:t>
              </a:r>
            </a:p>
            <a:p>
              <a:r>
                <a:rPr kumimoji="1" lang="en-US" altLang="ko-Kore-KR" sz="2000" dirty="0"/>
                <a:t>{</a:t>
              </a:r>
            </a:p>
            <a:p>
              <a:endParaRPr kumimoji="1" lang="en-US" altLang="ko-Kore-KR" sz="2000" dirty="0"/>
            </a:p>
            <a:p>
              <a:r>
                <a:rPr kumimoji="1" lang="en-US" altLang="ko-Kore-KR" sz="2000" dirty="0"/>
                <a:t>	</a:t>
              </a:r>
              <a:r>
                <a:rPr kumimoji="1" lang="ko-KR" altLang="en-US" sz="2000" dirty="0"/>
                <a:t>함수의 몸체</a:t>
              </a:r>
              <a:endParaRPr kumimoji="1" lang="en-US" altLang="ko-KR" sz="2000" dirty="0"/>
            </a:p>
            <a:p>
              <a:r>
                <a:rPr kumimoji="1" lang="en-US" altLang="ko-Kore-KR" sz="2000" dirty="0"/>
                <a:t>	</a:t>
              </a:r>
              <a:r>
                <a:rPr kumimoji="1" lang="ko-KR" altLang="en-US" sz="1600" dirty="0"/>
                <a:t>실제로 실행되는 영역</a:t>
              </a:r>
              <a:endParaRPr kumimoji="1" lang="en-US" altLang="ko-Kore-KR" sz="2000" dirty="0"/>
            </a:p>
            <a:p>
              <a:endParaRPr kumimoji="1" lang="en-US" altLang="ko-Kore-KR" sz="2000" dirty="0"/>
            </a:p>
            <a:p>
              <a:r>
                <a:rPr kumimoji="1" lang="en-US" altLang="ko-Kore-KR" sz="2000" dirty="0"/>
                <a:t>}</a:t>
              </a:r>
              <a:endParaRPr kumimoji="1" lang="ko-Kore-KR" altLang="en-US" sz="2000" dirty="0"/>
            </a:p>
          </p:txBody>
        </p:sp>
        <p:sp>
          <p:nvSpPr>
            <p:cNvPr id="13" name="사각형 설명선[R] 12">
              <a:extLst>
                <a:ext uri="{FF2B5EF4-FFF2-40B4-BE49-F238E27FC236}">
                  <a16:creationId xmlns:a16="http://schemas.microsoft.com/office/drawing/2014/main" id="{21D4F403-7098-2C0A-6E37-894E119B4FFB}"/>
                </a:ext>
              </a:extLst>
            </p:cNvPr>
            <p:cNvSpPr/>
            <p:nvPr/>
          </p:nvSpPr>
          <p:spPr>
            <a:xfrm>
              <a:off x="656788" y="796278"/>
              <a:ext cx="1449531" cy="988860"/>
            </a:xfrm>
            <a:prstGeom prst="wedgeRectCallout">
              <a:avLst>
                <a:gd name="adj1" fmla="val -29284"/>
                <a:gd name="adj2" fmla="val 9228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반환자료형</a:t>
              </a:r>
            </a:p>
          </p:txBody>
        </p:sp>
      </p:grpSp>
      <p:pic>
        <p:nvPicPr>
          <p:cNvPr id="20" name="그림 1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33BF177-A2AE-B24C-616B-0D21C4B36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41" y="1272906"/>
            <a:ext cx="3693856" cy="4045652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25B83C6B-C91B-16BB-8D9A-71EFD1761DD1}"/>
              </a:ext>
            </a:extLst>
          </p:cNvPr>
          <p:cNvSpPr/>
          <p:nvPr/>
        </p:nvSpPr>
        <p:spPr>
          <a:xfrm>
            <a:off x="7038787" y="3227247"/>
            <a:ext cx="2710693" cy="430354"/>
          </a:xfrm>
          <a:prstGeom prst="frame">
            <a:avLst/>
          </a:prstGeom>
          <a:solidFill>
            <a:srgbClr val="C0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315AA37-5507-2988-4820-703E0AE9CEC3}"/>
              </a:ext>
            </a:extLst>
          </p:cNvPr>
          <p:cNvCxnSpPr>
            <a:stCxn id="6" idx="2"/>
          </p:cNvCxnSpPr>
          <p:nvPr/>
        </p:nvCxnSpPr>
        <p:spPr>
          <a:xfrm flipH="1">
            <a:off x="8068962" y="3657601"/>
            <a:ext cx="325172" cy="345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액자 15">
            <a:extLst>
              <a:ext uri="{FF2B5EF4-FFF2-40B4-BE49-F238E27FC236}">
                <a16:creationId xmlns:a16="http://schemas.microsoft.com/office/drawing/2014/main" id="{BC1EAC10-7846-8EAC-7B82-849AA371826D}"/>
              </a:ext>
            </a:extLst>
          </p:cNvPr>
          <p:cNvSpPr/>
          <p:nvPr/>
        </p:nvSpPr>
        <p:spPr>
          <a:xfrm>
            <a:off x="6451041" y="4058397"/>
            <a:ext cx="2710693" cy="430354"/>
          </a:xfrm>
          <a:prstGeom prst="frame">
            <a:avLst/>
          </a:prstGeom>
          <a:solidFill>
            <a:srgbClr val="C0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1F6E902D-C61F-3B86-D31C-EA07350B96BA}"/>
              </a:ext>
            </a:extLst>
          </p:cNvPr>
          <p:cNvSpPr/>
          <p:nvPr/>
        </p:nvSpPr>
        <p:spPr>
          <a:xfrm>
            <a:off x="7038788" y="4655682"/>
            <a:ext cx="1499732" cy="430354"/>
          </a:xfrm>
          <a:prstGeom prst="frame">
            <a:avLst/>
          </a:prstGeom>
          <a:solidFill>
            <a:srgbClr val="C0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12F3AA-1C28-C01B-AEFE-85880302E22A}"/>
              </a:ext>
            </a:extLst>
          </p:cNvPr>
          <p:cNvSpPr txBox="1"/>
          <p:nvPr/>
        </p:nvSpPr>
        <p:spPr>
          <a:xfrm>
            <a:off x="6451041" y="5512896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2"/>
                </a:solidFill>
              </a:rPr>
              <a:t>반환 </a:t>
            </a:r>
            <a:r>
              <a:rPr kumimoji="1" lang="ko-KR" altLang="en-US" dirty="0" err="1">
                <a:solidFill>
                  <a:schemeClr val="accent2"/>
                </a:solidFill>
              </a:rPr>
              <a:t>되는게</a:t>
            </a:r>
            <a:r>
              <a:rPr kumimoji="1" lang="ko-KR" altLang="en-US" dirty="0">
                <a:solidFill>
                  <a:schemeClr val="accent2"/>
                </a:solidFill>
              </a:rPr>
              <a:t> 무엇인지 정의해줌</a:t>
            </a:r>
            <a:r>
              <a:rPr kumimoji="1" lang="en-US" altLang="ko-KR" dirty="0">
                <a:solidFill>
                  <a:schemeClr val="accent2"/>
                </a:solidFill>
              </a:rPr>
              <a:t>.</a:t>
            </a:r>
            <a:endParaRPr kumimoji="1" lang="ko-Kore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44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81095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r>
              <a:rPr lang="ko-KR" altLang="en-US" sz="4400" b="1" dirty="0">
                <a:solidFill>
                  <a:schemeClr val="accent2"/>
                </a:solidFill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</a:rPr>
              <a:t>in c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9CE5D5-196C-5A8B-0EB6-045CED6E957D}"/>
              </a:ext>
            </a:extLst>
          </p:cNvPr>
          <p:cNvGrpSpPr/>
          <p:nvPr/>
        </p:nvGrpSpPr>
        <p:grpSpPr>
          <a:xfrm>
            <a:off x="1041292" y="1272906"/>
            <a:ext cx="3854775" cy="3652156"/>
            <a:chOff x="656788" y="796278"/>
            <a:chExt cx="3854775" cy="36521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0F6885-6A0B-6263-83CD-193FA2B5EFF6}"/>
                </a:ext>
              </a:extLst>
            </p:cNvPr>
            <p:cNvSpPr txBox="1"/>
            <p:nvPr/>
          </p:nvSpPr>
          <p:spPr>
            <a:xfrm>
              <a:off x="656788" y="2201665"/>
              <a:ext cx="385477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000" dirty="0">
                  <a:solidFill>
                    <a:schemeClr val="accent5">
                      <a:lumMod val="75000"/>
                    </a:schemeClr>
                  </a:solidFill>
                </a:rPr>
                <a:t>int</a:t>
              </a:r>
              <a:r>
                <a:rPr kumimoji="1" lang="en-US" altLang="ko-Kore-KR" sz="2000" dirty="0"/>
                <a:t> </a:t>
              </a:r>
              <a:r>
                <a:rPr kumimoji="1" lang="en-US" altLang="ko-Kore-KR" sz="2000" dirty="0">
                  <a:solidFill>
                    <a:srgbClr val="C00000"/>
                  </a:solidFill>
                </a:rPr>
                <a:t>compare</a:t>
              </a:r>
              <a:r>
                <a:rPr kumimoji="1" lang="ko-KR" altLang="en-US" sz="2000" dirty="0">
                  <a:solidFill>
                    <a:srgbClr val="C00000"/>
                  </a:solidFill>
                </a:rPr>
                <a:t> </a:t>
              </a:r>
              <a:r>
                <a:rPr kumimoji="1" lang="en-US" altLang="ko-Kore-KR" sz="2000" dirty="0">
                  <a:solidFill>
                    <a:schemeClr val="accent2"/>
                  </a:solidFill>
                </a:rPr>
                <a:t>( x, y )</a:t>
              </a:r>
            </a:p>
            <a:p>
              <a:r>
                <a:rPr kumimoji="1" lang="en-US" altLang="ko-Kore-KR" sz="2000" dirty="0"/>
                <a:t>{</a:t>
              </a:r>
            </a:p>
            <a:p>
              <a:endParaRPr kumimoji="1" lang="en-US" altLang="ko-Kore-KR" sz="2000" dirty="0"/>
            </a:p>
            <a:p>
              <a:r>
                <a:rPr kumimoji="1" lang="en-US" altLang="ko-Kore-KR" sz="2000" dirty="0"/>
                <a:t>	</a:t>
              </a:r>
              <a:r>
                <a:rPr kumimoji="1" lang="ko-KR" altLang="en-US" sz="2000" dirty="0"/>
                <a:t>함수의 몸체</a:t>
              </a:r>
              <a:endParaRPr kumimoji="1" lang="en-US" altLang="ko-KR" sz="2000" dirty="0"/>
            </a:p>
            <a:p>
              <a:r>
                <a:rPr kumimoji="1" lang="en-US" altLang="ko-Kore-KR" sz="2000" dirty="0"/>
                <a:t>	</a:t>
              </a:r>
              <a:r>
                <a:rPr kumimoji="1" lang="ko-KR" altLang="en-US" sz="1600" dirty="0"/>
                <a:t>실제로 실행되는 영역</a:t>
              </a:r>
              <a:endParaRPr kumimoji="1" lang="en-US" altLang="ko-Kore-KR" sz="2000" dirty="0"/>
            </a:p>
            <a:p>
              <a:endParaRPr kumimoji="1" lang="en-US" altLang="ko-Kore-KR" sz="2000" dirty="0"/>
            </a:p>
            <a:p>
              <a:r>
                <a:rPr kumimoji="1" lang="en-US" altLang="ko-Kore-KR" sz="2000" dirty="0"/>
                <a:t>}</a:t>
              </a:r>
              <a:endParaRPr kumimoji="1" lang="ko-Kore-KR" altLang="en-US" sz="2000" dirty="0"/>
            </a:p>
          </p:txBody>
        </p:sp>
        <p:sp>
          <p:nvSpPr>
            <p:cNvPr id="13" name="사각형 설명선[R] 12">
              <a:extLst>
                <a:ext uri="{FF2B5EF4-FFF2-40B4-BE49-F238E27FC236}">
                  <a16:creationId xmlns:a16="http://schemas.microsoft.com/office/drawing/2014/main" id="{21D4F403-7098-2C0A-6E37-894E119B4FFB}"/>
                </a:ext>
              </a:extLst>
            </p:cNvPr>
            <p:cNvSpPr/>
            <p:nvPr/>
          </p:nvSpPr>
          <p:spPr>
            <a:xfrm>
              <a:off x="656788" y="796278"/>
              <a:ext cx="1449531" cy="988860"/>
            </a:xfrm>
            <a:prstGeom prst="wedgeRectCallout">
              <a:avLst>
                <a:gd name="adj1" fmla="val -29284"/>
                <a:gd name="adj2" fmla="val 9228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반환자료형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145101D-A15C-0731-EDB1-49F6C0DADC94}"/>
              </a:ext>
            </a:extLst>
          </p:cNvPr>
          <p:cNvGrpSpPr/>
          <p:nvPr/>
        </p:nvGrpSpPr>
        <p:grpSpPr>
          <a:xfrm>
            <a:off x="5110397" y="1355624"/>
            <a:ext cx="5687321" cy="3745652"/>
            <a:chOff x="2408935" y="451082"/>
            <a:chExt cx="7858795" cy="5480160"/>
          </a:xfrm>
        </p:grpSpPr>
        <p:sp>
          <p:nvSpPr>
            <p:cNvPr id="8" name="수동 작업 7">
              <a:extLst>
                <a:ext uri="{FF2B5EF4-FFF2-40B4-BE49-F238E27FC236}">
                  <a16:creationId xmlns:a16="http://schemas.microsoft.com/office/drawing/2014/main" id="{7F1D0453-8592-9F4B-3B98-1D8D0351D182}"/>
                </a:ext>
              </a:extLst>
            </p:cNvPr>
            <p:cNvSpPr/>
            <p:nvPr/>
          </p:nvSpPr>
          <p:spPr>
            <a:xfrm>
              <a:off x="2814264" y="1003256"/>
              <a:ext cx="1258728" cy="935215"/>
            </a:xfrm>
            <a:prstGeom prst="flowChartManualOpe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수동 작업 9">
              <a:extLst>
                <a:ext uri="{FF2B5EF4-FFF2-40B4-BE49-F238E27FC236}">
                  <a16:creationId xmlns:a16="http://schemas.microsoft.com/office/drawing/2014/main" id="{163B19F5-71BA-4160-F4DA-4008F98DFE29}"/>
                </a:ext>
              </a:extLst>
            </p:cNvPr>
            <p:cNvSpPr/>
            <p:nvPr/>
          </p:nvSpPr>
          <p:spPr>
            <a:xfrm rot="10800000">
              <a:off x="8601964" y="4996027"/>
              <a:ext cx="1258728" cy="935215"/>
            </a:xfrm>
            <a:prstGeom prst="flowChartManualOpe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746412-8DA4-CBD2-6409-354449A12C38}"/>
                </a:ext>
              </a:extLst>
            </p:cNvPr>
            <p:cNvSpPr/>
            <p:nvPr/>
          </p:nvSpPr>
          <p:spPr>
            <a:xfrm>
              <a:off x="2408935" y="1913846"/>
              <a:ext cx="7858795" cy="31655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138792-7A7F-744E-B95E-3C0C0A8812C3}"/>
                </a:ext>
              </a:extLst>
            </p:cNvPr>
            <p:cNvSpPr txBox="1"/>
            <p:nvPr/>
          </p:nvSpPr>
          <p:spPr>
            <a:xfrm>
              <a:off x="2977610" y="451082"/>
              <a:ext cx="932033" cy="540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 err="1"/>
                <a:t>a,b</a:t>
              </a:r>
              <a:r>
                <a:rPr kumimoji="1" lang="en-US" altLang="ko-Kore-KR" dirty="0"/>
                <a:t> </a:t>
              </a:r>
              <a:endParaRPr kumimoji="1" lang="ko-Kore-KR" altLang="en-US" dirty="0"/>
            </a:p>
          </p:txBody>
        </p:sp>
      </p:grpSp>
      <p:pic>
        <p:nvPicPr>
          <p:cNvPr id="20" name="그림 1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33BF177-A2AE-B24C-616B-0D21C4B36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626" y="2389783"/>
            <a:ext cx="1882861" cy="20621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31B116-FF70-6CF8-E065-3F7D980219F0}"/>
              </a:ext>
            </a:extLst>
          </p:cNvPr>
          <p:cNvSpPr txBox="1"/>
          <p:nvPr/>
        </p:nvSpPr>
        <p:spPr>
          <a:xfrm>
            <a:off x="8895487" y="5412186"/>
            <a:ext cx="27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int, char, float, double, </a:t>
            </a:r>
            <a:r>
              <a:rPr kumimoji="1" lang="en-US" altLang="ko-KR" dirty="0">
                <a:highlight>
                  <a:srgbClr val="FFFF00"/>
                </a:highlight>
              </a:rPr>
              <a:t>void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6524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81095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r>
              <a:rPr lang="ko-KR" altLang="en-US" sz="4400" b="1" dirty="0">
                <a:solidFill>
                  <a:schemeClr val="accent2"/>
                </a:solidFill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</a:rPr>
              <a:t>in c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9CE5D5-196C-5A8B-0EB6-045CED6E957D}"/>
              </a:ext>
            </a:extLst>
          </p:cNvPr>
          <p:cNvGrpSpPr/>
          <p:nvPr/>
        </p:nvGrpSpPr>
        <p:grpSpPr>
          <a:xfrm>
            <a:off x="1041292" y="1272906"/>
            <a:ext cx="3854775" cy="3652156"/>
            <a:chOff x="656788" y="796278"/>
            <a:chExt cx="3854775" cy="36521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0F6885-6A0B-6263-83CD-193FA2B5EFF6}"/>
                </a:ext>
              </a:extLst>
            </p:cNvPr>
            <p:cNvSpPr txBox="1"/>
            <p:nvPr/>
          </p:nvSpPr>
          <p:spPr>
            <a:xfrm>
              <a:off x="656788" y="2201665"/>
              <a:ext cx="385477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000" dirty="0">
                  <a:solidFill>
                    <a:schemeClr val="accent5">
                      <a:lumMod val="75000"/>
                    </a:schemeClr>
                  </a:solidFill>
                </a:rPr>
                <a:t>int</a:t>
              </a:r>
              <a:r>
                <a:rPr kumimoji="1" lang="en-US" altLang="ko-Kore-KR" sz="2000" dirty="0"/>
                <a:t> </a:t>
              </a:r>
              <a:r>
                <a:rPr kumimoji="1" lang="en-US" altLang="ko-Kore-KR" sz="2000" dirty="0">
                  <a:solidFill>
                    <a:srgbClr val="C00000"/>
                  </a:solidFill>
                </a:rPr>
                <a:t>compare</a:t>
              </a:r>
              <a:r>
                <a:rPr kumimoji="1" lang="ko-KR" altLang="en-US" sz="2000" dirty="0">
                  <a:solidFill>
                    <a:srgbClr val="C00000"/>
                  </a:solidFill>
                </a:rPr>
                <a:t> </a:t>
              </a:r>
              <a:r>
                <a:rPr kumimoji="1" lang="en-US" altLang="ko-Kore-KR" sz="2000" dirty="0">
                  <a:solidFill>
                    <a:schemeClr val="accent2"/>
                  </a:solidFill>
                </a:rPr>
                <a:t>( x, y )</a:t>
              </a:r>
            </a:p>
            <a:p>
              <a:r>
                <a:rPr kumimoji="1" lang="en-US" altLang="ko-Kore-KR" sz="2000" dirty="0"/>
                <a:t>{</a:t>
              </a:r>
            </a:p>
            <a:p>
              <a:endParaRPr kumimoji="1" lang="en-US" altLang="ko-Kore-KR" sz="2000" dirty="0"/>
            </a:p>
            <a:p>
              <a:r>
                <a:rPr kumimoji="1" lang="en-US" altLang="ko-Kore-KR" sz="2000" dirty="0"/>
                <a:t>	</a:t>
              </a:r>
              <a:r>
                <a:rPr kumimoji="1" lang="ko-KR" altLang="en-US" sz="2000" dirty="0"/>
                <a:t>함수의 몸체</a:t>
              </a:r>
              <a:endParaRPr kumimoji="1" lang="en-US" altLang="ko-KR" sz="2000" dirty="0"/>
            </a:p>
            <a:p>
              <a:r>
                <a:rPr kumimoji="1" lang="en-US" altLang="ko-Kore-KR" sz="2000" dirty="0"/>
                <a:t>	</a:t>
              </a:r>
              <a:r>
                <a:rPr kumimoji="1" lang="ko-KR" altLang="en-US" sz="1600" dirty="0"/>
                <a:t>실제로 실행되는 영역</a:t>
              </a:r>
              <a:endParaRPr kumimoji="1" lang="en-US" altLang="ko-Kore-KR" sz="2000" dirty="0"/>
            </a:p>
            <a:p>
              <a:endParaRPr kumimoji="1" lang="en-US" altLang="ko-Kore-KR" sz="2000" dirty="0"/>
            </a:p>
            <a:p>
              <a:r>
                <a:rPr kumimoji="1" lang="en-US" altLang="ko-Kore-KR" sz="2000" dirty="0"/>
                <a:t>}</a:t>
              </a:r>
              <a:endParaRPr kumimoji="1" lang="ko-Kore-KR" altLang="en-US" sz="2000" dirty="0"/>
            </a:p>
          </p:txBody>
        </p:sp>
        <p:sp>
          <p:nvSpPr>
            <p:cNvPr id="13" name="사각형 설명선[R] 12">
              <a:extLst>
                <a:ext uri="{FF2B5EF4-FFF2-40B4-BE49-F238E27FC236}">
                  <a16:creationId xmlns:a16="http://schemas.microsoft.com/office/drawing/2014/main" id="{21D4F403-7098-2C0A-6E37-894E119B4FFB}"/>
                </a:ext>
              </a:extLst>
            </p:cNvPr>
            <p:cNvSpPr/>
            <p:nvPr/>
          </p:nvSpPr>
          <p:spPr>
            <a:xfrm>
              <a:off x="656788" y="796278"/>
              <a:ext cx="1449531" cy="988860"/>
            </a:xfrm>
            <a:prstGeom prst="wedgeRectCallout">
              <a:avLst>
                <a:gd name="adj1" fmla="val -29284"/>
                <a:gd name="adj2" fmla="val 9228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반환자료형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431B116-FF70-6CF8-E065-3F7D980219F0}"/>
              </a:ext>
            </a:extLst>
          </p:cNvPr>
          <p:cNvSpPr txBox="1"/>
          <p:nvPr/>
        </p:nvSpPr>
        <p:spPr>
          <a:xfrm>
            <a:off x="7265162" y="5559253"/>
            <a:ext cx="894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highlight>
                  <a:srgbClr val="FFFF00"/>
                </a:highlight>
              </a:rPr>
              <a:t>void</a:t>
            </a:r>
            <a:endParaRPr kumimoji="1" lang="ko-Kore-KR" altLang="en-US" sz="3200" dirty="0">
              <a:highlight>
                <a:srgbClr val="FFFF00"/>
              </a:highlight>
            </a:endParaRPr>
          </a:p>
        </p:txBody>
      </p:sp>
      <p:pic>
        <p:nvPicPr>
          <p:cNvPr id="22" name="그림 2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2708169-529D-98DD-239F-8D3AB0058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050" y="958524"/>
            <a:ext cx="2193438" cy="434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1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81095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r>
              <a:rPr lang="ko-KR" altLang="en-US" sz="4400" b="1" dirty="0">
                <a:solidFill>
                  <a:schemeClr val="accent2"/>
                </a:solidFill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</a:rPr>
              <a:t>in c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9CE5D5-196C-5A8B-0EB6-045CED6E957D}"/>
              </a:ext>
            </a:extLst>
          </p:cNvPr>
          <p:cNvGrpSpPr/>
          <p:nvPr/>
        </p:nvGrpSpPr>
        <p:grpSpPr>
          <a:xfrm>
            <a:off x="4575324" y="1186409"/>
            <a:ext cx="3854775" cy="4513930"/>
            <a:chOff x="656788" y="796278"/>
            <a:chExt cx="3854775" cy="45139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0F6885-6A0B-6263-83CD-193FA2B5EFF6}"/>
                </a:ext>
              </a:extLst>
            </p:cNvPr>
            <p:cNvSpPr txBox="1"/>
            <p:nvPr/>
          </p:nvSpPr>
          <p:spPr>
            <a:xfrm>
              <a:off x="656788" y="2201665"/>
              <a:ext cx="3854775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800" dirty="0">
                  <a:solidFill>
                    <a:schemeClr val="accent5">
                      <a:lumMod val="75000"/>
                    </a:schemeClr>
                  </a:solidFill>
                </a:rPr>
                <a:t>int</a:t>
              </a:r>
              <a:r>
                <a:rPr kumimoji="1" lang="en-US" altLang="ko-Kore-KR" sz="2800" dirty="0"/>
                <a:t> </a:t>
              </a:r>
              <a:r>
                <a:rPr kumimoji="1" lang="en-US" altLang="ko-Kore-KR" sz="2800" dirty="0">
                  <a:solidFill>
                    <a:srgbClr val="C00000"/>
                  </a:solidFill>
                </a:rPr>
                <a:t>compare</a:t>
              </a:r>
              <a:r>
                <a:rPr kumimoji="1" lang="ko-KR" altLang="en-US" sz="2800" dirty="0">
                  <a:solidFill>
                    <a:srgbClr val="C00000"/>
                  </a:solidFill>
                </a:rPr>
                <a:t> </a:t>
              </a:r>
              <a:r>
                <a:rPr kumimoji="1" lang="en-US" altLang="ko-Kore-KR" sz="2800" dirty="0">
                  <a:solidFill>
                    <a:schemeClr val="accent2"/>
                  </a:solidFill>
                </a:rPr>
                <a:t>( x, y )</a:t>
              </a:r>
            </a:p>
            <a:p>
              <a:r>
                <a:rPr kumimoji="1" lang="en-US" altLang="ko-Kore-KR" sz="2800" dirty="0"/>
                <a:t>{</a:t>
              </a:r>
            </a:p>
            <a:p>
              <a:endParaRPr kumimoji="1" lang="en-US" altLang="ko-Kore-KR" sz="2800" dirty="0"/>
            </a:p>
            <a:p>
              <a:r>
                <a:rPr kumimoji="1" lang="en-US" altLang="ko-Kore-KR" sz="2800" dirty="0"/>
                <a:t>	</a:t>
              </a:r>
              <a:r>
                <a:rPr kumimoji="1" lang="ko-KR" altLang="en-US" sz="2800" dirty="0"/>
                <a:t>함수의 몸체</a:t>
              </a:r>
              <a:endParaRPr kumimoji="1" lang="en-US" altLang="ko-KR" sz="2800" dirty="0"/>
            </a:p>
            <a:p>
              <a:r>
                <a:rPr kumimoji="1" lang="en-US" altLang="ko-Kore-KR" sz="2800" dirty="0"/>
                <a:t>	</a:t>
              </a:r>
              <a:r>
                <a:rPr kumimoji="1" lang="ko-KR" altLang="en-US" sz="2000" dirty="0"/>
                <a:t>실제로 실행되는 영역</a:t>
              </a:r>
              <a:endParaRPr kumimoji="1" lang="en-US" altLang="ko-Kore-KR" sz="2800" dirty="0"/>
            </a:p>
            <a:p>
              <a:endParaRPr kumimoji="1" lang="en-US" altLang="ko-Kore-KR" sz="2800" dirty="0"/>
            </a:p>
            <a:p>
              <a:r>
                <a:rPr kumimoji="1" lang="en-US" altLang="ko-Kore-KR" sz="2800" dirty="0"/>
                <a:t>}</a:t>
              </a:r>
              <a:endParaRPr kumimoji="1" lang="ko-Kore-KR" altLang="en-US" sz="2800" dirty="0"/>
            </a:p>
          </p:txBody>
        </p:sp>
        <p:sp>
          <p:nvSpPr>
            <p:cNvPr id="13" name="사각형 설명선[R] 12">
              <a:extLst>
                <a:ext uri="{FF2B5EF4-FFF2-40B4-BE49-F238E27FC236}">
                  <a16:creationId xmlns:a16="http://schemas.microsoft.com/office/drawing/2014/main" id="{21D4F403-7098-2C0A-6E37-894E119B4FFB}"/>
                </a:ext>
              </a:extLst>
            </p:cNvPr>
            <p:cNvSpPr/>
            <p:nvPr/>
          </p:nvSpPr>
          <p:spPr>
            <a:xfrm>
              <a:off x="656788" y="796278"/>
              <a:ext cx="1449531" cy="988860"/>
            </a:xfrm>
            <a:prstGeom prst="wedgeRectCallout">
              <a:avLst>
                <a:gd name="adj1" fmla="val 11634"/>
                <a:gd name="adj2" fmla="val 9228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함수이름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3461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81095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r>
              <a:rPr lang="ko-KR" altLang="en-US" sz="4400" b="1" dirty="0">
                <a:solidFill>
                  <a:schemeClr val="accent2"/>
                </a:solidFill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</a:rPr>
              <a:t>in c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9CE5D5-196C-5A8B-0EB6-045CED6E957D}"/>
              </a:ext>
            </a:extLst>
          </p:cNvPr>
          <p:cNvGrpSpPr/>
          <p:nvPr/>
        </p:nvGrpSpPr>
        <p:grpSpPr>
          <a:xfrm>
            <a:off x="4575324" y="1157661"/>
            <a:ext cx="3854775" cy="4542678"/>
            <a:chOff x="656788" y="767530"/>
            <a:chExt cx="3854775" cy="45426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0F6885-6A0B-6263-83CD-193FA2B5EFF6}"/>
                </a:ext>
              </a:extLst>
            </p:cNvPr>
            <p:cNvSpPr txBox="1"/>
            <p:nvPr/>
          </p:nvSpPr>
          <p:spPr>
            <a:xfrm>
              <a:off x="656788" y="2201665"/>
              <a:ext cx="3854775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800" dirty="0">
                  <a:solidFill>
                    <a:schemeClr val="accent5">
                      <a:lumMod val="75000"/>
                    </a:schemeClr>
                  </a:solidFill>
                </a:rPr>
                <a:t>int</a:t>
              </a:r>
              <a:r>
                <a:rPr kumimoji="1" lang="en-US" altLang="ko-Kore-KR" sz="2800" dirty="0"/>
                <a:t> </a:t>
              </a:r>
              <a:r>
                <a:rPr kumimoji="1" lang="en-US" altLang="ko-Kore-KR" sz="2800" dirty="0">
                  <a:solidFill>
                    <a:srgbClr val="C00000"/>
                  </a:solidFill>
                </a:rPr>
                <a:t>compare</a:t>
              </a:r>
              <a:r>
                <a:rPr kumimoji="1" lang="ko-KR" altLang="en-US" sz="2800" dirty="0">
                  <a:solidFill>
                    <a:srgbClr val="C00000"/>
                  </a:solidFill>
                </a:rPr>
                <a:t> </a:t>
              </a:r>
              <a:r>
                <a:rPr kumimoji="1" lang="en-US" altLang="ko-Kore-KR" sz="2800" dirty="0">
                  <a:solidFill>
                    <a:schemeClr val="accent2"/>
                  </a:solidFill>
                </a:rPr>
                <a:t>( x, y )</a:t>
              </a:r>
            </a:p>
            <a:p>
              <a:r>
                <a:rPr kumimoji="1" lang="en-US" altLang="ko-Kore-KR" sz="2800" dirty="0"/>
                <a:t>{</a:t>
              </a:r>
            </a:p>
            <a:p>
              <a:endParaRPr kumimoji="1" lang="en-US" altLang="ko-Kore-KR" sz="2800" dirty="0"/>
            </a:p>
            <a:p>
              <a:r>
                <a:rPr kumimoji="1" lang="en-US" altLang="ko-Kore-KR" sz="2800" dirty="0"/>
                <a:t>	</a:t>
              </a:r>
              <a:r>
                <a:rPr kumimoji="1" lang="ko-KR" altLang="en-US" sz="2800" dirty="0"/>
                <a:t>함수의 몸체</a:t>
              </a:r>
              <a:endParaRPr kumimoji="1" lang="en-US" altLang="ko-KR" sz="2800" dirty="0"/>
            </a:p>
            <a:p>
              <a:r>
                <a:rPr kumimoji="1" lang="en-US" altLang="ko-Kore-KR" sz="2800" dirty="0"/>
                <a:t>	</a:t>
              </a:r>
              <a:r>
                <a:rPr kumimoji="1" lang="ko-KR" altLang="en-US" sz="2000" dirty="0"/>
                <a:t>실제로 실행되는 영역</a:t>
              </a:r>
              <a:endParaRPr kumimoji="1" lang="en-US" altLang="ko-Kore-KR" sz="2800" dirty="0"/>
            </a:p>
            <a:p>
              <a:endParaRPr kumimoji="1" lang="en-US" altLang="ko-Kore-KR" sz="2800" dirty="0"/>
            </a:p>
            <a:p>
              <a:r>
                <a:rPr kumimoji="1" lang="en-US" altLang="ko-Kore-KR" sz="2800" dirty="0"/>
                <a:t>}</a:t>
              </a:r>
              <a:endParaRPr kumimoji="1" lang="ko-Kore-KR" altLang="en-US" sz="2800" dirty="0"/>
            </a:p>
          </p:txBody>
        </p:sp>
        <p:sp>
          <p:nvSpPr>
            <p:cNvPr id="13" name="사각형 설명선[R] 12">
              <a:extLst>
                <a:ext uri="{FF2B5EF4-FFF2-40B4-BE49-F238E27FC236}">
                  <a16:creationId xmlns:a16="http://schemas.microsoft.com/office/drawing/2014/main" id="{21D4F403-7098-2C0A-6E37-894E119B4FFB}"/>
                </a:ext>
              </a:extLst>
            </p:cNvPr>
            <p:cNvSpPr/>
            <p:nvPr/>
          </p:nvSpPr>
          <p:spPr>
            <a:xfrm>
              <a:off x="2170984" y="767530"/>
              <a:ext cx="1732307" cy="988860"/>
            </a:xfrm>
            <a:prstGeom prst="wedgeRectCallout">
              <a:avLst>
                <a:gd name="adj1" fmla="val 11634"/>
                <a:gd name="adj2" fmla="val 9228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매개변수</a:t>
              </a:r>
              <a:r>
                <a:rPr kumimoji="1" lang="ko-KR" altLang="en-US" dirty="0"/>
                <a:t> 목록</a:t>
              </a:r>
              <a:endParaRPr kumimoji="1" lang="en-US" altLang="ko-KR" dirty="0"/>
            </a:p>
            <a:p>
              <a:pPr algn="ctr"/>
              <a:r>
                <a:rPr kumimoji="1" lang="en-US" altLang="ko-KR" sz="1400" dirty="0"/>
                <a:t>(parameter, </a:t>
              </a:r>
              <a:r>
                <a:rPr kumimoji="1" lang="ko-KR" altLang="en-US" sz="1400" dirty="0"/>
                <a:t>인자</a:t>
              </a:r>
              <a:r>
                <a:rPr kumimoji="1" lang="en-US" altLang="ko-KR" sz="1400" dirty="0"/>
                <a:t>)</a:t>
              </a:r>
              <a:endParaRPr kumimoji="1" lang="ko-Kore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565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81095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r>
              <a:rPr lang="ko-KR" altLang="en-US" sz="4400" b="1" dirty="0">
                <a:solidFill>
                  <a:schemeClr val="accent2"/>
                </a:solidFill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</a:rPr>
              <a:t>in c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9CE5D5-196C-5A8B-0EB6-045CED6E957D}"/>
              </a:ext>
            </a:extLst>
          </p:cNvPr>
          <p:cNvGrpSpPr/>
          <p:nvPr/>
        </p:nvGrpSpPr>
        <p:grpSpPr>
          <a:xfrm>
            <a:off x="1214286" y="1157661"/>
            <a:ext cx="3854775" cy="4542678"/>
            <a:chOff x="656788" y="767530"/>
            <a:chExt cx="3854775" cy="45426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0F6885-6A0B-6263-83CD-193FA2B5EFF6}"/>
                </a:ext>
              </a:extLst>
            </p:cNvPr>
            <p:cNvSpPr txBox="1"/>
            <p:nvPr/>
          </p:nvSpPr>
          <p:spPr>
            <a:xfrm>
              <a:off x="656788" y="2201665"/>
              <a:ext cx="3854775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800" dirty="0">
                  <a:solidFill>
                    <a:schemeClr val="accent5">
                      <a:lumMod val="75000"/>
                    </a:schemeClr>
                  </a:solidFill>
                </a:rPr>
                <a:t>int</a:t>
              </a:r>
              <a:r>
                <a:rPr kumimoji="1" lang="en-US" altLang="ko-Kore-KR" sz="2800" dirty="0"/>
                <a:t> </a:t>
              </a:r>
              <a:r>
                <a:rPr kumimoji="1" lang="en-US" altLang="ko-Kore-KR" sz="2800" dirty="0">
                  <a:solidFill>
                    <a:srgbClr val="C00000"/>
                  </a:solidFill>
                </a:rPr>
                <a:t>compare</a:t>
              </a:r>
              <a:r>
                <a:rPr kumimoji="1" lang="ko-KR" altLang="en-US" sz="2800" dirty="0">
                  <a:solidFill>
                    <a:srgbClr val="C00000"/>
                  </a:solidFill>
                </a:rPr>
                <a:t> </a:t>
              </a:r>
              <a:r>
                <a:rPr kumimoji="1" lang="en-US" altLang="ko-Kore-KR" sz="2800" dirty="0">
                  <a:solidFill>
                    <a:schemeClr val="accent2"/>
                  </a:solidFill>
                </a:rPr>
                <a:t>( x, y )</a:t>
              </a:r>
            </a:p>
            <a:p>
              <a:r>
                <a:rPr kumimoji="1" lang="en-US" altLang="ko-Kore-KR" sz="2800" dirty="0"/>
                <a:t>{</a:t>
              </a:r>
            </a:p>
            <a:p>
              <a:endParaRPr kumimoji="1" lang="en-US" altLang="ko-Kore-KR" sz="2800" dirty="0"/>
            </a:p>
            <a:p>
              <a:r>
                <a:rPr kumimoji="1" lang="en-US" altLang="ko-Kore-KR" sz="2800" dirty="0"/>
                <a:t>	</a:t>
              </a:r>
              <a:r>
                <a:rPr kumimoji="1" lang="ko-KR" altLang="en-US" sz="2800" dirty="0"/>
                <a:t>함수의 몸체</a:t>
              </a:r>
              <a:endParaRPr kumimoji="1" lang="en-US" altLang="ko-KR" sz="2800" dirty="0"/>
            </a:p>
            <a:p>
              <a:r>
                <a:rPr kumimoji="1" lang="en-US" altLang="ko-Kore-KR" sz="2800" dirty="0"/>
                <a:t>	</a:t>
              </a:r>
              <a:r>
                <a:rPr kumimoji="1" lang="ko-KR" altLang="en-US" sz="2000" dirty="0"/>
                <a:t>실제로 실행되는 영역</a:t>
              </a:r>
              <a:endParaRPr kumimoji="1" lang="en-US" altLang="ko-Kore-KR" sz="2800" dirty="0"/>
            </a:p>
            <a:p>
              <a:endParaRPr kumimoji="1" lang="en-US" altLang="ko-Kore-KR" sz="2800" dirty="0"/>
            </a:p>
            <a:p>
              <a:r>
                <a:rPr kumimoji="1" lang="en-US" altLang="ko-Kore-KR" sz="2800" dirty="0"/>
                <a:t>}</a:t>
              </a:r>
              <a:endParaRPr kumimoji="1" lang="ko-Kore-KR" altLang="en-US" sz="2800" dirty="0"/>
            </a:p>
          </p:txBody>
        </p:sp>
        <p:sp>
          <p:nvSpPr>
            <p:cNvPr id="13" name="사각형 설명선[R] 12">
              <a:extLst>
                <a:ext uri="{FF2B5EF4-FFF2-40B4-BE49-F238E27FC236}">
                  <a16:creationId xmlns:a16="http://schemas.microsoft.com/office/drawing/2014/main" id="{21D4F403-7098-2C0A-6E37-894E119B4FFB}"/>
                </a:ext>
              </a:extLst>
            </p:cNvPr>
            <p:cNvSpPr/>
            <p:nvPr/>
          </p:nvSpPr>
          <p:spPr>
            <a:xfrm>
              <a:off x="2170984" y="767530"/>
              <a:ext cx="1732307" cy="988860"/>
            </a:xfrm>
            <a:prstGeom prst="wedgeRectCallout">
              <a:avLst>
                <a:gd name="adj1" fmla="val 11634"/>
                <a:gd name="adj2" fmla="val 9228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매개변수</a:t>
              </a:r>
              <a:r>
                <a:rPr kumimoji="1" lang="ko-KR" altLang="en-US" dirty="0"/>
                <a:t> 목록</a:t>
              </a:r>
              <a:endParaRPr kumimoji="1" lang="en-US" altLang="ko-KR" dirty="0"/>
            </a:p>
            <a:p>
              <a:pPr algn="ctr"/>
              <a:r>
                <a:rPr kumimoji="1" lang="en-US" altLang="ko-KR" sz="1400" dirty="0"/>
                <a:t>(parameter, </a:t>
              </a:r>
              <a:r>
                <a:rPr kumimoji="1" lang="ko-KR" altLang="en-US" sz="1400" dirty="0"/>
                <a:t>인자</a:t>
              </a:r>
              <a:r>
                <a:rPr kumimoji="1" lang="en-US" altLang="ko-KR" sz="1400" dirty="0"/>
                <a:t>)</a:t>
              </a:r>
              <a:endParaRPr kumimoji="1" lang="ko-Kore-KR" altLang="en-US" sz="14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AC9843A-33BE-276B-20DF-C1E738C5C2B7}"/>
              </a:ext>
            </a:extLst>
          </p:cNvPr>
          <p:cNvGrpSpPr/>
          <p:nvPr/>
        </p:nvGrpSpPr>
        <p:grpSpPr>
          <a:xfrm>
            <a:off x="5110397" y="1148255"/>
            <a:ext cx="5687321" cy="3953021"/>
            <a:chOff x="2408935" y="147686"/>
            <a:chExt cx="7858795" cy="5783556"/>
          </a:xfrm>
        </p:grpSpPr>
        <p:sp>
          <p:nvSpPr>
            <p:cNvPr id="8" name="수동 작업 7">
              <a:extLst>
                <a:ext uri="{FF2B5EF4-FFF2-40B4-BE49-F238E27FC236}">
                  <a16:creationId xmlns:a16="http://schemas.microsoft.com/office/drawing/2014/main" id="{2D863D13-2D75-0383-41EA-C141A8027201}"/>
                </a:ext>
              </a:extLst>
            </p:cNvPr>
            <p:cNvSpPr/>
            <p:nvPr/>
          </p:nvSpPr>
          <p:spPr>
            <a:xfrm>
              <a:off x="2814264" y="1003256"/>
              <a:ext cx="1258728" cy="935215"/>
            </a:xfrm>
            <a:prstGeom prst="flowChartManualOpe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수동 작업 9">
              <a:extLst>
                <a:ext uri="{FF2B5EF4-FFF2-40B4-BE49-F238E27FC236}">
                  <a16:creationId xmlns:a16="http://schemas.microsoft.com/office/drawing/2014/main" id="{8CFEBBA2-0D30-9871-6441-BF89312F0660}"/>
                </a:ext>
              </a:extLst>
            </p:cNvPr>
            <p:cNvSpPr/>
            <p:nvPr/>
          </p:nvSpPr>
          <p:spPr>
            <a:xfrm rot="10800000">
              <a:off x="8601964" y="4996027"/>
              <a:ext cx="1258728" cy="935215"/>
            </a:xfrm>
            <a:prstGeom prst="flowChartManualOpe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A43998-2267-246E-AE78-BC0E02B849BB}"/>
                </a:ext>
              </a:extLst>
            </p:cNvPr>
            <p:cNvSpPr/>
            <p:nvPr/>
          </p:nvSpPr>
          <p:spPr>
            <a:xfrm>
              <a:off x="2408935" y="1913846"/>
              <a:ext cx="7858795" cy="31655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0EE2A2-D001-5535-8D33-748C96DFD53E}"/>
                </a:ext>
              </a:extLst>
            </p:cNvPr>
            <p:cNvSpPr txBox="1"/>
            <p:nvPr/>
          </p:nvSpPr>
          <p:spPr>
            <a:xfrm>
              <a:off x="2825162" y="147686"/>
              <a:ext cx="2059843" cy="855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200" dirty="0" err="1">
                  <a:highlight>
                    <a:srgbClr val="00FFFF"/>
                  </a:highlight>
                </a:rPr>
                <a:t>a,b</a:t>
              </a:r>
              <a:r>
                <a:rPr kumimoji="1" lang="en-US" altLang="ko-Kore-KR" sz="3200" dirty="0">
                  <a:highlight>
                    <a:srgbClr val="00FFFF"/>
                  </a:highlight>
                </a:rPr>
                <a:t> </a:t>
              </a:r>
              <a:endParaRPr kumimoji="1" lang="ko-Kore-KR" altLang="en-US" sz="3200" dirty="0">
                <a:highlight>
                  <a:srgbClr val="00FFFF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885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81095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r>
              <a:rPr lang="ko-KR" altLang="en-US" sz="4400" b="1" dirty="0">
                <a:solidFill>
                  <a:schemeClr val="accent2"/>
                </a:solidFill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</a:rPr>
              <a:t>in c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9CE5D5-196C-5A8B-0EB6-045CED6E957D}"/>
              </a:ext>
            </a:extLst>
          </p:cNvPr>
          <p:cNvGrpSpPr/>
          <p:nvPr/>
        </p:nvGrpSpPr>
        <p:grpSpPr>
          <a:xfrm>
            <a:off x="888543" y="1108836"/>
            <a:ext cx="3854775" cy="4542678"/>
            <a:chOff x="656788" y="767530"/>
            <a:chExt cx="3854775" cy="45426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0F6885-6A0B-6263-83CD-193FA2B5EFF6}"/>
                </a:ext>
              </a:extLst>
            </p:cNvPr>
            <p:cNvSpPr txBox="1"/>
            <p:nvPr/>
          </p:nvSpPr>
          <p:spPr>
            <a:xfrm>
              <a:off x="656788" y="2201665"/>
              <a:ext cx="3854775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2800" dirty="0">
                  <a:solidFill>
                    <a:schemeClr val="accent5">
                      <a:lumMod val="75000"/>
                    </a:schemeClr>
                  </a:solidFill>
                </a:rPr>
                <a:t>int</a:t>
              </a:r>
              <a:r>
                <a:rPr kumimoji="1" lang="en-US" altLang="ko-Kore-KR" sz="2800" dirty="0"/>
                <a:t> </a:t>
              </a:r>
              <a:r>
                <a:rPr kumimoji="1" lang="en-US" altLang="ko-Kore-KR" sz="2800" dirty="0">
                  <a:solidFill>
                    <a:srgbClr val="C00000"/>
                  </a:solidFill>
                </a:rPr>
                <a:t>compare</a:t>
              </a:r>
              <a:r>
                <a:rPr kumimoji="1" lang="ko-KR" altLang="en-US" sz="2800" dirty="0">
                  <a:solidFill>
                    <a:srgbClr val="C00000"/>
                  </a:solidFill>
                </a:rPr>
                <a:t> </a:t>
              </a:r>
              <a:r>
                <a:rPr kumimoji="1" lang="en-US" altLang="ko-Kore-KR" sz="2800" dirty="0">
                  <a:solidFill>
                    <a:schemeClr val="accent2"/>
                  </a:solidFill>
                </a:rPr>
                <a:t>( </a:t>
              </a:r>
              <a:r>
                <a:rPr kumimoji="1" lang="en-US" altLang="ko-Kore-KR" sz="2800" dirty="0">
                  <a:solidFill>
                    <a:srgbClr val="92D050"/>
                  </a:solidFill>
                </a:rPr>
                <a:t>int</a:t>
              </a:r>
              <a:r>
                <a:rPr kumimoji="1" lang="en-US" altLang="ko-Kore-KR" sz="2800" dirty="0">
                  <a:solidFill>
                    <a:schemeClr val="accent2"/>
                  </a:solidFill>
                </a:rPr>
                <a:t> x, </a:t>
              </a:r>
              <a:r>
                <a:rPr kumimoji="1" lang="en-US" altLang="ko-Kore-KR" sz="2800" dirty="0">
                  <a:solidFill>
                    <a:srgbClr val="92D050"/>
                  </a:solidFill>
                </a:rPr>
                <a:t>int</a:t>
              </a:r>
              <a:r>
                <a:rPr kumimoji="1" lang="en-US" altLang="ko-Kore-KR" sz="2800" dirty="0">
                  <a:solidFill>
                    <a:schemeClr val="accent2"/>
                  </a:solidFill>
                </a:rPr>
                <a:t> y )</a:t>
              </a:r>
            </a:p>
            <a:p>
              <a:r>
                <a:rPr kumimoji="1" lang="en-US" altLang="ko-Kore-KR" sz="2800" dirty="0"/>
                <a:t>{</a:t>
              </a:r>
            </a:p>
            <a:p>
              <a:endParaRPr kumimoji="1" lang="en-US" altLang="ko-Kore-KR" sz="2800" dirty="0"/>
            </a:p>
            <a:p>
              <a:r>
                <a:rPr kumimoji="1" lang="en-US" altLang="ko-Kore-KR" sz="2800" dirty="0"/>
                <a:t>	</a:t>
              </a:r>
              <a:r>
                <a:rPr kumimoji="1" lang="ko-KR" altLang="en-US" sz="2800" dirty="0"/>
                <a:t>함수의 몸체</a:t>
              </a:r>
              <a:endParaRPr kumimoji="1" lang="en-US" altLang="ko-KR" sz="2800" dirty="0"/>
            </a:p>
            <a:p>
              <a:r>
                <a:rPr kumimoji="1" lang="en-US" altLang="ko-Kore-KR" sz="2800" dirty="0"/>
                <a:t>	</a:t>
              </a:r>
              <a:r>
                <a:rPr kumimoji="1" lang="ko-KR" altLang="en-US" sz="2000" dirty="0"/>
                <a:t>실제로 실행되는 영역</a:t>
              </a:r>
              <a:endParaRPr kumimoji="1" lang="en-US" altLang="ko-Kore-KR" sz="2800" dirty="0"/>
            </a:p>
            <a:p>
              <a:endParaRPr kumimoji="1" lang="en-US" altLang="ko-Kore-KR" sz="2800" dirty="0"/>
            </a:p>
            <a:p>
              <a:r>
                <a:rPr kumimoji="1" lang="en-US" altLang="ko-Kore-KR" sz="2800" dirty="0"/>
                <a:t>}</a:t>
              </a:r>
              <a:endParaRPr kumimoji="1" lang="ko-Kore-KR" altLang="en-US" sz="2800" dirty="0"/>
            </a:p>
          </p:txBody>
        </p:sp>
        <p:sp>
          <p:nvSpPr>
            <p:cNvPr id="13" name="사각형 설명선[R] 12">
              <a:extLst>
                <a:ext uri="{FF2B5EF4-FFF2-40B4-BE49-F238E27FC236}">
                  <a16:creationId xmlns:a16="http://schemas.microsoft.com/office/drawing/2014/main" id="{21D4F403-7098-2C0A-6E37-894E119B4FFB}"/>
                </a:ext>
              </a:extLst>
            </p:cNvPr>
            <p:cNvSpPr/>
            <p:nvPr/>
          </p:nvSpPr>
          <p:spPr>
            <a:xfrm>
              <a:off x="2170984" y="767530"/>
              <a:ext cx="1732307" cy="988860"/>
            </a:xfrm>
            <a:prstGeom prst="wedgeRectCallout">
              <a:avLst>
                <a:gd name="adj1" fmla="val 11634"/>
                <a:gd name="adj2" fmla="val 9228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매개변수</a:t>
              </a:r>
              <a:r>
                <a:rPr kumimoji="1" lang="ko-KR" altLang="en-US" dirty="0"/>
                <a:t> 목록</a:t>
              </a:r>
              <a:endParaRPr kumimoji="1" lang="en-US" altLang="ko-KR" dirty="0"/>
            </a:p>
            <a:p>
              <a:pPr algn="ctr"/>
              <a:r>
                <a:rPr kumimoji="1" lang="en-US" altLang="ko-KR" sz="1400" dirty="0"/>
                <a:t>(parameter, </a:t>
              </a:r>
              <a:r>
                <a:rPr kumimoji="1" lang="ko-KR" altLang="en-US" sz="1400" dirty="0"/>
                <a:t>인자</a:t>
              </a:r>
              <a:r>
                <a:rPr kumimoji="1" lang="en-US" altLang="ko-KR" sz="1400" dirty="0"/>
                <a:t>)</a:t>
              </a:r>
              <a:endParaRPr kumimoji="1" lang="ko-Kore-KR" altLang="en-US" sz="14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AC9843A-33BE-276B-20DF-C1E738C5C2B7}"/>
              </a:ext>
            </a:extLst>
          </p:cNvPr>
          <p:cNvGrpSpPr/>
          <p:nvPr/>
        </p:nvGrpSpPr>
        <p:grpSpPr>
          <a:xfrm>
            <a:off x="5110397" y="1148255"/>
            <a:ext cx="5687321" cy="3953021"/>
            <a:chOff x="2408935" y="147686"/>
            <a:chExt cx="7858795" cy="5783556"/>
          </a:xfrm>
        </p:grpSpPr>
        <p:sp>
          <p:nvSpPr>
            <p:cNvPr id="8" name="수동 작업 7">
              <a:extLst>
                <a:ext uri="{FF2B5EF4-FFF2-40B4-BE49-F238E27FC236}">
                  <a16:creationId xmlns:a16="http://schemas.microsoft.com/office/drawing/2014/main" id="{2D863D13-2D75-0383-41EA-C141A8027201}"/>
                </a:ext>
              </a:extLst>
            </p:cNvPr>
            <p:cNvSpPr/>
            <p:nvPr/>
          </p:nvSpPr>
          <p:spPr>
            <a:xfrm>
              <a:off x="2814264" y="1003256"/>
              <a:ext cx="1258728" cy="935215"/>
            </a:xfrm>
            <a:prstGeom prst="flowChartManualOpe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수동 작업 9">
              <a:extLst>
                <a:ext uri="{FF2B5EF4-FFF2-40B4-BE49-F238E27FC236}">
                  <a16:creationId xmlns:a16="http://schemas.microsoft.com/office/drawing/2014/main" id="{8CFEBBA2-0D30-9871-6441-BF89312F0660}"/>
                </a:ext>
              </a:extLst>
            </p:cNvPr>
            <p:cNvSpPr/>
            <p:nvPr/>
          </p:nvSpPr>
          <p:spPr>
            <a:xfrm rot="10800000">
              <a:off x="8601964" y="4996027"/>
              <a:ext cx="1258728" cy="935215"/>
            </a:xfrm>
            <a:prstGeom prst="flowChartManualOpe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A43998-2267-246E-AE78-BC0E02B849BB}"/>
                </a:ext>
              </a:extLst>
            </p:cNvPr>
            <p:cNvSpPr/>
            <p:nvPr/>
          </p:nvSpPr>
          <p:spPr>
            <a:xfrm>
              <a:off x="2408935" y="1913846"/>
              <a:ext cx="7858795" cy="31655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0EE2A2-D001-5535-8D33-748C96DFD53E}"/>
                </a:ext>
              </a:extLst>
            </p:cNvPr>
            <p:cNvSpPr txBox="1"/>
            <p:nvPr/>
          </p:nvSpPr>
          <p:spPr>
            <a:xfrm>
              <a:off x="2825162" y="147686"/>
              <a:ext cx="2059843" cy="855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3200" dirty="0" err="1">
                  <a:highlight>
                    <a:srgbClr val="00FFFF"/>
                  </a:highlight>
                </a:rPr>
                <a:t>a,b</a:t>
              </a:r>
              <a:r>
                <a:rPr kumimoji="1" lang="en-US" altLang="ko-Kore-KR" sz="3200" dirty="0">
                  <a:highlight>
                    <a:srgbClr val="00FFFF"/>
                  </a:highlight>
                </a:rPr>
                <a:t> </a:t>
              </a:r>
              <a:endParaRPr kumimoji="1" lang="ko-Kore-KR" altLang="en-US" sz="3200" dirty="0">
                <a:highlight>
                  <a:srgbClr val="00FFFF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09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E4B3C-E8F1-E038-CCA5-432D6846903A}"/>
              </a:ext>
            </a:extLst>
          </p:cNvPr>
          <p:cNvSpPr txBox="1"/>
          <p:nvPr/>
        </p:nvSpPr>
        <p:spPr>
          <a:xfrm>
            <a:off x="179070" y="778476"/>
            <a:ext cx="5758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Function ( </a:t>
            </a:r>
            <a:r>
              <a:rPr kumimoji="1" lang="ko-Kore-KR" altLang="en-US" sz="2800" dirty="0"/>
              <a:t>함수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 </a:t>
            </a:r>
            <a:r>
              <a:rPr kumimoji="1" lang="ko-KR" altLang="en-US" dirty="0"/>
              <a:t> </a:t>
            </a:r>
            <a:r>
              <a:rPr kumimoji="1" lang="ko-KR" altLang="en-US" dirty="0">
                <a:solidFill>
                  <a:schemeClr val="bg2">
                    <a:lumMod val="75000"/>
                  </a:schemeClr>
                </a:solidFill>
              </a:rPr>
              <a:t>나중에 제대로 다시 다룰 예정</a:t>
            </a:r>
            <a:endParaRPr kumimoji="1" lang="ko-Kore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그림 5" descr="텍스트, 스크린샷, 저울이(가) 표시된 사진&#10;&#10;자동 생성된 설명">
            <a:extLst>
              <a:ext uri="{FF2B5EF4-FFF2-40B4-BE49-F238E27FC236}">
                <a16:creationId xmlns:a16="http://schemas.microsoft.com/office/drawing/2014/main" id="{2B734C3A-4BCC-9DA1-6AAA-DF4ADE63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48" y="1352384"/>
            <a:ext cx="6020180" cy="46464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BE088EF-D08A-CA29-575A-132621AD3177}"/>
              </a:ext>
            </a:extLst>
          </p:cNvPr>
          <p:cNvSpPr/>
          <p:nvPr/>
        </p:nvSpPr>
        <p:spPr>
          <a:xfrm>
            <a:off x="2023110" y="2011680"/>
            <a:ext cx="2720208" cy="228600"/>
          </a:xfrm>
          <a:prstGeom prst="rect">
            <a:avLst/>
          </a:prstGeom>
          <a:solidFill>
            <a:schemeClr val="accent4">
              <a:lumMod val="20000"/>
              <a:lumOff val="80000"/>
              <a:alpha val="4778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F9563C-F194-6507-9BBE-7939A0906586}"/>
              </a:ext>
            </a:extLst>
          </p:cNvPr>
          <p:cNvSpPr/>
          <p:nvPr/>
        </p:nvSpPr>
        <p:spPr>
          <a:xfrm>
            <a:off x="889044" y="3670998"/>
            <a:ext cx="631146" cy="352362"/>
          </a:xfrm>
          <a:prstGeom prst="rect">
            <a:avLst/>
          </a:prstGeom>
          <a:solidFill>
            <a:schemeClr val="accent4">
              <a:lumMod val="20000"/>
              <a:lumOff val="80000"/>
              <a:alpha val="4778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509E5B-608B-D589-B81C-D717B111652D}"/>
              </a:ext>
            </a:extLst>
          </p:cNvPr>
          <p:cNvSpPr/>
          <p:nvPr/>
        </p:nvSpPr>
        <p:spPr>
          <a:xfrm>
            <a:off x="6629400" y="939746"/>
            <a:ext cx="4983480" cy="4866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kumimoji="1" lang="ko-KR" altLang="en-US" dirty="0"/>
              <a:t>빨래 용량에 따라 물 높이 설정 </a:t>
            </a: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ko-KR" altLang="en-US" dirty="0"/>
              <a:t>물이 가득 채워지고 </a:t>
            </a:r>
            <a:r>
              <a:rPr kumimoji="1" lang="en-US" altLang="ko-KR" dirty="0"/>
              <a:t>10</a:t>
            </a:r>
            <a:r>
              <a:rPr kumimoji="1" lang="ko-KR" altLang="en-US" dirty="0"/>
              <a:t>분 동안 대기상태</a:t>
            </a: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ko-KR" altLang="en-US" dirty="0"/>
              <a:t>세제 투입</a:t>
            </a: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ko-KR" altLang="en-US" dirty="0"/>
              <a:t>섬유유연제 투입</a:t>
            </a: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en-US" altLang="ko-KR" dirty="0"/>
              <a:t>25</a:t>
            </a:r>
            <a:r>
              <a:rPr kumimoji="1" lang="ko-KR" altLang="en-US" dirty="0"/>
              <a:t>분간 </a:t>
            </a:r>
            <a:r>
              <a:rPr kumimoji="1" lang="en-US" altLang="ko-KR" dirty="0"/>
              <a:t>60rpm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회전</a:t>
            </a: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ko-KR" altLang="en-US" dirty="0"/>
              <a:t>물 배출</a:t>
            </a: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ko-KR" altLang="en-US" dirty="0"/>
              <a:t>물 가득 채우기</a:t>
            </a: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en-US" altLang="ko-KR" dirty="0"/>
              <a:t>20</a:t>
            </a:r>
            <a:r>
              <a:rPr kumimoji="1" lang="ko-KR" altLang="en-US" dirty="0"/>
              <a:t>분간 </a:t>
            </a:r>
            <a:r>
              <a:rPr kumimoji="1" lang="en-US" altLang="ko-KR" dirty="0"/>
              <a:t>60rpm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회전</a:t>
            </a: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ko-KR" altLang="en-US" dirty="0"/>
              <a:t>물 배출</a:t>
            </a:r>
            <a:endParaRPr kumimoji="1" lang="en-US" altLang="ko-KR" dirty="0"/>
          </a:p>
          <a:p>
            <a:pPr marL="342900" indent="-342900" algn="ctr">
              <a:buAutoNum type="arabicPeriod"/>
            </a:pPr>
            <a:r>
              <a:rPr kumimoji="1" lang="ko-KR" altLang="en-US" dirty="0"/>
              <a:t>탈수를 위한 </a:t>
            </a:r>
            <a:r>
              <a:rPr kumimoji="1" lang="en-US" altLang="ko-KR" dirty="0"/>
              <a:t>120rpm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20</a:t>
            </a:r>
            <a:r>
              <a:rPr kumimoji="1" lang="ko-KR" altLang="en-US" dirty="0"/>
              <a:t>분간 회전</a:t>
            </a:r>
            <a:endParaRPr kumimoji="1" lang="en-US" altLang="ko-KR" dirty="0"/>
          </a:p>
          <a:p>
            <a:pPr marL="342900" indent="-342900" algn="ctr">
              <a:buAutoNum type="arabicPeriod"/>
            </a:pPr>
            <a:endParaRPr kumimoji="1" lang="en-US" altLang="ko-KR" dirty="0"/>
          </a:p>
        </p:txBody>
      </p:sp>
      <p:pic>
        <p:nvPicPr>
          <p:cNvPr id="14" name="그림 13" descr="텍스트, 스크린샷, 디자인, 폰트이(가) 표시된 사진&#10;&#10;자동 생성된 설명">
            <a:extLst>
              <a:ext uri="{FF2B5EF4-FFF2-40B4-BE49-F238E27FC236}">
                <a16:creationId xmlns:a16="http://schemas.microsoft.com/office/drawing/2014/main" id="{53485FD2-A77D-857F-DB5C-0A0548BDEB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78" b="10953"/>
          <a:stretch/>
        </p:blipFill>
        <p:spPr>
          <a:xfrm>
            <a:off x="8769918" y="420677"/>
            <a:ext cx="1220387" cy="909049"/>
          </a:xfrm>
          <a:prstGeom prst="rect">
            <a:avLst/>
          </a:prstGeom>
        </p:spPr>
      </p:pic>
      <p:pic>
        <p:nvPicPr>
          <p:cNvPr id="16" name="그림 15" descr="텍스트, 병, 플라스틱, 플라스틱 병이(가) 표시된 사진&#10;&#10;자동 생성된 설명">
            <a:extLst>
              <a:ext uri="{FF2B5EF4-FFF2-40B4-BE49-F238E27FC236}">
                <a16:creationId xmlns:a16="http://schemas.microsoft.com/office/drawing/2014/main" id="{4F9D4840-01C8-235E-BE1E-12788A734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321" y="560939"/>
            <a:ext cx="716280" cy="791445"/>
          </a:xfrm>
          <a:prstGeom prst="rect">
            <a:avLst/>
          </a:prstGeom>
        </p:spPr>
      </p:pic>
      <p:pic>
        <p:nvPicPr>
          <p:cNvPr id="18" name="Picture 2" descr="하얀생활 세탁세제 2.7L (4개) : 다나와 가격비교">
            <a:extLst>
              <a:ext uri="{FF2B5EF4-FFF2-40B4-BE49-F238E27FC236}">
                <a16:creationId xmlns:a16="http://schemas.microsoft.com/office/drawing/2014/main" id="{FC03E866-2172-DEC5-D022-0567E1757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601" y="545290"/>
            <a:ext cx="738224" cy="73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E34C20BE-B5D7-AD56-0649-A176238C7EC0}"/>
              </a:ext>
            </a:extLst>
          </p:cNvPr>
          <p:cNvSpPr/>
          <p:nvPr/>
        </p:nvSpPr>
        <p:spPr>
          <a:xfrm>
            <a:off x="6629400" y="389238"/>
            <a:ext cx="1915597" cy="1176672"/>
          </a:xfrm>
          <a:prstGeom prst="round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903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81095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r>
              <a:rPr lang="ko-KR" altLang="en-US" sz="4400" b="1" dirty="0">
                <a:solidFill>
                  <a:schemeClr val="accent2"/>
                </a:solidFill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</a:rPr>
              <a:t>in c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F6885-6A0B-6263-83CD-193FA2B5EFF6}"/>
              </a:ext>
            </a:extLst>
          </p:cNvPr>
          <p:cNvSpPr txBox="1"/>
          <p:nvPr/>
        </p:nvSpPr>
        <p:spPr>
          <a:xfrm>
            <a:off x="888543" y="1773601"/>
            <a:ext cx="38547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kumimoji="1" lang="en-US" altLang="ko-Kore-KR" sz="2800" dirty="0"/>
              <a:t> </a:t>
            </a:r>
            <a:r>
              <a:rPr kumimoji="1" lang="en-US" altLang="ko-Kore-KR" sz="2800" dirty="0">
                <a:solidFill>
                  <a:srgbClr val="C00000"/>
                </a:solidFill>
              </a:rPr>
              <a:t>compare</a:t>
            </a:r>
            <a:r>
              <a:rPr kumimoji="1" lang="ko-KR" altLang="en-US" sz="2800" dirty="0">
                <a:solidFill>
                  <a:srgbClr val="C00000"/>
                </a:solidFill>
              </a:rPr>
              <a:t> </a:t>
            </a:r>
            <a:r>
              <a:rPr kumimoji="1" lang="en-US" altLang="ko-Kore-KR" sz="2800" dirty="0">
                <a:solidFill>
                  <a:schemeClr val="accent2"/>
                </a:solidFill>
              </a:rPr>
              <a:t>( </a:t>
            </a:r>
            <a:r>
              <a:rPr kumimoji="1" lang="en-US" altLang="ko-Kore-KR" sz="2800" dirty="0">
                <a:solidFill>
                  <a:srgbClr val="92D050"/>
                </a:solidFill>
              </a:rPr>
              <a:t>int</a:t>
            </a:r>
            <a:r>
              <a:rPr kumimoji="1" lang="en-US" altLang="ko-Kore-KR" sz="2800" dirty="0">
                <a:solidFill>
                  <a:schemeClr val="accent2"/>
                </a:solidFill>
              </a:rPr>
              <a:t> x, </a:t>
            </a:r>
            <a:r>
              <a:rPr kumimoji="1" lang="en-US" altLang="ko-Kore-KR" sz="2800" dirty="0">
                <a:solidFill>
                  <a:srgbClr val="92D050"/>
                </a:solidFill>
              </a:rPr>
              <a:t>int</a:t>
            </a:r>
            <a:r>
              <a:rPr kumimoji="1" lang="en-US" altLang="ko-Kore-KR" sz="2800" dirty="0">
                <a:solidFill>
                  <a:schemeClr val="accent2"/>
                </a:solidFill>
              </a:rPr>
              <a:t> y )</a:t>
            </a:r>
          </a:p>
          <a:p>
            <a:r>
              <a:rPr kumimoji="1" lang="en-US" altLang="ko-Kore-KR" sz="2800" dirty="0"/>
              <a:t>{</a:t>
            </a:r>
          </a:p>
          <a:p>
            <a:endParaRPr kumimoji="1" lang="en-US" altLang="ko-Kore-KR" sz="2800" dirty="0"/>
          </a:p>
          <a:p>
            <a:r>
              <a:rPr kumimoji="1" lang="en-US" altLang="ko-Kore-KR" sz="2800" dirty="0"/>
              <a:t>	</a:t>
            </a:r>
            <a:r>
              <a:rPr kumimoji="1" lang="ko-KR" altLang="en-US" sz="2800" dirty="0"/>
              <a:t>함수의 몸체</a:t>
            </a:r>
            <a:endParaRPr kumimoji="1" lang="en-US" altLang="ko-KR" sz="2800" dirty="0"/>
          </a:p>
          <a:p>
            <a:r>
              <a:rPr kumimoji="1" lang="en-US" altLang="ko-Kore-KR" sz="2800" dirty="0"/>
              <a:t>	</a:t>
            </a:r>
            <a:r>
              <a:rPr kumimoji="1" lang="ko-KR" altLang="en-US" sz="2000" dirty="0"/>
              <a:t>실제로 실행되는 영역</a:t>
            </a:r>
            <a:endParaRPr kumimoji="1" lang="en-US" altLang="ko-Kore-KR" sz="2800" dirty="0"/>
          </a:p>
          <a:p>
            <a:endParaRPr kumimoji="1" lang="en-US" altLang="ko-Kore-KR" sz="2800" dirty="0"/>
          </a:p>
          <a:p>
            <a:r>
              <a:rPr kumimoji="1" lang="en-US" altLang="ko-Kore-KR" sz="2800" dirty="0"/>
              <a:t>}</a:t>
            </a:r>
            <a:endParaRPr kumimoji="1" lang="ko-Kore-KR" altLang="en-US" sz="2800" dirty="0"/>
          </a:p>
        </p:txBody>
      </p:sp>
      <p:pic>
        <p:nvPicPr>
          <p:cNvPr id="15" name="그림 1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89AF6B20-CFD5-5F2B-CE03-D19963C4B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170" y="389238"/>
            <a:ext cx="4889500" cy="5549900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5077F460-FAD9-30D9-558B-9A92D55D319D}"/>
              </a:ext>
            </a:extLst>
          </p:cNvPr>
          <p:cNvSpPr/>
          <p:nvPr/>
        </p:nvSpPr>
        <p:spPr>
          <a:xfrm>
            <a:off x="6606301" y="2434281"/>
            <a:ext cx="3942369" cy="308918"/>
          </a:xfrm>
          <a:prstGeom prst="frame">
            <a:avLst/>
          </a:prstGeom>
          <a:solidFill>
            <a:srgbClr val="C0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4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8" name="수동 작업 7">
            <a:extLst>
              <a:ext uri="{FF2B5EF4-FFF2-40B4-BE49-F238E27FC236}">
                <a16:creationId xmlns:a16="http://schemas.microsoft.com/office/drawing/2014/main" id="{2861B161-47B2-F6E8-D01B-DCD8CEF97FB8}"/>
              </a:ext>
            </a:extLst>
          </p:cNvPr>
          <p:cNvSpPr/>
          <p:nvPr/>
        </p:nvSpPr>
        <p:spPr>
          <a:xfrm>
            <a:off x="4242904" y="1653098"/>
            <a:ext cx="1181100" cy="910590"/>
          </a:xfrm>
          <a:prstGeom prst="flowChartManualOpe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수동 작업 11">
            <a:extLst>
              <a:ext uri="{FF2B5EF4-FFF2-40B4-BE49-F238E27FC236}">
                <a16:creationId xmlns:a16="http://schemas.microsoft.com/office/drawing/2014/main" id="{7F8C17E2-D2AD-E60F-F002-E759C39E1F7D}"/>
              </a:ext>
            </a:extLst>
          </p:cNvPr>
          <p:cNvSpPr/>
          <p:nvPr/>
        </p:nvSpPr>
        <p:spPr>
          <a:xfrm rot="10800000">
            <a:off x="6674559" y="3889898"/>
            <a:ext cx="1181100" cy="910590"/>
          </a:xfrm>
          <a:prstGeom prst="flowChartManualOpe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B3786A-F2A1-7FCB-E0CD-74224F06AF1D}"/>
              </a:ext>
            </a:extLst>
          </p:cNvPr>
          <p:cNvSpPr/>
          <p:nvPr/>
        </p:nvSpPr>
        <p:spPr>
          <a:xfrm>
            <a:off x="3918792" y="2548116"/>
            <a:ext cx="4144661" cy="13417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Function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8007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6" name="그림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68362D10-A373-0A7F-CA62-3CD1BD59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212" y="1032177"/>
            <a:ext cx="4089034" cy="457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8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6" name="그림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68362D10-A373-0A7F-CA62-3CD1BD59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212" y="1032177"/>
            <a:ext cx="4089034" cy="4571231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8ADF69C2-33B6-AFE4-8CA4-E1920D13D7EC}"/>
              </a:ext>
            </a:extLst>
          </p:cNvPr>
          <p:cNvSpPr/>
          <p:nvPr/>
        </p:nvSpPr>
        <p:spPr>
          <a:xfrm>
            <a:off x="4105759" y="1826457"/>
            <a:ext cx="3736979" cy="3589605"/>
          </a:xfrm>
          <a:prstGeom prst="frame">
            <a:avLst/>
          </a:prstGeom>
          <a:solidFill>
            <a:srgbClr val="C00000"/>
          </a:solidFill>
          <a:ln>
            <a:noFill/>
          </a:ln>
          <a:effectLst>
            <a:softEdge rad="18214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81EBCE0-C7A9-82E0-FF3B-855E3AAC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56490"/>
            <a:ext cx="3411024" cy="52529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0F24674-EAED-65B9-3CCF-3694C2B10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046" y="656491"/>
            <a:ext cx="2916023" cy="5252977"/>
          </a:xfrm>
          <a:prstGeom prst="rect">
            <a:avLst/>
          </a:prstGeom>
        </p:spPr>
      </p:pic>
      <p:sp>
        <p:nvSpPr>
          <p:cNvPr id="17" name="액자 16">
            <a:extLst>
              <a:ext uri="{FF2B5EF4-FFF2-40B4-BE49-F238E27FC236}">
                <a16:creationId xmlns:a16="http://schemas.microsoft.com/office/drawing/2014/main" id="{DB161B86-68EF-F02F-80BC-9565DF094F2C}"/>
              </a:ext>
            </a:extLst>
          </p:cNvPr>
          <p:cNvSpPr/>
          <p:nvPr/>
        </p:nvSpPr>
        <p:spPr>
          <a:xfrm>
            <a:off x="6330464" y="1992923"/>
            <a:ext cx="1751622" cy="574431"/>
          </a:xfrm>
          <a:prstGeom prst="frame">
            <a:avLst/>
          </a:prstGeom>
          <a:solidFill>
            <a:srgbClr val="C0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00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EC139-2C93-74A4-FC19-DF3434756593}"/>
              </a:ext>
            </a:extLst>
          </p:cNvPr>
          <p:cNvSpPr txBox="1"/>
          <p:nvPr/>
        </p:nvSpPr>
        <p:spPr>
          <a:xfrm>
            <a:off x="3457341" y="2844225"/>
            <a:ext cx="5399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/>
              <a:t>반복적</a:t>
            </a:r>
            <a:r>
              <a:rPr kumimoji="1" lang="ko-KR" altLang="en-US" sz="3200" dirty="0"/>
              <a:t>인 프로그래밍을 피함</a:t>
            </a:r>
            <a:r>
              <a:rPr kumimoji="1" lang="en-US" altLang="ko-KR" sz="3200" dirty="0"/>
              <a:t>.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2420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7A1BE62-99B3-5D49-513E-B8B8D039B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109" y="679937"/>
            <a:ext cx="2651035" cy="5252977"/>
          </a:xfrm>
          <a:prstGeom prst="rect">
            <a:avLst/>
          </a:prstGeom>
        </p:spPr>
      </p:pic>
      <p:pic>
        <p:nvPicPr>
          <p:cNvPr id="14" name="그림 1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367B812-602D-E5D5-8E6F-6DBD8123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88" y="891689"/>
            <a:ext cx="6700228" cy="48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0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81491D1-B6E8-3BFB-42CF-945A32013856}"/>
              </a:ext>
            </a:extLst>
          </p:cNvPr>
          <p:cNvSpPr/>
          <p:nvPr/>
        </p:nvSpPr>
        <p:spPr>
          <a:xfrm>
            <a:off x="-30480" y="6461759"/>
            <a:ext cx="12240000" cy="454047"/>
          </a:xfrm>
          <a:prstGeom prst="rect">
            <a:avLst/>
          </a:prstGeom>
          <a:solidFill>
            <a:schemeClr val="accent1">
              <a:alpha val="349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25642-B38D-A74A-8F24-F7D52B9A8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2127" y="6792119"/>
            <a:ext cx="3941379" cy="131762"/>
          </a:xfrm>
        </p:spPr>
        <p:txBody>
          <a:bodyPr>
            <a:noAutofit/>
          </a:bodyPr>
          <a:lstStyle/>
          <a:p>
            <a:r>
              <a:rPr lang="en-US" altLang="ko-Kore-KR" sz="2000" dirty="0" err="1">
                <a:solidFill>
                  <a:srgbClr val="7030A0"/>
                </a:solidFill>
              </a:rPr>
              <a:t>SangMyeong</a:t>
            </a:r>
            <a:r>
              <a:rPr lang="en-US" altLang="ko-Kore-KR" sz="2000" dirty="0">
                <a:solidFill>
                  <a:srgbClr val="7030A0"/>
                </a:solidFill>
              </a:rPr>
              <a:t> Coding Education</a:t>
            </a:r>
            <a:endParaRPr lang="ko-Kore-KR" sz="2000" dirty="0">
              <a:solidFill>
                <a:srgbClr val="7030A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16A8-C921-DD4F-8509-1F06F45D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3318" y="6512447"/>
            <a:ext cx="2827283" cy="467903"/>
          </a:xfrm>
        </p:spPr>
        <p:txBody>
          <a:bodyPr>
            <a:normAutofit/>
          </a:bodyPr>
          <a:lstStyle/>
          <a:p>
            <a:r>
              <a:rPr lang="en-US" altLang="ko-KR" dirty="0"/>
              <a:t>Function</a:t>
            </a:r>
            <a:endParaRPr lang="ko-Kore-KR" altLang="ko-Kore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AA94350-F7A7-7F4D-9274-C4E68FEFACC2}"/>
              </a:ext>
            </a:extLst>
          </p:cNvPr>
          <p:cNvSpPr txBox="1">
            <a:spLocks/>
          </p:cNvSpPr>
          <p:nvPr/>
        </p:nvSpPr>
        <p:spPr>
          <a:xfrm>
            <a:off x="11216640" y="6858000"/>
            <a:ext cx="1069954" cy="5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B050"/>
                </a:solidFill>
              </a:rPr>
              <a:t>week 4</a:t>
            </a:r>
            <a:endParaRPr lang="ko-Kore-KR" sz="2400" dirty="0">
              <a:solidFill>
                <a:srgbClr val="00B050"/>
              </a:solidFill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618387EB-79C7-B848-8C39-392B62BF4926}"/>
              </a:ext>
            </a:extLst>
          </p:cNvPr>
          <p:cNvSpPr txBox="1">
            <a:spLocks/>
          </p:cNvSpPr>
          <p:nvPr/>
        </p:nvSpPr>
        <p:spPr>
          <a:xfrm>
            <a:off x="-1289789" y="0"/>
            <a:ext cx="4899041" cy="77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4400" b="1" dirty="0">
                <a:solidFill>
                  <a:schemeClr val="accent2"/>
                </a:solidFill>
              </a:rPr>
              <a:t>Function</a:t>
            </a:r>
            <a:endParaRPr lang="ko-Kore-KR" sz="44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EC139-2C93-74A4-FC19-DF3434756593}"/>
              </a:ext>
            </a:extLst>
          </p:cNvPr>
          <p:cNvSpPr txBox="1"/>
          <p:nvPr/>
        </p:nvSpPr>
        <p:spPr>
          <a:xfrm>
            <a:off x="4529750" y="3035342"/>
            <a:ext cx="3254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/>
              <a:t>가독성을 높인다</a:t>
            </a:r>
            <a:r>
              <a:rPr kumimoji="1" lang="en-US" altLang="ko-KR" sz="3200" dirty="0"/>
              <a:t>.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656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9450</TotalTime>
  <Words>449</Words>
  <Application>Microsoft Macintosh PowerPoint</Application>
  <PresentationFormat>와이드스크린</PresentationFormat>
  <Paragraphs>181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테마</vt:lpstr>
      <vt:lpstr>SMCE 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  <vt:lpstr>SangMyeong Coding Education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Driven 자율주행팀 Seminar</dc:title>
  <dc:creator>박태정</dc:creator>
  <cp:lastModifiedBy>박태정</cp:lastModifiedBy>
  <cp:revision>36</cp:revision>
  <dcterms:created xsi:type="dcterms:W3CDTF">2023-04-05T09:59:39Z</dcterms:created>
  <dcterms:modified xsi:type="dcterms:W3CDTF">2023-12-05T13:50:06Z</dcterms:modified>
</cp:coreProperties>
</file>