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310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44" r:id="rId29"/>
    <p:sldId id="352" r:id="rId30"/>
    <p:sldId id="353" r:id="rId3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95"/>
    <p:restoredTop sz="96198"/>
  </p:normalViewPr>
  <p:slideViewPr>
    <p:cSldViewPr snapToGrid="0" snapToObjects="1">
      <p:cViewPr varScale="1">
        <p:scale>
          <a:sx n="102" d="100"/>
          <a:sy n="102" d="100"/>
        </p:scale>
        <p:origin x="200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EAD52-75FB-7140-85F2-B343E705F587}" type="datetimeFigureOut">
              <a:rPr lang="en-US" altLang="ko-Kore-KR" smtClean="0"/>
              <a:t>12/26/23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93A49-EBE5-3B48-8DDF-80C3AFFD3207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55544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93A49-EBE5-3B48-8DDF-80C3AFFD3207}" type="slidenum">
              <a:rPr lang="en-US" altLang="ko-Kore-KR" smtClean="0"/>
              <a:t>1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56609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D7CFA-5BA5-D147-9962-72882D9CB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6A320D-8FAB-CF4A-9269-77A245E81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5992A-23A4-7F44-B339-039DFAF7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12/26/23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BAEFBD-CA78-C840-A3B8-CEC650D9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CBAB1-65C3-5A41-89A6-54AAA13E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49553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C2599-9C34-8B40-8466-CED95481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045D7-B5E6-6C4B-B083-BAF112002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45541-0201-FC4F-BE31-A4DDECA9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12/26/23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993EB-A05F-3B42-95B6-57E8D2E7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EC8F5-9076-9F48-8B1D-2D4855F3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78114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ED4932-6F28-3043-8696-351BE2144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9BF254-9425-B042-BA53-C05F4D512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2AFA8-EEBE-1142-81D5-3144A47D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12/26/23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FB6AB-B5B3-3E44-BC9D-7B2D54C4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79841-A60B-9D4C-9D73-D52211C0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58370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21D40-68F7-4547-81B8-67B0E966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44991-BF64-F040-B776-88C442967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E95D8-25BD-DF48-B929-A4BFC671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12/26/23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D56AA-572F-B14E-AC03-7FFDD624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7B5D4-1AD1-014C-905C-3A6DDA87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97414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623AC-5D2E-2F44-A860-8DE27236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97DD06-B23F-C642-813B-0D0CF1F48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ED015-9279-9D45-BC3C-0F38894A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12/26/23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6D8A2-F9C7-A540-AF6C-8362E88B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149EE-ED21-A148-8E1F-F2121B8F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41486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A0EEE-A4A9-8349-9FD4-68FB1BFF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76835-2E71-C644-8DB6-76AE2D12E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48FEC-1B1C-EF43-8ED0-A918D34BB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304F9-D3BE-5E45-9DE2-4EC2689B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12/26/23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661229-B189-274E-86E1-999EB9EF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FAB3C8-303B-AC4B-8D12-64250C41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67219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561B1-2714-5A49-9A72-00B498B9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796C-D606-9D4B-AC37-6149DAB6B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44237E-E785-404D-9953-F2F1B9323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DBFF7F-7954-1141-95E3-FBA77AE10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77208A-5930-6F4D-B6C9-B901AED88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92C561-6478-584F-A41C-AD167B86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12/26/23</a:t>
            </a:fld>
            <a:endParaRPr lang="ko-Kore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587EA0-DED4-DB49-B882-CD82D5C1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41D025-9EE4-334B-87B4-A4D702AD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96652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C1495-5A82-5144-B390-C0FB921A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CB0E66-EEA8-514F-BBB9-8A126EB7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12/26/23</a:t>
            </a:fld>
            <a:endParaRPr lang="ko-Kore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FA5470-9AFB-BE43-B2EE-1F8F1383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101C7A-A840-B943-B754-5D58F8BC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22405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09AB6E-8864-3343-A714-7050A3DF2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12/26/23</a:t>
            </a:fld>
            <a:endParaRPr lang="ko-Kore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DAAB72-82A4-F44A-B3A8-D44FE140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F7826B-A29F-724F-A770-5C11511E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64916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9FE55-3E5B-F84A-A498-A21E39F4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15302-C54D-E64C-9BDE-EB2BD3FA7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40DFD2-89C4-3C4D-A0FF-D7AF733D1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3BA8CF-7CDE-0249-8B64-5BF7E6A4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12/26/23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C4ECEB-9304-DC4F-88A1-9473755A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2E01E4-9CE2-B64A-AE0C-8F669946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51272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A349A-3C03-7643-BC31-2BDA0775D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FC5551-1B02-514E-967B-05C232DBA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38E9FB-3F13-2C4D-828D-0CAA6AD09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003DA8-0813-1B4F-A765-636FEDF9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12/26/23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8D362-8286-AA4E-9CA4-1D69CC13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324F94-219E-1942-9774-2D815288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56222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97DF70-83FA-E443-9CF4-C6E93FDF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300E1-D114-F744-A6CA-A8700A327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1B6C4-A2B0-EC43-A79E-6C612D9AD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52191-21B5-444B-8F34-B03D147DB134}" type="datetimeFigureOut">
              <a:rPr lang="en-US" altLang="ko-Kore-KR" smtClean="0"/>
              <a:t>12/26/23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DC9D0-D6CC-D646-B10B-D014B874C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D4A9FB-6C9F-554E-82C6-7D1A53497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30623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2876"/>
            <a:ext cx="9144000" cy="2162431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solidFill>
                  <a:srgbClr val="7030A0"/>
                </a:solidFill>
              </a:rPr>
              <a:t>SMCE</a:t>
            </a:r>
            <a:br>
              <a:rPr lang="en-US" altLang="ko-KR" sz="6600" b="1" dirty="0">
                <a:solidFill>
                  <a:srgbClr val="7030A0"/>
                </a:solidFill>
              </a:rPr>
            </a:br>
            <a:r>
              <a:rPr lang="en-US" altLang="ko-KR" sz="3600" b="1" dirty="0" err="1">
                <a:solidFill>
                  <a:srgbClr val="7030A0"/>
                </a:solidFill>
              </a:rPr>
              <a:t>SangMyeong</a:t>
            </a:r>
            <a:r>
              <a:rPr lang="en-US" altLang="ko-KR" sz="3600" b="1" dirty="0">
                <a:solidFill>
                  <a:srgbClr val="7030A0"/>
                </a:solidFill>
              </a:rPr>
              <a:t> Coding Education</a:t>
            </a:r>
            <a:endParaRPr lang="ko-Kore-KR" sz="36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3952"/>
            <a:ext cx="9144000" cy="1655762"/>
          </a:xfrm>
        </p:spPr>
        <p:txBody>
          <a:bodyPr/>
          <a:lstStyle/>
          <a:p>
            <a:r>
              <a:rPr lang="en-US" sz="2800" dirty="0">
                <a:solidFill>
                  <a:srgbClr val="92D050"/>
                </a:solidFill>
              </a:rPr>
              <a:t>Week 7 &lt; Array 2, Insert</a:t>
            </a:r>
            <a:r>
              <a:rPr lang="en-US" altLang="ko-KR" sz="2800" dirty="0">
                <a:solidFill>
                  <a:srgbClr val="92D050"/>
                </a:solidFill>
              </a:rPr>
              <a:t>,</a:t>
            </a:r>
            <a:r>
              <a:rPr lang="ko-KR" altLang="en-US" sz="2800" dirty="0">
                <a:solidFill>
                  <a:srgbClr val="92D050"/>
                </a:solidFill>
              </a:rPr>
              <a:t> </a:t>
            </a:r>
            <a:r>
              <a:rPr lang="en-US" altLang="ko-KR" sz="2800" dirty="0">
                <a:solidFill>
                  <a:srgbClr val="92D050"/>
                </a:solidFill>
              </a:rPr>
              <a:t>Delete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altLang="ko-Kore-KR" sz="2800" dirty="0">
                <a:solidFill>
                  <a:srgbClr val="92D050"/>
                </a:solidFill>
              </a:rPr>
              <a:t>&gt;</a:t>
            </a:r>
            <a:endParaRPr lang="ko-Kore-KR" sz="2800" dirty="0">
              <a:solidFill>
                <a:srgbClr val="92D050"/>
              </a:solidFill>
            </a:endParaRPr>
          </a:p>
          <a:p>
            <a:r>
              <a:rPr lang="ko-Kore-KR" dirty="0"/>
              <a:t>2023.</a:t>
            </a:r>
            <a:r>
              <a:rPr lang="en-US" altLang="ko-Kore-KR" dirty="0"/>
              <a:t>12</a:t>
            </a:r>
            <a:r>
              <a:rPr lang="ko-Kore-KR" dirty="0"/>
              <a:t>.</a:t>
            </a:r>
            <a:r>
              <a:rPr lang="en-US" altLang="ko-Kore-KR" dirty="0"/>
              <a:t>28.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3150191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Array 2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7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494538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Insert Data to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04CAB4-E949-A581-A76E-69E3E065D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978854"/>
              </p:ext>
            </p:extLst>
          </p:nvPr>
        </p:nvGraphicFramePr>
        <p:xfrm>
          <a:off x="1638562" y="3054637"/>
          <a:ext cx="8797028" cy="113096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06329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  <a:gridCol w="1052725">
                  <a:extLst>
                    <a:ext uri="{9D8B030D-6E8A-4147-A177-3AD203B41FA5}">
                      <a16:colId xmlns:a16="http://schemas.microsoft.com/office/drawing/2014/main" val="2729380845"/>
                    </a:ext>
                  </a:extLst>
                </a:gridCol>
              </a:tblGrid>
              <a:tr h="113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Potato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Pizza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Hotdog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Tomato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00274BA-2773-C8B1-DF9A-E3DB6A569A9F}"/>
              </a:ext>
            </a:extLst>
          </p:cNvPr>
          <p:cNvSpPr txBox="1"/>
          <p:nvPr/>
        </p:nvSpPr>
        <p:spPr>
          <a:xfrm>
            <a:off x="3083797" y="1329463"/>
            <a:ext cx="602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배열에</a:t>
            </a:r>
            <a:r>
              <a:rPr kumimoji="1" lang="ko-KR" altLang="en-US" dirty="0"/>
              <a:t> 값을 저장하려고 할 때 어떤 경우의 수가 존재할까</a:t>
            </a:r>
            <a:r>
              <a:rPr kumimoji="1" lang="en-US" altLang="ko-KR" dirty="0"/>
              <a:t>?</a:t>
            </a:r>
          </a:p>
        </p:txBody>
      </p:sp>
      <p:pic>
        <p:nvPicPr>
          <p:cNvPr id="5" name="그래픽 4" descr="터치 스크린 단색으로 채워진">
            <a:extLst>
              <a:ext uri="{FF2B5EF4-FFF2-40B4-BE49-F238E27FC236}">
                <a16:creationId xmlns:a16="http://schemas.microsoft.com/office/drawing/2014/main" id="{C476F4D0-FEB2-C228-1776-37E04878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6959" y="3915660"/>
            <a:ext cx="914400" cy="996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D3535-49B6-E589-07BF-F64A095E2024}"/>
              </a:ext>
            </a:extLst>
          </p:cNvPr>
          <p:cNvSpPr txBox="1"/>
          <p:nvPr/>
        </p:nvSpPr>
        <p:spPr>
          <a:xfrm>
            <a:off x="4686845" y="1749483"/>
            <a:ext cx="2940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ko-KR" dirty="0"/>
          </a:p>
          <a:p>
            <a:pPr algn="ctr"/>
            <a:r>
              <a:rPr kumimoji="1" lang="ko-KR" altLang="en-US" dirty="0"/>
              <a:t>토마토 옆에 </a:t>
            </a:r>
            <a:r>
              <a:rPr kumimoji="1" lang="ko-KR" altLang="en-US" dirty="0" err="1"/>
              <a:t>넣고싶다</a:t>
            </a:r>
            <a:r>
              <a:rPr kumimoji="1" lang="en-US" altLang="ko-KR" dirty="0"/>
              <a:t>!</a:t>
            </a:r>
            <a:endParaRPr kumimoji="1" lang="en-US" altLang="ko-Kore-KR" dirty="0"/>
          </a:p>
          <a:p>
            <a:pPr algn="ctr"/>
            <a:r>
              <a:rPr kumimoji="1" lang="ko-KR" altLang="en-US" dirty="0">
                <a:highlight>
                  <a:srgbClr val="FFFF00"/>
                </a:highlight>
              </a:rPr>
              <a:t>최악은 아니지만 좀 </a:t>
            </a:r>
            <a:r>
              <a:rPr kumimoji="1" lang="ko-KR" altLang="en-US" dirty="0" err="1">
                <a:highlight>
                  <a:srgbClr val="FFFF00"/>
                </a:highlight>
              </a:rPr>
              <a:t>별로임</a:t>
            </a:r>
            <a:r>
              <a:rPr kumimoji="1" lang="en-US" altLang="ko-KR" dirty="0">
                <a:highlight>
                  <a:srgbClr val="FFFF00"/>
                </a:highlight>
              </a:rPr>
              <a:t>.</a:t>
            </a:r>
            <a:endParaRPr kumimoji="1" lang="ko-Kore-KR" altLang="en-US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65F17-A6F3-D814-3CC4-D515BEE511D5}"/>
              </a:ext>
            </a:extLst>
          </p:cNvPr>
          <p:cNvSpPr txBox="1"/>
          <p:nvPr/>
        </p:nvSpPr>
        <p:spPr>
          <a:xfrm>
            <a:off x="2395352" y="5172108"/>
            <a:ext cx="752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토마토와</a:t>
            </a:r>
            <a:r>
              <a:rPr kumimoji="1" lang="ko-KR" altLang="en-US" dirty="0"/>
              <a:t> 커피를 오른쪽으로 전부 이사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시키고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사이에 집어 넣어야 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53775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Array 2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7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494538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Insert Data to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04CAB4-E949-A581-A76E-69E3E065D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902487"/>
              </p:ext>
            </p:extLst>
          </p:nvPr>
        </p:nvGraphicFramePr>
        <p:xfrm>
          <a:off x="1638562" y="3054637"/>
          <a:ext cx="8850632" cy="113096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06329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2729380845"/>
                    </a:ext>
                  </a:extLst>
                </a:gridCol>
              </a:tblGrid>
              <a:tr h="113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Hotdog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Potato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Pizza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Tomato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00274BA-2773-C8B1-DF9A-E3DB6A569A9F}"/>
              </a:ext>
            </a:extLst>
          </p:cNvPr>
          <p:cNvSpPr txBox="1"/>
          <p:nvPr/>
        </p:nvSpPr>
        <p:spPr>
          <a:xfrm>
            <a:off x="3083797" y="1084506"/>
            <a:ext cx="602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배열에</a:t>
            </a:r>
            <a:r>
              <a:rPr kumimoji="1" lang="ko-KR" altLang="en-US" dirty="0"/>
              <a:t> 값을 저장하려고 할 때 어떤 경우의 수가 존재할까</a:t>
            </a:r>
            <a:r>
              <a:rPr kumimoji="1" lang="en-US" altLang="ko-KR" dirty="0"/>
              <a:t>?</a:t>
            </a:r>
          </a:p>
        </p:txBody>
      </p:sp>
      <p:pic>
        <p:nvPicPr>
          <p:cNvPr id="5" name="그래픽 4" descr="터치 스크린 단색으로 채워진">
            <a:extLst>
              <a:ext uri="{FF2B5EF4-FFF2-40B4-BE49-F238E27FC236}">
                <a16:creationId xmlns:a16="http://schemas.microsoft.com/office/drawing/2014/main" id="{C476F4D0-FEB2-C228-1776-37E04878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5199" y="3907932"/>
            <a:ext cx="914400" cy="996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D3535-49B6-E589-07BF-F64A095E2024}"/>
              </a:ext>
            </a:extLst>
          </p:cNvPr>
          <p:cNvSpPr txBox="1"/>
          <p:nvPr/>
        </p:nvSpPr>
        <p:spPr>
          <a:xfrm>
            <a:off x="5046612" y="1520681"/>
            <a:ext cx="2034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맨 앞에 </a:t>
            </a:r>
            <a:r>
              <a:rPr kumimoji="1" lang="ko-KR" altLang="en-US" dirty="0" err="1"/>
              <a:t>넣고싶다</a:t>
            </a:r>
            <a:r>
              <a:rPr kumimoji="1" lang="ko-KR" altLang="en-US" dirty="0"/>
              <a:t> </a:t>
            </a:r>
            <a:r>
              <a:rPr kumimoji="1" lang="en-US" altLang="ko-KR" dirty="0"/>
              <a:t>!</a:t>
            </a:r>
          </a:p>
          <a:p>
            <a:endParaRPr kumimoji="1" lang="en-US" altLang="ko-Kore-KR" dirty="0"/>
          </a:p>
          <a:p>
            <a:pPr algn="ctr"/>
            <a:r>
              <a:rPr kumimoji="1" lang="ko-Kore-KR" altLang="en-US" dirty="0">
                <a:highlight>
                  <a:srgbClr val="FFFF00"/>
                </a:highlight>
              </a:rPr>
              <a:t>최악</a:t>
            </a:r>
            <a:r>
              <a:rPr kumimoji="1" lang="en-US" altLang="ko-Kore-KR" dirty="0">
                <a:highlight>
                  <a:srgbClr val="FFFF00"/>
                </a:highlight>
              </a:rPr>
              <a:t>.</a:t>
            </a:r>
            <a:endParaRPr kumimoji="1" lang="ko-Kore-KR" altLang="en-US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2D23B3-9ADC-AD1A-35E4-38FB3A521704}"/>
              </a:ext>
            </a:extLst>
          </p:cNvPr>
          <p:cNvSpPr txBox="1"/>
          <p:nvPr/>
        </p:nvSpPr>
        <p:spPr>
          <a:xfrm>
            <a:off x="3083797" y="5084122"/>
            <a:ext cx="666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배열의</a:t>
            </a:r>
            <a:r>
              <a:rPr kumimoji="1" lang="ko-KR" altLang="en-US" dirty="0"/>
              <a:t> 모든 요소들을 빈공간으로 이주시키고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맨 앞에 넣어야 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39876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Array 2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7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494538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Insert Data to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04CAB4-E949-A581-A76E-69E3E065D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446116"/>
              </p:ext>
            </p:extLst>
          </p:nvPr>
        </p:nvGraphicFramePr>
        <p:xfrm>
          <a:off x="1535692" y="3776167"/>
          <a:ext cx="8850632" cy="113096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06329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2729380845"/>
                    </a:ext>
                  </a:extLst>
                </a:gridCol>
              </a:tblGrid>
              <a:tr h="113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Hotdog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Potato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Pizza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Tomato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00274BA-2773-C8B1-DF9A-E3DB6A569A9F}"/>
              </a:ext>
            </a:extLst>
          </p:cNvPr>
          <p:cNvSpPr txBox="1"/>
          <p:nvPr/>
        </p:nvSpPr>
        <p:spPr>
          <a:xfrm>
            <a:off x="3083797" y="1084506"/>
            <a:ext cx="602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배열에</a:t>
            </a:r>
            <a:r>
              <a:rPr kumimoji="1" lang="ko-KR" altLang="en-US" dirty="0"/>
              <a:t> 값을 저장하려고 할 때 어떤 경우의 수가 존재할까</a:t>
            </a:r>
            <a:r>
              <a:rPr kumimoji="1" lang="en-US" altLang="ko-KR" dirty="0"/>
              <a:t>?</a:t>
            </a:r>
          </a:p>
        </p:txBody>
      </p:sp>
      <p:pic>
        <p:nvPicPr>
          <p:cNvPr id="5" name="그래픽 4" descr="터치 스크린 단색으로 채워진">
            <a:extLst>
              <a:ext uri="{FF2B5EF4-FFF2-40B4-BE49-F238E27FC236}">
                <a16:creationId xmlns:a16="http://schemas.microsoft.com/office/drawing/2014/main" id="{C476F4D0-FEB2-C228-1776-37E04878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2329" y="4629462"/>
            <a:ext cx="914400" cy="996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D3535-49B6-E589-07BF-F64A095E2024}"/>
              </a:ext>
            </a:extLst>
          </p:cNvPr>
          <p:cNvSpPr txBox="1"/>
          <p:nvPr/>
        </p:nvSpPr>
        <p:spPr>
          <a:xfrm>
            <a:off x="5046612" y="1520681"/>
            <a:ext cx="2034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맨 앞에 </a:t>
            </a:r>
            <a:r>
              <a:rPr kumimoji="1" lang="ko-KR" altLang="en-US" dirty="0" err="1"/>
              <a:t>넣고싶다</a:t>
            </a:r>
            <a:r>
              <a:rPr kumimoji="1" lang="ko-KR" altLang="en-US" dirty="0"/>
              <a:t> </a:t>
            </a:r>
            <a:r>
              <a:rPr kumimoji="1" lang="en-US" altLang="ko-KR" dirty="0"/>
              <a:t>!</a:t>
            </a:r>
          </a:p>
          <a:p>
            <a:endParaRPr kumimoji="1" lang="en-US" altLang="ko-Kore-KR" dirty="0"/>
          </a:p>
          <a:p>
            <a:pPr algn="ctr"/>
            <a:r>
              <a:rPr kumimoji="1" lang="ko-Kore-KR" altLang="en-US" dirty="0">
                <a:highlight>
                  <a:srgbClr val="FFFF00"/>
                </a:highlight>
              </a:rPr>
              <a:t>최악</a:t>
            </a:r>
            <a:r>
              <a:rPr kumimoji="1" lang="en-US" altLang="ko-Kore-KR" dirty="0">
                <a:highlight>
                  <a:srgbClr val="FFFF00"/>
                </a:highlight>
              </a:rPr>
              <a:t>.</a:t>
            </a:r>
            <a:endParaRPr kumimoji="1" lang="ko-Kore-KR" altLang="en-US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F5FA7B-71AD-97EF-3867-A650CB0F813B}"/>
              </a:ext>
            </a:extLst>
          </p:cNvPr>
          <p:cNvSpPr txBox="1"/>
          <p:nvPr/>
        </p:nvSpPr>
        <p:spPr>
          <a:xfrm>
            <a:off x="3710616" y="2529255"/>
            <a:ext cx="489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배열의</a:t>
            </a:r>
            <a:r>
              <a:rPr kumimoji="1" lang="ko-KR" altLang="en-US" dirty="0"/>
              <a:t> 길이가 길어질수록 성능이 아주 나빠짐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77917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Array 2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7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494538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Insert Data to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04CAB4-E949-A581-A76E-69E3E065D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836649"/>
              </p:ext>
            </p:extLst>
          </p:nvPr>
        </p:nvGraphicFramePr>
        <p:xfrm>
          <a:off x="1501402" y="3571988"/>
          <a:ext cx="8850632" cy="113096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06329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2729380845"/>
                    </a:ext>
                  </a:extLst>
                </a:gridCol>
              </a:tblGrid>
              <a:tr h="113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Hotdog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Potato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Pizza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Tomato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00274BA-2773-C8B1-DF9A-E3DB6A569A9F}"/>
              </a:ext>
            </a:extLst>
          </p:cNvPr>
          <p:cNvSpPr txBox="1"/>
          <p:nvPr/>
        </p:nvSpPr>
        <p:spPr>
          <a:xfrm>
            <a:off x="3083797" y="1084506"/>
            <a:ext cx="602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배열에</a:t>
            </a:r>
            <a:r>
              <a:rPr kumimoji="1" lang="ko-KR" altLang="en-US" dirty="0"/>
              <a:t> 값을 저장하려고 할 때 어떤 경우의 수가 존재할까</a:t>
            </a:r>
            <a:r>
              <a:rPr kumimoji="1" lang="en-US" altLang="ko-KR" dirty="0"/>
              <a:t>?</a:t>
            </a:r>
          </a:p>
        </p:txBody>
      </p:sp>
      <p:pic>
        <p:nvPicPr>
          <p:cNvPr id="5" name="그래픽 4" descr="터치 스크린 단색으로 채워진">
            <a:extLst>
              <a:ext uri="{FF2B5EF4-FFF2-40B4-BE49-F238E27FC236}">
                <a16:creationId xmlns:a16="http://schemas.microsoft.com/office/drawing/2014/main" id="{C476F4D0-FEB2-C228-1776-37E04878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8039" y="4425283"/>
            <a:ext cx="914400" cy="996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D3535-49B6-E589-07BF-F64A095E2024}"/>
              </a:ext>
            </a:extLst>
          </p:cNvPr>
          <p:cNvSpPr txBox="1"/>
          <p:nvPr/>
        </p:nvSpPr>
        <p:spPr>
          <a:xfrm>
            <a:off x="5046612" y="1520681"/>
            <a:ext cx="2034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맨 앞에 </a:t>
            </a:r>
            <a:r>
              <a:rPr kumimoji="1" lang="ko-KR" altLang="en-US" dirty="0" err="1"/>
              <a:t>넣고싶다</a:t>
            </a:r>
            <a:r>
              <a:rPr kumimoji="1" lang="ko-KR" altLang="en-US" dirty="0"/>
              <a:t> </a:t>
            </a:r>
            <a:r>
              <a:rPr kumimoji="1" lang="en-US" altLang="ko-KR" dirty="0"/>
              <a:t>!</a:t>
            </a:r>
          </a:p>
          <a:p>
            <a:endParaRPr kumimoji="1" lang="en-US" altLang="ko-Kore-KR" dirty="0"/>
          </a:p>
          <a:p>
            <a:pPr algn="ctr"/>
            <a:r>
              <a:rPr kumimoji="1" lang="ko-Kore-KR" altLang="en-US" dirty="0">
                <a:highlight>
                  <a:srgbClr val="FFFF00"/>
                </a:highlight>
              </a:rPr>
              <a:t>최악</a:t>
            </a:r>
            <a:r>
              <a:rPr kumimoji="1" lang="en-US" altLang="ko-Kore-KR" dirty="0">
                <a:highlight>
                  <a:srgbClr val="FFFF00"/>
                </a:highlight>
              </a:rPr>
              <a:t>.</a:t>
            </a:r>
            <a:endParaRPr kumimoji="1" lang="ko-Kore-KR" altLang="en-US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F5FA7B-71AD-97EF-3867-A650CB0F813B}"/>
              </a:ext>
            </a:extLst>
          </p:cNvPr>
          <p:cNvSpPr txBox="1"/>
          <p:nvPr/>
        </p:nvSpPr>
        <p:spPr>
          <a:xfrm>
            <a:off x="3710616" y="2529255"/>
            <a:ext cx="489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배열의</a:t>
            </a:r>
            <a:r>
              <a:rPr kumimoji="1" lang="ko-KR" altLang="en-US" dirty="0"/>
              <a:t> 길이가 길어질수록 성능이 아주 나빠짐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30166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Array 2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7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4945381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Delete Data on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04CAB4-E949-A581-A76E-69E3E065D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715811"/>
              </p:ext>
            </p:extLst>
          </p:nvPr>
        </p:nvGraphicFramePr>
        <p:xfrm>
          <a:off x="1731643" y="3078262"/>
          <a:ext cx="8850632" cy="113096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06329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2729380845"/>
                    </a:ext>
                  </a:extLst>
                </a:gridCol>
              </a:tblGrid>
              <a:tr h="113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Hotdog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Potato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Pizza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Tomato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00274BA-2773-C8B1-DF9A-E3DB6A569A9F}"/>
              </a:ext>
            </a:extLst>
          </p:cNvPr>
          <p:cNvSpPr txBox="1"/>
          <p:nvPr/>
        </p:nvSpPr>
        <p:spPr>
          <a:xfrm>
            <a:off x="2372204" y="1108836"/>
            <a:ext cx="7287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배열에</a:t>
            </a:r>
            <a:r>
              <a:rPr kumimoji="1" lang="ko-KR" altLang="en-US" dirty="0"/>
              <a:t> 있는 값을 지우려고 할 때에도 삽입과 같은 경우의 수가 존재 함</a:t>
            </a:r>
            <a:r>
              <a:rPr kumimoji="1" lang="en-US" altLang="ko-KR" dirty="0"/>
              <a:t>.</a:t>
            </a:r>
          </a:p>
        </p:txBody>
      </p:sp>
      <p:pic>
        <p:nvPicPr>
          <p:cNvPr id="5" name="그래픽 4" descr="터치 스크린 단색으로 채워진">
            <a:extLst>
              <a:ext uri="{FF2B5EF4-FFF2-40B4-BE49-F238E27FC236}">
                <a16:creationId xmlns:a16="http://schemas.microsoft.com/office/drawing/2014/main" id="{C476F4D0-FEB2-C228-1776-37E04878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0952" y="3860452"/>
            <a:ext cx="914400" cy="9968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DD99FC-66AD-C95A-3BC4-80541177281B}"/>
              </a:ext>
            </a:extLst>
          </p:cNvPr>
          <p:cNvSpPr txBox="1"/>
          <p:nvPr/>
        </p:nvSpPr>
        <p:spPr>
          <a:xfrm>
            <a:off x="4435200" y="2093549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맨</a:t>
            </a:r>
            <a:r>
              <a:rPr kumimoji="1" lang="ko-KR" altLang="en-US" dirty="0"/>
              <a:t> 끝에 있는 걸 지우고 싶다 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13716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Array 2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7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4945381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Delete Data on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04CAB4-E949-A581-A76E-69E3E065D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90255"/>
              </p:ext>
            </p:extLst>
          </p:nvPr>
        </p:nvGraphicFramePr>
        <p:xfrm>
          <a:off x="1731643" y="3078262"/>
          <a:ext cx="8850632" cy="113096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06329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2729380845"/>
                    </a:ext>
                  </a:extLst>
                </a:gridCol>
              </a:tblGrid>
              <a:tr h="113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Hotdog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Potato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Pizza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Tomato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00274BA-2773-C8B1-DF9A-E3DB6A569A9F}"/>
              </a:ext>
            </a:extLst>
          </p:cNvPr>
          <p:cNvSpPr txBox="1"/>
          <p:nvPr/>
        </p:nvSpPr>
        <p:spPr>
          <a:xfrm>
            <a:off x="2372204" y="1108836"/>
            <a:ext cx="7287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배열에</a:t>
            </a:r>
            <a:r>
              <a:rPr kumimoji="1" lang="ko-KR" altLang="en-US" dirty="0"/>
              <a:t> 있는 값을 지우려고 할 때에도 삽입과 같은 경우의 수가 존재 함</a:t>
            </a:r>
            <a:r>
              <a:rPr kumimoji="1" lang="en-US" altLang="ko-KR" dirty="0"/>
              <a:t>.</a:t>
            </a:r>
          </a:p>
        </p:txBody>
      </p:sp>
      <p:pic>
        <p:nvPicPr>
          <p:cNvPr id="5" name="그래픽 4" descr="터치 스크린 단색으로 채워진">
            <a:extLst>
              <a:ext uri="{FF2B5EF4-FFF2-40B4-BE49-F238E27FC236}">
                <a16:creationId xmlns:a16="http://schemas.microsoft.com/office/drawing/2014/main" id="{C476F4D0-FEB2-C228-1776-37E04878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0952" y="3860452"/>
            <a:ext cx="914400" cy="9968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DD99FC-66AD-C95A-3BC4-80541177281B}"/>
              </a:ext>
            </a:extLst>
          </p:cNvPr>
          <p:cNvSpPr txBox="1"/>
          <p:nvPr/>
        </p:nvSpPr>
        <p:spPr>
          <a:xfrm>
            <a:off x="4435200" y="2093549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맨</a:t>
            </a:r>
            <a:r>
              <a:rPr kumimoji="1" lang="ko-KR" altLang="en-US" dirty="0"/>
              <a:t> 끝에 있는 걸 지우고 싶다 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392D5-B04A-4590-259E-088FFFE47A9A}"/>
              </a:ext>
            </a:extLst>
          </p:cNvPr>
          <p:cNvSpPr txBox="1"/>
          <p:nvPr/>
        </p:nvSpPr>
        <p:spPr>
          <a:xfrm>
            <a:off x="1706749" y="4979757"/>
            <a:ext cx="8765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끝으로 가서 그냥 지우면 된다</a:t>
            </a:r>
            <a:r>
              <a:rPr kumimoji="1" lang="en-US" altLang="ko-KR" dirty="0"/>
              <a:t>!</a:t>
            </a:r>
            <a:r>
              <a:rPr kumimoji="1" lang="ko-KR" altLang="en-US" dirty="0"/>
              <a:t> 컴퓨터는 배열의 시작점 주소와 길이를 알고 있으니까</a:t>
            </a:r>
            <a:r>
              <a:rPr kumimoji="1" lang="en-US" altLang="ko-KR" dirty="0"/>
              <a:t>!</a:t>
            </a:r>
          </a:p>
          <a:p>
            <a:endParaRPr kumimoji="1" lang="en-US" altLang="ko-KR" dirty="0"/>
          </a:p>
          <a:p>
            <a:pPr algn="ctr"/>
            <a:r>
              <a:rPr kumimoji="1" lang="en-US" altLang="ko-KR" dirty="0"/>
              <a:t>Random Access </a:t>
            </a:r>
            <a:r>
              <a:rPr kumimoji="1" lang="ko-KR" altLang="en-US" dirty="0"/>
              <a:t>해서 지우면 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2100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Array 2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7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4945381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Delete Data on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04CAB4-E949-A581-A76E-69E3E065D22B}"/>
              </a:ext>
            </a:extLst>
          </p:cNvPr>
          <p:cNvGraphicFramePr>
            <a:graphicFrameLocks noGrp="1"/>
          </p:cNvGraphicFramePr>
          <p:nvPr/>
        </p:nvGraphicFramePr>
        <p:xfrm>
          <a:off x="1731643" y="3078262"/>
          <a:ext cx="8850632" cy="113096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06329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2729380845"/>
                    </a:ext>
                  </a:extLst>
                </a:gridCol>
              </a:tblGrid>
              <a:tr h="113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Hotdog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Potato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Pizza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Tomato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00274BA-2773-C8B1-DF9A-E3DB6A569A9F}"/>
              </a:ext>
            </a:extLst>
          </p:cNvPr>
          <p:cNvSpPr txBox="1"/>
          <p:nvPr/>
        </p:nvSpPr>
        <p:spPr>
          <a:xfrm>
            <a:off x="2372204" y="1108836"/>
            <a:ext cx="7287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배열에</a:t>
            </a:r>
            <a:r>
              <a:rPr kumimoji="1" lang="ko-KR" altLang="en-US" dirty="0"/>
              <a:t> 있는 값을 지우려고 할 때에도 삽입과 같은 경우의 수가 존재 함</a:t>
            </a:r>
            <a:r>
              <a:rPr kumimoji="1" lang="en-US" altLang="ko-KR" dirty="0"/>
              <a:t>.</a:t>
            </a:r>
          </a:p>
        </p:txBody>
      </p:sp>
      <p:pic>
        <p:nvPicPr>
          <p:cNvPr id="5" name="그래픽 4" descr="터치 스크린 단색으로 채워진">
            <a:extLst>
              <a:ext uri="{FF2B5EF4-FFF2-40B4-BE49-F238E27FC236}">
                <a16:creationId xmlns:a16="http://schemas.microsoft.com/office/drawing/2014/main" id="{C476F4D0-FEB2-C228-1776-37E04878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9252" y="3974752"/>
            <a:ext cx="914400" cy="9968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DD99FC-66AD-C95A-3BC4-80541177281B}"/>
              </a:ext>
            </a:extLst>
          </p:cNvPr>
          <p:cNvSpPr txBox="1"/>
          <p:nvPr/>
        </p:nvSpPr>
        <p:spPr>
          <a:xfrm>
            <a:off x="4435200" y="2093549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중간</a:t>
            </a:r>
            <a:r>
              <a:rPr kumimoji="1" lang="ko-KR" altLang="en-US" dirty="0"/>
              <a:t>에 있는 걸 지우고 싶다 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15656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Array 2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7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4945381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Delete Data on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04CAB4-E949-A581-A76E-69E3E065D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391615"/>
              </p:ext>
            </p:extLst>
          </p:nvPr>
        </p:nvGraphicFramePr>
        <p:xfrm>
          <a:off x="1731643" y="3078262"/>
          <a:ext cx="8850632" cy="113096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06329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2729380845"/>
                    </a:ext>
                  </a:extLst>
                </a:gridCol>
              </a:tblGrid>
              <a:tr h="113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Hotdog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Potato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Tomato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00274BA-2773-C8B1-DF9A-E3DB6A569A9F}"/>
              </a:ext>
            </a:extLst>
          </p:cNvPr>
          <p:cNvSpPr txBox="1"/>
          <p:nvPr/>
        </p:nvSpPr>
        <p:spPr>
          <a:xfrm>
            <a:off x="2372204" y="1108836"/>
            <a:ext cx="7287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배열에</a:t>
            </a:r>
            <a:r>
              <a:rPr kumimoji="1" lang="ko-KR" altLang="en-US" dirty="0"/>
              <a:t> 있는 값을 지우려고 할 때에도 삽입과 같은 경우의 수가 존재 함</a:t>
            </a:r>
            <a:r>
              <a:rPr kumimoji="1" lang="en-US" altLang="ko-KR" dirty="0"/>
              <a:t>.</a:t>
            </a:r>
          </a:p>
        </p:txBody>
      </p:sp>
      <p:pic>
        <p:nvPicPr>
          <p:cNvPr id="5" name="그래픽 4" descr="터치 스크린 단색으로 채워진">
            <a:extLst>
              <a:ext uri="{FF2B5EF4-FFF2-40B4-BE49-F238E27FC236}">
                <a16:creationId xmlns:a16="http://schemas.microsoft.com/office/drawing/2014/main" id="{C476F4D0-FEB2-C228-1776-37E04878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9252" y="3974752"/>
            <a:ext cx="914400" cy="9968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DD99FC-66AD-C95A-3BC4-80541177281B}"/>
              </a:ext>
            </a:extLst>
          </p:cNvPr>
          <p:cNvSpPr txBox="1"/>
          <p:nvPr/>
        </p:nvSpPr>
        <p:spPr>
          <a:xfrm>
            <a:off x="4435200" y="2093549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중간</a:t>
            </a:r>
            <a:r>
              <a:rPr kumimoji="1" lang="ko-KR" altLang="en-US" dirty="0"/>
              <a:t>에 있는 걸 지우고 싶다 </a:t>
            </a:r>
            <a:r>
              <a:rPr kumimoji="1"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58548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Array 2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7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4945381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Delete Data on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04CAB4-E949-A581-A76E-69E3E065D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801945"/>
              </p:ext>
            </p:extLst>
          </p:nvPr>
        </p:nvGraphicFramePr>
        <p:xfrm>
          <a:off x="1731643" y="3078262"/>
          <a:ext cx="8850632" cy="113096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06329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2729380845"/>
                    </a:ext>
                  </a:extLst>
                </a:gridCol>
              </a:tblGrid>
              <a:tr h="113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Hotdog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Potato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Tomato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00274BA-2773-C8B1-DF9A-E3DB6A569A9F}"/>
              </a:ext>
            </a:extLst>
          </p:cNvPr>
          <p:cNvSpPr txBox="1"/>
          <p:nvPr/>
        </p:nvSpPr>
        <p:spPr>
          <a:xfrm>
            <a:off x="2372204" y="1108836"/>
            <a:ext cx="7287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배열에</a:t>
            </a:r>
            <a:r>
              <a:rPr kumimoji="1" lang="ko-KR" altLang="en-US" dirty="0"/>
              <a:t> 있는 값을 지우려고 할 때에도 삽입과 같은 경우의 수가 존재 함</a:t>
            </a:r>
            <a:r>
              <a:rPr kumimoji="1" lang="en-US" altLang="ko-KR" dirty="0"/>
              <a:t>.</a:t>
            </a:r>
          </a:p>
        </p:txBody>
      </p:sp>
      <p:pic>
        <p:nvPicPr>
          <p:cNvPr id="5" name="그래픽 4" descr="터치 스크린 단색으로 채워진">
            <a:extLst>
              <a:ext uri="{FF2B5EF4-FFF2-40B4-BE49-F238E27FC236}">
                <a16:creationId xmlns:a16="http://schemas.microsoft.com/office/drawing/2014/main" id="{C476F4D0-FEB2-C228-1776-37E04878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9252" y="3974752"/>
            <a:ext cx="914400" cy="9968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DD99FC-66AD-C95A-3BC4-80541177281B}"/>
              </a:ext>
            </a:extLst>
          </p:cNvPr>
          <p:cNvSpPr txBox="1"/>
          <p:nvPr/>
        </p:nvSpPr>
        <p:spPr>
          <a:xfrm>
            <a:off x="4435200" y="2093549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중간</a:t>
            </a:r>
            <a:r>
              <a:rPr kumimoji="1" lang="ko-KR" altLang="en-US" dirty="0"/>
              <a:t>에 있는 걸 지우고 싶다 </a:t>
            </a:r>
            <a:r>
              <a:rPr kumimoji="1" lang="en-US" altLang="ko-KR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4AD830-EE47-C094-1977-5F0E5431DC3D}"/>
              </a:ext>
            </a:extLst>
          </p:cNvPr>
          <p:cNvSpPr txBox="1"/>
          <p:nvPr/>
        </p:nvSpPr>
        <p:spPr>
          <a:xfrm>
            <a:off x="1510494" y="5082446"/>
            <a:ext cx="970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배열의</a:t>
            </a:r>
            <a:r>
              <a:rPr kumimoji="1" lang="ko-KR" altLang="en-US" dirty="0"/>
              <a:t> 빈 공간이 있으면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공간의 낭비이고 다시 값을 저장하려 할 때 맨 끝에 넣는게 좋으니까 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99625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Array 2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7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4945381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Delete Data on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04CAB4-E949-A581-A76E-69E3E065D22B}"/>
              </a:ext>
            </a:extLst>
          </p:cNvPr>
          <p:cNvGraphicFramePr>
            <a:graphicFrameLocks noGrp="1"/>
          </p:cNvGraphicFramePr>
          <p:nvPr/>
        </p:nvGraphicFramePr>
        <p:xfrm>
          <a:off x="1731643" y="3078262"/>
          <a:ext cx="8850632" cy="113096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06329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2729380845"/>
                    </a:ext>
                  </a:extLst>
                </a:gridCol>
              </a:tblGrid>
              <a:tr h="113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Hotdog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Potato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Pizza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Tomato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00274BA-2773-C8B1-DF9A-E3DB6A569A9F}"/>
              </a:ext>
            </a:extLst>
          </p:cNvPr>
          <p:cNvSpPr txBox="1"/>
          <p:nvPr/>
        </p:nvSpPr>
        <p:spPr>
          <a:xfrm>
            <a:off x="2372204" y="1108836"/>
            <a:ext cx="7287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배열에</a:t>
            </a:r>
            <a:r>
              <a:rPr kumimoji="1" lang="ko-KR" altLang="en-US" dirty="0"/>
              <a:t> 있는 값을 지우려고 할 때에도 삽입과 같은 경우의 수가 존재 함</a:t>
            </a:r>
            <a:r>
              <a:rPr kumimoji="1" lang="en-US" altLang="ko-KR" dirty="0"/>
              <a:t>.</a:t>
            </a:r>
          </a:p>
        </p:txBody>
      </p:sp>
      <p:pic>
        <p:nvPicPr>
          <p:cNvPr id="5" name="그래픽 4" descr="터치 스크린 단색으로 채워진">
            <a:extLst>
              <a:ext uri="{FF2B5EF4-FFF2-40B4-BE49-F238E27FC236}">
                <a16:creationId xmlns:a16="http://schemas.microsoft.com/office/drawing/2014/main" id="{C476F4D0-FEB2-C228-1776-37E04878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0500" y="4062975"/>
            <a:ext cx="914400" cy="9968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DD99FC-66AD-C95A-3BC4-80541177281B}"/>
              </a:ext>
            </a:extLst>
          </p:cNvPr>
          <p:cNvSpPr txBox="1"/>
          <p:nvPr/>
        </p:nvSpPr>
        <p:spPr>
          <a:xfrm>
            <a:off x="4435200" y="2093549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처음</a:t>
            </a:r>
            <a:r>
              <a:rPr kumimoji="1" lang="ko-KR" altLang="en-US" dirty="0"/>
              <a:t>에 있는 걸 지우고 싶다 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2649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Array 2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7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0" y="0"/>
            <a:ext cx="2607978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Memory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0C002C5-FF7C-E7D1-CD29-929358F77E8A}"/>
              </a:ext>
            </a:extLst>
          </p:cNvPr>
          <p:cNvGraphicFramePr>
            <a:graphicFrameLocks noGrp="1"/>
          </p:cNvGraphicFramePr>
          <p:nvPr/>
        </p:nvGraphicFramePr>
        <p:xfrm>
          <a:off x="3819236" y="1070263"/>
          <a:ext cx="5096168" cy="47694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37021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2896136709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</a:tblGrid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D</a:t>
                      </a:r>
                    </a:p>
                    <a:p>
                      <a:r>
                        <a:rPr lang="en-US" altLang="ko-Kore-KR" sz="1100" b="0" dirty="0"/>
                        <a:t>(char)</a:t>
                      </a:r>
                      <a:endParaRPr lang="ko-Kore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013</a:t>
                      </a:r>
                      <a:endParaRPr lang="en-US" altLang="ko-Kore-KR" b="1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altLang="ko-Kore-KR" b="1" dirty="0"/>
                        <a:t>12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/>
                        <a:t>(int)</a:t>
                      </a:r>
                      <a:endParaRPr lang="ko-Kore-KR" altLang="en-US" sz="1100" b="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ore-KR" b="1" dirty="0"/>
                        <a:t>0</a:t>
                      </a:r>
                      <a:r>
                        <a:rPr lang="en-US" altLang="ko-KR" b="1" dirty="0"/>
                        <a:t>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1100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48262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95390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578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12771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779513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180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0.57</a:t>
                      </a:r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255046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2722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04497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71756F0-7B48-89B9-0145-2A7BA73DADDA}"/>
              </a:ext>
            </a:extLst>
          </p:cNvPr>
          <p:cNvCxnSpPr/>
          <p:nvPr/>
        </p:nvCxnSpPr>
        <p:spPr>
          <a:xfrm>
            <a:off x="3127664" y="1381991"/>
            <a:ext cx="691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8A461F-F175-EB64-16B4-5A11E89DC01B}"/>
              </a:ext>
            </a:extLst>
          </p:cNvPr>
          <p:cNvSpPr txBox="1"/>
          <p:nvPr/>
        </p:nvSpPr>
        <p:spPr>
          <a:xfrm>
            <a:off x="1790438" y="1197325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0x00000001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B13092-00C8-4BD0-146A-E72A5B76A446}"/>
              </a:ext>
            </a:extLst>
          </p:cNvPr>
          <p:cNvSpPr txBox="1"/>
          <p:nvPr/>
        </p:nvSpPr>
        <p:spPr>
          <a:xfrm>
            <a:off x="9780151" y="1696089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0x00000010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27482FE-6833-2909-8C38-4D55C5A232B4}"/>
              </a:ext>
            </a:extLst>
          </p:cNvPr>
          <p:cNvCxnSpPr>
            <a:cxnSpLocks/>
          </p:cNvCxnSpPr>
          <p:nvPr/>
        </p:nvCxnSpPr>
        <p:spPr>
          <a:xfrm flipH="1">
            <a:off x="8990446" y="1880755"/>
            <a:ext cx="714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B87930-A794-DE5C-8129-9A8A9C78460E}"/>
              </a:ext>
            </a:extLst>
          </p:cNvPr>
          <p:cNvSpPr txBox="1"/>
          <p:nvPr/>
        </p:nvSpPr>
        <p:spPr>
          <a:xfrm>
            <a:off x="315058" y="762105"/>
            <a:ext cx="1323504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int / 4byte</a:t>
            </a:r>
          </a:p>
          <a:p>
            <a:r>
              <a:rPr kumimoji="1" lang="en-US" altLang="ko-Kore-KR" dirty="0"/>
              <a:t>char / 1byte</a:t>
            </a:r>
          </a:p>
          <a:p>
            <a:r>
              <a:rPr kumimoji="1" lang="en-US" altLang="ko-Kore-KR" dirty="0"/>
              <a:t>float /4byte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0C4834-E646-4039-3A24-3472D713F818}"/>
              </a:ext>
            </a:extLst>
          </p:cNvPr>
          <p:cNvSpPr txBox="1"/>
          <p:nvPr/>
        </p:nvSpPr>
        <p:spPr>
          <a:xfrm>
            <a:off x="394855" y="2067791"/>
            <a:ext cx="221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int </a:t>
            </a:r>
            <a:r>
              <a:rPr kumimoji="1" lang="en-US" altLang="ko-Kore-KR" dirty="0" err="1"/>
              <a:t>test_number</a:t>
            </a:r>
            <a:r>
              <a:rPr kumimoji="1" lang="en-US" altLang="ko-Kore-KR" dirty="0"/>
              <a:t> = 12;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7C937FE-1704-870A-B200-1785FD2F1063}"/>
              </a:ext>
            </a:extLst>
          </p:cNvPr>
          <p:cNvGrpSpPr/>
          <p:nvPr/>
        </p:nvGrpSpPr>
        <p:grpSpPr>
          <a:xfrm>
            <a:off x="757230" y="4046253"/>
            <a:ext cx="1517286" cy="1293577"/>
            <a:chOff x="611757" y="3730699"/>
            <a:chExt cx="1517286" cy="12935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BDDED8-858C-5561-AF6E-21F69F7E71EF}"/>
                </a:ext>
              </a:extLst>
            </p:cNvPr>
            <p:cNvSpPr txBox="1"/>
            <p:nvPr/>
          </p:nvSpPr>
          <p:spPr>
            <a:xfrm>
              <a:off x="1482712" y="3730699"/>
              <a:ext cx="646331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주소</a:t>
              </a:r>
              <a:endParaRPr kumimoji="1" lang="en-US" altLang="ko-Kore-KR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60DF23-D86D-313D-3362-19E899400C4F}"/>
                </a:ext>
              </a:extLst>
            </p:cNvPr>
            <p:cNvSpPr txBox="1"/>
            <p:nvPr/>
          </p:nvSpPr>
          <p:spPr>
            <a:xfrm>
              <a:off x="611757" y="4100946"/>
              <a:ext cx="1517286" cy="9233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R" dirty="0"/>
            </a:p>
            <a:p>
              <a:pPr algn="ctr"/>
              <a:r>
                <a:rPr kumimoji="1" lang="ko-KR" altLang="en-US" dirty="0"/>
                <a:t>값</a:t>
              </a:r>
              <a:endParaRPr kumimoji="1" lang="en-US" altLang="ko-KR" dirty="0"/>
            </a:p>
            <a:p>
              <a:pPr algn="ctr"/>
              <a:endParaRPr kumimoji="1" lang="en-US" altLang="ko-Kore-KR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828D81-73F0-684C-1348-DEF3E12D74DB}"/>
                </a:ext>
              </a:extLst>
            </p:cNvPr>
            <p:cNvSpPr txBox="1"/>
            <p:nvPr/>
          </p:nvSpPr>
          <p:spPr>
            <a:xfrm>
              <a:off x="611757" y="3730700"/>
              <a:ext cx="877163" cy="36933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자료형</a:t>
              </a:r>
              <a:endParaRPr kumimoji="1" lang="en-US" altLang="ko-Kore-KR" dirty="0"/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250D169-DE28-B4A9-F902-B4E2755321CA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195812" y="2065421"/>
            <a:ext cx="5173815" cy="1980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0" name="그래픽 19" descr="터치 스크린 단색으로 채워진">
            <a:extLst>
              <a:ext uri="{FF2B5EF4-FFF2-40B4-BE49-F238E27FC236}">
                <a16:creationId xmlns:a16="http://schemas.microsoft.com/office/drawing/2014/main" id="{C5818888-2A32-0E85-540D-33EA7C680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7456" y="23438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02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Array 2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7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4945381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 err="1">
                <a:solidFill>
                  <a:schemeClr val="accent2"/>
                </a:solidFill>
              </a:rPr>
              <a:t>Scanf</a:t>
            </a:r>
            <a:r>
              <a:rPr lang="en-US" altLang="ko-Kore-KR" sz="4400" b="1" dirty="0">
                <a:solidFill>
                  <a:schemeClr val="accent2"/>
                </a:solidFill>
              </a:rPr>
              <a:t> </a:t>
            </a:r>
            <a:r>
              <a:rPr lang="ko-Kore-KR" altLang="en-US" sz="4400" b="1" dirty="0">
                <a:solidFill>
                  <a:schemeClr val="accent2"/>
                </a:solidFill>
              </a:rPr>
              <a:t>를</a:t>
            </a:r>
            <a:r>
              <a:rPr lang="ko-KR" altLang="en-US" sz="4400" b="1" dirty="0">
                <a:solidFill>
                  <a:schemeClr val="accent2"/>
                </a:solidFill>
              </a:rPr>
              <a:t> 살펴봅시다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4CA6BE4-A643-C982-5A5B-7744486B6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084962"/>
              </p:ext>
            </p:extLst>
          </p:nvPr>
        </p:nvGraphicFramePr>
        <p:xfrm>
          <a:off x="4619336" y="1044287"/>
          <a:ext cx="5096168" cy="493706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37021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2896136709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</a:tblGrid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D</a:t>
                      </a:r>
                    </a:p>
                    <a:p>
                      <a:r>
                        <a:rPr lang="en-US" altLang="ko-Kore-KR" sz="1100" b="0" dirty="0"/>
                        <a:t>(char)</a:t>
                      </a:r>
                      <a:endParaRPr lang="ko-Kore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013</a:t>
                      </a:r>
                      <a:endParaRPr lang="en-US" altLang="ko-Kore-KR" b="1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altLang="ko-Kore-KR" b="1" dirty="0"/>
                        <a:t>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/>
                        <a:t>(char)</a:t>
                      </a:r>
                      <a:endParaRPr lang="ko-Kore-KR" altLang="en-US" sz="1100" b="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(char)</a:t>
                      </a:r>
                      <a:endParaRPr kumimoji="0" lang="ko-Kore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(char)</a:t>
                      </a:r>
                      <a:endParaRPr kumimoji="0" lang="ko-Kore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(char)</a:t>
                      </a:r>
                      <a:endParaRPr kumimoji="0" lang="ko-Kore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48262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95390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578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12771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779513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180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0.57</a:t>
                      </a:r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255046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2722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04497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6110DF-2851-DCE6-7F23-4D20EC02E775}"/>
              </a:ext>
            </a:extLst>
          </p:cNvPr>
          <p:cNvCxnSpPr/>
          <p:nvPr/>
        </p:nvCxnSpPr>
        <p:spPr>
          <a:xfrm>
            <a:off x="3927764" y="1356015"/>
            <a:ext cx="691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9B25D4-55AA-F8AF-E112-00656733DBB3}"/>
              </a:ext>
            </a:extLst>
          </p:cNvPr>
          <p:cNvSpPr txBox="1"/>
          <p:nvPr/>
        </p:nvSpPr>
        <p:spPr>
          <a:xfrm>
            <a:off x="2590538" y="1171349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0x00000001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751880-2BB1-24F5-117D-579DACD01A5A}"/>
              </a:ext>
            </a:extLst>
          </p:cNvPr>
          <p:cNvSpPr txBox="1"/>
          <p:nvPr/>
        </p:nvSpPr>
        <p:spPr>
          <a:xfrm>
            <a:off x="10580251" y="1670113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0x00000010</a:t>
            </a:r>
            <a:endParaRPr kumimoji="1" lang="ko-Kore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8326AB9-D376-73B7-FF71-743564E0922A}"/>
              </a:ext>
            </a:extLst>
          </p:cNvPr>
          <p:cNvCxnSpPr>
            <a:cxnSpLocks/>
          </p:cNvCxnSpPr>
          <p:nvPr/>
        </p:nvCxnSpPr>
        <p:spPr>
          <a:xfrm flipH="1">
            <a:off x="9790546" y="1854779"/>
            <a:ext cx="714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C0D388-2A1C-0437-1EBA-B801AE9708FB}"/>
              </a:ext>
            </a:extLst>
          </p:cNvPr>
          <p:cNvSpPr txBox="1"/>
          <p:nvPr/>
        </p:nvSpPr>
        <p:spPr>
          <a:xfrm>
            <a:off x="1115158" y="736129"/>
            <a:ext cx="1323504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int / 4byte</a:t>
            </a:r>
          </a:p>
          <a:p>
            <a:r>
              <a:rPr kumimoji="1" lang="en-US" altLang="ko-Kore-KR" dirty="0"/>
              <a:t>char / 1byte</a:t>
            </a:r>
          </a:p>
          <a:p>
            <a:r>
              <a:rPr kumimoji="1" lang="en-US" altLang="ko-Kore-KR" dirty="0"/>
              <a:t>float /4byte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0BDA79-E23F-3B3C-6348-179D0A56CAF2}"/>
              </a:ext>
            </a:extLst>
          </p:cNvPr>
          <p:cNvSpPr txBox="1"/>
          <p:nvPr/>
        </p:nvSpPr>
        <p:spPr>
          <a:xfrm>
            <a:off x="823401" y="1792616"/>
            <a:ext cx="23398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char </a:t>
            </a:r>
            <a:r>
              <a:rPr kumimoji="1" lang="en-US" altLang="ko-KR" dirty="0" err="1"/>
              <a:t>test_array</a:t>
            </a:r>
            <a:r>
              <a:rPr kumimoji="1" lang="en-US" altLang="ko-KR" dirty="0"/>
              <a:t>[4]</a:t>
            </a:r>
          </a:p>
          <a:p>
            <a:endParaRPr kumimoji="1" lang="en-US" altLang="ko-Kore-KR" dirty="0"/>
          </a:p>
          <a:p>
            <a:r>
              <a:rPr kumimoji="1" lang="en-US" altLang="ko-KR" dirty="0"/>
              <a:t>char </a:t>
            </a:r>
            <a:r>
              <a:rPr kumimoji="1" lang="en-US" altLang="ko-KR" dirty="0" err="1"/>
              <a:t>test_array</a:t>
            </a:r>
            <a:r>
              <a:rPr kumimoji="1" lang="en-US" altLang="ko-KR" dirty="0"/>
              <a:t>[0] = ‘L’</a:t>
            </a:r>
            <a:endParaRPr kumimoji="1" lang="en-US" altLang="ko-Kore-KR" dirty="0"/>
          </a:p>
          <a:p>
            <a:r>
              <a:rPr kumimoji="1" lang="en-US" altLang="ko-KR" dirty="0"/>
              <a:t>char </a:t>
            </a:r>
            <a:r>
              <a:rPr kumimoji="1" lang="en-US" altLang="ko-KR" dirty="0" err="1"/>
              <a:t>test_array</a:t>
            </a:r>
            <a:r>
              <a:rPr kumimoji="1" lang="en-US" altLang="ko-KR" dirty="0"/>
              <a:t>[1] = ‘O’</a:t>
            </a:r>
          </a:p>
          <a:p>
            <a:r>
              <a:rPr kumimoji="1" lang="en-US" altLang="ko-KR" dirty="0"/>
              <a:t>char </a:t>
            </a:r>
            <a:r>
              <a:rPr kumimoji="1" lang="en-US" altLang="ko-KR" dirty="0" err="1"/>
              <a:t>test_array</a:t>
            </a:r>
            <a:r>
              <a:rPr kumimoji="1" lang="en-US" altLang="ko-KR" dirty="0"/>
              <a:t>[2] = ‘V’</a:t>
            </a:r>
            <a:endParaRPr kumimoji="1" lang="en-US" altLang="ko-Kore-KR" dirty="0"/>
          </a:p>
          <a:p>
            <a:r>
              <a:rPr kumimoji="1" lang="en-US" altLang="ko-KR" dirty="0"/>
              <a:t>char </a:t>
            </a:r>
            <a:r>
              <a:rPr kumimoji="1" lang="en-US" altLang="ko-KR" dirty="0" err="1"/>
              <a:t>test_array</a:t>
            </a:r>
            <a:r>
              <a:rPr kumimoji="1" lang="en-US" altLang="ko-KR" dirty="0"/>
              <a:t>[3] = ‘E’</a:t>
            </a:r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C909CD5-EDDF-02B1-D0ED-A7F5958CF6EE}"/>
              </a:ext>
            </a:extLst>
          </p:cNvPr>
          <p:cNvGrpSpPr/>
          <p:nvPr/>
        </p:nvGrpSpPr>
        <p:grpSpPr>
          <a:xfrm>
            <a:off x="1557330" y="4020277"/>
            <a:ext cx="1517286" cy="1293577"/>
            <a:chOff x="611757" y="3730699"/>
            <a:chExt cx="1517286" cy="129357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473C45-61A2-FE4B-C5C8-9A22A45D636C}"/>
                </a:ext>
              </a:extLst>
            </p:cNvPr>
            <p:cNvSpPr txBox="1"/>
            <p:nvPr/>
          </p:nvSpPr>
          <p:spPr>
            <a:xfrm>
              <a:off x="1482712" y="3730699"/>
              <a:ext cx="646331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주소</a:t>
              </a:r>
              <a:endParaRPr kumimoji="1" lang="en-US" altLang="ko-Kore-KR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B83FED-AD5A-7857-5D02-2A54A4DE01B6}"/>
                </a:ext>
              </a:extLst>
            </p:cNvPr>
            <p:cNvSpPr txBox="1"/>
            <p:nvPr/>
          </p:nvSpPr>
          <p:spPr>
            <a:xfrm>
              <a:off x="611757" y="4100946"/>
              <a:ext cx="1517286" cy="9233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R" dirty="0"/>
            </a:p>
            <a:p>
              <a:pPr algn="ctr"/>
              <a:r>
                <a:rPr kumimoji="1" lang="ko-KR" altLang="en-US" dirty="0"/>
                <a:t>값</a:t>
              </a:r>
              <a:endParaRPr kumimoji="1" lang="en-US" altLang="ko-KR" dirty="0"/>
            </a:p>
            <a:p>
              <a:pPr algn="ctr"/>
              <a:endParaRPr kumimoji="1" lang="en-US" altLang="ko-Kore-KR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1A4D0C-04EC-1887-1E4D-F6CE063E33AC}"/>
                </a:ext>
              </a:extLst>
            </p:cNvPr>
            <p:cNvSpPr txBox="1"/>
            <p:nvPr/>
          </p:nvSpPr>
          <p:spPr>
            <a:xfrm>
              <a:off x="611757" y="3730700"/>
              <a:ext cx="877163" cy="36933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자료형</a:t>
              </a:r>
              <a:endParaRPr kumimoji="1" lang="en-US" altLang="ko-Kore-KR" dirty="0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E152AB1-F186-1FF7-40A2-14FDB420E6E8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995912" y="2039445"/>
            <a:ext cx="5173815" cy="1980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3" name="그래픽 22" descr="터치 스크린 단색으로 채워진">
            <a:extLst>
              <a:ext uri="{FF2B5EF4-FFF2-40B4-BE49-F238E27FC236}">
                <a16:creationId xmlns:a16="http://schemas.microsoft.com/office/drawing/2014/main" id="{93C064D1-1757-0C70-0289-A77AECA86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0048" y="22608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68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Array 2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7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728853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 err="1">
                <a:solidFill>
                  <a:schemeClr val="accent2"/>
                </a:solidFill>
              </a:rPr>
              <a:t>Printf</a:t>
            </a:r>
            <a:r>
              <a:rPr lang="ko-KR" altLang="en-US" sz="4400" b="1" dirty="0">
                <a:solidFill>
                  <a:schemeClr val="accent2"/>
                </a:solidFill>
              </a:rPr>
              <a:t>와 </a:t>
            </a:r>
            <a:r>
              <a:rPr lang="en-US" altLang="ko-KR" sz="4400" b="1" dirty="0" err="1">
                <a:solidFill>
                  <a:schemeClr val="accent2"/>
                </a:solidFill>
              </a:rPr>
              <a:t>scanf</a:t>
            </a:r>
            <a:r>
              <a:rPr lang="en-US" altLang="ko-Kore-KR" sz="4400" b="1" dirty="0">
                <a:solidFill>
                  <a:schemeClr val="accent2"/>
                </a:solidFill>
              </a:rPr>
              <a:t> </a:t>
            </a:r>
            <a:r>
              <a:rPr lang="ko-Kore-KR" altLang="en-US" sz="4400" b="1" dirty="0">
                <a:solidFill>
                  <a:schemeClr val="accent2"/>
                </a:solidFill>
              </a:rPr>
              <a:t>를</a:t>
            </a:r>
            <a:r>
              <a:rPr lang="ko-KR" altLang="en-US" sz="4400" b="1" dirty="0">
                <a:solidFill>
                  <a:schemeClr val="accent2"/>
                </a:solidFill>
              </a:rPr>
              <a:t> 살펴봅시다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E9573-41FC-0950-2E2F-7EB4EC1593D0}"/>
              </a:ext>
            </a:extLst>
          </p:cNvPr>
          <p:cNvSpPr txBox="1"/>
          <p:nvPr/>
        </p:nvSpPr>
        <p:spPr>
          <a:xfrm>
            <a:off x="2993067" y="2720796"/>
            <a:ext cx="6205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 err="1"/>
              <a:t>printf</a:t>
            </a:r>
            <a:r>
              <a:rPr kumimoji="1" lang="en-US" altLang="ko-Kore-KR" sz="2800" dirty="0"/>
              <a:t>(“%d”, A);		</a:t>
            </a:r>
            <a:r>
              <a:rPr kumimoji="1" lang="en-US" altLang="ko-Kore-KR" sz="2800" dirty="0" err="1"/>
              <a:t>scanf</a:t>
            </a:r>
            <a:r>
              <a:rPr kumimoji="1" lang="en-US" altLang="ko-Kore-KR" sz="2800" dirty="0"/>
              <a:t>(“%</a:t>
            </a:r>
            <a:r>
              <a:rPr kumimoji="1" lang="en-US" altLang="ko-Kore-KR" sz="2800" dirty="0" err="1"/>
              <a:t>d”,&amp;A</a:t>
            </a:r>
            <a:r>
              <a:rPr kumimoji="1" lang="en-US" altLang="ko-Kore-KR" sz="2800" dirty="0"/>
              <a:t>);</a:t>
            </a: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CBC682A0-46BE-B1A0-9A86-8291596334E8}"/>
              </a:ext>
            </a:extLst>
          </p:cNvPr>
          <p:cNvSpPr/>
          <p:nvPr/>
        </p:nvSpPr>
        <p:spPr>
          <a:xfrm>
            <a:off x="4446270" y="2503170"/>
            <a:ext cx="1051560" cy="925830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AA9BBAFF-7AFA-BBA4-546B-91B58515A5AE}"/>
              </a:ext>
            </a:extLst>
          </p:cNvPr>
          <p:cNvSpPr/>
          <p:nvPr/>
        </p:nvSpPr>
        <p:spPr>
          <a:xfrm>
            <a:off x="8147373" y="2503170"/>
            <a:ext cx="1051560" cy="925830"/>
          </a:xfrm>
          <a:prstGeom prst="fram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06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Array 2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7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728853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 err="1">
                <a:solidFill>
                  <a:schemeClr val="accent2"/>
                </a:solidFill>
              </a:rPr>
              <a:t>Printf</a:t>
            </a:r>
            <a:r>
              <a:rPr lang="ko-KR" altLang="en-US" sz="4400" b="1" dirty="0">
                <a:solidFill>
                  <a:schemeClr val="accent2"/>
                </a:solidFill>
              </a:rPr>
              <a:t>와 </a:t>
            </a:r>
            <a:r>
              <a:rPr lang="en-US" altLang="ko-KR" sz="4400" b="1" dirty="0" err="1">
                <a:solidFill>
                  <a:schemeClr val="accent2"/>
                </a:solidFill>
              </a:rPr>
              <a:t>scanf</a:t>
            </a:r>
            <a:r>
              <a:rPr lang="en-US" altLang="ko-Kore-KR" sz="4400" b="1" dirty="0">
                <a:solidFill>
                  <a:schemeClr val="accent2"/>
                </a:solidFill>
              </a:rPr>
              <a:t> </a:t>
            </a:r>
            <a:r>
              <a:rPr lang="ko-Kore-KR" altLang="en-US" sz="4400" b="1" dirty="0">
                <a:solidFill>
                  <a:schemeClr val="accent2"/>
                </a:solidFill>
              </a:rPr>
              <a:t>를</a:t>
            </a:r>
            <a:r>
              <a:rPr lang="ko-KR" altLang="en-US" sz="4400" b="1" dirty="0">
                <a:solidFill>
                  <a:schemeClr val="accent2"/>
                </a:solidFill>
              </a:rPr>
              <a:t> 살펴봅시다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CBC682A0-46BE-B1A0-9A86-8291596334E8}"/>
              </a:ext>
            </a:extLst>
          </p:cNvPr>
          <p:cNvSpPr/>
          <p:nvPr/>
        </p:nvSpPr>
        <p:spPr>
          <a:xfrm>
            <a:off x="1716166" y="2561612"/>
            <a:ext cx="3634740" cy="925830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Call by Value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AA9BBAFF-7AFA-BBA4-546B-91B58515A5AE}"/>
              </a:ext>
            </a:extLst>
          </p:cNvPr>
          <p:cNvSpPr/>
          <p:nvPr/>
        </p:nvSpPr>
        <p:spPr>
          <a:xfrm>
            <a:off x="7006038" y="2561612"/>
            <a:ext cx="3634739" cy="925830"/>
          </a:xfrm>
          <a:prstGeom prst="fram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Call by Reference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755645-8C44-555C-AEBC-AA649068BCC9}"/>
              </a:ext>
            </a:extLst>
          </p:cNvPr>
          <p:cNvSpPr txBox="1"/>
          <p:nvPr/>
        </p:nvSpPr>
        <p:spPr>
          <a:xfrm>
            <a:off x="2178838" y="3966266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값을</a:t>
            </a:r>
            <a:r>
              <a:rPr kumimoji="1" lang="ko-KR" altLang="en-US" dirty="0"/>
              <a:t> 복사해서 사용 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D4275-D17D-D377-8224-97E1620CDA1C}"/>
              </a:ext>
            </a:extLst>
          </p:cNvPr>
          <p:cNvSpPr txBox="1"/>
          <p:nvPr/>
        </p:nvSpPr>
        <p:spPr>
          <a:xfrm>
            <a:off x="7258050" y="3978932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값에</a:t>
            </a:r>
            <a:r>
              <a:rPr kumimoji="1" lang="ko-KR" altLang="en-US" dirty="0"/>
              <a:t> 직접 접근해서 사용 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35777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Array 2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7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728853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 err="1">
                <a:solidFill>
                  <a:schemeClr val="accent2"/>
                </a:solidFill>
              </a:rPr>
              <a:t>p</a:t>
            </a:r>
            <a:r>
              <a:rPr lang="en-US" altLang="ko-Kore-KR" sz="4400" b="1" dirty="0" err="1">
                <a:solidFill>
                  <a:schemeClr val="accent2"/>
                </a:solidFill>
              </a:rPr>
              <a:t>rintf</a:t>
            </a:r>
            <a:r>
              <a:rPr lang="ko-KR" altLang="en-US" sz="4400" b="1" dirty="0">
                <a:solidFill>
                  <a:schemeClr val="accent2"/>
                </a:solidFill>
              </a:rPr>
              <a:t>와 </a:t>
            </a:r>
            <a:r>
              <a:rPr lang="en-US" altLang="ko-KR" sz="4400" b="1" dirty="0" err="1">
                <a:solidFill>
                  <a:schemeClr val="accent2"/>
                </a:solidFill>
              </a:rPr>
              <a:t>scanf</a:t>
            </a:r>
            <a:r>
              <a:rPr lang="en-US" altLang="ko-Kore-KR" sz="4400" b="1" dirty="0">
                <a:solidFill>
                  <a:schemeClr val="accent2"/>
                </a:solidFill>
              </a:rPr>
              <a:t> </a:t>
            </a:r>
            <a:r>
              <a:rPr lang="ko-Kore-KR" altLang="en-US" sz="4400" b="1" dirty="0">
                <a:solidFill>
                  <a:schemeClr val="accent2"/>
                </a:solidFill>
              </a:rPr>
              <a:t>를</a:t>
            </a:r>
            <a:r>
              <a:rPr lang="ko-KR" altLang="en-US" sz="4400" b="1" dirty="0">
                <a:solidFill>
                  <a:schemeClr val="accent2"/>
                </a:solidFill>
              </a:rPr>
              <a:t> 살펴봅시다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CBC682A0-46BE-B1A0-9A86-8291596334E8}"/>
              </a:ext>
            </a:extLst>
          </p:cNvPr>
          <p:cNvSpPr/>
          <p:nvPr/>
        </p:nvSpPr>
        <p:spPr>
          <a:xfrm>
            <a:off x="1574712" y="1157379"/>
            <a:ext cx="3634740" cy="925830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Call by Value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AA9BBAFF-7AFA-BBA4-546B-91B58515A5AE}"/>
              </a:ext>
            </a:extLst>
          </p:cNvPr>
          <p:cNvSpPr/>
          <p:nvPr/>
        </p:nvSpPr>
        <p:spPr>
          <a:xfrm>
            <a:off x="7081754" y="1257300"/>
            <a:ext cx="3634739" cy="925830"/>
          </a:xfrm>
          <a:prstGeom prst="fram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Call by Reference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755645-8C44-555C-AEBC-AA649068BCC9}"/>
              </a:ext>
            </a:extLst>
          </p:cNvPr>
          <p:cNvSpPr txBox="1"/>
          <p:nvPr/>
        </p:nvSpPr>
        <p:spPr>
          <a:xfrm>
            <a:off x="2037384" y="3958766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값을</a:t>
            </a:r>
            <a:r>
              <a:rPr kumimoji="1" lang="ko-KR" altLang="en-US" dirty="0"/>
              <a:t> 복사해서 사용 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D4275-D17D-D377-8224-97E1620CDA1C}"/>
              </a:ext>
            </a:extLst>
          </p:cNvPr>
          <p:cNvSpPr txBox="1"/>
          <p:nvPr/>
        </p:nvSpPr>
        <p:spPr>
          <a:xfrm>
            <a:off x="7287143" y="2477288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값에</a:t>
            </a:r>
            <a:r>
              <a:rPr kumimoji="1" lang="ko-KR" altLang="en-US" dirty="0"/>
              <a:t> 직접 접근해서 사용 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15" name="그림 14" descr="폰트, 그래픽, 스크린샷, 디자인이(가) 표시된 사진&#10;&#10;자동 생성된 설명">
            <a:extLst>
              <a:ext uri="{FF2B5EF4-FFF2-40B4-BE49-F238E27FC236}">
                <a16:creationId xmlns:a16="http://schemas.microsoft.com/office/drawing/2014/main" id="{BCDB9CE1-2C48-9D28-E419-B9FB764A3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120" y="2944031"/>
            <a:ext cx="1955924" cy="87242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21C03C0-7428-8E03-EE3B-4B6B4C4E3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624" y="2347675"/>
            <a:ext cx="3236916" cy="454047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DEF140D-F076-DB13-CA27-BCE7E656E0CF}"/>
              </a:ext>
            </a:extLst>
          </p:cNvPr>
          <p:cNvGrpSpPr/>
          <p:nvPr/>
        </p:nvGrpSpPr>
        <p:grpSpPr>
          <a:xfrm>
            <a:off x="1278741" y="4586653"/>
            <a:ext cx="1517286" cy="1293577"/>
            <a:chOff x="611757" y="3730699"/>
            <a:chExt cx="1517286" cy="12935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503570-B813-920C-FCF7-D52F1D906B81}"/>
                </a:ext>
              </a:extLst>
            </p:cNvPr>
            <p:cNvSpPr txBox="1"/>
            <p:nvPr/>
          </p:nvSpPr>
          <p:spPr>
            <a:xfrm>
              <a:off x="1482712" y="3730699"/>
              <a:ext cx="646331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주소</a:t>
              </a:r>
              <a:endParaRPr kumimoji="1" lang="en-US" altLang="ko-Kore-KR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5C28C2-4954-D49F-BB7F-8179209FBDA9}"/>
                </a:ext>
              </a:extLst>
            </p:cNvPr>
            <p:cNvSpPr txBox="1"/>
            <p:nvPr/>
          </p:nvSpPr>
          <p:spPr>
            <a:xfrm>
              <a:off x="611757" y="4100946"/>
              <a:ext cx="1517286" cy="9233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R" dirty="0"/>
            </a:p>
            <a:p>
              <a:pPr algn="ctr"/>
              <a:r>
                <a:rPr kumimoji="1" lang="ko-KR" altLang="en-US" dirty="0"/>
                <a:t>값</a:t>
              </a:r>
              <a:endParaRPr kumimoji="1" lang="en-US" altLang="ko-KR" dirty="0"/>
            </a:p>
            <a:p>
              <a:pPr algn="ctr"/>
              <a:endParaRPr kumimoji="1" lang="en-US" altLang="ko-Kore-K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74ECC2-8EC2-B068-63A7-4FB6832BF10C}"/>
                </a:ext>
              </a:extLst>
            </p:cNvPr>
            <p:cNvSpPr txBox="1"/>
            <p:nvPr/>
          </p:nvSpPr>
          <p:spPr>
            <a:xfrm>
              <a:off x="611757" y="3730700"/>
              <a:ext cx="877163" cy="36933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자료형</a:t>
              </a:r>
              <a:endParaRPr kumimoji="1" lang="en-US" altLang="ko-Kore-KR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58A043D-B7F8-7A41-1866-334111197E92}"/>
              </a:ext>
            </a:extLst>
          </p:cNvPr>
          <p:cNvSpPr txBox="1"/>
          <p:nvPr/>
        </p:nvSpPr>
        <p:spPr>
          <a:xfrm>
            <a:off x="4117191" y="4956900"/>
            <a:ext cx="1517286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en-US" altLang="ko-KR" dirty="0"/>
          </a:p>
          <a:p>
            <a:pPr algn="ctr"/>
            <a:r>
              <a:rPr kumimoji="1" lang="ko-KR" altLang="en-US" dirty="0"/>
              <a:t>값</a:t>
            </a:r>
            <a:endParaRPr kumimoji="1" lang="en-US" altLang="ko-KR" dirty="0"/>
          </a:p>
          <a:p>
            <a:pPr algn="ctr"/>
            <a:endParaRPr kumimoji="1" lang="en-US" altLang="ko-Kore-KR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799F9C3-A469-B6EB-FA80-14863FC8B7EE}"/>
              </a:ext>
            </a:extLst>
          </p:cNvPr>
          <p:cNvCxnSpPr/>
          <p:nvPr/>
        </p:nvCxnSpPr>
        <p:spPr>
          <a:xfrm>
            <a:off x="2971800" y="5215029"/>
            <a:ext cx="902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533B9DF-7B6A-3C90-6C23-D8EA0E5A6E39}"/>
              </a:ext>
            </a:extLst>
          </p:cNvPr>
          <p:cNvSpPr txBox="1"/>
          <p:nvPr/>
        </p:nvSpPr>
        <p:spPr>
          <a:xfrm>
            <a:off x="3100119" y="480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복제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EAE2B3F-494D-0767-B9CB-4E6B48827A5A}"/>
              </a:ext>
            </a:extLst>
          </p:cNvPr>
          <p:cNvCxnSpPr>
            <a:cxnSpLocks/>
          </p:cNvCxnSpPr>
          <p:nvPr/>
        </p:nvCxnSpPr>
        <p:spPr>
          <a:xfrm flipH="1">
            <a:off x="4526148" y="3380244"/>
            <a:ext cx="484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1F5CA5B4-6AF2-973A-A9EB-294E0451ACB7}"/>
              </a:ext>
            </a:extLst>
          </p:cNvPr>
          <p:cNvCxnSpPr/>
          <p:nvPr/>
        </p:nvCxnSpPr>
        <p:spPr>
          <a:xfrm>
            <a:off x="5010540" y="3380244"/>
            <a:ext cx="0" cy="15757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EDF71261-7452-ACB0-67BB-8E2AEB12E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0601" y="3032290"/>
            <a:ext cx="2665392" cy="666348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0656C370-C141-15F9-55FF-BD2B47C89394}"/>
              </a:ext>
            </a:extLst>
          </p:cNvPr>
          <p:cNvGrpSpPr/>
          <p:nvPr/>
        </p:nvGrpSpPr>
        <p:grpSpPr>
          <a:xfrm>
            <a:off x="8140479" y="4499470"/>
            <a:ext cx="1517286" cy="1293577"/>
            <a:chOff x="611757" y="3730699"/>
            <a:chExt cx="1517286" cy="12935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E25862-0F52-BC1D-6528-5B96ECA4CAB5}"/>
                </a:ext>
              </a:extLst>
            </p:cNvPr>
            <p:cNvSpPr txBox="1"/>
            <p:nvPr/>
          </p:nvSpPr>
          <p:spPr>
            <a:xfrm>
              <a:off x="1482712" y="3730699"/>
              <a:ext cx="646331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주소</a:t>
              </a:r>
              <a:endParaRPr kumimoji="1" lang="en-US" altLang="ko-Kore-KR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088FC5-7BEF-0A4E-9FD2-404BD133808E}"/>
                </a:ext>
              </a:extLst>
            </p:cNvPr>
            <p:cNvSpPr txBox="1"/>
            <p:nvPr/>
          </p:nvSpPr>
          <p:spPr>
            <a:xfrm>
              <a:off x="611757" y="4100946"/>
              <a:ext cx="1517286" cy="9233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R" dirty="0"/>
            </a:p>
            <a:p>
              <a:pPr algn="ctr"/>
              <a:r>
                <a:rPr kumimoji="1" lang="ko-KR" altLang="en-US" dirty="0"/>
                <a:t>값</a:t>
              </a:r>
              <a:endParaRPr kumimoji="1" lang="en-US" altLang="ko-KR" dirty="0"/>
            </a:p>
            <a:p>
              <a:pPr algn="ctr"/>
              <a:endParaRPr kumimoji="1" lang="en-US" altLang="ko-Kore-KR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D2E3860-08C9-5F1A-15A0-CDABE5691D06}"/>
                </a:ext>
              </a:extLst>
            </p:cNvPr>
            <p:cNvSpPr txBox="1"/>
            <p:nvPr/>
          </p:nvSpPr>
          <p:spPr>
            <a:xfrm>
              <a:off x="611757" y="3730700"/>
              <a:ext cx="877163" cy="36933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자료형</a:t>
              </a:r>
              <a:endParaRPr kumimoji="1" lang="en-US" altLang="ko-Kore-KR" dirty="0"/>
            </a:p>
          </p:txBody>
        </p:sp>
      </p:grpSp>
      <p:sp>
        <p:nvSpPr>
          <p:cNvPr id="37" name="액자 36">
            <a:extLst>
              <a:ext uri="{FF2B5EF4-FFF2-40B4-BE49-F238E27FC236}">
                <a16:creationId xmlns:a16="http://schemas.microsoft.com/office/drawing/2014/main" id="{D4244D6C-D0CB-4A52-3656-0C961C775A3E}"/>
              </a:ext>
            </a:extLst>
          </p:cNvPr>
          <p:cNvSpPr/>
          <p:nvPr/>
        </p:nvSpPr>
        <p:spPr>
          <a:xfrm>
            <a:off x="7475221" y="2944031"/>
            <a:ext cx="1085848" cy="754607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73F4CD9-C79E-B4FC-0D7C-114A2326AE4D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>
          <a:xfrm>
            <a:off x="8018145" y="3698638"/>
            <a:ext cx="1316455" cy="80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240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Array 2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7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728853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 err="1">
                <a:solidFill>
                  <a:schemeClr val="accent2"/>
                </a:solidFill>
              </a:rPr>
              <a:t>p</a:t>
            </a:r>
            <a:r>
              <a:rPr lang="en-US" altLang="ko-Kore-KR" sz="4400" b="1" dirty="0" err="1">
                <a:solidFill>
                  <a:schemeClr val="accent2"/>
                </a:solidFill>
              </a:rPr>
              <a:t>rintf</a:t>
            </a:r>
            <a:r>
              <a:rPr lang="ko-KR" altLang="en-US" sz="4400" b="1" dirty="0">
                <a:solidFill>
                  <a:schemeClr val="accent2"/>
                </a:solidFill>
              </a:rPr>
              <a:t>와 </a:t>
            </a:r>
            <a:r>
              <a:rPr lang="en-US" altLang="ko-KR" sz="4400" b="1" dirty="0" err="1">
                <a:solidFill>
                  <a:schemeClr val="accent2"/>
                </a:solidFill>
              </a:rPr>
              <a:t>scanf</a:t>
            </a:r>
            <a:r>
              <a:rPr lang="en-US" altLang="ko-Kore-KR" sz="4400" b="1" dirty="0">
                <a:solidFill>
                  <a:schemeClr val="accent2"/>
                </a:solidFill>
              </a:rPr>
              <a:t> </a:t>
            </a:r>
            <a:r>
              <a:rPr lang="ko-Kore-KR" altLang="en-US" sz="4400" b="1" dirty="0">
                <a:solidFill>
                  <a:schemeClr val="accent2"/>
                </a:solidFill>
              </a:rPr>
              <a:t>를</a:t>
            </a:r>
            <a:r>
              <a:rPr lang="ko-KR" altLang="en-US" sz="4400" b="1" dirty="0">
                <a:solidFill>
                  <a:schemeClr val="accent2"/>
                </a:solidFill>
              </a:rPr>
              <a:t> 살펴봅시다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AA9BBAFF-7AFA-BBA4-546B-91B58515A5AE}"/>
              </a:ext>
            </a:extLst>
          </p:cNvPr>
          <p:cNvSpPr/>
          <p:nvPr/>
        </p:nvSpPr>
        <p:spPr>
          <a:xfrm>
            <a:off x="1108579" y="1108836"/>
            <a:ext cx="3634739" cy="925830"/>
          </a:xfrm>
          <a:prstGeom prst="fram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Call by Reference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D4275-D17D-D377-8224-97E1620CDA1C}"/>
              </a:ext>
            </a:extLst>
          </p:cNvPr>
          <p:cNvSpPr txBox="1"/>
          <p:nvPr/>
        </p:nvSpPr>
        <p:spPr>
          <a:xfrm>
            <a:off x="1313968" y="2328824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값에</a:t>
            </a:r>
            <a:r>
              <a:rPr kumimoji="1" lang="ko-KR" altLang="en-US" dirty="0"/>
              <a:t> 직접 접근해서 사용 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DF71261-7452-ACB0-67BB-8E2AEB12E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426" y="2883826"/>
            <a:ext cx="2665392" cy="666348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0656C370-C141-15F9-55FF-BD2B47C89394}"/>
              </a:ext>
            </a:extLst>
          </p:cNvPr>
          <p:cNvGrpSpPr/>
          <p:nvPr/>
        </p:nvGrpSpPr>
        <p:grpSpPr>
          <a:xfrm>
            <a:off x="2167304" y="4351006"/>
            <a:ext cx="1517286" cy="1293577"/>
            <a:chOff x="611757" y="3730699"/>
            <a:chExt cx="1517286" cy="12935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E25862-0F52-BC1D-6528-5B96ECA4CAB5}"/>
                </a:ext>
              </a:extLst>
            </p:cNvPr>
            <p:cNvSpPr txBox="1"/>
            <p:nvPr/>
          </p:nvSpPr>
          <p:spPr>
            <a:xfrm>
              <a:off x="1482712" y="3730699"/>
              <a:ext cx="646331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주소</a:t>
              </a:r>
              <a:endParaRPr kumimoji="1" lang="en-US" altLang="ko-Kore-KR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088FC5-7BEF-0A4E-9FD2-404BD133808E}"/>
                </a:ext>
              </a:extLst>
            </p:cNvPr>
            <p:cNvSpPr txBox="1"/>
            <p:nvPr/>
          </p:nvSpPr>
          <p:spPr>
            <a:xfrm>
              <a:off x="611757" y="4100946"/>
              <a:ext cx="1517286" cy="9233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R" dirty="0"/>
            </a:p>
            <a:p>
              <a:pPr algn="ctr"/>
              <a:r>
                <a:rPr kumimoji="1" lang="ko-KR" altLang="en-US" dirty="0"/>
                <a:t>값</a:t>
              </a:r>
              <a:endParaRPr kumimoji="1" lang="en-US" altLang="ko-KR" dirty="0"/>
            </a:p>
            <a:p>
              <a:pPr algn="ctr"/>
              <a:endParaRPr kumimoji="1" lang="en-US" altLang="ko-Kore-KR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D2E3860-08C9-5F1A-15A0-CDABE5691D06}"/>
                </a:ext>
              </a:extLst>
            </p:cNvPr>
            <p:cNvSpPr txBox="1"/>
            <p:nvPr/>
          </p:nvSpPr>
          <p:spPr>
            <a:xfrm>
              <a:off x="611757" y="3730700"/>
              <a:ext cx="877163" cy="36933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자료형</a:t>
              </a:r>
              <a:endParaRPr kumimoji="1" lang="en-US" altLang="ko-Kore-KR" dirty="0"/>
            </a:p>
          </p:txBody>
        </p:sp>
      </p:grpSp>
      <p:sp>
        <p:nvSpPr>
          <p:cNvPr id="37" name="액자 36">
            <a:extLst>
              <a:ext uri="{FF2B5EF4-FFF2-40B4-BE49-F238E27FC236}">
                <a16:creationId xmlns:a16="http://schemas.microsoft.com/office/drawing/2014/main" id="{D4244D6C-D0CB-4A52-3656-0C961C775A3E}"/>
              </a:ext>
            </a:extLst>
          </p:cNvPr>
          <p:cNvSpPr/>
          <p:nvPr/>
        </p:nvSpPr>
        <p:spPr>
          <a:xfrm>
            <a:off x="1502046" y="2795567"/>
            <a:ext cx="1085848" cy="754607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73F4CD9-C79E-B4FC-0D7C-114A2326AE4D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>
          <a:xfrm>
            <a:off x="2044970" y="3550174"/>
            <a:ext cx="1316455" cy="80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A0A76842-2D97-5821-4C61-EA5AECA8E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090" y="991526"/>
            <a:ext cx="3365500" cy="37846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05D9422-0C7E-AE3C-0351-6EFB00397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090" y="5164573"/>
            <a:ext cx="3174907" cy="37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9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Array 2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7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728853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 err="1">
                <a:solidFill>
                  <a:schemeClr val="accent2"/>
                </a:solidFill>
              </a:rPr>
              <a:t>p</a:t>
            </a:r>
            <a:r>
              <a:rPr lang="en-US" altLang="ko-Kore-KR" sz="4400" b="1" dirty="0" err="1">
                <a:solidFill>
                  <a:schemeClr val="accent2"/>
                </a:solidFill>
              </a:rPr>
              <a:t>rintf</a:t>
            </a:r>
            <a:r>
              <a:rPr lang="ko-KR" altLang="en-US" sz="4400" b="1" dirty="0">
                <a:solidFill>
                  <a:schemeClr val="accent2"/>
                </a:solidFill>
              </a:rPr>
              <a:t>와 </a:t>
            </a:r>
            <a:r>
              <a:rPr lang="en-US" altLang="ko-KR" sz="4400" b="1" dirty="0" err="1">
                <a:solidFill>
                  <a:schemeClr val="accent2"/>
                </a:solidFill>
              </a:rPr>
              <a:t>scanf</a:t>
            </a:r>
            <a:r>
              <a:rPr lang="en-US" altLang="ko-Kore-KR" sz="4400" b="1" dirty="0">
                <a:solidFill>
                  <a:schemeClr val="accent2"/>
                </a:solidFill>
              </a:rPr>
              <a:t> </a:t>
            </a:r>
            <a:r>
              <a:rPr lang="ko-Kore-KR" altLang="en-US" sz="4400" b="1" dirty="0">
                <a:solidFill>
                  <a:schemeClr val="accent2"/>
                </a:solidFill>
              </a:rPr>
              <a:t>를</a:t>
            </a:r>
            <a:r>
              <a:rPr lang="ko-KR" altLang="en-US" sz="4400" b="1" dirty="0">
                <a:solidFill>
                  <a:schemeClr val="accent2"/>
                </a:solidFill>
              </a:rPr>
              <a:t> 살펴봅시다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AA9BBAFF-7AFA-BBA4-546B-91B58515A5AE}"/>
              </a:ext>
            </a:extLst>
          </p:cNvPr>
          <p:cNvSpPr/>
          <p:nvPr/>
        </p:nvSpPr>
        <p:spPr>
          <a:xfrm>
            <a:off x="1108579" y="1108836"/>
            <a:ext cx="3634739" cy="925830"/>
          </a:xfrm>
          <a:prstGeom prst="fram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Call by Reference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D4275-D17D-D377-8224-97E1620CDA1C}"/>
              </a:ext>
            </a:extLst>
          </p:cNvPr>
          <p:cNvSpPr txBox="1"/>
          <p:nvPr/>
        </p:nvSpPr>
        <p:spPr>
          <a:xfrm>
            <a:off x="1313968" y="2328824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값에</a:t>
            </a:r>
            <a:r>
              <a:rPr kumimoji="1" lang="ko-KR" altLang="en-US" dirty="0"/>
              <a:t> 직접 접근해서 사용 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DF71261-7452-ACB0-67BB-8E2AEB12E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426" y="2883826"/>
            <a:ext cx="2665392" cy="666348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0656C370-C141-15F9-55FF-BD2B47C89394}"/>
              </a:ext>
            </a:extLst>
          </p:cNvPr>
          <p:cNvGrpSpPr/>
          <p:nvPr/>
        </p:nvGrpSpPr>
        <p:grpSpPr>
          <a:xfrm>
            <a:off x="2167304" y="4351006"/>
            <a:ext cx="1517286" cy="1293577"/>
            <a:chOff x="611757" y="3730699"/>
            <a:chExt cx="1517286" cy="12935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E25862-0F52-BC1D-6528-5B96ECA4CAB5}"/>
                </a:ext>
              </a:extLst>
            </p:cNvPr>
            <p:cNvSpPr txBox="1"/>
            <p:nvPr/>
          </p:nvSpPr>
          <p:spPr>
            <a:xfrm>
              <a:off x="1482712" y="3730699"/>
              <a:ext cx="646331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주소</a:t>
              </a:r>
              <a:endParaRPr kumimoji="1" lang="en-US" altLang="ko-Kore-KR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088FC5-7BEF-0A4E-9FD2-404BD133808E}"/>
                </a:ext>
              </a:extLst>
            </p:cNvPr>
            <p:cNvSpPr txBox="1"/>
            <p:nvPr/>
          </p:nvSpPr>
          <p:spPr>
            <a:xfrm>
              <a:off x="611757" y="4100946"/>
              <a:ext cx="1517286" cy="9233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R" dirty="0"/>
            </a:p>
            <a:p>
              <a:pPr algn="ctr"/>
              <a:r>
                <a:rPr kumimoji="1" lang="ko-KR" altLang="en-US" dirty="0"/>
                <a:t>값</a:t>
              </a:r>
              <a:endParaRPr kumimoji="1" lang="en-US" altLang="ko-KR" dirty="0"/>
            </a:p>
            <a:p>
              <a:pPr algn="ctr"/>
              <a:endParaRPr kumimoji="1" lang="en-US" altLang="ko-Kore-KR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D2E3860-08C9-5F1A-15A0-CDABE5691D06}"/>
                </a:ext>
              </a:extLst>
            </p:cNvPr>
            <p:cNvSpPr txBox="1"/>
            <p:nvPr/>
          </p:nvSpPr>
          <p:spPr>
            <a:xfrm>
              <a:off x="611757" y="3730700"/>
              <a:ext cx="877163" cy="36933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자료형</a:t>
              </a:r>
              <a:endParaRPr kumimoji="1" lang="en-US" altLang="ko-Kore-KR" dirty="0"/>
            </a:p>
          </p:txBody>
        </p:sp>
      </p:grpSp>
      <p:sp>
        <p:nvSpPr>
          <p:cNvPr id="37" name="액자 36">
            <a:extLst>
              <a:ext uri="{FF2B5EF4-FFF2-40B4-BE49-F238E27FC236}">
                <a16:creationId xmlns:a16="http://schemas.microsoft.com/office/drawing/2014/main" id="{D4244D6C-D0CB-4A52-3656-0C961C775A3E}"/>
              </a:ext>
            </a:extLst>
          </p:cNvPr>
          <p:cNvSpPr/>
          <p:nvPr/>
        </p:nvSpPr>
        <p:spPr>
          <a:xfrm>
            <a:off x="1502046" y="2795567"/>
            <a:ext cx="1085848" cy="754607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73F4CD9-C79E-B4FC-0D7C-114A2326AE4D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>
          <a:xfrm>
            <a:off x="2044970" y="3550174"/>
            <a:ext cx="1316455" cy="80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A0A76842-2D97-5821-4C61-EA5AECA8E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090" y="991526"/>
            <a:ext cx="3365500" cy="37846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05D9422-0C7E-AE3C-0351-6EFB00397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090" y="5164573"/>
            <a:ext cx="3174907" cy="37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45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Array 2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7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728853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 err="1">
                <a:solidFill>
                  <a:schemeClr val="accent2"/>
                </a:solidFill>
              </a:rPr>
              <a:t>p</a:t>
            </a:r>
            <a:r>
              <a:rPr lang="en-US" altLang="ko-Kore-KR" sz="4400" b="1" dirty="0" err="1">
                <a:solidFill>
                  <a:schemeClr val="accent2"/>
                </a:solidFill>
              </a:rPr>
              <a:t>rintf</a:t>
            </a:r>
            <a:r>
              <a:rPr lang="ko-KR" altLang="en-US" sz="4400" b="1" dirty="0">
                <a:solidFill>
                  <a:schemeClr val="accent2"/>
                </a:solidFill>
              </a:rPr>
              <a:t>와 </a:t>
            </a:r>
            <a:r>
              <a:rPr lang="en-US" altLang="ko-KR" sz="4400" b="1" dirty="0" err="1">
                <a:solidFill>
                  <a:schemeClr val="accent2"/>
                </a:solidFill>
              </a:rPr>
              <a:t>scanf</a:t>
            </a:r>
            <a:r>
              <a:rPr lang="en-US" altLang="ko-Kore-KR" sz="4400" b="1" dirty="0">
                <a:solidFill>
                  <a:schemeClr val="accent2"/>
                </a:solidFill>
              </a:rPr>
              <a:t> </a:t>
            </a:r>
            <a:r>
              <a:rPr lang="ko-Kore-KR" altLang="en-US" sz="4400" b="1" dirty="0">
                <a:solidFill>
                  <a:schemeClr val="accent2"/>
                </a:solidFill>
              </a:rPr>
              <a:t>를</a:t>
            </a:r>
            <a:r>
              <a:rPr lang="ko-KR" altLang="en-US" sz="4400" b="1" dirty="0">
                <a:solidFill>
                  <a:schemeClr val="accent2"/>
                </a:solidFill>
              </a:rPr>
              <a:t> 살펴봅시다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AA9BBAFF-7AFA-BBA4-546B-91B58515A5AE}"/>
              </a:ext>
            </a:extLst>
          </p:cNvPr>
          <p:cNvSpPr/>
          <p:nvPr/>
        </p:nvSpPr>
        <p:spPr>
          <a:xfrm>
            <a:off x="1108579" y="1108836"/>
            <a:ext cx="3634739" cy="925830"/>
          </a:xfrm>
          <a:prstGeom prst="fram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Call by Reference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D4275-D17D-D377-8224-97E1620CDA1C}"/>
              </a:ext>
            </a:extLst>
          </p:cNvPr>
          <p:cNvSpPr txBox="1"/>
          <p:nvPr/>
        </p:nvSpPr>
        <p:spPr>
          <a:xfrm>
            <a:off x="1313968" y="2328824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값에</a:t>
            </a:r>
            <a:r>
              <a:rPr kumimoji="1" lang="ko-KR" altLang="en-US" dirty="0"/>
              <a:t> 직접 접근해서 사용 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DF71261-7452-ACB0-67BB-8E2AEB12E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426" y="2883826"/>
            <a:ext cx="2665392" cy="666348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0656C370-C141-15F9-55FF-BD2B47C89394}"/>
              </a:ext>
            </a:extLst>
          </p:cNvPr>
          <p:cNvGrpSpPr/>
          <p:nvPr/>
        </p:nvGrpSpPr>
        <p:grpSpPr>
          <a:xfrm>
            <a:off x="2167304" y="4351006"/>
            <a:ext cx="1517286" cy="1293577"/>
            <a:chOff x="611757" y="3730699"/>
            <a:chExt cx="1517286" cy="12935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E25862-0F52-BC1D-6528-5B96ECA4CAB5}"/>
                </a:ext>
              </a:extLst>
            </p:cNvPr>
            <p:cNvSpPr txBox="1"/>
            <p:nvPr/>
          </p:nvSpPr>
          <p:spPr>
            <a:xfrm>
              <a:off x="1482712" y="3730699"/>
              <a:ext cx="646331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주소</a:t>
              </a:r>
              <a:endParaRPr kumimoji="1" lang="en-US" altLang="ko-Kore-KR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088FC5-7BEF-0A4E-9FD2-404BD133808E}"/>
                </a:ext>
              </a:extLst>
            </p:cNvPr>
            <p:cNvSpPr txBox="1"/>
            <p:nvPr/>
          </p:nvSpPr>
          <p:spPr>
            <a:xfrm>
              <a:off x="611757" y="4100946"/>
              <a:ext cx="1517286" cy="9233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R" dirty="0"/>
            </a:p>
            <a:p>
              <a:pPr algn="ctr"/>
              <a:r>
                <a:rPr kumimoji="1" lang="ko-KR" altLang="en-US" dirty="0"/>
                <a:t>값</a:t>
              </a:r>
              <a:endParaRPr kumimoji="1" lang="en-US" altLang="ko-KR" dirty="0"/>
            </a:p>
            <a:p>
              <a:pPr algn="ctr"/>
              <a:endParaRPr kumimoji="1" lang="en-US" altLang="ko-Kore-KR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D2E3860-08C9-5F1A-15A0-CDABE5691D06}"/>
                </a:ext>
              </a:extLst>
            </p:cNvPr>
            <p:cNvSpPr txBox="1"/>
            <p:nvPr/>
          </p:nvSpPr>
          <p:spPr>
            <a:xfrm>
              <a:off x="611757" y="3730700"/>
              <a:ext cx="877163" cy="36933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자료형</a:t>
              </a:r>
              <a:endParaRPr kumimoji="1" lang="en-US" altLang="ko-Kore-KR" dirty="0"/>
            </a:p>
          </p:txBody>
        </p:sp>
      </p:grpSp>
      <p:sp>
        <p:nvSpPr>
          <p:cNvPr id="37" name="액자 36">
            <a:extLst>
              <a:ext uri="{FF2B5EF4-FFF2-40B4-BE49-F238E27FC236}">
                <a16:creationId xmlns:a16="http://schemas.microsoft.com/office/drawing/2014/main" id="{D4244D6C-D0CB-4A52-3656-0C961C775A3E}"/>
              </a:ext>
            </a:extLst>
          </p:cNvPr>
          <p:cNvSpPr/>
          <p:nvPr/>
        </p:nvSpPr>
        <p:spPr>
          <a:xfrm>
            <a:off x="1502046" y="2795567"/>
            <a:ext cx="1085848" cy="754607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73F4CD9-C79E-B4FC-0D7C-114A2326AE4D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>
          <a:xfrm>
            <a:off x="2044970" y="3550174"/>
            <a:ext cx="1316455" cy="80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F89936B-A1A4-5CBA-FAA7-A6242AA77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290" y="980276"/>
            <a:ext cx="4394200" cy="3721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44D7B0-575F-9742-091E-8EBC87EC7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723" y="5201969"/>
            <a:ext cx="2624098" cy="36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10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Array 2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7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728853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 err="1">
                <a:solidFill>
                  <a:schemeClr val="accent2"/>
                </a:solidFill>
              </a:rPr>
              <a:t>p</a:t>
            </a:r>
            <a:r>
              <a:rPr lang="en-US" altLang="ko-Kore-KR" sz="4400" b="1" dirty="0" err="1">
                <a:solidFill>
                  <a:schemeClr val="accent2"/>
                </a:solidFill>
              </a:rPr>
              <a:t>rintf</a:t>
            </a:r>
            <a:r>
              <a:rPr lang="ko-KR" altLang="en-US" sz="4400" b="1" dirty="0">
                <a:solidFill>
                  <a:schemeClr val="accent2"/>
                </a:solidFill>
              </a:rPr>
              <a:t>와 </a:t>
            </a:r>
            <a:r>
              <a:rPr lang="en-US" altLang="ko-KR" sz="4400" b="1" dirty="0" err="1">
                <a:solidFill>
                  <a:schemeClr val="accent2"/>
                </a:solidFill>
              </a:rPr>
              <a:t>scanf</a:t>
            </a:r>
            <a:r>
              <a:rPr lang="en-US" altLang="ko-Kore-KR" sz="4400" b="1" dirty="0">
                <a:solidFill>
                  <a:schemeClr val="accent2"/>
                </a:solidFill>
              </a:rPr>
              <a:t> </a:t>
            </a:r>
            <a:r>
              <a:rPr lang="ko-Kore-KR" altLang="en-US" sz="4400" b="1" dirty="0">
                <a:solidFill>
                  <a:schemeClr val="accent2"/>
                </a:solidFill>
              </a:rPr>
              <a:t>를</a:t>
            </a:r>
            <a:r>
              <a:rPr lang="ko-KR" altLang="en-US" sz="4400" b="1" dirty="0">
                <a:solidFill>
                  <a:schemeClr val="accent2"/>
                </a:solidFill>
              </a:rPr>
              <a:t> 살펴봅시다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AA9BBAFF-7AFA-BBA4-546B-91B58515A5AE}"/>
              </a:ext>
            </a:extLst>
          </p:cNvPr>
          <p:cNvSpPr/>
          <p:nvPr/>
        </p:nvSpPr>
        <p:spPr>
          <a:xfrm>
            <a:off x="1108579" y="1108836"/>
            <a:ext cx="3634739" cy="925830"/>
          </a:xfrm>
          <a:prstGeom prst="fram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Call by Reference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D4275-D17D-D377-8224-97E1620CDA1C}"/>
              </a:ext>
            </a:extLst>
          </p:cNvPr>
          <p:cNvSpPr txBox="1"/>
          <p:nvPr/>
        </p:nvSpPr>
        <p:spPr>
          <a:xfrm>
            <a:off x="1313968" y="2328824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값에</a:t>
            </a:r>
            <a:r>
              <a:rPr kumimoji="1" lang="ko-KR" altLang="en-US" dirty="0"/>
              <a:t> 직접 접근해서 사용 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DF71261-7452-ACB0-67BB-8E2AEB12E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426" y="2883826"/>
            <a:ext cx="2665392" cy="666348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0656C370-C141-15F9-55FF-BD2B47C89394}"/>
              </a:ext>
            </a:extLst>
          </p:cNvPr>
          <p:cNvGrpSpPr/>
          <p:nvPr/>
        </p:nvGrpSpPr>
        <p:grpSpPr>
          <a:xfrm>
            <a:off x="2167304" y="4351006"/>
            <a:ext cx="1517286" cy="1293577"/>
            <a:chOff x="611757" y="3730699"/>
            <a:chExt cx="1517286" cy="12935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E25862-0F52-BC1D-6528-5B96ECA4CAB5}"/>
                </a:ext>
              </a:extLst>
            </p:cNvPr>
            <p:cNvSpPr txBox="1"/>
            <p:nvPr/>
          </p:nvSpPr>
          <p:spPr>
            <a:xfrm>
              <a:off x="1482712" y="3730699"/>
              <a:ext cx="646331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주소</a:t>
              </a:r>
              <a:endParaRPr kumimoji="1" lang="en-US" altLang="ko-Kore-KR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088FC5-7BEF-0A4E-9FD2-404BD133808E}"/>
                </a:ext>
              </a:extLst>
            </p:cNvPr>
            <p:cNvSpPr txBox="1"/>
            <p:nvPr/>
          </p:nvSpPr>
          <p:spPr>
            <a:xfrm>
              <a:off x="611757" y="4100946"/>
              <a:ext cx="1517286" cy="9233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R" dirty="0"/>
            </a:p>
            <a:p>
              <a:pPr algn="ctr"/>
              <a:r>
                <a:rPr kumimoji="1" lang="ko-KR" altLang="en-US" dirty="0"/>
                <a:t>값</a:t>
              </a:r>
              <a:endParaRPr kumimoji="1" lang="en-US" altLang="ko-KR" dirty="0"/>
            </a:p>
            <a:p>
              <a:pPr algn="ctr"/>
              <a:endParaRPr kumimoji="1" lang="en-US" altLang="ko-Kore-KR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D2E3860-08C9-5F1A-15A0-CDABE5691D06}"/>
                </a:ext>
              </a:extLst>
            </p:cNvPr>
            <p:cNvSpPr txBox="1"/>
            <p:nvPr/>
          </p:nvSpPr>
          <p:spPr>
            <a:xfrm>
              <a:off x="611757" y="3730700"/>
              <a:ext cx="877163" cy="36933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자료형</a:t>
              </a:r>
              <a:endParaRPr kumimoji="1" lang="en-US" altLang="ko-Kore-KR" dirty="0"/>
            </a:p>
          </p:txBody>
        </p:sp>
      </p:grpSp>
      <p:sp>
        <p:nvSpPr>
          <p:cNvPr id="37" name="액자 36">
            <a:extLst>
              <a:ext uri="{FF2B5EF4-FFF2-40B4-BE49-F238E27FC236}">
                <a16:creationId xmlns:a16="http://schemas.microsoft.com/office/drawing/2014/main" id="{D4244D6C-D0CB-4A52-3656-0C961C775A3E}"/>
              </a:ext>
            </a:extLst>
          </p:cNvPr>
          <p:cNvSpPr/>
          <p:nvPr/>
        </p:nvSpPr>
        <p:spPr>
          <a:xfrm>
            <a:off x="1502046" y="2795567"/>
            <a:ext cx="1085848" cy="754607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73F4CD9-C79E-B4FC-0D7C-114A2326AE4D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>
          <a:xfrm>
            <a:off x="2044970" y="3550174"/>
            <a:ext cx="1316455" cy="80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F89936B-A1A4-5CBA-FAA7-A6242AA77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290" y="980276"/>
            <a:ext cx="4394200" cy="3721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44D7B0-575F-9742-091E-8EBC87EC7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723" y="5201969"/>
            <a:ext cx="2624098" cy="363926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97EF4720-8784-1224-F8CB-F84B6018B529}"/>
              </a:ext>
            </a:extLst>
          </p:cNvPr>
          <p:cNvSpPr/>
          <p:nvPr/>
        </p:nvSpPr>
        <p:spPr>
          <a:xfrm>
            <a:off x="7258050" y="1366349"/>
            <a:ext cx="1783080" cy="410804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6896319-3500-A7EB-33CD-0C549D56F38D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8149590" y="651510"/>
            <a:ext cx="788670" cy="71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93729A1-0377-2897-8861-2A11D428A842}"/>
              </a:ext>
            </a:extLst>
          </p:cNvPr>
          <p:cNvSpPr txBox="1"/>
          <p:nvPr/>
        </p:nvSpPr>
        <p:spPr>
          <a:xfrm>
            <a:off x="8959850" y="403763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주소에</a:t>
            </a:r>
            <a:r>
              <a:rPr kumimoji="1" lang="ko-KR" altLang="en-US" dirty="0"/>
              <a:t> 관련된 특화 변수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93492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Array 2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7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4945381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 err="1">
                <a:solidFill>
                  <a:schemeClr val="accent2"/>
                </a:solidFill>
              </a:rPr>
              <a:t>printf</a:t>
            </a:r>
            <a:r>
              <a:rPr lang="en-US" altLang="ko-Kore-KR" sz="4400" b="1" dirty="0">
                <a:solidFill>
                  <a:schemeClr val="accent2"/>
                </a:solidFill>
              </a:rPr>
              <a:t> </a:t>
            </a:r>
            <a:r>
              <a:rPr lang="ko-Kore-KR" altLang="en-US" sz="4400" b="1" dirty="0">
                <a:solidFill>
                  <a:schemeClr val="accent2"/>
                </a:solidFill>
              </a:rPr>
              <a:t>를</a:t>
            </a:r>
            <a:r>
              <a:rPr lang="ko-KR" altLang="en-US" sz="4400" b="1" dirty="0">
                <a:solidFill>
                  <a:schemeClr val="accent2"/>
                </a:solidFill>
              </a:rPr>
              <a:t> 살펴봅시다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4CA6BE4-A643-C982-5A5B-7744486B6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566063"/>
              </p:ext>
            </p:extLst>
          </p:nvPr>
        </p:nvGraphicFramePr>
        <p:xfrm>
          <a:off x="6345266" y="872837"/>
          <a:ext cx="5096168" cy="493706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37021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2896136709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</a:tblGrid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D</a:t>
                      </a:r>
                    </a:p>
                    <a:p>
                      <a:r>
                        <a:rPr lang="en-US" altLang="ko-Kore-KR" sz="1100" b="0" dirty="0"/>
                        <a:t>(char)</a:t>
                      </a:r>
                      <a:endParaRPr lang="ko-Kore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013</a:t>
                      </a:r>
                      <a:endParaRPr lang="en-US" altLang="ko-Kore-KR" b="1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altLang="ko-Kore-KR" b="1" dirty="0"/>
                        <a:t>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/>
                        <a:t>(char)</a:t>
                      </a:r>
                      <a:endParaRPr lang="ko-Kore-KR" altLang="en-US" sz="1100" b="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(char)</a:t>
                      </a:r>
                      <a:endParaRPr kumimoji="0" lang="ko-Kore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(char)</a:t>
                      </a:r>
                      <a:endParaRPr kumimoji="0" lang="ko-Kore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(char)</a:t>
                      </a:r>
                      <a:endParaRPr kumimoji="0" lang="ko-Kore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48262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95390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578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12771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779513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180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0.57</a:t>
                      </a:r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255046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2722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04497"/>
                  </a:ext>
                </a:extLst>
              </a:tr>
            </a:tbl>
          </a:graphicData>
        </a:graphic>
      </p:graphicFrame>
      <p:pic>
        <p:nvPicPr>
          <p:cNvPr id="23" name="그래픽 22" descr="터치 스크린 단색으로 채워진">
            <a:extLst>
              <a:ext uri="{FF2B5EF4-FFF2-40B4-BE49-F238E27FC236}">
                <a16:creationId xmlns:a16="http://schemas.microsoft.com/office/drawing/2014/main" id="{93C064D1-1757-0C70-0289-A77AECA86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5978" y="2089409"/>
            <a:ext cx="914400" cy="914400"/>
          </a:xfrm>
          <a:prstGeom prst="rect">
            <a:avLst/>
          </a:prstGeom>
        </p:spPr>
      </p:pic>
      <p:pic>
        <p:nvPicPr>
          <p:cNvPr id="6" name="그림 5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5B25F2EF-649B-014A-0EA8-20F40E9E8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72" y="1222931"/>
            <a:ext cx="4945381" cy="2749632"/>
          </a:xfrm>
          <a:prstGeom prst="rect">
            <a:avLst/>
          </a:prstGeom>
        </p:spPr>
      </p:pic>
      <p:pic>
        <p:nvPicPr>
          <p:cNvPr id="13" name="그림 12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42025966-51B0-683E-A597-497C1BD65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66" y="4328913"/>
            <a:ext cx="4826187" cy="128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10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Array 2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7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4945381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 err="1">
                <a:solidFill>
                  <a:schemeClr val="accent2"/>
                </a:solidFill>
              </a:rPr>
              <a:t>scanf</a:t>
            </a:r>
            <a:r>
              <a:rPr lang="en-US" altLang="ko-Kore-KR" sz="4400" b="1" dirty="0">
                <a:solidFill>
                  <a:schemeClr val="accent2"/>
                </a:solidFill>
              </a:rPr>
              <a:t> </a:t>
            </a:r>
            <a:r>
              <a:rPr lang="ko-Kore-KR" altLang="en-US" sz="4400" b="1" dirty="0">
                <a:solidFill>
                  <a:schemeClr val="accent2"/>
                </a:solidFill>
              </a:rPr>
              <a:t>를</a:t>
            </a:r>
            <a:r>
              <a:rPr lang="ko-KR" altLang="en-US" sz="4400" b="1" dirty="0">
                <a:solidFill>
                  <a:schemeClr val="accent2"/>
                </a:solidFill>
              </a:rPr>
              <a:t> 살펴봅시다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4CA6BE4-A643-C982-5A5B-7744486B6272}"/>
              </a:ext>
            </a:extLst>
          </p:cNvPr>
          <p:cNvGraphicFramePr>
            <a:graphicFrameLocks noGrp="1"/>
          </p:cNvGraphicFramePr>
          <p:nvPr/>
        </p:nvGraphicFramePr>
        <p:xfrm>
          <a:off x="6345266" y="872837"/>
          <a:ext cx="5096168" cy="493706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37021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2896136709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</a:tblGrid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D</a:t>
                      </a:r>
                    </a:p>
                    <a:p>
                      <a:r>
                        <a:rPr lang="en-US" altLang="ko-Kore-KR" sz="1100" b="0" dirty="0"/>
                        <a:t>(char)</a:t>
                      </a:r>
                      <a:endParaRPr lang="ko-Kore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013</a:t>
                      </a:r>
                      <a:endParaRPr lang="en-US" altLang="ko-Kore-KR" b="1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altLang="ko-Kore-KR" b="1" dirty="0"/>
                        <a:t>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/>
                        <a:t>(char)</a:t>
                      </a:r>
                      <a:endParaRPr lang="ko-Kore-KR" altLang="en-US" sz="1100" b="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(char)</a:t>
                      </a:r>
                      <a:endParaRPr kumimoji="0" lang="ko-Kore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(char)</a:t>
                      </a:r>
                      <a:endParaRPr kumimoji="0" lang="ko-Kore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(char)</a:t>
                      </a:r>
                      <a:endParaRPr kumimoji="0" lang="ko-Kore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48262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95390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578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12771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779513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180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0.57</a:t>
                      </a:r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255046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2722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04497"/>
                  </a:ext>
                </a:extLst>
              </a:tr>
            </a:tbl>
          </a:graphicData>
        </a:graphic>
      </p:graphicFrame>
      <p:pic>
        <p:nvPicPr>
          <p:cNvPr id="23" name="그래픽 22" descr="터치 스크린 단색으로 채워진">
            <a:extLst>
              <a:ext uri="{FF2B5EF4-FFF2-40B4-BE49-F238E27FC236}">
                <a16:creationId xmlns:a16="http://schemas.microsoft.com/office/drawing/2014/main" id="{93C064D1-1757-0C70-0289-A77AECA86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5978" y="2089409"/>
            <a:ext cx="914400" cy="914400"/>
          </a:xfrm>
          <a:prstGeom prst="rect">
            <a:avLst/>
          </a:prstGeom>
        </p:spPr>
      </p:pic>
      <p:pic>
        <p:nvPicPr>
          <p:cNvPr id="10" name="그림 9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6B763991-0ECF-C6D9-66DB-3B02AC1F2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929" y="4086861"/>
            <a:ext cx="4162405" cy="1723042"/>
          </a:xfrm>
          <a:prstGeom prst="rect">
            <a:avLst/>
          </a:prstGeom>
        </p:spPr>
      </p:pic>
      <p:pic>
        <p:nvPicPr>
          <p:cNvPr id="12" name="그림 11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D1060FEE-71AC-4D18-87C4-074CCE8D1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908" y="875989"/>
            <a:ext cx="5709092" cy="2979073"/>
          </a:xfrm>
          <a:prstGeom prst="rect">
            <a:avLst/>
          </a:prstGeom>
        </p:spPr>
      </p:pic>
      <p:sp>
        <p:nvSpPr>
          <p:cNvPr id="14" name="액자 13">
            <a:extLst>
              <a:ext uri="{FF2B5EF4-FFF2-40B4-BE49-F238E27FC236}">
                <a16:creationId xmlns:a16="http://schemas.microsoft.com/office/drawing/2014/main" id="{9471B5ED-C4E0-239F-AFB5-4DDC22BF9665}"/>
              </a:ext>
            </a:extLst>
          </p:cNvPr>
          <p:cNvSpPr/>
          <p:nvPr/>
        </p:nvSpPr>
        <p:spPr>
          <a:xfrm>
            <a:off x="1638562" y="1977390"/>
            <a:ext cx="803647" cy="388135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88C72AC-FC74-1314-EFFB-EE00AC67D735}"/>
              </a:ext>
            </a:extLst>
          </p:cNvPr>
          <p:cNvCxnSpPr/>
          <p:nvPr/>
        </p:nvCxnSpPr>
        <p:spPr>
          <a:xfrm flipV="1">
            <a:off x="2442209" y="1887757"/>
            <a:ext cx="6451141" cy="29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액자 16">
            <a:extLst>
              <a:ext uri="{FF2B5EF4-FFF2-40B4-BE49-F238E27FC236}">
                <a16:creationId xmlns:a16="http://schemas.microsoft.com/office/drawing/2014/main" id="{D40D724F-EEEA-ACD5-2B4D-6B69FACBB621}"/>
              </a:ext>
            </a:extLst>
          </p:cNvPr>
          <p:cNvSpPr/>
          <p:nvPr/>
        </p:nvSpPr>
        <p:spPr>
          <a:xfrm>
            <a:off x="1790962" y="3364057"/>
            <a:ext cx="1818290" cy="388135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원통[C] 17">
            <a:extLst>
              <a:ext uri="{FF2B5EF4-FFF2-40B4-BE49-F238E27FC236}">
                <a16:creationId xmlns:a16="http://schemas.microsoft.com/office/drawing/2014/main" id="{EE5239D2-EAC8-A52A-8C3A-0D921B0522D3}"/>
              </a:ext>
            </a:extLst>
          </p:cNvPr>
          <p:cNvSpPr/>
          <p:nvPr/>
        </p:nvSpPr>
        <p:spPr>
          <a:xfrm>
            <a:off x="4137660" y="2903220"/>
            <a:ext cx="388620" cy="46083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99482A-EB3F-3979-E0CF-15CE362A30E3}"/>
              </a:ext>
            </a:extLst>
          </p:cNvPr>
          <p:cNvCxnSpPr>
            <a:cxnSpLocks/>
            <a:stCxn id="23" idx="0"/>
            <a:endCxn id="18" idx="4"/>
          </p:cNvCxnSpPr>
          <p:nvPr/>
        </p:nvCxnSpPr>
        <p:spPr>
          <a:xfrm flipH="1">
            <a:off x="4526280" y="2089409"/>
            <a:ext cx="4406898" cy="1044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BFB3597-627A-F178-0EE8-5671E353A155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417570" y="3133639"/>
            <a:ext cx="720090" cy="3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CDE510E-1338-BC72-0758-A0B232FBE952}"/>
              </a:ext>
            </a:extLst>
          </p:cNvPr>
          <p:cNvSpPr txBox="1"/>
          <p:nvPr/>
        </p:nvSpPr>
        <p:spPr>
          <a:xfrm>
            <a:off x="3197350" y="1634614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6"/>
                </a:solidFill>
              </a:rPr>
              <a:t>Call by Reference : </a:t>
            </a:r>
            <a:r>
              <a:rPr kumimoji="1" lang="ko-Kore-KR" altLang="en-US" dirty="0">
                <a:solidFill>
                  <a:schemeClr val="accent6"/>
                </a:solidFill>
              </a:rPr>
              <a:t>직접접근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DA4647-E7ED-6A25-CAA9-774BB843674A}"/>
              </a:ext>
            </a:extLst>
          </p:cNvPr>
          <p:cNvSpPr txBox="1"/>
          <p:nvPr/>
        </p:nvSpPr>
        <p:spPr>
          <a:xfrm>
            <a:off x="3765791" y="2492103"/>
            <a:ext cx="2004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6"/>
                </a:solidFill>
              </a:rPr>
              <a:t>Call by Value</a:t>
            </a:r>
            <a:r>
              <a:rPr kumimoji="1" lang="ko-KR" altLang="en-US" dirty="0">
                <a:solidFill>
                  <a:schemeClr val="accent6"/>
                </a:solidFill>
              </a:rPr>
              <a:t> </a:t>
            </a:r>
            <a:r>
              <a:rPr kumimoji="1" lang="en-US" altLang="ko-KR" dirty="0">
                <a:solidFill>
                  <a:schemeClr val="accent6"/>
                </a:solidFill>
              </a:rPr>
              <a:t>:</a:t>
            </a:r>
            <a:r>
              <a:rPr kumimoji="1" lang="ko-KR" altLang="en-US" dirty="0">
                <a:solidFill>
                  <a:schemeClr val="accent6"/>
                </a:solidFill>
              </a:rPr>
              <a:t> 복사</a:t>
            </a:r>
            <a:endParaRPr kumimoji="1" lang="ko-Kore-KR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5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Array 2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7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494538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Insert Data to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04CAB4-E949-A581-A76E-69E3E065D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41858"/>
              </p:ext>
            </p:extLst>
          </p:nvPr>
        </p:nvGraphicFramePr>
        <p:xfrm>
          <a:off x="1638562" y="3054637"/>
          <a:ext cx="8850632" cy="113096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06329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2729380845"/>
                    </a:ext>
                  </a:extLst>
                </a:gridCol>
              </a:tblGrid>
              <a:tr h="113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Potato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Pizza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Tomato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Coffee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00274BA-2773-C8B1-DF9A-E3DB6A569A9F}"/>
              </a:ext>
            </a:extLst>
          </p:cNvPr>
          <p:cNvSpPr txBox="1"/>
          <p:nvPr/>
        </p:nvSpPr>
        <p:spPr>
          <a:xfrm>
            <a:off x="2812742" y="1731890"/>
            <a:ext cx="668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배열에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“Hotdog”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저장하려고 할 때 어떤 경우의 수가 존재할까</a:t>
            </a:r>
            <a:r>
              <a:rPr kumimoji="1"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11225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Array 2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7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494538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b="1" dirty="0">
                <a:solidFill>
                  <a:schemeClr val="accent2"/>
                </a:solidFill>
              </a:rPr>
              <a:t>다음 수업 </a:t>
            </a:r>
            <a:r>
              <a:rPr lang="en-US" altLang="ko-KR" sz="4400" b="1" dirty="0">
                <a:solidFill>
                  <a:schemeClr val="accent2"/>
                </a:solidFill>
              </a:rPr>
              <a:t>:</a:t>
            </a:r>
            <a:r>
              <a:rPr lang="ko-KR" altLang="en-US" sz="4400" b="1" dirty="0">
                <a:solidFill>
                  <a:schemeClr val="accent2"/>
                </a:solidFill>
              </a:rPr>
              <a:t> 포인터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23" name="그래픽 22" descr="터치 스크린 단색으로 채워진">
            <a:extLst>
              <a:ext uri="{FF2B5EF4-FFF2-40B4-BE49-F238E27FC236}">
                <a16:creationId xmlns:a16="http://schemas.microsoft.com/office/drawing/2014/main" id="{93C064D1-1757-0C70-0289-A77AECA86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262" y="2092562"/>
            <a:ext cx="914400" cy="914400"/>
          </a:xfrm>
          <a:prstGeom prst="rect">
            <a:avLst/>
          </a:prstGeom>
        </p:spPr>
      </p:pic>
      <p:pic>
        <p:nvPicPr>
          <p:cNvPr id="10" name="그림 9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6B763991-0ECF-C6D9-66DB-3B02AC1F2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929" y="4086861"/>
            <a:ext cx="4162405" cy="1723042"/>
          </a:xfrm>
          <a:prstGeom prst="rect">
            <a:avLst/>
          </a:prstGeom>
        </p:spPr>
      </p:pic>
      <p:pic>
        <p:nvPicPr>
          <p:cNvPr id="12" name="그림 11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D1060FEE-71AC-4D18-87C4-074CCE8D1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908" y="875989"/>
            <a:ext cx="5709092" cy="2979073"/>
          </a:xfrm>
          <a:prstGeom prst="rect">
            <a:avLst/>
          </a:prstGeom>
        </p:spPr>
      </p:pic>
      <p:sp>
        <p:nvSpPr>
          <p:cNvPr id="14" name="액자 13">
            <a:extLst>
              <a:ext uri="{FF2B5EF4-FFF2-40B4-BE49-F238E27FC236}">
                <a16:creationId xmlns:a16="http://schemas.microsoft.com/office/drawing/2014/main" id="{9471B5ED-C4E0-239F-AFB5-4DDC22BF9665}"/>
              </a:ext>
            </a:extLst>
          </p:cNvPr>
          <p:cNvSpPr/>
          <p:nvPr/>
        </p:nvSpPr>
        <p:spPr>
          <a:xfrm>
            <a:off x="1638562" y="1977390"/>
            <a:ext cx="803647" cy="388135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D40D724F-EEEA-ACD5-2B4D-6B69FACBB621}"/>
              </a:ext>
            </a:extLst>
          </p:cNvPr>
          <p:cNvSpPr/>
          <p:nvPr/>
        </p:nvSpPr>
        <p:spPr>
          <a:xfrm>
            <a:off x="1790962" y="3364057"/>
            <a:ext cx="1818290" cy="388135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원통[C] 17">
            <a:extLst>
              <a:ext uri="{FF2B5EF4-FFF2-40B4-BE49-F238E27FC236}">
                <a16:creationId xmlns:a16="http://schemas.microsoft.com/office/drawing/2014/main" id="{EE5239D2-EAC8-A52A-8C3A-0D921B0522D3}"/>
              </a:ext>
            </a:extLst>
          </p:cNvPr>
          <p:cNvSpPr/>
          <p:nvPr/>
        </p:nvSpPr>
        <p:spPr>
          <a:xfrm>
            <a:off x="4137660" y="2903220"/>
            <a:ext cx="388620" cy="46083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BFB3597-627A-F178-0EE8-5671E353A155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417570" y="3133639"/>
            <a:ext cx="720090" cy="3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CDE510E-1338-BC72-0758-A0B232FBE952}"/>
              </a:ext>
            </a:extLst>
          </p:cNvPr>
          <p:cNvSpPr txBox="1"/>
          <p:nvPr/>
        </p:nvSpPr>
        <p:spPr>
          <a:xfrm>
            <a:off x="3197350" y="1634614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6"/>
                </a:solidFill>
              </a:rPr>
              <a:t>Call by Reference : </a:t>
            </a:r>
            <a:r>
              <a:rPr kumimoji="1" lang="ko-Kore-KR" altLang="en-US" dirty="0">
                <a:solidFill>
                  <a:schemeClr val="accent6"/>
                </a:solidFill>
              </a:rPr>
              <a:t>직접접근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DA4647-E7ED-6A25-CAA9-774BB843674A}"/>
              </a:ext>
            </a:extLst>
          </p:cNvPr>
          <p:cNvSpPr txBox="1"/>
          <p:nvPr/>
        </p:nvSpPr>
        <p:spPr>
          <a:xfrm>
            <a:off x="3765791" y="2492103"/>
            <a:ext cx="2004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6"/>
                </a:solidFill>
              </a:rPr>
              <a:t>Call by Value</a:t>
            </a:r>
            <a:r>
              <a:rPr kumimoji="1" lang="ko-KR" altLang="en-US" dirty="0">
                <a:solidFill>
                  <a:schemeClr val="accent6"/>
                </a:solidFill>
              </a:rPr>
              <a:t> </a:t>
            </a:r>
            <a:r>
              <a:rPr kumimoji="1" lang="en-US" altLang="ko-KR" dirty="0">
                <a:solidFill>
                  <a:schemeClr val="accent6"/>
                </a:solidFill>
              </a:rPr>
              <a:t>:</a:t>
            </a:r>
            <a:r>
              <a:rPr kumimoji="1" lang="ko-KR" altLang="en-US" dirty="0">
                <a:solidFill>
                  <a:schemeClr val="accent6"/>
                </a:solidFill>
              </a:rPr>
              <a:t> 복사</a:t>
            </a:r>
            <a:endParaRPr kumimoji="1" lang="ko-Kore-KR" altLang="en-US" dirty="0">
              <a:solidFill>
                <a:schemeClr val="accent6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CAA7FD-F347-B130-57E0-363D37819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1508" y="875989"/>
            <a:ext cx="4394200" cy="3721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E7C779-BEC3-13B2-BF1F-08A778C88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9941" y="5097682"/>
            <a:ext cx="2624098" cy="363926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F0F8AAB2-C4EC-9E3C-857B-AE6CFD5F3C68}"/>
              </a:ext>
            </a:extLst>
          </p:cNvPr>
          <p:cNvSpPr/>
          <p:nvPr/>
        </p:nvSpPr>
        <p:spPr>
          <a:xfrm>
            <a:off x="7923268" y="1262062"/>
            <a:ext cx="1783080" cy="410804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7AE5B8A-3E13-BA6C-D4BD-C02F2B743F52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8814808" y="547223"/>
            <a:ext cx="788670" cy="71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281322F-6315-C0A0-747E-DF9C55DA0E37}"/>
              </a:ext>
            </a:extLst>
          </p:cNvPr>
          <p:cNvSpPr txBox="1"/>
          <p:nvPr/>
        </p:nvSpPr>
        <p:spPr>
          <a:xfrm>
            <a:off x="9467784" y="296323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주소에</a:t>
            </a:r>
            <a:r>
              <a:rPr kumimoji="1" lang="ko-KR" altLang="en-US" dirty="0"/>
              <a:t> 관련된 특화 변수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9697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Array 2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7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494538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Insert Data to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04CAB4-E949-A581-A76E-69E3E065D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045533"/>
              </p:ext>
            </p:extLst>
          </p:nvPr>
        </p:nvGraphicFramePr>
        <p:xfrm>
          <a:off x="1638562" y="3054637"/>
          <a:ext cx="8850632" cy="113096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06329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2729380845"/>
                    </a:ext>
                  </a:extLst>
                </a:gridCol>
              </a:tblGrid>
              <a:tr h="113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Potato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Pizza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Tomato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Coffee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00274BA-2773-C8B1-DF9A-E3DB6A569A9F}"/>
              </a:ext>
            </a:extLst>
          </p:cNvPr>
          <p:cNvSpPr txBox="1"/>
          <p:nvPr/>
        </p:nvSpPr>
        <p:spPr>
          <a:xfrm>
            <a:off x="3083797" y="1966080"/>
            <a:ext cx="602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배열에</a:t>
            </a:r>
            <a:r>
              <a:rPr kumimoji="1" lang="ko-KR" altLang="en-US" dirty="0"/>
              <a:t> 값을 저장하려고 할 때 어떤 경우의 수가 존재할까</a:t>
            </a:r>
            <a:r>
              <a:rPr kumimoji="1" lang="en-US" altLang="ko-KR" dirty="0"/>
              <a:t>?</a:t>
            </a:r>
          </a:p>
        </p:txBody>
      </p:sp>
      <p:pic>
        <p:nvPicPr>
          <p:cNvPr id="5" name="그래픽 4" descr="터치 스크린 단색으로 채워진">
            <a:extLst>
              <a:ext uri="{FF2B5EF4-FFF2-40B4-BE49-F238E27FC236}">
                <a16:creationId xmlns:a16="http://schemas.microsoft.com/office/drawing/2014/main" id="{C476F4D0-FEB2-C228-1776-37E04878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5320" y="3907932"/>
            <a:ext cx="914400" cy="996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D3535-49B6-E589-07BF-F64A095E2024}"/>
              </a:ext>
            </a:extLst>
          </p:cNvPr>
          <p:cNvSpPr txBox="1"/>
          <p:nvPr/>
        </p:nvSpPr>
        <p:spPr>
          <a:xfrm>
            <a:off x="4815780" y="4904823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맨</a:t>
            </a:r>
            <a:r>
              <a:rPr kumimoji="1" lang="ko-KR" altLang="en-US" dirty="0"/>
              <a:t> 끝에 저장하고 싶다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2908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Array 2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7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494538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Insert Data to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04CAB4-E949-A581-A76E-69E3E065D22B}"/>
              </a:ext>
            </a:extLst>
          </p:cNvPr>
          <p:cNvGraphicFramePr>
            <a:graphicFrameLocks noGrp="1"/>
          </p:cNvGraphicFramePr>
          <p:nvPr/>
        </p:nvGraphicFramePr>
        <p:xfrm>
          <a:off x="1638562" y="3054637"/>
          <a:ext cx="8850632" cy="113096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06329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2729380845"/>
                    </a:ext>
                  </a:extLst>
                </a:gridCol>
              </a:tblGrid>
              <a:tr h="113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Potato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Pizza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Tomato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Coffee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00274BA-2773-C8B1-DF9A-E3DB6A569A9F}"/>
              </a:ext>
            </a:extLst>
          </p:cNvPr>
          <p:cNvSpPr txBox="1"/>
          <p:nvPr/>
        </p:nvSpPr>
        <p:spPr>
          <a:xfrm>
            <a:off x="3083797" y="1966080"/>
            <a:ext cx="602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배열에</a:t>
            </a:r>
            <a:r>
              <a:rPr kumimoji="1" lang="ko-KR" altLang="en-US" dirty="0"/>
              <a:t> 값을 저장하려고 할 때 어떤 경우의 수가 존재할까</a:t>
            </a:r>
            <a:r>
              <a:rPr kumimoji="1" lang="en-US" altLang="ko-KR" dirty="0"/>
              <a:t>?</a:t>
            </a:r>
          </a:p>
        </p:txBody>
      </p:sp>
      <p:pic>
        <p:nvPicPr>
          <p:cNvPr id="5" name="그래픽 4" descr="터치 스크린 단색으로 채워진">
            <a:extLst>
              <a:ext uri="{FF2B5EF4-FFF2-40B4-BE49-F238E27FC236}">
                <a16:creationId xmlns:a16="http://schemas.microsoft.com/office/drawing/2014/main" id="{C476F4D0-FEB2-C228-1776-37E04878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9759" y="3907932"/>
            <a:ext cx="914400" cy="996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D3535-49B6-E589-07BF-F64A095E2024}"/>
              </a:ext>
            </a:extLst>
          </p:cNvPr>
          <p:cNvSpPr txBox="1"/>
          <p:nvPr/>
        </p:nvSpPr>
        <p:spPr>
          <a:xfrm>
            <a:off x="4815780" y="5038893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토마토 옆에 </a:t>
            </a:r>
            <a:r>
              <a:rPr kumimoji="1" lang="ko-KR" altLang="en-US" dirty="0" err="1"/>
              <a:t>넣고싶다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5634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Array 2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7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494538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Insert Data to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04CAB4-E949-A581-A76E-69E3E065D22B}"/>
              </a:ext>
            </a:extLst>
          </p:cNvPr>
          <p:cNvGraphicFramePr>
            <a:graphicFrameLocks noGrp="1"/>
          </p:cNvGraphicFramePr>
          <p:nvPr/>
        </p:nvGraphicFramePr>
        <p:xfrm>
          <a:off x="1638562" y="3054637"/>
          <a:ext cx="8850632" cy="113096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06329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2729380845"/>
                    </a:ext>
                  </a:extLst>
                </a:gridCol>
              </a:tblGrid>
              <a:tr h="113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Potato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Pizza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Tomato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Coffee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00274BA-2773-C8B1-DF9A-E3DB6A569A9F}"/>
              </a:ext>
            </a:extLst>
          </p:cNvPr>
          <p:cNvSpPr txBox="1"/>
          <p:nvPr/>
        </p:nvSpPr>
        <p:spPr>
          <a:xfrm>
            <a:off x="3083797" y="1966080"/>
            <a:ext cx="602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배열에</a:t>
            </a:r>
            <a:r>
              <a:rPr kumimoji="1" lang="ko-KR" altLang="en-US" dirty="0"/>
              <a:t> 값을 저장하려고 할 때 어떤 경우의 수가 존재할까</a:t>
            </a:r>
            <a:r>
              <a:rPr kumimoji="1" lang="en-US" altLang="ko-KR" dirty="0"/>
              <a:t>?</a:t>
            </a:r>
          </a:p>
        </p:txBody>
      </p:sp>
      <p:pic>
        <p:nvPicPr>
          <p:cNvPr id="5" name="그래픽 4" descr="터치 스크린 단색으로 채워진">
            <a:extLst>
              <a:ext uri="{FF2B5EF4-FFF2-40B4-BE49-F238E27FC236}">
                <a16:creationId xmlns:a16="http://schemas.microsoft.com/office/drawing/2014/main" id="{C476F4D0-FEB2-C228-1776-37E04878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5199" y="3907932"/>
            <a:ext cx="914400" cy="996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D3535-49B6-E589-07BF-F64A095E2024}"/>
              </a:ext>
            </a:extLst>
          </p:cNvPr>
          <p:cNvSpPr txBox="1"/>
          <p:nvPr/>
        </p:nvSpPr>
        <p:spPr>
          <a:xfrm>
            <a:off x="4815780" y="5038893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맨 앞에 </a:t>
            </a:r>
            <a:r>
              <a:rPr kumimoji="1" lang="ko-KR" altLang="en-US" dirty="0" err="1"/>
              <a:t>넣고싶다</a:t>
            </a:r>
            <a:r>
              <a:rPr kumimoji="1" lang="ko-KR" altLang="en-US" dirty="0"/>
              <a:t> 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3523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Array 2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7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494538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Insert Data to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04CAB4-E949-A581-A76E-69E3E065D22B}"/>
              </a:ext>
            </a:extLst>
          </p:cNvPr>
          <p:cNvGraphicFramePr>
            <a:graphicFrameLocks noGrp="1"/>
          </p:cNvGraphicFramePr>
          <p:nvPr/>
        </p:nvGraphicFramePr>
        <p:xfrm>
          <a:off x="1638562" y="3054637"/>
          <a:ext cx="8850632" cy="113096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06329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2729380845"/>
                    </a:ext>
                  </a:extLst>
                </a:gridCol>
              </a:tblGrid>
              <a:tr h="113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Potato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Pizza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Tomato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Coffee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00274BA-2773-C8B1-DF9A-E3DB6A569A9F}"/>
              </a:ext>
            </a:extLst>
          </p:cNvPr>
          <p:cNvSpPr txBox="1"/>
          <p:nvPr/>
        </p:nvSpPr>
        <p:spPr>
          <a:xfrm>
            <a:off x="3083797" y="1966080"/>
            <a:ext cx="602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배열에</a:t>
            </a:r>
            <a:r>
              <a:rPr kumimoji="1" lang="ko-KR" altLang="en-US" dirty="0"/>
              <a:t> 값을 저장하려고 할 때 어떤 경우의 수가 존재할까</a:t>
            </a:r>
            <a:r>
              <a:rPr kumimoji="1" lang="en-US" altLang="ko-KR" dirty="0"/>
              <a:t>?</a:t>
            </a:r>
          </a:p>
        </p:txBody>
      </p:sp>
      <p:pic>
        <p:nvPicPr>
          <p:cNvPr id="5" name="그래픽 4" descr="터치 스크린 단색으로 채워진">
            <a:extLst>
              <a:ext uri="{FF2B5EF4-FFF2-40B4-BE49-F238E27FC236}">
                <a16:creationId xmlns:a16="http://schemas.microsoft.com/office/drawing/2014/main" id="{C476F4D0-FEB2-C228-1776-37E04878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5320" y="3907932"/>
            <a:ext cx="914400" cy="996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D3535-49B6-E589-07BF-F64A095E2024}"/>
              </a:ext>
            </a:extLst>
          </p:cNvPr>
          <p:cNvSpPr txBox="1"/>
          <p:nvPr/>
        </p:nvSpPr>
        <p:spPr>
          <a:xfrm>
            <a:off x="4815780" y="4904823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맨</a:t>
            </a:r>
            <a:r>
              <a:rPr kumimoji="1" lang="ko-KR" altLang="en-US" dirty="0"/>
              <a:t> 끝에 저장하고 싶다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989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Array 2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7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494538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Insert Data to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04CAB4-E949-A581-A76E-69E3E065D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607486"/>
              </p:ext>
            </p:extLst>
          </p:nvPr>
        </p:nvGraphicFramePr>
        <p:xfrm>
          <a:off x="1638562" y="3054637"/>
          <a:ext cx="8850632" cy="113096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06329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2729380845"/>
                    </a:ext>
                  </a:extLst>
                </a:gridCol>
              </a:tblGrid>
              <a:tr h="113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Potato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Pizza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Tomato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Coffee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Hotdog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00274BA-2773-C8B1-DF9A-E3DB6A569A9F}"/>
              </a:ext>
            </a:extLst>
          </p:cNvPr>
          <p:cNvSpPr txBox="1"/>
          <p:nvPr/>
        </p:nvSpPr>
        <p:spPr>
          <a:xfrm>
            <a:off x="1409460" y="5050517"/>
            <a:ext cx="9262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컴퓨터는 배열에 어떤 값이 들어가 있는지는 모르지만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배열의 길이와 주소를 알고 있으니 </a:t>
            </a:r>
            <a:r>
              <a:rPr kumimoji="1" lang="en-US" altLang="ko-KR" dirty="0"/>
              <a:t>!</a:t>
            </a:r>
          </a:p>
          <a:p>
            <a:r>
              <a:rPr kumimoji="1" lang="ko-KR" altLang="en-US" dirty="0"/>
              <a:t>맨 마지막 공간으로 </a:t>
            </a:r>
            <a:r>
              <a:rPr kumimoji="1" lang="en-US" altLang="ko-KR" dirty="0"/>
              <a:t>Random Access </a:t>
            </a:r>
            <a:r>
              <a:rPr kumimoji="1" lang="ko-KR" altLang="en-US" dirty="0"/>
              <a:t>하여 저장하면 된다 </a:t>
            </a:r>
            <a:r>
              <a:rPr kumimoji="1" lang="en-US" altLang="ko-KR" dirty="0"/>
              <a:t>!</a:t>
            </a:r>
          </a:p>
        </p:txBody>
      </p:sp>
      <p:pic>
        <p:nvPicPr>
          <p:cNvPr id="5" name="그래픽 4" descr="터치 스크린 단색으로 채워진">
            <a:extLst>
              <a:ext uri="{FF2B5EF4-FFF2-40B4-BE49-F238E27FC236}">
                <a16:creationId xmlns:a16="http://schemas.microsoft.com/office/drawing/2014/main" id="{C476F4D0-FEB2-C228-1776-37E04878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5320" y="3907932"/>
            <a:ext cx="914400" cy="996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D3535-49B6-E589-07BF-F64A095E2024}"/>
              </a:ext>
            </a:extLst>
          </p:cNvPr>
          <p:cNvSpPr txBox="1"/>
          <p:nvPr/>
        </p:nvSpPr>
        <p:spPr>
          <a:xfrm>
            <a:off x="4815780" y="1731890"/>
            <a:ext cx="2496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맨</a:t>
            </a:r>
            <a:r>
              <a:rPr kumimoji="1" lang="ko-KR" altLang="en-US" dirty="0"/>
              <a:t> 끝에 저장하고 싶다</a:t>
            </a:r>
            <a:r>
              <a:rPr kumimoji="1" lang="en-US" altLang="ko-KR" dirty="0"/>
              <a:t>!</a:t>
            </a:r>
          </a:p>
          <a:p>
            <a:endParaRPr kumimoji="1" lang="en-US" altLang="ko-Kore-KR" dirty="0"/>
          </a:p>
          <a:p>
            <a:pPr algn="ctr"/>
            <a:r>
              <a:rPr kumimoji="1" lang="ko-KR" altLang="en-US" dirty="0">
                <a:highlight>
                  <a:srgbClr val="FFFF00"/>
                </a:highlight>
              </a:rPr>
              <a:t>가장 쉬움</a:t>
            </a:r>
            <a:endParaRPr kumimoji="1" lang="ko-Kore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9428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Array 2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7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0481" y="0"/>
            <a:ext cx="494538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Insert Data to Array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04CAB4-E949-A581-A76E-69E3E065D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364934"/>
              </p:ext>
            </p:extLst>
          </p:nvPr>
        </p:nvGraphicFramePr>
        <p:xfrm>
          <a:off x="1638562" y="3054637"/>
          <a:ext cx="8797028" cy="113096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06329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1106329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  <a:gridCol w="1052725">
                  <a:extLst>
                    <a:ext uri="{9D8B030D-6E8A-4147-A177-3AD203B41FA5}">
                      <a16:colId xmlns:a16="http://schemas.microsoft.com/office/drawing/2014/main" val="2729380845"/>
                    </a:ext>
                  </a:extLst>
                </a:gridCol>
              </a:tblGrid>
              <a:tr h="113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Potato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Pizza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Tomato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Coffee</a:t>
                      </a:r>
                      <a:endParaRPr kumimoji="0" lang="en-US" altLang="ko-Kore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(string)</a:t>
                      </a: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ore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00274BA-2773-C8B1-DF9A-E3DB6A569A9F}"/>
              </a:ext>
            </a:extLst>
          </p:cNvPr>
          <p:cNvSpPr txBox="1"/>
          <p:nvPr/>
        </p:nvSpPr>
        <p:spPr>
          <a:xfrm>
            <a:off x="3083797" y="1329463"/>
            <a:ext cx="602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배열에</a:t>
            </a:r>
            <a:r>
              <a:rPr kumimoji="1" lang="ko-KR" altLang="en-US" dirty="0"/>
              <a:t> 값을 저장하려고 할 때 어떤 경우의 수가 존재할까</a:t>
            </a:r>
            <a:r>
              <a:rPr kumimoji="1" lang="en-US" altLang="ko-KR" dirty="0"/>
              <a:t>?</a:t>
            </a:r>
          </a:p>
        </p:txBody>
      </p:sp>
      <p:pic>
        <p:nvPicPr>
          <p:cNvPr id="5" name="그래픽 4" descr="터치 스크린 단색으로 채워진">
            <a:extLst>
              <a:ext uri="{FF2B5EF4-FFF2-40B4-BE49-F238E27FC236}">
                <a16:creationId xmlns:a16="http://schemas.microsoft.com/office/drawing/2014/main" id="{C476F4D0-FEB2-C228-1776-37E04878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9759" y="3907932"/>
            <a:ext cx="914400" cy="996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D3535-49B6-E589-07BF-F64A095E2024}"/>
              </a:ext>
            </a:extLst>
          </p:cNvPr>
          <p:cNvSpPr txBox="1"/>
          <p:nvPr/>
        </p:nvSpPr>
        <p:spPr>
          <a:xfrm>
            <a:off x="4686845" y="1749483"/>
            <a:ext cx="2940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ko-KR" dirty="0"/>
          </a:p>
          <a:p>
            <a:pPr algn="ctr"/>
            <a:r>
              <a:rPr kumimoji="1" lang="ko-KR" altLang="en-US" dirty="0"/>
              <a:t>토마토 옆에 </a:t>
            </a:r>
            <a:r>
              <a:rPr kumimoji="1" lang="ko-KR" altLang="en-US" dirty="0" err="1"/>
              <a:t>넣고싶다</a:t>
            </a:r>
            <a:r>
              <a:rPr kumimoji="1" lang="en-US" altLang="ko-KR" dirty="0"/>
              <a:t>!</a:t>
            </a:r>
            <a:endParaRPr kumimoji="1" lang="en-US" altLang="ko-Kore-KR" dirty="0"/>
          </a:p>
          <a:p>
            <a:pPr algn="ctr"/>
            <a:r>
              <a:rPr kumimoji="1" lang="ko-KR" altLang="en-US" dirty="0">
                <a:highlight>
                  <a:srgbClr val="FFFF00"/>
                </a:highlight>
              </a:rPr>
              <a:t>최악은 아니지만 좀 </a:t>
            </a:r>
            <a:r>
              <a:rPr kumimoji="1" lang="ko-KR" altLang="en-US" dirty="0" err="1">
                <a:highlight>
                  <a:srgbClr val="FFFF00"/>
                </a:highlight>
              </a:rPr>
              <a:t>별로임</a:t>
            </a:r>
            <a:r>
              <a:rPr kumimoji="1" lang="en-US" altLang="ko-KR" dirty="0">
                <a:highlight>
                  <a:srgbClr val="FFFF00"/>
                </a:highlight>
              </a:rPr>
              <a:t>.</a:t>
            </a:r>
            <a:endParaRPr kumimoji="1" lang="ko-Kore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1783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14062</TotalTime>
  <Words>1337</Words>
  <Application>Microsoft Macintosh PowerPoint</Application>
  <PresentationFormat>와이드스크린</PresentationFormat>
  <Paragraphs>537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테마</vt:lpstr>
      <vt:lpstr>SMCE 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Driven 자율주행팀 Seminar</dc:title>
  <dc:creator>박태정</dc:creator>
  <cp:lastModifiedBy>박태정</cp:lastModifiedBy>
  <cp:revision>46</cp:revision>
  <dcterms:created xsi:type="dcterms:W3CDTF">2023-04-05T09:59:39Z</dcterms:created>
  <dcterms:modified xsi:type="dcterms:W3CDTF">2023-12-26T14:42:46Z</dcterms:modified>
</cp:coreProperties>
</file>