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8"/>
  </p:notesMasterIdLst>
  <p:handoutMasterIdLst>
    <p:handoutMasterId r:id="rId19"/>
  </p:handoutMasterIdLst>
  <p:sldIdLst>
    <p:sldId id="478" r:id="rId3"/>
    <p:sldId id="1572" r:id="rId4"/>
    <p:sldId id="1573" r:id="rId5"/>
    <p:sldId id="1580" r:id="rId6"/>
    <p:sldId id="1588" r:id="rId7"/>
    <p:sldId id="1592" r:id="rId8"/>
    <p:sldId id="1597" r:id="rId9"/>
    <p:sldId id="1598" r:id="rId10"/>
    <p:sldId id="1590" r:id="rId11"/>
    <p:sldId id="1593" r:id="rId12"/>
    <p:sldId id="1591" r:id="rId13"/>
    <p:sldId id="1594" r:id="rId14"/>
    <p:sldId id="1595" r:id="rId15"/>
    <p:sldId id="1596" r:id="rId16"/>
    <p:sldId id="1599" r:id="rId17"/>
  </p:sldIdLst>
  <p:sldSz cx="9144000" cy="6858000" type="screen4x3"/>
  <p:notesSz cx="9799638" cy="67357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>
          <p15:clr>
            <a:srgbClr val="A4A3A4"/>
          </p15:clr>
        </p15:guide>
        <p15:guide id="2" pos="57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6440"/>
    <a:srgbClr val="FFFFCC"/>
    <a:srgbClr val="FEAB98"/>
    <a:srgbClr val="FFCCCC"/>
    <a:srgbClr val="CCFFFF"/>
    <a:srgbClr val="C5E9FF"/>
    <a:srgbClr val="E3F6FD"/>
    <a:srgbClr val="0033CC"/>
    <a:srgbClr val="CC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20" autoAdjust="0"/>
    <p:restoredTop sz="60744" autoAdjust="0"/>
  </p:normalViewPr>
  <p:slideViewPr>
    <p:cSldViewPr>
      <p:cViewPr varScale="1">
        <p:scale>
          <a:sx n="72" d="100"/>
          <a:sy n="72" d="100"/>
        </p:scale>
        <p:origin x="2480" y="200"/>
      </p:cViewPr>
      <p:guideLst>
        <p:guide orient="horz" pos="1752"/>
        <p:guide pos="57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465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94" tIns="47249" rIns="94494" bIns="47249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51488" y="0"/>
            <a:ext cx="4246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94" tIns="47249" rIns="94494" bIns="47249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7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397625"/>
            <a:ext cx="42465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94" tIns="47249" rIns="94494" bIns="47249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7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51488" y="6397625"/>
            <a:ext cx="4246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94" tIns="47249" rIns="94494" bIns="47249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7B98C3EE-70B1-4551-848F-FDAD31D992F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1946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465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94" tIns="47249" rIns="94494" bIns="47249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51488" y="0"/>
            <a:ext cx="4246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94" tIns="47249" rIns="94494" bIns="47249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16275" y="506413"/>
            <a:ext cx="3367088" cy="25257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1075" y="3198813"/>
            <a:ext cx="7837488" cy="303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94" tIns="47249" rIns="94494" bIns="472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86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397625"/>
            <a:ext cx="42465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94" tIns="47249" rIns="94494" bIns="47249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51488" y="6397625"/>
            <a:ext cx="4246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94" tIns="47249" rIns="94494" bIns="47249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455E59A5-D01E-4537-BD89-97237975EBD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32923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지난주에 발표했던 </a:t>
            </a:r>
            <a:r>
              <a:rPr lang="en-US" altLang="ko-KR" dirty="0" err="1"/>
              <a:t>AUtoEncoder</a:t>
            </a:r>
            <a:r>
              <a:rPr lang="en-US" altLang="ko-KR" dirty="0"/>
              <a:t> </a:t>
            </a:r>
            <a:r>
              <a:rPr lang="ko-KR" altLang="en-US" dirty="0"/>
              <a:t>에 관한 내용입니다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5E59A5-D01E-4537-BD89-97237975EBD5}" type="slidenum">
              <a:rPr lang="en-US" altLang="ko-KR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302367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</a:t>
            </a:r>
            <a:r>
              <a:rPr lang="en-US" altLang="ko-KR" dirty="0" err="1"/>
              <a:t>github.com</a:t>
            </a:r>
            <a:r>
              <a:rPr lang="en-US" altLang="ko-KR" dirty="0"/>
              <a:t>/</a:t>
            </a:r>
            <a:r>
              <a:rPr lang="en-US" altLang="ko-KR" dirty="0" err="1"/>
              <a:t>KerasKorea</a:t>
            </a:r>
            <a:r>
              <a:rPr lang="en-US" altLang="ko-KR" dirty="0"/>
              <a:t>/</a:t>
            </a:r>
            <a:r>
              <a:rPr lang="en-US" altLang="ko-KR" dirty="0" err="1"/>
              <a:t>KEKOxTutorial</a:t>
            </a:r>
            <a:r>
              <a:rPr lang="en-US" altLang="ko-KR" dirty="0"/>
              <a:t>/blob/master/20_Keras</a:t>
            </a:r>
            <a:r>
              <a:rPr lang="ko-KR" altLang="en-US" dirty="0"/>
              <a:t>의</a:t>
            </a:r>
            <a:r>
              <a:rPr lang="en-US" altLang="ko-KR" dirty="0"/>
              <a:t>%20Autoencoder</a:t>
            </a:r>
            <a:r>
              <a:rPr lang="ko-KR" altLang="en-US" dirty="0" err="1"/>
              <a:t>를</a:t>
            </a:r>
            <a:r>
              <a:rPr lang="en-US" altLang="ko-KR" dirty="0"/>
              <a:t>%20</a:t>
            </a:r>
            <a:r>
              <a:rPr lang="ko-KR" altLang="en-US" dirty="0"/>
              <a:t>활용해</a:t>
            </a:r>
            <a:r>
              <a:rPr lang="en-US" altLang="ko-KR" dirty="0"/>
              <a:t>%20</a:t>
            </a:r>
            <a:r>
              <a:rPr lang="ko-KR" altLang="en-US" dirty="0"/>
              <a:t>신용카드</a:t>
            </a:r>
            <a:r>
              <a:rPr lang="en-US" altLang="ko-KR" dirty="0"/>
              <a:t>%20</a:t>
            </a:r>
            <a:r>
              <a:rPr lang="ko-KR" altLang="en-US" dirty="0"/>
              <a:t>이상</a:t>
            </a:r>
            <a:r>
              <a:rPr lang="en-US" altLang="ko-KR" dirty="0"/>
              <a:t>%20</a:t>
            </a:r>
            <a:r>
              <a:rPr lang="ko-KR" altLang="en-US" dirty="0"/>
              <a:t>거래</a:t>
            </a:r>
            <a:r>
              <a:rPr lang="en-US" altLang="ko-KR" dirty="0"/>
              <a:t>%20</a:t>
            </a:r>
            <a:r>
              <a:rPr lang="ko-KR" altLang="en-US" dirty="0"/>
              <a:t>탐지하기</a:t>
            </a:r>
            <a:r>
              <a:rPr lang="en-US" altLang="ko-KR" dirty="0"/>
              <a:t>.md</a:t>
            </a:r>
          </a:p>
          <a:p>
            <a:endParaRPr 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5E59A5-D01E-4537-BD89-97237975EBD5}" type="slidenum">
              <a:rPr lang="en-US" altLang="ko-KR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1751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5E59A5-D01E-4537-BD89-97237975EBD5}" type="slidenum">
              <a:rPr lang="en-US" altLang="ko-KR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57360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https://github.com/KerasKorea/KEKOxTutorial/blob/master/20_Keras</a:t>
            </a:r>
            <a:r>
              <a:rPr lang="ko-KR" altLang="en-US"/>
              <a:t>의</a:t>
            </a:r>
            <a:r>
              <a:rPr lang="en-US" altLang="ko-KR"/>
              <a:t>%20Autoencoder</a:t>
            </a:r>
            <a:r>
              <a:rPr lang="ko-KR" altLang="en-US"/>
              <a:t>를</a:t>
            </a:r>
            <a:r>
              <a:rPr lang="en-US" altLang="ko-KR"/>
              <a:t>%20</a:t>
            </a:r>
            <a:r>
              <a:rPr lang="ko-KR" altLang="en-US"/>
              <a:t>활용해</a:t>
            </a:r>
            <a:r>
              <a:rPr lang="en-US" altLang="ko-KR"/>
              <a:t>%20</a:t>
            </a:r>
            <a:r>
              <a:rPr lang="ko-KR" altLang="en-US"/>
              <a:t>신용카드</a:t>
            </a:r>
            <a:r>
              <a:rPr lang="en-US" altLang="ko-KR"/>
              <a:t>%20</a:t>
            </a:r>
            <a:r>
              <a:rPr lang="ko-KR" altLang="en-US"/>
              <a:t>이상</a:t>
            </a:r>
            <a:r>
              <a:rPr lang="en-US" altLang="ko-KR"/>
              <a:t>%20</a:t>
            </a:r>
            <a:r>
              <a:rPr lang="ko-KR" altLang="en-US"/>
              <a:t>거래</a:t>
            </a:r>
            <a:r>
              <a:rPr lang="en-US" altLang="ko-KR"/>
              <a:t>%20</a:t>
            </a:r>
            <a:r>
              <a:rPr lang="ko-KR" altLang="en-US"/>
              <a:t>탐지하기</a:t>
            </a:r>
            <a:r>
              <a:rPr lang="en-US" altLang="ko-KR"/>
              <a:t>.md</a:t>
            </a:r>
          </a:p>
          <a:p>
            <a:endParaRPr 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5E59A5-D01E-4537-BD89-97237975EBD5}" type="slidenum">
              <a:rPr lang="en-US" altLang="ko-KR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4680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MNIST </a:t>
            </a:r>
            <a:r>
              <a:rPr lang="ko-KR" altLang="en-US" dirty="0"/>
              <a:t>데이터 평탄화 작업을 거친</a:t>
            </a:r>
            <a:r>
              <a:rPr lang="en-US" altLang="ko-KR" dirty="0"/>
              <a:t> </a:t>
            </a:r>
            <a:r>
              <a:rPr lang="ko-KR" altLang="en-US" dirty="0"/>
              <a:t>후 낮은 차원으로 </a:t>
            </a:r>
            <a:r>
              <a:rPr lang="ko-KR" altLang="en-US" dirty="0" err="1"/>
              <a:t>인코딩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ko-KR" altLang="en-US" dirty="0" err="1"/>
              <a:t>디코딩</a:t>
            </a:r>
            <a:r>
              <a:rPr lang="ko-KR" altLang="en-US" dirty="0"/>
              <a:t> 되는 과정에서 </a:t>
            </a:r>
            <a:r>
              <a:rPr lang="en-US" altLang="ko-KR" dirty="0"/>
              <a:t>Latent Vector </a:t>
            </a:r>
            <a:r>
              <a:rPr lang="ko-KR" altLang="en-US" dirty="0"/>
              <a:t>에는 해당 </a:t>
            </a:r>
            <a:r>
              <a:rPr lang="en-US" altLang="ko-KR" dirty="0"/>
              <a:t>INPUT DATA </a:t>
            </a:r>
            <a:r>
              <a:rPr lang="ko-KR" altLang="en-US" dirty="0"/>
              <a:t>에 대한 특징이 학습 됩니다</a:t>
            </a:r>
            <a:r>
              <a:rPr lang="en-US" altLang="ko-KR" dirty="0"/>
              <a:t>.</a:t>
            </a:r>
            <a:r>
              <a:rPr lang="ko-KR" altLang="en-US" dirty="0"/>
              <a:t> 별다른 </a:t>
            </a:r>
            <a:r>
              <a:rPr lang="en-US" altLang="ko-KR" dirty="0"/>
              <a:t>Label </a:t>
            </a:r>
            <a:r>
              <a:rPr lang="ko-KR" altLang="en-US" dirty="0"/>
              <a:t>없이도 학습이 진행되고</a:t>
            </a:r>
            <a:r>
              <a:rPr lang="en-US" altLang="ko-KR" dirty="0"/>
              <a:t>,</a:t>
            </a:r>
            <a:r>
              <a:rPr lang="ko-KR" altLang="en-US" dirty="0"/>
              <a:t> 그 특징들이 </a:t>
            </a:r>
            <a:r>
              <a:rPr lang="en-US" altLang="ko-KR" dirty="0"/>
              <a:t>INPUT </a:t>
            </a:r>
            <a:r>
              <a:rPr lang="ko-KR" altLang="en-US" dirty="0"/>
              <a:t>을 나름 잘 나타내고 있으니</a:t>
            </a:r>
            <a:r>
              <a:rPr lang="en-US" altLang="ko-KR" dirty="0"/>
              <a:t>,</a:t>
            </a:r>
            <a:r>
              <a:rPr lang="ko-KR" altLang="en-US" dirty="0"/>
              <a:t> 이는 꽤 괜찮은 비지도 학습의 한 종류입니다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dirty="0"/>
          </a:p>
          <a:p>
            <a:endParaRPr 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5E59A5-D01E-4537-BD89-97237975EBD5}" type="slidenum">
              <a:rPr lang="en-US" altLang="ko-KR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5140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실제로 </a:t>
            </a:r>
            <a:r>
              <a:rPr lang="en-US" altLang="ko-KR" dirty="0"/>
              <a:t>MNIST </a:t>
            </a:r>
            <a:r>
              <a:rPr lang="ko-KR" altLang="en-US" dirty="0"/>
              <a:t>데이터를 복원 해본 결과 위와 같이 </a:t>
            </a:r>
            <a:r>
              <a:rPr lang="en-US" altLang="ko-KR" dirty="0"/>
              <a:t>blur </a:t>
            </a:r>
            <a:r>
              <a:rPr lang="ko-KR" altLang="en-US" dirty="0" err="1"/>
              <a:t>컨볼류션</a:t>
            </a:r>
            <a:r>
              <a:rPr lang="ko-KR" altLang="en-US" dirty="0"/>
              <a:t> 필터를 사용한 것 </a:t>
            </a:r>
            <a:r>
              <a:rPr lang="ko-KR" altLang="en-US" dirty="0" err="1"/>
              <a:t>처럼</a:t>
            </a:r>
            <a:r>
              <a:rPr lang="ko-KR" altLang="en-US" dirty="0"/>
              <a:t> 아웃풋이 출력되었고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Latent Vector </a:t>
            </a:r>
            <a:r>
              <a:rPr lang="ko-KR" altLang="en-US" dirty="0"/>
              <a:t>에는 클러스터들이 형성되어 비지도 학습이 작동했음을 확인 할 수 있었습니다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지난주 교수님께서 피드백 해주신 부분이 </a:t>
            </a:r>
            <a:r>
              <a:rPr lang="ko-KR" altLang="en-US" dirty="0" err="1"/>
              <a:t>디코딩</a:t>
            </a:r>
            <a:r>
              <a:rPr lang="ko-KR" altLang="en-US" dirty="0"/>
              <a:t> 되었을 때는 원래 원본 보다 더 깨끗한 이미지가 </a:t>
            </a:r>
            <a:r>
              <a:rPr lang="ko-KR" altLang="en-US" dirty="0" err="1"/>
              <a:t>나와야한다고</a:t>
            </a:r>
            <a:r>
              <a:rPr lang="ko-KR" altLang="en-US" dirty="0"/>
              <a:t> 말씀하셨었고</a:t>
            </a:r>
            <a:r>
              <a:rPr lang="en-US" altLang="ko-KR" dirty="0"/>
              <a:t>,</a:t>
            </a:r>
            <a:r>
              <a:rPr lang="ko-KR" altLang="en-US" dirty="0"/>
              <a:t> 특징을 분석하기 위한 것이 아니라 </a:t>
            </a:r>
            <a:r>
              <a:rPr lang="ko-KR" altLang="en-US" dirty="0" err="1"/>
              <a:t>이상탐지의</a:t>
            </a:r>
            <a:r>
              <a:rPr lang="ko-KR" altLang="en-US" dirty="0"/>
              <a:t> 관점에서 접근해보라고 말씀해주셔서 이 다음은 왜 제가 사용한 </a:t>
            </a:r>
            <a:r>
              <a:rPr lang="en-US" altLang="ko-KR" dirty="0"/>
              <a:t>MNIST </a:t>
            </a:r>
            <a:r>
              <a:rPr lang="ko-KR" altLang="en-US" dirty="0"/>
              <a:t>데이터는 </a:t>
            </a:r>
            <a:r>
              <a:rPr lang="en-US" altLang="ko-KR" dirty="0"/>
              <a:t>blur </a:t>
            </a:r>
            <a:r>
              <a:rPr lang="ko-KR" altLang="en-US" dirty="0"/>
              <a:t>필터를 씌운 것 </a:t>
            </a:r>
            <a:r>
              <a:rPr lang="ko-KR" altLang="en-US" dirty="0" err="1"/>
              <a:t>처럼</a:t>
            </a:r>
            <a:r>
              <a:rPr lang="ko-KR" altLang="en-US" dirty="0"/>
              <a:t> 나왔는지</a:t>
            </a:r>
            <a:r>
              <a:rPr lang="en-US" altLang="ko-KR" dirty="0"/>
              <a:t>,</a:t>
            </a:r>
            <a:r>
              <a:rPr lang="ko-KR" altLang="en-US" dirty="0"/>
              <a:t> 그리고 </a:t>
            </a:r>
            <a:r>
              <a:rPr lang="en-US" altLang="ko-KR" dirty="0"/>
              <a:t>Feature Extraction </a:t>
            </a:r>
            <a:r>
              <a:rPr lang="ko-KR" altLang="en-US" dirty="0"/>
              <a:t>에 사용되는 </a:t>
            </a:r>
            <a:r>
              <a:rPr lang="en-US" altLang="ko-KR" dirty="0"/>
              <a:t>Auto Encoder </a:t>
            </a:r>
            <a:r>
              <a:rPr lang="ko-KR" altLang="en-US" dirty="0"/>
              <a:t>와 </a:t>
            </a:r>
            <a:r>
              <a:rPr lang="ko-KR" altLang="en-US" dirty="0" err="1"/>
              <a:t>이상탐지</a:t>
            </a:r>
            <a:r>
              <a:rPr lang="ko-KR" altLang="en-US" dirty="0"/>
              <a:t> 즉 </a:t>
            </a:r>
            <a:r>
              <a:rPr lang="en-US" altLang="ko-KR" dirty="0" err="1"/>
              <a:t>Anormal</a:t>
            </a:r>
            <a:r>
              <a:rPr lang="en-US" altLang="ko-KR" dirty="0"/>
              <a:t> Detecting </a:t>
            </a:r>
            <a:r>
              <a:rPr lang="ko-KR" altLang="en-US" dirty="0"/>
              <a:t>관점에서의 </a:t>
            </a:r>
            <a:r>
              <a:rPr lang="en-US" altLang="ko-KR" dirty="0"/>
              <a:t>Auto Encoder </a:t>
            </a:r>
            <a:r>
              <a:rPr lang="ko-KR" altLang="en-US" dirty="0"/>
              <a:t>에 대한 설명을 드리고 </a:t>
            </a:r>
            <a:r>
              <a:rPr lang="en-US" altLang="ko-KR" dirty="0"/>
              <a:t>Kaggle </a:t>
            </a:r>
            <a:r>
              <a:rPr lang="ko-KR" altLang="en-US" dirty="0"/>
              <a:t>에서 제공하는 신용카드 결제 정보 데이터로 </a:t>
            </a:r>
            <a:r>
              <a:rPr lang="ko-KR" altLang="en-US" dirty="0" err="1"/>
              <a:t>이상탐지</a:t>
            </a:r>
            <a:r>
              <a:rPr lang="ko-KR" altLang="en-US" dirty="0"/>
              <a:t> 실습 한 것을 발표하도록 하겠습니다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5E59A5-D01E-4537-BD89-97237975EBD5}" type="slidenum">
              <a:rPr lang="en-US" altLang="ko-KR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6983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5E59A5-D01E-4537-BD89-97237975EBD5}" type="slidenum">
              <a:rPr lang="en-US" altLang="ko-KR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0370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5E59A5-D01E-4537-BD89-97237975EBD5}" type="slidenum">
              <a:rPr lang="en-US" altLang="ko-KR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7789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5E59A5-D01E-4537-BD89-97237975EBD5}" type="slidenum">
              <a:rPr lang="en-US" altLang="ko-KR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4825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5E59A5-D01E-4537-BD89-97237975EBD5}" type="slidenum">
              <a:rPr lang="en-US" altLang="ko-KR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0235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5E59A5-D01E-4537-BD89-97237975EBD5}" type="slidenum">
              <a:rPr lang="en-US" altLang="ko-KR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2390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</a:t>
            </a:r>
            <a:r>
              <a:rPr lang="en-US" altLang="ko-KR" dirty="0" err="1"/>
              <a:t>github.com</a:t>
            </a:r>
            <a:r>
              <a:rPr lang="en-US" altLang="ko-KR" dirty="0"/>
              <a:t>/</a:t>
            </a:r>
            <a:r>
              <a:rPr lang="en-US" altLang="ko-KR" dirty="0" err="1"/>
              <a:t>KerasKorea</a:t>
            </a:r>
            <a:r>
              <a:rPr lang="en-US" altLang="ko-KR" dirty="0"/>
              <a:t>/</a:t>
            </a:r>
            <a:r>
              <a:rPr lang="en-US" altLang="ko-KR" dirty="0" err="1"/>
              <a:t>KEKOxTutorial</a:t>
            </a:r>
            <a:r>
              <a:rPr lang="en-US" altLang="ko-KR" dirty="0"/>
              <a:t>/blob/master/20_Keras</a:t>
            </a:r>
            <a:r>
              <a:rPr lang="ko-KR" altLang="en-US" dirty="0"/>
              <a:t>의</a:t>
            </a:r>
            <a:r>
              <a:rPr lang="en-US" altLang="ko-KR" dirty="0"/>
              <a:t>%20Autoencoder</a:t>
            </a:r>
            <a:r>
              <a:rPr lang="ko-KR" altLang="en-US" dirty="0" err="1"/>
              <a:t>를</a:t>
            </a:r>
            <a:r>
              <a:rPr lang="en-US" altLang="ko-KR" dirty="0"/>
              <a:t>%20</a:t>
            </a:r>
            <a:r>
              <a:rPr lang="ko-KR" altLang="en-US" dirty="0"/>
              <a:t>활용해</a:t>
            </a:r>
            <a:r>
              <a:rPr lang="en-US" altLang="ko-KR" dirty="0"/>
              <a:t>%20</a:t>
            </a:r>
            <a:r>
              <a:rPr lang="ko-KR" altLang="en-US" dirty="0"/>
              <a:t>신용카드</a:t>
            </a:r>
            <a:r>
              <a:rPr lang="en-US" altLang="ko-KR" dirty="0"/>
              <a:t>%20</a:t>
            </a:r>
            <a:r>
              <a:rPr lang="ko-KR" altLang="en-US" dirty="0"/>
              <a:t>이상</a:t>
            </a:r>
            <a:r>
              <a:rPr lang="en-US" altLang="ko-KR" dirty="0"/>
              <a:t>%20</a:t>
            </a:r>
            <a:r>
              <a:rPr lang="ko-KR" altLang="en-US" dirty="0"/>
              <a:t>거래</a:t>
            </a:r>
            <a:r>
              <a:rPr lang="en-US" altLang="ko-KR" dirty="0"/>
              <a:t>%20</a:t>
            </a:r>
            <a:r>
              <a:rPr lang="ko-KR" altLang="en-US" dirty="0"/>
              <a:t>탐지하기</a:t>
            </a:r>
            <a:r>
              <a:rPr lang="en-US" altLang="ko-KR" dirty="0"/>
              <a:t>.md</a:t>
            </a:r>
          </a:p>
          <a:p>
            <a:endParaRPr 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5E59A5-D01E-4537-BD89-97237975EBD5}" type="slidenum">
              <a:rPr lang="en-US" altLang="ko-KR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6876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000" y="5619750"/>
            <a:ext cx="2376488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676400"/>
            <a:ext cx="7772400" cy="1295400"/>
          </a:xfrm>
          <a:noFill/>
        </p:spPr>
        <p:txBody>
          <a:bodyPr/>
          <a:lstStyle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3692525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7" name="Rectangle 21"/>
          <p:cNvSpPr>
            <a:spLocks noChangeArrowheads="1"/>
          </p:cNvSpPr>
          <p:nvPr userDrawn="1"/>
        </p:nvSpPr>
        <p:spPr bwMode="auto">
          <a:xfrm>
            <a:off x="0" y="0"/>
            <a:ext cx="107950" cy="685800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rgbClr val="000099">
                  <a:alpha val="89998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64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BA9DE4-15F4-463E-A783-7C627D619255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940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51638" y="115888"/>
            <a:ext cx="2141537" cy="59055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23850" y="115888"/>
            <a:ext cx="6275388" cy="59055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841D76-640A-45A6-80E7-DC0CCA3F488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369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39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E1BFED-4F58-42B7-AFB7-9A61C8AC84F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173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70054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4166" y="260615"/>
            <a:ext cx="7930303" cy="50394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7865" y="980540"/>
            <a:ext cx="4155738" cy="51517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755706" y="980538"/>
            <a:ext cx="4157114" cy="25067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755706" y="3625541"/>
            <a:ext cx="4157114" cy="25067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>
          <a:xfrm>
            <a:off x="73025" y="6381750"/>
            <a:ext cx="3562350" cy="328613"/>
          </a:xfrm>
          <a:prstGeom prst="rect">
            <a:avLst/>
          </a:prstGeom>
        </p:spPr>
        <p:txBody>
          <a:bodyPr lIns="80787" tIns="40394" rIns="80787" bIns="40394"/>
          <a:lstStyle>
            <a:lvl1pPr algn="ctr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2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9CAE6AC-B949-49FA-B42A-EEF23D4F414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583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4166" y="260615"/>
            <a:ext cx="7930303" cy="50394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7865" y="980540"/>
            <a:ext cx="4155738" cy="51517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5706" y="980540"/>
            <a:ext cx="4157114" cy="51517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2053"/>
          <p:cNvSpPr>
            <a:spLocks noGrp="1" noChangeArrowheads="1"/>
          </p:cNvSpPr>
          <p:nvPr>
            <p:ph type="dt" sz="half" idx="10"/>
          </p:nvPr>
        </p:nvSpPr>
        <p:spPr>
          <a:xfrm>
            <a:off x="73025" y="6381750"/>
            <a:ext cx="3562350" cy="328613"/>
          </a:xfrm>
          <a:prstGeom prst="rect">
            <a:avLst/>
          </a:prstGeom>
        </p:spPr>
        <p:txBody>
          <a:bodyPr lIns="80787" tIns="40394" rIns="80787" bIns="40394"/>
          <a:lstStyle>
            <a:lvl1pPr algn="ctr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2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930B627-6C9C-4DDC-8ED5-D46999B79D09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563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4910138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5125"/>
          </a:xfrm>
        </p:spPr>
        <p:txBody>
          <a:bodyPr/>
          <a:lstStyle>
            <a:lvl1pPr>
              <a:defRPr/>
            </a:lvl1pPr>
          </a:lstStyle>
          <a:p>
            <a:fld id="{4EB322D9-8927-4CC4-BB14-6843212EDAD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493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EA1A32-44A3-475A-9502-8FEC029A551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19202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9B4295-C121-4F47-9238-14D8ADD2CDC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29957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0004EC-70A6-4094-A2BC-DB2F682C4E5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7786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 bwMode="auto">
          <a:xfrm>
            <a:off x="0" y="6628"/>
            <a:ext cx="9144000" cy="900000"/>
          </a:xfrm>
          <a:prstGeom prst="rect">
            <a:avLst/>
          </a:prstGeom>
          <a:solidFill>
            <a:srgbClr val="FFFF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7297" y="145541"/>
            <a:ext cx="8513175" cy="576262"/>
          </a:xfrm>
          <a:noFill/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3571875" y="6525344"/>
            <a:ext cx="1981200" cy="221109"/>
          </a:xfrm>
          <a:ln/>
        </p:spPr>
        <p:txBody>
          <a:bodyPr/>
          <a:lstStyle>
            <a:lvl1pPr>
              <a:defRPr/>
            </a:lvl1pPr>
          </a:lstStyle>
          <a:p>
            <a:fld id="{E2DCC426-90DC-4500-A524-BCDD2488F80E}" type="slidenum">
              <a:rPr lang="ko-KR" altLang="en-US"/>
              <a:pPr/>
              <a:t>‹#›</a:t>
            </a:fld>
            <a:endParaRPr lang="ko-KR" altLang="en-US"/>
          </a:p>
        </p:txBody>
      </p:sp>
      <p:sp>
        <p:nvSpPr>
          <p:cNvPr id="5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307299" y="1052736"/>
            <a:ext cx="8529404" cy="5256584"/>
          </a:xfrm>
          <a:effectLst>
            <a:outerShdw blurRad="63500" algn="ctr" rotWithShape="0">
              <a:schemeClr val="bg1"/>
            </a:outerShdw>
          </a:effectLst>
        </p:spPr>
        <p:txBody>
          <a:bodyPr/>
          <a:lstStyle>
            <a:lvl1pPr marL="269875" indent="-269875">
              <a:buFontTx/>
              <a:buBlip>
                <a:blip r:embed="rId2"/>
              </a:buBlip>
              <a:defRPr sz="2400" baseline="0">
                <a:gradFill>
                  <a:gsLst>
                    <a:gs pos="0">
                      <a:srgbClr val="051453"/>
                    </a:gs>
                    <a:gs pos="78000">
                      <a:srgbClr val="051453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1pPr>
            <a:lvl2pPr marL="541338" indent="-271463">
              <a:buFontTx/>
              <a:buBlip>
                <a:blip r:embed="rId3"/>
              </a:buBlip>
              <a:defRPr sz="2000" baseline="0">
                <a:gradFill>
                  <a:gsLst>
                    <a:gs pos="0">
                      <a:srgbClr val="044F82"/>
                    </a:gs>
                    <a:gs pos="78000">
                      <a:srgbClr val="044F82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2pPr>
            <a:lvl3pPr marL="809625" indent="-269875">
              <a:buFont typeface="HY견고딕" pitchFamily="18" charset="-127"/>
              <a:buChar char="-"/>
              <a:defRPr sz="180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78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3pPr>
            <a:lvl4pPr marL="1080000">
              <a:defRPr sz="1600" baseline="0"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4pPr>
            <a:lvl5pPr marL="1260000">
              <a:defRPr sz="1600" baseline="0"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57161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C3D3F8-289E-4DBC-9D1B-42ECFC9DA9B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1628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E979F2-7957-46EA-9E1A-F663ADBCDF3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80494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A66776-9A16-47F5-96B0-6AFBB209F1D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20076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1732CC-6640-4C24-9774-933EE377F1A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79328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7C2632-6AF7-45C8-A8FB-7015C605448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18903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89FC10-0D41-4B22-BC7F-9A887EDCBEA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64921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305EC3-F50F-4091-AF4D-73932953097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59411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9C5C73-55DF-48B1-96EE-CB8DA38ABD2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6823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D7EE41-E22C-4011-85D8-DFA455185761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197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23850" y="836613"/>
            <a:ext cx="4208463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4714" y="836613"/>
            <a:ext cx="4208462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273AD4-5A1C-4A68-91D8-947EBAAD15B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60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1FF297-043D-4E66-8230-5338D7337405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789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9554D7-FBF4-4C40-B1C3-A050AB62E7E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64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A8CA11-A0DD-4323-AEC7-BC4AF9450099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20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2C4C3F-E3F5-497D-8821-5C0CD09FE020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526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76BF8B-8C0F-4E41-9357-51B989B32B12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04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115888"/>
            <a:ext cx="8565258" cy="576262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052537"/>
            <a:ext cx="856932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29" name="Rectangle 20"/>
          <p:cNvSpPr>
            <a:spLocks noChangeArrowheads="1"/>
          </p:cNvSpPr>
          <p:nvPr/>
        </p:nvSpPr>
        <p:spPr bwMode="auto">
          <a:xfrm>
            <a:off x="251520" y="6453336"/>
            <a:ext cx="8637588" cy="73025"/>
          </a:xfrm>
          <a:prstGeom prst="rect">
            <a:avLst/>
          </a:prstGeom>
          <a:gradFill rotWithShape="0">
            <a:gsLst>
              <a:gs pos="0">
                <a:srgbClr val="FF3300"/>
              </a:gs>
              <a:gs pos="100000">
                <a:srgbClr val="DDDDDD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/>
          </a:p>
        </p:txBody>
      </p:sp>
      <p:pic>
        <p:nvPicPr>
          <p:cNvPr id="1030" name="Picture 23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6545618"/>
            <a:ext cx="935682" cy="267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2"/>
          <p:cNvSpPr>
            <a:spLocks noGrp="1"/>
          </p:cNvSpPr>
          <p:nvPr>
            <p:ph type="sldNum" sz="quarter" idx="4"/>
          </p:nvPr>
        </p:nvSpPr>
        <p:spPr bwMode="auto">
          <a:xfrm>
            <a:off x="3571875" y="6597352"/>
            <a:ext cx="1981200" cy="22110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fld id="{8AA16FE0-F9B9-444C-8502-D31DBA3BBD5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18" r:id="rId1"/>
    <p:sldLayoutId id="2147484996" r:id="rId2"/>
    <p:sldLayoutId id="2147484997" r:id="rId3"/>
    <p:sldLayoutId id="2147484998" r:id="rId4"/>
    <p:sldLayoutId id="2147484999" r:id="rId5"/>
    <p:sldLayoutId id="2147485000" r:id="rId6"/>
    <p:sldLayoutId id="2147485001" r:id="rId7"/>
    <p:sldLayoutId id="2147485002" r:id="rId8"/>
    <p:sldLayoutId id="2147485003" r:id="rId9"/>
    <p:sldLayoutId id="2147485004" r:id="rId10"/>
    <p:sldLayoutId id="2147485005" r:id="rId11"/>
    <p:sldLayoutId id="2147485006" r:id="rId12"/>
    <p:sldLayoutId id="2147485020" r:id="rId13"/>
    <p:sldLayoutId id="2147485021" r:id="rId14"/>
    <p:sldLayoutId id="2147485022" r:id="rId15"/>
    <p:sldLayoutId id="2147485023" r:id="rId16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accent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accent2"/>
          </a:solidFill>
          <a:latin typeface="휴먼옛체" pitchFamily="18" charset="-127"/>
          <a:ea typeface="휴먼옛체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accent2"/>
          </a:solidFill>
          <a:latin typeface="휴먼옛체" pitchFamily="18" charset="-127"/>
          <a:ea typeface="휴먼옛체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accent2"/>
          </a:solidFill>
          <a:latin typeface="휴먼옛체" pitchFamily="18" charset="-127"/>
          <a:ea typeface="휴먼옛체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accent2"/>
          </a:solidFill>
          <a:latin typeface="휴먼옛체" pitchFamily="18" charset="-127"/>
          <a:ea typeface="휴먼옛체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accent2"/>
          </a:solidFill>
          <a:latin typeface="휴먼옛체" pitchFamily="18" charset="-127"/>
          <a:ea typeface="휴먼옛체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accent2"/>
          </a:solidFill>
          <a:latin typeface="휴먼옛체" pitchFamily="18" charset="-127"/>
          <a:ea typeface="휴먼옛체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accent2"/>
          </a:solidFill>
          <a:latin typeface="휴먼옛체" pitchFamily="18" charset="-127"/>
          <a:ea typeface="휴먼옛체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accent2"/>
          </a:solidFill>
          <a:latin typeface="휴먼옛체" pitchFamily="18" charset="-127"/>
          <a:ea typeface="휴먼옛체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SzPct val="65000"/>
        <a:buBlip>
          <a:blip r:embed="rId19"/>
        </a:buBlip>
        <a:defRPr kumimoji="1" sz="2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SzPct val="75000"/>
        <a:buFont typeface="Arial" panose="020B0604020202020204" pitchFamily="34" charset="0"/>
        <a:buChar char="−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58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58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58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B61CFAC-7B2A-445E-A4DE-C9D8FBD7CFD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07" r:id="rId1"/>
    <p:sldLayoutId id="2147485008" r:id="rId2"/>
    <p:sldLayoutId id="2147485009" r:id="rId3"/>
    <p:sldLayoutId id="2147485010" r:id="rId4"/>
    <p:sldLayoutId id="2147485011" r:id="rId5"/>
    <p:sldLayoutId id="2147485012" r:id="rId6"/>
    <p:sldLayoutId id="2147485013" r:id="rId7"/>
    <p:sldLayoutId id="2147485014" r:id="rId8"/>
    <p:sldLayoutId id="2147485015" r:id="rId9"/>
    <p:sldLayoutId id="2147485016" r:id="rId10"/>
    <p:sldLayoutId id="2147485017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gif"/><Relationship Id="rId4" Type="http://schemas.openxmlformats.org/officeDocument/2006/relationships/image" Target="../media/image16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16013" y="3212976"/>
            <a:ext cx="6858000" cy="1872208"/>
          </a:xfrm>
        </p:spPr>
        <p:txBody>
          <a:bodyPr/>
          <a:lstStyle/>
          <a:p>
            <a:pPr eaLnBrk="1" hangingPunct="1"/>
            <a:endParaRPr lang="en-US" altLang="ko-KR" sz="1600" dirty="0"/>
          </a:p>
          <a:p>
            <a:pPr eaLnBrk="1" hangingPunct="1"/>
            <a:endParaRPr lang="en-US" altLang="ko-KR" sz="1600" dirty="0"/>
          </a:p>
          <a:p>
            <a:pPr eaLnBrk="1" hangingPunct="1"/>
            <a:endParaRPr lang="en-US" altLang="ko-KR" sz="1600" dirty="0"/>
          </a:p>
          <a:p>
            <a:pPr eaLnBrk="1" hangingPunct="1"/>
            <a:endParaRPr lang="en-US" altLang="ko-KR" sz="1600" dirty="0"/>
          </a:p>
          <a:p>
            <a:pPr eaLnBrk="1" hangingPunct="1"/>
            <a:r>
              <a:rPr lang="en-US" altLang="ko-KR" sz="1600" dirty="0"/>
              <a:t>2021. 7. 14.</a:t>
            </a:r>
          </a:p>
          <a:p>
            <a:pPr eaLnBrk="1" hangingPunct="1"/>
            <a:r>
              <a:rPr lang="ko-KR" altLang="en-US" sz="1600" dirty="0" err="1"/>
              <a:t>박태정</a:t>
            </a:r>
            <a:endParaRPr lang="en-US" altLang="ko-KR" sz="16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27088" y="1557338"/>
            <a:ext cx="7772400" cy="1295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ko-KR" sz="3600" dirty="0" err="1">
                <a:solidFill>
                  <a:schemeClr val="accent6"/>
                </a:solidFill>
              </a:rPr>
              <a:t>AutoEncoder</a:t>
            </a:r>
            <a:r>
              <a:rPr lang="en-US" altLang="ko-KR" sz="3600" dirty="0">
                <a:solidFill>
                  <a:schemeClr val="accent6"/>
                </a:solidFill>
              </a:rPr>
              <a:t> ( 2 ) </a:t>
            </a:r>
            <a:endParaRPr lang="ko-KR" altLang="en-US" sz="36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Anomal</a:t>
            </a:r>
            <a:r>
              <a:rPr lang="en-US" altLang="ko-KR" dirty="0"/>
              <a:t> Detecting Using Auto Encoder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CC426-90DC-4500-A524-BCDD2488F80E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C07EE8-E6E8-6742-85A2-686190B27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34" y="1589750"/>
            <a:ext cx="7526932" cy="367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597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AutoEncoder</a:t>
            </a:r>
            <a:r>
              <a:rPr lang="en-US" altLang="ko-KR" dirty="0"/>
              <a:t> </a:t>
            </a:r>
            <a:r>
              <a:rPr lang="ko-KR" altLang="en-US" dirty="0"/>
              <a:t>구조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CC426-90DC-4500-A524-BCDD2488F80E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5A73B2DC-F340-724C-A02D-A641B8EEBA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7299" y="1052736"/>
            <a:ext cx="8529404" cy="5256584"/>
          </a:xfrm>
        </p:spPr>
        <p:txBody>
          <a:bodyPr/>
          <a:lstStyle/>
          <a:p>
            <a:r>
              <a:rPr lang="en-US" altLang="ko-KR" dirty="0"/>
              <a:t>Kaggle </a:t>
            </a:r>
            <a:r>
              <a:rPr lang="en-US" altLang="ko-KR" dirty="0" err="1"/>
              <a:t>anomal</a:t>
            </a:r>
            <a:r>
              <a:rPr lang="en-US" altLang="ko-KR" dirty="0"/>
              <a:t> data detecting process</a:t>
            </a:r>
          </a:p>
          <a:p>
            <a:pPr lvl="1"/>
            <a:r>
              <a:rPr lang="ko-KR" altLang="en-US" dirty="0"/>
              <a:t>신용카드 </a:t>
            </a:r>
            <a:r>
              <a:rPr lang="ko-KR" altLang="en-US" dirty="0" err="1"/>
              <a:t>결제내역</a:t>
            </a:r>
            <a:r>
              <a:rPr lang="ko-KR" altLang="en-US" dirty="0"/>
              <a:t> </a:t>
            </a:r>
            <a:r>
              <a:rPr lang="ko-KR" altLang="en-US" dirty="0" err="1"/>
              <a:t>이상탐지</a:t>
            </a:r>
            <a:r>
              <a:rPr lang="ko-KR" altLang="en-US" dirty="0"/>
              <a:t> </a:t>
            </a:r>
            <a:r>
              <a:rPr lang="en-US" altLang="ko-KR" dirty="0"/>
              <a:t>Using </a:t>
            </a:r>
            <a:r>
              <a:rPr lang="en-US" altLang="ko-KR" dirty="0" err="1"/>
              <a:t>AutoEncoder</a:t>
            </a:r>
            <a:endParaRPr lang="en-US" altLang="ko-KR" dirty="0"/>
          </a:p>
          <a:p>
            <a:pPr lvl="1"/>
            <a:r>
              <a:rPr lang="ko-KR" altLang="en-US" dirty="0" err="1"/>
              <a:t>이상결제</a:t>
            </a:r>
            <a:r>
              <a:rPr lang="ko-KR" altLang="en-US" dirty="0"/>
              <a:t> 내역이 </a:t>
            </a:r>
            <a:r>
              <a:rPr lang="ko-KR" altLang="en-US" dirty="0" err="1"/>
              <a:t>정상결제</a:t>
            </a:r>
            <a:r>
              <a:rPr lang="ko-KR" altLang="en-US" dirty="0"/>
              <a:t> 내역보다 한참 부족한 양의 데이터를 가지고 있음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 불균형 데이터 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269875" lvl="1" indent="0">
              <a:buNone/>
            </a:pPr>
            <a:endParaRPr lang="en-US" altLang="ko-KR" dirty="0"/>
          </a:p>
          <a:p>
            <a:pPr marL="269875" lvl="1" indent="0">
              <a:buNone/>
            </a:pPr>
            <a:endParaRPr lang="en-US" altLang="ko-KR" dirty="0"/>
          </a:p>
          <a:p>
            <a:pPr marL="269875" lvl="1" indent="0">
              <a:buNone/>
            </a:pPr>
            <a:endParaRPr lang="en-US" altLang="ko-KR" dirty="0"/>
          </a:p>
          <a:p>
            <a:pPr marL="269875" lvl="1" indent="0">
              <a:buNone/>
            </a:pPr>
            <a:endParaRPr lang="en-US" altLang="ko-KR" dirty="0"/>
          </a:p>
          <a:p>
            <a:pPr marL="269875" lvl="1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8B8EB3D-3BFC-AF4B-AEBD-9ED2B6B85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628" y="2474389"/>
            <a:ext cx="6696744" cy="3942943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EAAA4610-8297-6840-BDF5-61DABAE642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419" y="3077819"/>
            <a:ext cx="2285906" cy="1697112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67F62D55-1F13-3343-85E5-AFE5E7047A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" y="3041597"/>
            <a:ext cx="2516714" cy="191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20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AutoEncoder</a:t>
            </a:r>
            <a:r>
              <a:rPr lang="en-US" altLang="ko-KR" dirty="0"/>
              <a:t> </a:t>
            </a:r>
            <a:r>
              <a:rPr lang="ko-KR" altLang="en-US" dirty="0"/>
              <a:t>구조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CC426-90DC-4500-A524-BCDD2488F80E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5A73B2DC-F340-724C-A02D-A641B8EEBA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7299" y="1052736"/>
            <a:ext cx="8529404" cy="5256584"/>
          </a:xfrm>
        </p:spPr>
        <p:txBody>
          <a:bodyPr/>
          <a:lstStyle/>
          <a:p>
            <a:r>
              <a:rPr lang="en-US" altLang="ko-KR" dirty="0"/>
              <a:t>Kaggle </a:t>
            </a:r>
            <a:r>
              <a:rPr lang="en-US" altLang="ko-KR" dirty="0" err="1"/>
              <a:t>anomal</a:t>
            </a:r>
            <a:r>
              <a:rPr lang="en-US" altLang="ko-KR" dirty="0"/>
              <a:t> data detecting process</a:t>
            </a:r>
          </a:p>
          <a:p>
            <a:pPr lvl="1"/>
            <a:r>
              <a:rPr lang="ko-KR" altLang="en-US" dirty="0"/>
              <a:t>신용카드 </a:t>
            </a:r>
            <a:r>
              <a:rPr lang="ko-KR" altLang="en-US" dirty="0" err="1"/>
              <a:t>결제내역</a:t>
            </a:r>
            <a:r>
              <a:rPr lang="ko-KR" altLang="en-US" dirty="0"/>
              <a:t> </a:t>
            </a:r>
            <a:r>
              <a:rPr lang="ko-KR" altLang="en-US" dirty="0" err="1"/>
              <a:t>이상탐지</a:t>
            </a:r>
            <a:r>
              <a:rPr lang="ko-KR" altLang="en-US" dirty="0"/>
              <a:t> </a:t>
            </a:r>
            <a:r>
              <a:rPr lang="en-US" altLang="ko-KR" dirty="0"/>
              <a:t>Using </a:t>
            </a:r>
            <a:r>
              <a:rPr lang="en-US" altLang="ko-KR" dirty="0" err="1"/>
              <a:t>AutoEncoder</a:t>
            </a:r>
            <a:endParaRPr lang="en-US" altLang="ko-KR" dirty="0"/>
          </a:p>
          <a:p>
            <a:pPr lvl="1"/>
            <a:r>
              <a:rPr lang="en-US" dirty="0" err="1"/>
              <a:t>Ouput</a:t>
            </a:r>
            <a:r>
              <a:rPr lang="en-US" dirty="0"/>
              <a:t> – Input &gt;= </a:t>
            </a:r>
            <a:r>
              <a:rPr lang="en-US" altLang="ko-KR" dirty="0"/>
              <a:t>threshold </a:t>
            </a:r>
            <a:r>
              <a:rPr lang="ko-KR" altLang="en-US" dirty="0"/>
              <a:t>라면 이상데이터로 탐지 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269875" lvl="1" indent="0">
              <a:buNone/>
            </a:pPr>
            <a:endParaRPr lang="en-US" altLang="ko-KR" dirty="0"/>
          </a:p>
          <a:p>
            <a:pPr marL="269875" lvl="1" indent="0">
              <a:buNone/>
            </a:pPr>
            <a:endParaRPr lang="en-US" altLang="ko-KR" dirty="0"/>
          </a:p>
          <a:p>
            <a:pPr marL="269875" lvl="1" indent="0">
              <a:buNone/>
            </a:pPr>
            <a:endParaRPr lang="en-US" altLang="ko-KR" dirty="0"/>
          </a:p>
          <a:p>
            <a:pPr marL="269875" lvl="1" indent="0">
              <a:buNone/>
            </a:pPr>
            <a:endParaRPr lang="en-US" altLang="ko-KR" dirty="0"/>
          </a:p>
          <a:p>
            <a:pPr marL="269875" lvl="1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A8E058-2F0E-3043-927D-35D001AA54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97" y="2608670"/>
            <a:ext cx="8378662" cy="348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782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AutoEncoder</a:t>
            </a:r>
            <a:r>
              <a:rPr lang="en-US" altLang="ko-KR" dirty="0"/>
              <a:t> </a:t>
            </a:r>
            <a:r>
              <a:rPr lang="ko-KR" altLang="en-US" dirty="0"/>
              <a:t>구조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CC426-90DC-4500-A524-BCDD2488F80E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5A73B2DC-F340-724C-A02D-A641B8EEBA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7299" y="1052736"/>
            <a:ext cx="8529404" cy="5256584"/>
          </a:xfrm>
        </p:spPr>
        <p:txBody>
          <a:bodyPr/>
          <a:lstStyle/>
          <a:p>
            <a:r>
              <a:rPr lang="en-US" altLang="ko-KR" dirty="0"/>
              <a:t>Kaggle </a:t>
            </a:r>
            <a:r>
              <a:rPr lang="en-US" altLang="ko-KR" dirty="0" err="1"/>
              <a:t>anomal</a:t>
            </a:r>
            <a:r>
              <a:rPr lang="en-US" altLang="ko-KR" dirty="0"/>
              <a:t> data detecting process</a:t>
            </a:r>
          </a:p>
          <a:p>
            <a:pPr lvl="1"/>
            <a:r>
              <a:rPr lang="en-US" altLang="ko-KR" dirty="0"/>
              <a:t>Predict </a:t>
            </a:r>
            <a:r>
              <a:rPr lang="ko-KR" altLang="en-US" dirty="0"/>
              <a:t>와 </a:t>
            </a:r>
            <a:r>
              <a:rPr lang="en-US" altLang="ko-KR" dirty="0"/>
              <a:t>Threshold </a:t>
            </a:r>
            <a:r>
              <a:rPr lang="ko-KR" altLang="en-US" dirty="0"/>
              <a:t>시각화 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269875" lvl="1" indent="0">
              <a:buNone/>
            </a:pPr>
            <a:endParaRPr lang="en-US" altLang="ko-KR" dirty="0"/>
          </a:p>
          <a:p>
            <a:pPr marL="269875" lvl="1" indent="0">
              <a:buNone/>
            </a:pPr>
            <a:endParaRPr lang="en-US" altLang="ko-KR" dirty="0"/>
          </a:p>
          <a:p>
            <a:pPr marL="269875" lvl="1" indent="0">
              <a:buNone/>
            </a:pPr>
            <a:endParaRPr lang="en-US" altLang="ko-KR" dirty="0"/>
          </a:p>
          <a:p>
            <a:pPr marL="269875" lvl="1" indent="0">
              <a:buNone/>
            </a:pPr>
            <a:endParaRPr lang="en-US" altLang="ko-KR" dirty="0"/>
          </a:p>
          <a:p>
            <a:pPr marL="269875" lvl="1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EAA886C-5438-804D-B8A7-7FD9882440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276872"/>
            <a:ext cx="6779946" cy="40324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4FDDA6-5D01-004A-9F72-931334157BE0}"/>
              </a:ext>
            </a:extLst>
          </p:cNvPr>
          <p:cNvSpPr txBox="1"/>
          <p:nvPr/>
        </p:nvSpPr>
        <p:spPr>
          <a:xfrm>
            <a:off x="22860" y="3703320"/>
            <a:ext cx="17123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재구성 오류</a:t>
            </a:r>
            <a:endParaRPr lang="en-US" altLang="ko-KR" dirty="0"/>
          </a:p>
          <a:p>
            <a:endParaRPr lang="en-US" altLang="ko-KR" dirty="0"/>
          </a:p>
          <a:p>
            <a:r>
              <a:rPr lang="ko-Kore-KR" dirty="0"/>
              <a:t>Output – input</a:t>
            </a:r>
          </a:p>
          <a:p>
            <a:endParaRPr lang="ko-Kore-KR" dirty="0"/>
          </a:p>
          <a:p>
            <a:r>
              <a:rPr lang="ko-KR" altLang="en-US" dirty="0"/>
              <a:t>차이가 </a:t>
            </a:r>
            <a:r>
              <a:rPr lang="en-US" altLang="ko-KR" dirty="0"/>
              <a:t>2.9</a:t>
            </a:r>
            <a:endParaRPr lang="ko-Kore-KR" dirty="0"/>
          </a:p>
        </p:txBody>
      </p:sp>
    </p:spTree>
    <p:extLst>
      <p:ext uri="{BB962C8B-B14F-4D97-AF65-F5344CB8AC3E}">
        <p14:creationId xmlns:p14="http://schemas.microsoft.com/office/powerpoint/2010/main" val="346950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AutoEncoder</a:t>
            </a:r>
            <a:r>
              <a:rPr lang="en-US" altLang="ko-KR" dirty="0"/>
              <a:t> </a:t>
            </a:r>
            <a:r>
              <a:rPr lang="ko-KR" altLang="en-US" dirty="0"/>
              <a:t>구조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CC426-90DC-4500-A524-BCDD2488F80E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5A73B2DC-F340-724C-A02D-A641B8EEBA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7299" y="1052736"/>
            <a:ext cx="8529404" cy="5256584"/>
          </a:xfrm>
        </p:spPr>
        <p:txBody>
          <a:bodyPr/>
          <a:lstStyle/>
          <a:p>
            <a:r>
              <a:rPr lang="en-US" altLang="ko-KR" dirty="0"/>
              <a:t>Kaggle </a:t>
            </a:r>
            <a:r>
              <a:rPr lang="en-US" altLang="ko-KR" dirty="0" err="1"/>
              <a:t>anomal</a:t>
            </a:r>
            <a:r>
              <a:rPr lang="en-US" altLang="ko-KR" dirty="0"/>
              <a:t> data detecting process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269875" lvl="1" indent="0">
              <a:buNone/>
            </a:pPr>
            <a:endParaRPr lang="en-US" altLang="ko-KR" dirty="0"/>
          </a:p>
          <a:p>
            <a:pPr marL="269875" lvl="1" indent="0">
              <a:buNone/>
            </a:pPr>
            <a:endParaRPr lang="en-US" altLang="ko-KR" dirty="0"/>
          </a:p>
          <a:p>
            <a:pPr marL="269875" lvl="1" indent="0">
              <a:buNone/>
            </a:pPr>
            <a:endParaRPr lang="en-US" altLang="ko-KR" dirty="0"/>
          </a:p>
          <a:p>
            <a:pPr marL="269875" lvl="1" indent="0">
              <a:buNone/>
            </a:pPr>
            <a:endParaRPr lang="en-US" altLang="ko-KR" dirty="0"/>
          </a:p>
          <a:p>
            <a:pPr marL="269875" lvl="1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833BAD2-D99E-D34B-8226-3910305C0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577" y="1689185"/>
            <a:ext cx="4451795" cy="46041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F896E4-6210-024D-B041-00378711275E}"/>
              </a:ext>
            </a:extLst>
          </p:cNvPr>
          <p:cNvSpPr txBox="1"/>
          <p:nvPr/>
        </p:nvSpPr>
        <p:spPr>
          <a:xfrm>
            <a:off x="169982" y="1804053"/>
            <a:ext cx="1939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정상데이터를 </a:t>
            </a:r>
            <a:endParaRPr lang="en-US" altLang="ko-KR" dirty="0"/>
          </a:p>
          <a:p>
            <a:r>
              <a:rPr lang="ko-KR" altLang="en-US" dirty="0"/>
              <a:t>정상으로 </a:t>
            </a:r>
            <a:r>
              <a:rPr lang="en-US" altLang="ko-KR" dirty="0"/>
              <a:t>Predict</a:t>
            </a:r>
            <a:endParaRPr lang="ko-Kore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732AF3-E451-5540-8837-360FFC992B44}"/>
              </a:ext>
            </a:extLst>
          </p:cNvPr>
          <p:cNvSpPr txBox="1"/>
          <p:nvPr/>
        </p:nvSpPr>
        <p:spPr>
          <a:xfrm>
            <a:off x="283302" y="5065606"/>
            <a:ext cx="1646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오류데이터를</a:t>
            </a:r>
            <a:endParaRPr lang="en-US" altLang="ko-KR" dirty="0"/>
          </a:p>
          <a:p>
            <a:r>
              <a:rPr lang="ko-KR" altLang="en-US" dirty="0"/>
              <a:t>정상으로 판별</a:t>
            </a:r>
            <a:endParaRPr lang="ko-Kore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A37B6-AC69-3F46-9FCB-CF8EAAAB27D1}"/>
              </a:ext>
            </a:extLst>
          </p:cNvPr>
          <p:cNvSpPr txBox="1"/>
          <p:nvPr/>
        </p:nvSpPr>
        <p:spPr>
          <a:xfrm>
            <a:off x="6885349" y="1804053"/>
            <a:ext cx="210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정상데이터를</a:t>
            </a:r>
            <a:endParaRPr lang="en-US" altLang="ko-KR" dirty="0"/>
          </a:p>
          <a:p>
            <a:r>
              <a:rPr lang="ko-KR" altLang="en-US" dirty="0"/>
              <a:t>오류데이터로 판별</a:t>
            </a:r>
            <a:endParaRPr lang="ko-Kore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91A452-70E0-2747-B1D0-75CFC6233BBA}"/>
              </a:ext>
            </a:extLst>
          </p:cNvPr>
          <p:cNvSpPr txBox="1"/>
          <p:nvPr/>
        </p:nvSpPr>
        <p:spPr>
          <a:xfrm>
            <a:off x="6901692" y="5158933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오류데이터를</a:t>
            </a:r>
            <a:endParaRPr lang="en-US" altLang="ko-KR" dirty="0"/>
          </a:p>
          <a:p>
            <a:r>
              <a:rPr lang="ko-KR" altLang="en-US" dirty="0"/>
              <a:t>오류 데이터로 판별</a:t>
            </a:r>
            <a:endParaRPr lang="ko-Kore-KR" dirty="0"/>
          </a:p>
        </p:txBody>
      </p:sp>
    </p:spTree>
    <p:extLst>
      <p:ext uri="{BB962C8B-B14F-4D97-AF65-F5344CB8AC3E}">
        <p14:creationId xmlns:p14="http://schemas.microsoft.com/office/powerpoint/2010/main" val="3361870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다음 주 학습내용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CC426-90DC-4500-A524-BCDD2488F80E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/>
              <a:t>AutoEncoder</a:t>
            </a:r>
            <a:r>
              <a:rPr lang="en-US" altLang="ko-KR" dirty="0"/>
              <a:t> </a:t>
            </a:r>
            <a:r>
              <a:rPr lang="ko-KR" altLang="en-US" dirty="0"/>
              <a:t>의 성능을 높이는 방법 </a:t>
            </a:r>
            <a:r>
              <a:rPr lang="en-US" altLang="ko-KR" dirty="0"/>
              <a:t>VAE , CAE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269875" lvl="1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55727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CC426-90DC-4500-A524-BCDD2488F80E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지난 주 피드백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Anomaly Detecting Using Auto Encoder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269875" lvl="1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9209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AutoEncoder</a:t>
            </a:r>
            <a:r>
              <a:rPr lang="ko-KR" altLang="en-US" dirty="0"/>
              <a:t> 정의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CC426-90DC-4500-A524-BCDD2488F80E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오토인코더</a:t>
            </a:r>
            <a:r>
              <a:rPr lang="en-US" altLang="ko-KR" dirty="0"/>
              <a:t>(</a:t>
            </a:r>
            <a:r>
              <a:rPr lang="en-US" altLang="ko-KR" dirty="0" err="1"/>
              <a:t>AutoEncoder</a:t>
            </a:r>
            <a:r>
              <a:rPr lang="en-US" altLang="ko-KR" dirty="0"/>
              <a:t>)</a:t>
            </a:r>
            <a:r>
              <a:rPr lang="ko-KR" altLang="en-US" dirty="0"/>
              <a:t> 정의</a:t>
            </a:r>
            <a:endParaRPr lang="en-US" altLang="ko-KR" dirty="0"/>
          </a:p>
          <a:p>
            <a:pPr lvl="1"/>
            <a:r>
              <a:rPr lang="ko-KR" altLang="en-US" dirty="0" err="1"/>
              <a:t>차원축소</a:t>
            </a:r>
            <a:r>
              <a:rPr lang="ko-KR" altLang="en-US" dirty="0"/>
              <a:t> 등을 위해 </a:t>
            </a:r>
            <a:r>
              <a:rPr lang="ko-KR" altLang="en-US" dirty="0" err="1"/>
              <a:t>표현학습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 err="1"/>
              <a:t>Repressentation</a:t>
            </a:r>
            <a:r>
              <a:rPr lang="en-US" altLang="ko-KR" dirty="0"/>
              <a:t> Learning ) </a:t>
            </a:r>
            <a:r>
              <a:rPr lang="ko-KR" altLang="en-US" dirty="0"/>
              <a:t>또는 </a:t>
            </a:r>
            <a:r>
              <a:rPr lang="ko-KR" altLang="en-US" dirty="0" err="1"/>
              <a:t>특징학습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/>
              <a:t>Feature Learning) </a:t>
            </a:r>
            <a:r>
              <a:rPr lang="ko-KR" altLang="en-US" dirty="0"/>
              <a:t>을 비지도 학습의 형태로 학습하는 신경망</a:t>
            </a:r>
            <a:endParaRPr lang="en-US" altLang="ko-KR" dirty="0"/>
          </a:p>
          <a:p>
            <a:pPr lvl="2"/>
            <a:r>
              <a:rPr lang="ko-KR" altLang="en-US" dirty="0"/>
              <a:t>입출력이 같은 구조</a:t>
            </a:r>
            <a:endParaRPr lang="en-US" altLang="ko-KR" dirty="0"/>
          </a:p>
          <a:p>
            <a:pPr marL="269875" lvl="1" indent="0">
              <a:buNone/>
            </a:pP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 err="1"/>
              <a:t>표현학습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ko-KR" altLang="en-US" dirty="0" err="1"/>
              <a:t>특징학습</a:t>
            </a:r>
            <a:r>
              <a:rPr lang="ko-KR" altLang="en-US" dirty="0"/>
              <a:t> 이란 </a:t>
            </a:r>
            <a:r>
              <a:rPr lang="en-US" altLang="ko-KR" dirty="0"/>
              <a:t>?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/>
              <a:t>특징 탐지 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/>
              <a:t>Feature Detection ) </a:t>
            </a:r>
            <a:r>
              <a:rPr lang="ko-KR" altLang="en-US" dirty="0"/>
              <a:t>이나 분류 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/>
              <a:t>Classification ) </a:t>
            </a:r>
            <a:r>
              <a:rPr lang="ko-KR" altLang="en-US" dirty="0"/>
              <a:t>을 위해 필요한 </a:t>
            </a:r>
            <a:r>
              <a:rPr lang="ko-KR" altLang="en-US" dirty="0" err="1"/>
              <a:t>특징점들을</a:t>
            </a:r>
            <a:r>
              <a:rPr lang="ko-KR" altLang="en-US" dirty="0"/>
              <a:t> 자동으로 발견하는 시스템적 기법들을 일컫는다</a:t>
            </a:r>
            <a:r>
              <a:rPr lang="en-US" altLang="ko-KR" dirty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539750" lvl="2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CC5AD4A-B45C-CB43-8EC3-6250F89134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077072"/>
            <a:ext cx="7128792" cy="203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87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AutoEncoder</a:t>
            </a:r>
            <a:r>
              <a:rPr lang="en-US" altLang="ko-KR" dirty="0"/>
              <a:t> </a:t>
            </a:r>
            <a:r>
              <a:rPr lang="ko-KR" altLang="en-US" dirty="0"/>
              <a:t>구조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CC426-90DC-4500-A524-BCDD2488F80E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DD34F42-E931-2B45-8605-A4492BF45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176166"/>
            <a:ext cx="7579568" cy="483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285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AutoEncoder</a:t>
            </a:r>
            <a:r>
              <a:rPr lang="en-US" altLang="ko-KR" dirty="0"/>
              <a:t> </a:t>
            </a:r>
            <a:r>
              <a:rPr lang="ko-KR" altLang="en-US" dirty="0"/>
              <a:t>구조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CC426-90DC-4500-A524-BCDD2488F80E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5A73B2DC-F340-724C-A02D-A641B8EEBA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7299" y="1052736"/>
            <a:ext cx="8529404" cy="5256584"/>
          </a:xfrm>
        </p:spPr>
        <p:txBody>
          <a:bodyPr/>
          <a:lstStyle/>
          <a:p>
            <a:r>
              <a:rPr lang="en-US" altLang="ko-KR" dirty="0" err="1"/>
              <a:t>AutoEncoder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en-US" altLang="ko-KR" dirty="0" err="1"/>
              <a:t>AutoEncoder</a:t>
            </a:r>
            <a:r>
              <a:rPr lang="en-US" altLang="ko-KR" dirty="0"/>
              <a:t> </a:t>
            </a:r>
            <a:r>
              <a:rPr lang="ko-KR" altLang="en-US" dirty="0"/>
              <a:t>에서 만들어 낸 이미지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69875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Latent Vector </a:t>
            </a:r>
            <a:r>
              <a:rPr lang="ko-KR" altLang="en-US" dirty="0"/>
              <a:t>특성</a:t>
            </a:r>
            <a:endParaRPr lang="en-US" altLang="ko-KR" dirty="0"/>
          </a:p>
          <a:p>
            <a:pPr lvl="2"/>
            <a:r>
              <a:rPr lang="ko-KR" altLang="en-US" dirty="0"/>
              <a:t>시각화 결과 나름의 </a:t>
            </a:r>
            <a:r>
              <a:rPr lang="en-US" altLang="ko-KR" dirty="0" err="1"/>
              <a:t>Clust</a:t>
            </a:r>
            <a:r>
              <a:rPr lang="ko-KR" altLang="en-US" dirty="0"/>
              <a:t> 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endParaRPr lang="en-US" altLang="ko-KR" dirty="0"/>
          </a:p>
          <a:p>
            <a:pPr marL="539750" lvl="2" indent="0">
              <a:buNone/>
            </a:pPr>
            <a:r>
              <a:rPr lang="ko-KR" altLang="en-US" dirty="0"/>
              <a:t>형성하는 것을 볼 수 있음</a:t>
            </a:r>
            <a:r>
              <a:rPr lang="en-US" altLang="ko-KR" dirty="0"/>
              <a:t>.</a:t>
            </a:r>
          </a:p>
          <a:p>
            <a:pPr marL="539750" lvl="2" indent="0">
              <a:buNone/>
            </a:pP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Input Data </a:t>
            </a:r>
            <a:r>
              <a:rPr lang="ko-KR" altLang="en-US" dirty="0"/>
              <a:t>의 </a:t>
            </a:r>
            <a:r>
              <a:rPr lang="en-US" altLang="ko-KR" dirty="0"/>
              <a:t>Feature </a:t>
            </a:r>
            <a:r>
              <a:rPr lang="ko-KR" altLang="en-US" dirty="0" err="1"/>
              <a:t>를</a:t>
            </a:r>
            <a:r>
              <a:rPr lang="ko-KR" altLang="en-US" dirty="0"/>
              <a:t> 가지고 있음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269875" lvl="1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F981A26-BF51-7A48-A7E3-7923FE87FA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6191"/>
            <a:ext cx="9144000" cy="18734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A60565A-6062-DC4E-90D2-23D17B8E21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4043192"/>
            <a:ext cx="3013332" cy="237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274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피드백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CC426-90DC-4500-A524-BCDD2488F80E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5A73B2DC-F340-724C-A02D-A641B8EEBA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1068" y="563030"/>
            <a:ext cx="8529404" cy="5256584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Blur </a:t>
            </a:r>
            <a:r>
              <a:rPr lang="ko-KR" altLang="en-US" dirty="0"/>
              <a:t>처리가 된 이유</a:t>
            </a:r>
            <a:endParaRPr lang="en-US" altLang="ko-KR" dirty="0"/>
          </a:p>
          <a:p>
            <a:pPr lvl="1"/>
            <a:r>
              <a:rPr lang="en-US" altLang="ko-KR" dirty="0"/>
              <a:t>Autoencoder</a:t>
            </a:r>
            <a:r>
              <a:rPr lang="ko-KR" altLang="en-US" dirty="0"/>
              <a:t> 는 </a:t>
            </a:r>
            <a:r>
              <a:rPr lang="en-US" altLang="ko-KR" dirty="0"/>
              <a:t>MSE </a:t>
            </a:r>
            <a:r>
              <a:rPr lang="ko-KR" altLang="en-US" dirty="0" err="1"/>
              <a:t>손실함수를</a:t>
            </a:r>
            <a:r>
              <a:rPr lang="ko-KR" altLang="en-US" dirty="0"/>
              <a:t> 사용하기 때문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ko-KR" altLang="en-US" dirty="0" err="1"/>
              <a:t>저차원에서</a:t>
            </a:r>
            <a:r>
              <a:rPr lang="ko-KR" altLang="en-US" dirty="0"/>
              <a:t> 고차원으로 복원해야하기 때문에 복원에 필요 없는 정보부터 버리는 것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MSE ( Mean Squared Error ) </a:t>
            </a:r>
            <a:r>
              <a:rPr lang="ko-KR" altLang="en-US" dirty="0"/>
              <a:t>평균 제곱 오차</a:t>
            </a:r>
            <a:endParaRPr lang="en-US" altLang="ko-KR" dirty="0"/>
          </a:p>
          <a:p>
            <a:pPr lvl="2"/>
            <a:r>
              <a:rPr lang="en-US" altLang="ko-KR" dirty="0"/>
              <a:t>Squared | Output-input |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69875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학습이 적게 되어서 성능이 좋지 않은 상태였음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보통의 </a:t>
            </a:r>
            <a:r>
              <a:rPr lang="en-US" altLang="ko-KR" dirty="0" err="1"/>
              <a:t>AutoEncoder</a:t>
            </a:r>
            <a:r>
              <a:rPr lang="en-US" altLang="ko-KR" dirty="0"/>
              <a:t> </a:t>
            </a:r>
            <a:r>
              <a:rPr lang="ko-KR" altLang="en-US" dirty="0"/>
              <a:t>는 정상적으로 학습 된 데이터의 경우 </a:t>
            </a:r>
            <a:r>
              <a:rPr lang="en-US" altLang="ko-KR" dirty="0"/>
              <a:t>blur </a:t>
            </a:r>
          </a:p>
          <a:p>
            <a:pPr marL="539750" lvl="2" indent="0">
              <a:buNone/>
            </a:pPr>
            <a:r>
              <a:rPr lang="ko-KR" altLang="en-US" dirty="0"/>
              <a:t>필터를 씌운 것 같지만 특징을 잘 활용해 복원 해 냄</a:t>
            </a:r>
            <a:r>
              <a:rPr lang="en-US" altLang="ko-KR" dirty="0"/>
              <a:t>.</a:t>
            </a:r>
          </a:p>
          <a:p>
            <a:pPr marL="269875" lvl="1" indent="0">
              <a:buNone/>
            </a:pPr>
            <a:endParaRPr lang="en-US" altLang="ko-KR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1408253-794D-1645-9CF3-FF9BE979C8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4945"/>
            <a:ext cx="9144000" cy="187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342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Anomal</a:t>
            </a:r>
            <a:r>
              <a:rPr lang="en-US" altLang="ko-KR" dirty="0"/>
              <a:t> Detecting Using Auto Encoder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CC426-90DC-4500-A524-BCDD2488F80E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5A73B2DC-F340-724C-A02D-A641B8EEBA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7299" y="1052736"/>
            <a:ext cx="8529404" cy="5256584"/>
          </a:xfrm>
        </p:spPr>
        <p:txBody>
          <a:bodyPr/>
          <a:lstStyle/>
          <a:p>
            <a:r>
              <a:rPr lang="ko-KR" altLang="en-US" dirty="0"/>
              <a:t>이미지 복원에서 성능을 높이는 최근 방법</a:t>
            </a:r>
            <a:endParaRPr lang="en-US" altLang="ko-KR" dirty="0"/>
          </a:p>
          <a:p>
            <a:pPr lvl="1"/>
            <a:r>
              <a:rPr lang="ko-KR" altLang="en-US" dirty="0"/>
              <a:t>최근 인코더와 </a:t>
            </a:r>
            <a:r>
              <a:rPr lang="ko-KR" altLang="en-US" dirty="0" err="1"/>
              <a:t>디코더에</a:t>
            </a:r>
            <a:r>
              <a:rPr lang="ko-KR" altLang="en-US" dirty="0"/>
              <a:t> </a:t>
            </a:r>
            <a:r>
              <a:rPr lang="en-US" altLang="ko-KR" dirty="0"/>
              <a:t>CNN </a:t>
            </a:r>
            <a:r>
              <a:rPr lang="ko-KR" altLang="en-US" dirty="0"/>
              <a:t> 을 사용하여 성능을 높이는 </a:t>
            </a:r>
            <a:r>
              <a:rPr lang="en-US" altLang="ko-KR" dirty="0"/>
              <a:t>CAE ( Convolution </a:t>
            </a:r>
            <a:r>
              <a:rPr lang="en-US" altLang="ko-KR" dirty="0" err="1"/>
              <a:t>AutoEncoder</a:t>
            </a:r>
            <a:r>
              <a:rPr lang="en-US" altLang="ko-KR" dirty="0"/>
              <a:t> )</a:t>
            </a:r>
            <a:r>
              <a:rPr lang="ko-KR" altLang="en-US" dirty="0"/>
              <a:t> 가 사용되고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pic>
        <p:nvPicPr>
          <p:cNvPr id="5" name="그림 4" descr="텍스트, 낱말맞추기게임이(가) 표시된 사진&#10;&#10;자동 생성된 설명">
            <a:extLst>
              <a:ext uri="{FF2B5EF4-FFF2-40B4-BE49-F238E27FC236}">
                <a16:creationId xmlns:a16="http://schemas.microsoft.com/office/drawing/2014/main" id="{03EB2C7A-B4D0-DA4F-B9CA-BFF914B4CF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4042983"/>
            <a:ext cx="4662264" cy="15858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B156AA4-49D8-4E45-90A0-4D6BFF8B8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525" y="2284941"/>
            <a:ext cx="9144000" cy="40243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81F0D03-5F75-D147-B0AA-406F8DEF31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882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Anomaly Detecting Using Auto Encoder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CC426-90DC-4500-A524-BCDD2488F80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5A73B2DC-F340-724C-A02D-A641B8EEBA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7299" y="1052736"/>
            <a:ext cx="8529404" cy="5256584"/>
          </a:xfrm>
        </p:spPr>
        <p:txBody>
          <a:bodyPr/>
          <a:lstStyle/>
          <a:p>
            <a:r>
              <a:rPr lang="ko-KR" altLang="en-US" dirty="0"/>
              <a:t>정상 데이터만을 사용하여 </a:t>
            </a:r>
            <a:r>
              <a:rPr lang="en-US" altLang="ko-KR" dirty="0"/>
              <a:t>Anomaly Detection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35AA79D-04B7-354B-9BD5-E5CCBBD05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114" y="1655080"/>
            <a:ext cx="9144000" cy="32768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861BCF-65E7-A549-B34C-D40EC3F901CE}"/>
              </a:ext>
            </a:extLst>
          </p:cNvPr>
          <p:cNvSpPr txBox="1"/>
          <p:nvPr/>
        </p:nvSpPr>
        <p:spPr>
          <a:xfrm>
            <a:off x="1076003" y="5066632"/>
            <a:ext cx="74029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D6440"/>
                </a:highlight>
              </a:rPr>
              <a:t>Reconstruction Error ( Loss ) &gt;= threshold </a:t>
            </a:r>
            <a:r>
              <a:rPr lang="ko-KR" altLang="en-US" dirty="0">
                <a:highlight>
                  <a:srgbClr val="FD6440"/>
                </a:highlight>
              </a:rPr>
              <a:t>라면 </a:t>
            </a:r>
            <a:r>
              <a:rPr lang="en-US" altLang="ko-KR" dirty="0">
                <a:highlight>
                  <a:srgbClr val="FD6440"/>
                </a:highlight>
              </a:rPr>
              <a:t>Anomaly Detection</a:t>
            </a:r>
            <a:endParaRPr lang="en-US" dirty="0">
              <a:highlight>
                <a:srgbClr val="FD6440"/>
              </a:highlight>
            </a:endParaRPr>
          </a:p>
          <a:p>
            <a:endParaRPr lang="en-US" dirty="0"/>
          </a:p>
          <a:p>
            <a:r>
              <a:rPr lang="en-US" dirty="0"/>
              <a:t>Normal </a:t>
            </a:r>
            <a:r>
              <a:rPr lang="ko-KR" altLang="en-US" dirty="0"/>
              <a:t>한 류의 데이터는 이렇게 </a:t>
            </a:r>
            <a:r>
              <a:rPr lang="en-US" altLang="ko-KR" dirty="0"/>
              <a:t>Reconstruct </a:t>
            </a:r>
            <a:r>
              <a:rPr lang="ko-KR" altLang="en-US" dirty="0"/>
              <a:t>되어야 정상이다 </a:t>
            </a:r>
            <a:r>
              <a:rPr lang="en-US" altLang="ko-KR" dirty="0"/>
              <a:t>~</a:t>
            </a:r>
            <a:endParaRPr lang="ko-Kore-KR" dirty="0"/>
          </a:p>
        </p:txBody>
      </p:sp>
    </p:spTree>
    <p:extLst>
      <p:ext uri="{BB962C8B-B14F-4D97-AF65-F5344CB8AC3E}">
        <p14:creationId xmlns:p14="http://schemas.microsoft.com/office/powerpoint/2010/main" val="2119056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Anomal</a:t>
            </a:r>
            <a:r>
              <a:rPr lang="en-US" altLang="ko-KR" dirty="0"/>
              <a:t> Detecting Using Auto Encoder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CC426-90DC-4500-A524-BCDD2488F80E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5A73B2DC-F340-724C-A02D-A641B8EEBA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7299" y="1052736"/>
            <a:ext cx="8529404" cy="5256584"/>
          </a:xfrm>
        </p:spPr>
        <p:txBody>
          <a:bodyPr/>
          <a:lstStyle/>
          <a:p>
            <a:r>
              <a:rPr lang="en-US" altLang="ko-KR" dirty="0" err="1"/>
              <a:t>AutoEncoder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특징 추출을 위해</a:t>
            </a:r>
            <a:r>
              <a:rPr lang="en-US" altLang="ko-KR" dirty="0"/>
              <a:t>,</a:t>
            </a:r>
            <a:r>
              <a:rPr lang="ko-KR" altLang="en-US" dirty="0"/>
              <a:t> 복원을 사용 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복원이 최종 </a:t>
            </a:r>
            <a:r>
              <a:rPr lang="en-US" altLang="ko-KR" dirty="0"/>
              <a:t>Output</a:t>
            </a:r>
            <a:r>
              <a:rPr lang="ko-KR" altLang="en-US" dirty="0"/>
              <a:t> 이기 때문에 높은 정확도임에도 오차가 발생 함</a:t>
            </a:r>
            <a:r>
              <a:rPr lang="en-US" altLang="ko-KR" dirty="0"/>
              <a:t>.</a:t>
            </a:r>
          </a:p>
          <a:p>
            <a:pPr marL="269875" lvl="1" indent="0">
              <a:buNone/>
            </a:pPr>
            <a:endParaRPr lang="en-US" altLang="ko-KR" dirty="0"/>
          </a:p>
          <a:p>
            <a:r>
              <a:rPr lang="en-US" altLang="ko-KR" dirty="0"/>
              <a:t>Anomaly Detection</a:t>
            </a:r>
          </a:p>
          <a:p>
            <a:pPr lvl="1"/>
            <a:r>
              <a:rPr lang="ko-KR" altLang="en-US" dirty="0"/>
              <a:t>정상의 데이터로만 보통 학습이 되어있음</a:t>
            </a:r>
            <a:r>
              <a:rPr lang="en-US" altLang="ko-KR" dirty="0"/>
              <a:t>.</a:t>
            </a:r>
            <a:r>
              <a:rPr lang="ko-KR" altLang="en-US" dirty="0"/>
              <a:t> 따라서 적어도 정상 데이터는 잘 복원을 해 낼 것임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Output </a:t>
            </a:r>
            <a:r>
              <a:rPr lang="ko-KR" altLang="en-US" dirty="0"/>
              <a:t>은 해당 </a:t>
            </a:r>
            <a:r>
              <a:rPr lang="en-US" altLang="ko-KR" dirty="0"/>
              <a:t>input </a:t>
            </a:r>
            <a:r>
              <a:rPr lang="ko-KR" altLang="en-US" dirty="0"/>
              <a:t>을 </a:t>
            </a:r>
            <a:r>
              <a:rPr lang="ko-KR" altLang="en-US" dirty="0" err="1"/>
              <a:t>복원하는데에</a:t>
            </a:r>
            <a:r>
              <a:rPr lang="ko-KR" altLang="en-US" dirty="0"/>
              <a:t> 치중이 되어 있으므로  </a:t>
            </a:r>
            <a:r>
              <a:rPr lang="en-US" altLang="ko-KR" dirty="0"/>
              <a:t>noise </a:t>
            </a:r>
            <a:r>
              <a:rPr lang="ko-KR" altLang="en-US" dirty="0"/>
              <a:t>는</a:t>
            </a:r>
            <a:endParaRPr lang="en-US" altLang="ko-KR" dirty="0"/>
          </a:p>
          <a:p>
            <a:pPr marL="269875" lvl="1" indent="0">
              <a:buNone/>
            </a:pPr>
            <a:r>
              <a:rPr lang="ko-KR" altLang="en-US" dirty="0"/>
              <a:t>제거되고 </a:t>
            </a:r>
            <a:r>
              <a:rPr lang="en-US" altLang="ko-KR" dirty="0"/>
              <a:t>input </a:t>
            </a:r>
            <a:r>
              <a:rPr lang="ko-KR" altLang="en-US" dirty="0"/>
              <a:t>의 대표적인 특징만을 복원해낸다</a:t>
            </a:r>
            <a:r>
              <a:rPr lang="en-US" altLang="ko-KR" dirty="0"/>
              <a:t>.</a:t>
            </a:r>
          </a:p>
          <a:p>
            <a:pPr marL="269875" lvl="1" indent="0">
              <a:buNone/>
            </a:pPr>
            <a:endParaRPr lang="en-US" altLang="ko-KR" dirty="0"/>
          </a:p>
          <a:p>
            <a:pPr marL="269875" lvl="1" indent="0">
              <a:buNone/>
            </a:pPr>
            <a:endParaRPr lang="en-US" altLang="ko-KR" dirty="0"/>
          </a:p>
          <a:p>
            <a:pPr marL="269875" lvl="1" indent="0">
              <a:buNone/>
            </a:pPr>
            <a:r>
              <a:rPr lang="en-US" altLang="ko-KR" dirty="0"/>
              <a:t>	</a:t>
            </a:r>
          </a:p>
          <a:p>
            <a:pPr marL="269875" lvl="1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269875" lvl="1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 descr="텍스트, 낱말맞추기게임이(가) 표시된 사진&#10;&#10;자동 생성된 설명">
            <a:extLst>
              <a:ext uri="{FF2B5EF4-FFF2-40B4-BE49-F238E27FC236}">
                <a16:creationId xmlns:a16="http://schemas.microsoft.com/office/drawing/2014/main" id="{03EB2C7A-B4D0-DA4F-B9CA-BFF914B4CF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4581128"/>
            <a:ext cx="4662264" cy="158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87489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휴먼옛체"/>
        <a:ea typeface="휴먼옛체"/>
        <a:cs typeface=""/>
      </a:majorFont>
      <a:minorFont>
        <a:latin typeface="휴먼옛체"/>
        <a:ea typeface="휴먼옛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43243</TotalTime>
  <Words>702</Words>
  <Application>Microsoft Macintosh PowerPoint</Application>
  <PresentationFormat>화면 슬라이드 쇼(4:3)</PresentationFormat>
  <Paragraphs>168</Paragraphs>
  <Slides>15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굴림</vt:lpstr>
      <vt:lpstr>HY견고딕</vt:lpstr>
      <vt:lpstr>맑은 고딕</vt:lpstr>
      <vt:lpstr>휴먼옛체</vt:lpstr>
      <vt:lpstr>Arial</vt:lpstr>
      <vt:lpstr>Times New Roman</vt:lpstr>
      <vt:lpstr>기본 디자인</vt:lpstr>
      <vt:lpstr>디자인 사용자 지정</vt:lpstr>
      <vt:lpstr>AutoEncoder ( 2 ) </vt:lpstr>
      <vt:lpstr>내용</vt:lpstr>
      <vt:lpstr>AutoEncoder 정의</vt:lpstr>
      <vt:lpstr>AutoEncoder 구조</vt:lpstr>
      <vt:lpstr>AutoEncoder 구조</vt:lpstr>
      <vt:lpstr>피드백</vt:lpstr>
      <vt:lpstr>Anomal Detecting Using Auto Encoder</vt:lpstr>
      <vt:lpstr>Anomaly Detecting Using Auto Encoder</vt:lpstr>
      <vt:lpstr>Anomal Detecting Using Auto Encoder</vt:lpstr>
      <vt:lpstr>Anomal Detecting Using Auto Encoder</vt:lpstr>
      <vt:lpstr>AutoEncoder 구조</vt:lpstr>
      <vt:lpstr>AutoEncoder 구조</vt:lpstr>
      <vt:lpstr>AutoEncoder 구조</vt:lpstr>
      <vt:lpstr>AutoEncoder 구조</vt:lpstr>
      <vt:lpstr>다음 주 학습내용</vt:lpstr>
    </vt:vector>
  </TitlesOfParts>
  <Company>KAIST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YEO</dc:creator>
  <cp:lastModifiedBy>박태정</cp:lastModifiedBy>
  <cp:revision>1611</cp:revision>
  <cp:lastPrinted>2014-01-09T05:46:22Z</cp:lastPrinted>
  <dcterms:created xsi:type="dcterms:W3CDTF">2005-04-23T14:48:12Z</dcterms:created>
  <dcterms:modified xsi:type="dcterms:W3CDTF">2021-07-21T05:02:56Z</dcterms:modified>
</cp:coreProperties>
</file>