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80" r:id="rId6"/>
    <p:sldId id="264" r:id="rId7"/>
    <p:sldId id="286" r:id="rId8"/>
    <p:sldId id="266" r:id="rId9"/>
    <p:sldId id="287" r:id="rId10"/>
    <p:sldId id="267" r:id="rId11"/>
    <p:sldId id="288" r:id="rId12"/>
    <p:sldId id="295" r:id="rId13"/>
    <p:sldId id="268" r:id="rId14"/>
    <p:sldId id="269" r:id="rId15"/>
    <p:sldId id="289" r:id="rId16"/>
    <p:sldId id="290" r:id="rId17"/>
    <p:sldId id="291" r:id="rId18"/>
    <p:sldId id="298" r:id="rId19"/>
    <p:sldId id="273" r:id="rId20"/>
    <p:sldId id="299" r:id="rId21"/>
    <p:sldId id="301" r:id="rId22"/>
    <p:sldId id="270" r:id="rId23"/>
    <p:sldId id="272" r:id="rId24"/>
    <p:sldId id="292" r:id="rId25"/>
    <p:sldId id="296" r:id="rId26"/>
    <p:sldId id="293" r:id="rId27"/>
    <p:sldId id="294" r:id="rId28"/>
    <p:sldId id="297" r:id="rId29"/>
    <p:sldId id="259" r:id="rId30"/>
    <p:sldId id="260" r:id="rId31"/>
    <p:sldId id="274" r:id="rId32"/>
    <p:sldId id="275" r:id="rId33"/>
    <p:sldId id="276" r:id="rId34"/>
    <p:sldId id="277" r:id="rId35"/>
    <p:sldId id="278" r:id="rId36"/>
    <p:sldId id="279" r:id="rId37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바른고딕" panose="020B0600000101010101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C45"/>
    <a:srgbClr val="8C7764"/>
    <a:srgbClr val="595736"/>
    <a:srgbClr val="71733D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799" y="1415992"/>
            <a:ext cx="303167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POS 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System</a:t>
            </a:r>
            <a:endParaRPr lang="ko-KR" altLang="en-US" sz="66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8471" y="4659247"/>
            <a:ext cx="123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6AEA2"/>
                </a:solidFill>
                <a:latin typeface="+mj-ea"/>
                <a:ea typeface="+mj-ea"/>
              </a:rPr>
              <a:t>김선민</a:t>
            </a:r>
            <a:endParaRPr lang="en-US" altLang="ko-KR" sz="2400" b="1" dirty="0" smtClean="0">
              <a:solidFill>
                <a:srgbClr val="C6AEA2"/>
              </a:solidFill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rgbClr val="C6AEA2"/>
                </a:solidFill>
                <a:latin typeface="+mj-ea"/>
                <a:ea typeface="+mj-ea"/>
              </a:rPr>
              <a:t>이희성</a:t>
            </a:r>
            <a:endParaRPr lang="en-US" altLang="ko-KR" sz="2400" b="1" dirty="0" smtClean="0">
              <a:solidFill>
                <a:srgbClr val="C6AEA2"/>
              </a:solidFill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rgbClr val="C6AEA2"/>
                </a:solidFill>
                <a:latin typeface="+mj-ea"/>
                <a:ea typeface="+mj-ea"/>
              </a:rPr>
              <a:t>최윤</a:t>
            </a:r>
            <a:r>
              <a:rPr lang="ko-KR" altLang="en-US" sz="2400" b="1" dirty="0">
                <a:solidFill>
                  <a:srgbClr val="C6AEA2"/>
                </a:solidFill>
                <a:latin typeface="+mj-ea"/>
                <a:ea typeface="+mj-ea"/>
              </a:rPr>
              <a:t>수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44" y="179298"/>
            <a:ext cx="4878113" cy="60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user\Desktop\프로젝트\메뉴 할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5" y="1054100"/>
            <a:ext cx="11253476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100" y="214868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메뉴 할인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선택 메뉴에 대한 할인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49" y="321970"/>
            <a:ext cx="6533443" cy="617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8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선택 메뉴에 대한 취소 및 전체취소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66" y="1363613"/>
            <a:ext cx="6157722" cy="402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4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214868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결제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user\Desktop\프로젝트\카드결제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015542"/>
            <a:ext cx="10583048" cy="50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프로젝트\결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1" y="2127250"/>
            <a:ext cx="2455048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8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프로젝트\현금결제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993775"/>
            <a:ext cx="11260138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프로젝트\결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13" y="2141539"/>
            <a:ext cx="2625725" cy="192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7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주문 결제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64" y="0"/>
            <a:ext cx="813273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6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주문 결제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64" y="484632"/>
            <a:ext cx="8132736" cy="588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3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주문 결제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39" y="2062647"/>
            <a:ext cx="8097501" cy="232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8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214868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메뉴 추가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user\Desktop\프로젝트\메뉴추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964743"/>
            <a:ext cx="11222038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100" y="214868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메뉴 삭제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user\Desktop\프로젝트\메뉴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" y="952043"/>
            <a:ext cx="11545888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6799" y="1171063"/>
            <a:ext cx="284617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INDEX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9680" y="2631440"/>
            <a:ext cx="2265680" cy="1808480"/>
          </a:xfrm>
          <a:prstGeom prst="rect">
            <a:avLst/>
          </a:prstGeom>
          <a:blipFill dpi="0" rotWithShape="1">
            <a:blip r:embed="rId2"/>
            <a:srcRect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49680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+mj-ea"/>
                <a:ea typeface="+mj-ea"/>
              </a:rPr>
              <a:t>01. </a:t>
            </a: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프로그램 실행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9680" y="5034918"/>
            <a:ext cx="22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848C45"/>
                </a:solidFill>
                <a:latin typeface="+mj-ea"/>
                <a:ea typeface="+mj-ea"/>
              </a:rPr>
              <a:t>프로그램 시연</a:t>
            </a:r>
            <a:endParaRPr lang="ko-KR" altLang="en-US" sz="1400" b="1" dirty="0">
              <a:solidFill>
                <a:srgbClr val="848C45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5493" y="2631440"/>
            <a:ext cx="2265680" cy="1808480"/>
          </a:xfrm>
          <a:prstGeom prst="rect">
            <a:avLst/>
          </a:prstGeom>
          <a:blipFill>
            <a:blip r:embed="rId3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35493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+mj-ea"/>
                <a:ea typeface="+mj-ea"/>
              </a:rPr>
              <a:t>02. </a:t>
            </a: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소스코드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493" y="5034918"/>
            <a:ext cx="22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848C45"/>
                </a:solidFill>
                <a:latin typeface="+mj-ea"/>
                <a:ea typeface="+mj-ea"/>
              </a:rPr>
              <a:t>소스코드 설명</a:t>
            </a:r>
            <a:endParaRPr lang="ko-KR" altLang="en-US" sz="1400" b="1" dirty="0">
              <a:solidFill>
                <a:srgbClr val="848C45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306" y="2631440"/>
            <a:ext cx="2265680" cy="1808480"/>
          </a:xfrm>
          <a:prstGeom prst="rect">
            <a:avLst/>
          </a:prstGeom>
          <a:blipFill>
            <a:blip r:embed="rId4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1306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 Database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1306" y="5034918"/>
            <a:ext cx="22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848C45"/>
                </a:solidFill>
                <a:latin typeface="+mj-ea"/>
                <a:ea typeface="+mj-ea"/>
              </a:rPr>
              <a:t>사용 </a:t>
            </a:r>
            <a:r>
              <a:rPr lang="en-US" altLang="ko-KR" sz="1400" b="1" dirty="0" smtClean="0">
                <a:solidFill>
                  <a:srgbClr val="848C45"/>
                </a:solidFill>
                <a:latin typeface="+mj-ea"/>
                <a:ea typeface="+mj-ea"/>
              </a:rPr>
              <a:t>SQL</a:t>
            </a:r>
            <a:r>
              <a:rPr lang="ko-KR" altLang="en-US" sz="1400" b="1" dirty="0" smtClean="0">
                <a:solidFill>
                  <a:srgbClr val="848C45"/>
                </a:solidFill>
                <a:latin typeface="+mj-ea"/>
                <a:ea typeface="+mj-ea"/>
              </a:rPr>
              <a:t>문</a:t>
            </a:r>
            <a:endParaRPr lang="ko-KR" altLang="en-US" sz="1400" b="1" dirty="0">
              <a:solidFill>
                <a:srgbClr val="848C45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07120" y="2631440"/>
            <a:ext cx="2265680" cy="1808480"/>
          </a:xfrm>
          <a:prstGeom prst="rect">
            <a:avLst/>
          </a:prstGeom>
          <a:blipFill>
            <a:blip r:embed="rId5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07119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 입력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7119" y="5034918"/>
            <a:ext cx="226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제목에 대한</a:t>
            </a:r>
            <a:endParaRPr lang="en-US" altLang="ko-KR" sz="14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설명을 간략히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23866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8" y="1171063"/>
            <a:ext cx="175940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8" y="2406094"/>
            <a:ext cx="239948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메뉴 추가 및 삭제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17" y="0"/>
            <a:ext cx="5438775" cy="70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8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8" y="1171063"/>
            <a:ext cx="216235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CreateMenu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8" y="2625550"/>
            <a:ext cx="239948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메뉴 추가 및 삭제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04" y="1634841"/>
            <a:ext cx="7938110" cy="358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214868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매출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8195" name="Picture 3" descr="C:\Users\user\Desktop\프로젝트\당일매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47277"/>
            <a:ext cx="56388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0312" y="53444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전체매출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14963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당일매출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197" name="Picture 5" descr="C:\Users\user\Desktop\프로젝트\총 매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902642"/>
            <a:ext cx="56388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214868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매출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user\Desktop\프로젝트\메뉴 별 판매 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890588"/>
            <a:ext cx="5869162" cy="45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24977" y="556139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메뉴 별 판매량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8" y="1171063"/>
            <a:ext cx="175940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Sales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전체 판매 리스트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22" y="1072703"/>
            <a:ext cx="5732145" cy="471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3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전체 판매 리스트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73" y="1950194"/>
            <a:ext cx="4992053" cy="356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83798" y="1171063"/>
            <a:ext cx="184178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CoffeeDao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7854" y="1013395"/>
            <a:ext cx="6797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848C45"/>
                </a:solidFill>
              </a:rPr>
              <a:t>JTable</a:t>
            </a:r>
            <a:r>
              <a:rPr lang="en-US" altLang="ko-KR" sz="1200" b="1" dirty="0" smtClean="0">
                <a:solidFill>
                  <a:srgbClr val="848C45"/>
                </a:solidFill>
              </a:rPr>
              <a:t>(Object</a:t>
            </a:r>
            <a:r>
              <a:rPr lang="en-US" altLang="ko-KR" sz="1200" b="1" dirty="0">
                <a:solidFill>
                  <a:srgbClr val="848C45"/>
                </a:solidFill>
              </a:rPr>
              <a:t>[][] </a:t>
            </a:r>
            <a:r>
              <a:rPr lang="en-US" altLang="ko-KR" sz="1200" b="1" dirty="0" err="1">
                <a:solidFill>
                  <a:srgbClr val="848C45"/>
                </a:solidFill>
              </a:rPr>
              <a:t>rowData</a:t>
            </a:r>
            <a:r>
              <a:rPr lang="en-US" altLang="ko-KR" sz="1200" b="1" dirty="0">
                <a:solidFill>
                  <a:srgbClr val="848C45"/>
                </a:solidFill>
              </a:rPr>
              <a:t>, Object[] </a:t>
            </a:r>
            <a:r>
              <a:rPr lang="en-US" altLang="ko-KR" sz="1200" b="1" dirty="0" err="1">
                <a:solidFill>
                  <a:srgbClr val="848C45"/>
                </a:solidFill>
              </a:rPr>
              <a:t>columnName</a:t>
            </a:r>
            <a:r>
              <a:rPr lang="en-US" altLang="ko-KR" sz="1200" b="1" dirty="0">
                <a:solidFill>
                  <a:srgbClr val="848C45"/>
                </a:solidFill>
              </a:rPr>
              <a:t>)</a:t>
            </a:r>
            <a:endParaRPr lang="ko-KR" altLang="en-US" sz="1200" b="1" dirty="0">
              <a:solidFill>
                <a:srgbClr val="848C45"/>
              </a:solidFill>
            </a:endParaRPr>
          </a:p>
          <a:p>
            <a:endParaRPr lang="en-US" altLang="ko-KR" sz="1200" dirty="0" smtClean="0">
              <a:solidFill>
                <a:srgbClr val="848C45"/>
              </a:solidFill>
            </a:endParaRPr>
          </a:p>
          <a:p>
            <a:r>
              <a:rPr lang="ko-KR" altLang="en-US" sz="1200" dirty="0" smtClean="0">
                <a:solidFill>
                  <a:srgbClr val="848C45"/>
                </a:solidFill>
              </a:rPr>
              <a:t>첫 </a:t>
            </a:r>
            <a:r>
              <a:rPr lang="ko-KR" altLang="en-US" sz="1200" dirty="0">
                <a:solidFill>
                  <a:srgbClr val="848C45"/>
                </a:solidFill>
              </a:rPr>
              <a:t>번째 매개변수는 테이블에 들어갈 데이터이며</a:t>
            </a:r>
            <a:r>
              <a:rPr lang="en-US" altLang="ko-KR" sz="1200" dirty="0">
                <a:solidFill>
                  <a:srgbClr val="848C45"/>
                </a:solidFill>
              </a:rPr>
              <a:t>, </a:t>
            </a:r>
            <a:r>
              <a:rPr lang="ko-KR" altLang="en-US" sz="1200" dirty="0">
                <a:solidFill>
                  <a:srgbClr val="848C45"/>
                </a:solidFill>
              </a:rPr>
              <a:t>오브젝트 타입의 </a:t>
            </a:r>
            <a:r>
              <a:rPr lang="en-US" altLang="ko-KR" sz="1200" dirty="0">
                <a:solidFill>
                  <a:srgbClr val="848C45"/>
                </a:solidFill>
              </a:rPr>
              <a:t>2</a:t>
            </a:r>
            <a:r>
              <a:rPr lang="ko-KR" altLang="en-US" sz="1200" dirty="0">
                <a:solidFill>
                  <a:srgbClr val="848C45"/>
                </a:solidFill>
              </a:rPr>
              <a:t>차원 배열을 받는다</a:t>
            </a:r>
            <a:r>
              <a:rPr lang="en-US" altLang="ko-KR" sz="1200" dirty="0">
                <a:solidFill>
                  <a:srgbClr val="848C45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848C45"/>
                </a:solidFill>
              </a:rPr>
              <a:t>두 </a:t>
            </a:r>
            <a:r>
              <a:rPr lang="ko-KR" altLang="en-US" sz="1200" dirty="0">
                <a:solidFill>
                  <a:srgbClr val="848C45"/>
                </a:solidFill>
              </a:rPr>
              <a:t>번째 매개변수는 테이블의 첫 번째 행에 들어가 데이터를 구분 짓는 열의 이름이 들어간다</a:t>
            </a:r>
            <a:r>
              <a:rPr lang="en-US" altLang="ko-KR" sz="1200" dirty="0" smtClean="0">
                <a:solidFill>
                  <a:srgbClr val="848C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9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8" y="1171063"/>
            <a:ext cx="175940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Sales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당일 판매 리스트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30" y="3532"/>
            <a:ext cx="5734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2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8" y="1171063"/>
            <a:ext cx="175940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Sales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8" y="2406094"/>
            <a:ext cx="241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smtClean="0">
                <a:solidFill>
                  <a:srgbClr val="8C7764"/>
                </a:solidFill>
                <a:latin typeface="+mj-ea"/>
                <a:ea typeface="+mj-ea"/>
              </a:rPr>
              <a:t>메뉴별</a:t>
            </a: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 판매 리스트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65" y="1690721"/>
            <a:ext cx="7262143" cy="347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2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8" y="1171063"/>
            <a:ext cx="184178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CoffeeDao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8" y="2406094"/>
            <a:ext cx="239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 smtClean="0">
                <a:solidFill>
                  <a:srgbClr val="8C7764"/>
                </a:solidFill>
                <a:latin typeface="+mj-ea"/>
                <a:ea typeface="+mj-ea"/>
              </a:rPr>
              <a:t>메뉴별</a:t>
            </a: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 판매 리스트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625996"/>
            <a:ext cx="5620836" cy="317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4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15646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03.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16" y="1402079"/>
            <a:ext cx="6062964" cy="4038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7386" y="2243534"/>
            <a:ext cx="3100613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8C7764"/>
                </a:solidFill>
                <a:latin typeface="+mj-ea"/>
                <a:ea typeface="+mj-ea"/>
              </a:rPr>
              <a:t>SQL </a:t>
            </a:r>
            <a:r>
              <a:rPr lang="ko-KR" altLang="en-US" sz="2400" b="1" dirty="0" smtClean="0">
                <a:solidFill>
                  <a:srgbClr val="8C7764"/>
                </a:solidFill>
                <a:latin typeface="+mj-ea"/>
                <a:ea typeface="+mj-ea"/>
              </a:rPr>
              <a:t>문법</a:t>
            </a:r>
            <a:endParaRPr lang="ko-KR" altLang="en-US" sz="24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220" y="3969207"/>
            <a:ext cx="3507014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848C45"/>
                </a:solidFill>
                <a:latin typeface="+mj-ea"/>
                <a:ea typeface="+mj-ea"/>
              </a:rPr>
              <a:t>프로그램에서 사용되어지는</a:t>
            </a:r>
            <a:r>
              <a:rPr lang="en-US" altLang="ko-KR" sz="2000" dirty="0" smtClean="0">
                <a:solidFill>
                  <a:srgbClr val="848C45"/>
                </a:solidFill>
                <a:latin typeface="+mj-ea"/>
                <a:ea typeface="+mj-ea"/>
              </a:rPr>
              <a:t/>
            </a:r>
            <a:br>
              <a:rPr lang="en-US" altLang="ko-KR" sz="2000" dirty="0" smtClean="0">
                <a:solidFill>
                  <a:srgbClr val="848C45"/>
                </a:solidFill>
                <a:latin typeface="+mj-ea"/>
                <a:ea typeface="+mj-ea"/>
              </a:rPr>
            </a:br>
            <a:r>
              <a:rPr lang="en-US" altLang="ko-KR" sz="2000" dirty="0" smtClean="0">
                <a:solidFill>
                  <a:srgbClr val="848C45"/>
                </a:solidFill>
                <a:latin typeface="+mj-ea"/>
                <a:ea typeface="+mj-ea"/>
              </a:rPr>
              <a:t>SQL </a:t>
            </a:r>
            <a:r>
              <a:rPr lang="ko-KR" altLang="en-US" sz="2000" dirty="0" smtClean="0">
                <a:solidFill>
                  <a:srgbClr val="848C45"/>
                </a:solidFill>
                <a:latin typeface="+mj-ea"/>
                <a:ea typeface="+mj-ea"/>
              </a:rPr>
              <a:t>구문의 이해</a:t>
            </a:r>
            <a:endParaRPr lang="ko-KR" altLang="en-US" sz="2000" dirty="0">
              <a:solidFill>
                <a:srgbClr val="848C4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82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23360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171063"/>
            <a:ext cx="15646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7" y="2406094"/>
            <a:ext cx="2265678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>
                <a:solidFill>
                  <a:srgbClr val="8C7764"/>
                </a:solidFill>
                <a:latin typeface="+mj-ea"/>
                <a:ea typeface="+mj-ea"/>
              </a:rPr>
              <a:t>프로그램 실행</a:t>
            </a:r>
            <a:endParaRPr lang="ko-KR" altLang="en-US" sz="24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1814" y="3231594"/>
            <a:ext cx="276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전체적인 프로그램의 실행 화면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509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509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509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1814" y="4206240"/>
            <a:ext cx="585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81814" y="4820920"/>
            <a:ext cx="585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81814" y="5435600"/>
            <a:ext cx="585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3480" y="132410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648" y="146844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630" y="1824047"/>
            <a:ext cx="84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private String driver = "</a:t>
            </a:r>
            <a:r>
              <a:rPr lang="en-US" altLang="ko-KR" sz="1600" b="1" dirty="0" err="1">
                <a:latin typeface="+mj-ea"/>
                <a:ea typeface="+mj-ea"/>
              </a:rPr>
              <a:t>oracle.jdbc.driver.OracleDriver</a:t>
            </a:r>
            <a:r>
              <a:rPr lang="en-US" altLang="ko-KR" sz="1600" b="1" dirty="0">
                <a:latin typeface="+mj-ea"/>
                <a:ea typeface="+mj-ea"/>
              </a:rPr>
              <a:t>" ;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03" y="130871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[1]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드라이버 정의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3480" y="2861379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6648" y="3005722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6630" y="3361322"/>
            <a:ext cx="84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altLang="ko-KR" sz="1600" b="1" dirty="0">
                <a:latin typeface="+mj-ea"/>
                <a:ea typeface="+mj-ea"/>
              </a:rPr>
              <a:t>private String url = "jdbc:oracle:thin:@localhost:1521:xe" ;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3" y="2845990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url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지정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3480" y="439865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6648" y="454299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630" y="4898597"/>
            <a:ext cx="849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private String username = "</a:t>
            </a:r>
            <a:r>
              <a:rPr lang="en-US" altLang="ko-KR" sz="1600" b="1" dirty="0" err="1"/>
              <a:t>scott</a:t>
            </a:r>
            <a:r>
              <a:rPr lang="en-US" altLang="ko-KR" sz="1600" b="1" dirty="0"/>
              <a:t>" ; // </a:t>
            </a:r>
            <a:r>
              <a:rPr lang="en-US" altLang="ko-KR" sz="1600" b="1" u="sng" dirty="0" err="1"/>
              <a:t>db</a:t>
            </a:r>
            <a:r>
              <a:rPr lang="en-US" altLang="ko-KR" sz="1600" b="1" u="sng" dirty="0"/>
              <a:t> id</a:t>
            </a:r>
          </a:p>
          <a:p>
            <a:pPr algn="ctr"/>
            <a:r>
              <a:rPr lang="nb-NO" altLang="ko-KR" sz="1600" b="1" dirty="0"/>
              <a:t>private String password = "tiger" ; // </a:t>
            </a:r>
            <a:r>
              <a:rPr lang="nb-NO" altLang="ko-KR" sz="1600" b="1" u="sng" dirty="0"/>
              <a:t>db password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7003" y="438326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[3] database id, password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903" y="170482"/>
            <a:ext cx="5114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Database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연동을 위한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Java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문법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3480" y="132410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648" y="146844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630" y="1824047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private Connection conn = null ;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03" y="130871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[4] </a:t>
            </a:r>
            <a:r>
              <a:rPr lang="ko-KR" altLang="en-US" sz="1600" b="1" dirty="0">
                <a:solidFill>
                  <a:schemeClr val="bg1"/>
                </a:solidFill>
              </a:rPr>
              <a:t>데이터베이스와 연결하는 객체 </a:t>
            </a:r>
            <a:r>
              <a:rPr lang="en-US" altLang="ko-KR" sz="1600" b="1" dirty="0">
                <a:solidFill>
                  <a:schemeClr val="bg1"/>
                </a:solidFill>
              </a:rPr>
              <a:t>Connection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3480" y="2861379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6648" y="3005722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6630" y="3361322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Class.forName</a:t>
            </a:r>
            <a:r>
              <a:rPr lang="en-US" altLang="ko-KR" sz="1600" b="1" dirty="0"/>
              <a:t>(driver) ;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3" y="2845990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]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JDBC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드라이버 로딩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3480" y="439865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6648" y="454299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630" y="4898597"/>
            <a:ext cx="849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conn = </a:t>
            </a:r>
            <a:r>
              <a:rPr lang="en-US" altLang="ko-KR" sz="1600" b="1" dirty="0" err="1"/>
              <a:t>DriverManager.getConnection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url</a:t>
            </a:r>
            <a:r>
              <a:rPr lang="en-US" altLang="ko-KR" sz="1600" b="1" dirty="0"/>
              <a:t>, username, password) ;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7003" y="438326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[6] </a:t>
            </a:r>
            <a:r>
              <a:rPr lang="en-US" altLang="ko-KR" sz="1600" b="1" dirty="0">
                <a:solidFill>
                  <a:schemeClr val="bg1"/>
                </a:solidFill>
              </a:rPr>
              <a:t>Connection </a:t>
            </a:r>
            <a:r>
              <a:rPr lang="ko-KR" altLang="en-US" sz="1600" b="1" dirty="0">
                <a:solidFill>
                  <a:schemeClr val="bg1"/>
                </a:solidFill>
              </a:rPr>
              <a:t>생성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70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3480" y="132410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648" y="146844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630" y="1824047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conn.close</a:t>
            </a:r>
            <a:r>
              <a:rPr lang="en-US" altLang="ko-KR" sz="1600" b="1" dirty="0"/>
              <a:t>();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03" y="130871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[7]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연결 해제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73480" y="2802057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36648" y="2946400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6630" y="3302000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conn.commit</a:t>
            </a:r>
            <a:r>
              <a:rPr lang="en-US" altLang="ko-KR" sz="1600" b="1" dirty="0"/>
              <a:t>();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7003" y="2786668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[8] commit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3479" y="4395803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36647" y="4540145"/>
            <a:ext cx="9186952" cy="1318214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6629" y="4895746"/>
            <a:ext cx="849342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pstmt.executeQuery</a:t>
            </a:r>
            <a:r>
              <a:rPr lang="en-US" altLang="ko-KR" sz="1600" b="1" dirty="0" smtClean="0"/>
              <a:t>();  (by select)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err="1" smtClean="0"/>
              <a:t>pstmt.executeUpdate</a:t>
            </a:r>
            <a:r>
              <a:rPr lang="en-US" altLang="ko-KR" sz="1600" b="1" dirty="0" smtClean="0"/>
              <a:t>();  (by </a:t>
            </a:r>
            <a:r>
              <a:rPr lang="en-US" altLang="ko-KR" sz="1600" b="1" dirty="0"/>
              <a:t>SELECT </a:t>
            </a:r>
            <a:r>
              <a:rPr lang="ko-KR" altLang="en-US" sz="1600" b="1" dirty="0"/>
              <a:t>구문을 제외한 다른 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7002" y="4380414"/>
            <a:ext cx="47924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[9]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구문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수행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58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3480" y="132410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648" y="146844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630" y="1824047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password from login where id = 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03" y="130871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[1] login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을 위한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문구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3480" y="2861379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6648" y="3005722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6630" y="3361322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insert into </a:t>
            </a:r>
            <a:r>
              <a:rPr lang="en-US" altLang="ko-KR" sz="1600" b="1" dirty="0" err="1"/>
              <a:t>coffeemenu</a:t>
            </a:r>
            <a:r>
              <a:rPr lang="en-US" altLang="ko-KR" sz="1600" b="1" dirty="0"/>
              <a:t> (</a:t>
            </a:r>
            <a:r>
              <a:rPr lang="en-US" altLang="ko-KR" sz="1600" b="1" dirty="0" err="1"/>
              <a:t>menucode</a:t>
            </a:r>
            <a:r>
              <a:rPr lang="en-US" altLang="ko-KR" sz="1600" b="1" dirty="0"/>
              <a:t>, menu, price) values (?, ?, ?)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3" y="2845990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[2]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메뉴 추가를 위한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sql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문구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3480" y="439865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6648" y="454299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630" y="4898597"/>
            <a:ext cx="849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delete </a:t>
            </a:r>
            <a:r>
              <a:rPr lang="en-US" altLang="ko-KR" sz="1600" b="1" dirty="0" err="1"/>
              <a:t>coffeemenu</a:t>
            </a:r>
            <a:r>
              <a:rPr lang="en-US" altLang="ko-KR" sz="1600" b="1" dirty="0"/>
              <a:t> where menu = 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7003" y="438326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[3]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메뉴 삭제를 위한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sql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문구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903" y="170482"/>
            <a:ext cx="474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프로그램 내 사용 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SQL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문</a:t>
            </a:r>
            <a:r>
              <a:rPr lang="ko-KR" altLang="en-US" sz="2400" b="1" dirty="0">
                <a:solidFill>
                  <a:schemeClr val="bg1"/>
                </a:solidFill>
              </a:rPr>
              <a:t>구</a:t>
            </a:r>
          </a:p>
        </p:txBody>
      </p:sp>
    </p:spTree>
    <p:extLst>
      <p:ext uri="{BB962C8B-B14F-4D97-AF65-F5344CB8AC3E}">
        <p14:creationId xmlns:p14="http://schemas.microsoft.com/office/powerpoint/2010/main" val="35958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3480" y="132410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648" y="1468447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630" y="1824047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password from login where id = 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03" y="1308715"/>
            <a:ext cx="47924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[4] </a:t>
            </a:r>
            <a:r>
              <a:rPr lang="ko-KR" altLang="en-US" sz="1600" b="1" dirty="0">
                <a:solidFill>
                  <a:schemeClr val="bg1"/>
                </a:solidFill>
              </a:rPr>
              <a:t>결제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후의 </a:t>
            </a:r>
            <a:r>
              <a:rPr lang="ko-KR" altLang="en-US" sz="1600" b="1" dirty="0">
                <a:solidFill>
                  <a:schemeClr val="bg1"/>
                </a:solidFill>
              </a:rPr>
              <a:t>매출목록 추가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3480" y="2861379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6648" y="3005722"/>
            <a:ext cx="9186952" cy="121536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6630" y="3361322"/>
            <a:ext cx="849342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insert into coffee (</a:t>
            </a:r>
            <a:r>
              <a:rPr lang="en-US" altLang="ko-KR" sz="1600" b="1" dirty="0" err="1"/>
              <a:t>payway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menucode</a:t>
            </a:r>
            <a:r>
              <a:rPr lang="en-US" altLang="ko-KR" sz="1600" b="1" dirty="0"/>
              <a:t>, menu, price, </a:t>
            </a:r>
            <a:r>
              <a:rPr lang="en-US" altLang="ko-KR" sz="1600" b="1" dirty="0" err="1"/>
              <a:t>ordertime</a:t>
            </a:r>
            <a:r>
              <a:rPr lang="en-US" altLang="ko-KR" sz="1600" b="1" dirty="0"/>
              <a:t>) values (?, (select </a:t>
            </a:r>
            <a:r>
              <a:rPr lang="en-US" altLang="ko-KR" sz="1600" b="1" dirty="0" err="1"/>
              <a:t>menucode</a:t>
            </a:r>
            <a:r>
              <a:rPr lang="en-US" altLang="ko-KR" sz="1600" b="1" dirty="0"/>
              <a:t> from </a:t>
            </a:r>
            <a:r>
              <a:rPr lang="en-US" altLang="ko-KR" sz="1600" b="1" dirty="0" err="1"/>
              <a:t>coffeemenu</a:t>
            </a:r>
            <a:r>
              <a:rPr lang="en-US" altLang="ko-KR" sz="1600" b="1" dirty="0"/>
              <a:t> where menu=?), ?, ?, ?)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3" y="2845990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[5]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메뉴 추가를 위한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sql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문구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3480" y="4615626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6648" y="4759969"/>
            <a:ext cx="9186952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630" y="5115569"/>
            <a:ext cx="849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select sum(price) from coffee where </a:t>
            </a:r>
            <a:r>
              <a:rPr lang="en-US" altLang="ko-KR" sz="1600" b="1" dirty="0" err="1"/>
              <a:t>payway</a:t>
            </a:r>
            <a:r>
              <a:rPr lang="en-US" altLang="ko-KR" sz="1600" b="1" dirty="0"/>
              <a:t> like '</a:t>
            </a:r>
            <a:r>
              <a:rPr lang="ko-KR" altLang="en-US" sz="1600" b="1" dirty="0" smtClean="0"/>
              <a:t>현금</a:t>
            </a:r>
            <a:r>
              <a:rPr lang="en-US" altLang="ko-KR" sz="1600" b="1" dirty="0" smtClean="0"/>
              <a:t>‘</a:t>
            </a:r>
          </a:p>
          <a:p>
            <a:pPr algn="ctr"/>
            <a:r>
              <a:rPr lang="en-US" altLang="ko-KR" sz="1600" b="1" dirty="0"/>
              <a:t>select sum(price) from coffee where </a:t>
            </a:r>
            <a:r>
              <a:rPr lang="en-US" altLang="ko-KR" sz="1600" b="1" dirty="0" err="1"/>
              <a:t>payway</a:t>
            </a:r>
            <a:r>
              <a:rPr lang="en-US" altLang="ko-KR" sz="1600" b="1" dirty="0"/>
              <a:t> like </a:t>
            </a:r>
            <a:r>
              <a:rPr lang="en-US" altLang="ko-KR" sz="1600" b="1" dirty="0" smtClean="0"/>
              <a:t>＇</a:t>
            </a:r>
            <a:r>
              <a:rPr lang="ko-KR" altLang="en-US" sz="1600" b="1" dirty="0" smtClean="0"/>
              <a:t>카드</a:t>
            </a:r>
            <a:r>
              <a:rPr lang="en-US" altLang="ko-KR" sz="1600" b="1" dirty="0" smtClean="0"/>
              <a:t>'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7003" y="4600237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[6]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매출 합계 구하기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72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3480" y="1138128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648" y="1282471"/>
            <a:ext cx="9186952" cy="1631214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630" y="1638071"/>
            <a:ext cx="84934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menu, price from </a:t>
            </a:r>
            <a:r>
              <a:rPr lang="en-US" altLang="ko-KR" sz="1600" b="1" dirty="0" err="1"/>
              <a:t>coffeemenu</a:t>
            </a:r>
            <a:r>
              <a:rPr lang="en-US" altLang="ko-KR" sz="1600" b="1" dirty="0"/>
              <a:t> where </a:t>
            </a:r>
            <a:r>
              <a:rPr lang="en-US" altLang="ko-KR" sz="1600" b="1" dirty="0" err="1"/>
              <a:t>menucode</a:t>
            </a:r>
            <a:r>
              <a:rPr lang="en-US" altLang="ko-KR" sz="1600" b="1" dirty="0"/>
              <a:t> like 'H</a:t>
            </a:r>
            <a:r>
              <a:rPr lang="en-US" altLang="ko-KR" sz="1600" b="1" dirty="0" smtClean="0"/>
              <a:t>%‘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menu, price from </a:t>
            </a:r>
            <a:r>
              <a:rPr lang="en-US" altLang="ko-KR" sz="1600" b="1" dirty="0" err="1"/>
              <a:t>coffeemenu</a:t>
            </a:r>
            <a:r>
              <a:rPr lang="en-US" altLang="ko-KR" sz="1600" b="1" dirty="0"/>
              <a:t> where </a:t>
            </a:r>
            <a:r>
              <a:rPr lang="en-US" altLang="ko-KR" sz="1600" b="1" dirty="0" err="1"/>
              <a:t>menucode</a:t>
            </a:r>
            <a:r>
              <a:rPr lang="en-US" altLang="ko-KR" sz="1600" b="1" dirty="0"/>
              <a:t> like 'I</a:t>
            </a:r>
            <a:r>
              <a:rPr lang="en-US" altLang="ko-KR" sz="1600" b="1" dirty="0" smtClean="0"/>
              <a:t>%‘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menu, price from </a:t>
            </a:r>
            <a:r>
              <a:rPr lang="en-US" altLang="ko-KR" sz="1600" b="1" dirty="0" err="1"/>
              <a:t>coffeemenu</a:t>
            </a:r>
            <a:r>
              <a:rPr lang="en-US" altLang="ko-KR" sz="1600" b="1" dirty="0"/>
              <a:t> where </a:t>
            </a:r>
            <a:r>
              <a:rPr lang="en-US" altLang="ko-KR" sz="1600" b="1" dirty="0" err="1"/>
              <a:t>menucode</a:t>
            </a:r>
            <a:r>
              <a:rPr lang="en-US" altLang="ko-KR" sz="1600" b="1" dirty="0"/>
              <a:t> like 'B%'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03" y="1122739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[7]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메뉴코드에 따른 리스트 출력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3480" y="3186837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6648" y="3331180"/>
            <a:ext cx="9186952" cy="961847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6630" y="3686780"/>
            <a:ext cx="84934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menu , count(*)  from coffee group by menu order by count(*) </a:t>
            </a:r>
            <a:r>
              <a:rPr lang="en-US" altLang="ko-KR" sz="1600" b="1" dirty="0" err="1"/>
              <a:t>desc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3" y="3171448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[8]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메뉴 별 판매량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3480" y="463112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6648" y="4775467"/>
            <a:ext cx="9186952" cy="803923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630" y="5131067"/>
            <a:ext cx="849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select * from coffee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7003" y="461573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[9]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매출 리스트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32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3480" y="1324104"/>
            <a:ext cx="5690916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648" y="1468446"/>
            <a:ext cx="9186952" cy="2752642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630" y="1824047"/>
            <a:ext cx="8493425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sum(price), SUBSTR(ordertime,1,13) from coffee where </a:t>
            </a:r>
            <a:r>
              <a:rPr lang="en-US" altLang="ko-KR" sz="1600" b="1" dirty="0" err="1"/>
              <a:t>payway</a:t>
            </a:r>
            <a:r>
              <a:rPr lang="en-US" altLang="ko-KR" sz="1600" b="1" dirty="0"/>
              <a:t> like '</a:t>
            </a:r>
            <a:r>
              <a:rPr lang="ko-KR" altLang="en-US" sz="1600" b="1" dirty="0"/>
              <a:t>카드</a:t>
            </a:r>
            <a:r>
              <a:rPr lang="en-US" altLang="ko-KR" sz="1600" b="1" dirty="0"/>
              <a:t>' group by SUBSTR(ordertime,1,13</a:t>
            </a:r>
            <a:r>
              <a:rPr lang="en-US" altLang="ko-KR" sz="1600" b="1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sum(price), SUBSTR(ordertime,1,13) from coffee where </a:t>
            </a:r>
            <a:r>
              <a:rPr lang="en-US" altLang="ko-KR" sz="1600" b="1" dirty="0" err="1"/>
              <a:t>payway</a:t>
            </a:r>
            <a:r>
              <a:rPr lang="en-US" altLang="ko-KR" sz="1600" b="1" dirty="0"/>
              <a:t> like </a:t>
            </a:r>
            <a:r>
              <a:rPr lang="en-US" altLang="ko-KR" sz="1600" b="1" dirty="0" smtClean="0"/>
              <a:t>＇</a:t>
            </a:r>
            <a:r>
              <a:rPr lang="ko-KR" altLang="en-US" sz="1600" b="1" dirty="0" smtClean="0"/>
              <a:t>현금</a:t>
            </a:r>
            <a:r>
              <a:rPr lang="en-US" altLang="ko-KR" sz="1600" b="1" dirty="0" smtClean="0"/>
              <a:t>' </a:t>
            </a:r>
            <a:r>
              <a:rPr lang="en-US" altLang="ko-KR" sz="1600" b="1" dirty="0"/>
              <a:t>group by SUBSTR(ordertime,1,13</a:t>
            </a:r>
            <a:r>
              <a:rPr lang="en-US" altLang="ko-KR" sz="1600" b="1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select sum(price), SUBSTR(ordertime,1,13) from coffee group by SUBSTR(ordertime,1,13)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03" y="1308715"/>
            <a:ext cx="47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[10]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당일 매출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5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214868"/>
            <a:ext cx="237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Login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화면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user\Desktop\프로젝트\로그인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187450"/>
            <a:ext cx="3609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프로젝트\로그인실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4086225"/>
            <a:ext cx="634523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1269" y="31115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성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5575" y="3493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실패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2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Login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프로그램 시작 시 실행되는 </a:t>
            </a:r>
            <a:r>
              <a:rPr lang="en-US" altLang="ko-KR" sz="2000" b="1" dirty="0" smtClean="0">
                <a:solidFill>
                  <a:srgbClr val="8C7764"/>
                </a:solidFill>
                <a:latin typeface="+mj-ea"/>
                <a:ea typeface="+mj-ea"/>
              </a:rPr>
              <a:t>class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64" y="742406"/>
            <a:ext cx="8122920" cy="541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2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프로젝트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799643"/>
            <a:ext cx="9140066" cy="57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100" y="214868"/>
            <a:ext cx="219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Main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화면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로그인 성공 시 </a:t>
            </a:r>
            <a:endParaRPr lang="en-US" altLang="ko-KR" sz="2000" b="1" dirty="0" smtClean="0">
              <a:solidFill>
                <a:srgbClr val="8C7764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실행되는 클래스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07" y="-6781"/>
            <a:ext cx="6610921" cy="68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214868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메뉴 주문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esktop\프로젝트\메뉴 주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799643"/>
            <a:ext cx="8877300" cy="553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1104" y="0"/>
            <a:ext cx="518160" cy="6858000"/>
          </a:xfrm>
          <a:prstGeom prst="rect">
            <a:avLst/>
          </a:prstGeom>
          <a:solidFill>
            <a:srgbClr val="717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799" y="1171063"/>
            <a:ext cx="15646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Main</a:t>
            </a:r>
            <a:endParaRPr lang="ko-KR" altLang="en-US" sz="4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799" y="2406094"/>
            <a:ext cx="2265678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메뉴</a:t>
            </a:r>
            <a:r>
              <a:rPr lang="en-US" altLang="ko-KR" sz="2000" b="1" dirty="0" smtClean="0">
                <a:solidFill>
                  <a:srgbClr val="8C7764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주문 시 </a:t>
            </a:r>
            <a:r>
              <a:rPr lang="en-US" altLang="ko-KR" sz="2000" b="1" dirty="0" smtClean="0">
                <a:solidFill>
                  <a:srgbClr val="8C7764"/>
                </a:solidFill>
                <a:latin typeface="+mj-ea"/>
                <a:ea typeface="+mj-ea"/>
              </a:rPr>
              <a:t/>
            </a:r>
            <a:br>
              <a:rPr lang="en-US" altLang="ko-KR" sz="2000" b="1" dirty="0" smtClean="0">
                <a:solidFill>
                  <a:srgbClr val="8C7764"/>
                </a:solidFill>
                <a:latin typeface="+mj-ea"/>
                <a:ea typeface="+mj-ea"/>
              </a:rPr>
            </a:br>
            <a:r>
              <a:rPr lang="ko-KR" altLang="en-US" sz="2000" b="1" dirty="0" smtClean="0">
                <a:solidFill>
                  <a:srgbClr val="8C7764"/>
                </a:solidFill>
                <a:latin typeface="+mj-ea"/>
                <a:ea typeface="+mj-ea"/>
              </a:rPr>
              <a:t>리스트 출력</a:t>
            </a:r>
            <a:endParaRPr lang="ko-KR" altLang="en-US" sz="2000" b="1" dirty="0">
              <a:solidFill>
                <a:srgbClr val="8C7764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7120" y="418592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7120" y="480060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7120" y="5415280"/>
            <a:ext cx="205903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100" y="0"/>
            <a:ext cx="50768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563</Words>
  <Application>Microsoft Office PowerPoint</Application>
  <PresentationFormat>사용자 지정</PresentationFormat>
  <Paragraphs>117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Arial</vt:lpstr>
      <vt:lpstr>Gotham Medium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user</cp:lastModifiedBy>
  <cp:revision>97</cp:revision>
  <dcterms:created xsi:type="dcterms:W3CDTF">2019-09-08T14:28:11Z</dcterms:created>
  <dcterms:modified xsi:type="dcterms:W3CDTF">2020-06-08T07:27:22Z</dcterms:modified>
</cp:coreProperties>
</file>