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516" r:id="rId3"/>
    <p:sldId id="859" r:id="rId5"/>
    <p:sldId id="2150" r:id="rId6"/>
    <p:sldId id="2147" r:id="rId7"/>
    <p:sldId id="2148" r:id="rId8"/>
    <p:sldId id="2152" r:id="rId9"/>
    <p:sldId id="2151" r:id="rId10"/>
    <p:sldId id="515" r:id="rId11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2AC380-165C-49F7-B19C-AC173E9C2AC1}">
          <p14:sldIdLst>
            <p14:sldId id="516"/>
            <p14:sldId id="859"/>
            <p14:sldId id="2150"/>
            <p14:sldId id="2147"/>
            <p14:sldId id="2148"/>
            <p14:sldId id="2152"/>
            <p14:sldId id="2151"/>
            <p14:sldId id="51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636"/>
    <a:srgbClr val="F49022"/>
    <a:srgbClr val="0070C0"/>
    <a:srgbClr val="C00000"/>
    <a:srgbClr val="9DC3E6"/>
    <a:srgbClr val="EBEBEB"/>
    <a:srgbClr val="D2DEEF"/>
    <a:srgbClr val="BBE0E3"/>
    <a:srgbClr val="586A6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77" autoAdjust="0"/>
    <p:restoredTop sz="95701" autoAdjust="0"/>
  </p:normalViewPr>
  <p:slideViewPr>
    <p:cSldViewPr>
      <p:cViewPr varScale="1">
        <p:scale>
          <a:sx n="97" d="100"/>
          <a:sy n="97" d="100"/>
        </p:scale>
        <p:origin x="738" y="84"/>
      </p:cViewPr>
      <p:guideLst>
        <p:guide orient="horz" pos="1625"/>
        <p:guide orient="horz" pos="2319"/>
        <p:guide pos="2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889"/>
        <p:guide pos="2198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切片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同学们大家好。今天向大家提出的一个思考题，大家看一下，这是什么？</a:t>
            </a:r>
            <a:endParaRPr lang="en-US" altLang="zh-CN" dirty="0" smtClean="0"/>
          </a:p>
          <a:p>
            <a:r>
              <a:rPr lang="zh-CN" altLang="en-US" dirty="0" smtClean="0"/>
              <a:t>付款码</a:t>
            </a:r>
            <a:endParaRPr lang="en-US" altLang="zh-CN" dirty="0" smtClean="0"/>
          </a:p>
          <a:p>
            <a:r>
              <a:rPr lang="zh-CN" altLang="en-US" dirty="0" smtClean="0"/>
              <a:t>当大家使用这个付款码付款的时候，大家要输入什么呢？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国际互联网工程任务组（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 Internet Engineering Task Force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，简称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IETF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）是一个公开性质的大型民间国际团体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同学们大家好。今天向大家提出的一个思考题，大家看一下，这是什么？</a:t>
            </a:r>
            <a:endParaRPr lang="en-US" altLang="zh-CN" dirty="0" smtClean="0"/>
          </a:p>
          <a:p>
            <a:r>
              <a:rPr lang="zh-CN" altLang="en-US" dirty="0" smtClean="0"/>
              <a:t>付款码</a:t>
            </a:r>
            <a:endParaRPr lang="en-US" altLang="zh-CN" dirty="0" smtClean="0"/>
          </a:p>
          <a:p>
            <a:r>
              <a:rPr lang="zh-CN" altLang="en-US" dirty="0" smtClean="0"/>
              <a:t>当大家使用这个付款码付款的时候，大家要输入什么呢？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同学们大家好。今天向大家提出的一个思考题，大家看一下，这是什么？</a:t>
            </a:r>
            <a:endParaRPr lang="en-US" altLang="zh-CN" dirty="0" smtClean="0"/>
          </a:p>
          <a:p>
            <a:r>
              <a:rPr lang="zh-CN" altLang="en-US" dirty="0" smtClean="0"/>
              <a:t>付款码</a:t>
            </a:r>
            <a:endParaRPr lang="en-US" altLang="zh-CN" dirty="0" smtClean="0"/>
          </a:p>
          <a:p>
            <a:r>
              <a:rPr lang="zh-CN" altLang="en-US" dirty="0" smtClean="0"/>
              <a:t>当大家使用这个付款码付款的时候，大家要输入什么呢？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同学们大家好。今天向大家提出的一个思考题，大家看一下，这是什么？</a:t>
            </a:r>
            <a:endParaRPr lang="en-US" altLang="zh-CN" dirty="0" smtClean="0"/>
          </a:p>
          <a:p>
            <a:r>
              <a:rPr lang="zh-CN" altLang="en-US" dirty="0" smtClean="0"/>
              <a:t>付款码</a:t>
            </a:r>
            <a:endParaRPr lang="en-US" altLang="zh-CN" dirty="0" smtClean="0"/>
          </a:p>
          <a:p>
            <a:r>
              <a:rPr lang="zh-CN" altLang="en-US" dirty="0" smtClean="0"/>
              <a:t>当大家使用这个付款码付款的时候，大家要输入什么呢？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同学们大家好。今天向大家提出的一个思考题，大家看一下，这是什么？</a:t>
            </a:r>
            <a:endParaRPr lang="en-US" altLang="zh-CN" dirty="0" smtClean="0"/>
          </a:p>
          <a:p>
            <a:r>
              <a:rPr lang="zh-CN" altLang="en-US" dirty="0" smtClean="0"/>
              <a:t>付款码</a:t>
            </a:r>
            <a:endParaRPr lang="en-US" altLang="zh-CN" dirty="0" smtClean="0"/>
          </a:p>
          <a:p>
            <a:r>
              <a:rPr lang="zh-CN" altLang="en-US" dirty="0" smtClean="0"/>
              <a:t>当大家使用这个付款码付款的时候，大家要输入什么呢？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云架构实战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网工学院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14296"/>
            <a:ext cx="4606927" cy="392415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1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350" b="1">
                <a:latin typeface="+mn-lt"/>
                <a:ea typeface="+mn-ea"/>
              </a:defRPr>
            </a:lvl4pPr>
            <a:lvl5pPr>
              <a:defRPr sz="12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dirty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5.png"/><Relationship Id="rId10" Type="http://schemas.microsoft.com/office/2007/relationships/hdphoto" Target="../media/image4.wdp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6749"/>
            <a:ext cx="7772400" cy="135897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公</a:t>
            </a:r>
            <a:r>
              <a:rPr lang="zh-CN" altLang="en-US" sz="3200" dirty="0" smtClean="0">
                <a:solidFill>
                  <a:schemeClr val="tx1"/>
                </a:solidFill>
              </a:rPr>
              <a:t>  </a:t>
            </a:r>
            <a:r>
              <a:rPr lang="zh-CN" altLang="en-US" sz="3200" dirty="0" smtClean="0">
                <a:solidFill>
                  <a:schemeClr val="tx1"/>
                </a:solidFill>
              </a:rPr>
              <a:t>钥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  <a:cs typeface="+mj-cs"/>
                <a:sym typeface="Browallia New" panose="020B0604020202020204" charset="0"/>
              </a:rPr>
              <a:t>万家吉</a:t>
            </a:r>
            <a:endParaRPr lang="zh-CN" altLang="en-US" sz="2000" dirty="0">
              <a:solidFill>
                <a:schemeClr val="tx1"/>
              </a:solidFill>
              <a:cs typeface="+mj-cs"/>
              <a:sym typeface="Browallia New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4"/>
    </mc:Choice>
    <mc:Fallback>
      <p:transition spd="slow" advTm="96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 smtClean="0"/>
              <a:t>什么是公钥？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32000" y="1356750"/>
            <a:ext cx="5887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非对称式加密中用</a:t>
            </a:r>
            <a:r>
              <a:rPr lang="zh-CN" altLang="en-US" dirty="0" smtClean="0"/>
              <a:t>于加密和</a:t>
            </a:r>
            <a:r>
              <a:rPr lang="zh-CN" altLang="en-US" dirty="0" smtClean="0"/>
              <a:t>身份验证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密钥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952000" y="2163046"/>
            <a:ext cx="504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AAAAB3NzaC1yc2EAAAADAQABAAABAQDXdJIH+LUJCHtpsWiwLqV4K+LOGHOr/L6rdqT3mpHux7pG6bdTzBhYI9CTqzjL9PKmbIjOROQ2ja2rnuCCQWmJosW2LkZ0aBKenkxiv3U9hFnwD32fQIsiTRB4/vfx6ZC/x1CbuS1G6f62aFwhuhBRNNL3CV8yZdoqzJwQ4PnhcI0C2LxcDtRvxn+oxTP5J8+SNrUBoqOf35GE3IC7fNiKrwEtm7frXhzPs0BNyit9Nh+64WaBSoyV1VP4qLblp3fGdRMPjfGmca8fJa83U4HW6MfuBZlGDA3Xmhx45hckP1ND3qjQxD2v6T6Vc/G7J2fMnMidNxJGbVfATvi0ln5X</a:t>
            </a:r>
            <a:endParaRPr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65" y="2129741"/>
            <a:ext cx="1710000" cy="1849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客户机使用公钥加密密码登录服务器</a:t>
            </a:r>
            <a:endParaRPr lang="zh-CN" altLang="en-US" dirty="0">
              <a:latin typeface="+mn-ea"/>
              <a:ea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017001" y="682913"/>
            <a:ext cx="1304999" cy="1136643"/>
            <a:chOff x="1017001" y="682913"/>
            <a:chExt cx="1304999" cy="1136643"/>
          </a:xfrm>
        </p:grpSpPr>
        <p:grpSp>
          <p:nvGrpSpPr>
            <p:cNvPr id="41" name="组合 40"/>
            <p:cNvGrpSpPr/>
            <p:nvPr/>
          </p:nvGrpSpPr>
          <p:grpSpPr>
            <a:xfrm>
              <a:off x="1017001" y="682913"/>
              <a:ext cx="1304999" cy="1136643"/>
              <a:chOff x="1017001" y="682913"/>
              <a:chExt cx="1304999" cy="113664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001" y="682913"/>
                <a:ext cx="1304999" cy="94370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" name="文本框 12"/>
              <p:cNvSpPr txBox="1"/>
              <p:nvPr/>
            </p:nvSpPr>
            <p:spPr>
              <a:xfrm>
                <a:off x="1017001" y="1557946"/>
                <a:ext cx="13049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 smtClean="0">
                    <a:solidFill>
                      <a:srgbClr val="FF0000"/>
                    </a:solidFill>
                  </a:rPr>
                  <a:t>IP:172.18.6.22</a:t>
                </a:r>
                <a:endParaRPr kumimoji="1" lang="zh-CN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 rot="410335">
              <a:off x="1472484" y="789611"/>
              <a:ext cx="763684" cy="2537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 err="1" smtClean="0">
                  <a:solidFill>
                    <a:srgbClr val="00B0F0"/>
                  </a:solidFill>
                </a:rPr>
                <a:t>ssh</a:t>
              </a:r>
              <a:endParaRPr kumimoji="1" lang="zh-CN" altLang="en-US" sz="2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6642000" y="682914"/>
            <a:ext cx="1245738" cy="1169047"/>
            <a:chOff x="6071262" y="2575429"/>
            <a:chExt cx="2055738" cy="2572361"/>
          </a:xfrm>
        </p:grpSpPr>
        <p:sp>
          <p:nvSpPr>
            <p:cNvPr id="12" name="文本框 11"/>
            <p:cNvSpPr txBox="1"/>
            <p:nvPr/>
          </p:nvSpPr>
          <p:spPr>
            <a:xfrm>
              <a:off x="6071262" y="4572146"/>
              <a:ext cx="2055738" cy="575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smtClean="0">
                  <a:solidFill>
                    <a:srgbClr val="FF0000"/>
                  </a:solidFill>
                </a:rPr>
                <a:t>IP:172.18.6.21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6518485" y="2575429"/>
              <a:ext cx="1311932" cy="1980000"/>
              <a:chOff x="6518485" y="2575429"/>
              <a:chExt cx="1311932" cy="1980000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8485" y="2575429"/>
                <a:ext cx="1311932" cy="1980000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7000" y="3340086"/>
                <a:ext cx="753091" cy="228679"/>
              </a:xfrm>
              <a:prstGeom prst="rect">
                <a:avLst/>
              </a:prstGeom>
            </p:spPr>
          </p:pic>
        </p:grpSp>
      </p:grpSp>
      <p:cxnSp>
        <p:nvCxnSpPr>
          <p:cNvPr id="6" name="直接连接符 5"/>
          <p:cNvCxnSpPr>
            <a:stCxn id="13" idx="2"/>
          </p:cNvCxnSpPr>
          <p:nvPr/>
        </p:nvCxnSpPr>
        <p:spPr bwMode="auto">
          <a:xfrm flipH="1">
            <a:off x="1669500" y="1819556"/>
            <a:ext cx="1" cy="305313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 bwMode="auto">
          <a:xfrm flipH="1">
            <a:off x="7272000" y="1847828"/>
            <a:ext cx="1" cy="305313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0" name="组合 49"/>
          <p:cNvGrpSpPr/>
          <p:nvPr/>
        </p:nvGrpSpPr>
        <p:grpSpPr>
          <a:xfrm>
            <a:off x="1759500" y="2166577"/>
            <a:ext cx="5377500" cy="307777"/>
            <a:chOff x="1759500" y="1896577"/>
            <a:chExt cx="5377500" cy="307777"/>
          </a:xfrm>
        </p:grpSpPr>
        <p:cxnSp>
          <p:nvCxnSpPr>
            <p:cNvPr id="11" name="直接箭头连接符 10"/>
            <p:cNvCxnSpPr/>
            <p:nvPr/>
          </p:nvCxnSpPr>
          <p:spPr bwMode="auto">
            <a:xfrm rot="300000">
              <a:off x="1759500" y="2204354"/>
              <a:ext cx="53775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5" name="文本框 14"/>
            <p:cNvSpPr txBox="1"/>
            <p:nvPr/>
          </p:nvSpPr>
          <p:spPr>
            <a:xfrm rot="300000">
              <a:off x="2502000" y="1896577"/>
              <a:ext cx="41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</a:rPr>
                <a:t>②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客户机向服务器发起连接请求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227000" y="2211750"/>
            <a:ext cx="1350000" cy="949242"/>
            <a:chOff x="7227000" y="1941750"/>
            <a:chExt cx="1350000" cy="949242"/>
          </a:xfrm>
        </p:grpSpPr>
        <p:sp>
          <p:nvSpPr>
            <p:cNvPr id="25" name="环形箭头 24"/>
            <p:cNvSpPr/>
            <p:nvPr/>
          </p:nvSpPr>
          <p:spPr bwMode="auto">
            <a:xfrm flipH="1">
              <a:off x="7426802" y="1941750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27000" y="2076750"/>
              <a:ext cx="13500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</a:t>
              </a:r>
              <a:endPara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/>
                <a:t>服</a:t>
              </a:r>
              <a:r>
                <a:rPr lang="zh-CN" altLang="en-US" sz="1100" dirty="0" smtClean="0"/>
                <a:t>务</a:t>
              </a:r>
              <a:r>
                <a:rPr lang="zh-CN" altLang="en-US" sz="1100" dirty="0" smtClean="0"/>
                <a:t>器生成密钥对</a:t>
              </a:r>
              <a:endParaRPr lang="en-US" altLang="zh-CN" sz="1100" dirty="0" smtClean="0"/>
            </a:p>
            <a:p>
              <a:r>
                <a:rPr lang="zh-CN" altLang="en-US" sz="1100" dirty="0" smtClean="0"/>
                <a:t>公钥和私钥</a:t>
              </a:r>
              <a:endParaRPr lang="en-US" altLang="zh-CN" sz="1100" dirty="0" smtClean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759500" y="2796577"/>
            <a:ext cx="5377500" cy="307777"/>
            <a:chOff x="1759500" y="2796577"/>
            <a:chExt cx="5377500" cy="307777"/>
          </a:xfrm>
        </p:grpSpPr>
        <p:cxnSp>
          <p:nvCxnSpPr>
            <p:cNvPr id="27" name="直接箭头连接符 26"/>
            <p:cNvCxnSpPr/>
            <p:nvPr/>
          </p:nvCxnSpPr>
          <p:spPr bwMode="auto">
            <a:xfrm rot="-300000" flipH="1">
              <a:off x="1759500" y="3104354"/>
              <a:ext cx="53775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8" name="文本框 27"/>
            <p:cNvSpPr txBox="1"/>
            <p:nvPr/>
          </p:nvSpPr>
          <p:spPr>
            <a:xfrm rot="-300000" flipH="1">
              <a:off x="2502000" y="2796577"/>
              <a:ext cx="41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务器将公钥发送到客户机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17000" y="1671750"/>
            <a:ext cx="1872001" cy="949242"/>
            <a:chOff x="179999" y="1581750"/>
            <a:chExt cx="1872001" cy="949242"/>
          </a:xfrm>
        </p:grpSpPr>
        <p:sp>
          <p:nvSpPr>
            <p:cNvPr id="29" name="环形箭头 28"/>
            <p:cNvSpPr/>
            <p:nvPr/>
          </p:nvSpPr>
          <p:spPr bwMode="auto">
            <a:xfrm>
              <a:off x="603944" y="1581750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 flipH="1">
              <a:off x="179999" y="1761750"/>
              <a:ext cx="187200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</a:t>
              </a:r>
              <a:endPara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Ssh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root@172.18.6.21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17000" y="2886750"/>
            <a:ext cx="1872001" cy="949242"/>
            <a:chOff x="134999" y="2616750"/>
            <a:chExt cx="1872001" cy="949242"/>
          </a:xfrm>
        </p:grpSpPr>
        <p:sp>
          <p:nvSpPr>
            <p:cNvPr id="31" name="环形箭头 30"/>
            <p:cNvSpPr/>
            <p:nvPr/>
          </p:nvSpPr>
          <p:spPr bwMode="auto">
            <a:xfrm>
              <a:off x="558944" y="2616750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134999" y="2727805"/>
              <a:ext cx="1872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⑤</a:t>
              </a:r>
              <a:endPara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客户机使用公钥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加密用户密码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782000" y="3426577"/>
            <a:ext cx="5377500" cy="307777"/>
            <a:chOff x="1782000" y="3156577"/>
            <a:chExt cx="5377500" cy="307777"/>
          </a:xfrm>
        </p:grpSpPr>
        <p:cxnSp>
          <p:nvCxnSpPr>
            <p:cNvPr id="33" name="直接箭头连接符 32"/>
            <p:cNvCxnSpPr/>
            <p:nvPr/>
          </p:nvCxnSpPr>
          <p:spPr bwMode="auto">
            <a:xfrm rot="300000">
              <a:off x="1782000" y="3464354"/>
              <a:ext cx="53775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4" name="文本框 33"/>
            <p:cNvSpPr txBox="1"/>
            <p:nvPr/>
          </p:nvSpPr>
          <p:spPr>
            <a:xfrm rot="300000">
              <a:off x="2524500" y="3156577"/>
              <a:ext cx="41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⑥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客户机将加密后的密码传到服务器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227000" y="3516750"/>
            <a:ext cx="1350000" cy="949242"/>
            <a:chOff x="7227000" y="3246750"/>
            <a:chExt cx="1350000" cy="949242"/>
          </a:xfrm>
        </p:grpSpPr>
        <p:sp>
          <p:nvSpPr>
            <p:cNvPr id="35" name="环形箭头 34"/>
            <p:cNvSpPr/>
            <p:nvPr/>
          </p:nvSpPr>
          <p:spPr bwMode="auto">
            <a:xfrm flipH="1">
              <a:off x="7426802" y="3246750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27000" y="3381750"/>
              <a:ext cx="1350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rgbClr val="FF0000"/>
                  </a:solidFill>
                </a:rPr>
                <a:t>⑦</a:t>
              </a:r>
              <a:endParaRPr lang="en-US" altLang="zh-CN" sz="1100" b="1" dirty="0" smtClean="0">
                <a:solidFill>
                  <a:srgbClr val="FF0000"/>
                </a:solidFill>
              </a:endParaRPr>
            </a:p>
            <a:p>
              <a:r>
                <a:rPr lang="zh-CN" altLang="en-US" sz="1100" dirty="0" smtClean="0"/>
                <a:t>服务</a:t>
              </a:r>
              <a:r>
                <a:rPr lang="zh-CN" altLang="en-US" sz="1100" dirty="0" smtClean="0"/>
                <a:t>器</a:t>
              </a:r>
              <a:r>
                <a:rPr lang="zh-CN" altLang="en-US" sz="1100" dirty="0"/>
                <a:t>使</a:t>
              </a:r>
              <a:r>
                <a:rPr lang="zh-CN" altLang="en-US" sz="1100" dirty="0" smtClean="0"/>
                <a:t>用私钥</a:t>
              </a:r>
              <a:endParaRPr lang="en-US" altLang="zh-CN" sz="1100" dirty="0" smtClean="0"/>
            </a:p>
            <a:p>
              <a:r>
                <a:rPr lang="zh-CN" altLang="en-US" sz="1100" dirty="0" smtClean="0"/>
                <a:t>对密文进行解密</a:t>
              </a:r>
              <a:endParaRPr lang="en-US" altLang="zh-CN" sz="1100" dirty="0" smtClean="0"/>
            </a:p>
            <a:p>
              <a:r>
                <a:rPr lang="zh-CN" altLang="en-US" sz="1100" dirty="0"/>
                <a:t>核</a:t>
              </a:r>
              <a:r>
                <a:rPr lang="zh-CN" altLang="en-US" sz="1100" dirty="0" smtClean="0"/>
                <a:t>对密码</a:t>
              </a:r>
              <a:endParaRPr lang="en-US" altLang="zh-CN" sz="1100" dirty="0" smtClean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759500" y="4056577"/>
            <a:ext cx="5377500" cy="307777"/>
            <a:chOff x="1759500" y="3786577"/>
            <a:chExt cx="5377500" cy="307777"/>
          </a:xfrm>
        </p:grpSpPr>
        <p:cxnSp>
          <p:nvCxnSpPr>
            <p:cNvPr id="37" name="直接箭头连接符 36"/>
            <p:cNvCxnSpPr/>
            <p:nvPr/>
          </p:nvCxnSpPr>
          <p:spPr bwMode="auto">
            <a:xfrm rot="-300000" flipH="1">
              <a:off x="1759500" y="4094354"/>
              <a:ext cx="53775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8" name="文本框 37"/>
            <p:cNvSpPr txBox="1"/>
            <p:nvPr/>
          </p:nvSpPr>
          <p:spPr>
            <a:xfrm rot="-300000" flipH="1">
              <a:off x="2502000" y="3786577"/>
              <a:ext cx="41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⑧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确，建立连接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2000" y="4052508"/>
            <a:ext cx="1872001" cy="949242"/>
            <a:chOff x="72000" y="3782508"/>
            <a:chExt cx="1872001" cy="949242"/>
          </a:xfrm>
        </p:grpSpPr>
        <p:sp>
          <p:nvSpPr>
            <p:cNvPr id="39" name="环形箭头 38"/>
            <p:cNvSpPr/>
            <p:nvPr/>
          </p:nvSpPr>
          <p:spPr bwMode="auto">
            <a:xfrm>
              <a:off x="540945" y="3782508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 flipH="1">
              <a:off x="72000" y="4000085"/>
              <a:ext cx="1872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⑨</a:t>
              </a:r>
              <a:endPara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允许登录</a:t>
              </a:r>
              <a:endParaRPr lang="en-US" altLang="zh-CN" sz="1200" b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建立连接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右箭头 41"/>
          <p:cNvSpPr/>
          <p:nvPr/>
        </p:nvSpPr>
        <p:spPr bwMode="auto">
          <a:xfrm>
            <a:off x="2488996" y="879260"/>
            <a:ext cx="4280536" cy="53204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公钥加密连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接服务器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客户机产生密钥对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120" y="1278750"/>
            <a:ext cx="8325000" cy="1708160"/>
          </a:xfrm>
          <a:prstGeom prst="rect">
            <a:avLst/>
          </a:prstGeom>
          <a:solidFill>
            <a:schemeClr val="tx1"/>
          </a:solidFill>
        </p:spPr>
        <p:txBody>
          <a:bodyPr wrap="square" t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The </a:t>
            </a:r>
            <a:r>
              <a:rPr lang="en-US" altLang="zh-CN" dirty="0">
                <a:solidFill>
                  <a:schemeClr val="bg1"/>
                </a:solidFill>
              </a:rPr>
              <a:t>authenticity of host '172.18.6.21 (172.18.6.21)' can't be established.</a:t>
            </a:r>
            <a:endParaRPr lang="en-US" altLang="zh-CN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ECDSA key fingerprint is </a:t>
            </a:r>
            <a:r>
              <a:rPr lang="en-US" altLang="zh-CN" dirty="0" smtClean="0">
                <a:solidFill>
                  <a:schemeClr val="bg1"/>
                </a:solidFill>
              </a:rPr>
              <a:t>SHA256:lHT9n8cG2vg8UAMa8qP6TnvTaGVR0P3.</a:t>
            </a:r>
            <a:endParaRPr lang="en-US" altLang="zh-CN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ECDSA key fingerprint is MD5:7e:a7:24:f3:fd:48:5f:f5:65:39:35:60:fe:1c:1f:72.</a:t>
            </a:r>
            <a:endParaRPr lang="en-US" altLang="zh-CN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Are you sure you want to continue connecting (yes/no)? 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8121" y="767390"/>
            <a:ext cx="8325000" cy="5078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</a:t>
            </a:r>
            <a:r>
              <a:rPr lang="en-US" altLang="zh-CN" b="1" dirty="0" err="1">
                <a:solidFill>
                  <a:srgbClr val="00B0F0"/>
                </a:solidFill>
              </a:rPr>
              <a:t>localhost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~]#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48121" y="847230"/>
            <a:ext cx="256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ssh</a:t>
            </a:r>
            <a:r>
              <a:rPr lang="en-US" altLang="zh-CN" dirty="0">
                <a:solidFill>
                  <a:schemeClr val="bg1"/>
                </a:solidFill>
              </a:rPr>
              <a:t> root@172.18.6.21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8121" y="2974907"/>
            <a:ext cx="8325000" cy="877163"/>
          </a:xfrm>
          <a:prstGeom prst="rect">
            <a:avLst/>
          </a:prstGeom>
          <a:solidFill>
            <a:schemeClr val="tx1"/>
          </a:solidFill>
        </p:spPr>
        <p:txBody>
          <a:bodyPr wrap="square" t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Warning: Permanently added '172.18.6.21' (ECDSA) to the list of </a:t>
            </a:r>
            <a:r>
              <a:rPr lang="en-US" altLang="zh-CN" b="1" dirty="0" smtClean="0">
                <a:solidFill>
                  <a:schemeClr val="accent2"/>
                </a:solidFill>
              </a:rPr>
              <a:t>known hosts.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root@172.18.6.21's password: 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27217" y="2547898"/>
            <a:ext cx="58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yes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8121" y="3844427"/>
            <a:ext cx="8325000" cy="877163"/>
          </a:xfrm>
          <a:prstGeom prst="rect">
            <a:avLst/>
          </a:prstGeom>
          <a:solidFill>
            <a:schemeClr val="tx1"/>
          </a:solidFill>
        </p:spPr>
        <p:txBody>
          <a:bodyPr wrap="square" t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Last login: Sat Apr 27 08:36:54 2019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[root@</a:t>
            </a:r>
            <a:r>
              <a:rPr lang="en-US" altLang="zh-CN" b="1" dirty="0" smtClean="0">
                <a:solidFill>
                  <a:schemeClr val="accent2"/>
                </a:solidFill>
              </a:rPr>
              <a:t>centos7</a:t>
            </a:r>
            <a:r>
              <a:rPr lang="en-US" altLang="zh-CN" dirty="0" smtClean="0">
                <a:solidFill>
                  <a:schemeClr val="bg1"/>
                </a:solidFill>
              </a:rPr>
              <a:t> ~]# 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62217" y="3492898"/>
            <a:ext cx="123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******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writ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writ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writ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4" grpId="1" animBg="1"/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226901" cy="377026"/>
          </a:xfrm>
        </p:spPr>
        <p:txBody>
          <a:bodyPr/>
          <a:lstStyle/>
          <a:p>
            <a:r>
              <a:rPr lang="zh-CN" altLang="en-US" dirty="0" smtClean="0"/>
              <a:t>查看</a:t>
            </a:r>
            <a:r>
              <a:rPr lang="zh-CN" altLang="en-US" dirty="0"/>
              <a:t>服</a:t>
            </a:r>
            <a:r>
              <a:rPr lang="zh-CN" altLang="en-US" dirty="0" smtClean="0"/>
              <a:t>务器上的公钥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02000" y="942418"/>
            <a:ext cx="772839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root@localhost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home]#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2000" y="2022418"/>
            <a:ext cx="772839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root@localhost</a:t>
            </a:r>
            <a:r>
              <a:rPr lang="en-US" altLang="zh-CN" dirty="0">
                <a:solidFill>
                  <a:schemeClr val="bg1"/>
                </a:solidFill>
              </a:rPr>
              <a:t> .</a:t>
            </a:r>
            <a:r>
              <a:rPr lang="en-US" altLang="zh-CN" dirty="0" err="1">
                <a:solidFill>
                  <a:schemeClr val="bg1"/>
                </a:solidFill>
              </a:rPr>
              <a:t>ssh</a:t>
            </a:r>
            <a:r>
              <a:rPr lang="en-US" altLang="zh-CN" dirty="0">
                <a:solidFill>
                  <a:schemeClr val="bg1"/>
                </a:solidFill>
              </a:rPr>
              <a:t>]#  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2000" y="1302418"/>
            <a:ext cx="772839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root@localhost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.</a:t>
            </a:r>
            <a:r>
              <a:rPr lang="en-US" altLang="zh-CN" dirty="0" err="1" smtClean="0">
                <a:solidFill>
                  <a:schemeClr val="accent2"/>
                </a:solidFill>
              </a:rPr>
              <a:t>ssh</a:t>
            </a:r>
            <a:r>
              <a:rPr lang="en-US" altLang="zh-CN" dirty="0">
                <a:solidFill>
                  <a:schemeClr val="bg1"/>
                </a:solidFill>
              </a:rPr>
              <a:t>]# 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2000" y="1662418"/>
            <a:ext cx="772839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solidFill>
                  <a:schemeClr val="bg1"/>
                </a:solidFill>
              </a:rPr>
              <a:t>id_rsa</a:t>
            </a:r>
            <a:r>
              <a:rPr lang="en-US" altLang="zh-CN" dirty="0">
                <a:solidFill>
                  <a:schemeClr val="bg1"/>
                </a:solidFill>
              </a:rPr>
              <a:t>  </a:t>
            </a:r>
            <a:r>
              <a:rPr lang="en-US" altLang="zh-CN" dirty="0" err="1">
                <a:solidFill>
                  <a:schemeClr val="bg1"/>
                </a:solidFill>
              </a:rPr>
              <a:t>id_rsa.pub</a:t>
            </a:r>
            <a:r>
              <a:rPr lang="en-US" altLang="zh-CN" dirty="0">
                <a:solidFill>
                  <a:schemeClr val="bg1"/>
                </a:solidFill>
              </a:rPr>
              <a:t>  </a:t>
            </a:r>
            <a:r>
              <a:rPr lang="en-US" altLang="zh-CN" dirty="0" err="1" smtClean="0">
                <a:solidFill>
                  <a:schemeClr val="accent2"/>
                </a:solidFill>
              </a:rPr>
              <a:t>known_hosts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2000" y="2382418"/>
            <a:ext cx="7728393" cy="17895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172.18.6.21 </a:t>
            </a:r>
            <a:r>
              <a:rPr lang="en-US" altLang="zh-CN" dirty="0">
                <a:solidFill>
                  <a:schemeClr val="bg1"/>
                </a:solidFill>
              </a:rPr>
              <a:t>ecdsa-sha2-nistp256 AAAAE2VjZHNhLXNoYTItbmlzdHAyNTYAAAAIbmlzdHAyNTYAAABBBN/UnhWwntH3P6TDPV6H/vRs2HJz/YRhc1y/39vzYYSVAuS4d5SL4LZfT5p42ORxzBhvwFaGy35jkA3mYQXZBFI=</a:t>
            </a:r>
            <a:endParaRPr lang="en-US" altLang="zh-CN" dirty="0">
              <a:solidFill>
                <a:schemeClr val="bg1"/>
              </a:solidFill>
            </a:endParaRPr>
          </a:p>
          <a:p>
            <a:pPr algn="l">
              <a:lnSpc>
                <a:spcPts val="2660"/>
              </a:lnSpc>
            </a:pP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root@localhost</a:t>
            </a:r>
            <a:r>
              <a:rPr lang="en-US" altLang="zh-CN" dirty="0">
                <a:solidFill>
                  <a:schemeClr val="bg1"/>
                </a:solidFill>
              </a:rPr>
              <a:t> .</a:t>
            </a:r>
            <a:r>
              <a:rPr lang="en-US" altLang="zh-CN" dirty="0" err="1">
                <a:solidFill>
                  <a:schemeClr val="bg1"/>
                </a:solidFill>
              </a:rPr>
              <a:t>ssh</a:t>
            </a:r>
            <a:r>
              <a:rPr lang="en-US" altLang="zh-CN" dirty="0">
                <a:solidFill>
                  <a:schemeClr val="bg1"/>
                </a:solidFill>
              </a:rPr>
              <a:t>]#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23663" y="94967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cd 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~/.</a:t>
            </a:r>
            <a:r>
              <a:rPr lang="en-US" altLang="zh-CN" dirty="0" err="1">
                <a:solidFill>
                  <a:schemeClr val="bg1"/>
                </a:solidFill>
              </a:rPr>
              <a:t>ssh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83662" y="130034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43662" y="2005826"/>
            <a:ext cx="213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cat </a:t>
            </a:r>
            <a:r>
              <a:rPr lang="en-US" altLang="zh-CN" dirty="0" err="1">
                <a:solidFill>
                  <a:schemeClr val="bg1"/>
                </a:solidFill>
              </a:rPr>
              <a:t>known_hosts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2" name="线形标注 1 21"/>
          <p:cNvSpPr/>
          <p:nvPr/>
        </p:nvSpPr>
        <p:spPr bwMode="auto">
          <a:xfrm>
            <a:off x="6282000" y="1328342"/>
            <a:ext cx="2025000" cy="613408"/>
          </a:xfrm>
          <a:prstGeom prst="borderCallout1">
            <a:avLst>
              <a:gd name="adj1" fmla="val 18750"/>
              <a:gd name="adj2" fmla="val -8333"/>
              <a:gd name="adj3" fmla="val 227054"/>
              <a:gd name="adj4" fmla="val -75202"/>
            </a:avLst>
          </a:prstGeom>
          <a:solidFill>
            <a:schemeClr val="tx1"/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172.18.6.21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主机发来的公钥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" name="线形标注 1 11"/>
          <p:cNvSpPr/>
          <p:nvPr/>
        </p:nvSpPr>
        <p:spPr bwMode="auto">
          <a:xfrm>
            <a:off x="5112000" y="591750"/>
            <a:ext cx="3310640" cy="355628"/>
          </a:xfrm>
          <a:prstGeom prst="borderCallout1">
            <a:avLst>
              <a:gd name="adj1" fmla="val 18750"/>
              <a:gd name="adj2" fmla="val -8333"/>
              <a:gd name="adj3" fmla="val 122757"/>
              <a:gd name="adj4" fmla="val -32964"/>
            </a:avLst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 smtClean="0">
                <a:latin typeface="+mn-ea"/>
                <a:ea typeface="+mn-ea"/>
              </a:rPr>
              <a:t>.ssh</a:t>
            </a:r>
            <a:r>
              <a:rPr lang="zh-CN" altLang="en-US" b="1" dirty="0">
                <a:latin typeface="+mn-ea"/>
                <a:ea typeface="+mn-ea"/>
              </a:rPr>
              <a:t>目录</a:t>
            </a:r>
            <a:r>
              <a:rPr lang="zh-CN" altLang="en-US" b="1" dirty="0" smtClean="0">
                <a:latin typeface="+mn-ea"/>
                <a:ea typeface="+mn-ea"/>
              </a:rPr>
              <a:t>是隐藏文件夹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writ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500"/>
                            </p:stCondLst>
                            <p:childTnLst>
                              <p:par>
                                <p:cTn id="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writ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writ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7" grpId="0"/>
      <p:bldP spid="20" grpId="0"/>
      <p:bldP spid="21" grpId="0"/>
      <p:bldP spid="2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226901" cy="377026"/>
          </a:xfrm>
        </p:spPr>
        <p:txBody>
          <a:bodyPr/>
          <a:lstStyle/>
          <a:p>
            <a:r>
              <a:rPr lang="zh-CN" altLang="en-US" dirty="0" smtClean="0"/>
              <a:t>查看</a:t>
            </a:r>
            <a:r>
              <a:rPr lang="zh-CN" altLang="en-US" dirty="0"/>
              <a:t>服</a:t>
            </a:r>
            <a:r>
              <a:rPr lang="zh-CN" altLang="en-US" dirty="0" smtClean="0"/>
              <a:t>务器上的公钥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02000" y="942418"/>
            <a:ext cx="772839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root@localhost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home]#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2000" y="2022418"/>
            <a:ext cx="772839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root@localhost</a:t>
            </a:r>
            <a:r>
              <a:rPr lang="en-US" altLang="zh-CN" dirty="0">
                <a:solidFill>
                  <a:schemeClr val="bg1"/>
                </a:solidFill>
              </a:rPr>
              <a:t> .</a:t>
            </a:r>
            <a:r>
              <a:rPr lang="en-US" altLang="zh-CN" dirty="0" err="1">
                <a:solidFill>
                  <a:schemeClr val="bg1"/>
                </a:solidFill>
              </a:rPr>
              <a:t>ssh</a:t>
            </a:r>
            <a:r>
              <a:rPr lang="en-US" altLang="zh-CN" dirty="0">
                <a:solidFill>
                  <a:schemeClr val="bg1"/>
                </a:solidFill>
              </a:rPr>
              <a:t>]#  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2000" y="1302418"/>
            <a:ext cx="772839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root@localhost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.</a:t>
            </a:r>
            <a:r>
              <a:rPr lang="en-US" altLang="zh-CN" dirty="0" err="1" smtClean="0">
                <a:solidFill>
                  <a:schemeClr val="accent2"/>
                </a:solidFill>
              </a:rPr>
              <a:t>ssh</a:t>
            </a:r>
            <a:r>
              <a:rPr lang="en-US" altLang="zh-CN" dirty="0">
                <a:solidFill>
                  <a:schemeClr val="bg1"/>
                </a:solidFill>
              </a:rPr>
              <a:t>]# 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2000" y="1662418"/>
            <a:ext cx="772839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solidFill>
                  <a:schemeClr val="bg1"/>
                </a:solidFill>
              </a:rPr>
              <a:t>id_rsa</a:t>
            </a:r>
            <a:r>
              <a:rPr lang="en-US" altLang="zh-CN" dirty="0">
                <a:solidFill>
                  <a:schemeClr val="bg1"/>
                </a:solidFill>
              </a:rPr>
              <a:t>  </a:t>
            </a:r>
            <a:r>
              <a:rPr lang="en-US" altLang="zh-CN" dirty="0" err="1">
                <a:solidFill>
                  <a:schemeClr val="bg1"/>
                </a:solidFill>
              </a:rPr>
              <a:t>id_rsa.pub</a:t>
            </a:r>
            <a:r>
              <a:rPr lang="en-US" altLang="zh-CN" dirty="0">
                <a:solidFill>
                  <a:schemeClr val="bg1"/>
                </a:solidFill>
              </a:rPr>
              <a:t>  </a:t>
            </a:r>
            <a:r>
              <a:rPr lang="en-US" altLang="zh-CN" dirty="0" err="1" smtClean="0">
                <a:solidFill>
                  <a:schemeClr val="accent2"/>
                </a:solidFill>
              </a:rPr>
              <a:t>known_hosts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2000" y="2382418"/>
            <a:ext cx="7728393" cy="17895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172.18.6.21 </a:t>
            </a:r>
            <a:r>
              <a:rPr lang="en-US" altLang="zh-CN" dirty="0">
                <a:solidFill>
                  <a:schemeClr val="bg1"/>
                </a:solidFill>
              </a:rPr>
              <a:t>ecdsa-sha2-nistp256 AAAAE2VjZHNhLXNoYTItbmlzdHAyNTYAAAAIbmlzdHAyNTYAAABBBN/UnhWwntH3P6TDPV6H/vRs2HJz/YRhc1y/39vzYYSVAuS4d5SL4LZfT5p42ORxzBhvwFaGy35jkA3mYQXZBFI=</a:t>
            </a:r>
            <a:endParaRPr lang="en-US" altLang="zh-CN" dirty="0">
              <a:solidFill>
                <a:schemeClr val="bg1"/>
              </a:solidFill>
            </a:endParaRPr>
          </a:p>
          <a:p>
            <a:pPr algn="l">
              <a:lnSpc>
                <a:spcPts val="2660"/>
              </a:lnSpc>
            </a:pP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root@localhost</a:t>
            </a:r>
            <a:r>
              <a:rPr lang="en-US" altLang="zh-CN" dirty="0">
                <a:solidFill>
                  <a:schemeClr val="bg1"/>
                </a:solidFill>
              </a:rPr>
              <a:t> .</a:t>
            </a:r>
            <a:r>
              <a:rPr lang="en-US" altLang="zh-CN" dirty="0" err="1">
                <a:solidFill>
                  <a:schemeClr val="bg1"/>
                </a:solidFill>
              </a:rPr>
              <a:t>ssh</a:t>
            </a:r>
            <a:r>
              <a:rPr lang="en-US" altLang="zh-CN" dirty="0">
                <a:solidFill>
                  <a:schemeClr val="bg1"/>
                </a:solidFill>
              </a:rPr>
              <a:t>]#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23663" y="94967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cd 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~/.</a:t>
            </a:r>
            <a:r>
              <a:rPr lang="en-US" altLang="zh-CN" dirty="0" err="1">
                <a:solidFill>
                  <a:schemeClr val="bg1"/>
                </a:solidFill>
              </a:rPr>
              <a:t>ssh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83662" y="130034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43662" y="2005826"/>
            <a:ext cx="213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cat </a:t>
            </a:r>
            <a:r>
              <a:rPr lang="en-US" altLang="zh-CN" dirty="0" err="1">
                <a:solidFill>
                  <a:schemeClr val="bg1"/>
                </a:solidFill>
              </a:rPr>
              <a:t>known_hosts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2" name="线形标注 1 21"/>
          <p:cNvSpPr/>
          <p:nvPr/>
        </p:nvSpPr>
        <p:spPr bwMode="auto">
          <a:xfrm>
            <a:off x="6282000" y="1328342"/>
            <a:ext cx="2025000" cy="613408"/>
          </a:xfrm>
          <a:prstGeom prst="borderCallout1">
            <a:avLst>
              <a:gd name="adj1" fmla="val 18750"/>
              <a:gd name="adj2" fmla="val -8333"/>
              <a:gd name="adj3" fmla="val 227054"/>
              <a:gd name="adj4" fmla="val -75202"/>
            </a:avLst>
          </a:prstGeom>
          <a:solidFill>
            <a:schemeClr val="tx1"/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172.18.6.21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主机发来的公钥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" name="线形标注 1 11"/>
          <p:cNvSpPr/>
          <p:nvPr/>
        </p:nvSpPr>
        <p:spPr bwMode="auto">
          <a:xfrm>
            <a:off x="5112000" y="591750"/>
            <a:ext cx="3310640" cy="355628"/>
          </a:xfrm>
          <a:prstGeom prst="borderCallout1">
            <a:avLst>
              <a:gd name="adj1" fmla="val 18750"/>
              <a:gd name="adj2" fmla="val -8333"/>
              <a:gd name="adj3" fmla="val 122757"/>
              <a:gd name="adj4" fmla="val -32964"/>
            </a:avLst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 smtClean="0">
                <a:latin typeface="+mn-ea"/>
                <a:ea typeface="+mn-ea"/>
              </a:rPr>
              <a:t>.ssh</a:t>
            </a:r>
            <a:r>
              <a:rPr lang="zh-CN" altLang="en-US" b="1" dirty="0">
                <a:latin typeface="+mn-ea"/>
                <a:ea typeface="+mn-ea"/>
              </a:rPr>
              <a:t>目录</a:t>
            </a:r>
            <a:r>
              <a:rPr lang="zh-CN" altLang="en-US" b="1" dirty="0" smtClean="0">
                <a:latin typeface="+mn-ea"/>
                <a:ea typeface="+mn-ea"/>
              </a:rPr>
              <a:t>是隐藏文件夹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writ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writ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writ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7" grpId="0"/>
      <p:bldP spid="20" grpId="0"/>
      <p:bldP spid="21" grpId="0"/>
      <p:bldP spid="22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906" y="1651744"/>
            <a:ext cx="6768877" cy="480131"/>
          </a:xfrm>
        </p:spPr>
        <p:txBody>
          <a:bodyPr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想想，还有哪些软件使用了加密传输？</a:t>
            </a:r>
            <a:endParaRPr lang="zh-CN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https://ss0.bdstatic.com/70cFvHSh_Q1YnxGkpoWK1HF6hhy/it/u=4115667456,373035154&amp;fm=11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00" y="1131750"/>
            <a:ext cx="2667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56898599231&amp;di=42f7a503fc1d2934871760cb05244884&amp;imgtype=0&amp;src=http%3A%2F%2Fdownza.img.zz314.com%2Fedu%2Fpc%2Fzhjc-1055%2F2017-06-30%2F4b4468b3fde616c20644b88075fc88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00" y="1131750"/>
            <a:ext cx="2655000" cy="20002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87000" y="3582682"/>
            <a:ext cx="72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/>
              <a:t>同学们，工作的时候会用到它们，要记住哦。</a:t>
            </a:r>
            <a:endParaRPr lang="zh-CN" altLang="en-US" sz="2800" dirty="0"/>
          </a:p>
        </p:txBody>
      </p:sp>
      <p:sp>
        <p:nvSpPr>
          <p:cNvPr id="23" name="标题 1"/>
          <p:cNvSpPr txBox="1"/>
          <p:nvPr/>
        </p:nvSpPr>
        <p:spPr>
          <a:xfrm>
            <a:off x="2195739" y="141482"/>
            <a:ext cx="6768877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思考？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135000" y="1126725"/>
            <a:ext cx="2490616" cy="2000251"/>
            <a:chOff x="3263797" y="677453"/>
            <a:chExt cx="2490616" cy="2000251"/>
          </a:xfrm>
        </p:grpSpPr>
        <p:sp>
          <p:nvSpPr>
            <p:cNvPr id="9" name="矩形 8"/>
            <p:cNvSpPr/>
            <p:nvPr/>
          </p:nvSpPr>
          <p:spPr bwMode="auto">
            <a:xfrm>
              <a:off x="3263797" y="677453"/>
              <a:ext cx="2490616" cy="200025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527797" y="1337706"/>
              <a:ext cx="19626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SCP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22" y="2706750"/>
            <a:ext cx="1343694" cy="2275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9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1" y="138184"/>
            <a:ext cx="225742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1851</Words>
  <Application>WPS 演示</Application>
  <PresentationFormat>全屏显示(16:9)</PresentationFormat>
  <Paragraphs>128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黑体</vt:lpstr>
      <vt:lpstr>Calibri</vt:lpstr>
      <vt:lpstr>微软雅黑</vt:lpstr>
      <vt:lpstr>Browallia New</vt:lpstr>
      <vt:lpstr>Tahoma</vt:lpstr>
      <vt:lpstr>Times New Roman</vt:lpstr>
      <vt:lpstr>Impact</vt:lpstr>
      <vt:lpstr>Arial Unicode MS</vt:lpstr>
      <vt:lpstr>Office 主题</vt:lpstr>
      <vt:lpstr>公  钥</vt:lpstr>
      <vt:lpstr>什么是公钥？</vt:lpstr>
      <vt:lpstr>客户机使用公钥加密密码登录服务器</vt:lpstr>
      <vt:lpstr>客户机产生密钥对</vt:lpstr>
      <vt:lpstr>查看服务器上的公钥</vt:lpstr>
      <vt:lpstr>查看服务器上的公钥</vt:lpstr>
      <vt:lpstr>想想，还有哪些软件使用了加密传输？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Willem</cp:lastModifiedBy>
  <cp:revision>5019</cp:revision>
  <dcterms:created xsi:type="dcterms:W3CDTF">2019-04-27T00:26:00Z</dcterms:created>
  <dcterms:modified xsi:type="dcterms:W3CDTF">2019-08-29T02:11:34Z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