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516" r:id="rId3"/>
    <p:sldId id="859" r:id="rId5"/>
    <p:sldId id="2150" r:id="rId6"/>
    <p:sldId id="2147" r:id="rId7"/>
    <p:sldId id="2148" r:id="rId8"/>
    <p:sldId id="2153" r:id="rId9"/>
    <p:sldId id="2154" r:id="rId10"/>
    <p:sldId id="2151" r:id="rId11"/>
    <p:sldId id="515" r:id="rId1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50"/>
            <p14:sldId id="2147"/>
            <p14:sldId id="2148"/>
            <p14:sldId id="2153"/>
            <p14:sldId id="2151"/>
            <p14:sldId id="515"/>
            <p14:sldId id="21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636"/>
    <a:srgbClr val="F49022"/>
    <a:srgbClr val="0070C0"/>
    <a:srgbClr val="C00000"/>
    <a:srgbClr val="9DC3E6"/>
    <a:srgbClr val="EBEBEB"/>
    <a:srgbClr val="D2DEEF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7" autoAdjust="0"/>
    <p:restoredTop sz="95701" autoAdjust="0"/>
  </p:normalViewPr>
  <p:slideViewPr>
    <p:cSldViewPr>
      <p:cViewPr varScale="1">
        <p:scale>
          <a:sx n="74" d="100"/>
          <a:sy n="74" d="100"/>
        </p:scale>
        <p:origin x="54" y="456"/>
      </p:cViewPr>
      <p:guideLst>
        <p:guide orient="horz" pos="1625"/>
        <p:guide orient="horz" pos="2319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国际互联网工程任务组（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Internet Engineering Task Force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，简称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IETF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）是一个公开性质的大型民间国际团体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私  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刘晓军</a:t>
            </a:r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什么是私钥？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32000" y="1356750"/>
            <a:ext cx="588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非对称式加密中用</a:t>
            </a:r>
            <a:r>
              <a:rPr lang="zh-CN" altLang="en-US" dirty="0" smtClean="0"/>
              <a:t>于</a:t>
            </a:r>
            <a:r>
              <a:rPr lang="zh-CN" altLang="en-US" dirty="0"/>
              <a:t>解</a:t>
            </a:r>
            <a:r>
              <a:rPr lang="zh-CN" altLang="en-US" dirty="0" smtClean="0"/>
              <a:t>密和</a:t>
            </a:r>
            <a:r>
              <a:rPr lang="zh-CN" altLang="en-US" dirty="0" smtClean="0"/>
              <a:t>数字签名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密钥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952000" y="2163046"/>
            <a:ext cx="504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AAAAB3NzaC1yc2EAAAADAQABAAABAQDXdJIH+LUJCHtpsWiwLqV4K+LOGHOr/L6rdqT3mpHux7pG6bdTzBhYI9CTqzjL9PKmbIjOROQ2ja2rnuCCQWmJosW2LkZ0aBKenkxiv3U9hFnwD32fQIsiTRB4/vfx6ZC/x1CbuS1G6f62aFwhuhBRNNL3CV8yZdoqzJwQ4PnhcI0C2LxcDtRvxn+oxTP5J8+SNrUBoqOf35GE3IC7fNiKrwEtm7frXhzPs0BNyit9Nh+64WaBSoyV1VP4qLblp3fGdRMPjfGmca8fJa83U4HW6MfuBZlGDA3Xmhx45hckP1ND3qjQxD2v6T6Vc/G7J2fMnMidNxJGbVfATvi0ln5X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2" y="2052398"/>
            <a:ext cx="1875818" cy="2037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客户机</a:t>
            </a:r>
            <a:r>
              <a:rPr lang="zh-CN" altLang="en-US" dirty="0">
                <a:latin typeface="+mn-ea"/>
                <a:ea typeface="+mn-ea"/>
              </a:rPr>
              <a:t>通</a:t>
            </a:r>
            <a:r>
              <a:rPr lang="zh-CN" altLang="en-US" dirty="0" smtClean="0">
                <a:latin typeface="+mn-ea"/>
                <a:ea typeface="+mn-ea"/>
              </a:rPr>
              <a:t>过私钥免密码登录服务器过程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17001" y="682913"/>
            <a:ext cx="1304999" cy="1136643"/>
            <a:chOff x="1017001" y="682913"/>
            <a:chExt cx="1304999" cy="1136643"/>
          </a:xfrm>
        </p:grpSpPr>
        <p:grpSp>
          <p:nvGrpSpPr>
            <p:cNvPr id="41" name="组合 40"/>
            <p:cNvGrpSpPr/>
            <p:nvPr/>
          </p:nvGrpSpPr>
          <p:grpSpPr>
            <a:xfrm>
              <a:off x="1017001" y="682913"/>
              <a:ext cx="1304999" cy="1136643"/>
              <a:chOff x="1017001" y="682913"/>
              <a:chExt cx="1304999" cy="113664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001" y="682913"/>
                <a:ext cx="1304999" cy="94370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1017001" y="1557946"/>
                <a:ext cx="1304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FF0000"/>
                    </a:solidFill>
                  </a:rPr>
                  <a:t>IP:172.18.6.22</a:t>
                </a:r>
                <a:endParaRPr kumimoji="1" lang="zh-CN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 rot="410335">
              <a:off x="1472484" y="789611"/>
              <a:ext cx="763684" cy="253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err="1" smtClean="0">
                  <a:solidFill>
                    <a:srgbClr val="00B0F0"/>
                  </a:solidFill>
                </a:rPr>
                <a:t>ssh</a:t>
              </a:r>
              <a:endParaRPr kumimoji="1" lang="zh-CN" altLang="en-US" sz="2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642000" y="682914"/>
            <a:ext cx="1245738" cy="1169047"/>
            <a:chOff x="6071262" y="2575429"/>
            <a:chExt cx="2055738" cy="2572361"/>
          </a:xfrm>
        </p:grpSpPr>
        <p:sp>
          <p:nvSpPr>
            <p:cNvPr id="12" name="文本框 11"/>
            <p:cNvSpPr txBox="1"/>
            <p:nvPr/>
          </p:nvSpPr>
          <p:spPr>
            <a:xfrm>
              <a:off x="6071262" y="4572146"/>
              <a:ext cx="2055738" cy="575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IP:172.18.6.21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6518485" y="2575429"/>
              <a:ext cx="1311932" cy="1980000"/>
              <a:chOff x="6518485" y="2575429"/>
              <a:chExt cx="1311932" cy="1980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8485" y="2575429"/>
                <a:ext cx="1311932" cy="1980000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000" y="3340086"/>
                <a:ext cx="753091" cy="228679"/>
              </a:xfrm>
              <a:prstGeom prst="rect">
                <a:avLst/>
              </a:prstGeom>
            </p:spPr>
          </p:pic>
        </p:grpSp>
      </p:grpSp>
      <p:cxnSp>
        <p:nvCxnSpPr>
          <p:cNvPr id="6" name="直接连接符 5"/>
          <p:cNvCxnSpPr>
            <a:stCxn id="13" idx="2"/>
          </p:cNvCxnSpPr>
          <p:nvPr/>
        </p:nvCxnSpPr>
        <p:spPr bwMode="auto">
          <a:xfrm flipH="1">
            <a:off x="1669500" y="1819556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7272000" y="1847828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0" name="组合 49"/>
          <p:cNvGrpSpPr/>
          <p:nvPr/>
        </p:nvGrpSpPr>
        <p:grpSpPr>
          <a:xfrm>
            <a:off x="1759500" y="2166577"/>
            <a:ext cx="5377500" cy="307777"/>
            <a:chOff x="1759500" y="1896577"/>
            <a:chExt cx="5377500" cy="307777"/>
          </a:xfrm>
        </p:grpSpPr>
        <p:cxnSp>
          <p:nvCxnSpPr>
            <p:cNvPr id="11" name="直接箭头连接符 10"/>
            <p:cNvCxnSpPr/>
            <p:nvPr/>
          </p:nvCxnSpPr>
          <p:spPr bwMode="auto">
            <a:xfrm rot="300000">
              <a:off x="1759500" y="22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" name="文本框 14"/>
            <p:cNvSpPr txBox="1"/>
            <p:nvPr/>
          </p:nvSpPr>
          <p:spPr>
            <a:xfrm rot="300000">
              <a:off x="2502000" y="189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</a:rPr>
                <a:t>②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将公钥发送到服务器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7000" y="2211750"/>
            <a:ext cx="1350000" cy="949242"/>
            <a:chOff x="7227000" y="1941750"/>
            <a:chExt cx="1350000" cy="949242"/>
          </a:xfrm>
        </p:grpSpPr>
        <p:sp>
          <p:nvSpPr>
            <p:cNvPr id="25" name="环形箭头 24"/>
            <p:cNvSpPr/>
            <p:nvPr/>
          </p:nvSpPr>
          <p:spPr bwMode="auto">
            <a:xfrm flipH="1">
              <a:off x="7426802" y="194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27000" y="2076750"/>
              <a:ext cx="135000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/>
                <a:t>服</a:t>
              </a:r>
              <a:r>
                <a:rPr lang="zh-CN" altLang="en-US" sz="1100" dirty="0" smtClean="0"/>
                <a:t>务</a:t>
              </a:r>
              <a:r>
                <a:rPr lang="zh-CN" altLang="en-US" sz="1100" dirty="0" smtClean="0"/>
                <a:t>器存储公钥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并生成一个随机数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用公钥加密随机数</a:t>
              </a:r>
              <a:endParaRPr lang="en-US" altLang="zh-CN" sz="1100" dirty="0" smtClean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759500" y="2796577"/>
            <a:ext cx="5377500" cy="307777"/>
            <a:chOff x="1759500" y="2796577"/>
            <a:chExt cx="5377500" cy="307777"/>
          </a:xfrm>
        </p:grpSpPr>
        <p:cxnSp>
          <p:nvCxnSpPr>
            <p:cNvPr id="27" name="直接箭头连接符 26"/>
            <p:cNvCxnSpPr/>
            <p:nvPr/>
          </p:nvCxnSpPr>
          <p:spPr bwMode="auto">
            <a:xfrm rot="-300000" flipH="1">
              <a:off x="1759500" y="31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8" name="文本框 27"/>
            <p:cNvSpPr txBox="1"/>
            <p:nvPr/>
          </p:nvSpPr>
          <p:spPr>
            <a:xfrm rot="-300000" flipH="1">
              <a:off x="2502000" y="279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务器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加密后的随机数发送给客户机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7000" y="1671750"/>
            <a:ext cx="1872001" cy="949242"/>
            <a:chOff x="179999" y="1581750"/>
            <a:chExt cx="1872001" cy="949242"/>
          </a:xfrm>
        </p:grpSpPr>
        <p:sp>
          <p:nvSpPr>
            <p:cNvPr id="29" name="环形箭头 28"/>
            <p:cNvSpPr/>
            <p:nvPr/>
          </p:nvSpPr>
          <p:spPr bwMode="auto">
            <a:xfrm>
              <a:off x="603944" y="158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179999" y="1761750"/>
              <a:ext cx="18720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客户机生成密钥对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公钥和私钥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00" y="2886750"/>
            <a:ext cx="1872001" cy="949242"/>
            <a:chOff x="134999" y="2616750"/>
            <a:chExt cx="1872001" cy="949242"/>
          </a:xfrm>
        </p:grpSpPr>
        <p:sp>
          <p:nvSpPr>
            <p:cNvPr id="31" name="环形箭头 30"/>
            <p:cNvSpPr/>
            <p:nvPr/>
          </p:nvSpPr>
          <p:spPr bwMode="auto">
            <a:xfrm>
              <a:off x="558944" y="261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134999" y="272780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⑤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客户机使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私钥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解密出随机数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782000" y="3426577"/>
            <a:ext cx="5377500" cy="307777"/>
            <a:chOff x="1782000" y="3156577"/>
            <a:chExt cx="5377500" cy="307777"/>
          </a:xfrm>
        </p:grpSpPr>
        <p:cxnSp>
          <p:nvCxnSpPr>
            <p:cNvPr id="33" name="直接箭头连接符 32"/>
            <p:cNvCxnSpPr/>
            <p:nvPr/>
          </p:nvCxnSpPr>
          <p:spPr bwMode="auto">
            <a:xfrm rot="300000">
              <a:off x="1782000" y="346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4" name="文本框 33"/>
            <p:cNvSpPr txBox="1"/>
            <p:nvPr/>
          </p:nvSpPr>
          <p:spPr>
            <a:xfrm rot="300000">
              <a:off x="2524500" y="315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⑥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解密出的随机数发给服务器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227000" y="3516750"/>
            <a:ext cx="1350000" cy="949242"/>
            <a:chOff x="7227000" y="3246750"/>
            <a:chExt cx="1350000" cy="949242"/>
          </a:xfrm>
        </p:grpSpPr>
        <p:sp>
          <p:nvSpPr>
            <p:cNvPr id="35" name="环形箭头 34"/>
            <p:cNvSpPr/>
            <p:nvPr/>
          </p:nvSpPr>
          <p:spPr bwMode="auto">
            <a:xfrm flipH="1">
              <a:off x="7426802" y="324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27000" y="3381750"/>
              <a:ext cx="1350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FF0000"/>
                  </a:solidFill>
                </a:rPr>
                <a:t>⑦</a:t>
              </a:r>
              <a:endParaRPr lang="en-US" altLang="zh-CN" sz="11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100" dirty="0" smtClean="0"/>
                <a:t>服务</a:t>
              </a:r>
              <a:r>
                <a:rPr lang="zh-CN" altLang="en-US" sz="1100" dirty="0" smtClean="0"/>
                <a:t>器</a:t>
              </a:r>
              <a:r>
                <a:rPr lang="zh-CN" altLang="en-US" sz="1100" dirty="0" smtClean="0"/>
                <a:t>对接收的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随机数进行核对</a:t>
              </a:r>
              <a:endParaRPr lang="en-US" altLang="zh-CN" sz="1100" dirty="0" smtClean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59500" y="4056577"/>
            <a:ext cx="5377500" cy="307777"/>
            <a:chOff x="1759500" y="3786577"/>
            <a:chExt cx="5377500" cy="307777"/>
          </a:xfrm>
        </p:grpSpPr>
        <p:cxnSp>
          <p:nvCxnSpPr>
            <p:cNvPr id="37" name="直接箭头连接符 36"/>
            <p:cNvCxnSpPr/>
            <p:nvPr/>
          </p:nvCxnSpPr>
          <p:spPr bwMode="auto">
            <a:xfrm rot="-300000" flipH="1">
              <a:off x="1759500" y="409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8" name="文本框 37"/>
            <p:cNvSpPr txBox="1"/>
            <p:nvPr/>
          </p:nvSpPr>
          <p:spPr>
            <a:xfrm rot="-300000" flipH="1">
              <a:off x="2502000" y="378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⑧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正确，建立连接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000" y="4052508"/>
            <a:ext cx="1872001" cy="949242"/>
            <a:chOff x="72000" y="3782508"/>
            <a:chExt cx="1872001" cy="949242"/>
          </a:xfrm>
        </p:grpSpPr>
        <p:sp>
          <p:nvSpPr>
            <p:cNvPr id="39" name="环形箭头 38"/>
            <p:cNvSpPr/>
            <p:nvPr/>
          </p:nvSpPr>
          <p:spPr bwMode="auto">
            <a:xfrm>
              <a:off x="540945" y="3782508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72000" y="400008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⑨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允许登录</a:t>
              </a:r>
              <a:endPara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建立连接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右箭头 41"/>
          <p:cNvSpPr/>
          <p:nvPr/>
        </p:nvSpPr>
        <p:spPr bwMode="auto">
          <a:xfrm>
            <a:off x="2488996" y="879260"/>
            <a:ext cx="4280536" cy="5320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私钥免密登录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121" y="767390"/>
            <a:ext cx="8325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</a:t>
            </a:r>
            <a:r>
              <a:rPr lang="en-US" altLang="zh-CN" b="1" dirty="0" err="1">
                <a:solidFill>
                  <a:srgbClr val="00B0F0"/>
                </a:solidFill>
              </a:rPr>
              <a:t>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~]#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2000" y="762418"/>
            <a:ext cx="256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ssh-keygen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121" y="1142197"/>
            <a:ext cx="8325000" cy="477054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Generating public/private rsa key pair.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Enter file in which to save the key (/root/.ssh/id_rsa):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121" y="1619251"/>
            <a:ext cx="8325000" cy="477054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Created </a:t>
            </a:r>
            <a:r>
              <a:rPr lang="en-US" altLang="zh-CN" sz="1400" dirty="0">
                <a:solidFill>
                  <a:schemeClr val="bg1"/>
                </a:solidFill>
              </a:rPr>
              <a:t>directory '/root/.ssh'.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Enter passphrase (empty for no passphrase</a:t>
            </a:r>
            <a:r>
              <a:rPr lang="en-US" altLang="zh-CN" sz="1400" dirty="0" smtClean="0">
                <a:solidFill>
                  <a:schemeClr val="bg1"/>
                </a:solidFill>
              </a:rPr>
              <a:t>):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8121" y="2096305"/>
            <a:ext cx="8325000" cy="261610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Enter </a:t>
            </a:r>
            <a:r>
              <a:rPr lang="en-US" altLang="zh-CN" sz="1400" dirty="0">
                <a:solidFill>
                  <a:schemeClr val="bg1"/>
                </a:solidFill>
              </a:rPr>
              <a:t>same passphrase again</a:t>
            </a:r>
            <a:r>
              <a:rPr lang="en-US" altLang="zh-CN" sz="1400" dirty="0" smtClean="0">
                <a:solidFill>
                  <a:schemeClr val="bg1"/>
                </a:solidFill>
              </a:rPr>
              <a:t>: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" name="线形标注 1 2"/>
          <p:cNvSpPr/>
          <p:nvPr/>
        </p:nvSpPr>
        <p:spPr bwMode="auto">
          <a:xfrm>
            <a:off x="4887000" y="767390"/>
            <a:ext cx="3510000" cy="374807"/>
          </a:xfrm>
          <a:prstGeom prst="borderCallout1">
            <a:avLst>
              <a:gd name="adj1" fmla="val 17593"/>
              <a:gd name="adj2" fmla="val -942"/>
              <a:gd name="adj3" fmla="val 153839"/>
              <a:gd name="adj4" fmla="val -11183"/>
            </a:avLst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指定密钥存储的位置，直接回车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>
            <a:off x="5112000" y="1385604"/>
            <a:ext cx="3285000" cy="374807"/>
          </a:xfrm>
          <a:prstGeom prst="borderCallout1">
            <a:avLst>
              <a:gd name="adj1" fmla="val 17593"/>
              <a:gd name="adj2" fmla="val -942"/>
              <a:gd name="adj3" fmla="val 146432"/>
              <a:gd name="adj4" fmla="val -34106"/>
            </a:avLst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指定创建密钥的密码，直接回车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线形标注 1 18"/>
          <p:cNvSpPr/>
          <p:nvPr/>
        </p:nvSpPr>
        <p:spPr bwMode="auto">
          <a:xfrm>
            <a:off x="5129417" y="1984644"/>
            <a:ext cx="3293560" cy="374807"/>
          </a:xfrm>
          <a:prstGeom prst="borderCallout1">
            <a:avLst>
              <a:gd name="adj1" fmla="val 51954"/>
              <a:gd name="adj2" fmla="val -2115"/>
              <a:gd name="adj3" fmla="val 62552"/>
              <a:gd name="adj4" fmla="val -69305"/>
            </a:avLst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确认密码，直接回车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1011" y="2357381"/>
            <a:ext cx="8325000" cy="2631490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Your </a:t>
            </a:r>
            <a:r>
              <a:rPr lang="en-US" altLang="zh-CN" sz="1400" dirty="0">
                <a:solidFill>
                  <a:schemeClr val="bg1"/>
                </a:solidFill>
              </a:rPr>
              <a:t>identification has been saved in /root/.ssh/id_rsa.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Your public key has been saved in /root/.ssh/id_rsa.pub.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The key fingerprint is: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SHA256:UNtf/jwSqJ/kK+FZcYYFFBMgt9gEyLsTe0kcsimBLJA root@localhost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The key's randomart image is: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+---[RSA 2048]----+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|+.. . .oo+o*+    |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|Eo . + o*o. ..   |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|.   . B.oo. o .  |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|   . = +   +.=   |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+----[</a:t>
            </a:r>
            <a:r>
              <a:rPr lang="en-US" altLang="zh-CN" sz="1400" dirty="0">
                <a:solidFill>
                  <a:schemeClr val="bg1"/>
                </a:solidFill>
              </a:rPr>
              <a:t>SHA256]-----+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[root@localhost ~]# 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3" grpId="0" animBg="1"/>
      <p:bldP spid="3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公钥传输到服务器上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7000" y="726750"/>
            <a:ext cx="7740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chemeClr val="bg1"/>
                </a:solidFill>
              </a:rPr>
              <a:t>[</a:t>
            </a:r>
            <a:r>
              <a:rPr lang="en-US" altLang="zh-CN" sz="1600" b="1" dirty="0">
                <a:solidFill>
                  <a:schemeClr val="bg1"/>
                </a:solidFill>
              </a:rPr>
              <a:t>root@</a:t>
            </a:r>
            <a:r>
              <a:rPr lang="en-US" altLang="zh-CN" sz="1600" b="1" dirty="0">
                <a:solidFill>
                  <a:schemeClr val="accent2"/>
                </a:solidFill>
              </a:rPr>
              <a:t>localhost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~]#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5067" y="697254"/>
            <a:ext cx="580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ssh-copy-id -i /root/.ssh/id_rsa.pub </a:t>
            </a:r>
            <a:r>
              <a:rPr lang="en-US" altLang="zh-CN" dirty="0" smtClean="0">
                <a:solidFill>
                  <a:schemeClr val="bg1"/>
                </a:solidFill>
              </a:rPr>
              <a:t>root@172.18.6.21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7000" y="1038467"/>
            <a:ext cx="77400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en-US" altLang="zh-CN" sz="1400" dirty="0">
                <a:solidFill>
                  <a:schemeClr val="bg1"/>
                </a:solidFill>
              </a:rPr>
              <a:t>usr/bin/ssh-copy-id: INFO: Source of key(s) to be installed: "/root/.ssh/id_rsa.pub"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The authenticity of host '172.18.6.22 (172.18.6.22)' can't be established.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ECDSA key fingerprint is SHA256:qN3RxKhTZhx0U/PV0GTG8DXz1gTJqDYIPhBqHwoMSrM.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ECDSA key fingerprint is MD5:c5:ea:4d:d0:1b:55:ca:d6:0d:1a:9a:d6:81:0a:0a:0e.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b="1" dirty="0">
                <a:solidFill>
                  <a:schemeClr val="accent2"/>
                </a:solidFill>
              </a:rPr>
              <a:t>Are you sure you want to continue connecting (yes/no)? </a:t>
            </a:r>
            <a:endParaRPr lang="en-US" altLang="zh-CN" sz="14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352" y="2208018"/>
            <a:ext cx="77400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en-US" altLang="zh-CN" sz="1400" dirty="0">
                <a:solidFill>
                  <a:schemeClr val="bg1"/>
                </a:solidFill>
              </a:rPr>
              <a:t>usr/bin/ssh-copy-id: INFO: attempting to log in with the new key(s), to filter out any that are already installed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/usr/bin/ssh-copy-id: INFO: 1 key(s) remain to be installed -- if you are prompted now it is to install the new keys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root@172.18.6.22's password: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Number of key(s) added: 1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Now try logging into the machine, with:   "ssh 'root@172.18.6.22'"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and check to make sure that only the key(s) you wanted were added.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[root@localhost ~]#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00" y="1851750"/>
            <a:ext cx="139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yes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9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 smtClean="0"/>
              <a:t>客户机免密钥登录演示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4247" y="1536750"/>
            <a:ext cx="772839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[root@</a:t>
            </a:r>
            <a:r>
              <a:rPr lang="en-US" altLang="zh-CN" sz="2000" b="1" dirty="0">
                <a:solidFill>
                  <a:schemeClr val="accent2"/>
                </a:solidFill>
              </a:rPr>
              <a:t>localhost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~]#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2000" y="1536750"/>
            <a:ext cx="37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ssh </a:t>
            </a:r>
            <a:r>
              <a:rPr lang="en-US" altLang="zh-CN" sz="2000" dirty="0" smtClean="0">
                <a:solidFill>
                  <a:schemeClr val="bg1"/>
                </a:solidFill>
              </a:rPr>
              <a:t>root@172.18.6.21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4247" y="1921049"/>
            <a:ext cx="77283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Last </a:t>
            </a:r>
            <a:r>
              <a:rPr lang="en-US" altLang="zh-CN" sz="2000" dirty="0">
                <a:solidFill>
                  <a:schemeClr val="bg1"/>
                </a:solidFill>
              </a:rPr>
              <a:t>login: Sat May  4 12:18:45 2019 from </a:t>
            </a:r>
            <a:r>
              <a:rPr lang="en-US" altLang="zh-CN" sz="2000" dirty="0" smtClean="0">
                <a:solidFill>
                  <a:schemeClr val="bg1"/>
                </a:solidFill>
              </a:rPr>
              <a:t>172.18.6.21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smtClean="0">
                <a:solidFill>
                  <a:schemeClr val="bg1"/>
                </a:solidFill>
              </a:rPr>
              <a:t>root@</a:t>
            </a:r>
            <a:r>
              <a:rPr lang="en-US" altLang="zh-CN" sz="2000" dirty="0" smtClean="0">
                <a:solidFill>
                  <a:schemeClr val="accent2"/>
                </a:solidFill>
              </a:rPr>
              <a:t>Centos-7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~]#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线形标注 1 3"/>
          <p:cNvSpPr/>
          <p:nvPr/>
        </p:nvSpPr>
        <p:spPr bwMode="auto">
          <a:xfrm>
            <a:off x="3208443" y="3232283"/>
            <a:ext cx="2700000" cy="599467"/>
          </a:xfrm>
          <a:prstGeom prst="borderCallout1">
            <a:avLst>
              <a:gd name="adj1" fmla="val 60998"/>
              <a:gd name="adj2" fmla="val -7856"/>
              <a:gd name="adj3" fmla="val -115238"/>
              <a:gd name="adj4" fmla="val -34994"/>
            </a:avLst>
          </a:prstGeom>
          <a:solidFill>
            <a:schemeClr val="accent2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主机名称已经改变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Centos-7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主机成功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/>
              <a:t>服</a:t>
            </a:r>
            <a:r>
              <a:rPr lang="zh-CN" altLang="en-US" dirty="0" smtClean="0"/>
              <a:t>务器端查看客户端发来的公钥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3348" y="645545"/>
            <a:ext cx="772839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[root@</a:t>
            </a:r>
            <a:r>
              <a:rPr lang="en-US" altLang="zh-CN" sz="2000" dirty="0">
                <a:solidFill>
                  <a:schemeClr val="accent2"/>
                </a:solidFill>
              </a:rPr>
              <a:t>centos-7</a:t>
            </a:r>
            <a:r>
              <a:rPr lang="en-US" altLang="zh-CN" sz="2000" dirty="0">
                <a:solidFill>
                  <a:schemeClr val="bg1"/>
                </a:solidFill>
              </a:rPr>
              <a:t> ~]# 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2000" y="650774"/>
            <a:ext cx="254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cd ~/.ssh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348" y="1033761"/>
            <a:ext cx="772839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[root@centos-7 .ssh]# 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9721" y="1041750"/>
            <a:ext cx="254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ls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348" y="1434464"/>
            <a:ext cx="77283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accent2"/>
                </a:solidFill>
              </a:rPr>
              <a:t>authorized_keys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[root@centos-7 .ssh]#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3348" y="2121750"/>
            <a:ext cx="7728393" cy="26161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ssh-rsa AAAAB3NzaC1yc2EAAAADAQABAAABAQDIeXSjF/Sm+Ic+cIozon++vpXu4bQ4jlTCEmvfATDZdLC7bOEtb1ngk3sQYBck97Cz264j4OofRTUIgPjdUE+UmXv58XeCMRGC37v3ouAreDX95bCaj6/rc4rTgfRsPBbn1DDbMNHW3aTvoKXaVbQvBI2iNgJjueAnhj2a/t05EdyIVZwc+F38m89ehv49fG++IeOUWxwiAowblILxEwE4QeiCRhu+HeTZl/vPutmS2QAXrx/YgJxqxAT/yehyUGC2m4oacbgCDfNW1cGaksoJFUAbvjhxIfQ2+HSst6AnU+1blLsMlgtEY6lAsmOXKlya6V5ON7IjSi0EDdqGLyp7 root@localhost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[root@centos-7 .ssh]#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22000" y="1748197"/>
            <a:ext cx="254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cat </a:t>
            </a:r>
            <a:r>
              <a:rPr lang="en-US" altLang="zh-CN" dirty="0" smtClean="0">
                <a:solidFill>
                  <a:schemeClr val="bg1"/>
                </a:solidFill>
              </a:rPr>
              <a:t>authorized_keys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4977000" y="845600"/>
            <a:ext cx="3148652" cy="898376"/>
          </a:xfrm>
          <a:prstGeom prst="borderCallout1">
            <a:avLst>
              <a:gd name="adj1" fmla="val 39065"/>
              <a:gd name="adj2" fmla="val -5778"/>
              <a:gd name="adj3" fmla="val 70742"/>
              <a:gd name="adj4" fmla="val -90973"/>
            </a:avLst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务器将公钥放在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/.ssh/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Authorized_keys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规定，记住即可。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1" grpId="0" animBg="1"/>
      <p:bldP spid="12" grpId="0" animBg="1"/>
      <p:bldP spid="13" grpId="0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999" y="1265163"/>
            <a:ext cx="3330001" cy="480131"/>
          </a:xfrm>
        </p:spPr>
        <p:txBody>
          <a:bodyPr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客户端生成密钥对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/>
              <a:t>关</a:t>
            </a:r>
            <a:r>
              <a:rPr lang="zh-CN" altLang="en-US" dirty="0" smtClean="0"/>
              <a:t>键点总结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2" y="2706750"/>
            <a:ext cx="1343694" cy="2275085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2501999" y="2482022"/>
            <a:ext cx="333000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服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务器加密随机数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2501998" y="3698881"/>
            <a:ext cx="333000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客户机解密随机数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647000" y="1086750"/>
            <a:ext cx="855000" cy="810000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47000" y="2310348"/>
            <a:ext cx="855000" cy="810000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46999" y="3533946"/>
            <a:ext cx="855000" cy="810000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6" y="875401"/>
            <a:ext cx="1064926" cy="11779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6" y="2154623"/>
            <a:ext cx="1145367" cy="10712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6" y="3289552"/>
            <a:ext cx="1064926" cy="1177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2881</Words>
  <Application>WPS 演示</Application>
  <PresentationFormat>全屏显示(16:9)</PresentationFormat>
  <Paragraphs>153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Impact</vt:lpstr>
      <vt:lpstr>Arial Unicode MS</vt:lpstr>
      <vt:lpstr>Office 主题</vt:lpstr>
      <vt:lpstr>私  钥</vt:lpstr>
      <vt:lpstr>什么是公钥？</vt:lpstr>
      <vt:lpstr>客户机通过私钥免密码登录服务器</vt:lpstr>
      <vt:lpstr>客户机生成密钥对</vt:lpstr>
      <vt:lpstr>将公钥传输到服务器上</vt:lpstr>
      <vt:lpstr>客户机免密钥登录演示</vt:lpstr>
      <vt:lpstr>服务器端查看客户端发来的公钥</vt:lpstr>
      <vt:lpstr>客户端生成密钥对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归因</cp:lastModifiedBy>
  <cp:revision>5068</cp:revision>
  <dcterms:created xsi:type="dcterms:W3CDTF">2019-04-27T00:26:00Z</dcterms:created>
  <dcterms:modified xsi:type="dcterms:W3CDTF">2019-05-06T03:56:25Z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