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16" r:id="rId2"/>
    <p:sldId id="2162" r:id="rId3"/>
    <p:sldId id="2153" r:id="rId4"/>
    <p:sldId id="2156" r:id="rId5"/>
    <p:sldId id="2167" r:id="rId6"/>
    <p:sldId id="2166" r:id="rId7"/>
    <p:sldId id="2164" r:id="rId8"/>
    <p:sldId id="2165" r:id="rId9"/>
    <p:sldId id="2168" r:id="rId10"/>
    <p:sldId id="2161" r:id="rId11"/>
    <p:sldId id="515" r:id="rId12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2162"/>
            <p14:sldId id="2153"/>
            <p14:sldId id="2156"/>
            <p14:sldId id="2167"/>
            <p14:sldId id="2166"/>
            <p14:sldId id="2164"/>
            <p14:sldId id="2165"/>
            <p14:sldId id="2168"/>
            <p14:sldId id="2161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5">
          <p15:clr>
            <a:srgbClr val="A4A3A4"/>
          </p15:clr>
        </p15:guide>
        <p15:guide id="2" orient="horz" pos="2319">
          <p15:clr>
            <a:srgbClr val="A4A3A4"/>
          </p15:clr>
        </p15:guide>
        <p15:guide id="3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9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  <p:cmAuthor id="2" name="zhangshuai" initials="z" lastIdx="1" clrIdx="3">
    <p:extLst>
      <p:ext uri="{19B8F6BF-5375-455C-9EA6-DF929625EA0E}">
        <p15:presenceInfo xmlns:p15="http://schemas.microsoft.com/office/powerpoint/2012/main" userId="zhangshu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0446" autoAdjust="0"/>
  </p:normalViewPr>
  <p:slideViewPr>
    <p:cSldViewPr>
      <p:cViewPr varScale="1">
        <p:scale>
          <a:sx n="89" d="100"/>
          <a:sy n="89" d="100"/>
        </p:scale>
        <p:origin x="804" y="78"/>
      </p:cViewPr>
      <p:guideLst>
        <p:guide orient="horz" pos="1625"/>
        <p:guide orient="horz" pos="2319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83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49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22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14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11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记录类型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  <a:sym typeface="Browallia New" panose="020B0604020202020204" charset="0"/>
              </a:rPr>
              <a:t>李蔷薇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2000" y="186750"/>
            <a:ext cx="6255000" cy="369332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000" y="946673"/>
            <a:ext cx="66886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服务器将域名解析为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，从而可以方便的使用域名访问服务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</a:p>
          <a:p>
            <a:pPr algn="l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解析的资源记录有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记录：主机记录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记录：服务器记录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CNAME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：别名记录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MX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记录：邮件交换记录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PTR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记录：反向记录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dirty="0"/>
          </a:p>
        </p:txBody>
      </p:sp>
      <p:pic>
        <p:nvPicPr>
          <p:cNvPr id="4" name="图片 1" descr="E:\素材\科技\a98f1108aa4d3e430c940d887c7812ee.pnga98f1108aa4d3e430c940d887c7812e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87000" y="2166750"/>
            <a:ext cx="2370260" cy="24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9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作用是什么？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00" y="861750"/>
            <a:ext cx="6570000" cy="3479420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作用：将域名解析为</a:t>
            </a:r>
            <a:r>
              <a:rPr lang="en-US" altLang="zh-CN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  <a:endParaRPr lang="en-US" altLang="zh-CN" sz="1800" kern="6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None/>
            </a:pPr>
            <a:endParaRPr lang="en-US" altLang="zh-CN" sz="1800" kern="6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</a:t>
            </a:r>
            <a:r>
              <a:rPr lang="zh-CN" altLang="en-US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</a:t>
            </a:r>
            <a:r>
              <a:rPr lang="zh-CN" altLang="en-US" sz="1800" kern="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想访问</a:t>
            </a:r>
            <a:r>
              <a:rPr lang="en-US" altLang="zh-CN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www.wg.com</a:t>
            </a:r>
          </a:p>
          <a:p>
            <a:pPr>
              <a:buNone/>
            </a:pPr>
            <a:r>
              <a:rPr lang="en-US" altLang="zh-CN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</a:p>
          <a:p>
            <a:pPr>
              <a:buNone/>
            </a:pPr>
            <a:r>
              <a:rPr lang="en-US" altLang="zh-CN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</a:t>
            </a:r>
            <a:r>
              <a:rPr lang="zh-CN" altLang="en-US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我不知道</a:t>
            </a:r>
            <a:r>
              <a:rPr lang="en-US" altLang="zh-CN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www.wg.com</a:t>
            </a:r>
            <a:r>
              <a:rPr lang="zh-CN" altLang="en-US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1800" kern="60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  <a:endParaRPr lang="en-US" altLang="zh-CN" sz="1800" kern="6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endParaRPr lang="en-US" altLang="zh-CN" sz="1800" kern="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1800" kern="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en-US" altLang="zh-CN" sz="1800" kern="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DNS</a:t>
            </a:r>
            <a:r>
              <a:rPr lang="zh-CN" altLang="en-US" sz="1800" kern="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服务器的资源记录可以解决这个问题</a:t>
            </a:r>
            <a:endParaRPr lang="en-US" altLang="zh-CN" sz="1800" kern="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342000" y="771550"/>
            <a:ext cx="7614376" cy="360040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：（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Domain Name 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System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域名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系统，也叫域名解析系统</a:t>
            </a:r>
            <a:endParaRPr lang="zh-CN" altLang="en-US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访问网站的流程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77000" y="-848250"/>
            <a:ext cx="8293100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3130" marR="0" lvl="0" indent="-91313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Browallia New" panose="020B0604020202020204" charset="0"/>
              </a:rPr>
              <a:t>DNS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Browallia New" panose="020B0604020202020204" charset="0"/>
              </a:rPr>
              <a:t>的查询过程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77000" y="851650"/>
            <a:ext cx="8411588" cy="3925100"/>
          </a:xfrm>
          <a:prstGeom prst="rect">
            <a:avLst/>
          </a:prstGeom>
        </p:spPr>
        <p:txBody>
          <a:bodyPr/>
          <a:lstStyle/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675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访问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www.wg.com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过程</a:t>
            </a:r>
          </a:p>
        </p:txBody>
      </p:sp>
      <p:pic>
        <p:nvPicPr>
          <p:cNvPr id="7" name="Picture 22" descr="search_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3786" y="1782199"/>
            <a:ext cx="7318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2459352" y="1428439"/>
            <a:ext cx="1485001" cy="35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3548" tIns="51774" rIns="103548" bIns="51774">
            <a:spAutoFit/>
          </a:bodyPr>
          <a:lstStyle/>
          <a:p>
            <a:pPr defTabSz="1028700" eaLnBrk="0" hangingPunct="0">
              <a:spcBef>
                <a:spcPct val="50000"/>
              </a:spcBef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35715" y="3118996"/>
            <a:ext cx="876374" cy="1000061"/>
            <a:chOff x="735715" y="3118996"/>
            <a:chExt cx="876374" cy="1000061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35715" y="3768277"/>
              <a:ext cx="593725" cy="350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</a:pPr>
              <a:r>
                <a:rPr lang="en-US" altLang="zh-CN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PC</a:t>
              </a:r>
            </a:p>
          </p:txBody>
        </p:sp>
        <p:pic>
          <p:nvPicPr>
            <p:cNvPr id="10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8027" y="3118996"/>
              <a:ext cx="754062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5" descr="web_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8039" y="3285683"/>
            <a:ext cx="752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611171" y="3328017"/>
            <a:ext cx="1765974" cy="113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3548" tIns="51774" rIns="103548" bIns="51774">
            <a:spAutoFit/>
          </a:bodyPr>
          <a:lstStyle/>
          <a:p>
            <a:pPr defTabSz="1028700" eaLnBrk="0" hangingPunct="0">
              <a:spcBef>
                <a:spcPct val="50000"/>
              </a:spcBef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defTabSz="1028700" eaLnBrk="0" hangingPunct="0">
              <a:spcBef>
                <a:spcPct val="50000"/>
              </a:spcBef>
            </a:pPr>
            <a:r>
              <a:rPr lang="en-US" altLang="zh-CN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172.16.48.88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defTabSz="1028700" eaLnBrk="0" hangingPunct="0">
              <a:spcBef>
                <a:spcPct val="50000"/>
              </a:spcBef>
            </a:pPr>
            <a:endParaRPr lang="zh-CN" altLang="en-US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801485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2" charset="-122"/>
                <a:cs typeface="+mn-cs"/>
                <a:sym typeface="+mn-ea"/>
              </a:rPr>
              <a:t>/30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8504" y="1874518"/>
            <a:ext cx="3748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www.wg.com      </a:t>
            </a:r>
            <a:r>
              <a:rPr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172.16.48.88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5" name="组合 51"/>
          <p:cNvGrpSpPr/>
          <p:nvPr/>
        </p:nvGrpSpPr>
        <p:grpSpPr>
          <a:xfrm>
            <a:off x="1747149" y="2442720"/>
            <a:ext cx="1285875" cy="928687"/>
            <a:chOff x="1760659" y="3047634"/>
            <a:chExt cx="1285875" cy="928687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760659" y="3047634"/>
              <a:ext cx="1285875" cy="928687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5188" y="33762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53"/>
          <p:cNvGrpSpPr/>
          <p:nvPr/>
        </p:nvGrpSpPr>
        <p:grpSpPr>
          <a:xfrm>
            <a:off x="1626254" y="2304242"/>
            <a:ext cx="1285875" cy="928687"/>
            <a:chOff x="1587011" y="2926739"/>
            <a:chExt cx="1285875" cy="928687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587011" y="2926739"/>
              <a:ext cx="1285875" cy="928687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prstDash val="sys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2796" y="3042138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56"/>
          <p:cNvGrpSpPr/>
          <p:nvPr/>
        </p:nvGrpSpPr>
        <p:grpSpPr>
          <a:xfrm>
            <a:off x="1786714" y="3105441"/>
            <a:ext cx="4071938" cy="400110"/>
            <a:chOff x="1747471" y="3727938"/>
            <a:chExt cx="4071938" cy="400110"/>
          </a:xfrm>
        </p:grpSpPr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V="1">
              <a:off x="1747471" y="4122493"/>
              <a:ext cx="4071938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22430" y="3727938"/>
              <a:ext cx="298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57"/>
          <p:cNvGrpSpPr/>
          <p:nvPr/>
        </p:nvGrpSpPr>
        <p:grpSpPr>
          <a:xfrm>
            <a:off x="1715278" y="3643970"/>
            <a:ext cx="4071937" cy="436011"/>
            <a:chOff x="1676035" y="4266467"/>
            <a:chExt cx="4071937" cy="436011"/>
          </a:xfrm>
        </p:grpSpPr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H="1" flipV="1">
              <a:off x="1676035" y="4266467"/>
              <a:ext cx="4071937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prstDash val="sys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98983" y="4302368"/>
              <a:ext cx="298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76112" y="2346750"/>
            <a:ext cx="384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、客户机请求将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www.wg.com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解析为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8746" y="2751750"/>
            <a:ext cx="5218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、服务器查找记录，将域名对应的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地址返回给客户端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00507" y="4146750"/>
            <a:ext cx="3166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、客户机使用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地址访问服务器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30162" y="4506750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、服务器将访问资源返回给客户机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记录类型（一）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2000" y="1311750"/>
            <a:ext cx="7164455" cy="736718"/>
          </a:xfrm>
        </p:spPr>
        <p:txBody>
          <a:bodyPr/>
          <a:lstStyle/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702000" y="1536750"/>
            <a:ext cx="7488832" cy="774332"/>
          </a:xfrm>
        </p:spPr>
        <p:txBody>
          <a:bodyPr/>
          <a:lstStyle/>
          <a:p>
            <a:r>
              <a:rPr lang="en-US" altLang="zh-CN" sz="1800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SOA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Start Of Authority 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）授权开始信息</a:t>
            </a:r>
            <a:r>
              <a:rPr lang="zh-CN" altLang="zh-CN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记录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zh-CN" sz="1800" dirty="0" smtClean="0"/>
          </a:p>
          <a:p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NS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 </a:t>
            </a:r>
            <a:r>
              <a:rPr lang="en-US" altLang="zh-CN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Server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域名</a:t>
            </a:r>
            <a:r>
              <a:rPr lang="zh-CN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记录：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17000" y="2076750"/>
            <a:ext cx="6590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说明负责解析的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服务器中哪一个是主服务器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7000" y="3561750"/>
            <a:ext cx="51499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说明这个区域有哪些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服务器负责解析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记录类型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（二）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2000" y="1311750"/>
            <a:ext cx="7164455" cy="736718"/>
          </a:xfrm>
        </p:spPr>
        <p:txBody>
          <a:bodyPr/>
          <a:lstStyle/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747000" y="1491750"/>
            <a:ext cx="7488832" cy="774332"/>
          </a:xfrm>
        </p:spPr>
        <p:txBody>
          <a:bodyPr/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MX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Mail Exchange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）邮件交换记录：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32000" y="2076750"/>
            <a:ext cx="4783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指明区域当中的邮件服务器地址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副标题 3"/>
          <p:cNvSpPr txBox="1">
            <a:spLocks/>
          </p:cNvSpPr>
          <p:nvPr/>
        </p:nvSpPr>
        <p:spPr>
          <a:xfrm>
            <a:off x="860612" y="2886749"/>
            <a:ext cx="7457215" cy="3620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Address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）地址记录</a:t>
            </a:r>
            <a:r>
              <a:rPr lang="zh-CN" altLang="zh-CN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只用在正向解析区域中</a:t>
            </a:r>
            <a:endParaRPr lang="en-US" altLang="zh-CN" sz="1800" b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153969" y="3471750"/>
            <a:ext cx="5977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说明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地址跟域名的一个对应关系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，可以将域名解析为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36183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9" grpId="0" uiExpand="1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7000" y="96750"/>
            <a:ext cx="6768877" cy="377026"/>
          </a:xfrm>
        </p:spPr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记录类型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（三）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2000" y="3381750"/>
            <a:ext cx="7164455" cy="435960"/>
          </a:xfrm>
        </p:spPr>
        <p:txBody>
          <a:bodyPr/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说明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地址和域名的对应关系，跟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记录相反，可以将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解析为域名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747000" y="1446750"/>
            <a:ext cx="7488832" cy="360040"/>
          </a:xfrm>
        </p:spPr>
        <p:txBody>
          <a:bodyPr/>
          <a:lstStyle/>
          <a:p>
            <a:r>
              <a:rPr lang="en-US" altLang="zh-CN" sz="1800" b="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CNAME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Canonical Name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）别名记录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b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2000" y="2031750"/>
            <a:ext cx="3328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说明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一个</a:t>
            </a:r>
            <a:r>
              <a:rPr lang="en-US" altLang="zh-CN" sz="16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zh-CN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可以有多个域名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副标题 3"/>
          <p:cNvSpPr txBox="1">
            <a:spLocks/>
          </p:cNvSpPr>
          <p:nvPr/>
        </p:nvSpPr>
        <p:spPr>
          <a:xfrm>
            <a:off x="792000" y="28417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PTR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Pointer Record</a:t>
            </a:r>
            <a:r>
              <a:rPr lang="zh-CN" altLang="en-US" sz="18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）指针记录：只用在反向解析区域中</a:t>
            </a:r>
            <a:endParaRPr lang="zh-CN" altLang="en-US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8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代码展示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（一）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SOA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1917000" y="1131750"/>
            <a:ext cx="5949375" cy="315200"/>
          </a:xfrm>
        </p:spPr>
        <p:txBody>
          <a:bodyPr/>
          <a:lstStyle/>
          <a:p>
            <a:pPr lvl="0"/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区域数据配置文件</a:t>
            </a:r>
            <a:endParaRPr lang="en-US" altLang="zh-CN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分号“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;” 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开始的部分表示注释信息</a:t>
            </a:r>
          </a:p>
          <a:p>
            <a:pPr lvl="0"/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5" name="Picture 8" descr="示例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7000" y="304875"/>
            <a:ext cx="2172195" cy="196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747000" y="2071008"/>
            <a:ext cx="8072496" cy="2141875"/>
          </a:xfrm>
          <a:prstGeom prst="roundRect">
            <a:avLst>
              <a:gd name="adj" fmla="val 787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$TTL    86400                                      </a:t>
            </a:r>
            <a:r>
              <a:rPr lang="en-US" altLang="zh-CN" sz="16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;</a:t>
            </a:r>
            <a:r>
              <a:rPr lang="zh-CN" altLang="en-US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有效记录</a:t>
            </a:r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endParaRPr lang="zh-CN" altLang="en-US" sz="16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@  IN  </a:t>
            </a:r>
            <a:r>
              <a:rPr lang="en-US" altLang="zh-CN" sz="1600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SOA</a:t>
            </a:r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wg.com.  admin.wg.com.  (</a:t>
            </a:r>
            <a:endParaRPr lang="zh-CN" altLang="en-US" sz="16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2011030501  </a:t>
            </a:r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                          ;</a:t>
            </a:r>
            <a:r>
              <a:rPr lang="zh-CN" altLang="en-US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更新序号</a:t>
            </a:r>
          </a:p>
          <a:p>
            <a:r>
              <a:rPr lang="en-US" altLang="zh-CN" sz="16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3H </a:t>
            </a:r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                  ;</a:t>
            </a:r>
            <a:r>
              <a:rPr lang="zh-CN" altLang="en-US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刷新时间</a:t>
            </a:r>
          </a:p>
          <a:p>
            <a:r>
              <a:rPr lang="en-US" altLang="zh-CN" sz="16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15M</a:t>
            </a:r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                   ;</a:t>
            </a:r>
            <a:r>
              <a:rPr lang="zh-CN" altLang="en-US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重试延迟</a:t>
            </a:r>
          </a:p>
          <a:p>
            <a:r>
              <a:rPr lang="en-US" altLang="zh-CN" sz="16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1W </a:t>
            </a:r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                   ;</a:t>
            </a:r>
            <a:r>
              <a:rPr lang="zh-CN" altLang="en-US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失效时间</a:t>
            </a:r>
          </a:p>
          <a:p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16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1D </a:t>
            </a:r>
            <a:r>
              <a:rPr lang="en-US" altLang="zh-CN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                         </a:t>
            </a:r>
            <a:r>
              <a:rPr lang="en-US" altLang="zh-CN" sz="16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16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无效记录</a:t>
            </a:r>
            <a:r>
              <a:rPr lang="en-US" altLang="zh-CN" sz="1600" dirty="0" err="1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endParaRPr lang="en-US" altLang="zh-CN" sz="16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sz="16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4149591" y="2077889"/>
            <a:ext cx="1267313" cy="285656"/>
          </a:xfrm>
          <a:prstGeom prst="wedgeRoundRectCallout">
            <a:avLst>
              <a:gd name="adj1" fmla="val -40403"/>
              <a:gd name="adj2" fmla="val 78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区域名称</a:t>
            </a: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4257000" y="3078801"/>
            <a:ext cx="1716667" cy="280308"/>
          </a:xfrm>
          <a:prstGeom prst="wedgeRoundRectCallout">
            <a:avLst>
              <a:gd name="adj1" fmla="val 13557"/>
              <a:gd name="adj2" fmla="val -20984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管理邮箱地址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6507000" y="3876750"/>
            <a:ext cx="2075181" cy="270000"/>
          </a:xfrm>
          <a:prstGeom prst="wedgeRoundRectCallout">
            <a:avLst>
              <a:gd name="adj1" fmla="val -52880"/>
              <a:gd name="adj2" fmla="val -851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sz="16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从服务器更新参数</a:t>
            </a:r>
          </a:p>
        </p:txBody>
      </p:sp>
    </p:spTree>
    <p:extLst>
      <p:ext uri="{BB962C8B-B14F-4D97-AF65-F5344CB8AC3E}">
        <p14:creationId xmlns:p14="http://schemas.microsoft.com/office/powerpoint/2010/main" val="28781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展示（二）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2195739" y="1449294"/>
            <a:ext cx="5949375" cy="315200"/>
          </a:xfrm>
        </p:spPr>
        <p:txBody>
          <a:bodyPr/>
          <a:lstStyle/>
          <a:p>
            <a:pPr lvl="0"/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域名解析记录</a:t>
            </a:r>
            <a:endParaRPr lang="zh-CN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8" descr="示例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7000" y="462475"/>
            <a:ext cx="2172195" cy="196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1332000" y="2121750"/>
            <a:ext cx="6975000" cy="2174139"/>
          </a:xfrm>
          <a:prstGeom prst="roundRect">
            <a:avLst>
              <a:gd name="adj" fmla="val 1005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IN      </a:t>
            </a:r>
            <a:r>
              <a:rPr lang="en-US" altLang="zh-CN" dirty="0">
                <a:solidFill>
                  <a:srgbClr val="FF0000"/>
                </a:solidFill>
              </a:rPr>
              <a:t>NS</a:t>
            </a:r>
            <a:r>
              <a:rPr lang="en-US" altLang="zh-CN" dirty="0">
                <a:solidFill>
                  <a:schemeClr val="tx2"/>
                </a:solidFill>
              </a:rPr>
              <a:t>         </a:t>
            </a:r>
            <a:r>
              <a:rPr lang="en-US" altLang="zh-CN" dirty="0" smtClean="0">
                <a:solidFill>
                  <a:schemeClr val="tx2"/>
                </a:solidFill>
              </a:rPr>
              <a:t>    ns1.wg.com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</a:rPr>
              <a:t> 	</a:t>
            </a:r>
            <a:r>
              <a:rPr lang="en-US" altLang="zh-CN" dirty="0" smtClean="0">
                <a:solidFill>
                  <a:schemeClr val="tx2"/>
                </a:solidFill>
              </a:rPr>
              <a:t>IN      </a:t>
            </a:r>
            <a:r>
              <a:rPr lang="en-US" altLang="zh-CN" dirty="0">
                <a:solidFill>
                  <a:srgbClr val="FF0000"/>
                </a:solidFill>
              </a:rPr>
              <a:t>MX  10    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2"/>
                </a:solidFill>
              </a:rPr>
              <a:t>mail.wg.com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2"/>
                </a:solidFill>
              </a:rPr>
              <a:t>ns1	IN      </a:t>
            </a:r>
            <a:r>
              <a:rPr lang="en-US" altLang="zh-CN" dirty="0">
                <a:solidFill>
                  <a:srgbClr val="FF0000"/>
                </a:solidFill>
              </a:rPr>
              <a:t>A  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chemeClr val="tx2"/>
                </a:solidFill>
              </a:rPr>
              <a:t>         58.119.74.203</a:t>
            </a:r>
            <a:endParaRPr lang="zh-CN" altLang="en-US" dirty="0">
              <a:solidFill>
                <a:schemeClr val="tx2"/>
              </a:solidFill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</a:rPr>
              <a:t>www       </a:t>
            </a:r>
            <a:r>
              <a:rPr lang="en-US" altLang="zh-CN" dirty="0" smtClean="0">
                <a:solidFill>
                  <a:schemeClr val="tx2"/>
                </a:solidFill>
              </a:rPr>
              <a:t>IN     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chemeClr val="tx2"/>
                </a:solidFill>
              </a:rPr>
              <a:t>                172.16.48.88</a:t>
            </a:r>
            <a:endParaRPr lang="zh-CN" altLang="en-US" dirty="0">
              <a:solidFill>
                <a:schemeClr val="tx2"/>
              </a:solidFill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</a:rPr>
              <a:t>mail       </a:t>
            </a:r>
            <a:r>
              <a:rPr lang="en-US" altLang="zh-CN" dirty="0" smtClean="0">
                <a:solidFill>
                  <a:schemeClr val="tx2"/>
                </a:solidFill>
              </a:rPr>
              <a:t> IN     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chemeClr val="tx2"/>
                </a:solidFill>
              </a:rPr>
              <a:t>                172.16.48.89</a:t>
            </a:r>
          </a:p>
          <a:p>
            <a:pPr algn="l"/>
            <a:r>
              <a:rPr lang="en-US" altLang="zh-CN" dirty="0" smtClean="0">
                <a:solidFill>
                  <a:schemeClr val="tx2"/>
                </a:solidFill>
              </a:rPr>
              <a:t>Admin	IN     </a:t>
            </a:r>
            <a:r>
              <a:rPr lang="en-US" altLang="zh-CN" dirty="0" smtClean="0">
                <a:solidFill>
                  <a:srgbClr val="FF0000"/>
                </a:solidFill>
              </a:rPr>
              <a:t> A                </a:t>
            </a:r>
            <a:r>
              <a:rPr lang="en-US" altLang="zh-CN" dirty="0" smtClean="0">
                <a:solidFill>
                  <a:schemeClr val="tx2"/>
                </a:solidFill>
              </a:rPr>
              <a:t>172.16.48.90</a:t>
            </a:r>
            <a:endParaRPr lang="zh-CN" altLang="en-US" dirty="0">
              <a:solidFill>
                <a:schemeClr val="tx2"/>
              </a:solidFill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</a:rPr>
              <a:t>ftp        </a:t>
            </a:r>
            <a:r>
              <a:rPr lang="en-US" altLang="zh-CN" dirty="0" smtClean="0">
                <a:solidFill>
                  <a:schemeClr val="tx2"/>
                </a:solidFill>
              </a:rPr>
              <a:t>   IN     </a:t>
            </a:r>
            <a:r>
              <a:rPr lang="en-US" altLang="zh-CN" dirty="0" err="1" smtClean="0">
                <a:solidFill>
                  <a:srgbClr val="FF0000"/>
                </a:solidFill>
              </a:rPr>
              <a:t>CNAME</a:t>
            </a:r>
            <a:r>
              <a:rPr lang="en-US" altLang="zh-CN" dirty="0" smtClean="0">
                <a:solidFill>
                  <a:schemeClr val="tx2"/>
                </a:solidFill>
              </a:rPr>
              <a:t>       www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展示（三）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2142000" y="1491750"/>
            <a:ext cx="5949375" cy="315200"/>
          </a:xfrm>
        </p:spPr>
        <p:txBody>
          <a:bodyPr/>
          <a:lstStyle/>
          <a:p>
            <a:pPr lvl="0"/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域名解析记录</a:t>
            </a:r>
            <a:endParaRPr lang="zh-CN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8" descr="示例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7000" y="501750"/>
            <a:ext cx="2172195" cy="196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972000" y="2796750"/>
            <a:ext cx="7637787" cy="671334"/>
          </a:xfrm>
          <a:prstGeom prst="roundRect">
            <a:avLst>
              <a:gd name="adj" fmla="val 787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2"/>
                </a:solidFill>
              </a:rPr>
              <a:t>88</a:t>
            </a:r>
            <a:r>
              <a:rPr lang="en-US" altLang="zh-CN" dirty="0">
                <a:solidFill>
                  <a:schemeClr val="tx2"/>
                </a:solidFill>
              </a:rPr>
              <a:t>		IN		</a:t>
            </a:r>
            <a:r>
              <a:rPr lang="en-US" altLang="zh-CN" dirty="0">
                <a:solidFill>
                  <a:srgbClr val="FF0000"/>
                </a:solidFill>
              </a:rPr>
              <a:t>PTR</a:t>
            </a:r>
            <a:r>
              <a:rPr lang="en-US" altLang="zh-CN" dirty="0">
                <a:solidFill>
                  <a:schemeClr val="tx2"/>
                </a:solidFill>
              </a:rPr>
              <a:t>		</a:t>
            </a:r>
            <a:r>
              <a:rPr lang="en-US" altLang="zh-CN" dirty="0" smtClean="0">
                <a:solidFill>
                  <a:schemeClr val="tx2"/>
                </a:solidFill>
              </a:rPr>
              <a:t>www.wg.com</a:t>
            </a:r>
            <a:r>
              <a:rPr lang="en-US" altLang="zh-CN" dirty="0">
                <a:solidFill>
                  <a:schemeClr val="tx2"/>
                </a:solidFill>
              </a:rPr>
              <a:t>. 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2"/>
                </a:solidFill>
              </a:rPr>
              <a:t>89		IN		</a:t>
            </a:r>
            <a:r>
              <a:rPr lang="en-US" altLang="zh-CN" dirty="0" smtClean="0">
                <a:solidFill>
                  <a:srgbClr val="FF0000"/>
                </a:solidFill>
              </a:rPr>
              <a:t>PTR</a:t>
            </a:r>
            <a:r>
              <a:rPr lang="en-US" altLang="zh-CN" dirty="0" smtClean="0">
                <a:solidFill>
                  <a:schemeClr val="tx2"/>
                </a:solidFill>
              </a:rPr>
              <a:t>		mail.wg.com.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2730" y="2121750"/>
            <a:ext cx="531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记录的第一列指定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地址中的主机地址部分即可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6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427</Words>
  <Application>Microsoft Office PowerPoint</Application>
  <PresentationFormat>全屏显示(16:9)</PresentationFormat>
  <Paragraphs>103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黑体</vt:lpstr>
      <vt:lpstr>华文中宋</vt:lpstr>
      <vt:lpstr>宋体</vt:lpstr>
      <vt:lpstr>微软雅黑</vt:lpstr>
      <vt:lpstr>Arial</vt:lpstr>
      <vt:lpstr>Browallia New</vt:lpstr>
      <vt:lpstr>Calibri</vt:lpstr>
      <vt:lpstr>Impact</vt:lpstr>
      <vt:lpstr>Tahoma</vt:lpstr>
      <vt:lpstr>Times New Roman</vt:lpstr>
      <vt:lpstr>Wingdings</vt:lpstr>
      <vt:lpstr>Office 主题</vt:lpstr>
      <vt:lpstr>DNS记录类型</vt:lpstr>
      <vt:lpstr>DNS作用是什么？</vt:lpstr>
      <vt:lpstr>访问网站的流程</vt:lpstr>
      <vt:lpstr>DNS记录类型（一）</vt:lpstr>
      <vt:lpstr>DNS记录类型（二）</vt:lpstr>
      <vt:lpstr>DNS记录类型（三）</vt:lpstr>
      <vt:lpstr>代码展示（一）之SOA</vt:lpstr>
      <vt:lpstr>代码展示（二）</vt:lpstr>
      <vt:lpstr>代码展示（三）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李蔷薇</dc:creator>
  <cp:lastModifiedBy>李 蔷薇</cp:lastModifiedBy>
  <cp:revision>4990</cp:revision>
  <dcterms:created xsi:type="dcterms:W3CDTF">2019-04-23T23:20:00Z</dcterms:created>
  <dcterms:modified xsi:type="dcterms:W3CDTF">2019-06-29T13:16:52Z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