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hasCustomPrompt="1"/>
          </p:nvPr>
        </p:nvSpPr>
        <p:spPr>
          <a:xfrm>
            <a:off x="1522199" y="1360800"/>
            <a:ext cx="9831600" cy="691957"/>
          </a:xfrm>
        </p:spPr>
        <p:txBody>
          <a:bodyPr anchor="t">
            <a:noAutofit/>
          </a:bodyPr>
          <a:lstStyle>
            <a:lvl1pPr algn="l">
              <a:lnSpc>
                <a:spcPct val="100000"/>
              </a:lnSpc>
              <a:defRPr sz="3800" b="1" baseline="0">
                <a:solidFill>
                  <a:schemeClr val="accent1"/>
                </a:solidFill>
              </a:defRPr>
            </a:lvl1pPr>
          </a:lstStyle>
          <a:p>
            <a:r>
              <a:rPr lang="sv-SE" dirty="0"/>
              <a:t>Stor rubrik</a:t>
            </a:r>
            <a:endParaRPr lang="sv-SE" dirty="0"/>
          </a:p>
        </p:txBody>
      </p:sp>
      <p:sp>
        <p:nvSpPr>
          <p:cNvPr id="3" name="Underrubrik 2"/>
          <p:cNvSpPr>
            <a:spLocks noGrp="1"/>
          </p:cNvSpPr>
          <p:nvPr>
            <p:ph type="subTitle" idx="1" hasCustomPrompt="1"/>
          </p:nvPr>
        </p:nvSpPr>
        <p:spPr>
          <a:xfrm>
            <a:off x="1522199" y="2208554"/>
            <a:ext cx="9831601" cy="788400"/>
          </a:xfrm>
        </p:spPr>
        <p:txBody>
          <a:bodyPr>
            <a:noAutofit/>
          </a:bodyPr>
          <a:lstStyle>
            <a:lvl1pPr marL="0" indent="0" algn="l">
              <a:lnSpc>
                <a:spcPct val="100000"/>
              </a:lnSpc>
              <a:buNone/>
              <a:defRPr sz="2200" b="1">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Underrubrik</a:t>
            </a:r>
            <a:endParaRPr lang="sv-SE" dirty="0"/>
          </a:p>
        </p:txBody>
      </p:sp>
      <p:sp>
        <p:nvSpPr>
          <p:cNvPr id="4" name="Platshållare för datum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Platshållare för sidfot 4"/>
          <p:cNvSpPr>
            <a:spLocks noGrp="1"/>
          </p:cNvSpPr>
          <p:nvPr>
            <p:ph type="ftr" sz="quarter" idx="11"/>
          </p:nvPr>
        </p:nvSpPr>
        <p:spPr/>
        <p:txBody>
          <a:bodyPr/>
          <a:lstStyle/>
          <a:p>
            <a:endParaRPr lang="zh-CN" altLang="en-US"/>
          </a:p>
        </p:txBody>
      </p:sp>
      <p:sp>
        <p:nvSpPr>
          <p:cNvPr id="6" name="Platshållare för bildnumm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ubrik med två bilder">
    <p:spTree>
      <p:nvGrpSpPr>
        <p:cNvPr id="1" name=""/>
        <p:cNvGrpSpPr/>
        <p:nvPr/>
      </p:nvGrpSpPr>
      <p:grpSpPr>
        <a:xfrm>
          <a:off x="0" y="0"/>
          <a:ext cx="0" cy="0"/>
          <a:chOff x="0" y="0"/>
          <a:chExt cx="0" cy="0"/>
        </a:xfrm>
      </p:grpSpPr>
      <p:sp>
        <p:nvSpPr>
          <p:cNvPr id="2" name="Rubrik 1"/>
          <p:cNvSpPr>
            <a:spLocks noGrp="1"/>
          </p:cNvSpPr>
          <p:nvPr>
            <p:ph type="title" hasCustomPrompt="1"/>
          </p:nvPr>
        </p:nvSpPr>
        <p:spPr>
          <a:xfrm>
            <a:off x="838800" y="1542415"/>
            <a:ext cx="10514999" cy="652145"/>
          </a:xfrm>
        </p:spPr>
        <p:txBody>
          <a:bodyPr/>
          <a:lstStyle>
            <a:lvl1pPr>
              <a:defRPr/>
            </a:lvl1pPr>
          </a:lstStyle>
          <a:p>
            <a:r>
              <a:rPr lang="sv-SE" dirty="0"/>
              <a:t>Mindre rubrik</a:t>
            </a:r>
            <a:endParaRPr lang="sv-SE" dirty="0"/>
          </a:p>
        </p:txBody>
      </p:sp>
      <p:sp>
        <p:nvSpPr>
          <p:cNvPr id="13" name="Platshållare för bild 12"/>
          <p:cNvSpPr>
            <a:spLocks noGrp="1"/>
          </p:cNvSpPr>
          <p:nvPr>
            <p:ph type="pic" sz="quarter" idx="14" hasCustomPrompt="1"/>
          </p:nvPr>
        </p:nvSpPr>
        <p:spPr>
          <a:xfrm>
            <a:off x="6174000" y="2241462"/>
            <a:ext cx="5180400" cy="3942000"/>
          </a:xfrm>
        </p:spPr>
        <p:txBody>
          <a:bodyPr/>
          <a:lstStyle/>
          <a:p>
            <a:r>
              <a:rPr lang="en-US"/>
              <a:t>Drag picture to placeholder or click icon to add</a:t>
            </a:r>
            <a:endParaRPr lang="sv-SE"/>
          </a:p>
        </p:txBody>
      </p:sp>
      <p:sp>
        <p:nvSpPr>
          <p:cNvPr id="8" name="Platshållare för bild 12"/>
          <p:cNvSpPr>
            <a:spLocks noGrp="1"/>
          </p:cNvSpPr>
          <p:nvPr>
            <p:ph type="pic" sz="quarter" idx="15" hasCustomPrompt="1"/>
          </p:nvPr>
        </p:nvSpPr>
        <p:spPr>
          <a:xfrm>
            <a:off x="838800" y="2235600"/>
            <a:ext cx="5180400" cy="3942000"/>
          </a:xfrm>
        </p:spPr>
        <p:txBody>
          <a:bodyPr/>
          <a:lstStyle/>
          <a:p>
            <a:r>
              <a:rPr lang="en-US"/>
              <a:t>Drag picture to placeholder or click icon to add</a:t>
            </a:r>
            <a:endParaRPr lang="sv-SE"/>
          </a:p>
        </p:txBody>
      </p:sp>
      <p:sp>
        <p:nvSpPr>
          <p:cNvPr id="3" name="Platshållare för datum 2"/>
          <p:cNvSpPr>
            <a:spLocks noGrp="1"/>
          </p:cNvSpPr>
          <p:nvPr>
            <p:ph type="dt" sz="half" idx="16"/>
          </p:nvPr>
        </p:nvSpPr>
        <p:spPr/>
        <p:txBody>
          <a:bodyPr/>
          <a:lstStyle/>
          <a:p>
            <a:fld id="{612ED104-9AD9-FB48-B47F-0E2C0FD2AEC6}" type="datetime1">
              <a:rPr lang="sv-SE" smtClean="0"/>
            </a:fld>
            <a:endParaRPr lang="sv-SE"/>
          </a:p>
        </p:txBody>
      </p:sp>
      <p:sp>
        <p:nvSpPr>
          <p:cNvPr id="4" name="Platshållare för sidfot 3"/>
          <p:cNvSpPr>
            <a:spLocks noGrp="1"/>
          </p:cNvSpPr>
          <p:nvPr>
            <p:ph type="ftr" sz="quarter" idx="17"/>
          </p:nvPr>
        </p:nvSpPr>
        <p:spPr/>
        <p:txBody>
          <a:bodyPr/>
          <a:lstStyle/>
          <a:p>
            <a:r>
              <a:rPr lang="sv-SE"/>
              <a:t>Introduction to ESS</a:t>
            </a:r>
            <a:endParaRPr lang="sv-SE"/>
          </a:p>
        </p:txBody>
      </p:sp>
      <p:sp>
        <p:nvSpPr>
          <p:cNvPr id="5" name="Platshållare för bildnummer 4"/>
          <p:cNvSpPr>
            <a:spLocks noGrp="1"/>
          </p:cNvSpPr>
          <p:nvPr>
            <p:ph type="sldNum" sz="quarter" idx="18"/>
          </p:nvPr>
        </p:nvSpPr>
        <p:spPr/>
        <p:txBody>
          <a:bodyPr/>
          <a:lstStyle/>
          <a:p>
            <a:fld id="{1334427D-BC02-4BB6-9552-FEF7E6C4F2BF}" type="slidenum">
              <a:rPr lang="sv-SE" smtClean="0"/>
            </a:fld>
            <a:endParaRPr lang="sv-SE"/>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8800" y="1540800"/>
            <a:ext cx="10514999" cy="574296"/>
          </a:xfrm>
        </p:spPr>
        <p:txBody>
          <a:bodyPr/>
          <a:lstStyle/>
          <a:p>
            <a:r>
              <a:rPr lang="en-US"/>
              <a:t>Click to edit Master title style</a:t>
            </a:r>
            <a:endParaRPr lang="sv-SE" dirty="0"/>
          </a:p>
        </p:txBody>
      </p:sp>
      <p:sp>
        <p:nvSpPr>
          <p:cNvPr id="3" name="Platshållare för text 2"/>
          <p:cNvSpPr>
            <a:spLocks noGrp="1"/>
          </p:cNvSpPr>
          <p:nvPr>
            <p:ph type="body" idx="1"/>
          </p:nvPr>
        </p:nvSpPr>
        <p:spPr>
          <a:xfrm>
            <a:off x="838800" y="2235600"/>
            <a:ext cx="5157787" cy="82391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Platshållare för innehåll 3"/>
          <p:cNvSpPr>
            <a:spLocks noGrp="1"/>
          </p:cNvSpPr>
          <p:nvPr>
            <p:ph sz="half" idx="2"/>
          </p:nvPr>
        </p:nvSpPr>
        <p:spPr>
          <a:xfrm>
            <a:off x="838800" y="3180015"/>
            <a:ext cx="5158800" cy="300964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sv-SE" dirty="0"/>
          </a:p>
        </p:txBody>
      </p:sp>
      <p:sp>
        <p:nvSpPr>
          <p:cNvPr id="5" name="Platshållare för text 4"/>
          <p:cNvSpPr>
            <a:spLocks noGrp="1"/>
          </p:cNvSpPr>
          <p:nvPr>
            <p:ph type="body" sz="quarter" idx="3"/>
          </p:nvPr>
        </p:nvSpPr>
        <p:spPr>
          <a:xfrm>
            <a:off x="6174000" y="2235599"/>
            <a:ext cx="5158800" cy="82391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Platshållare för innehåll 5"/>
          <p:cNvSpPr>
            <a:spLocks noGrp="1"/>
          </p:cNvSpPr>
          <p:nvPr>
            <p:ph sz="quarter" idx="4"/>
          </p:nvPr>
        </p:nvSpPr>
        <p:spPr>
          <a:xfrm>
            <a:off x="6174000" y="3180014"/>
            <a:ext cx="5158800" cy="300964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sv-SE" dirty="0"/>
          </a:p>
        </p:txBody>
      </p:sp>
      <p:sp>
        <p:nvSpPr>
          <p:cNvPr id="7" name="Platshållare för datum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Platshållare för sidfot 7"/>
          <p:cNvSpPr>
            <a:spLocks noGrp="1"/>
          </p:cNvSpPr>
          <p:nvPr>
            <p:ph type="ftr" sz="quarter" idx="11"/>
          </p:nvPr>
        </p:nvSpPr>
        <p:spPr/>
        <p:txBody>
          <a:bodyPr/>
          <a:lstStyle/>
          <a:p>
            <a:endParaRPr lang="zh-CN" altLang="en-US"/>
          </a:p>
        </p:txBody>
      </p:sp>
      <p:sp>
        <p:nvSpPr>
          <p:cNvPr id="9" name="Platshållare för bildnummer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ast rubrik">
    <p:spTree>
      <p:nvGrpSpPr>
        <p:cNvPr id="1" name=""/>
        <p:cNvGrpSpPr/>
        <p:nvPr/>
      </p:nvGrpSpPr>
      <p:grpSpPr>
        <a:xfrm>
          <a:off x="0" y="0"/>
          <a:ext cx="0" cy="0"/>
          <a:chOff x="0" y="0"/>
          <a:chExt cx="0" cy="0"/>
        </a:xfrm>
      </p:grpSpPr>
      <p:sp>
        <p:nvSpPr>
          <p:cNvPr id="6" name="Rubrik 1"/>
          <p:cNvSpPr>
            <a:spLocks noGrp="1"/>
          </p:cNvSpPr>
          <p:nvPr>
            <p:ph type="title"/>
          </p:nvPr>
        </p:nvSpPr>
        <p:spPr>
          <a:xfrm>
            <a:off x="838800" y="1540800"/>
            <a:ext cx="10528878" cy="736844"/>
          </a:xfrm>
        </p:spPr>
        <p:txBody>
          <a:bodyPr/>
          <a:lstStyle/>
          <a:p>
            <a:r>
              <a:rPr lang="en-US"/>
              <a:t>Click to edit Master title style</a:t>
            </a:r>
            <a:endParaRPr lang="sv-SE" dirty="0"/>
          </a:p>
        </p:txBody>
      </p:sp>
      <p:sp>
        <p:nvSpPr>
          <p:cNvPr id="2" name="Platshållare för datum 1"/>
          <p:cNvSpPr>
            <a:spLocks noGrp="1"/>
          </p:cNvSpPr>
          <p:nvPr>
            <p:ph type="dt" sz="half" idx="10"/>
          </p:nvPr>
        </p:nvSpPr>
        <p:spPr/>
        <p:txBody>
          <a:bodyPr/>
          <a:lstStyle/>
          <a:p>
            <a:fld id="{C5405075-C716-F943-A394-D5536F76CEBD}" type="datetime1">
              <a:rPr lang="sv-SE" smtClean="0"/>
            </a:fld>
            <a:endParaRPr lang="sv-SE"/>
          </a:p>
        </p:txBody>
      </p:sp>
      <p:sp>
        <p:nvSpPr>
          <p:cNvPr id="3" name="Platshållare för sidfot 2"/>
          <p:cNvSpPr>
            <a:spLocks noGrp="1"/>
          </p:cNvSpPr>
          <p:nvPr>
            <p:ph type="ftr" sz="quarter" idx="11"/>
          </p:nvPr>
        </p:nvSpPr>
        <p:spPr/>
        <p:txBody>
          <a:bodyPr/>
          <a:lstStyle/>
          <a:p>
            <a:r>
              <a:rPr lang="sv-SE"/>
              <a:t>Introduction to ESS</a:t>
            </a:r>
            <a:endParaRPr lang="sv-SE"/>
          </a:p>
        </p:txBody>
      </p:sp>
      <p:sp>
        <p:nvSpPr>
          <p:cNvPr id="4" name="Platshållare för bildnummer 3"/>
          <p:cNvSpPr>
            <a:spLocks noGrp="1"/>
          </p:cNvSpPr>
          <p:nvPr>
            <p:ph type="sldNum" sz="quarter" idx="12"/>
          </p:nvPr>
        </p:nvSpPr>
        <p:spPr/>
        <p:txBody>
          <a:bodyPr/>
          <a:lstStyle/>
          <a:p>
            <a:fld id="{1334427D-BC02-4BB6-9552-FEF7E6C4F2BF}" type="slidenum">
              <a:rPr lang="sv-SE" smtClean="0"/>
            </a:fld>
            <a:endParaRPr lang="sv-SE"/>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showMasterSp="0">
  <p:cSld name="Tom">
    <p:spTree>
      <p:nvGrpSpPr>
        <p:cNvPr id="1" name=""/>
        <p:cNvGrpSpPr/>
        <p:nvPr/>
      </p:nvGrpSpPr>
      <p:grpSpPr>
        <a:xfrm>
          <a:off x="0" y="0"/>
          <a:ext cx="0" cy="0"/>
          <a:chOff x="0" y="0"/>
          <a:chExt cx="0" cy="0"/>
        </a:xfrm>
      </p:grpSpPr>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Rubrik med bild">
    <p:spTree>
      <p:nvGrpSpPr>
        <p:cNvPr id="1" name=""/>
        <p:cNvGrpSpPr/>
        <p:nvPr/>
      </p:nvGrpSpPr>
      <p:grpSpPr>
        <a:xfrm>
          <a:off x="0" y="0"/>
          <a:ext cx="0" cy="0"/>
          <a:chOff x="0" y="0"/>
          <a:chExt cx="0" cy="0"/>
        </a:xfrm>
      </p:grpSpPr>
      <p:sp>
        <p:nvSpPr>
          <p:cNvPr id="9" name="Platshållare för bild 8"/>
          <p:cNvSpPr>
            <a:spLocks noGrp="1"/>
          </p:cNvSpPr>
          <p:nvPr>
            <p:ph type="pic" sz="quarter" idx="13" hasCustomPrompt="1"/>
          </p:nvPr>
        </p:nvSpPr>
        <p:spPr>
          <a:xfrm>
            <a:off x="0" y="3438000"/>
            <a:ext cx="12192000" cy="3420000"/>
          </a:xfrm>
        </p:spPr>
        <p:txBody>
          <a:bodyPr/>
          <a:lstStyle/>
          <a:p>
            <a:r>
              <a:rPr lang="en-US"/>
              <a:t>Drag picture to placeholder or click icon to add</a:t>
            </a:r>
            <a:endParaRPr lang="sv-SE"/>
          </a:p>
        </p:txBody>
      </p:sp>
      <p:sp>
        <p:nvSpPr>
          <p:cNvPr id="6" name="Underrubrik 2"/>
          <p:cNvSpPr>
            <a:spLocks noGrp="1"/>
          </p:cNvSpPr>
          <p:nvPr>
            <p:ph type="subTitle" idx="1" hasCustomPrompt="1"/>
          </p:nvPr>
        </p:nvSpPr>
        <p:spPr>
          <a:xfrm>
            <a:off x="1524000" y="2208554"/>
            <a:ext cx="9829800" cy="788400"/>
          </a:xfrm>
        </p:spPr>
        <p:txBody>
          <a:bodyPr>
            <a:noAutofit/>
          </a:bodyPr>
          <a:lstStyle>
            <a:lvl1pPr marL="0" indent="0" algn="l">
              <a:lnSpc>
                <a:spcPct val="100000"/>
              </a:lnSpc>
              <a:buNone/>
              <a:defRPr sz="2200" b="1">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Underrubrik</a:t>
            </a:r>
            <a:endParaRPr lang="sv-SE" dirty="0"/>
          </a:p>
        </p:txBody>
      </p:sp>
      <p:sp>
        <p:nvSpPr>
          <p:cNvPr id="3" name="Rubrik 2"/>
          <p:cNvSpPr>
            <a:spLocks noGrp="1"/>
          </p:cNvSpPr>
          <p:nvPr>
            <p:ph type="title" hasCustomPrompt="1"/>
          </p:nvPr>
        </p:nvSpPr>
        <p:spPr>
          <a:xfrm>
            <a:off x="1524000" y="1360799"/>
            <a:ext cx="9829801" cy="691200"/>
          </a:xfrm>
        </p:spPr>
        <p:txBody>
          <a:bodyPr>
            <a:noAutofit/>
          </a:bodyPr>
          <a:lstStyle>
            <a:lvl1pPr>
              <a:lnSpc>
                <a:spcPct val="100000"/>
              </a:lnSpc>
              <a:defRPr sz="3800"/>
            </a:lvl1pPr>
          </a:lstStyle>
          <a:p>
            <a:r>
              <a:rPr lang="sv-SE" dirty="0"/>
              <a:t>Stor rubrik</a:t>
            </a:r>
            <a:endParaRPr lang="sv-SE" dirty="0"/>
          </a:p>
        </p:txBody>
      </p:sp>
      <p:pic>
        <p:nvPicPr>
          <p:cNvPr id="5" name="107192D2-3778-4ECE-8BEC-1F42874D3F29" descr="759C4F0E-5528-4626-A835-687661AA8F96@familjenpange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0000" y="360000"/>
            <a:ext cx="1565081" cy="720000"/>
          </a:xfrm>
          <a:prstGeom prst="rect">
            <a:avLst/>
          </a:prstGeom>
          <a:noFill/>
          <a:ln>
            <a:noFill/>
          </a:ln>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ubrik med platta">
    <p:spTree>
      <p:nvGrpSpPr>
        <p:cNvPr id="1" name=""/>
        <p:cNvGrpSpPr/>
        <p:nvPr/>
      </p:nvGrpSpPr>
      <p:grpSpPr>
        <a:xfrm>
          <a:off x="0" y="0"/>
          <a:ext cx="0" cy="0"/>
          <a:chOff x="0" y="0"/>
          <a:chExt cx="0" cy="0"/>
        </a:xfrm>
      </p:grpSpPr>
      <p:sp>
        <p:nvSpPr>
          <p:cNvPr id="4" name="Rektangel 3"/>
          <p:cNvSpPr/>
          <p:nvPr/>
        </p:nvSpPr>
        <p:spPr>
          <a:xfrm>
            <a:off x="0" y="3474720"/>
            <a:ext cx="12192000" cy="34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 name="Rubrik 1"/>
          <p:cNvSpPr>
            <a:spLocks noGrp="1"/>
          </p:cNvSpPr>
          <p:nvPr>
            <p:ph type="ctrTitle" hasCustomPrompt="1"/>
          </p:nvPr>
        </p:nvSpPr>
        <p:spPr>
          <a:xfrm>
            <a:off x="1524001" y="1359581"/>
            <a:ext cx="9829800" cy="691957"/>
          </a:xfrm>
        </p:spPr>
        <p:txBody>
          <a:bodyPr anchor="t">
            <a:noAutofit/>
          </a:bodyPr>
          <a:lstStyle>
            <a:lvl1pPr algn="l">
              <a:lnSpc>
                <a:spcPct val="100000"/>
              </a:lnSpc>
              <a:defRPr sz="3800" b="1" baseline="0">
                <a:solidFill>
                  <a:schemeClr val="tx1"/>
                </a:solidFill>
              </a:defRPr>
            </a:lvl1pPr>
          </a:lstStyle>
          <a:p>
            <a:r>
              <a:rPr lang="sv-SE" dirty="0"/>
              <a:t>Stor rubrik</a:t>
            </a:r>
            <a:endParaRPr lang="sv-SE" dirty="0"/>
          </a:p>
        </p:txBody>
      </p:sp>
      <p:sp>
        <p:nvSpPr>
          <p:cNvPr id="6" name="Underrubrik 2"/>
          <p:cNvSpPr>
            <a:spLocks noGrp="1"/>
          </p:cNvSpPr>
          <p:nvPr>
            <p:ph type="subTitle" idx="1" hasCustomPrompt="1"/>
          </p:nvPr>
        </p:nvSpPr>
        <p:spPr>
          <a:xfrm>
            <a:off x="1524001" y="2208554"/>
            <a:ext cx="9829799" cy="788400"/>
          </a:xfrm>
        </p:spPr>
        <p:txBody>
          <a:bodyPr>
            <a:noAutofit/>
          </a:bodyPr>
          <a:lstStyle>
            <a:lvl1pPr marL="0" indent="0" algn="l">
              <a:lnSpc>
                <a:spcPct val="100000"/>
              </a:lnSpc>
              <a:buNone/>
              <a:defRPr sz="2200" b="1">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Underrubrik</a:t>
            </a:r>
            <a:endParaRPr lang="sv-SE"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hasCustomPrompt="1"/>
          </p:nvPr>
        </p:nvSpPr>
        <p:spPr>
          <a:xfrm>
            <a:off x="838800" y="1540800"/>
            <a:ext cx="10550525" cy="652145"/>
          </a:xfrm>
        </p:spPr>
        <p:txBody>
          <a:bodyPr/>
          <a:lstStyle>
            <a:lvl1pPr>
              <a:defRPr/>
            </a:lvl1pPr>
          </a:lstStyle>
          <a:p>
            <a:r>
              <a:rPr lang="sv-SE" dirty="0"/>
              <a:t>Mindre rubrik</a:t>
            </a:r>
            <a:endParaRPr lang="sv-SE" dirty="0"/>
          </a:p>
        </p:txBody>
      </p:sp>
      <p:sp>
        <p:nvSpPr>
          <p:cNvPr id="3" name="Platshållare för innehåll 2"/>
          <p:cNvSpPr>
            <a:spLocks noGrp="1"/>
          </p:cNvSpPr>
          <p:nvPr>
            <p:ph idx="1"/>
          </p:nvPr>
        </p:nvSpPr>
        <p:spPr>
          <a:xfrm>
            <a:off x="838800" y="2237129"/>
            <a:ext cx="10550525" cy="3836963"/>
          </a:xfrm>
        </p:spPr>
        <p:txBody>
          <a:bodyPr/>
          <a:lstStyle>
            <a:lvl1pPr>
              <a:lnSpc>
                <a:spcPct val="100000"/>
              </a:lnSpc>
              <a:spcBef>
                <a:spcPts val="1500"/>
              </a:spcBef>
              <a:spcAft>
                <a:spcPts val="0"/>
              </a:spcAft>
              <a:defRPr/>
            </a:lvl1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sv-SE" dirty="0"/>
          </a:p>
        </p:txBody>
      </p:sp>
      <p:sp>
        <p:nvSpPr>
          <p:cNvPr id="7" name="Date Placeholder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1522800" y="3020400"/>
            <a:ext cx="9831600" cy="1117846"/>
          </a:xfrm>
        </p:spPr>
        <p:txBody>
          <a:bodyPr anchor="t">
            <a:noAutofit/>
          </a:bodyPr>
          <a:lstStyle>
            <a:lvl1pPr>
              <a:lnSpc>
                <a:spcPct val="100000"/>
              </a:lnSpc>
              <a:defRPr sz="3800"/>
            </a:lvl1pPr>
          </a:lstStyle>
          <a:p>
            <a:r>
              <a:rPr lang="en-US"/>
              <a:t>Click to edit Master title style</a:t>
            </a:r>
            <a:endParaRPr lang="sv-SE" dirty="0"/>
          </a:p>
        </p:txBody>
      </p:sp>
      <p:sp>
        <p:nvSpPr>
          <p:cNvPr id="3" name="Platshållare för text 2"/>
          <p:cNvSpPr>
            <a:spLocks noGrp="1"/>
          </p:cNvSpPr>
          <p:nvPr>
            <p:ph type="body" idx="1"/>
          </p:nvPr>
        </p:nvSpPr>
        <p:spPr>
          <a:xfrm>
            <a:off x="1522800" y="4589464"/>
            <a:ext cx="9831600" cy="110795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Platshållare för datum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Platshållare för sidfot 4"/>
          <p:cNvSpPr>
            <a:spLocks noGrp="1"/>
          </p:cNvSpPr>
          <p:nvPr>
            <p:ph type="ftr" sz="quarter" idx="11"/>
          </p:nvPr>
        </p:nvSpPr>
        <p:spPr/>
        <p:txBody>
          <a:bodyPr/>
          <a:lstStyle/>
          <a:p>
            <a:endParaRPr lang="zh-CN" altLang="en-US"/>
          </a:p>
        </p:txBody>
      </p:sp>
      <p:sp>
        <p:nvSpPr>
          <p:cNvPr id="6" name="Platshållare för bildnumm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ubrik med avsnitt">
    <p:spTree>
      <p:nvGrpSpPr>
        <p:cNvPr id="1" name=""/>
        <p:cNvGrpSpPr/>
        <p:nvPr/>
      </p:nvGrpSpPr>
      <p:grpSpPr>
        <a:xfrm>
          <a:off x="0" y="0"/>
          <a:ext cx="0" cy="0"/>
          <a:chOff x="0" y="0"/>
          <a:chExt cx="0" cy="0"/>
        </a:xfrm>
      </p:grpSpPr>
      <p:sp>
        <p:nvSpPr>
          <p:cNvPr id="7" name="Rektangel 6"/>
          <p:cNvSpPr/>
          <p:nvPr/>
        </p:nvSpPr>
        <p:spPr>
          <a:xfrm>
            <a:off x="0" y="2358000"/>
            <a:ext cx="12192000" cy="450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p:cNvSpPr>
            <a:spLocks noGrp="1"/>
          </p:cNvSpPr>
          <p:nvPr>
            <p:ph type="title" hasCustomPrompt="1"/>
          </p:nvPr>
        </p:nvSpPr>
        <p:spPr>
          <a:xfrm>
            <a:off x="1522800" y="3021178"/>
            <a:ext cx="9831600" cy="1382378"/>
          </a:xfrm>
        </p:spPr>
        <p:txBody>
          <a:bodyPr anchor="t">
            <a:normAutofit/>
          </a:bodyPr>
          <a:lstStyle>
            <a:lvl1pPr>
              <a:defRPr sz="3800">
                <a:solidFill>
                  <a:schemeClr val="bg1"/>
                </a:solidFill>
              </a:defRPr>
            </a:lvl1pPr>
          </a:lstStyle>
          <a:p>
            <a:r>
              <a:rPr lang="sv-SE" dirty="0"/>
              <a:t>Avsnittsrubrik</a:t>
            </a:r>
            <a:endParaRPr lang="sv-SE"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hasCustomPrompt="1"/>
          </p:nvPr>
        </p:nvSpPr>
        <p:spPr>
          <a:xfrm>
            <a:off x="838800" y="1542415"/>
            <a:ext cx="10514999" cy="652145"/>
          </a:xfrm>
        </p:spPr>
        <p:txBody>
          <a:bodyPr/>
          <a:lstStyle>
            <a:lvl1pPr>
              <a:defRPr/>
            </a:lvl1pPr>
          </a:lstStyle>
          <a:p>
            <a:r>
              <a:rPr lang="sv-SE" dirty="0"/>
              <a:t>Mindre rubrik</a:t>
            </a:r>
            <a:endParaRPr lang="sv-SE" dirty="0"/>
          </a:p>
        </p:txBody>
      </p:sp>
      <p:sp>
        <p:nvSpPr>
          <p:cNvPr id="3" name="Platshållare för innehåll 2"/>
          <p:cNvSpPr>
            <a:spLocks noGrp="1"/>
          </p:cNvSpPr>
          <p:nvPr>
            <p:ph sz="half" idx="1"/>
          </p:nvPr>
        </p:nvSpPr>
        <p:spPr>
          <a:xfrm>
            <a:off x="838800" y="2234708"/>
            <a:ext cx="5180400" cy="394225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sv-SE" dirty="0"/>
          </a:p>
        </p:txBody>
      </p:sp>
      <p:sp>
        <p:nvSpPr>
          <p:cNvPr id="4" name="Platshållare för innehåll 3"/>
          <p:cNvSpPr>
            <a:spLocks noGrp="1"/>
          </p:cNvSpPr>
          <p:nvPr>
            <p:ph sz="half" idx="2"/>
          </p:nvPr>
        </p:nvSpPr>
        <p:spPr>
          <a:xfrm>
            <a:off x="6174000" y="2235600"/>
            <a:ext cx="5180400" cy="394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sv-SE" dirty="0"/>
          </a:p>
        </p:txBody>
      </p:sp>
      <p:sp>
        <p:nvSpPr>
          <p:cNvPr id="5" name="Platshållare för datum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Platshållare för sidfot 5"/>
          <p:cNvSpPr>
            <a:spLocks noGrp="1"/>
          </p:cNvSpPr>
          <p:nvPr>
            <p:ph type="ftr" sz="quarter" idx="11"/>
          </p:nvPr>
        </p:nvSpPr>
        <p:spPr/>
        <p:txBody>
          <a:bodyPr/>
          <a:lstStyle/>
          <a:p>
            <a:endParaRPr lang="zh-CN" altLang="en-US"/>
          </a:p>
        </p:txBody>
      </p:sp>
      <p:sp>
        <p:nvSpPr>
          <p:cNvPr id="7" name="Platshållare för bildnummer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ubrik med bild och diagram">
    <p:spTree>
      <p:nvGrpSpPr>
        <p:cNvPr id="1" name=""/>
        <p:cNvGrpSpPr/>
        <p:nvPr/>
      </p:nvGrpSpPr>
      <p:grpSpPr>
        <a:xfrm>
          <a:off x="0" y="0"/>
          <a:ext cx="0" cy="0"/>
          <a:chOff x="0" y="0"/>
          <a:chExt cx="0" cy="0"/>
        </a:xfrm>
      </p:grpSpPr>
      <p:sp>
        <p:nvSpPr>
          <p:cNvPr id="2" name="Rubrik 1"/>
          <p:cNvSpPr>
            <a:spLocks noGrp="1"/>
          </p:cNvSpPr>
          <p:nvPr>
            <p:ph type="title" hasCustomPrompt="1"/>
          </p:nvPr>
        </p:nvSpPr>
        <p:spPr>
          <a:xfrm>
            <a:off x="838800" y="1542415"/>
            <a:ext cx="10514999" cy="652145"/>
          </a:xfrm>
        </p:spPr>
        <p:txBody>
          <a:bodyPr/>
          <a:lstStyle>
            <a:lvl1pPr>
              <a:defRPr/>
            </a:lvl1pPr>
          </a:lstStyle>
          <a:p>
            <a:r>
              <a:rPr lang="sv-SE" dirty="0"/>
              <a:t>Mindre rubrik</a:t>
            </a:r>
            <a:endParaRPr lang="sv-SE" dirty="0"/>
          </a:p>
        </p:txBody>
      </p:sp>
      <p:sp>
        <p:nvSpPr>
          <p:cNvPr id="3" name="Platshållare för innehåll 2"/>
          <p:cNvSpPr>
            <a:spLocks noGrp="1"/>
          </p:cNvSpPr>
          <p:nvPr>
            <p:ph sz="half" idx="1"/>
          </p:nvPr>
        </p:nvSpPr>
        <p:spPr>
          <a:xfrm>
            <a:off x="838800" y="2234708"/>
            <a:ext cx="5180400" cy="394225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sv-SE" dirty="0"/>
          </a:p>
        </p:txBody>
      </p:sp>
      <p:sp>
        <p:nvSpPr>
          <p:cNvPr id="11" name="Platshållare för diagram 10"/>
          <p:cNvSpPr>
            <a:spLocks noGrp="1"/>
          </p:cNvSpPr>
          <p:nvPr>
            <p:ph type="chart" sz="quarter" idx="13" hasCustomPrompt="1"/>
          </p:nvPr>
        </p:nvSpPr>
        <p:spPr>
          <a:xfrm>
            <a:off x="6174000" y="2234963"/>
            <a:ext cx="5180400" cy="3942000"/>
          </a:xfrm>
        </p:spPr>
        <p:txBody>
          <a:bodyPr/>
          <a:lstStyle/>
          <a:p>
            <a:r>
              <a:rPr lang="en-US"/>
              <a:t>Click icon to add chart</a:t>
            </a:r>
            <a:endParaRPr lang="sv-SE"/>
          </a:p>
        </p:txBody>
      </p:sp>
      <p:sp>
        <p:nvSpPr>
          <p:cNvPr id="4" name="Platshållare för datum 3"/>
          <p:cNvSpPr>
            <a:spLocks noGrp="1"/>
          </p:cNvSpPr>
          <p:nvPr>
            <p:ph type="dt" sz="half" idx="14"/>
          </p:nvPr>
        </p:nvSpPr>
        <p:spPr/>
        <p:txBody>
          <a:bodyPr/>
          <a:lstStyle/>
          <a:p>
            <a:fld id="{18020847-F9E9-FC47-85A0-1688670DD9AD}" type="datetime1">
              <a:rPr lang="sv-SE" smtClean="0"/>
            </a:fld>
            <a:endParaRPr lang="sv-SE"/>
          </a:p>
        </p:txBody>
      </p:sp>
      <p:sp>
        <p:nvSpPr>
          <p:cNvPr id="5" name="Platshållare för sidfot 4"/>
          <p:cNvSpPr>
            <a:spLocks noGrp="1"/>
          </p:cNvSpPr>
          <p:nvPr>
            <p:ph type="ftr" sz="quarter" idx="15"/>
          </p:nvPr>
        </p:nvSpPr>
        <p:spPr/>
        <p:txBody>
          <a:bodyPr/>
          <a:lstStyle/>
          <a:p>
            <a:r>
              <a:rPr lang="sv-SE"/>
              <a:t>Introduction to ESS</a:t>
            </a:r>
            <a:endParaRPr lang="sv-SE"/>
          </a:p>
        </p:txBody>
      </p:sp>
      <p:sp>
        <p:nvSpPr>
          <p:cNvPr id="6" name="Platshållare för bildnummer 5"/>
          <p:cNvSpPr>
            <a:spLocks noGrp="1"/>
          </p:cNvSpPr>
          <p:nvPr>
            <p:ph type="sldNum" sz="quarter" idx="16"/>
          </p:nvPr>
        </p:nvSpPr>
        <p:spPr/>
        <p:txBody>
          <a:bodyPr/>
          <a:lstStyle/>
          <a:p>
            <a:fld id="{1334427D-BC02-4BB6-9552-FEF7E6C4F2BF}" type="slidenum">
              <a:rPr lang="sv-SE" smtClean="0"/>
            </a:fld>
            <a:endParaRPr lang="sv-SE"/>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ubrik med bild och text">
    <p:spTree>
      <p:nvGrpSpPr>
        <p:cNvPr id="1" name=""/>
        <p:cNvGrpSpPr/>
        <p:nvPr/>
      </p:nvGrpSpPr>
      <p:grpSpPr>
        <a:xfrm>
          <a:off x="0" y="0"/>
          <a:ext cx="0" cy="0"/>
          <a:chOff x="0" y="0"/>
          <a:chExt cx="0" cy="0"/>
        </a:xfrm>
      </p:grpSpPr>
      <p:sp>
        <p:nvSpPr>
          <p:cNvPr id="2" name="Rubrik 1"/>
          <p:cNvSpPr>
            <a:spLocks noGrp="1"/>
          </p:cNvSpPr>
          <p:nvPr>
            <p:ph type="title" hasCustomPrompt="1"/>
          </p:nvPr>
        </p:nvSpPr>
        <p:spPr>
          <a:xfrm>
            <a:off x="838800" y="1542415"/>
            <a:ext cx="10514999" cy="652145"/>
          </a:xfrm>
        </p:spPr>
        <p:txBody>
          <a:bodyPr/>
          <a:lstStyle>
            <a:lvl1pPr>
              <a:defRPr/>
            </a:lvl1pPr>
          </a:lstStyle>
          <a:p>
            <a:r>
              <a:rPr lang="sv-SE" dirty="0"/>
              <a:t>Mindre rubrik</a:t>
            </a:r>
            <a:endParaRPr lang="sv-SE" dirty="0"/>
          </a:p>
        </p:txBody>
      </p:sp>
      <p:sp>
        <p:nvSpPr>
          <p:cNvPr id="11" name="Platshållare för text 10"/>
          <p:cNvSpPr>
            <a:spLocks noGrp="1"/>
          </p:cNvSpPr>
          <p:nvPr>
            <p:ph type="body" sz="quarter" idx="13" hasCustomPrompt="1"/>
          </p:nvPr>
        </p:nvSpPr>
        <p:spPr>
          <a:xfrm>
            <a:off x="838800" y="2235599"/>
            <a:ext cx="5180400" cy="3942000"/>
          </a:xfrm>
        </p:spPr>
        <p:txBody>
          <a:bodyPr/>
          <a:lstStyle>
            <a:lvl1pPr marL="0" indent="0">
              <a:buNone/>
              <a:defRPr/>
            </a:lvl1pPr>
          </a:lstStyle>
          <a:p>
            <a:pPr lvl="0"/>
            <a:r>
              <a:rPr lang="sv-SE" dirty="0"/>
              <a:t>Bildtext</a:t>
            </a:r>
            <a:endParaRPr lang="sv-SE" dirty="0"/>
          </a:p>
        </p:txBody>
      </p:sp>
      <p:sp>
        <p:nvSpPr>
          <p:cNvPr id="13" name="Platshållare för bild 12"/>
          <p:cNvSpPr>
            <a:spLocks noGrp="1"/>
          </p:cNvSpPr>
          <p:nvPr>
            <p:ph type="pic" sz="quarter" idx="14" hasCustomPrompt="1"/>
          </p:nvPr>
        </p:nvSpPr>
        <p:spPr>
          <a:xfrm>
            <a:off x="6173999" y="2235599"/>
            <a:ext cx="5180400" cy="3942000"/>
          </a:xfrm>
        </p:spPr>
        <p:txBody>
          <a:bodyPr/>
          <a:lstStyle/>
          <a:p>
            <a:r>
              <a:rPr lang="en-US"/>
              <a:t>Drag picture to placeholder or click icon to add</a:t>
            </a:r>
            <a:endParaRPr lang="sv-SE"/>
          </a:p>
        </p:txBody>
      </p:sp>
      <p:sp>
        <p:nvSpPr>
          <p:cNvPr id="3" name="Platshållare för datum 2"/>
          <p:cNvSpPr>
            <a:spLocks noGrp="1"/>
          </p:cNvSpPr>
          <p:nvPr>
            <p:ph type="dt" sz="half" idx="15"/>
          </p:nvPr>
        </p:nvSpPr>
        <p:spPr/>
        <p:txBody>
          <a:bodyPr/>
          <a:lstStyle/>
          <a:p>
            <a:fld id="{B2D1FCD9-F179-7E4C-AC61-4FED92500D72}" type="datetime1">
              <a:rPr lang="sv-SE" smtClean="0"/>
            </a:fld>
            <a:endParaRPr lang="sv-SE"/>
          </a:p>
        </p:txBody>
      </p:sp>
      <p:sp>
        <p:nvSpPr>
          <p:cNvPr id="4" name="Platshållare för sidfot 3"/>
          <p:cNvSpPr>
            <a:spLocks noGrp="1"/>
          </p:cNvSpPr>
          <p:nvPr>
            <p:ph type="ftr" sz="quarter" idx="16"/>
          </p:nvPr>
        </p:nvSpPr>
        <p:spPr/>
        <p:txBody>
          <a:bodyPr/>
          <a:lstStyle/>
          <a:p>
            <a:r>
              <a:rPr lang="sv-SE"/>
              <a:t>Introduction to ESS</a:t>
            </a:r>
            <a:endParaRPr lang="sv-SE"/>
          </a:p>
        </p:txBody>
      </p:sp>
      <p:sp>
        <p:nvSpPr>
          <p:cNvPr id="5" name="Platshållare för bildnummer 4"/>
          <p:cNvSpPr>
            <a:spLocks noGrp="1"/>
          </p:cNvSpPr>
          <p:nvPr>
            <p:ph type="sldNum" sz="quarter" idx="17"/>
          </p:nvPr>
        </p:nvSpPr>
        <p:spPr/>
        <p:txBody>
          <a:bodyPr/>
          <a:lstStyle/>
          <a:p>
            <a:fld id="{1334427D-BC02-4BB6-9552-FEF7E6C4F2BF}" type="slidenum">
              <a:rPr lang="sv-SE" smtClean="0"/>
            </a:fld>
            <a:endParaRPr lang="sv-SE"/>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107192D2-3778-4ECE-8BEC-1F42874D3F29" descr="759C4F0E-5528-4626-A835-687661AA8F96@familjenpangea"/>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080000" y="360000"/>
            <a:ext cx="1565081" cy="720000"/>
          </a:xfrm>
          <a:prstGeom prst="rect">
            <a:avLst/>
          </a:prstGeom>
          <a:noFill/>
          <a:ln>
            <a:noFill/>
          </a:ln>
        </p:spPr>
      </p:pic>
      <p:sp>
        <p:nvSpPr>
          <p:cNvPr id="2" name="Platshållare för rubrik 1"/>
          <p:cNvSpPr>
            <a:spLocks noGrp="1"/>
          </p:cNvSpPr>
          <p:nvPr>
            <p:ph type="title"/>
          </p:nvPr>
        </p:nvSpPr>
        <p:spPr>
          <a:xfrm>
            <a:off x="1524000" y="1542415"/>
            <a:ext cx="9829799" cy="652145"/>
          </a:xfrm>
          <a:prstGeom prst="rect">
            <a:avLst/>
          </a:prstGeom>
        </p:spPr>
        <p:txBody>
          <a:bodyPr vert="horz" lIns="91440" tIns="45720" rIns="91440" bIns="45720" rtlCol="0" anchor="t">
            <a:noAutofit/>
          </a:bodyPr>
          <a:lstStyle/>
          <a:p>
            <a:r>
              <a:rPr lang="sv-SE" dirty="0"/>
              <a:t>Klicka här för att ändra format</a:t>
            </a:r>
            <a:endParaRPr lang="sv-SE" dirty="0"/>
          </a:p>
        </p:txBody>
      </p:sp>
      <p:sp>
        <p:nvSpPr>
          <p:cNvPr id="3" name="Platshållare för text 2"/>
          <p:cNvSpPr>
            <a:spLocks noGrp="1"/>
          </p:cNvSpPr>
          <p:nvPr>
            <p:ph type="body" idx="1"/>
          </p:nvPr>
        </p:nvSpPr>
        <p:spPr>
          <a:xfrm>
            <a:off x="1524000" y="2237129"/>
            <a:ext cx="9829800" cy="3836963"/>
          </a:xfrm>
          <a:prstGeom prst="rect">
            <a:avLst/>
          </a:prstGeom>
        </p:spPr>
        <p:txBody>
          <a:bodyPr vert="horz" lIns="91440" tIns="45720" rIns="91440" bIns="45720" rtlCol="0">
            <a:noAutofit/>
          </a:bodyPr>
          <a:lstStyle/>
          <a:p>
            <a:pPr lvl="0"/>
            <a:r>
              <a:rPr lang="sv-SE" dirty="0"/>
              <a:t>Klicka här för att ändra format på bakgrundstexten</a:t>
            </a:r>
            <a:endParaRPr lang="sv-SE" dirty="0"/>
          </a:p>
          <a:p>
            <a:pPr lvl="1"/>
            <a:r>
              <a:rPr lang="sv-SE" dirty="0"/>
              <a:t>Nivå två</a:t>
            </a:r>
            <a:endParaRPr lang="sv-SE" dirty="0"/>
          </a:p>
          <a:p>
            <a:pPr lvl="2"/>
            <a:r>
              <a:rPr lang="sv-SE" dirty="0"/>
              <a:t>Nivå tre</a:t>
            </a:r>
            <a:endParaRPr lang="sv-SE" dirty="0"/>
          </a:p>
          <a:p>
            <a:pPr lvl="3"/>
            <a:r>
              <a:rPr lang="sv-SE" dirty="0"/>
              <a:t>Nivå fyra</a:t>
            </a:r>
            <a:endParaRPr lang="sv-SE" dirty="0"/>
          </a:p>
          <a:p>
            <a:pPr lvl="4"/>
            <a:r>
              <a:rPr lang="sv-SE" dirty="0"/>
              <a:t>Nivå fem</a:t>
            </a:r>
            <a:endParaRPr lang="sv-SE" dirty="0"/>
          </a:p>
        </p:txBody>
      </p:sp>
      <p:sp>
        <p:nvSpPr>
          <p:cNvPr id="4" name="Platshållare för datum 3"/>
          <p:cNvSpPr>
            <a:spLocks noGrp="1"/>
          </p:cNvSpPr>
          <p:nvPr>
            <p:ph type="dt" sz="half" idx="2"/>
          </p:nvPr>
        </p:nvSpPr>
        <p:spPr>
          <a:xfrm>
            <a:off x="7704000" y="6356351"/>
            <a:ext cx="1529865" cy="360000"/>
          </a:xfrm>
          <a:prstGeom prst="rect">
            <a:avLst/>
          </a:prstGeom>
        </p:spPr>
        <p:txBody>
          <a:bodyPr vert="horz" lIns="36000" tIns="45720" rIns="90000" bIns="45720" rtlCol="0" anchor="ctr"/>
          <a:lstStyle>
            <a:lvl1pPr algn="l">
              <a:defRPr sz="1200">
                <a:solidFill>
                  <a:schemeClr val="tx1"/>
                </a:solidFill>
                <a:latin typeface="+mj-lt"/>
              </a:defRPr>
            </a:lvl1pPr>
          </a:lstStyle>
          <a:p>
            <a:fld id="{82F288E0-7875-42C4-84C8-98DBBD3BF4D2}" type="datetimeFigureOut">
              <a:rPr lang="zh-CN" altLang="en-US" smtClean="0"/>
            </a:fld>
            <a:endParaRPr lang="zh-CN" altLang="en-US"/>
          </a:p>
        </p:txBody>
      </p:sp>
      <p:sp>
        <p:nvSpPr>
          <p:cNvPr id="5" name="Platshållare för sidfot 4"/>
          <p:cNvSpPr>
            <a:spLocks noGrp="1"/>
          </p:cNvSpPr>
          <p:nvPr>
            <p:ph type="ftr" sz="quarter" idx="3"/>
          </p:nvPr>
        </p:nvSpPr>
        <p:spPr>
          <a:xfrm>
            <a:off x="4212000" y="6357600"/>
            <a:ext cx="3405553" cy="360000"/>
          </a:xfrm>
          <a:prstGeom prst="rect">
            <a:avLst/>
          </a:prstGeom>
        </p:spPr>
        <p:txBody>
          <a:bodyPr vert="horz" lIns="108000" tIns="45720" rIns="91440" bIns="45720" rtlCol="0" anchor="ctr"/>
          <a:lstStyle>
            <a:lvl1pPr algn="l">
              <a:defRPr sz="1200">
                <a:solidFill>
                  <a:schemeClr val="tx1"/>
                </a:solidFill>
                <a:latin typeface="+mj-lt"/>
              </a:defRPr>
            </a:lvl1pPr>
          </a:lstStyle>
          <a:p>
            <a:endParaRPr lang="zh-CN" altLang="en-US"/>
          </a:p>
        </p:txBody>
      </p:sp>
      <p:sp>
        <p:nvSpPr>
          <p:cNvPr id="6" name="Platshållare för bildnummer 5"/>
          <p:cNvSpPr>
            <a:spLocks noGrp="1"/>
          </p:cNvSpPr>
          <p:nvPr>
            <p:ph type="sldNum" sz="quarter" idx="4"/>
          </p:nvPr>
        </p:nvSpPr>
        <p:spPr>
          <a:xfrm>
            <a:off x="9823932" y="6356350"/>
            <a:ext cx="1529867" cy="360000"/>
          </a:xfrm>
          <a:prstGeom prst="rect">
            <a:avLst/>
          </a:prstGeom>
        </p:spPr>
        <p:txBody>
          <a:bodyPr vert="horz" lIns="91440" tIns="45720" rIns="0" bIns="45720" rtlCol="0" anchor="ctr"/>
          <a:lstStyle>
            <a:lvl1pPr algn="r">
              <a:defRPr sz="1200">
                <a:solidFill>
                  <a:schemeClr val="tx1"/>
                </a:solidFill>
                <a:latin typeface="+mj-lt"/>
              </a:defRPr>
            </a:lvl1pPr>
          </a:lstStyle>
          <a:p>
            <a:fld id="{7D9BB5D0-35E4-459D-AEF3-FE4D7C45CC19}" type="slidenum">
              <a:rPr lang="zh-CN" altLang="en-US" smtClean="0"/>
            </a:fld>
            <a:endParaRPr lang="zh-CN" altLang="en-US"/>
          </a:p>
        </p:txBody>
      </p:sp>
      <p:sp>
        <p:nvSpPr>
          <p:cNvPr id="8" name="textruta 7"/>
          <p:cNvSpPr txBox="1"/>
          <p:nvPr/>
        </p:nvSpPr>
        <p:spPr>
          <a:xfrm>
            <a:off x="838800" y="6356348"/>
            <a:ext cx="2743200" cy="365125"/>
          </a:xfrm>
          <a:prstGeom prst="rect">
            <a:avLst/>
          </a:prstGeom>
          <a:noFill/>
        </p:spPr>
        <p:txBody>
          <a:bodyPr wrap="square" lIns="36000" rtlCol="0" anchor="ctr" anchorCtr="0">
            <a:noAutofit/>
          </a:bodyPr>
          <a:lstStyle/>
          <a:p>
            <a:r>
              <a:rPr lang="sv-SE" sz="1200">
                <a:latin typeface="Arial" panose="020B0604020202090204" pitchFamily="34" charset="0"/>
                <a:cs typeface="Arial" panose="020B0604020202090204" pitchFamily="34" charset="0"/>
              </a:rPr>
              <a:t>Mittuniversitetet</a:t>
            </a:r>
            <a:endParaRPr lang="sv-SE" sz="1200">
              <a:latin typeface="Arial" panose="020B0604020202090204" pitchFamily="34" charset="0"/>
              <a:cs typeface="Arial" panose="020B0604020202090204" pitchFamily="34" charset="0"/>
            </a:endParaRPr>
          </a:p>
        </p:txBody>
      </p:sp>
      <p:cxnSp>
        <p:nvCxnSpPr>
          <p:cNvPr id="9" name="Rak 8"/>
          <p:cNvCxnSpPr/>
          <p:nvPr/>
        </p:nvCxnSpPr>
        <p:spPr>
          <a:xfrm>
            <a:off x="852048" y="6310166"/>
            <a:ext cx="10512000" cy="0"/>
          </a:xfrm>
          <a:prstGeom prst="line">
            <a:avLst/>
          </a:prstGeom>
          <a:ln w="3175">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914400" rtl="0" eaLnBrk="1" latinLnBrk="0" hangingPunct="1">
        <a:lnSpc>
          <a:spcPts val="3600"/>
        </a:lnSpc>
        <a:spcBef>
          <a:spcPct val="0"/>
        </a:spcBef>
        <a:buNone/>
        <a:defRPr sz="2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500"/>
        </a:spcBef>
        <a:spcAft>
          <a:spcPts val="0"/>
        </a:spcAft>
        <a:buClr>
          <a:schemeClr val="accent1"/>
        </a:buClr>
        <a:buFont typeface="Arial" panose="020B0604020202090204" pitchFamily="34" charset="0"/>
        <a:buChar char="•"/>
        <a:defRPr sz="20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90204" pitchFamily="34" charset="0"/>
        <a:buChar char="•"/>
        <a:defRPr sz="1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90204" pitchFamily="34" charset="0"/>
        <a:buChar char="•"/>
        <a:defRPr sz="16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9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9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GI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1522800" y="3021178"/>
            <a:ext cx="9831600" cy="1382378"/>
          </a:xfrm>
        </p:spPr>
        <p:txBody>
          <a:bodyPr/>
          <a:p>
            <a:pPr algn="ctr"/>
            <a:r>
              <a:rPr lang="en-US" altLang="zh-CN"/>
              <a:t>Assignment-</a:t>
            </a:r>
            <a:r>
              <a:rPr lang="en-US" altLang="zh-CN">
                <a:latin typeface="Arial" panose="020B0604020202090204" pitchFamily="34" charset="0"/>
              </a:rPr>
              <a:t>ǀ</a:t>
            </a:r>
            <a:br>
              <a:rPr lang="en-US" altLang="zh-CN">
                <a:latin typeface="Arial" panose="020B0604020202090204" pitchFamily="34" charset="0"/>
              </a:rPr>
            </a:br>
            <a:r>
              <a:rPr lang="en-US" altLang="zh-CN">
                <a:latin typeface="Arial" panose="020B0604020202090204" pitchFamily="34" charset="0"/>
              </a:rPr>
              <a:t>Explore the common package types</a:t>
            </a:r>
            <a:endParaRPr lang="en-US" altLang="zh-CN">
              <a:latin typeface="Arial" panose="020B0604020202090204" pitchFamily="34" charset="0"/>
            </a:endParaRPr>
          </a:p>
        </p:txBody>
      </p:sp>
      <p:sp>
        <p:nvSpPr>
          <p:cNvPr id="7" name="文本框 6"/>
          <p:cNvSpPr txBox="1"/>
          <p:nvPr/>
        </p:nvSpPr>
        <p:spPr>
          <a:xfrm>
            <a:off x="340360" y="4839970"/>
            <a:ext cx="3698875" cy="1198880"/>
          </a:xfrm>
          <a:prstGeom prst="rect">
            <a:avLst/>
          </a:prstGeom>
          <a:noFill/>
        </p:spPr>
        <p:txBody>
          <a:bodyPr wrap="square" rtlCol="0">
            <a:spAutoFit/>
          </a:bodyPr>
          <a:p>
            <a:r>
              <a:rPr lang="en-US" altLang="zh-CN" b="1">
                <a:solidFill>
                  <a:schemeClr val="bg1"/>
                </a:solidFill>
              </a:rPr>
              <a:t>Group member:</a:t>
            </a:r>
            <a:endParaRPr lang="en-US" altLang="zh-CN" b="1">
              <a:solidFill>
                <a:schemeClr val="bg1"/>
              </a:solidFill>
            </a:endParaRPr>
          </a:p>
          <a:p>
            <a:r>
              <a:rPr lang="en-US" altLang="zh-CN" b="1">
                <a:solidFill>
                  <a:schemeClr val="bg1"/>
                </a:solidFill>
              </a:rPr>
              <a:t>SONG YANG</a:t>
            </a:r>
            <a:endParaRPr lang="en-US" altLang="zh-CN" b="1">
              <a:solidFill>
                <a:schemeClr val="bg1"/>
              </a:solidFill>
            </a:endParaRPr>
          </a:p>
          <a:p>
            <a:r>
              <a:rPr lang="en-US" altLang="zh-CN" b="1">
                <a:solidFill>
                  <a:schemeClr val="bg1"/>
                </a:solidFill>
              </a:rPr>
              <a:t>QU MINGXUAN</a:t>
            </a:r>
            <a:br>
              <a:rPr lang="en-US" altLang="zh-CN" b="1">
                <a:solidFill>
                  <a:schemeClr val="bg1"/>
                </a:solidFill>
              </a:rPr>
            </a:br>
            <a:r>
              <a:rPr lang="en-US" altLang="zh-CN" b="1">
                <a:solidFill>
                  <a:schemeClr val="bg1"/>
                </a:solidFill>
              </a:rPr>
              <a:t>XIAO SA</a:t>
            </a:r>
            <a:endParaRPr lang="en-US" altLang="zh-CN" b="1">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489585" y="396875"/>
            <a:ext cx="10370185" cy="5707380"/>
            <a:chOff x="1669" y="1037"/>
            <a:chExt cx="16331" cy="8988"/>
          </a:xfrm>
        </p:grpSpPr>
        <p:sp>
          <p:nvSpPr>
            <p:cNvPr id="5" name="文本框 4"/>
            <p:cNvSpPr txBox="1"/>
            <p:nvPr/>
          </p:nvSpPr>
          <p:spPr>
            <a:xfrm>
              <a:off x="2574" y="1037"/>
              <a:ext cx="9740" cy="822"/>
            </a:xfrm>
            <a:prstGeom prst="rect">
              <a:avLst/>
            </a:prstGeom>
            <a:noFill/>
          </p:spPr>
          <p:txBody>
            <a:bodyPr wrap="square" rtlCol="0" anchor="t">
              <a:spAutoFit/>
            </a:bodyPr>
            <a:p>
              <a:r>
                <a:rPr lang="zh-CN" altLang="en-US" sz="2800" b="1"/>
                <a:t>DIP–Dual In line Package</a:t>
              </a:r>
              <a:endParaRPr lang="zh-CN" altLang="en-US" sz="2800" b="1"/>
            </a:p>
          </p:txBody>
        </p:sp>
        <p:pic>
          <p:nvPicPr>
            <p:cNvPr id="4" name="图片 3"/>
            <p:cNvPicPr>
              <a:picLocks noChangeAspect="1"/>
            </p:cNvPicPr>
            <p:nvPr/>
          </p:nvPicPr>
          <p:blipFill>
            <a:blip r:embed="rId1"/>
            <a:stretch>
              <a:fillRect/>
            </a:stretch>
          </p:blipFill>
          <p:spPr>
            <a:xfrm>
              <a:off x="2574" y="2422"/>
              <a:ext cx="5213" cy="4263"/>
            </a:xfrm>
            <a:prstGeom prst="rect">
              <a:avLst/>
            </a:prstGeom>
          </p:spPr>
        </p:pic>
        <p:pic>
          <p:nvPicPr>
            <p:cNvPr id="6" name="图片 5"/>
            <p:cNvPicPr>
              <a:picLocks noChangeAspect="1"/>
            </p:cNvPicPr>
            <p:nvPr/>
          </p:nvPicPr>
          <p:blipFill>
            <a:blip r:embed="rId2"/>
            <a:stretch>
              <a:fillRect/>
            </a:stretch>
          </p:blipFill>
          <p:spPr>
            <a:xfrm>
              <a:off x="6140" y="5350"/>
              <a:ext cx="3693" cy="3659"/>
            </a:xfrm>
            <a:prstGeom prst="rect">
              <a:avLst/>
            </a:prstGeom>
          </p:spPr>
        </p:pic>
        <p:pic>
          <p:nvPicPr>
            <p:cNvPr id="7" name="图片 6"/>
            <p:cNvPicPr>
              <a:picLocks noChangeAspect="1"/>
            </p:cNvPicPr>
            <p:nvPr/>
          </p:nvPicPr>
          <p:blipFill>
            <a:blip r:embed="rId3"/>
            <a:stretch>
              <a:fillRect/>
            </a:stretch>
          </p:blipFill>
          <p:spPr>
            <a:xfrm>
              <a:off x="1669" y="6522"/>
              <a:ext cx="4239" cy="2964"/>
            </a:xfrm>
            <a:prstGeom prst="rect">
              <a:avLst/>
            </a:prstGeom>
          </p:spPr>
        </p:pic>
        <p:pic>
          <p:nvPicPr>
            <p:cNvPr id="8" name="图片 7"/>
            <p:cNvPicPr>
              <a:picLocks noChangeAspect="1"/>
            </p:cNvPicPr>
            <p:nvPr/>
          </p:nvPicPr>
          <p:blipFill>
            <a:blip r:embed="rId4"/>
            <a:stretch>
              <a:fillRect/>
            </a:stretch>
          </p:blipFill>
          <p:spPr>
            <a:xfrm>
              <a:off x="10495" y="3663"/>
              <a:ext cx="7505" cy="6362"/>
            </a:xfrm>
            <a:prstGeom prst="rect">
              <a:avLst/>
            </a:prstGeom>
          </p:spPr>
        </p:pic>
        <p:sp>
          <p:nvSpPr>
            <p:cNvPr id="9" name="文本框 8"/>
            <p:cNvSpPr txBox="1"/>
            <p:nvPr/>
          </p:nvSpPr>
          <p:spPr>
            <a:xfrm>
              <a:off x="7600" y="2983"/>
              <a:ext cx="4000" cy="1016"/>
            </a:xfrm>
            <a:prstGeom prst="rect">
              <a:avLst/>
            </a:prstGeom>
            <a:noFill/>
          </p:spPr>
          <p:txBody>
            <a:bodyPr wrap="square" rtlCol="0" anchor="t">
              <a:spAutoFit/>
            </a:bodyPr>
            <a:p>
              <a:r>
                <a:rPr lang="zh-CN" altLang="en-US"/>
                <a:t>14-pin plastic DIP packages</a:t>
              </a:r>
              <a:endParaRPr lang="zh-CN" altLang="en-US"/>
            </a:p>
          </p:txBody>
        </p:sp>
        <p:sp>
          <p:nvSpPr>
            <p:cNvPr id="10" name="文本框 9"/>
            <p:cNvSpPr txBox="1"/>
            <p:nvPr/>
          </p:nvSpPr>
          <p:spPr>
            <a:xfrm>
              <a:off x="6140" y="9009"/>
              <a:ext cx="4000" cy="1016"/>
            </a:xfrm>
            <a:prstGeom prst="rect">
              <a:avLst/>
            </a:prstGeom>
            <a:noFill/>
          </p:spPr>
          <p:txBody>
            <a:bodyPr wrap="square" rtlCol="0" anchor="t">
              <a:spAutoFit/>
            </a:bodyPr>
            <a:p>
              <a:r>
                <a:rPr lang="zh-CN" altLang="en-US"/>
                <a:t>wide DIP sockets for 16-, 14-, and 8-pin DIP ICs</a:t>
              </a:r>
              <a:endParaRPr lang="zh-CN" altLang="en-US"/>
            </a:p>
          </p:txBody>
        </p:sp>
        <p:sp>
          <p:nvSpPr>
            <p:cNvPr id="11" name="文本框 10"/>
            <p:cNvSpPr txBox="1"/>
            <p:nvPr/>
          </p:nvSpPr>
          <p:spPr>
            <a:xfrm>
              <a:off x="1908" y="9445"/>
              <a:ext cx="4000" cy="580"/>
            </a:xfrm>
            <a:prstGeom prst="rect">
              <a:avLst/>
            </a:prstGeom>
            <a:noFill/>
          </p:spPr>
          <p:txBody>
            <a:bodyPr wrap="square" rtlCol="0" anchor="t">
              <a:spAutoFit/>
            </a:bodyPr>
            <a:p>
              <a:r>
                <a:rPr lang="zh-CN" altLang="en-US"/>
                <a:t>Side view of </a:t>
              </a:r>
              <a:r>
                <a:rPr lang="en-US" altLang="zh-CN"/>
                <a:t>DIP</a:t>
              </a:r>
              <a:endParaRPr lang="en-US" altLang="zh-CN"/>
            </a:p>
          </p:txBody>
        </p:sp>
        <p:sp>
          <p:nvSpPr>
            <p:cNvPr id="12" name="文本框 11"/>
            <p:cNvSpPr txBox="1"/>
            <p:nvPr/>
          </p:nvSpPr>
          <p:spPr>
            <a:xfrm>
              <a:off x="11600" y="1338"/>
              <a:ext cx="6400" cy="2325"/>
            </a:xfrm>
            <a:prstGeom prst="rect">
              <a:avLst/>
            </a:prstGeom>
            <a:noFill/>
          </p:spPr>
          <p:txBody>
            <a:bodyPr wrap="square" rtlCol="0" anchor="t">
              <a:spAutoFit/>
            </a:bodyPr>
            <a:p>
              <a:r>
                <a:rPr lang="zh-CN" altLang="en-US"/>
                <a:t>DIP cooling conditions : </a:t>
              </a:r>
              <a:endParaRPr lang="zh-CN" altLang="en-US"/>
            </a:p>
            <a:p>
              <a:r>
                <a:rPr lang="zh-CN" altLang="en-US"/>
                <a:t>1) natural convection cooling</a:t>
              </a:r>
              <a:endParaRPr lang="zh-CN" altLang="en-US"/>
            </a:p>
            <a:p>
              <a:r>
                <a:rPr lang="zh-CN" altLang="en-US"/>
                <a:t>2) artificially circulated air</a:t>
              </a:r>
              <a:endParaRPr lang="zh-CN" altLang="en-US"/>
            </a:p>
            <a:p>
              <a:r>
                <a:rPr lang="zh-CN" altLang="en-US"/>
                <a:t>3) cooling under a liquid or on a water cooled copper block.</a:t>
              </a:r>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860425" y="504825"/>
            <a:ext cx="7922260" cy="5045075"/>
            <a:chOff x="2574" y="1037"/>
            <a:chExt cx="12476" cy="7945"/>
          </a:xfrm>
        </p:grpSpPr>
        <p:sp>
          <p:nvSpPr>
            <p:cNvPr id="5" name="文本框 4"/>
            <p:cNvSpPr txBox="1"/>
            <p:nvPr/>
          </p:nvSpPr>
          <p:spPr>
            <a:xfrm>
              <a:off x="2574" y="1037"/>
              <a:ext cx="10722" cy="822"/>
            </a:xfrm>
            <a:prstGeom prst="rect">
              <a:avLst/>
            </a:prstGeom>
            <a:noFill/>
          </p:spPr>
          <p:txBody>
            <a:bodyPr wrap="square" rtlCol="0" anchor="t">
              <a:spAutoFit/>
            </a:bodyPr>
            <a:p>
              <a:r>
                <a:rPr lang="zh-CN" altLang="en-US" sz="2800" b="1"/>
                <a:t>SOIC–Small Outline Integrated Circuit</a:t>
              </a:r>
              <a:endParaRPr lang="zh-CN" altLang="en-US" sz="2800" b="1"/>
            </a:p>
          </p:txBody>
        </p:sp>
        <p:pic>
          <p:nvPicPr>
            <p:cNvPr id="4" name="图片 3"/>
            <p:cNvPicPr>
              <a:picLocks noChangeAspect="1"/>
            </p:cNvPicPr>
            <p:nvPr/>
          </p:nvPicPr>
          <p:blipFill>
            <a:blip r:embed="rId1"/>
            <a:stretch>
              <a:fillRect/>
            </a:stretch>
          </p:blipFill>
          <p:spPr>
            <a:xfrm>
              <a:off x="2574" y="2391"/>
              <a:ext cx="4776" cy="3564"/>
            </a:xfrm>
            <a:prstGeom prst="rect">
              <a:avLst/>
            </a:prstGeom>
          </p:spPr>
        </p:pic>
        <p:pic>
          <p:nvPicPr>
            <p:cNvPr id="6" name="图片 5"/>
            <p:cNvPicPr>
              <a:picLocks noChangeAspect="1"/>
            </p:cNvPicPr>
            <p:nvPr/>
          </p:nvPicPr>
          <p:blipFill>
            <a:blip r:embed="rId2"/>
            <a:stretch>
              <a:fillRect/>
            </a:stretch>
          </p:blipFill>
          <p:spPr>
            <a:xfrm>
              <a:off x="8242" y="3543"/>
              <a:ext cx="6808" cy="4423"/>
            </a:xfrm>
            <a:prstGeom prst="rect">
              <a:avLst/>
            </a:prstGeom>
          </p:spPr>
        </p:pic>
        <p:sp>
          <p:nvSpPr>
            <p:cNvPr id="7" name="文本框 6"/>
            <p:cNvSpPr txBox="1"/>
            <p:nvPr/>
          </p:nvSpPr>
          <p:spPr>
            <a:xfrm>
              <a:off x="2962" y="5955"/>
              <a:ext cx="4000" cy="580"/>
            </a:xfrm>
            <a:prstGeom prst="rect">
              <a:avLst/>
            </a:prstGeom>
            <a:noFill/>
          </p:spPr>
          <p:txBody>
            <a:bodyPr wrap="square" rtlCol="0" anchor="t">
              <a:spAutoFit/>
            </a:bodyPr>
            <a:p>
              <a:pPr algn="ctr"/>
              <a:r>
                <a:rPr lang="zh-CN" altLang="en-US"/>
                <a:t>SOIC-16</a:t>
              </a:r>
              <a:endParaRPr lang="zh-CN" altLang="en-US"/>
            </a:p>
          </p:txBody>
        </p:sp>
        <p:sp>
          <p:nvSpPr>
            <p:cNvPr id="8" name="文本框 7"/>
            <p:cNvSpPr txBox="1"/>
            <p:nvPr/>
          </p:nvSpPr>
          <p:spPr>
            <a:xfrm>
              <a:off x="9646" y="7966"/>
              <a:ext cx="4000" cy="1016"/>
            </a:xfrm>
            <a:prstGeom prst="rect">
              <a:avLst/>
            </a:prstGeom>
            <a:noFill/>
          </p:spPr>
          <p:txBody>
            <a:bodyPr wrap="square" rtlCol="0" anchor="t">
              <a:spAutoFit/>
            </a:bodyPr>
            <a:p>
              <a:r>
                <a:rPr lang="zh-CN" altLang="en-US"/>
                <a:t>general shape of a SOIC narrow package</a:t>
              </a:r>
              <a:endParaRPr lang="zh-CN"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588010" y="573405"/>
            <a:ext cx="9698990" cy="4251325"/>
            <a:chOff x="2574" y="1037"/>
            <a:chExt cx="15274" cy="6695"/>
          </a:xfrm>
        </p:grpSpPr>
        <p:sp>
          <p:nvSpPr>
            <p:cNvPr id="5" name="文本框 4"/>
            <p:cNvSpPr txBox="1"/>
            <p:nvPr/>
          </p:nvSpPr>
          <p:spPr>
            <a:xfrm>
              <a:off x="2574" y="1037"/>
              <a:ext cx="5786" cy="822"/>
            </a:xfrm>
            <a:prstGeom prst="rect">
              <a:avLst/>
            </a:prstGeom>
            <a:noFill/>
          </p:spPr>
          <p:txBody>
            <a:bodyPr wrap="square" rtlCol="0" anchor="t">
              <a:spAutoFit/>
            </a:bodyPr>
            <a:p>
              <a:r>
                <a:rPr lang="en-US" altLang="zh-CN" sz="2800" b="1">
                  <a:sym typeface="+mn-ea"/>
                </a:rPr>
                <a:t>BGA</a:t>
              </a:r>
              <a:r>
                <a:rPr lang="zh-CN" altLang="en-US" sz="2800" b="1">
                  <a:sym typeface="+mn-ea"/>
                </a:rPr>
                <a:t>–</a:t>
              </a:r>
              <a:r>
                <a:rPr lang="zh-CN" altLang="en-US" sz="2800" b="1"/>
                <a:t>Ball Grid Array</a:t>
              </a:r>
              <a:endParaRPr lang="zh-CN" altLang="en-US" sz="2800" b="1"/>
            </a:p>
          </p:txBody>
        </p:sp>
        <p:pic>
          <p:nvPicPr>
            <p:cNvPr id="4" name="图片 3"/>
            <p:cNvPicPr>
              <a:picLocks noChangeAspect="1"/>
            </p:cNvPicPr>
            <p:nvPr/>
          </p:nvPicPr>
          <p:blipFill>
            <a:blip r:embed="rId1"/>
            <a:stretch>
              <a:fillRect/>
            </a:stretch>
          </p:blipFill>
          <p:spPr>
            <a:xfrm>
              <a:off x="2574" y="3380"/>
              <a:ext cx="5787" cy="4352"/>
            </a:xfrm>
            <a:prstGeom prst="rect">
              <a:avLst/>
            </a:prstGeom>
          </p:spPr>
        </p:pic>
        <p:sp>
          <p:nvSpPr>
            <p:cNvPr id="6" name="文本框 5"/>
            <p:cNvSpPr txBox="1"/>
            <p:nvPr/>
          </p:nvSpPr>
          <p:spPr>
            <a:xfrm>
              <a:off x="10164" y="1859"/>
              <a:ext cx="7684" cy="1888"/>
            </a:xfrm>
            <a:prstGeom prst="rect">
              <a:avLst/>
            </a:prstGeom>
            <a:noFill/>
          </p:spPr>
          <p:txBody>
            <a:bodyPr wrap="square" rtlCol="0">
              <a:spAutoFit/>
            </a:bodyPr>
            <a:p>
              <a:pPr algn="just"/>
              <a:r>
                <a:rPr lang="zh-CN" altLang="en-US"/>
                <a:t>The array of spherical contacts facilitates heat dissipation. The contact surface with the substrate is large and short, which is conducive to heat dissipation</a:t>
              </a:r>
              <a:endParaRPr lang="zh-CN" altLang="en-US"/>
            </a:p>
          </p:txBody>
        </p:sp>
        <p:sp>
          <p:nvSpPr>
            <p:cNvPr id="7" name="文本框 6"/>
            <p:cNvSpPr txBox="1"/>
            <p:nvPr/>
          </p:nvSpPr>
          <p:spPr>
            <a:xfrm>
              <a:off x="10164" y="3980"/>
              <a:ext cx="7683" cy="1016"/>
            </a:xfrm>
            <a:prstGeom prst="rect">
              <a:avLst/>
            </a:prstGeom>
            <a:noFill/>
          </p:spPr>
          <p:txBody>
            <a:bodyPr wrap="square" rtlCol="0">
              <a:spAutoFit/>
            </a:bodyPr>
            <a:p>
              <a:pPr algn="just"/>
              <a:r>
                <a:rPr lang="zh-CN" altLang="en-US"/>
                <a:t>The BGA pin is rugged and does not have pin deformation problems like QFP.</a:t>
              </a:r>
              <a:endParaRPr lang="zh-CN" altLang="en-US"/>
            </a:p>
          </p:txBody>
        </p:sp>
        <p:sp>
          <p:nvSpPr>
            <p:cNvPr id="8" name="文本框 7"/>
            <p:cNvSpPr txBox="1"/>
            <p:nvPr/>
          </p:nvSpPr>
          <p:spPr>
            <a:xfrm>
              <a:off x="10164" y="5606"/>
              <a:ext cx="7683" cy="580"/>
            </a:xfrm>
            <a:prstGeom prst="rect">
              <a:avLst/>
            </a:prstGeom>
            <a:noFill/>
          </p:spPr>
          <p:txBody>
            <a:bodyPr wrap="square" rtlCol="0">
              <a:spAutoFit/>
            </a:bodyPr>
            <a:p>
              <a:pPr algn="just"/>
              <a:r>
                <a:rPr lang="en-US" altLang="zh-CN"/>
                <a:t>I</a:t>
              </a:r>
              <a:r>
                <a:rPr lang="zh-CN" altLang="en-US"/>
                <a:t>t occupies a large area of the substrate.</a:t>
              </a:r>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783590" y="641350"/>
            <a:ext cx="9235440" cy="4751070"/>
            <a:chOff x="2574" y="1037"/>
            <a:chExt cx="14544" cy="7482"/>
          </a:xfrm>
        </p:grpSpPr>
        <p:sp>
          <p:nvSpPr>
            <p:cNvPr id="5" name="文本框 4"/>
            <p:cNvSpPr txBox="1"/>
            <p:nvPr/>
          </p:nvSpPr>
          <p:spPr>
            <a:xfrm>
              <a:off x="2574" y="1037"/>
              <a:ext cx="11676" cy="822"/>
            </a:xfrm>
            <a:prstGeom prst="rect">
              <a:avLst/>
            </a:prstGeom>
            <a:noFill/>
          </p:spPr>
          <p:txBody>
            <a:bodyPr wrap="square" rtlCol="0" anchor="t">
              <a:spAutoFit/>
            </a:bodyPr>
            <a:p>
              <a:r>
                <a:rPr lang="zh-CN" altLang="en-US" sz="2800" b="1"/>
                <a:t>L</a:t>
              </a:r>
              <a:r>
                <a:rPr lang="en-US" altLang="zh-CN" sz="2800" b="1"/>
                <a:t>TCC</a:t>
              </a:r>
              <a:r>
                <a:rPr lang="zh-CN" altLang="en-US" sz="2800" b="1"/>
                <a:t>-Low Temperature Co-fired Ceramic</a:t>
              </a:r>
              <a:endParaRPr lang="zh-CN" altLang="en-US" sz="2800" b="1"/>
            </a:p>
          </p:txBody>
        </p:sp>
        <p:pic>
          <p:nvPicPr>
            <p:cNvPr id="4" name="图片 3"/>
            <p:cNvPicPr>
              <a:picLocks noChangeAspect="1"/>
            </p:cNvPicPr>
            <p:nvPr/>
          </p:nvPicPr>
          <p:blipFill>
            <a:blip r:embed="rId1"/>
            <a:stretch>
              <a:fillRect/>
            </a:stretch>
          </p:blipFill>
          <p:spPr>
            <a:xfrm>
              <a:off x="2574" y="3408"/>
              <a:ext cx="5961" cy="4667"/>
            </a:xfrm>
            <a:prstGeom prst="rect">
              <a:avLst/>
            </a:prstGeom>
          </p:spPr>
        </p:pic>
        <p:pic>
          <p:nvPicPr>
            <p:cNvPr id="6" name="图片 5"/>
            <p:cNvPicPr>
              <a:picLocks noChangeAspect="1"/>
            </p:cNvPicPr>
            <p:nvPr/>
          </p:nvPicPr>
          <p:blipFill>
            <a:blip r:embed="rId2"/>
            <a:stretch>
              <a:fillRect/>
            </a:stretch>
          </p:blipFill>
          <p:spPr>
            <a:xfrm>
              <a:off x="9692" y="2963"/>
              <a:ext cx="7427" cy="5557"/>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nvGraphicFramePr>
        <p:xfrm>
          <a:off x="1178560" y="1297305"/>
          <a:ext cx="9834880" cy="5245100"/>
        </p:xfrm>
        <a:graphic>
          <a:graphicData uri="http://schemas.openxmlformats.org/drawingml/2006/table">
            <a:tbl>
              <a:tblPr firstRow="1" bandRow="1">
                <a:tableStyleId>{5940675A-B579-460E-94D1-54222C63F5DA}</a:tableStyleId>
              </a:tblPr>
              <a:tblGrid>
                <a:gridCol w="2458720"/>
                <a:gridCol w="2458720"/>
                <a:gridCol w="2458720"/>
                <a:gridCol w="2458720"/>
              </a:tblGrid>
              <a:tr h="404495">
                <a:tc>
                  <a:txBody>
                    <a:bodyPr/>
                    <a:p>
                      <a:pPr indent="0" algn="ctr">
                        <a:buNone/>
                      </a:pPr>
                      <a:r>
                        <a:rPr lang="en-US" altLang="zh-CN" sz="1800" b="1">
                          <a:solidFill>
                            <a:srgbClr val="FFFFFF"/>
                          </a:solidFill>
                          <a:highlight>
                            <a:srgbClr val="4F81BD"/>
                          </a:highlight>
                          <a:latin typeface="Calibri" charset="0"/>
                          <a:cs typeface="Calibri" charset="0"/>
                        </a:rPr>
                        <a:t>Package Type</a:t>
                      </a:r>
                      <a:endParaRPr lang="en-US" altLang="zh-CN" sz="1800" b="1">
                        <a:solidFill>
                          <a:srgbClr val="FFFFFF"/>
                        </a:solidFill>
                        <a:highlight>
                          <a:srgbClr val="4F81BD"/>
                        </a:highlight>
                        <a:latin typeface="Calibri" charset="0"/>
                        <a:ea typeface="Calibri" charset="0"/>
                        <a:cs typeface="Calibri" charset="0"/>
                      </a:endParaRPr>
                    </a:p>
                  </a:txBody>
                  <a:tcPr marL="0" marR="0" marT="0" marB="1" vert="horz" anchor="t">
                    <a:lnL w="12700" cap="flat" cmpd="sng">
                      <a:solidFill>
                        <a:srgbClr val="4F81BD"/>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4F81BD"/>
                    </a:solidFill>
                  </a:tcPr>
                </a:tc>
                <a:tc>
                  <a:txBody>
                    <a:bodyPr/>
                    <a:p>
                      <a:pPr indent="0" algn="ctr">
                        <a:buNone/>
                      </a:pPr>
                      <a:r>
                        <a:rPr lang="en-US" altLang="zh-CN" sz="1800" b="1">
                          <a:solidFill>
                            <a:srgbClr val="FFFFFF"/>
                          </a:solidFill>
                          <a:highlight>
                            <a:srgbClr val="4F81BD"/>
                          </a:highlight>
                          <a:latin typeface="Calibri" charset="0"/>
                          <a:cs typeface="Calibri" charset="0"/>
                        </a:rPr>
                        <a:t>Thermal Implication</a:t>
                      </a:r>
                      <a:endParaRPr lang="en-US" altLang="zh-CN" sz="1800" b="1">
                        <a:solidFill>
                          <a:srgbClr val="FFFFFF"/>
                        </a:solidFill>
                        <a:highlight>
                          <a:srgbClr val="4F81BD"/>
                        </a:highlight>
                        <a:latin typeface="Calibri" charset="0"/>
                        <a:ea typeface="Calibri" charset="0"/>
                        <a:cs typeface="Calibri"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4F81BD"/>
                    </a:solidFill>
                  </a:tcPr>
                </a:tc>
                <a:tc>
                  <a:txBody>
                    <a:bodyPr/>
                    <a:p>
                      <a:pPr indent="0" algn="ctr">
                        <a:buNone/>
                      </a:pPr>
                      <a:r>
                        <a:rPr lang="en-US" altLang="zh-CN" sz="1800" b="1">
                          <a:solidFill>
                            <a:srgbClr val="FFFFFF"/>
                          </a:solidFill>
                          <a:highlight>
                            <a:srgbClr val="4F81BD"/>
                          </a:highlight>
                          <a:latin typeface="Calibri" charset="0"/>
                          <a:cs typeface="Calibri" charset="0"/>
                        </a:rPr>
                        <a:t>Effects of vibration</a:t>
                      </a:r>
                      <a:endParaRPr lang="en-US" altLang="zh-CN" sz="1800" b="1">
                        <a:solidFill>
                          <a:srgbClr val="FFFFFF"/>
                        </a:solidFill>
                        <a:highlight>
                          <a:srgbClr val="4F81BD"/>
                        </a:highlight>
                        <a:latin typeface="Calibri" charset="0"/>
                        <a:ea typeface="Calibri" charset="0"/>
                        <a:cs typeface="Calibri"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4F81BD"/>
                    </a:solidFill>
                  </a:tcPr>
                </a:tc>
                <a:tc>
                  <a:txBody>
                    <a:bodyPr/>
                    <a:p>
                      <a:pPr indent="0" algn="ctr">
                        <a:buNone/>
                      </a:pPr>
                      <a:r>
                        <a:rPr lang="en-US" altLang="zh-CN" sz="1800" b="1">
                          <a:solidFill>
                            <a:srgbClr val="FFFFFF"/>
                          </a:solidFill>
                          <a:highlight>
                            <a:srgbClr val="4F81BD"/>
                          </a:highlight>
                          <a:latin typeface="Calibri" charset="0"/>
                          <a:cs typeface="Calibri" charset="0"/>
                        </a:rPr>
                        <a:t>Package size vs I/Os</a:t>
                      </a:r>
                      <a:endParaRPr lang="en-US" altLang="zh-CN" sz="1800" b="1">
                        <a:solidFill>
                          <a:srgbClr val="FFFFFF"/>
                        </a:solidFill>
                        <a:highlight>
                          <a:srgbClr val="4F81BD"/>
                        </a:highlight>
                        <a:latin typeface="Calibri" charset="0"/>
                        <a:ea typeface="Calibri" charset="0"/>
                        <a:cs typeface="Calibri"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4F81BD"/>
                    </a:solidFill>
                  </a:tcPr>
                </a:tc>
              </a:tr>
              <a:tr h="391160">
                <a:tc>
                  <a:txBody>
                    <a:bodyPr/>
                    <a:p>
                      <a:pPr indent="0" algn="ctr">
                        <a:buNone/>
                      </a:pPr>
                      <a:r>
                        <a:rPr lang="en-US" altLang="zh-CN" sz="1800" b="1">
                          <a:solidFill>
                            <a:srgbClr val="000000"/>
                          </a:solidFill>
                          <a:highlight>
                            <a:srgbClr val="5B9BD5"/>
                          </a:highlight>
                          <a:latin typeface="Calibri" charset="0"/>
                          <a:cs typeface="Calibri" charset="0"/>
                        </a:rPr>
                        <a:t>QFN</a:t>
                      </a:r>
                      <a:endParaRPr lang="en-US" altLang="zh-CN" sz="1800" b="1">
                        <a:solidFill>
                          <a:srgbClr val="000000"/>
                        </a:solidFill>
                        <a:highlight>
                          <a:srgbClr val="5B9BD5"/>
                        </a:highlight>
                        <a:latin typeface="Calibri" charset="0"/>
                        <a:ea typeface="Calibri" charset="0"/>
                        <a:cs typeface="Calibri" charset="0"/>
                      </a:endParaRPr>
                    </a:p>
                  </a:txBody>
                  <a:tcPr marL="0" marR="0" marT="0" marB="1" vert="horz" anchor="t">
                    <a:lnL w="12700" cap="flat" cmpd="sng">
                      <a:solidFill>
                        <a:srgbClr val="4F81BD"/>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5B9BD5"/>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404495">
                <a:tc>
                  <a:txBody>
                    <a:bodyPr/>
                    <a:p>
                      <a:pPr indent="0" algn="ctr">
                        <a:buNone/>
                      </a:pPr>
                      <a:r>
                        <a:rPr lang="en-US" altLang="zh-CN" sz="1800" b="1">
                          <a:solidFill>
                            <a:srgbClr val="000000"/>
                          </a:solidFill>
                          <a:highlight>
                            <a:srgbClr val="5B9BD5"/>
                          </a:highlight>
                          <a:latin typeface="Calibri" charset="0"/>
                          <a:cs typeface="Calibri" charset="0"/>
                        </a:rPr>
                        <a:t>QFP</a:t>
                      </a:r>
                      <a:endParaRPr lang="en-US" altLang="zh-CN" sz="1800" b="1">
                        <a:solidFill>
                          <a:srgbClr val="000000"/>
                        </a:solidFill>
                        <a:highlight>
                          <a:srgbClr val="5B9BD5"/>
                        </a:highlight>
                        <a:latin typeface="Calibri" charset="0"/>
                        <a:ea typeface="Calibri" charset="0"/>
                        <a:cs typeface="Calibri" charset="0"/>
                      </a:endParaRPr>
                    </a:p>
                  </a:txBody>
                  <a:tcPr marL="0" marR="0" marT="0" marB="1" vert="horz" anchor="t">
                    <a:lnL w="12700" cap="flat" cmpd="sng">
                      <a:solidFill>
                        <a:srgbClr val="4F81BD"/>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5B9BD5"/>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404495">
                <a:tc>
                  <a:txBody>
                    <a:bodyPr/>
                    <a:p>
                      <a:pPr indent="0" algn="ctr">
                        <a:buNone/>
                      </a:pPr>
                      <a:r>
                        <a:rPr lang="en-US" altLang="zh-CN" sz="1800" b="1">
                          <a:solidFill>
                            <a:srgbClr val="000000"/>
                          </a:solidFill>
                          <a:highlight>
                            <a:srgbClr val="5B9BD5"/>
                          </a:highlight>
                          <a:latin typeface="Calibri" charset="0"/>
                          <a:cs typeface="Calibri" charset="0"/>
                        </a:rPr>
                        <a:t>IPD</a:t>
                      </a:r>
                      <a:endParaRPr lang="en-US" altLang="zh-CN" sz="1800" b="1">
                        <a:solidFill>
                          <a:srgbClr val="000000"/>
                        </a:solidFill>
                        <a:highlight>
                          <a:srgbClr val="5B9BD5"/>
                        </a:highlight>
                        <a:latin typeface="Calibri" charset="0"/>
                        <a:ea typeface="Calibri" charset="0"/>
                        <a:cs typeface="Calibri" charset="0"/>
                      </a:endParaRPr>
                    </a:p>
                  </a:txBody>
                  <a:tcPr marL="0" marR="0" marT="0" marB="1" vert="horz" anchor="t">
                    <a:lnL w="12700" cap="flat" cmpd="sng">
                      <a:solidFill>
                        <a:srgbClr val="4F81BD"/>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5B9BD5"/>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404495">
                <a:tc>
                  <a:txBody>
                    <a:bodyPr/>
                    <a:p>
                      <a:pPr indent="0" algn="ctr">
                        <a:buNone/>
                      </a:pPr>
                      <a:r>
                        <a:rPr lang="en-US" altLang="zh-CN" sz="1800" b="1">
                          <a:solidFill>
                            <a:srgbClr val="000000"/>
                          </a:solidFill>
                          <a:highlight>
                            <a:srgbClr val="5B9BD5"/>
                          </a:highlight>
                          <a:latin typeface="Calibri" charset="0"/>
                          <a:cs typeface="Calibri" charset="0"/>
                        </a:rPr>
                        <a:t>SIP</a:t>
                      </a:r>
                      <a:endParaRPr lang="en-US" altLang="zh-CN" sz="1800" b="1">
                        <a:solidFill>
                          <a:srgbClr val="000000"/>
                        </a:solidFill>
                        <a:highlight>
                          <a:srgbClr val="5B9BD5"/>
                        </a:highlight>
                        <a:latin typeface="Calibri" charset="0"/>
                        <a:ea typeface="Calibri" charset="0"/>
                        <a:cs typeface="Calibri" charset="0"/>
                      </a:endParaRPr>
                    </a:p>
                  </a:txBody>
                  <a:tcPr marL="0" marR="0" marT="0" marB="1" vert="horz" anchor="t">
                    <a:lnL w="12700" cap="flat" cmpd="sng">
                      <a:solidFill>
                        <a:srgbClr val="4F81BD"/>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5B9BD5"/>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404495">
                <a:tc>
                  <a:txBody>
                    <a:bodyPr/>
                    <a:p>
                      <a:pPr indent="0" algn="ctr">
                        <a:buNone/>
                      </a:pPr>
                      <a:r>
                        <a:rPr lang="en-US" altLang="zh-CN" sz="1800" b="1">
                          <a:solidFill>
                            <a:srgbClr val="000000"/>
                          </a:solidFill>
                          <a:highlight>
                            <a:srgbClr val="5B9BD5"/>
                          </a:highlight>
                          <a:latin typeface="Calibri" charset="0"/>
                          <a:cs typeface="Calibri" charset="0"/>
                        </a:rPr>
                        <a:t>SIB</a:t>
                      </a:r>
                      <a:endParaRPr lang="en-US" altLang="zh-CN" sz="1800" b="1">
                        <a:solidFill>
                          <a:srgbClr val="000000"/>
                        </a:solidFill>
                        <a:highlight>
                          <a:srgbClr val="5B9BD5"/>
                        </a:highlight>
                        <a:latin typeface="Calibri" charset="0"/>
                        <a:ea typeface="Calibri" charset="0"/>
                        <a:cs typeface="Calibri" charset="0"/>
                      </a:endParaRPr>
                    </a:p>
                  </a:txBody>
                  <a:tcPr marL="0" marR="0" marT="0" marB="1" vert="horz" anchor="t">
                    <a:lnL w="12700" cap="flat" cmpd="sng">
                      <a:solidFill>
                        <a:srgbClr val="4F81BD"/>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5B9BD5"/>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404495">
                <a:tc>
                  <a:txBody>
                    <a:bodyPr/>
                    <a:p>
                      <a:pPr indent="0" algn="ctr">
                        <a:buNone/>
                      </a:pPr>
                      <a:r>
                        <a:rPr lang="en-US" altLang="zh-CN" sz="1800" b="1">
                          <a:solidFill>
                            <a:srgbClr val="000000"/>
                          </a:solidFill>
                          <a:highlight>
                            <a:srgbClr val="5B9BD5"/>
                          </a:highlight>
                          <a:latin typeface="Calibri" charset="0"/>
                          <a:cs typeface="Calibri" charset="0"/>
                        </a:rPr>
                        <a:t>MCM</a:t>
                      </a:r>
                      <a:endParaRPr lang="en-US" altLang="zh-CN" sz="1800" b="1">
                        <a:solidFill>
                          <a:srgbClr val="000000"/>
                        </a:solidFill>
                        <a:highlight>
                          <a:srgbClr val="5B9BD5"/>
                        </a:highlight>
                        <a:latin typeface="Calibri" charset="0"/>
                        <a:ea typeface="Calibri" charset="0"/>
                        <a:cs typeface="Calibri" charset="0"/>
                      </a:endParaRPr>
                    </a:p>
                  </a:txBody>
                  <a:tcPr marL="0" marR="0" marT="0" marB="1" vert="horz" anchor="t">
                    <a:lnL w="12700" cap="flat" cmpd="sng">
                      <a:solidFill>
                        <a:srgbClr val="4F81BD"/>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5B9BD5"/>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404495">
                <a:tc>
                  <a:txBody>
                    <a:bodyPr/>
                    <a:p>
                      <a:pPr indent="0" algn="ctr">
                        <a:buNone/>
                      </a:pPr>
                      <a:r>
                        <a:rPr lang="en-US" altLang="zh-CN" sz="1800" b="1">
                          <a:solidFill>
                            <a:srgbClr val="000000"/>
                          </a:solidFill>
                          <a:highlight>
                            <a:srgbClr val="5B9BD5"/>
                          </a:highlight>
                          <a:latin typeface="Calibri" charset="0"/>
                          <a:cs typeface="Calibri" charset="0"/>
                        </a:rPr>
                        <a:t>PGA</a:t>
                      </a:r>
                      <a:endParaRPr lang="en-US" altLang="zh-CN" sz="1800" b="1">
                        <a:solidFill>
                          <a:srgbClr val="000000"/>
                        </a:solidFill>
                        <a:highlight>
                          <a:srgbClr val="5B9BD5"/>
                        </a:highlight>
                        <a:latin typeface="Calibri" charset="0"/>
                        <a:ea typeface="Calibri" charset="0"/>
                        <a:cs typeface="Calibri" charset="0"/>
                      </a:endParaRPr>
                    </a:p>
                  </a:txBody>
                  <a:tcPr marL="0" marR="0" marT="0" marB="1" vert="horz" anchor="t">
                    <a:lnL w="12700" cap="flat" cmpd="sng">
                      <a:solidFill>
                        <a:srgbClr val="4F81BD"/>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5B9BD5"/>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404495">
                <a:tc>
                  <a:txBody>
                    <a:bodyPr/>
                    <a:p>
                      <a:pPr indent="0" algn="ctr">
                        <a:buNone/>
                      </a:pPr>
                      <a:r>
                        <a:rPr lang="en-US" altLang="zh-CN" sz="1800" b="1">
                          <a:solidFill>
                            <a:srgbClr val="000000"/>
                          </a:solidFill>
                          <a:highlight>
                            <a:srgbClr val="5B9BD5"/>
                          </a:highlight>
                          <a:latin typeface="Calibri" charset="0"/>
                          <a:cs typeface="Calibri" charset="0"/>
                        </a:rPr>
                        <a:t>LGA</a:t>
                      </a:r>
                      <a:endParaRPr lang="en-US" altLang="zh-CN" sz="1800" b="1">
                        <a:solidFill>
                          <a:srgbClr val="000000"/>
                        </a:solidFill>
                        <a:highlight>
                          <a:srgbClr val="5B9BD5"/>
                        </a:highlight>
                        <a:latin typeface="Calibri" charset="0"/>
                        <a:ea typeface="Calibri" charset="0"/>
                        <a:cs typeface="Calibri" charset="0"/>
                      </a:endParaRPr>
                    </a:p>
                  </a:txBody>
                  <a:tcPr marL="0" marR="0" marT="0" marB="1" vert="horz" anchor="t">
                    <a:lnL w="12700" cap="flat" cmpd="sng">
                      <a:solidFill>
                        <a:srgbClr val="4F81BD"/>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5B9BD5"/>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404495">
                <a:tc>
                  <a:txBody>
                    <a:bodyPr/>
                    <a:p>
                      <a:pPr indent="0" algn="ctr">
                        <a:buNone/>
                      </a:pPr>
                      <a:r>
                        <a:rPr lang="en-US" altLang="zh-CN" sz="1800" b="1">
                          <a:solidFill>
                            <a:srgbClr val="000000"/>
                          </a:solidFill>
                          <a:highlight>
                            <a:srgbClr val="5B9BD5"/>
                          </a:highlight>
                          <a:latin typeface="Calibri" charset="0"/>
                          <a:cs typeface="Calibri" charset="0"/>
                        </a:rPr>
                        <a:t>DIP</a:t>
                      </a:r>
                      <a:endParaRPr lang="en-US" altLang="zh-CN" sz="1800" b="1">
                        <a:solidFill>
                          <a:srgbClr val="000000"/>
                        </a:solidFill>
                        <a:highlight>
                          <a:srgbClr val="5B9BD5"/>
                        </a:highlight>
                        <a:latin typeface="Calibri" charset="0"/>
                        <a:ea typeface="Calibri" charset="0"/>
                        <a:cs typeface="Calibri" charset="0"/>
                      </a:endParaRPr>
                    </a:p>
                  </a:txBody>
                  <a:tcPr marL="0" marR="0" marT="0" marB="1" vert="horz" anchor="t">
                    <a:lnL w="12700" cap="flat" cmpd="sng">
                      <a:solidFill>
                        <a:srgbClr val="4F81BD"/>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5B9BD5"/>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404495">
                <a:tc>
                  <a:txBody>
                    <a:bodyPr/>
                    <a:p>
                      <a:pPr indent="0" algn="ctr">
                        <a:buNone/>
                      </a:pPr>
                      <a:r>
                        <a:rPr lang="en-US" altLang="zh-CN" sz="1800" b="1">
                          <a:solidFill>
                            <a:srgbClr val="000000"/>
                          </a:solidFill>
                          <a:highlight>
                            <a:srgbClr val="5B9BD5"/>
                          </a:highlight>
                          <a:latin typeface="Calibri" charset="0"/>
                          <a:cs typeface="Calibri" charset="0"/>
                        </a:rPr>
                        <a:t>SOIC</a:t>
                      </a:r>
                      <a:endParaRPr lang="en-US" altLang="zh-CN" sz="1800" b="1">
                        <a:solidFill>
                          <a:srgbClr val="000000"/>
                        </a:solidFill>
                        <a:highlight>
                          <a:srgbClr val="5B9BD5"/>
                        </a:highlight>
                        <a:latin typeface="Calibri" charset="0"/>
                        <a:ea typeface="Calibri" charset="0"/>
                        <a:cs typeface="Calibri" charset="0"/>
                      </a:endParaRPr>
                    </a:p>
                  </a:txBody>
                  <a:tcPr marL="0" marR="0" marT="0" marB="1" vert="horz" anchor="t">
                    <a:lnL w="12700" cap="flat" cmpd="sng">
                      <a:solidFill>
                        <a:srgbClr val="4F81BD"/>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5B9BD5"/>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404495">
                <a:tc>
                  <a:txBody>
                    <a:bodyPr/>
                    <a:p>
                      <a:pPr indent="0" algn="ctr">
                        <a:buNone/>
                      </a:pPr>
                      <a:r>
                        <a:rPr lang="en-US" altLang="zh-CN" sz="1800" b="1">
                          <a:solidFill>
                            <a:srgbClr val="000000"/>
                          </a:solidFill>
                          <a:highlight>
                            <a:srgbClr val="5B9BD5"/>
                          </a:highlight>
                          <a:latin typeface="Calibri" charset="0"/>
                          <a:cs typeface="Calibri" charset="0"/>
                        </a:rPr>
                        <a:t>BGA</a:t>
                      </a:r>
                      <a:endParaRPr lang="en-US" altLang="zh-CN" sz="1800" b="1">
                        <a:solidFill>
                          <a:srgbClr val="000000"/>
                        </a:solidFill>
                        <a:highlight>
                          <a:srgbClr val="5B9BD5"/>
                        </a:highlight>
                        <a:latin typeface="Calibri" charset="0"/>
                        <a:ea typeface="Calibri" charset="0"/>
                        <a:cs typeface="Calibri" charset="0"/>
                      </a:endParaRPr>
                    </a:p>
                  </a:txBody>
                  <a:tcPr marL="0" marR="0" marT="0" marB="1" vert="horz" anchor="t">
                    <a:lnL w="12700" cap="flat" cmpd="sng">
                      <a:solidFill>
                        <a:srgbClr val="4F81BD"/>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5B9BD5"/>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r h="404495">
                <a:tc>
                  <a:txBody>
                    <a:bodyPr/>
                    <a:p>
                      <a:pPr indent="0" algn="ctr">
                        <a:buNone/>
                      </a:pPr>
                      <a:r>
                        <a:rPr lang="en-US" altLang="zh-CN" sz="1800" b="1">
                          <a:solidFill>
                            <a:srgbClr val="000000"/>
                          </a:solidFill>
                          <a:highlight>
                            <a:srgbClr val="5B9BD5"/>
                          </a:highlight>
                          <a:latin typeface="Calibri" charset="0"/>
                          <a:cs typeface="Calibri" charset="0"/>
                        </a:rPr>
                        <a:t>LTCC</a:t>
                      </a:r>
                      <a:endParaRPr lang="en-US" altLang="zh-CN" sz="1800" b="1">
                        <a:solidFill>
                          <a:srgbClr val="000000"/>
                        </a:solidFill>
                        <a:highlight>
                          <a:srgbClr val="5B9BD5"/>
                        </a:highlight>
                        <a:latin typeface="Calibri" charset="0"/>
                        <a:ea typeface="Calibri" charset="0"/>
                        <a:cs typeface="Calibri" charset="0"/>
                      </a:endParaRPr>
                    </a:p>
                  </a:txBody>
                  <a:tcPr marL="0" marR="0" marT="0" marB="1" vert="horz" anchor="t">
                    <a:lnL w="12700" cap="flat" cmpd="sng">
                      <a:solidFill>
                        <a:srgbClr val="4F81BD"/>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5B9BD5"/>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080000"/>
                      </a:solidFill>
                      <a:prstDash val="dot"/>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c>
                  <a:txBody>
                    <a:bodyPr/>
                    <a:p>
                      <a:pPr indent="0" algn="ctr">
                        <a:buNone/>
                      </a:pPr>
                      <a:r>
                        <a:rPr lang="zh-CN" altLang="en-US" sz="2000" b="1">
                          <a:solidFill>
                            <a:srgbClr val="000000"/>
                          </a:solidFill>
                          <a:highlight>
                            <a:srgbClr val="FFFFFF"/>
                          </a:highlight>
                          <a:latin typeface="宋体" charset="0"/>
                          <a:cs typeface="宋体" charset="0"/>
                        </a:rPr>
                        <a:t>＊＊＊＊＊</a:t>
                      </a:r>
                      <a:endParaRPr lang="zh-CN" altLang="en-US" sz="2000" b="1">
                        <a:solidFill>
                          <a:srgbClr val="000000"/>
                        </a:solidFill>
                        <a:highlight>
                          <a:srgbClr val="FFFFFF"/>
                        </a:highlight>
                        <a:latin typeface="宋体" charset="0"/>
                        <a:ea typeface="宋体" charset="0"/>
                        <a:cs typeface="宋体" charset="0"/>
                      </a:endParaRPr>
                    </a:p>
                  </a:txBody>
                  <a:tcPr marL="0" marR="0" marT="0" marB="1" vert="horz" anchor="t">
                    <a:lnL w="12700" cap="flat" cmpd="sng">
                      <a:solidFill>
                        <a:srgbClr val="080000"/>
                      </a:solidFill>
                      <a:prstDash val="dot"/>
                      <a:headEnd type="none" w="med" len="med"/>
                      <a:tailEnd type="none" w="med" len="med"/>
                    </a:lnL>
                    <a:lnR w="12700" cap="flat" cmpd="sng">
                      <a:solidFill>
                        <a:srgbClr val="4F81BD"/>
                      </a:solidFill>
                      <a:prstDash val="solid"/>
                      <a:headEnd type="none" w="med" len="med"/>
                      <a:tailEnd type="none" w="med" len="med"/>
                    </a:lnR>
                    <a:lnT w="12700" cap="flat" cmpd="sng">
                      <a:solidFill>
                        <a:srgbClr val="4F81BD"/>
                      </a:solidFill>
                      <a:prstDash val="solid"/>
                      <a:headEnd type="none" w="med" len="med"/>
                      <a:tailEnd type="none" w="med" len="med"/>
                    </a:lnT>
                    <a:lnB w="12700" cap="flat" cmpd="sng">
                      <a:solidFill>
                        <a:srgbClr val="4F81BD"/>
                      </a:solidFill>
                      <a:prstDash val="solid"/>
                      <a:headEnd type="none" w="med" len="med"/>
                      <a:tailEnd type="none" w="med" len="med"/>
                    </a:lnB>
                    <a:lnTlToBr>
                      <a:noFill/>
                    </a:lnTlToBr>
                    <a:lnBlToTr>
                      <a:noFill/>
                    </a:lnBlToTr>
                    <a:solidFill>
                      <a:srgbClr val="FFFFFF"/>
                    </a:solidFill>
                  </a:tcPr>
                </a:tc>
              </a:tr>
            </a:tbl>
          </a:graphicData>
        </a:graphic>
      </p:graphicFrame>
      <p:sp>
        <p:nvSpPr>
          <p:cNvPr id="4" name="文本框 3"/>
          <p:cNvSpPr txBox="1"/>
          <p:nvPr/>
        </p:nvSpPr>
        <p:spPr>
          <a:xfrm>
            <a:off x="479425" y="504190"/>
            <a:ext cx="2270125" cy="521970"/>
          </a:xfrm>
          <a:prstGeom prst="rect">
            <a:avLst/>
          </a:prstGeom>
          <a:noFill/>
        </p:spPr>
        <p:txBody>
          <a:bodyPr wrap="square" rtlCol="0">
            <a:spAutoFit/>
          </a:bodyPr>
          <a:p>
            <a:r>
              <a:rPr lang="en-US" altLang="zh-CN" sz="2800" b="1"/>
              <a:t>Conclusion</a:t>
            </a:r>
            <a:endParaRPr lang="en-US" altLang="zh-CN" sz="28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内容占位符 3"/>
          <p:cNvGraphicFramePr/>
          <p:nvPr>
            <p:ph idx="1"/>
          </p:nvPr>
        </p:nvGraphicFramePr>
        <p:xfrm>
          <a:off x="6543040" y="2002790"/>
          <a:ext cx="5668645" cy="3495675"/>
        </p:xfrm>
        <a:graphic>
          <a:graphicData uri="http://schemas.openxmlformats.org/drawingml/2006/table">
            <a:tbl>
              <a:tblPr firstRow="1" bandRow="1">
                <a:tableStyleId>{5C22544A-7EE6-4342-B048-85BDC9FD1C3A}</a:tableStyleId>
              </a:tblPr>
              <a:tblGrid>
                <a:gridCol w="1424940"/>
                <a:gridCol w="4243705"/>
              </a:tblGrid>
              <a:tr h="914400">
                <a:tc>
                  <a:txBody>
                    <a:bodyPr/>
                    <a:p>
                      <a:pPr algn="ctr">
                        <a:buNone/>
                      </a:pPr>
                      <a:r>
                        <a:rPr lang="en-US" altLang="zh-CN"/>
                        <a:t>Package Classification</a:t>
                      </a:r>
                      <a:endParaRPr lang="en-US" altLang="zh-CN"/>
                    </a:p>
                  </a:txBody>
                  <a:tcPr/>
                </a:tc>
                <a:tc>
                  <a:txBody>
                    <a:bodyPr/>
                    <a:p>
                      <a:pPr algn="ctr">
                        <a:buNone/>
                      </a:pPr>
                      <a:r>
                        <a:rPr lang="en-US" altLang="zh-CN" sz="1800">
                          <a:sym typeface="+mn-ea"/>
                        </a:rPr>
                        <a:t>Members</a:t>
                      </a:r>
                      <a:endParaRPr lang="en-US" altLang="zh-CN"/>
                    </a:p>
                  </a:txBody>
                  <a:tcPr/>
                </a:tc>
              </a:tr>
              <a:tr h="640080">
                <a:tc>
                  <a:txBody>
                    <a:bodyPr/>
                    <a:p>
                      <a:pPr algn="ctr">
                        <a:buNone/>
                      </a:pPr>
                      <a:r>
                        <a:rPr lang="en-US" altLang="zh-CN" b="1"/>
                        <a:t>microprocessor</a:t>
                      </a:r>
                      <a:endParaRPr lang="en-US" altLang="zh-CN" b="1"/>
                    </a:p>
                  </a:txBody>
                  <a:tcPr/>
                </a:tc>
                <a:tc>
                  <a:txBody>
                    <a:bodyPr/>
                    <a:p>
                      <a:pPr>
                        <a:buNone/>
                      </a:pPr>
                      <a:r>
                        <a:rPr lang="en-US" altLang="zh-CN"/>
                        <a:t>LGA  BGA  PGA</a:t>
                      </a:r>
                      <a:endParaRPr lang="en-US" altLang="zh-CN"/>
                    </a:p>
                  </a:txBody>
                  <a:tcPr/>
                </a:tc>
              </a:tr>
              <a:tr h="914400">
                <a:tc>
                  <a:txBody>
                    <a:bodyPr/>
                    <a:p>
                      <a:pPr algn="ctr">
                        <a:buNone/>
                      </a:pPr>
                      <a:r>
                        <a:rPr lang="en-US" altLang="zh-CN" b="1"/>
                        <a:t>Phone, Bluetooth, GPS...</a:t>
                      </a:r>
                      <a:endParaRPr lang="en-US" altLang="zh-CN" b="1"/>
                    </a:p>
                  </a:txBody>
                  <a:tcPr/>
                </a:tc>
                <a:tc>
                  <a:txBody>
                    <a:bodyPr/>
                    <a:p>
                      <a:pPr>
                        <a:buNone/>
                      </a:pPr>
                      <a:r>
                        <a:rPr lang="en-US" altLang="zh-CN"/>
                        <a:t>QFN  SIP  IPD  QFP</a:t>
                      </a:r>
                      <a:endParaRPr lang="en-US" altLang="zh-CN"/>
                    </a:p>
                  </a:txBody>
                  <a:tcPr/>
                </a:tc>
              </a:tr>
              <a:tr h="513080">
                <a:tc>
                  <a:txBody>
                    <a:bodyPr/>
                    <a:p>
                      <a:pPr algn="ctr">
                        <a:buNone/>
                      </a:pPr>
                      <a:r>
                        <a:rPr lang="en-US" altLang="zh-CN" b="1"/>
                        <a:t>EDU</a:t>
                      </a:r>
                      <a:endParaRPr lang="en-US" altLang="zh-CN" b="1"/>
                    </a:p>
                  </a:txBody>
                  <a:tcPr/>
                </a:tc>
                <a:tc>
                  <a:txBody>
                    <a:bodyPr/>
                    <a:p>
                      <a:pPr>
                        <a:buNone/>
                      </a:pPr>
                      <a:r>
                        <a:rPr lang="en-US" altLang="zh-CN"/>
                        <a:t>DIP  </a:t>
                      </a:r>
                      <a:endParaRPr lang="en-US" altLang="zh-CN"/>
                    </a:p>
                  </a:txBody>
                  <a:tcPr/>
                </a:tc>
              </a:tr>
              <a:tr h="513715">
                <a:tc>
                  <a:txBody>
                    <a:bodyPr/>
                    <a:p>
                      <a:pPr algn="ctr">
                        <a:buNone/>
                      </a:pPr>
                      <a:r>
                        <a:rPr lang="en-US" altLang="zh-CN" sz="1800" b="1">
                          <a:sym typeface="+mn-ea"/>
                        </a:rPr>
                        <a:t>3D</a:t>
                      </a:r>
                      <a:endParaRPr lang="en-US" altLang="zh-CN" sz="1800" b="1">
                        <a:sym typeface="+mn-ea"/>
                      </a:endParaRPr>
                    </a:p>
                  </a:txBody>
                  <a:tcPr/>
                </a:tc>
                <a:tc>
                  <a:txBody>
                    <a:bodyPr/>
                    <a:p>
                      <a:pPr>
                        <a:buNone/>
                      </a:pPr>
                      <a:r>
                        <a:rPr lang="en-US" altLang="zh-CN" sz="1800">
                          <a:sym typeface="+mn-ea"/>
                        </a:rPr>
                        <a:t>SIP  MCM SOIC</a:t>
                      </a:r>
                      <a:endParaRPr lang="en-US" altLang="zh-CN" sz="1800">
                        <a:sym typeface="+mn-ea"/>
                      </a:endParaRPr>
                    </a:p>
                  </a:txBody>
                  <a:tcPr/>
                </a:tc>
              </a:tr>
            </a:tbl>
          </a:graphicData>
        </a:graphic>
      </p:graphicFrame>
      <p:pic>
        <p:nvPicPr>
          <p:cNvPr id="10" name="图片 9" descr="屏幕快照 2019-05-04 18.57.40"/>
          <p:cNvPicPr>
            <a:picLocks noChangeAspect="1"/>
          </p:cNvPicPr>
          <p:nvPr/>
        </p:nvPicPr>
        <p:blipFill>
          <a:blip r:embed="rId1"/>
          <a:stretch>
            <a:fillRect/>
          </a:stretch>
        </p:blipFill>
        <p:spPr>
          <a:xfrm>
            <a:off x="118745" y="1053465"/>
            <a:ext cx="6424295" cy="52317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464785" y="408305"/>
            <a:ext cx="10514999" cy="652145"/>
          </a:xfrm>
        </p:spPr>
        <p:txBody>
          <a:bodyPr/>
          <a:p>
            <a:r>
              <a:rPr lang="zh-CN" altLang="en-US"/>
              <a:t>QFN – Quad Flat No-lead</a:t>
            </a:r>
            <a:endParaRPr lang="zh-CN" altLang="en-US"/>
          </a:p>
        </p:txBody>
      </p:sp>
      <p:pic>
        <p:nvPicPr>
          <p:cNvPr id="8" name="图片 2" descr="qfn64_dimension1"/>
          <p:cNvPicPr>
            <a:picLocks noChangeAspect="1"/>
          </p:cNvPicPr>
          <p:nvPr>
            <p:ph sz="half" idx="1"/>
          </p:nvPr>
        </p:nvPicPr>
        <p:blipFill>
          <a:blip r:embed="rId1"/>
          <a:stretch>
            <a:fillRect/>
          </a:stretch>
        </p:blipFill>
        <p:spPr>
          <a:xfrm>
            <a:off x="1145540" y="1193800"/>
            <a:ext cx="3274695" cy="2456180"/>
          </a:xfrm>
          <a:prstGeom prst="rect">
            <a:avLst/>
          </a:prstGeom>
        </p:spPr>
      </p:pic>
      <p:pic>
        <p:nvPicPr>
          <p:cNvPr id="9" name="图片 3" descr="QFN_package"/>
          <p:cNvPicPr>
            <a:picLocks noChangeAspect="1"/>
          </p:cNvPicPr>
          <p:nvPr>
            <p:ph sz="half" idx="2"/>
          </p:nvPr>
        </p:nvPicPr>
        <p:blipFill>
          <a:blip r:embed="rId2"/>
          <a:stretch>
            <a:fillRect/>
          </a:stretch>
        </p:blipFill>
        <p:spPr>
          <a:xfrm>
            <a:off x="1265555" y="3649980"/>
            <a:ext cx="3371850" cy="2647950"/>
          </a:xfrm>
          <a:prstGeom prst="rect">
            <a:avLst/>
          </a:prstGeom>
        </p:spPr>
      </p:pic>
      <p:sp>
        <p:nvSpPr>
          <p:cNvPr id="2" name="文本框 1"/>
          <p:cNvSpPr txBox="1"/>
          <p:nvPr/>
        </p:nvSpPr>
        <p:spPr>
          <a:xfrm>
            <a:off x="4841240" y="1314450"/>
            <a:ext cx="7172960" cy="4799965"/>
          </a:xfrm>
          <a:prstGeom prst="rect">
            <a:avLst/>
          </a:prstGeom>
          <a:noFill/>
        </p:spPr>
        <p:txBody>
          <a:bodyPr wrap="square" rtlCol="0">
            <a:spAutoFit/>
          </a:bodyPr>
          <a:p>
            <a:r>
              <a:rPr lang="en-US" altLang="zh-CN" b="1"/>
              <a:t>Thermal:</a:t>
            </a:r>
            <a:endParaRPr lang="en-US" altLang="zh-CN" b="1"/>
          </a:p>
          <a:p>
            <a:pPr marL="285750" indent="-285750">
              <a:buFont typeface="Arial" panose="020B0604020202090204" pitchFamily="34" charset="0"/>
              <a:buChar char="•"/>
            </a:pPr>
            <a:r>
              <a:rPr lang="en-US" altLang="zh-CN"/>
              <a:t>Exposed thermal pad</a:t>
            </a:r>
            <a:endParaRPr lang="en-US" altLang="zh-CN"/>
          </a:p>
          <a:p>
            <a:pPr marL="285750" indent="-285750">
              <a:buFont typeface="Arial" panose="020B0604020202090204" pitchFamily="34" charset="0"/>
              <a:buChar char="•"/>
            </a:pPr>
            <a:r>
              <a:rPr lang="en-US" altLang="zh-CN"/>
              <a:t>Metal vias</a:t>
            </a:r>
            <a:endParaRPr lang="en-US" altLang="zh-CN"/>
          </a:p>
          <a:p>
            <a:endParaRPr lang="en-US" altLang="zh-CN" b="1"/>
          </a:p>
          <a:p>
            <a:r>
              <a:rPr lang="en-US" altLang="zh-CN" b="1"/>
              <a:t>Vibration:</a:t>
            </a:r>
            <a:endParaRPr lang="en-US" altLang="zh-CN" b="1"/>
          </a:p>
          <a:p>
            <a:pPr marL="285750" indent="-285750">
              <a:buFont typeface="Arial" panose="020B0604020202090204" pitchFamily="34" charset="0"/>
              <a:buChar char="•"/>
            </a:pPr>
            <a:r>
              <a:rPr lang="en-US" altLang="zh-CN"/>
              <a:t>Stress issue</a:t>
            </a:r>
            <a:endParaRPr lang="en-US" altLang="zh-CN"/>
          </a:p>
          <a:p>
            <a:pPr marL="285750" indent="-285750">
              <a:buFont typeface="Arial" panose="020B0604020202090204" pitchFamily="34" charset="0"/>
              <a:buChar char="•"/>
            </a:pPr>
            <a:r>
              <a:rPr lang="en-US" altLang="zh-CN"/>
              <a:t>Clamping condition(The better clamping condition was developed by Optimization of clamping hardware design, and clamping force.)</a:t>
            </a:r>
            <a:endParaRPr lang="en-US" altLang="zh-CN"/>
          </a:p>
          <a:p>
            <a:endParaRPr lang="en-US" altLang="zh-CN" b="1"/>
          </a:p>
          <a:p>
            <a:r>
              <a:rPr lang="en-US" altLang="zh-CN" b="1"/>
              <a:t>Size vs I/Os:</a:t>
            </a:r>
            <a:endParaRPr lang="en-US" altLang="zh-CN" b="1"/>
          </a:p>
          <a:p>
            <a:pPr marL="285750" indent="-285750">
              <a:buFont typeface="Arial" panose="020B0604020202090204" pitchFamily="34" charset="0"/>
              <a:buChar char="•"/>
            </a:pPr>
            <a:r>
              <a:rPr lang="en-US" altLang="zh-CN"/>
              <a:t>As thin as possible</a:t>
            </a:r>
            <a:endParaRPr lang="en-US" altLang="zh-CN"/>
          </a:p>
          <a:p>
            <a:pPr marL="285750" indent="-285750">
              <a:buFont typeface="Arial" panose="020B0604020202090204" pitchFamily="34" charset="0"/>
              <a:buChar char="•"/>
            </a:pPr>
            <a:r>
              <a:rPr lang="en-US" altLang="zh-CN"/>
              <a:t>No extension lead(hard to damage)</a:t>
            </a:r>
            <a:endParaRPr lang="en-US" altLang="zh-CN"/>
          </a:p>
          <a:p>
            <a:pPr marL="285750" indent="-285750">
              <a:buFont typeface="Arial" panose="020B0604020202090204" pitchFamily="34" charset="0"/>
              <a:buChar char="•"/>
            </a:pPr>
            <a:r>
              <a:rPr lang="en-US" altLang="zh-CN"/>
              <a:t>The number of I/Os approaches that of CSP/FBGA packages</a:t>
            </a:r>
            <a:endParaRPr lang="en-US" altLang="zh-CN"/>
          </a:p>
          <a:p>
            <a:pPr marL="285750" indent="-285750">
              <a:buFont typeface="Arial" panose="020B0604020202090204" pitchFamily="34" charset="0"/>
              <a:buChar char="•"/>
            </a:pPr>
            <a:endParaRPr lang="en-US" altLang="zh-CN"/>
          </a:p>
          <a:p>
            <a:pPr marL="285750" indent="-285750">
              <a:buFont typeface="Arial" panose="020B0604020202090204" pitchFamily="34" charset="0"/>
              <a:buChar char="•"/>
            </a:pPr>
            <a:endParaRPr lang="en-US" altLang="zh-CN"/>
          </a:p>
          <a:p>
            <a:pPr marL="285750" indent="-285750">
              <a:buFont typeface="Arial" panose="020B0604020202090204" pitchFamily="34" charset="0"/>
              <a:buChar char="•"/>
            </a:pPr>
            <a:r>
              <a:rPr lang="en-US" altLang="zh-CN">
                <a:solidFill>
                  <a:srgbClr val="FF0000"/>
                </a:solidFill>
              </a:rPr>
              <a:t>Heat dissipation </a:t>
            </a:r>
            <a:endParaRPr lang="en-US" altLang="zh-CN">
              <a:solidFill>
                <a:srgbClr val="FF0000"/>
              </a:solidFill>
            </a:endParaRPr>
          </a:p>
          <a:p>
            <a:pPr marL="285750" indent="-285750">
              <a:buFont typeface="Arial" panose="020B0604020202090204" pitchFamily="34" charset="0"/>
              <a:buChar char="•"/>
            </a:pPr>
            <a:r>
              <a:rPr lang="en-US" altLang="zh-CN">
                <a:solidFill>
                  <a:srgbClr val="FF0000"/>
                </a:solidFill>
              </a:rPr>
              <a:t>Package size</a:t>
            </a:r>
            <a:endParaRPr lang="en-US" altLang="zh-CN">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02555" y="369570"/>
            <a:ext cx="10514999" cy="652145"/>
          </a:xfrm>
        </p:spPr>
        <p:txBody>
          <a:bodyPr/>
          <a:p>
            <a:r>
              <a:rPr lang="zh-CN" altLang="en-US"/>
              <a:t>QFP – Quad Flat Pack</a:t>
            </a:r>
            <a:endParaRPr lang="zh-CN" altLang="en-US"/>
          </a:p>
        </p:txBody>
      </p:sp>
      <p:pic>
        <p:nvPicPr>
          <p:cNvPr id="5" name="图片 4" descr="QFP-Package-Type-300x201"/>
          <p:cNvPicPr>
            <a:picLocks noChangeAspect="1"/>
          </p:cNvPicPr>
          <p:nvPr>
            <p:ph sz="half" idx="1"/>
          </p:nvPr>
        </p:nvPicPr>
        <p:blipFill>
          <a:blip r:embed="rId1"/>
          <a:stretch>
            <a:fillRect/>
          </a:stretch>
        </p:blipFill>
        <p:spPr>
          <a:xfrm>
            <a:off x="640715" y="1021715"/>
            <a:ext cx="3810000" cy="2552700"/>
          </a:xfrm>
          <a:prstGeom prst="rect">
            <a:avLst/>
          </a:prstGeom>
        </p:spPr>
      </p:pic>
      <p:pic>
        <p:nvPicPr>
          <p:cNvPr id="6" name="图片 6" descr="QFP"/>
          <p:cNvPicPr>
            <a:picLocks noChangeAspect="1"/>
          </p:cNvPicPr>
          <p:nvPr>
            <p:ph sz="half" idx="2"/>
          </p:nvPr>
        </p:nvPicPr>
        <p:blipFill>
          <a:blip r:embed="rId2"/>
          <a:stretch>
            <a:fillRect/>
          </a:stretch>
        </p:blipFill>
        <p:spPr>
          <a:xfrm>
            <a:off x="402590" y="4023995"/>
            <a:ext cx="4479290" cy="2086610"/>
          </a:xfrm>
          <a:prstGeom prst="rect">
            <a:avLst/>
          </a:prstGeom>
        </p:spPr>
      </p:pic>
      <p:sp>
        <p:nvSpPr>
          <p:cNvPr id="3" name="文本框 2"/>
          <p:cNvSpPr txBox="1"/>
          <p:nvPr/>
        </p:nvSpPr>
        <p:spPr>
          <a:xfrm>
            <a:off x="4881880" y="1287145"/>
            <a:ext cx="7172960" cy="5077460"/>
          </a:xfrm>
          <a:prstGeom prst="rect">
            <a:avLst/>
          </a:prstGeom>
          <a:noFill/>
        </p:spPr>
        <p:txBody>
          <a:bodyPr wrap="square" rtlCol="0">
            <a:spAutoFit/>
          </a:bodyPr>
          <a:p>
            <a:r>
              <a:rPr lang="en-US" altLang="zh-CN" b="1"/>
              <a:t>Thermal:</a:t>
            </a:r>
            <a:endParaRPr lang="en-US" altLang="zh-CN" b="1"/>
          </a:p>
          <a:p>
            <a:pPr marL="285750" indent="-285750">
              <a:buFont typeface="Arial" panose="020B0604020202090204" pitchFamily="34" charset="0"/>
              <a:buChar char="•"/>
            </a:pPr>
            <a:r>
              <a:rPr lang="en-US" altLang="zh-CN"/>
              <a:t>A buried metal</a:t>
            </a:r>
            <a:endParaRPr lang="en-US" altLang="zh-CN"/>
          </a:p>
          <a:p>
            <a:pPr marL="285750" indent="-285750">
              <a:buFont typeface="Arial" panose="020B0604020202090204" pitchFamily="34" charset="0"/>
              <a:buChar char="•"/>
            </a:pPr>
            <a:r>
              <a:rPr lang="en-US" altLang="zh-CN">
                <a:sym typeface="+mn-ea"/>
              </a:rPr>
              <a:t>L shape of the external lead</a:t>
            </a:r>
            <a:endParaRPr lang="en-US" altLang="zh-CN"/>
          </a:p>
          <a:p>
            <a:pPr marL="285750" indent="-285750">
              <a:buFont typeface="Arial" panose="020B0604020202090204" pitchFamily="34" charset="0"/>
              <a:buChar char="•"/>
            </a:pPr>
            <a:r>
              <a:rPr lang="en-US" altLang="zh-CN"/>
              <a:t>Joint fracture or fatigue failure</a:t>
            </a:r>
            <a:endParaRPr lang="en-US" altLang="zh-CN"/>
          </a:p>
          <a:p>
            <a:pPr marL="285750" indent="-285750">
              <a:buFont typeface="Arial" panose="020B0604020202090204" pitchFamily="34" charset="0"/>
              <a:buChar char="•"/>
            </a:pPr>
            <a:endParaRPr lang="en-US" altLang="zh-CN"/>
          </a:p>
          <a:p>
            <a:pPr marL="285750" indent="-285750">
              <a:buFont typeface="Arial" panose="020B0604020202090204" pitchFamily="34" charset="0"/>
              <a:buChar char="•"/>
            </a:pPr>
            <a:endParaRPr lang="en-US" altLang="zh-CN"/>
          </a:p>
          <a:p>
            <a:pPr marL="285750" indent="-285750"/>
            <a:r>
              <a:rPr lang="en-US" altLang="zh-CN" b="1"/>
              <a:t>Vibration:</a:t>
            </a:r>
            <a:endParaRPr lang="en-US" altLang="zh-CN" b="1"/>
          </a:p>
          <a:p>
            <a:pPr marL="285750" indent="-285750">
              <a:buFont typeface="Arial" panose="020B0604020202090204" pitchFamily="34" charset="0"/>
              <a:buChar char="•"/>
            </a:pPr>
            <a:r>
              <a:rPr lang="en-US" altLang="zh-CN">
                <a:sym typeface="+mn-ea"/>
              </a:rPr>
              <a:t>alternating stress</a:t>
            </a:r>
            <a:endParaRPr lang="en-US" altLang="zh-CN">
              <a:sym typeface="+mn-ea"/>
            </a:endParaRPr>
          </a:p>
          <a:p>
            <a:pPr marL="285750" indent="-285750">
              <a:buFont typeface="Arial" panose="020B0604020202090204" pitchFamily="34" charset="0"/>
              <a:buChar char="•"/>
            </a:pPr>
            <a:r>
              <a:rPr lang="en-US" altLang="zh-CN"/>
              <a:t>random vibration load conditions</a:t>
            </a:r>
            <a:endParaRPr lang="en-US" altLang="zh-CN"/>
          </a:p>
          <a:p>
            <a:pPr marL="285750" indent="-285750">
              <a:buFont typeface="Arial" panose="020B0604020202090204" pitchFamily="34" charset="0"/>
              <a:buChar char="•"/>
            </a:pPr>
            <a:endParaRPr lang="en-US" altLang="zh-CN" b="1"/>
          </a:p>
          <a:p>
            <a:r>
              <a:rPr lang="en-US" altLang="zh-CN" b="1"/>
              <a:t>Size vs I/Os:</a:t>
            </a:r>
            <a:endParaRPr lang="en-US" altLang="zh-CN" b="1"/>
          </a:p>
          <a:p>
            <a:pPr marL="285750" indent="-285750">
              <a:buFont typeface="Arial" panose="020B0604020202090204" pitchFamily="34" charset="0"/>
              <a:buChar char="•"/>
            </a:pPr>
            <a:r>
              <a:rPr lang="en-US" altLang="zh-CN"/>
              <a:t>The ratio between chip area and package area is small.</a:t>
            </a:r>
            <a:endParaRPr lang="en-US" altLang="zh-CN"/>
          </a:p>
          <a:p>
            <a:pPr marL="285750" indent="-285750">
              <a:buFont typeface="Arial" panose="020B0604020202090204" pitchFamily="34" charset="0"/>
              <a:buChar char="•"/>
            </a:pPr>
            <a:r>
              <a:rPr lang="en-US" altLang="zh-CN"/>
              <a:t>Pins above 100</a:t>
            </a:r>
            <a:endParaRPr lang="en-US" altLang="zh-CN"/>
          </a:p>
          <a:p>
            <a:pPr marL="285750" indent="-285750">
              <a:buFont typeface="Arial" panose="020B0604020202090204" pitchFamily="34" charset="0"/>
              <a:buChar char="•"/>
            </a:pPr>
            <a:endParaRPr lang="en-US" altLang="zh-CN"/>
          </a:p>
          <a:p>
            <a:pPr indent="0">
              <a:buFont typeface="Arial" panose="020B0604020202090204" pitchFamily="34" charset="0"/>
              <a:buNone/>
            </a:pPr>
            <a:endParaRPr lang="en-US" altLang="zh-CN">
              <a:solidFill>
                <a:srgbClr val="FF0000"/>
              </a:solidFill>
            </a:endParaRPr>
          </a:p>
          <a:p>
            <a:pPr marL="285750" indent="-285750">
              <a:buFont typeface="Arial" panose="020B0604020202090204" pitchFamily="34" charset="0"/>
              <a:buChar char="•"/>
            </a:pPr>
            <a:r>
              <a:rPr lang="en-US" altLang="zh-CN">
                <a:solidFill>
                  <a:srgbClr val="FF0000"/>
                </a:solidFill>
              </a:rPr>
              <a:t>Package size</a:t>
            </a:r>
            <a:endParaRPr lang="en-US" altLang="zh-CN"/>
          </a:p>
          <a:p>
            <a:pPr indent="0">
              <a:buFont typeface="Arial" panose="020B0604020202090204" pitchFamily="34" charset="0"/>
              <a:buNone/>
            </a:pPr>
            <a:endParaRPr lang="en-US" altLang="zh-CN"/>
          </a:p>
          <a:p>
            <a:pPr marL="285750" indent="-285750">
              <a:buFont typeface="Arial" panose="020B0604020202090204" pitchFamily="34" charset="0"/>
              <a:buChar char="•"/>
            </a:pP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0360" y="574040"/>
            <a:ext cx="10514999" cy="652145"/>
          </a:xfrm>
        </p:spPr>
        <p:txBody>
          <a:bodyPr/>
          <a:p>
            <a:r>
              <a:rPr lang="zh-CN" altLang="en-US"/>
              <a:t>IPD – Integrated Passive Device</a:t>
            </a:r>
            <a:endParaRPr lang="zh-CN" altLang="en-US"/>
          </a:p>
        </p:txBody>
      </p:sp>
      <p:pic>
        <p:nvPicPr>
          <p:cNvPr id="7" name="图片 7" descr="Integrated_Passive_Device_solution_versus_Surface_Mount_Device_(SMD)_solution"/>
          <p:cNvPicPr>
            <a:picLocks noChangeAspect="1"/>
          </p:cNvPicPr>
          <p:nvPr>
            <p:ph sz="half" idx="1"/>
          </p:nvPr>
        </p:nvPicPr>
        <p:blipFill>
          <a:blip r:embed="rId1"/>
          <a:stretch>
            <a:fillRect/>
          </a:stretch>
        </p:blipFill>
        <p:spPr>
          <a:xfrm>
            <a:off x="429260" y="1581150"/>
            <a:ext cx="6628130" cy="3718560"/>
          </a:xfrm>
          <a:prstGeom prst="rect">
            <a:avLst/>
          </a:prstGeom>
        </p:spPr>
      </p:pic>
      <p:sp>
        <p:nvSpPr>
          <p:cNvPr id="3" name="文本框 2"/>
          <p:cNvSpPr txBox="1"/>
          <p:nvPr/>
        </p:nvSpPr>
        <p:spPr>
          <a:xfrm>
            <a:off x="7200265" y="1581150"/>
            <a:ext cx="4813935" cy="4523105"/>
          </a:xfrm>
          <a:prstGeom prst="rect">
            <a:avLst/>
          </a:prstGeom>
          <a:noFill/>
        </p:spPr>
        <p:txBody>
          <a:bodyPr wrap="square" rtlCol="0">
            <a:spAutoFit/>
          </a:bodyPr>
          <a:p>
            <a:r>
              <a:rPr lang="en-US" altLang="zh-CN" b="1"/>
              <a:t>Thermal:</a:t>
            </a:r>
            <a:endParaRPr lang="en-US" altLang="zh-CN" b="1"/>
          </a:p>
          <a:p>
            <a:pPr marL="285750" indent="-285750">
              <a:buFont typeface="Arial" panose="020B0604020202090204" pitchFamily="34" charset="0"/>
              <a:buChar char="•"/>
            </a:pPr>
            <a:r>
              <a:rPr lang="en-US" altLang="zh-CN"/>
              <a:t>Standard wafer fabrication technologies </a:t>
            </a:r>
            <a:endParaRPr lang="en-US" altLang="zh-CN"/>
          </a:p>
          <a:p>
            <a:pPr marL="285750" indent="-285750">
              <a:buFont typeface="Arial" panose="020B0604020202090204" pitchFamily="34" charset="0"/>
              <a:buChar char="•"/>
            </a:pPr>
            <a:r>
              <a:rPr lang="en-US" altLang="zh-CN"/>
              <a:t>Passive components are separation</a:t>
            </a:r>
            <a:endParaRPr lang="en-US" altLang="zh-CN"/>
          </a:p>
          <a:p>
            <a:pPr marL="285750" indent="-285750">
              <a:buFont typeface="Arial" panose="020B0604020202090204" pitchFamily="34" charset="0"/>
              <a:buChar char="•"/>
            </a:pPr>
            <a:r>
              <a:rPr lang="en-US" altLang="zh-CN"/>
              <a:t>Reduce the heating effects</a:t>
            </a:r>
            <a:endParaRPr lang="en-US" altLang="zh-CN"/>
          </a:p>
          <a:p>
            <a:pPr marL="285750" indent="-285750">
              <a:buFont typeface="Arial" panose="020B0604020202090204" pitchFamily="34" charset="0"/>
              <a:buChar char="•"/>
            </a:pPr>
            <a:endParaRPr lang="en-US" altLang="zh-CN"/>
          </a:p>
          <a:p>
            <a:pPr marL="285750" indent="-285750"/>
            <a:r>
              <a:rPr lang="en-US" altLang="zh-CN" b="1"/>
              <a:t>Vibration:</a:t>
            </a:r>
            <a:endParaRPr lang="en-US" altLang="zh-CN" b="1"/>
          </a:p>
          <a:p>
            <a:pPr marL="285750" indent="-285750">
              <a:buFont typeface="Arial" panose="020B0604020202090204" pitchFamily="34" charset="0"/>
              <a:buChar char="•"/>
            </a:pPr>
            <a:r>
              <a:rPr lang="en-US" altLang="zh-CN"/>
              <a:t>Soldered separately</a:t>
            </a:r>
            <a:endParaRPr lang="en-US" altLang="zh-CN"/>
          </a:p>
          <a:p>
            <a:pPr marL="285750" indent="-285750">
              <a:buFont typeface="Arial" panose="020B0604020202090204" pitchFamily="34" charset="0"/>
              <a:buChar char="•"/>
            </a:pPr>
            <a:endParaRPr lang="en-US" altLang="zh-CN" b="1"/>
          </a:p>
          <a:p>
            <a:pPr marL="285750" indent="-285750"/>
            <a:r>
              <a:rPr lang="en-US" altLang="zh-CN" b="1"/>
              <a:t>Size vs I/Os:</a:t>
            </a:r>
            <a:endParaRPr lang="en-US" altLang="zh-CN" b="1"/>
          </a:p>
          <a:p>
            <a:pPr marL="285750" indent="-285750">
              <a:buFont typeface="Arial" panose="020B0604020202090204" pitchFamily="34" charset="0"/>
              <a:buChar char="•"/>
            </a:pPr>
            <a:r>
              <a:rPr lang="en-US" altLang="zh-CN"/>
              <a:t>Quantity of components</a:t>
            </a:r>
            <a:endParaRPr lang="en-US" altLang="zh-CN"/>
          </a:p>
          <a:p>
            <a:pPr marL="285750" indent="-285750">
              <a:buFont typeface="Arial" panose="020B0604020202090204" pitchFamily="34" charset="0"/>
              <a:buChar char="•"/>
            </a:pPr>
            <a:r>
              <a:rPr lang="en-US" altLang="zh-CN"/>
              <a:t>R</a:t>
            </a:r>
            <a:r>
              <a:rPr lang="zh-CN" altLang="en-US"/>
              <a:t>educe the I/O lead</a:t>
            </a:r>
            <a:endParaRPr lang="zh-CN" altLang="en-US"/>
          </a:p>
          <a:p>
            <a:pPr marL="285750" indent="-285750">
              <a:buFont typeface="Arial" panose="020B0604020202090204" pitchFamily="34" charset="0"/>
              <a:buChar char="•"/>
            </a:pPr>
            <a:endParaRPr lang="zh-CN" altLang="en-US"/>
          </a:p>
          <a:p>
            <a:pPr marL="285750" indent="-285750">
              <a:buFont typeface="Arial" panose="020B0604020202090204" pitchFamily="34" charset="0"/>
              <a:buChar char="•"/>
            </a:pPr>
            <a:endParaRPr lang="zh-CN" altLang="en-US"/>
          </a:p>
          <a:p>
            <a:pPr marL="285750" indent="-285750">
              <a:buFont typeface="Arial" panose="020B0604020202090204" pitchFamily="34" charset="0"/>
              <a:buChar char="•"/>
            </a:pPr>
            <a:r>
              <a:rPr lang="en-US" altLang="zh-CN">
                <a:solidFill>
                  <a:srgbClr val="FF0000"/>
                </a:solidFill>
              </a:rPr>
              <a:t>Thermal implications</a:t>
            </a:r>
            <a:endParaRPr lang="en-US" altLang="zh-CN">
              <a:solidFill>
                <a:srgbClr val="FF0000"/>
              </a:solidFill>
            </a:endParaRPr>
          </a:p>
          <a:p>
            <a:pPr marL="285750" indent="-285750">
              <a:buFont typeface="Arial" panose="020B0604020202090204" pitchFamily="34" charset="0"/>
              <a:buChar char="•"/>
            </a:pPr>
            <a:r>
              <a:rPr lang="en-US" altLang="zh-CN">
                <a:solidFill>
                  <a:srgbClr val="FF0000"/>
                </a:solidFill>
              </a:rPr>
              <a:t>Vibration</a:t>
            </a:r>
            <a:endParaRPr lang="en-US" altLang="zh-CN">
              <a:solidFill>
                <a:srgbClr val="FF0000"/>
              </a:solidFill>
            </a:endParaRPr>
          </a:p>
          <a:p>
            <a:pPr marL="285750" indent="-285750">
              <a:buFont typeface="Arial" panose="020B0604020202090204" pitchFamily="34" charset="0"/>
              <a:buChar char="•"/>
            </a:pPr>
            <a:r>
              <a:rPr lang="en-US" altLang="zh-CN">
                <a:solidFill>
                  <a:srgbClr val="FF0000"/>
                </a:solidFill>
              </a:rPr>
              <a:t>Package I/Os</a:t>
            </a:r>
            <a:endParaRPr lang="en-US" altLang="zh-CN">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93055" y="506095"/>
            <a:ext cx="10514999" cy="652145"/>
          </a:xfrm>
        </p:spPr>
        <p:txBody>
          <a:bodyPr/>
          <a:p>
            <a:r>
              <a:rPr lang="zh-CN" altLang="en-US"/>
              <a:t>SIP – System in Package</a:t>
            </a:r>
            <a:endParaRPr lang="zh-CN" altLang="en-US"/>
          </a:p>
        </p:txBody>
      </p:sp>
      <p:pic>
        <p:nvPicPr>
          <p:cNvPr id="8" name="图片 8" descr="business_sub_semiconductor4_08"/>
          <p:cNvPicPr>
            <a:picLocks noChangeAspect="1"/>
          </p:cNvPicPr>
          <p:nvPr>
            <p:ph sz="half" idx="1"/>
          </p:nvPr>
        </p:nvPicPr>
        <p:blipFill>
          <a:blip r:embed="rId1"/>
          <a:stretch>
            <a:fillRect/>
          </a:stretch>
        </p:blipFill>
        <p:spPr>
          <a:xfrm>
            <a:off x="593090" y="1595120"/>
            <a:ext cx="6682105" cy="4128135"/>
          </a:xfrm>
          <a:prstGeom prst="rect">
            <a:avLst/>
          </a:prstGeom>
        </p:spPr>
      </p:pic>
      <p:sp>
        <p:nvSpPr>
          <p:cNvPr id="3" name="文本框 2"/>
          <p:cNvSpPr txBox="1"/>
          <p:nvPr/>
        </p:nvSpPr>
        <p:spPr>
          <a:xfrm>
            <a:off x="7439660" y="1595120"/>
            <a:ext cx="4637405" cy="3692525"/>
          </a:xfrm>
          <a:prstGeom prst="rect">
            <a:avLst/>
          </a:prstGeom>
          <a:noFill/>
        </p:spPr>
        <p:txBody>
          <a:bodyPr wrap="square" rtlCol="0">
            <a:spAutoFit/>
          </a:bodyPr>
          <a:p>
            <a:r>
              <a:rPr lang="en-US" altLang="zh-CN" b="1"/>
              <a:t>Thermal:</a:t>
            </a:r>
            <a:endParaRPr lang="en-US" altLang="zh-CN" b="1"/>
          </a:p>
          <a:p>
            <a:pPr marL="285750" indent="-285750">
              <a:buFont typeface="Arial" panose="020B0604020202090204" pitchFamily="34" charset="0"/>
              <a:buChar char="•"/>
            </a:pPr>
            <a:r>
              <a:rPr lang="en-US" altLang="zh-CN"/>
              <a:t>Same with SoC</a:t>
            </a:r>
            <a:endParaRPr lang="en-US" altLang="zh-CN"/>
          </a:p>
          <a:p>
            <a:pPr marL="285750" indent="-285750">
              <a:buFont typeface="Arial" panose="020B0604020202090204" pitchFamily="34" charset="0"/>
              <a:buChar char="•"/>
            </a:pPr>
            <a:r>
              <a:rPr lang="en-US" altLang="zh-CN"/>
              <a:t>Less tightly integrated</a:t>
            </a:r>
            <a:endParaRPr lang="en-US" altLang="zh-CN"/>
          </a:p>
          <a:p>
            <a:pPr marL="285750" indent="-285750">
              <a:buFont typeface="Arial" panose="020B0604020202090204" pitchFamily="34" charset="0"/>
              <a:buChar char="•"/>
            </a:pPr>
            <a:r>
              <a:rPr lang="en-US" altLang="zh-CN"/>
              <a:t>Better reduce the thermal impact</a:t>
            </a:r>
            <a:endParaRPr lang="en-US" altLang="zh-CN"/>
          </a:p>
          <a:p>
            <a:pPr marL="285750" indent="-285750">
              <a:buFont typeface="Arial" panose="020B0604020202090204" pitchFamily="34" charset="0"/>
              <a:buChar char="•"/>
            </a:pPr>
            <a:endParaRPr lang="en-US" altLang="zh-CN" b="1"/>
          </a:p>
          <a:p>
            <a:r>
              <a:rPr lang="en-US" altLang="zh-CN" b="1"/>
              <a:t>Vibration &amp; </a:t>
            </a:r>
            <a:r>
              <a:rPr lang="en-US" altLang="zh-CN" b="1">
                <a:sym typeface="+mn-ea"/>
              </a:rPr>
              <a:t>Size vs I/Os:</a:t>
            </a:r>
            <a:endParaRPr lang="en-US" altLang="zh-CN" b="1"/>
          </a:p>
          <a:p>
            <a:pPr marL="285750" indent="-285750">
              <a:buFont typeface="Arial" panose="020B0604020202090204" pitchFamily="34" charset="0"/>
              <a:buChar char="•"/>
            </a:pPr>
            <a:r>
              <a:rPr lang="en-US" altLang="zh-CN"/>
              <a:t>Stacked vertically on a substrate</a:t>
            </a:r>
            <a:endParaRPr lang="en-US" altLang="zh-CN"/>
          </a:p>
          <a:p>
            <a:pPr marL="285750" indent="-285750">
              <a:buFont typeface="Arial" panose="020B0604020202090204" pitchFamily="34" charset="0"/>
              <a:buChar char="•"/>
            </a:pPr>
            <a:r>
              <a:rPr lang="en-US" altLang="zh-CN"/>
              <a:t>Stacked chips together</a:t>
            </a:r>
            <a:endParaRPr lang="en-US" altLang="zh-CN"/>
          </a:p>
          <a:p>
            <a:pPr marL="285750" indent="-285750">
              <a:buFont typeface="Arial" panose="020B0604020202090204" pitchFamily="34" charset="0"/>
              <a:buChar char="•"/>
            </a:pPr>
            <a:endParaRPr lang="en-US" altLang="zh-CN" b="1"/>
          </a:p>
          <a:p>
            <a:pPr marL="285750" indent="-285750">
              <a:buFont typeface="Arial" panose="020B0604020202090204" pitchFamily="34" charset="0"/>
              <a:buChar char="•"/>
            </a:pPr>
            <a:endParaRPr lang="en-US" altLang="zh-CN" b="1"/>
          </a:p>
          <a:p>
            <a:pPr marL="285750" indent="-285750">
              <a:buFont typeface="Arial" panose="020B0604020202090204" pitchFamily="34" charset="0"/>
              <a:buChar char="•"/>
            </a:pPr>
            <a:r>
              <a:rPr lang="en-US" altLang="zh-CN">
                <a:solidFill>
                  <a:srgbClr val="FF0000"/>
                </a:solidFill>
              </a:rPr>
              <a:t>Thermal implications</a:t>
            </a:r>
            <a:endParaRPr lang="en-US" altLang="zh-CN">
              <a:solidFill>
                <a:srgbClr val="FF0000"/>
              </a:solidFill>
            </a:endParaRPr>
          </a:p>
          <a:p>
            <a:pPr marL="285750" indent="-285750">
              <a:buFont typeface="Arial" panose="020B0604020202090204" pitchFamily="34" charset="0"/>
              <a:buChar char="•"/>
            </a:pPr>
            <a:r>
              <a:rPr lang="en-US" altLang="zh-CN">
                <a:solidFill>
                  <a:srgbClr val="FF0000"/>
                </a:solidFill>
              </a:rPr>
              <a:t>Package size and I/Os</a:t>
            </a:r>
            <a:endParaRPr lang="en-US" altLang="zh-CN">
              <a:solidFill>
                <a:srgbClr val="FF0000"/>
              </a:solidFill>
            </a:endParaRPr>
          </a:p>
          <a:p>
            <a:endParaRPr lang="en-US" altLang="zh-CN">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741045" y="658495"/>
            <a:ext cx="9240520" cy="5977255"/>
            <a:chOff x="2574" y="1037"/>
            <a:chExt cx="14552" cy="9413"/>
          </a:xfrm>
        </p:grpSpPr>
        <p:pic>
          <p:nvPicPr>
            <p:cNvPr id="4" name="图片 3"/>
            <p:cNvPicPr>
              <a:picLocks noChangeAspect="1"/>
            </p:cNvPicPr>
            <p:nvPr/>
          </p:nvPicPr>
          <p:blipFill>
            <a:blip r:embed="rId1"/>
            <a:stretch>
              <a:fillRect/>
            </a:stretch>
          </p:blipFill>
          <p:spPr>
            <a:xfrm>
              <a:off x="2574" y="2775"/>
              <a:ext cx="6133" cy="5251"/>
            </a:xfrm>
            <a:prstGeom prst="rect">
              <a:avLst/>
            </a:prstGeom>
          </p:spPr>
        </p:pic>
        <p:sp>
          <p:nvSpPr>
            <p:cNvPr id="5" name="文本框 4"/>
            <p:cNvSpPr txBox="1"/>
            <p:nvPr/>
          </p:nvSpPr>
          <p:spPr>
            <a:xfrm>
              <a:off x="2574" y="1037"/>
              <a:ext cx="5786" cy="1501"/>
            </a:xfrm>
            <a:prstGeom prst="rect">
              <a:avLst/>
            </a:prstGeom>
            <a:noFill/>
          </p:spPr>
          <p:txBody>
            <a:bodyPr wrap="square" rtlCol="0" anchor="t">
              <a:spAutoFit/>
            </a:bodyPr>
            <a:p>
              <a:r>
                <a:rPr lang="zh-CN" altLang="en-US" sz="2800" b="1"/>
                <a:t>S</a:t>
              </a:r>
              <a:r>
                <a:rPr lang="en-US" altLang="zh-CN" sz="2800" b="1"/>
                <a:t>O</a:t>
              </a:r>
              <a:r>
                <a:rPr lang="zh-CN" altLang="en-US" sz="2800" b="1"/>
                <a:t>B – </a:t>
              </a:r>
              <a:r>
                <a:rPr lang="zh-CN" altLang="en-US" sz="2800" b="1">
                  <a:latin typeface="+mj-lt"/>
                  <a:cs typeface="+mj-lt"/>
                </a:rPr>
                <a:t>System </a:t>
              </a:r>
              <a:r>
                <a:rPr lang="en-US" altLang="zh-CN" sz="2800" b="1">
                  <a:latin typeface="+mj-lt"/>
                  <a:cs typeface="+mj-lt"/>
                </a:rPr>
                <a:t>on</a:t>
              </a:r>
              <a:r>
                <a:rPr lang="zh-CN" altLang="en-US" sz="2800" b="1">
                  <a:latin typeface="+mj-lt"/>
                  <a:cs typeface="+mj-lt"/>
                </a:rPr>
                <a:t> Board</a:t>
              </a:r>
              <a:endParaRPr lang="zh-CN" altLang="en-US" sz="2800" b="1">
                <a:latin typeface="+mj-lt"/>
                <a:cs typeface="+mj-lt"/>
              </a:endParaRPr>
            </a:p>
          </p:txBody>
        </p:sp>
        <p:sp>
          <p:nvSpPr>
            <p:cNvPr id="6" name="文本框 5"/>
            <p:cNvSpPr txBox="1"/>
            <p:nvPr/>
          </p:nvSpPr>
          <p:spPr>
            <a:xfrm>
              <a:off x="9172" y="1582"/>
              <a:ext cx="7954" cy="8868"/>
            </a:xfrm>
            <a:prstGeom prst="rect">
              <a:avLst/>
            </a:prstGeom>
            <a:noFill/>
          </p:spPr>
          <p:txBody>
            <a:bodyPr wrap="square" rtlCol="0" anchor="t">
              <a:spAutoFit/>
            </a:bodyPr>
            <a:p>
              <a:pPr algn="just"/>
              <a:r>
                <a:rPr lang="zh-CN" altLang="en-US"/>
                <a:t>Thermal implications</a:t>
              </a:r>
              <a:endParaRPr lang="zh-CN" altLang="en-US"/>
            </a:p>
            <a:p>
              <a:pPr algn="just"/>
              <a:endParaRPr lang="zh-CN" altLang="en-US"/>
            </a:p>
            <a:p>
              <a:pPr algn="just"/>
              <a:r>
                <a:rPr lang="zh-CN" altLang="en-US"/>
                <a:t>Because the size of the S</a:t>
              </a:r>
              <a:r>
                <a:rPr lang="en-US" altLang="zh-CN"/>
                <a:t>O</a:t>
              </a:r>
              <a:r>
                <a:rPr lang="zh-CN" altLang="en-US"/>
                <a:t>B is usually relatively large,the heat dissipation effect is better.</a:t>
              </a:r>
              <a:endParaRPr lang="zh-CN" altLang="en-US"/>
            </a:p>
            <a:p>
              <a:pPr algn="just"/>
              <a:endParaRPr lang="zh-CN" altLang="en-US"/>
            </a:p>
            <a:p>
              <a:pPr algn="just"/>
              <a:r>
                <a:rPr lang="zh-CN" altLang="en-US"/>
                <a:t>Effects of vibrations</a:t>
              </a:r>
              <a:endParaRPr lang="zh-CN" altLang="en-US"/>
            </a:p>
            <a:p>
              <a:pPr algn="just"/>
              <a:r>
                <a:rPr lang="zh-CN" altLang="en-US"/>
                <a:t>Since the S</a:t>
              </a:r>
              <a:r>
                <a:rPr lang="en-US" altLang="zh-CN"/>
                <a:t>O</a:t>
              </a:r>
              <a:r>
                <a:rPr lang="zh-CN" altLang="en-US"/>
                <a:t>B has many separate discrete components which are affected by vibration. Therefore the vibrate reliability is reduced.</a:t>
              </a:r>
              <a:endParaRPr lang="zh-CN" altLang="en-US"/>
            </a:p>
            <a:p>
              <a:pPr algn="just"/>
              <a:endParaRPr lang="zh-CN" altLang="en-US"/>
            </a:p>
            <a:p>
              <a:pPr algn="just"/>
              <a:r>
                <a:rPr lang="zh-CN" altLang="en-US"/>
                <a:t>Package size vs I/Os</a:t>
              </a:r>
              <a:endParaRPr lang="zh-CN" altLang="en-US"/>
            </a:p>
            <a:p>
              <a:pPr algn="just"/>
              <a:endParaRPr lang="zh-CN" altLang="en-US"/>
            </a:p>
            <a:p>
              <a:pPr algn="just"/>
              <a:r>
                <a:rPr lang="zh-CN" altLang="en-US"/>
                <a:t>Due to the limitations of the chip, the size of the module and the power consumption, the PCB size and power consumption cannot be reduced without limit. Large package and traces cause large losses and parasitic parameters, which limits the system performance.</a:t>
              </a:r>
              <a:endParaRPr lang="zh-CN" altLang="en-US"/>
            </a:p>
            <a:p>
              <a:pPr algn="just"/>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490220" y="548005"/>
            <a:ext cx="10327005" cy="5172710"/>
            <a:chOff x="2192" y="1037"/>
            <a:chExt cx="16263" cy="8146"/>
          </a:xfrm>
        </p:grpSpPr>
        <p:sp>
          <p:nvSpPr>
            <p:cNvPr id="5" name="文本框 4"/>
            <p:cNvSpPr txBox="1"/>
            <p:nvPr/>
          </p:nvSpPr>
          <p:spPr>
            <a:xfrm>
              <a:off x="2574" y="1037"/>
              <a:ext cx="8732" cy="822"/>
            </a:xfrm>
            <a:prstGeom prst="rect">
              <a:avLst/>
            </a:prstGeom>
            <a:noFill/>
          </p:spPr>
          <p:txBody>
            <a:bodyPr wrap="square" rtlCol="0" anchor="t">
              <a:spAutoFit/>
            </a:bodyPr>
            <a:p>
              <a:r>
                <a:rPr lang="zh-CN" altLang="en-US" sz="2800" b="1"/>
                <a:t>MCM – Multi Chip Module</a:t>
              </a:r>
              <a:endParaRPr lang="zh-CN" altLang="en-US" sz="2800" b="1"/>
            </a:p>
          </p:txBody>
        </p:sp>
        <p:pic>
          <p:nvPicPr>
            <p:cNvPr id="4" name="图片 3"/>
            <p:cNvPicPr>
              <a:picLocks noChangeAspect="1"/>
            </p:cNvPicPr>
            <p:nvPr/>
          </p:nvPicPr>
          <p:blipFill>
            <a:blip r:embed="rId1"/>
            <a:stretch>
              <a:fillRect/>
            </a:stretch>
          </p:blipFill>
          <p:spPr>
            <a:xfrm>
              <a:off x="2192" y="3547"/>
              <a:ext cx="6756" cy="4552"/>
            </a:xfrm>
            <a:prstGeom prst="rect">
              <a:avLst/>
            </a:prstGeom>
          </p:spPr>
        </p:pic>
        <p:sp>
          <p:nvSpPr>
            <p:cNvPr id="6" name="文本框 5"/>
            <p:cNvSpPr txBox="1"/>
            <p:nvPr/>
          </p:nvSpPr>
          <p:spPr>
            <a:xfrm>
              <a:off x="9613" y="2148"/>
              <a:ext cx="8512" cy="2325"/>
            </a:xfrm>
            <a:prstGeom prst="rect">
              <a:avLst/>
            </a:prstGeom>
            <a:noFill/>
          </p:spPr>
          <p:txBody>
            <a:bodyPr wrap="square" rtlCol="0">
              <a:spAutoFit/>
            </a:bodyPr>
            <a:p>
              <a:pPr algn="just"/>
              <a:r>
                <a:rPr lang="zh-CN" altLang="en-US"/>
                <a:t>A multi-chip module (MCM) is an electronic package consisting of multiple integrated circuits (ICs) assembled into a single device. An MCM works as a single component and is capable of handling an entire function</a:t>
              </a:r>
              <a:endParaRPr lang="zh-CN" altLang="en-US"/>
            </a:p>
          </p:txBody>
        </p:sp>
        <p:sp>
          <p:nvSpPr>
            <p:cNvPr id="7" name="文本框 6"/>
            <p:cNvSpPr txBox="1"/>
            <p:nvPr/>
          </p:nvSpPr>
          <p:spPr>
            <a:xfrm>
              <a:off x="9613" y="4697"/>
              <a:ext cx="8843" cy="1888"/>
            </a:xfrm>
            <a:prstGeom prst="rect">
              <a:avLst/>
            </a:prstGeom>
            <a:noFill/>
          </p:spPr>
          <p:txBody>
            <a:bodyPr wrap="square" rtlCol="0">
              <a:spAutoFit/>
            </a:bodyPr>
            <a:p>
              <a:pPr algn="just"/>
              <a:r>
                <a:rPr lang="zh-CN" altLang="en-US"/>
                <a:t>·Poor thermal conductivity of substrate</a:t>
              </a:r>
              <a:endParaRPr lang="zh-CN" altLang="en-US"/>
            </a:p>
            <a:p>
              <a:pPr algn="just"/>
              <a:r>
                <a:rPr lang="zh-CN" altLang="en-US"/>
                <a:t>·Power dissipation heat</a:t>
              </a:r>
              <a:endParaRPr lang="zh-CN" altLang="en-US"/>
            </a:p>
            <a:p>
              <a:pPr algn="just"/>
              <a:r>
                <a:rPr lang="zh-CN" altLang="en-US"/>
                <a:t>·No package to Single package has to be able to remove heat generated by all the ICs.</a:t>
              </a:r>
              <a:endParaRPr lang="zh-CN" altLang="en-US"/>
            </a:p>
          </p:txBody>
        </p:sp>
        <p:sp>
          <p:nvSpPr>
            <p:cNvPr id="8" name="文本框 7"/>
            <p:cNvSpPr txBox="1"/>
            <p:nvPr/>
          </p:nvSpPr>
          <p:spPr>
            <a:xfrm>
              <a:off x="9613" y="6805"/>
              <a:ext cx="8361" cy="580"/>
            </a:xfrm>
            <a:prstGeom prst="rect">
              <a:avLst/>
            </a:prstGeom>
            <a:noFill/>
          </p:spPr>
          <p:txBody>
            <a:bodyPr wrap="square" rtlCol="0">
              <a:spAutoFit/>
            </a:bodyPr>
            <a:p>
              <a:r>
                <a:rPr lang="zh-CN" altLang="en-US"/>
                <a:t>Low reliability due to high integration</a:t>
              </a:r>
              <a:endParaRPr lang="zh-CN" altLang="en-US"/>
            </a:p>
          </p:txBody>
        </p:sp>
        <p:sp>
          <p:nvSpPr>
            <p:cNvPr id="9" name="文本框 8"/>
            <p:cNvSpPr txBox="1"/>
            <p:nvPr/>
          </p:nvSpPr>
          <p:spPr>
            <a:xfrm>
              <a:off x="9613" y="7731"/>
              <a:ext cx="7557" cy="1452"/>
            </a:xfrm>
            <a:prstGeom prst="rect">
              <a:avLst/>
            </a:prstGeom>
            <a:noFill/>
          </p:spPr>
          <p:txBody>
            <a:bodyPr wrap="square" rtlCol="0">
              <a:spAutoFit/>
            </a:bodyPr>
            <a:p>
              <a:r>
                <a:rPr lang="zh-CN" altLang="en-US"/>
                <a:t>• Smaller size and less weight</a:t>
              </a:r>
              <a:endParaRPr lang="zh-CN" altLang="en-US"/>
            </a:p>
            <a:p>
              <a:r>
                <a:rPr lang="zh-CN" altLang="en-US"/>
                <a:t>• Higher performance</a:t>
              </a:r>
              <a:endParaRPr lang="zh-CN" altLang="en-US"/>
            </a:p>
            <a:p>
              <a:r>
                <a:rPr lang="zh-CN" altLang="en-US"/>
                <a:t>• Lower cost</a:t>
              </a:r>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467995" y="1177925"/>
            <a:ext cx="10535920" cy="4911725"/>
            <a:chOff x="1287" y="1011"/>
            <a:chExt cx="16592" cy="7735"/>
          </a:xfrm>
        </p:grpSpPr>
        <p:sp>
          <p:nvSpPr>
            <p:cNvPr id="5" name="文本框 4"/>
            <p:cNvSpPr txBox="1"/>
            <p:nvPr/>
          </p:nvSpPr>
          <p:spPr>
            <a:xfrm>
              <a:off x="1287" y="1011"/>
              <a:ext cx="5786" cy="822"/>
            </a:xfrm>
            <a:prstGeom prst="rect">
              <a:avLst/>
            </a:prstGeom>
            <a:noFill/>
          </p:spPr>
          <p:txBody>
            <a:bodyPr wrap="square" rtlCol="0" anchor="t">
              <a:spAutoFit/>
            </a:bodyPr>
            <a:p>
              <a:r>
                <a:rPr lang="zh-CN" altLang="en-US" sz="2800" b="1"/>
                <a:t>PGA-Pin grid array</a:t>
              </a:r>
              <a:endParaRPr lang="zh-CN" altLang="en-US" sz="2800" b="1"/>
            </a:p>
          </p:txBody>
        </p:sp>
        <p:pic>
          <p:nvPicPr>
            <p:cNvPr id="4" name="图片 3"/>
            <p:cNvPicPr>
              <a:picLocks noChangeAspect="1"/>
            </p:cNvPicPr>
            <p:nvPr/>
          </p:nvPicPr>
          <p:blipFill>
            <a:blip r:embed="rId1"/>
            <a:stretch>
              <a:fillRect/>
            </a:stretch>
          </p:blipFill>
          <p:spPr>
            <a:xfrm>
              <a:off x="1287" y="3730"/>
              <a:ext cx="7858" cy="5016"/>
            </a:xfrm>
            <a:prstGeom prst="rect">
              <a:avLst/>
            </a:prstGeom>
          </p:spPr>
        </p:pic>
        <p:sp>
          <p:nvSpPr>
            <p:cNvPr id="6" name="文本框 5"/>
            <p:cNvSpPr txBox="1"/>
            <p:nvPr/>
          </p:nvSpPr>
          <p:spPr>
            <a:xfrm>
              <a:off x="10468" y="1011"/>
              <a:ext cx="7410" cy="1016"/>
            </a:xfrm>
            <a:prstGeom prst="rect">
              <a:avLst/>
            </a:prstGeom>
            <a:noFill/>
          </p:spPr>
          <p:txBody>
            <a:bodyPr wrap="square" rtlCol="0">
              <a:spAutoFit/>
            </a:bodyPr>
            <a:p>
              <a:r>
                <a:rPr lang="zh-CN" altLang="en-US"/>
                <a:t>A pin grid array, often abbreviated PGA, is a type of integrated circuit packaging.</a:t>
              </a:r>
              <a:endParaRPr lang="zh-CN" altLang="en-US"/>
            </a:p>
          </p:txBody>
        </p:sp>
        <p:sp>
          <p:nvSpPr>
            <p:cNvPr id="7" name="文本框 6"/>
            <p:cNvSpPr txBox="1"/>
            <p:nvPr/>
          </p:nvSpPr>
          <p:spPr>
            <a:xfrm>
              <a:off x="10439" y="2686"/>
              <a:ext cx="7440" cy="1888"/>
            </a:xfrm>
            <a:prstGeom prst="rect">
              <a:avLst/>
            </a:prstGeom>
            <a:noFill/>
          </p:spPr>
          <p:txBody>
            <a:bodyPr wrap="square" rtlCol="0">
              <a:spAutoFit/>
            </a:bodyPr>
            <a:p>
              <a:pPr algn="just"/>
              <a:r>
                <a:rPr lang="zh-CN" altLang="en-US"/>
                <a:t>PGA is usually connected to the heat sink</a:t>
              </a:r>
              <a:r>
                <a:rPr lang="en-US" altLang="zh-CN"/>
                <a:t>. </a:t>
              </a:r>
              <a:r>
                <a:rPr lang="zh-CN" altLang="en-US"/>
                <a:t>As the PGA gets bigger and dissipates more heat, the heat sink becomes larger and the heat sink is often combined or connected to the PGA.</a:t>
              </a:r>
              <a:endParaRPr lang="zh-CN" altLang="en-US"/>
            </a:p>
          </p:txBody>
        </p:sp>
        <p:sp>
          <p:nvSpPr>
            <p:cNvPr id="8" name="文本框 7"/>
            <p:cNvSpPr txBox="1"/>
            <p:nvPr/>
          </p:nvSpPr>
          <p:spPr>
            <a:xfrm>
              <a:off x="10439" y="5137"/>
              <a:ext cx="7440" cy="2761"/>
            </a:xfrm>
            <a:prstGeom prst="rect">
              <a:avLst/>
            </a:prstGeom>
            <a:noFill/>
          </p:spPr>
          <p:txBody>
            <a:bodyPr wrap="square" rtlCol="0">
              <a:spAutoFit/>
            </a:bodyPr>
            <a:p>
              <a:pPr algn="just"/>
              <a:r>
                <a:rPr lang="en-US" altLang="zh-CN"/>
                <a:t>T</a:t>
              </a:r>
              <a:r>
                <a:rPr lang="zh-CN" altLang="en-US"/>
                <a:t>he motherboard only needs to provide a jack for inserting pins. And because it requires multiple movements, the PGA's stitches are relatively stronger, and even if they are bent, they can be recovered in a relatively simple way.</a:t>
              </a:r>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758190" y="760730"/>
            <a:ext cx="9998075" cy="5353685"/>
            <a:chOff x="2574" y="1037"/>
            <a:chExt cx="15745" cy="8431"/>
          </a:xfrm>
        </p:grpSpPr>
        <p:sp>
          <p:nvSpPr>
            <p:cNvPr id="5" name="文本框 4"/>
            <p:cNvSpPr txBox="1"/>
            <p:nvPr/>
          </p:nvSpPr>
          <p:spPr>
            <a:xfrm>
              <a:off x="2574" y="1037"/>
              <a:ext cx="5786" cy="822"/>
            </a:xfrm>
            <a:prstGeom prst="rect">
              <a:avLst/>
            </a:prstGeom>
            <a:noFill/>
          </p:spPr>
          <p:txBody>
            <a:bodyPr wrap="square" rtlCol="0" anchor="t">
              <a:spAutoFit/>
            </a:bodyPr>
            <a:p>
              <a:r>
                <a:rPr lang="zh-CN" altLang="en-US" sz="2800" b="1"/>
                <a:t>LGA-Land grid array</a:t>
              </a:r>
              <a:endParaRPr lang="zh-CN" altLang="en-US" sz="2800" b="1"/>
            </a:p>
          </p:txBody>
        </p:sp>
        <p:pic>
          <p:nvPicPr>
            <p:cNvPr id="4" name="图片 3"/>
            <p:cNvPicPr>
              <a:picLocks noChangeAspect="1"/>
            </p:cNvPicPr>
            <p:nvPr/>
          </p:nvPicPr>
          <p:blipFill>
            <a:blip r:embed="rId1"/>
            <a:stretch>
              <a:fillRect/>
            </a:stretch>
          </p:blipFill>
          <p:spPr>
            <a:xfrm>
              <a:off x="2574" y="2557"/>
              <a:ext cx="6758" cy="6230"/>
            </a:xfrm>
            <a:prstGeom prst="rect">
              <a:avLst/>
            </a:prstGeom>
          </p:spPr>
        </p:pic>
        <p:sp>
          <p:nvSpPr>
            <p:cNvPr id="6" name="文本框 5"/>
            <p:cNvSpPr txBox="1"/>
            <p:nvPr/>
          </p:nvSpPr>
          <p:spPr>
            <a:xfrm>
              <a:off x="10936" y="1859"/>
              <a:ext cx="7382" cy="2325"/>
            </a:xfrm>
            <a:prstGeom prst="rect">
              <a:avLst/>
            </a:prstGeom>
            <a:noFill/>
          </p:spPr>
          <p:txBody>
            <a:bodyPr wrap="square" rtlCol="0">
              <a:spAutoFit/>
            </a:bodyPr>
            <a:p>
              <a:pPr algn="just"/>
              <a:r>
                <a:rPr lang="zh-CN" altLang="en-US"/>
                <a:t>The land grid array (LGA) is a type of surface-mount packaging for integrated circuits (ICs) that is notable for having the pins on the socket (when a socket is used) rather than the integrated circuit.</a:t>
              </a:r>
              <a:endParaRPr lang="zh-CN" altLang="en-US"/>
            </a:p>
          </p:txBody>
        </p:sp>
        <p:sp>
          <p:nvSpPr>
            <p:cNvPr id="7" name="文本框 6"/>
            <p:cNvSpPr txBox="1"/>
            <p:nvPr/>
          </p:nvSpPr>
          <p:spPr>
            <a:xfrm>
              <a:off x="10936" y="4473"/>
              <a:ext cx="7383" cy="1888"/>
            </a:xfrm>
            <a:prstGeom prst="rect">
              <a:avLst/>
            </a:prstGeom>
            <a:noFill/>
          </p:spPr>
          <p:txBody>
            <a:bodyPr wrap="square" rtlCol="0">
              <a:spAutoFit/>
            </a:bodyPr>
            <a:p>
              <a:pPr algn="just"/>
              <a:r>
                <a:rPr lang="zh-CN" altLang="en-US"/>
                <a:t>There may not be enough </a:t>
              </a:r>
              <a:r>
                <a:rPr lang="en-US" altLang="zh-CN"/>
                <a:t>space</a:t>
              </a:r>
              <a:r>
                <a:rPr lang="zh-CN" altLang="en-US"/>
                <a:t> between an LGA package and the circuit board to accommodate a chip clip-on heat sink due to the lower stand-off height of LGA.</a:t>
              </a:r>
              <a:endParaRPr lang="zh-CN" altLang="en-US"/>
            </a:p>
          </p:txBody>
        </p:sp>
        <p:sp>
          <p:nvSpPr>
            <p:cNvPr id="8" name="文本框 7"/>
            <p:cNvSpPr txBox="1"/>
            <p:nvPr/>
          </p:nvSpPr>
          <p:spPr>
            <a:xfrm>
              <a:off x="10936" y="6671"/>
              <a:ext cx="7383" cy="1452"/>
            </a:xfrm>
            <a:prstGeom prst="rect">
              <a:avLst/>
            </a:prstGeom>
            <a:noFill/>
          </p:spPr>
          <p:txBody>
            <a:bodyPr wrap="square" rtlCol="0">
              <a:spAutoFit/>
            </a:bodyPr>
            <a:p>
              <a:pPr algn="just"/>
              <a:r>
                <a:rPr lang="zh-CN" altLang="en-US"/>
                <a:t>Because the socket pins contact the pads, socket pin wear and load reduction during vibration are some of the key structural risks.</a:t>
              </a:r>
              <a:endParaRPr lang="zh-CN" altLang="en-US"/>
            </a:p>
          </p:txBody>
        </p:sp>
        <p:sp>
          <p:nvSpPr>
            <p:cNvPr id="9" name="文本框 8"/>
            <p:cNvSpPr txBox="1"/>
            <p:nvPr/>
          </p:nvSpPr>
          <p:spPr>
            <a:xfrm>
              <a:off x="10937" y="8452"/>
              <a:ext cx="7382" cy="1016"/>
            </a:xfrm>
            <a:prstGeom prst="rect">
              <a:avLst/>
            </a:prstGeom>
            <a:noFill/>
          </p:spPr>
          <p:txBody>
            <a:bodyPr wrap="square" rtlCol="0">
              <a:spAutoFit/>
            </a:bodyPr>
            <a:p>
              <a:pPr algn="just"/>
              <a:r>
                <a:rPr lang="zh-CN" altLang="en-US"/>
                <a:t>LGA can accommodate more I/O pins in a smaller package.</a:t>
              </a:r>
              <a:endParaRPr lang="zh-CN" altLang="en-US"/>
            </a:p>
          </p:txBody>
        </p:sp>
      </p:grpSp>
    </p:spTree>
  </p:cSld>
  <p:clrMapOvr>
    <a:masterClrMapping/>
  </p:clrMapOvr>
</p:sld>
</file>

<file path=ppt/theme/theme1.xml><?xml version="1.0" encoding="utf-8"?>
<a:theme xmlns:a="http://schemas.openxmlformats.org/drawingml/2006/main" name="Office-tema">
  <a:themeElements>
    <a:clrScheme name="Mittuniversitetet">
      <a:dk1>
        <a:sysClr val="windowText" lastClr="000000"/>
      </a:dk1>
      <a:lt1>
        <a:sysClr val="window" lastClr="FFFFFF"/>
      </a:lt1>
      <a:dk2>
        <a:srgbClr val="44546A"/>
      </a:dk2>
      <a:lt2>
        <a:srgbClr val="E7E6E6"/>
      </a:lt2>
      <a:accent1>
        <a:srgbClr val="005CB9"/>
      </a:accent1>
      <a:accent2>
        <a:srgbClr val="00BFD6"/>
      </a:accent2>
      <a:accent3>
        <a:srgbClr val="007934"/>
      </a:accent3>
      <a:accent4>
        <a:srgbClr val="3FAE2A"/>
      </a:accent4>
      <a:accent5>
        <a:srgbClr val="706259"/>
      </a:accent5>
      <a:accent6>
        <a:srgbClr val="AEA299"/>
      </a:accent6>
      <a:hlink>
        <a:srgbClr val="0563C1"/>
      </a:hlink>
      <a:folHlink>
        <a:srgbClr val="954F72"/>
      </a:folHlink>
    </a:clrScheme>
    <a:fontScheme name="PP Mittuniversitete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4346</Words>
  <Application>WPS 演示</Application>
  <PresentationFormat>宽屏</PresentationFormat>
  <Paragraphs>282</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方正书宋_GBK</vt:lpstr>
      <vt:lpstr>Wingdings</vt:lpstr>
      <vt:lpstr>微软雅黑</vt:lpstr>
      <vt:lpstr>汉仪旗黑KW</vt:lpstr>
      <vt:lpstr>宋体</vt:lpstr>
      <vt:lpstr>Arial Unicode MS</vt:lpstr>
      <vt:lpstr>汉仪书宋二KW</vt:lpstr>
      <vt:lpstr>Calibri</vt:lpstr>
      <vt:lpstr>Helvetica Neue</vt:lpstr>
      <vt:lpstr>Office-tema</vt:lpstr>
      <vt:lpstr>Assignment-ǀ Explore the common package types</vt:lpstr>
      <vt:lpstr>QFN – Quad Flat No-lead</vt:lpstr>
      <vt:lpstr>QFP – Quad Flat Pack</vt:lpstr>
      <vt:lpstr>IPD – Integrated Passive Device</vt:lpstr>
      <vt:lpstr>SIP – System in Package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songyang</dc:creator>
  <cp:lastModifiedBy>songyang</cp:lastModifiedBy>
  <cp:revision>21</cp:revision>
  <dcterms:created xsi:type="dcterms:W3CDTF">2019-05-17T21:34:37Z</dcterms:created>
  <dcterms:modified xsi:type="dcterms:W3CDTF">2019-05-17T21:34:37Z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2052-1.0.0.1327</vt:lpwstr>
  </property>
</Properties>
</file>