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1522199" y="1360800"/>
            <a:ext cx="9831600" cy="691957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3800" b="1" baseline="0">
                <a:solidFill>
                  <a:schemeClr val="accent1"/>
                </a:solidFill>
              </a:defRPr>
            </a:lvl1pPr>
          </a:lstStyle>
          <a:p>
            <a:r>
              <a:rPr lang="sv-SE" dirty="0"/>
              <a:t>Stor rubrik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1522199" y="2208554"/>
            <a:ext cx="9831601" cy="7884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1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dirty="0"/>
              <a:t>Underrubrik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med två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838800" y="1542415"/>
            <a:ext cx="10514999" cy="652145"/>
          </a:xfrm>
        </p:spPr>
        <p:txBody>
          <a:bodyPr/>
          <a:lstStyle>
            <a:lvl1pPr>
              <a:defRPr/>
            </a:lvl1pPr>
          </a:lstStyle>
          <a:p>
            <a:r>
              <a:rPr lang="sv-SE" dirty="0"/>
              <a:t>Mindre rubrik</a:t>
            </a:r>
            <a:endParaRPr lang="sv-SE" dirty="0"/>
          </a:p>
        </p:txBody>
      </p:sp>
      <p:sp>
        <p:nvSpPr>
          <p:cNvPr id="13" name="Platshållare för bild 12"/>
          <p:cNvSpPr>
            <a:spLocks noGrp="1"/>
          </p:cNvSpPr>
          <p:nvPr>
            <p:ph type="pic" sz="quarter" idx="14" hasCustomPrompt="1"/>
          </p:nvPr>
        </p:nvSpPr>
        <p:spPr>
          <a:xfrm>
            <a:off x="6174000" y="2241462"/>
            <a:ext cx="5180400" cy="3942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sv-SE"/>
          </a:p>
        </p:txBody>
      </p:sp>
      <p:sp>
        <p:nvSpPr>
          <p:cNvPr id="8" name="Platshållare för bild 12"/>
          <p:cNvSpPr>
            <a:spLocks noGrp="1"/>
          </p:cNvSpPr>
          <p:nvPr>
            <p:ph type="pic" sz="quarter" idx="15" hasCustomPrompt="1"/>
          </p:nvPr>
        </p:nvSpPr>
        <p:spPr>
          <a:xfrm>
            <a:off x="838800" y="2235600"/>
            <a:ext cx="5180400" cy="3942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12ED104-9AD9-FB48-B47F-0E2C0FD2AEC6}" type="datetime1">
              <a:rPr lang="sv-SE" smtClean="0"/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/>
              <a:t>Introduction to ESS</a:t>
            </a:r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334427D-BC02-4BB6-9552-FEF7E6C4F2BF}" type="slidenum">
              <a:rPr lang="sv-SE" smtClean="0"/>
            </a:fld>
            <a:endParaRPr lang="sv-SE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800" y="1540800"/>
            <a:ext cx="10514999" cy="574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800" y="2235600"/>
            <a:ext cx="5157787" cy="82391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8800" y="3180015"/>
            <a:ext cx="5158800" cy="30096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4000" y="2235599"/>
            <a:ext cx="5158800" cy="82391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4000" y="3180014"/>
            <a:ext cx="5158800" cy="3009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1"/>
          <p:cNvSpPr>
            <a:spLocks noGrp="1"/>
          </p:cNvSpPr>
          <p:nvPr>
            <p:ph type="title"/>
          </p:nvPr>
        </p:nvSpPr>
        <p:spPr>
          <a:xfrm>
            <a:off x="838800" y="1540800"/>
            <a:ext cx="10528878" cy="736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5075-C716-F943-A394-D5536F76CEBD}" type="datetime1">
              <a:rPr lang="sv-SE" smtClean="0"/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Introduction to ESS</a:t>
            </a:r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427D-BC02-4BB6-9552-FEF7E6C4F2BF}" type="slidenum">
              <a:rPr lang="sv-SE" smtClean="0"/>
            </a:fld>
            <a:endParaRPr lang="sv-SE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Rubrik me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bild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3438000"/>
            <a:ext cx="12192000" cy="3420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sv-SE"/>
          </a:p>
        </p:txBody>
      </p:sp>
      <p:sp>
        <p:nvSpPr>
          <p:cNvPr id="6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1524000" y="2208554"/>
            <a:ext cx="9829800" cy="7884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dirty="0"/>
              <a:t>Underrubrik</a:t>
            </a:r>
            <a:endParaRPr lang="sv-SE" dirty="0"/>
          </a:p>
        </p:txBody>
      </p:sp>
      <p:sp>
        <p:nvSpPr>
          <p:cNvPr id="3" name="Rubrik 2"/>
          <p:cNvSpPr>
            <a:spLocks noGrp="1"/>
          </p:cNvSpPr>
          <p:nvPr>
            <p:ph type="title" hasCustomPrompt="1"/>
          </p:nvPr>
        </p:nvSpPr>
        <p:spPr>
          <a:xfrm>
            <a:off x="1524000" y="1360799"/>
            <a:ext cx="9829801" cy="6912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800"/>
            </a:lvl1pPr>
          </a:lstStyle>
          <a:p>
            <a:r>
              <a:rPr lang="sv-SE" dirty="0"/>
              <a:t>Stor rubrik</a:t>
            </a:r>
            <a:endParaRPr lang="sv-SE" dirty="0"/>
          </a:p>
        </p:txBody>
      </p:sp>
      <p:pic>
        <p:nvPicPr>
          <p:cNvPr id="5" name="107192D2-3778-4ECE-8BEC-1F42874D3F29" descr="759C4F0E-5528-4626-A835-687661AA8F96@familjenpange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000" y="360000"/>
            <a:ext cx="1565081" cy="7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med pla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0" y="3474720"/>
            <a:ext cx="12192000" cy="34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Rubrik 1"/>
          <p:cNvSpPr>
            <a:spLocks noGrp="1"/>
          </p:cNvSpPr>
          <p:nvPr>
            <p:ph type="ctrTitle" hasCustomPrompt="1"/>
          </p:nvPr>
        </p:nvSpPr>
        <p:spPr>
          <a:xfrm>
            <a:off x="1524001" y="1359581"/>
            <a:ext cx="9829800" cy="691957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3800" b="1" baseline="0">
                <a:solidFill>
                  <a:schemeClr val="tx1"/>
                </a:solidFill>
              </a:defRPr>
            </a:lvl1pPr>
          </a:lstStyle>
          <a:p>
            <a:r>
              <a:rPr lang="sv-SE" dirty="0"/>
              <a:t>Stor rubrik</a:t>
            </a:r>
            <a:endParaRPr lang="sv-SE" dirty="0"/>
          </a:p>
        </p:txBody>
      </p:sp>
      <p:sp>
        <p:nvSpPr>
          <p:cNvPr id="6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1524001" y="2208554"/>
            <a:ext cx="9829799" cy="7884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dirty="0"/>
              <a:t>Underrubrik</a:t>
            </a:r>
            <a:endParaRPr lang="sv-SE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838800" y="1540800"/>
            <a:ext cx="10550525" cy="652145"/>
          </a:xfrm>
        </p:spPr>
        <p:txBody>
          <a:bodyPr/>
          <a:lstStyle>
            <a:lvl1pPr>
              <a:defRPr/>
            </a:lvl1pPr>
          </a:lstStyle>
          <a:p>
            <a:r>
              <a:rPr lang="sv-SE" dirty="0"/>
              <a:t>Mindre rubrik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800" y="2237129"/>
            <a:ext cx="10550525" cy="3836963"/>
          </a:xfrm>
        </p:spPr>
        <p:txBody>
          <a:bodyPr/>
          <a:lstStyle>
            <a:lvl1pPr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522800" y="3020400"/>
            <a:ext cx="9831600" cy="111784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800"/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522800" y="4589464"/>
            <a:ext cx="9831600" cy="110795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med avs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/>
        </p:nvSpPr>
        <p:spPr>
          <a:xfrm>
            <a:off x="0" y="2358000"/>
            <a:ext cx="12192000" cy="45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1522800" y="3021178"/>
            <a:ext cx="9831600" cy="1382378"/>
          </a:xfrm>
        </p:spPr>
        <p:txBody>
          <a:bodyPr anchor="t">
            <a:normAutofit/>
          </a:bodyPr>
          <a:lstStyle>
            <a:lvl1pPr>
              <a:defRPr sz="3800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Avsnittsrubrik</a:t>
            </a:r>
            <a:endParaRPr lang="sv-SE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838800" y="1542415"/>
            <a:ext cx="10514999" cy="652145"/>
          </a:xfrm>
        </p:spPr>
        <p:txBody>
          <a:bodyPr/>
          <a:lstStyle>
            <a:lvl1pPr>
              <a:defRPr/>
            </a:lvl1pPr>
          </a:lstStyle>
          <a:p>
            <a:r>
              <a:rPr lang="sv-SE" dirty="0"/>
              <a:t>Mindre rubrik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800" y="2234708"/>
            <a:ext cx="5180400" cy="3942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4000" y="2235600"/>
            <a:ext cx="5180400" cy="394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med bild och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838800" y="1542415"/>
            <a:ext cx="10514999" cy="652145"/>
          </a:xfrm>
        </p:spPr>
        <p:txBody>
          <a:bodyPr/>
          <a:lstStyle>
            <a:lvl1pPr>
              <a:defRPr/>
            </a:lvl1pPr>
          </a:lstStyle>
          <a:p>
            <a:r>
              <a:rPr lang="sv-SE" dirty="0"/>
              <a:t>Mindre rubrik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800" y="2234708"/>
            <a:ext cx="5180400" cy="3942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1" name="Platshållare för diagram 10"/>
          <p:cNvSpPr>
            <a:spLocks noGrp="1"/>
          </p:cNvSpPr>
          <p:nvPr>
            <p:ph type="chart" sz="quarter" idx="13" hasCustomPrompt="1"/>
          </p:nvPr>
        </p:nvSpPr>
        <p:spPr>
          <a:xfrm>
            <a:off x="6174000" y="2234963"/>
            <a:ext cx="5180400" cy="3942000"/>
          </a:xfrm>
        </p:spPr>
        <p:txBody>
          <a:bodyPr/>
          <a:lstStyle/>
          <a:p>
            <a:r>
              <a:rPr lang="en-US"/>
              <a:t>Click icon to add chart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8020847-F9E9-FC47-85A0-1688670DD9AD}" type="datetime1">
              <a:rPr lang="sv-SE" smtClean="0"/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sv-SE"/>
              <a:t>Introduction to ESS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334427D-BC02-4BB6-9552-FEF7E6C4F2BF}" type="slidenum">
              <a:rPr lang="sv-SE" smtClean="0"/>
            </a:fld>
            <a:endParaRPr lang="sv-SE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med bild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838800" y="1542415"/>
            <a:ext cx="10514999" cy="652145"/>
          </a:xfrm>
        </p:spPr>
        <p:txBody>
          <a:bodyPr/>
          <a:lstStyle>
            <a:lvl1pPr>
              <a:defRPr/>
            </a:lvl1pPr>
          </a:lstStyle>
          <a:p>
            <a:r>
              <a:rPr lang="sv-SE" dirty="0"/>
              <a:t>Mindre rubrik</a:t>
            </a:r>
            <a:endParaRPr lang="sv-SE" dirty="0"/>
          </a:p>
        </p:txBody>
      </p:sp>
      <p:sp>
        <p:nvSpPr>
          <p:cNvPr id="11" name="Platshållare för text 10"/>
          <p:cNvSpPr>
            <a:spLocks noGrp="1"/>
          </p:cNvSpPr>
          <p:nvPr>
            <p:ph type="body" sz="quarter" idx="13" hasCustomPrompt="1"/>
          </p:nvPr>
        </p:nvSpPr>
        <p:spPr>
          <a:xfrm>
            <a:off x="838800" y="2235599"/>
            <a:ext cx="5180400" cy="3942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sv-SE" dirty="0"/>
              <a:t>Bildtext</a:t>
            </a:r>
            <a:endParaRPr lang="sv-SE" dirty="0"/>
          </a:p>
        </p:txBody>
      </p:sp>
      <p:sp>
        <p:nvSpPr>
          <p:cNvPr id="13" name="Platshållare för bild 12"/>
          <p:cNvSpPr>
            <a:spLocks noGrp="1"/>
          </p:cNvSpPr>
          <p:nvPr>
            <p:ph type="pic" sz="quarter" idx="14" hasCustomPrompt="1"/>
          </p:nvPr>
        </p:nvSpPr>
        <p:spPr>
          <a:xfrm>
            <a:off x="6173999" y="2235599"/>
            <a:ext cx="5180400" cy="3942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2D1FCD9-F179-7E4C-AC61-4FED92500D72}" type="datetime1">
              <a:rPr lang="sv-SE" smtClean="0"/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/>
              <a:t>Introduction to ESS</a:t>
            </a:r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334427D-BC02-4BB6-9552-FEF7E6C4F2BF}" type="slidenum">
              <a:rPr lang="sv-SE" smtClean="0"/>
            </a:fld>
            <a:endParaRPr lang="sv-SE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07192D2-3778-4ECE-8BEC-1F42874D3F29" descr="759C4F0E-5528-4626-A835-687661AA8F96@familjenpangea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000" y="360000"/>
            <a:ext cx="1565081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1524000" y="1542415"/>
            <a:ext cx="9829799" cy="6521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sv-SE" dirty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524000" y="2237129"/>
            <a:ext cx="9829800" cy="3836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sv-SE" dirty="0"/>
              <a:t>Klicka här för att ändra format på bakgrundstexten</a:t>
            </a:r>
            <a:endParaRPr lang="sv-SE" dirty="0"/>
          </a:p>
          <a:p>
            <a:pPr lvl="1"/>
            <a:r>
              <a:rPr lang="sv-SE" dirty="0"/>
              <a:t>Nivå två</a:t>
            </a:r>
            <a:endParaRPr lang="sv-SE" dirty="0"/>
          </a:p>
          <a:p>
            <a:pPr lvl="2"/>
            <a:r>
              <a:rPr lang="sv-SE" dirty="0"/>
              <a:t>Nivå tre</a:t>
            </a:r>
            <a:endParaRPr lang="sv-SE" dirty="0"/>
          </a:p>
          <a:p>
            <a:pPr lvl="3"/>
            <a:r>
              <a:rPr lang="sv-SE" dirty="0"/>
              <a:t>Nivå fyra</a:t>
            </a:r>
            <a:endParaRPr lang="sv-SE" dirty="0"/>
          </a:p>
          <a:p>
            <a:pPr lvl="4"/>
            <a:r>
              <a:rPr lang="sv-SE" dirty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7704000" y="6356351"/>
            <a:ext cx="1529865" cy="360000"/>
          </a:xfrm>
          <a:prstGeom prst="rect">
            <a:avLst/>
          </a:prstGeom>
        </p:spPr>
        <p:txBody>
          <a:bodyPr vert="horz" lIns="36000" tIns="45720" rIns="90000" bIns="45720" rtlCol="0" anchor="ctr"/>
          <a:lstStyle>
            <a:lvl1pPr algn="l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212000" y="6357600"/>
            <a:ext cx="3405553" cy="360000"/>
          </a:xfrm>
          <a:prstGeom prst="rect">
            <a:avLst/>
          </a:prstGeom>
        </p:spPr>
        <p:txBody>
          <a:bodyPr vert="horz" lIns="10800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9823932" y="6356350"/>
            <a:ext cx="1529867" cy="3600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textruta 7"/>
          <p:cNvSpPr txBox="1"/>
          <p:nvPr/>
        </p:nvSpPr>
        <p:spPr>
          <a:xfrm>
            <a:off x="838800" y="6356348"/>
            <a:ext cx="2743200" cy="365125"/>
          </a:xfrm>
          <a:prstGeom prst="rect">
            <a:avLst/>
          </a:prstGeom>
          <a:noFill/>
        </p:spPr>
        <p:txBody>
          <a:bodyPr wrap="square" lIns="36000" rtlCol="0" anchor="ctr" anchorCtr="0">
            <a:noAutofit/>
          </a:bodyPr>
          <a:lstStyle/>
          <a:p>
            <a:r>
              <a:rPr lang="sv-SE" sz="1200">
                <a:latin typeface="Arial" panose="020B0604020202020204" pitchFamily="34" charset="0"/>
                <a:cs typeface="Arial" panose="020B0604020202020204" pitchFamily="34" charset="0"/>
              </a:rPr>
              <a:t>Mittuniversitetet</a:t>
            </a:r>
            <a:endParaRPr lang="sv-SE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Rak 8"/>
          <p:cNvCxnSpPr/>
          <p:nvPr/>
        </p:nvCxnSpPr>
        <p:spPr>
          <a:xfrm>
            <a:off x="852048" y="6310166"/>
            <a:ext cx="10512000" cy="0"/>
          </a:xfrm>
          <a:prstGeom prst="line">
            <a:avLst/>
          </a:prstGeom>
          <a:ln w="31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defTabSz="914400" rtl="0" eaLnBrk="1" latinLnBrk="0" hangingPunct="1">
        <a:lnSpc>
          <a:spcPts val="3600"/>
        </a:lnSpc>
        <a:spcBef>
          <a:spcPct val="0"/>
        </a:spcBef>
        <a:buNone/>
        <a:defRPr sz="2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179900" y="2647163"/>
            <a:ext cx="9831600" cy="1382378"/>
          </a:xfrm>
        </p:spPr>
        <p:txBody>
          <a:bodyPr>
            <a:normAutofit/>
          </a:bodyPr>
          <a:p>
            <a:pPr algn="ctr"/>
            <a:r>
              <a:rPr lang="en-US" altLang="zh-CN"/>
              <a:t>Assignment-II</a:t>
            </a:r>
            <a:br>
              <a:rPr lang="en-US" altLang="zh-CN"/>
            </a:br>
            <a:r>
              <a:rPr lang="en-US" altLang="zh-CN"/>
              <a:t>Explore the heat sink analytical modeling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260350" y="4679950"/>
            <a:ext cx="40728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</a:rPr>
              <a:t>Group member:</a:t>
            </a:r>
            <a:endParaRPr lang="en-US" altLang="zh-CN" b="1">
              <a:solidFill>
                <a:schemeClr val="bg1"/>
              </a:solidFill>
            </a:endParaRPr>
          </a:p>
          <a:p>
            <a:r>
              <a:rPr lang="en-US" altLang="zh-CN" b="1">
                <a:solidFill>
                  <a:schemeClr val="bg1"/>
                </a:solidFill>
              </a:rPr>
              <a:t>SONG YANG</a:t>
            </a:r>
            <a:endParaRPr lang="en-US" altLang="zh-CN" b="1">
              <a:solidFill>
                <a:schemeClr val="bg1"/>
              </a:solidFill>
            </a:endParaRPr>
          </a:p>
          <a:p>
            <a:r>
              <a:rPr lang="en-US" altLang="zh-CN" b="1">
                <a:solidFill>
                  <a:schemeClr val="bg1"/>
                </a:solidFill>
              </a:rPr>
              <a:t>QU MINGXUAN</a:t>
            </a:r>
            <a:endParaRPr lang="en-US" altLang="zh-CN" b="1">
              <a:solidFill>
                <a:schemeClr val="bg1"/>
              </a:solidFill>
            </a:endParaRPr>
          </a:p>
          <a:p>
            <a:r>
              <a:rPr lang="en-US" altLang="zh-CN" b="1">
                <a:solidFill>
                  <a:schemeClr val="bg1"/>
                </a:solidFill>
              </a:rPr>
              <a:t>XIAO SA</a:t>
            </a:r>
            <a:endParaRPr lang="en-US" altLang="zh-CN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36270" y="680085"/>
            <a:ext cx="37014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Conclusion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1671320" y="1786890"/>
          <a:ext cx="8848725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245"/>
                <a:gridCol w="1706245"/>
                <a:gridCol w="1706245"/>
                <a:gridCol w="1706245"/>
                <a:gridCol w="202374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Type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Temperature(degC), Tj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Temperature(degC), Th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Temperature(degC), Tc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Temperature(K), Domain Probe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Rectangle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79.810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55.141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57.132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321.98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Pin fin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71.504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46.118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48.161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314.32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Triangular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61.800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35.592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37.703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306.74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332865" y="4077970"/>
            <a:ext cx="101314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We kept the parameters of  heat sink width and height the same. The only thing we changed was the type of our heat sink.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From the table above, it's obviously seen that the heat dissipation effect of the triangular heat sink is the best and it has the relatively lowest temperature.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484470" y="466090"/>
            <a:ext cx="10514999" cy="652145"/>
          </a:xfrm>
        </p:spPr>
        <p:txBody>
          <a:bodyPr/>
          <a:p>
            <a:r>
              <a:rPr lang="en-US" altLang="zh-CN"/>
              <a:t>Task1</a:t>
            </a:r>
            <a:endParaRPr lang="en-US" altLang="zh-CN"/>
          </a:p>
        </p:txBody>
      </p:sp>
      <p:pic>
        <p:nvPicPr>
          <p:cNvPr id="2" name="内容占位符 1" descr="屏幕快照 2019-05-01 21.28.0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85140" y="925195"/>
            <a:ext cx="3968115" cy="5255260"/>
          </a:xfrm>
          <a:prstGeom prst="rect">
            <a:avLst/>
          </a:prstGeom>
        </p:spPr>
      </p:pic>
      <p:sp>
        <p:nvSpPr>
          <p:cNvPr id="10" name="内容占位符 9"/>
          <p:cNvSpPr>
            <a:spLocks noGrp="1"/>
          </p:cNvSpPr>
          <p:nvPr>
            <p:ph sz="half" idx="2"/>
          </p:nvPr>
        </p:nvSpPr>
        <p:spPr>
          <a:xfrm>
            <a:off x="5110375" y="1678070"/>
            <a:ext cx="5180400" cy="3942000"/>
          </a:xfrm>
        </p:spPr>
        <p:txBody>
          <a:bodyPr/>
          <a:p>
            <a:r>
              <a:rPr lang="zh-CN" altLang="en-US"/>
              <a:t>This figure showing various heat transfer phenomenon in heat sinks.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Rsa, Rbf, Rsp and Rfa, those four resistances will be covered later to match different transfer </a:t>
            </a:r>
            <a:r>
              <a:rPr lang="en-US" altLang="zh-CN"/>
              <a:t>flux.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530" y="492125"/>
            <a:ext cx="10514999" cy="652145"/>
          </a:xfrm>
        </p:spPr>
        <p:txBody>
          <a:bodyPr/>
          <a:p>
            <a:r>
              <a:rPr lang="zh-CN" altLang="en-US"/>
              <a:t>R</a:t>
            </a:r>
            <a:r>
              <a:rPr lang="zh-CN" altLang="en-US" baseline="-25000"/>
              <a:t>sa</a:t>
            </a:r>
            <a:r>
              <a:rPr lang="zh-CN" altLang="en-US"/>
              <a:t>-Sink ambient resistance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46575" y="1144270"/>
            <a:ext cx="7375525" cy="4909820"/>
          </a:xfrm>
        </p:spPr>
        <p:txBody>
          <a:bodyPr/>
          <a:p>
            <a:r>
              <a:rPr lang="zh-CN" altLang="en-US"/>
              <a:t>R</a:t>
            </a:r>
            <a:r>
              <a:rPr lang="zh-CN" altLang="en-US" baseline="-25000"/>
              <a:t>sa</a:t>
            </a:r>
            <a:r>
              <a:rPr lang="zh-CN" altLang="en-US"/>
              <a:t> is the resistance between the surface of the plate next to the device, and the ambient.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It is the resistance of the heat sink for itself and it involves radiation, convection and conduction heat transfer.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R</a:t>
            </a:r>
            <a:r>
              <a:rPr lang="zh-CN" altLang="en-US" baseline="-25000"/>
              <a:t>sa</a:t>
            </a:r>
            <a:r>
              <a:rPr lang="zh-CN" altLang="en-US"/>
              <a:t>=R</a:t>
            </a:r>
            <a:r>
              <a:rPr lang="zh-CN" altLang="en-US" baseline="-25000"/>
              <a:t>bf</a:t>
            </a:r>
            <a:r>
              <a:rPr lang="zh-CN" altLang="en-US"/>
              <a:t>+R</a:t>
            </a:r>
            <a:r>
              <a:rPr lang="zh-CN" altLang="en-US" baseline="-25000"/>
              <a:t>sp</a:t>
            </a:r>
            <a:r>
              <a:rPr lang="zh-CN" altLang="en-US"/>
              <a:t>+R</a:t>
            </a:r>
            <a:r>
              <a:rPr lang="zh-CN" altLang="en-US" baseline="-25000"/>
              <a:t>fa</a:t>
            </a:r>
            <a:endParaRPr lang="zh-CN" altLang="en-US" baseline="-25000"/>
          </a:p>
          <a:p>
            <a:pPr marL="0" indent="0">
              <a:buNone/>
            </a:pPr>
            <a:r>
              <a:rPr lang="en-US" altLang="zh-CN"/>
              <a:t>We division of the heat sink resistance R</a:t>
            </a:r>
            <a:r>
              <a:rPr lang="en-US" altLang="zh-CN" baseline="-25000"/>
              <a:t>sa</a:t>
            </a:r>
            <a:r>
              <a:rPr lang="en-US" altLang="zh-CN"/>
              <a:t> into three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sub-resistances and these resistance will be covered later.</a:t>
            </a:r>
            <a:endParaRPr lang="en-US" altLang="zh-CN"/>
          </a:p>
        </p:txBody>
      </p:sp>
      <p:pic>
        <p:nvPicPr>
          <p:cNvPr id="5" name="图片 1" descr="屏幕快照 2019-04-22 16.54.2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56565" y="1067435"/>
            <a:ext cx="3322320" cy="47231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01370" y="5902325"/>
            <a:ext cx="26320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Figure Resistances in a heat sink</a:t>
            </a:r>
            <a:endParaRPr lang="zh-CN" altLang="en-US"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170" y="396875"/>
            <a:ext cx="10514999" cy="652145"/>
          </a:xfrm>
        </p:spPr>
        <p:txBody>
          <a:bodyPr/>
          <a:p>
            <a:r>
              <a:rPr lang="zh-CN" altLang="en-US"/>
              <a:t>R</a:t>
            </a:r>
            <a:r>
              <a:rPr lang="zh-CN" altLang="en-US" baseline="-25000"/>
              <a:t>bf</a:t>
            </a:r>
            <a:r>
              <a:rPr lang="zh-CN" altLang="en-US"/>
              <a:t>-Plate conduction resistance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6570" y="1048385"/>
            <a:ext cx="10857865" cy="5129530"/>
          </a:xfrm>
        </p:spPr>
        <p:txBody>
          <a:bodyPr/>
          <a:p>
            <a:r>
              <a:rPr lang="zh-CN" altLang="en-US"/>
              <a:t>R</a:t>
            </a:r>
            <a:r>
              <a:rPr lang="zh-CN" altLang="en-US" baseline="-25000"/>
              <a:t>bf</a:t>
            </a:r>
            <a:r>
              <a:rPr lang="zh-CN" altLang="en-US"/>
              <a:t> is the resistance due to the limited conduction of a flat plate when a uniform flux flows perpendicularly to its surface.</a:t>
            </a:r>
            <a:endParaRPr lang="zh-CN" altLang="en-US"/>
          </a:p>
          <a:p>
            <a:r>
              <a:rPr lang="zh-CN" altLang="en-US"/>
              <a:t>It is directly calculated using the equation: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Following the conduction heat transfer, the thermal resistance finally deduced as: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Where q</a:t>
            </a:r>
            <a:r>
              <a:rPr lang="zh-CN" altLang="en-US" baseline="-25000"/>
              <a:t>x</a:t>
            </a:r>
            <a:r>
              <a:rPr lang="zh-CN" altLang="en-US"/>
              <a:t> is the heat flux (W) in x direction</a:t>
            </a:r>
            <a:r>
              <a:rPr lang="en-US" altLang="zh-CN"/>
              <a:t>, </a:t>
            </a:r>
            <a:r>
              <a:rPr lang="zh-CN" altLang="en-US"/>
              <a:t>k is the plate conductivity (W/K∙m), A is the heat transfer area (m</a:t>
            </a:r>
            <a:r>
              <a:rPr lang="en-US" altLang="zh-CN" baseline="30000"/>
              <a:t>2</a:t>
            </a:r>
            <a:r>
              <a:rPr lang="zh-CN" altLang="en-US"/>
              <a:t>) and t</a:t>
            </a:r>
            <a:r>
              <a:rPr lang="zh-CN" altLang="en-US" baseline="-25000"/>
              <a:t>p</a:t>
            </a:r>
            <a:r>
              <a:rPr lang="zh-CN" altLang="en-US"/>
              <a:t> is the plate thickness.</a:t>
            </a:r>
            <a:endParaRPr lang="zh-CN" altLang="en-US"/>
          </a:p>
        </p:txBody>
      </p:sp>
      <p:pic>
        <p:nvPicPr>
          <p:cNvPr id="5" name="图片 2" descr="屏幕快照 2019-04-22 18.09.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0280" y="2224405"/>
            <a:ext cx="2289810" cy="960755"/>
          </a:xfrm>
          <a:prstGeom prst="rect">
            <a:avLst/>
          </a:prstGeom>
        </p:spPr>
      </p:pic>
      <p:pic>
        <p:nvPicPr>
          <p:cNvPr id="6" name="图片 3" descr="屏幕快照 2019-04-22 18.12.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740" y="3782695"/>
            <a:ext cx="4494530" cy="10394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9720" y="492760"/>
            <a:ext cx="10514999" cy="652145"/>
          </a:xfrm>
        </p:spPr>
        <p:txBody>
          <a:bodyPr/>
          <a:p>
            <a:r>
              <a:rPr lang="zh-CN" altLang="en-US"/>
              <a:t>R</a:t>
            </a:r>
            <a:r>
              <a:rPr lang="zh-CN" altLang="en-US" baseline="-25000"/>
              <a:t>sp</a:t>
            </a:r>
            <a:r>
              <a:rPr lang="zh-CN" altLang="en-US"/>
              <a:t> resistance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14390" y="1622425"/>
            <a:ext cx="6039485" cy="4664710"/>
          </a:xfrm>
        </p:spPr>
        <p:txBody>
          <a:bodyPr/>
          <a:p>
            <a:r>
              <a:rPr lang="zh-CN" altLang="en-US"/>
              <a:t>The R</a:t>
            </a:r>
            <a:r>
              <a:rPr lang="zh-CN" altLang="en-US" baseline="-25000"/>
              <a:t>sp</a:t>
            </a:r>
            <a:r>
              <a:rPr lang="zh-CN" altLang="en-US"/>
              <a:t> resistance is due to the flux spread through the plate thickness. </a:t>
            </a:r>
            <a:endParaRPr lang="zh-CN" altLang="en-US"/>
          </a:p>
          <a:p>
            <a:r>
              <a:rPr lang="zh-CN" altLang="en-US"/>
              <a:t>A plate has two sides.</a:t>
            </a:r>
            <a:endParaRPr lang="zh-CN" altLang="en-US"/>
          </a:p>
          <a:p>
            <a:r>
              <a:rPr lang="zh-CN" altLang="en-US"/>
              <a:t>The works of Yovanovich and Antonetti lead to the following expression for a heat source centered in heat sink surface: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Where ε is the ratio between the heat transfer surface 1 and the heat transfer surface 2, k is the plate conductivity (W/K∙m) and a is the square root of surface 1: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5" descr="屏幕快照 2019-04-23 21.54.4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79755" y="2195195"/>
            <a:ext cx="5180330" cy="24676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77925" y="4567555"/>
            <a:ext cx="32188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figure plate spreading</a:t>
            </a:r>
            <a:endParaRPr lang="en-US" altLang="zh-CN" sz="1400"/>
          </a:p>
        </p:txBody>
      </p:sp>
      <p:pic>
        <p:nvPicPr>
          <p:cNvPr id="7" name="图片 6" descr="屏幕快照 2019-04-23 21.58.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613" y="4122420"/>
            <a:ext cx="5272405" cy="657860"/>
          </a:xfrm>
          <a:prstGeom prst="rect">
            <a:avLst/>
          </a:prstGeom>
        </p:spPr>
      </p:pic>
      <p:pic>
        <p:nvPicPr>
          <p:cNvPr id="8" name="图片 7" descr="屏幕快照 2019-04-23 21.59.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7850" y="5988685"/>
            <a:ext cx="1473200" cy="2984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3690" y="478790"/>
            <a:ext cx="10514999" cy="652145"/>
          </a:xfrm>
        </p:spPr>
        <p:txBody>
          <a:bodyPr/>
          <a:p>
            <a:r>
              <a:rPr lang="zh-CN" altLang="en-US"/>
              <a:t>R</a:t>
            </a:r>
            <a:r>
              <a:rPr lang="zh-CN" altLang="en-US" baseline="-25000"/>
              <a:t>fa</a:t>
            </a:r>
            <a:r>
              <a:rPr lang="zh-CN" altLang="en-US"/>
              <a:t> resistance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3725" y="1130300"/>
            <a:ext cx="10760710" cy="5047615"/>
          </a:xfrm>
        </p:spPr>
        <p:txBody>
          <a:bodyPr/>
          <a:p>
            <a:r>
              <a:rPr lang="zh-CN" altLang="en-US"/>
              <a:t>The resistance between the plate surface that supports the fins and the environment is the R</a:t>
            </a:r>
            <a:r>
              <a:rPr lang="zh-CN" altLang="en-US" baseline="-25000"/>
              <a:t>fa</a:t>
            </a:r>
            <a:r>
              <a:rPr lang="zh-CN" altLang="en-US"/>
              <a:t> resistance. </a:t>
            </a:r>
            <a:endParaRPr lang="zh-CN" altLang="en-US"/>
          </a:p>
          <a:p>
            <a:r>
              <a:rPr lang="zh-CN" altLang="en-US"/>
              <a:t>This resistance includes conduction, convection and radiation heat transfer.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8" name="图片 8" descr="屏幕快照 2019-04-23 22.03.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725" y="2745105"/>
            <a:ext cx="3861435" cy="608965"/>
          </a:xfrm>
          <a:prstGeom prst="rect">
            <a:avLst/>
          </a:prstGeom>
        </p:spPr>
      </p:pic>
      <p:pic>
        <p:nvPicPr>
          <p:cNvPr id="10" name="图片 10" descr="屏幕快照 2019-04-23 22.05.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25" y="4916805"/>
            <a:ext cx="4932045" cy="1129665"/>
          </a:xfrm>
          <a:prstGeom prst="rect">
            <a:avLst/>
          </a:prstGeom>
        </p:spPr>
      </p:pic>
      <p:pic>
        <p:nvPicPr>
          <p:cNvPr id="12" name="图片 12" descr="屏幕快照 2019-04-23 22.06.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25" y="3789045"/>
            <a:ext cx="7912735" cy="636905"/>
          </a:xfrm>
          <a:prstGeom prst="rect">
            <a:avLst/>
          </a:prstGeom>
        </p:spPr>
      </p:pic>
      <p:sp>
        <p:nvSpPr>
          <p:cNvPr id="6" name="下箭头 5"/>
          <p:cNvSpPr/>
          <p:nvPr/>
        </p:nvSpPr>
        <p:spPr>
          <a:xfrm>
            <a:off x="3040380" y="3223895"/>
            <a:ext cx="545465" cy="60007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下箭头 6"/>
          <p:cNvSpPr/>
          <p:nvPr/>
        </p:nvSpPr>
        <p:spPr>
          <a:xfrm>
            <a:off x="3040380" y="4316730"/>
            <a:ext cx="545465" cy="60007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455160" y="2865755"/>
            <a:ext cx="6104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</a:t>
            </a:r>
            <a:r>
              <a:rPr lang="zh-CN" altLang="en-US"/>
              <a:t>he Newton’s law of cooling is a linear expression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632190" y="3728085"/>
            <a:ext cx="350456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Last </a:t>
            </a:r>
            <a:r>
              <a:rPr lang="zh-CN" altLang="en-US" sz="1400"/>
              <a:t>expression does not include the conduction resistance through the fins and the radiation heat transfer.</a:t>
            </a:r>
            <a:endParaRPr lang="zh-CN" altLang="en-US" sz="1400"/>
          </a:p>
        </p:txBody>
      </p:sp>
      <p:sp>
        <p:nvSpPr>
          <p:cNvPr id="13" name="文本框 12"/>
          <p:cNvSpPr txBox="1"/>
          <p:nvPr/>
        </p:nvSpPr>
        <p:spPr>
          <a:xfrm>
            <a:off x="5958840" y="4928235"/>
            <a:ext cx="613727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Where q is the heat transfer rate (W), hc is the convection coefficient (W/K∙m</a:t>
            </a:r>
            <a:r>
              <a:rPr lang="zh-CN" altLang="en-US" sz="1600" baseline="30000"/>
              <a:t>2</a:t>
            </a:r>
            <a:r>
              <a:rPr lang="zh-CN" altLang="en-US" sz="1600"/>
              <a:t>), hr is the radiation equivalent coefficient (W/K∙m</a:t>
            </a:r>
            <a:r>
              <a:rPr lang="zh-CN" altLang="en-US" sz="1600" baseline="30000"/>
              <a:t>2</a:t>
            </a:r>
            <a:r>
              <a:rPr lang="zh-CN" altLang="en-US" sz="1600"/>
              <a:t>), Ap is the primary area (m</a:t>
            </a:r>
            <a:r>
              <a:rPr lang="zh-CN" altLang="en-US" sz="1600" baseline="30000"/>
              <a:t>2</a:t>
            </a:r>
            <a:r>
              <a:rPr lang="zh-CN" altLang="en-US" sz="1600"/>
              <a:t>), Af is the extended area (m</a:t>
            </a:r>
            <a:r>
              <a:rPr lang="zh-CN" altLang="en-US" sz="1600" baseline="30000"/>
              <a:t>2</a:t>
            </a:r>
            <a:r>
              <a:rPr lang="zh-CN" altLang="en-US" sz="1600"/>
              <a:t>), η is the fin efficiency, Ts is the plate surface temperature (K) and the Tamb is the ambient temperature (K).</a:t>
            </a:r>
            <a:endParaRPr lang="zh-CN" altLang="en-US"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484470" y="466090"/>
            <a:ext cx="10514999" cy="652145"/>
          </a:xfrm>
        </p:spPr>
        <p:txBody>
          <a:bodyPr/>
          <a:p>
            <a:pPr algn="l">
              <a:lnSpc>
                <a:spcPts val="3600"/>
              </a:lnSpc>
            </a:pPr>
            <a:r>
              <a:rPr lang="en-US" altLang="zh-CN" sz="2200">
                <a:solidFill>
                  <a:schemeClr val="tx1"/>
                </a:solidFill>
              </a:rPr>
              <a:t>Task1</a:t>
            </a:r>
            <a:endParaRPr lang="en-US" altLang="zh-CN" sz="2200">
              <a:solidFill>
                <a:schemeClr val="tx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3020" y="1268095"/>
            <a:ext cx="10672445" cy="4850130"/>
            <a:chOff x="521" y="671"/>
            <a:chExt cx="16807" cy="763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21" y="2490"/>
              <a:ext cx="5759" cy="5819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1401" y="671"/>
              <a:ext cx="6049" cy="91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3200">
                  <a:latin typeface="Times New Roman" panose="02020603050405020304" charset="0"/>
                  <a:cs typeface="Times New Roman" panose="02020603050405020304" charset="0"/>
                </a:rPr>
                <a:t>• Rectangular</a:t>
              </a:r>
              <a:endParaRPr lang="zh-CN" altLang="en-US" sz="3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7306" y="1590"/>
              <a:ext cx="10022" cy="24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indent="0" algn="just"/>
              <a:r>
                <a:rPr lang="en-US" sz="1600" b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A</a:t>
              </a:r>
              <a:r>
                <a:rPr lang="en-US" sz="1600" b="0">
                  <a:latin typeface="Times New Roman" panose="02020603050405020304" charset="0"/>
                  <a:ea typeface="宋体" panose="02010600030101010101" pitchFamily="2" charset="-122"/>
                </a:rPr>
                <a:t> very common heat sink profile is the rectangular parallel fin one. This profile forms U‐channels, where the convection phenomenon is able to be modeled by empirical correlations</a:t>
              </a:r>
              <a:r>
                <a:rPr lang="en-US" sz="1600" b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. Reasonable design spacing, length and thickness of the fin allow the r</a:t>
              </a:r>
              <a:r>
                <a:rPr lang="en-US" sz="1600" b="0">
                  <a:latin typeface="Times New Roman" panose="02020603050405020304" charset="0"/>
                  <a:ea typeface="宋体" panose="02010600030101010101" pitchFamily="2" charset="-122"/>
                </a:rPr>
                <a:t>ectangular</a:t>
              </a:r>
              <a:r>
                <a:rPr lang="en-US" sz="1600" b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 to achieve an optimal heat dissipation efficiency. </a:t>
              </a:r>
              <a:endParaRPr lang="en-US" altLang="en-US" sz="16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endParaRPr>
            </a:p>
          </p:txBody>
        </p:sp>
      </p:grpSp>
      <p:pic>
        <p:nvPicPr>
          <p:cNvPr id="5" name="图片 4" descr="rectang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185" y="3177540"/>
            <a:ext cx="5228590" cy="29406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96875" y="692150"/>
            <a:ext cx="2540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• Pin fin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975" y="1685925"/>
            <a:ext cx="2076450" cy="348551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3564255" y="1685925"/>
            <a:ext cx="678243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just"/>
            <a:r>
              <a:rPr lang="en-US" sz="1600" b="0">
                <a:latin typeface="Times New Roman" panose="02020603050405020304" charset="0"/>
                <a:ea typeface="宋体" panose="02010600030101010101" pitchFamily="2" charset="-122"/>
              </a:rPr>
              <a:t>The pin fin has better heat dissipation performance comparing two heat sink between pin fin and rectangular because the pin fin has bigger surface area and more air circulation. </a:t>
            </a:r>
            <a:endParaRPr lang="en-US" sz="16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 algn="just"/>
            <a:endParaRPr lang="en-US" sz="16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 algn="just"/>
            <a:r>
              <a:rPr lang="en-US" sz="1600" b="0">
                <a:latin typeface="Times New Roman" panose="02020603050405020304" charset="0"/>
                <a:ea typeface="宋体" panose="02010600030101010101" pitchFamily="2" charset="-122"/>
              </a:rPr>
              <a:t>Reasonable design spacing, length and thickness of the fin also allow the rectangular to achieve an optimal heat dissipation efficiency.</a:t>
            </a:r>
            <a:endParaRPr lang="en-US" sz="16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pic>
        <p:nvPicPr>
          <p:cNvPr id="3" name="图片 2" descr="Pin f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095" y="3254375"/>
            <a:ext cx="5278755" cy="29692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9605" y="1929130"/>
            <a:ext cx="2685415" cy="29997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22630" y="749300"/>
            <a:ext cx="347345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• Triangular fin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760470" y="1929130"/>
            <a:ext cx="7158355" cy="1076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just"/>
            <a:r>
              <a:rPr lang="en-US" sz="1600" b="0">
                <a:latin typeface="Times New Roman" panose="02020603050405020304" charset="0"/>
                <a:ea typeface="宋体" panose="02010600030101010101" pitchFamily="2" charset="-122"/>
              </a:rPr>
              <a:t>a thick bottom and a thinner portion of the air extending from the bottom to the air. </a:t>
            </a:r>
            <a:endParaRPr lang="en-US" sz="16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just"/>
            <a:r>
              <a:rPr lang="en-US" sz="1600" b="0">
                <a:latin typeface="Times New Roman" panose="02020603050405020304" charset="0"/>
                <a:ea typeface="宋体" panose="02010600030101010101" pitchFamily="2" charset="-122"/>
              </a:rPr>
              <a:t>The thickness of the bottom of the heat sink also has a large effect on the heat dissipation efficiency. </a:t>
            </a:r>
            <a:endParaRPr lang="en-US" sz="16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pic>
        <p:nvPicPr>
          <p:cNvPr id="2" name="图片 1" descr="triangul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995" y="3005455"/>
            <a:ext cx="5615305" cy="31584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Mittuniversitete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CB9"/>
      </a:accent1>
      <a:accent2>
        <a:srgbClr val="00BFD6"/>
      </a:accent2>
      <a:accent3>
        <a:srgbClr val="007934"/>
      </a:accent3>
      <a:accent4>
        <a:srgbClr val="3FAE2A"/>
      </a:accent4>
      <a:accent5>
        <a:srgbClr val="706259"/>
      </a:accent5>
      <a:accent6>
        <a:srgbClr val="AEA299"/>
      </a:accent6>
      <a:hlink>
        <a:srgbClr val="0563C1"/>
      </a:hlink>
      <a:folHlink>
        <a:srgbClr val="954F72"/>
      </a:folHlink>
    </a:clrScheme>
    <a:fontScheme name="PP Mittuniversitete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3512</Words>
  <Application>WPS 演示</Application>
  <PresentationFormat>宽屏</PresentationFormat>
  <Paragraphs>125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Times New Roman</vt:lpstr>
      <vt:lpstr>微软雅黑</vt:lpstr>
      <vt:lpstr>Arial Unicode MS</vt:lpstr>
      <vt:lpstr>Calibri</vt:lpstr>
      <vt:lpstr>Office-tema</vt:lpstr>
      <vt:lpstr>Assignment-II Explore the heat sink analytical modeling</vt:lpstr>
      <vt:lpstr>Task1</vt:lpstr>
      <vt:lpstr>Rsa-Sink ambient resistance</vt:lpstr>
      <vt:lpstr>Rbf-Plate conduction resistance</vt:lpstr>
      <vt:lpstr>Rsp resistance</vt:lpstr>
      <vt:lpstr>Rfa resistance</vt:lpstr>
      <vt:lpstr>Task1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songyang</dc:creator>
  <cp:lastModifiedBy>轩</cp:lastModifiedBy>
  <cp:revision>9</cp:revision>
  <dcterms:created xsi:type="dcterms:W3CDTF">2019-05-01T20:02:00Z</dcterms:created>
  <dcterms:modified xsi:type="dcterms:W3CDTF">2019-05-20T14:51:41Z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2052-10.1.0.7566</vt:lpwstr>
  </property>
</Properties>
</file>